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3"/>
  </p:notesMasterIdLst>
  <p:handoutMasterIdLst>
    <p:handoutMasterId r:id="rId14"/>
  </p:handoutMasterIdLst>
  <p:sldIdLst>
    <p:sldId id="269" r:id="rId4"/>
    <p:sldId id="350" r:id="rId5"/>
    <p:sldId id="352" r:id="rId6"/>
    <p:sldId id="356" r:id="rId7"/>
    <p:sldId id="355" r:id="rId8"/>
    <p:sldId id="357" r:id="rId9"/>
    <p:sldId id="354" r:id="rId10"/>
    <p:sldId id="353" r:id="rId11"/>
    <p:sldId id="358" r:id="rId12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Cartwright" initials="BC" lastIdx="1" clrIdx="0"/>
  <p:cmAuthor id="1" name="Nivedita Misra" initials="NM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927" autoAdjust="0"/>
    <p:restoredTop sz="90943" autoAdjust="0"/>
  </p:normalViewPr>
  <p:slideViewPr>
    <p:cSldViewPr showGuides="1">
      <p:cViewPr varScale="1">
        <p:scale>
          <a:sx n="104" d="100"/>
          <a:sy n="104" d="100"/>
        </p:scale>
        <p:origin x="3342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warwick.ac.uk/services/ris/researchstrategy/research_strategy_development/rdf/" TargetMode="External"/><Relationship Id="rId2" Type="http://schemas.openxmlformats.org/officeDocument/2006/relationships/hyperlink" Target="http://www2.warwick.ac.uk/fac/soc/staffresources/researchsupport/researchforu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2.warwick.ac.uk/fac/cross_fac/ias/supportingresearch/warwickfunding/advancing" TargetMode="External"/><Relationship Id="rId5" Type="http://schemas.openxmlformats.org/officeDocument/2006/relationships/hyperlink" Target="http://www2.warwick.ac.uk/fac/cross_fac/ias/supportingresearch/warwickfunding/developing" TargetMode="External"/><Relationship Id="rId4" Type="http://schemas.openxmlformats.org/officeDocument/2006/relationships/hyperlink" Target="http://www2.warwick.ac.uk/fac/cross_fac/ias/supportingresearch/warwickfunding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4581128"/>
            <a:ext cx="7056784" cy="1296144"/>
          </a:xfrm>
        </p:spPr>
        <p:txBody>
          <a:bodyPr/>
          <a:lstStyle/>
          <a:p>
            <a:r>
              <a:rPr lang="en-GB" altLang="en-US" dirty="0"/>
              <a:t>Schools Research Network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9512" y="5661248"/>
            <a:ext cx="6400800" cy="648072"/>
          </a:xfrm>
        </p:spPr>
        <p:txBody>
          <a:bodyPr/>
          <a:lstStyle/>
          <a:p>
            <a:r>
              <a:rPr lang="en-GB" altLang="en-US" dirty="0" err="1"/>
              <a:t>Dr.</a:t>
            </a:r>
            <a:r>
              <a:rPr lang="en-GB" altLang="en-US" dirty="0"/>
              <a:t> John Thornby</a:t>
            </a:r>
          </a:p>
          <a:p>
            <a:r>
              <a:rPr lang="en-GB" altLang="en-US" sz="2400" dirty="0">
                <a:solidFill>
                  <a:srgbClr val="0070C0"/>
                </a:solidFill>
              </a:rPr>
              <a:t>john.thornby@warwick.ac.uk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17CAD-FD01-4520-A01E-8210CF44F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92696"/>
            <a:ext cx="7772400" cy="1362075"/>
          </a:xfrm>
        </p:spPr>
        <p:txBody>
          <a:bodyPr/>
          <a:lstStyle/>
          <a:p>
            <a:r>
              <a:rPr lang="en-GB" dirty="0"/>
              <a:t>Introductions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43F2D-5019-41D6-AD4C-D6148D81A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556792"/>
            <a:ext cx="7772400" cy="489654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Who’s who?</a:t>
            </a:r>
          </a:p>
        </p:txBody>
      </p:sp>
      <p:pic>
        <p:nvPicPr>
          <p:cNvPr id="1026" name="Picture 2" descr="Image result for guess who">
            <a:extLst>
              <a:ext uri="{FF2B5EF4-FFF2-40B4-BE49-F238E27FC236}">
                <a16:creationId xmlns:a16="http://schemas.microsoft.com/office/drawing/2014/main" id="{35FBA0ED-3C08-4620-AEB7-C146C51BC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12" y="2996952"/>
            <a:ext cx="45243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037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17CAD-FD01-4520-A01E-8210CF44F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92696"/>
            <a:ext cx="7772400" cy="1362075"/>
          </a:xfrm>
        </p:spPr>
        <p:txBody>
          <a:bodyPr/>
          <a:lstStyle/>
          <a:p>
            <a:r>
              <a:rPr lang="en-GB" dirty="0"/>
              <a:t>Introductions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43F2D-5019-41D6-AD4C-D6148D81A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556792"/>
            <a:ext cx="7772400" cy="4896544"/>
          </a:xfrm>
        </p:spPr>
        <p:txBody>
          <a:bodyPr/>
          <a:lstStyle/>
          <a:p>
            <a:r>
              <a:rPr lang="en-GB" sz="2400" b="1" dirty="0" err="1"/>
              <a:t>Dr.</a:t>
            </a:r>
            <a:r>
              <a:rPr lang="en-GB" sz="2400" b="1" dirty="0"/>
              <a:t> John Thornby</a:t>
            </a:r>
            <a:r>
              <a:rPr lang="en-GB" sz="2400" dirty="0"/>
              <a:t>		</a:t>
            </a:r>
          </a:p>
          <a:p>
            <a:r>
              <a:rPr lang="en-GB" sz="2400" dirty="0"/>
              <a:t>Associate Prof. in CTE Secondary Team</a:t>
            </a:r>
          </a:p>
          <a:p>
            <a:r>
              <a:rPr lang="en-GB" sz="2400" dirty="0"/>
              <a:t>Chair of CTE Schools Research Network</a:t>
            </a:r>
          </a:p>
          <a:p>
            <a:endParaRPr lang="en-GB" sz="2400" b="1" dirty="0"/>
          </a:p>
          <a:p>
            <a:r>
              <a:rPr lang="en-GB" sz="2400" b="1" dirty="0"/>
              <a:t>Prof. Des Hewitt</a:t>
            </a:r>
            <a:r>
              <a:rPr lang="en-GB" sz="2400" dirty="0"/>
              <a:t>		</a:t>
            </a:r>
          </a:p>
          <a:p>
            <a:r>
              <a:rPr lang="en-GB" sz="2400" dirty="0"/>
              <a:t>Head of Primary Teacher Education</a:t>
            </a:r>
          </a:p>
          <a:p>
            <a:r>
              <a:rPr lang="en-GB" sz="2400" dirty="0"/>
              <a:t>Research Lead at CTE</a:t>
            </a:r>
          </a:p>
          <a:p>
            <a:endParaRPr lang="en-GB" sz="2400" dirty="0"/>
          </a:p>
          <a:p>
            <a:r>
              <a:rPr lang="en-GB" sz="2400" b="1" dirty="0"/>
              <a:t>Mo Cusworth-Yafai</a:t>
            </a:r>
            <a:r>
              <a:rPr lang="en-GB" sz="2400" dirty="0"/>
              <a:t>		</a:t>
            </a:r>
          </a:p>
          <a:p>
            <a:r>
              <a:rPr lang="en-GB" sz="2400" dirty="0" err="1"/>
              <a:t>Shireland</a:t>
            </a:r>
            <a:r>
              <a:rPr lang="en-GB" sz="2400" dirty="0"/>
              <a:t> Collegiate Academy</a:t>
            </a:r>
          </a:p>
          <a:p>
            <a:r>
              <a:rPr lang="en-GB" sz="2400" dirty="0"/>
              <a:t>Director of the Research School</a:t>
            </a:r>
          </a:p>
        </p:txBody>
      </p:sp>
      <p:pic>
        <p:nvPicPr>
          <p:cNvPr id="4" name="Picture 2" descr="Image result for des hewitt">
            <a:extLst>
              <a:ext uri="{FF2B5EF4-FFF2-40B4-BE49-F238E27FC236}">
                <a16:creationId xmlns:a16="http://schemas.microsoft.com/office/drawing/2014/main" id="{46F7F09B-B16C-4A82-B3BD-2BCF9F33A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0" t="18183" r="35482" b="1398"/>
          <a:stretch/>
        </p:blipFill>
        <p:spPr bwMode="auto">
          <a:xfrm>
            <a:off x="7103500" y="3147596"/>
            <a:ext cx="1440536" cy="1505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mo cusworth yafai">
            <a:extLst>
              <a:ext uri="{FF2B5EF4-FFF2-40B4-BE49-F238E27FC236}">
                <a16:creationId xmlns:a16="http://schemas.microsoft.com/office/drawing/2014/main" id="{791D4B2F-78EB-4905-9092-B7F85019E5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83"/>
          <a:stretch/>
        </p:blipFill>
        <p:spPr bwMode="auto">
          <a:xfrm>
            <a:off x="7101622" y="4803910"/>
            <a:ext cx="1434126" cy="18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john thornby">
            <a:extLst>
              <a:ext uri="{FF2B5EF4-FFF2-40B4-BE49-F238E27FC236}">
                <a16:creationId xmlns:a16="http://schemas.microsoft.com/office/drawing/2014/main" id="{855DF972-BC5E-44F6-A492-742526F22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556792"/>
            <a:ext cx="1440536" cy="144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531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17CAD-FD01-4520-A01E-8210CF44F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92696"/>
            <a:ext cx="7772400" cy="1362075"/>
          </a:xfrm>
        </p:spPr>
        <p:txBody>
          <a:bodyPr/>
          <a:lstStyle/>
          <a:p>
            <a:r>
              <a:rPr lang="en-GB" dirty="0"/>
              <a:t>Session 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43F2D-5019-41D6-AD4C-D6148D81A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556792"/>
            <a:ext cx="7772400" cy="489654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Recap of Previous Meeting and Updates </a:t>
            </a:r>
          </a:p>
          <a:p>
            <a:r>
              <a:rPr lang="en-GB" sz="2800" dirty="0"/>
              <a:t>      (John / Des, 30 secs)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Research Schools (Mo, 30 mins)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Forthcoming Opportunities (John / Des, 5 mins)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Open Discussion / Exploring Common Themes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    →</a:t>
            </a:r>
            <a:r>
              <a:rPr lang="en-GB" sz="2800" dirty="0"/>
              <a:t> Ideas for Enquiry</a:t>
            </a:r>
          </a:p>
          <a:p>
            <a:r>
              <a:rPr lang="en-GB" sz="2800" dirty="0"/>
              <a:t>      </a:t>
            </a:r>
          </a:p>
        </p:txBody>
      </p:sp>
      <p:pic>
        <p:nvPicPr>
          <p:cNvPr id="2050" name="Picture 2" descr="Image result for stopwatch">
            <a:extLst>
              <a:ext uri="{FF2B5EF4-FFF2-40B4-BE49-F238E27FC236}">
                <a16:creationId xmlns:a16="http://schemas.microsoft.com/office/drawing/2014/main" id="{7F96FDC7-B289-4AE1-A25B-C0AE496435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2"/>
          <a:stretch/>
        </p:blipFill>
        <p:spPr bwMode="auto">
          <a:xfrm>
            <a:off x="7658961" y="2049236"/>
            <a:ext cx="761256" cy="73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research schools">
            <a:extLst>
              <a:ext uri="{FF2B5EF4-FFF2-40B4-BE49-F238E27FC236}">
                <a16:creationId xmlns:a16="http://schemas.microsoft.com/office/drawing/2014/main" id="{4ADA5D04-EDAB-4527-AEA0-54EEA02E36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7" r="9657"/>
          <a:stretch/>
        </p:blipFill>
        <p:spPr bwMode="auto">
          <a:xfrm>
            <a:off x="6804248" y="3157979"/>
            <a:ext cx="1872208" cy="109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lunch cartoon">
            <a:extLst>
              <a:ext uri="{FF2B5EF4-FFF2-40B4-BE49-F238E27FC236}">
                <a16:creationId xmlns:a16="http://schemas.microsoft.com/office/drawing/2014/main" id="{34D5D274-313E-4362-AA1C-CC3A5075F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912" y="5514350"/>
            <a:ext cx="112474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3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17CAD-FD01-4520-A01E-8210CF44F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92696"/>
            <a:ext cx="7772400" cy="1362075"/>
          </a:xfrm>
        </p:spPr>
        <p:txBody>
          <a:bodyPr/>
          <a:lstStyle/>
          <a:p>
            <a:r>
              <a:rPr lang="en-GB" dirty="0"/>
              <a:t>Recap of March Meeting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602DDB-1E0F-4581-A285-DE61AB95E5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459"/>
          <a:stretch/>
        </p:blipFill>
        <p:spPr>
          <a:xfrm>
            <a:off x="467544" y="1384918"/>
            <a:ext cx="8036372" cy="5428458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2628373-466F-4460-902C-860B54C9A967}"/>
              </a:ext>
            </a:extLst>
          </p:cNvPr>
          <p:cNvSpPr/>
          <p:nvPr/>
        </p:nvSpPr>
        <p:spPr bwMode="auto">
          <a:xfrm>
            <a:off x="467544" y="4869160"/>
            <a:ext cx="2808312" cy="1494820"/>
          </a:xfrm>
          <a:prstGeom prst="roundRect">
            <a:avLst/>
          </a:prstGeom>
          <a:solidFill>
            <a:srgbClr val="FF0000">
              <a:alpha val="20000"/>
            </a:srgbClr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71E277-63AE-449D-AA03-A77F0C02760A}"/>
              </a:ext>
            </a:extLst>
          </p:cNvPr>
          <p:cNvSpPr txBox="1"/>
          <p:nvPr/>
        </p:nvSpPr>
        <p:spPr>
          <a:xfrm>
            <a:off x="616127" y="1429613"/>
            <a:ext cx="4027881" cy="24314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Explored BERA guidelines for quality criteria in “Close-to-practice” research: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Robust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Rigorous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Consider Methodology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Quantitative isn’t the only way</a:t>
            </a:r>
          </a:p>
        </p:txBody>
      </p:sp>
    </p:spTree>
    <p:extLst>
      <p:ext uri="{BB962C8B-B14F-4D97-AF65-F5344CB8AC3E}">
        <p14:creationId xmlns:p14="http://schemas.microsoft.com/office/powerpoint/2010/main" val="358049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82C9E-0207-473F-BF2C-89353F91E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24944"/>
            <a:ext cx="9144000" cy="1362075"/>
          </a:xfrm>
        </p:spPr>
        <p:txBody>
          <a:bodyPr/>
          <a:lstStyle/>
          <a:p>
            <a:pPr algn="ctr"/>
            <a:r>
              <a:rPr lang="en-GB" sz="8000" dirty="0"/>
              <a:t>Over to Mo…</a:t>
            </a:r>
          </a:p>
        </p:txBody>
      </p:sp>
    </p:spTree>
    <p:extLst>
      <p:ext uri="{BB962C8B-B14F-4D97-AF65-F5344CB8AC3E}">
        <p14:creationId xmlns:p14="http://schemas.microsoft.com/office/powerpoint/2010/main" val="2803234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17CAD-FD01-4520-A01E-8210CF44F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92696"/>
            <a:ext cx="7772400" cy="1362075"/>
          </a:xfrm>
        </p:spPr>
        <p:txBody>
          <a:bodyPr/>
          <a:lstStyle/>
          <a:p>
            <a:r>
              <a:rPr lang="en-GB" sz="3800" dirty="0"/>
              <a:t>Funding Opportunities @ Warwick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43F2D-5019-41D6-AD4C-D6148D81A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556792"/>
            <a:ext cx="7772400" cy="4896544"/>
          </a:xfrm>
        </p:spPr>
        <p:txBody>
          <a:bodyPr/>
          <a:lstStyle/>
          <a:p>
            <a:r>
              <a:rPr lang="en-GB" sz="1600" b="1" u="sng" dirty="0">
                <a:solidFill>
                  <a:schemeClr val="accent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Faculty Research Funding</a:t>
            </a:r>
            <a:endParaRPr lang="en-GB" sz="1600" dirty="0">
              <a:solidFill>
                <a:schemeClr val="accent2"/>
              </a:solidFill>
            </a:endParaRPr>
          </a:p>
          <a:p>
            <a:pPr lvl="0"/>
            <a:r>
              <a:rPr lang="en-GB" sz="1600" dirty="0"/>
              <a:t>The Faculty of Social Sciences offers small grants to support collaborative research within the Faculty through workshops, exploration of issues and meetings with external collaborators and international partners. </a:t>
            </a:r>
          </a:p>
          <a:p>
            <a:pPr lvl="0"/>
            <a:endParaRPr lang="en-GB" sz="800" dirty="0"/>
          </a:p>
          <a:p>
            <a:r>
              <a:rPr lang="en-GB" sz="1600" b="1" u="sng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 Development Funding (RDF)</a:t>
            </a:r>
            <a:endParaRPr lang="en-GB" sz="1600" dirty="0">
              <a:solidFill>
                <a:schemeClr val="accent2"/>
              </a:solidFill>
            </a:endParaRPr>
          </a:p>
          <a:p>
            <a:pPr lvl="0"/>
            <a:r>
              <a:rPr lang="en-GB" sz="1600" dirty="0"/>
              <a:t>The purpose of the University's Research Development Fund is to increase the University's capacity and capability to undertake world-class, innovative and exciting research by providing </a:t>
            </a:r>
            <a:r>
              <a:rPr lang="en-GB" sz="1600" b="1" dirty="0"/>
              <a:t>pump-priming funds.</a:t>
            </a:r>
            <a:r>
              <a:rPr lang="en-GB" sz="1600" dirty="0"/>
              <a:t> There are two competitive elements to the fund during the academic year:</a:t>
            </a:r>
          </a:p>
          <a:p>
            <a:pPr lvl="0"/>
            <a:r>
              <a:rPr lang="en-GB" sz="1600" dirty="0"/>
              <a:t>Strategic Awards - up to £25,000.</a:t>
            </a:r>
          </a:p>
          <a:p>
            <a:pPr lvl="0"/>
            <a:r>
              <a:rPr lang="en-GB" sz="1600" dirty="0"/>
              <a:t>Development Awards - no formal limit but usually capped at £3,000. Rolling deadline.</a:t>
            </a:r>
          </a:p>
          <a:p>
            <a:pPr lvl="0"/>
            <a:endParaRPr lang="en-GB" sz="800" dirty="0"/>
          </a:p>
          <a:p>
            <a:r>
              <a:rPr lang="en-GB" sz="1600" b="1" u="sng" dirty="0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Institute of Advanced Study (IAS)</a:t>
            </a:r>
            <a:endParaRPr lang="en-GB" sz="1600" dirty="0">
              <a:solidFill>
                <a:schemeClr val="accent2"/>
              </a:solidFill>
            </a:endParaRPr>
          </a:p>
          <a:p>
            <a:pPr lvl="0"/>
            <a:r>
              <a:rPr lang="en-GB" sz="1600" dirty="0"/>
              <a:t>The IAS offers a range of small funding pots that operate on a rolling deadline:</a:t>
            </a:r>
          </a:p>
          <a:p>
            <a:pPr lvl="0"/>
            <a:r>
              <a:rPr lang="en-GB" sz="1600" u="sng" dirty="0">
                <a:solidFill>
                  <a:schemeClr val="accent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'Developing Ideas’</a:t>
            </a:r>
            <a:r>
              <a:rPr lang="en-GB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</a:t>
            </a:r>
            <a:r>
              <a:rPr lang="en-GB" sz="1600" dirty="0"/>
              <a:t> - up to £1,500 for speculative meetings or research networks.</a:t>
            </a:r>
          </a:p>
          <a:p>
            <a:pPr lvl="0"/>
            <a:r>
              <a:rPr lang="en-GB" sz="1600" u="sng" dirty="0">
                <a:solidFill>
                  <a:schemeClr val="accent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'Advancing Grants’ </a:t>
            </a:r>
            <a:r>
              <a:rPr lang="en-GB" sz="1600" dirty="0"/>
              <a:t> - up to £3,500 to support development of multi-partner research bids</a:t>
            </a:r>
          </a:p>
          <a:p>
            <a:pPr lvl="0"/>
            <a:r>
              <a:rPr lang="en-GB" sz="1600" u="sng" dirty="0">
                <a:solidFill>
                  <a:schemeClr val="accent2"/>
                </a:solidFill>
              </a:rPr>
              <a:t>'Delivering Results’ </a:t>
            </a:r>
            <a:r>
              <a:rPr lang="en-GB" sz="1600" dirty="0"/>
              <a:t> - up to £3,500 for research-related public engagement, impact, project continuation plans and further collaborative initiatives</a:t>
            </a:r>
          </a:p>
          <a:p>
            <a:endParaRPr lang="en-GB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06009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17CAD-FD01-4520-A01E-8210CF44F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92696"/>
            <a:ext cx="7772400" cy="1362075"/>
          </a:xfrm>
        </p:spPr>
        <p:txBody>
          <a:bodyPr/>
          <a:lstStyle/>
          <a:p>
            <a:r>
              <a:rPr lang="en-GB" dirty="0"/>
              <a:t>Warwick Journal of Education – </a:t>
            </a:r>
            <a:br>
              <a:rPr lang="en-GB" dirty="0"/>
            </a:br>
            <a:r>
              <a:rPr lang="en-GB" dirty="0"/>
              <a:t>Transforming Teaching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43F2D-5019-41D6-AD4C-D6148D81A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1520" y="2276872"/>
            <a:ext cx="5760640" cy="417646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Journal with a practitioner focus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Peer-reviewed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Opportunity to publish pedagogical research or practitioner enquiry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Opportunity to serve as a reviewer and/or editor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Issue 2 coming soon!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B152FD-9C8D-4DCD-9FFE-F198850C8E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204864"/>
            <a:ext cx="2754279" cy="38044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764660C-9A3F-489A-B564-43700CA89443}"/>
              </a:ext>
            </a:extLst>
          </p:cNvPr>
          <p:cNvSpPr/>
          <p:nvPr/>
        </p:nvSpPr>
        <p:spPr>
          <a:xfrm>
            <a:off x="0" y="602128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solidFill>
                  <a:schemeClr val="accent2"/>
                </a:solidFill>
                <a:latin typeface="+mj-lt"/>
              </a:rPr>
              <a:t>http://journals.warwick.ac.uk/index.php/wjett/</a:t>
            </a:r>
          </a:p>
        </p:txBody>
      </p:sp>
    </p:spTree>
    <p:extLst>
      <p:ext uri="{BB962C8B-B14F-4D97-AF65-F5344CB8AC3E}">
        <p14:creationId xmlns:p14="http://schemas.microsoft.com/office/powerpoint/2010/main" val="3098260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17CAD-FD01-4520-A01E-8210CF44F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92696"/>
            <a:ext cx="7772400" cy="1362075"/>
          </a:xfrm>
        </p:spPr>
        <p:txBody>
          <a:bodyPr/>
          <a:lstStyle/>
          <a:p>
            <a:r>
              <a:rPr lang="en-GB" dirty="0"/>
              <a:t>Later Today (15:10, OC1.02)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43F2D-5019-41D6-AD4C-D6148D81A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652" y="1556792"/>
            <a:ext cx="8350696" cy="489654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r>
              <a:rPr lang="en-GB" b="1" dirty="0"/>
              <a:t>Health and well-being Research opportunity for schools </a:t>
            </a:r>
          </a:p>
          <a:p>
            <a:endParaRPr lang="en-GB" dirty="0"/>
          </a:p>
          <a:p>
            <a:r>
              <a:rPr lang="en-GB" dirty="0"/>
              <a:t>Prof. Des Hewitt (CTE) &amp; Prof. Vinod Patel (WMS)	</a:t>
            </a:r>
          </a:p>
          <a:p>
            <a:r>
              <a:rPr lang="en-GB" dirty="0"/>
              <a:t>Developing a ‘Health passport’: an opportunity to link education in schools and health priorities (both physical and mental). 	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1870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template_uni_of_warwick.pptx</Template>
  <TotalTime>1295</TotalTime>
  <Words>249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template_uni_of_warwick</vt:lpstr>
      <vt:lpstr>1_Custom Design</vt:lpstr>
      <vt:lpstr>Custom Design</vt:lpstr>
      <vt:lpstr>Schools Research Network</vt:lpstr>
      <vt:lpstr>Introductions</vt:lpstr>
      <vt:lpstr>Introductions</vt:lpstr>
      <vt:lpstr>Session Outline</vt:lpstr>
      <vt:lpstr>Recap of March Meeting</vt:lpstr>
      <vt:lpstr>Over to Mo…</vt:lpstr>
      <vt:lpstr>Funding Opportunities @ Warwick</vt:lpstr>
      <vt:lpstr>Warwick Journal of Education –  Transforming Teaching</vt:lpstr>
      <vt:lpstr>Later Today (15:10, OC1.02)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John Thornby</cp:lastModifiedBy>
  <cp:revision>98</cp:revision>
  <cp:lastPrinted>2001-12-07T16:14:49Z</cp:lastPrinted>
  <dcterms:created xsi:type="dcterms:W3CDTF">2015-06-12T09:20:06Z</dcterms:created>
  <dcterms:modified xsi:type="dcterms:W3CDTF">2019-06-19T23:58:41Z</dcterms:modified>
</cp:coreProperties>
</file>