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368" r:id="rId2"/>
    <p:sldId id="325" r:id="rId3"/>
    <p:sldId id="355" r:id="rId4"/>
    <p:sldId id="369" r:id="rId5"/>
    <p:sldId id="373" r:id="rId6"/>
    <p:sldId id="370" r:id="rId7"/>
    <p:sldId id="371" r:id="rId8"/>
    <p:sldId id="281" r:id="rId9"/>
    <p:sldId id="372" r:id="rId10"/>
    <p:sldId id="343" r:id="rId11"/>
    <p:sldId id="327" r:id="rId12"/>
    <p:sldId id="326" r:id="rId13"/>
    <p:sldId id="339" r:id="rId14"/>
    <p:sldId id="337" r:id="rId15"/>
    <p:sldId id="338" r:id="rId16"/>
    <p:sldId id="340" r:id="rId17"/>
    <p:sldId id="329" r:id="rId18"/>
    <p:sldId id="357" r:id="rId19"/>
    <p:sldId id="394" r:id="rId20"/>
    <p:sldId id="362" r:id="rId21"/>
    <p:sldId id="364" r:id="rId22"/>
    <p:sldId id="257" r:id="rId23"/>
    <p:sldId id="330" r:id="rId24"/>
    <p:sldId id="266" r:id="rId25"/>
    <p:sldId id="267" r:id="rId26"/>
    <p:sldId id="268" r:id="rId27"/>
    <p:sldId id="269" r:id="rId28"/>
    <p:sldId id="285" r:id="rId29"/>
    <p:sldId id="347" r:id="rId30"/>
    <p:sldId id="288" r:id="rId31"/>
    <p:sldId id="289" r:id="rId32"/>
    <p:sldId id="290" r:id="rId33"/>
    <p:sldId id="291" r:id="rId34"/>
    <p:sldId id="292" r:id="rId35"/>
    <p:sldId id="293" r:id="rId36"/>
    <p:sldId id="395" r:id="rId37"/>
    <p:sldId id="295" r:id="rId38"/>
    <p:sldId id="301" r:id="rId39"/>
    <p:sldId id="303" r:id="rId40"/>
    <p:sldId id="305" r:id="rId41"/>
    <p:sldId id="306" r:id="rId42"/>
    <p:sldId id="308" r:id="rId43"/>
    <p:sldId id="365" r:id="rId44"/>
    <p:sldId id="353" r:id="rId45"/>
    <p:sldId id="366" r:id="rId46"/>
    <p:sldId id="367" r:id="rId47"/>
    <p:sldId id="358" r:id="rId48"/>
    <p:sldId id="363" r:id="rId49"/>
    <p:sldId id="359" r:id="rId50"/>
    <p:sldId id="336" r:id="rId51"/>
    <p:sldId id="396" r:id="rId5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72"/>
    <p:restoredTop sz="93201"/>
  </p:normalViewPr>
  <p:slideViewPr>
    <p:cSldViewPr snapToGrid="0" snapToObjects="1">
      <p:cViewPr varScale="1">
        <p:scale>
          <a:sx n="107" d="100"/>
          <a:sy n="107" d="100"/>
        </p:scale>
        <p:origin x="1260" y="7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9EF5AB-8625-8E47-A79E-B28463365234}" type="datetimeFigureOut">
              <a:rPr lang="en-US" smtClean="0"/>
              <a:t>6/20/2019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FF234F-42ED-C740-9FD6-BF0C917F31B6}" type="slidenum">
              <a:rPr lang="en-US" smtClean="0"/>
              <a:t>‹#›</a:t>
            </a:fld>
            <a:endParaRPr lang="en-US"/>
          </a:p>
        </p:txBody>
      </p:sp>
    </p:spTree>
    <p:extLst>
      <p:ext uri="{BB962C8B-B14F-4D97-AF65-F5344CB8AC3E}">
        <p14:creationId xmlns:p14="http://schemas.microsoft.com/office/powerpoint/2010/main" val="8000810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xfrm>
            <a:off x="1143000" y="685800"/>
            <a:ext cx="4572000" cy="3429000"/>
          </a:xfrm>
          <a:prstGeom prst="rect">
            <a:avLst/>
          </a:prstGeom>
        </p:spPr>
        <p:txBody>
          <a:bodyPr/>
          <a:lstStyle/>
          <a:p>
            <a:endParaRPr/>
          </a:p>
        </p:txBody>
      </p:sp>
      <p:sp>
        <p:nvSpPr>
          <p:cNvPr id="136" name="Shape 13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11317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2942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00947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noRot="1" noChangeAspect="1"/>
          </p:cNvSpPr>
          <p:nvPr>
            <p:ph type="sldImg"/>
          </p:nvPr>
        </p:nvSpPr>
        <p:spPr>
          <a:xfrm>
            <a:off x="381000" y="685800"/>
            <a:ext cx="6096000" cy="3429000"/>
          </a:xfrm>
          <a:prstGeom prst="rect">
            <a:avLst/>
          </a:prstGeom>
        </p:spPr>
        <p:txBody>
          <a:bodyPr/>
          <a:lstStyle/>
          <a:p>
            <a:endParaRPr/>
          </a:p>
        </p:txBody>
      </p:sp>
      <p:sp>
        <p:nvSpPr>
          <p:cNvPr id="189" name="Shape 189"/>
          <p:cNvSpPr>
            <a:spLocks noGrp="1"/>
          </p:cNvSpPr>
          <p:nvPr>
            <p:ph type="body" sz="quarter" idx="1"/>
          </p:nvPr>
        </p:nvSpPr>
        <p:spPr>
          <a:prstGeom prst="rect">
            <a:avLst/>
          </a:prstGeom>
        </p:spPr>
        <p:txBody>
          <a:bodyPr/>
          <a:lstStyle/>
          <a:p>
            <a:r>
              <a:t>11.45 start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8681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p>
            <a:r>
              <a:t>(example of likelihood of help in a crowd)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noRot="1" noChangeAspect="1"/>
          </p:cNvSpPr>
          <p:nvPr>
            <p:ph type="sldImg"/>
          </p:nvPr>
        </p:nvSpPr>
        <p:spPr>
          <a:xfrm>
            <a:off x="381000" y="685800"/>
            <a:ext cx="6096000" cy="3429000"/>
          </a:xfrm>
          <a:prstGeom prst="rect">
            <a:avLst/>
          </a:prstGeom>
        </p:spPr>
        <p:txBody>
          <a:bodyPr/>
          <a:lstStyle/>
          <a:p>
            <a:endParaRPr/>
          </a:p>
        </p:txBody>
      </p:sp>
      <p:sp>
        <p:nvSpPr>
          <p:cNvPr id="204" name="Shape 204"/>
          <p:cNvSpPr>
            <a:spLocks noGrp="1"/>
          </p:cNvSpPr>
          <p:nvPr>
            <p:ph type="body" sz="quarter" idx="1"/>
          </p:nvPr>
        </p:nvSpPr>
        <p:spPr>
          <a:prstGeom prst="rect">
            <a:avLst/>
          </a:prstGeom>
        </p:spPr>
        <p:txBody>
          <a:bodyPr/>
          <a:lstStyle/>
          <a:p>
            <a:r>
              <a:t>Make link between PEAK &amp; the ZOUD</a:t>
            </a:r>
          </a:p>
          <a:p>
            <a:r>
              <a:t>SLT perspective</a:t>
            </a:r>
          </a:p>
          <a:p>
            <a:r>
              <a:t>TA perspective</a:t>
            </a:r>
          </a:p>
          <a:p>
            <a:r>
              <a:t>Class teacher perspective</a:t>
            </a:r>
          </a:p>
          <a:p>
            <a:r>
              <a:t>What evidence?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61879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1500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82070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58464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25505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Use the example bits</a:t>
            </a:r>
          </a:p>
        </p:txBody>
      </p:sp>
    </p:spTree>
    <p:extLst>
      <p:ext uri="{BB962C8B-B14F-4D97-AF65-F5344CB8AC3E}">
        <p14:creationId xmlns:p14="http://schemas.microsoft.com/office/powerpoint/2010/main" val="70701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26813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66804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13903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1447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187363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742761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4537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26408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35557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674128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36765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a:t>First 6 mins</a:t>
            </a:r>
          </a:p>
          <a:p>
            <a:endParaRPr lang="en-US" dirty="0"/>
          </a:p>
        </p:txBody>
      </p:sp>
    </p:spTree>
    <p:extLst>
      <p:ext uri="{BB962C8B-B14F-4D97-AF65-F5344CB8AC3E}">
        <p14:creationId xmlns:p14="http://schemas.microsoft.com/office/powerpoint/2010/main" val="1580228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8580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12579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80288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96809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1579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5" name="Shape 15"/>
          <p:cNvSpPr>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6" name="Shape 16"/>
          <p:cNvSpPr>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7" name="Shape 17"/>
          <p:cNvSpPr/>
          <p:nvPr/>
        </p:nvSpPr>
        <p:spPr>
          <a:xfrm>
            <a:off x="-261642" y="4489793"/>
            <a:ext cx="4262286" cy="4365379"/>
          </a:xfrm>
          <a:prstGeom prst="ellipse">
            <a:avLst/>
          </a:prstGeom>
          <a:solidFill>
            <a:srgbClr val="A1D7C9"/>
          </a:solidFill>
          <a:ln w="12700">
            <a:miter lim="400000"/>
          </a:ln>
        </p:spPr>
        <p:txBody>
          <a:bodyPr lIns="45719" rIns="45719" anchor="ctr"/>
          <a:lstStyle/>
          <a:p>
            <a:pPr algn="ctr">
              <a:defRPr>
                <a:solidFill>
                  <a:srgbClr val="FFFFFF"/>
                </a:solidFill>
              </a:defRPr>
            </a:pPr>
            <a:endParaRPr/>
          </a:p>
        </p:txBody>
      </p:sp>
      <p:pic>
        <p:nvPicPr>
          <p:cNvPr id="18" name="image1.png"/>
          <p:cNvPicPr>
            <a:picLocks noChangeAspect="1"/>
          </p:cNvPicPr>
          <p:nvPr/>
        </p:nvPicPr>
        <p:blipFill>
          <a:blip r:embed="rId2"/>
          <a:stretch>
            <a:fillRect/>
          </a:stretch>
        </p:blipFill>
        <p:spPr>
          <a:xfrm>
            <a:off x="9370848" y="147485"/>
            <a:ext cx="2659883" cy="2659883"/>
          </a:xfrm>
          <a:prstGeom prst="rect">
            <a:avLst/>
          </a:prstGeom>
          <a:ln w="12700">
            <a:miter lim="400000"/>
          </a:ln>
        </p:spPr>
      </p:pic>
      <p:sp>
        <p:nvSpPr>
          <p:cNvPr id="19" name="Shape 1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sp>
        <p:nvSpPr>
          <p:cNvPr id="107" name="Shape 107"/>
          <p:cNvSpPr>
            <a:spLocks noGrp="1"/>
          </p:cNvSpPr>
          <p:nvPr>
            <p:ph type="title"/>
          </p:nvPr>
        </p:nvSpPr>
        <p:spPr>
          <a:xfrm>
            <a:off x="8724900" y="365125"/>
            <a:ext cx="2628900" cy="5811838"/>
          </a:xfrm>
          <a:prstGeom prst="rect">
            <a:avLst/>
          </a:prstGeom>
        </p:spPr>
        <p:txBody>
          <a:bodyPr/>
          <a:lstStyle/>
          <a:p>
            <a:r>
              <a:t>Title Text</a:t>
            </a:r>
          </a:p>
        </p:txBody>
      </p:sp>
      <p:sp>
        <p:nvSpPr>
          <p:cNvPr id="108" name="Shape 108"/>
          <p:cNvSpPr>
            <a:spLocks noGrp="1"/>
          </p:cNvSpPr>
          <p:nvPr>
            <p:ph type="body" idx="1"/>
          </p:nvPr>
        </p:nvSpPr>
        <p:spPr>
          <a:xfrm>
            <a:off x="838200" y="365125"/>
            <a:ext cx="7734300" cy="58118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9" name="Shape 1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bg>
      <p:bgPr>
        <a:solidFill>
          <a:srgbClr val="DDDDDD"/>
        </a:solidFill>
        <a:effectLst/>
      </p:bgPr>
    </p:bg>
    <p:spTree>
      <p:nvGrpSpPr>
        <p:cNvPr id="1" name=""/>
        <p:cNvGrpSpPr/>
        <p:nvPr/>
      </p:nvGrpSpPr>
      <p:grpSpPr>
        <a:xfrm>
          <a:off x="0" y="0"/>
          <a:ext cx="0" cy="0"/>
          <a:chOff x="0" y="0"/>
          <a:chExt cx="0" cy="0"/>
        </a:xfrm>
      </p:grpSpPr>
      <p:sp>
        <p:nvSpPr>
          <p:cNvPr id="116" name="Shape 116"/>
          <p:cNvSpPr/>
          <p:nvPr/>
        </p:nvSpPr>
        <p:spPr>
          <a:xfrm>
            <a:off x="783102" y="6368170"/>
            <a:ext cx="2743201"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808080"/>
                </a:solidFill>
                <a:latin typeface="Gill Sans MT"/>
                <a:ea typeface="Gill Sans MT"/>
                <a:cs typeface="Gill Sans MT"/>
                <a:sym typeface="Gill Sans MT"/>
              </a:defRPr>
            </a:lvl1pPr>
          </a:lstStyle>
          <a:p>
            <a:r>
              <a:t>© Jean Davies LCC Consultancy Ltd</a:t>
            </a:r>
          </a:p>
        </p:txBody>
      </p:sp>
      <p:sp>
        <p:nvSpPr>
          <p:cNvPr id="117" name="Shape 117"/>
          <p:cNvSpPr>
            <a:spLocks noGrp="1"/>
          </p:cNvSpPr>
          <p:nvPr>
            <p:ph type="title"/>
          </p:nvPr>
        </p:nvSpPr>
        <p:spPr>
          <a:xfrm>
            <a:off x="2231135" y="964691"/>
            <a:ext cx="7729730" cy="1188721"/>
          </a:xfrm>
          <a:prstGeom prst="rect">
            <a:avLst/>
          </a:prstGeom>
          <a:solidFill>
            <a:srgbClr val="FFFFFF"/>
          </a:solidFill>
          <a:ln w="31750" cap="sq">
            <a:solidFill>
              <a:srgbClr val="404040"/>
            </a:solidFill>
            <a:miter lim="800000"/>
          </a:ln>
        </p:spPr>
        <p:txBody>
          <a:bodyPr lIns="182879" tIns="182879" rIns="182879" bIns="182879"/>
          <a:lstStyle>
            <a:lvl1pPr algn="ctr">
              <a:defRPr sz="2800" cap="all" spc="200">
                <a:solidFill>
                  <a:srgbClr val="262626"/>
                </a:solidFill>
                <a:latin typeface="Gill Sans MT"/>
                <a:ea typeface="Gill Sans MT"/>
                <a:cs typeface="Gill Sans MT"/>
                <a:sym typeface="Gill Sans MT"/>
              </a:defRPr>
            </a:lvl1pPr>
          </a:lstStyle>
          <a:p>
            <a:r>
              <a:t>Title Text</a:t>
            </a:r>
          </a:p>
        </p:txBody>
      </p:sp>
      <p:sp>
        <p:nvSpPr>
          <p:cNvPr id="118" name="Shape 118"/>
          <p:cNvSpPr>
            <a:spLocks noGrp="1"/>
          </p:cNvSpPr>
          <p:nvPr>
            <p:ph type="body" sz="half" idx="1"/>
          </p:nvPr>
        </p:nvSpPr>
        <p:spPr>
          <a:xfrm>
            <a:off x="2231135" y="2638044"/>
            <a:ext cx="7729730" cy="3101983"/>
          </a:xfrm>
          <a:prstGeom prst="rect">
            <a:avLst/>
          </a:prstGeom>
        </p:spPr>
        <p:txBody>
          <a:bodyPr/>
          <a:lstStyle>
            <a:lvl1pPr>
              <a:lnSpc>
                <a:spcPct val="100000"/>
              </a:lnSpc>
              <a:buClr>
                <a:srgbClr val="418AB3"/>
              </a:buClr>
              <a:defRPr sz="1800">
                <a:solidFill>
                  <a:srgbClr val="262626"/>
                </a:solidFill>
                <a:latin typeface="Gill Sans MT"/>
                <a:ea typeface="Gill Sans MT"/>
                <a:cs typeface="Gill Sans MT"/>
                <a:sym typeface="Gill Sans MT"/>
              </a:defRPr>
            </a:lvl1pPr>
            <a:lvl2pPr marL="485775" indent="-257175">
              <a:lnSpc>
                <a:spcPct val="100000"/>
              </a:lnSpc>
              <a:buClr>
                <a:srgbClr val="418AB3"/>
              </a:buClr>
              <a:defRPr sz="1800">
                <a:solidFill>
                  <a:srgbClr val="262626"/>
                </a:solidFill>
                <a:latin typeface="Gill Sans MT"/>
                <a:ea typeface="Gill Sans MT"/>
                <a:cs typeface="Gill Sans MT"/>
                <a:sym typeface="Gill Sans MT"/>
              </a:defRPr>
            </a:lvl2pPr>
            <a:lvl3pPr marL="714375" indent="-257175">
              <a:lnSpc>
                <a:spcPct val="100000"/>
              </a:lnSpc>
              <a:buClr>
                <a:srgbClr val="418AB3"/>
              </a:buClr>
              <a:defRPr sz="1800">
                <a:solidFill>
                  <a:srgbClr val="262626"/>
                </a:solidFill>
                <a:latin typeface="Gill Sans MT"/>
                <a:ea typeface="Gill Sans MT"/>
                <a:cs typeface="Gill Sans MT"/>
                <a:sym typeface="Gill Sans MT"/>
              </a:defRPr>
            </a:lvl3pPr>
            <a:lvl4pPr marL="942975" indent="-257175">
              <a:lnSpc>
                <a:spcPct val="100000"/>
              </a:lnSpc>
              <a:buClr>
                <a:srgbClr val="418AB3"/>
              </a:buClr>
              <a:defRPr sz="1800">
                <a:solidFill>
                  <a:srgbClr val="262626"/>
                </a:solidFill>
                <a:latin typeface="Gill Sans MT"/>
                <a:ea typeface="Gill Sans MT"/>
                <a:cs typeface="Gill Sans MT"/>
                <a:sym typeface="Gill Sans MT"/>
              </a:defRPr>
            </a:lvl4pPr>
            <a:lvl5pPr marL="1171575" indent="-257175">
              <a:lnSpc>
                <a:spcPct val="100000"/>
              </a:lnSpc>
              <a:buClr>
                <a:srgbClr val="418AB3"/>
              </a:buClr>
              <a:defRPr sz="1800">
                <a:solidFill>
                  <a:srgbClr val="262626"/>
                </a:solidFill>
                <a:latin typeface="Gill Sans MT"/>
                <a:ea typeface="Gill Sans MT"/>
                <a:cs typeface="Gill Sans MT"/>
                <a:sym typeface="Gill Sans MT"/>
              </a:defRPr>
            </a:lvl5pPr>
          </a:lstStyle>
          <a:p>
            <a:r>
              <a:t>Body Level One</a:t>
            </a:r>
          </a:p>
          <a:p>
            <a:pPr lvl="1"/>
            <a:r>
              <a:t>Body Level Two</a:t>
            </a:r>
          </a:p>
          <a:p>
            <a:pPr lvl="2"/>
            <a:r>
              <a:t>Body Level Three</a:t>
            </a:r>
          </a:p>
          <a:p>
            <a:pPr lvl="3"/>
            <a:r>
              <a:t>Body Level Four</a:t>
            </a:r>
          </a:p>
          <a:p>
            <a:pPr lvl="4"/>
            <a:r>
              <a:t>Body Level Five</a:t>
            </a:r>
          </a:p>
        </p:txBody>
      </p:sp>
      <p:sp>
        <p:nvSpPr>
          <p:cNvPr id="119" name="Shape 119"/>
          <p:cNvSpPr>
            <a:spLocks noGrp="1"/>
          </p:cNvSpPr>
          <p:nvPr>
            <p:ph type="sldNum" sz="quarter" idx="2"/>
          </p:nvPr>
        </p:nvSpPr>
        <p:spPr>
          <a:xfrm>
            <a:off x="10758922" y="6299961"/>
            <a:ext cx="365761" cy="201677"/>
          </a:xfrm>
          <a:prstGeom prst="rect">
            <a:avLst/>
          </a:prstGeom>
          <a:solidFill>
            <a:srgbClr val="1D1D1D">
              <a:alpha val="70000"/>
            </a:srgbClr>
          </a:solidFill>
        </p:spPr>
        <p:txBody>
          <a:bodyPr wrap="square" lIns="18288" tIns="18288" rIns="18288" bIns="18288"/>
          <a:lstStyle>
            <a:lvl1pPr algn="ctr">
              <a:defRPr sz="1100">
                <a:solidFill>
                  <a:srgbClr val="FFFFFF"/>
                </a:solidFill>
                <a:latin typeface="Gill Sans MT"/>
                <a:ea typeface="Gill Sans MT"/>
                <a:cs typeface="Gill Sans MT"/>
                <a:sym typeface="Gill Sans M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26" name="Shape 126"/>
          <p:cNvSpPr>
            <a:spLocks noGrp="1"/>
          </p:cNvSpPr>
          <p:nvPr>
            <p:ph type="title"/>
          </p:nvPr>
        </p:nvSpPr>
        <p:spPr>
          <a:prstGeom prst="rect">
            <a:avLst/>
          </a:prstGeom>
        </p:spPr>
        <p:txBody>
          <a:bodyPr/>
          <a:lstStyle/>
          <a:p>
            <a:r>
              <a:t>Title Text</a:t>
            </a:r>
          </a:p>
        </p:txBody>
      </p:sp>
      <p:sp>
        <p:nvSpPr>
          <p:cNvPr id="127" name="Shape 12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8" name="Shape 128"/>
          <p:cNvSpPr/>
          <p:nvPr/>
        </p:nvSpPr>
        <p:spPr>
          <a:xfrm>
            <a:off x="144379" y="6356350"/>
            <a:ext cx="2743201" cy="26924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808080"/>
                </a:solidFill>
              </a:defRPr>
            </a:lvl1pPr>
          </a:lstStyle>
          <a:p>
            <a:r>
              <a:t>© Jean Davies LCC Consultancy Ltd</a:t>
            </a:r>
          </a:p>
        </p:txBody>
      </p:sp>
      <p:sp>
        <p:nvSpPr>
          <p:cNvPr id="129" name="Shape 12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r>
              <a:t>Title Text</a:t>
            </a:r>
          </a:p>
        </p:txBody>
      </p:sp>
      <p:sp>
        <p:nvSpPr>
          <p:cNvPr id="27" name="Shape 2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 name="Shape 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35" name="Shape 35"/>
          <p:cNvSpPr>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36" name="Shape 36"/>
          <p:cNvSpPr>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7" name="Shape 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a:lstStyle/>
          <a:p>
            <a:r>
              <a:t>Title Text</a:t>
            </a:r>
          </a:p>
        </p:txBody>
      </p:sp>
      <p:sp>
        <p:nvSpPr>
          <p:cNvPr id="45" name="Shape 45"/>
          <p:cNvSpPr>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6" name="Shape 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53" name="Shape 53"/>
          <p:cNvSpPr>
            <a:spLocks noGrp="1"/>
          </p:cNvSpPr>
          <p:nvPr>
            <p:ph type="title"/>
          </p:nvPr>
        </p:nvSpPr>
        <p:spPr>
          <a:xfrm>
            <a:off x="839787" y="365125"/>
            <a:ext cx="10515601" cy="1325563"/>
          </a:xfrm>
          <a:prstGeom prst="rect">
            <a:avLst/>
          </a:prstGeom>
        </p:spPr>
        <p:txBody>
          <a:bodyPr/>
          <a:lstStyle/>
          <a:p>
            <a:r>
              <a:t>Title Text</a:t>
            </a:r>
          </a:p>
        </p:txBody>
      </p:sp>
      <p:sp>
        <p:nvSpPr>
          <p:cNvPr id="54" name="Shape 54"/>
          <p:cNvSpPr>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5" name="Shape 55"/>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sz="2400" b="1"/>
            </a:pPr>
            <a:endParaRPr/>
          </a:p>
        </p:txBody>
      </p:sp>
      <p:sp>
        <p:nvSpPr>
          <p:cNvPr id="56" name="Shape 5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63" name="Shape 63"/>
          <p:cNvSpPr>
            <a:spLocks noGrp="1"/>
          </p:cNvSpPr>
          <p:nvPr>
            <p:ph type="title"/>
          </p:nvPr>
        </p:nvSpPr>
        <p:spPr>
          <a:prstGeom prst="rect">
            <a:avLst/>
          </a:prstGeom>
        </p:spPr>
        <p:txBody>
          <a:bodyPr/>
          <a:lstStyle/>
          <a:p>
            <a:r>
              <a:t>Title Text</a:t>
            </a:r>
          </a:p>
        </p:txBody>
      </p:sp>
      <p:sp>
        <p:nvSpPr>
          <p:cNvPr id="64" name="Shape 6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78" name="Shape 78"/>
          <p:cNvSpPr>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79" name="Shape 79"/>
          <p:cNvSpPr>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80" name="Shape 80"/>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81" name="Shape 8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88" name="Shape 88"/>
          <p:cNvSpPr>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9" name="Shape 89"/>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90" name="Shape 90"/>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91" name="Shape 9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sp>
        <p:nvSpPr>
          <p:cNvPr id="98" name="Shape 98"/>
          <p:cNvSpPr>
            <a:spLocks noGrp="1"/>
          </p:cNvSpPr>
          <p:nvPr>
            <p:ph type="title"/>
          </p:nvPr>
        </p:nvSpPr>
        <p:spPr>
          <a:prstGeom prst="rect">
            <a:avLst/>
          </a:prstGeom>
        </p:spPr>
        <p:txBody>
          <a:bodyPr/>
          <a:lstStyle/>
          <a:p>
            <a:r>
              <a:t>Title Text</a:t>
            </a:r>
          </a:p>
        </p:txBody>
      </p:sp>
      <p:sp>
        <p:nvSpPr>
          <p:cNvPr id="99" name="Shape 99"/>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0" name="Shape 10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Title Text</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4" name="image2.png"/>
          <p:cNvPicPr>
            <a:picLocks noChangeAspect="1"/>
          </p:cNvPicPr>
          <p:nvPr/>
        </p:nvPicPr>
        <p:blipFill>
          <a:blip r:embed="rId14"/>
          <a:stretch>
            <a:fillRect/>
          </a:stretch>
        </p:blipFill>
        <p:spPr>
          <a:xfrm>
            <a:off x="0" y="6612497"/>
            <a:ext cx="2135315" cy="2135315"/>
          </a:xfrm>
          <a:prstGeom prst="rect">
            <a:avLst/>
          </a:prstGeom>
          <a:ln w="12700">
            <a:miter lim="400000"/>
          </a:ln>
        </p:spPr>
      </p:pic>
      <p:pic>
        <p:nvPicPr>
          <p:cNvPr id="5" name="image1.png"/>
          <p:cNvPicPr>
            <a:picLocks noChangeAspect="1"/>
          </p:cNvPicPr>
          <p:nvPr/>
        </p:nvPicPr>
        <p:blipFill>
          <a:blip r:embed="rId15"/>
          <a:stretch>
            <a:fillRect/>
          </a:stretch>
        </p:blipFill>
        <p:spPr>
          <a:xfrm>
            <a:off x="3496193" y="6051387"/>
            <a:ext cx="2138679" cy="2138679"/>
          </a:xfrm>
          <a:prstGeom prst="rect">
            <a:avLst/>
          </a:prstGeom>
          <a:ln w="12700">
            <a:miter lim="400000"/>
          </a:ln>
        </p:spPr>
      </p:pic>
      <p:pic>
        <p:nvPicPr>
          <p:cNvPr id="6" name="image3.png"/>
          <p:cNvPicPr>
            <a:picLocks noChangeAspect="1"/>
          </p:cNvPicPr>
          <p:nvPr/>
        </p:nvPicPr>
        <p:blipFill>
          <a:blip r:embed="rId16"/>
          <a:stretch>
            <a:fillRect/>
          </a:stretch>
        </p:blipFill>
        <p:spPr>
          <a:xfrm>
            <a:off x="9670422" y="365125"/>
            <a:ext cx="2136649" cy="2136649"/>
          </a:xfrm>
          <a:prstGeom prst="rect">
            <a:avLst/>
          </a:prstGeom>
          <a:ln w="12700">
            <a:miter lim="400000"/>
          </a:ln>
        </p:spPr>
      </p:pic>
      <p:pic>
        <p:nvPicPr>
          <p:cNvPr id="7" name="image4.png"/>
          <p:cNvPicPr>
            <a:picLocks noChangeAspect="1"/>
          </p:cNvPicPr>
          <p:nvPr/>
        </p:nvPicPr>
        <p:blipFill>
          <a:blip r:embed="rId17"/>
          <a:stretch>
            <a:fillRect/>
          </a:stretch>
        </p:blipFill>
        <p:spPr>
          <a:xfrm>
            <a:off x="8298133" y="5431930"/>
            <a:ext cx="2148195" cy="2148195"/>
          </a:xfrm>
          <a:prstGeom prst="rect">
            <a:avLst/>
          </a:prstGeom>
          <a:ln w="12700">
            <a:miter lim="400000"/>
          </a:ln>
        </p:spPr>
      </p:pic>
      <p:sp>
        <p:nvSpPr>
          <p:cNvPr id="8" name="Shape 8"/>
          <p:cNvSpPr>
            <a:spLocks noGrp="1"/>
          </p:cNvSpPr>
          <p:nvPr>
            <p:ph type="sldNum" sz="quarter" idx="2"/>
          </p:nvPr>
        </p:nvSpPr>
        <p:spPr>
          <a:xfrm>
            <a:off x="11089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 id="2147483660" r:id="rId11"/>
    <p:sldLayoutId id="2147483661" r:id="rId12"/>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nqwTRl9cdn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M1CHPnZfFmU"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youtube.com/watch?v=M1CHPnZfFm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V3oCDEPbOI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0.tif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A5762-B42F-0C4F-A8C4-F0C16E27102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4705E33-7138-754C-B493-74F777EF591C}"/>
              </a:ext>
            </a:extLst>
          </p:cNvPr>
          <p:cNvSpPr>
            <a:spLocks noGrp="1"/>
          </p:cNvSpPr>
          <p:nvPr>
            <p:ph type="body" idx="1"/>
          </p:nvPr>
        </p:nvSpPr>
        <p:spPr>
          <a:xfrm>
            <a:off x="838200" y="2506662"/>
            <a:ext cx="10515600" cy="4351338"/>
          </a:xfrm>
        </p:spPr>
        <p:txBody>
          <a:bodyPr/>
          <a:lstStyle/>
          <a:p>
            <a:pPr marL="0" indent="0">
              <a:buNone/>
            </a:pPr>
            <a:r>
              <a:rPr lang="en-GB" b="1" i="1" dirty="0"/>
              <a:t>Teachers are some of the kindest, most altruistic and smartest people on the planet yet </a:t>
            </a:r>
            <a:r>
              <a:rPr lang="en-GB" b="1" i="1"/>
              <a:t>they can create </a:t>
            </a:r>
            <a:r>
              <a:rPr lang="en-GB" b="1" i="1" dirty="0"/>
              <a:t>some of the most claustrophobic and toxic cultures within which to work.  Not with the children, but with one another.  Why is this?  How is this? And what are the impacts? </a:t>
            </a:r>
          </a:p>
          <a:p>
            <a:pPr marL="0" indent="0" algn="ctr">
              <a:buNone/>
            </a:pPr>
            <a:endParaRPr lang="en-GB" b="1" i="1" dirty="0"/>
          </a:p>
          <a:p>
            <a:pPr marL="0" indent="0" algn="ctr">
              <a:buNone/>
            </a:pPr>
            <a:r>
              <a:rPr lang="en-GB" b="1" i="1" dirty="0"/>
              <a:t>How do we resolve this? </a:t>
            </a:r>
          </a:p>
          <a:p>
            <a:endParaRPr lang="en-US" dirty="0"/>
          </a:p>
        </p:txBody>
      </p:sp>
    </p:spTree>
    <p:extLst>
      <p:ext uri="{BB962C8B-B14F-4D97-AF65-F5344CB8AC3E}">
        <p14:creationId xmlns:p14="http://schemas.microsoft.com/office/powerpoint/2010/main" val="2618594392"/>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year of the coin</a:t>
            </a:r>
          </a:p>
        </p:txBody>
      </p:sp>
      <p:sp>
        <p:nvSpPr>
          <p:cNvPr id="3" name="Text Placeholder 2"/>
          <p:cNvSpPr>
            <a:spLocks noGrp="1"/>
          </p:cNvSpPr>
          <p:nvPr>
            <p:ph type="body" idx="1"/>
          </p:nvPr>
        </p:nvSpPr>
        <p:spPr/>
        <p:txBody>
          <a:bodyPr/>
          <a:lstStyle/>
          <a:p>
            <a:endParaRPr lang="en-US"/>
          </a:p>
        </p:txBody>
      </p:sp>
      <p:pic>
        <p:nvPicPr>
          <p:cNvPr id="5" name="Picture 4"/>
          <p:cNvPicPr>
            <a:picLocks noChangeAspect="1"/>
          </p:cNvPicPr>
          <p:nvPr/>
        </p:nvPicPr>
        <p:blipFill>
          <a:blip r:embed="rId3"/>
          <a:stretch>
            <a:fillRect/>
          </a:stretch>
        </p:blipFill>
        <p:spPr>
          <a:xfrm>
            <a:off x="3914775" y="1974849"/>
            <a:ext cx="3578225" cy="3724607"/>
          </a:xfrm>
          <a:prstGeom prst="rect">
            <a:avLst/>
          </a:prstGeom>
        </p:spPr>
      </p:pic>
    </p:spTree>
    <p:extLst>
      <p:ext uri="{BB962C8B-B14F-4D97-AF65-F5344CB8AC3E}">
        <p14:creationId xmlns:p14="http://schemas.microsoft.com/office/powerpoint/2010/main" val="4102538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Capital</a:t>
            </a:r>
          </a:p>
        </p:txBody>
      </p:sp>
      <p:sp>
        <p:nvSpPr>
          <p:cNvPr id="3" name="Text Placeholder 2"/>
          <p:cNvSpPr>
            <a:spLocks noGrp="1"/>
          </p:cNvSpPr>
          <p:nvPr>
            <p:ph type="body" idx="1"/>
          </p:nvPr>
        </p:nvSpPr>
        <p:spPr/>
        <p:txBody>
          <a:bodyPr/>
          <a:lstStyle/>
          <a:p>
            <a:endParaRPr lang="en-US" dirty="0"/>
          </a:p>
        </p:txBody>
      </p:sp>
      <p:pic>
        <p:nvPicPr>
          <p:cNvPr id="4" name="Picture 3">
            <a:hlinkClick r:id="rId3"/>
          </p:cNvPr>
          <p:cNvPicPr>
            <a:picLocks noChangeAspect="1"/>
          </p:cNvPicPr>
          <p:nvPr/>
        </p:nvPicPr>
        <p:blipFill>
          <a:blip r:embed="rId4"/>
          <a:stretch>
            <a:fillRect/>
          </a:stretch>
        </p:blipFill>
        <p:spPr>
          <a:xfrm>
            <a:off x="4432852" y="2195021"/>
            <a:ext cx="3781596" cy="3802068"/>
          </a:xfrm>
          <a:prstGeom prst="rect">
            <a:avLst/>
          </a:prstGeom>
        </p:spPr>
      </p:pic>
    </p:spTree>
    <p:extLst>
      <p:ext uri="{BB962C8B-B14F-4D97-AF65-F5344CB8AC3E}">
        <p14:creationId xmlns:p14="http://schemas.microsoft.com/office/powerpoint/2010/main" val="1210906718"/>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Capital</a:t>
            </a:r>
          </a:p>
        </p:txBody>
      </p:sp>
      <p:sp>
        <p:nvSpPr>
          <p:cNvPr id="3" name="Text Placeholder 2"/>
          <p:cNvSpPr>
            <a:spLocks noGrp="1"/>
          </p:cNvSpPr>
          <p:nvPr>
            <p:ph type="body" idx="1"/>
          </p:nvPr>
        </p:nvSpPr>
        <p:spPr/>
        <p:txBody>
          <a:bodyPr/>
          <a:lstStyle/>
          <a:p>
            <a:pPr marL="0" indent="0">
              <a:buNone/>
            </a:pPr>
            <a:r>
              <a:rPr lang="en-US" dirty="0"/>
              <a:t>Human Capital + Social Capital + Decisional Capital</a:t>
            </a:r>
          </a:p>
        </p:txBody>
      </p:sp>
      <p:pic>
        <p:nvPicPr>
          <p:cNvPr id="4" name="Picture 3">
            <a:extLst>
              <a:ext uri="{FF2B5EF4-FFF2-40B4-BE49-F238E27FC236}">
                <a16:creationId xmlns:a16="http://schemas.microsoft.com/office/drawing/2014/main" id="{108DE009-61C0-B849-985C-9167782FED29}"/>
              </a:ext>
            </a:extLst>
          </p:cNvPr>
          <p:cNvPicPr>
            <a:picLocks noChangeAspect="1"/>
          </p:cNvPicPr>
          <p:nvPr/>
        </p:nvPicPr>
        <p:blipFill>
          <a:blip r:embed="rId3"/>
          <a:stretch>
            <a:fillRect/>
          </a:stretch>
        </p:blipFill>
        <p:spPr>
          <a:xfrm>
            <a:off x="3691821" y="2438399"/>
            <a:ext cx="2404179" cy="3602659"/>
          </a:xfrm>
          <a:prstGeom prst="rect">
            <a:avLst/>
          </a:prstGeom>
        </p:spPr>
      </p:pic>
    </p:spTree>
    <p:extLst>
      <p:ext uri="{BB962C8B-B14F-4D97-AF65-F5344CB8AC3E}">
        <p14:creationId xmlns:p14="http://schemas.microsoft.com/office/powerpoint/2010/main" val="901697712"/>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Capital</a:t>
            </a:r>
          </a:p>
        </p:txBody>
      </p:sp>
      <p:sp>
        <p:nvSpPr>
          <p:cNvPr id="3" name="Text Placeholder 2"/>
          <p:cNvSpPr>
            <a:spLocks noGrp="1"/>
          </p:cNvSpPr>
          <p:nvPr>
            <p:ph type="body" idx="1"/>
          </p:nvPr>
        </p:nvSpPr>
        <p:spPr/>
        <p:txBody>
          <a:bodyPr/>
          <a:lstStyle/>
          <a:p>
            <a:pPr marL="0" indent="0">
              <a:buNone/>
            </a:pPr>
            <a:r>
              <a:rPr lang="en-US" sz="3600" b="1" dirty="0"/>
              <a:t>Human Capital </a:t>
            </a:r>
            <a:r>
              <a:rPr lang="en-US" dirty="0"/>
              <a:t>+ Social Capital + Decisional Capital</a:t>
            </a:r>
          </a:p>
        </p:txBody>
      </p:sp>
      <p:pic>
        <p:nvPicPr>
          <p:cNvPr id="6" name="Picture 5"/>
          <p:cNvPicPr>
            <a:picLocks noChangeAspect="1"/>
          </p:cNvPicPr>
          <p:nvPr/>
        </p:nvPicPr>
        <p:blipFill>
          <a:blip r:embed="rId3"/>
          <a:stretch>
            <a:fillRect/>
          </a:stretch>
        </p:blipFill>
        <p:spPr>
          <a:xfrm>
            <a:off x="5846693" y="2692400"/>
            <a:ext cx="2247900" cy="3619500"/>
          </a:xfrm>
          <a:prstGeom prst="rect">
            <a:avLst/>
          </a:prstGeom>
        </p:spPr>
      </p:pic>
    </p:spTree>
    <p:extLst>
      <p:ext uri="{BB962C8B-B14F-4D97-AF65-F5344CB8AC3E}">
        <p14:creationId xmlns:p14="http://schemas.microsoft.com/office/powerpoint/2010/main" val="80539888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Capital</a:t>
            </a:r>
          </a:p>
        </p:txBody>
      </p:sp>
      <p:sp>
        <p:nvSpPr>
          <p:cNvPr id="3" name="Text Placeholder 2"/>
          <p:cNvSpPr>
            <a:spLocks noGrp="1"/>
          </p:cNvSpPr>
          <p:nvPr>
            <p:ph type="body" idx="1"/>
          </p:nvPr>
        </p:nvSpPr>
        <p:spPr/>
        <p:txBody>
          <a:bodyPr/>
          <a:lstStyle/>
          <a:p>
            <a:pPr marL="0" indent="0">
              <a:buNone/>
            </a:pPr>
            <a:r>
              <a:rPr lang="en-US" dirty="0"/>
              <a:t>Human Capital + </a:t>
            </a:r>
            <a:r>
              <a:rPr lang="en-US" sz="3600" b="1" dirty="0"/>
              <a:t>Social Capital </a:t>
            </a:r>
            <a:r>
              <a:rPr lang="en-US" dirty="0"/>
              <a:t>+ Decisional Capital</a:t>
            </a:r>
          </a:p>
        </p:txBody>
      </p:sp>
      <p:pic>
        <p:nvPicPr>
          <p:cNvPr id="4" name="Picture 3"/>
          <p:cNvPicPr>
            <a:picLocks noChangeAspect="1"/>
          </p:cNvPicPr>
          <p:nvPr/>
        </p:nvPicPr>
        <p:blipFill>
          <a:blip r:embed="rId3"/>
          <a:stretch>
            <a:fillRect/>
          </a:stretch>
        </p:blipFill>
        <p:spPr>
          <a:xfrm>
            <a:off x="2981739" y="2636475"/>
            <a:ext cx="4970394" cy="3675425"/>
          </a:xfrm>
          <a:prstGeom prst="rect">
            <a:avLst/>
          </a:prstGeom>
        </p:spPr>
      </p:pic>
    </p:spTree>
    <p:extLst>
      <p:ext uri="{BB962C8B-B14F-4D97-AF65-F5344CB8AC3E}">
        <p14:creationId xmlns:p14="http://schemas.microsoft.com/office/powerpoint/2010/main" val="897697615"/>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Capital</a:t>
            </a:r>
          </a:p>
        </p:txBody>
      </p:sp>
      <p:sp>
        <p:nvSpPr>
          <p:cNvPr id="3" name="Text Placeholder 2"/>
          <p:cNvSpPr>
            <a:spLocks noGrp="1"/>
          </p:cNvSpPr>
          <p:nvPr>
            <p:ph type="body" idx="1"/>
          </p:nvPr>
        </p:nvSpPr>
        <p:spPr/>
        <p:txBody>
          <a:bodyPr/>
          <a:lstStyle/>
          <a:p>
            <a:pPr marL="0" indent="0">
              <a:buNone/>
            </a:pPr>
            <a:r>
              <a:rPr lang="en-US" dirty="0"/>
              <a:t>Human Capital + Social Capital + </a:t>
            </a:r>
            <a:r>
              <a:rPr lang="en-US" sz="3600" b="1" dirty="0"/>
              <a:t>Decisional Capital</a:t>
            </a:r>
          </a:p>
        </p:txBody>
      </p:sp>
      <p:pic>
        <p:nvPicPr>
          <p:cNvPr id="4" name="Picture 3"/>
          <p:cNvPicPr>
            <a:picLocks noChangeAspect="1"/>
          </p:cNvPicPr>
          <p:nvPr/>
        </p:nvPicPr>
        <p:blipFill>
          <a:blip r:embed="rId3"/>
          <a:stretch>
            <a:fillRect/>
          </a:stretch>
        </p:blipFill>
        <p:spPr>
          <a:xfrm>
            <a:off x="1567413" y="2991953"/>
            <a:ext cx="9057174" cy="1699315"/>
          </a:xfrm>
          <a:prstGeom prst="rect">
            <a:avLst/>
          </a:prstGeom>
        </p:spPr>
      </p:pic>
    </p:spTree>
    <p:extLst>
      <p:ext uri="{BB962C8B-B14F-4D97-AF65-F5344CB8AC3E}">
        <p14:creationId xmlns:p14="http://schemas.microsoft.com/office/powerpoint/2010/main" val="1531195130"/>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comes directly from social capital</a:t>
            </a:r>
          </a:p>
        </p:txBody>
      </p:sp>
      <p:sp>
        <p:nvSpPr>
          <p:cNvPr id="3" name="Text Placeholder 2"/>
          <p:cNvSpPr>
            <a:spLocks noGrp="1"/>
          </p:cNvSpPr>
          <p:nvPr>
            <p:ph type="body" idx="1"/>
          </p:nvPr>
        </p:nvSpPr>
        <p:spPr/>
        <p:txBody>
          <a:bodyPr>
            <a:normAutofit lnSpcReduction="10000"/>
          </a:bodyPr>
          <a:lstStyle/>
          <a:p>
            <a:pPr marL="0" indent="0">
              <a:buNone/>
            </a:pPr>
            <a:r>
              <a:rPr lang="en-US" dirty="0"/>
              <a:t>If you concentrate your efforts on increasing individual talent, you will have a devil of a job producing greater social capital.  There is just no mechanism or motivation to bring all that talent together.  </a:t>
            </a:r>
          </a:p>
          <a:p>
            <a:pPr marL="0" indent="0">
              <a:buNone/>
            </a:pPr>
            <a:endParaRPr lang="en-US" dirty="0"/>
          </a:p>
          <a:p>
            <a:pPr marL="0" indent="0" algn="ctr">
              <a:buNone/>
            </a:pPr>
            <a:r>
              <a:rPr lang="en-US" dirty="0"/>
              <a:t>The reverse is not true.  High social capital does generate human capital.</a:t>
            </a:r>
          </a:p>
          <a:p>
            <a:pPr marL="0" indent="0" algn="ctr">
              <a:buNone/>
            </a:pPr>
            <a:endParaRPr lang="en-US" dirty="0"/>
          </a:p>
          <a:p>
            <a:pPr marL="0" indent="0">
              <a:buNone/>
            </a:pPr>
            <a:r>
              <a:rPr lang="en-US" dirty="0"/>
              <a:t>Individuals get confidence, learning &amp; feedback from having the right kind of interactions and relationships around them.</a:t>
            </a:r>
          </a:p>
          <a:p>
            <a:pPr marL="0" indent="0" algn="r">
              <a:buNone/>
            </a:pPr>
            <a:r>
              <a:rPr lang="en-US" sz="1600" b="1" dirty="0" err="1"/>
              <a:t>Fullan</a:t>
            </a:r>
            <a:r>
              <a:rPr lang="en-US" sz="1600" b="1" dirty="0"/>
              <a:t> &amp; Hargreaves 2012</a:t>
            </a:r>
          </a:p>
        </p:txBody>
      </p:sp>
    </p:spTree>
    <p:extLst>
      <p:ext uri="{BB962C8B-B14F-4D97-AF65-F5344CB8AC3E}">
        <p14:creationId xmlns:p14="http://schemas.microsoft.com/office/powerpoint/2010/main" val="18445956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comes directly from social capital</a:t>
            </a:r>
          </a:p>
        </p:txBody>
      </p:sp>
      <p:sp>
        <p:nvSpPr>
          <p:cNvPr id="3" name="Text Placeholder 2"/>
          <p:cNvSpPr>
            <a:spLocks noGrp="1"/>
          </p:cNvSpPr>
          <p:nvPr>
            <p:ph type="body" idx="1"/>
          </p:nvPr>
        </p:nvSpPr>
        <p:spPr/>
        <p:txBody>
          <a:bodyPr/>
          <a:lstStyle/>
          <a:p>
            <a:pPr marL="0" indent="0">
              <a:buNone/>
            </a:pPr>
            <a:r>
              <a:rPr lang="en-US" dirty="0"/>
              <a:t>Think about it</a:t>
            </a:r>
          </a:p>
          <a:p>
            <a:r>
              <a:rPr lang="en-US" dirty="0"/>
              <a:t>Teachers don’t go home grinding teeth about the children</a:t>
            </a:r>
          </a:p>
          <a:p>
            <a:r>
              <a:rPr lang="en-US" dirty="0"/>
              <a:t>CPD in schools is  usually exclusively about generating individual human capital – skills for the individual</a:t>
            </a:r>
          </a:p>
          <a:p>
            <a:endParaRPr lang="en-US" dirty="0"/>
          </a:p>
        </p:txBody>
      </p:sp>
    </p:spTree>
    <p:extLst>
      <p:ext uri="{BB962C8B-B14F-4D97-AF65-F5344CB8AC3E}">
        <p14:creationId xmlns:p14="http://schemas.microsoft.com/office/powerpoint/2010/main" val="10703457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72477-0BA2-754A-BB87-721F3D64CEFF}"/>
              </a:ext>
            </a:extLst>
          </p:cNvPr>
          <p:cNvSpPr>
            <a:spLocks noGrp="1"/>
          </p:cNvSpPr>
          <p:nvPr>
            <p:ph type="title"/>
          </p:nvPr>
        </p:nvSpPr>
        <p:spPr/>
        <p:txBody>
          <a:bodyPr/>
          <a:lstStyle/>
          <a:p>
            <a:r>
              <a:rPr lang="en-US" dirty="0"/>
              <a:t>Trust and coaching</a:t>
            </a:r>
          </a:p>
        </p:txBody>
      </p:sp>
      <p:sp>
        <p:nvSpPr>
          <p:cNvPr id="3" name="Text Placeholder 2">
            <a:extLst>
              <a:ext uri="{FF2B5EF4-FFF2-40B4-BE49-F238E27FC236}">
                <a16:creationId xmlns:a16="http://schemas.microsoft.com/office/drawing/2014/main" id="{512ABE82-E9CD-604C-BCF9-B3C4E584CFD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E454586C-7A2D-3640-9A37-481561038D84}"/>
              </a:ext>
            </a:extLst>
          </p:cNvPr>
          <p:cNvPicPr>
            <a:picLocks noChangeAspect="1"/>
          </p:cNvPicPr>
          <p:nvPr/>
        </p:nvPicPr>
        <p:blipFill>
          <a:blip r:embed="rId2"/>
          <a:stretch>
            <a:fillRect/>
          </a:stretch>
        </p:blipFill>
        <p:spPr>
          <a:xfrm>
            <a:off x="3994150" y="2463800"/>
            <a:ext cx="4203700" cy="1930400"/>
          </a:xfrm>
          <a:prstGeom prst="rect">
            <a:avLst/>
          </a:prstGeom>
        </p:spPr>
      </p:pic>
    </p:spTree>
    <p:extLst>
      <p:ext uri="{BB962C8B-B14F-4D97-AF65-F5344CB8AC3E}">
        <p14:creationId xmlns:p14="http://schemas.microsoft.com/office/powerpoint/2010/main" val="1821827278"/>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A9510-8704-C94F-BB65-0C5C6662A077}"/>
              </a:ext>
            </a:extLst>
          </p:cNvPr>
          <p:cNvSpPr>
            <a:spLocks noGrp="1"/>
          </p:cNvSpPr>
          <p:nvPr>
            <p:ph type="title"/>
          </p:nvPr>
        </p:nvSpPr>
        <p:spPr/>
        <p:txBody>
          <a:bodyPr/>
          <a:lstStyle/>
          <a:p>
            <a:r>
              <a:rPr lang="en-US" dirty="0"/>
              <a:t>Why look at this?</a:t>
            </a:r>
          </a:p>
        </p:txBody>
      </p:sp>
      <p:sp>
        <p:nvSpPr>
          <p:cNvPr id="3" name="Text Placeholder 2">
            <a:extLst>
              <a:ext uri="{FF2B5EF4-FFF2-40B4-BE49-F238E27FC236}">
                <a16:creationId xmlns:a16="http://schemas.microsoft.com/office/drawing/2014/main" id="{7D4E1450-3311-DD49-8397-BC480FB26921}"/>
              </a:ext>
            </a:extLst>
          </p:cNvPr>
          <p:cNvSpPr>
            <a:spLocks noGrp="1"/>
          </p:cNvSpPr>
          <p:nvPr>
            <p:ph type="body" idx="1"/>
          </p:nvPr>
        </p:nvSpPr>
        <p:spPr>
          <a:xfrm>
            <a:off x="838200" y="2506662"/>
            <a:ext cx="10515600" cy="4351338"/>
          </a:xfrm>
        </p:spPr>
        <p:txBody>
          <a:bodyPr/>
          <a:lstStyle/>
          <a:p>
            <a:pPr marL="0" indent="0">
              <a:buNone/>
            </a:pPr>
            <a:r>
              <a:rPr lang="en-GB" b="1" dirty="0"/>
              <a:t>Although a powerful tool in developing people, coaching evaporates in schools that have cultures that cannot support it. Unless the school, at a systemic level, can trust and embrace challenging questions, give open, kind, robust feedback and is able to compassionately celebrate and learn from failure, coaching can become another bought in piece of training that does not make the seismic shifts promised.</a:t>
            </a:r>
          </a:p>
          <a:p>
            <a:endParaRPr lang="en-US" dirty="0"/>
          </a:p>
        </p:txBody>
      </p:sp>
      <p:pic>
        <p:nvPicPr>
          <p:cNvPr id="5" name="Picture 4">
            <a:extLst>
              <a:ext uri="{FF2B5EF4-FFF2-40B4-BE49-F238E27FC236}">
                <a16:creationId xmlns:a16="http://schemas.microsoft.com/office/drawing/2014/main" id="{3850EEE1-505F-2540-AED9-D084D578D773}"/>
              </a:ext>
            </a:extLst>
          </p:cNvPr>
          <p:cNvPicPr>
            <a:picLocks noChangeAspect="1"/>
          </p:cNvPicPr>
          <p:nvPr/>
        </p:nvPicPr>
        <p:blipFill>
          <a:blip r:embed="rId2"/>
          <a:stretch>
            <a:fillRect/>
          </a:stretch>
        </p:blipFill>
        <p:spPr>
          <a:xfrm rot="2726479">
            <a:off x="6220418" y="5087280"/>
            <a:ext cx="1270000" cy="1549400"/>
          </a:xfrm>
          <a:prstGeom prst="rect">
            <a:avLst/>
          </a:prstGeom>
        </p:spPr>
      </p:pic>
    </p:spTree>
    <p:extLst>
      <p:ext uri="{BB962C8B-B14F-4D97-AF65-F5344CB8AC3E}">
        <p14:creationId xmlns:p14="http://schemas.microsoft.com/office/powerpoint/2010/main" val="2646087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you want today?</a:t>
            </a:r>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3"/>
          <a:stretch>
            <a:fillRect/>
          </a:stretch>
        </p:blipFill>
        <p:spPr>
          <a:xfrm>
            <a:off x="2994992" y="1924369"/>
            <a:ext cx="4964043" cy="3703940"/>
          </a:xfrm>
          <a:prstGeom prst="rect">
            <a:avLst/>
          </a:prstGeom>
        </p:spPr>
      </p:pic>
    </p:spTree>
    <p:extLst>
      <p:ext uri="{BB962C8B-B14F-4D97-AF65-F5344CB8AC3E}">
        <p14:creationId xmlns:p14="http://schemas.microsoft.com/office/powerpoint/2010/main" val="611720800"/>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4D43C-F2DD-6440-8A1D-7073A951E4AA}"/>
              </a:ext>
            </a:extLst>
          </p:cNvPr>
          <p:cNvSpPr>
            <a:spLocks noGrp="1"/>
          </p:cNvSpPr>
          <p:nvPr>
            <p:ph type="title"/>
          </p:nvPr>
        </p:nvSpPr>
        <p:spPr>
          <a:xfrm>
            <a:off x="388749" y="349627"/>
            <a:ext cx="10515600" cy="1325563"/>
          </a:xfrm>
        </p:spPr>
        <p:txBody>
          <a:bodyPr>
            <a:normAutofit fontScale="90000"/>
          </a:bodyPr>
          <a:lstStyle/>
          <a:p>
            <a:r>
              <a:rPr lang="en-US" dirty="0"/>
              <a:t>Enabling Trust (social capital and psychological safety) to support coaching and a move to excellence</a:t>
            </a:r>
          </a:p>
        </p:txBody>
      </p:sp>
      <p:sp>
        <p:nvSpPr>
          <p:cNvPr id="3" name="Text Placeholder 2">
            <a:extLst>
              <a:ext uri="{FF2B5EF4-FFF2-40B4-BE49-F238E27FC236}">
                <a16:creationId xmlns:a16="http://schemas.microsoft.com/office/drawing/2014/main" id="{5FBCFE04-F348-744A-A891-A8E3D87F32DE}"/>
              </a:ext>
            </a:extLst>
          </p:cNvPr>
          <p:cNvSpPr>
            <a:spLocks noGrp="1"/>
          </p:cNvSpPr>
          <p:nvPr>
            <p:ph type="body" idx="1"/>
          </p:nvPr>
        </p:nvSpPr>
        <p:spPr/>
        <p:txBody>
          <a:bodyPr/>
          <a:lstStyle/>
          <a:p>
            <a:pPr marL="0" indent="0">
              <a:buNone/>
            </a:pPr>
            <a:endParaRPr lang="en-US" dirty="0"/>
          </a:p>
          <a:p>
            <a:pPr marL="0" indent="0">
              <a:buNone/>
            </a:pPr>
            <a:r>
              <a:rPr lang="en-US" dirty="0"/>
              <a:t>“A coaching culture is one where coaching, the use of reflective and provocative questions, is used consistently by all employees and by key partners, to help develop understanding, insight and personal responsibility for those responsible in delivering the </a:t>
            </a:r>
            <a:r>
              <a:rPr lang="en-US" dirty="0" err="1"/>
              <a:t>organisational</a:t>
            </a:r>
            <a:r>
              <a:rPr lang="en-US" dirty="0"/>
              <a:t> outcomes. While it is not the only way which the </a:t>
            </a:r>
            <a:r>
              <a:rPr lang="en-US" dirty="0" err="1"/>
              <a:t>organisation</a:t>
            </a:r>
            <a:r>
              <a:rPr lang="en-US" dirty="0"/>
              <a:t> leads and manages its employees or works with its partners, it is the primary leadership, development and learning style used in the </a:t>
            </a:r>
            <a:r>
              <a:rPr lang="en-US" dirty="0" err="1"/>
              <a:t>organisation</a:t>
            </a:r>
            <a:r>
              <a:rPr lang="en-US" dirty="0"/>
              <a:t>.” (Passmore et al, 2011)</a:t>
            </a:r>
            <a:endParaRPr lang="en-GB" dirty="0"/>
          </a:p>
          <a:p>
            <a:endParaRPr lang="en-US" dirty="0"/>
          </a:p>
        </p:txBody>
      </p:sp>
    </p:spTree>
    <p:extLst>
      <p:ext uri="{BB962C8B-B14F-4D97-AF65-F5344CB8AC3E}">
        <p14:creationId xmlns:p14="http://schemas.microsoft.com/office/powerpoint/2010/main" val="2786123761"/>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FF6CB-805F-EA44-9250-E7CB36A46AF2}"/>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B3C578A3-DF27-D047-A13C-ACD9A76FA4D3}"/>
              </a:ext>
            </a:extLst>
          </p:cNvPr>
          <p:cNvSpPr>
            <a:spLocks noGrp="1"/>
          </p:cNvSpPr>
          <p:nvPr>
            <p:ph type="body" idx="1"/>
          </p:nvPr>
        </p:nvSpPr>
        <p:spPr/>
        <p:txBody>
          <a:bodyPr/>
          <a:lstStyle/>
          <a:p>
            <a:pPr marL="0" indent="0">
              <a:buNone/>
            </a:pPr>
            <a:endParaRPr lang="en-GB" b="1" dirty="0"/>
          </a:p>
          <a:p>
            <a:pPr marL="0" indent="0">
              <a:buNone/>
            </a:pPr>
            <a:r>
              <a:rPr lang="en-GB" b="1" dirty="0"/>
              <a:t>What are the value of the four identified models as pre-conditions to enable a coaching culture to thrive in a school and, what is the impact of the introduction of these models in a school?</a:t>
            </a:r>
            <a:endParaRPr lang="en-GB" dirty="0"/>
          </a:p>
          <a:p>
            <a:endParaRPr lang="en-US" dirty="0"/>
          </a:p>
        </p:txBody>
      </p:sp>
      <p:pic>
        <p:nvPicPr>
          <p:cNvPr id="6" name="Picture 5">
            <a:extLst>
              <a:ext uri="{FF2B5EF4-FFF2-40B4-BE49-F238E27FC236}">
                <a16:creationId xmlns:a16="http://schemas.microsoft.com/office/drawing/2014/main" id="{BCE69261-C790-A740-B072-A6D612D53C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6735" y="3856935"/>
            <a:ext cx="4343400" cy="2006600"/>
          </a:xfrm>
          <a:prstGeom prst="rect">
            <a:avLst/>
          </a:prstGeom>
        </p:spPr>
      </p:pic>
    </p:spTree>
    <p:extLst>
      <p:ext uri="{BB962C8B-B14F-4D97-AF65-F5344CB8AC3E}">
        <p14:creationId xmlns:p14="http://schemas.microsoft.com/office/powerpoint/2010/main" val="923760197"/>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2A04C3C-00B4-624C-B25A-48CDD4A1F450}"/>
              </a:ext>
            </a:extLst>
          </p:cNvPr>
          <p:cNvGrpSpPr/>
          <p:nvPr/>
        </p:nvGrpSpPr>
        <p:grpSpPr>
          <a:xfrm>
            <a:off x="1751309" y="666427"/>
            <a:ext cx="7935132" cy="5719366"/>
            <a:chOff x="0" y="0"/>
            <a:chExt cx="8738909" cy="6457441"/>
          </a:xfrm>
        </p:grpSpPr>
        <p:sp>
          <p:nvSpPr>
            <p:cNvPr id="44" name="Rounded Rectangle 43">
              <a:extLst>
                <a:ext uri="{FF2B5EF4-FFF2-40B4-BE49-F238E27FC236}">
                  <a16:creationId xmlns:a16="http://schemas.microsoft.com/office/drawing/2014/main" id="{EE9541B8-24EA-1342-840E-32AB475D75F9}"/>
                </a:ext>
              </a:extLst>
            </p:cNvPr>
            <p:cNvSpPr/>
            <p:nvPr/>
          </p:nvSpPr>
          <p:spPr>
            <a:xfrm>
              <a:off x="2573610" y="5479197"/>
              <a:ext cx="951469" cy="741406"/>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grpSp>
          <p:nvGrpSpPr>
            <p:cNvPr id="45" name="Group 44">
              <a:extLst>
                <a:ext uri="{FF2B5EF4-FFF2-40B4-BE49-F238E27FC236}">
                  <a16:creationId xmlns:a16="http://schemas.microsoft.com/office/drawing/2014/main" id="{5754D047-3039-5D44-B65F-3FA0A251DB00}"/>
                </a:ext>
              </a:extLst>
            </p:cNvPr>
            <p:cNvGrpSpPr/>
            <p:nvPr/>
          </p:nvGrpSpPr>
          <p:grpSpPr>
            <a:xfrm>
              <a:off x="0" y="0"/>
              <a:ext cx="8738909" cy="6457441"/>
              <a:chOff x="0" y="0"/>
              <a:chExt cx="8738909" cy="6457441"/>
            </a:xfrm>
          </p:grpSpPr>
          <p:sp>
            <p:nvSpPr>
              <p:cNvPr id="46" name="Triangle 45">
                <a:extLst>
                  <a:ext uri="{FF2B5EF4-FFF2-40B4-BE49-F238E27FC236}">
                    <a16:creationId xmlns:a16="http://schemas.microsoft.com/office/drawing/2014/main" id="{104E72F4-67B7-3946-B94F-2D5B962C9638}"/>
                  </a:ext>
                </a:extLst>
              </p:cNvPr>
              <p:cNvSpPr/>
              <p:nvPr/>
            </p:nvSpPr>
            <p:spPr>
              <a:xfrm>
                <a:off x="4481048" y="2431893"/>
                <a:ext cx="330533" cy="432486"/>
              </a:xfrm>
              <a:prstGeom prst="triangle">
                <a:avLst/>
              </a:prstGeom>
              <a:solidFill>
                <a:srgbClr val="CFC9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47" name="Triangle 46">
                <a:extLst>
                  <a:ext uri="{FF2B5EF4-FFF2-40B4-BE49-F238E27FC236}">
                    <a16:creationId xmlns:a16="http://schemas.microsoft.com/office/drawing/2014/main" id="{C2734D59-7AA8-B746-8925-B4B62D9EC315}"/>
                  </a:ext>
                </a:extLst>
              </p:cNvPr>
              <p:cNvSpPr/>
              <p:nvPr/>
            </p:nvSpPr>
            <p:spPr>
              <a:xfrm>
                <a:off x="6037069" y="2427424"/>
                <a:ext cx="330533" cy="432486"/>
              </a:xfrm>
              <a:prstGeom prst="triangle">
                <a:avLst/>
              </a:prstGeom>
              <a:solidFill>
                <a:srgbClr val="CFC9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48" name="Triangle 47">
                <a:extLst>
                  <a:ext uri="{FF2B5EF4-FFF2-40B4-BE49-F238E27FC236}">
                    <a16:creationId xmlns:a16="http://schemas.microsoft.com/office/drawing/2014/main" id="{BAC983AF-B7D5-5946-8CB2-19D2DE488360}"/>
                  </a:ext>
                </a:extLst>
              </p:cNvPr>
              <p:cNvSpPr/>
              <p:nvPr/>
            </p:nvSpPr>
            <p:spPr>
              <a:xfrm>
                <a:off x="7761145" y="2431893"/>
                <a:ext cx="330533" cy="432486"/>
              </a:xfrm>
              <a:prstGeom prst="triangle">
                <a:avLst/>
              </a:prstGeom>
              <a:solidFill>
                <a:srgbClr val="CFC9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49" name="Triangle 48">
                <a:extLst>
                  <a:ext uri="{FF2B5EF4-FFF2-40B4-BE49-F238E27FC236}">
                    <a16:creationId xmlns:a16="http://schemas.microsoft.com/office/drawing/2014/main" id="{F40F71C3-3FD7-ED4D-BF06-1AEEDCFE32AC}"/>
                  </a:ext>
                </a:extLst>
              </p:cNvPr>
              <p:cNvSpPr/>
              <p:nvPr/>
            </p:nvSpPr>
            <p:spPr>
              <a:xfrm>
                <a:off x="2937373" y="2452819"/>
                <a:ext cx="330533" cy="432486"/>
              </a:xfrm>
              <a:prstGeom prst="triangle">
                <a:avLst/>
              </a:prstGeom>
              <a:solidFill>
                <a:srgbClr val="CFC9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0" name="Rounded Rectangle 49">
                <a:extLst>
                  <a:ext uri="{FF2B5EF4-FFF2-40B4-BE49-F238E27FC236}">
                    <a16:creationId xmlns:a16="http://schemas.microsoft.com/office/drawing/2014/main" id="{8EA3023C-A762-7542-BB59-264A3EF78E82}"/>
                  </a:ext>
                </a:extLst>
              </p:cNvPr>
              <p:cNvSpPr/>
              <p:nvPr/>
            </p:nvSpPr>
            <p:spPr>
              <a:xfrm rot="5400000">
                <a:off x="6675290" y="3391933"/>
                <a:ext cx="2502244" cy="1198605"/>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1" name="Rounded Rectangle 50">
                <a:extLst>
                  <a:ext uri="{FF2B5EF4-FFF2-40B4-BE49-F238E27FC236}">
                    <a16:creationId xmlns:a16="http://schemas.microsoft.com/office/drawing/2014/main" id="{75066AA0-DC6B-0E41-93AF-229F65838A65}"/>
                  </a:ext>
                </a:extLst>
              </p:cNvPr>
              <p:cNvSpPr/>
              <p:nvPr/>
            </p:nvSpPr>
            <p:spPr>
              <a:xfrm>
                <a:off x="7488101" y="5486090"/>
                <a:ext cx="951469" cy="741406"/>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2" name="Rounded Rectangle 51">
                <a:extLst>
                  <a:ext uri="{FF2B5EF4-FFF2-40B4-BE49-F238E27FC236}">
                    <a16:creationId xmlns:a16="http://schemas.microsoft.com/office/drawing/2014/main" id="{CA2AE9C2-89A3-B14B-AD89-03452AAF4069}"/>
                  </a:ext>
                </a:extLst>
              </p:cNvPr>
              <p:cNvSpPr/>
              <p:nvPr/>
            </p:nvSpPr>
            <p:spPr>
              <a:xfrm rot="5400000">
                <a:off x="4951214" y="3374638"/>
                <a:ext cx="2502244" cy="1233195"/>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3" name="Rounded Rectangle 52">
                <a:extLst>
                  <a:ext uri="{FF2B5EF4-FFF2-40B4-BE49-F238E27FC236}">
                    <a16:creationId xmlns:a16="http://schemas.microsoft.com/office/drawing/2014/main" id="{08068E96-2990-D74B-9A34-3147FDD4F0ED}"/>
                  </a:ext>
                </a:extLst>
              </p:cNvPr>
              <p:cNvSpPr/>
              <p:nvPr/>
            </p:nvSpPr>
            <p:spPr>
              <a:xfrm rot="5400000">
                <a:off x="3374488" y="3378027"/>
                <a:ext cx="2502244" cy="1226417"/>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4" name="Rounded Rectangle 53">
                <a:extLst>
                  <a:ext uri="{FF2B5EF4-FFF2-40B4-BE49-F238E27FC236}">
                    <a16:creationId xmlns:a16="http://schemas.microsoft.com/office/drawing/2014/main" id="{F47AE037-5104-CE4C-884F-38FF28337619}"/>
                  </a:ext>
                </a:extLst>
              </p:cNvPr>
              <p:cNvSpPr/>
              <p:nvPr/>
            </p:nvSpPr>
            <p:spPr>
              <a:xfrm rot="5400000">
                <a:off x="1851518" y="3374937"/>
                <a:ext cx="2502244" cy="1232595"/>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5" name="Rounded Rectangle 54">
                <a:extLst>
                  <a:ext uri="{FF2B5EF4-FFF2-40B4-BE49-F238E27FC236}">
                    <a16:creationId xmlns:a16="http://schemas.microsoft.com/office/drawing/2014/main" id="{ECA98EC3-F009-FE4A-B254-26BED618E624}"/>
                  </a:ext>
                </a:extLst>
              </p:cNvPr>
              <p:cNvSpPr/>
              <p:nvPr/>
            </p:nvSpPr>
            <p:spPr>
              <a:xfrm>
                <a:off x="5757740" y="5460312"/>
                <a:ext cx="951469" cy="741406"/>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6" name="Rounded Rectangle 55">
                <a:extLst>
                  <a:ext uri="{FF2B5EF4-FFF2-40B4-BE49-F238E27FC236}">
                    <a16:creationId xmlns:a16="http://schemas.microsoft.com/office/drawing/2014/main" id="{FBB7322F-0059-D348-A4DD-0F6D84CD581F}"/>
                  </a:ext>
                </a:extLst>
              </p:cNvPr>
              <p:cNvSpPr/>
              <p:nvPr/>
            </p:nvSpPr>
            <p:spPr>
              <a:xfrm>
                <a:off x="4130522" y="5479197"/>
                <a:ext cx="1100733" cy="741405"/>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57" name="TextBox 20">
                <a:extLst>
                  <a:ext uri="{FF2B5EF4-FFF2-40B4-BE49-F238E27FC236}">
                    <a16:creationId xmlns:a16="http://schemas.microsoft.com/office/drawing/2014/main" id="{FDC2BE56-829F-8C4A-9239-B59BCD31820E}"/>
                  </a:ext>
                </a:extLst>
              </p:cNvPr>
              <p:cNvSpPr txBox="1"/>
              <p:nvPr/>
            </p:nvSpPr>
            <p:spPr>
              <a:xfrm>
                <a:off x="2522253" y="3178879"/>
                <a:ext cx="1172202" cy="1982209"/>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ability to speak openly</a:t>
                </a:r>
                <a:endParaRPr lang="en-GB" sz="1400">
                  <a:effectLst/>
                  <a:latin typeface="Times New Roman" panose="02020603050405020304" pitchFamily="18" charset="0"/>
                  <a:ea typeface="Times New Roman" panose="02020603050405020304" pitchFamily="18" charset="0"/>
                </a:endParaRPr>
              </a:p>
            </p:txBody>
          </p:sp>
          <p:sp>
            <p:nvSpPr>
              <p:cNvPr id="58" name="TextBox 27">
                <a:extLst>
                  <a:ext uri="{FF2B5EF4-FFF2-40B4-BE49-F238E27FC236}">
                    <a16:creationId xmlns:a16="http://schemas.microsoft.com/office/drawing/2014/main" id="{1BA72B70-C20F-8449-9002-6EDE275F273F}"/>
                  </a:ext>
                </a:extLst>
              </p:cNvPr>
              <p:cNvSpPr txBox="1"/>
              <p:nvPr/>
            </p:nvSpPr>
            <p:spPr>
              <a:xfrm>
                <a:off x="4059754" y="3275853"/>
                <a:ext cx="1171502" cy="1903155"/>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ability to be adult</a:t>
                </a:r>
                <a:endParaRPr lang="en-GB" sz="1400">
                  <a:effectLst/>
                  <a:latin typeface="Times New Roman" panose="02020603050405020304" pitchFamily="18" charset="0"/>
                  <a:ea typeface="Times New Roman" panose="02020603050405020304" pitchFamily="18" charset="0"/>
                </a:endParaRPr>
              </a:p>
            </p:txBody>
          </p:sp>
          <p:sp>
            <p:nvSpPr>
              <p:cNvPr id="59" name="TextBox 28">
                <a:extLst>
                  <a:ext uri="{FF2B5EF4-FFF2-40B4-BE49-F238E27FC236}">
                    <a16:creationId xmlns:a16="http://schemas.microsoft.com/office/drawing/2014/main" id="{FDAE8977-41CF-9B4D-BBF1-02EDED47FC7A}"/>
                  </a:ext>
                </a:extLst>
              </p:cNvPr>
              <p:cNvSpPr txBox="1"/>
              <p:nvPr/>
            </p:nvSpPr>
            <p:spPr>
              <a:xfrm>
                <a:off x="5518874" y="3036456"/>
                <a:ext cx="1366920" cy="3105146"/>
              </a:xfrm>
              <a:prstGeom prst="rect">
                <a:avLst/>
              </a:prstGeom>
              <a:noFill/>
            </p:spPr>
            <p:txBody>
              <a:bodyPr wrap="square" rtlCol="0">
                <a:noAutofit/>
              </a:bodyPr>
              <a:lstStyle/>
              <a:p>
                <a:pPr algn="ctr" hangingPunct="0">
                  <a:spcAft>
                    <a:spcPts val="0"/>
                  </a:spcAft>
                </a:pP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ability to see failure as an opportunity to learn</a:t>
                </a:r>
                <a:endParaRPr lang="en-GB" sz="1400" dirty="0">
                  <a:effectLst/>
                  <a:latin typeface="Times New Roman" panose="02020603050405020304" pitchFamily="18" charset="0"/>
                  <a:ea typeface="Times New Roman" panose="02020603050405020304" pitchFamily="18" charset="0"/>
                </a:endParaRPr>
              </a:p>
            </p:txBody>
          </p:sp>
          <p:sp>
            <p:nvSpPr>
              <p:cNvPr id="60" name="TextBox 29">
                <a:extLst>
                  <a:ext uri="{FF2B5EF4-FFF2-40B4-BE49-F238E27FC236}">
                    <a16:creationId xmlns:a16="http://schemas.microsoft.com/office/drawing/2014/main" id="{EB2EAF92-D3A4-C749-9368-8F7944123005}"/>
                  </a:ext>
                </a:extLst>
              </p:cNvPr>
              <p:cNvSpPr txBox="1"/>
              <p:nvPr/>
            </p:nvSpPr>
            <p:spPr>
              <a:xfrm>
                <a:off x="7273771" y="3126450"/>
                <a:ext cx="1366920" cy="2556647"/>
              </a:xfrm>
              <a:prstGeom prst="rect">
                <a:avLst/>
              </a:prstGeom>
              <a:noFill/>
            </p:spPr>
            <p:txBody>
              <a:bodyPr wrap="square" rtlCol="0">
                <a:noAutofit/>
              </a:bodyPr>
              <a:lstStyle/>
              <a:p>
                <a:pPr algn="ctr" hangingPunct="0">
                  <a:spcAft>
                    <a:spcPts val="0"/>
                  </a:spcAft>
                </a:pP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ability to give &amp; receive robust, curious feedback</a:t>
                </a:r>
                <a:endParaRPr lang="en-GB" sz="1400" dirty="0">
                  <a:effectLst/>
                  <a:latin typeface="Times New Roman" panose="02020603050405020304" pitchFamily="18" charset="0"/>
                  <a:ea typeface="Times New Roman" panose="02020603050405020304" pitchFamily="18" charset="0"/>
                </a:endParaRPr>
              </a:p>
            </p:txBody>
          </p:sp>
          <p:sp>
            <p:nvSpPr>
              <p:cNvPr id="61" name="TextBox 30">
                <a:extLst>
                  <a:ext uri="{FF2B5EF4-FFF2-40B4-BE49-F238E27FC236}">
                    <a16:creationId xmlns:a16="http://schemas.microsoft.com/office/drawing/2014/main" id="{E231101C-AA0B-FF4E-8D1B-B10790A02D5B}"/>
                  </a:ext>
                </a:extLst>
              </p:cNvPr>
              <p:cNvSpPr txBox="1"/>
              <p:nvPr/>
            </p:nvSpPr>
            <p:spPr>
              <a:xfrm>
                <a:off x="2560191" y="5498168"/>
                <a:ext cx="951161" cy="745287"/>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ZOUD</a:t>
                </a:r>
                <a:endParaRPr lang="en-GB" sz="1400">
                  <a:effectLst/>
                  <a:latin typeface="Times New Roman" panose="02020603050405020304" pitchFamily="18" charset="0"/>
                  <a:ea typeface="Times New Roman" panose="02020603050405020304" pitchFamily="18" charset="0"/>
                </a:endParaRPr>
              </a:p>
            </p:txBody>
          </p:sp>
          <p:sp>
            <p:nvSpPr>
              <p:cNvPr id="62" name="TextBox 31">
                <a:extLst>
                  <a:ext uri="{FF2B5EF4-FFF2-40B4-BE49-F238E27FC236}">
                    <a16:creationId xmlns:a16="http://schemas.microsoft.com/office/drawing/2014/main" id="{EC572B3B-3019-1447-A207-9C1A4FCD2665}"/>
                  </a:ext>
                </a:extLst>
              </p:cNvPr>
              <p:cNvSpPr txBox="1"/>
              <p:nvPr/>
            </p:nvSpPr>
            <p:spPr>
              <a:xfrm>
                <a:off x="4008144" y="5566734"/>
                <a:ext cx="1366920" cy="890707"/>
              </a:xfrm>
              <a:prstGeom prst="rect">
                <a:avLst/>
              </a:prstGeom>
              <a:noFill/>
            </p:spPr>
            <p:txBody>
              <a:bodyPr wrap="square" rtlCol="0">
                <a:noAutofit/>
              </a:bodyPr>
              <a:lstStyle/>
              <a:p>
                <a:pPr algn="ctr" hangingPunct="0">
                  <a:spcAft>
                    <a:spcPts val="0"/>
                  </a:spcAft>
                </a:pP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Transactional Analysis</a:t>
                </a:r>
                <a:endParaRPr lang="en-GB" sz="1400" dirty="0">
                  <a:effectLst/>
                  <a:latin typeface="Times New Roman" panose="02020603050405020304" pitchFamily="18" charset="0"/>
                  <a:ea typeface="Times New Roman" panose="02020603050405020304" pitchFamily="18" charset="0"/>
                </a:endParaRPr>
              </a:p>
            </p:txBody>
          </p:sp>
          <p:sp>
            <p:nvSpPr>
              <p:cNvPr id="63" name="TextBox 32">
                <a:extLst>
                  <a:ext uri="{FF2B5EF4-FFF2-40B4-BE49-F238E27FC236}">
                    <a16:creationId xmlns:a16="http://schemas.microsoft.com/office/drawing/2014/main" id="{B9AB753C-7716-6440-81A3-5DCBD6F306DE}"/>
                  </a:ext>
                </a:extLst>
              </p:cNvPr>
              <p:cNvSpPr txBox="1"/>
              <p:nvPr/>
            </p:nvSpPr>
            <p:spPr>
              <a:xfrm>
                <a:off x="5712767" y="5498314"/>
                <a:ext cx="1068432" cy="643289"/>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Growth Mindset</a:t>
                </a:r>
                <a:endParaRPr lang="en-GB" sz="1400">
                  <a:effectLst/>
                  <a:latin typeface="Times New Roman" panose="02020603050405020304" pitchFamily="18" charset="0"/>
                  <a:ea typeface="Times New Roman" panose="02020603050405020304" pitchFamily="18" charset="0"/>
                </a:endParaRPr>
              </a:p>
            </p:txBody>
          </p:sp>
          <p:sp>
            <p:nvSpPr>
              <p:cNvPr id="64" name="TextBox 33">
                <a:extLst>
                  <a:ext uri="{FF2B5EF4-FFF2-40B4-BE49-F238E27FC236}">
                    <a16:creationId xmlns:a16="http://schemas.microsoft.com/office/drawing/2014/main" id="{EEFDF4F8-9E17-CB45-89E8-48F5F9D9FE98}"/>
                  </a:ext>
                </a:extLst>
              </p:cNvPr>
              <p:cNvSpPr txBox="1"/>
              <p:nvPr/>
            </p:nvSpPr>
            <p:spPr>
              <a:xfrm>
                <a:off x="7405020" y="5526734"/>
                <a:ext cx="1197725" cy="643289"/>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Feedback Model</a:t>
                </a:r>
                <a:endParaRPr lang="en-GB" sz="1400">
                  <a:effectLst/>
                  <a:latin typeface="Times New Roman" panose="02020603050405020304" pitchFamily="18" charset="0"/>
                  <a:ea typeface="Times New Roman" panose="02020603050405020304" pitchFamily="18" charset="0"/>
                </a:endParaRPr>
              </a:p>
            </p:txBody>
          </p:sp>
          <p:grpSp>
            <p:nvGrpSpPr>
              <p:cNvPr id="65" name="Group 64">
                <a:extLst>
                  <a:ext uri="{FF2B5EF4-FFF2-40B4-BE49-F238E27FC236}">
                    <a16:creationId xmlns:a16="http://schemas.microsoft.com/office/drawing/2014/main" id="{E5ABE13F-4831-3C46-A819-2490D10AB850}"/>
                  </a:ext>
                </a:extLst>
              </p:cNvPr>
              <p:cNvGrpSpPr/>
              <p:nvPr/>
            </p:nvGrpSpPr>
            <p:grpSpPr>
              <a:xfrm>
                <a:off x="0" y="0"/>
                <a:ext cx="8738909" cy="6421890"/>
                <a:chOff x="0" y="0"/>
                <a:chExt cx="8738909" cy="6421890"/>
              </a:xfrm>
            </p:grpSpPr>
            <p:sp>
              <p:nvSpPr>
                <p:cNvPr id="66" name="Rounded Rectangle 65">
                  <a:extLst>
                    <a:ext uri="{FF2B5EF4-FFF2-40B4-BE49-F238E27FC236}">
                      <a16:creationId xmlns:a16="http://schemas.microsoft.com/office/drawing/2014/main" id="{6FB5706B-BE97-E747-A43D-579774381A27}"/>
                    </a:ext>
                  </a:extLst>
                </p:cNvPr>
                <p:cNvSpPr/>
                <p:nvPr/>
              </p:nvSpPr>
              <p:spPr>
                <a:xfrm>
                  <a:off x="3916645" y="0"/>
                  <a:ext cx="3410465" cy="1099751"/>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67" name="Rounded Rectangle 66">
                  <a:extLst>
                    <a:ext uri="{FF2B5EF4-FFF2-40B4-BE49-F238E27FC236}">
                      <a16:creationId xmlns:a16="http://schemas.microsoft.com/office/drawing/2014/main" id="{65187B7A-AD70-7648-93A8-A2D75BCB5B76}"/>
                    </a:ext>
                  </a:extLst>
                </p:cNvPr>
                <p:cNvSpPr/>
                <p:nvPr/>
              </p:nvSpPr>
              <p:spPr>
                <a:xfrm>
                  <a:off x="2334982" y="1210963"/>
                  <a:ext cx="6363730" cy="1241856"/>
                </a:xfrm>
                <a:prstGeom prst="roundRect">
                  <a:avLst/>
                </a:prstGeom>
                <a:solidFill>
                  <a:srgbClr val="B9E8DC"/>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68" name="TextBox 17">
                  <a:extLst>
                    <a:ext uri="{FF2B5EF4-FFF2-40B4-BE49-F238E27FC236}">
                      <a16:creationId xmlns:a16="http://schemas.microsoft.com/office/drawing/2014/main" id="{DA66060F-3FC9-6942-9C16-ACB337FDAB7F}"/>
                    </a:ext>
                  </a:extLst>
                </p:cNvPr>
                <p:cNvSpPr txBox="1"/>
                <p:nvPr/>
              </p:nvSpPr>
              <p:spPr>
                <a:xfrm>
                  <a:off x="3851492" y="18210"/>
                  <a:ext cx="3409821" cy="1044423"/>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Collaboration, upskilling one another, improved teaching and learning, wellbeing</a:t>
                  </a:r>
                  <a:endParaRPr lang="en-GB" sz="1400">
                    <a:effectLst/>
                    <a:latin typeface="Times New Roman" panose="02020603050405020304" pitchFamily="18" charset="0"/>
                    <a:ea typeface="Times New Roman" panose="02020603050405020304" pitchFamily="18" charset="0"/>
                  </a:endParaRPr>
                </a:p>
              </p:txBody>
            </p:sp>
            <p:sp>
              <p:nvSpPr>
                <p:cNvPr id="69" name="TextBox 18">
                  <a:extLst>
                    <a:ext uri="{FF2B5EF4-FFF2-40B4-BE49-F238E27FC236}">
                      <a16:creationId xmlns:a16="http://schemas.microsoft.com/office/drawing/2014/main" id="{658DB34C-7E6C-EA45-BAF8-F1CD05A1A167}"/>
                    </a:ext>
                  </a:extLst>
                </p:cNvPr>
                <p:cNvSpPr txBox="1"/>
                <p:nvPr/>
              </p:nvSpPr>
              <p:spPr>
                <a:xfrm>
                  <a:off x="2375903" y="1522924"/>
                  <a:ext cx="6363006" cy="446151"/>
                </a:xfrm>
                <a:prstGeom prst="rect">
                  <a:avLst/>
                </a:prstGeom>
                <a:noFill/>
              </p:spPr>
              <p:txBody>
                <a:bodyPr wrap="square" rtlCol="0">
                  <a:noAutofit/>
                </a:bodyPr>
                <a:lstStyle/>
                <a:p>
                  <a:pPr algn="ct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Trust-based culture</a:t>
                  </a:r>
                  <a:endParaRPr lang="en-GB" sz="1400">
                    <a:effectLst/>
                    <a:latin typeface="Times New Roman" panose="02020603050405020304" pitchFamily="18" charset="0"/>
                    <a:ea typeface="Times New Roman" panose="02020603050405020304" pitchFamily="18" charset="0"/>
                  </a:endParaRPr>
                </a:p>
              </p:txBody>
            </p:sp>
            <p:sp>
              <p:nvSpPr>
                <p:cNvPr id="70" name="Right Arrow 69">
                  <a:extLst>
                    <a:ext uri="{FF2B5EF4-FFF2-40B4-BE49-F238E27FC236}">
                      <a16:creationId xmlns:a16="http://schemas.microsoft.com/office/drawing/2014/main" id="{73F4CD22-A390-B14C-8D7E-7478E959E624}"/>
                    </a:ext>
                  </a:extLst>
                </p:cNvPr>
                <p:cNvSpPr/>
                <p:nvPr/>
              </p:nvSpPr>
              <p:spPr>
                <a:xfrm>
                  <a:off x="81536" y="5145067"/>
                  <a:ext cx="2017824" cy="1276823"/>
                </a:xfrm>
                <a:prstGeom prst="rightArrow">
                  <a:avLst/>
                </a:prstGeom>
                <a:solidFill>
                  <a:srgbClr val="CFC9C8"/>
                </a:solidFill>
                <a:ln>
                  <a:solidFill>
                    <a:srgbClr val="B9E8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71" name="TextBox 35">
                  <a:extLst>
                    <a:ext uri="{FF2B5EF4-FFF2-40B4-BE49-F238E27FC236}">
                      <a16:creationId xmlns:a16="http://schemas.microsoft.com/office/drawing/2014/main" id="{A3759137-A5C9-A543-A92D-764181E7BEBB}"/>
                    </a:ext>
                  </a:extLst>
                </p:cNvPr>
                <p:cNvSpPr txBox="1"/>
                <p:nvPr/>
              </p:nvSpPr>
              <p:spPr>
                <a:xfrm>
                  <a:off x="0" y="5460022"/>
                  <a:ext cx="2335030" cy="446151"/>
                </a:xfrm>
                <a:prstGeom prst="rect">
                  <a:avLst/>
                </a:prstGeom>
                <a:noFill/>
              </p:spPr>
              <p:txBody>
                <a:bodyPr wrap="square" rtlCol="0">
                  <a:noAutofit/>
                </a:bodyPr>
                <a:lstStyle/>
                <a:p>
                  <a:pP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Catalysts</a:t>
                  </a:r>
                  <a:endParaRPr lang="en-GB" sz="1400">
                    <a:effectLst/>
                    <a:latin typeface="Times New Roman" panose="02020603050405020304" pitchFamily="18" charset="0"/>
                    <a:ea typeface="Times New Roman" panose="02020603050405020304" pitchFamily="18" charset="0"/>
                  </a:endParaRPr>
                </a:p>
              </p:txBody>
            </p:sp>
            <p:sp>
              <p:nvSpPr>
                <p:cNvPr id="72" name="Right Arrow 71">
                  <a:extLst>
                    <a:ext uri="{FF2B5EF4-FFF2-40B4-BE49-F238E27FC236}">
                      <a16:creationId xmlns:a16="http://schemas.microsoft.com/office/drawing/2014/main" id="{2F29C11F-71DF-F64D-AE4C-C20F1973D7D1}"/>
                    </a:ext>
                  </a:extLst>
                </p:cNvPr>
                <p:cNvSpPr/>
                <p:nvPr/>
              </p:nvSpPr>
              <p:spPr>
                <a:xfrm>
                  <a:off x="81536" y="3286403"/>
                  <a:ext cx="1866761" cy="956587"/>
                </a:xfrm>
                <a:prstGeom prst="rightArrow">
                  <a:avLst/>
                </a:prstGeom>
                <a:solidFill>
                  <a:srgbClr val="CFC9C8"/>
                </a:solidFill>
                <a:ln>
                  <a:solidFill>
                    <a:srgbClr val="B9E8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73" name="TextBox 37">
                  <a:extLst>
                    <a:ext uri="{FF2B5EF4-FFF2-40B4-BE49-F238E27FC236}">
                      <a16:creationId xmlns:a16="http://schemas.microsoft.com/office/drawing/2014/main" id="{9BC8D3F1-1D17-2646-BE46-A972E3526229}"/>
                    </a:ext>
                  </a:extLst>
                </p:cNvPr>
                <p:cNvSpPr txBox="1"/>
                <p:nvPr/>
              </p:nvSpPr>
              <p:spPr>
                <a:xfrm>
                  <a:off x="114716" y="3523236"/>
                  <a:ext cx="1809598" cy="446151"/>
                </a:xfrm>
                <a:prstGeom prst="rect">
                  <a:avLst/>
                </a:prstGeom>
                <a:noFill/>
              </p:spPr>
              <p:txBody>
                <a:bodyPr wrap="square" rtlCol="0">
                  <a:noAutofit/>
                </a:bodyPr>
                <a:lstStyle/>
                <a:p>
                  <a:pP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Preconditions</a:t>
                  </a:r>
                  <a:endParaRPr lang="en-GB" sz="1400">
                    <a:effectLst/>
                    <a:latin typeface="Times New Roman" panose="02020603050405020304" pitchFamily="18" charset="0"/>
                    <a:ea typeface="Times New Roman" panose="02020603050405020304" pitchFamily="18" charset="0"/>
                  </a:endParaRPr>
                </a:p>
              </p:txBody>
            </p:sp>
            <p:sp>
              <p:nvSpPr>
                <p:cNvPr id="74" name="Right Arrow 73">
                  <a:extLst>
                    <a:ext uri="{FF2B5EF4-FFF2-40B4-BE49-F238E27FC236}">
                      <a16:creationId xmlns:a16="http://schemas.microsoft.com/office/drawing/2014/main" id="{9FA3189F-C54A-984B-A4A2-5A47A04161E3}"/>
                    </a:ext>
                  </a:extLst>
                </p:cNvPr>
                <p:cNvSpPr/>
                <p:nvPr/>
              </p:nvSpPr>
              <p:spPr>
                <a:xfrm>
                  <a:off x="81536" y="1242862"/>
                  <a:ext cx="1866761" cy="956587"/>
                </a:xfrm>
                <a:prstGeom prst="rightArrow">
                  <a:avLst/>
                </a:prstGeom>
                <a:solidFill>
                  <a:srgbClr val="CFC9C8"/>
                </a:solidFill>
                <a:ln>
                  <a:solidFill>
                    <a:srgbClr val="B9E8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75" name="TextBox 39">
                  <a:extLst>
                    <a:ext uri="{FF2B5EF4-FFF2-40B4-BE49-F238E27FC236}">
                      <a16:creationId xmlns:a16="http://schemas.microsoft.com/office/drawing/2014/main" id="{8DAD35B1-A1E9-6247-80F5-3CCBF45CC1D2}"/>
                    </a:ext>
                  </a:extLst>
                </p:cNvPr>
                <p:cNvSpPr txBox="1"/>
                <p:nvPr/>
              </p:nvSpPr>
              <p:spPr>
                <a:xfrm>
                  <a:off x="51305" y="1517432"/>
                  <a:ext cx="1815580" cy="446151"/>
                </a:xfrm>
                <a:prstGeom prst="rect">
                  <a:avLst/>
                </a:prstGeom>
                <a:noFill/>
              </p:spPr>
              <p:txBody>
                <a:bodyPr wrap="square" rtlCol="0">
                  <a:noAutofit/>
                </a:bodyPr>
                <a:lstStyle/>
                <a:p>
                  <a:pP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Culture desired </a:t>
                  </a:r>
                  <a:endParaRPr lang="en-GB" sz="1400">
                    <a:effectLst/>
                    <a:latin typeface="Times New Roman" panose="02020603050405020304" pitchFamily="18" charset="0"/>
                    <a:ea typeface="Times New Roman" panose="02020603050405020304" pitchFamily="18" charset="0"/>
                  </a:endParaRPr>
                </a:p>
              </p:txBody>
            </p:sp>
            <p:sp>
              <p:nvSpPr>
                <p:cNvPr id="76" name="Right Arrow 75">
                  <a:extLst>
                    <a:ext uri="{FF2B5EF4-FFF2-40B4-BE49-F238E27FC236}">
                      <a16:creationId xmlns:a16="http://schemas.microsoft.com/office/drawing/2014/main" id="{DCA0E343-6599-5343-BDF3-640AE7489F35}"/>
                    </a:ext>
                  </a:extLst>
                </p:cNvPr>
                <p:cNvSpPr/>
                <p:nvPr/>
              </p:nvSpPr>
              <p:spPr>
                <a:xfrm>
                  <a:off x="157067" y="36425"/>
                  <a:ext cx="1866761" cy="956587"/>
                </a:xfrm>
                <a:prstGeom prst="rightArrow">
                  <a:avLst/>
                </a:prstGeom>
                <a:solidFill>
                  <a:srgbClr val="CFC9C8"/>
                </a:solidFill>
                <a:ln>
                  <a:solidFill>
                    <a:srgbClr val="B9E8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a:p>
              </p:txBody>
            </p:sp>
            <p:sp>
              <p:nvSpPr>
                <p:cNvPr id="77" name="TextBox 42">
                  <a:extLst>
                    <a:ext uri="{FF2B5EF4-FFF2-40B4-BE49-F238E27FC236}">
                      <a16:creationId xmlns:a16="http://schemas.microsoft.com/office/drawing/2014/main" id="{3126368D-F527-3D42-B340-2F1D6F924BF7}"/>
                    </a:ext>
                  </a:extLst>
                </p:cNvPr>
                <p:cNvSpPr txBox="1"/>
                <p:nvPr/>
              </p:nvSpPr>
              <p:spPr>
                <a:xfrm>
                  <a:off x="208064" y="300703"/>
                  <a:ext cx="1815580" cy="446151"/>
                </a:xfrm>
                <a:prstGeom prst="rect">
                  <a:avLst/>
                </a:prstGeom>
                <a:noFill/>
              </p:spPr>
              <p:txBody>
                <a:bodyPr wrap="square" rtlCol="0">
                  <a:noAutofit/>
                </a:bodyPr>
                <a:lstStyle/>
                <a:p>
                  <a:pPr hangingPunct="0">
                    <a:spcAft>
                      <a:spcPts val="0"/>
                    </a:spcAft>
                  </a:pPr>
                  <a:r>
                    <a:rPr lang="en-US" sz="14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Outcomes</a:t>
                  </a:r>
                  <a:endParaRPr lang="en-GB" sz="1400">
                    <a:effectLst/>
                    <a:latin typeface="Times New Roman" panose="02020603050405020304" pitchFamily="18" charset="0"/>
                    <a:ea typeface="Times New Roman" panose="02020603050405020304" pitchFamily="18" charset="0"/>
                  </a:endParaRPr>
                </a:p>
              </p:txBody>
            </p:sp>
          </p:grpSp>
        </p:grpSp>
      </p:grpSp>
    </p:spTree>
    <p:extLst>
      <p:ext uri="{BB962C8B-B14F-4D97-AF65-F5344CB8AC3E}">
        <p14:creationId xmlns:p14="http://schemas.microsoft.com/office/powerpoint/2010/main" val="2672014962"/>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Pre-conditions and Catalysts to a trust-based culture</a:t>
            </a:r>
          </a:p>
        </p:txBody>
      </p:sp>
      <p:sp>
        <p:nvSpPr>
          <p:cNvPr id="3" name="Text Placeholder 2"/>
          <p:cNvSpPr>
            <a:spLocks noGrp="1"/>
          </p:cNvSpPr>
          <p:nvPr>
            <p:ph type="body" idx="1"/>
          </p:nvPr>
        </p:nvSpPr>
        <p:spPr/>
        <p:txBody>
          <a:bodyPr/>
          <a:lstStyle/>
          <a:p>
            <a:pPr marL="514350" indent="-514350">
              <a:buFont typeface="+mj-lt"/>
              <a:buAutoNum type="arabicPeriod"/>
            </a:pPr>
            <a:r>
              <a:rPr lang="en-US" dirty="0"/>
              <a:t>The Ability to speak openly - The ZOUD</a:t>
            </a:r>
          </a:p>
          <a:p>
            <a:pPr marL="514350" indent="-514350">
              <a:buFont typeface="+mj-lt"/>
              <a:buAutoNum type="arabicPeriod"/>
            </a:pPr>
            <a:r>
              <a:rPr lang="en-US" dirty="0"/>
              <a:t>Growth Mindset</a:t>
            </a:r>
          </a:p>
          <a:p>
            <a:pPr marL="514350" indent="-514350">
              <a:buFont typeface="+mj-lt"/>
              <a:buAutoNum type="arabicPeriod"/>
            </a:pPr>
            <a:r>
              <a:rPr lang="en-US" dirty="0"/>
              <a:t>Adult to adult interactions</a:t>
            </a:r>
          </a:p>
          <a:p>
            <a:pPr marL="514350" indent="-514350">
              <a:buFont typeface="+mj-lt"/>
              <a:buAutoNum type="arabicPeriod"/>
            </a:pPr>
            <a:r>
              <a:rPr lang="en-US" dirty="0"/>
              <a:t>Open feedback</a:t>
            </a:r>
          </a:p>
        </p:txBody>
      </p:sp>
    </p:spTree>
    <p:extLst>
      <p:ext uri="{BB962C8B-B14F-4D97-AF65-F5344CB8AC3E}">
        <p14:creationId xmlns:p14="http://schemas.microsoft.com/office/powerpoint/2010/main" val="134706054"/>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subTitle" sz="quarter" idx="1"/>
          </p:nvPr>
        </p:nvSpPr>
        <p:spPr>
          <a:prstGeom prst="rect">
            <a:avLst/>
          </a:prstGeom>
        </p:spPr>
        <p:txBody>
          <a:bodyPr/>
          <a:lstStyle/>
          <a:p>
            <a:endParaRPr/>
          </a:p>
        </p:txBody>
      </p:sp>
      <p:pic>
        <p:nvPicPr>
          <p:cNvPr id="185" name="image2.png" descr="http://images.clipartpanda.com/elephant-clipart-9T44jk8TE.png"/>
          <p:cNvPicPr>
            <a:picLocks noChangeAspect="1"/>
          </p:cNvPicPr>
          <p:nvPr/>
        </p:nvPicPr>
        <p:blipFill>
          <a:blip r:embed="rId3"/>
          <a:stretch>
            <a:fillRect/>
          </a:stretch>
        </p:blipFill>
        <p:spPr>
          <a:xfrm>
            <a:off x="9386577" y="260840"/>
            <a:ext cx="2857501" cy="2628901"/>
          </a:xfrm>
          <a:prstGeom prst="rect">
            <a:avLst/>
          </a:prstGeom>
          <a:ln w="12700">
            <a:miter lim="400000"/>
          </a:ln>
        </p:spPr>
      </p:pic>
      <p:sp>
        <p:nvSpPr>
          <p:cNvPr id="186" name="Shape 186"/>
          <p:cNvSpPr/>
          <p:nvPr/>
        </p:nvSpPr>
        <p:spPr>
          <a:xfrm>
            <a:off x="2546125" y="5970096"/>
            <a:ext cx="4838499"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i="1">
                <a:solidFill>
                  <a:srgbClr val="595959"/>
                </a:solidFill>
                <a:latin typeface="Candara"/>
                <a:ea typeface="Candara"/>
                <a:cs typeface="Candara"/>
                <a:sym typeface="Candara"/>
              </a:defRPr>
            </a:lvl1pPr>
          </a:lstStyle>
          <a:p>
            <a:r>
              <a:t>Challenging Coaching . John Blakemore &amp; Ian Day</a:t>
            </a:r>
          </a:p>
        </p:txBody>
      </p:sp>
      <p:pic>
        <p:nvPicPr>
          <p:cNvPr id="187" name="image3.png"/>
          <p:cNvPicPr>
            <a:picLocks noChangeAspect="1"/>
          </p:cNvPicPr>
          <p:nvPr/>
        </p:nvPicPr>
        <p:blipFill>
          <a:blip r:embed="rId4"/>
          <a:stretch>
            <a:fillRect/>
          </a:stretch>
        </p:blipFill>
        <p:spPr>
          <a:xfrm>
            <a:off x="3974663" y="2008793"/>
            <a:ext cx="3927693" cy="3873250"/>
          </a:xfrm>
          <a:prstGeom prst="rect">
            <a:avLst/>
          </a:prstGeom>
          <a:ln w="12700">
            <a:miter lim="400000"/>
          </a:ln>
        </p:spPr>
      </p:pic>
      <p:sp>
        <p:nvSpPr>
          <p:cNvPr id="3" name="Title 2">
            <a:extLst>
              <a:ext uri="{FF2B5EF4-FFF2-40B4-BE49-F238E27FC236}">
                <a16:creationId xmlns:a16="http://schemas.microsoft.com/office/drawing/2014/main" id="{F6DE0B14-107F-7F41-A786-6CC5019C853C}"/>
              </a:ext>
            </a:extLst>
          </p:cNvPr>
          <p:cNvSpPr>
            <a:spLocks noGrp="1"/>
          </p:cNvSpPr>
          <p:nvPr>
            <p:ph type="title"/>
          </p:nvPr>
        </p:nvSpPr>
        <p:spPr/>
        <p:txBody>
          <a:bodyPr/>
          <a:lstStyle/>
          <a:p>
            <a:endParaRPr lang="en-US"/>
          </a:p>
        </p:txBody>
      </p:sp>
      <p:sp>
        <p:nvSpPr>
          <p:cNvPr id="9" name="Shape 183">
            <a:extLst>
              <a:ext uri="{FF2B5EF4-FFF2-40B4-BE49-F238E27FC236}">
                <a16:creationId xmlns:a16="http://schemas.microsoft.com/office/drawing/2014/main" id="{E9B4CB16-F1FD-194F-BEA0-F2EF8FA8EED0}"/>
              </a:ext>
            </a:extLst>
          </p:cNvPr>
          <p:cNvSpPr txBox="1">
            <a:spLocks/>
          </p:cNvSpPr>
          <p:nvPr/>
        </p:nvSpPr>
        <p:spPr>
          <a:xfrm>
            <a:off x="650642" y="-466861"/>
            <a:ext cx="9144001" cy="238760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b">
            <a:normAutofit/>
          </a:bodyPr>
          <a:lstStyle>
            <a:lvl1pPr marL="0" marR="0" indent="0" algn="ctr" defTabSz="914400" rtl="0" latinLnBrk="0">
              <a:lnSpc>
                <a:spcPct val="90000"/>
              </a:lnSpc>
              <a:spcBef>
                <a:spcPts val="0"/>
              </a:spcBef>
              <a:spcAft>
                <a:spcPts val="0"/>
              </a:spcAft>
              <a:buClrTx/>
              <a:buSzTx/>
              <a:buFontTx/>
              <a:buNone/>
              <a:tabLst/>
              <a:defRPr sz="40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a:lstStyle>
          <a:p>
            <a:pPr hangingPunct="1"/>
            <a:r>
              <a:rPr lang="en-US" b="1"/>
              <a:t>The ability to speak openly and enter the zone of uncomfortable discussion  </a:t>
            </a:r>
            <a:br>
              <a:rPr lang="en-US" b="1"/>
            </a:br>
            <a:r>
              <a:rPr lang="en-US" b="1"/>
              <a:t>Model: The ZOUD </a:t>
            </a:r>
            <a:r>
              <a:rPr lang="en-US"/>
              <a:t>(Bowman, 1995)</a:t>
            </a:r>
            <a:endParaRPr lang="en-GB" dirty="0"/>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title"/>
          </p:nvPr>
        </p:nvSpPr>
        <p:spPr>
          <a:prstGeom prst="rect">
            <a:avLst/>
          </a:prstGeom>
        </p:spPr>
        <p:txBody>
          <a:bodyPr/>
          <a:lstStyle/>
          <a:p>
            <a:pPr>
              <a:defRPr sz="4000"/>
            </a:pPr>
            <a:r>
              <a:t>Examples of where the ZOUD was </a:t>
            </a:r>
          </a:p>
          <a:p>
            <a:pPr>
              <a:defRPr sz="4000"/>
            </a:pPr>
            <a:r>
              <a:t>not used</a:t>
            </a:r>
          </a:p>
        </p:txBody>
      </p:sp>
      <p:sp>
        <p:nvSpPr>
          <p:cNvPr id="192" name="Shape 192"/>
          <p:cNvSpPr>
            <a:spLocks noGrp="1"/>
          </p:cNvSpPr>
          <p:nvPr>
            <p:ph type="body" idx="1"/>
          </p:nvPr>
        </p:nvSpPr>
        <p:spPr>
          <a:prstGeom prst="rect">
            <a:avLst/>
          </a:prstGeom>
        </p:spPr>
        <p:txBody>
          <a:bodyPr/>
          <a:lstStyle/>
          <a:p>
            <a:r>
              <a:t>Jimmy Saville</a:t>
            </a:r>
          </a:p>
          <a:p>
            <a:r>
              <a:t>BHS</a:t>
            </a:r>
          </a:p>
          <a:p>
            <a:r>
              <a:t>The 2008 Financial Crash</a:t>
            </a:r>
          </a:p>
          <a:p>
            <a:pPr marL="609600" lvl="1" indent="-152400">
              <a:defRPr sz="1600"/>
            </a:pPr>
            <a:r>
              <a:t>The truth is like poetry – and most people f*cking hate poetry </a:t>
            </a:r>
          </a:p>
          <a:p>
            <a:pPr marL="0" lvl="7" indent="3200400">
              <a:buSzTx/>
              <a:buNone/>
              <a:defRPr sz="1600"/>
            </a:pPr>
            <a:r>
              <a:t>					</a:t>
            </a:r>
            <a:r>
              <a:rPr b="1" i="1"/>
              <a:t>The Big Short</a:t>
            </a:r>
            <a:r>
              <a:t>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2">
                                            <p:txEl>
                                              <p:pRg st="2" end="2"/>
                                            </p:txEl>
                                          </p:spTgt>
                                        </p:tgtEl>
                                        <p:attrNameLst>
                                          <p:attrName>style.visibility</p:attrName>
                                        </p:attrNameLst>
                                      </p:cBhvr>
                                      <p:to>
                                        <p:strVal val="visible"/>
                                      </p:to>
                                    </p:set>
                                  </p:childTnLst>
                                </p:cTn>
                              </p:par>
                              <p:par>
                                <p:cTn id="17" presetID="1" presetClass="entr" presetSubtype="0" fill="hold" grpId="1" nodeType="withEffect">
                                  <p:stCondLst>
                                    <p:cond delay="0"/>
                                  </p:stCondLst>
                                  <p:iterate>
                                    <p:tmAbs val="0"/>
                                  </p:iterate>
                                  <p:childTnLst>
                                    <p:set>
                                      <p:cBhvr>
                                        <p:cTn id="18" fill="hold"/>
                                        <p:tgtEl>
                                          <p:spTgt spid="192">
                                            <p:txEl>
                                              <p:pRg st="3" end="3"/>
                                            </p:txEl>
                                          </p:spTgt>
                                        </p:tgtEl>
                                        <p:attrNameLst>
                                          <p:attrName>style.visibility</p:attrName>
                                        </p:attrNameLst>
                                      </p:cBhvr>
                                      <p:to>
                                        <p:strVal val="visible"/>
                                      </p:to>
                                    </p:set>
                                  </p:childTnLst>
                                </p:cTn>
                              </p:par>
                              <p:par>
                                <p:cTn id="19" presetID="1" presetClass="entr" presetSubtype="0" fill="hold" grpId="1" nodeType="withEffect">
                                  <p:stCondLst>
                                    <p:cond delay="0"/>
                                  </p:stCondLst>
                                  <p:iterate>
                                    <p:tmAbs val="0"/>
                                  </p:iterate>
                                  <p:childTnLst>
                                    <p:set>
                                      <p:cBhvr>
                                        <p:cTn id="20" fill="hold"/>
                                        <p:tgtEl>
                                          <p:spTgt spid="1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1" build="p"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title"/>
          </p:nvPr>
        </p:nvSpPr>
        <p:spPr>
          <a:prstGeom prst="rect">
            <a:avLst/>
          </a:prstGeom>
        </p:spPr>
        <p:txBody>
          <a:bodyPr/>
          <a:lstStyle/>
          <a:p>
            <a:pPr>
              <a:defRPr sz="4000"/>
            </a:pPr>
            <a:r>
              <a:t>Why do some cultures avoid </a:t>
            </a:r>
          </a:p>
          <a:p>
            <a:pPr>
              <a:defRPr sz="4000"/>
            </a:pPr>
            <a:r>
              <a:t>the ZOUD?</a:t>
            </a:r>
          </a:p>
        </p:txBody>
      </p:sp>
      <p:sp>
        <p:nvSpPr>
          <p:cNvPr id="195" name="Shape 195"/>
          <p:cNvSpPr>
            <a:spLocks noGrp="1"/>
          </p:cNvSpPr>
          <p:nvPr>
            <p:ph type="body" idx="1"/>
          </p:nvPr>
        </p:nvSpPr>
        <p:spPr>
          <a:prstGeom prst="rect">
            <a:avLst/>
          </a:prstGeom>
        </p:spPr>
        <p:txBody>
          <a:bodyPr/>
          <a:lstStyle/>
          <a:p>
            <a:r>
              <a:t>Hierarchy</a:t>
            </a:r>
          </a:p>
          <a:p>
            <a:r>
              <a:t>Ego</a:t>
            </a:r>
          </a:p>
          <a:p>
            <a:r>
              <a:t>‘Protecting’ others</a:t>
            </a:r>
          </a:p>
          <a:p>
            <a:r>
              <a:t>Historical Issues</a:t>
            </a:r>
          </a:p>
          <a:p>
            <a:r>
              <a:t>Too much hassle</a:t>
            </a:r>
          </a:p>
          <a:p>
            <a:r>
              <a:t>Group Think – that’s not what we do around here</a:t>
            </a:r>
          </a:p>
          <a:p>
            <a:r>
              <a:t>A Parent – Child Culture – I tell, you do.</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9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 grpId="1" build="p"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p:cNvSpPr>
          <p:nvPr>
            <p:ph type="title"/>
          </p:nvPr>
        </p:nvSpPr>
        <p:spPr>
          <a:prstGeom prst="rect">
            <a:avLst/>
          </a:prstGeom>
        </p:spPr>
        <p:txBody>
          <a:bodyPr/>
          <a:lstStyle>
            <a:lvl1pPr>
              <a:defRPr sz="4000"/>
            </a:lvl1pPr>
          </a:lstStyle>
          <a:p>
            <a:r>
              <a:rPr dirty="0"/>
              <a:t>How strong is the ZOUD at </a:t>
            </a:r>
            <a:r>
              <a:rPr lang="en-US" dirty="0"/>
              <a:t>your school</a:t>
            </a:r>
            <a:r>
              <a:rPr dirty="0"/>
              <a:t>?</a:t>
            </a:r>
          </a:p>
        </p:txBody>
      </p:sp>
      <p:sp>
        <p:nvSpPr>
          <p:cNvPr id="200" name="Shape 200"/>
          <p:cNvSpPr>
            <a:spLocks noGrp="1"/>
          </p:cNvSpPr>
          <p:nvPr>
            <p:ph type="body" idx="1"/>
          </p:nvPr>
        </p:nvSpPr>
        <p:spPr>
          <a:prstGeom prst="rect">
            <a:avLst/>
          </a:prstGeom>
        </p:spPr>
        <p:txBody>
          <a:bodyPr/>
          <a:lstStyle/>
          <a:p>
            <a:endParaRPr/>
          </a:p>
        </p:txBody>
      </p:sp>
      <p:pic>
        <p:nvPicPr>
          <p:cNvPr id="201" name="image4.jpg" descr="http://img.thesun.co.uk/aidemitlum/archive/02329/01_03221822_c903e8_2329179a.jpg"/>
          <p:cNvPicPr>
            <a:picLocks noChangeAspect="1"/>
          </p:cNvPicPr>
          <p:nvPr/>
        </p:nvPicPr>
        <p:blipFill>
          <a:blip r:embed="rId3"/>
          <a:stretch>
            <a:fillRect/>
          </a:stretch>
        </p:blipFill>
        <p:spPr>
          <a:xfrm>
            <a:off x="6540285" y="2667000"/>
            <a:ext cx="4366259" cy="2910839"/>
          </a:xfrm>
          <a:prstGeom prst="rect">
            <a:avLst/>
          </a:prstGeom>
          <a:ln w="12700">
            <a:miter lim="400000"/>
          </a:ln>
        </p:spPr>
      </p:pic>
      <p:sp>
        <p:nvSpPr>
          <p:cNvPr id="202" name="Shape 202"/>
          <p:cNvSpPr/>
          <p:nvPr/>
        </p:nvSpPr>
        <p:spPr>
          <a:xfrm>
            <a:off x="991891" y="2288295"/>
            <a:ext cx="5548394" cy="2301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buSzPct val="100000"/>
              <a:buFont typeface="Arial"/>
              <a:buChar char="•"/>
              <a:defRPr sz="2400">
                <a:latin typeface="Gill Sans MT"/>
                <a:ea typeface="Gill Sans MT"/>
                <a:cs typeface="Gill Sans MT"/>
                <a:sym typeface="Gill Sans MT"/>
              </a:defRPr>
            </a:pPr>
            <a:r>
              <a:t>Are difficult issues raised?</a:t>
            </a:r>
          </a:p>
          <a:p>
            <a:pPr marL="342900" indent="-342900">
              <a:buSzPct val="100000"/>
              <a:buFont typeface="Arial"/>
              <a:buChar char="•"/>
              <a:defRPr sz="2400">
                <a:latin typeface="Gill Sans MT"/>
                <a:ea typeface="Gill Sans MT"/>
                <a:cs typeface="Gill Sans MT"/>
                <a:sym typeface="Gill Sans MT"/>
              </a:defRPr>
            </a:pPr>
            <a:r>
              <a:t>Are assumptions tackled?</a:t>
            </a:r>
          </a:p>
          <a:p>
            <a:pPr marL="342900" indent="-342900">
              <a:buSzPct val="100000"/>
              <a:buFont typeface="Arial"/>
              <a:buChar char="•"/>
              <a:defRPr sz="2400">
                <a:latin typeface="Gill Sans MT"/>
                <a:ea typeface="Gill Sans MT"/>
                <a:cs typeface="Gill Sans MT"/>
                <a:sym typeface="Gill Sans MT"/>
              </a:defRPr>
            </a:pPr>
            <a:r>
              <a:t>Are habits examined?</a:t>
            </a:r>
          </a:p>
          <a:p>
            <a:pPr marL="342900" indent="-342900">
              <a:buSzPct val="100000"/>
              <a:buFont typeface="Arial"/>
              <a:buChar char="•"/>
              <a:defRPr sz="2400">
                <a:latin typeface="Gill Sans MT"/>
                <a:ea typeface="Gill Sans MT"/>
                <a:cs typeface="Gill Sans MT"/>
                <a:sym typeface="Gill Sans MT"/>
              </a:defRPr>
            </a:pPr>
            <a:r>
              <a:t>When was the last time you had an uncomfortable conversation?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0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02">
                                            <p:txEl>
                                              <p:pRg st="3" end="3"/>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1" nodeType="afterEffect">
                                  <p:stCondLst>
                                    <p:cond delay="0"/>
                                  </p:stCondLst>
                                  <p:iterate>
                                    <p:tmAbs val="0"/>
                                  </p:iterate>
                                  <p:childTnLst>
                                    <p:set>
                                      <p:cBhvr>
                                        <p:cTn id="23" fill="hold"/>
                                        <p:tgtEl>
                                          <p:spTgt spid="20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1" build="p" bldLvl="5"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p:cNvSpPr>
          <p:nvPr>
            <p:ph type="body" idx="1"/>
          </p:nvPr>
        </p:nvSpPr>
        <p:spPr>
          <a:prstGeom prst="rect">
            <a:avLst/>
          </a:prstGeom>
        </p:spPr>
        <p:txBody>
          <a:bodyPr/>
          <a:lstStyle/>
          <a:p>
            <a:pPr marL="0" indent="0">
              <a:buSzTx/>
              <a:buNone/>
            </a:pPr>
            <a:endParaRPr dirty="0"/>
          </a:p>
          <a:p>
            <a:pPr marL="0" indent="0">
              <a:buSzTx/>
              <a:buNone/>
            </a:pPr>
            <a:r>
              <a:rPr dirty="0"/>
              <a:t>Mindset is the attitude needed to enable growth and change – it is fundamental  - if you do not believe growth and change are possible they never will be</a:t>
            </a:r>
          </a:p>
        </p:txBody>
      </p:sp>
      <p:pic>
        <p:nvPicPr>
          <p:cNvPr id="309" name="image17.jpg" descr="http://ecx.images-amazon.com/images/I/517chSlPcLL._SX323_BO1,204,203,200_.jpg">
            <a:hlinkClick r:id="rId3"/>
          </p:cNvPr>
          <p:cNvPicPr>
            <a:picLocks noChangeAspect="1"/>
          </p:cNvPicPr>
          <p:nvPr/>
        </p:nvPicPr>
        <p:blipFill>
          <a:blip r:embed="rId4"/>
          <a:stretch>
            <a:fillRect/>
          </a:stretch>
        </p:blipFill>
        <p:spPr>
          <a:xfrm>
            <a:off x="4628038" y="3612993"/>
            <a:ext cx="1481818" cy="2275160"/>
          </a:xfrm>
          <a:prstGeom prst="rect">
            <a:avLst/>
          </a:prstGeom>
          <a:ln w="12700">
            <a:miter lim="400000"/>
          </a:ln>
        </p:spPr>
      </p:pic>
      <p:sp>
        <p:nvSpPr>
          <p:cNvPr id="3" name="Title 2">
            <a:extLst>
              <a:ext uri="{FF2B5EF4-FFF2-40B4-BE49-F238E27FC236}">
                <a16:creationId xmlns:a16="http://schemas.microsoft.com/office/drawing/2014/main" id="{CE1BE580-EBDC-4749-AE9E-1BAF8D893941}"/>
              </a:ext>
            </a:extLst>
          </p:cNvPr>
          <p:cNvSpPr>
            <a:spLocks noGrp="1"/>
          </p:cNvSpPr>
          <p:nvPr>
            <p:ph type="title"/>
          </p:nvPr>
        </p:nvSpPr>
        <p:spPr/>
        <p:txBody>
          <a:bodyPr/>
          <a:lstStyle/>
          <a:p>
            <a:endParaRPr lang="en-US"/>
          </a:p>
        </p:txBody>
      </p:sp>
      <p:sp>
        <p:nvSpPr>
          <p:cNvPr id="7" name="Title 1">
            <a:extLst>
              <a:ext uri="{FF2B5EF4-FFF2-40B4-BE49-F238E27FC236}">
                <a16:creationId xmlns:a16="http://schemas.microsoft.com/office/drawing/2014/main" id="{9290CDBD-552A-2649-994E-A80EA7917FD4}"/>
              </a:ext>
            </a:extLst>
          </p:cNvPr>
          <p:cNvSpPr txBox="1">
            <a:spLocks/>
          </p:cNvSpPr>
          <p:nvPr/>
        </p:nvSpPr>
        <p:spPr>
          <a:xfrm>
            <a:off x="990600" y="517525"/>
            <a:ext cx="10515600" cy="1325563"/>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a:lstStyle>
          <a:p>
            <a:pPr hangingPunct="1"/>
            <a:r>
              <a:rPr lang="en-US" b="1" dirty="0"/>
              <a:t>The ability to inhabit a growth mindset  Model: Mindset (</a:t>
            </a:r>
            <a:r>
              <a:rPr lang="en-US" dirty="0"/>
              <a:t>Dweck, 2006)</a:t>
            </a:r>
            <a:endParaRPr lang="en-GB" dirty="0"/>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your mindset like?</a:t>
            </a:r>
          </a:p>
        </p:txBody>
      </p:sp>
      <p:sp>
        <p:nvSpPr>
          <p:cNvPr id="3" name="Content Placeholder 2"/>
          <p:cNvSpPr>
            <a:spLocks noGrp="1"/>
          </p:cNvSpPr>
          <p:nvPr>
            <p:ph idx="1"/>
          </p:nvPr>
        </p:nvSpPr>
        <p:spPr/>
        <p:txBody>
          <a:bodyPr/>
          <a:lstStyle/>
          <a:p>
            <a:endParaRPr lang="en-US" dirty="0"/>
          </a:p>
        </p:txBody>
      </p:sp>
      <p:pic>
        <p:nvPicPr>
          <p:cNvPr id="4" name="image18.jpeg">
            <a:hlinkClick r:id="rId2"/>
          </p:cNvPr>
          <p:cNvPicPr>
            <a:picLocks noChangeAspect="1"/>
          </p:cNvPicPr>
          <p:nvPr/>
        </p:nvPicPr>
        <p:blipFill>
          <a:blip r:embed="rId3"/>
          <a:stretch>
            <a:fillRect/>
          </a:stretch>
        </p:blipFill>
        <p:spPr>
          <a:xfrm>
            <a:off x="4558562" y="1825625"/>
            <a:ext cx="3074877" cy="4351338"/>
          </a:xfrm>
          <a:prstGeom prst="rect">
            <a:avLst/>
          </a:prstGeom>
          <a:ln w="12700">
            <a:miter lim="400000"/>
          </a:ln>
        </p:spPr>
      </p:pic>
    </p:spTree>
    <p:extLst>
      <p:ext uri="{BB962C8B-B14F-4D97-AF65-F5344CB8AC3E}">
        <p14:creationId xmlns:p14="http://schemas.microsoft.com/office/powerpoint/2010/main" val="185856514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668A9-BD58-3C45-BAB9-78F4B093CD25}"/>
              </a:ext>
            </a:extLst>
          </p:cNvPr>
          <p:cNvSpPr>
            <a:spLocks noGrp="1"/>
          </p:cNvSpPr>
          <p:nvPr>
            <p:ph type="title"/>
          </p:nvPr>
        </p:nvSpPr>
        <p:spPr>
          <a:xfrm>
            <a:off x="1524000" y="1968256"/>
            <a:ext cx="9144000" cy="2387600"/>
          </a:xfrm>
        </p:spPr>
        <p:txBody>
          <a:bodyPr>
            <a:normAutofit/>
          </a:bodyPr>
          <a:lstStyle/>
          <a:p>
            <a:r>
              <a:rPr lang="en-US" sz="4800" b="1" dirty="0"/>
              <a:t>The Trust Revolution in Schools </a:t>
            </a:r>
            <a:r>
              <a:rPr lang="en-US" sz="3600" dirty="0"/>
              <a:t/>
            </a:r>
            <a:br>
              <a:rPr lang="en-US" sz="3600" dirty="0"/>
            </a:br>
            <a:r>
              <a:rPr lang="en-US" sz="3600" dirty="0"/>
              <a:t/>
            </a:r>
            <a:br>
              <a:rPr lang="en-US" sz="3600" dirty="0"/>
            </a:br>
            <a:r>
              <a:rPr lang="en-US" sz="3600" dirty="0"/>
              <a:t>Collaborative Culture Change</a:t>
            </a:r>
          </a:p>
        </p:txBody>
      </p:sp>
      <p:sp>
        <p:nvSpPr>
          <p:cNvPr id="3" name="Text Placeholder 2">
            <a:extLst>
              <a:ext uri="{FF2B5EF4-FFF2-40B4-BE49-F238E27FC236}">
                <a16:creationId xmlns:a16="http://schemas.microsoft.com/office/drawing/2014/main" id="{23A144A4-711C-104B-A70B-D4DCD4F831A8}"/>
              </a:ext>
            </a:extLst>
          </p:cNvPr>
          <p:cNvSpPr>
            <a:spLocks noGrp="1"/>
          </p:cNvSpPr>
          <p:nvPr>
            <p:ph type="body" sz="quarter" idx="1"/>
          </p:nvPr>
        </p:nvSpPr>
        <p:spPr>
          <a:xfrm>
            <a:off x="1647987" y="4355856"/>
            <a:ext cx="9144000" cy="1389749"/>
          </a:xfrm>
        </p:spPr>
        <p:txBody>
          <a:bodyPr>
            <a:normAutofit/>
          </a:bodyPr>
          <a:lstStyle/>
          <a:p>
            <a:r>
              <a:rPr lang="en-US" sz="2000" dirty="0"/>
              <a:t>Jeanie Davies</a:t>
            </a:r>
          </a:p>
        </p:txBody>
      </p:sp>
    </p:spTree>
    <p:extLst>
      <p:ext uri="{BB962C8B-B14F-4D97-AF65-F5344CB8AC3E}">
        <p14:creationId xmlns:p14="http://schemas.microsoft.com/office/powerpoint/2010/main" val="3141577004"/>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 name="image19.pdf"/>
          <p:cNvPicPr>
            <a:picLocks noChangeAspect="1"/>
          </p:cNvPicPr>
          <p:nvPr/>
        </p:nvPicPr>
        <p:blipFill>
          <a:blip r:embed="rId3"/>
          <a:stretch>
            <a:fillRect/>
          </a:stretch>
        </p:blipFill>
        <p:spPr>
          <a:xfrm>
            <a:off x="4236098" y="1690688"/>
            <a:ext cx="3051367" cy="4318068"/>
          </a:xfrm>
          <a:prstGeom prst="rect">
            <a:avLst/>
          </a:prstGeom>
          <a:ln w="12700">
            <a:miter lim="400000"/>
          </a:ln>
        </p:spPr>
      </p:pic>
      <p:sp>
        <p:nvSpPr>
          <p:cNvPr id="325" name="Shape 325"/>
          <p:cNvSpPr>
            <a:spLocks noGrp="1"/>
          </p:cNvSpPr>
          <p:nvPr>
            <p:ph type="body" idx="1"/>
          </p:nvPr>
        </p:nvSpPr>
        <p:spPr>
          <a:prstGeom prst="rect">
            <a:avLst/>
          </a:prstGeom>
        </p:spPr>
        <p:txBody>
          <a:bodyPr/>
          <a:lstStyle/>
          <a:p>
            <a:endParaRPr/>
          </a:p>
        </p:txBody>
      </p:sp>
      <p:sp>
        <p:nvSpPr>
          <p:cNvPr id="326" name="Shape 326"/>
          <p:cNvSpPr/>
          <p:nvPr/>
        </p:nvSpPr>
        <p:spPr>
          <a:xfrm>
            <a:off x="5575610" y="5486400"/>
            <a:ext cx="1516567" cy="356839"/>
          </a:xfrm>
          <a:prstGeom prst="roundRect">
            <a:avLst>
              <a:gd name="adj" fmla="val 16667"/>
            </a:avLst>
          </a:prstGeom>
          <a:solidFill>
            <a:srgbClr val="FFFFFF"/>
          </a:solidFill>
          <a:ln w="12700">
            <a:miter lim="400000"/>
          </a:ln>
        </p:spPr>
        <p:txBody>
          <a:bodyPr lIns="45719" rIns="45719" anchor="ctr"/>
          <a:lstStyle/>
          <a:p>
            <a:pPr algn="ctr">
              <a:defRPr>
                <a:solidFill>
                  <a:srgbClr val="FFFFFF"/>
                </a:solidFill>
              </a:defRPr>
            </a:pPr>
            <a:endParaRPr/>
          </a:p>
        </p:txBody>
      </p:sp>
      <p:sp>
        <p:nvSpPr>
          <p:cNvPr id="3" name="Title 2">
            <a:extLst>
              <a:ext uri="{FF2B5EF4-FFF2-40B4-BE49-F238E27FC236}">
                <a16:creationId xmlns:a16="http://schemas.microsoft.com/office/drawing/2014/main" id="{976A5F76-01E3-8A4F-9CE1-E12A2C37E091}"/>
              </a:ext>
            </a:extLst>
          </p:cNvPr>
          <p:cNvSpPr>
            <a:spLocks noGrp="1"/>
          </p:cNvSpPr>
          <p:nvPr>
            <p:ph type="title"/>
          </p:nvPr>
        </p:nvSpPr>
        <p:spPr/>
        <p:txBody>
          <a:bodyPr/>
          <a:lstStyle/>
          <a:p>
            <a:endParaRPr lang="en-US"/>
          </a:p>
        </p:txBody>
      </p:sp>
      <p:sp>
        <p:nvSpPr>
          <p:cNvPr id="8" name="Shape 323">
            <a:extLst>
              <a:ext uri="{FF2B5EF4-FFF2-40B4-BE49-F238E27FC236}">
                <a16:creationId xmlns:a16="http://schemas.microsoft.com/office/drawing/2014/main" id="{59D58248-E50F-184D-9E19-89269AE1467F}"/>
              </a:ext>
            </a:extLst>
          </p:cNvPr>
          <p:cNvSpPr txBox="1">
            <a:spLocks/>
          </p:cNvSpPr>
          <p:nvPr/>
        </p:nvSpPr>
        <p:spPr>
          <a:xfrm>
            <a:off x="990600" y="5175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marL="0" marR="0" indent="0" algn="l" defTabSz="914400" rtl="0" latinLnBrk="0">
              <a:lnSpc>
                <a:spcPct val="90000"/>
              </a:lnSpc>
              <a:spcBef>
                <a:spcPts val="0"/>
              </a:spcBef>
              <a:spcAft>
                <a:spcPts val="0"/>
              </a:spcAft>
              <a:buClrTx/>
              <a:buSzTx/>
              <a:buFontTx/>
              <a:buNone/>
              <a:tabLst/>
              <a:defRPr sz="40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a:lstStyle>
          <a:p>
            <a:pPr hangingPunct="1"/>
            <a:r>
              <a:rPr lang="en-US" b="1"/>
              <a:t>The ability to create adult to adult interactions   Model: Transactional Analysis</a:t>
            </a:r>
            <a:r>
              <a:rPr lang="en-US"/>
              <a:t> (Berne, 1964)</a:t>
            </a:r>
            <a:endParaRPr lang="en-GB" dirty="0"/>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p:cNvSpPr>
          <p:nvPr>
            <p:ph type="title"/>
          </p:nvPr>
        </p:nvSpPr>
        <p:spPr>
          <a:prstGeom prst="rect">
            <a:avLst/>
          </a:prstGeom>
        </p:spPr>
        <p:txBody>
          <a:bodyPr/>
          <a:lstStyle/>
          <a:p>
            <a:pPr defTabSz="868680">
              <a:defRPr sz="4180"/>
            </a:pPr>
            <a:r>
              <a:t>Parent ego state </a:t>
            </a:r>
            <a:br/>
            <a:endParaRPr/>
          </a:p>
        </p:txBody>
      </p:sp>
      <p:sp>
        <p:nvSpPr>
          <p:cNvPr id="329" name="Shape 329"/>
          <p:cNvSpPr>
            <a:spLocks noGrp="1"/>
          </p:cNvSpPr>
          <p:nvPr>
            <p:ph type="body" idx="1"/>
          </p:nvPr>
        </p:nvSpPr>
        <p:spPr>
          <a:prstGeom prst="rect">
            <a:avLst/>
          </a:prstGeom>
        </p:spPr>
        <p:txBody>
          <a:bodyPr/>
          <a:lstStyle/>
          <a:p>
            <a:r>
              <a:t>This is a set of feelings, thinking and behaviour that we have copied from our parents and significant others.</a:t>
            </a:r>
          </a:p>
          <a:p>
            <a:r>
              <a:t>As we grow up we take in ideas, beliefs, feelings and behaviours from our parents and caretakers. For example, we may notice that we are saying things just as our father, mother, grandmother may have done, even though, consciously, we don't want to. We do this as we have lived with this person so long that we automatically reproduce certain things that were said to us, or treat others as we might have been treated. </a:t>
            </a:r>
          </a:p>
        </p:txBody>
      </p:sp>
      <p:sp>
        <p:nvSpPr>
          <p:cNvPr id="330" name="Shape 330"/>
          <p:cNvSpPr/>
          <p:nvPr/>
        </p:nvSpPr>
        <p:spPr>
          <a:xfrm>
            <a:off x="7936523" y="6200409"/>
            <a:ext cx="3417278" cy="358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Content from Businessballs.com</a:t>
            </a: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p:cNvSpPr>
          <p:nvPr>
            <p:ph type="title"/>
          </p:nvPr>
        </p:nvSpPr>
        <p:spPr>
          <a:prstGeom prst="rect">
            <a:avLst/>
          </a:prstGeom>
        </p:spPr>
        <p:txBody>
          <a:bodyPr/>
          <a:lstStyle/>
          <a:p>
            <a:pPr defTabSz="868680">
              <a:defRPr sz="4180"/>
            </a:pPr>
            <a:r>
              <a:t>Adult ego state</a:t>
            </a:r>
            <a:br/>
            <a:endParaRPr/>
          </a:p>
        </p:txBody>
      </p:sp>
      <p:sp>
        <p:nvSpPr>
          <p:cNvPr id="333" name="Shape 333"/>
          <p:cNvSpPr>
            <a:spLocks noGrp="1"/>
          </p:cNvSpPr>
          <p:nvPr>
            <p:ph type="body" idx="1"/>
          </p:nvPr>
        </p:nvSpPr>
        <p:spPr>
          <a:prstGeom prst="rect">
            <a:avLst/>
          </a:prstGeom>
        </p:spPr>
        <p:txBody>
          <a:bodyPr/>
          <a:lstStyle/>
          <a:p>
            <a:pPr>
              <a:lnSpc>
                <a:spcPct val="81000"/>
              </a:lnSpc>
              <a:defRPr sz="2500"/>
            </a:pPr>
            <a:r>
              <a:t>The Adult ego state is about direct responses to the here and now. We deal with things that are going on today in ways that are not unhealthily influenced by our past. </a:t>
            </a:r>
          </a:p>
          <a:p>
            <a:pPr>
              <a:lnSpc>
                <a:spcPct val="81000"/>
              </a:lnSpc>
              <a:defRPr sz="2500"/>
            </a:pPr>
            <a:r>
              <a:t>The Adult ego state is about being spontaneous and aware with the capacity for intimacy. When in our Adult we are able to see people as they are, rather than what we project onto them. We ask for information rather than stay scared and rather than make assumptions. Taking the best from the past and using it appropriately in the present is an integration of the positive aspects of both our Parent and Child ego states. So this can be called the Integrating Adult. Integrating means that we are constantly updating ourselves through our every day experiences and using this to inform us. </a:t>
            </a:r>
          </a:p>
        </p:txBody>
      </p:sp>
      <p:sp>
        <p:nvSpPr>
          <p:cNvPr id="334" name="Shape 334"/>
          <p:cNvSpPr/>
          <p:nvPr/>
        </p:nvSpPr>
        <p:spPr>
          <a:xfrm>
            <a:off x="7936523" y="6176962"/>
            <a:ext cx="3417278" cy="358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Content from Businessballs.com</a:t>
            </a: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p:cNvSpPr>
          <p:nvPr>
            <p:ph type="title"/>
          </p:nvPr>
        </p:nvSpPr>
        <p:spPr>
          <a:prstGeom prst="rect">
            <a:avLst/>
          </a:prstGeom>
        </p:spPr>
        <p:txBody>
          <a:bodyPr/>
          <a:lstStyle/>
          <a:p>
            <a:pPr defTabSz="868680">
              <a:defRPr sz="4180"/>
            </a:pPr>
            <a:r>
              <a:t>Child ego state </a:t>
            </a:r>
            <a:br/>
            <a:endParaRPr/>
          </a:p>
        </p:txBody>
      </p:sp>
      <p:sp>
        <p:nvSpPr>
          <p:cNvPr id="337" name="Shape 337"/>
          <p:cNvSpPr>
            <a:spLocks noGrp="1"/>
          </p:cNvSpPr>
          <p:nvPr>
            <p:ph type="body" idx="1"/>
          </p:nvPr>
        </p:nvSpPr>
        <p:spPr>
          <a:prstGeom prst="rect">
            <a:avLst/>
          </a:prstGeom>
        </p:spPr>
        <p:txBody>
          <a:bodyPr/>
          <a:lstStyle/>
          <a:p>
            <a:pPr marL="226313" indent="-226313" defTabSz="905255">
              <a:lnSpc>
                <a:spcPct val="72000"/>
              </a:lnSpc>
              <a:spcBef>
                <a:spcPts val="900"/>
              </a:spcBef>
              <a:defRPr sz="2475"/>
            </a:pPr>
            <a:r>
              <a:t>The Child ego state is a set of behaviours, thoughts and feelings which are replayed from our own childhood. </a:t>
            </a:r>
          </a:p>
          <a:p>
            <a:pPr marL="226313" indent="-226313" defTabSz="905255">
              <a:lnSpc>
                <a:spcPct val="72000"/>
              </a:lnSpc>
              <a:spcBef>
                <a:spcPts val="900"/>
              </a:spcBef>
              <a:defRPr sz="2475"/>
            </a:pPr>
            <a:r>
              <a:t>Perhaps the boss calls us into his or her office, we may immediately get a churning in our stomach and wonder what we have done wrong. If this were explored we might remember the time the head teacher called us in to tell us off. Of course, not everything in the Child ego state is negative. We might go into someone's house and smell a lovely smell and remember our grandmother's house when we were little, and all the same warm feelings we had at six year's of age may come flooding back. </a:t>
            </a:r>
          </a:p>
          <a:p>
            <a:pPr marL="226313" indent="-226313" defTabSz="905255">
              <a:lnSpc>
                <a:spcPct val="72000"/>
              </a:lnSpc>
              <a:spcBef>
                <a:spcPts val="900"/>
              </a:spcBef>
              <a:defRPr sz="2475"/>
            </a:pPr>
            <a:r>
              <a:t>We might have had a traumatic experience yesterday which goes into the Child ego state as an archaic memory that hampers our growth. Positive experiences will also go into the Child ego state as archaic memories. The positive experiences can then be drawn on to remind us that positive things do happen. </a:t>
            </a:r>
          </a:p>
        </p:txBody>
      </p:sp>
      <p:sp>
        <p:nvSpPr>
          <p:cNvPr id="338" name="Shape 338"/>
          <p:cNvSpPr/>
          <p:nvPr/>
        </p:nvSpPr>
        <p:spPr>
          <a:xfrm>
            <a:off x="7936523" y="6176962"/>
            <a:ext cx="3417278" cy="358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t>Content from Businessballs.com</a:t>
            </a: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p:cNvSpPr>
          <p:nvPr>
            <p:ph type="title"/>
          </p:nvPr>
        </p:nvSpPr>
        <p:spPr>
          <a:xfrm>
            <a:off x="838200" y="108337"/>
            <a:ext cx="10515600" cy="1325564"/>
          </a:xfrm>
          <a:prstGeom prst="rect">
            <a:avLst/>
          </a:prstGeom>
        </p:spPr>
        <p:txBody>
          <a:bodyPr/>
          <a:lstStyle>
            <a:lvl1pPr>
              <a:defRPr sz="4000"/>
            </a:lvl1pPr>
          </a:lstStyle>
          <a:p>
            <a:r>
              <a:t>The Parent - Child trap</a:t>
            </a:r>
          </a:p>
        </p:txBody>
      </p:sp>
      <p:sp>
        <p:nvSpPr>
          <p:cNvPr id="341" name="Shape 341"/>
          <p:cNvSpPr>
            <a:spLocks noGrp="1"/>
          </p:cNvSpPr>
          <p:nvPr>
            <p:ph type="body" idx="1"/>
          </p:nvPr>
        </p:nvSpPr>
        <p:spPr>
          <a:xfrm>
            <a:off x="838200" y="2161283"/>
            <a:ext cx="10515600" cy="4351339"/>
          </a:xfrm>
          <a:prstGeom prst="rect">
            <a:avLst/>
          </a:prstGeom>
        </p:spPr>
        <p:txBody>
          <a:bodyPr/>
          <a:lstStyle>
            <a:lvl1pPr marL="0" indent="0">
              <a:buSzTx/>
              <a:buNone/>
            </a:lvl1pPr>
          </a:lstStyle>
          <a:p>
            <a:r>
              <a:t>A Parent - Child Culture does not allow for coaching.  If you protect and chastise your colleagues as a parent would a child you rob them of the accountability of being an adult.  You make them children.</a:t>
            </a:r>
          </a:p>
        </p:txBody>
      </p:sp>
      <p:pic>
        <p:nvPicPr>
          <p:cNvPr id="342" name="image20.jpg" descr="http://content.presentermedia.com/files/clipart/00002000/2964/parent_child_portrait_md_wm.jpg"/>
          <p:cNvPicPr>
            <a:picLocks noChangeAspect="1"/>
          </p:cNvPicPr>
          <p:nvPr/>
        </p:nvPicPr>
        <p:blipFill>
          <a:blip r:embed="rId3"/>
          <a:stretch>
            <a:fillRect/>
          </a:stretch>
        </p:blipFill>
        <p:spPr>
          <a:xfrm>
            <a:off x="3894199" y="3345365"/>
            <a:ext cx="2966535" cy="2966535"/>
          </a:xfrm>
          <a:prstGeom prst="rect">
            <a:avLst/>
          </a:prstGeom>
          <a:ln w="12700">
            <a:miter lim="400000"/>
          </a:ln>
        </p:spPr>
      </p:pic>
      <p:sp>
        <p:nvSpPr>
          <p:cNvPr id="343" name="Shape 343"/>
          <p:cNvSpPr/>
          <p:nvPr/>
        </p:nvSpPr>
        <p:spPr>
          <a:xfrm>
            <a:off x="4059044" y="4336953"/>
            <a:ext cx="914401" cy="904121"/>
          </a:xfrm>
          <a:prstGeom prst="roundRect">
            <a:avLst>
              <a:gd name="adj" fmla="val 16667"/>
            </a:avLst>
          </a:prstGeom>
          <a:solidFill>
            <a:srgbClr val="FFFFFF"/>
          </a:solidFill>
          <a:ln w="12700">
            <a:miter lim="400000"/>
          </a:ln>
        </p:spPr>
        <p:txBody>
          <a:bodyPr lIns="45719" rIns="45719" anchor="ctr"/>
          <a:lstStyle/>
          <a:p>
            <a:pPr algn="ctr">
              <a:defRPr>
                <a:solidFill>
                  <a:srgbClr val="FFFFFF"/>
                </a:solidFill>
              </a:defRPr>
            </a:pPr>
            <a:endParaRPr/>
          </a:p>
        </p:txBody>
      </p:sp>
      <p:sp>
        <p:nvSpPr>
          <p:cNvPr id="344" name="Shape 344"/>
          <p:cNvSpPr/>
          <p:nvPr/>
        </p:nvSpPr>
        <p:spPr>
          <a:xfrm>
            <a:off x="5848377" y="4336953"/>
            <a:ext cx="914401" cy="904121"/>
          </a:xfrm>
          <a:prstGeom prst="roundRect">
            <a:avLst>
              <a:gd name="adj" fmla="val 16667"/>
            </a:avLst>
          </a:prstGeom>
          <a:solidFill>
            <a:srgbClr val="FFFFFF"/>
          </a:solidFill>
          <a:ln w="12700">
            <a:miter lim="400000"/>
          </a:ln>
        </p:spPr>
        <p:txBody>
          <a:bodyPr lIns="45719" rIns="45719" anchor="ctr"/>
          <a:lstStyle/>
          <a:p>
            <a:pPr algn="ctr">
              <a:defRPr>
                <a:solidFill>
                  <a:srgbClr val="FFFFFF"/>
                </a:solidFill>
              </a:defRPr>
            </a:pPr>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xfrm>
            <a:off x="838200" y="815500"/>
            <a:ext cx="10515600" cy="1325564"/>
          </a:xfrm>
          <a:prstGeom prst="rect">
            <a:avLst/>
          </a:prstGeom>
        </p:spPr>
        <p:txBody>
          <a:bodyPr/>
          <a:lstStyle>
            <a:lvl1pPr>
              <a:defRPr sz="4000"/>
            </a:lvl1pPr>
          </a:lstStyle>
          <a:p>
            <a:r>
              <a:t>When, professionally, have you been…</a:t>
            </a:r>
          </a:p>
        </p:txBody>
      </p:sp>
      <p:sp>
        <p:nvSpPr>
          <p:cNvPr id="347" name="Shape 347"/>
          <p:cNvSpPr>
            <a:spLocks noGrp="1"/>
          </p:cNvSpPr>
          <p:nvPr>
            <p:ph type="body" idx="1"/>
          </p:nvPr>
        </p:nvSpPr>
        <p:spPr>
          <a:xfrm>
            <a:off x="838200" y="2644490"/>
            <a:ext cx="10515600" cy="4351339"/>
          </a:xfrm>
          <a:prstGeom prst="rect">
            <a:avLst/>
          </a:prstGeom>
        </p:spPr>
        <p:txBody>
          <a:bodyPr/>
          <a:lstStyle/>
          <a:p>
            <a:r>
              <a:t>In the child state?</a:t>
            </a:r>
          </a:p>
          <a:p>
            <a:r>
              <a:t>In the adult state?</a:t>
            </a:r>
          </a:p>
          <a:p>
            <a:r>
              <a:t>In the parent state?</a:t>
            </a: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title"/>
          </p:nvPr>
        </p:nvSpPr>
        <p:spPr>
          <a:xfrm>
            <a:off x="838200" y="365125"/>
            <a:ext cx="10426700" cy="1325563"/>
          </a:xfrm>
          <a:prstGeom prst="rect">
            <a:avLst/>
          </a:prstGeom>
        </p:spPr>
        <p:txBody>
          <a:bodyPr/>
          <a:lstStyle>
            <a:lvl1pPr>
              <a:defRPr sz="4000"/>
            </a:lvl1pPr>
          </a:lstStyle>
          <a:p>
            <a:r>
              <a:rPr lang="en-GB" b="1" dirty="0"/>
              <a:t>The ability to give robust feedback </a:t>
            </a:r>
            <a:br>
              <a:rPr lang="en-GB" b="1" dirty="0"/>
            </a:br>
            <a:r>
              <a:rPr lang="en-GB" b="1" dirty="0"/>
              <a:t>Model: The feedback model (Davies 2015)</a:t>
            </a:r>
            <a:r>
              <a:rPr lang="en-GB" dirty="0"/>
              <a:t> </a:t>
            </a:r>
            <a:endParaRPr dirty="0"/>
          </a:p>
        </p:txBody>
      </p:sp>
      <p:sp>
        <p:nvSpPr>
          <p:cNvPr id="6" name="Content Placeholder 2">
            <a:extLst>
              <a:ext uri="{FF2B5EF4-FFF2-40B4-BE49-F238E27FC236}">
                <a16:creationId xmlns:a16="http://schemas.microsoft.com/office/drawing/2014/main" id="{AD08CB0E-7CCC-EF49-B070-81B2C461A545}"/>
              </a:ext>
            </a:extLst>
          </p:cNvPr>
          <p:cNvSpPr txBox="1">
            <a:spLocks/>
          </p:cNvSpPr>
          <p:nvPr/>
        </p:nvSpPr>
        <p:spPr>
          <a:xfrm>
            <a:off x="838200" y="1825625"/>
            <a:ext cx="10515600" cy="4351338"/>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fontScale="70000" lnSpcReduction="20000"/>
          </a:bodyPr>
          <a:lst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9pPr>
          </a:lstStyle>
          <a:p>
            <a:pPr marL="0" indent="0" hangingPunct="1">
              <a:buFont typeface="Arial"/>
              <a:buNone/>
            </a:pPr>
            <a:r>
              <a:rPr lang="en-GB" b="1"/>
              <a:t>1 – Contracting</a:t>
            </a:r>
          </a:p>
          <a:p>
            <a:pPr marL="0" indent="0" hangingPunct="1">
              <a:buFont typeface="Arial"/>
              <a:buNone/>
            </a:pPr>
            <a:r>
              <a:rPr lang="en-GB" b="1"/>
              <a:t>I’d like to give you some feedback..... Find somewhere appropriate to do this, if needs be ask for the space to be made for the feedback conversation.</a:t>
            </a:r>
          </a:p>
          <a:p>
            <a:pPr marL="0" indent="0" hangingPunct="1">
              <a:buFont typeface="Arial"/>
              <a:buNone/>
            </a:pPr>
            <a:r>
              <a:rPr lang="en-GB" b="1"/>
              <a:t>2 – Context</a:t>
            </a:r>
          </a:p>
          <a:p>
            <a:pPr marL="0" indent="0" hangingPunct="1">
              <a:buFont typeface="Arial"/>
              <a:buNone/>
            </a:pPr>
            <a:r>
              <a:rPr lang="en-GB" b="1"/>
              <a:t>Yesterday…… Describe the situation.  Be as specific as possible and give the feedback in a timely way.</a:t>
            </a:r>
          </a:p>
          <a:p>
            <a:pPr marL="0" indent="0" hangingPunct="1">
              <a:buFont typeface="Arial"/>
              <a:buNone/>
            </a:pPr>
            <a:r>
              <a:rPr lang="en-GB" b="1"/>
              <a:t>3 – Behaviour</a:t>
            </a:r>
          </a:p>
          <a:p>
            <a:pPr marL="0" indent="0" hangingPunct="1">
              <a:buFont typeface="Arial"/>
              <a:buNone/>
            </a:pPr>
            <a:r>
              <a:rPr lang="en-GB" b="1"/>
              <a:t>You said to me/You did X…….Describe the behaviour as clearly as possible, as if you were watching a film.  Avoid drawing conclusions.</a:t>
            </a:r>
          </a:p>
          <a:p>
            <a:pPr marL="0" indent="0" hangingPunct="1">
              <a:buFont typeface="Arial"/>
              <a:buNone/>
            </a:pPr>
            <a:r>
              <a:rPr lang="en-GB" b="1"/>
              <a:t>4 – Impact on what happened /how you felt</a:t>
            </a:r>
          </a:p>
          <a:p>
            <a:pPr marL="0" indent="0" hangingPunct="1">
              <a:buFont typeface="Arial"/>
              <a:buNone/>
            </a:pPr>
            <a:r>
              <a:rPr lang="en-GB" b="1"/>
              <a:t>The impact of this is (This made me feel)……This is often the hardest BUT the most important stage.  Explain the positive or negative impact that you experienced or have been experiencing as a result of the behaviour</a:t>
            </a:r>
          </a:p>
          <a:p>
            <a:pPr marL="0" indent="0" hangingPunct="1">
              <a:buFont typeface="Arial"/>
              <a:buNone/>
            </a:pPr>
            <a:r>
              <a:rPr lang="en-GB" b="1"/>
              <a:t>5 – Curiosity – I wondered what the reasons are for this happening?</a:t>
            </a:r>
          </a:p>
          <a:p>
            <a:pPr marL="0" indent="0" hangingPunct="1">
              <a:buFont typeface="Arial"/>
              <a:buNone/>
            </a:pPr>
            <a:endParaRPr lang="en-GB" dirty="0"/>
          </a:p>
        </p:txBody>
      </p:sp>
    </p:spTree>
    <p:extLst>
      <p:ext uri="{BB962C8B-B14F-4D97-AF65-F5344CB8AC3E}">
        <p14:creationId xmlns:p14="http://schemas.microsoft.com/office/powerpoint/2010/main" val="29379285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6270" y="2870200"/>
            <a:ext cx="9144000" cy="2387600"/>
          </a:xfrm>
        </p:spPr>
        <p:txBody>
          <a:bodyPr>
            <a:normAutofit fontScale="90000"/>
          </a:bodyPr>
          <a:lstStyle/>
          <a:p>
            <a:r>
              <a:rPr lang="en-GB" dirty="0"/>
              <a:t>Robust Kindness</a:t>
            </a:r>
            <a:br>
              <a:rPr lang="en-GB" dirty="0"/>
            </a:br>
            <a:r>
              <a:rPr lang="en-GB" dirty="0"/>
              <a:t>Telling the Truth about Performance</a:t>
            </a:r>
            <a:br>
              <a:rPr lang="en-GB" dirty="0"/>
            </a:br>
            <a:endParaRPr lang="en-GB" dirty="0"/>
          </a:p>
        </p:txBody>
      </p:sp>
      <p:sp>
        <p:nvSpPr>
          <p:cNvPr id="3" name="Subtitle 2"/>
          <p:cNvSpPr>
            <a:spLocks noGrp="1"/>
          </p:cNvSpPr>
          <p:nvPr>
            <p:ph type="subTitle" idx="1"/>
          </p:nvPr>
        </p:nvSpPr>
        <p:spPr/>
        <p:txBody>
          <a:bodyPr/>
          <a:lstStyle/>
          <a:p>
            <a:endParaRPr lang="en-GB"/>
          </a:p>
        </p:txBody>
      </p:sp>
      <p:pic>
        <p:nvPicPr>
          <p:cNvPr id="4" name="Picture 3"/>
          <p:cNvPicPr>
            <a:picLocks noChangeAspect="1"/>
          </p:cNvPicPr>
          <p:nvPr/>
        </p:nvPicPr>
        <p:blipFill>
          <a:blip r:embed="rId3"/>
          <a:stretch>
            <a:fillRect/>
          </a:stretch>
        </p:blipFill>
        <p:spPr>
          <a:xfrm>
            <a:off x="9568541" y="4292327"/>
            <a:ext cx="2623459" cy="2565673"/>
          </a:xfrm>
          <a:prstGeom prst="rect">
            <a:avLst/>
          </a:prstGeom>
        </p:spPr>
      </p:pic>
      <p:sp>
        <p:nvSpPr>
          <p:cNvPr id="5" name="Shape 307">
            <a:extLst>
              <a:ext uri="{FF2B5EF4-FFF2-40B4-BE49-F238E27FC236}">
                <a16:creationId xmlns:a16="http://schemas.microsoft.com/office/drawing/2014/main" id="{AA485AE9-E53C-C34F-9225-0A0F2A1C34BC}"/>
              </a:ext>
            </a:extLst>
          </p:cNvPr>
          <p:cNvSpPr txBox="1">
            <a:spLocks/>
          </p:cNvSpPr>
          <p:nvPr/>
        </p:nvSpPr>
        <p:spPr>
          <a:xfrm>
            <a:off x="0" y="170792"/>
            <a:ext cx="104267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b">
            <a:normAutofit/>
          </a:bodyPr>
          <a:lstStyle>
            <a:lvl1pPr marL="0" marR="0" indent="0" algn="ctr" defTabSz="914400" rtl="0" latinLnBrk="0">
              <a:lnSpc>
                <a:spcPct val="90000"/>
              </a:lnSpc>
              <a:spcBef>
                <a:spcPts val="0"/>
              </a:spcBef>
              <a:spcAft>
                <a:spcPts val="0"/>
              </a:spcAft>
              <a:buClrTx/>
              <a:buSzTx/>
              <a:buFontTx/>
              <a:buNone/>
              <a:tabLst/>
              <a:defRPr sz="40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a:lstStyle>
          <a:p>
            <a:pPr hangingPunct="1"/>
            <a:r>
              <a:rPr lang="en-GB" b="1"/>
              <a:t>The ability to give robust feedback </a:t>
            </a:r>
            <a:br>
              <a:rPr lang="en-GB" b="1"/>
            </a:br>
            <a:r>
              <a:rPr lang="en-GB" b="1"/>
              <a:t>Model: The feedback model (Davies 2015)</a:t>
            </a:r>
            <a:r>
              <a:rPr lang="en-GB"/>
              <a:t> </a:t>
            </a:r>
            <a:endParaRPr lang="en-GB" dirty="0"/>
          </a:p>
        </p:txBody>
      </p:sp>
    </p:spTree>
    <p:extLst>
      <p:ext uri="{BB962C8B-B14F-4D97-AF65-F5344CB8AC3E}">
        <p14:creationId xmlns:p14="http://schemas.microsoft.com/office/powerpoint/2010/main" val="650926224"/>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343775" y="1965109"/>
            <a:ext cx="3263503" cy="4351338"/>
          </a:xfrm>
        </p:spPr>
      </p:pic>
      <p:sp>
        <p:nvSpPr>
          <p:cNvPr id="7"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Feedback – what is it?</a:t>
            </a:r>
            <a:endParaRPr lang="en-GB" dirty="0"/>
          </a:p>
        </p:txBody>
      </p:sp>
      <p:sp>
        <p:nvSpPr>
          <p:cNvPr id="2" name="TextBox 1"/>
          <p:cNvSpPr txBox="1"/>
          <p:nvPr/>
        </p:nvSpPr>
        <p:spPr>
          <a:xfrm>
            <a:off x="774914" y="2014780"/>
            <a:ext cx="6214821" cy="1569660"/>
          </a:xfrm>
          <a:prstGeom prst="rect">
            <a:avLst/>
          </a:prstGeom>
          <a:noFill/>
        </p:spPr>
        <p:txBody>
          <a:bodyPr wrap="square" rtlCol="0">
            <a:spAutoFit/>
          </a:bodyPr>
          <a:lstStyle/>
          <a:p>
            <a:r>
              <a:rPr lang="en-GB" sz="3200" dirty="0"/>
              <a:t>A member of staff takes you aside and says </a:t>
            </a:r>
            <a:r>
              <a:rPr lang="en-GB" sz="3200" dirty="0">
                <a:solidFill>
                  <a:schemeClr val="accent1">
                    <a:lumMod val="50000"/>
                  </a:schemeClr>
                </a:solidFill>
              </a:rPr>
              <a:t>‘Do you have a moment? I’d like to give you some feedback.’</a:t>
            </a:r>
          </a:p>
        </p:txBody>
      </p:sp>
      <p:sp>
        <p:nvSpPr>
          <p:cNvPr id="6" name="TextBox 5"/>
          <p:cNvSpPr txBox="1"/>
          <p:nvPr/>
        </p:nvSpPr>
        <p:spPr>
          <a:xfrm>
            <a:off x="774914" y="4076883"/>
            <a:ext cx="6214821" cy="584775"/>
          </a:xfrm>
          <a:prstGeom prst="rect">
            <a:avLst/>
          </a:prstGeom>
          <a:noFill/>
        </p:spPr>
        <p:txBody>
          <a:bodyPr wrap="square" rtlCol="0">
            <a:spAutoFit/>
          </a:bodyPr>
          <a:lstStyle/>
          <a:p>
            <a:r>
              <a:rPr lang="en-GB" sz="3200" dirty="0"/>
              <a:t>How do you feel?</a:t>
            </a:r>
            <a:endParaRPr lang="en-GB" sz="3200" dirty="0">
              <a:solidFill>
                <a:schemeClr val="accent1">
                  <a:lumMod val="50000"/>
                </a:schemeClr>
              </a:solidFill>
            </a:endParaRPr>
          </a:p>
        </p:txBody>
      </p:sp>
    </p:spTree>
    <p:extLst>
      <p:ext uri="{BB962C8B-B14F-4D97-AF65-F5344CB8AC3E}">
        <p14:creationId xmlns:p14="http://schemas.microsoft.com/office/powerpoint/2010/main" val="787388356"/>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Johari Window</a:t>
            </a:r>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3"/>
          <a:stretch>
            <a:fillRect/>
          </a:stretch>
        </p:blipFill>
        <p:spPr>
          <a:xfrm>
            <a:off x="3284113" y="1530822"/>
            <a:ext cx="4929791" cy="4940944"/>
          </a:xfrm>
          <a:prstGeom prst="rect">
            <a:avLst/>
          </a:prstGeom>
        </p:spPr>
      </p:pic>
      <p:sp>
        <p:nvSpPr>
          <p:cNvPr id="5" name="TextBox 4"/>
          <p:cNvSpPr txBox="1"/>
          <p:nvPr/>
        </p:nvSpPr>
        <p:spPr>
          <a:xfrm>
            <a:off x="8213904" y="6148600"/>
            <a:ext cx="3837069" cy="646331"/>
          </a:xfrm>
          <a:prstGeom prst="rect">
            <a:avLst/>
          </a:prstGeom>
          <a:noFill/>
        </p:spPr>
        <p:txBody>
          <a:bodyPr wrap="square" rtlCol="0">
            <a:spAutoFit/>
          </a:bodyPr>
          <a:lstStyle/>
          <a:p>
            <a:r>
              <a:rPr lang="en-GB" b="1" i="1" dirty="0"/>
              <a:t>Image from Challenging Coaching – Blakey &amp; Day</a:t>
            </a:r>
          </a:p>
        </p:txBody>
      </p:sp>
    </p:spTree>
    <p:extLst>
      <p:ext uri="{BB962C8B-B14F-4D97-AF65-F5344CB8AC3E}">
        <p14:creationId xmlns:p14="http://schemas.microsoft.com/office/powerpoint/2010/main" val="91911768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59D4C-22CC-9D41-8A9F-05151104E4B0}"/>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66B86CCC-B1D4-9B4D-9D16-13585BF236DC}"/>
              </a:ext>
            </a:extLst>
          </p:cNvPr>
          <p:cNvSpPr>
            <a:spLocks noGrp="1"/>
          </p:cNvSpPr>
          <p:nvPr>
            <p:ph type="body" idx="1"/>
          </p:nvPr>
        </p:nvSpPr>
        <p:spPr/>
        <p:txBody>
          <a:bodyPr>
            <a:normAutofit/>
          </a:bodyPr>
          <a:lstStyle/>
          <a:p>
            <a:pPr lvl="0"/>
            <a:r>
              <a:rPr lang="en-GB" dirty="0"/>
              <a:t>42,830 full time equivalent (FTE) qualified teachers left the state sector, a ‘wastage rate’(interesting term!) of 9.9%. </a:t>
            </a:r>
          </a:p>
          <a:p>
            <a:pPr lvl="0"/>
            <a:r>
              <a:rPr lang="en-GB" dirty="0"/>
              <a:t>Of these 42,830 teachers, 83% (35,800 teachers) left for reasons other than retirement </a:t>
            </a:r>
          </a:p>
          <a:p>
            <a:pPr lvl="0"/>
            <a:r>
              <a:rPr lang="en-GB" dirty="0"/>
              <a:t>This is an increase of 31% in 6 years.</a:t>
            </a:r>
          </a:p>
          <a:p>
            <a:pPr lvl="0"/>
            <a:r>
              <a:rPr lang="en-GB" dirty="0"/>
              <a:t>In 2017, for the first time since records began the number of teachers leaving the profession was higher than the number entering.  </a:t>
            </a:r>
          </a:p>
          <a:p>
            <a:pPr lvl="0"/>
            <a:r>
              <a:rPr lang="en-GB" dirty="0"/>
              <a:t>20% of NQTs leave the state sector within 2 years</a:t>
            </a:r>
          </a:p>
          <a:p>
            <a:endParaRPr lang="en-US" dirty="0"/>
          </a:p>
        </p:txBody>
      </p:sp>
    </p:spTree>
    <p:extLst>
      <p:ext uri="{BB962C8B-B14F-4D97-AF65-F5344CB8AC3E}">
        <p14:creationId xmlns:p14="http://schemas.microsoft.com/office/powerpoint/2010/main" val="8105108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Positive Feedback</a:t>
            </a:r>
          </a:p>
        </p:txBody>
      </p:sp>
      <p:sp>
        <p:nvSpPr>
          <p:cNvPr id="3" name="Content Placeholder 2"/>
          <p:cNvSpPr>
            <a:spLocks noGrp="1"/>
          </p:cNvSpPr>
          <p:nvPr>
            <p:ph idx="1"/>
          </p:nvPr>
        </p:nvSpPr>
        <p:spPr/>
        <p:txBody>
          <a:bodyPr/>
          <a:lstStyle/>
          <a:p>
            <a:r>
              <a:rPr lang="en-GB" dirty="0"/>
              <a:t>Reinforces good practices/behaviours</a:t>
            </a:r>
          </a:p>
          <a:p>
            <a:r>
              <a:rPr lang="en-GB" dirty="0"/>
              <a:t>Motivates</a:t>
            </a:r>
          </a:p>
          <a:p>
            <a:r>
              <a:rPr lang="en-GB" dirty="0"/>
              <a:t>Enhances the relationship</a:t>
            </a:r>
          </a:p>
        </p:txBody>
      </p:sp>
      <p:pic>
        <p:nvPicPr>
          <p:cNvPr id="4098" name="Picture 2" descr="http://uploads.unitedbloggers.no/uploads/sites/184/2015/09/tommelen-op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969" y="3429000"/>
            <a:ext cx="4762500" cy="2590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433734" y="3200400"/>
            <a:ext cx="3522133" cy="954107"/>
          </a:xfrm>
          <a:prstGeom prst="rect">
            <a:avLst/>
          </a:prstGeom>
          <a:noFill/>
        </p:spPr>
        <p:txBody>
          <a:bodyPr wrap="square" rtlCol="0">
            <a:spAutoFit/>
          </a:bodyPr>
          <a:lstStyle/>
          <a:p>
            <a:r>
              <a:rPr lang="en-US" sz="2800" b="1" dirty="0">
                <a:solidFill>
                  <a:schemeClr val="accent1">
                    <a:lumMod val="60000"/>
                    <a:lumOff val="40000"/>
                  </a:schemeClr>
                </a:solidFill>
              </a:rPr>
              <a:t>People need praise in different ways</a:t>
            </a:r>
          </a:p>
        </p:txBody>
      </p:sp>
    </p:spTree>
    <p:extLst>
      <p:ext uri="{BB962C8B-B14F-4D97-AF65-F5344CB8AC3E}">
        <p14:creationId xmlns:p14="http://schemas.microsoft.com/office/powerpoint/2010/main" val="42225888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Corrective Feedback</a:t>
            </a:r>
          </a:p>
        </p:txBody>
      </p:sp>
      <p:sp>
        <p:nvSpPr>
          <p:cNvPr id="3" name="Content Placeholder 2"/>
          <p:cNvSpPr>
            <a:spLocks noGrp="1"/>
          </p:cNvSpPr>
          <p:nvPr>
            <p:ph idx="1"/>
          </p:nvPr>
        </p:nvSpPr>
        <p:spPr/>
        <p:txBody>
          <a:bodyPr/>
          <a:lstStyle/>
          <a:p>
            <a:endParaRPr lang="en-GB" dirty="0"/>
          </a:p>
        </p:txBody>
      </p:sp>
      <p:pic>
        <p:nvPicPr>
          <p:cNvPr id="4098" name="Picture 2" descr="cycleofchan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7316" y="1825625"/>
            <a:ext cx="5977367" cy="4331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144121"/>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don’t people give corrective feedback?</a:t>
            </a:r>
          </a:p>
        </p:txBody>
      </p:sp>
      <p:sp>
        <p:nvSpPr>
          <p:cNvPr id="3" name="Content Placeholder 2"/>
          <p:cNvSpPr>
            <a:spLocks noGrp="1"/>
          </p:cNvSpPr>
          <p:nvPr>
            <p:ph idx="1"/>
          </p:nvPr>
        </p:nvSpPr>
        <p:spPr/>
        <p:txBody>
          <a:bodyPr>
            <a:normAutofit fontScale="85000" lnSpcReduction="10000"/>
          </a:bodyPr>
          <a:lstStyle/>
          <a:p>
            <a:pPr fontAlgn="base"/>
            <a:r>
              <a:rPr lang="en-US" dirty="0"/>
              <a:t>Most often, we’re worried about the other person’s reaction: What if she gets angry?  What if he cries?  What if she tells me I’m an idiot?  What if he gets defensive and starts blaming </a:t>
            </a:r>
            <a:r>
              <a:rPr lang="en-US" i="1" dirty="0"/>
              <a:t>me</a:t>
            </a:r>
            <a:r>
              <a:rPr lang="en-US" dirty="0"/>
              <a:t>? Another thing that makes it hard is not knowing what to say.  “I can’t actually tell that person I think he has a bad attitude,” we say to ourselves.  “He’ll just tell me he has great attitude, and that I don’t understand/like/respect him, and it will go from bad to worse.”</a:t>
            </a:r>
          </a:p>
          <a:p>
            <a:pPr fontAlgn="base"/>
            <a:r>
              <a:rPr lang="en-US" dirty="0"/>
              <a:t>With all that running through your head…it’s easy to convince yourself it’s not that big a deal, or it will go away, or – this is the worst – </a:t>
            </a:r>
            <a:r>
              <a:rPr lang="en-US" i="1" dirty="0"/>
              <a:t>If that person were really professional, he/she would figure it out and just stop doing it</a:t>
            </a:r>
            <a:r>
              <a:rPr lang="en-US" dirty="0"/>
              <a:t>.  That can make you feel completely justified and self-righteous about not giving the feedback.  I’ve seen too many people ultimately lose their jobs because their colleagues were not brave enough to give them the needed corrective feedback – and then made it their problem for not magically knowing what they were doing wrong.</a:t>
            </a:r>
          </a:p>
          <a:p>
            <a:endParaRPr lang="en-GB" dirty="0"/>
          </a:p>
        </p:txBody>
      </p:sp>
    </p:spTree>
    <p:extLst>
      <p:ext uri="{BB962C8B-B14F-4D97-AF65-F5344CB8AC3E}">
        <p14:creationId xmlns:p14="http://schemas.microsoft.com/office/powerpoint/2010/main" val="7759956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4596C-5BEE-4745-BB17-88903EBB39AB}"/>
              </a:ext>
            </a:extLst>
          </p:cNvPr>
          <p:cNvSpPr>
            <a:spLocks noGrp="1"/>
          </p:cNvSpPr>
          <p:nvPr>
            <p:ph type="title"/>
          </p:nvPr>
        </p:nvSpPr>
        <p:spPr/>
        <p:txBody>
          <a:bodyPr/>
          <a:lstStyle/>
          <a:p>
            <a:r>
              <a:rPr lang="en-US" dirty="0"/>
              <a:t>What we did at Hogwarts </a:t>
            </a:r>
          </a:p>
        </p:txBody>
      </p:sp>
      <p:sp>
        <p:nvSpPr>
          <p:cNvPr id="3" name="Text Placeholder 2">
            <a:extLst>
              <a:ext uri="{FF2B5EF4-FFF2-40B4-BE49-F238E27FC236}">
                <a16:creationId xmlns:a16="http://schemas.microsoft.com/office/drawing/2014/main" id="{B5C8E4BA-1079-5245-89A9-0720F075D2DB}"/>
              </a:ext>
            </a:extLst>
          </p:cNvPr>
          <p:cNvSpPr>
            <a:spLocks noGrp="1"/>
          </p:cNvSpPr>
          <p:nvPr>
            <p:ph type="body" idx="1"/>
          </p:nvPr>
        </p:nvSpPr>
        <p:spPr>
          <a:xfrm>
            <a:off x="838200" y="1690688"/>
            <a:ext cx="10515600" cy="4351338"/>
          </a:xfrm>
        </p:spPr>
        <p:txBody>
          <a:bodyPr/>
          <a:lstStyle/>
          <a:p>
            <a:pPr marL="0" indent="0">
              <a:buNone/>
            </a:pPr>
            <a:r>
              <a:rPr lang="en-GB" sz="3600" dirty="0"/>
              <a:t>Staff Culture Vision</a:t>
            </a:r>
          </a:p>
          <a:p>
            <a:pPr marL="0" indent="0">
              <a:buNone/>
            </a:pPr>
            <a:endParaRPr lang="en-GB" dirty="0"/>
          </a:p>
          <a:p>
            <a:pPr marL="0" indent="0">
              <a:buNone/>
            </a:pPr>
            <a:r>
              <a:rPr lang="en-GB" dirty="0"/>
              <a:t>‘Hogwarts will be an empowered group of collaborative professionals who upskill one another by knowing what exceptional looks like and hold each other in high regard by giving developmental feedback to ensure excellence.  Hogwarts will be impact &amp; expertise driven and each individual will feel responsibility for the collective.’</a:t>
            </a:r>
          </a:p>
          <a:p>
            <a:pPr marL="0" indent="0">
              <a:buNone/>
            </a:pPr>
            <a:endParaRPr lang="en-US" dirty="0"/>
          </a:p>
        </p:txBody>
      </p:sp>
      <p:pic>
        <p:nvPicPr>
          <p:cNvPr id="4" name="Picture 3">
            <a:extLst>
              <a:ext uri="{FF2B5EF4-FFF2-40B4-BE49-F238E27FC236}">
                <a16:creationId xmlns:a16="http://schemas.microsoft.com/office/drawing/2014/main" id="{F45475C4-0C59-6B4B-AB04-C3E7A4D98C5A}"/>
              </a:ext>
            </a:extLst>
          </p:cNvPr>
          <p:cNvPicPr>
            <a:picLocks noChangeAspect="1"/>
          </p:cNvPicPr>
          <p:nvPr/>
        </p:nvPicPr>
        <p:blipFill>
          <a:blip r:embed="rId2"/>
          <a:stretch>
            <a:fillRect/>
          </a:stretch>
        </p:blipFill>
        <p:spPr>
          <a:xfrm>
            <a:off x="0" y="4858718"/>
            <a:ext cx="3554279" cy="1999282"/>
          </a:xfrm>
          <a:prstGeom prst="rect">
            <a:avLst/>
          </a:prstGeom>
        </p:spPr>
      </p:pic>
    </p:spTree>
    <p:extLst>
      <p:ext uri="{BB962C8B-B14F-4D97-AF65-F5344CB8AC3E}">
        <p14:creationId xmlns:p14="http://schemas.microsoft.com/office/powerpoint/2010/main" val="3654966316"/>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6FD7-97D7-AC4F-9B06-F2EEE24A8607}"/>
              </a:ext>
            </a:extLst>
          </p:cNvPr>
          <p:cNvSpPr>
            <a:spLocks noGrp="1"/>
          </p:cNvSpPr>
          <p:nvPr>
            <p:ph type="title"/>
          </p:nvPr>
        </p:nvSpPr>
        <p:spPr/>
        <p:txBody>
          <a:bodyPr/>
          <a:lstStyle/>
          <a:p>
            <a:r>
              <a:rPr lang="en-US" dirty="0"/>
              <a:t>What we did at Hogwarts</a:t>
            </a:r>
          </a:p>
        </p:txBody>
      </p:sp>
      <p:sp>
        <p:nvSpPr>
          <p:cNvPr id="3" name="Text Placeholder 2">
            <a:extLst>
              <a:ext uri="{FF2B5EF4-FFF2-40B4-BE49-F238E27FC236}">
                <a16:creationId xmlns:a16="http://schemas.microsoft.com/office/drawing/2014/main" id="{C6336053-E15F-074F-ADCC-70B43E6A3926}"/>
              </a:ext>
            </a:extLst>
          </p:cNvPr>
          <p:cNvSpPr>
            <a:spLocks noGrp="1"/>
          </p:cNvSpPr>
          <p:nvPr>
            <p:ph type="body" idx="1"/>
          </p:nvPr>
        </p:nvSpPr>
        <p:spPr/>
        <p:txBody>
          <a:bodyPr>
            <a:normAutofit fontScale="92500" lnSpcReduction="10000"/>
          </a:bodyPr>
          <a:lstStyle/>
          <a:p>
            <a:pPr lvl="0"/>
            <a:r>
              <a:rPr lang="en-US" dirty="0"/>
              <a:t>A baseline culture survey and sharing findings with staff</a:t>
            </a:r>
            <a:endParaRPr lang="en-GB" dirty="0"/>
          </a:p>
          <a:p>
            <a:pPr lvl="0"/>
            <a:r>
              <a:rPr lang="en-US" dirty="0"/>
              <a:t>Launch of the identified models alongside the vision, all staff reading Mindset (Dweck,20016) and deep and regular training related to individual contexts regarding ZOUD, growth mindset, TA, and the feedback model</a:t>
            </a:r>
            <a:endParaRPr lang="en-GB" dirty="0"/>
          </a:p>
          <a:p>
            <a:pPr lvl="0"/>
            <a:r>
              <a:rPr lang="en-US" dirty="0"/>
              <a:t>Awards around feedback to promote using the model</a:t>
            </a:r>
            <a:endParaRPr lang="en-GB" dirty="0"/>
          </a:p>
          <a:p>
            <a:pPr lvl="0"/>
            <a:r>
              <a:rPr lang="en-US" dirty="0"/>
              <a:t>Timetabling explicit collaboration opportunities and the introduction of after school ‘tea’ to bring people together</a:t>
            </a:r>
            <a:endParaRPr lang="en-GB" dirty="0"/>
          </a:p>
          <a:p>
            <a:pPr lvl="0"/>
            <a:r>
              <a:rPr lang="en-US" dirty="0"/>
              <a:t>Instigation and chairing of an exceptional learning assistant working group to look at maximizing the impact of learning assistants within the academy and looking to shift embedded mindsets and beliefs that were running counter to the vision</a:t>
            </a:r>
            <a:endParaRPr lang="en-GB" dirty="0"/>
          </a:p>
          <a:p>
            <a:endParaRPr lang="en-US" dirty="0"/>
          </a:p>
        </p:txBody>
      </p:sp>
    </p:spTree>
    <p:extLst>
      <p:ext uri="{BB962C8B-B14F-4D97-AF65-F5344CB8AC3E}">
        <p14:creationId xmlns:p14="http://schemas.microsoft.com/office/powerpoint/2010/main" val="3905158500"/>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6FD7-97D7-AC4F-9B06-F2EEE24A8607}"/>
              </a:ext>
            </a:extLst>
          </p:cNvPr>
          <p:cNvSpPr>
            <a:spLocks noGrp="1"/>
          </p:cNvSpPr>
          <p:nvPr>
            <p:ph type="title"/>
          </p:nvPr>
        </p:nvSpPr>
        <p:spPr/>
        <p:txBody>
          <a:bodyPr/>
          <a:lstStyle/>
          <a:p>
            <a:r>
              <a:rPr lang="en-US" dirty="0"/>
              <a:t>What we did at Hogwarts</a:t>
            </a:r>
          </a:p>
        </p:txBody>
      </p:sp>
      <p:sp>
        <p:nvSpPr>
          <p:cNvPr id="3" name="Text Placeholder 2">
            <a:extLst>
              <a:ext uri="{FF2B5EF4-FFF2-40B4-BE49-F238E27FC236}">
                <a16:creationId xmlns:a16="http://schemas.microsoft.com/office/drawing/2014/main" id="{C6336053-E15F-074F-ADCC-70B43E6A3926}"/>
              </a:ext>
            </a:extLst>
          </p:cNvPr>
          <p:cNvSpPr>
            <a:spLocks noGrp="1"/>
          </p:cNvSpPr>
          <p:nvPr>
            <p:ph type="body" idx="1"/>
          </p:nvPr>
        </p:nvSpPr>
        <p:spPr/>
        <p:txBody>
          <a:bodyPr>
            <a:normAutofit/>
          </a:bodyPr>
          <a:lstStyle/>
          <a:p>
            <a:pPr marL="0" indent="0">
              <a:buNone/>
            </a:pPr>
            <a:r>
              <a:rPr lang="en-US" b="1" dirty="0"/>
              <a:t>Leadership Skills</a:t>
            </a:r>
            <a:endParaRPr lang="en-GB" dirty="0"/>
          </a:p>
          <a:p>
            <a:pPr lvl="0"/>
            <a:r>
              <a:rPr lang="en-US" dirty="0"/>
              <a:t>SLT leadership training focusing on development areas within their roles and change management</a:t>
            </a:r>
            <a:endParaRPr lang="en-GB" dirty="0"/>
          </a:p>
          <a:p>
            <a:pPr lvl="0"/>
            <a:r>
              <a:rPr lang="en-US" dirty="0"/>
              <a:t>Modelling and training of developmental conversations and rigorous objective setting, including the coach sitting in on all performance development meetings, over a two-year period to model, prompt and embed the identified models.</a:t>
            </a:r>
            <a:endParaRPr lang="en-GB" dirty="0"/>
          </a:p>
          <a:p>
            <a:endParaRPr lang="en-US" dirty="0"/>
          </a:p>
        </p:txBody>
      </p:sp>
    </p:spTree>
    <p:extLst>
      <p:ext uri="{BB962C8B-B14F-4D97-AF65-F5344CB8AC3E}">
        <p14:creationId xmlns:p14="http://schemas.microsoft.com/office/powerpoint/2010/main" val="3292332739"/>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6FD7-97D7-AC4F-9B06-F2EEE24A8607}"/>
              </a:ext>
            </a:extLst>
          </p:cNvPr>
          <p:cNvSpPr>
            <a:spLocks noGrp="1"/>
          </p:cNvSpPr>
          <p:nvPr>
            <p:ph type="title"/>
          </p:nvPr>
        </p:nvSpPr>
        <p:spPr/>
        <p:txBody>
          <a:bodyPr/>
          <a:lstStyle/>
          <a:p>
            <a:r>
              <a:rPr lang="en-US" dirty="0"/>
              <a:t>What we did at Hogwarts</a:t>
            </a:r>
          </a:p>
        </p:txBody>
      </p:sp>
      <p:sp>
        <p:nvSpPr>
          <p:cNvPr id="3" name="Text Placeholder 2">
            <a:extLst>
              <a:ext uri="{FF2B5EF4-FFF2-40B4-BE49-F238E27FC236}">
                <a16:creationId xmlns:a16="http://schemas.microsoft.com/office/drawing/2014/main" id="{C6336053-E15F-074F-ADCC-70B43E6A3926}"/>
              </a:ext>
            </a:extLst>
          </p:cNvPr>
          <p:cNvSpPr>
            <a:spLocks noGrp="1"/>
          </p:cNvSpPr>
          <p:nvPr>
            <p:ph type="body" idx="1"/>
          </p:nvPr>
        </p:nvSpPr>
        <p:spPr/>
        <p:txBody>
          <a:bodyPr>
            <a:normAutofit fontScale="92500" lnSpcReduction="20000"/>
          </a:bodyPr>
          <a:lstStyle/>
          <a:p>
            <a:pPr marL="0" indent="0">
              <a:buNone/>
            </a:pPr>
            <a:r>
              <a:rPr lang="en-US" b="1" dirty="0"/>
              <a:t>Process and Structure</a:t>
            </a:r>
            <a:endParaRPr lang="en-GB" dirty="0"/>
          </a:p>
          <a:p>
            <a:pPr lvl="0"/>
            <a:r>
              <a:rPr lang="en-US" dirty="0"/>
              <a:t>Re-</a:t>
            </a:r>
            <a:r>
              <a:rPr lang="en-US" dirty="0" err="1"/>
              <a:t>organisation</a:t>
            </a:r>
            <a:r>
              <a:rPr lang="en-US" dirty="0"/>
              <a:t> of the Hogwarts hierarchy and clarification of roles</a:t>
            </a:r>
            <a:endParaRPr lang="en-GB" dirty="0"/>
          </a:p>
          <a:p>
            <a:pPr lvl="0"/>
            <a:r>
              <a:rPr lang="en-US" dirty="0"/>
              <a:t>Detailed planning of the school year in entirety, encapsulating every event, training, review, data capture etc. and movement of scheduling and diary management online to create clarity and transparency for all</a:t>
            </a:r>
            <a:endParaRPr lang="en-GB" dirty="0"/>
          </a:p>
          <a:p>
            <a:pPr lvl="0"/>
            <a:r>
              <a:rPr lang="en-US" dirty="0"/>
              <a:t>Clarification and appointment of key subject area leads and a </a:t>
            </a:r>
            <a:r>
              <a:rPr lang="en-US" dirty="0" err="1"/>
              <a:t>programme</a:t>
            </a:r>
            <a:r>
              <a:rPr lang="en-US" dirty="0"/>
              <a:t> of training subject leads in change management and subject area planning and leadership</a:t>
            </a:r>
            <a:endParaRPr lang="en-GB" dirty="0"/>
          </a:p>
          <a:p>
            <a:pPr lvl="0"/>
            <a:r>
              <a:rPr lang="en-US" dirty="0"/>
              <a:t>Introduction and training on a new performance development model which included objective setting around explicit Hogwarts professional </a:t>
            </a:r>
            <a:r>
              <a:rPr lang="en-US" dirty="0" err="1"/>
              <a:t>behaviours</a:t>
            </a:r>
            <a:r>
              <a:rPr lang="en-US" dirty="0"/>
              <a:t> as well as role or teaching objectives</a:t>
            </a:r>
            <a:endParaRPr lang="en-GB" dirty="0"/>
          </a:p>
          <a:p>
            <a:r>
              <a:rPr lang="en-GB" dirty="0"/>
              <a:t>Regular PULSE surveys to feed into the creation and direction for continuous professional development</a:t>
            </a:r>
            <a:endParaRPr lang="en-US" dirty="0"/>
          </a:p>
        </p:txBody>
      </p:sp>
    </p:spTree>
    <p:extLst>
      <p:ext uri="{BB962C8B-B14F-4D97-AF65-F5344CB8AC3E}">
        <p14:creationId xmlns:p14="http://schemas.microsoft.com/office/powerpoint/2010/main" val="592931818"/>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CC9C6-A355-5B46-821D-D597245C5843}"/>
              </a:ext>
            </a:extLst>
          </p:cNvPr>
          <p:cNvSpPr>
            <a:spLocks noGrp="1"/>
          </p:cNvSpPr>
          <p:nvPr>
            <p:ph type="title"/>
          </p:nvPr>
        </p:nvSpPr>
        <p:spPr/>
        <p:txBody>
          <a:bodyPr/>
          <a:lstStyle/>
          <a:p>
            <a:r>
              <a:rPr lang="en-US" dirty="0"/>
              <a:t>Outcomes</a:t>
            </a:r>
          </a:p>
        </p:txBody>
      </p:sp>
      <p:sp>
        <p:nvSpPr>
          <p:cNvPr id="3" name="Text Placeholder 2">
            <a:extLst>
              <a:ext uri="{FF2B5EF4-FFF2-40B4-BE49-F238E27FC236}">
                <a16:creationId xmlns:a16="http://schemas.microsoft.com/office/drawing/2014/main" id="{957238E0-638A-3F47-BF59-7DEBBA35B4AD}"/>
              </a:ext>
            </a:extLst>
          </p:cNvPr>
          <p:cNvSpPr>
            <a:spLocks noGrp="1"/>
          </p:cNvSpPr>
          <p:nvPr>
            <p:ph type="body" idx="1"/>
          </p:nvPr>
        </p:nvSpPr>
        <p:spPr/>
        <p:txBody>
          <a:bodyPr>
            <a:normAutofit fontScale="85000" lnSpcReduction="20000"/>
          </a:bodyPr>
          <a:lstStyle/>
          <a:p>
            <a:pPr lvl="0"/>
            <a:r>
              <a:rPr lang="en-US" dirty="0"/>
              <a:t>The SLT felt the effects of the ZOUD most strongly; relationships here were reportedly most strengthened and disagreement is now seen as something healthy</a:t>
            </a:r>
            <a:endParaRPr lang="en-GB" dirty="0"/>
          </a:p>
          <a:p>
            <a:pPr lvl="0"/>
            <a:r>
              <a:rPr lang="en-US" dirty="0"/>
              <a:t>Staff at each level reported that it is safer to speak up, altering how hierarchy was seen</a:t>
            </a:r>
            <a:endParaRPr lang="en-GB" dirty="0"/>
          </a:p>
          <a:p>
            <a:pPr lvl="0"/>
            <a:r>
              <a:rPr lang="en-US" dirty="0"/>
              <a:t>Difficult conversations were increasingly seen as an opportunity to help colleagues, rather than damaging one another</a:t>
            </a:r>
            <a:endParaRPr lang="en-GB" dirty="0"/>
          </a:p>
          <a:p>
            <a:r>
              <a:rPr lang="en-GB" dirty="0"/>
              <a:t>Staff felt empowered and were encouraged by one another to take responsibility for remedying their own issues through feedback.  Safety in connecting through feedback was reported as increasing, reducing fear. </a:t>
            </a:r>
          </a:p>
          <a:p>
            <a:r>
              <a:rPr lang="en-US" dirty="0"/>
              <a:t>Mindset shifted people in the academy in terms of being exposed to an alternative way of thinking and, through its implementation, a tipping point was reported where culturally it was seen as desirable to have a growth mindset.  </a:t>
            </a:r>
            <a:endParaRPr lang="en-GB" dirty="0"/>
          </a:p>
          <a:p>
            <a:endParaRPr lang="en-US" dirty="0"/>
          </a:p>
        </p:txBody>
      </p:sp>
    </p:spTree>
    <p:extLst>
      <p:ext uri="{BB962C8B-B14F-4D97-AF65-F5344CB8AC3E}">
        <p14:creationId xmlns:p14="http://schemas.microsoft.com/office/powerpoint/2010/main" val="1693966621"/>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59322D2-5DA3-8042-8798-AECC08AB4B71}"/>
              </a:ext>
            </a:extLst>
          </p:cNvPr>
          <p:cNvSpPr>
            <a:spLocks noGrp="1"/>
          </p:cNvSpPr>
          <p:nvPr>
            <p:ph type="body" idx="1"/>
          </p:nvPr>
        </p:nvSpPr>
        <p:spPr>
          <a:xfrm>
            <a:off x="838200" y="556591"/>
            <a:ext cx="10515600" cy="5620372"/>
          </a:xfrm>
        </p:spPr>
        <p:txBody>
          <a:bodyPr>
            <a:noAutofit/>
          </a:bodyPr>
          <a:lstStyle/>
          <a:p>
            <a:pPr marL="0" indent="0">
              <a:buNone/>
            </a:pPr>
            <a:r>
              <a:rPr lang="en-GB" sz="1800" b="1" dirty="0"/>
              <a:t>Proactive Staff</a:t>
            </a:r>
          </a:p>
          <a:p>
            <a:pPr marL="0" indent="0">
              <a:buNone/>
            </a:pPr>
            <a:r>
              <a:rPr lang="en-GB" sz="1800" b="1" dirty="0"/>
              <a:t>“</a:t>
            </a:r>
            <a:r>
              <a:rPr lang="en-GB" sz="1800" dirty="0"/>
              <a:t>Now staff come to pupil progress meetings prepared to lead, not reactive, but being proactive”</a:t>
            </a:r>
          </a:p>
          <a:p>
            <a:pPr marL="0" indent="0">
              <a:buNone/>
            </a:pPr>
            <a:r>
              <a:rPr lang="en-GB" sz="1800" dirty="0"/>
              <a:t>Teachers feel they are responsible and can change things rather than believing that it is down to the leadership.</a:t>
            </a:r>
          </a:p>
          <a:p>
            <a:pPr marL="0" indent="0">
              <a:buNone/>
            </a:pPr>
            <a:r>
              <a:rPr lang="en-GB" sz="1800" b="1" dirty="0"/>
              <a:t>Increased wellbeing</a:t>
            </a:r>
          </a:p>
          <a:p>
            <a:pPr marL="0" indent="0">
              <a:buNone/>
            </a:pPr>
            <a:r>
              <a:rPr lang="en-GB" sz="1800" dirty="0"/>
              <a:t>Increased efficacy in the school through the well-being and collaboration the models have engendered.  </a:t>
            </a:r>
          </a:p>
          <a:p>
            <a:pPr marL="0" indent="0">
              <a:buNone/>
            </a:pPr>
            <a:r>
              <a:rPr lang="en-GB" sz="1800" dirty="0"/>
              <a:t>“So, if you are happy to be where you’re at and you feel valued and you feel you’re all in it together, you know, more of a team work, it’s going to feed back into the children.” </a:t>
            </a:r>
          </a:p>
          <a:p>
            <a:pPr marL="0" indent="0">
              <a:buNone/>
            </a:pPr>
            <a:r>
              <a:rPr lang="en-GB" sz="1800" b="1" dirty="0"/>
              <a:t>Better outcomes for children</a:t>
            </a:r>
          </a:p>
          <a:p>
            <a:pPr marL="0" indent="0">
              <a:buNone/>
            </a:pPr>
            <a:r>
              <a:rPr lang="en-GB" sz="1800" dirty="0"/>
              <a:t>A more harmonious working environment and increased communication allowing staff to share working practices and feedback to one another enabling better outcomes for the children.  </a:t>
            </a:r>
          </a:p>
          <a:p>
            <a:pPr marL="0" indent="0">
              <a:buNone/>
            </a:pPr>
            <a:r>
              <a:rPr lang="en-GB" sz="1800" b="1" dirty="0"/>
              <a:t>Genuine investment</a:t>
            </a:r>
          </a:p>
          <a:p>
            <a:pPr marL="0" indent="0">
              <a:buNone/>
            </a:pPr>
            <a:r>
              <a:rPr lang="en-GB" sz="1800" dirty="0"/>
              <a:t>Being  part of something.  Instead of feeling competitive, the collegiate feeling from being connected to each other and the possibility of improvement through growth mindset means staff feel more invested.  </a:t>
            </a:r>
          </a:p>
          <a:p>
            <a:pPr marL="0" indent="0">
              <a:buNone/>
            </a:pPr>
            <a:r>
              <a:rPr lang="en-GB" sz="1800" dirty="0"/>
              <a:t>“a genuine investment in you as a person and yes they want you to do well for the children and also for yourself.” </a:t>
            </a:r>
          </a:p>
          <a:p>
            <a:endParaRPr lang="en-US" sz="1200" dirty="0"/>
          </a:p>
        </p:txBody>
      </p:sp>
    </p:spTree>
    <p:extLst>
      <p:ext uri="{BB962C8B-B14F-4D97-AF65-F5344CB8AC3E}">
        <p14:creationId xmlns:p14="http://schemas.microsoft.com/office/powerpoint/2010/main" val="2981425704"/>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20B3D-1A03-DD40-A231-1E5BD2EF58A4}"/>
              </a:ext>
            </a:extLst>
          </p:cNvPr>
          <p:cNvSpPr>
            <a:spLocks noGrp="1"/>
          </p:cNvSpPr>
          <p:nvPr>
            <p:ph type="title"/>
          </p:nvPr>
        </p:nvSpPr>
        <p:spPr/>
        <p:txBody>
          <a:bodyPr/>
          <a:lstStyle/>
          <a:p>
            <a:r>
              <a:rPr lang="en-US" dirty="0"/>
              <a:t>Learnings</a:t>
            </a:r>
          </a:p>
        </p:txBody>
      </p:sp>
      <p:sp>
        <p:nvSpPr>
          <p:cNvPr id="3" name="Text Placeholder 2">
            <a:extLst>
              <a:ext uri="{FF2B5EF4-FFF2-40B4-BE49-F238E27FC236}">
                <a16:creationId xmlns:a16="http://schemas.microsoft.com/office/drawing/2014/main" id="{F1D59DCC-F2D0-F142-A27B-B7BF3AE0C4FA}"/>
              </a:ext>
            </a:extLst>
          </p:cNvPr>
          <p:cNvSpPr>
            <a:spLocks noGrp="1"/>
          </p:cNvSpPr>
          <p:nvPr>
            <p:ph type="body" idx="1"/>
          </p:nvPr>
        </p:nvSpPr>
        <p:spPr/>
        <p:txBody>
          <a:bodyPr>
            <a:noAutofit/>
          </a:bodyPr>
          <a:lstStyle/>
          <a:p>
            <a:r>
              <a:rPr lang="en-GB" sz="1800" dirty="0"/>
              <a:t>Trust – Leadership that is truly able to trust is key.</a:t>
            </a:r>
          </a:p>
          <a:p>
            <a:r>
              <a:rPr lang="en-US" sz="1800" dirty="0"/>
              <a:t>The act of training around social capital, coming together as people</a:t>
            </a:r>
            <a:endParaRPr lang="en-GB" sz="1800" dirty="0"/>
          </a:p>
          <a:p>
            <a:r>
              <a:rPr lang="en-US" sz="1800" dirty="0"/>
              <a:t>Clarity of roles has been cited by the teacher as having impact on efficacy of the academy. </a:t>
            </a:r>
            <a:endParaRPr lang="en-GB" sz="1800" dirty="0"/>
          </a:p>
          <a:p>
            <a:r>
              <a:rPr lang="en-US" sz="1800" dirty="0"/>
              <a:t>“We are content in our roles and we’re clear in our roles, so then that will feedback into our classrooms and our everyday jobs”. (T)</a:t>
            </a:r>
            <a:endParaRPr lang="en-GB" sz="1800" dirty="0"/>
          </a:p>
          <a:p>
            <a:r>
              <a:rPr lang="en-US" sz="1800" dirty="0"/>
              <a:t>This clear structure, in which people feel content and secure, should not be underestimated. If roles and structures aren’t clear, the confusion and instability of who to interact with means that concepts brought in can’t trickle through the stream efficiently.  </a:t>
            </a:r>
            <a:endParaRPr lang="en-GB" sz="1800" dirty="0"/>
          </a:p>
          <a:p>
            <a:r>
              <a:rPr lang="en-US" sz="1800" dirty="0"/>
              <a:t>A school that is in special measures or indeed does not have the basic systems and skill sets in place to function at a basic level as a piece of learning will not able to focus on these ideas.  In essence a school in chaos is not a place to use these models for effective change.</a:t>
            </a:r>
            <a:endParaRPr lang="en-GB" sz="1800" dirty="0"/>
          </a:p>
          <a:p>
            <a:r>
              <a:rPr lang="en-US" sz="1800" dirty="0"/>
              <a:t>Not a quick fix - The leap from this to real </a:t>
            </a:r>
            <a:r>
              <a:rPr lang="en-US" sz="1800" dirty="0" err="1"/>
              <a:t>behavioural</a:t>
            </a:r>
            <a:r>
              <a:rPr lang="en-US" sz="1800" dirty="0"/>
              <a:t> change is challenging and time and resource consuming, needing commitment and compassion from the leadership.  Indeed, this may be the biggest challenge in the current education environment.</a:t>
            </a:r>
            <a:endParaRPr lang="en-GB" sz="1800" dirty="0"/>
          </a:p>
          <a:p>
            <a:endParaRPr lang="en-GB" sz="1200" b="1" dirty="0"/>
          </a:p>
          <a:p>
            <a:endParaRPr lang="en-US" sz="1200" dirty="0"/>
          </a:p>
        </p:txBody>
      </p:sp>
    </p:spTree>
    <p:extLst>
      <p:ext uri="{BB962C8B-B14F-4D97-AF65-F5344CB8AC3E}">
        <p14:creationId xmlns:p14="http://schemas.microsoft.com/office/powerpoint/2010/main" val="258769547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A9510-8704-C94F-BB65-0C5C6662A07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D4E1450-3311-DD49-8397-BC480FB26921}"/>
              </a:ext>
            </a:extLst>
          </p:cNvPr>
          <p:cNvSpPr>
            <a:spLocks noGrp="1"/>
          </p:cNvSpPr>
          <p:nvPr>
            <p:ph type="body" idx="1"/>
          </p:nvPr>
        </p:nvSpPr>
        <p:spPr/>
        <p:txBody>
          <a:bodyPr/>
          <a:lstStyle/>
          <a:p>
            <a:pPr marL="0" indent="0">
              <a:buNone/>
            </a:pPr>
            <a:endParaRPr lang="en-GB" b="1" dirty="0"/>
          </a:p>
          <a:p>
            <a:pPr marL="0" indent="0">
              <a:buNone/>
            </a:pPr>
            <a:r>
              <a:rPr lang="en-GB" b="1" dirty="0"/>
              <a:t>Workload, government pressures and ideology are often cited as reasons for teachers’ underperformance and leaving the profession. These are ubiquitous pressures across the state school system, yet some schools thrive and retain staff whilst others do not.  </a:t>
            </a:r>
            <a:endParaRPr lang="en-GB" dirty="0"/>
          </a:p>
          <a:p>
            <a:endParaRPr lang="en-US" dirty="0"/>
          </a:p>
        </p:txBody>
      </p:sp>
    </p:spTree>
    <p:extLst>
      <p:ext uri="{BB962C8B-B14F-4D97-AF65-F5344CB8AC3E}">
        <p14:creationId xmlns:p14="http://schemas.microsoft.com/office/powerpoint/2010/main" val="1698040132"/>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r>
            <a:br>
              <a:rPr lang="en-US" dirty="0"/>
            </a:br>
            <a:endParaRPr lang="en-US" dirty="0"/>
          </a:p>
        </p:txBody>
      </p:sp>
      <p:sp>
        <p:nvSpPr>
          <p:cNvPr id="3" name="Text Placeholder 2"/>
          <p:cNvSpPr>
            <a:spLocks noGrp="1"/>
          </p:cNvSpPr>
          <p:nvPr>
            <p:ph type="body" idx="1"/>
          </p:nvPr>
        </p:nvSpPr>
        <p:spPr>
          <a:xfrm>
            <a:off x="838200" y="1690687"/>
            <a:ext cx="10515600" cy="4486275"/>
          </a:xfrm>
        </p:spPr>
        <p:txBody>
          <a:bodyPr/>
          <a:lstStyle/>
          <a:p>
            <a:pPr marL="0" indent="0">
              <a:buNone/>
            </a:pPr>
            <a:endParaRPr lang="en-US" dirty="0"/>
          </a:p>
        </p:txBody>
      </p:sp>
      <p:pic>
        <p:nvPicPr>
          <p:cNvPr id="4" name="Picture 3">
            <a:hlinkClick r:id="rId3"/>
          </p:cNvPr>
          <p:cNvPicPr>
            <a:picLocks noChangeAspect="1"/>
          </p:cNvPicPr>
          <p:nvPr/>
        </p:nvPicPr>
        <p:blipFill>
          <a:blip r:embed="rId4"/>
          <a:stretch>
            <a:fillRect/>
          </a:stretch>
        </p:blipFill>
        <p:spPr>
          <a:xfrm>
            <a:off x="3388553" y="1825625"/>
            <a:ext cx="5414893" cy="4055943"/>
          </a:xfrm>
          <a:prstGeom prst="rect">
            <a:avLst/>
          </a:prstGeom>
        </p:spPr>
      </p:pic>
      <p:sp>
        <p:nvSpPr>
          <p:cNvPr id="5" name="Title 1"/>
          <p:cNvSpPr txBox="1">
            <a:spLocks/>
          </p:cNvSpPr>
          <p:nvPr/>
        </p:nvSpPr>
        <p:spPr>
          <a:xfrm>
            <a:off x="990600" y="5175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a:lstStyle>
          <a:p>
            <a:pPr hangingPunct="1"/>
            <a:r>
              <a:rPr lang="en-US" dirty="0"/>
              <a:t>You are the culture</a:t>
            </a:r>
          </a:p>
        </p:txBody>
      </p:sp>
    </p:spTree>
    <p:extLst>
      <p:ext uri="{BB962C8B-B14F-4D97-AF65-F5344CB8AC3E}">
        <p14:creationId xmlns:p14="http://schemas.microsoft.com/office/powerpoint/2010/main" val="77224782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57A27-3B08-E24F-A9EA-94387ED95B65}"/>
              </a:ext>
            </a:extLst>
          </p:cNvPr>
          <p:cNvSpPr>
            <a:spLocks noGrp="1"/>
          </p:cNvSpPr>
          <p:nvPr>
            <p:ph type="title"/>
          </p:nvPr>
        </p:nvSpPr>
        <p:spPr/>
        <p:txBody>
          <a:bodyPr/>
          <a:lstStyle/>
          <a:p>
            <a:r>
              <a:rPr lang="en-US" dirty="0"/>
              <a:t>Jeanie Davies – The Trust Revolution in </a:t>
            </a:r>
            <a:r>
              <a:rPr lang="en-US" dirty="0" err="1"/>
              <a:t>Schools:Routledge</a:t>
            </a:r>
            <a:endParaRPr lang="en-US" dirty="0"/>
          </a:p>
        </p:txBody>
      </p:sp>
      <p:sp>
        <p:nvSpPr>
          <p:cNvPr id="3" name="Text Placeholder 2">
            <a:extLst>
              <a:ext uri="{FF2B5EF4-FFF2-40B4-BE49-F238E27FC236}">
                <a16:creationId xmlns:a16="http://schemas.microsoft.com/office/drawing/2014/main" id="{43C0D780-B0E1-5746-95F6-A63416B8CC3E}"/>
              </a:ext>
            </a:extLst>
          </p:cNvPr>
          <p:cNvSpPr>
            <a:spLocks noGrp="1"/>
          </p:cNvSpPr>
          <p:nvPr>
            <p:ph type="body" idx="1"/>
          </p:nvPr>
        </p:nvSpPr>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dirty="0" err="1"/>
              <a:t>Jeanie@lcc-consultancy.co.uk</a:t>
            </a:r>
            <a:endParaRPr lang="en-US" dirty="0"/>
          </a:p>
        </p:txBody>
      </p:sp>
    </p:spTree>
    <p:extLst>
      <p:ext uri="{BB962C8B-B14F-4D97-AF65-F5344CB8AC3E}">
        <p14:creationId xmlns:p14="http://schemas.microsoft.com/office/powerpoint/2010/main" val="209918265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057ECE-2487-7546-A7E8-2112543F4B0C}"/>
              </a:ext>
            </a:extLst>
          </p:cNvPr>
          <p:cNvSpPr txBox="1"/>
          <p:nvPr/>
        </p:nvSpPr>
        <p:spPr>
          <a:xfrm>
            <a:off x="1425844" y="945397"/>
            <a:ext cx="230924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000000"/>
                </a:solidFill>
                <a:effectLst/>
                <a:uFillTx/>
                <a:latin typeface="+mn-lt"/>
                <a:ea typeface="+mn-ea"/>
                <a:cs typeface="+mn-cs"/>
                <a:sym typeface="Calibri"/>
              </a:rPr>
              <a:t>Government</a:t>
            </a:r>
          </a:p>
        </p:txBody>
      </p:sp>
      <p:sp>
        <p:nvSpPr>
          <p:cNvPr id="5" name="TextBox 4">
            <a:extLst>
              <a:ext uri="{FF2B5EF4-FFF2-40B4-BE49-F238E27FC236}">
                <a16:creationId xmlns:a16="http://schemas.microsoft.com/office/drawing/2014/main" id="{01D67BA8-A0CB-6445-82CD-0C8DE517A544}"/>
              </a:ext>
            </a:extLst>
          </p:cNvPr>
          <p:cNvSpPr txBox="1"/>
          <p:nvPr/>
        </p:nvSpPr>
        <p:spPr>
          <a:xfrm>
            <a:off x="1425844" y="3136613"/>
            <a:ext cx="2681207"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err="1">
                <a:ln>
                  <a:noFill/>
                </a:ln>
                <a:solidFill>
                  <a:srgbClr val="000000"/>
                </a:solidFill>
                <a:effectLst/>
                <a:uFillTx/>
                <a:latin typeface="+mn-lt"/>
                <a:ea typeface="+mn-ea"/>
                <a:cs typeface="+mn-cs"/>
                <a:sym typeface="Calibri"/>
              </a:rPr>
              <a:t>Ofsted</a:t>
            </a:r>
            <a:r>
              <a:rPr kumimoji="0" lang="en-US" sz="3200" b="1" i="0" u="none" strike="noStrike" cap="none" spc="0" normalizeH="0" baseline="0" dirty="0">
                <a:ln>
                  <a:noFill/>
                </a:ln>
                <a:solidFill>
                  <a:srgbClr val="000000"/>
                </a:solidFill>
                <a:effectLst/>
                <a:uFillTx/>
                <a:latin typeface="+mn-lt"/>
                <a:ea typeface="+mn-ea"/>
                <a:cs typeface="+mn-cs"/>
                <a:sym typeface="Calibri"/>
              </a:rPr>
              <a:t> &amp; Accountability</a:t>
            </a:r>
          </a:p>
        </p:txBody>
      </p:sp>
      <p:sp>
        <p:nvSpPr>
          <p:cNvPr id="6" name="TextBox 5">
            <a:extLst>
              <a:ext uri="{FF2B5EF4-FFF2-40B4-BE49-F238E27FC236}">
                <a16:creationId xmlns:a16="http://schemas.microsoft.com/office/drawing/2014/main" id="{086ED033-5294-F141-8B04-C1D107151F40}"/>
              </a:ext>
            </a:extLst>
          </p:cNvPr>
          <p:cNvSpPr txBox="1"/>
          <p:nvPr/>
        </p:nvSpPr>
        <p:spPr>
          <a:xfrm>
            <a:off x="6305227" y="1530170"/>
            <a:ext cx="268120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000000"/>
                </a:solidFill>
                <a:effectLst/>
                <a:uFillTx/>
                <a:latin typeface="+mn-lt"/>
                <a:ea typeface="+mn-ea"/>
                <a:cs typeface="+mn-cs"/>
                <a:sym typeface="Calibri"/>
              </a:rPr>
              <a:t>Funding </a:t>
            </a:r>
          </a:p>
        </p:txBody>
      </p:sp>
      <p:sp>
        <p:nvSpPr>
          <p:cNvPr id="7" name="TextBox 6">
            <a:extLst>
              <a:ext uri="{FF2B5EF4-FFF2-40B4-BE49-F238E27FC236}">
                <a16:creationId xmlns:a16="http://schemas.microsoft.com/office/drawing/2014/main" id="{117F4500-8DE3-444E-9D9E-B9983EC7A95E}"/>
              </a:ext>
            </a:extLst>
          </p:cNvPr>
          <p:cNvSpPr txBox="1"/>
          <p:nvPr/>
        </p:nvSpPr>
        <p:spPr>
          <a:xfrm>
            <a:off x="6868333" y="3921442"/>
            <a:ext cx="268120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000000"/>
                </a:solidFill>
                <a:effectLst/>
                <a:uFillTx/>
                <a:latin typeface="+mn-lt"/>
                <a:ea typeface="+mn-ea"/>
                <a:cs typeface="+mn-cs"/>
                <a:sym typeface="Calibri"/>
              </a:rPr>
              <a:t>Society </a:t>
            </a:r>
          </a:p>
        </p:txBody>
      </p:sp>
      <p:pic>
        <p:nvPicPr>
          <p:cNvPr id="9" name="Picture 8">
            <a:extLst>
              <a:ext uri="{FF2B5EF4-FFF2-40B4-BE49-F238E27FC236}">
                <a16:creationId xmlns:a16="http://schemas.microsoft.com/office/drawing/2014/main" id="{7FC9F6BD-787C-A049-B2B5-9947AA9231AE}"/>
              </a:ext>
            </a:extLst>
          </p:cNvPr>
          <p:cNvPicPr>
            <a:picLocks noChangeAspect="1"/>
          </p:cNvPicPr>
          <p:nvPr/>
        </p:nvPicPr>
        <p:blipFill>
          <a:blip r:embed="rId2"/>
          <a:stretch>
            <a:fillRect/>
          </a:stretch>
        </p:blipFill>
        <p:spPr>
          <a:xfrm>
            <a:off x="0" y="0"/>
            <a:ext cx="12445139" cy="6858000"/>
          </a:xfrm>
          <a:prstGeom prst="rect">
            <a:avLst/>
          </a:prstGeom>
        </p:spPr>
      </p:pic>
    </p:spTree>
    <p:extLst>
      <p:ext uri="{BB962C8B-B14F-4D97-AF65-F5344CB8AC3E}">
        <p14:creationId xmlns:p14="http://schemas.microsoft.com/office/powerpoint/2010/main" val="40521594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4BDF0C-55E2-1D4E-839C-8BF2B60B90FF}"/>
              </a:ext>
            </a:extLst>
          </p:cNvPr>
          <p:cNvSpPr>
            <a:spLocks noGrp="1"/>
          </p:cNvSpPr>
          <p:nvPr>
            <p:ph type="body" idx="1"/>
          </p:nvPr>
        </p:nvSpPr>
        <p:spPr/>
        <p:txBody>
          <a:bodyPr/>
          <a:lstStyle/>
          <a:p>
            <a:pPr marL="0" indent="0">
              <a:buNone/>
            </a:pPr>
            <a:r>
              <a:rPr lang="en-GB" dirty="0"/>
              <a:t>The outcome of this cage?  Workload generated by a frenetic need to do and change in a reaction to the idea that if the pressure and stress comes from ‘out there’ then the solution must be found externally too.  When on red alert from danger, being chased by an attacker, for example, we frantically look around for the next alleyway to duck through, the next implement to use as a weapon, the next person to bolster our gang.  And that’s how we behave in schools; looking for the next course, the next piece of software, the next concept to solve our issues.   </a:t>
            </a:r>
          </a:p>
          <a:p>
            <a:endParaRPr lang="en-US" dirty="0"/>
          </a:p>
        </p:txBody>
      </p:sp>
      <p:sp>
        <p:nvSpPr>
          <p:cNvPr id="4" name="Title 1">
            <a:extLst>
              <a:ext uri="{FF2B5EF4-FFF2-40B4-BE49-F238E27FC236}">
                <a16:creationId xmlns:a16="http://schemas.microsoft.com/office/drawing/2014/main" id="{D6D54A78-65E0-0C49-B0D7-77760D7C7F8A}"/>
              </a:ext>
            </a:extLst>
          </p:cNvPr>
          <p:cNvSpPr>
            <a:spLocks noGrp="1"/>
          </p:cNvSpPr>
          <p:nvPr>
            <p:ph type="title"/>
          </p:nvPr>
        </p:nvSpPr>
        <p:spPr>
          <a:xfrm>
            <a:off x="838200" y="365125"/>
            <a:ext cx="10515600" cy="1325563"/>
          </a:xfrm>
        </p:spPr>
        <p:txBody>
          <a:bodyPr/>
          <a:lstStyle/>
          <a:p>
            <a:r>
              <a:rPr lang="en-US" dirty="0"/>
              <a:t>The outcomes of the cage</a:t>
            </a:r>
          </a:p>
        </p:txBody>
      </p:sp>
    </p:spTree>
    <p:extLst>
      <p:ext uri="{BB962C8B-B14F-4D97-AF65-F5344CB8AC3E}">
        <p14:creationId xmlns:p14="http://schemas.microsoft.com/office/powerpoint/2010/main" val="3764213082"/>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hape 292"/>
          <p:cNvSpPr>
            <a:spLocks noGrp="1"/>
          </p:cNvSpPr>
          <p:nvPr>
            <p:ph type="title"/>
          </p:nvPr>
        </p:nvSpPr>
        <p:spPr>
          <a:prstGeom prst="rect">
            <a:avLst/>
          </a:prstGeom>
        </p:spPr>
        <p:txBody>
          <a:bodyPr/>
          <a:lstStyle>
            <a:lvl1pPr>
              <a:defRPr sz="4000"/>
            </a:lvl1pPr>
          </a:lstStyle>
          <a:p>
            <a:r>
              <a:rPr lang="en-US" dirty="0"/>
              <a:t>Amygdala – Fight, Flight or Freeze</a:t>
            </a:r>
            <a:endParaRPr dirty="0"/>
          </a:p>
        </p:txBody>
      </p:sp>
      <p:sp>
        <p:nvSpPr>
          <p:cNvPr id="293" name="Shape 293"/>
          <p:cNvSpPr>
            <a:spLocks noGrp="1"/>
          </p:cNvSpPr>
          <p:nvPr>
            <p:ph type="body" idx="1"/>
          </p:nvPr>
        </p:nvSpPr>
        <p:spPr>
          <a:prstGeom prst="rect">
            <a:avLst/>
          </a:prstGeom>
        </p:spPr>
        <p:txBody>
          <a:bodyPr/>
          <a:lstStyle/>
          <a:p>
            <a:pPr marL="0" indent="0">
              <a:buSzTx/>
              <a:buNone/>
              <a:defRPr b="1"/>
            </a:pPr>
            <a:endParaRPr dirty="0"/>
          </a:p>
          <a:p>
            <a:pPr marL="0" indent="0">
              <a:buSzTx/>
              <a:buNone/>
              <a:defRPr b="1"/>
            </a:pPr>
            <a:r>
              <a:rPr dirty="0"/>
              <a:t>Location:</a:t>
            </a:r>
            <a:r>
              <a:rPr b="0" dirty="0"/>
              <a:t> Part of Limbic System, at the end of the hippocampus</a:t>
            </a:r>
            <a:br>
              <a:rPr b="0" dirty="0"/>
            </a:br>
            <a:r>
              <a:rPr dirty="0"/>
              <a:t>Function:</a:t>
            </a:r>
            <a:r>
              <a:rPr b="0" dirty="0"/>
              <a:t> Responsible for the response and memory of emotions, especially fear  - flight</a:t>
            </a:r>
            <a:r>
              <a:rPr lang="en-US" dirty="0"/>
              <a:t>,</a:t>
            </a:r>
            <a:r>
              <a:rPr b="0" dirty="0"/>
              <a:t> fight</a:t>
            </a:r>
            <a:r>
              <a:rPr lang="en-US" b="0" dirty="0"/>
              <a:t> or freeze</a:t>
            </a:r>
            <a:endParaRPr b="0" dirty="0"/>
          </a:p>
        </p:txBody>
      </p:sp>
      <p:pic>
        <p:nvPicPr>
          <p:cNvPr id="294" name="image14.tif"/>
          <p:cNvPicPr>
            <a:picLocks noChangeAspect="1"/>
          </p:cNvPicPr>
          <p:nvPr/>
        </p:nvPicPr>
        <p:blipFill>
          <a:blip r:embed="rId3"/>
          <a:stretch>
            <a:fillRect/>
          </a:stretch>
        </p:blipFill>
        <p:spPr>
          <a:xfrm>
            <a:off x="4185549" y="3539201"/>
            <a:ext cx="3202573" cy="2443522"/>
          </a:xfrm>
          <a:prstGeom prst="rect">
            <a:avLst/>
          </a:prstGeom>
          <a:ln w="12700">
            <a:miter lim="400000"/>
          </a:ln>
        </p:spPr>
      </p:pic>
    </p:spTree>
    <p:extLst>
      <p:ext uri="{BB962C8B-B14F-4D97-AF65-F5344CB8AC3E}">
        <p14:creationId xmlns:p14="http://schemas.microsoft.com/office/powerpoint/2010/main" val="2388924748"/>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7F98A-F13B-BE48-8F90-EC34BD27238C}"/>
              </a:ext>
            </a:extLst>
          </p:cNvPr>
          <p:cNvSpPr>
            <a:spLocks noGrp="1"/>
          </p:cNvSpPr>
          <p:nvPr>
            <p:ph type="title"/>
          </p:nvPr>
        </p:nvSpPr>
        <p:spPr/>
        <p:txBody>
          <a:bodyPr/>
          <a:lstStyle/>
          <a:p>
            <a:r>
              <a:rPr lang="en-US" dirty="0"/>
              <a:t>Lean into Trust</a:t>
            </a:r>
          </a:p>
        </p:txBody>
      </p:sp>
      <p:sp>
        <p:nvSpPr>
          <p:cNvPr id="3" name="Text Placeholder 2">
            <a:extLst>
              <a:ext uri="{FF2B5EF4-FFF2-40B4-BE49-F238E27FC236}">
                <a16:creationId xmlns:a16="http://schemas.microsoft.com/office/drawing/2014/main" id="{3A49991A-3CED-8248-A3B2-CEB0928A53E4}"/>
              </a:ext>
            </a:extLst>
          </p:cNvPr>
          <p:cNvSpPr>
            <a:spLocks noGrp="1"/>
          </p:cNvSpPr>
          <p:nvPr>
            <p:ph type="body" idx="1"/>
          </p:nvPr>
        </p:nvSpPr>
        <p:spPr/>
        <p:txBody>
          <a:bodyPr/>
          <a:lstStyle/>
          <a:p>
            <a:r>
              <a:rPr lang="en-GB" dirty="0"/>
              <a:t>The idea that the answer is ‘out there’ is a fallacy; it isn’t. The answers are in your school – you just need to access them by looking internally, connecting dots and enabling people to join one other, </a:t>
            </a:r>
          </a:p>
          <a:p>
            <a:r>
              <a:rPr lang="en-GB" dirty="0"/>
              <a:t>In short, how we react to our cage is generating fear-based cultures in schools, triggering us individually and as a tribe.  This is what lies at the root of the predicament we currently face in the education system, and I invite you to join me in the watershed revolution to turn away from fear and instead lean into trust.</a:t>
            </a:r>
          </a:p>
          <a:p>
            <a:endParaRPr lang="en-US" dirty="0"/>
          </a:p>
        </p:txBody>
      </p:sp>
    </p:spTree>
    <p:extLst>
      <p:ext uri="{BB962C8B-B14F-4D97-AF65-F5344CB8AC3E}">
        <p14:creationId xmlns:p14="http://schemas.microsoft.com/office/powerpoint/2010/main" val="384130004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957</TotalTime>
  <Words>2691</Words>
  <Application>Microsoft Office PowerPoint</Application>
  <PresentationFormat>Widescreen</PresentationFormat>
  <Paragraphs>208</Paragraphs>
  <Slides>51</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Arial</vt:lpstr>
      <vt:lpstr>Calibri</vt:lpstr>
      <vt:lpstr>Calibri Light</vt:lpstr>
      <vt:lpstr>Candara</vt:lpstr>
      <vt:lpstr>Gill Sans MT</vt:lpstr>
      <vt:lpstr>Helvetica</vt:lpstr>
      <vt:lpstr>Times New Roman</vt:lpstr>
      <vt:lpstr>Office Theme</vt:lpstr>
      <vt:lpstr>PowerPoint Presentation</vt:lpstr>
      <vt:lpstr>What do you want today?</vt:lpstr>
      <vt:lpstr>The Trust Revolution in Schools   Collaborative Culture Change</vt:lpstr>
      <vt:lpstr>PowerPoint Presentation</vt:lpstr>
      <vt:lpstr>PowerPoint Presentation</vt:lpstr>
      <vt:lpstr>PowerPoint Presentation</vt:lpstr>
      <vt:lpstr>The outcomes of the cage</vt:lpstr>
      <vt:lpstr>Amygdala – Fight, Flight or Freeze</vt:lpstr>
      <vt:lpstr>Lean into Trust</vt:lpstr>
      <vt:lpstr>The year of the coin</vt:lpstr>
      <vt:lpstr>Social Capital</vt:lpstr>
      <vt:lpstr>Professional Capital</vt:lpstr>
      <vt:lpstr>Professional Capital</vt:lpstr>
      <vt:lpstr>Professional Capital</vt:lpstr>
      <vt:lpstr>Professional Capital</vt:lpstr>
      <vt:lpstr>Success comes directly from social capital</vt:lpstr>
      <vt:lpstr>Success comes directly from social capital</vt:lpstr>
      <vt:lpstr>Trust and coaching</vt:lpstr>
      <vt:lpstr>Why look at this?</vt:lpstr>
      <vt:lpstr>Enabling Trust (social capital and psychological safety) to support coaching and a move to excellence</vt:lpstr>
      <vt:lpstr>PowerPoint Presentation</vt:lpstr>
      <vt:lpstr>PowerPoint Presentation</vt:lpstr>
      <vt:lpstr>Pre-conditions and Catalysts to a trust-based culture</vt:lpstr>
      <vt:lpstr>PowerPoint Presentation</vt:lpstr>
      <vt:lpstr>Examples of where the ZOUD was  not used</vt:lpstr>
      <vt:lpstr>Why do some cultures avoid  the ZOUD?</vt:lpstr>
      <vt:lpstr>How strong is the ZOUD at your school?</vt:lpstr>
      <vt:lpstr>PowerPoint Presentation</vt:lpstr>
      <vt:lpstr>What is your mindset like?</vt:lpstr>
      <vt:lpstr>PowerPoint Presentation</vt:lpstr>
      <vt:lpstr>Parent ego state  </vt:lpstr>
      <vt:lpstr>Adult ego state </vt:lpstr>
      <vt:lpstr>Child ego state  </vt:lpstr>
      <vt:lpstr>The Parent - Child trap</vt:lpstr>
      <vt:lpstr>When, professionally, have you been…</vt:lpstr>
      <vt:lpstr>The ability to give robust feedback  Model: The feedback model (Davies 2015) </vt:lpstr>
      <vt:lpstr>Robust Kindness Telling the Truth about Performance </vt:lpstr>
      <vt:lpstr>PowerPoint Presentation</vt:lpstr>
      <vt:lpstr>Johari Window</vt:lpstr>
      <vt:lpstr>Positive Feedback</vt:lpstr>
      <vt:lpstr>Corrective Feedback</vt:lpstr>
      <vt:lpstr>Why don’t people give corrective feedback?</vt:lpstr>
      <vt:lpstr>What we did at Hogwarts </vt:lpstr>
      <vt:lpstr>What we did at Hogwarts</vt:lpstr>
      <vt:lpstr>What we did at Hogwarts</vt:lpstr>
      <vt:lpstr>What we did at Hogwarts</vt:lpstr>
      <vt:lpstr>Outcomes</vt:lpstr>
      <vt:lpstr>PowerPoint Presentation</vt:lpstr>
      <vt:lpstr>Learnings</vt:lpstr>
      <vt:lpstr> </vt:lpstr>
      <vt:lpstr>Jeanie Davies – The Trust Revolution in Schools:Routledge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Trust Revolution in Schools   Collaborative Culture Change</dc:title>
  <dc:creator>Microsoft Office User</dc:creator>
  <cp:lastModifiedBy>Hewitt, Des</cp:lastModifiedBy>
  <cp:revision>15</cp:revision>
  <dcterms:created xsi:type="dcterms:W3CDTF">2019-06-19T15:18:04Z</dcterms:created>
  <dcterms:modified xsi:type="dcterms:W3CDTF">2019-06-20T12:01:15Z</dcterms:modified>
</cp:coreProperties>
</file>