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81" r:id="rId2"/>
    <p:sldId id="296" r:id="rId3"/>
    <p:sldId id="293" r:id="rId4"/>
    <p:sldId id="285" r:id="rId5"/>
    <p:sldId id="292" r:id="rId6"/>
    <p:sldId id="297" r:id="rId7"/>
    <p:sldId id="298" r:id="rId8"/>
    <p:sldId id="299" r:id="rId9"/>
    <p:sldId id="30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3006"/>
  </p:normalViewPr>
  <p:slideViewPr>
    <p:cSldViewPr snapToGrid="0" snapToObjects="1" showGuides="1">
      <p:cViewPr varScale="1">
        <p:scale>
          <a:sx n="103" d="100"/>
          <a:sy n="103" d="100"/>
        </p:scale>
        <p:origin x="136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C4D85C-F634-F140-8FBC-C39E43AC2791}" type="datetimeFigureOut">
              <a:rPr lang="en-GB" smtClean="0"/>
              <a:t>12/11/2020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5F67EA-4CE4-294B-90B4-23D7CF6498AC}" type="slidenum">
              <a:rPr lang="en-GB" smtClean="0"/>
              <a:t>‹#›</a:t>
            </a:fld>
            <a:endParaRPr lang="en-GB"/>
          </a:p>
        </p:txBody>
      </p:sp>
    </p:spTree>
    <p:extLst>
      <p:ext uri="{BB962C8B-B14F-4D97-AF65-F5344CB8AC3E}">
        <p14:creationId xmlns:p14="http://schemas.microsoft.com/office/powerpoint/2010/main" val="827246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Slides 1-5 10.50-11.15</a:t>
            </a:r>
          </a:p>
          <a:p>
            <a:endParaRPr lang="en-GB" dirty="0"/>
          </a:p>
        </p:txBody>
      </p:sp>
      <p:sp>
        <p:nvSpPr>
          <p:cNvPr id="4" name="Slide Number Placeholder 3"/>
          <p:cNvSpPr>
            <a:spLocks noGrp="1"/>
          </p:cNvSpPr>
          <p:nvPr>
            <p:ph type="sldNum" sz="quarter" idx="5"/>
          </p:nvPr>
        </p:nvSpPr>
        <p:spPr/>
        <p:txBody>
          <a:bodyPr/>
          <a:lstStyle/>
          <a:p>
            <a:fld id="{995F67EA-4CE4-294B-90B4-23D7CF6498AC}" type="slidenum">
              <a:rPr lang="en-GB" smtClean="0"/>
              <a:t>1</a:t>
            </a:fld>
            <a:endParaRPr lang="en-GB"/>
          </a:p>
        </p:txBody>
      </p:sp>
    </p:spTree>
    <p:extLst>
      <p:ext uri="{BB962C8B-B14F-4D97-AF65-F5344CB8AC3E}">
        <p14:creationId xmlns:p14="http://schemas.microsoft.com/office/powerpoint/2010/main" val="342306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1790F-F49F-2347-B7D1-2BB2225229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4B80F55-AD06-544F-9DD4-C9AE451A17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AE1D5DB-0ED9-E14D-919B-3AE386813C3C}"/>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8FFBB389-92F9-2D4A-A96F-BDFDD32CF3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E6C3A9-5AE0-A440-98B8-CA727564ACEB}"/>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2936499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9229D-54FF-4840-8BFA-04DD549C961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A99009D-AABF-3A4F-894B-CD683EDDBD9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976AA7-07E6-D24E-A775-87076A495895}"/>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8B67F191-1635-4E41-B278-DF991D005C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ACFA52-14B0-C148-9ADB-5E2CE65C6506}"/>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1319514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D1C024-BF92-FF41-869F-3ADA8A4286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5AACB9D-5F9F-6F45-A1EA-DC9383FA45F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C5B413-6227-5C45-A59E-341EC949AABB}"/>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FE047280-EDBD-1744-B0A8-41D3B12FA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776E37-6BF9-514F-928A-0170AF110ACF}"/>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1241180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0C596-40F3-3D41-B7F2-5E8520C2A8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3D98F70-F0B3-3244-A63F-51EB5E2F6F8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852420-1618-5C4D-9632-E0E754616411}"/>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EDE25453-31E3-2249-97EB-7261C4F0B3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1D75AB-7288-414A-8BC3-24CE36D753C7}"/>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2651513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28A0D-1501-074E-8EC4-9D16B09D9B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6E6A911-ADD9-3D4B-BF32-7B13E6C2CD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882ED41-7E55-F141-A76D-E43488E70BF1}"/>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C2EBA81A-11C4-8341-8F23-752257CB71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5213C0-34A4-EF4A-AABC-FDF956DC5038}"/>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322757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675D-085C-D448-B74C-0C18008B50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059E6DE-991D-8846-A0B4-5392C15913D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40F27A-38B6-9349-9C93-2081A4DA746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159D6F2-2E65-0E48-8623-5781060971DC}"/>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6" name="Footer Placeholder 5">
            <a:extLst>
              <a:ext uri="{FF2B5EF4-FFF2-40B4-BE49-F238E27FC236}">
                <a16:creationId xmlns:a16="http://schemas.microsoft.com/office/drawing/2014/main" id="{E6263060-6359-4F4F-8079-9A92198125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2DC27D-6978-B242-9AA4-B19DFA340DEE}"/>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3939416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61C48-3A59-F44D-AC8C-3E10898B86A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9B488E-78B9-004F-95F2-EDE559905C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737C47A-6BB7-7F4A-AC04-7C921303B98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3624D34-800F-7543-BFF6-A2FBC1FF65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3F68C6-3D16-5342-A318-EA9AEE31F92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27E58A-13DD-754C-B4BF-97F46DC68297}"/>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8" name="Footer Placeholder 7">
            <a:extLst>
              <a:ext uri="{FF2B5EF4-FFF2-40B4-BE49-F238E27FC236}">
                <a16:creationId xmlns:a16="http://schemas.microsoft.com/office/drawing/2014/main" id="{32C95599-25D5-A84E-97BC-D89201C719B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26EB766-0594-FC45-9138-82EED1C4A24C}"/>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736588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8E365-9AFB-6A45-8BF5-89AF084ABDF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4ADFA6F-13A9-514F-A600-343ABFF5271A}"/>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4" name="Footer Placeholder 3">
            <a:extLst>
              <a:ext uri="{FF2B5EF4-FFF2-40B4-BE49-F238E27FC236}">
                <a16:creationId xmlns:a16="http://schemas.microsoft.com/office/drawing/2014/main" id="{6E8A6C49-FBFE-F146-9FDF-3372D8A1504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D97E88D-2E05-FE48-B764-920A5414BD6A}"/>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1876648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827CF9-8B7C-9846-A788-A1D01388A188}"/>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3" name="Footer Placeholder 2">
            <a:extLst>
              <a:ext uri="{FF2B5EF4-FFF2-40B4-BE49-F238E27FC236}">
                <a16:creationId xmlns:a16="http://schemas.microsoft.com/office/drawing/2014/main" id="{0D29B920-F922-B547-AC38-56FEF1DF6CE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59A52A6-BC03-4643-9D4A-8CF10F52412D}"/>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3084175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D5499-5830-954B-8481-4AD08A6B89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41E3A33-2F31-7247-9B75-E4F14A83E1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6CD4F4-8780-644F-B934-8645F4380A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148F11-CA22-B241-87BA-E1909249D758}"/>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6" name="Footer Placeholder 5">
            <a:extLst>
              <a:ext uri="{FF2B5EF4-FFF2-40B4-BE49-F238E27FC236}">
                <a16:creationId xmlns:a16="http://schemas.microsoft.com/office/drawing/2014/main" id="{188E3992-9CB9-0147-A927-F25B9149E9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9346C5-C913-E34D-A14E-B7989F5C9F7C}"/>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2754088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F446-8271-164D-AC84-524DA98159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8BFF6C2-04D0-F641-AED7-679DF432F0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D69C89-9F7D-2440-8D6A-F68AFA2B89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6627056-4596-C547-BC08-3FD73C3F20A8}"/>
              </a:ext>
            </a:extLst>
          </p:cNvPr>
          <p:cNvSpPr>
            <a:spLocks noGrp="1"/>
          </p:cNvSpPr>
          <p:nvPr>
            <p:ph type="dt" sz="half" idx="10"/>
          </p:nvPr>
        </p:nvSpPr>
        <p:spPr/>
        <p:txBody>
          <a:bodyPr/>
          <a:lstStyle/>
          <a:p>
            <a:fld id="{ECBADD56-C716-9641-8F05-A5A9727818DD}" type="datetimeFigureOut">
              <a:rPr lang="en-GB" smtClean="0"/>
              <a:t>12/11/2020</a:t>
            </a:fld>
            <a:endParaRPr lang="en-GB"/>
          </a:p>
        </p:txBody>
      </p:sp>
      <p:sp>
        <p:nvSpPr>
          <p:cNvPr id="6" name="Footer Placeholder 5">
            <a:extLst>
              <a:ext uri="{FF2B5EF4-FFF2-40B4-BE49-F238E27FC236}">
                <a16:creationId xmlns:a16="http://schemas.microsoft.com/office/drawing/2014/main" id="{75C8230F-B5EB-974B-A72E-C1A17B2BA1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4DCE967-058B-4A4F-B12D-EBB134BA3D0D}"/>
              </a:ext>
            </a:extLst>
          </p:cNvPr>
          <p:cNvSpPr>
            <a:spLocks noGrp="1"/>
          </p:cNvSpPr>
          <p:nvPr>
            <p:ph type="sldNum" sz="quarter" idx="12"/>
          </p:nvPr>
        </p:nvSpPr>
        <p:spPr/>
        <p:txBody>
          <a:bodyPr/>
          <a:lstStyle/>
          <a:p>
            <a:fld id="{0E7FA5E9-BEA1-4943-9455-956F1A421107}" type="slidenum">
              <a:rPr lang="en-GB" smtClean="0"/>
              <a:t>‹#›</a:t>
            </a:fld>
            <a:endParaRPr lang="en-GB"/>
          </a:p>
        </p:txBody>
      </p:sp>
    </p:spTree>
    <p:extLst>
      <p:ext uri="{BB962C8B-B14F-4D97-AF65-F5344CB8AC3E}">
        <p14:creationId xmlns:p14="http://schemas.microsoft.com/office/powerpoint/2010/main" val="675780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FF8C19-9F1E-D145-90ED-0149F7E5B6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BBEA0A-4ADE-2A48-93FC-78CECA09C4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9C5762-530A-9E49-8A17-6E3672A7E2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BADD56-C716-9641-8F05-A5A9727818DD}" type="datetimeFigureOut">
              <a:rPr lang="en-GB" smtClean="0"/>
              <a:t>12/11/2020</a:t>
            </a:fld>
            <a:endParaRPr lang="en-GB"/>
          </a:p>
        </p:txBody>
      </p:sp>
      <p:sp>
        <p:nvSpPr>
          <p:cNvPr id="5" name="Footer Placeholder 4">
            <a:extLst>
              <a:ext uri="{FF2B5EF4-FFF2-40B4-BE49-F238E27FC236}">
                <a16:creationId xmlns:a16="http://schemas.microsoft.com/office/drawing/2014/main" id="{5E408186-48A6-5741-87E1-3DDE7F069B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AF24CFB-5897-0344-A6A2-8CCA00BBB7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FA5E9-BEA1-4943-9455-956F1A421107}" type="slidenum">
              <a:rPr lang="en-GB" smtClean="0"/>
              <a:t>‹#›</a:t>
            </a:fld>
            <a:endParaRPr lang="en-GB"/>
          </a:p>
        </p:txBody>
      </p:sp>
    </p:spTree>
    <p:extLst>
      <p:ext uri="{BB962C8B-B14F-4D97-AF65-F5344CB8AC3E}">
        <p14:creationId xmlns:p14="http://schemas.microsoft.com/office/powerpoint/2010/main" val="3611820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livewarwickac.sharepoint.com/:f:/r/sites/OFSTEDInspection/Shared%20Documents/General/Preparation%20phase?csf=1&amp;web=1&amp;e=kAODl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FD03AD9-00FE-4D34-8705-18EBCBA0D4B0}"/>
              </a:ext>
            </a:extLst>
          </p:cNvPr>
          <p:cNvPicPr>
            <a:picLocks noChangeAspect="1"/>
          </p:cNvPicPr>
          <p:nvPr/>
        </p:nvPicPr>
        <p:blipFill rotWithShape="1">
          <a:blip r:embed="rId3"/>
          <a:srcRect t="7697" r="23298" b="1394"/>
          <a:stretch/>
        </p:blipFill>
        <p:spPr>
          <a:xfrm>
            <a:off x="3523488" y="10"/>
            <a:ext cx="8668512" cy="6857990"/>
          </a:xfrm>
          <a:prstGeom prst="rect">
            <a:avLst/>
          </a:prstGeom>
        </p:spPr>
      </p:pic>
      <p:sp>
        <p:nvSpPr>
          <p:cNvPr id="22" name="Rectangle 2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86B7A6E-A530-8444-9214-A828531147B4}"/>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b="1"/>
              <a:t>OFSTED ITT Inspection Update</a:t>
            </a:r>
          </a:p>
        </p:txBody>
      </p:sp>
      <p:sp>
        <p:nvSpPr>
          <p:cNvPr id="3" name="Text Placeholder 2">
            <a:extLst>
              <a:ext uri="{FF2B5EF4-FFF2-40B4-BE49-F238E27FC236}">
                <a16:creationId xmlns:a16="http://schemas.microsoft.com/office/drawing/2014/main" id="{2A802D4B-F410-0747-8CD1-F024F5C497D7}"/>
              </a:ext>
            </a:extLst>
          </p:cNvPr>
          <p:cNvSpPr>
            <a:spLocks noGrp="1"/>
          </p:cNvSpPr>
          <p:nvPr>
            <p:ph type="body" idx="1"/>
          </p:nvPr>
        </p:nvSpPr>
        <p:spPr>
          <a:xfrm>
            <a:off x="477980" y="4872922"/>
            <a:ext cx="4023359" cy="1208141"/>
          </a:xfrm>
        </p:spPr>
        <p:txBody>
          <a:bodyPr vert="horz" lIns="91440" tIns="45720" rIns="91440" bIns="45720" rtlCol="0">
            <a:normAutofit/>
          </a:bodyPr>
          <a:lstStyle/>
          <a:p>
            <a:r>
              <a:rPr lang="en-US" sz="2000">
                <a:solidFill>
                  <a:schemeClr val="tx1"/>
                </a:solidFill>
              </a:rPr>
              <a:t>Centre for Teacher Education</a:t>
            </a:r>
          </a:p>
          <a:p>
            <a:r>
              <a:rPr lang="en-US" sz="2000">
                <a:solidFill>
                  <a:schemeClr val="tx1"/>
                </a:solidFill>
              </a:rPr>
              <a:t>November 2020</a:t>
            </a:r>
          </a:p>
          <a:p>
            <a:endParaRPr lang="en-US" sz="2000">
              <a:solidFill>
                <a:schemeClr val="tx1"/>
              </a:solidFill>
            </a:endParaRPr>
          </a:p>
        </p:txBody>
      </p:sp>
      <p:sp>
        <p:nvSpPr>
          <p:cNvPr id="24" name="Rectangle 2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75802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EA954F3-00BC-5C40-8CA2-87DB1C0B38B1}"/>
              </a:ext>
            </a:extLst>
          </p:cNvPr>
          <p:cNvSpPr>
            <a:spLocks noGrp="1"/>
          </p:cNvSpPr>
          <p:nvPr>
            <p:ph type="title"/>
          </p:nvPr>
        </p:nvSpPr>
        <p:spPr>
          <a:xfrm>
            <a:off x="838200" y="894027"/>
            <a:ext cx="3494362" cy="4782873"/>
          </a:xfrm>
        </p:spPr>
        <p:txBody>
          <a:bodyPr>
            <a:normAutofit/>
          </a:bodyPr>
          <a:lstStyle/>
          <a:p>
            <a:pPr algn="r"/>
            <a:r>
              <a:rPr lang="en-GB">
                <a:solidFill>
                  <a:schemeClr val="bg1"/>
                </a:solidFill>
              </a:rPr>
              <a:t>Overview</a:t>
            </a:r>
          </a:p>
        </p:txBody>
      </p:sp>
      <p:cxnSp>
        <p:nvCxnSpPr>
          <p:cNvPr id="13" name="Straight Connector 12">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6A5A1384-F3DB-C84F-BC60-6D891C238C41}"/>
              </a:ext>
            </a:extLst>
          </p:cNvPr>
          <p:cNvSpPr>
            <a:spLocks noGrp="1"/>
          </p:cNvSpPr>
          <p:nvPr>
            <p:ph idx="1"/>
          </p:nvPr>
        </p:nvSpPr>
        <p:spPr>
          <a:xfrm>
            <a:off x="4976032" y="894027"/>
            <a:ext cx="6377768" cy="4782873"/>
          </a:xfrm>
        </p:spPr>
        <p:txBody>
          <a:bodyPr anchor="ctr">
            <a:normAutofit lnSpcReduction="10000"/>
          </a:bodyPr>
          <a:lstStyle/>
          <a:p>
            <a:endParaRPr lang="en-GB" sz="2200" dirty="0">
              <a:solidFill>
                <a:schemeClr val="bg1"/>
              </a:solidFill>
            </a:endParaRPr>
          </a:p>
          <a:p>
            <a:r>
              <a:rPr lang="en-GB" sz="2200" dirty="0">
                <a:solidFill>
                  <a:schemeClr val="bg1"/>
                </a:solidFill>
              </a:rPr>
              <a:t>Update on OFSTED/ Core Content Framework</a:t>
            </a:r>
          </a:p>
          <a:p>
            <a:r>
              <a:rPr lang="en-GB" sz="2200" dirty="0">
                <a:solidFill>
                  <a:schemeClr val="bg1"/>
                </a:solidFill>
              </a:rPr>
              <a:t>Update on CTE preparations	</a:t>
            </a:r>
          </a:p>
          <a:p>
            <a:r>
              <a:rPr lang="en-GB" sz="2200" dirty="0">
                <a:solidFill>
                  <a:schemeClr val="bg1"/>
                </a:solidFill>
              </a:rPr>
              <a:t>Priorities				</a:t>
            </a:r>
          </a:p>
          <a:p>
            <a:pPr lvl="1">
              <a:buFont typeface="Courier New" panose="02070309020205020404" pitchFamily="49" charset="0"/>
              <a:buChar char="o"/>
            </a:pPr>
            <a:r>
              <a:rPr lang="en-GB" sz="2200" dirty="0">
                <a:solidFill>
                  <a:schemeClr val="bg1"/>
                </a:solidFill>
              </a:rPr>
              <a:t>What can we achieve in the time we have?</a:t>
            </a:r>
          </a:p>
          <a:p>
            <a:pPr lvl="1">
              <a:buFont typeface="Courier New" panose="02070309020205020404" pitchFamily="49" charset="0"/>
              <a:buChar char="o"/>
            </a:pPr>
            <a:r>
              <a:rPr lang="en-GB" sz="2200" dirty="0">
                <a:solidFill>
                  <a:schemeClr val="bg1"/>
                </a:solidFill>
              </a:rPr>
              <a:t>What do we have to do between now and January?</a:t>
            </a:r>
          </a:p>
          <a:p>
            <a:pPr lvl="1">
              <a:buFont typeface="Courier New" panose="02070309020205020404" pitchFamily="49" charset="0"/>
              <a:buChar char="o"/>
            </a:pPr>
            <a:r>
              <a:rPr lang="en-GB" sz="2200" dirty="0">
                <a:solidFill>
                  <a:schemeClr val="bg1"/>
                </a:solidFill>
              </a:rPr>
              <a:t>How can we use existing structures (meetings etc)?</a:t>
            </a:r>
          </a:p>
          <a:p>
            <a:pPr lvl="1">
              <a:buFont typeface="Courier New" panose="02070309020205020404" pitchFamily="49" charset="0"/>
              <a:buChar char="o"/>
            </a:pPr>
            <a:r>
              <a:rPr lang="en-GB" sz="2200" dirty="0">
                <a:solidFill>
                  <a:schemeClr val="bg1"/>
                </a:solidFill>
              </a:rPr>
              <a:t>How can we effectively communicate details with staff, students and schools given the current situation?</a:t>
            </a:r>
          </a:p>
          <a:p>
            <a:pPr lvl="1">
              <a:buFont typeface="Courier New" panose="02070309020205020404" pitchFamily="49" charset="0"/>
              <a:buChar char="o"/>
            </a:pPr>
            <a:r>
              <a:rPr lang="en-GB" sz="2200" dirty="0">
                <a:solidFill>
                  <a:schemeClr val="bg1"/>
                </a:solidFill>
              </a:rPr>
              <a:t>What is the impact of continuing issues with Covid-19 into Spring?</a:t>
            </a:r>
          </a:p>
          <a:p>
            <a:pPr lvl="1"/>
            <a:endParaRPr lang="en-GB" sz="2200" dirty="0">
              <a:solidFill>
                <a:schemeClr val="bg1"/>
              </a:solidFill>
            </a:endParaRPr>
          </a:p>
          <a:p>
            <a:endParaRPr lang="en-GB" sz="2200" dirty="0">
              <a:solidFill>
                <a:schemeClr val="bg1"/>
              </a:solidFill>
            </a:endParaRPr>
          </a:p>
          <a:p>
            <a:endParaRPr lang="en-GB" sz="2200" dirty="0">
              <a:solidFill>
                <a:schemeClr val="bg1"/>
              </a:solidFill>
            </a:endParaRPr>
          </a:p>
        </p:txBody>
      </p:sp>
    </p:spTree>
    <p:extLst>
      <p:ext uri="{BB962C8B-B14F-4D97-AF65-F5344CB8AC3E}">
        <p14:creationId xmlns:p14="http://schemas.microsoft.com/office/powerpoint/2010/main" val="236271054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D70F963-FE0C-964C-848C-C8A366BA9C46}"/>
              </a:ext>
            </a:extLst>
          </p:cNvPr>
          <p:cNvPicPr>
            <a:picLocks noChangeAspect="1"/>
          </p:cNvPicPr>
          <p:nvPr/>
        </p:nvPicPr>
        <p:blipFill>
          <a:blip r:embed="rId2"/>
          <a:stretch>
            <a:fillRect/>
          </a:stretch>
        </p:blipFill>
        <p:spPr>
          <a:xfrm>
            <a:off x="0" y="359833"/>
            <a:ext cx="12192000" cy="6138333"/>
          </a:xfrm>
          <a:prstGeom prst="rect">
            <a:avLst/>
          </a:prstGeom>
        </p:spPr>
      </p:pic>
    </p:spTree>
    <p:extLst>
      <p:ext uri="{BB962C8B-B14F-4D97-AF65-F5344CB8AC3E}">
        <p14:creationId xmlns:p14="http://schemas.microsoft.com/office/powerpoint/2010/main" val="1525150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753A7B4-CBA8-4A43-BFE1-07E1BB489851}"/>
              </a:ext>
            </a:extLst>
          </p:cNvPr>
          <p:cNvSpPr>
            <a:spLocks noGrp="1"/>
          </p:cNvSpPr>
          <p:nvPr>
            <p:ph type="title"/>
          </p:nvPr>
        </p:nvSpPr>
        <p:spPr>
          <a:xfrm>
            <a:off x="838200" y="894027"/>
            <a:ext cx="3494362" cy="4782873"/>
          </a:xfrm>
        </p:spPr>
        <p:txBody>
          <a:bodyPr>
            <a:normAutofit/>
          </a:bodyPr>
          <a:lstStyle/>
          <a:p>
            <a:pPr algn="r"/>
            <a:r>
              <a:rPr lang="en-GB" b="1">
                <a:solidFill>
                  <a:schemeClr val="bg1"/>
                </a:solidFill>
              </a:rPr>
              <a:t>Centre, Alliance and School-based provision/ ITT Core Content</a:t>
            </a:r>
          </a:p>
        </p:txBody>
      </p:sp>
      <p:cxnSp>
        <p:nvCxnSpPr>
          <p:cNvPr id="15" name="Straight Connector 14">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3F197C97-E86F-714C-B8DB-F3F0B0C21D34}"/>
              </a:ext>
            </a:extLst>
          </p:cNvPr>
          <p:cNvSpPr>
            <a:spLocks noGrp="1"/>
          </p:cNvSpPr>
          <p:nvPr>
            <p:ph idx="1"/>
          </p:nvPr>
        </p:nvSpPr>
        <p:spPr>
          <a:xfrm>
            <a:off x="4976032" y="894027"/>
            <a:ext cx="6377768" cy="4782873"/>
          </a:xfrm>
        </p:spPr>
        <p:txBody>
          <a:bodyPr anchor="ctr">
            <a:normAutofit/>
          </a:bodyPr>
          <a:lstStyle/>
          <a:p>
            <a:pPr marL="0" indent="0">
              <a:buNone/>
            </a:pPr>
            <a:r>
              <a:rPr lang="en-GB" sz="1900" dirty="0">
                <a:solidFill>
                  <a:schemeClr val="bg1"/>
                </a:solidFill>
              </a:rPr>
              <a:t>Do we provide our students/ trainees with the knowledge they need?</a:t>
            </a:r>
          </a:p>
          <a:p>
            <a:pPr marL="0" indent="0">
              <a:buNone/>
            </a:pPr>
            <a:r>
              <a:rPr lang="en-GB" sz="1900" b="1" dirty="0">
                <a:solidFill>
                  <a:schemeClr val="bg1"/>
                </a:solidFill>
              </a:rPr>
              <a:t>Procedural Knowledge: ITT Core Content</a:t>
            </a:r>
          </a:p>
          <a:p>
            <a:pPr>
              <a:buFont typeface="Wingdings" pitchFamily="2" charset="2"/>
              <a:buChar char="§"/>
            </a:pPr>
            <a:r>
              <a:rPr lang="en-GB" sz="1900" dirty="0">
                <a:solidFill>
                  <a:schemeClr val="bg1"/>
                </a:solidFill>
              </a:rPr>
              <a:t>Knowing how…. to plan, teach and assess</a:t>
            </a:r>
          </a:p>
          <a:p>
            <a:pPr marL="0" indent="0">
              <a:buNone/>
            </a:pPr>
            <a:endParaRPr lang="en-GB" sz="1900" dirty="0">
              <a:solidFill>
                <a:schemeClr val="bg1"/>
              </a:solidFill>
            </a:endParaRPr>
          </a:p>
          <a:p>
            <a:pPr marL="0" indent="0">
              <a:buNone/>
            </a:pPr>
            <a:r>
              <a:rPr lang="en-GB" sz="1900" b="1" dirty="0">
                <a:solidFill>
                  <a:schemeClr val="bg1"/>
                </a:solidFill>
              </a:rPr>
              <a:t>Declarative knowledge: ITT Core Content</a:t>
            </a:r>
          </a:p>
          <a:p>
            <a:pPr>
              <a:buFont typeface="Wingdings" pitchFamily="2" charset="2"/>
              <a:buChar char="§"/>
            </a:pPr>
            <a:r>
              <a:rPr lang="en-GB" sz="1900" dirty="0">
                <a:solidFill>
                  <a:schemeClr val="bg1"/>
                </a:solidFill>
              </a:rPr>
              <a:t>Knowing that… (content / knowledge per se)</a:t>
            </a:r>
          </a:p>
          <a:p>
            <a:pPr marL="0" indent="0">
              <a:buNone/>
            </a:pPr>
            <a:endParaRPr lang="en-GB" sz="1900" dirty="0">
              <a:solidFill>
                <a:schemeClr val="bg1"/>
              </a:solidFill>
            </a:endParaRPr>
          </a:p>
          <a:p>
            <a:pPr marL="0" indent="0">
              <a:buNone/>
            </a:pPr>
            <a:r>
              <a:rPr lang="en-GB" sz="1900" b="1" dirty="0">
                <a:solidFill>
                  <a:schemeClr val="bg1"/>
                </a:solidFill>
              </a:rPr>
              <a:t>Critical knowledge: Universities and particularly Russell Group</a:t>
            </a:r>
          </a:p>
          <a:p>
            <a:pPr>
              <a:buFont typeface="Wingdings" pitchFamily="2" charset="2"/>
              <a:buChar char="§"/>
            </a:pPr>
            <a:r>
              <a:rPr lang="en-GB" sz="1900" dirty="0">
                <a:solidFill>
                  <a:schemeClr val="bg1"/>
                </a:solidFill>
              </a:rPr>
              <a:t>Knowing why… (principles and theory underpinning professional approaches)</a:t>
            </a:r>
          </a:p>
          <a:p>
            <a:pPr>
              <a:buFont typeface="Wingdings" pitchFamily="2" charset="2"/>
              <a:buChar char="§"/>
            </a:pPr>
            <a:r>
              <a:rPr lang="en-GB" sz="1900" dirty="0">
                <a:solidFill>
                  <a:schemeClr val="bg1"/>
                </a:solidFill>
              </a:rPr>
              <a:t>Knowing why… (ethical stance of teacher)</a:t>
            </a:r>
          </a:p>
          <a:p>
            <a:endParaRPr lang="en-GB" sz="1900" dirty="0">
              <a:solidFill>
                <a:schemeClr val="bg1"/>
              </a:solidFill>
            </a:endParaRPr>
          </a:p>
        </p:txBody>
      </p:sp>
    </p:spTree>
    <p:extLst>
      <p:ext uri="{BB962C8B-B14F-4D97-AF65-F5344CB8AC3E}">
        <p14:creationId xmlns:p14="http://schemas.microsoft.com/office/powerpoint/2010/main" val="320609058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D29F8E-0DEC-9A49-B625-7E0D24EDB4BC}"/>
              </a:ext>
            </a:extLst>
          </p:cNvPr>
          <p:cNvSpPr>
            <a:spLocks noGrp="1"/>
          </p:cNvSpPr>
          <p:nvPr>
            <p:ph type="title"/>
          </p:nvPr>
        </p:nvSpPr>
        <p:spPr>
          <a:xfrm>
            <a:off x="838200" y="894027"/>
            <a:ext cx="3494362" cy="4782873"/>
          </a:xfrm>
        </p:spPr>
        <p:txBody>
          <a:bodyPr>
            <a:normAutofit/>
          </a:bodyPr>
          <a:lstStyle/>
          <a:p>
            <a:pPr algn="r"/>
            <a:r>
              <a:rPr lang="en-GB" b="1">
                <a:solidFill>
                  <a:schemeClr val="bg1"/>
                </a:solidFill>
              </a:rPr>
              <a:t>Focus for OFSTED ITE Inspection</a:t>
            </a:r>
          </a:p>
        </p:txBody>
      </p:sp>
      <p:cxnSp>
        <p:nvCxnSpPr>
          <p:cNvPr id="14" name="Straight Connector 13">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80D6CBB8-9649-714D-9035-824E549A74BA}"/>
              </a:ext>
            </a:extLst>
          </p:cNvPr>
          <p:cNvSpPr>
            <a:spLocks noGrp="1"/>
          </p:cNvSpPr>
          <p:nvPr>
            <p:ph idx="1"/>
          </p:nvPr>
        </p:nvSpPr>
        <p:spPr>
          <a:xfrm>
            <a:off x="4976032" y="894027"/>
            <a:ext cx="6377768" cy="4782873"/>
          </a:xfrm>
        </p:spPr>
        <p:txBody>
          <a:bodyPr anchor="ctr">
            <a:normAutofit/>
          </a:bodyPr>
          <a:lstStyle/>
          <a:p>
            <a:pPr marL="0" indent="0">
              <a:buNone/>
            </a:pPr>
            <a:r>
              <a:rPr lang="en-GB" sz="2200" b="1">
                <a:solidFill>
                  <a:schemeClr val="bg1"/>
                </a:solidFill>
              </a:rPr>
              <a:t>COVID-19 (coronavirus)</a:t>
            </a:r>
            <a:br>
              <a:rPr lang="en-GB" sz="2200">
                <a:solidFill>
                  <a:schemeClr val="bg1"/>
                </a:solidFill>
              </a:rPr>
            </a:br>
            <a:br>
              <a:rPr lang="en-GB" sz="2200">
                <a:solidFill>
                  <a:schemeClr val="bg1"/>
                </a:solidFill>
              </a:rPr>
            </a:br>
            <a:r>
              <a:rPr lang="en-GB" sz="2200">
                <a:solidFill>
                  <a:schemeClr val="bg1"/>
                </a:solidFill>
              </a:rPr>
              <a:t>As schools and educational settings return to a new form of reality, those in ITE will be looking to provide an ambitious curriculum that can be flexibly adapted to meet the ever-changing landscape.</a:t>
            </a:r>
            <a:br>
              <a:rPr lang="en-GB" sz="2200">
                <a:solidFill>
                  <a:schemeClr val="bg1"/>
                </a:solidFill>
              </a:rPr>
            </a:br>
            <a:br>
              <a:rPr lang="en-GB" sz="2200">
                <a:solidFill>
                  <a:schemeClr val="bg1"/>
                </a:solidFill>
              </a:rPr>
            </a:br>
            <a:r>
              <a:rPr lang="en-GB" sz="2200">
                <a:solidFill>
                  <a:schemeClr val="bg1"/>
                </a:solidFill>
              </a:rPr>
              <a:t>We introduced a transition statement in the good criteria of our handbook, for the education and training judgement, so that partnerships who can demonstrate that they have an ambitious and compliant curriculum, will not be unfairly penalised if they are not able to deliver it in its entirety.</a:t>
            </a:r>
          </a:p>
          <a:p>
            <a:endParaRPr lang="en-GB" sz="2200">
              <a:solidFill>
                <a:schemeClr val="bg1"/>
              </a:solidFill>
            </a:endParaRPr>
          </a:p>
        </p:txBody>
      </p:sp>
    </p:spTree>
    <p:extLst>
      <p:ext uri="{BB962C8B-B14F-4D97-AF65-F5344CB8AC3E}">
        <p14:creationId xmlns:p14="http://schemas.microsoft.com/office/powerpoint/2010/main" val="6130636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55D17-C799-024F-8588-A7CBD38E8EDF}"/>
              </a:ext>
            </a:extLst>
          </p:cNvPr>
          <p:cNvSpPr>
            <a:spLocks noGrp="1"/>
          </p:cNvSpPr>
          <p:nvPr>
            <p:ph type="title"/>
          </p:nvPr>
        </p:nvSpPr>
        <p:spPr>
          <a:xfrm>
            <a:off x="838200" y="150637"/>
            <a:ext cx="10515600" cy="1325563"/>
          </a:xfrm>
        </p:spPr>
        <p:txBody>
          <a:bodyPr>
            <a:normAutofit/>
          </a:bodyPr>
          <a:lstStyle/>
          <a:p>
            <a:r>
              <a:rPr lang="en-GB" sz="3200" b="1"/>
              <a:t>OFSTED ITT Inspection Grade 2 criteria (extracts)</a:t>
            </a:r>
            <a:br>
              <a:rPr lang="en-GB" sz="3200"/>
            </a:br>
            <a:r>
              <a:rPr lang="en-GB" sz="3200" b="1"/>
              <a:t>Intent: principles informing the ITE curriculum </a:t>
            </a:r>
            <a:endParaRPr lang="en-GB" sz="3200" dirty="0"/>
          </a:p>
        </p:txBody>
      </p:sp>
      <p:sp>
        <p:nvSpPr>
          <p:cNvPr id="3" name="Content Placeholder 2">
            <a:extLst>
              <a:ext uri="{FF2B5EF4-FFF2-40B4-BE49-F238E27FC236}">
                <a16:creationId xmlns:a16="http://schemas.microsoft.com/office/drawing/2014/main" id="{C539D997-4709-6245-95DB-45843E18EA1D}"/>
              </a:ext>
            </a:extLst>
          </p:cNvPr>
          <p:cNvSpPr>
            <a:spLocks noGrp="1"/>
          </p:cNvSpPr>
          <p:nvPr>
            <p:ph idx="1"/>
          </p:nvPr>
        </p:nvSpPr>
        <p:spPr>
          <a:xfrm>
            <a:off x="327378" y="1374068"/>
            <a:ext cx="11864622" cy="5150909"/>
          </a:xfrm>
        </p:spPr>
        <p:txBody>
          <a:bodyPr>
            <a:normAutofit fontScale="70000" lnSpcReduction="20000"/>
          </a:bodyPr>
          <a:lstStyle/>
          <a:p>
            <a:pPr marL="0" indent="0" algn="just">
              <a:buNone/>
            </a:pPr>
            <a:r>
              <a:rPr lang="en-GB" b="1" dirty="0"/>
              <a:t>Ambitious </a:t>
            </a:r>
            <a:endParaRPr lang="en-GB" dirty="0"/>
          </a:p>
          <a:p>
            <a:pPr lvl="0" algn="just"/>
            <a:r>
              <a:rPr lang="en-GB" dirty="0"/>
              <a:t>In primary and secondary programmes, the ITT core content framework defines in detail the minimum entitlement of all trainee teachers, which all ITT partnerships must incorporate – in full – within their curriculums. The ITE curriculum covers the full entitlement described in the ITT core content framework, including all ‘learn that’ and ‘learn how to’ statements. </a:t>
            </a:r>
          </a:p>
          <a:p>
            <a:pPr marL="0" indent="0" algn="just">
              <a:buNone/>
            </a:pPr>
            <a:r>
              <a:rPr lang="en-GB" b="1" dirty="0"/>
              <a:t>Designed around subject and phase </a:t>
            </a:r>
            <a:endParaRPr lang="en-GB" dirty="0"/>
          </a:p>
          <a:p>
            <a:pPr lvl="0" algn="just"/>
            <a:r>
              <a:rPr lang="en-GB" dirty="0"/>
              <a:t>The course structure is designed around subject- and/or phase-specific dimensions.28 The application of any generic principles is taught and practised as and when appropriate. </a:t>
            </a:r>
          </a:p>
          <a:p>
            <a:pPr marL="0" indent="0" algn="just">
              <a:buNone/>
            </a:pPr>
            <a:r>
              <a:rPr lang="en-GB" b="1" dirty="0"/>
              <a:t>Purposefully integrated </a:t>
            </a:r>
            <a:endParaRPr lang="en-GB" dirty="0"/>
          </a:p>
          <a:p>
            <a:pPr lvl="0" algn="just"/>
            <a:r>
              <a:rPr lang="en-GB" dirty="0"/>
              <a:t>The ITE curriculum is purposefully integrated across its different partnership settings. </a:t>
            </a:r>
          </a:p>
          <a:p>
            <a:pPr lvl="0" algn="just"/>
            <a:r>
              <a:rPr lang="en-GB" dirty="0"/>
              <a:t>Inclusion and teaching pupils with SEND are meaningfully integrated into all aspects of the training programme. </a:t>
            </a:r>
          </a:p>
          <a:p>
            <a:pPr marL="0" indent="0" algn="just">
              <a:buNone/>
            </a:pPr>
            <a:r>
              <a:rPr lang="en-GB" b="1" dirty="0"/>
              <a:t>Informed by up-to-date or pertinent research </a:t>
            </a:r>
            <a:endParaRPr lang="en-GB" dirty="0"/>
          </a:p>
          <a:p>
            <a:pPr lvl="0" algn="just"/>
            <a:r>
              <a:rPr lang="en-GB" dirty="0"/>
              <a:t>The ITE curriculum is designed to ensure that trainees engage with up-to- date or pertinent research findings, for example the research informing the ITT core content framework (for primary and secondary phase trainees). </a:t>
            </a:r>
          </a:p>
          <a:p>
            <a:pPr lvl="0" algn="just"/>
            <a:r>
              <a:rPr lang="en-GB" dirty="0"/>
              <a:t>Trainees know about up-to-date research for promoting inclusion and teaching pupils with SEND, and those who speak EAL. They are able to apply this knowledge in their subject and phase. </a:t>
            </a:r>
          </a:p>
          <a:p>
            <a:pPr algn="just"/>
            <a:endParaRPr lang="en-GB" dirty="0"/>
          </a:p>
          <a:p>
            <a:pPr marL="0" indent="0" algn="just">
              <a:buNone/>
            </a:pPr>
            <a:endParaRPr lang="en-GB" dirty="0"/>
          </a:p>
        </p:txBody>
      </p:sp>
    </p:spTree>
    <p:extLst>
      <p:ext uri="{BB962C8B-B14F-4D97-AF65-F5344CB8AC3E}">
        <p14:creationId xmlns:p14="http://schemas.microsoft.com/office/powerpoint/2010/main" val="1512636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B0040-590A-8841-A62F-0B86D2E2B5C2}"/>
              </a:ext>
            </a:extLst>
          </p:cNvPr>
          <p:cNvSpPr>
            <a:spLocks noGrp="1"/>
          </p:cNvSpPr>
          <p:nvPr>
            <p:ph type="title"/>
          </p:nvPr>
        </p:nvSpPr>
        <p:spPr>
          <a:xfrm>
            <a:off x="838200" y="-193675"/>
            <a:ext cx="10515600" cy="1325563"/>
          </a:xfrm>
        </p:spPr>
        <p:txBody>
          <a:bodyPr>
            <a:normAutofit/>
          </a:bodyPr>
          <a:lstStyle/>
          <a:p>
            <a:r>
              <a:rPr lang="en-GB" sz="3200" b="1" dirty="0"/>
              <a:t>Self evaluation / Pre-inspection phone calls with inspectors</a:t>
            </a:r>
            <a:endParaRPr lang="en-GB" sz="3200" dirty="0"/>
          </a:p>
        </p:txBody>
      </p:sp>
      <p:sp>
        <p:nvSpPr>
          <p:cNvPr id="3" name="Content Placeholder 2">
            <a:extLst>
              <a:ext uri="{FF2B5EF4-FFF2-40B4-BE49-F238E27FC236}">
                <a16:creationId xmlns:a16="http://schemas.microsoft.com/office/drawing/2014/main" id="{37E25C11-53BB-E842-AD12-15CDB06EA5B0}"/>
              </a:ext>
            </a:extLst>
          </p:cNvPr>
          <p:cNvSpPr>
            <a:spLocks noGrp="1"/>
          </p:cNvSpPr>
          <p:nvPr>
            <p:ph idx="1"/>
          </p:nvPr>
        </p:nvSpPr>
        <p:spPr>
          <a:xfrm>
            <a:off x="177800" y="898524"/>
            <a:ext cx="11836400" cy="5768976"/>
          </a:xfrm>
        </p:spPr>
        <p:txBody>
          <a:bodyPr>
            <a:normAutofit lnSpcReduction="10000"/>
          </a:bodyPr>
          <a:lstStyle/>
          <a:p>
            <a:pPr marL="342900" lvl="0" indent="-342900" algn="just">
              <a:buFont typeface="+mj-lt"/>
              <a:buAutoNum type="arabicPeriod"/>
            </a:pPr>
            <a:r>
              <a:rPr lang="en-GB" sz="1600" dirty="0"/>
              <a:t>the partnership’s </a:t>
            </a:r>
            <a:r>
              <a:rPr lang="en-GB" sz="1600" b="1" dirty="0"/>
              <a:t>context</a:t>
            </a:r>
            <a:r>
              <a:rPr lang="en-GB" sz="1600" dirty="0"/>
              <a:t>, and the </a:t>
            </a:r>
            <a:r>
              <a:rPr lang="en-GB" sz="1600" b="1" dirty="0"/>
              <a:t>progress it has made since the previous inspection</a:t>
            </a:r>
            <a:r>
              <a:rPr lang="en-GB" sz="1600" dirty="0"/>
              <a:t>, including assessment of the partnership’s current </a:t>
            </a:r>
            <a:r>
              <a:rPr lang="en-GB" sz="1600" b="1" dirty="0"/>
              <a:t>strengths and weaknesses</a:t>
            </a:r>
            <a:r>
              <a:rPr lang="en-GB" sz="1600" dirty="0"/>
              <a:t>, and any specific progress made on areas for improvement identified at previous inspections that remain relevant under the current inspection framework </a:t>
            </a:r>
          </a:p>
          <a:p>
            <a:pPr marL="342900" lvl="0" indent="-342900" algn="just">
              <a:buFont typeface="+mj-lt"/>
              <a:buAutoNum type="arabicPeriod"/>
            </a:pPr>
            <a:r>
              <a:rPr lang="en-GB" sz="1600" dirty="0"/>
              <a:t>how </a:t>
            </a:r>
            <a:r>
              <a:rPr lang="en-GB" sz="1600" b="1" dirty="0"/>
              <a:t>leaders ensure, and assure themselves of, the ambition of the ITE curriculum</a:t>
            </a:r>
            <a:r>
              <a:rPr lang="en-GB" sz="1600" dirty="0"/>
              <a:t>, that it is designed around subject and phase dimensions, and that it is </a:t>
            </a:r>
            <a:r>
              <a:rPr lang="en-GB" sz="1600" b="1" dirty="0"/>
              <a:t>coherently planned and sequenced</a:t>
            </a:r>
            <a:r>
              <a:rPr lang="en-GB" sz="1600" dirty="0"/>
              <a:t> towards cumulatively sufficient knowledge and skills for future learning and employment </a:t>
            </a:r>
          </a:p>
          <a:p>
            <a:pPr marL="342900" lvl="0" indent="-342900" algn="just">
              <a:buFont typeface="+mj-lt"/>
              <a:buAutoNum type="arabicPeriod"/>
            </a:pPr>
            <a:r>
              <a:rPr lang="en-GB" sz="1600" dirty="0"/>
              <a:t>for partnerships that include primary and secondary trainees, the way in which leaders have translated the </a:t>
            </a:r>
            <a:r>
              <a:rPr lang="en-GB" sz="1600" b="1" dirty="0"/>
              <a:t>ITT core content framework </a:t>
            </a:r>
            <a:r>
              <a:rPr lang="en-GB" sz="1600" dirty="0"/>
              <a:t>into a carefully sequenced curriculum for trainees and how they have ensured that all aspects of that framework are covered. Inspectors will also discuss aspects of the programme that go beyond that framework. The discussion will explore how and why leaders have </a:t>
            </a:r>
            <a:r>
              <a:rPr lang="en-GB" sz="1600" b="1" dirty="0"/>
              <a:t>prioritised particular aspects of the programme </a:t>
            </a:r>
          </a:p>
          <a:p>
            <a:pPr marL="342900" lvl="0" indent="-342900" algn="just">
              <a:buFont typeface="+mj-lt"/>
              <a:buAutoNum type="arabicPeriod"/>
            </a:pPr>
            <a:r>
              <a:rPr lang="en-GB" sz="1600" dirty="0"/>
              <a:t>how the partnership </a:t>
            </a:r>
            <a:r>
              <a:rPr lang="en-GB" sz="1600" b="1" dirty="0"/>
              <a:t>assesses trainees formatively </a:t>
            </a:r>
            <a:r>
              <a:rPr lang="en-GB" sz="1600" dirty="0"/>
              <a:t>throughout the course (and </a:t>
            </a:r>
            <a:r>
              <a:rPr lang="en-GB" sz="1600" b="1" dirty="0" err="1"/>
              <a:t>summatively</a:t>
            </a:r>
            <a:r>
              <a:rPr lang="en-GB" sz="1600" dirty="0"/>
              <a:t> against the teachers’ standards for primary and secondary trainees, including those on the assessment only route and the early years teachers’ standards for early years trainees) </a:t>
            </a:r>
          </a:p>
          <a:p>
            <a:pPr marL="342900" lvl="0" indent="-342900" algn="just">
              <a:buFont typeface="+mj-lt"/>
              <a:buAutoNum type="arabicPeriod"/>
            </a:pPr>
            <a:r>
              <a:rPr lang="en-GB" sz="1600" dirty="0"/>
              <a:t>how trainees are taught to promote </a:t>
            </a:r>
            <a:r>
              <a:rPr lang="en-GB" sz="1600" b="1" dirty="0"/>
              <a:t>pupils’ positive behaviour and attitudes</a:t>
            </a:r>
            <a:r>
              <a:rPr lang="en-GB" sz="1600" dirty="0"/>
              <a:t>, and how their practice in meeting the needs of pupils who speak </a:t>
            </a:r>
            <a:r>
              <a:rPr lang="en-GB" sz="1600" b="1" dirty="0"/>
              <a:t>English as an additional language (EAL) </a:t>
            </a:r>
            <a:r>
              <a:rPr lang="en-GB" sz="1600" dirty="0"/>
              <a:t>and pupils with </a:t>
            </a:r>
            <a:r>
              <a:rPr lang="en-GB" sz="1600" b="1" dirty="0"/>
              <a:t>special educational needs and/or disabilities (SEND</a:t>
            </a:r>
            <a:r>
              <a:rPr lang="en-GB" sz="1600" dirty="0"/>
              <a:t>) is developed throughout the ITE curriculums offered </a:t>
            </a:r>
          </a:p>
          <a:p>
            <a:pPr marL="342900" lvl="0" indent="-342900" algn="just">
              <a:buFont typeface="+mj-lt"/>
              <a:buAutoNum type="arabicPeriod"/>
            </a:pPr>
            <a:r>
              <a:rPr lang="en-GB" sz="1600" dirty="0"/>
              <a:t>how leaders have ensured that the partnership is contributing to and </a:t>
            </a:r>
            <a:r>
              <a:rPr lang="en-GB" sz="1600" b="1" dirty="0"/>
              <a:t>meeting the local demand for teachers </a:t>
            </a:r>
          </a:p>
          <a:p>
            <a:pPr marL="342900" lvl="0" indent="-342900" algn="just">
              <a:buFont typeface="+mj-lt"/>
              <a:buAutoNum type="arabicPeriod"/>
            </a:pPr>
            <a:r>
              <a:rPr lang="en-GB" sz="1600" dirty="0"/>
              <a:t>any enhancements and adaptations to the programme to meet the </a:t>
            </a:r>
            <a:r>
              <a:rPr lang="en-GB" sz="1600" b="1" dirty="0"/>
              <a:t>needs of current trainees and local/national priorities </a:t>
            </a:r>
          </a:p>
          <a:p>
            <a:pPr marL="342900" lvl="0" indent="-342900" algn="just">
              <a:buFont typeface="+mj-lt"/>
              <a:buAutoNum type="arabicPeriod"/>
            </a:pPr>
            <a:r>
              <a:rPr lang="en-GB" sz="1600" dirty="0"/>
              <a:t>how leaders ensure (where applicable) that </a:t>
            </a:r>
            <a:r>
              <a:rPr lang="en-GB" sz="1600" b="1" dirty="0"/>
              <a:t>the centre-based and placement-based ITE curriculums are integrated </a:t>
            </a:r>
            <a:r>
              <a:rPr lang="en-GB" sz="1600" dirty="0"/>
              <a:t>to ensure that trainees make the best possible progress in their teaching </a:t>
            </a:r>
          </a:p>
          <a:p>
            <a:pPr marL="342900" lvl="0" indent="-342900" algn="just">
              <a:buFont typeface="+mj-lt"/>
              <a:buAutoNum type="arabicPeriod"/>
            </a:pPr>
            <a:r>
              <a:rPr lang="en-GB" sz="1600" dirty="0"/>
              <a:t>how leaders ensure, and assure themselves, that </a:t>
            </a:r>
            <a:r>
              <a:rPr lang="en-GB" sz="1600" b="1" dirty="0"/>
              <a:t>trainees receive clear, consistent and effective training and mentoring </a:t>
            </a:r>
          </a:p>
          <a:p>
            <a:pPr marL="342900" lvl="0" indent="-342900" algn="just">
              <a:buFont typeface="+mj-lt"/>
              <a:buAutoNum type="arabicPeriod"/>
            </a:pPr>
            <a:r>
              <a:rPr lang="en-GB" sz="1600" dirty="0"/>
              <a:t>how leaders ensure formative and summative assessment of trainees’ progress in mastering the components of the ITE curriculum, </a:t>
            </a:r>
            <a:r>
              <a:rPr lang="en-GB" sz="1600" b="1" dirty="0"/>
              <a:t>without creating an unnecessary burden</a:t>
            </a:r>
            <a:r>
              <a:rPr lang="en-GB" sz="1600" dirty="0"/>
              <a:t>. </a:t>
            </a:r>
          </a:p>
          <a:p>
            <a:pPr marL="0" indent="0" algn="just">
              <a:buNone/>
            </a:pPr>
            <a:endParaRPr lang="en-GB" sz="1200" dirty="0"/>
          </a:p>
        </p:txBody>
      </p:sp>
    </p:spTree>
    <p:extLst>
      <p:ext uri="{BB962C8B-B14F-4D97-AF65-F5344CB8AC3E}">
        <p14:creationId xmlns:p14="http://schemas.microsoft.com/office/powerpoint/2010/main" val="2531259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14DAF0-B74E-024F-A229-1E14882301BB}"/>
              </a:ext>
            </a:extLst>
          </p:cNvPr>
          <p:cNvSpPr>
            <a:spLocks noGrp="1"/>
          </p:cNvSpPr>
          <p:nvPr>
            <p:ph type="title"/>
          </p:nvPr>
        </p:nvSpPr>
        <p:spPr>
          <a:xfrm>
            <a:off x="838200" y="894027"/>
            <a:ext cx="3494362" cy="4782873"/>
          </a:xfrm>
        </p:spPr>
        <p:txBody>
          <a:bodyPr>
            <a:normAutofit/>
          </a:bodyPr>
          <a:lstStyle/>
          <a:p>
            <a:pPr algn="r"/>
            <a:r>
              <a:rPr lang="en-GB">
                <a:solidFill>
                  <a:schemeClr val="bg1"/>
                </a:solidFill>
              </a:rPr>
              <a:t>Additional Questions</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C245875-63D6-2A42-8841-7C8A871F2983}"/>
              </a:ext>
            </a:extLst>
          </p:cNvPr>
          <p:cNvSpPr>
            <a:spLocks noGrp="1"/>
          </p:cNvSpPr>
          <p:nvPr>
            <p:ph idx="1"/>
          </p:nvPr>
        </p:nvSpPr>
        <p:spPr>
          <a:xfrm>
            <a:off x="4976032" y="894027"/>
            <a:ext cx="6377768" cy="4782873"/>
          </a:xfrm>
        </p:spPr>
        <p:txBody>
          <a:bodyPr anchor="ctr">
            <a:normAutofit/>
          </a:bodyPr>
          <a:lstStyle/>
          <a:p>
            <a:pPr marL="0" indent="0">
              <a:buNone/>
            </a:pPr>
            <a:r>
              <a:rPr lang="en-GB" sz="2400">
                <a:solidFill>
                  <a:schemeClr val="bg1"/>
                </a:solidFill>
              </a:rPr>
              <a:t>11. How does the university ensure the</a:t>
            </a:r>
            <a:r>
              <a:rPr lang="en-GB" sz="2400" b="1">
                <a:solidFill>
                  <a:schemeClr val="bg1"/>
                </a:solidFill>
              </a:rPr>
              <a:t> quality</a:t>
            </a:r>
            <a:r>
              <a:rPr lang="en-GB" sz="2400">
                <a:solidFill>
                  <a:schemeClr val="bg1"/>
                </a:solidFill>
              </a:rPr>
              <a:t> of ITE provision across the partnership with schools?</a:t>
            </a:r>
          </a:p>
          <a:p>
            <a:pPr marL="0" indent="0">
              <a:buNone/>
            </a:pPr>
            <a:endParaRPr lang="en-GB" sz="2400">
              <a:solidFill>
                <a:schemeClr val="bg1"/>
              </a:solidFill>
            </a:endParaRPr>
          </a:p>
          <a:p>
            <a:pPr marL="0" indent="0">
              <a:buNone/>
            </a:pPr>
            <a:r>
              <a:rPr lang="en-GB" sz="2400">
                <a:solidFill>
                  <a:schemeClr val="bg1"/>
                </a:solidFill>
              </a:rPr>
              <a:t>Impact of COVID</a:t>
            </a:r>
          </a:p>
          <a:p>
            <a:pPr marL="514350" indent="-514350">
              <a:buFont typeface="+mj-lt"/>
              <a:buAutoNum type="arabicPeriod"/>
            </a:pPr>
            <a:r>
              <a:rPr lang="en-GB" sz="2400">
                <a:solidFill>
                  <a:schemeClr val="bg1"/>
                </a:solidFill>
              </a:rPr>
              <a:t>Evaluation of the ITT changes to any of the above and their impact arising linked to Covid-19</a:t>
            </a:r>
          </a:p>
          <a:p>
            <a:pPr marL="514350" indent="-514350">
              <a:buFont typeface="+mj-lt"/>
              <a:buAutoNum type="arabicPeriod"/>
            </a:pPr>
            <a:r>
              <a:rPr lang="en-GB" sz="2400">
                <a:solidFill>
                  <a:schemeClr val="bg1"/>
                </a:solidFill>
              </a:rPr>
              <a:t>Evaluation of additional measures to ensure quality, consistency and parity of training for training during COVID-19</a:t>
            </a:r>
          </a:p>
          <a:p>
            <a:pPr marL="0" indent="0">
              <a:buNone/>
            </a:pPr>
            <a:endParaRPr lang="en-GB" sz="2400">
              <a:solidFill>
                <a:schemeClr val="bg1"/>
              </a:solidFill>
            </a:endParaRPr>
          </a:p>
        </p:txBody>
      </p:sp>
    </p:spTree>
    <p:extLst>
      <p:ext uri="{BB962C8B-B14F-4D97-AF65-F5344CB8AC3E}">
        <p14:creationId xmlns:p14="http://schemas.microsoft.com/office/powerpoint/2010/main" val="278732004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8B6F62-9448-A544-941A-7F21410A9784}"/>
              </a:ext>
            </a:extLst>
          </p:cNvPr>
          <p:cNvSpPr>
            <a:spLocks noGrp="1"/>
          </p:cNvSpPr>
          <p:nvPr>
            <p:ph type="title"/>
          </p:nvPr>
        </p:nvSpPr>
        <p:spPr>
          <a:xfrm>
            <a:off x="838200" y="894027"/>
            <a:ext cx="3494362" cy="4782873"/>
          </a:xfrm>
        </p:spPr>
        <p:txBody>
          <a:bodyPr>
            <a:normAutofit/>
          </a:bodyPr>
          <a:lstStyle/>
          <a:p>
            <a:pPr algn="r"/>
            <a:r>
              <a:rPr lang="en-GB">
                <a:solidFill>
                  <a:schemeClr val="bg1"/>
                </a:solidFill>
              </a:rPr>
              <a:t>Task: Staff Development day &amp; WaSP</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612E0B9-D768-014F-8A34-AD8F97E6C09D}"/>
              </a:ext>
            </a:extLst>
          </p:cNvPr>
          <p:cNvSpPr>
            <a:spLocks noGrp="1"/>
          </p:cNvSpPr>
          <p:nvPr>
            <p:ph idx="1"/>
          </p:nvPr>
        </p:nvSpPr>
        <p:spPr>
          <a:xfrm>
            <a:off x="4976032" y="894027"/>
            <a:ext cx="6377768" cy="4782873"/>
          </a:xfrm>
        </p:spPr>
        <p:txBody>
          <a:bodyPr anchor="ctr">
            <a:normAutofit/>
          </a:bodyPr>
          <a:lstStyle/>
          <a:p>
            <a:r>
              <a:rPr lang="en-GB" sz="2400" dirty="0">
                <a:solidFill>
                  <a:schemeClr val="bg1"/>
                </a:solidFill>
              </a:rPr>
              <a:t>In your phase teams discuss the Self evaluation questions and record your feedback</a:t>
            </a:r>
          </a:p>
          <a:p>
            <a:r>
              <a:rPr lang="en-GB" sz="2400" dirty="0">
                <a:solidFill>
                  <a:schemeClr val="bg1"/>
                </a:solidFill>
              </a:rPr>
              <a:t>See agenda for timings</a:t>
            </a:r>
          </a:p>
          <a:p>
            <a:r>
              <a:rPr lang="en-GB" sz="2400" dirty="0">
                <a:solidFill>
                  <a:schemeClr val="bg1"/>
                </a:solidFill>
              </a:rPr>
              <a:t>Secondary meet in Andy Hind’s </a:t>
            </a:r>
            <a:r>
              <a:rPr lang="en-GB" sz="2400" dirty="0" err="1">
                <a:solidFill>
                  <a:schemeClr val="bg1"/>
                </a:solidFill>
              </a:rPr>
              <a:t>BBColl</a:t>
            </a:r>
            <a:r>
              <a:rPr lang="en-GB" sz="2400" dirty="0">
                <a:solidFill>
                  <a:schemeClr val="bg1"/>
                </a:solidFill>
              </a:rPr>
              <a:t> room</a:t>
            </a:r>
          </a:p>
          <a:p>
            <a:r>
              <a:rPr lang="en-GB" sz="2400" dirty="0">
                <a:solidFill>
                  <a:schemeClr val="bg1"/>
                </a:solidFill>
              </a:rPr>
              <a:t>Primary meet in Des’ </a:t>
            </a:r>
            <a:r>
              <a:rPr lang="en-GB" sz="2400" dirty="0" err="1">
                <a:solidFill>
                  <a:schemeClr val="bg1"/>
                </a:solidFill>
              </a:rPr>
              <a:t>BBColl</a:t>
            </a:r>
            <a:r>
              <a:rPr lang="en-GB" sz="2400" dirty="0">
                <a:solidFill>
                  <a:schemeClr val="bg1"/>
                </a:solidFill>
              </a:rPr>
              <a:t> room</a:t>
            </a:r>
          </a:p>
          <a:p>
            <a:r>
              <a:rPr lang="en-GB" sz="2400" dirty="0">
                <a:solidFill>
                  <a:schemeClr val="bg1"/>
                </a:solidFill>
              </a:rPr>
              <a:t>Record your feedback on the self-evaluation form in Teams</a:t>
            </a:r>
          </a:p>
          <a:p>
            <a:pPr marL="0" indent="0">
              <a:buNone/>
            </a:pPr>
            <a:r>
              <a:rPr lang="en-GB" sz="2400" dirty="0">
                <a:solidFill>
                  <a:schemeClr val="bg1"/>
                </a:solidFill>
                <a:hlinkClick r:id="rId2"/>
              </a:rPr>
              <a:t>https://livewarwickac.sharepoint.com/:f:/r/sites/OFSTEDInspection/Shared%20Documents/General/Preparation%20phase?csf=1&amp;web=1&amp;e=kAODll</a:t>
            </a:r>
            <a:r>
              <a:rPr lang="en-GB" sz="2400" dirty="0">
                <a:solidFill>
                  <a:schemeClr val="bg1"/>
                </a:solidFill>
              </a:rPr>
              <a:t> </a:t>
            </a:r>
          </a:p>
        </p:txBody>
      </p:sp>
    </p:spTree>
    <p:extLst>
      <p:ext uri="{BB962C8B-B14F-4D97-AF65-F5344CB8AC3E}">
        <p14:creationId xmlns:p14="http://schemas.microsoft.com/office/powerpoint/2010/main" val="848730626"/>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1012</Words>
  <Application>Microsoft Macintosh PowerPoint</Application>
  <PresentationFormat>Widescreen</PresentationFormat>
  <Paragraphs>64</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Courier New</vt:lpstr>
      <vt:lpstr>Wingdings</vt:lpstr>
      <vt:lpstr>Office Theme</vt:lpstr>
      <vt:lpstr>OFSTED ITT Inspection Update</vt:lpstr>
      <vt:lpstr>Overview</vt:lpstr>
      <vt:lpstr>PowerPoint Presentation</vt:lpstr>
      <vt:lpstr>Centre, Alliance and School-based provision/ ITT Core Content</vt:lpstr>
      <vt:lpstr>Focus for OFSTED ITE Inspection</vt:lpstr>
      <vt:lpstr>OFSTED ITT Inspection Grade 2 criteria (extracts) Intent: principles informing the ITE curriculum </vt:lpstr>
      <vt:lpstr>Self evaluation / Pre-inspection phone calls with inspectors</vt:lpstr>
      <vt:lpstr>Additional Questions</vt:lpstr>
      <vt:lpstr>Task: Staff Development day &amp; WaSP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OFSTED ITT Inspection Update</dc:title>
  <dc:creator>Hewitt, Des</dc:creator>
  <cp:lastModifiedBy>Hewitt, Des</cp:lastModifiedBy>
  <cp:revision>1</cp:revision>
  <dcterms:created xsi:type="dcterms:W3CDTF">2020-11-08T19:52:30Z</dcterms:created>
  <dcterms:modified xsi:type="dcterms:W3CDTF">2020-11-12T11:59:41Z</dcterms:modified>
</cp:coreProperties>
</file>