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35"/>
  </p:notesMasterIdLst>
  <p:sldIdLst>
    <p:sldId id="288" r:id="rId6"/>
    <p:sldId id="385" r:id="rId7"/>
    <p:sldId id="324" r:id="rId8"/>
    <p:sldId id="387" r:id="rId9"/>
    <p:sldId id="394" r:id="rId10"/>
    <p:sldId id="386" r:id="rId11"/>
    <p:sldId id="395" r:id="rId12"/>
    <p:sldId id="396" r:id="rId13"/>
    <p:sldId id="384" r:id="rId14"/>
    <p:sldId id="397" r:id="rId15"/>
    <p:sldId id="270" r:id="rId16"/>
    <p:sldId id="291" r:id="rId17"/>
    <p:sldId id="275" r:id="rId18"/>
    <p:sldId id="271" r:id="rId19"/>
    <p:sldId id="290" r:id="rId20"/>
    <p:sldId id="276" r:id="rId21"/>
    <p:sldId id="292" r:id="rId22"/>
    <p:sldId id="277" r:id="rId23"/>
    <p:sldId id="273" r:id="rId24"/>
    <p:sldId id="278" r:id="rId25"/>
    <p:sldId id="261" r:id="rId26"/>
    <p:sldId id="269" r:id="rId27"/>
    <p:sldId id="398" r:id="rId28"/>
    <p:sldId id="388" r:id="rId29"/>
    <p:sldId id="389" r:id="rId30"/>
    <p:sldId id="390" r:id="rId31"/>
    <p:sldId id="391" r:id="rId32"/>
    <p:sldId id="392" r:id="rId33"/>
    <p:sldId id="393" r:id="rId34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nd, Andrew" initials="HA" lastIdx="4" clrIdx="0">
    <p:extLst>
      <p:ext uri="{19B8F6BF-5375-455C-9EA6-DF929625EA0E}">
        <p15:presenceInfo xmlns:p15="http://schemas.microsoft.com/office/powerpoint/2012/main" userId="S::u1874257@live.warwick.ac.uk::99126805-00c8-4e43-9eb7-54b4a436915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BB6"/>
    <a:srgbClr val="8BCBB7"/>
    <a:srgbClr val="FDF8CF"/>
    <a:srgbClr val="3C947D"/>
    <a:srgbClr val="323439"/>
    <a:srgbClr val="303246"/>
    <a:srgbClr val="3F4259"/>
    <a:srgbClr val="F5AA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6C4071-8C54-D83C-6B6D-92DDC61E2501}" v="2" dt="2022-11-16T08:52:53.358"/>
    <p1510:client id="{152A08F8-48A3-4B66-B40B-915E29EF81EB}" v="1" dt="2022-11-16T08:58:54.413"/>
    <p1510:client id="{16DEE44C-ACD6-4B26-AFA2-42981D368146}" v="15" dt="2022-11-16T10:04:36.767"/>
    <p1510:client id="{214C4DD2-F2DA-ECF2-BCE7-190027818E3D}" v="3042" dt="2022-11-15T16:30:21.468"/>
    <p1510:client id="{2D823305-20D5-448D-958A-6523F49DD211}" v="34" vWet="36" dt="2022-11-15T20:31:06.851"/>
    <p1510:client id="{397AD260-0124-47FB-A946-57CE1A721D66}" v="4" dt="2022-11-16T10:06:07.777"/>
    <p1510:client id="{79FC7568-A956-4C56-95FF-202FD29AF7E2}" v="2" dt="2022-11-16T12:13:16.154"/>
    <p1510:client id="{95257EBF-BFA5-68C3-1334-A3D35572C176}" v="1844" dt="2022-11-15T21:53:17.582"/>
    <p1510:client id="{E394A0DB-913F-4FD5-93D1-768515D7937E}" v="8" dt="2022-11-15T10:48:00.107"/>
    <p1510:client id="{E6E570C0-A06F-412D-AE46-8BD903B06BAC}" v="35" dt="2022-11-16T09:42:28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138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1FD55-2019-4E4D-8E1F-29D3EDAC1A3D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B64D-7D26-4F46-9859-5476EC0E1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49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6663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820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Secondary example – Professional Enquiry Session on Challenging Behaviour (October) – rewards and sanctions records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Primary example – Professional Enquiry resource on Learning to Plan – the process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IQTS example – Professional Enquiry reflective practice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3405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81377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494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286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840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0163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080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245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372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1520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4180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97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25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1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435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79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Kate to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42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F61ED5-A41D-4A3E-A5AF-9007AF75344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28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F61ED5-A41D-4A3E-A5AF-9007AF7534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914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6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6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51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433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204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90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314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86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458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557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06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49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612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556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32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3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8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3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2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8684D-B337-C247-BA80-E4910C6E4E03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355F-DC81-524E-9DD2-A1442D99C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4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7CB8E-4A34-46A9-9EDA-618480285474}" type="datetimeFigureOut">
              <a:rPr lang="en-GB" smtClean="0"/>
              <a:t>01/12/2022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C4796-1904-4405-AF2A-721E5EC89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tter.ai/u/R0D4nYbvWKqK6wI-JKYBh3PQwSs" TargetMode="Externa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21" t="13535" r="56675" b="5512"/>
          <a:stretch/>
        </p:blipFill>
        <p:spPr>
          <a:xfrm>
            <a:off x="-2299" y="-10212"/>
            <a:ext cx="9144000" cy="51526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5392" t="78199" r="54509" b="5610"/>
          <a:stretch/>
        </p:blipFill>
        <p:spPr>
          <a:xfrm>
            <a:off x="6841403" y="4105275"/>
            <a:ext cx="2302597" cy="10382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4105275"/>
            <a:ext cx="7299525" cy="1038225"/>
          </a:xfrm>
          <a:prstGeom prst="rect">
            <a:avLst/>
          </a:prstGeom>
          <a:solidFill>
            <a:srgbClr val="8BC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5153" y="4270444"/>
            <a:ext cx="5809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venirNext-Regular"/>
                <a:cs typeface="Calibri"/>
              </a:rPr>
              <a:t>Warwick </a:t>
            </a:r>
            <a:r>
              <a:rPr lang="en-GB" sz="2000" b="1">
                <a:solidFill>
                  <a:schemeClr val="bg1"/>
                </a:solidFill>
                <a:latin typeface="AvenirNext-Regular"/>
                <a:cs typeface="Calibri"/>
              </a:rPr>
              <a:t>and Schools’ </a:t>
            </a:r>
            <a:r>
              <a:rPr lang="en-GB" sz="2000" b="1" dirty="0">
                <a:solidFill>
                  <a:schemeClr val="bg1"/>
                </a:solidFill>
                <a:latin typeface="AvenirNext-Regular"/>
                <a:cs typeface="Calibri"/>
              </a:rPr>
              <a:t>Partnership meeting</a:t>
            </a:r>
          </a:p>
          <a:p>
            <a:r>
              <a:rPr lang="en-GB" sz="2000" b="1" dirty="0">
                <a:solidFill>
                  <a:schemeClr val="bg1"/>
                </a:solidFill>
                <a:latin typeface="AvenirNext-Regular"/>
                <a:cs typeface="Calibri"/>
              </a:rPr>
              <a:t>Thursday 1 December 2022</a:t>
            </a:r>
            <a:endParaRPr lang="en-GB" sz="2800" b="1" dirty="0">
              <a:solidFill>
                <a:schemeClr val="bg1"/>
              </a:solidFill>
              <a:latin typeface="AvenirNext-Regula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2949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52" y="1223356"/>
            <a:ext cx="8229600" cy="857250"/>
          </a:xfrm>
        </p:spPr>
        <p:txBody>
          <a:bodyPr>
            <a:normAutofit fontScale="90000"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1981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r>
              <a:rPr lang="en-GB" sz="1400" dirty="0">
                <a:cs typeface="Calibri"/>
              </a:rPr>
              <a:t> </a:t>
            </a: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E6F531-43B9-DE36-CA8B-89288803646E}"/>
              </a:ext>
            </a:extLst>
          </p:cNvPr>
          <p:cNvGrpSpPr/>
          <p:nvPr/>
        </p:nvGrpSpPr>
        <p:grpSpPr>
          <a:xfrm>
            <a:off x="457200" y="217109"/>
            <a:ext cx="8229600" cy="4709281"/>
            <a:chOff x="585402" y="513118"/>
            <a:chExt cx="11019192" cy="56782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7D0690-46CE-5976-B96E-BE4CDF8E7A58}"/>
                </a:ext>
              </a:extLst>
            </p:cNvPr>
            <p:cNvSpPr/>
            <p:nvPr/>
          </p:nvSpPr>
          <p:spPr>
            <a:xfrm>
              <a:off x="587407" y="3428257"/>
              <a:ext cx="11017187" cy="4597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2400">
                  <a:solidFill>
                    <a:schemeClr val="tx1"/>
                  </a:solidFill>
                </a:rPr>
                <a:t>Local PGCE enrichment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AD12F6-9D75-9F66-DEC2-FE049DDD60D1}"/>
                </a:ext>
              </a:extLst>
            </p:cNvPr>
            <p:cNvSpPr/>
            <p:nvPr/>
          </p:nvSpPr>
          <p:spPr>
            <a:xfrm>
              <a:off x="587407" y="4196052"/>
              <a:ext cx="11017187" cy="4597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2400">
                  <a:solidFill>
                    <a:schemeClr val="tx1"/>
                  </a:solidFill>
                </a:rPr>
                <a:t>Remote PGCE QTS growth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B9B2B1-3072-F42F-F21F-42D399BAA1B2}"/>
                </a:ext>
              </a:extLst>
            </p:cNvPr>
            <p:cNvSpPr/>
            <p:nvPr/>
          </p:nvSpPr>
          <p:spPr>
            <a:xfrm>
              <a:off x="587407" y="4963847"/>
              <a:ext cx="11017187" cy="4597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2400">
                  <a:solidFill>
                    <a:schemeClr val="tx1"/>
                  </a:solidFill>
                </a:rPr>
                <a:t>Remote PGCE non QTS growth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FF4A8CB-0557-9BA2-2372-775AB0170877}"/>
                </a:ext>
              </a:extLst>
            </p:cNvPr>
            <p:cNvSpPr/>
            <p:nvPr/>
          </p:nvSpPr>
          <p:spPr>
            <a:xfrm>
              <a:off x="587407" y="5731641"/>
              <a:ext cx="11017187" cy="4597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2400">
                  <a:solidFill>
                    <a:schemeClr val="tx1"/>
                  </a:solidFill>
                </a:rPr>
                <a:t>Remote CPD provision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76ABB2B-E995-F058-5D88-75E3822AF6AE}"/>
                </a:ext>
              </a:extLst>
            </p:cNvPr>
            <p:cNvGrpSpPr/>
            <p:nvPr/>
          </p:nvGrpSpPr>
          <p:grpSpPr>
            <a:xfrm>
              <a:off x="585402" y="513118"/>
              <a:ext cx="1765546" cy="5655969"/>
              <a:chOff x="800100" y="520996"/>
              <a:chExt cx="1765546" cy="5655969"/>
            </a:xfrm>
          </p:grpSpPr>
          <p:sp>
            <p:nvSpPr>
              <p:cNvPr id="20" name="Arrow: Pentagon 19">
                <a:extLst>
                  <a:ext uri="{FF2B5EF4-FFF2-40B4-BE49-F238E27FC236}">
                    <a16:creationId xmlns:a16="http://schemas.microsoft.com/office/drawing/2014/main" id="{355D6668-DA14-82D5-D83C-F82D8ED08B0C}"/>
                  </a:ext>
                </a:extLst>
              </p:cNvPr>
              <p:cNvSpPr/>
              <p:nvPr/>
            </p:nvSpPr>
            <p:spPr>
              <a:xfrm rot="5400000">
                <a:off x="-1145112" y="2466208"/>
                <a:ext cx="5655969" cy="1765546"/>
              </a:xfrm>
              <a:prstGeom prst="homePlat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1" name="TextBox 17">
                <a:extLst>
                  <a:ext uri="{FF2B5EF4-FFF2-40B4-BE49-F238E27FC236}">
                    <a16:creationId xmlns:a16="http://schemas.microsoft.com/office/drawing/2014/main" id="{7586E66D-3B5B-EF5A-FA99-31C183D0BE41}"/>
                  </a:ext>
                </a:extLst>
              </p:cNvPr>
              <p:cNvSpPr txBox="1"/>
              <p:nvPr/>
            </p:nvSpPr>
            <p:spPr>
              <a:xfrm>
                <a:off x="1065874" y="681034"/>
                <a:ext cx="1251752" cy="338554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775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GB" sz="1600"/>
                  <a:t>Mentoring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15BD849-B1CA-736A-1E52-B6384BE9C93B}"/>
                </a:ext>
              </a:extLst>
            </p:cNvPr>
            <p:cNvGrpSpPr/>
            <p:nvPr/>
          </p:nvGrpSpPr>
          <p:grpSpPr>
            <a:xfrm>
              <a:off x="2575425" y="513118"/>
              <a:ext cx="1833979" cy="5655969"/>
              <a:chOff x="3138502" y="520996"/>
              <a:chExt cx="1833979" cy="5655969"/>
            </a:xfrm>
          </p:grpSpPr>
          <p:sp>
            <p:nvSpPr>
              <p:cNvPr id="18" name="Arrow: Pentagon 17">
                <a:extLst>
                  <a:ext uri="{FF2B5EF4-FFF2-40B4-BE49-F238E27FC236}">
                    <a16:creationId xmlns:a16="http://schemas.microsoft.com/office/drawing/2014/main" id="{1D078DB6-ED1D-8FB3-59FB-21D5EC934B95}"/>
                  </a:ext>
                </a:extLst>
              </p:cNvPr>
              <p:cNvSpPr/>
              <p:nvPr/>
            </p:nvSpPr>
            <p:spPr>
              <a:xfrm rot="5400000">
                <a:off x="1227507" y="2431991"/>
                <a:ext cx="5655969" cy="1833979"/>
              </a:xfrm>
              <a:prstGeom prst="homePlat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9" name="TextBox 15">
                <a:extLst>
                  <a:ext uri="{FF2B5EF4-FFF2-40B4-BE49-F238E27FC236}">
                    <a16:creationId xmlns:a16="http://schemas.microsoft.com/office/drawing/2014/main" id="{88E6B819-5F8E-37C1-55A5-93F087206B70}"/>
                  </a:ext>
                </a:extLst>
              </p:cNvPr>
              <p:cNvSpPr txBox="1"/>
              <p:nvPr/>
            </p:nvSpPr>
            <p:spPr>
              <a:xfrm>
                <a:off x="3328940" y="681034"/>
                <a:ext cx="1453103" cy="1077218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85000" lnSpcReduction="1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GB" sz="1600"/>
                  <a:t>Digital Communities of Practice</a:t>
                </a:r>
              </a:p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GB" sz="1600"/>
                  <a:t>(DCOPs)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565A53A-015D-72DE-4288-5AFCA1278465}"/>
                </a:ext>
              </a:extLst>
            </p:cNvPr>
            <p:cNvGrpSpPr/>
            <p:nvPr/>
          </p:nvGrpSpPr>
          <p:grpSpPr>
            <a:xfrm>
              <a:off x="4633881" y="513118"/>
              <a:ext cx="1833979" cy="5655969"/>
              <a:chOff x="5536459" y="520996"/>
              <a:chExt cx="1833979" cy="5655969"/>
            </a:xfrm>
          </p:grpSpPr>
          <p:sp>
            <p:nvSpPr>
              <p:cNvPr id="16" name="Arrow: Pentagon 15">
                <a:extLst>
                  <a:ext uri="{FF2B5EF4-FFF2-40B4-BE49-F238E27FC236}">
                    <a16:creationId xmlns:a16="http://schemas.microsoft.com/office/drawing/2014/main" id="{EAFA90FE-0967-7F2D-C673-4769F95F1974}"/>
                  </a:ext>
                </a:extLst>
              </p:cNvPr>
              <p:cNvSpPr/>
              <p:nvPr/>
            </p:nvSpPr>
            <p:spPr>
              <a:xfrm rot="5400000">
                <a:off x="3625464" y="2431991"/>
                <a:ext cx="5655969" cy="1833979"/>
              </a:xfrm>
              <a:prstGeom prst="homePlat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7" name="TextBox 13">
                <a:extLst>
                  <a:ext uri="{FF2B5EF4-FFF2-40B4-BE49-F238E27FC236}">
                    <a16:creationId xmlns:a16="http://schemas.microsoft.com/office/drawing/2014/main" id="{180223B5-4AA5-62FA-AA7E-ADD5B6E83F71}"/>
                  </a:ext>
                </a:extLst>
              </p:cNvPr>
              <p:cNvSpPr txBox="1"/>
              <p:nvPr/>
            </p:nvSpPr>
            <p:spPr>
              <a:xfrm>
                <a:off x="5830408" y="681034"/>
                <a:ext cx="1251752" cy="1077218"/>
              </a:xfrm>
              <a:prstGeom prst="rect">
                <a:avLst/>
              </a:prstGeom>
              <a:noFill/>
            </p:spPr>
            <p:txBody>
              <a:bodyPr wrap="square" rtlCol="0">
                <a:normAutofit lnSpcReduction="1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GB" sz="1600"/>
                  <a:t>Reusable Learning Objects (RLOs)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C700084-9D45-1DEE-8644-B9D047798E60}"/>
                </a:ext>
              </a:extLst>
            </p:cNvPr>
            <p:cNvGrpSpPr/>
            <p:nvPr/>
          </p:nvGrpSpPr>
          <p:grpSpPr>
            <a:xfrm>
              <a:off x="6692336" y="513118"/>
              <a:ext cx="1833979" cy="5655969"/>
              <a:chOff x="7774613" y="520996"/>
              <a:chExt cx="1833979" cy="5655969"/>
            </a:xfrm>
          </p:grpSpPr>
          <p:sp>
            <p:nvSpPr>
              <p:cNvPr id="14" name="Arrow: Pentagon 13">
                <a:extLst>
                  <a:ext uri="{FF2B5EF4-FFF2-40B4-BE49-F238E27FC236}">
                    <a16:creationId xmlns:a16="http://schemas.microsoft.com/office/drawing/2014/main" id="{6B9B1977-C33C-4A2C-88CA-6212031CAB6C}"/>
                  </a:ext>
                </a:extLst>
              </p:cNvPr>
              <p:cNvSpPr/>
              <p:nvPr/>
            </p:nvSpPr>
            <p:spPr>
              <a:xfrm rot="5400000">
                <a:off x="5863618" y="2431991"/>
                <a:ext cx="5655969" cy="1833979"/>
              </a:xfrm>
              <a:prstGeom prst="homePlat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5" name="TextBox 11">
                <a:extLst>
                  <a:ext uri="{FF2B5EF4-FFF2-40B4-BE49-F238E27FC236}">
                    <a16:creationId xmlns:a16="http://schemas.microsoft.com/office/drawing/2014/main" id="{02936CF1-32E4-7C5C-A832-EE92339B6766}"/>
                  </a:ext>
                </a:extLst>
              </p:cNvPr>
              <p:cNvSpPr txBox="1"/>
              <p:nvPr/>
            </p:nvSpPr>
            <p:spPr>
              <a:xfrm>
                <a:off x="8065726" y="700608"/>
                <a:ext cx="1251752" cy="1077218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GB" sz="1600"/>
                  <a:t>Student Experience &amp; Quality Assurance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4520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2A428-AE4A-7519-0CD4-A49629AFE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89" y="733806"/>
            <a:ext cx="2615811" cy="1119099"/>
          </a:xfrm>
        </p:spPr>
        <p:txBody>
          <a:bodyPr anchor="t">
            <a:normAutofit/>
          </a:bodyPr>
          <a:lstStyle/>
          <a:p>
            <a:r>
              <a:rPr lang="en-GB" sz="2400" dirty="0">
                <a:solidFill>
                  <a:srgbClr val="7ECBB6"/>
                </a:solidFill>
                <a:latin typeface="AvenirNext-Regular"/>
              </a:rPr>
              <a:t>Mentoring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1CC6F-7AF9-0BB5-980A-EBF613F87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521" y="1317374"/>
            <a:ext cx="3292499" cy="2695193"/>
          </a:xfrm>
        </p:spPr>
        <p:txBody>
          <a:bodyPr vert="horz" lIns="68580" tIns="34290" rIns="68580" bIns="34290" rtlCol="0">
            <a:noAutofit/>
          </a:bodyPr>
          <a:lstStyle/>
          <a:p>
            <a:pPr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Aim: </a:t>
            </a:r>
            <a:r>
              <a:rPr lang="en-GB" sz="1400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Support mentors (School and University based) and student teachers to be aware of best practice, engaging in deep coaching meetings.</a:t>
            </a:r>
          </a:p>
          <a:p>
            <a:pPr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To trial assistive technologies through otter.ai in supporting content</a:t>
            </a:r>
          </a:p>
          <a:p>
            <a:pPr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Focus: </a:t>
            </a:r>
          </a:p>
          <a:p>
            <a:pPr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QTS formative assessment.</a:t>
            </a:r>
          </a:p>
          <a:p>
            <a:pPr lvl="1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Opportunity to align all school-based training with the CRD. </a:t>
            </a:r>
          </a:p>
          <a:p>
            <a:pPr lvl="1"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alpha val="60000"/>
                  </a:schemeClr>
                </a:solidFill>
                <a:latin typeface="AvenirNext-Regular"/>
              </a:rPr>
              <a:t>Supports the trainee to take active ownership of their personal curriculum. </a:t>
            </a:r>
          </a:p>
        </p:txBody>
      </p:sp>
      <p:pic>
        <p:nvPicPr>
          <p:cNvPr id="4" name="Picture 2" descr="Instructional Coaching | DGS Academics">
            <a:extLst>
              <a:ext uri="{FF2B5EF4-FFF2-40B4-BE49-F238E27FC236}">
                <a16:creationId xmlns:a16="http://schemas.microsoft.com/office/drawing/2014/main" id="{3A21144C-3B3E-7AD7-5046-2705DC18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5279" y="233593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oReact - eLearning | UAB">
            <a:extLst>
              <a:ext uri="{FF2B5EF4-FFF2-40B4-BE49-F238E27FC236}">
                <a16:creationId xmlns:a16="http://schemas.microsoft.com/office/drawing/2014/main" id="{21B32772-D80A-BB64-1983-87046B4930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0" b="35489"/>
          <a:stretch/>
        </p:blipFill>
        <p:spPr bwMode="auto">
          <a:xfrm>
            <a:off x="7218575" y="3908693"/>
            <a:ext cx="1753742" cy="5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ghtning Bolt 5" descr="-">
            <a:extLst>
              <a:ext uri="{FF2B5EF4-FFF2-40B4-BE49-F238E27FC236}">
                <a16:creationId xmlns:a16="http://schemas.microsoft.com/office/drawing/2014/main" id="{08519B60-3A6F-F9F1-6617-F47E7D1DCFD7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Lightning Bolt 6" descr="-">
            <a:extLst>
              <a:ext uri="{FF2B5EF4-FFF2-40B4-BE49-F238E27FC236}">
                <a16:creationId xmlns:a16="http://schemas.microsoft.com/office/drawing/2014/main" id="{104FBD34-57B3-D171-D393-A78558453064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EAEA999-2193-DA0F-B054-EED524CCC3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08230" y="314100"/>
            <a:ext cx="1550194" cy="117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1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03292-7D35-8762-C43E-074148B37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7" y="274319"/>
            <a:ext cx="4436204" cy="857250"/>
          </a:xfrm>
        </p:spPr>
        <p:txBody>
          <a:bodyPr>
            <a:normAutofit/>
          </a:bodyPr>
          <a:lstStyle/>
          <a:p>
            <a:r>
              <a:rPr lang="en-GB" sz="2400" b="1" dirty="0"/>
              <a:t>Mentoring and Otter.ai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E958D8-E494-C30D-5CCD-1A2AFA45B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318232"/>
            <a:ext cx="4436204" cy="3961589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1B384F-EF6B-76EE-6E06-31CB142C3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20" y="1268493"/>
            <a:ext cx="3949430" cy="201724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32B6C7F-7B25-4A42-7A14-E101EE37B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17368" y="3690462"/>
            <a:ext cx="1550194" cy="11787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54F7F-5DDE-2830-ACA9-6622AEFE7F92}"/>
              </a:ext>
            </a:extLst>
          </p:cNvPr>
          <p:cNvSpPr txBox="1"/>
          <p:nvPr/>
        </p:nvSpPr>
        <p:spPr>
          <a:xfrm>
            <a:off x="3590440" y="4367691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>
                <a:hlinkClick r:id="rId6"/>
              </a:rPr>
              <a:t>Example here</a:t>
            </a:r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359099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CF066-564D-27B7-C17F-9E911AC4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Key Impacts and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4AA86-FB9D-EA82-C0B8-DA961A889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042" y="1119188"/>
            <a:ext cx="6216758" cy="3924300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Clr>
                <a:srgbClr val="7ECBB6"/>
              </a:buClr>
              <a:buNone/>
            </a:pPr>
            <a:r>
              <a:rPr lang="en-GB" sz="1800" b="1" dirty="0">
                <a:latin typeface="AvenirNext-Regular"/>
              </a:rPr>
              <a:t>Reflections: </a:t>
            </a:r>
          </a:p>
          <a:p>
            <a:pPr>
              <a:buClr>
                <a:srgbClr val="7ECBB6"/>
              </a:buClr>
            </a:pPr>
            <a:r>
              <a:rPr lang="en-GB" sz="1800" dirty="0">
                <a:latin typeface="AvenirNext-Regular"/>
              </a:rPr>
              <a:t>Cost-benefit in terms of time taken to capture, edit, catalogue, make accessible and disseminate need to be considered.</a:t>
            </a:r>
          </a:p>
          <a:p>
            <a:pPr>
              <a:buClr>
                <a:srgbClr val="7ECBB6"/>
              </a:buClr>
            </a:pPr>
            <a:r>
              <a:rPr lang="en-GB" sz="1800" dirty="0">
                <a:latin typeface="AvenirNext-Regular"/>
              </a:rPr>
              <a:t>Future use – permissions for recording children remains a significant barrier.</a:t>
            </a:r>
          </a:p>
          <a:p>
            <a:pPr>
              <a:buClr>
                <a:srgbClr val="7ECBB6"/>
              </a:buClr>
            </a:pPr>
            <a:r>
              <a:rPr lang="en-GB" sz="1800" dirty="0">
                <a:latin typeface="AvenirNext-Regular"/>
              </a:rPr>
              <a:t>Students and mentors willing to embrace this (remote I-QTS), could this be a strategy for more remote partners?</a:t>
            </a:r>
          </a:p>
          <a:p>
            <a:pPr>
              <a:buClr>
                <a:srgbClr val="7ECBB6"/>
              </a:buClr>
            </a:pPr>
            <a:r>
              <a:rPr lang="en-GB" sz="1800" dirty="0">
                <a:latin typeface="AvenirNext-Regular"/>
              </a:rPr>
              <a:t>Audio/text/video technology – On demand – searchable, clickable, in appropriate format</a:t>
            </a:r>
          </a:p>
          <a:p>
            <a:pPr>
              <a:buClr>
                <a:srgbClr val="7ECBB6"/>
              </a:buClr>
            </a:pPr>
            <a:r>
              <a:rPr lang="en-GB" sz="1800" dirty="0">
                <a:highlight>
                  <a:srgbClr val="FFFF00"/>
                </a:highlight>
                <a:latin typeface="AvenirNext-Regular"/>
              </a:rPr>
              <a:t>Plea: Talk to me if you have a policy that lets  you record/share videos for training purposes (primary and secondary level)</a:t>
            </a:r>
          </a:p>
        </p:txBody>
      </p:sp>
      <p:pic>
        <p:nvPicPr>
          <p:cNvPr id="4" name="Picture 2" descr="Water – Risks of a Vital Resource | Vontobel Asset Management">
            <a:extLst>
              <a:ext uri="{FF2B5EF4-FFF2-40B4-BE49-F238E27FC236}">
                <a16:creationId xmlns:a16="http://schemas.microsoft.com/office/drawing/2014/main" id="{D2C7220B-3A2D-D29C-A475-99FA89523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923" y="0"/>
            <a:ext cx="1989077" cy="111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915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3ED95-2F9F-8872-C031-5D0199423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41844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DCOP (Digital Communities of Practice)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C792F-0437-5C9E-A1C1-145B0EFC8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12567"/>
            <a:ext cx="7886700" cy="3263504"/>
          </a:xfrm>
        </p:spPr>
        <p:txBody>
          <a:bodyPr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b="1" dirty="0">
                <a:latin typeface="AvenirNext-Regular"/>
              </a:rPr>
              <a:t>Aim: </a:t>
            </a:r>
            <a:r>
              <a:rPr lang="en-GB" sz="2000" dirty="0">
                <a:latin typeface="AvenirNext-Regular"/>
              </a:rPr>
              <a:t>Identify the ways that multiple users engage with and create a DCOP through shared domain, practice, and community.  </a:t>
            </a:r>
          </a:p>
          <a:p>
            <a:pPr>
              <a:buClr>
                <a:srgbClr val="7ECBB6"/>
              </a:buClr>
            </a:pPr>
            <a:r>
              <a:rPr lang="en-GB" sz="2000" b="1" dirty="0">
                <a:latin typeface="AvenirNext-Regular"/>
              </a:rPr>
              <a:t>Focus: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An outward facing site, bringing together stakeholders from University, schools and students is necessary for a DCOP to be established. 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A strong COP focuses on a shared problem, active learning and effective decision making.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8BFC66-B365-BA4C-8F74-A0DC9B732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60760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11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5972D-BE8E-0D79-CEBC-1BFDB1CA7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>
                <a:latin typeface="AvenirNext-Regular"/>
              </a:rPr>
              <a:t>What is one?</a:t>
            </a:r>
          </a:p>
        </p:txBody>
      </p:sp>
      <p:pic>
        <p:nvPicPr>
          <p:cNvPr id="3074" name="Picture 2" descr="_6802375_orig">
            <a:extLst>
              <a:ext uri="{FF2B5EF4-FFF2-40B4-BE49-F238E27FC236}">
                <a16:creationId xmlns:a16="http://schemas.microsoft.com/office/drawing/2014/main" id="{2CD337E2-3579-BDA4-0BC5-6235F3DAA6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4896" y="1206034"/>
            <a:ext cx="4954207" cy="359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8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CF066-564D-27B7-C17F-9E911AC4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Key Impacts and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4AA86-FB9D-EA82-C0B8-DA961A889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3648150" cy="3263504"/>
          </a:xfrm>
        </p:spPr>
        <p:txBody>
          <a:bodyPr vert="horz" lIns="68580" tIns="34290" rIns="68580" bIns="34290" rtlCol="0" anchor="t"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It’s ongoing work.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Project finishing July 23.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Focus on Rainbow Allies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Establishing principles rather than platforms</a:t>
            </a:r>
          </a:p>
          <a:p>
            <a:endParaRPr lang="en-GB" sz="1500" dirty="0"/>
          </a:p>
          <a:p>
            <a:endParaRPr lang="en-GB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C5CA8F-CD18-9E6C-FC28-8BC275D3D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459" y="1926727"/>
            <a:ext cx="4760107" cy="3216773"/>
          </a:xfrm>
          <a:prstGeom prst="rect">
            <a:avLst/>
          </a:prstGeom>
        </p:spPr>
      </p:pic>
      <p:pic>
        <p:nvPicPr>
          <p:cNvPr id="4" name="Picture 2" descr="Water – Risks of a Vital Resource | Vontobel Asset Management">
            <a:extLst>
              <a:ext uri="{FF2B5EF4-FFF2-40B4-BE49-F238E27FC236}">
                <a16:creationId xmlns:a16="http://schemas.microsoft.com/office/drawing/2014/main" id="{9190879E-3A19-E865-A21B-8AF68ECCB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489" y="-25004"/>
            <a:ext cx="1989077" cy="111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585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9F351-CD5A-C7C7-484E-9683897E1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93837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What are RLOs?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AE129-3FF8-B99B-950A-D192160A7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8009"/>
            <a:ext cx="7886700" cy="3263504"/>
          </a:xfrm>
        </p:spPr>
        <p:txBody>
          <a:bodyPr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Instructional design components that can be used for multiple purposes.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They are usually small components that are developed for a specific use, but which can be conveniently reused in multiple settings, often with little or no editing.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Some practitioners describe them as ‘Lego bricks’.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DA237-2CD0-AE1C-B5D5-7582957C8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04752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57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CF066-564D-27B7-C17F-9E911AC4E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650" y="641044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Key Impacts and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4AA86-FB9D-EA82-C0B8-DA961A889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50660"/>
            <a:ext cx="7356150" cy="3263504"/>
          </a:xfrm>
        </p:spPr>
        <p:txBody>
          <a:bodyPr vert="horz" lIns="68580" tIns="34290" rIns="68580" bIns="34290" rtlCol="0" anchor="t"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Established RLO definition for CTE.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Identified and shared existing RLOs.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Delivered CPD sessions on developing RLOs (e.g., H5P, Padlet).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PGCE-IQTS provided focus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Building up a bank of resources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26A40E-3780-F356-8ED3-BE00CDA4D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2801" y="0"/>
            <a:ext cx="2131200" cy="19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668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6DF5D-840C-B66C-32D6-D44A5CC04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50" y="753740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Student Experience and QA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03225-699B-7CDB-A98A-6F20D3666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2419"/>
            <a:ext cx="7886700" cy="3263504"/>
          </a:xfrm>
        </p:spPr>
        <p:txBody>
          <a:bodyPr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b="1" dirty="0">
                <a:latin typeface="AvenirNext-Regular"/>
              </a:rPr>
              <a:t>Aim: </a:t>
            </a:r>
            <a:r>
              <a:rPr lang="en-GB" sz="2000" dirty="0">
                <a:latin typeface="AvenirNext-Regular"/>
              </a:rPr>
              <a:t>To develop a more comprehensive understanding of potential approaches and related tools for student experience and quality assurance activities across local QTS, remote QTS and non QTS teacher CPD programmes. </a:t>
            </a:r>
          </a:p>
          <a:p>
            <a:pPr>
              <a:buClr>
                <a:srgbClr val="7ECBB6"/>
              </a:buClr>
            </a:pPr>
            <a:r>
              <a:rPr lang="en-GB" sz="2000" b="1" dirty="0">
                <a:latin typeface="AvenirNext-Regular"/>
              </a:rPr>
              <a:t>Focus:  </a:t>
            </a:r>
            <a:r>
              <a:rPr lang="en-GB" sz="2000" dirty="0">
                <a:latin typeface="AvenirNext-Regular"/>
              </a:rPr>
              <a:t>Professional Practice (or Work-Based Learning [WBL]) element of the programmes. ​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This project includes an exploratory/developmental study of two portfolios relevant to work-based learning. </a:t>
            </a:r>
          </a:p>
        </p:txBody>
      </p:sp>
      <p:pic>
        <p:nvPicPr>
          <p:cNvPr id="1026" name="Picture 2" descr="Home - Mosaic">
            <a:extLst>
              <a:ext uri="{FF2B5EF4-FFF2-40B4-BE49-F238E27FC236}">
                <a16:creationId xmlns:a16="http://schemas.microsoft.com/office/drawing/2014/main" id="{F62FBF64-37CF-7CB2-A199-9C3F2D56C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24"/>
            <a:ext cx="3553691" cy="113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F13E6F2-94AA-608A-3430-27A3EB622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33" y="1054180"/>
            <a:ext cx="1454822" cy="36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2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836D718-26E7-1C00-32DB-0ECD2C84F1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7951" y="221226"/>
            <a:ext cx="3828098" cy="4455907"/>
          </a:xfrm>
        </p:spPr>
      </p:pic>
    </p:spTree>
    <p:extLst>
      <p:ext uri="{BB962C8B-B14F-4D97-AF65-F5344CB8AC3E}">
        <p14:creationId xmlns:p14="http://schemas.microsoft.com/office/powerpoint/2010/main" val="2771111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CF066-564D-27B7-C17F-9E911AC4E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437" y="510777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Key Impacts and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4AA86-FB9D-EA82-C0B8-DA961A889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Using multiple systems not tailored for a specific purpose moves us away from our core purpose.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Seeking digital solutions to our courses that improve student experience.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Mosaic trial has received positive comments from trainees and staff taking part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Moving on the procurement process has started.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highlight>
                  <a:srgbClr val="FFFF00"/>
                </a:highlight>
                <a:latin typeface="AvenirNext-Regular"/>
              </a:rPr>
              <a:t>Impact could be felt on you as PM/Alliance Lead – dashboards of all trainees may be achievable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66B7D-8A48-D25C-4357-B9E92BFC3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74356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72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81E95-2CB8-411C-BB8B-7799238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62644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Where we are (Dec 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7B1A7-A5ED-4C3A-728E-22164C79B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Mentoring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A lot of time spent with legal depts around sign off 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Laying the foundations for utilising “</a:t>
            </a:r>
            <a:r>
              <a:rPr lang="en-GB" sz="2000" dirty="0" err="1">
                <a:latin typeface="AvenirNext-Regular"/>
              </a:rPr>
              <a:t>GoReact</a:t>
            </a:r>
            <a:r>
              <a:rPr lang="en-GB" sz="2000" dirty="0">
                <a:latin typeface="AvenirNext-Regular"/>
              </a:rPr>
              <a:t>” as a platform to capture, reflect and progress student teacher skills using video capture. 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Digital Communities of Practice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Rainbow Allies used as a DCOP, using Gather town. 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Successful Warwick Innovation Fund bid awarded to support the setting up the DCOP, encouraging engagement and using its development as an exemplar going forward.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DD61F8-076A-B185-488B-64A2F7352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91049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12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81E95-2CB8-411C-BB8B-7799238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77044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7ECBB6"/>
                </a:solidFill>
                <a:latin typeface="AvenirNext-Regular"/>
              </a:rPr>
              <a:t>Where we are (Dec 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7B1A7-A5ED-4C3A-728E-22164C79B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Reusable Learning Objects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Existing RLOs identified.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Created a Reusable Learning Objects Repository in Moodle.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Staff development sessions delivered.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Staff supported through production of RLOs using H5P.</a:t>
            </a:r>
          </a:p>
          <a:p>
            <a:pPr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Student Experience and QA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Testing and evaluation of Mosaic.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Piloting of Mosaic.</a:t>
            </a:r>
          </a:p>
          <a:p>
            <a:pPr lvl="1">
              <a:buClr>
                <a:srgbClr val="7ECBB6"/>
              </a:buClr>
            </a:pPr>
            <a:r>
              <a:rPr lang="en-GB" sz="2000" dirty="0">
                <a:latin typeface="AvenirNext-Regular"/>
              </a:rPr>
              <a:t>Piloting of OneFile.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984554-9BC5-4D9B-8C5C-477414F7F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60760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11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2319" y="1094567"/>
            <a:ext cx="81975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  <a:p>
            <a:endParaRPr lang="en-GB" sz="2400" dirty="0"/>
          </a:p>
          <a:p>
            <a:endParaRPr lang="en-GB" sz="4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459CA7-E562-9BCC-4346-B6C6FF5152CA}"/>
              </a:ext>
            </a:extLst>
          </p:cNvPr>
          <p:cNvSpPr txBox="1">
            <a:spLocks/>
          </p:cNvSpPr>
          <p:nvPr/>
        </p:nvSpPr>
        <p:spPr>
          <a:xfrm>
            <a:off x="307338" y="1445064"/>
            <a:ext cx="8442495" cy="2253371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3200" b="0" dirty="0">
                <a:latin typeface="Avenir Next LT Pro Demi"/>
              </a:rPr>
              <a:t>Secondary breakout remain in WT10.1</a:t>
            </a:r>
          </a:p>
          <a:p>
            <a:pPr>
              <a:lnSpc>
                <a:spcPct val="80000"/>
              </a:lnSpc>
            </a:pPr>
            <a:endParaRPr lang="en-US" sz="3200" b="0" dirty="0">
              <a:latin typeface="Avenir Next LT Pro Demi"/>
            </a:endParaRPr>
          </a:p>
          <a:p>
            <a:pPr>
              <a:lnSpc>
                <a:spcPct val="80000"/>
              </a:lnSpc>
            </a:pPr>
            <a:r>
              <a:rPr lang="en-US" sz="3200" b="0" dirty="0">
                <a:latin typeface="Avenir Next LT Pro Demi"/>
              </a:rPr>
              <a:t>Primary breakout in WT0.04 (ground floor)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Avenir Next LT Pro"/>
            </a:endParaRPr>
          </a:p>
          <a:p>
            <a:pPr>
              <a:lnSpc>
                <a:spcPct val="80000"/>
              </a:lnSpc>
            </a:pPr>
            <a:br>
              <a:rPr lang="en-US" sz="2400" dirty="0">
                <a:latin typeface="Avenir Next LT Pro"/>
              </a:rPr>
            </a:br>
            <a:endParaRPr lang="en-US" dirty="0"/>
          </a:p>
          <a:p>
            <a:pPr>
              <a:lnSpc>
                <a:spcPct val="80000"/>
              </a:lnSpc>
            </a:pPr>
            <a:endParaRPr lang="en-US" sz="2800" b="0" dirty="0">
              <a:latin typeface="Avenir Next LT Pro"/>
            </a:endParaRPr>
          </a:p>
          <a:p>
            <a:pPr>
              <a:lnSpc>
                <a:spcPct val="80000"/>
              </a:lnSpc>
            </a:pPr>
            <a:endParaRPr lang="en-US" sz="1800" b="0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1237552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052" y="1263770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  <a:t>Feedback on 2022/23 changes</a:t>
            </a:r>
            <a:br>
              <a:rPr lang="en-GB" sz="2400" b="1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762735"/>
            <a:ext cx="8229600" cy="314429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Clr>
                <a:srgbClr val="7ECBB6"/>
              </a:buClr>
            </a:pPr>
            <a:r>
              <a:rPr lang="en-GB" sz="2000" b="1" dirty="0">
                <a:effectLst/>
                <a:latin typeface="AvenirNext-Regular"/>
                <a:ea typeface="Calibri" panose="020F0502020204030204" pitchFamily="34" charset="0"/>
              </a:rPr>
              <a:t>Professional Practice Units</a:t>
            </a:r>
          </a:p>
          <a:p>
            <a:pPr>
              <a:buClr>
                <a:srgbClr val="7ECBB6"/>
              </a:buClr>
            </a:pPr>
            <a:r>
              <a:rPr lang="en-GB" sz="2000" b="1" dirty="0">
                <a:effectLst/>
                <a:latin typeface="AvenirNext-Regular"/>
                <a:ea typeface="Calibri" panose="020F0502020204030204" pitchFamily="34" charset="0"/>
              </a:rPr>
              <a:t>Communication with subject mentors e.g., Mentoring Matters Bulletin</a:t>
            </a:r>
          </a:p>
          <a:p>
            <a:pPr>
              <a:buClr>
                <a:srgbClr val="7ECBB6"/>
              </a:buClr>
            </a:pPr>
            <a:r>
              <a:rPr lang="en-GB" sz="2000" b="1" dirty="0">
                <a:effectLst/>
                <a:latin typeface="AvenirNext-Regular"/>
                <a:ea typeface="Calibri" panose="020F0502020204030204" pitchFamily="34" charset="0"/>
              </a:rPr>
              <a:t>Professional Practice Tutor support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85600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96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1935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  <a:t>Mentor briefing focus </a:t>
            </a:r>
            <a:b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762735"/>
            <a:ext cx="8229600" cy="314429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Shift to curriculum focus for briefings: PPU and session links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Subject specific input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Subject session content 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Setting subject specific targets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Developing a subject mentoring network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35135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057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1935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  <a:t>2023/24</a:t>
            </a:r>
            <a:b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762735"/>
            <a:ext cx="8229600" cy="314429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New assessments for Subject Studies and Professional Enquiry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Developing authenticity and inclusivity of academic assessment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Wider formats for demonstrating learning outcomes e.g., professional outputs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35135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92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28" y="22123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>
                <a:latin typeface="AvenirNext-Regular"/>
              </a:rPr>
              <a:t>2024 possible course structure</a:t>
            </a: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334110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195D3-A869-64C9-3988-C227F4549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52" y="370993"/>
            <a:ext cx="5120553" cy="46692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962B5F-A082-8543-DB6B-599A861CA06D}"/>
              </a:ext>
            </a:extLst>
          </p:cNvPr>
          <p:cNvSpPr txBox="1"/>
          <p:nvPr/>
        </p:nvSpPr>
        <p:spPr>
          <a:xfrm>
            <a:off x="5685503" y="840119"/>
            <a:ext cx="345849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venirNext-Regular"/>
              </a:rPr>
              <a:t>Timing, structure and content of </a:t>
            </a:r>
            <a:r>
              <a:rPr lang="en-GB" sz="2000" dirty="0" err="1">
                <a:latin typeface="AvenirNext-Regular"/>
              </a:rPr>
              <a:t>ITaPs</a:t>
            </a:r>
            <a:endParaRPr lang="en-GB" sz="2000" dirty="0">
              <a:latin typeface="AvenirNext-Regular"/>
            </a:endParaRPr>
          </a:p>
          <a:p>
            <a:r>
              <a:rPr lang="en-GB" sz="2000" dirty="0" err="1">
                <a:latin typeface="AvenirNext-Regular"/>
              </a:rPr>
              <a:t>ITaP</a:t>
            </a:r>
            <a:r>
              <a:rPr lang="en-GB" sz="2000" dirty="0">
                <a:latin typeface="AvenirNext-Regular"/>
              </a:rPr>
              <a:t> 1 Behaviour, planning and subject knowledge </a:t>
            </a:r>
          </a:p>
          <a:p>
            <a:r>
              <a:rPr lang="en-GB" sz="2000" dirty="0" err="1">
                <a:latin typeface="AvenirNext-Regular"/>
              </a:rPr>
              <a:t>ITaP</a:t>
            </a:r>
            <a:r>
              <a:rPr lang="en-GB" sz="2000" dirty="0">
                <a:latin typeface="AvenirNext-Regular"/>
              </a:rPr>
              <a:t> 2 Adaptive teaching</a:t>
            </a:r>
          </a:p>
          <a:p>
            <a:r>
              <a:rPr lang="en-GB" sz="2000" dirty="0" err="1">
                <a:latin typeface="AvenirNext-Regular"/>
              </a:rPr>
              <a:t>ITaP</a:t>
            </a:r>
            <a:r>
              <a:rPr lang="en-GB" sz="2000" dirty="0">
                <a:latin typeface="AvenirNext-Regular"/>
              </a:rPr>
              <a:t> 3 Working as part of a team</a:t>
            </a:r>
          </a:p>
          <a:p>
            <a:endParaRPr lang="en-GB" sz="2000" dirty="0">
              <a:latin typeface="AvenirNext-Regular"/>
            </a:endParaRPr>
          </a:p>
          <a:p>
            <a:r>
              <a:rPr lang="en-GB" sz="2000" dirty="0">
                <a:latin typeface="AvenirNext-Regular"/>
              </a:rPr>
              <a:t>Second placement – SD or Core model?</a:t>
            </a:r>
          </a:p>
        </p:txBody>
      </p:sp>
    </p:spTree>
    <p:extLst>
      <p:ext uri="{BB962C8B-B14F-4D97-AF65-F5344CB8AC3E}">
        <p14:creationId xmlns:p14="http://schemas.microsoft.com/office/powerpoint/2010/main" val="31304052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31935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  <a:t>Increasing subject range</a:t>
            </a:r>
            <a:br>
              <a:rPr lang="en-GB" sz="2700" b="1" dirty="0">
                <a:solidFill>
                  <a:srgbClr val="7ECBB6"/>
                </a:solidFill>
                <a:latin typeface="AvenirNext-Regular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712335"/>
            <a:ext cx="8229600" cy="314429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Considering the demand for subject range in secondary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Use of Sessional teaching staff to support wider subject range – call for interest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35135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47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2319" y="1094567"/>
            <a:ext cx="81975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  <a:p>
            <a:endParaRPr lang="en-GB" sz="2400" dirty="0"/>
          </a:p>
          <a:p>
            <a:endParaRPr lang="en-GB" sz="4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459CA7-E562-9BCC-4346-B6C6FF5152CA}"/>
              </a:ext>
            </a:extLst>
          </p:cNvPr>
          <p:cNvSpPr txBox="1">
            <a:spLocks/>
          </p:cNvSpPr>
          <p:nvPr/>
        </p:nvSpPr>
        <p:spPr>
          <a:xfrm>
            <a:off x="789738" y="1940952"/>
            <a:ext cx="8442495" cy="2253371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3200" b="0" dirty="0">
                <a:latin typeface="Avenir Next LT Pro Demi"/>
              </a:rPr>
              <a:t>Thank you for your time</a:t>
            </a:r>
          </a:p>
          <a:p>
            <a:pPr>
              <a:lnSpc>
                <a:spcPct val="80000"/>
              </a:lnSpc>
            </a:pPr>
            <a:endParaRPr lang="en-US" sz="3200" b="0" dirty="0">
              <a:latin typeface="Avenir Next LT Pro Demi"/>
            </a:endParaRPr>
          </a:p>
          <a:p>
            <a:pPr>
              <a:lnSpc>
                <a:spcPct val="80000"/>
              </a:lnSpc>
            </a:pPr>
            <a:r>
              <a:rPr lang="en-US" sz="3200" b="0" dirty="0">
                <a:latin typeface="Avenir Next LT Pro Demi"/>
              </a:rPr>
              <a:t>Next meeting Thursday 30 March 2023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Avenir Next LT Pro"/>
            </a:endParaRPr>
          </a:p>
          <a:p>
            <a:pPr>
              <a:lnSpc>
                <a:spcPct val="80000"/>
              </a:lnSpc>
            </a:pPr>
            <a:br>
              <a:rPr lang="en-US" sz="2400" dirty="0">
                <a:latin typeface="Avenir Next LT Pro"/>
              </a:rPr>
            </a:br>
            <a:endParaRPr lang="en-US" dirty="0"/>
          </a:p>
          <a:p>
            <a:pPr>
              <a:lnSpc>
                <a:spcPct val="80000"/>
              </a:lnSpc>
            </a:pPr>
            <a:endParaRPr lang="en-US" sz="2800" b="0" dirty="0">
              <a:latin typeface="Avenir Next LT Pro"/>
            </a:endParaRPr>
          </a:p>
          <a:p>
            <a:pPr>
              <a:lnSpc>
                <a:spcPct val="80000"/>
              </a:lnSpc>
            </a:pPr>
            <a:endParaRPr lang="en-US" sz="1800" b="0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2090215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052" y="905485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Director’s Update</a:t>
            </a:r>
            <a:r>
              <a:rPr lang="en-GB" sz="2400" dirty="0">
                <a:solidFill>
                  <a:srgbClr val="7ECBB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334110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ITT Accreditation outcome and next steps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Shape and Size of Warwick’s ITE Partnership 2024 including funding models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School Direct lead partners’ consultation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0">
              <a:buClr>
                <a:srgbClr val="8BCBB7"/>
              </a:buClr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Digital teaching and learning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International QTS DfE pilot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Teacher supply in hard to recruit areas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28650" indent="-285750">
              <a:buClr>
                <a:srgbClr val="8BCBB7"/>
              </a:buClr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buClr>
                <a:srgbClr val="8BCBB7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Ofsted inspection preparation (agenda item 3 – refer to paper)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55940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99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2319" y="1094567"/>
            <a:ext cx="81975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  <a:p>
            <a:endParaRPr lang="en-GB" sz="2400" dirty="0"/>
          </a:p>
          <a:p>
            <a:endParaRPr lang="en-GB" sz="4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459CA7-E562-9BCC-4346-B6C6FF5152CA}"/>
              </a:ext>
            </a:extLst>
          </p:cNvPr>
          <p:cNvSpPr txBox="1">
            <a:spLocks/>
          </p:cNvSpPr>
          <p:nvPr/>
        </p:nvSpPr>
        <p:spPr>
          <a:xfrm>
            <a:off x="694305" y="1628533"/>
            <a:ext cx="4532895" cy="2253371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3200" b="0" dirty="0">
                <a:latin typeface="Avenir Next LT Pro Demi"/>
              </a:rPr>
              <a:t>2024 curriculum design process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Avenir Next LT Pro"/>
            </a:endParaRPr>
          </a:p>
          <a:p>
            <a:pPr>
              <a:lnSpc>
                <a:spcPct val="80000"/>
              </a:lnSpc>
            </a:pPr>
            <a:br>
              <a:rPr lang="en-US" sz="2400" dirty="0">
                <a:latin typeface="Avenir Next LT Pro"/>
              </a:rPr>
            </a:br>
            <a:endParaRPr lang="en-US" dirty="0"/>
          </a:p>
          <a:p>
            <a:pPr>
              <a:lnSpc>
                <a:spcPct val="80000"/>
              </a:lnSpc>
            </a:pPr>
            <a:endParaRPr lang="en-US" sz="2800" b="0" dirty="0">
              <a:latin typeface="Avenir Next LT Pro"/>
            </a:endParaRPr>
          </a:p>
          <a:p>
            <a:pPr>
              <a:lnSpc>
                <a:spcPct val="80000"/>
              </a:lnSpc>
            </a:pPr>
            <a:endParaRPr lang="en-US" sz="1800" b="0" dirty="0">
              <a:latin typeface="Avenir Next LT Pr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2AC565-69D1-880A-8768-4DFA9FC85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-1"/>
            <a:ext cx="4588053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91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52" y="1103900"/>
            <a:ext cx="8229600" cy="857250"/>
          </a:xfrm>
        </p:spPr>
        <p:txBody>
          <a:bodyPr>
            <a:normAutofit fontScale="90000"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AvenirNext-Regular"/>
              </a:rPr>
              <a:t>Curriculum design context: response to ITT Market Review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3456"/>
            <a:ext cx="8229600" cy="349151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Appreciative enquiry to identify current strengths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Partnerships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Warwick Teacher Values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Academic and professional</a:t>
            </a:r>
          </a:p>
          <a:p>
            <a:pPr marL="3429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Next-Regular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New quality criteria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Curriculum focus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Course length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Intensive training and Practice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ECBB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 Opportunity for course refresh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-589085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3805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>
                <a:latin typeface="AvenirNext-Regular"/>
              </a:rPr>
              <a:t>Timeline</a:t>
            </a:r>
            <a:r>
              <a:rPr lang="en-GB" sz="2400" dirty="0">
                <a:solidFill>
                  <a:srgbClr val="7ECBB6"/>
                </a:solidFill>
                <a:latin typeface="AvenirNext-Regular"/>
              </a:rPr>
              <a:t> </a:t>
            </a:r>
            <a:r>
              <a:rPr lang="en-GB" sz="2400" b="1" dirty="0">
                <a:latin typeface="AvenirNext-Regular"/>
              </a:rPr>
              <a:t>– 2024 curriculum design process</a:t>
            </a: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052" y="1334110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9F45E-6DA3-9B99-9E5C-EAA08F0CB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93" y="768000"/>
            <a:ext cx="7916317" cy="420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15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52" y="1103900"/>
            <a:ext cx="8229600" cy="857250"/>
          </a:xfrm>
        </p:spPr>
        <p:txBody>
          <a:bodyPr>
            <a:normAutofit fontScale="90000"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AvenirNext-Regular"/>
              </a:rPr>
              <a:t>CTE’s commitments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3456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Work to develop existing strengths to encompass positive changes in ITT in close partnership with schools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Sustain partnerships that contribute to teacher supply regionally and nationally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Next-Regular"/>
              </a:rPr>
              <a:t>Recognise and mitigate challenges for partner schools in adapting to the new ITT quality requirements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7405" y="109315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1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12D9-2ABF-41D2-A765-8CC0AED63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52" y="1223356"/>
            <a:ext cx="8229600" cy="857250"/>
          </a:xfrm>
        </p:spPr>
        <p:txBody>
          <a:bodyPr>
            <a:normAutofit fontScale="90000"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AvenirNext-Regular"/>
              </a:rPr>
              <a:t>A call to the </a:t>
            </a:r>
            <a:r>
              <a:rPr kumimoji="0" lang="en-GB" sz="2700" b="1" i="0" u="none" strike="noStrike" kern="1200" cap="none" spc="0" normalizeH="0" baseline="0" noProof="0" dirty="0" err="1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AvenirNext-Regular"/>
              </a:rPr>
              <a:t>WaSP</a:t>
            </a: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AvenirNext-Regular"/>
              </a:rPr>
              <a:t> group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</a:br>
            <a:br>
              <a:rPr lang="en-GB" sz="2400" b="1" dirty="0">
                <a:solidFill>
                  <a:srgbClr val="7ECBB6"/>
                </a:solidFill>
                <a:effectLst/>
                <a:latin typeface="AvenirNext-Regular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7ECBB6"/>
              </a:solidFill>
              <a:latin typeface="AvenirNext-Regular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ECEB9-BB3B-4A47-AF59-CF21EEB3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1981"/>
            <a:ext cx="8229600" cy="349151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Co-construct and consult on new course design that is of consistently high quality, integrates all elements of the curriculum and is agile enough to respond to partnership needs.</a:t>
            </a:r>
          </a:p>
          <a:p>
            <a:pPr>
              <a:buClr>
                <a:srgbClr val="7ECBB6"/>
              </a:buClr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endParaRPr lang="en-GB" sz="1400" dirty="0">
              <a:cs typeface="Calibri"/>
            </a:endParaRPr>
          </a:p>
          <a:p>
            <a:pPr>
              <a:buNone/>
            </a:pPr>
            <a:endParaRPr lang="en-GB" sz="1400" dirty="0">
              <a:cs typeface="Times New Roman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  <a:p>
            <a:pPr marL="0" indent="0">
              <a:buNone/>
            </a:pPr>
            <a:endParaRPr lang="en-GB" sz="1400" dirty="0">
              <a:cs typeface="Calibri"/>
            </a:endParaRPr>
          </a:p>
          <a:p>
            <a:pPr marL="0" indent="0">
              <a:buNone/>
            </a:pPr>
            <a:endParaRPr lang="en-GB" sz="1400" b="1" dirty="0"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B7EB9-AFF7-4C19-89AD-BA08C644F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3753" y="104780"/>
            <a:ext cx="9318810" cy="11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835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2319" y="1094567"/>
            <a:ext cx="81975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  <a:p>
            <a:endParaRPr lang="en-GB" sz="2400" dirty="0"/>
          </a:p>
          <a:p>
            <a:endParaRPr lang="en-GB" sz="4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459CA7-E562-9BCC-4346-B6C6FF5152CA}"/>
              </a:ext>
            </a:extLst>
          </p:cNvPr>
          <p:cNvSpPr txBox="1">
            <a:spLocks/>
          </p:cNvSpPr>
          <p:nvPr/>
        </p:nvSpPr>
        <p:spPr>
          <a:xfrm>
            <a:off x="307338" y="1445064"/>
            <a:ext cx="8442495" cy="2253371"/>
          </a:xfrm>
          <a:prstGeom prst="rect">
            <a:avLst/>
          </a:prstGeom>
        </p:spPr>
        <p:txBody>
          <a:bodyPr lIns="91440" tIns="45720" rIns="91440" bIns="4572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3200" i="0" u="none" strike="noStrike" dirty="0">
                <a:solidFill>
                  <a:srgbClr val="FFFFFF"/>
                </a:solidFill>
                <a:effectLst/>
                <a:latin typeface="Calibri Light" panose="020F0302020204030204" pitchFamily="34" charset="0"/>
              </a:rPr>
              <a:t>Digital Teacher Education Project</a:t>
            </a:r>
            <a:endParaRPr lang="en-US" sz="3200" dirty="0">
              <a:latin typeface="Avenir Next LT Pro"/>
            </a:endParaRPr>
          </a:p>
          <a:p>
            <a:pPr>
              <a:lnSpc>
                <a:spcPct val="80000"/>
              </a:lnSpc>
            </a:pPr>
            <a:br>
              <a:rPr lang="en-US" sz="2400" dirty="0">
                <a:latin typeface="Avenir Next LT Pro"/>
              </a:rPr>
            </a:br>
            <a:endParaRPr lang="en-US" dirty="0"/>
          </a:p>
          <a:p>
            <a:pPr>
              <a:lnSpc>
                <a:spcPct val="80000"/>
              </a:lnSpc>
            </a:pPr>
            <a:endParaRPr lang="en-US" sz="2800" b="0" dirty="0">
              <a:latin typeface="Avenir Next LT Pro"/>
            </a:endParaRPr>
          </a:p>
          <a:p>
            <a:pPr>
              <a:lnSpc>
                <a:spcPct val="80000"/>
              </a:lnSpc>
            </a:pPr>
            <a:endParaRPr lang="en-US" sz="1800" b="0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3385746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1D44C132CCB847976D177C40F5F34B" ma:contentTypeVersion="8" ma:contentTypeDescription="Create a new document." ma:contentTypeScope="" ma:versionID="02f2c8a74d20d0583a1a7e88c7254b0b">
  <xsd:schema xmlns:xsd="http://www.w3.org/2001/XMLSchema" xmlns:xs="http://www.w3.org/2001/XMLSchema" xmlns:p="http://schemas.microsoft.com/office/2006/metadata/properties" xmlns:ns2="b2b8ecc0-4a52-418b-a039-b1f35725db2e" xmlns:ns3="ef0ecd3c-b224-419e-a8ff-0f184f9a5f8c" targetNamespace="http://schemas.microsoft.com/office/2006/metadata/properties" ma:root="true" ma:fieldsID="b4551438cf70f1d4c7ae7f977ed9b538" ns2:_="" ns3:_="">
    <xsd:import namespace="b2b8ecc0-4a52-418b-a039-b1f35725db2e"/>
    <xsd:import namespace="ef0ecd3c-b224-419e-a8ff-0f184f9a5f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8ecc0-4a52-418b-a039-b1f35725db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0ecd3c-b224-419e-a8ff-0f184f9a5f8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F47440-15EF-4D1F-871A-F3631DA2E8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22D7EB-570D-4724-A67E-00BEAA67516A}">
  <ds:schemaRefs>
    <ds:schemaRef ds:uri="b2b8ecc0-4a52-418b-a039-b1f35725db2e"/>
    <ds:schemaRef ds:uri="ef0ecd3c-b224-419e-a8ff-0f184f9a5f8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AF1008B-B8F2-4336-8693-B161A2E215CC}">
  <ds:schemaRefs>
    <ds:schemaRef ds:uri="b2b8ecc0-4a52-418b-a039-b1f35725db2e"/>
    <ds:schemaRef ds:uri="ef0ecd3c-b224-419e-a8ff-0f184f9a5f8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1160</Words>
  <Application>Microsoft Office PowerPoint</Application>
  <PresentationFormat>On-screen Show (16:9)</PresentationFormat>
  <Paragraphs>237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Avenir Next</vt:lpstr>
      <vt:lpstr>Avenir Next LT Pro</vt:lpstr>
      <vt:lpstr>Avenir Next LT Pro Demi</vt:lpstr>
      <vt:lpstr>AvenirNext-Regular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Director’s Update  </vt:lpstr>
      <vt:lpstr>PowerPoint Presentation</vt:lpstr>
      <vt:lpstr>Curriculum design context: response to ITT Market Review  </vt:lpstr>
      <vt:lpstr>Timeline – 2024 curriculum design process </vt:lpstr>
      <vt:lpstr>CTE’s commitments  </vt:lpstr>
      <vt:lpstr>A call to the WaSP group  </vt:lpstr>
      <vt:lpstr>PowerPoint Presentation</vt:lpstr>
      <vt:lpstr>  </vt:lpstr>
      <vt:lpstr>Mentoring</vt:lpstr>
      <vt:lpstr>Mentoring and Otter.ai</vt:lpstr>
      <vt:lpstr>Key Impacts and reflections</vt:lpstr>
      <vt:lpstr>DCOP (Digital Communities of Practice)</vt:lpstr>
      <vt:lpstr>What is one?</vt:lpstr>
      <vt:lpstr>Key Impacts and reflections</vt:lpstr>
      <vt:lpstr>What are RLOs?</vt:lpstr>
      <vt:lpstr>Key Impacts and reflections</vt:lpstr>
      <vt:lpstr>Student Experience and QA</vt:lpstr>
      <vt:lpstr>Key Impacts and reflections</vt:lpstr>
      <vt:lpstr>Where we are (Dec 2022)</vt:lpstr>
      <vt:lpstr>Where we are (Dec 2022)</vt:lpstr>
      <vt:lpstr>PowerPoint Presentation</vt:lpstr>
      <vt:lpstr>Feedback on 2022/23 changes  </vt:lpstr>
      <vt:lpstr>Mentor briefing focus    </vt:lpstr>
      <vt:lpstr>2023/24   </vt:lpstr>
      <vt:lpstr>2024 possible course structure </vt:lpstr>
      <vt:lpstr>Increasing subject range   </vt:lpstr>
      <vt:lpstr>PowerPoint Presentation</vt:lpstr>
    </vt:vector>
  </TitlesOfParts>
  <Company>The Jade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East</dc:creator>
  <cp:lastModifiedBy>Ramsden, Lisa</cp:lastModifiedBy>
  <cp:revision>6</cp:revision>
  <cp:lastPrinted>2022-11-15T15:59:12Z</cp:lastPrinted>
  <dcterms:created xsi:type="dcterms:W3CDTF">2019-01-11T12:07:35Z</dcterms:created>
  <dcterms:modified xsi:type="dcterms:W3CDTF">2022-12-01T12:29:26Z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0x010100961D44C132CCB847976D177C40F5F34B</vt:lpwstr>
  </property>
</Properties>
</file>