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25"/>
  </p:notesMasterIdLst>
  <p:sldIdLst>
    <p:sldId id="322" r:id="rId4"/>
    <p:sldId id="323" r:id="rId5"/>
    <p:sldId id="319" r:id="rId6"/>
    <p:sldId id="338" r:id="rId7"/>
    <p:sldId id="293" r:id="rId8"/>
    <p:sldId id="320" r:id="rId9"/>
    <p:sldId id="326" r:id="rId10"/>
    <p:sldId id="328" r:id="rId11"/>
    <p:sldId id="335" r:id="rId12"/>
    <p:sldId id="334" r:id="rId13"/>
    <p:sldId id="300" r:id="rId14"/>
    <p:sldId id="329" r:id="rId15"/>
    <p:sldId id="296" r:id="rId16"/>
    <p:sldId id="299" r:id="rId17"/>
    <p:sldId id="324" r:id="rId18"/>
    <p:sldId id="344" r:id="rId19"/>
    <p:sldId id="332" r:id="rId20"/>
    <p:sldId id="325" r:id="rId21"/>
    <p:sldId id="331" r:id="rId22"/>
    <p:sldId id="333" r:id="rId23"/>
    <p:sldId id="33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87" d="100"/>
          <a:sy n="87" d="100"/>
        </p:scale>
        <p:origin x="600" y="90"/>
      </p:cViewPr>
      <p:guideLst>
        <p:guide orient="horz" pos="2160"/>
        <p:guide pos="3840"/>
      </p:guideLst>
    </p:cSldViewPr>
  </p:slideViewPr>
  <p:notesTextViewPr>
    <p:cViewPr>
      <p:scale>
        <a:sx n="1" d="1"/>
        <a:sy n="1" d="1"/>
      </p:scale>
      <p:origin x="0" y="0"/>
    </p:cViewPr>
  </p:notesTextViewPr>
  <p:sorterViewPr>
    <p:cViewPr>
      <p:scale>
        <a:sx n="100" d="100"/>
        <a:sy n="100" d="100"/>
      </p:scale>
      <p:origin x="0" y="81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F7A47-0ADB-4D27-86BD-CA8259B41C1F}"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GB"/>
        </a:p>
      </dgm:t>
    </dgm:pt>
    <dgm:pt modelId="{960CC967-E165-4C05-BC27-1E5F51EF99C0}">
      <dgm:prSet phldrT="[Text]"/>
      <dgm:spPr/>
      <dgm:t>
        <a:bodyPr/>
        <a:lstStyle/>
        <a:p>
          <a:r>
            <a:rPr lang="en-GB" dirty="0" smtClean="0"/>
            <a:t>PG2a</a:t>
          </a:r>
          <a:endParaRPr lang="en-GB" dirty="0"/>
        </a:p>
      </dgm:t>
    </dgm:pt>
    <dgm:pt modelId="{91F1D47B-F8BE-4DE7-BFF6-D055F658C243}" type="parTrans" cxnId="{8627DFAB-ABEB-456C-AC50-6BED9EFE4907}">
      <dgm:prSet/>
      <dgm:spPr/>
      <dgm:t>
        <a:bodyPr/>
        <a:lstStyle/>
        <a:p>
          <a:endParaRPr lang="en-GB"/>
        </a:p>
      </dgm:t>
    </dgm:pt>
    <dgm:pt modelId="{CB56DFEA-4C7E-4D81-9C12-671413ABB2C9}" type="sibTrans" cxnId="{8627DFAB-ABEB-456C-AC50-6BED9EFE4907}">
      <dgm:prSet/>
      <dgm:spPr/>
      <dgm:t>
        <a:bodyPr/>
        <a:lstStyle/>
        <a:p>
          <a:endParaRPr lang="en-GB"/>
        </a:p>
      </dgm:t>
    </dgm:pt>
    <dgm:pt modelId="{685FF82B-4994-477E-AC49-0A71BFA790CB}">
      <dgm:prSet phldrT="[Text]"/>
      <dgm:spPr/>
      <dgm:t>
        <a:bodyPr/>
        <a:lstStyle/>
        <a:p>
          <a:r>
            <a:rPr lang="en-GB" dirty="0" smtClean="0"/>
            <a:t>Introduced during Induction August/September</a:t>
          </a:r>
          <a:endParaRPr lang="en-GB" dirty="0"/>
        </a:p>
      </dgm:t>
    </dgm:pt>
    <dgm:pt modelId="{227141A7-342E-4C01-96DC-C9F1DF0BF360}" type="parTrans" cxnId="{834A7A47-FF5B-48FF-8289-CA13CC9F4BF3}">
      <dgm:prSet/>
      <dgm:spPr/>
      <dgm:t>
        <a:bodyPr/>
        <a:lstStyle/>
        <a:p>
          <a:endParaRPr lang="en-GB"/>
        </a:p>
      </dgm:t>
    </dgm:pt>
    <dgm:pt modelId="{1EF29A3D-6B29-481C-ADB4-C17139ADB7F4}" type="sibTrans" cxnId="{834A7A47-FF5B-48FF-8289-CA13CC9F4BF3}">
      <dgm:prSet/>
      <dgm:spPr/>
      <dgm:t>
        <a:bodyPr/>
        <a:lstStyle/>
        <a:p>
          <a:endParaRPr lang="en-GB"/>
        </a:p>
      </dgm:t>
    </dgm:pt>
    <dgm:pt modelId="{C9D7AAD3-2F5F-4CE0-AF30-2B633A9F674F}">
      <dgm:prSet phldrT="[Text]"/>
      <dgm:spPr/>
      <dgm:t>
        <a:bodyPr/>
        <a:lstStyle/>
        <a:p>
          <a:r>
            <a:rPr lang="en-GB" dirty="0" smtClean="0"/>
            <a:t>Submission: 16</a:t>
          </a:r>
          <a:r>
            <a:rPr lang="en-GB" baseline="30000" dirty="0" smtClean="0"/>
            <a:t>th</a:t>
          </a:r>
          <a:r>
            <a:rPr lang="en-GB" dirty="0" smtClean="0"/>
            <a:t> September</a:t>
          </a:r>
          <a:endParaRPr lang="en-GB" dirty="0"/>
        </a:p>
      </dgm:t>
    </dgm:pt>
    <dgm:pt modelId="{D3DCDA58-1CA0-4BFF-8342-FF00438744CD}" type="parTrans" cxnId="{B833C045-95AE-4D2E-AD74-FDA61B0BBE8B}">
      <dgm:prSet/>
      <dgm:spPr/>
      <dgm:t>
        <a:bodyPr/>
        <a:lstStyle/>
        <a:p>
          <a:endParaRPr lang="en-GB"/>
        </a:p>
      </dgm:t>
    </dgm:pt>
    <dgm:pt modelId="{58D474CB-83F3-4E7D-B094-B16D2AB9C0BD}" type="sibTrans" cxnId="{B833C045-95AE-4D2E-AD74-FDA61B0BBE8B}">
      <dgm:prSet/>
      <dgm:spPr/>
      <dgm:t>
        <a:bodyPr/>
        <a:lstStyle/>
        <a:p>
          <a:endParaRPr lang="en-GB"/>
        </a:p>
      </dgm:t>
    </dgm:pt>
    <dgm:pt modelId="{27D8FF47-7F63-4E71-BEBF-0D78FEC2EA2C}">
      <dgm:prSet phldrT="[Text]"/>
      <dgm:spPr/>
      <dgm:t>
        <a:bodyPr/>
        <a:lstStyle/>
        <a:p>
          <a:r>
            <a:rPr lang="en-GB" dirty="0" smtClean="0"/>
            <a:t>PG1a</a:t>
          </a:r>
          <a:endParaRPr lang="en-GB" dirty="0"/>
        </a:p>
      </dgm:t>
    </dgm:pt>
    <dgm:pt modelId="{75DA5D76-2221-4BFE-975F-47960C1AE04D}" type="parTrans" cxnId="{BAFCB529-3889-46D7-8957-D9DD5D7E70AF}">
      <dgm:prSet/>
      <dgm:spPr/>
      <dgm:t>
        <a:bodyPr/>
        <a:lstStyle/>
        <a:p>
          <a:endParaRPr lang="en-GB"/>
        </a:p>
      </dgm:t>
    </dgm:pt>
    <dgm:pt modelId="{7EAD25F1-E6D8-41B2-AB0D-36DD69B695B5}" type="sibTrans" cxnId="{BAFCB529-3889-46D7-8957-D9DD5D7E70AF}">
      <dgm:prSet/>
      <dgm:spPr/>
      <dgm:t>
        <a:bodyPr/>
        <a:lstStyle/>
        <a:p>
          <a:endParaRPr lang="en-GB"/>
        </a:p>
      </dgm:t>
    </dgm:pt>
    <dgm:pt modelId="{CA9FEA37-A6AD-4EB1-97E5-FAE3AE893AE7}">
      <dgm:prSet phldrT="[Text]"/>
      <dgm:spPr/>
      <dgm:t>
        <a:bodyPr/>
        <a:lstStyle/>
        <a:p>
          <a:r>
            <a:rPr lang="en-GB" dirty="0" smtClean="0"/>
            <a:t>Introduced w/c 17</a:t>
          </a:r>
          <a:r>
            <a:rPr lang="en-GB" baseline="30000" dirty="0" smtClean="0"/>
            <a:t>th</a:t>
          </a:r>
          <a:r>
            <a:rPr lang="en-GB" dirty="0" smtClean="0"/>
            <a:t> September</a:t>
          </a:r>
          <a:endParaRPr lang="en-GB" dirty="0"/>
        </a:p>
      </dgm:t>
    </dgm:pt>
    <dgm:pt modelId="{BA60E566-C819-4634-ABD1-86ED05D95DF9}" type="parTrans" cxnId="{6E9C076E-2B05-4E30-9E44-7C7037BD2184}">
      <dgm:prSet/>
      <dgm:spPr/>
      <dgm:t>
        <a:bodyPr/>
        <a:lstStyle/>
        <a:p>
          <a:endParaRPr lang="en-GB"/>
        </a:p>
      </dgm:t>
    </dgm:pt>
    <dgm:pt modelId="{EAD7B56A-747D-445A-AA45-7B4609428CCB}" type="sibTrans" cxnId="{6E9C076E-2B05-4E30-9E44-7C7037BD2184}">
      <dgm:prSet/>
      <dgm:spPr/>
      <dgm:t>
        <a:bodyPr/>
        <a:lstStyle/>
        <a:p>
          <a:endParaRPr lang="en-GB"/>
        </a:p>
      </dgm:t>
    </dgm:pt>
    <dgm:pt modelId="{BD552553-652D-4108-8F40-C986C28DAA64}">
      <dgm:prSet phldrT="[Text]"/>
      <dgm:spPr/>
      <dgm:t>
        <a:bodyPr/>
        <a:lstStyle/>
        <a:p>
          <a:r>
            <a:rPr lang="en-GB" dirty="0" smtClean="0"/>
            <a:t>Submission: 6</a:t>
          </a:r>
          <a:r>
            <a:rPr lang="en-GB" baseline="30000" dirty="0" smtClean="0"/>
            <a:t>th</a:t>
          </a:r>
          <a:r>
            <a:rPr lang="en-GB" dirty="0" smtClean="0"/>
            <a:t> January</a:t>
          </a:r>
          <a:endParaRPr lang="en-GB" dirty="0"/>
        </a:p>
      </dgm:t>
    </dgm:pt>
    <dgm:pt modelId="{6185BAE0-EE0B-4151-8C9D-92AAD42CCC79}" type="parTrans" cxnId="{B44F8707-0042-46EB-A95A-32CF6043799D}">
      <dgm:prSet/>
      <dgm:spPr/>
      <dgm:t>
        <a:bodyPr/>
        <a:lstStyle/>
        <a:p>
          <a:endParaRPr lang="en-GB"/>
        </a:p>
      </dgm:t>
    </dgm:pt>
    <dgm:pt modelId="{CE12C4A7-07D6-4E65-B7C2-6E814F76EF14}" type="sibTrans" cxnId="{B44F8707-0042-46EB-A95A-32CF6043799D}">
      <dgm:prSet/>
      <dgm:spPr/>
      <dgm:t>
        <a:bodyPr/>
        <a:lstStyle/>
        <a:p>
          <a:endParaRPr lang="en-GB"/>
        </a:p>
      </dgm:t>
    </dgm:pt>
    <dgm:pt modelId="{B09AE2AD-2AB0-44E8-B5A6-36CC8A0FEB79}">
      <dgm:prSet phldrT="[Text]"/>
      <dgm:spPr/>
      <dgm:t>
        <a:bodyPr/>
        <a:lstStyle/>
        <a:p>
          <a:r>
            <a:rPr lang="en-GB" dirty="0" smtClean="0"/>
            <a:t>PG1b</a:t>
          </a:r>
          <a:endParaRPr lang="en-GB" dirty="0"/>
        </a:p>
      </dgm:t>
    </dgm:pt>
    <dgm:pt modelId="{A1CF4E43-6ABE-4664-9434-952D603DDC51}" type="parTrans" cxnId="{6F011503-6BF9-42FE-8B20-8F6B9A8AB7B8}">
      <dgm:prSet/>
      <dgm:spPr/>
      <dgm:t>
        <a:bodyPr/>
        <a:lstStyle/>
        <a:p>
          <a:endParaRPr lang="en-GB"/>
        </a:p>
      </dgm:t>
    </dgm:pt>
    <dgm:pt modelId="{D4068D03-2D27-4EBF-BFF2-00D200574F76}" type="sibTrans" cxnId="{6F011503-6BF9-42FE-8B20-8F6B9A8AB7B8}">
      <dgm:prSet/>
      <dgm:spPr/>
      <dgm:t>
        <a:bodyPr/>
        <a:lstStyle/>
        <a:p>
          <a:endParaRPr lang="en-GB"/>
        </a:p>
      </dgm:t>
    </dgm:pt>
    <dgm:pt modelId="{0F90F42B-C2D1-4223-A22C-1EED07368DAC}">
      <dgm:prSet phldrT="[Text]"/>
      <dgm:spPr/>
      <dgm:t>
        <a:bodyPr/>
        <a:lstStyle/>
        <a:p>
          <a:r>
            <a:rPr lang="en-GB" dirty="0" smtClean="0"/>
            <a:t>Introduced: w/c 29</a:t>
          </a:r>
          <a:r>
            <a:rPr lang="en-GB" baseline="30000" dirty="0" smtClean="0"/>
            <a:t>th</a:t>
          </a:r>
          <a:r>
            <a:rPr lang="en-GB" dirty="0" smtClean="0"/>
            <a:t> April</a:t>
          </a:r>
          <a:endParaRPr lang="en-GB" dirty="0"/>
        </a:p>
      </dgm:t>
    </dgm:pt>
    <dgm:pt modelId="{8B123E2F-68B3-4C9D-812F-03B3F1BF528B}" type="parTrans" cxnId="{2248C31D-E515-4F8D-917E-487324A1D595}">
      <dgm:prSet/>
      <dgm:spPr/>
      <dgm:t>
        <a:bodyPr/>
        <a:lstStyle/>
        <a:p>
          <a:endParaRPr lang="en-GB"/>
        </a:p>
      </dgm:t>
    </dgm:pt>
    <dgm:pt modelId="{66E988BE-67A4-43AA-90B8-1C2A483B1325}" type="sibTrans" cxnId="{2248C31D-E515-4F8D-917E-487324A1D595}">
      <dgm:prSet/>
      <dgm:spPr/>
      <dgm:t>
        <a:bodyPr/>
        <a:lstStyle/>
        <a:p>
          <a:endParaRPr lang="en-GB"/>
        </a:p>
      </dgm:t>
    </dgm:pt>
    <dgm:pt modelId="{37804A13-0E18-49B2-839E-972CFD9750BE}">
      <dgm:prSet phldrT="[Text]"/>
      <dgm:spPr/>
      <dgm:t>
        <a:bodyPr/>
        <a:lstStyle/>
        <a:p>
          <a:r>
            <a:rPr lang="en-GB" dirty="0" smtClean="0"/>
            <a:t>Submission: 2</a:t>
          </a:r>
          <a:r>
            <a:rPr lang="en-GB" baseline="30000" dirty="0" smtClean="0"/>
            <a:t>nd</a:t>
          </a:r>
          <a:r>
            <a:rPr lang="en-GB" dirty="0" smtClean="0"/>
            <a:t> June; Presentation: 3</a:t>
          </a:r>
          <a:r>
            <a:rPr lang="en-GB" baseline="30000" dirty="0" smtClean="0"/>
            <a:t>rd</a:t>
          </a:r>
          <a:r>
            <a:rPr lang="en-GB" dirty="0" smtClean="0"/>
            <a:t> – 27</a:t>
          </a:r>
          <a:r>
            <a:rPr lang="en-GB" baseline="30000" dirty="0" smtClean="0"/>
            <a:t>th</a:t>
          </a:r>
          <a:r>
            <a:rPr lang="en-GB" dirty="0" smtClean="0"/>
            <a:t> June</a:t>
          </a:r>
          <a:endParaRPr lang="en-GB" dirty="0"/>
        </a:p>
      </dgm:t>
    </dgm:pt>
    <dgm:pt modelId="{B96D0B9D-21CE-4DFB-A9D6-B404D5899FC7}" type="parTrans" cxnId="{C505B359-30A1-48BA-B63E-304C3B499C8B}">
      <dgm:prSet/>
      <dgm:spPr/>
      <dgm:t>
        <a:bodyPr/>
        <a:lstStyle/>
        <a:p>
          <a:endParaRPr lang="en-GB"/>
        </a:p>
      </dgm:t>
    </dgm:pt>
    <dgm:pt modelId="{410F5278-C65F-456B-9B32-7474C0177276}" type="sibTrans" cxnId="{C505B359-30A1-48BA-B63E-304C3B499C8B}">
      <dgm:prSet/>
      <dgm:spPr/>
      <dgm:t>
        <a:bodyPr/>
        <a:lstStyle/>
        <a:p>
          <a:endParaRPr lang="en-GB"/>
        </a:p>
      </dgm:t>
    </dgm:pt>
    <dgm:pt modelId="{55B4A0E6-C5BC-4220-9A4D-F3D4B37C2074}">
      <dgm:prSet/>
      <dgm:spPr/>
      <dgm:t>
        <a:bodyPr/>
        <a:lstStyle/>
        <a:p>
          <a:r>
            <a:rPr lang="en-GB" dirty="0" smtClean="0"/>
            <a:t>PG2b</a:t>
          </a:r>
          <a:endParaRPr lang="en-GB" dirty="0"/>
        </a:p>
      </dgm:t>
    </dgm:pt>
    <dgm:pt modelId="{4AF62EEF-9874-43E4-BE70-D15D238CD765}" type="parTrans" cxnId="{FB3D87F0-FFB9-40AC-8EF3-61608761539B}">
      <dgm:prSet/>
      <dgm:spPr/>
      <dgm:t>
        <a:bodyPr/>
        <a:lstStyle/>
        <a:p>
          <a:endParaRPr lang="en-GB"/>
        </a:p>
      </dgm:t>
    </dgm:pt>
    <dgm:pt modelId="{12DF65BF-9998-40EF-8A24-3BBA79EF45CA}" type="sibTrans" cxnId="{FB3D87F0-FFB9-40AC-8EF3-61608761539B}">
      <dgm:prSet/>
      <dgm:spPr/>
      <dgm:t>
        <a:bodyPr/>
        <a:lstStyle/>
        <a:p>
          <a:endParaRPr lang="en-GB"/>
        </a:p>
      </dgm:t>
    </dgm:pt>
    <dgm:pt modelId="{74FDBAA9-E3CE-49FF-9525-F1A3E2D996D9}" type="pres">
      <dgm:prSet presAssocID="{82BF7A47-0ADB-4D27-86BD-CA8259B41C1F}" presName="Name0" presStyleCnt="0">
        <dgm:presLayoutVars>
          <dgm:dir/>
          <dgm:animLvl val="lvl"/>
          <dgm:resizeHandles val="exact"/>
        </dgm:presLayoutVars>
      </dgm:prSet>
      <dgm:spPr/>
      <dgm:t>
        <a:bodyPr/>
        <a:lstStyle/>
        <a:p>
          <a:endParaRPr lang="en-GB"/>
        </a:p>
      </dgm:t>
    </dgm:pt>
    <dgm:pt modelId="{775B5D6E-3D99-49E7-B058-480E4C414FB9}" type="pres">
      <dgm:prSet presAssocID="{960CC967-E165-4C05-BC27-1E5F51EF99C0}" presName="linNode" presStyleCnt="0"/>
      <dgm:spPr/>
    </dgm:pt>
    <dgm:pt modelId="{0A46B477-C66D-4E2D-B976-A29ACA39BFFC}" type="pres">
      <dgm:prSet presAssocID="{960CC967-E165-4C05-BC27-1E5F51EF99C0}" presName="parentText" presStyleLbl="node1" presStyleIdx="0" presStyleCnt="4">
        <dgm:presLayoutVars>
          <dgm:chMax val="1"/>
          <dgm:bulletEnabled val="1"/>
        </dgm:presLayoutVars>
      </dgm:prSet>
      <dgm:spPr/>
      <dgm:t>
        <a:bodyPr/>
        <a:lstStyle/>
        <a:p>
          <a:endParaRPr lang="en-GB"/>
        </a:p>
      </dgm:t>
    </dgm:pt>
    <dgm:pt modelId="{A6E62CAD-4BEC-4C06-93C5-8CBEC43905AD}" type="pres">
      <dgm:prSet presAssocID="{960CC967-E165-4C05-BC27-1E5F51EF99C0}" presName="descendantText" presStyleLbl="alignAccFollowNode1" presStyleIdx="0" presStyleCnt="3">
        <dgm:presLayoutVars>
          <dgm:bulletEnabled val="1"/>
        </dgm:presLayoutVars>
      </dgm:prSet>
      <dgm:spPr/>
      <dgm:t>
        <a:bodyPr/>
        <a:lstStyle/>
        <a:p>
          <a:endParaRPr lang="en-GB"/>
        </a:p>
      </dgm:t>
    </dgm:pt>
    <dgm:pt modelId="{4BC4376C-DB30-4480-8419-1038F8E805B4}" type="pres">
      <dgm:prSet presAssocID="{CB56DFEA-4C7E-4D81-9C12-671413ABB2C9}" presName="sp" presStyleCnt="0"/>
      <dgm:spPr/>
    </dgm:pt>
    <dgm:pt modelId="{64E505FE-8DCC-4B36-9E18-7BAEAD508514}" type="pres">
      <dgm:prSet presAssocID="{27D8FF47-7F63-4E71-BEBF-0D78FEC2EA2C}" presName="linNode" presStyleCnt="0"/>
      <dgm:spPr/>
    </dgm:pt>
    <dgm:pt modelId="{91795C36-D524-4AB6-86BC-4943DABCE3F0}" type="pres">
      <dgm:prSet presAssocID="{27D8FF47-7F63-4E71-BEBF-0D78FEC2EA2C}" presName="parentText" presStyleLbl="node1" presStyleIdx="1" presStyleCnt="4" custLinFactNeighborX="288" custLinFactNeighborY="1851">
        <dgm:presLayoutVars>
          <dgm:chMax val="1"/>
          <dgm:bulletEnabled val="1"/>
        </dgm:presLayoutVars>
      </dgm:prSet>
      <dgm:spPr/>
      <dgm:t>
        <a:bodyPr/>
        <a:lstStyle/>
        <a:p>
          <a:endParaRPr lang="en-GB"/>
        </a:p>
      </dgm:t>
    </dgm:pt>
    <dgm:pt modelId="{777C55F3-B5F0-4D5C-87E9-48EA3D1EE3BE}" type="pres">
      <dgm:prSet presAssocID="{27D8FF47-7F63-4E71-BEBF-0D78FEC2EA2C}" presName="descendantText" presStyleLbl="alignAccFollowNode1" presStyleIdx="1" presStyleCnt="3">
        <dgm:presLayoutVars>
          <dgm:bulletEnabled val="1"/>
        </dgm:presLayoutVars>
      </dgm:prSet>
      <dgm:spPr/>
      <dgm:t>
        <a:bodyPr/>
        <a:lstStyle/>
        <a:p>
          <a:endParaRPr lang="en-GB"/>
        </a:p>
      </dgm:t>
    </dgm:pt>
    <dgm:pt modelId="{604823B6-6795-479F-9A63-6A03A9EBDF8C}" type="pres">
      <dgm:prSet presAssocID="{7EAD25F1-E6D8-41B2-AB0D-36DD69B695B5}" presName="sp" presStyleCnt="0"/>
      <dgm:spPr/>
    </dgm:pt>
    <dgm:pt modelId="{B6D03409-F815-4FE0-BD49-2F93E778A283}" type="pres">
      <dgm:prSet presAssocID="{55B4A0E6-C5BC-4220-9A4D-F3D4B37C2074}" presName="linNode" presStyleCnt="0"/>
      <dgm:spPr/>
    </dgm:pt>
    <dgm:pt modelId="{EE440965-9757-49C4-A4A1-9B348FCAF1C2}" type="pres">
      <dgm:prSet presAssocID="{55B4A0E6-C5BC-4220-9A4D-F3D4B37C2074}" presName="parentText" presStyleLbl="node1" presStyleIdx="2" presStyleCnt="4">
        <dgm:presLayoutVars>
          <dgm:chMax val="1"/>
          <dgm:bulletEnabled val="1"/>
        </dgm:presLayoutVars>
      </dgm:prSet>
      <dgm:spPr/>
      <dgm:t>
        <a:bodyPr/>
        <a:lstStyle/>
        <a:p>
          <a:endParaRPr lang="en-GB"/>
        </a:p>
      </dgm:t>
    </dgm:pt>
    <dgm:pt modelId="{D069255C-DB26-4FBB-807F-DF5A3B549603}" type="pres">
      <dgm:prSet presAssocID="{12DF65BF-9998-40EF-8A24-3BBA79EF45CA}" presName="sp" presStyleCnt="0"/>
      <dgm:spPr/>
    </dgm:pt>
    <dgm:pt modelId="{9B924644-BBAE-4381-A35E-E3AB88FEE2D1}" type="pres">
      <dgm:prSet presAssocID="{B09AE2AD-2AB0-44E8-B5A6-36CC8A0FEB79}" presName="linNode" presStyleCnt="0"/>
      <dgm:spPr/>
    </dgm:pt>
    <dgm:pt modelId="{A58684DC-3D67-4DA5-851D-342EBC2441AA}" type="pres">
      <dgm:prSet presAssocID="{B09AE2AD-2AB0-44E8-B5A6-36CC8A0FEB79}" presName="parentText" presStyleLbl="node1" presStyleIdx="3" presStyleCnt="4">
        <dgm:presLayoutVars>
          <dgm:chMax val="1"/>
          <dgm:bulletEnabled val="1"/>
        </dgm:presLayoutVars>
      </dgm:prSet>
      <dgm:spPr/>
      <dgm:t>
        <a:bodyPr/>
        <a:lstStyle/>
        <a:p>
          <a:endParaRPr lang="en-GB"/>
        </a:p>
      </dgm:t>
    </dgm:pt>
    <dgm:pt modelId="{4EA07485-33DB-44AC-ABE3-49F28B55CD71}" type="pres">
      <dgm:prSet presAssocID="{B09AE2AD-2AB0-44E8-B5A6-36CC8A0FEB79}" presName="descendantText" presStyleLbl="alignAccFollowNode1" presStyleIdx="2" presStyleCnt="3">
        <dgm:presLayoutVars>
          <dgm:bulletEnabled val="1"/>
        </dgm:presLayoutVars>
      </dgm:prSet>
      <dgm:spPr/>
      <dgm:t>
        <a:bodyPr/>
        <a:lstStyle/>
        <a:p>
          <a:endParaRPr lang="en-GB"/>
        </a:p>
      </dgm:t>
    </dgm:pt>
  </dgm:ptLst>
  <dgm:cxnLst>
    <dgm:cxn modelId="{28C011EC-A848-448B-9895-D61F037B5103}" type="presOf" srcId="{CA9FEA37-A6AD-4EB1-97E5-FAE3AE893AE7}" destId="{777C55F3-B5F0-4D5C-87E9-48EA3D1EE3BE}" srcOrd="0" destOrd="0" presId="urn:microsoft.com/office/officeart/2005/8/layout/vList5"/>
    <dgm:cxn modelId="{EF95574F-9FA1-41E5-B0ED-35EB78E96380}" type="presOf" srcId="{960CC967-E165-4C05-BC27-1E5F51EF99C0}" destId="{0A46B477-C66D-4E2D-B976-A29ACA39BFFC}" srcOrd="0" destOrd="0" presId="urn:microsoft.com/office/officeart/2005/8/layout/vList5"/>
    <dgm:cxn modelId="{B833C045-95AE-4D2E-AD74-FDA61B0BBE8B}" srcId="{960CC967-E165-4C05-BC27-1E5F51EF99C0}" destId="{C9D7AAD3-2F5F-4CE0-AF30-2B633A9F674F}" srcOrd="1" destOrd="0" parTransId="{D3DCDA58-1CA0-4BFF-8342-FF00438744CD}" sibTransId="{58D474CB-83F3-4E7D-B094-B16D2AB9C0BD}"/>
    <dgm:cxn modelId="{7049BAFE-B508-4BD2-BE56-A0233B636A85}" type="presOf" srcId="{55B4A0E6-C5BC-4220-9A4D-F3D4B37C2074}" destId="{EE440965-9757-49C4-A4A1-9B348FCAF1C2}" srcOrd="0" destOrd="0" presId="urn:microsoft.com/office/officeart/2005/8/layout/vList5"/>
    <dgm:cxn modelId="{54CC8B0F-0F32-4B5B-A07D-651BE106AE4C}" type="presOf" srcId="{0F90F42B-C2D1-4223-A22C-1EED07368DAC}" destId="{4EA07485-33DB-44AC-ABE3-49F28B55CD71}" srcOrd="0" destOrd="0" presId="urn:microsoft.com/office/officeart/2005/8/layout/vList5"/>
    <dgm:cxn modelId="{FB3D87F0-FFB9-40AC-8EF3-61608761539B}" srcId="{82BF7A47-0ADB-4D27-86BD-CA8259B41C1F}" destId="{55B4A0E6-C5BC-4220-9A4D-F3D4B37C2074}" srcOrd="2" destOrd="0" parTransId="{4AF62EEF-9874-43E4-BE70-D15D238CD765}" sibTransId="{12DF65BF-9998-40EF-8A24-3BBA79EF45CA}"/>
    <dgm:cxn modelId="{6E9C076E-2B05-4E30-9E44-7C7037BD2184}" srcId="{27D8FF47-7F63-4E71-BEBF-0D78FEC2EA2C}" destId="{CA9FEA37-A6AD-4EB1-97E5-FAE3AE893AE7}" srcOrd="0" destOrd="0" parTransId="{BA60E566-C819-4634-ABD1-86ED05D95DF9}" sibTransId="{EAD7B56A-747D-445A-AA45-7B4609428CCB}"/>
    <dgm:cxn modelId="{8627DFAB-ABEB-456C-AC50-6BED9EFE4907}" srcId="{82BF7A47-0ADB-4D27-86BD-CA8259B41C1F}" destId="{960CC967-E165-4C05-BC27-1E5F51EF99C0}" srcOrd="0" destOrd="0" parTransId="{91F1D47B-F8BE-4DE7-BFF6-D055F658C243}" sibTransId="{CB56DFEA-4C7E-4D81-9C12-671413ABB2C9}"/>
    <dgm:cxn modelId="{C565900B-5491-4996-BB02-DB4310632207}" type="presOf" srcId="{C9D7AAD3-2F5F-4CE0-AF30-2B633A9F674F}" destId="{A6E62CAD-4BEC-4C06-93C5-8CBEC43905AD}" srcOrd="0" destOrd="1" presId="urn:microsoft.com/office/officeart/2005/8/layout/vList5"/>
    <dgm:cxn modelId="{60C53BF2-A7E2-4973-A4FB-BFF8438C0DDD}" type="presOf" srcId="{82BF7A47-0ADB-4D27-86BD-CA8259B41C1F}" destId="{74FDBAA9-E3CE-49FF-9525-F1A3E2D996D9}" srcOrd="0" destOrd="0" presId="urn:microsoft.com/office/officeart/2005/8/layout/vList5"/>
    <dgm:cxn modelId="{ADF067AD-0423-4904-B4DC-3D223A545C5C}" type="presOf" srcId="{37804A13-0E18-49B2-839E-972CFD9750BE}" destId="{4EA07485-33DB-44AC-ABE3-49F28B55CD71}" srcOrd="0" destOrd="1" presId="urn:microsoft.com/office/officeart/2005/8/layout/vList5"/>
    <dgm:cxn modelId="{BAFCB529-3889-46D7-8957-D9DD5D7E70AF}" srcId="{82BF7A47-0ADB-4D27-86BD-CA8259B41C1F}" destId="{27D8FF47-7F63-4E71-BEBF-0D78FEC2EA2C}" srcOrd="1" destOrd="0" parTransId="{75DA5D76-2221-4BFE-975F-47960C1AE04D}" sibTransId="{7EAD25F1-E6D8-41B2-AB0D-36DD69B695B5}"/>
    <dgm:cxn modelId="{9E3A44C6-2999-4330-8BFE-A3068B0EFBDA}" type="presOf" srcId="{B09AE2AD-2AB0-44E8-B5A6-36CC8A0FEB79}" destId="{A58684DC-3D67-4DA5-851D-342EBC2441AA}" srcOrd="0" destOrd="0" presId="urn:microsoft.com/office/officeart/2005/8/layout/vList5"/>
    <dgm:cxn modelId="{834A7A47-FF5B-48FF-8289-CA13CC9F4BF3}" srcId="{960CC967-E165-4C05-BC27-1E5F51EF99C0}" destId="{685FF82B-4994-477E-AC49-0A71BFA790CB}" srcOrd="0" destOrd="0" parTransId="{227141A7-342E-4C01-96DC-C9F1DF0BF360}" sibTransId="{1EF29A3D-6B29-481C-ADB4-C17139ADB7F4}"/>
    <dgm:cxn modelId="{6F011503-6BF9-42FE-8B20-8F6B9A8AB7B8}" srcId="{82BF7A47-0ADB-4D27-86BD-CA8259B41C1F}" destId="{B09AE2AD-2AB0-44E8-B5A6-36CC8A0FEB79}" srcOrd="3" destOrd="0" parTransId="{A1CF4E43-6ABE-4664-9434-952D603DDC51}" sibTransId="{D4068D03-2D27-4EBF-BFF2-00D200574F76}"/>
    <dgm:cxn modelId="{C505B359-30A1-48BA-B63E-304C3B499C8B}" srcId="{B09AE2AD-2AB0-44E8-B5A6-36CC8A0FEB79}" destId="{37804A13-0E18-49B2-839E-972CFD9750BE}" srcOrd="1" destOrd="0" parTransId="{B96D0B9D-21CE-4DFB-A9D6-B404D5899FC7}" sibTransId="{410F5278-C65F-456B-9B32-7474C0177276}"/>
    <dgm:cxn modelId="{68B8B433-7CD7-438D-B33A-4860283C69FE}" type="presOf" srcId="{27D8FF47-7F63-4E71-BEBF-0D78FEC2EA2C}" destId="{91795C36-D524-4AB6-86BC-4943DABCE3F0}" srcOrd="0" destOrd="0" presId="urn:microsoft.com/office/officeart/2005/8/layout/vList5"/>
    <dgm:cxn modelId="{B44F8707-0042-46EB-A95A-32CF6043799D}" srcId="{27D8FF47-7F63-4E71-BEBF-0D78FEC2EA2C}" destId="{BD552553-652D-4108-8F40-C986C28DAA64}" srcOrd="1" destOrd="0" parTransId="{6185BAE0-EE0B-4151-8C9D-92AAD42CCC79}" sibTransId="{CE12C4A7-07D6-4E65-B7C2-6E814F76EF14}"/>
    <dgm:cxn modelId="{160BBBC7-6E2B-43C5-8551-CDEABDD9AE36}" type="presOf" srcId="{685FF82B-4994-477E-AC49-0A71BFA790CB}" destId="{A6E62CAD-4BEC-4C06-93C5-8CBEC43905AD}" srcOrd="0" destOrd="0" presId="urn:microsoft.com/office/officeart/2005/8/layout/vList5"/>
    <dgm:cxn modelId="{E42A1467-2694-428E-B141-A2DD7632FA0D}" type="presOf" srcId="{BD552553-652D-4108-8F40-C986C28DAA64}" destId="{777C55F3-B5F0-4D5C-87E9-48EA3D1EE3BE}" srcOrd="0" destOrd="1" presId="urn:microsoft.com/office/officeart/2005/8/layout/vList5"/>
    <dgm:cxn modelId="{2248C31D-E515-4F8D-917E-487324A1D595}" srcId="{B09AE2AD-2AB0-44E8-B5A6-36CC8A0FEB79}" destId="{0F90F42B-C2D1-4223-A22C-1EED07368DAC}" srcOrd="0" destOrd="0" parTransId="{8B123E2F-68B3-4C9D-812F-03B3F1BF528B}" sibTransId="{66E988BE-67A4-43AA-90B8-1C2A483B1325}"/>
    <dgm:cxn modelId="{342CF65A-B3B5-44CD-9E3A-77F37A9FE713}" type="presParOf" srcId="{74FDBAA9-E3CE-49FF-9525-F1A3E2D996D9}" destId="{775B5D6E-3D99-49E7-B058-480E4C414FB9}" srcOrd="0" destOrd="0" presId="urn:microsoft.com/office/officeart/2005/8/layout/vList5"/>
    <dgm:cxn modelId="{784A5F93-F797-43D3-80FD-8E98E60A0A23}" type="presParOf" srcId="{775B5D6E-3D99-49E7-B058-480E4C414FB9}" destId="{0A46B477-C66D-4E2D-B976-A29ACA39BFFC}" srcOrd="0" destOrd="0" presId="urn:microsoft.com/office/officeart/2005/8/layout/vList5"/>
    <dgm:cxn modelId="{07C32EF4-2510-460A-857A-4DDA78AC70BF}" type="presParOf" srcId="{775B5D6E-3D99-49E7-B058-480E4C414FB9}" destId="{A6E62CAD-4BEC-4C06-93C5-8CBEC43905AD}" srcOrd="1" destOrd="0" presId="urn:microsoft.com/office/officeart/2005/8/layout/vList5"/>
    <dgm:cxn modelId="{76509371-761D-4299-9D68-3CABD68E9011}" type="presParOf" srcId="{74FDBAA9-E3CE-49FF-9525-F1A3E2D996D9}" destId="{4BC4376C-DB30-4480-8419-1038F8E805B4}" srcOrd="1" destOrd="0" presId="urn:microsoft.com/office/officeart/2005/8/layout/vList5"/>
    <dgm:cxn modelId="{9B77BB8D-090B-430C-9C83-C68E72D6939C}" type="presParOf" srcId="{74FDBAA9-E3CE-49FF-9525-F1A3E2D996D9}" destId="{64E505FE-8DCC-4B36-9E18-7BAEAD508514}" srcOrd="2" destOrd="0" presId="urn:microsoft.com/office/officeart/2005/8/layout/vList5"/>
    <dgm:cxn modelId="{9F3B4AA2-6133-4816-B387-D5C42C00E3E0}" type="presParOf" srcId="{64E505FE-8DCC-4B36-9E18-7BAEAD508514}" destId="{91795C36-D524-4AB6-86BC-4943DABCE3F0}" srcOrd="0" destOrd="0" presId="urn:microsoft.com/office/officeart/2005/8/layout/vList5"/>
    <dgm:cxn modelId="{6904051C-DA3C-4286-88EB-1BD98F123255}" type="presParOf" srcId="{64E505FE-8DCC-4B36-9E18-7BAEAD508514}" destId="{777C55F3-B5F0-4D5C-87E9-48EA3D1EE3BE}" srcOrd="1" destOrd="0" presId="urn:microsoft.com/office/officeart/2005/8/layout/vList5"/>
    <dgm:cxn modelId="{72CE1FFA-C6B6-4C40-8F65-0132197A7EF7}" type="presParOf" srcId="{74FDBAA9-E3CE-49FF-9525-F1A3E2D996D9}" destId="{604823B6-6795-479F-9A63-6A03A9EBDF8C}" srcOrd="3" destOrd="0" presId="urn:microsoft.com/office/officeart/2005/8/layout/vList5"/>
    <dgm:cxn modelId="{6EF8146D-46CB-4A1F-95F2-E383E9A3F03A}" type="presParOf" srcId="{74FDBAA9-E3CE-49FF-9525-F1A3E2D996D9}" destId="{B6D03409-F815-4FE0-BD49-2F93E778A283}" srcOrd="4" destOrd="0" presId="urn:microsoft.com/office/officeart/2005/8/layout/vList5"/>
    <dgm:cxn modelId="{643673F8-4FC4-49A8-AD5C-B71CFE6E395B}" type="presParOf" srcId="{B6D03409-F815-4FE0-BD49-2F93E778A283}" destId="{EE440965-9757-49C4-A4A1-9B348FCAF1C2}" srcOrd="0" destOrd="0" presId="urn:microsoft.com/office/officeart/2005/8/layout/vList5"/>
    <dgm:cxn modelId="{167996AD-1DBB-4711-9343-26AC3163DEC8}" type="presParOf" srcId="{74FDBAA9-E3CE-49FF-9525-F1A3E2D996D9}" destId="{D069255C-DB26-4FBB-807F-DF5A3B549603}" srcOrd="5" destOrd="0" presId="urn:microsoft.com/office/officeart/2005/8/layout/vList5"/>
    <dgm:cxn modelId="{F11FD3D0-6304-4927-A760-D3294442E0BF}" type="presParOf" srcId="{74FDBAA9-E3CE-49FF-9525-F1A3E2D996D9}" destId="{9B924644-BBAE-4381-A35E-E3AB88FEE2D1}" srcOrd="6" destOrd="0" presId="urn:microsoft.com/office/officeart/2005/8/layout/vList5"/>
    <dgm:cxn modelId="{B92B6A93-BD9C-4E1F-AA86-4624A942B990}" type="presParOf" srcId="{9B924644-BBAE-4381-A35E-E3AB88FEE2D1}" destId="{A58684DC-3D67-4DA5-851D-342EBC2441AA}" srcOrd="0" destOrd="0" presId="urn:microsoft.com/office/officeart/2005/8/layout/vList5"/>
    <dgm:cxn modelId="{CBC25B83-88FF-4A6E-BF04-DBE88A6F0604}" type="presParOf" srcId="{9B924644-BBAE-4381-A35E-E3AB88FEE2D1}" destId="{4EA07485-33DB-44AC-ABE3-49F28B55CD7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PG1a</a:t>
          </a:r>
          <a:endParaRPr lang="en-GB" sz="2000" b="1"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Essay – 4000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6</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January 2019</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PG1b</a:t>
          </a:r>
          <a:endParaRPr lang="en-GB" sz="2000" b="1"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2</a:t>
          </a:r>
          <a:r>
            <a:rPr lang="en-GB" sz="2000" baseline="30000" dirty="0" smtClean="0">
              <a:solidFill>
                <a:sysClr val="windowText" lastClr="000000"/>
              </a:solidFill>
              <a:latin typeface="Calibri" panose="020F0502020204030204"/>
              <a:ea typeface="+mn-ea"/>
              <a:cs typeface="+mn-cs"/>
            </a:rPr>
            <a:t>nd</a:t>
          </a:r>
          <a:r>
            <a:rPr lang="en-GB" sz="2000" dirty="0" smtClean="0">
              <a:solidFill>
                <a:sysClr val="windowText" lastClr="000000"/>
              </a:solidFill>
              <a:latin typeface="Calibri" panose="020F0502020204030204"/>
              <a:ea typeface="+mn-ea"/>
              <a:cs typeface="+mn-cs"/>
            </a:rPr>
            <a:t> June 2019</a:t>
          </a:r>
          <a:endParaRPr lang="en-GB" sz="2000"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(Presented during viva)</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8566301C-DC90-4CB7-B223-B8DA126CC2FA}" type="presOf" srcId="{FF400F65-D998-4DD4-93DB-DFB63B249AA8}" destId="{C75DB267-4541-4752-AD40-7CBA83914656}" srcOrd="0" destOrd="0" presId="urn:microsoft.com/office/officeart/2005/8/layout/hierarchy4"/>
    <dgm:cxn modelId="{93E0EE4E-F74B-4DC8-A9F2-AE0FBAEE2711}" type="presOf" srcId="{2B35AE0A-EA05-429A-ABEC-F043BEB9FF92}" destId="{04D587AE-7A6F-4CC2-99C1-F55AA5C86C27}" srcOrd="0" destOrd="0" presId="urn:microsoft.com/office/officeart/2005/8/layout/hierarchy4"/>
    <dgm:cxn modelId="{2BDB56D4-0427-4999-838A-96D31DC512F9}" type="presOf" srcId="{E8DB0DFA-62E4-4A34-B256-3FB0CD4BEFF9}" destId="{4B017D43-CEF3-4532-90CB-BEC125775FAF}" srcOrd="0" destOrd="0" presId="urn:microsoft.com/office/officeart/2005/8/layout/hierarchy4"/>
    <dgm:cxn modelId="{238CA36C-07CE-4DBA-82D6-E49CBCEFC87A}" type="presOf" srcId="{86694271-419D-4704-9C9B-3952ADECE260}" destId="{0A95DDB2-BDDA-4C39-BC75-FB6BF85A0C6C}" srcOrd="0" destOrd="0" presId="urn:microsoft.com/office/officeart/2005/8/layout/hierarchy4"/>
    <dgm:cxn modelId="{DEE6F1C4-A4CF-45D7-B160-61539E39CE94}" srcId="{D47ACE37-18BF-4504-B3F1-DD80B084A024}" destId="{86694271-419D-4704-9C9B-3952ADECE260}" srcOrd="1" destOrd="0" parTransId="{F452DC63-8422-4CE6-BC70-AF48DAEFC4DC}" sibTransId="{11EF0D17-ADDB-4B59-8014-38752106B09B}"/>
    <dgm:cxn modelId="{229E132C-732B-4D02-B7EA-9D08BCA9E06B}" srcId="{D47ACE37-18BF-4504-B3F1-DD80B084A024}" destId="{FF400F65-D998-4DD4-93DB-DFB63B249AA8}" srcOrd="0" destOrd="0" parTransId="{6B807690-F5AC-4AA3-A173-89807673ED50}" sibTransId="{562FAD80-94D3-4F1B-A01D-6267CD0D9A4E}"/>
    <dgm:cxn modelId="{AC7F111D-E4AE-4CBD-90C7-C95D816ED6A8}" type="presOf" srcId="{6A5825EF-1A25-411E-97E8-F9DE06370F57}" destId="{AACD78DB-CA2E-4945-90BB-5774BAB30E41}" srcOrd="0" destOrd="0" presId="urn:microsoft.com/office/officeart/2005/8/layout/hierarchy4"/>
    <dgm:cxn modelId="{39C4175E-DAB0-43F4-8D60-589C2290FE7E}" type="presOf" srcId="{D47ACE37-18BF-4504-B3F1-DD80B084A024}" destId="{050696F5-3A4C-429D-8ADE-651BBD234E49}" srcOrd="0" destOrd="0" presId="urn:microsoft.com/office/officeart/2005/8/layout/hierarchy4"/>
    <dgm:cxn modelId="{24B6928B-C0A5-4515-BB87-C6EF83050E9A}" type="presParOf" srcId="{04D587AE-7A6F-4CC2-99C1-F55AA5C86C27}" destId="{E474F4C3-A28B-43F2-A957-C806A1C0AA48}" srcOrd="0" destOrd="0" presId="urn:microsoft.com/office/officeart/2005/8/layout/hierarchy4"/>
    <dgm:cxn modelId="{25A28E38-2B8C-4474-A4A5-DC170BC43CEA}" type="presParOf" srcId="{E474F4C3-A28B-43F2-A957-C806A1C0AA48}" destId="{050696F5-3A4C-429D-8ADE-651BBD234E49}" srcOrd="0" destOrd="0" presId="urn:microsoft.com/office/officeart/2005/8/layout/hierarchy4"/>
    <dgm:cxn modelId="{6D02DBA2-2CDA-4D1D-9F67-C14068906FF0}" type="presParOf" srcId="{E474F4C3-A28B-43F2-A957-C806A1C0AA48}" destId="{FD25333F-43A7-4C95-BB1C-7E3185141CE1}" srcOrd="1" destOrd="0" presId="urn:microsoft.com/office/officeart/2005/8/layout/hierarchy4"/>
    <dgm:cxn modelId="{6702005B-405F-4D35-8036-DB47E74AFE30}" type="presParOf" srcId="{E474F4C3-A28B-43F2-A957-C806A1C0AA48}" destId="{4AB6C616-9A20-48ED-BD7F-2E56910447FE}" srcOrd="2" destOrd="0" presId="urn:microsoft.com/office/officeart/2005/8/layout/hierarchy4"/>
    <dgm:cxn modelId="{F0398115-5DBA-4709-88DC-E625AE077C58}" type="presParOf" srcId="{4AB6C616-9A20-48ED-BD7F-2E56910447FE}" destId="{6ACBF16F-293D-48DA-9E10-00484677D733}" srcOrd="0" destOrd="0" presId="urn:microsoft.com/office/officeart/2005/8/layout/hierarchy4"/>
    <dgm:cxn modelId="{39D1899C-78D3-4100-87EF-BF8ED2253328}" type="presParOf" srcId="{6ACBF16F-293D-48DA-9E10-00484677D733}" destId="{C75DB267-4541-4752-AD40-7CBA83914656}" srcOrd="0" destOrd="0" presId="urn:microsoft.com/office/officeart/2005/8/layout/hierarchy4"/>
    <dgm:cxn modelId="{F972B3FB-899E-46B4-9395-C19BE5EB8340}" type="presParOf" srcId="{6ACBF16F-293D-48DA-9E10-00484677D733}" destId="{0DBBB70E-BC28-45EB-B8BD-E91193D2EE16}" srcOrd="1" destOrd="0" presId="urn:microsoft.com/office/officeart/2005/8/layout/hierarchy4"/>
    <dgm:cxn modelId="{0C312C4F-C1F7-4A3A-BB6B-6D4BDFCA550C}" type="presParOf" srcId="{6ACBF16F-293D-48DA-9E10-00484677D733}" destId="{320F3310-878A-43AD-B7E1-460FEA817CAF}" srcOrd="2" destOrd="0" presId="urn:microsoft.com/office/officeart/2005/8/layout/hierarchy4"/>
    <dgm:cxn modelId="{B2AB0D9D-93C6-40D5-8D1E-9E0860FA5AFA}" type="presParOf" srcId="{320F3310-878A-43AD-B7E1-460FEA817CAF}" destId="{E3B9665F-1D62-46F9-B2DC-984417B1DB50}" srcOrd="0" destOrd="0" presId="urn:microsoft.com/office/officeart/2005/8/layout/hierarchy4"/>
    <dgm:cxn modelId="{837B0C74-5F54-4AF2-AA62-123BE0D8FF28}" type="presParOf" srcId="{E3B9665F-1D62-46F9-B2DC-984417B1DB50}" destId="{AACD78DB-CA2E-4945-90BB-5774BAB30E41}" srcOrd="0" destOrd="0" presId="urn:microsoft.com/office/officeart/2005/8/layout/hierarchy4"/>
    <dgm:cxn modelId="{E5B6C5CD-094A-4E26-B726-10B7202D82BC}" type="presParOf" srcId="{E3B9665F-1D62-46F9-B2DC-984417B1DB50}" destId="{62E7EBCB-A58B-46C1-A57B-BDD00D7BAADA}" srcOrd="1" destOrd="0" presId="urn:microsoft.com/office/officeart/2005/8/layout/hierarchy4"/>
    <dgm:cxn modelId="{894E334B-6A77-458B-B29B-A192880366F5}" type="presParOf" srcId="{4AB6C616-9A20-48ED-BD7F-2E56910447FE}" destId="{77BFD7C0-4798-40E9-A2A6-3E70FEB532F2}" srcOrd="1" destOrd="0" presId="urn:microsoft.com/office/officeart/2005/8/layout/hierarchy4"/>
    <dgm:cxn modelId="{76BC8A17-0A7B-403E-96BE-D24C53072902}" type="presParOf" srcId="{4AB6C616-9A20-48ED-BD7F-2E56910447FE}" destId="{5B6FB0EB-02EF-42DD-B276-EC0BC4F41855}" srcOrd="2" destOrd="0" presId="urn:microsoft.com/office/officeart/2005/8/layout/hierarchy4"/>
    <dgm:cxn modelId="{A2CF3783-1567-48EF-817B-4FD553E4D1A5}" type="presParOf" srcId="{5B6FB0EB-02EF-42DD-B276-EC0BC4F41855}" destId="{0A95DDB2-BDDA-4C39-BC75-FB6BF85A0C6C}" srcOrd="0" destOrd="0" presId="urn:microsoft.com/office/officeart/2005/8/layout/hierarchy4"/>
    <dgm:cxn modelId="{94EABC32-8CEE-4744-904C-F11F6D61D50D}" type="presParOf" srcId="{5B6FB0EB-02EF-42DD-B276-EC0BC4F41855}" destId="{02B8BBD3-1E89-4134-86AE-FE0F6E8784FB}" srcOrd="1" destOrd="0" presId="urn:microsoft.com/office/officeart/2005/8/layout/hierarchy4"/>
    <dgm:cxn modelId="{FB36E84D-5F26-4894-AFD0-673E755164DC}" type="presParOf" srcId="{5B6FB0EB-02EF-42DD-B276-EC0BC4F41855}" destId="{F1115720-771C-47FD-A916-BCD61D8E16CD}" srcOrd="2" destOrd="0" presId="urn:microsoft.com/office/officeart/2005/8/layout/hierarchy4"/>
    <dgm:cxn modelId="{BBDA97E5-63BE-4408-BFFC-92F27F6F4D41}" type="presParOf" srcId="{F1115720-771C-47FD-A916-BCD61D8E16CD}" destId="{B6D4E668-5320-465F-AEDD-9E85F6221088}" srcOrd="0" destOrd="0" presId="urn:microsoft.com/office/officeart/2005/8/layout/hierarchy4"/>
    <dgm:cxn modelId="{3E8E45CE-6114-4468-91B8-9A27D7751AFE}" type="presParOf" srcId="{B6D4E668-5320-465F-AEDD-9E85F6221088}" destId="{4B017D43-CEF3-4532-90CB-BEC125775FAF}" srcOrd="0" destOrd="0" presId="urn:microsoft.com/office/officeart/2005/8/layout/hierarchy4"/>
    <dgm:cxn modelId="{C92559B8-4CB7-4C80-ACDD-35C58419E17E}"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a:t>
          </a:r>
          <a:r>
            <a:rPr lang="en-GB" dirty="0" smtClean="0">
              <a:solidFill>
                <a:sysClr val="windowText" lastClr="000000"/>
              </a:solidFill>
              <a:latin typeface="Calibri" panose="020F0502020204030204"/>
              <a:ea typeface="+mn-ea"/>
              <a:cs typeface="+mn-cs"/>
            </a:rPr>
            <a:t>PG2: Reflective Practice</a:t>
          </a:r>
          <a:endParaRPr lang="en-GB" dirty="0">
            <a:solidFill>
              <a:sysClr val="windowText" lastClr="000000"/>
            </a:solidFill>
            <a:latin typeface="Calibri" panose="020F0502020204030204"/>
            <a:ea typeface="+mn-ea"/>
            <a:cs typeface="+mn-cs"/>
          </a:endParaRP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PG2a</a:t>
          </a:r>
          <a:endParaRPr lang="en-GB" sz="2000" b="1" dirty="0">
            <a:solidFill>
              <a:sysClr val="windowText" lastClr="000000"/>
            </a:solidFill>
            <a:latin typeface="Calibri" panose="020F0502020204030204"/>
            <a:ea typeface="+mn-ea"/>
            <a:cs typeface="+mn-cs"/>
          </a:endParaRPr>
        </a:p>
        <a:p>
          <a:r>
            <a:rPr lang="en-GB" sz="2000" dirty="0" smtClean="0">
              <a:solidFill>
                <a:sysClr val="windowText" lastClr="000000"/>
              </a:solidFill>
              <a:latin typeface="Calibri" panose="020F0502020204030204"/>
              <a:ea typeface="+mn-ea"/>
              <a:cs typeface="+mn-cs"/>
            </a:rPr>
            <a:t>Formative Essay </a:t>
          </a:r>
          <a:r>
            <a:rPr lang="en-GB" sz="2000" dirty="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1000 </a:t>
          </a:r>
          <a:r>
            <a:rPr lang="en-GB" sz="2000" dirty="0">
              <a:solidFill>
                <a:sysClr val="windowText" lastClr="000000"/>
              </a:solidFill>
              <a:latin typeface="Calibri" panose="020F0502020204030204"/>
              <a:ea typeface="+mn-ea"/>
              <a:cs typeface="+mn-cs"/>
            </a:rPr>
            <a:t>words</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(0</a:t>
          </a:r>
          <a:r>
            <a:rPr lang="en-GB" sz="2000" dirty="0">
              <a:solidFill>
                <a:sysClr val="windowText" lastClr="000000"/>
              </a:solidFill>
              <a:latin typeface="Calibri" panose="020F0502020204030204"/>
              <a:ea typeface="+mn-ea"/>
              <a:cs typeface="+mn-cs"/>
            </a:rPr>
            <a:t>%)</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16th September 2018</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PG2b</a:t>
          </a:r>
          <a:endParaRPr lang="en-GB" sz="2000" b="1"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Essay – 5000 words</a:t>
          </a:r>
          <a:endParaRPr lang="en-GB" sz="2000" b="0" dirty="0">
            <a:solidFill>
              <a:sysClr val="windowText" lastClr="000000"/>
            </a:solidFill>
            <a:latin typeface="Calibri" panose="020F0502020204030204"/>
            <a:ea typeface="+mn-ea"/>
            <a:cs typeface="+mn-cs"/>
          </a:endParaRPr>
        </a:p>
        <a:p>
          <a:pPr lvl="0"/>
          <a:endParaRPr lang="en-GB" sz="2000" b="0"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(100</a:t>
          </a:r>
          <a:r>
            <a:rPr lang="en-GB" sz="2000" b="0" dirty="0">
              <a:solidFill>
                <a:sysClr val="windowText" lastClr="000000"/>
              </a:solidFill>
              <a:latin typeface="Calibri" panose="020F0502020204030204"/>
              <a:ea typeface="+mn-ea"/>
              <a:cs typeface="+mn-cs"/>
            </a:rPr>
            <a:t>%)</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28</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April 2019</a:t>
          </a:r>
          <a:endParaRPr lang="en-GB" sz="2000" dirty="0">
            <a:solidFill>
              <a:sysClr val="windowText" lastClr="000000"/>
            </a:solidFill>
            <a:latin typeface="Calibri" panose="020F0502020204030204"/>
            <a:ea typeface="+mn-ea"/>
            <a:cs typeface="+mn-cs"/>
          </a:endParaRP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381EEE96-264E-40E2-A1A9-D3D2C7AA7C57}" type="presOf" srcId="{6A5825EF-1A25-411E-97E8-F9DE06370F57}" destId="{AACD78DB-CA2E-4945-90BB-5774BAB30E41}" srcOrd="0" destOrd="0" presId="urn:microsoft.com/office/officeart/2005/8/layout/hierarchy4"/>
    <dgm:cxn modelId="{0CF10DD6-2684-441F-95A5-8A2F98B4CBDA}" type="presOf" srcId="{E8DB0DFA-62E4-4A34-B256-3FB0CD4BEFF9}" destId="{4B017D43-CEF3-4532-90CB-BEC125775FAF}" srcOrd="0" destOrd="0" presId="urn:microsoft.com/office/officeart/2005/8/layout/hierarchy4"/>
    <dgm:cxn modelId="{4E2BF140-DD88-4A56-A994-9FB1810B8C43}" type="presOf" srcId="{FF400F65-D998-4DD4-93DB-DFB63B249AA8}" destId="{C75DB267-4541-4752-AD40-7CBA83914656}" srcOrd="0" destOrd="0" presId="urn:microsoft.com/office/officeart/2005/8/layout/hierarchy4"/>
    <dgm:cxn modelId="{AA8BC8DA-E889-4073-93DC-EE6627F77C2F}" srcId="{2B35AE0A-EA05-429A-ABEC-F043BEB9FF92}" destId="{D47ACE37-18BF-4504-B3F1-DD80B084A024}" srcOrd="0" destOrd="0" parTransId="{A554D586-807A-473C-AF41-867A6A5C6DDD}" sibTransId="{3F2F80CB-47C8-46E6-B6E5-0A53A0A69F35}"/>
    <dgm:cxn modelId="{4D82F36F-D9EE-403A-A7DE-23386093F389}" type="presOf" srcId="{D47ACE37-18BF-4504-B3F1-DD80B084A024}" destId="{050696F5-3A4C-429D-8ADE-651BBD234E49}"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55C384A4-128F-4021-8459-EF1021F36548}" srcId="{86694271-419D-4704-9C9B-3952ADECE260}" destId="{E8DB0DFA-62E4-4A34-B256-3FB0CD4BEFF9}" srcOrd="0" destOrd="0" parTransId="{7ECAE323-B1A5-4B8C-AF84-84E8690E831B}" sibTransId="{0846FA05-F659-4599-A0CC-6CB964BDE09C}"/>
    <dgm:cxn modelId="{CFEFC9CA-E8F3-4976-AB88-DCFE9C088FDC}" srcId="{FF400F65-D998-4DD4-93DB-DFB63B249AA8}" destId="{6A5825EF-1A25-411E-97E8-F9DE06370F57}" srcOrd="0" destOrd="0" parTransId="{8F5CF8D6-F922-491A-811A-A6BCB6AD0A5E}" sibTransId="{85E69163-12C8-41E0-8CCC-0EADFD0D01AC}"/>
    <dgm:cxn modelId="{DEE6F1C4-A4CF-45D7-B160-61539E39CE94}" srcId="{D47ACE37-18BF-4504-B3F1-DD80B084A024}" destId="{86694271-419D-4704-9C9B-3952ADECE260}" srcOrd="1" destOrd="0" parTransId="{F452DC63-8422-4CE6-BC70-AF48DAEFC4DC}" sibTransId="{11EF0D17-ADDB-4B59-8014-38752106B09B}"/>
    <dgm:cxn modelId="{4A2720F0-FDE4-4579-95D7-F06D2671A653}" type="presOf" srcId="{86694271-419D-4704-9C9B-3952ADECE260}" destId="{0A95DDB2-BDDA-4C39-BC75-FB6BF85A0C6C}" srcOrd="0" destOrd="0" presId="urn:microsoft.com/office/officeart/2005/8/layout/hierarchy4"/>
    <dgm:cxn modelId="{EA676013-C043-446C-B29D-ED222C335678}" type="presOf" srcId="{2B35AE0A-EA05-429A-ABEC-F043BEB9FF92}" destId="{04D587AE-7A6F-4CC2-99C1-F55AA5C86C27}" srcOrd="0" destOrd="0" presId="urn:microsoft.com/office/officeart/2005/8/layout/hierarchy4"/>
    <dgm:cxn modelId="{B1D157E1-08FC-4360-AA30-549C77082263}" type="presParOf" srcId="{04D587AE-7A6F-4CC2-99C1-F55AA5C86C27}" destId="{E474F4C3-A28B-43F2-A957-C806A1C0AA48}" srcOrd="0" destOrd="0" presId="urn:microsoft.com/office/officeart/2005/8/layout/hierarchy4"/>
    <dgm:cxn modelId="{CCA4A48A-EAB9-442B-AFAB-2AE51FBEA1C0}" type="presParOf" srcId="{E474F4C3-A28B-43F2-A957-C806A1C0AA48}" destId="{050696F5-3A4C-429D-8ADE-651BBD234E49}" srcOrd="0" destOrd="0" presId="urn:microsoft.com/office/officeart/2005/8/layout/hierarchy4"/>
    <dgm:cxn modelId="{1866A3B4-B112-412A-A64D-C10AB547022F}" type="presParOf" srcId="{E474F4C3-A28B-43F2-A957-C806A1C0AA48}" destId="{FD25333F-43A7-4C95-BB1C-7E3185141CE1}" srcOrd="1" destOrd="0" presId="urn:microsoft.com/office/officeart/2005/8/layout/hierarchy4"/>
    <dgm:cxn modelId="{2F437565-58FC-4600-9460-9461DE4AA211}" type="presParOf" srcId="{E474F4C3-A28B-43F2-A957-C806A1C0AA48}" destId="{4AB6C616-9A20-48ED-BD7F-2E56910447FE}" srcOrd="2" destOrd="0" presId="urn:microsoft.com/office/officeart/2005/8/layout/hierarchy4"/>
    <dgm:cxn modelId="{A536847A-5043-410E-8C05-6337603EE8FD}" type="presParOf" srcId="{4AB6C616-9A20-48ED-BD7F-2E56910447FE}" destId="{6ACBF16F-293D-48DA-9E10-00484677D733}" srcOrd="0" destOrd="0" presId="urn:microsoft.com/office/officeart/2005/8/layout/hierarchy4"/>
    <dgm:cxn modelId="{8B91EB46-23C2-45F4-AC3C-F0A46B1AC4E7}" type="presParOf" srcId="{6ACBF16F-293D-48DA-9E10-00484677D733}" destId="{C75DB267-4541-4752-AD40-7CBA83914656}" srcOrd="0" destOrd="0" presId="urn:microsoft.com/office/officeart/2005/8/layout/hierarchy4"/>
    <dgm:cxn modelId="{E0DFC19F-3A48-493B-8821-E6D01ED719A5}" type="presParOf" srcId="{6ACBF16F-293D-48DA-9E10-00484677D733}" destId="{0DBBB70E-BC28-45EB-B8BD-E91193D2EE16}" srcOrd="1" destOrd="0" presId="urn:microsoft.com/office/officeart/2005/8/layout/hierarchy4"/>
    <dgm:cxn modelId="{DD71F837-BD61-4314-B106-A24B76F90C7C}" type="presParOf" srcId="{6ACBF16F-293D-48DA-9E10-00484677D733}" destId="{320F3310-878A-43AD-B7E1-460FEA817CAF}" srcOrd="2" destOrd="0" presId="urn:microsoft.com/office/officeart/2005/8/layout/hierarchy4"/>
    <dgm:cxn modelId="{98108040-1D0E-4E2A-89DC-A68D43EB9E05}" type="presParOf" srcId="{320F3310-878A-43AD-B7E1-460FEA817CAF}" destId="{E3B9665F-1D62-46F9-B2DC-984417B1DB50}" srcOrd="0" destOrd="0" presId="urn:microsoft.com/office/officeart/2005/8/layout/hierarchy4"/>
    <dgm:cxn modelId="{549E2827-517E-498C-A8D2-9757BA1A519E}" type="presParOf" srcId="{E3B9665F-1D62-46F9-B2DC-984417B1DB50}" destId="{AACD78DB-CA2E-4945-90BB-5774BAB30E41}" srcOrd="0" destOrd="0" presId="urn:microsoft.com/office/officeart/2005/8/layout/hierarchy4"/>
    <dgm:cxn modelId="{1D194F1D-B0C3-4E3A-974D-48F2A895A957}" type="presParOf" srcId="{E3B9665F-1D62-46F9-B2DC-984417B1DB50}" destId="{62E7EBCB-A58B-46C1-A57B-BDD00D7BAADA}" srcOrd="1" destOrd="0" presId="urn:microsoft.com/office/officeart/2005/8/layout/hierarchy4"/>
    <dgm:cxn modelId="{3473EAA2-8E94-4F1C-937A-3DF02D1A7FD7}" type="presParOf" srcId="{4AB6C616-9A20-48ED-BD7F-2E56910447FE}" destId="{77BFD7C0-4798-40E9-A2A6-3E70FEB532F2}" srcOrd="1" destOrd="0" presId="urn:microsoft.com/office/officeart/2005/8/layout/hierarchy4"/>
    <dgm:cxn modelId="{C5A80A97-1983-447B-BDAE-4EF7BE66234E}" type="presParOf" srcId="{4AB6C616-9A20-48ED-BD7F-2E56910447FE}" destId="{5B6FB0EB-02EF-42DD-B276-EC0BC4F41855}" srcOrd="2" destOrd="0" presId="urn:microsoft.com/office/officeart/2005/8/layout/hierarchy4"/>
    <dgm:cxn modelId="{469069C3-CF8D-4445-9E2D-4CBD50AFBB8A}" type="presParOf" srcId="{5B6FB0EB-02EF-42DD-B276-EC0BC4F41855}" destId="{0A95DDB2-BDDA-4C39-BC75-FB6BF85A0C6C}" srcOrd="0" destOrd="0" presId="urn:microsoft.com/office/officeart/2005/8/layout/hierarchy4"/>
    <dgm:cxn modelId="{2426C67E-A0FB-431A-8420-8CF25A547F29}" type="presParOf" srcId="{5B6FB0EB-02EF-42DD-B276-EC0BC4F41855}" destId="{02B8BBD3-1E89-4134-86AE-FE0F6E8784FB}" srcOrd="1" destOrd="0" presId="urn:microsoft.com/office/officeart/2005/8/layout/hierarchy4"/>
    <dgm:cxn modelId="{20A09224-1CB6-4045-BE69-4EA9ACF5A303}" type="presParOf" srcId="{5B6FB0EB-02EF-42DD-B276-EC0BC4F41855}" destId="{F1115720-771C-47FD-A916-BCD61D8E16CD}" srcOrd="2" destOrd="0" presId="urn:microsoft.com/office/officeart/2005/8/layout/hierarchy4"/>
    <dgm:cxn modelId="{34544943-8454-4015-8306-C095748426F2}" type="presParOf" srcId="{F1115720-771C-47FD-A916-BCD61D8E16CD}" destId="{B6D4E668-5320-465F-AEDD-9E85F6221088}" srcOrd="0" destOrd="0" presId="urn:microsoft.com/office/officeart/2005/8/layout/hierarchy4"/>
    <dgm:cxn modelId="{4E81107B-D40B-4596-9D30-813CA3EB3846}" type="presParOf" srcId="{B6D4E668-5320-465F-AEDD-9E85F6221088}" destId="{4B017D43-CEF3-4532-90CB-BEC125775FAF}" srcOrd="0" destOrd="0" presId="urn:microsoft.com/office/officeart/2005/8/layout/hierarchy4"/>
    <dgm:cxn modelId="{5E677551-DA98-4B30-AC95-326CAE68A4E6}"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62CAD-4BEC-4C06-93C5-8CBEC43905AD}">
      <dsp:nvSpPr>
        <dsp:cNvPr id="0" name=""/>
        <dsp:cNvSpPr/>
      </dsp:nvSpPr>
      <dsp:spPr>
        <a:xfrm rot="5400000">
          <a:off x="5005281" y="-1946050"/>
          <a:ext cx="1043516" cy="5201920"/>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during Induction August/September</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16</a:t>
          </a:r>
          <a:r>
            <a:rPr lang="en-GB" sz="1900" kern="1200" baseline="30000" dirty="0" smtClean="0"/>
            <a:t>th</a:t>
          </a:r>
          <a:r>
            <a:rPr lang="en-GB" sz="1900" kern="1200" dirty="0" smtClean="0"/>
            <a:t> September</a:t>
          </a:r>
          <a:endParaRPr lang="en-GB" sz="1900" kern="1200" dirty="0"/>
        </a:p>
      </dsp:txBody>
      <dsp:txXfrm rot="-5400000">
        <a:off x="2926079" y="184092"/>
        <a:ext cx="5150980" cy="941636"/>
      </dsp:txXfrm>
    </dsp:sp>
    <dsp:sp modelId="{0A46B477-C66D-4E2D-B976-A29ACA39BFFC}">
      <dsp:nvSpPr>
        <dsp:cNvPr id="0" name=""/>
        <dsp:cNvSpPr/>
      </dsp:nvSpPr>
      <dsp:spPr>
        <a:xfrm>
          <a:off x="0" y="2711"/>
          <a:ext cx="2926080" cy="13043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PG2a</a:t>
          </a:r>
          <a:endParaRPr lang="en-GB" sz="6500" kern="1200" dirty="0"/>
        </a:p>
      </dsp:txBody>
      <dsp:txXfrm>
        <a:off x="63675" y="66386"/>
        <a:ext cx="2798730" cy="1177045"/>
      </dsp:txXfrm>
    </dsp:sp>
    <dsp:sp modelId="{777C55F3-B5F0-4D5C-87E9-48EA3D1EE3BE}">
      <dsp:nvSpPr>
        <dsp:cNvPr id="0" name=""/>
        <dsp:cNvSpPr/>
      </dsp:nvSpPr>
      <dsp:spPr>
        <a:xfrm rot="5400000">
          <a:off x="5005281" y="-576434"/>
          <a:ext cx="1043516" cy="5201920"/>
        </a:xfrm>
        <a:prstGeom prst="round2SameRect">
          <a:avLst/>
        </a:prstGeom>
        <a:solidFill>
          <a:schemeClr val="accent5">
            <a:tint val="40000"/>
            <a:alpha val="90000"/>
            <a:hueOff val="2630407"/>
            <a:satOff val="-5396"/>
            <a:lumOff val="-3394"/>
            <a:alphaOff val="0"/>
          </a:schemeClr>
        </a:solidFill>
        <a:ln w="25400" cap="flat" cmpd="sng" algn="ctr">
          <a:solidFill>
            <a:schemeClr val="accent5">
              <a:tint val="40000"/>
              <a:alpha val="90000"/>
              <a:hueOff val="2630407"/>
              <a:satOff val="-5396"/>
              <a:lumOff val="-33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w/c 17</a:t>
          </a:r>
          <a:r>
            <a:rPr lang="en-GB" sz="1900" kern="1200" baseline="30000" dirty="0" smtClean="0"/>
            <a:t>th</a:t>
          </a:r>
          <a:r>
            <a:rPr lang="en-GB" sz="1900" kern="1200" dirty="0" smtClean="0"/>
            <a:t> September</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6</a:t>
          </a:r>
          <a:r>
            <a:rPr lang="en-GB" sz="1900" kern="1200" baseline="30000" dirty="0" smtClean="0"/>
            <a:t>th</a:t>
          </a:r>
          <a:r>
            <a:rPr lang="en-GB" sz="1900" kern="1200" dirty="0" smtClean="0"/>
            <a:t> January</a:t>
          </a:r>
          <a:endParaRPr lang="en-GB" sz="1900" kern="1200" dirty="0"/>
        </a:p>
      </dsp:txBody>
      <dsp:txXfrm rot="-5400000">
        <a:off x="2926079" y="1553708"/>
        <a:ext cx="5150980" cy="941636"/>
      </dsp:txXfrm>
    </dsp:sp>
    <dsp:sp modelId="{91795C36-D524-4AB6-86BC-4943DABCE3F0}">
      <dsp:nvSpPr>
        <dsp:cNvPr id="0" name=""/>
        <dsp:cNvSpPr/>
      </dsp:nvSpPr>
      <dsp:spPr>
        <a:xfrm>
          <a:off x="14981" y="1396472"/>
          <a:ext cx="2926080" cy="1304395"/>
        </a:xfrm>
        <a:prstGeom prst="roundRect">
          <a:avLst/>
        </a:prstGeom>
        <a:solidFill>
          <a:schemeClr val="accent5">
            <a:hueOff val="1714279"/>
            <a:satOff val="3916"/>
            <a:lumOff val="-10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PG1a</a:t>
          </a:r>
          <a:endParaRPr lang="en-GB" sz="6500" kern="1200" dirty="0"/>
        </a:p>
      </dsp:txBody>
      <dsp:txXfrm>
        <a:off x="78656" y="1460147"/>
        <a:ext cx="2798730" cy="1177045"/>
      </dsp:txXfrm>
    </dsp:sp>
    <dsp:sp modelId="{EE440965-9757-49C4-A4A1-9B348FCAF1C2}">
      <dsp:nvSpPr>
        <dsp:cNvPr id="0" name=""/>
        <dsp:cNvSpPr/>
      </dsp:nvSpPr>
      <dsp:spPr>
        <a:xfrm>
          <a:off x="0" y="2741943"/>
          <a:ext cx="2926080" cy="1304395"/>
        </a:xfrm>
        <a:prstGeom prst="roundRect">
          <a:avLst/>
        </a:prstGeom>
        <a:solidFill>
          <a:schemeClr val="accent5">
            <a:hueOff val="3428557"/>
            <a:satOff val="7832"/>
            <a:lumOff val="-2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PG2b</a:t>
          </a:r>
          <a:endParaRPr lang="en-GB" sz="6500" kern="1200" dirty="0"/>
        </a:p>
      </dsp:txBody>
      <dsp:txXfrm>
        <a:off x="63675" y="2805618"/>
        <a:ext cx="2798730" cy="1177045"/>
      </dsp:txXfrm>
    </dsp:sp>
    <dsp:sp modelId="{4EA07485-33DB-44AC-ABE3-49F28B55CD71}">
      <dsp:nvSpPr>
        <dsp:cNvPr id="0" name=""/>
        <dsp:cNvSpPr/>
      </dsp:nvSpPr>
      <dsp:spPr>
        <a:xfrm rot="5400000">
          <a:off x="5005281" y="2162797"/>
          <a:ext cx="1043516" cy="5201920"/>
        </a:xfrm>
        <a:prstGeom prst="round2SameRect">
          <a:avLst/>
        </a:prstGeom>
        <a:solidFill>
          <a:schemeClr val="accent5">
            <a:tint val="40000"/>
            <a:alpha val="90000"/>
            <a:hueOff val="5260814"/>
            <a:satOff val="-10792"/>
            <a:lumOff val="-6789"/>
            <a:alphaOff val="0"/>
          </a:schemeClr>
        </a:solidFill>
        <a:ln w="25400" cap="flat" cmpd="sng" algn="ctr">
          <a:solidFill>
            <a:schemeClr val="accent5">
              <a:tint val="40000"/>
              <a:alpha val="90000"/>
              <a:hueOff val="5260814"/>
              <a:satOff val="-10792"/>
              <a:lumOff val="-67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w/c 29</a:t>
          </a:r>
          <a:r>
            <a:rPr lang="en-GB" sz="1900" kern="1200" baseline="30000" dirty="0" smtClean="0"/>
            <a:t>th</a:t>
          </a:r>
          <a:r>
            <a:rPr lang="en-GB" sz="1900" kern="1200" dirty="0" smtClean="0"/>
            <a:t> April</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2</a:t>
          </a:r>
          <a:r>
            <a:rPr lang="en-GB" sz="1900" kern="1200" baseline="30000" dirty="0" smtClean="0"/>
            <a:t>nd</a:t>
          </a:r>
          <a:r>
            <a:rPr lang="en-GB" sz="1900" kern="1200" dirty="0" smtClean="0"/>
            <a:t> June; Presentation: 3</a:t>
          </a:r>
          <a:r>
            <a:rPr lang="en-GB" sz="1900" kern="1200" baseline="30000" dirty="0" smtClean="0"/>
            <a:t>rd</a:t>
          </a:r>
          <a:r>
            <a:rPr lang="en-GB" sz="1900" kern="1200" dirty="0" smtClean="0"/>
            <a:t> – 27</a:t>
          </a:r>
          <a:r>
            <a:rPr lang="en-GB" sz="1900" kern="1200" baseline="30000" dirty="0" smtClean="0"/>
            <a:t>th</a:t>
          </a:r>
          <a:r>
            <a:rPr lang="en-GB" sz="1900" kern="1200" dirty="0" smtClean="0"/>
            <a:t> June</a:t>
          </a:r>
          <a:endParaRPr lang="en-GB" sz="1900" kern="1200" dirty="0"/>
        </a:p>
      </dsp:txBody>
      <dsp:txXfrm rot="-5400000">
        <a:off x="2926079" y="4292939"/>
        <a:ext cx="5150980" cy="941636"/>
      </dsp:txXfrm>
    </dsp:sp>
    <dsp:sp modelId="{A58684DC-3D67-4DA5-851D-342EBC2441AA}">
      <dsp:nvSpPr>
        <dsp:cNvPr id="0" name=""/>
        <dsp:cNvSpPr/>
      </dsp:nvSpPr>
      <dsp:spPr>
        <a:xfrm>
          <a:off x="0" y="4111559"/>
          <a:ext cx="2926080" cy="1304395"/>
        </a:xfrm>
        <a:prstGeom prst="roundRect">
          <a:avLst/>
        </a:prstGeom>
        <a:solidFill>
          <a:schemeClr val="accent5">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PG1b</a:t>
          </a:r>
          <a:endParaRPr lang="en-GB" sz="6500" kern="1200" dirty="0"/>
        </a:p>
      </dsp:txBody>
      <dsp:txXfrm>
        <a:off x="63675" y="4175234"/>
        <a:ext cx="2798730" cy="11770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GB" sz="6500" kern="1200" dirty="0">
              <a:solidFill>
                <a:sysClr val="windowText" lastClr="000000"/>
              </a:solidFill>
              <a:latin typeface="Calibri" panose="020F0502020204030204"/>
              <a:ea typeface="+mn-ea"/>
              <a:cs typeface="+mn-cs"/>
            </a:rPr>
            <a:t>Module PG1: Subject Studies</a:t>
          </a: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PG1a</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Essay – 4000 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(80%)</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6</a:t>
          </a:r>
          <a:r>
            <a:rPr lang="en-GB" sz="2000" kern="1200" baseline="30000" dirty="0" smtClean="0">
              <a:solidFill>
                <a:sysClr val="windowText" lastClr="000000"/>
              </a:solidFill>
              <a:latin typeface="Calibri" panose="020F0502020204030204"/>
              <a:ea typeface="+mn-ea"/>
              <a:cs typeface="+mn-cs"/>
            </a:rPr>
            <a:t>th</a:t>
          </a:r>
          <a:r>
            <a:rPr lang="en-GB" sz="2000" kern="1200" dirty="0" smtClean="0">
              <a:solidFill>
                <a:sysClr val="windowText" lastClr="000000"/>
              </a:solidFill>
              <a:latin typeface="Calibri" panose="020F0502020204030204"/>
              <a:ea typeface="+mn-ea"/>
              <a:cs typeface="+mn-cs"/>
            </a:rPr>
            <a:t> January 2019</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PG1b</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Academic Poster</a:t>
          </a: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(20%)</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2</a:t>
          </a:r>
          <a:r>
            <a:rPr lang="en-GB" sz="2000" kern="1200" baseline="30000" dirty="0" smtClean="0">
              <a:solidFill>
                <a:sysClr val="windowText" lastClr="000000"/>
              </a:solidFill>
              <a:latin typeface="Calibri" panose="020F0502020204030204"/>
              <a:ea typeface="+mn-ea"/>
              <a:cs typeface="+mn-cs"/>
            </a:rPr>
            <a:t>nd</a:t>
          </a:r>
          <a:r>
            <a:rPr lang="en-GB" sz="2000" kern="1200" dirty="0" smtClean="0">
              <a:solidFill>
                <a:sysClr val="windowText" lastClr="000000"/>
              </a:solidFill>
              <a:latin typeface="Calibri" panose="020F0502020204030204"/>
              <a:ea typeface="+mn-ea"/>
              <a:cs typeface="+mn-cs"/>
            </a:rPr>
            <a:t> June 2019</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(Presented during viva)</a:t>
          </a:r>
        </a:p>
      </dsp:txBody>
      <dsp:txXfrm>
        <a:off x="6143515" y="4493310"/>
        <a:ext cx="5491254" cy="18940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GB" sz="6500" kern="1200" dirty="0">
              <a:solidFill>
                <a:sysClr val="windowText" lastClr="000000"/>
              </a:solidFill>
              <a:latin typeface="Calibri" panose="020F0502020204030204"/>
              <a:ea typeface="+mn-ea"/>
              <a:cs typeface="+mn-cs"/>
            </a:rPr>
            <a:t>Module </a:t>
          </a:r>
          <a:r>
            <a:rPr lang="en-GB" sz="6500" kern="1200" dirty="0" smtClean="0">
              <a:solidFill>
                <a:sysClr val="windowText" lastClr="000000"/>
              </a:solidFill>
              <a:latin typeface="Calibri" panose="020F0502020204030204"/>
              <a:ea typeface="+mn-ea"/>
              <a:cs typeface="+mn-cs"/>
            </a:rPr>
            <a:t>PG2: Reflective Practice</a:t>
          </a:r>
          <a:endParaRPr lang="en-GB" sz="6500" kern="1200" dirty="0">
            <a:solidFill>
              <a:sysClr val="windowText" lastClr="000000"/>
            </a:solidFill>
            <a:latin typeface="Calibri" panose="020F0502020204030204"/>
            <a:ea typeface="+mn-ea"/>
            <a:cs typeface="+mn-cs"/>
          </a:endParaRP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PG2a</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Formative Essay </a:t>
          </a:r>
          <a:r>
            <a:rPr lang="en-GB" sz="2000" kern="1200" dirty="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1000 </a:t>
          </a:r>
          <a:r>
            <a:rPr lang="en-GB" sz="2000" kern="1200" dirty="0">
              <a:solidFill>
                <a:sysClr val="windowText" lastClr="000000"/>
              </a:solidFill>
              <a:latin typeface="Calibri" panose="020F0502020204030204"/>
              <a:ea typeface="+mn-ea"/>
              <a:cs typeface="+mn-cs"/>
            </a:rPr>
            <a:t>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(0</a:t>
          </a:r>
          <a:r>
            <a:rPr lang="en-GB" sz="2000" kern="1200" dirty="0">
              <a:solidFill>
                <a:sysClr val="windowText" lastClr="000000"/>
              </a:solidFill>
              <a:latin typeface="Calibri" panose="020F0502020204030204"/>
              <a:ea typeface="+mn-ea"/>
              <a:cs typeface="+mn-cs"/>
            </a:rPr>
            <a:t>%)</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16th September 2018</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PG2b</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smtClean="0">
              <a:solidFill>
                <a:sysClr val="windowText" lastClr="000000"/>
              </a:solidFill>
              <a:latin typeface="Calibri" panose="020F0502020204030204"/>
              <a:ea typeface="+mn-ea"/>
              <a:cs typeface="+mn-cs"/>
            </a:rPr>
            <a:t>Essay – 5000 words</a:t>
          </a: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smtClean="0">
              <a:solidFill>
                <a:sysClr val="windowText" lastClr="000000"/>
              </a:solidFill>
              <a:latin typeface="Calibri" panose="020F0502020204030204"/>
              <a:ea typeface="+mn-ea"/>
              <a:cs typeface="+mn-cs"/>
            </a:rPr>
            <a:t>(100</a:t>
          </a:r>
          <a:r>
            <a:rPr lang="en-GB" sz="2000" b="0" kern="1200" dirty="0">
              <a:solidFill>
                <a:sysClr val="windowText" lastClr="000000"/>
              </a:solidFill>
              <a:latin typeface="Calibri" panose="020F0502020204030204"/>
              <a:ea typeface="+mn-ea"/>
              <a:cs typeface="+mn-cs"/>
            </a:rPr>
            <a:t>%)</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28</a:t>
          </a:r>
          <a:r>
            <a:rPr lang="en-GB" sz="2000" kern="1200" baseline="30000" dirty="0" smtClean="0">
              <a:solidFill>
                <a:sysClr val="windowText" lastClr="000000"/>
              </a:solidFill>
              <a:latin typeface="Calibri" panose="020F0502020204030204"/>
              <a:ea typeface="+mn-ea"/>
              <a:cs typeface="+mn-cs"/>
            </a:rPr>
            <a:t>th</a:t>
          </a:r>
          <a:r>
            <a:rPr lang="en-GB" sz="2000" kern="1200" dirty="0" smtClean="0">
              <a:solidFill>
                <a:sysClr val="windowText" lastClr="000000"/>
              </a:solidFill>
              <a:latin typeface="Calibri" panose="020F0502020204030204"/>
              <a:ea typeface="+mn-ea"/>
              <a:cs typeface="+mn-cs"/>
            </a:rPr>
            <a:t> April 2019</a:t>
          </a:r>
          <a:endParaRPr lang="en-GB" sz="2000" kern="1200" dirty="0">
            <a:solidFill>
              <a:sysClr val="windowText" lastClr="000000"/>
            </a:solidFill>
            <a:latin typeface="Calibri" panose="020F0502020204030204"/>
            <a:ea typeface="+mn-ea"/>
            <a:cs typeface="+mn-cs"/>
          </a:endParaRPr>
        </a:p>
      </dsp:txBody>
      <dsp:txXfrm>
        <a:off x="6143515" y="4493310"/>
        <a:ext cx="5491254" cy="189402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CB864-444A-47C0-AA4D-C3389A4C0607}" type="datetimeFigureOut">
              <a:rPr lang="en-GB" smtClean="0"/>
              <a:t>28/11/2018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DD62C-0DEE-44B9-98A4-F58F00366655}" type="slidenum">
              <a:rPr lang="en-GB" smtClean="0"/>
              <a:t>‹#›</a:t>
            </a:fld>
            <a:endParaRPr lang="en-GB"/>
          </a:p>
        </p:txBody>
      </p:sp>
    </p:spTree>
    <p:extLst>
      <p:ext uri="{BB962C8B-B14F-4D97-AF65-F5344CB8AC3E}">
        <p14:creationId xmlns:p14="http://schemas.microsoft.com/office/powerpoint/2010/main" val="1183193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12D5CF-5F12-4801-841F-D736500FD08C}" type="slidenum">
              <a:rPr lang="en-GB" smtClean="0"/>
              <a:t>8</a:t>
            </a:fld>
            <a:endParaRPr lang="en-GB"/>
          </a:p>
        </p:txBody>
      </p:sp>
    </p:spTree>
    <p:extLst>
      <p:ext uri="{BB962C8B-B14F-4D97-AF65-F5344CB8AC3E}">
        <p14:creationId xmlns:p14="http://schemas.microsoft.com/office/powerpoint/2010/main" val="9400327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28/11/2018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28/11/2018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28/11/2018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28/11/2018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28/11/2018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28/11/2018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28/11/2018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28/11/2018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Supporting your Trainee’s Academic Development</a:t>
            </a:r>
            <a:endParaRPr lang="en-GB" dirty="0"/>
          </a:p>
        </p:txBody>
      </p:sp>
      <p:sp>
        <p:nvSpPr>
          <p:cNvPr id="5" name="Subtitle 4"/>
          <p:cNvSpPr>
            <a:spLocks noGrp="1"/>
          </p:cNvSpPr>
          <p:nvPr>
            <p:ph type="subTitle" idx="1"/>
          </p:nvPr>
        </p:nvSpPr>
        <p:spPr/>
        <p:txBody>
          <a:bodyPr/>
          <a:lstStyle/>
          <a:p>
            <a:r>
              <a:rPr lang="en-GB" dirty="0" smtClean="0"/>
              <a:t>Dr Alison Morgan</a:t>
            </a:r>
          </a:p>
          <a:p>
            <a:r>
              <a:rPr lang="en-GB" dirty="0" smtClean="0"/>
              <a:t>Deputy Head of Secondary PGCE</a:t>
            </a:r>
            <a:endParaRPr lang="en-GB" dirty="0"/>
          </a:p>
        </p:txBody>
      </p:sp>
    </p:spTree>
    <p:extLst>
      <p:ext uri="{BB962C8B-B14F-4D97-AF65-F5344CB8AC3E}">
        <p14:creationId xmlns:p14="http://schemas.microsoft.com/office/powerpoint/2010/main" val="3734071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a:t>
            </a:r>
            <a:r>
              <a:rPr lang="en-GB" dirty="0" smtClean="0">
                <a:solidFill>
                  <a:srgbClr val="0070C0"/>
                </a:solidFill>
              </a:rPr>
              <a:t>PG2</a:t>
            </a:r>
            <a:endParaRPr lang="en-GB" dirty="0">
              <a:solidFill>
                <a:srgbClr val="0070C0"/>
              </a:solidFill>
            </a:endParaRPr>
          </a:p>
        </p:txBody>
      </p:sp>
      <p:sp>
        <p:nvSpPr>
          <p:cNvPr id="3" name="Text Placeholder 2"/>
          <p:cNvSpPr>
            <a:spLocks noGrp="1"/>
          </p:cNvSpPr>
          <p:nvPr>
            <p:ph type="body" idx="1"/>
          </p:nvPr>
        </p:nvSpPr>
        <p:spPr>
          <a:xfrm>
            <a:off x="552893" y="1981641"/>
            <a:ext cx="11079126" cy="4796664"/>
          </a:xfrm>
        </p:spPr>
        <p:txBody>
          <a:bodyPr/>
          <a:lstStyle/>
          <a:p>
            <a:r>
              <a:rPr lang="en-GB" sz="2800" dirty="0"/>
              <a:t>All postgraduate work is marked out of 100 against M-level marking </a:t>
            </a:r>
            <a:r>
              <a:rPr lang="en-GB" sz="2800" dirty="0" smtClean="0"/>
              <a:t>criteria</a:t>
            </a:r>
            <a:endParaRPr lang="en-GB" sz="2800" dirty="0"/>
          </a:p>
          <a:p>
            <a:r>
              <a:rPr lang="en-GB" sz="2800" dirty="0" smtClean="0"/>
              <a:t>PG2a</a:t>
            </a:r>
            <a:r>
              <a:rPr lang="en-GB" sz="2800" dirty="0"/>
              <a:t>		</a:t>
            </a:r>
            <a:r>
              <a:rPr lang="en-GB" sz="2800" dirty="0" smtClean="0"/>
              <a:t>1000 </a:t>
            </a:r>
            <a:r>
              <a:rPr lang="en-GB" sz="2800" dirty="0"/>
              <a:t>word essay examining cognitive development and 			theories of </a:t>
            </a:r>
            <a:r>
              <a:rPr lang="en-GB" sz="2800" dirty="0" smtClean="0"/>
              <a:t>learning</a:t>
            </a:r>
            <a:r>
              <a:rPr lang="en-GB" sz="2800" dirty="0"/>
              <a:t>.</a:t>
            </a:r>
          </a:p>
          <a:p>
            <a:r>
              <a:rPr lang="en-GB" sz="2800" b="1" dirty="0">
                <a:solidFill>
                  <a:srgbClr val="FF0000"/>
                </a:solidFill>
              </a:rPr>
              <a:t>		</a:t>
            </a:r>
            <a:r>
              <a:rPr lang="en-GB" sz="2800" b="1" u="sng" dirty="0">
                <a:solidFill>
                  <a:srgbClr val="FF0000"/>
                </a:solidFill>
              </a:rPr>
              <a:t>NOT</a:t>
            </a:r>
            <a:r>
              <a:rPr lang="en-GB" sz="2800" dirty="0"/>
              <a:t> for credit – feedback only, intended to help identify 		specific needs regarding M-level study.</a:t>
            </a:r>
          </a:p>
          <a:p>
            <a:r>
              <a:rPr lang="en-GB" sz="2800" dirty="0"/>
              <a:t>		</a:t>
            </a:r>
            <a:r>
              <a:rPr lang="en-GB" sz="2800" b="1" dirty="0"/>
              <a:t>NB.</a:t>
            </a:r>
            <a:r>
              <a:rPr lang="en-GB" sz="2800" dirty="0"/>
              <a:t> Writing for Social Sciences is different to other disciplines 		so we strongly encourage everyone to attempt this work.</a:t>
            </a:r>
          </a:p>
          <a:p>
            <a:r>
              <a:rPr lang="en-GB" sz="2800" dirty="0"/>
              <a:t>		</a:t>
            </a:r>
          </a:p>
          <a:p>
            <a:endParaRPr lang="en-GB" sz="2800" dirty="0">
              <a:latin typeface="Times New Roman"/>
              <a:cs typeface="Times New Roman"/>
            </a:endParaRPr>
          </a:p>
        </p:txBody>
      </p:sp>
    </p:spTree>
    <p:extLst>
      <p:ext uri="{BB962C8B-B14F-4D97-AF65-F5344CB8AC3E}">
        <p14:creationId xmlns:p14="http://schemas.microsoft.com/office/powerpoint/2010/main" val="1461195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871868" y="1981641"/>
            <a:ext cx="10494335" cy="4568015"/>
          </a:xfrm>
        </p:spPr>
        <p:txBody>
          <a:bodyPr/>
          <a:lstStyle/>
          <a:p>
            <a:r>
              <a:rPr lang="en-GB" b="1" dirty="0"/>
              <a:t>ALL </a:t>
            </a:r>
            <a:r>
              <a:rPr lang="en-GB" b="1" u="sng" dirty="0"/>
              <a:t>ASSESSED</a:t>
            </a:r>
            <a:r>
              <a:rPr lang="en-GB" b="1" dirty="0"/>
              <a:t> ELEMENTS OF THE MODULE MUST BE PASSED</a:t>
            </a:r>
          </a:p>
          <a:p>
            <a:endParaRPr lang="en-GB" dirty="0"/>
          </a:p>
          <a:p>
            <a:r>
              <a:rPr lang="en-GB" dirty="0" smtClean="0"/>
              <a:t>PG2b</a:t>
            </a:r>
            <a:r>
              <a:rPr lang="en-GB" dirty="0"/>
              <a:t>		5000 word essay examining one of the Teachers’ 			Standards in detail, with reference to theory, 			policy and practice. </a:t>
            </a:r>
          </a:p>
          <a:p>
            <a:r>
              <a:rPr lang="en-GB" dirty="0"/>
              <a:t>		There is a comparative aspect  to this assignment, 		contrasting </a:t>
            </a:r>
            <a:r>
              <a:rPr lang="en-GB" dirty="0" smtClean="0"/>
              <a:t>the </a:t>
            </a:r>
            <a:r>
              <a:rPr lang="en-GB" dirty="0"/>
              <a:t>chosen standard across both 			placements and reflecting on </a:t>
            </a:r>
            <a:r>
              <a:rPr lang="en-GB" dirty="0" smtClean="0"/>
              <a:t>trainee’s </a:t>
            </a:r>
            <a:r>
              <a:rPr lang="en-GB" dirty="0"/>
              <a:t>own 				development. </a:t>
            </a:r>
            <a:r>
              <a:rPr lang="en-GB" b="1" dirty="0"/>
              <a:t>(100%)</a:t>
            </a:r>
          </a:p>
          <a:p>
            <a:endParaRPr lang="en-GB" dirty="0"/>
          </a:p>
          <a:p>
            <a:endParaRPr lang="en-GB" dirty="0">
              <a:latin typeface="Times New Roman"/>
              <a:cs typeface="Times New Roma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PG2 Titles</a:t>
            </a:r>
            <a:endParaRPr lang="en-GB" b="1" dirty="0">
              <a:solidFill>
                <a:srgbClr val="0070C0"/>
              </a:solidFill>
            </a:endParaRPr>
          </a:p>
        </p:txBody>
      </p:sp>
      <p:sp>
        <p:nvSpPr>
          <p:cNvPr id="5" name="Content Placeholder 4"/>
          <p:cNvSpPr>
            <a:spLocks noGrp="1"/>
          </p:cNvSpPr>
          <p:nvPr>
            <p:ph idx="1"/>
          </p:nvPr>
        </p:nvSpPr>
        <p:spPr/>
        <p:txBody>
          <a:bodyPr>
            <a:normAutofit fontScale="92500" lnSpcReduction="10000"/>
          </a:bodyPr>
          <a:lstStyle/>
          <a:p>
            <a:r>
              <a:rPr lang="en-GB" dirty="0" smtClean="0"/>
              <a:t>Critical Reflections on…</a:t>
            </a:r>
          </a:p>
          <a:p>
            <a:pPr lvl="1"/>
            <a:r>
              <a:rPr lang="en-US" dirty="0"/>
              <a:t>differentiation in secondary schools and how it affects gifted and talented students </a:t>
            </a:r>
            <a:endParaRPr lang="en-US" dirty="0" smtClean="0"/>
          </a:p>
          <a:p>
            <a:pPr lvl="1"/>
            <a:r>
              <a:rPr lang="en-GB" dirty="0"/>
              <a:t>the Effective use of Feedback in the </a:t>
            </a:r>
            <a:r>
              <a:rPr lang="en-GB" dirty="0" smtClean="0"/>
              <a:t>Classroom</a:t>
            </a:r>
          </a:p>
          <a:p>
            <a:pPr lvl="1"/>
            <a:r>
              <a:rPr lang="en-GB" dirty="0"/>
              <a:t>in-school summative assessment and life after </a:t>
            </a:r>
            <a:r>
              <a:rPr lang="en-GB" dirty="0" smtClean="0"/>
              <a:t>levels</a:t>
            </a:r>
          </a:p>
          <a:p>
            <a:pPr lvl="1"/>
            <a:r>
              <a:rPr lang="en-GB" dirty="0"/>
              <a:t>the Use of Mobile Phones in the </a:t>
            </a:r>
            <a:r>
              <a:rPr lang="en-GB" dirty="0" smtClean="0"/>
              <a:t>Classroom</a:t>
            </a:r>
          </a:p>
          <a:p>
            <a:pPr lvl="1"/>
            <a:r>
              <a:rPr lang="en-GB" dirty="0"/>
              <a:t>e</a:t>
            </a:r>
            <a:r>
              <a:rPr lang="en-GB" dirty="0" smtClean="0"/>
              <a:t>stablishing </a:t>
            </a:r>
            <a:r>
              <a:rPr lang="en-GB" dirty="0"/>
              <a:t>High Expectations: how to inspire, motivate and challenge </a:t>
            </a:r>
            <a:r>
              <a:rPr lang="en-GB" dirty="0" smtClean="0"/>
              <a:t>pup</a:t>
            </a:r>
          </a:p>
          <a:p>
            <a:pPr lvl="1"/>
            <a:r>
              <a:rPr lang="en-GB" dirty="0"/>
              <a:t>t</a:t>
            </a:r>
            <a:r>
              <a:rPr lang="en-GB" dirty="0" smtClean="0"/>
              <a:t>o </a:t>
            </a:r>
            <a:r>
              <a:rPr lang="en-GB" dirty="0"/>
              <a:t>what </a:t>
            </a:r>
            <a:r>
              <a:rPr lang="en-GB" dirty="0" smtClean="0"/>
              <a:t>extent </a:t>
            </a:r>
            <a:r>
              <a:rPr lang="en-GB" dirty="0"/>
              <a:t>Behaviour for </a:t>
            </a:r>
            <a:r>
              <a:rPr lang="en-GB" dirty="0" smtClean="0"/>
              <a:t>Learning is </a:t>
            </a:r>
            <a:r>
              <a:rPr lang="en-GB" dirty="0"/>
              <a:t>more effective than the Reward and Sanction System at </a:t>
            </a:r>
            <a:r>
              <a:rPr lang="en-GB" dirty="0" smtClean="0"/>
              <a:t>School</a:t>
            </a:r>
          </a:p>
          <a:p>
            <a:pPr lvl="1"/>
            <a:r>
              <a:rPr lang="en-GB" dirty="0"/>
              <a:t>h</a:t>
            </a:r>
            <a:r>
              <a:rPr lang="en-GB" dirty="0" smtClean="0"/>
              <a:t>ow ICT is </a:t>
            </a:r>
            <a:r>
              <a:rPr lang="en-GB" dirty="0"/>
              <a:t>used within a classroom to bring about effective learning</a:t>
            </a:r>
          </a:p>
          <a:p>
            <a:endParaRPr lang="en-GB" dirty="0"/>
          </a:p>
        </p:txBody>
      </p:sp>
    </p:spTree>
    <p:extLst>
      <p:ext uri="{BB962C8B-B14F-4D97-AF65-F5344CB8AC3E}">
        <p14:creationId xmlns:p14="http://schemas.microsoft.com/office/powerpoint/2010/main" val="3784325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PGCE Classification</a:t>
            </a:r>
          </a:p>
        </p:txBody>
      </p:sp>
      <p:sp>
        <p:nvSpPr>
          <p:cNvPr id="3" name="Text Placeholder 2"/>
          <p:cNvSpPr>
            <a:spLocks noGrp="1"/>
          </p:cNvSpPr>
          <p:nvPr>
            <p:ph type="body" idx="1"/>
          </p:nvPr>
        </p:nvSpPr>
        <p:spPr>
          <a:xfrm>
            <a:off x="565038" y="1831029"/>
            <a:ext cx="7000702" cy="4695606"/>
          </a:xfrm>
        </p:spPr>
        <p:txBody>
          <a:bodyPr/>
          <a:lstStyle/>
          <a:p>
            <a:r>
              <a:rPr lang="en-GB" dirty="0"/>
              <a:t>Calculated from </a:t>
            </a:r>
            <a:r>
              <a:rPr lang="en-GB" dirty="0" smtClean="0"/>
              <a:t>the </a:t>
            </a:r>
            <a:r>
              <a:rPr lang="en-GB" dirty="0"/>
              <a:t>mean average </a:t>
            </a:r>
          </a:p>
          <a:p>
            <a:r>
              <a:rPr lang="en-GB" dirty="0"/>
              <a:t>mark across modules PG1 and PG2</a:t>
            </a:r>
            <a:endParaRPr lang="en-GB" dirty="0">
              <a:latin typeface="Times New Roman"/>
              <a:cs typeface="Times New Roman"/>
            </a:endParaRPr>
          </a:p>
          <a:p>
            <a:r>
              <a:rPr lang="en-GB" b="1" dirty="0"/>
              <a:t>70+ %	</a:t>
            </a:r>
            <a:r>
              <a:rPr lang="en-GB" dirty="0"/>
              <a:t>Distinction</a:t>
            </a:r>
          </a:p>
          <a:p>
            <a:r>
              <a:rPr lang="en-GB" b="1" dirty="0"/>
              <a:t>60+ % </a:t>
            </a:r>
            <a:r>
              <a:rPr lang="en-GB" dirty="0"/>
              <a:t>	Merit</a:t>
            </a:r>
            <a:endParaRPr lang="en-GB" b="1" dirty="0"/>
          </a:p>
          <a:p>
            <a:r>
              <a:rPr lang="en-GB" b="1" dirty="0"/>
              <a:t>50+ %	</a:t>
            </a:r>
            <a:r>
              <a:rPr lang="en-GB" dirty="0"/>
              <a:t>Pass</a:t>
            </a:r>
          </a:p>
          <a:p>
            <a:endParaRPr lang="en-GB" dirty="0">
              <a:latin typeface="Times New Roman"/>
              <a:cs typeface="Times New Roman"/>
            </a:endParaRPr>
          </a:p>
          <a:p>
            <a:r>
              <a:rPr lang="en-GB" b="1" dirty="0">
                <a:latin typeface="Times New Roman"/>
                <a:cs typeface="Times New Roman"/>
              </a:rPr>
              <a:t>&lt;</a:t>
            </a:r>
            <a:r>
              <a:rPr lang="en-GB" b="1" dirty="0"/>
              <a:t> 50 %	</a:t>
            </a:r>
            <a:r>
              <a:rPr lang="en-GB" dirty="0"/>
              <a:t>Fail at M-level</a:t>
            </a:r>
          </a:p>
          <a:p>
            <a:r>
              <a:rPr lang="en-GB" dirty="0"/>
              <a:t>		(may pass at H-level)</a:t>
            </a:r>
          </a:p>
        </p:txBody>
      </p:sp>
      <p:pic>
        <p:nvPicPr>
          <p:cNvPr id="55298" name="Picture 2" descr="http://derbycitycf.com/wp-content/uploads/2015/06/borat-success.jpg"/>
          <p:cNvPicPr>
            <a:picLocks noChangeAspect="1" noChangeArrowheads="1"/>
          </p:cNvPicPr>
          <p:nvPr/>
        </p:nvPicPr>
        <p:blipFill>
          <a:blip r:embed="rId2" cstate="print"/>
          <a:srcRect/>
          <a:stretch>
            <a:fillRect/>
          </a:stretch>
        </p:blipFill>
        <p:spPr bwMode="auto">
          <a:xfrm>
            <a:off x="6733666" y="1818155"/>
            <a:ext cx="5269047" cy="40601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Resubmission</a:t>
            </a:r>
          </a:p>
        </p:txBody>
      </p:sp>
      <p:sp>
        <p:nvSpPr>
          <p:cNvPr id="3" name="Text Placeholder 2"/>
          <p:cNvSpPr>
            <a:spLocks noGrp="1"/>
          </p:cNvSpPr>
          <p:nvPr>
            <p:ph type="body" idx="1"/>
          </p:nvPr>
        </p:nvSpPr>
        <p:spPr>
          <a:xfrm>
            <a:off x="882503" y="2906713"/>
            <a:ext cx="10568762" cy="3479573"/>
          </a:xfrm>
        </p:spPr>
        <p:txBody>
          <a:bodyPr/>
          <a:lstStyle/>
          <a:p>
            <a:pPr>
              <a:buFont typeface="Arial" pitchFamily="34" charset="0"/>
              <a:buChar char="•"/>
            </a:pPr>
            <a:r>
              <a:rPr lang="en-GB" dirty="0"/>
              <a:t> </a:t>
            </a:r>
            <a:r>
              <a:rPr lang="en-GB" u="sng" dirty="0"/>
              <a:t>One chance</a:t>
            </a:r>
            <a:r>
              <a:rPr lang="en-GB" dirty="0"/>
              <a:t> to resubmit each piece of failed work at M-level</a:t>
            </a:r>
          </a:p>
          <a:p>
            <a:pPr>
              <a:buFont typeface="Arial" pitchFamily="34" charset="0"/>
              <a:buChar char="•"/>
            </a:pPr>
            <a:r>
              <a:rPr lang="en-GB" dirty="0"/>
              <a:t> Tutorial / intervention support to work through feedback</a:t>
            </a:r>
          </a:p>
          <a:p>
            <a:pPr>
              <a:buFont typeface="Arial" pitchFamily="34" charset="0"/>
              <a:buChar char="•"/>
            </a:pPr>
            <a:r>
              <a:rPr lang="en-GB" dirty="0"/>
              <a:t> Pass second time around is capped at 50%</a:t>
            </a:r>
          </a:p>
          <a:p>
            <a:pPr>
              <a:buFont typeface="Arial" pitchFamily="34" charset="0"/>
              <a:buChar char="•"/>
            </a:pPr>
            <a:r>
              <a:rPr lang="en-GB" dirty="0"/>
              <a:t> Failure second time will be reconsidered at H-level</a:t>
            </a:r>
          </a:p>
          <a:p>
            <a:pPr>
              <a:buFont typeface="Arial" pitchFamily="34" charset="0"/>
              <a:buChar char="•"/>
            </a:pPr>
            <a:r>
              <a:rPr lang="en-GB" dirty="0"/>
              <a:t> Work is not “officially” failed until Exam Board, from then </a:t>
            </a:r>
            <a:r>
              <a:rPr lang="en-GB" dirty="0" smtClean="0"/>
              <a:t>trainees </a:t>
            </a:r>
            <a:r>
              <a:rPr lang="en-GB" dirty="0"/>
              <a:t>have </a:t>
            </a:r>
            <a:r>
              <a:rPr lang="en-GB" u="sng" dirty="0"/>
              <a:t>one year</a:t>
            </a:r>
            <a:r>
              <a:rPr lang="en-GB" dirty="0"/>
              <a:t> to resubmit (note: possible delay to QTS)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22417373"/>
              </p:ext>
            </p:extLst>
          </p:nvPr>
        </p:nvGraphicFramePr>
        <p:xfrm>
          <a:off x="2150920" y="810491"/>
          <a:ext cx="8146472" cy="4589672"/>
        </p:xfrm>
        <a:graphic>
          <a:graphicData uri="http://schemas.openxmlformats.org/drawingml/2006/table">
            <a:tbl>
              <a:tblPr/>
              <a:tblGrid>
                <a:gridCol w="415096"/>
                <a:gridCol w="1400699"/>
                <a:gridCol w="2054070"/>
                <a:gridCol w="1917870"/>
                <a:gridCol w="2358737"/>
              </a:tblGrid>
              <a:tr h="304109">
                <a:tc>
                  <a:txBody>
                    <a:bodyPr/>
                    <a:lstStyle/>
                    <a:p>
                      <a:pPr algn="ct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b="1">
                          <a:effectLst/>
                          <a:latin typeface="Calibri" panose="020F0502020204030204" pitchFamily="34" charset="0"/>
                          <a:ea typeface="Times New Roman" panose="02020603050405020304" pitchFamily="18" charset="0"/>
                          <a:cs typeface="Arial" panose="020B0604020202020204" pitchFamily="34" charset="0"/>
                        </a:rPr>
                        <a:t>Grade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Comprehension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Analysis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Critique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Presentation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r>
              <a:tr h="112727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A*/A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80 or above = A*;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70 -79 = 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wide range of relevant sources, which are well understood, are skilfully and concisely deployed to support arguments.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Demonstrates a highly developed understanding of relevant concepts, theories and/or research methodologies.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well-focused, relevant answer.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Sets sources and viewpoints in a wide context and makes a comprehensive assessment of issues involved.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High levels of ability to analyse, identify relevant issues, synthesise and apply knowledge and concepts.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Relevant theories/theoretical models are applied to deepen understanding of the links between theory and practice.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Skilful evaluation which synthesises both the literature and personal perspectives in response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Demonstrates a balanced critical understanding of the issues.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Some originality of thought and creativity.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Displays critical awareness of methodological and theoretical considerations.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Material is very well-organised and the structure complements the content.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high level of written communication with very few errors of spelling, grammar and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comprehensively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Mastery of referencing conventions with very few errors or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2663">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B</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60 - 69)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Sound and thorough grasp of relevant concepts, theories and/or research methodologies which are well-summarised.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work is supported by references to a good range of relevant sources which are used in a relevant way.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focused, relevant answer.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Sets sources and viewpoints in context.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A good ability to analyse, identifying useful points synthesise and apply knowledge and concepts.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Application of theories/theoretical models in a relevant way to answer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Perceptive commentary on evidence and materials used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Able to make appropriate critical points.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Displays awareness of methodological and theoretical considerations.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Well-structured work displaying attention to the logic and development of the piece.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clear written style. Spelling, grammar and syntax are generally good.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consistently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Most features of the referencing system are used correctly.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1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C</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50 - 59)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Pass Mark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50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range of relevant source materials is used.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main concepts, theories and/or research methodologies is fair but lacks depth and/or breadth. There may be some gaps or areas of confusion.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response to the question addresses basic requirements and there may be some irrelevant material.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attempt at analysis, synthesis and application of knowledge and concepts is competent but lacks depth and breadth.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use and understanding of theoretical models.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Sensible commentary on evidence and materials used throughout,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Limited critical reflection.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generally satisfactory overall structure although it may lack balance in parts or fail to integrate some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written style which is not impaired by the occasional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Generally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recommended referencing system is used but with some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47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40 – 49)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evidence of relevant 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the subject matter is limited. The work displays major gaps in knowledge, serious misconceptions and/or factual inaccuracies.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Introduction of basic concepts and effort made to relate them to the demands of the question which have been only partially understood, leading to irrelevant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No sustained analysis, mainly descriptive with and an inability to apply knowledge and synthesise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Very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reference to theoretical models</a:t>
                      </a:r>
                      <a:r>
                        <a:rPr lang="en-GB" sz="600">
                          <a:effectLst/>
                          <a:latin typeface="Calibri" panose="020F0502020204030204" pitchFamily="34" charset="0"/>
                          <a:ea typeface="Times New Roman" panose="02020603050405020304" pitchFamily="18" charset="0"/>
                          <a:cs typeface="Arial" panose="020B0604020202020204" pitchFamily="34"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sensible comment is made.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Uncritical commentary.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Weak structure.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Expression of ideas is sometimes confused or unclear. Communication may also be impaired by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Lacking appropriate substantiation.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Referencing marred by frequent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5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below 40)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Few relevant sources used.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Serious gaps and/or errors in knowledge and understanding.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question may have been ignored or badly misunderstood, and there is much irrelevance.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Superficial treatment of the topic much of which is descriptive.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Lacks appropriate critical or theoretical framework.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commentary may not be seen as sensible in relation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Unstructured presentation, lacking coherence.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Expression of ideas is poor and may also be impaired by frequent errors of spelling, grammar and/or syntax.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Much of the writing is unsubstantiated.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The recommended referencing system has not been mastered.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63982" y="259773"/>
            <a:ext cx="6598227" cy="400110"/>
          </a:xfrm>
          <a:prstGeom prst="rect">
            <a:avLst/>
          </a:prstGeom>
          <a:noFill/>
        </p:spPr>
        <p:txBody>
          <a:bodyPr wrap="square" rtlCol="0">
            <a:spAutoFit/>
          </a:bodyPr>
          <a:lstStyle/>
          <a:p>
            <a:pPr algn="ctr"/>
            <a:r>
              <a:rPr lang="en-GB" sz="2000" b="1" dirty="0" smtClean="0">
                <a:solidFill>
                  <a:srgbClr val="0070C0"/>
                </a:solidFill>
              </a:rPr>
              <a:t>Master’s Marking Criteria</a:t>
            </a:r>
            <a:endParaRPr lang="en-GB" sz="2000" b="1" dirty="0">
              <a:solidFill>
                <a:srgbClr val="0070C0"/>
              </a:solidFill>
            </a:endParaRPr>
          </a:p>
        </p:txBody>
      </p:sp>
    </p:spTree>
    <p:extLst>
      <p:ext uri="{BB962C8B-B14F-4D97-AF65-F5344CB8AC3E}">
        <p14:creationId xmlns:p14="http://schemas.microsoft.com/office/powerpoint/2010/main" val="4471290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4379" y="1077046"/>
            <a:ext cx="1882192" cy="4844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http://juliaec.files.wordpress.com/2011/04/blooms_taxonomy.jpg"/>
          <p:cNvPicPr>
            <a:picLocks noChangeAspect="1" noChangeArrowheads="1"/>
          </p:cNvPicPr>
          <p:nvPr/>
        </p:nvPicPr>
        <p:blipFill>
          <a:blip r:embed="rId2" cstate="print"/>
          <a:srcRect t="13419"/>
          <a:stretch>
            <a:fillRect/>
          </a:stretch>
        </p:blipFill>
        <p:spPr bwMode="auto">
          <a:xfrm>
            <a:off x="475338" y="1041187"/>
            <a:ext cx="9459517" cy="5616229"/>
          </a:xfrm>
          <a:prstGeom prst="rect">
            <a:avLst/>
          </a:prstGeom>
          <a:noFill/>
        </p:spPr>
      </p:pic>
      <p:sp>
        <p:nvSpPr>
          <p:cNvPr id="6" name="TextBox 5"/>
          <p:cNvSpPr txBox="1"/>
          <p:nvPr/>
        </p:nvSpPr>
        <p:spPr>
          <a:xfrm>
            <a:off x="10040225" y="5348501"/>
            <a:ext cx="624305" cy="720455"/>
          </a:xfrm>
          <a:prstGeom prst="rect">
            <a:avLst/>
          </a:prstGeom>
          <a:noFill/>
        </p:spPr>
        <p:txBody>
          <a:bodyPr wrap="square" rtlCol="0">
            <a:spAutoFit/>
          </a:bodyPr>
          <a:lstStyle/>
          <a:p>
            <a:r>
              <a:rPr lang="en-GB" sz="4000" dirty="0" smtClean="0">
                <a:solidFill>
                  <a:srgbClr val="FF0000"/>
                </a:solidFill>
              </a:rPr>
              <a:t>D</a:t>
            </a:r>
            <a:endParaRPr lang="en-GB" sz="4000" dirty="0">
              <a:solidFill>
                <a:srgbClr val="FF0000"/>
              </a:solidFill>
            </a:endParaRPr>
          </a:p>
        </p:txBody>
      </p:sp>
      <p:sp>
        <p:nvSpPr>
          <p:cNvPr id="7" name="Right Brace 6"/>
          <p:cNvSpPr/>
          <p:nvPr/>
        </p:nvSpPr>
        <p:spPr>
          <a:xfrm>
            <a:off x="9898711" y="4804229"/>
            <a:ext cx="174171" cy="1828800"/>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9898912" y="3391786"/>
            <a:ext cx="167286" cy="1426959"/>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9898912" y="2336801"/>
            <a:ext cx="167286" cy="1054985"/>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p:cNvSpPr/>
          <p:nvPr/>
        </p:nvSpPr>
        <p:spPr>
          <a:xfrm>
            <a:off x="9898738" y="1099457"/>
            <a:ext cx="167460" cy="1237344"/>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10054739" y="3773705"/>
            <a:ext cx="624305" cy="720455"/>
          </a:xfrm>
          <a:prstGeom prst="rect">
            <a:avLst/>
          </a:prstGeom>
          <a:noFill/>
        </p:spPr>
        <p:txBody>
          <a:bodyPr wrap="square" rtlCol="0">
            <a:spAutoFit/>
          </a:bodyPr>
          <a:lstStyle/>
          <a:p>
            <a:r>
              <a:rPr lang="en-GB" sz="4000" dirty="0" smtClean="0">
                <a:solidFill>
                  <a:srgbClr val="FF0000"/>
                </a:solidFill>
              </a:rPr>
              <a:t>C</a:t>
            </a:r>
            <a:endParaRPr lang="en-GB" sz="4000" dirty="0">
              <a:solidFill>
                <a:srgbClr val="FF0000"/>
              </a:solidFill>
            </a:endParaRPr>
          </a:p>
        </p:txBody>
      </p:sp>
      <p:sp>
        <p:nvSpPr>
          <p:cNvPr id="12" name="TextBox 11"/>
          <p:cNvSpPr txBox="1"/>
          <p:nvPr/>
        </p:nvSpPr>
        <p:spPr>
          <a:xfrm>
            <a:off x="10040225" y="2463797"/>
            <a:ext cx="624305" cy="720455"/>
          </a:xfrm>
          <a:prstGeom prst="rect">
            <a:avLst/>
          </a:prstGeom>
          <a:noFill/>
        </p:spPr>
        <p:txBody>
          <a:bodyPr wrap="square" rtlCol="0">
            <a:spAutoFit/>
          </a:bodyPr>
          <a:lstStyle/>
          <a:p>
            <a:r>
              <a:rPr lang="en-GB" sz="4000" dirty="0" smtClean="0">
                <a:solidFill>
                  <a:srgbClr val="FF0000"/>
                </a:solidFill>
              </a:rPr>
              <a:t>B</a:t>
            </a:r>
            <a:endParaRPr lang="en-GB" sz="4000" dirty="0">
              <a:solidFill>
                <a:srgbClr val="FF0000"/>
              </a:solidFill>
            </a:endParaRPr>
          </a:p>
        </p:txBody>
      </p:sp>
      <p:sp>
        <p:nvSpPr>
          <p:cNvPr id="13" name="TextBox 12"/>
          <p:cNvSpPr txBox="1"/>
          <p:nvPr/>
        </p:nvSpPr>
        <p:spPr>
          <a:xfrm>
            <a:off x="10040225" y="1367969"/>
            <a:ext cx="1527661" cy="707886"/>
          </a:xfrm>
          <a:prstGeom prst="rect">
            <a:avLst/>
          </a:prstGeom>
          <a:noFill/>
        </p:spPr>
        <p:txBody>
          <a:bodyPr wrap="square" rtlCol="0">
            <a:spAutoFit/>
          </a:bodyPr>
          <a:lstStyle/>
          <a:p>
            <a:r>
              <a:rPr lang="en-GB" sz="4000" dirty="0" smtClean="0">
                <a:solidFill>
                  <a:srgbClr val="FF0000"/>
                </a:solidFill>
              </a:rPr>
              <a:t>A/A*</a:t>
            </a:r>
            <a:endParaRPr lang="en-GB" sz="4000" dirty="0">
              <a:solidFill>
                <a:srgbClr val="FF0000"/>
              </a:solidFill>
            </a:endParaRPr>
          </a:p>
        </p:txBody>
      </p:sp>
      <p:cxnSp>
        <p:nvCxnSpPr>
          <p:cNvPr id="14" name="Straight Connector 13"/>
          <p:cNvCxnSpPr>
            <a:endCxn id="7" idx="0"/>
          </p:cNvCxnSpPr>
          <p:nvPr/>
        </p:nvCxnSpPr>
        <p:spPr>
          <a:xfrm>
            <a:off x="475338" y="4789704"/>
            <a:ext cx="9423373" cy="1452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7737" y="4942104"/>
            <a:ext cx="1248611" cy="595158"/>
          </a:xfrm>
          <a:prstGeom prst="rect">
            <a:avLst/>
          </a:prstGeom>
          <a:noFill/>
        </p:spPr>
        <p:txBody>
          <a:bodyPr wrap="square" rtlCol="0">
            <a:spAutoFit/>
          </a:bodyPr>
          <a:lstStyle/>
          <a:p>
            <a:r>
              <a:rPr lang="en-GB" sz="3200" b="1" dirty="0" smtClean="0">
                <a:solidFill>
                  <a:srgbClr val="FF0000"/>
                </a:solidFill>
              </a:rPr>
              <a:t>FAIL</a:t>
            </a:r>
            <a:endParaRPr lang="en-GB" sz="3200" b="1" dirty="0">
              <a:solidFill>
                <a:srgbClr val="FF0000"/>
              </a:solidFill>
            </a:endParaRPr>
          </a:p>
        </p:txBody>
      </p:sp>
      <p:sp>
        <p:nvSpPr>
          <p:cNvPr id="16" name="TextBox 15"/>
          <p:cNvSpPr txBox="1"/>
          <p:nvPr/>
        </p:nvSpPr>
        <p:spPr>
          <a:xfrm>
            <a:off x="627737" y="1175658"/>
            <a:ext cx="1248611" cy="595158"/>
          </a:xfrm>
          <a:prstGeom prst="rect">
            <a:avLst/>
          </a:prstGeom>
          <a:noFill/>
        </p:spPr>
        <p:txBody>
          <a:bodyPr wrap="square" rtlCol="0">
            <a:spAutoFit/>
          </a:bodyPr>
          <a:lstStyle/>
          <a:p>
            <a:r>
              <a:rPr lang="en-GB" sz="3200" b="1" dirty="0" smtClean="0">
                <a:solidFill>
                  <a:srgbClr val="00B050"/>
                </a:solidFill>
              </a:rPr>
              <a:t>PASS</a:t>
            </a:r>
            <a:endParaRPr lang="en-GB" sz="3200" b="1" dirty="0">
              <a:solidFill>
                <a:srgbClr val="00B050"/>
              </a:solidFill>
            </a:endParaRPr>
          </a:p>
        </p:txBody>
      </p:sp>
      <p:sp>
        <p:nvSpPr>
          <p:cNvPr id="17" name="TextBox 16"/>
          <p:cNvSpPr txBox="1"/>
          <p:nvPr/>
        </p:nvSpPr>
        <p:spPr>
          <a:xfrm>
            <a:off x="10007569" y="6416094"/>
            <a:ext cx="802678" cy="375890"/>
          </a:xfrm>
          <a:prstGeom prst="rect">
            <a:avLst/>
          </a:prstGeom>
          <a:noFill/>
        </p:spPr>
        <p:txBody>
          <a:bodyPr wrap="square" rtlCol="0">
            <a:spAutoFit/>
          </a:bodyPr>
          <a:lstStyle/>
          <a:p>
            <a:r>
              <a:rPr lang="en-GB" dirty="0" smtClean="0"/>
              <a:t>40 %</a:t>
            </a:r>
            <a:endParaRPr lang="en-GB" dirty="0"/>
          </a:p>
        </p:txBody>
      </p:sp>
      <p:sp>
        <p:nvSpPr>
          <p:cNvPr id="18" name="TextBox 17"/>
          <p:cNvSpPr txBox="1"/>
          <p:nvPr/>
        </p:nvSpPr>
        <p:spPr>
          <a:xfrm>
            <a:off x="9993054" y="4605794"/>
            <a:ext cx="802678" cy="375890"/>
          </a:xfrm>
          <a:prstGeom prst="rect">
            <a:avLst/>
          </a:prstGeom>
          <a:noFill/>
        </p:spPr>
        <p:txBody>
          <a:bodyPr wrap="square" rtlCol="0">
            <a:spAutoFit/>
          </a:bodyPr>
          <a:lstStyle/>
          <a:p>
            <a:r>
              <a:rPr lang="en-GB" dirty="0" smtClean="0"/>
              <a:t>50 %</a:t>
            </a:r>
            <a:endParaRPr lang="en-GB" dirty="0"/>
          </a:p>
        </p:txBody>
      </p:sp>
      <p:sp>
        <p:nvSpPr>
          <p:cNvPr id="19" name="TextBox 18"/>
          <p:cNvSpPr txBox="1"/>
          <p:nvPr/>
        </p:nvSpPr>
        <p:spPr>
          <a:xfrm>
            <a:off x="9964025" y="3196956"/>
            <a:ext cx="1807055" cy="369332"/>
          </a:xfrm>
          <a:prstGeom prst="rect">
            <a:avLst/>
          </a:prstGeom>
          <a:noFill/>
        </p:spPr>
        <p:txBody>
          <a:bodyPr wrap="square" rtlCol="0">
            <a:spAutoFit/>
          </a:bodyPr>
          <a:lstStyle/>
          <a:p>
            <a:r>
              <a:rPr lang="en-GB" dirty="0" smtClean="0"/>
              <a:t>60 % (Merit)</a:t>
            </a:r>
            <a:endParaRPr lang="en-GB" dirty="0"/>
          </a:p>
        </p:txBody>
      </p:sp>
      <p:sp>
        <p:nvSpPr>
          <p:cNvPr id="20" name="TextBox 19"/>
          <p:cNvSpPr txBox="1"/>
          <p:nvPr/>
        </p:nvSpPr>
        <p:spPr>
          <a:xfrm>
            <a:off x="9964026" y="2144484"/>
            <a:ext cx="1879626" cy="369332"/>
          </a:xfrm>
          <a:prstGeom prst="rect">
            <a:avLst/>
          </a:prstGeom>
          <a:noFill/>
        </p:spPr>
        <p:txBody>
          <a:bodyPr wrap="square" rtlCol="0">
            <a:spAutoFit/>
          </a:bodyPr>
          <a:lstStyle/>
          <a:p>
            <a:r>
              <a:rPr lang="en-GB" dirty="0" smtClean="0"/>
              <a:t>70 % (Distinction)</a:t>
            </a:r>
            <a:endParaRPr lang="en-GB" dirty="0"/>
          </a:p>
        </p:txBody>
      </p:sp>
    </p:spTree>
    <p:extLst>
      <p:ext uri="{BB962C8B-B14F-4D97-AF65-F5344CB8AC3E}">
        <p14:creationId xmlns:p14="http://schemas.microsoft.com/office/powerpoint/2010/main" val="13685142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Areas of Development for Trainees</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Essay writing – social sciences</a:t>
            </a:r>
          </a:p>
          <a:p>
            <a:r>
              <a:rPr lang="en-GB" dirty="0" smtClean="0"/>
              <a:t>Academic writing</a:t>
            </a:r>
          </a:p>
          <a:p>
            <a:r>
              <a:rPr lang="en-GB" dirty="0" smtClean="0"/>
              <a:t>Accurate writing</a:t>
            </a:r>
          </a:p>
          <a:p>
            <a:r>
              <a:rPr lang="en-GB" dirty="0" smtClean="0"/>
              <a:t>Essay structure</a:t>
            </a:r>
          </a:p>
          <a:p>
            <a:r>
              <a:rPr lang="en-GB" dirty="0" smtClean="0"/>
              <a:t>Critical analysis</a:t>
            </a:r>
          </a:p>
          <a:p>
            <a:r>
              <a:rPr lang="en-GB" dirty="0" smtClean="0"/>
              <a:t>Constructing an argument</a:t>
            </a:r>
          </a:p>
          <a:p>
            <a:r>
              <a:rPr lang="en-GB" dirty="0" smtClean="0"/>
              <a:t>Harvard referencing</a:t>
            </a:r>
            <a:endParaRPr lang="en-GB" dirty="0"/>
          </a:p>
        </p:txBody>
      </p:sp>
    </p:spTree>
    <p:extLst>
      <p:ext uri="{BB962C8B-B14F-4D97-AF65-F5344CB8AC3E}">
        <p14:creationId xmlns:p14="http://schemas.microsoft.com/office/powerpoint/2010/main" val="97352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University Support</a:t>
            </a:r>
            <a:endParaRPr lang="en-GB" b="1" dirty="0">
              <a:solidFill>
                <a:srgbClr val="0070C0"/>
              </a:solidFill>
            </a:endParaRPr>
          </a:p>
        </p:txBody>
      </p:sp>
      <p:sp>
        <p:nvSpPr>
          <p:cNvPr id="5" name="Content Placeholder 4"/>
          <p:cNvSpPr>
            <a:spLocks noGrp="1"/>
          </p:cNvSpPr>
          <p:nvPr>
            <p:ph idx="1"/>
          </p:nvPr>
        </p:nvSpPr>
        <p:spPr/>
        <p:txBody>
          <a:bodyPr/>
          <a:lstStyle/>
          <a:p>
            <a:r>
              <a:rPr lang="en-GB" dirty="0" smtClean="0"/>
              <a:t>Lead lectures</a:t>
            </a:r>
          </a:p>
          <a:p>
            <a:r>
              <a:rPr lang="en-GB" dirty="0" smtClean="0"/>
              <a:t>Detailed brief for each assignment</a:t>
            </a:r>
          </a:p>
          <a:p>
            <a:r>
              <a:rPr lang="en-GB" dirty="0" smtClean="0"/>
              <a:t>Online resources</a:t>
            </a:r>
          </a:p>
          <a:p>
            <a:r>
              <a:rPr lang="en-GB" dirty="0" smtClean="0"/>
              <a:t>Workshops</a:t>
            </a:r>
          </a:p>
          <a:p>
            <a:r>
              <a:rPr lang="en-GB" dirty="0" smtClean="0"/>
              <a:t>1-1 Tutorials</a:t>
            </a:r>
          </a:p>
          <a:p>
            <a:r>
              <a:rPr lang="en-GB" dirty="0" smtClean="0"/>
              <a:t>Library sessions</a:t>
            </a:r>
          </a:p>
          <a:p>
            <a:r>
              <a:rPr lang="en-GB" dirty="0" smtClean="0"/>
              <a:t>Student Services</a:t>
            </a:r>
            <a:endParaRPr lang="en-GB" dirty="0"/>
          </a:p>
        </p:txBody>
      </p:sp>
    </p:spTree>
    <p:extLst>
      <p:ext uri="{BB962C8B-B14F-4D97-AF65-F5344CB8AC3E}">
        <p14:creationId xmlns:p14="http://schemas.microsoft.com/office/powerpoint/2010/main" val="363676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p:cTn id="39"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5">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5">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School Support</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Discuss essay plans in mentor meetings</a:t>
            </a:r>
          </a:p>
          <a:p>
            <a:r>
              <a:rPr lang="en-GB" dirty="0" smtClean="0"/>
              <a:t>Provide resources – school policies, data, </a:t>
            </a:r>
            <a:r>
              <a:rPr lang="en-GB" dirty="0" err="1" smtClean="0"/>
              <a:t>etc</a:t>
            </a:r>
            <a:endParaRPr lang="en-GB" dirty="0" smtClean="0"/>
          </a:p>
          <a:p>
            <a:r>
              <a:rPr lang="en-GB" dirty="0" smtClean="0"/>
              <a:t>Subject specific resources – journal articles, CPD materials, websites</a:t>
            </a:r>
          </a:p>
          <a:p>
            <a:r>
              <a:rPr lang="en-GB" dirty="0" smtClean="0"/>
              <a:t>Support with time management – time and space to study</a:t>
            </a:r>
          </a:p>
          <a:p>
            <a:r>
              <a:rPr lang="en-GB" dirty="0" smtClean="0"/>
              <a:t>Mock poster presentation</a:t>
            </a:r>
          </a:p>
          <a:p>
            <a:r>
              <a:rPr lang="en-GB" dirty="0" smtClean="0"/>
              <a:t>Proof reading!</a:t>
            </a:r>
            <a:endParaRPr lang="en-GB" dirty="0"/>
          </a:p>
        </p:txBody>
      </p:sp>
    </p:spTree>
    <p:extLst>
      <p:ext uri="{BB962C8B-B14F-4D97-AF65-F5344CB8AC3E}">
        <p14:creationId xmlns:p14="http://schemas.microsoft.com/office/powerpoint/2010/main" val="51217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78" y="1458774"/>
            <a:ext cx="12192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PGCE Route Map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2018-19</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4" name="Picture 2" descr="http://doan-hk5-cnpm04.googlecode.com/svn/trunk/Minim/DemoWS_WP7/DemoWS_Server/Resources/LevelIcon/map.png"/>
          <p:cNvPicPr>
            <a:picLocks noChangeAspect="1" noChangeArrowheads="1"/>
          </p:cNvPicPr>
          <p:nvPr/>
        </p:nvPicPr>
        <p:blipFill>
          <a:blip r:embed="rId2" cstate="print"/>
          <a:srcRect/>
          <a:stretch>
            <a:fillRect/>
          </a:stretch>
        </p:blipFill>
        <p:spPr bwMode="auto">
          <a:xfrm>
            <a:off x="3785197" y="2323946"/>
            <a:ext cx="4625162" cy="4625163"/>
          </a:xfrm>
          <a:prstGeom prst="rect">
            <a:avLst/>
          </a:prstGeom>
          <a:noFill/>
        </p:spPr>
      </p:pic>
    </p:spTree>
    <p:extLst>
      <p:ext uri="{BB962C8B-B14F-4D97-AF65-F5344CB8AC3E}">
        <p14:creationId xmlns:p14="http://schemas.microsoft.com/office/powerpoint/2010/main" val="1531091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400" dirty="0" smtClean="0">
                <a:solidFill>
                  <a:srgbClr val="0070C0"/>
                </a:solidFill>
              </a:rPr>
              <a:t/>
            </a:r>
            <a:br>
              <a:rPr lang="en-GB" sz="4400" dirty="0" smtClean="0">
                <a:solidFill>
                  <a:srgbClr val="0070C0"/>
                </a:solidFill>
              </a:rPr>
            </a:br>
            <a:r>
              <a:rPr lang="en-GB" sz="4400" dirty="0">
                <a:solidFill>
                  <a:srgbClr val="0070C0"/>
                </a:solidFill>
              </a:rPr>
              <a:t/>
            </a:r>
            <a:br>
              <a:rPr lang="en-GB" sz="4400" dirty="0">
                <a:solidFill>
                  <a:srgbClr val="0070C0"/>
                </a:solidFill>
              </a:rPr>
            </a:br>
            <a:r>
              <a:rPr lang="en-GB" sz="4400" dirty="0" smtClean="0">
                <a:solidFill>
                  <a:srgbClr val="0070C0"/>
                </a:solidFill>
              </a:rPr>
              <a:t>How can we support you to support them?</a:t>
            </a:r>
            <a:endParaRPr lang="en-GB" sz="4400" dirty="0">
              <a:solidFill>
                <a:srgbClr val="0070C0"/>
              </a:solidFill>
            </a:endParaRPr>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353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13090"/>
            <a:ext cx="12192000"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Any questions?</a:t>
            </a:r>
          </a:p>
        </p:txBody>
      </p:sp>
    </p:spTree>
    <p:extLst>
      <p:ext uri="{BB962C8B-B14F-4D97-AF65-F5344CB8AC3E}">
        <p14:creationId xmlns:p14="http://schemas.microsoft.com/office/powerpoint/2010/main" val="2300763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 Assessment Structure</a:t>
            </a:r>
          </a:p>
        </p:txBody>
      </p:sp>
      <p:sp>
        <p:nvSpPr>
          <p:cNvPr id="6" name="Rectangle 5"/>
          <p:cNvSpPr/>
          <p:nvPr/>
        </p:nvSpPr>
        <p:spPr>
          <a:xfrm>
            <a:off x="3184325" y="1902208"/>
            <a:ext cx="2273417" cy="1453053"/>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5681161" y="1900374"/>
            <a:ext cx="2439382" cy="1445347"/>
          </a:xfrm>
          <a:prstGeom prst="rect">
            <a:avLst/>
          </a:prstGeom>
          <a:solidFill>
            <a:srgbClr val="CD7371"/>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extBox 7"/>
          <p:cNvSpPr txBox="1"/>
          <p:nvPr/>
        </p:nvSpPr>
        <p:spPr>
          <a:xfrm>
            <a:off x="3197406" y="1842511"/>
            <a:ext cx="230987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“Reflective</a:t>
            </a:r>
            <a:r>
              <a:rPr kumimoji="0" lang="en-GB" sz="2400" b="1" i="0" u="none" strike="noStrike" kern="0" cap="none" spc="0" normalizeH="0" noProof="0" dirty="0">
                <a:ln>
                  <a:noFill/>
                </a:ln>
                <a:solidFill>
                  <a:prstClr val="white"/>
                </a:solidFill>
                <a:effectLst/>
                <a:uLnTx/>
                <a:uFillTx/>
                <a:latin typeface="Calibr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Practice”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IE9J1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9" name="Rectangle 8"/>
          <p:cNvSpPr/>
          <p:nvPr/>
        </p:nvSpPr>
        <p:spPr>
          <a:xfrm>
            <a:off x="704674" y="1902208"/>
            <a:ext cx="2273417" cy="1450266"/>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704674" y="1842511"/>
            <a:ext cx="2273417"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“Subject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Studies”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EP929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11" name="TextBox 10"/>
          <p:cNvSpPr txBox="1"/>
          <p:nvPr/>
        </p:nvSpPr>
        <p:spPr>
          <a:xfrm>
            <a:off x="5635892" y="1833256"/>
            <a:ext cx="254884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“Professional Practice”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(6)</a:t>
            </a:r>
          </a:p>
        </p:txBody>
      </p:sp>
      <p:graphicFrame>
        <p:nvGraphicFramePr>
          <p:cNvPr id="12" name="Table 11"/>
          <p:cNvGraphicFramePr>
            <a:graphicFrameLocks noGrp="1"/>
          </p:cNvGraphicFramePr>
          <p:nvPr>
            <p:extLst>
              <p:ext uri="{D42A27DB-BD31-4B8C-83A1-F6EECF244321}">
                <p14:modId xmlns:p14="http://schemas.microsoft.com/office/powerpoint/2010/main" val="189497265"/>
              </p:ext>
            </p:extLst>
          </p:nvPr>
        </p:nvGraphicFramePr>
        <p:xfrm>
          <a:off x="623393" y="3662584"/>
          <a:ext cx="11086604" cy="2286000"/>
        </p:xfrm>
        <a:graphic>
          <a:graphicData uri="http://schemas.openxmlformats.org/drawingml/2006/table">
            <a:tbl>
              <a:tblPr firstRow="1" bandRow="1"/>
              <a:tblGrid>
                <a:gridCol w="2445643">
                  <a:extLst>
                    <a:ext uri="{9D8B030D-6E8A-4147-A177-3AD203B41FA5}">
                      <a16:colId xmlns="" xmlns:a16="http://schemas.microsoft.com/office/drawing/2014/main" val="20000"/>
                    </a:ext>
                  </a:extLst>
                </a:gridCol>
                <a:gridCol w="2496277">
                  <a:extLst>
                    <a:ext uri="{9D8B030D-6E8A-4147-A177-3AD203B41FA5}">
                      <a16:colId xmlns="" xmlns:a16="http://schemas.microsoft.com/office/drawing/2014/main" val="20001"/>
                    </a:ext>
                  </a:extLst>
                </a:gridCol>
                <a:gridCol w="2688299">
                  <a:extLst>
                    <a:ext uri="{9D8B030D-6E8A-4147-A177-3AD203B41FA5}">
                      <a16:colId xmlns="" xmlns:a16="http://schemas.microsoft.com/office/drawing/2014/main" val="20002"/>
                    </a:ext>
                  </a:extLst>
                </a:gridCol>
                <a:gridCol w="3456385">
                  <a:extLst>
                    <a:ext uri="{9D8B030D-6E8A-4147-A177-3AD203B41FA5}">
                      <a16:colId xmlns="" xmlns:a16="http://schemas.microsoft.com/office/drawing/2014/main" val="20003"/>
                    </a:ext>
                  </a:extLst>
                </a:gridCol>
              </a:tblGrid>
              <a:tr h="43995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PG1</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PG2</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PDP</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Qualification</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 xmlns:a16="http://schemas.microsoft.com/office/drawing/2014/main" val="10000"/>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PGCE </a:t>
                      </a:r>
                      <a:r>
                        <a:rPr lang="en-GB" sz="2400" baseline="0" dirty="0"/>
                        <a:t> with </a:t>
                      </a:r>
                      <a:r>
                        <a:rPr lang="en-GB" sz="2400" dirty="0"/>
                        <a:t>QTS</a:t>
                      </a:r>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1"/>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b="1" dirty="0"/>
                        <a:t>Honours</a:t>
                      </a:r>
                      <a:r>
                        <a:rPr lang="en-GB" sz="2400" b="1" baseline="0" dirty="0"/>
                        <a:t> Level</a:t>
                      </a:r>
                      <a:endParaRPr lang="en-GB" sz="2400" b="1"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2"/>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a:ea typeface="+mn-ea"/>
                          <a:cs typeface="+mn-cs"/>
                        </a:rPr>
                        <a:t>Honours Level</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3"/>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err="1"/>
                        <a:t>PGCert</a:t>
                      </a:r>
                      <a:r>
                        <a:rPr lang="en-GB" sz="2400" dirty="0"/>
                        <a:t> Ed Studies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4181921"/>
            <a:ext cx="393132" cy="307263"/>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181921"/>
            <a:ext cx="393132" cy="307263"/>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49" y="4181921"/>
            <a:ext cx="393132" cy="307263"/>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6668515" y="5550072"/>
            <a:ext cx="483603" cy="362702"/>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666746"/>
            <a:ext cx="393132" cy="307263"/>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50" y="4685977"/>
            <a:ext cx="393132" cy="307263"/>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118025"/>
            <a:ext cx="393132" cy="307263"/>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550073"/>
            <a:ext cx="393132" cy="307263"/>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5550073"/>
            <a:ext cx="393132" cy="307263"/>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6716454" y="5118025"/>
            <a:ext cx="393132" cy="307263"/>
          </a:xfrm>
          <a:prstGeom prst="rect">
            <a:avLst/>
          </a:prstGeom>
          <a:noFill/>
        </p:spPr>
      </p:pic>
    </p:spTree>
    <p:extLst>
      <p:ext uri="{BB962C8B-B14F-4D97-AF65-F5344CB8AC3E}">
        <p14:creationId xmlns:p14="http://schemas.microsoft.com/office/powerpoint/2010/main" val="1368681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dirty="0"/>
          </a:p>
        </p:txBody>
      </p:sp>
      <p:graphicFrame>
        <p:nvGraphicFramePr>
          <p:cNvPr id="6" name="Diagram 5"/>
          <p:cNvGraphicFramePr/>
          <p:nvPr>
            <p:extLst>
              <p:ext uri="{D42A27DB-BD31-4B8C-83A1-F6EECF244321}">
                <p14:modId xmlns:p14="http://schemas.microsoft.com/office/powerpoint/2010/main" val="3824799074"/>
              </p:ext>
            </p:extLst>
          </p:nvPr>
        </p:nvGraphicFramePr>
        <p:xfrm>
          <a:off x="1687094" y="114478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28147" y="4178969"/>
            <a:ext cx="5235631" cy="923330"/>
          </a:xfrm>
          <a:prstGeom prst="rect">
            <a:avLst/>
          </a:prstGeom>
          <a:solidFill>
            <a:schemeClr val="accent2">
              <a:lumMod val="20000"/>
              <a:lumOff val="80000"/>
            </a:schemeClr>
          </a:solidFill>
        </p:spPr>
        <p:txBody>
          <a:bodyPr wrap="square" rtlCol="0">
            <a:spAutoFit/>
          </a:bodyPr>
          <a:lstStyle/>
          <a:p>
            <a:pPr marL="285750" indent="-285750">
              <a:buFont typeface="Arial" panose="020B0604020202020204" pitchFamily="34" charset="0"/>
              <a:buChar char="•"/>
            </a:pPr>
            <a:r>
              <a:rPr lang="en-GB" dirty="0" smtClean="0"/>
              <a:t>Introduced: w/c </a:t>
            </a:r>
            <a:r>
              <a:rPr lang="en-GB" dirty="0" smtClean="0"/>
              <a:t>26</a:t>
            </a:r>
            <a:r>
              <a:rPr lang="en-GB" baseline="30000" dirty="0" smtClean="0"/>
              <a:t>th</a:t>
            </a:r>
            <a:r>
              <a:rPr lang="en-GB" dirty="0" smtClean="0"/>
              <a:t> </a:t>
            </a:r>
            <a:r>
              <a:rPr lang="en-GB" dirty="0" smtClean="0"/>
              <a:t>November</a:t>
            </a:r>
          </a:p>
          <a:p>
            <a:pPr marL="285750" indent="-285750">
              <a:buFont typeface="Arial" panose="020B0604020202020204" pitchFamily="34" charset="0"/>
              <a:buChar char="•"/>
            </a:pPr>
            <a:r>
              <a:rPr lang="en-GB" dirty="0" smtClean="0"/>
              <a:t>Submission: 28</a:t>
            </a:r>
            <a:r>
              <a:rPr lang="en-GB" baseline="30000" dirty="0" smtClean="0"/>
              <a:t>th</a:t>
            </a:r>
            <a:r>
              <a:rPr lang="en-GB" dirty="0" smtClean="0"/>
              <a:t> April</a:t>
            </a:r>
          </a:p>
          <a:p>
            <a:endParaRPr lang="en-GB" dirty="0"/>
          </a:p>
        </p:txBody>
      </p:sp>
    </p:spTree>
    <p:extLst>
      <p:ext uri="{BB962C8B-B14F-4D97-AF65-F5344CB8AC3E}">
        <p14:creationId xmlns:p14="http://schemas.microsoft.com/office/powerpoint/2010/main" val="2457878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22182033"/>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553383"/>
          </a:xfrm>
        </p:spPr>
        <p:txBody>
          <a:bodyPr/>
          <a:lstStyle/>
          <a:p>
            <a:r>
              <a:rPr lang="en-GB" sz="2800" b="1" dirty="0"/>
              <a:t>ALL </a:t>
            </a:r>
            <a:r>
              <a:rPr lang="en-GB" sz="2800" b="1" u="sng" dirty="0"/>
              <a:t>ASSESSED</a:t>
            </a:r>
            <a:r>
              <a:rPr lang="en-GB" sz="2800" b="1" dirty="0"/>
              <a:t> ELEMENTS OF THE MODULE MUST BE PASSED</a:t>
            </a:r>
          </a:p>
          <a:p>
            <a:endParaRPr lang="en-GB" sz="2800" dirty="0"/>
          </a:p>
          <a:p>
            <a:r>
              <a:rPr lang="en-GB" sz="2800" dirty="0" smtClean="0"/>
              <a:t>PG1a</a:t>
            </a:r>
            <a:r>
              <a:rPr lang="en-GB" sz="2800" dirty="0"/>
              <a:t>		4000 word essay examining an educational issue related to 		</a:t>
            </a:r>
            <a:r>
              <a:rPr lang="en-GB" sz="2800" dirty="0" smtClean="0"/>
              <a:t>subject </a:t>
            </a:r>
            <a:r>
              <a:rPr lang="en-GB" sz="2800" dirty="0"/>
              <a:t>or the teaching </a:t>
            </a:r>
            <a:r>
              <a:rPr lang="en-GB" sz="2800" dirty="0" smtClean="0"/>
              <a:t>of </a:t>
            </a:r>
            <a:r>
              <a:rPr lang="en-GB" sz="2800" dirty="0"/>
              <a:t>subject. </a:t>
            </a:r>
            <a:r>
              <a:rPr lang="en-GB" sz="2800" b="1" dirty="0"/>
              <a:t>(80%)</a:t>
            </a:r>
          </a:p>
          <a:p>
            <a:endParaRPr lang="en-GB" sz="2800" dirty="0"/>
          </a:p>
          <a:p>
            <a:r>
              <a:rPr lang="en-GB" sz="2800" dirty="0" smtClean="0"/>
              <a:t>PG1b</a:t>
            </a:r>
            <a:r>
              <a:rPr lang="en-GB" sz="2800" dirty="0"/>
              <a:t>		Academic poster examining an aspect </a:t>
            </a:r>
            <a:r>
              <a:rPr lang="en-GB" sz="2800" dirty="0" smtClean="0"/>
              <a:t>of </a:t>
            </a:r>
            <a:r>
              <a:rPr lang="en-GB" sz="2800" dirty="0"/>
              <a:t>teaching, as 		</a:t>
            </a:r>
            <a:r>
              <a:rPr lang="en-GB" sz="2800" dirty="0" smtClean="0"/>
              <a:t>           applied </a:t>
            </a:r>
            <a:r>
              <a:rPr lang="en-GB" sz="2800" dirty="0"/>
              <a:t>to </a:t>
            </a:r>
            <a:r>
              <a:rPr lang="en-GB" sz="2800" dirty="0" smtClean="0"/>
              <a:t>the </a:t>
            </a:r>
            <a:r>
              <a:rPr lang="en-GB" sz="2800" dirty="0"/>
              <a:t>subject specialism.</a:t>
            </a:r>
          </a:p>
          <a:p>
            <a:r>
              <a:rPr lang="en-GB" sz="2800" dirty="0"/>
              <a:t>		To be presented during </a:t>
            </a:r>
            <a:r>
              <a:rPr lang="en-GB" sz="2800" dirty="0" smtClean="0"/>
              <a:t>the </a:t>
            </a:r>
            <a:r>
              <a:rPr lang="en-GB" sz="2800" dirty="0"/>
              <a:t>viva. </a:t>
            </a:r>
            <a:r>
              <a:rPr lang="en-GB" sz="2800" b="1" dirty="0"/>
              <a:t>(20%)</a:t>
            </a:r>
          </a:p>
          <a:p>
            <a:endParaRPr lang="en-GB" sz="2800" dirty="0"/>
          </a:p>
          <a:p>
            <a:endParaRPr lang="en-GB" sz="2800" dirty="0">
              <a:latin typeface="Times New Roman"/>
              <a:cs typeface="Times New Roman"/>
            </a:endParaRPr>
          </a:p>
        </p:txBody>
      </p:sp>
    </p:spTree>
    <p:extLst>
      <p:ext uri="{BB962C8B-B14F-4D97-AF65-F5344CB8AC3E}">
        <p14:creationId xmlns:p14="http://schemas.microsoft.com/office/powerpoint/2010/main" val="2392922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PG1a Titles</a:t>
            </a:r>
            <a:endParaRPr lang="en-GB" b="1" dirty="0">
              <a:solidFill>
                <a:srgbClr val="0070C0"/>
              </a:solidFill>
            </a:endParaRPr>
          </a:p>
        </p:txBody>
      </p:sp>
      <p:sp>
        <p:nvSpPr>
          <p:cNvPr id="5" name="Content Placeholder 4"/>
          <p:cNvSpPr>
            <a:spLocks noGrp="1"/>
          </p:cNvSpPr>
          <p:nvPr>
            <p:ph idx="1"/>
          </p:nvPr>
        </p:nvSpPr>
        <p:spPr/>
        <p:txBody>
          <a:bodyPr>
            <a:normAutofit fontScale="32500" lnSpcReduction="20000"/>
          </a:bodyPr>
          <a:lstStyle/>
          <a:p>
            <a:pPr lvl="0"/>
            <a:r>
              <a:rPr lang="en-GB" sz="5000" dirty="0"/>
              <a:t>How does gender setting in PE affect participation and behaviour?</a:t>
            </a:r>
          </a:p>
          <a:p>
            <a:pPr lvl="0"/>
            <a:r>
              <a:rPr lang="en-GB" sz="5000" dirty="0"/>
              <a:t>Does Drama result in inclusion or isolation for SEN students?</a:t>
            </a:r>
          </a:p>
          <a:p>
            <a:pPr lvl="0"/>
            <a:r>
              <a:rPr lang="en-GB" sz="5000" dirty="0"/>
              <a:t>How does the new GCSE English disadvantage students with autism?</a:t>
            </a:r>
          </a:p>
          <a:p>
            <a:pPr lvl="0"/>
            <a:r>
              <a:rPr lang="en-GB" sz="5000" dirty="0"/>
              <a:t>Should Drama have its own National Curriculum?</a:t>
            </a:r>
          </a:p>
          <a:p>
            <a:pPr lvl="0"/>
            <a:r>
              <a:rPr lang="en-GB" sz="5000" dirty="0"/>
              <a:t>An evaluation of the strengths and weaknesses of the recent changes to assessment of practical science at GCSE.</a:t>
            </a:r>
          </a:p>
          <a:p>
            <a:pPr lvl="0"/>
            <a:r>
              <a:rPr lang="en-GB" sz="5000" dirty="0"/>
              <a:t>The value of mixed-ability teaching in English</a:t>
            </a:r>
          </a:p>
          <a:p>
            <a:pPr lvl="0"/>
            <a:r>
              <a:rPr lang="en-GB" sz="5000" dirty="0"/>
              <a:t>The implications of the new curriculum on the teaching and learning of Geography</a:t>
            </a:r>
          </a:p>
          <a:p>
            <a:pPr lvl="0"/>
            <a:r>
              <a:rPr lang="en-GB" sz="5000" dirty="0"/>
              <a:t>To what extent is “cultural capital” a barrier to studying History in Secondary Schools for white working class students? </a:t>
            </a:r>
          </a:p>
          <a:p>
            <a:r>
              <a:rPr lang="en-GB" sz="5000" dirty="0" smtClean="0"/>
              <a:t>The </a:t>
            </a:r>
            <a:r>
              <a:rPr lang="en-GB" sz="5000" dirty="0"/>
              <a:t>decline in languages in UK schools does not help equip our young people for a future in the globalised world.  What can be done?</a:t>
            </a:r>
          </a:p>
          <a:p>
            <a:pPr lvl="0"/>
            <a:r>
              <a:rPr lang="en-GB" sz="5000" dirty="0"/>
              <a:t>Is Religious Education still relevant in Modern Britain?</a:t>
            </a:r>
          </a:p>
          <a:p>
            <a:pPr lvl="0"/>
            <a:r>
              <a:rPr lang="en-GB" sz="5000" dirty="0"/>
              <a:t>The barriers to learning mathematics and overcoming the fear of numbers</a:t>
            </a:r>
          </a:p>
          <a:p>
            <a:pPr lvl="0"/>
            <a:r>
              <a:rPr lang="en-GB" sz="5000" dirty="0"/>
              <a:t>Investigating the low uptake of Science by female students in post-compulsory education</a:t>
            </a:r>
          </a:p>
          <a:p>
            <a:pPr marL="0" indent="0">
              <a:buNone/>
            </a:pPr>
            <a:r>
              <a:rPr lang="en-GB" sz="5000" dirty="0"/>
              <a:t> </a:t>
            </a:r>
          </a:p>
          <a:p>
            <a:endParaRPr lang="en-GB" dirty="0"/>
          </a:p>
        </p:txBody>
      </p:sp>
    </p:spTree>
    <p:extLst>
      <p:ext uri="{BB962C8B-B14F-4D97-AF65-F5344CB8AC3E}">
        <p14:creationId xmlns:p14="http://schemas.microsoft.com/office/powerpoint/2010/main" val="3043015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02848" y="2198406"/>
            <a:ext cx="2477299" cy="1964491"/>
          </a:xfrm>
          <a:prstGeom prst="rect">
            <a:avLst/>
          </a:prstGeom>
          <a:solidFill>
            <a:srgbClr val="FFFFFF"/>
          </a:solidFill>
          <a:ln w="63500" cmpd="thickThin"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2. Understand</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After initial research, understanding as to how Bloom’s Taxonomy could be used in the targeted setting was required.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In September 2015 the schools introduced a sixth form and there has been agreement and frustration across subjects that the students are ill prepared for A-level education as, up until that point very little independent learning and thinking has been required of them.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Stobaugh (2013) explains that ‘increasing the level of critical-thinking skills in any program raises the level of rigor’(p.5)and this is where Bloom’s taxonomy can come into play in the classroom. It can be used:</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As  a tool to support critical thinking</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To track progression </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Examine the level of thinking and questioning in a classroom</a:t>
            </a:r>
            <a:r>
              <a:rPr lang="en-GB" altLang="en-US" sz="725" dirty="0">
                <a:solidFill>
                  <a:srgbClr val="000000"/>
                </a:solidFill>
                <a:latin typeface="Calibri" pitchFamily="34" charset="0"/>
                <a:cs typeface="Arial" pitchFamily="34" charset="0"/>
              </a:rPr>
              <a:t>.</a:t>
            </a:r>
            <a:endParaRPr lang="en-US" altLang="en-US" sz="725" dirty="0">
              <a:latin typeface="Arial" pitchFamily="34" charset="0"/>
              <a:cs typeface="Arial" pitchFamily="34" charset="0"/>
            </a:endParaRPr>
          </a:p>
        </p:txBody>
      </p:sp>
      <p:sp>
        <p:nvSpPr>
          <p:cNvPr id="6" name="Text Box 4"/>
          <p:cNvSpPr txBox="1">
            <a:spLocks noChangeArrowheads="1"/>
          </p:cNvSpPr>
          <p:nvPr/>
        </p:nvSpPr>
        <p:spPr bwMode="auto">
          <a:xfrm>
            <a:off x="8265074" y="4521691"/>
            <a:ext cx="2553723" cy="1728736"/>
          </a:xfrm>
          <a:prstGeom prst="rect">
            <a:avLst/>
          </a:prstGeom>
          <a:solidFill>
            <a:srgbClr val="FFFFFF"/>
          </a:solidFill>
          <a:ln w="63500" cmpd="thickThin" algn="ctr">
            <a:solidFill>
              <a:srgbClr val="92D05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4. Analyse</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The Lesson Journey and Question Cards were trialled with a year 8 set 4 (of 5) class containing 22 students over a series of four lessons in which they were studying a Shakespeare play. The cards were used to support a variety of questioning activities.</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Students found it easy to create low level ‘Remember’ questions to test their partner as a lesson starter.</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Very successful in using their cards to create higher level analysis questions in a hot-seating activity to examine character in the play.</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Many students struggled to create analysis questions based on an extract from a scene and, on occasion, were using the sentence starters on the ‘Analyse’ card but still creating low level ‘Understand’ or ‘Remember’ questions.</a:t>
            </a:r>
            <a:endParaRPr lang="en-US" altLang="en-US" sz="725" dirty="0">
              <a:latin typeface="Arial" pitchFamily="34" charset="0"/>
              <a:cs typeface="Arial" pitchFamily="34" charset="0"/>
            </a:endParaRPr>
          </a:p>
        </p:txBody>
      </p:sp>
      <p:sp>
        <p:nvSpPr>
          <p:cNvPr id="7" name="Text Box 5"/>
          <p:cNvSpPr txBox="1">
            <a:spLocks noChangeArrowheads="1"/>
          </p:cNvSpPr>
          <p:nvPr/>
        </p:nvSpPr>
        <p:spPr bwMode="auto">
          <a:xfrm>
            <a:off x="8265074" y="1672553"/>
            <a:ext cx="2553723" cy="2813291"/>
          </a:xfrm>
          <a:prstGeom prst="rect">
            <a:avLst/>
          </a:prstGeom>
          <a:solidFill>
            <a:srgbClr val="FFFFFF"/>
          </a:solidFill>
          <a:ln w="63500" cmpd="thickThin" algn="ctr">
            <a:solidFill>
              <a:srgbClr val="00B0F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5. Evaluate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The sentence starters alone are not enough to ensure high level questioning; this must be coupled with regular teacher reinforcement about what is meant by the term ‘analyse’ or ‘evaluate.’ It is also necessary to bear in mind that critical questioning is a skill that develops over time which can be supported by resources and modelled by teachers but it cannot be taught. </a:t>
            </a:r>
          </a:p>
          <a:p>
            <a:pPr defTabSz="207112" fontAlgn="base">
              <a:spcBef>
                <a:spcPct val="0"/>
              </a:spcBef>
              <a:spcAft>
                <a:spcPct val="0"/>
              </a:spcAft>
            </a:pPr>
            <a:r>
              <a:rPr lang="en-GB" altLang="en-US" sz="725" b="1" u="sng" dirty="0">
                <a:solidFill>
                  <a:srgbClr val="000000"/>
                </a:solidFill>
                <a:latin typeface="Calibri" pitchFamily="34" charset="0"/>
                <a:cs typeface="Arial" pitchFamily="34" charset="0"/>
              </a:rPr>
              <a:t>What went well:</a:t>
            </a:r>
            <a:r>
              <a:rPr lang="en-GB" altLang="en-US" sz="725" u="sng" dirty="0">
                <a:solidFill>
                  <a:srgbClr val="000000"/>
                </a:solidFill>
                <a:latin typeface="Calibri" pitchFamily="34" charset="0"/>
                <a:cs typeface="Arial" pitchFamily="34" charset="0"/>
              </a:rPr>
              <a:t>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Students were able to identify, even after the first week of using the resources, which card they thought they should be using, and consequently at which point in their learning journey they were. </a:t>
            </a:r>
          </a:p>
          <a:p>
            <a:pPr defTabSz="207112" fontAlgn="base">
              <a:spcBef>
                <a:spcPct val="0"/>
              </a:spcBef>
              <a:spcAft>
                <a:spcPts val="227"/>
              </a:spcAft>
            </a:pPr>
            <a:r>
              <a:rPr lang="en-GB" altLang="en-US" sz="725" b="1" u="sng" dirty="0">
                <a:solidFill>
                  <a:srgbClr val="000000"/>
                </a:solidFill>
                <a:latin typeface="Calibri" pitchFamily="34" charset="0"/>
                <a:cs typeface="Arial" pitchFamily="34" charset="0"/>
              </a:rPr>
              <a:t>Problems encountered: </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Perhaps the clearest problem encountered was that the use of the cards involved a large amount of group work, creating questions to pose to each other. As in inevitable in a group work situation, there were occasions where not all students were on task and consequently not engaging in developing their critical thinking skills. </a:t>
            </a:r>
          </a:p>
          <a:p>
            <a:pPr defTabSz="207112" fontAlgn="base">
              <a:spcBef>
                <a:spcPct val="0"/>
              </a:spcBef>
              <a:spcAft>
                <a:spcPts val="227"/>
              </a:spcAft>
            </a:pPr>
            <a:r>
              <a:rPr lang="en-GB" altLang="en-US" sz="725" b="1" dirty="0">
                <a:solidFill>
                  <a:srgbClr val="000000"/>
                </a:solidFill>
                <a:latin typeface="Calibri" pitchFamily="34" charset="0"/>
                <a:cs typeface="Arial" pitchFamily="34" charset="0"/>
              </a:rPr>
              <a:t>Bloom’s Taxonomy is an excellent way of tracking students’ learning, developing their critical thinking skills and creating self-aware learners, but this can only be accomplished if students are fully engaged in the lesson activities and therefore the learning process. </a:t>
            </a:r>
            <a:endParaRPr lang="en-US" altLang="en-US" sz="725" b="1" dirty="0">
              <a:latin typeface="Arial" pitchFamily="34" charset="0"/>
              <a:cs typeface="Arial" pitchFamily="34" charset="0"/>
            </a:endParaRPr>
          </a:p>
        </p:txBody>
      </p:sp>
      <p:sp>
        <p:nvSpPr>
          <p:cNvPr id="8" name="Text Box 6"/>
          <p:cNvSpPr txBox="1">
            <a:spLocks noChangeArrowheads="1"/>
          </p:cNvSpPr>
          <p:nvPr/>
        </p:nvSpPr>
        <p:spPr bwMode="auto">
          <a:xfrm>
            <a:off x="4854612" y="689117"/>
            <a:ext cx="5964185" cy="930064"/>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6. Create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Johnson and Johnson (1999) explore what constitutes cooperative learning and how it can be successful. They identify five elements of cooperative learning:</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Positive interdependence</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Individual accountability</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Face to face promotive interaction</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Social skills</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Group processing</a:t>
            </a:r>
          </a:p>
          <a:p>
            <a:pPr marL="103556" indent="-103556" defTabSz="207112" fontAlgn="base">
              <a:spcBef>
                <a:spcPct val="0"/>
              </a:spcBef>
              <a:spcAft>
                <a:spcPct val="0"/>
              </a:spcAft>
              <a:buFont typeface="Wingdings" panose="05000000000000000000" pitchFamily="2" charset="2"/>
              <a:buChar char="Ø"/>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By synthesizing Johnsons and Johnsons’ research on cooperative learning with the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resources created based on Bloom’s Taxonomy, some of the previously faced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difficulties could be mitigated creating an environment promoting critical thinking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and learning.</a:t>
            </a: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 </a:t>
            </a:r>
            <a:endParaRPr lang="en-US" altLang="en-US" sz="725" dirty="0">
              <a:latin typeface="Arial" pitchFamily="34" charset="0"/>
              <a:cs typeface="Arial" pitchFamily="34" charset="0"/>
            </a:endParaRPr>
          </a:p>
        </p:txBody>
      </p:sp>
      <p:grpSp>
        <p:nvGrpSpPr>
          <p:cNvPr id="23" name="Group 26"/>
          <p:cNvGrpSpPr>
            <a:grpSpLocks/>
          </p:cNvGrpSpPr>
          <p:nvPr/>
        </p:nvGrpSpPr>
        <p:grpSpPr bwMode="auto">
          <a:xfrm>
            <a:off x="3905950" y="2162071"/>
            <a:ext cx="4310197" cy="1370124"/>
            <a:chOff x="103267090" y="103173282"/>
            <a:chExt cx="13930684" cy="5890973"/>
          </a:xfrm>
        </p:grpSpPr>
        <p:pic>
          <p:nvPicPr>
            <p:cNvPr id="105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67090" y="103173282"/>
              <a:ext cx="13930684" cy="5890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Text Box 28"/>
            <p:cNvSpPr txBox="1">
              <a:spLocks noChangeArrowheads="1"/>
            </p:cNvSpPr>
            <p:nvPr/>
          </p:nvSpPr>
          <p:spPr bwMode="auto">
            <a:xfrm>
              <a:off x="107243407" y="107752760"/>
              <a:ext cx="644652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631" b="1" dirty="0">
                  <a:solidFill>
                    <a:srgbClr val="000000"/>
                  </a:solidFill>
                  <a:latin typeface="Calibri" pitchFamily="34" charset="0"/>
                  <a:cs typeface="Arial" pitchFamily="34" charset="0"/>
                </a:rPr>
                <a:t>Lesson Journey</a:t>
              </a:r>
              <a:endParaRPr lang="en-US" altLang="en-US" sz="408" dirty="0">
                <a:latin typeface="Arial" pitchFamily="34" charset="0"/>
                <a:cs typeface="Arial" pitchFamily="34" charset="0"/>
              </a:endParaRPr>
            </a:p>
          </p:txBody>
        </p:sp>
      </p:grpSp>
      <p:grpSp>
        <p:nvGrpSpPr>
          <p:cNvPr id="28" name="Group 27"/>
          <p:cNvGrpSpPr/>
          <p:nvPr/>
        </p:nvGrpSpPr>
        <p:grpSpPr>
          <a:xfrm>
            <a:off x="1290242" y="691323"/>
            <a:ext cx="3386350" cy="1402559"/>
            <a:chOff x="1357270" y="3681876"/>
            <a:chExt cx="14206066" cy="6192688"/>
          </a:xfrm>
        </p:grpSpPr>
        <p:sp>
          <p:nvSpPr>
            <p:cNvPr id="9" name="Text Box 5"/>
            <p:cNvSpPr txBox="1">
              <a:spLocks noChangeArrowheads="1"/>
            </p:cNvSpPr>
            <p:nvPr/>
          </p:nvSpPr>
          <p:spPr bwMode="auto">
            <a:xfrm>
              <a:off x="1357270" y="3681876"/>
              <a:ext cx="14206066" cy="6192688"/>
            </a:xfrm>
            <a:prstGeom prst="rect">
              <a:avLst/>
            </a:prstGeom>
            <a:solidFill>
              <a:srgbClr val="FFFFFF"/>
            </a:solidFill>
            <a:ln w="63500" cmpd="thickThin"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1. Remember</a:t>
              </a:r>
            </a:p>
          </p:txBody>
        </p:sp>
        <p:pic>
          <p:nvPicPr>
            <p:cNvPr id="1053"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752" y="6192794"/>
              <a:ext cx="8573264" cy="3642966"/>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5" name="Text Box 3"/>
          <p:cNvSpPr txBox="1">
            <a:spLocks noChangeArrowheads="1"/>
          </p:cNvSpPr>
          <p:nvPr/>
        </p:nvSpPr>
        <p:spPr bwMode="auto">
          <a:xfrm>
            <a:off x="1290298" y="4260750"/>
            <a:ext cx="6925850" cy="1957059"/>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1087" b="1" dirty="0">
                <a:solidFill>
                  <a:srgbClr val="000000"/>
                </a:solidFill>
                <a:latin typeface="Calibri" pitchFamily="34" charset="0"/>
                <a:cs typeface="Arial" pitchFamily="34" charset="0"/>
              </a:rPr>
              <a:t>				</a:t>
            </a:r>
            <a:r>
              <a:rPr lang="en-GB" altLang="en-US" sz="1087" b="1" u="sng" dirty="0">
                <a:solidFill>
                  <a:srgbClr val="000000"/>
                </a:solidFill>
                <a:latin typeface="Calibri" pitchFamily="34" charset="0"/>
                <a:cs typeface="Arial" pitchFamily="34" charset="0"/>
              </a:rPr>
              <a:t>3. Apply</a:t>
            </a:r>
            <a:endParaRPr lang="en-GB" altLang="en-US" sz="725" b="1" u="sng"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r>
              <a:rPr lang="en-GB" altLang="en-US" sz="725" dirty="0">
                <a:solidFill>
                  <a:srgbClr val="000000"/>
                </a:solidFill>
                <a:latin typeface="Calibri" pitchFamily="34" charset="0"/>
                <a:cs typeface="Arial" pitchFamily="34" charset="0"/>
              </a:rPr>
              <a:t> </a:t>
            </a:r>
          </a:p>
          <a:p>
            <a:pPr defTabSz="207112" fontAlgn="base">
              <a:spcBef>
                <a:spcPct val="0"/>
              </a:spcBef>
              <a:spcAft>
                <a:spcPct val="0"/>
              </a:spcAft>
              <a:buSzPts val="1000"/>
              <a:buFont typeface="Symbol" pitchFamily="18" charset="2"/>
              <a:buChar char="·"/>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											The card used should link to the lesson journey, reinforcing students’ self awareness of their learning process.</a:t>
            </a:r>
            <a:endParaRPr lang="en-US" altLang="en-US" sz="725" dirty="0">
              <a:latin typeface="Arial" pitchFamily="34" charset="0"/>
              <a:cs typeface="Arial" pitchFamily="34" charset="0"/>
            </a:endParaRPr>
          </a:p>
        </p:txBody>
      </p:sp>
      <p:sp>
        <p:nvSpPr>
          <p:cNvPr id="10" name="Text Box 8"/>
          <p:cNvSpPr txBox="1">
            <a:spLocks noChangeArrowheads="1"/>
          </p:cNvSpPr>
          <p:nvPr/>
        </p:nvSpPr>
        <p:spPr bwMode="auto">
          <a:xfrm>
            <a:off x="4347498" y="3766311"/>
            <a:ext cx="3558208" cy="22609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Each card relates to each of the levels of learning on the revised version of Bloom’s Taxonomy</a:t>
            </a:r>
            <a:endParaRPr lang="en-US" altLang="en-US" sz="725" dirty="0">
              <a:latin typeface="Arial" pitchFamily="34" charset="0"/>
              <a:cs typeface="Arial" pitchFamily="34" charset="0"/>
            </a:endParaRPr>
          </a:p>
        </p:txBody>
      </p:sp>
      <p:sp>
        <p:nvSpPr>
          <p:cNvPr id="11" name="Text Box 9"/>
          <p:cNvSpPr txBox="1">
            <a:spLocks noChangeArrowheads="1"/>
          </p:cNvSpPr>
          <p:nvPr/>
        </p:nvSpPr>
        <p:spPr bwMode="auto">
          <a:xfrm>
            <a:off x="3678157" y="4452736"/>
            <a:ext cx="917394" cy="917014"/>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“I can” statement on the front of each card supports students in understanding what each level of the Taxonomy, and consequently their learning, involves.</a:t>
            </a:r>
            <a:endParaRPr lang="en-US" altLang="en-US" sz="725" dirty="0">
              <a:latin typeface="Arial" pitchFamily="34" charset="0"/>
              <a:cs typeface="Arial" pitchFamily="34" charset="0"/>
            </a:endParaRPr>
          </a:p>
        </p:txBody>
      </p:sp>
      <p:grpSp>
        <p:nvGrpSpPr>
          <p:cNvPr id="12" name="Group 10"/>
          <p:cNvGrpSpPr>
            <a:grpSpLocks/>
          </p:cNvGrpSpPr>
          <p:nvPr/>
        </p:nvGrpSpPr>
        <p:grpSpPr bwMode="auto">
          <a:xfrm>
            <a:off x="4595550" y="4064265"/>
            <a:ext cx="3469680" cy="1960534"/>
            <a:chOff x="105624679" y="114474084"/>
            <a:chExt cx="10285894" cy="12236646"/>
          </a:xfrm>
        </p:grpSpPr>
        <p:grpSp>
          <p:nvGrpSpPr>
            <p:cNvPr id="13" name="Group 11"/>
            <p:cNvGrpSpPr>
              <a:grpSpLocks/>
            </p:cNvGrpSpPr>
            <p:nvPr/>
          </p:nvGrpSpPr>
          <p:grpSpPr bwMode="auto">
            <a:xfrm>
              <a:off x="106047661" y="114474084"/>
              <a:ext cx="3638423" cy="11201915"/>
              <a:chOff x="106504861" y="105672984"/>
              <a:chExt cx="3638423" cy="11201915"/>
            </a:xfrm>
          </p:grpSpPr>
          <p:grpSp>
            <p:nvGrpSpPr>
              <p:cNvPr id="19" name="Group 12"/>
              <p:cNvGrpSpPr>
                <a:grpSpLocks/>
              </p:cNvGrpSpPr>
              <p:nvPr/>
            </p:nvGrpSpPr>
            <p:grpSpPr bwMode="auto">
              <a:xfrm>
                <a:off x="106504861" y="105672984"/>
                <a:ext cx="3638423" cy="11201915"/>
                <a:chOff x="106504861" y="105672984"/>
                <a:chExt cx="3638423" cy="11201915"/>
              </a:xfrm>
            </p:grpSpPr>
            <p:sp>
              <p:nvSpPr>
                <p:cNvPr id="22" name="Text Box 13"/>
                <p:cNvSpPr txBox="1">
                  <a:spLocks noChangeArrowheads="1"/>
                </p:cNvSpPr>
                <p:nvPr/>
              </p:nvSpPr>
              <p:spPr bwMode="auto">
                <a:xfrm>
                  <a:off x="106504861" y="105672984"/>
                  <a:ext cx="3638423" cy="11201915"/>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endParaRPr lang="en-GB" altLang="en-US" sz="453" b="1"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I can </a:t>
                  </a:r>
                  <a:r>
                    <a:rPr lang="en-GB" altLang="en-US" sz="725" dirty="0">
                      <a:solidFill>
                        <a:srgbClr val="000000"/>
                      </a:solidFill>
                      <a:latin typeface="Calibri" pitchFamily="34" charset="0"/>
                      <a:cs typeface="Arial" pitchFamily="34" charset="0"/>
                    </a:rPr>
                    <a:t>use my knowledge in new situations. </a:t>
                  </a:r>
                </a:p>
                <a:p>
                  <a:pPr algn="ctr" defTabSz="207112" fontAlgn="base">
                    <a:spcBef>
                      <a:spcPct val="0"/>
                    </a:spcBef>
                    <a:spcAft>
                      <a:spcPts val="227"/>
                    </a:spcAft>
                  </a:pPr>
                  <a:endParaRPr lang="en-GB" altLang="en-US" sz="634"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Key Words</a:t>
                  </a:r>
                </a:p>
                <a:p>
                  <a:pPr algn="ct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US" altLang="en-US" sz="408" dirty="0">
                    <a:latin typeface="Arial" pitchFamily="34" charset="0"/>
                    <a:cs typeface="Arial" pitchFamily="34" charset="0"/>
                  </a:endParaRPr>
                </a:p>
              </p:txBody>
            </p:sp>
            <p:cxnSp>
              <p:nvCxnSpPr>
                <p:cNvPr id="1038" name="AutoShape 14"/>
                <p:cNvCxnSpPr>
                  <a:cxnSpLocks noChangeShapeType="1"/>
                </p:cNvCxnSpPr>
                <p:nvPr/>
              </p:nvCxnSpPr>
              <p:spPr bwMode="auto">
                <a:xfrm>
                  <a:off x="106547517" y="108222631"/>
                  <a:ext cx="3583410" cy="3080"/>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0" name="Text Box 15"/>
              <p:cNvSpPr txBox="1">
                <a:spLocks noChangeArrowheads="1"/>
              </p:cNvSpPr>
              <p:nvPr/>
            </p:nvSpPr>
            <p:spPr bwMode="auto">
              <a:xfrm>
                <a:off x="107142922" y="109953083"/>
                <a:ext cx="1371413"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Administer</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Apply</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Associate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Connect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Construct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Correlate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Develop</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Dramatise</a:t>
                </a:r>
              </a:p>
              <a:p>
                <a:pPr defTabSz="207112" fontAlgn="base">
                  <a:spcBef>
                    <a:spcPct val="0"/>
                  </a:spcBef>
                  <a:spcAft>
                    <a:spcPct val="0"/>
                  </a:spcAft>
                </a:pPr>
                <a:endParaRPr lang="en-US" altLang="en-US" sz="634" dirty="0">
                  <a:latin typeface="Arial" pitchFamily="34" charset="0"/>
                  <a:cs typeface="Arial" pitchFamily="34" charset="0"/>
                </a:endParaRPr>
              </a:p>
            </p:txBody>
          </p:sp>
          <p:sp>
            <p:nvSpPr>
              <p:cNvPr id="21" name="Text Box 16"/>
              <p:cNvSpPr txBox="1">
                <a:spLocks noChangeArrowheads="1"/>
              </p:cNvSpPr>
              <p:nvPr/>
            </p:nvSpPr>
            <p:spPr bwMode="auto">
              <a:xfrm>
                <a:off x="108695749" y="109875481"/>
                <a:ext cx="1241570"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Examine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Illustrate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Interpret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Interview</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Plan</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Solve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Teach</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Use</a:t>
                </a:r>
                <a:endParaRPr lang="en-US" altLang="en-US" sz="725" dirty="0">
                  <a:latin typeface="Arial" pitchFamily="34" charset="0"/>
                  <a:cs typeface="Arial" pitchFamily="34" charset="0"/>
                </a:endParaRPr>
              </a:p>
            </p:txBody>
          </p:sp>
        </p:grpSp>
        <p:grpSp>
          <p:nvGrpSpPr>
            <p:cNvPr id="14" name="Group 17"/>
            <p:cNvGrpSpPr>
              <a:grpSpLocks/>
            </p:cNvGrpSpPr>
            <p:nvPr/>
          </p:nvGrpSpPr>
          <p:grpSpPr bwMode="auto">
            <a:xfrm>
              <a:off x="110048163" y="114478954"/>
              <a:ext cx="3638423" cy="11183772"/>
              <a:chOff x="107030643" y="105723574"/>
              <a:chExt cx="3638423" cy="11183772"/>
            </a:xfrm>
          </p:grpSpPr>
          <p:sp>
            <p:nvSpPr>
              <p:cNvPr id="18" name="Text Box 18"/>
              <p:cNvSpPr txBox="1">
                <a:spLocks noChangeArrowheads="1"/>
              </p:cNvSpPr>
              <p:nvPr/>
            </p:nvSpPr>
            <p:spPr bwMode="auto">
              <a:xfrm>
                <a:off x="107030643" y="105723574"/>
                <a:ext cx="3638423" cy="11183772"/>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p>
              <a:p>
                <a:pPr algn="ctr" defTabSz="207112" fontAlgn="base">
                  <a:spcBef>
                    <a:spcPct val="0"/>
                  </a:spcBef>
                  <a:spcAft>
                    <a:spcPct val="0"/>
                  </a:spcAft>
                </a:pPr>
                <a:endParaRPr lang="en-GB" altLang="en-US" sz="725" b="1"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show your understanding of…..?</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examples can you find to show…..?</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use what you have learned to develop…..?</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questions would you ask in an interview with…..?</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Could this have happened in …..?</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would happen if …..?</a:t>
                </a:r>
              </a:p>
              <a:p>
                <a:pPr algn="ctr" defTabSz="207112" fontAlgn="base">
                  <a:spcBef>
                    <a:spcPct val="0"/>
                  </a:spcBef>
                  <a:spcAft>
                    <a:spcPct val="0"/>
                  </a:spcAft>
                </a:pPr>
                <a:endParaRPr lang="en-GB" altLang="en-US" sz="362"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544" dirty="0">
                  <a:solidFill>
                    <a:srgbClr val="000000"/>
                  </a:solidFill>
                  <a:latin typeface="Calibri" pitchFamily="34" charset="0"/>
                  <a:cs typeface="Arial" pitchFamily="34" charset="0"/>
                </a:endParaRPr>
              </a:p>
            </p:txBody>
          </p:sp>
          <p:cxnSp>
            <p:nvCxnSpPr>
              <p:cNvPr id="1043" name="AutoShape 19"/>
              <p:cNvCxnSpPr>
                <a:cxnSpLocks noChangeShapeType="1"/>
              </p:cNvCxnSpPr>
              <p:nvPr/>
            </p:nvCxnSpPr>
            <p:spPr bwMode="auto">
              <a:xfrm>
                <a:off x="107056467" y="107148645"/>
                <a:ext cx="3564247" cy="1"/>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15" name="Text Box 20"/>
            <p:cNvSpPr txBox="1">
              <a:spLocks noChangeArrowheads="1"/>
            </p:cNvSpPr>
            <p:nvPr/>
          </p:nvSpPr>
          <p:spPr bwMode="auto">
            <a:xfrm>
              <a:off x="113985217" y="116450127"/>
              <a:ext cx="1925356" cy="746253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Key words on the front of the card and the question starters on the back of the card support students in developing their critical thinking skills. </a:t>
              </a:r>
              <a:endParaRPr lang="en-US" altLang="en-US" sz="725" dirty="0">
                <a:latin typeface="Arial" pitchFamily="34" charset="0"/>
                <a:cs typeface="Arial" pitchFamily="34" charset="0"/>
              </a:endParaRPr>
            </a:p>
          </p:txBody>
        </p:sp>
        <p:cxnSp>
          <p:nvCxnSpPr>
            <p:cNvPr id="1045" name="AutoShape 21"/>
            <p:cNvCxnSpPr>
              <a:cxnSpLocks noChangeShapeType="1"/>
            </p:cNvCxnSpPr>
            <p:nvPr/>
          </p:nvCxnSpPr>
          <p:spPr bwMode="auto">
            <a:xfrm flipV="1">
              <a:off x="105624679" y="116005816"/>
              <a:ext cx="756331" cy="1372946"/>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6" name="AutoShape 22"/>
            <p:cNvCxnSpPr>
              <a:cxnSpLocks noChangeShapeType="1"/>
            </p:cNvCxnSpPr>
            <p:nvPr/>
          </p:nvCxnSpPr>
          <p:spPr bwMode="auto">
            <a:xfrm flipH="1">
              <a:off x="109177462" y="117068572"/>
              <a:ext cx="4678868" cy="1685611"/>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7" name="AutoShape 23"/>
            <p:cNvCxnSpPr>
              <a:cxnSpLocks noChangeShapeType="1"/>
            </p:cNvCxnSpPr>
            <p:nvPr/>
          </p:nvCxnSpPr>
          <p:spPr bwMode="auto">
            <a:xfrm flipH="1">
              <a:off x="112890287" y="117023731"/>
              <a:ext cx="966042" cy="2239409"/>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16" name="Text Box 24"/>
            <p:cNvSpPr txBox="1">
              <a:spLocks noChangeArrowheads="1"/>
            </p:cNvSpPr>
            <p:nvPr/>
          </p:nvSpPr>
          <p:spPr bwMode="auto">
            <a:xfrm>
              <a:off x="106685722" y="126184950"/>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Front</a:t>
              </a:r>
              <a:endParaRPr lang="en-US" altLang="en-US" sz="408" dirty="0">
                <a:latin typeface="Arial" pitchFamily="34" charset="0"/>
                <a:cs typeface="Arial" pitchFamily="34" charset="0"/>
              </a:endParaRPr>
            </a:p>
          </p:txBody>
        </p:sp>
        <p:sp>
          <p:nvSpPr>
            <p:cNvPr id="17" name="Text Box 25"/>
            <p:cNvSpPr txBox="1">
              <a:spLocks noChangeArrowheads="1"/>
            </p:cNvSpPr>
            <p:nvPr/>
          </p:nvSpPr>
          <p:spPr bwMode="auto">
            <a:xfrm>
              <a:off x="110759713" y="126168124"/>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Back</a:t>
              </a:r>
              <a:endParaRPr lang="en-US" altLang="en-US" sz="408" dirty="0">
                <a:latin typeface="Arial" pitchFamily="34" charset="0"/>
                <a:cs typeface="Arial" pitchFamily="34" charset="0"/>
              </a:endParaRPr>
            </a:p>
          </p:txBody>
        </p:sp>
      </p:grpSp>
      <p:sp>
        <p:nvSpPr>
          <p:cNvPr id="25" name="Text Box 30"/>
          <p:cNvSpPr txBox="1">
            <a:spLocks noChangeArrowheads="1"/>
          </p:cNvSpPr>
          <p:nvPr/>
        </p:nvSpPr>
        <p:spPr bwMode="auto">
          <a:xfrm>
            <a:off x="1447984" y="4414762"/>
            <a:ext cx="2119172" cy="1161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With this in mind, two resources were created to implement critical thinking, based on the theory of Bloom’s Taxonomy, in the classroom. The first was the ‘</a:t>
            </a:r>
            <a:r>
              <a:rPr lang="en-GB" altLang="en-US" sz="725" b="1" dirty="0">
                <a:solidFill>
                  <a:srgbClr val="000000"/>
                </a:solidFill>
                <a:latin typeface="Calibri" pitchFamily="34" charset="0"/>
                <a:cs typeface="Arial" pitchFamily="34" charset="0"/>
              </a:rPr>
              <a:t>lesson journey.</a:t>
            </a:r>
            <a:r>
              <a:rPr lang="en-GB" altLang="en-US" sz="725" dirty="0">
                <a:solidFill>
                  <a:srgbClr val="000000"/>
                </a:solidFill>
                <a:latin typeface="Calibri" pitchFamily="34" charset="0"/>
                <a:cs typeface="Arial" pitchFamily="34" charset="0"/>
              </a:rPr>
              <a:t>’ The teacher is able to use this to reflect on their own lesson during the planning process, to ensure that they are providing a activities that challenge the pupils and move their thinking forward. It is also used as a way to encouraging the pupils to become more aware of their learning. They can track their own progress and their learning journey through the lesson, becoming aware that they have mastered a skill if they are able to complete the evaluation activity at the end of the lesson. </a:t>
            </a:r>
          </a:p>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The second resource created was a pack of six double sided Bloom’s questioning cards. </a:t>
            </a:r>
            <a:endParaRPr lang="en-US" altLang="en-US" sz="544" dirty="0">
              <a:latin typeface="Arial" pitchFamily="34" charset="0"/>
              <a:cs typeface="Arial" pitchFamily="34" charset="0"/>
            </a:endParaRPr>
          </a:p>
        </p:txBody>
      </p:sp>
      <p:cxnSp>
        <p:nvCxnSpPr>
          <p:cNvPr id="30" name="Straight Connector 29"/>
          <p:cNvCxnSpPr/>
          <p:nvPr/>
        </p:nvCxnSpPr>
        <p:spPr>
          <a:xfrm>
            <a:off x="1522809" y="62388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67720" y="49653"/>
            <a:ext cx="8154413" cy="531492"/>
          </a:xfrm>
          <a:prstGeom prst="rect">
            <a:avLst/>
          </a:prstGeom>
          <a:noFill/>
        </p:spPr>
        <p:txBody>
          <a:bodyPr wrap="square" rtlCol="0">
            <a:spAutoFit/>
          </a:bodyPr>
          <a:lstStyle/>
          <a:p>
            <a:pPr algn="ctr"/>
            <a:r>
              <a:rPr lang="en-GB" sz="1631" dirty="0"/>
              <a:t>Bloom’s Taxonomy as a Method for Developing Critical Thinking and Independent Learning</a:t>
            </a:r>
          </a:p>
          <a:p>
            <a:pPr algn="ctr"/>
            <a:r>
              <a:rPr lang="en-GB" sz="1223" i="1" dirty="0"/>
              <a:t>C. L. Davison                                                                                                                                                  Student Number: 1523171</a:t>
            </a:r>
            <a:endParaRPr lang="en-GB" sz="997" i="1" dirty="0"/>
          </a:p>
        </p:txBody>
      </p:sp>
      <p:cxnSp>
        <p:nvCxnSpPr>
          <p:cNvPr id="40" name="Straight Connector 39"/>
          <p:cNvCxnSpPr/>
          <p:nvPr/>
        </p:nvCxnSpPr>
        <p:spPr>
          <a:xfrm>
            <a:off x="1627381" y="631566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2131" y="6310269"/>
            <a:ext cx="9600457" cy="1049839"/>
          </a:xfrm>
          <a:prstGeom prst="rect">
            <a:avLst/>
          </a:prstGeom>
          <a:noFill/>
          <a:ln>
            <a:noFill/>
          </a:ln>
        </p:spPr>
        <p:txBody>
          <a:bodyPr wrap="square" rtlCol="0">
            <a:spAutoFit/>
          </a:bodyPr>
          <a:lstStyle/>
          <a:p>
            <a:pPr>
              <a:spcBef>
                <a:spcPts val="136"/>
              </a:spcBef>
            </a:pPr>
            <a:r>
              <a:rPr lang="en-GB" sz="1087" b="1" u="sng" dirty="0"/>
              <a:t>References: </a:t>
            </a:r>
            <a:r>
              <a:rPr lang="en-GB" sz="1087" b="1" dirty="0"/>
              <a:t>    </a:t>
            </a:r>
            <a:r>
              <a:rPr lang="en-GB" sz="634" dirty="0"/>
              <a:t>Bloom, B., </a:t>
            </a:r>
            <a:r>
              <a:rPr lang="en-GB" sz="634" i="1" dirty="0"/>
              <a:t>et al., </a:t>
            </a:r>
            <a:r>
              <a:rPr lang="en-GB" sz="634" dirty="0"/>
              <a:t>ed. (1956). </a:t>
            </a:r>
            <a:r>
              <a:rPr lang="en-GB" sz="634" i="1" dirty="0"/>
              <a:t>Taxonomy of Educational Objectives: The Classification of Educational Goals.</a:t>
            </a:r>
            <a:r>
              <a:rPr lang="en-GB" sz="634" dirty="0"/>
              <a:t> New York: David McKay Company, Inc.</a:t>
            </a:r>
          </a:p>
          <a:p>
            <a:pPr>
              <a:spcBef>
                <a:spcPts val="136"/>
              </a:spcBef>
              <a:spcAft>
                <a:spcPts val="136"/>
              </a:spcAft>
            </a:pPr>
            <a:r>
              <a:rPr lang="en-GB" sz="634" dirty="0"/>
              <a:t>		Johnson, D., Johnson, R. (1999). Making Cooperative Learning Work. [Online]. (URL http://0-eds.b.ebscohost.com.pugwash.lib.warwick.ac.uk/eds/pdfviewer/pdfviewer?sid=763bf7c4-064d-4b90-91aa-			  	                     			b4be5b6a2c7%40sessionmgr114&amp;vid=1&amp;hid=127). </a:t>
            </a:r>
            <a:r>
              <a:rPr lang="en-GB" sz="634" i="1" dirty="0"/>
              <a:t>Theory Into Practice, </a:t>
            </a:r>
            <a:r>
              <a:rPr lang="en-GB" sz="634" b="1" dirty="0"/>
              <a:t>38</a:t>
            </a:r>
            <a:r>
              <a:rPr lang="en-GB" sz="634" dirty="0"/>
              <a:t>(2). (Accessed on 28 November 2015)</a:t>
            </a:r>
          </a:p>
          <a:p>
            <a:pPr>
              <a:spcBef>
                <a:spcPts val="136"/>
              </a:spcBef>
              <a:spcAft>
                <a:spcPts val="136"/>
              </a:spcAft>
            </a:pPr>
            <a:r>
              <a:rPr lang="en-GB" sz="634" dirty="0"/>
              <a:t>		Stobaugh, R. (2013). </a:t>
            </a:r>
            <a:r>
              <a:rPr lang="en-GB" sz="634" i="1" dirty="0"/>
              <a:t>Assessing Critical Thinking in Middle and High Schools: Meeting the Common Core.</a:t>
            </a:r>
            <a:r>
              <a:rPr lang="en-GB" sz="634" dirty="0"/>
              <a:t> New York: Routledge.</a:t>
            </a:r>
          </a:p>
          <a:p>
            <a:endParaRPr lang="en-GB" sz="725" dirty="0"/>
          </a:p>
          <a:p>
            <a:endParaRPr lang="en-GB" sz="1087" b="1" u="sng" dirty="0"/>
          </a:p>
          <a:p>
            <a:r>
              <a:rPr lang="en-GB" sz="1087" b="1" u="sng" dirty="0"/>
              <a:t> </a:t>
            </a:r>
          </a:p>
        </p:txBody>
      </p:sp>
      <p:sp>
        <p:nvSpPr>
          <p:cNvPr id="34" name="Freeform 33"/>
          <p:cNvSpPr/>
          <p:nvPr/>
        </p:nvSpPr>
        <p:spPr>
          <a:xfrm>
            <a:off x="1302847" y="3601285"/>
            <a:ext cx="6864374" cy="2649142"/>
          </a:xfrm>
          <a:custGeom>
            <a:avLst/>
            <a:gdLst>
              <a:gd name="connsiteX0" fmla="*/ 0 w 30937200"/>
              <a:gd name="connsiteY0" fmla="*/ 2781300 h 11696700"/>
              <a:gd name="connsiteX1" fmla="*/ 0 w 30937200"/>
              <a:gd name="connsiteY1" fmla="*/ 11696700 h 11696700"/>
              <a:gd name="connsiteX2" fmla="*/ 30937200 w 30937200"/>
              <a:gd name="connsiteY2" fmla="*/ 11696700 h 11696700"/>
              <a:gd name="connsiteX3" fmla="*/ 30937200 w 30937200"/>
              <a:gd name="connsiteY3" fmla="*/ 0 h 11696700"/>
              <a:gd name="connsiteX4" fmla="*/ 11582400 w 30937200"/>
              <a:gd name="connsiteY4" fmla="*/ 0 h 11696700"/>
              <a:gd name="connsiteX5" fmla="*/ 11582400 w 30937200"/>
              <a:gd name="connsiteY5" fmla="*/ 2781300 h 11696700"/>
              <a:gd name="connsiteX6" fmla="*/ 0 w 30937200"/>
              <a:gd name="connsiteY6" fmla="*/ 2781300 h 11696700"/>
              <a:gd name="connsiteX7" fmla="*/ 38100 w 30937200"/>
              <a:gd name="connsiteY7" fmla="*/ 2819400 h 1169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7200" h="11696700">
                <a:moveTo>
                  <a:pt x="0" y="2781300"/>
                </a:moveTo>
                <a:lnTo>
                  <a:pt x="0" y="11696700"/>
                </a:lnTo>
                <a:lnTo>
                  <a:pt x="30937200" y="11696700"/>
                </a:lnTo>
                <a:lnTo>
                  <a:pt x="30937200" y="0"/>
                </a:lnTo>
                <a:lnTo>
                  <a:pt x="11582400" y="0"/>
                </a:lnTo>
                <a:lnTo>
                  <a:pt x="11582400" y="2781300"/>
                </a:lnTo>
                <a:lnTo>
                  <a:pt x="0" y="2781300"/>
                </a:lnTo>
                <a:lnTo>
                  <a:pt x="38100" y="2819400"/>
                </a:lnTo>
              </a:path>
            </a:pathLst>
          </a:custGeom>
          <a:noFill/>
          <a:ln w="63500">
            <a:solidFill>
              <a:srgbClr val="7E4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sp>
        <p:nvSpPr>
          <p:cNvPr id="45" name="TextBox 44"/>
          <p:cNvSpPr txBox="1"/>
          <p:nvPr/>
        </p:nvSpPr>
        <p:spPr>
          <a:xfrm>
            <a:off x="1290298" y="1276696"/>
            <a:ext cx="1446084" cy="961738"/>
          </a:xfrm>
          <a:prstGeom prst="rect">
            <a:avLst/>
          </a:prstGeom>
          <a:noFill/>
        </p:spPr>
        <p:txBody>
          <a:bodyPr wrap="square" rtlCol="0">
            <a:spAutoFit/>
          </a:bodyPr>
          <a:lstStyle/>
          <a:p>
            <a:pPr defTabSz="207112" fontAlgn="base">
              <a:spcBef>
                <a:spcPct val="0"/>
              </a:spcBef>
              <a:spcAft>
                <a:spcPts val="227"/>
              </a:spcAft>
            </a:pPr>
            <a:r>
              <a:rPr lang="en-GB" altLang="en-US" sz="725" dirty="0">
                <a:solidFill>
                  <a:srgbClr val="000000"/>
                </a:solidFill>
                <a:latin typeface="Calibri" pitchFamily="34" charset="0"/>
                <a:cs typeface="Arial" pitchFamily="34" charset="0"/>
              </a:rPr>
              <a:t>In 2001 Bloom’s Taxonomy was revised, changing the original noun form into verbs and swapping the top two levels so that ‘Creating’ previously known as ‘Synthesis’ is now at the top level. (Stobaugh, 2013)</a:t>
            </a:r>
            <a:endParaRPr lang="en-US" altLang="en-US" sz="725" dirty="0">
              <a:latin typeface="Arial" pitchFamily="34" charset="0"/>
              <a:cs typeface="Arial" pitchFamily="34" charset="0"/>
            </a:endParaRPr>
          </a:p>
          <a:p>
            <a:endParaRPr lang="en-GB" sz="408" dirty="0"/>
          </a:p>
        </p:txBody>
      </p:sp>
      <p:sp>
        <p:nvSpPr>
          <p:cNvPr id="47" name="TextBox 46"/>
          <p:cNvSpPr txBox="1"/>
          <p:nvPr/>
        </p:nvSpPr>
        <p:spPr>
          <a:xfrm>
            <a:off x="1290298" y="834975"/>
            <a:ext cx="3359253" cy="601383"/>
          </a:xfrm>
          <a:prstGeom prst="rect">
            <a:avLst/>
          </a:prstGeom>
          <a:noFill/>
        </p:spPr>
        <p:txBody>
          <a:bodyPr wrap="square" rtlCol="0">
            <a:spAutoFit/>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Bloom’s Taxonomy was created in 1956 with the intention of supporting teachers to classify the ‘intended behaviour of students.’ (Bloom 1956, p. 12) and as a way of monitoring or ‘obtaining evidence on the extent to which the desired and intended behaviours have be learned by the student.’ (Bloom 1956, p. 13).</a:t>
            </a:r>
          </a:p>
          <a:p>
            <a:pPr defTabSz="207112" fontAlgn="base">
              <a:spcBef>
                <a:spcPct val="0"/>
              </a:spcBef>
              <a:spcAft>
                <a:spcPct val="0"/>
              </a:spcAft>
            </a:pPr>
            <a:r>
              <a:rPr lang="en-GB" altLang="en-US" sz="408" dirty="0">
                <a:solidFill>
                  <a:srgbClr val="000000"/>
                </a:solidFill>
                <a:latin typeface="Calibri" pitchFamily="34" charset="0"/>
                <a:cs typeface="Arial" pitchFamily="34" charset="0"/>
              </a:rPr>
              <a:t> </a:t>
            </a:r>
          </a:p>
        </p:txBody>
      </p:sp>
      <p:sp>
        <p:nvSpPr>
          <p:cNvPr id="2" name="TextBox 1"/>
          <p:cNvSpPr txBox="1"/>
          <p:nvPr/>
        </p:nvSpPr>
        <p:spPr>
          <a:xfrm>
            <a:off x="6939883" y="1048994"/>
            <a:ext cx="3461647" cy="5386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725" dirty="0"/>
              <a:t>In order to ensure the success of developing critical thinking skills the students need a greater focus on individual accountability and group processing in their cooperative learning. Students should evaluate the effectiveness of their group and be expected to demonstrate their own development of skills .</a:t>
            </a:r>
          </a:p>
        </p:txBody>
      </p:sp>
      <p:cxnSp>
        <p:nvCxnSpPr>
          <p:cNvPr id="26" name="Straight Arrow Connector 25"/>
          <p:cNvCxnSpPr/>
          <p:nvPr/>
        </p:nvCxnSpPr>
        <p:spPr>
          <a:xfrm flipH="1" flipV="1">
            <a:off x="5909115" y="1145765"/>
            <a:ext cx="1030769" cy="4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5720897" y="1229207"/>
            <a:ext cx="1218986" cy="1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4801612" y="701891"/>
            <a:ext cx="6016773" cy="1406094"/>
          </a:xfrm>
          <a:custGeom>
            <a:avLst/>
            <a:gdLst>
              <a:gd name="connsiteX0" fmla="*/ 0 w 26565726"/>
              <a:gd name="connsiteY0" fmla="*/ 0 h 6208295"/>
              <a:gd name="connsiteX1" fmla="*/ 0 w 26565726"/>
              <a:gd name="connsiteY1" fmla="*/ 6208295 h 6208295"/>
              <a:gd name="connsiteX2" fmla="*/ 14871032 w 26565726"/>
              <a:gd name="connsiteY2" fmla="*/ 6208295 h 6208295"/>
              <a:gd name="connsiteX3" fmla="*/ 14871032 w 26565726"/>
              <a:gd name="connsiteY3" fmla="*/ 4042611 h 6208295"/>
              <a:gd name="connsiteX4" fmla="*/ 26565726 w 26565726"/>
              <a:gd name="connsiteY4" fmla="*/ 4042611 h 6208295"/>
              <a:gd name="connsiteX5" fmla="*/ 26565726 w 26565726"/>
              <a:gd name="connsiteY5" fmla="*/ 48127 h 6208295"/>
              <a:gd name="connsiteX6" fmla="*/ 0 w 26565726"/>
              <a:gd name="connsiteY6" fmla="*/ 0 h 62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5726" h="6208295">
                <a:moveTo>
                  <a:pt x="0" y="0"/>
                </a:moveTo>
                <a:lnTo>
                  <a:pt x="0" y="6208295"/>
                </a:lnTo>
                <a:lnTo>
                  <a:pt x="14871032" y="6208295"/>
                </a:lnTo>
                <a:lnTo>
                  <a:pt x="14871032" y="4042611"/>
                </a:lnTo>
                <a:lnTo>
                  <a:pt x="26565726" y="4042611"/>
                </a:lnTo>
                <a:lnTo>
                  <a:pt x="26565726" y="48127"/>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cxnSp>
        <p:nvCxnSpPr>
          <p:cNvPr id="27" name="Straight Arrow Connector 26"/>
          <p:cNvCxnSpPr/>
          <p:nvPr/>
        </p:nvCxnSpPr>
        <p:spPr>
          <a:xfrm>
            <a:off x="3282417" y="1390695"/>
            <a:ext cx="662197" cy="12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287068" y="1395620"/>
            <a:ext cx="657546" cy="1154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961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161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 Uni</Template>
  <TotalTime>2789</TotalTime>
  <Words>2496</Words>
  <Application>Microsoft Office PowerPoint</Application>
  <PresentationFormat>Widescreen</PresentationFormat>
  <Paragraphs>381</Paragraphs>
  <Slides>21</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21</vt:i4>
      </vt:variant>
    </vt:vector>
  </HeadingPairs>
  <TitlesOfParts>
    <vt:vector size="29" baseType="lpstr">
      <vt:lpstr>Arial</vt:lpstr>
      <vt:lpstr>Calibri</vt:lpstr>
      <vt:lpstr>Symbol</vt:lpstr>
      <vt:lpstr>Times New Roman</vt:lpstr>
      <vt:lpstr>Wingdings</vt:lpstr>
      <vt:lpstr>Warwick Uni</vt:lpstr>
      <vt:lpstr>1_Custom Design</vt:lpstr>
      <vt:lpstr>Custom Design</vt:lpstr>
      <vt:lpstr>Supporting your Trainee’s Academic Development</vt:lpstr>
      <vt:lpstr>PowerPoint Presentation</vt:lpstr>
      <vt:lpstr>PG Assessment Structure</vt:lpstr>
      <vt:lpstr>PowerPoint Presentation</vt:lpstr>
      <vt:lpstr>PowerPoint Presentation</vt:lpstr>
      <vt:lpstr>Module Breakdown – PG1</vt:lpstr>
      <vt:lpstr>PG1a Titles</vt:lpstr>
      <vt:lpstr>PowerPoint Presentation</vt:lpstr>
      <vt:lpstr>PowerPoint Presentation</vt:lpstr>
      <vt:lpstr>Module Breakdown – PG2</vt:lpstr>
      <vt:lpstr>Module Breakdown – PG2</vt:lpstr>
      <vt:lpstr>PG2 Titles</vt:lpstr>
      <vt:lpstr>PGCE Classification</vt:lpstr>
      <vt:lpstr>Resubmission</vt:lpstr>
      <vt:lpstr>PowerPoint Presentation</vt:lpstr>
      <vt:lpstr>PowerPoint Presentation</vt:lpstr>
      <vt:lpstr>Areas of Development for Trainees</vt:lpstr>
      <vt:lpstr>University Support</vt:lpstr>
      <vt:lpstr>School Support</vt:lpstr>
      <vt:lpstr>  How can we support you to support them?</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Alison Morgan</cp:lastModifiedBy>
  <cp:revision>188</cp:revision>
  <dcterms:created xsi:type="dcterms:W3CDTF">2015-08-20T10:22:46Z</dcterms:created>
  <dcterms:modified xsi:type="dcterms:W3CDTF">2018-11-28T11:28:25Z</dcterms:modified>
</cp:coreProperties>
</file>