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29" r:id="rId5"/>
    <p:sldMasterId id="2147483672" r:id="rId6"/>
    <p:sldMasterId id="2147483685" r:id="rId7"/>
    <p:sldMasterId id="2147483715" r:id="rId8"/>
    <p:sldMasterId id="2147483660" r:id="rId9"/>
  </p:sldMasterIdLst>
  <p:notesMasterIdLst>
    <p:notesMasterId r:id="rId57"/>
  </p:notesMasterIdLst>
  <p:sldIdLst>
    <p:sldId id="372" r:id="rId10"/>
    <p:sldId id="398" r:id="rId11"/>
    <p:sldId id="286" r:id="rId12"/>
    <p:sldId id="347" r:id="rId13"/>
    <p:sldId id="423" r:id="rId14"/>
    <p:sldId id="424" r:id="rId15"/>
    <p:sldId id="425" r:id="rId16"/>
    <p:sldId id="307" r:id="rId17"/>
    <p:sldId id="403" r:id="rId18"/>
    <p:sldId id="404" r:id="rId19"/>
    <p:sldId id="408" r:id="rId20"/>
    <p:sldId id="409" r:id="rId21"/>
    <p:sldId id="386" r:id="rId22"/>
    <p:sldId id="384" r:id="rId23"/>
    <p:sldId id="387" r:id="rId24"/>
    <p:sldId id="388" r:id="rId25"/>
    <p:sldId id="257" r:id="rId26"/>
    <p:sldId id="258" r:id="rId27"/>
    <p:sldId id="259" r:id="rId28"/>
    <p:sldId id="260" r:id="rId29"/>
    <p:sldId id="267" r:id="rId30"/>
    <p:sldId id="265" r:id="rId31"/>
    <p:sldId id="261" r:id="rId32"/>
    <p:sldId id="268" r:id="rId33"/>
    <p:sldId id="266" r:id="rId34"/>
    <p:sldId id="262" r:id="rId35"/>
    <p:sldId id="269" r:id="rId36"/>
    <p:sldId id="272" r:id="rId37"/>
    <p:sldId id="270" r:id="rId38"/>
    <p:sldId id="389" r:id="rId39"/>
    <p:sldId id="410" r:id="rId40"/>
    <p:sldId id="411" r:id="rId41"/>
    <p:sldId id="412" r:id="rId42"/>
    <p:sldId id="413" r:id="rId43"/>
    <p:sldId id="263" r:id="rId44"/>
    <p:sldId id="414" r:id="rId45"/>
    <p:sldId id="395" r:id="rId46"/>
    <p:sldId id="415" r:id="rId47"/>
    <p:sldId id="279" r:id="rId48"/>
    <p:sldId id="280" r:id="rId49"/>
    <p:sldId id="416" r:id="rId50"/>
    <p:sldId id="417" r:id="rId51"/>
    <p:sldId id="418" r:id="rId52"/>
    <p:sldId id="419" r:id="rId53"/>
    <p:sldId id="420" r:id="rId54"/>
    <p:sldId id="421" r:id="rId55"/>
    <p:sldId id="396" r:id="rId56"/>
  </p:sldIdLst>
  <p:sldSz cx="9144000" cy="5143500" type="screen16x9"/>
  <p:notesSz cx="6858000" cy="9144000"/>
  <p:custDataLst>
    <p:tags r:id="rId5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ind, Andrew" initials="HA" lastIdx="4" clrIdx="0">
    <p:extLst>
      <p:ext uri="{19B8F6BF-5375-455C-9EA6-DF929625EA0E}">
        <p15:presenceInfo xmlns:p15="http://schemas.microsoft.com/office/powerpoint/2012/main" userId="S::u1874257@live.warwick.ac.uk::99126805-00c8-4e43-9eb7-54b4a43691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CBB7"/>
    <a:srgbClr val="7ECBB6"/>
    <a:srgbClr val="323439"/>
    <a:srgbClr val="303246"/>
    <a:srgbClr val="3F4259"/>
    <a:srgbClr val="F5AA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7377F-5BEA-427B-8CF1-39D6B91EFD05}" v="47" dt="2023-04-21T10:12:35.6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tags" Target="tags/tag1.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microsoft.com/office/2015/10/relationships/revisionInfo" Target="revisionInfo.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commentAuthors" Target="commentAuthors.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notesMaster" Target="notesMasters/notesMaster1.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diagrams/_rels/data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234003-9FF9-48B7-923A-9004D78215CF}"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75C5E88-234D-428B-8A1D-58A253218391}">
      <dgm:prSet custT="1"/>
      <dgm:spPr>
        <a:xfrm>
          <a:off x="591337" y="1437377"/>
          <a:ext cx="1796484" cy="718593"/>
        </a:xfrm>
        <a:prstGeom prst="rect">
          <a:avLst/>
        </a:prstGeom>
        <a:noFill/>
        <a:ln>
          <a:noFill/>
        </a:ln>
        <a:effectLst/>
      </dgm:spPr>
      <dgm:t>
        <a:bodyPr/>
        <a:lstStyle/>
        <a:p>
          <a:pPr>
            <a:lnSpc>
              <a:spcPct val="100000"/>
            </a:lnSpc>
            <a:buNone/>
            <a:defRPr cap="all"/>
          </a:pPr>
          <a:r>
            <a:rPr lang="en-GB" sz="1800" cap="all" dirty="0">
              <a:solidFill>
                <a:sysClr val="windowText" lastClr="000000">
                  <a:hueOff val="0"/>
                  <a:satOff val="0"/>
                  <a:lumOff val="0"/>
                  <a:alphaOff val="0"/>
                </a:sysClr>
              </a:solidFill>
              <a:latin typeface="AvenirNext-Regular"/>
              <a:ea typeface="+mn-ea"/>
              <a:cs typeface="+mn-cs"/>
            </a:rPr>
            <a:t>before the cycle</a:t>
          </a:r>
          <a:endParaRPr lang="en-US" sz="1800" cap="all" dirty="0">
            <a:solidFill>
              <a:sysClr val="windowText" lastClr="000000">
                <a:hueOff val="0"/>
                <a:satOff val="0"/>
                <a:lumOff val="0"/>
                <a:alphaOff val="0"/>
              </a:sysClr>
            </a:solidFill>
            <a:latin typeface="AvenirNext-Regular"/>
            <a:ea typeface="+mn-ea"/>
            <a:cs typeface="+mn-cs"/>
          </a:endParaRPr>
        </a:p>
      </dgm:t>
    </dgm:pt>
    <dgm:pt modelId="{DE79FF1D-D11F-4431-9745-5C4C6E8E529A}" type="parTrans" cxnId="{006D8DAC-6827-48A5-977C-2B443D93E5ED}">
      <dgm:prSet/>
      <dgm:spPr/>
      <dgm:t>
        <a:bodyPr/>
        <a:lstStyle/>
        <a:p>
          <a:endParaRPr lang="en-US"/>
        </a:p>
      </dgm:t>
    </dgm:pt>
    <dgm:pt modelId="{78ABA95F-CAB5-4149-8D6F-BEF9B6BC06E0}" type="sibTrans" cxnId="{006D8DAC-6827-48A5-977C-2B443D93E5ED}">
      <dgm:prSet/>
      <dgm:spPr/>
      <dgm:t>
        <a:bodyPr/>
        <a:lstStyle/>
        <a:p>
          <a:endParaRPr lang="en-US"/>
        </a:p>
      </dgm:t>
    </dgm:pt>
    <dgm:pt modelId="{8AA299FB-8EF6-4017-B4BC-17B50AB9078A}">
      <dgm:prSet custT="1"/>
      <dgm:spPr>
        <a:xfrm>
          <a:off x="2702206" y="1437377"/>
          <a:ext cx="1796484" cy="718593"/>
        </a:xfrm>
        <a:prstGeom prst="rect">
          <a:avLst/>
        </a:prstGeom>
        <a:noFill/>
        <a:ln>
          <a:noFill/>
        </a:ln>
        <a:effectLst/>
      </dgm:spPr>
      <dgm:t>
        <a:bodyPr/>
        <a:lstStyle/>
        <a:p>
          <a:pPr>
            <a:lnSpc>
              <a:spcPct val="100000"/>
            </a:lnSpc>
            <a:buNone/>
            <a:defRPr cap="all"/>
          </a:pPr>
          <a:r>
            <a:rPr lang="en-GB" sz="1800" cap="all" dirty="0">
              <a:solidFill>
                <a:sysClr val="windowText" lastClr="000000">
                  <a:hueOff val="0"/>
                  <a:satOff val="0"/>
                  <a:lumOff val="0"/>
                  <a:alphaOff val="0"/>
                </a:sysClr>
              </a:solidFill>
              <a:latin typeface="AvenirNext-Regular"/>
              <a:ea typeface="+mn-ea"/>
              <a:cs typeface="+mn-cs"/>
            </a:rPr>
            <a:t>during the cycle</a:t>
          </a:r>
          <a:endParaRPr lang="en-US" sz="1800" cap="all" dirty="0">
            <a:solidFill>
              <a:sysClr val="windowText" lastClr="000000">
                <a:hueOff val="0"/>
                <a:satOff val="0"/>
                <a:lumOff val="0"/>
                <a:alphaOff val="0"/>
              </a:sysClr>
            </a:solidFill>
            <a:latin typeface="AvenirNext-Regular"/>
            <a:ea typeface="+mn-ea"/>
            <a:cs typeface="+mn-cs"/>
          </a:endParaRPr>
        </a:p>
      </dgm:t>
    </dgm:pt>
    <dgm:pt modelId="{24510F0A-88EF-4A8F-8A9E-858F99AD52E7}" type="parTrans" cxnId="{F2D44109-834A-4ADB-9FC3-81F3E1935A47}">
      <dgm:prSet/>
      <dgm:spPr/>
      <dgm:t>
        <a:bodyPr/>
        <a:lstStyle/>
        <a:p>
          <a:endParaRPr lang="en-US"/>
        </a:p>
      </dgm:t>
    </dgm:pt>
    <dgm:pt modelId="{83B80BC2-A99B-4668-A594-1386F8FBB600}" type="sibTrans" cxnId="{F2D44109-834A-4ADB-9FC3-81F3E1935A47}">
      <dgm:prSet/>
      <dgm:spPr/>
      <dgm:t>
        <a:bodyPr/>
        <a:lstStyle/>
        <a:p>
          <a:endParaRPr lang="en-US"/>
        </a:p>
      </dgm:t>
    </dgm:pt>
    <dgm:pt modelId="{11E767E7-45CC-40B4-8473-58A8722339E0}">
      <dgm:prSet custT="1"/>
      <dgm:spPr>
        <a:xfrm>
          <a:off x="4813075" y="1437377"/>
          <a:ext cx="1796484" cy="718593"/>
        </a:xfrm>
        <a:prstGeom prst="rect">
          <a:avLst/>
        </a:prstGeom>
        <a:noFill/>
        <a:ln>
          <a:noFill/>
        </a:ln>
        <a:effectLst/>
      </dgm:spPr>
      <dgm:t>
        <a:bodyPr/>
        <a:lstStyle/>
        <a:p>
          <a:pPr>
            <a:lnSpc>
              <a:spcPct val="100000"/>
            </a:lnSpc>
            <a:buNone/>
            <a:defRPr cap="all"/>
          </a:pPr>
          <a:r>
            <a:rPr lang="en-GB" sz="1800" cap="all" dirty="0">
              <a:solidFill>
                <a:sysClr val="windowText" lastClr="000000">
                  <a:hueOff val="0"/>
                  <a:satOff val="0"/>
                  <a:lumOff val="0"/>
                  <a:alphaOff val="0"/>
                </a:sysClr>
              </a:solidFill>
              <a:latin typeface="AvenirNext-Regular"/>
              <a:ea typeface="+mn-ea"/>
              <a:cs typeface="+mn-cs"/>
            </a:rPr>
            <a:t>future cycles</a:t>
          </a:r>
          <a:endParaRPr lang="en-US" sz="1800" cap="all" dirty="0">
            <a:solidFill>
              <a:sysClr val="windowText" lastClr="000000">
                <a:hueOff val="0"/>
                <a:satOff val="0"/>
                <a:lumOff val="0"/>
                <a:alphaOff val="0"/>
              </a:sysClr>
            </a:solidFill>
            <a:latin typeface="AvenirNext-Regular"/>
            <a:ea typeface="+mn-ea"/>
            <a:cs typeface="+mn-cs"/>
          </a:endParaRPr>
        </a:p>
      </dgm:t>
    </dgm:pt>
    <dgm:pt modelId="{D2A0C9BB-DB99-4743-94D5-DC700FD46691}" type="parTrans" cxnId="{19FB95D2-CD76-4596-BED3-965C130FDA5D}">
      <dgm:prSet/>
      <dgm:spPr/>
      <dgm:t>
        <a:bodyPr/>
        <a:lstStyle/>
        <a:p>
          <a:endParaRPr lang="en-US"/>
        </a:p>
      </dgm:t>
    </dgm:pt>
    <dgm:pt modelId="{9176F9E4-A570-4FB7-8508-431B82FF5AEE}" type="sibTrans" cxnId="{19FB95D2-CD76-4596-BED3-965C130FDA5D}">
      <dgm:prSet/>
      <dgm:spPr/>
      <dgm:t>
        <a:bodyPr/>
        <a:lstStyle/>
        <a:p>
          <a:endParaRPr lang="en-US"/>
        </a:p>
      </dgm:t>
    </dgm:pt>
    <dgm:pt modelId="{8AE8BC5D-6BB5-4F46-9818-B8E2EF68D5CE}" type="pres">
      <dgm:prSet presAssocID="{B8234003-9FF9-48B7-923A-9004D78215CF}" presName="root" presStyleCnt="0">
        <dgm:presLayoutVars>
          <dgm:dir/>
          <dgm:resizeHandles val="exact"/>
        </dgm:presLayoutVars>
      </dgm:prSet>
      <dgm:spPr/>
    </dgm:pt>
    <dgm:pt modelId="{0C70570C-149E-4DE2-8EBE-8137D79578F4}" type="pres">
      <dgm:prSet presAssocID="{475C5E88-234D-428B-8A1D-58A253218391}" presName="compNode" presStyleCnt="0"/>
      <dgm:spPr/>
    </dgm:pt>
    <dgm:pt modelId="{2886D102-C790-4436-8CE8-50E45E9713FB}" type="pres">
      <dgm:prSet presAssocID="{475C5E88-234D-428B-8A1D-58A253218391}" presName="iconBgRect" presStyleLbl="bgShp" presStyleIdx="0" presStyleCnt="3"/>
      <dgm:spPr>
        <a:xfrm>
          <a:off x="941652" y="190"/>
          <a:ext cx="1095855" cy="1095855"/>
        </a:xfrm>
        <a:prstGeom prst="ellipse">
          <a:avLst/>
        </a:prstGeom>
        <a:solidFill>
          <a:srgbClr val="3C9770">
            <a:hueOff val="0"/>
            <a:satOff val="0"/>
            <a:lumOff val="0"/>
            <a:alphaOff val="0"/>
          </a:srgbClr>
        </a:solidFill>
        <a:ln>
          <a:noFill/>
        </a:ln>
        <a:effectLst/>
      </dgm:spPr>
    </dgm:pt>
    <dgm:pt modelId="{32E1DE7F-12B2-4E4E-812B-C995750DAAB2}" type="pres">
      <dgm:prSet presAssocID="{475C5E88-234D-428B-8A1D-58A253218391}" presName="iconRect" presStyleLbl="node1" presStyleIdx="0" presStyleCnt="3"/>
      <dgm:spPr>
        <a:xfrm>
          <a:off x="1175195" y="233733"/>
          <a:ext cx="628769" cy="6287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gm:spPr>
      <dgm:extLst>
        <a:ext uri="{E40237B7-FDA0-4F09-8148-C483321AD2D9}">
          <dgm14:cNvPr xmlns:dgm14="http://schemas.microsoft.com/office/drawing/2010/diagram" id="0" name="" descr="Repeat"/>
        </a:ext>
      </dgm:extLst>
    </dgm:pt>
    <dgm:pt modelId="{D6DBFAB0-1D03-48DE-84EB-40E9406168D0}" type="pres">
      <dgm:prSet presAssocID="{475C5E88-234D-428B-8A1D-58A253218391}" presName="spaceRect" presStyleCnt="0"/>
      <dgm:spPr/>
    </dgm:pt>
    <dgm:pt modelId="{CCD2272D-6A0D-491F-B36E-381EF5DD27CD}" type="pres">
      <dgm:prSet presAssocID="{475C5E88-234D-428B-8A1D-58A253218391}" presName="textRect" presStyleLbl="revTx" presStyleIdx="0" presStyleCnt="3">
        <dgm:presLayoutVars>
          <dgm:chMax val="1"/>
          <dgm:chPref val="1"/>
        </dgm:presLayoutVars>
      </dgm:prSet>
      <dgm:spPr/>
    </dgm:pt>
    <dgm:pt modelId="{425EB6FC-C848-4CEB-A79E-7C2BF33FB3AA}" type="pres">
      <dgm:prSet presAssocID="{78ABA95F-CAB5-4149-8D6F-BEF9B6BC06E0}" presName="sibTrans" presStyleCnt="0"/>
      <dgm:spPr/>
    </dgm:pt>
    <dgm:pt modelId="{7E045C35-9494-4E69-9C36-0B91F2363052}" type="pres">
      <dgm:prSet presAssocID="{8AA299FB-8EF6-4017-B4BC-17B50AB9078A}" presName="compNode" presStyleCnt="0"/>
      <dgm:spPr/>
    </dgm:pt>
    <dgm:pt modelId="{BAD6E8A7-70ED-4CE5-B59F-CEE95C364F4C}" type="pres">
      <dgm:prSet presAssocID="{8AA299FB-8EF6-4017-B4BC-17B50AB9078A}" presName="iconBgRect" presStyleLbl="bgShp" presStyleIdx="1" presStyleCnt="3"/>
      <dgm:spPr>
        <a:xfrm>
          <a:off x="3052521" y="190"/>
          <a:ext cx="1095855" cy="1095855"/>
        </a:xfrm>
        <a:prstGeom prst="ellipse">
          <a:avLst/>
        </a:prstGeom>
        <a:solidFill>
          <a:srgbClr val="44709D">
            <a:hueOff val="0"/>
            <a:satOff val="0"/>
            <a:lumOff val="0"/>
            <a:alphaOff val="0"/>
          </a:srgbClr>
        </a:solidFill>
        <a:ln>
          <a:noFill/>
        </a:ln>
        <a:effectLst/>
      </dgm:spPr>
    </dgm:pt>
    <dgm:pt modelId="{20F380CE-A284-467B-A392-5C8017AC338E}" type="pres">
      <dgm:prSet presAssocID="{8AA299FB-8EF6-4017-B4BC-17B50AB9078A}" presName="iconRect" presStyleLbl="node1" presStyleIdx="1" presStyleCnt="3"/>
      <dgm:spPr>
        <a:xfrm>
          <a:off x="3286064" y="233733"/>
          <a:ext cx="628769" cy="6287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gm:spPr>
      <dgm:extLst>
        <a:ext uri="{E40237B7-FDA0-4F09-8148-C483321AD2D9}">
          <dgm14:cNvPr xmlns:dgm14="http://schemas.microsoft.com/office/drawing/2010/diagram" id="0" name="" descr="Refresh"/>
        </a:ext>
      </dgm:extLst>
    </dgm:pt>
    <dgm:pt modelId="{8FEE152F-D970-4963-A867-DE9FF6DFC407}" type="pres">
      <dgm:prSet presAssocID="{8AA299FB-8EF6-4017-B4BC-17B50AB9078A}" presName="spaceRect" presStyleCnt="0"/>
      <dgm:spPr/>
    </dgm:pt>
    <dgm:pt modelId="{AA0A7716-3DC8-4EB4-9B29-E7D51C1A31E0}" type="pres">
      <dgm:prSet presAssocID="{8AA299FB-8EF6-4017-B4BC-17B50AB9078A}" presName="textRect" presStyleLbl="revTx" presStyleIdx="1" presStyleCnt="3">
        <dgm:presLayoutVars>
          <dgm:chMax val="1"/>
          <dgm:chPref val="1"/>
        </dgm:presLayoutVars>
      </dgm:prSet>
      <dgm:spPr/>
    </dgm:pt>
    <dgm:pt modelId="{1189F27B-8E89-4759-908C-FDC60CFE3E75}" type="pres">
      <dgm:prSet presAssocID="{83B80BC2-A99B-4668-A594-1386F8FBB600}" presName="sibTrans" presStyleCnt="0"/>
      <dgm:spPr/>
    </dgm:pt>
    <dgm:pt modelId="{FE534E47-D104-4EB4-8F79-CDC86BD1DA76}" type="pres">
      <dgm:prSet presAssocID="{11E767E7-45CC-40B4-8473-58A8722339E0}" presName="compNode" presStyleCnt="0"/>
      <dgm:spPr/>
    </dgm:pt>
    <dgm:pt modelId="{DA25EF27-0941-4723-B214-5606584E6C44}" type="pres">
      <dgm:prSet presAssocID="{11E767E7-45CC-40B4-8473-58A8722339E0}" presName="iconBgRect" presStyleLbl="bgShp" presStyleIdx="2" presStyleCnt="3"/>
      <dgm:spPr>
        <a:xfrm>
          <a:off x="5163390" y="190"/>
          <a:ext cx="1095855" cy="1095855"/>
        </a:xfrm>
        <a:prstGeom prst="ellipse">
          <a:avLst/>
        </a:prstGeom>
        <a:solidFill>
          <a:srgbClr val="A23C33">
            <a:hueOff val="0"/>
            <a:satOff val="0"/>
            <a:lumOff val="0"/>
            <a:alphaOff val="0"/>
          </a:srgbClr>
        </a:solidFill>
        <a:ln>
          <a:noFill/>
        </a:ln>
        <a:effectLst/>
      </dgm:spPr>
    </dgm:pt>
    <dgm:pt modelId="{305A3060-389E-4183-87AD-534F85F0C951}" type="pres">
      <dgm:prSet presAssocID="{11E767E7-45CC-40B4-8473-58A8722339E0}" presName="iconRect" presStyleLbl="node1" presStyleIdx="2" presStyleCnt="3"/>
      <dgm:spPr>
        <a:xfrm>
          <a:off x="5396933" y="233733"/>
          <a:ext cx="628769" cy="6287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gm:spPr>
      <dgm:extLst>
        <a:ext uri="{E40237B7-FDA0-4F09-8148-C483321AD2D9}">
          <dgm14:cNvPr xmlns:dgm14="http://schemas.microsoft.com/office/drawing/2010/diagram" id="0" name="" descr="Stopwatch"/>
        </a:ext>
      </dgm:extLst>
    </dgm:pt>
    <dgm:pt modelId="{F08CD6B7-D470-4528-BD12-96ACC7155CA4}" type="pres">
      <dgm:prSet presAssocID="{11E767E7-45CC-40B4-8473-58A8722339E0}" presName="spaceRect" presStyleCnt="0"/>
      <dgm:spPr/>
    </dgm:pt>
    <dgm:pt modelId="{095AA7F9-3067-4AE7-BC31-6EDB59C7F87B}" type="pres">
      <dgm:prSet presAssocID="{11E767E7-45CC-40B4-8473-58A8722339E0}" presName="textRect" presStyleLbl="revTx" presStyleIdx="2" presStyleCnt="3">
        <dgm:presLayoutVars>
          <dgm:chMax val="1"/>
          <dgm:chPref val="1"/>
        </dgm:presLayoutVars>
      </dgm:prSet>
      <dgm:spPr/>
    </dgm:pt>
  </dgm:ptLst>
  <dgm:cxnLst>
    <dgm:cxn modelId="{BF034A01-86B4-4D92-B02D-E61CC32E4AB5}" type="presOf" srcId="{B8234003-9FF9-48B7-923A-9004D78215CF}" destId="{8AE8BC5D-6BB5-4F46-9818-B8E2EF68D5CE}" srcOrd="0" destOrd="0" presId="urn:microsoft.com/office/officeart/2018/5/layout/IconCircleLabelList"/>
    <dgm:cxn modelId="{F2D44109-834A-4ADB-9FC3-81F3E1935A47}" srcId="{B8234003-9FF9-48B7-923A-9004D78215CF}" destId="{8AA299FB-8EF6-4017-B4BC-17B50AB9078A}" srcOrd="1" destOrd="0" parTransId="{24510F0A-88EF-4A8F-8A9E-858F99AD52E7}" sibTransId="{83B80BC2-A99B-4668-A594-1386F8FBB600}"/>
    <dgm:cxn modelId="{593EA025-16BD-4902-A6E0-A464C12B35E2}" type="presOf" srcId="{8AA299FB-8EF6-4017-B4BC-17B50AB9078A}" destId="{AA0A7716-3DC8-4EB4-9B29-E7D51C1A31E0}" srcOrd="0" destOrd="0" presId="urn:microsoft.com/office/officeart/2018/5/layout/IconCircleLabelList"/>
    <dgm:cxn modelId="{3D07269A-057F-4559-A9F8-8915013D48EC}" type="presOf" srcId="{11E767E7-45CC-40B4-8473-58A8722339E0}" destId="{095AA7F9-3067-4AE7-BC31-6EDB59C7F87B}" srcOrd="0" destOrd="0" presId="urn:microsoft.com/office/officeart/2018/5/layout/IconCircleLabelList"/>
    <dgm:cxn modelId="{006D8DAC-6827-48A5-977C-2B443D93E5ED}" srcId="{B8234003-9FF9-48B7-923A-9004D78215CF}" destId="{475C5E88-234D-428B-8A1D-58A253218391}" srcOrd="0" destOrd="0" parTransId="{DE79FF1D-D11F-4431-9745-5C4C6E8E529A}" sibTransId="{78ABA95F-CAB5-4149-8D6F-BEF9B6BC06E0}"/>
    <dgm:cxn modelId="{86C1A7BB-2699-4FC3-B320-7C1F3C56CC24}" type="presOf" srcId="{475C5E88-234D-428B-8A1D-58A253218391}" destId="{CCD2272D-6A0D-491F-B36E-381EF5DD27CD}" srcOrd="0" destOrd="0" presId="urn:microsoft.com/office/officeart/2018/5/layout/IconCircleLabelList"/>
    <dgm:cxn modelId="{19FB95D2-CD76-4596-BED3-965C130FDA5D}" srcId="{B8234003-9FF9-48B7-923A-9004D78215CF}" destId="{11E767E7-45CC-40B4-8473-58A8722339E0}" srcOrd="2" destOrd="0" parTransId="{D2A0C9BB-DB99-4743-94D5-DC700FD46691}" sibTransId="{9176F9E4-A570-4FB7-8508-431B82FF5AEE}"/>
    <dgm:cxn modelId="{9CEC9415-CE2A-4183-99E5-97EEBB58B198}" type="presParOf" srcId="{8AE8BC5D-6BB5-4F46-9818-B8E2EF68D5CE}" destId="{0C70570C-149E-4DE2-8EBE-8137D79578F4}" srcOrd="0" destOrd="0" presId="urn:microsoft.com/office/officeart/2018/5/layout/IconCircleLabelList"/>
    <dgm:cxn modelId="{A2309951-3FD1-44DB-9EA3-26852EBF7546}" type="presParOf" srcId="{0C70570C-149E-4DE2-8EBE-8137D79578F4}" destId="{2886D102-C790-4436-8CE8-50E45E9713FB}" srcOrd="0" destOrd="0" presId="urn:microsoft.com/office/officeart/2018/5/layout/IconCircleLabelList"/>
    <dgm:cxn modelId="{5CF8D3A2-0AED-4252-8762-5F88D1B5314C}" type="presParOf" srcId="{0C70570C-149E-4DE2-8EBE-8137D79578F4}" destId="{32E1DE7F-12B2-4E4E-812B-C995750DAAB2}" srcOrd="1" destOrd="0" presId="urn:microsoft.com/office/officeart/2018/5/layout/IconCircleLabelList"/>
    <dgm:cxn modelId="{286A4369-98C9-4397-AC9B-740C7707475E}" type="presParOf" srcId="{0C70570C-149E-4DE2-8EBE-8137D79578F4}" destId="{D6DBFAB0-1D03-48DE-84EB-40E9406168D0}" srcOrd="2" destOrd="0" presId="urn:microsoft.com/office/officeart/2018/5/layout/IconCircleLabelList"/>
    <dgm:cxn modelId="{66D9BEEF-93FB-4203-AC72-7AF016FBEF57}" type="presParOf" srcId="{0C70570C-149E-4DE2-8EBE-8137D79578F4}" destId="{CCD2272D-6A0D-491F-B36E-381EF5DD27CD}" srcOrd="3" destOrd="0" presId="urn:microsoft.com/office/officeart/2018/5/layout/IconCircleLabelList"/>
    <dgm:cxn modelId="{C85B212C-F57B-4A81-B65A-72CCA3394653}" type="presParOf" srcId="{8AE8BC5D-6BB5-4F46-9818-B8E2EF68D5CE}" destId="{425EB6FC-C848-4CEB-A79E-7C2BF33FB3AA}" srcOrd="1" destOrd="0" presId="urn:microsoft.com/office/officeart/2018/5/layout/IconCircleLabelList"/>
    <dgm:cxn modelId="{E16F7C33-4F03-4138-85BC-82BFB4B890D2}" type="presParOf" srcId="{8AE8BC5D-6BB5-4F46-9818-B8E2EF68D5CE}" destId="{7E045C35-9494-4E69-9C36-0B91F2363052}" srcOrd="2" destOrd="0" presId="urn:microsoft.com/office/officeart/2018/5/layout/IconCircleLabelList"/>
    <dgm:cxn modelId="{4393562F-5813-4F6C-85F7-A105909D5FD5}" type="presParOf" srcId="{7E045C35-9494-4E69-9C36-0B91F2363052}" destId="{BAD6E8A7-70ED-4CE5-B59F-CEE95C364F4C}" srcOrd="0" destOrd="0" presId="urn:microsoft.com/office/officeart/2018/5/layout/IconCircleLabelList"/>
    <dgm:cxn modelId="{CDCAA2ED-260F-40AA-B693-BF7CAD6768CA}" type="presParOf" srcId="{7E045C35-9494-4E69-9C36-0B91F2363052}" destId="{20F380CE-A284-467B-A392-5C8017AC338E}" srcOrd="1" destOrd="0" presId="urn:microsoft.com/office/officeart/2018/5/layout/IconCircleLabelList"/>
    <dgm:cxn modelId="{75E44E18-0185-4A91-A29A-66D098B70339}" type="presParOf" srcId="{7E045C35-9494-4E69-9C36-0B91F2363052}" destId="{8FEE152F-D970-4963-A867-DE9FF6DFC407}" srcOrd="2" destOrd="0" presId="urn:microsoft.com/office/officeart/2018/5/layout/IconCircleLabelList"/>
    <dgm:cxn modelId="{CD743AFB-2777-4B9F-B84D-855F01EFB615}" type="presParOf" srcId="{7E045C35-9494-4E69-9C36-0B91F2363052}" destId="{AA0A7716-3DC8-4EB4-9B29-E7D51C1A31E0}" srcOrd="3" destOrd="0" presId="urn:microsoft.com/office/officeart/2018/5/layout/IconCircleLabelList"/>
    <dgm:cxn modelId="{4E936147-2477-4438-9DF2-CAE3A96B1976}" type="presParOf" srcId="{8AE8BC5D-6BB5-4F46-9818-B8E2EF68D5CE}" destId="{1189F27B-8E89-4759-908C-FDC60CFE3E75}" srcOrd="3" destOrd="0" presId="urn:microsoft.com/office/officeart/2018/5/layout/IconCircleLabelList"/>
    <dgm:cxn modelId="{A6B6D1AA-4A69-4FF7-B8B2-B62F6B8D456B}" type="presParOf" srcId="{8AE8BC5D-6BB5-4F46-9818-B8E2EF68D5CE}" destId="{FE534E47-D104-4EB4-8F79-CDC86BD1DA76}" srcOrd="4" destOrd="0" presId="urn:microsoft.com/office/officeart/2018/5/layout/IconCircleLabelList"/>
    <dgm:cxn modelId="{10AA0A0B-8BEF-4156-A315-B333E47233D8}" type="presParOf" srcId="{FE534E47-D104-4EB4-8F79-CDC86BD1DA76}" destId="{DA25EF27-0941-4723-B214-5606584E6C44}" srcOrd="0" destOrd="0" presId="urn:microsoft.com/office/officeart/2018/5/layout/IconCircleLabelList"/>
    <dgm:cxn modelId="{C0A06E5F-D56D-4C80-B65C-E88845621950}" type="presParOf" srcId="{FE534E47-D104-4EB4-8F79-CDC86BD1DA76}" destId="{305A3060-389E-4183-87AD-534F85F0C951}" srcOrd="1" destOrd="0" presId="urn:microsoft.com/office/officeart/2018/5/layout/IconCircleLabelList"/>
    <dgm:cxn modelId="{3D4B06C6-8B66-44B8-AE9D-0093F5FDEBCF}" type="presParOf" srcId="{FE534E47-D104-4EB4-8F79-CDC86BD1DA76}" destId="{F08CD6B7-D470-4528-BD12-96ACC7155CA4}" srcOrd="2" destOrd="0" presId="urn:microsoft.com/office/officeart/2018/5/layout/IconCircleLabelList"/>
    <dgm:cxn modelId="{716F4E0D-ED48-4089-B6EE-78CA56D92D8A}" type="presParOf" srcId="{FE534E47-D104-4EB4-8F79-CDC86BD1DA76}" destId="{095AA7F9-3067-4AE7-BC31-6EDB59C7F87B}"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86D102-C790-4436-8CE8-50E45E9713FB}">
      <dsp:nvSpPr>
        <dsp:cNvPr id="0" name=""/>
        <dsp:cNvSpPr/>
      </dsp:nvSpPr>
      <dsp:spPr>
        <a:xfrm>
          <a:off x="941652" y="190"/>
          <a:ext cx="1095855" cy="1095855"/>
        </a:xfrm>
        <a:prstGeom prst="ellipse">
          <a:avLst/>
        </a:prstGeom>
        <a:solidFill>
          <a:srgbClr val="3C977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32E1DE7F-12B2-4E4E-812B-C995750DAAB2}">
      <dsp:nvSpPr>
        <dsp:cNvPr id="0" name=""/>
        <dsp:cNvSpPr/>
      </dsp:nvSpPr>
      <dsp:spPr>
        <a:xfrm>
          <a:off x="1175195" y="233733"/>
          <a:ext cx="628769" cy="6287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D2272D-6A0D-491F-B36E-381EF5DD27CD}">
      <dsp:nvSpPr>
        <dsp:cNvPr id="0" name=""/>
        <dsp:cNvSpPr/>
      </dsp:nvSpPr>
      <dsp:spPr>
        <a:xfrm>
          <a:off x="591337" y="1437377"/>
          <a:ext cx="1796484" cy="71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GB" sz="1800" kern="1200" cap="all" dirty="0">
              <a:solidFill>
                <a:sysClr val="windowText" lastClr="000000">
                  <a:hueOff val="0"/>
                  <a:satOff val="0"/>
                  <a:lumOff val="0"/>
                  <a:alphaOff val="0"/>
                </a:sysClr>
              </a:solidFill>
              <a:latin typeface="AvenirNext-Regular"/>
              <a:ea typeface="+mn-ea"/>
              <a:cs typeface="+mn-cs"/>
            </a:rPr>
            <a:t>before the cycle</a:t>
          </a:r>
          <a:endParaRPr lang="en-US" sz="1800" kern="1200" cap="all" dirty="0">
            <a:solidFill>
              <a:sysClr val="windowText" lastClr="000000">
                <a:hueOff val="0"/>
                <a:satOff val="0"/>
                <a:lumOff val="0"/>
                <a:alphaOff val="0"/>
              </a:sysClr>
            </a:solidFill>
            <a:latin typeface="AvenirNext-Regular"/>
            <a:ea typeface="+mn-ea"/>
            <a:cs typeface="+mn-cs"/>
          </a:endParaRPr>
        </a:p>
      </dsp:txBody>
      <dsp:txXfrm>
        <a:off x="591337" y="1437377"/>
        <a:ext cx="1796484" cy="718593"/>
      </dsp:txXfrm>
    </dsp:sp>
    <dsp:sp modelId="{BAD6E8A7-70ED-4CE5-B59F-CEE95C364F4C}">
      <dsp:nvSpPr>
        <dsp:cNvPr id="0" name=""/>
        <dsp:cNvSpPr/>
      </dsp:nvSpPr>
      <dsp:spPr>
        <a:xfrm>
          <a:off x="3052521" y="190"/>
          <a:ext cx="1095855" cy="1095855"/>
        </a:xfrm>
        <a:prstGeom prst="ellipse">
          <a:avLst/>
        </a:prstGeom>
        <a:solidFill>
          <a:srgbClr val="44709D">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20F380CE-A284-467B-A392-5C8017AC338E}">
      <dsp:nvSpPr>
        <dsp:cNvPr id="0" name=""/>
        <dsp:cNvSpPr/>
      </dsp:nvSpPr>
      <dsp:spPr>
        <a:xfrm>
          <a:off x="3286064" y="233733"/>
          <a:ext cx="628769" cy="6287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0A7716-3DC8-4EB4-9B29-E7D51C1A31E0}">
      <dsp:nvSpPr>
        <dsp:cNvPr id="0" name=""/>
        <dsp:cNvSpPr/>
      </dsp:nvSpPr>
      <dsp:spPr>
        <a:xfrm>
          <a:off x="2702206" y="1437377"/>
          <a:ext cx="1796484" cy="71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GB" sz="1800" kern="1200" cap="all" dirty="0">
              <a:solidFill>
                <a:sysClr val="windowText" lastClr="000000">
                  <a:hueOff val="0"/>
                  <a:satOff val="0"/>
                  <a:lumOff val="0"/>
                  <a:alphaOff val="0"/>
                </a:sysClr>
              </a:solidFill>
              <a:latin typeface="AvenirNext-Regular"/>
              <a:ea typeface="+mn-ea"/>
              <a:cs typeface="+mn-cs"/>
            </a:rPr>
            <a:t>during the cycle</a:t>
          </a:r>
          <a:endParaRPr lang="en-US" sz="1800" kern="1200" cap="all" dirty="0">
            <a:solidFill>
              <a:sysClr val="windowText" lastClr="000000">
                <a:hueOff val="0"/>
                <a:satOff val="0"/>
                <a:lumOff val="0"/>
                <a:alphaOff val="0"/>
              </a:sysClr>
            </a:solidFill>
            <a:latin typeface="AvenirNext-Regular"/>
            <a:ea typeface="+mn-ea"/>
            <a:cs typeface="+mn-cs"/>
          </a:endParaRPr>
        </a:p>
      </dsp:txBody>
      <dsp:txXfrm>
        <a:off x="2702206" y="1437377"/>
        <a:ext cx="1796484" cy="718593"/>
      </dsp:txXfrm>
    </dsp:sp>
    <dsp:sp modelId="{DA25EF27-0941-4723-B214-5606584E6C44}">
      <dsp:nvSpPr>
        <dsp:cNvPr id="0" name=""/>
        <dsp:cNvSpPr/>
      </dsp:nvSpPr>
      <dsp:spPr>
        <a:xfrm>
          <a:off x="5163390" y="190"/>
          <a:ext cx="1095855" cy="1095855"/>
        </a:xfrm>
        <a:prstGeom prst="ellipse">
          <a:avLst/>
        </a:prstGeom>
        <a:solidFill>
          <a:srgbClr val="A23C33">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305A3060-389E-4183-87AD-534F85F0C951}">
      <dsp:nvSpPr>
        <dsp:cNvPr id="0" name=""/>
        <dsp:cNvSpPr/>
      </dsp:nvSpPr>
      <dsp:spPr>
        <a:xfrm>
          <a:off x="5396933" y="233733"/>
          <a:ext cx="628769" cy="6287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95AA7F9-3067-4AE7-BC31-6EDB59C7F87B}">
      <dsp:nvSpPr>
        <dsp:cNvPr id="0" name=""/>
        <dsp:cNvSpPr/>
      </dsp:nvSpPr>
      <dsp:spPr>
        <a:xfrm>
          <a:off x="4813075" y="1437377"/>
          <a:ext cx="1796484" cy="71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GB" sz="1800" kern="1200" cap="all" dirty="0">
              <a:solidFill>
                <a:sysClr val="windowText" lastClr="000000">
                  <a:hueOff val="0"/>
                  <a:satOff val="0"/>
                  <a:lumOff val="0"/>
                  <a:alphaOff val="0"/>
                </a:sysClr>
              </a:solidFill>
              <a:latin typeface="AvenirNext-Regular"/>
              <a:ea typeface="+mn-ea"/>
              <a:cs typeface="+mn-cs"/>
            </a:rPr>
            <a:t>future cycles</a:t>
          </a:r>
          <a:endParaRPr lang="en-US" sz="1800" kern="1200" cap="all" dirty="0">
            <a:solidFill>
              <a:sysClr val="windowText" lastClr="000000">
                <a:hueOff val="0"/>
                <a:satOff val="0"/>
                <a:lumOff val="0"/>
                <a:alphaOff val="0"/>
              </a:sysClr>
            </a:solidFill>
            <a:latin typeface="AvenirNext-Regular"/>
            <a:ea typeface="+mn-ea"/>
            <a:cs typeface="+mn-cs"/>
          </a:endParaRPr>
        </a:p>
      </dsp:txBody>
      <dsp:txXfrm>
        <a:off x="4813075" y="1437377"/>
        <a:ext cx="1796484" cy="718593"/>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11FD55-2019-4E4D-8E1F-29D3EDAC1A3D}" type="datetimeFigureOut">
              <a:rPr lang="en-GB" smtClean="0"/>
              <a:t>21/04/2023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5B64D-7D26-4F46-9859-5476EC0E1A86}" type="slidenum">
              <a:rPr lang="en-GB" smtClean="0"/>
              <a:t>‹#›</a:t>
            </a:fld>
            <a:endParaRPr lang="en-GB"/>
          </a:p>
        </p:txBody>
      </p:sp>
    </p:spTree>
    <p:extLst>
      <p:ext uri="{BB962C8B-B14F-4D97-AF65-F5344CB8AC3E}">
        <p14:creationId xmlns:p14="http://schemas.microsoft.com/office/powerpoint/2010/main" val="18542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485B64D-7D26-4F46-9859-5476EC0E1A86}" type="slidenum">
              <a:rPr lang="en-GB" smtClean="0"/>
              <a:t>1</a:t>
            </a:fld>
            <a:endParaRPr lang="en-GB"/>
          </a:p>
        </p:txBody>
      </p:sp>
    </p:spTree>
    <p:extLst>
      <p:ext uri="{BB962C8B-B14F-4D97-AF65-F5344CB8AC3E}">
        <p14:creationId xmlns:p14="http://schemas.microsoft.com/office/powerpoint/2010/main" val="3093034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latin typeface="AvenirNext-Regular"/>
              </a:rPr>
              <a:t>Impact:</a:t>
            </a:r>
            <a:r>
              <a:rPr lang="en-GB">
                <a:latin typeface="AvenirNext-Regular"/>
              </a:rPr>
              <a:t> Anyone can learn from our experiences and create their own DCOP for whatever purpose they need.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7985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1544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latin typeface="AvenirNext-Regular"/>
              </a:rPr>
              <a:t>Purpose:</a:t>
            </a:r>
            <a:r>
              <a:rPr lang="en-GB">
                <a:latin typeface="AvenirNext-Regular"/>
              </a:rPr>
              <a:t> </a:t>
            </a:r>
            <a:r>
              <a:rPr lang="en-GB" b="0" i="0">
                <a:solidFill>
                  <a:srgbClr val="000000"/>
                </a:solidFill>
                <a:effectLst/>
                <a:latin typeface="AvenirNext-Regular"/>
              </a:rPr>
              <a:t>The development of this collection will enable us to utilise our expertise in online and blended learning on all our programmes, to offer cost-effective teacher training resources in geographically dispersed, hard to recruit to locations. </a:t>
            </a:r>
            <a:endParaRPr lang="en-GB">
              <a:latin typeface="AvenirNext-Regular"/>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9491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AvenirNext-Regular"/>
              </a:rPr>
              <a:t>PPUs are on-placement experiences designed to integrate provider-led and in school-experiences.</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3826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latin typeface="AvenirNext-Regular"/>
              </a:rPr>
              <a:t>Activity: </a:t>
            </a:r>
            <a:r>
              <a:rPr lang="en-GB">
                <a:latin typeface="AvenirNext-Regular"/>
              </a:rPr>
              <a:t>This reduces the need for all our stakeholders to integrate with multiple systems thus enabling efficiencies in stakeholder time costs.  In our satisfaction surveys, students and mentors indicate that having multiple disconnected systems, alongside our current assessment solution is unwieldy and time-consuming. Thus, an innovative solution is critical to maintain engagement from our current partner schools and to sustain us as a provider of choice within the sector.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1661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3483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03342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869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0672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2069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45001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4512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0459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Due to the ongoing pilot work (until end of term three) and subsequent evaluation, we will be continuing with the current </a:t>
            </a:r>
            <a:r>
              <a:rPr lang="en-GB" sz="1200">
                <a:latin typeface="AvenirNext-Regular"/>
              </a:rPr>
              <a:t>digital data management system</a:t>
            </a:r>
            <a:r>
              <a:rPr lang="en-GB">
                <a:latin typeface="AvenirNext-Regular"/>
              </a:rPr>
              <a:t> for the Professional Enquiry module in academic year 23/24.  Any new system will be introduced for academic year 24/25.</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1018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a:solidFill>
                  <a:srgbClr val="000000"/>
                </a:solidFill>
                <a:effectLst/>
                <a:latin typeface="AvenirNext-Regular"/>
              </a:rPr>
              <a:t>This is a summary of the work undertaken in CTE during the first year of the Strategy Renewal Process (2022) on strategic priorities three and six.  This work has taken place under the auspices of the CTE Digital Teacher Education Project.  </a:t>
            </a:r>
            <a:endParaRPr lang="en-GB" sz="1200">
              <a:latin typeface="AvenirNext-Regular"/>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3579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Challenges to extending CTE’s portfolio and expertise.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065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AvenirNext-Regular"/>
              </a:rPr>
              <a:t>Four key project strands were established to address these challenges.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9094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a:solidFill>
                  <a:srgbClr val="000000"/>
                </a:solidFill>
                <a:effectLst/>
                <a:latin typeface="AvenirNext-Regular"/>
              </a:rPr>
              <a:t>Purpose</a:t>
            </a:r>
            <a:r>
              <a:rPr lang="en-GB" sz="1200" b="0" i="1">
                <a:solidFill>
                  <a:srgbClr val="000000"/>
                </a:solidFill>
                <a:effectLst/>
                <a:latin typeface="AvenirNext-Regular"/>
              </a:rPr>
              <a:t>:</a:t>
            </a:r>
            <a:r>
              <a:rPr lang="en-GB" sz="1200" b="0" i="0">
                <a:solidFill>
                  <a:srgbClr val="000000"/>
                </a:solidFill>
                <a:effectLst/>
                <a:latin typeface="AvenirNext-Regular"/>
              </a:rPr>
              <a:t> This will enable CTE to develop its digital distinctiveness and to increase and disseminate its wider educational impact irrespective of where our students and mentors are located. </a:t>
            </a:r>
          </a:p>
          <a:p>
            <a:endParaRPr lang="en-GB" sz="1200" b="1" i="0">
              <a:solidFill>
                <a:srgbClr val="000000"/>
              </a:solidFill>
              <a:effectLst/>
              <a:latin typeface="AvenirNext-Regular"/>
            </a:endParaRPr>
          </a:p>
          <a:p>
            <a:r>
              <a:rPr lang="en-GB" sz="1200" b="1" i="0">
                <a:solidFill>
                  <a:srgbClr val="000000"/>
                </a:solidFill>
                <a:effectLst/>
                <a:latin typeface="AvenirNext-Regular"/>
              </a:rPr>
              <a:t>Activity:</a:t>
            </a:r>
            <a:r>
              <a:rPr lang="en-GB" sz="1200" b="0" i="0">
                <a:solidFill>
                  <a:srgbClr val="000000"/>
                </a:solidFill>
                <a:effectLst/>
                <a:latin typeface="AvenirNext-Regular"/>
              </a:rPr>
              <a:t> </a:t>
            </a:r>
            <a:r>
              <a:rPr lang="en-GB" sz="1200">
                <a:latin typeface="AvenirNext-Regular"/>
              </a:rPr>
              <a:t>This will reduce the need for physical moderation meetings, reducing staff travel time and costs.  It will also ensure that our mentors are using appropriate instructional coaching principles to support our students’ learning. </a:t>
            </a:r>
          </a:p>
          <a:p>
            <a:endParaRPr lang="en-GB" sz="1200">
              <a:latin typeface="AvenirNext-Regular"/>
            </a:endParaRPr>
          </a:p>
          <a:p>
            <a:r>
              <a:rPr lang="en-GB" sz="1200" b="1" err="1">
                <a:latin typeface="AvenirNext-Regular"/>
              </a:rPr>
              <a:t>GoReact</a:t>
            </a:r>
            <a:r>
              <a:rPr lang="en-GB" sz="1200" b="1">
                <a:latin typeface="AvenirNext-Regular"/>
              </a:rPr>
              <a:t>:</a:t>
            </a:r>
            <a:r>
              <a:rPr lang="en-GB" sz="1200">
                <a:latin typeface="AvenirNext-Regular"/>
              </a:rPr>
              <a:t> Video recording software similar to Iris.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9254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6107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85B64D-7D26-4F46-9859-5476EC0E1A8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2442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a:solidFill>
                  <a:srgbClr val="000000"/>
                </a:solidFill>
                <a:effectLst/>
                <a:latin typeface="AvenirNext-Regular"/>
              </a:rPr>
              <a:t>Purpose: </a:t>
            </a:r>
            <a:r>
              <a:rPr lang="en-GB" sz="1200" b="0" i="0">
                <a:solidFill>
                  <a:srgbClr val="000000"/>
                </a:solidFill>
                <a:effectLst/>
                <a:latin typeface="AvenirNext-Regular"/>
              </a:rPr>
              <a:t>Once again this will enable CTE to develop its digital distinctiveness and to increase and disseminate its wider educational impact irrespective of where our students and partners are located. </a:t>
            </a:r>
          </a:p>
          <a:p>
            <a:endParaRPr lang="en-GB" sz="1200" b="0" i="0">
              <a:solidFill>
                <a:srgbClr val="000000"/>
              </a:solidFill>
              <a:effectLst/>
              <a:latin typeface="AvenirNext-Regular"/>
            </a:endParaRPr>
          </a:p>
          <a:p>
            <a:r>
              <a:rPr lang="en-GB" sz="1200" b="1" i="0">
                <a:solidFill>
                  <a:srgbClr val="000000"/>
                </a:solidFill>
                <a:effectLst/>
                <a:latin typeface="AvenirNext-Regular"/>
              </a:rPr>
              <a:t>Activity:</a:t>
            </a:r>
            <a:r>
              <a:rPr lang="en-GB" sz="1200" b="0" i="0">
                <a:solidFill>
                  <a:srgbClr val="000000"/>
                </a:solidFill>
                <a:effectLst/>
                <a:latin typeface="AvenirNext-Regular"/>
              </a:rPr>
              <a:t> </a:t>
            </a:r>
            <a:r>
              <a:rPr lang="en-GB" sz="1200">
                <a:latin typeface="AvenirNext-Regular"/>
              </a:rPr>
              <a:t>Although strategic priority five was not originally included within the scope of this project, the work of this strand will also enable us to build and maintain a supportive environment in which our staff, partners and students can flourish. </a:t>
            </a:r>
          </a:p>
          <a:p>
            <a:endParaRPr lang="en-GB" sz="1200">
              <a:latin typeface="AvenirNext-Regula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a:solidFill>
                  <a:srgbClr val="000000"/>
                </a:solidFill>
                <a:effectLst/>
                <a:latin typeface="AvenirNext-Regular"/>
              </a:rPr>
              <a:t>Rainbow Allies:</a:t>
            </a:r>
            <a:r>
              <a:rPr lang="en-GB" sz="1200" b="0" i="0">
                <a:solidFill>
                  <a:srgbClr val="000000"/>
                </a:solidFill>
                <a:effectLst/>
                <a:latin typeface="AvenirNext-Regular"/>
              </a:rPr>
              <a:t> is one of many Equality, Diversity and Inclusion initiatives at Warwick that is looking to create an open, safe, and inclusive environment for all LGBTQUA+ colleagues, students, and visitors at Warwick. </a:t>
            </a:r>
            <a:endParaRPr lang="en-GB" sz="1200">
              <a:latin typeface="AvenirNext-Regular"/>
            </a:endParaRPr>
          </a:p>
          <a:p>
            <a:endParaRPr lang="en-GB" sz="1200">
              <a:latin typeface="AvenirNext-Regular"/>
            </a:endParaRPr>
          </a:p>
          <a:p>
            <a:pPr algn="l" rtl="0" fontAlgn="base"/>
            <a:r>
              <a:rPr lang="en-GB" sz="1200" b="1" err="1">
                <a:latin typeface="AvenirNext-Regular"/>
              </a:rPr>
              <a:t>Gather.town</a:t>
            </a:r>
            <a:r>
              <a:rPr lang="en-GB" sz="1200" b="1">
                <a:latin typeface="AvenirNext-Regular"/>
              </a:rPr>
              <a:t>: </a:t>
            </a:r>
            <a:r>
              <a:rPr lang="en-GB" sz="1200" b="0">
                <a:latin typeface="AvenirNext-Regular"/>
              </a:rPr>
              <a:t>W</a:t>
            </a:r>
            <a:r>
              <a:rPr lang="en-GB" sz="1200" b="0" i="0">
                <a:solidFill>
                  <a:srgbClr val="000000"/>
                </a:solidFill>
                <a:effectLst/>
                <a:latin typeface="AvenirNext-Regular"/>
              </a:rPr>
              <a:t>eb-conferencing software where participants can see themselves as little characters (or avatars) in the virtual room they are occupying. They can move around the room and interact with other participants either in public areas (like cafés) or private areas (like meeting rooms) using audio, video, and chat.  Participants can also interact with objects that have been uploaded into the room such as images or links. </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98B4E2C-395B-4148-A77E-D50D1E019C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27251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pic>
        <p:nvPicPr>
          <p:cNvPr id="7" name="Picture 6">
            <a:extLst>
              <a:ext uri="{FF2B5EF4-FFF2-40B4-BE49-F238E27FC236}">
                <a16:creationId xmlns:a16="http://schemas.microsoft.com/office/drawing/2014/main" id="{61B5C1EF-AEB3-A341-94BC-C6432148C2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00" y="0"/>
            <a:ext cx="9364199" cy="1448465"/>
          </a:xfrm>
          <a:prstGeom prst="rect">
            <a:avLst/>
          </a:prstGeom>
        </p:spPr>
      </p:pic>
    </p:spTree>
    <p:extLst>
      <p:ext uri="{BB962C8B-B14F-4D97-AF65-F5344CB8AC3E}">
        <p14:creationId xmlns:p14="http://schemas.microsoft.com/office/powerpoint/2010/main" val="2182466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02186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279551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662128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475650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853603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035196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178684D-B337-C247-BA80-E4910C6E4E03}" type="datetimeFigureOut">
              <a:rPr lang="en-US" smtClean="0"/>
              <a:t>4/21/2023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406122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178684D-B337-C247-BA80-E4910C6E4E03}" type="datetimeFigureOut">
              <a:rPr lang="en-US" smtClean="0"/>
              <a:t>4/21/2023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4233527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8684D-B337-C247-BA80-E4910C6E4E03}" type="datetimeFigureOut">
              <a:rPr lang="en-US" smtClean="0"/>
              <a:t>4/21/2023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760665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965323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pic>
        <p:nvPicPr>
          <p:cNvPr id="7" name="Picture 6">
            <a:extLst>
              <a:ext uri="{FF2B5EF4-FFF2-40B4-BE49-F238E27FC236}">
                <a16:creationId xmlns:a16="http://schemas.microsoft.com/office/drawing/2014/main" id="{2268913C-166B-B345-A91D-0BEF07B061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00" y="0"/>
            <a:ext cx="9364199" cy="1448465"/>
          </a:xfrm>
          <a:prstGeom prst="rect">
            <a:avLst/>
          </a:prstGeom>
        </p:spPr>
      </p:pic>
    </p:spTree>
    <p:extLst>
      <p:ext uri="{BB962C8B-B14F-4D97-AF65-F5344CB8AC3E}">
        <p14:creationId xmlns:p14="http://schemas.microsoft.com/office/powerpoint/2010/main" val="19503492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4292386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0996875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2662276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2787774"/>
            <a:ext cx="7056784" cy="972108"/>
          </a:xfrm>
        </p:spPr>
        <p:txBody>
          <a:bodyPr/>
          <a:lstStyle>
            <a:lvl1pPr>
              <a:defRPr sz="3000"/>
            </a:lvl1pPr>
          </a:lstStyle>
          <a:p>
            <a:pPr lvl="0"/>
            <a:r>
              <a:rPr lang="en-US" altLang="en-US" noProof="0"/>
              <a:t>Click to edit Master title style</a:t>
            </a:r>
            <a:endParaRPr lang="en-GB" altLang="en-US" noProof="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4033361"/>
          </a:xfrm>
          <a:prstGeom prst="rect">
            <a:avLst/>
          </a:prstGeom>
        </p:spPr>
      </p:pic>
      <p:sp>
        <p:nvSpPr>
          <p:cNvPr id="49156" name="Rectangle 4"/>
          <p:cNvSpPr>
            <a:spLocks noGrp="1" noChangeArrowheads="1"/>
          </p:cNvSpPr>
          <p:nvPr>
            <p:ph type="subTitle" idx="1"/>
          </p:nvPr>
        </p:nvSpPr>
        <p:spPr>
          <a:xfrm>
            <a:off x="107504" y="3759883"/>
            <a:ext cx="6400800" cy="995474"/>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13944552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085696"/>
            <a:ext cx="7056784" cy="972108"/>
          </a:xfrm>
        </p:spPr>
        <p:txBody>
          <a:bodyPr/>
          <a:lstStyle>
            <a:lvl1pPr>
              <a:defRPr sz="3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259432" y="3034439"/>
            <a:ext cx="6400800" cy="995474"/>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2192772"/>
          </a:xfrm>
          <a:prstGeom prst="rect">
            <a:avLst/>
          </a:prstGeom>
        </p:spPr>
      </p:pic>
    </p:spTree>
    <p:extLst>
      <p:ext uri="{BB962C8B-B14F-4D97-AF65-F5344CB8AC3E}">
        <p14:creationId xmlns:p14="http://schemas.microsoft.com/office/powerpoint/2010/main" val="3642692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496183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 y="4245936"/>
            <a:ext cx="9154649" cy="756084"/>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8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163236"/>
            <a:ext cx="7772400" cy="1021556"/>
          </a:xfrm>
        </p:spPr>
        <p:txBody>
          <a:bodyPr anchor="t"/>
          <a:lstStyle>
            <a:lvl1pPr algn="l">
              <a:defRPr sz="3000" b="1" cap="none"/>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1032986"/>
          </a:xfrm>
          <a:prstGeom prst="rect">
            <a:avLst/>
          </a:prstGeom>
        </p:spPr>
      </p:pic>
    </p:spTree>
    <p:extLst>
      <p:ext uri="{BB962C8B-B14F-4D97-AF65-F5344CB8AC3E}">
        <p14:creationId xmlns:p14="http://schemas.microsoft.com/office/powerpoint/2010/main" val="38850221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41062813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42695795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2386916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pic>
        <p:nvPicPr>
          <p:cNvPr id="7" name="Picture 6">
            <a:extLst>
              <a:ext uri="{FF2B5EF4-FFF2-40B4-BE49-F238E27FC236}">
                <a16:creationId xmlns:a16="http://schemas.microsoft.com/office/drawing/2014/main" id="{4A862376-886B-054B-9E82-CD3E916FE1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00" y="0"/>
            <a:ext cx="9364199" cy="1448465"/>
          </a:xfrm>
          <a:prstGeom prst="rect">
            <a:avLst/>
          </a:prstGeom>
        </p:spPr>
      </p:pic>
    </p:spTree>
    <p:extLst>
      <p:ext uri="{BB962C8B-B14F-4D97-AF65-F5344CB8AC3E}">
        <p14:creationId xmlns:p14="http://schemas.microsoft.com/office/powerpoint/2010/main" val="35092317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24141730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828868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28516625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9198803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AAC80C23-C151-441E-8C28-7BBB641BD0A3}" type="datetimeFigureOut">
              <a:rPr lang="en-GB" smtClean="0"/>
              <a:t>21/04/2023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32365426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6632821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pic>
        <p:nvPicPr>
          <p:cNvPr id="7" name="Picture 6">
            <a:extLst>
              <a:ext uri="{FF2B5EF4-FFF2-40B4-BE49-F238E27FC236}">
                <a16:creationId xmlns:a16="http://schemas.microsoft.com/office/drawing/2014/main" id="{B65CE32C-6FE9-0B15-08A7-AA861700F9F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00" y="67569"/>
            <a:ext cx="9364199" cy="1448465"/>
          </a:xfrm>
          <a:prstGeom prst="rect">
            <a:avLst/>
          </a:prstGeom>
        </p:spPr>
      </p:pic>
    </p:spTree>
    <p:extLst>
      <p:ext uri="{BB962C8B-B14F-4D97-AF65-F5344CB8AC3E}">
        <p14:creationId xmlns:p14="http://schemas.microsoft.com/office/powerpoint/2010/main" val="4231298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4848566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6283386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178684D-B337-C247-BA80-E4910C6E4E03}" type="datetimeFigureOut">
              <a:rPr lang="en-US" smtClean="0"/>
              <a:t>4/21/2023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924872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pic>
        <p:nvPicPr>
          <p:cNvPr id="8" name="Picture 7">
            <a:extLst>
              <a:ext uri="{FF2B5EF4-FFF2-40B4-BE49-F238E27FC236}">
                <a16:creationId xmlns:a16="http://schemas.microsoft.com/office/drawing/2014/main" id="{79E61B5B-7107-524B-B894-981CC290EA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00" y="0"/>
            <a:ext cx="9364199" cy="1448465"/>
          </a:xfrm>
          <a:prstGeom prst="rect">
            <a:avLst/>
          </a:prstGeom>
        </p:spPr>
      </p:pic>
    </p:spTree>
    <p:extLst>
      <p:ext uri="{BB962C8B-B14F-4D97-AF65-F5344CB8AC3E}">
        <p14:creationId xmlns:p14="http://schemas.microsoft.com/office/powerpoint/2010/main" val="11256801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178684D-B337-C247-BA80-E4910C6E4E03}" type="datetimeFigureOut">
              <a:rPr lang="en-US" smtClean="0"/>
              <a:t>4/21/2023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7998928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8684D-B337-C247-BA80-E4910C6E4E03}" type="datetimeFigureOut">
              <a:rPr lang="en-US" smtClean="0"/>
              <a:t>4/21/2023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748380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263051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0092953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7950355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21/04/2023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8559391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21/04/2023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32781859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8BDB556-F00F-4F38-80D2-DDFA786ABE71}" type="datetimeFigureOut">
              <a:rPr lang="en-GB" smtClean="0"/>
              <a:t>21/04/2023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5600016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8BDB556-F00F-4F38-80D2-DDFA786ABE71}" type="datetimeFigureOut">
              <a:rPr lang="en-GB" smtClean="0"/>
              <a:t>21/04/2023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3609500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178684D-B337-C247-BA80-E4910C6E4E03}" type="datetimeFigureOut">
              <a:rPr lang="en-US" smtClean="0"/>
              <a:t>4/21/2023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5133516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8BDB556-F00F-4F38-80D2-DDFA786ABE71}" type="datetimeFigureOut">
              <a:rPr lang="en-GB" smtClean="0"/>
              <a:t>21/04/2023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4776172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8BDB556-F00F-4F38-80D2-DDFA786ABE71}" type="datetimeFigureOut">
              <a:rPr lang="en-GB" smtClean="0"/>
              <a:t>21/04/2023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13071376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BDB556-F00F-4F38-80D2-DDFA786ABE71}" type="datetimeFigureOut">
              <a:rPr lang="en-GB" smtClean="0"/>
              <a:t>21/04/2023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34425931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8BDB556-F00F-4F38-80D2-DDFA786ABE71}" type="datetimeFigureOut">
              <a:rPr lang="en-GB" smtClean="0"/>
              <a:t>21/04/2023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7311819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8BDB556-F00F-4F38-80D2-DDFA786ABE71}" type="datetimeFigureOut">
              <a:rPr lang="en-GB" smtClean="0"/>
              <a:t>21/04/2023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19691589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21/04/2023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6704496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21/04/2023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19144053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9143659" cy="5143499"/>
          </a:xfrm>
          <a:prstGeom prst="rect">
            <a:avLst/>
          </a:prstGeom>
        </p:spPr>
      </p:pic>
      <p:sp>
        <p:nvSpPr>
          <p:cNvPr id="22" name="Text Placeholder 21"/>
          <p:cNvSpPr>
            <a:spLocks noGrp="1"/>
          </p:cNvSpPr>
          <p:nvPr>
            <p:ph type="body" sz="quarter" idx="13" hasCustomPrompt="1"/>
          </p:nvPr>
        </p:nvSpPr>
        <p:spPr>
          <a:xfrm>
            <a:off x="884242" y="2324358"/>
            <a:ext cx="7642141" cy="2462958"/>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884242" y="1641015"/>
            <a:ext cx="5030784"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30284459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0" y="-67296"/>
            <a:ext cx="9364192" cy="1448464"/>
          </a:xfrm>
          <a:prstGeom prst="rect">
            <a:avLst/>
          </a:prstGeom>
        </p:spPr>
      </p:pic>
      <p:sp>
        <p:nvSpPr>
          <p:cNvPr id="6" name="Text Placeholder 3"/>
          <p:cNvSpPr>
            <a:spLocks noGrp="1"/>
          </p:cNvSpPr>
          <p:nvPr>
            <p:ph type="body" sz="quarter" idx="4294967295"/>
          </p:nvPr>
        </p:nvSpPr>
        <p:spPr>
          <a:xfrm>
            <a:off x="884242" y="1763577"/>
            <a:ext cx="6110339" cy="2749156"/>
          </a:xfrm>
          <a:prstGeom prst="rect">
            <a:avLst/>
          </a:prstGeom>
        </p:spPr>
        <p:txBody>
          <a:bodyPr/>
          <a:lstStyle/>
          <a:p>
            <a:pPr>
              <a:buClr>
                <a:srgbClr val="511C6C"/>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511C6C"/>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511C6C"/>
              </a:buClr>
            </a:pPr>
            <a:r>
              <a:rPr lang="en-US" b="1">
                <a:latin typeface="+mn-lt"/>
                <a:ea typeface="Avenir Next Demi Bold" charset="0"/>
                <a:cs typeface="Avenir Next Demi Bold" charset="0"/>
              </a:rPr>
              <a:t>Or every bullet point can be in demi bold</a:t>
            </a:r>
            <a:r>
              <a:rPr lang="en-US">
                <a:latin typeface="+mn-lt"/>
              </a:rPr>
              <a:t>.</a:t>
            </a:r>
          </a:p>
          <a:p>
            <a:pPr>
              <a:buClr>
                <a:srgbClr val="511C6C"/>
              </a:buClr>
            </a:pPr>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lvl1pPr marL="0" indent="0">
              <a:buNone/>
              <a:defRPr/>
            </a:lvl1pPr>
          </a:lstStyle>
          <a:p>
            <a:pPr marL="0" indent="0">
              <a:buNone/>
            </a:pPr>
            <a:r>
              <a:rPr lang="en-US">
                <a:solidFill>
                  <a:srgbClr val="511C6C"/>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25568556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18" y="3808875"/>
            <a:ext cx="9372506" cy="1449750"/>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178684D-B337-C247-BA80-E4910C6E4E03}" type="datetimeFigureOut">
              <a:rPr lang="en-US" smtClean="0"/>
              <a:t>4/21/2023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8921274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18" y="3808875"/>
            <a:ext cx="9372506" cy="1449750"/>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Friday, April 21, 2023</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6703972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pic>
        <p:nvPicPr>
          <p:cNvPr id="7" name="Picture 6">
            <a:extLst>
              <a:ext uri="{FF2B5EF4-FFF2-40B4-BE49-F238E27FC236}">
                <a16:creationId xmlns:a16="http://schemas.microsoft.com/office/drawing/2014/main" id="{61B5C1EF-AEB3-A341-94BC-C6432148C2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00" y="0"/>
            <a:ext cx="9364199" cy="1448465"/>
          </a:xfrm>
          <a:prstGeom prst="rect">
            <a:avLst/>
          </a:prstGeom>
        </p:spPr>
      </p:pic>
    </p:spTree>
    <p:extLst>
      <p:ext uri="{BB962C8B-B14F-4D97-AF65-F5344CB8AC3E}">
        <p14:creationId xmlns:p14="http://schemas.microsoft.com/office/powerpoint/2010/main" val="857465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8684D-B337-C247-BA80-E4910C6E4E03}" type="datetimeFigureOut">
              <a:rPr lang="en-US" smtClean="0"/>
              <a:t>4/21/2023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780034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229421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51941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theme" Target="../theme/theme6.xml"/><Relationship Id="rId5" Type="http://schemas.openxmlformats.org/officeDocument/2006/relationships/slideLayout" Target="../slideLayouts/slideLayout63.xml"/><Relationship Id="rId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178684D-B337-C247-BA80-E4910C6E4E03}" type="datetimeFigureOut">
              <a:rPr lang="en-US" smtClean="0"/>
              <a:t>4/21/2023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01355F-DC81-524E-9DD2-A1442D99C244}" type="slidenum">
              <a:rPr lang="en-US" smtClean="0"/>
              <a:t>‹#›</a:t>
            </a:fld>
            <a:endParaRPr lang="en-US"/>
          </a:p>
        </p:txBody>
      </p:sp>
    </p:spTree>
    <p:extLst>
      <p:ext uri="{BB962C8B-B14F-4D97-AF65-F5344CB8AC3E}">
        <p14:creationId xmlns:p14="http://schemas.microsoft.com/office/powerpoint/2010/main" val="296594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178684D-B337-C247-BA80-E4910C6E4E03}" type="datetimeFigureOut">
              <a:rPr lang="en-US" smtClean="0"/>
              <a:t>4/21/2023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01355F-DC81-524E-9DD2-A1442D99C244}" type="slidenum">
              <a:rPr lang="en-US" smtClean="0"/>
              <a:t>‹#›</a:t>
            </a:fld>
            <a:endParaRPr lang="en-US"/>
          </a:p>
        </p:txBody>
      </p:sp>
    </p:spTree>
    <p:extLst>
      <p:ext uri="{BB962C8B-B14F-4D97-AF65-F5344CB8AC3E}">
        <p14:creationId xmlns:p14="http://schemas.microsoft.com/office/powerpoint/2010/main" val="33348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730" r:id="rId6"/>
    <p:sldLayoutId id="2147483732"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1" y="4469947"/>
            <a:ext cx="9150350" cy="67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AAC80C23-C151-441E-8C28-7BBB641BD0A3}" type="datetimeFigureOut">
              <a:rPr lang="en-GB" smtClean="0"/>
              <a:t>21/04/2023</a:t>
            </a:fld>
            <a:endParaRPr lang="en-GB"/>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4047215A-7BC9-4AE4-99C8-A718DD1B71AD}" type="slidenum">
              <a:rPr lang="en-GB" smtClean="0"/>
              <a:t>‹#›</a:t>
            </a:fld>
            <a:endParaRPr lang="en-GB"/>
          </a:p>
        </p:txBody>
      </p:sp>
    </p:spTree>
    <p:extLst>
      <p:ext uri="{BB962C8B-B14F-4D97-AF65-F5344CB8AC3E}">
        <p14:creationId xmlns:p14="http://schemas.microsoft.com/office/powerpoint/2010/main" val="13878758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731" r:id="rId8"/>
    <p:sldLayoutId id="2147483733" r:id="rId9"/>
    <p:sldLayoutId id="2147483734" r:id="rId10"/>
    <p:sldLayoutId id="2147483683" r:id="rId11"/>
    <p:sldLayoutId id="2147483684"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178684D-B337-C247-BA80-E4910C6E4E03}" type="datetimeFigureOut">
              <a:rPr lang="en-US" smtClean="0"/>
              <a:t>4/21/2023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01355F-DC81-524E-9DD2-A1442D99C244}" type="slidenum">
              <a:rPr lang="en-US" smtClean="0"/>
              <a:t>‹#›</a:t>
            </a:fld>
            <a:endParaRPr lang="en-US"/>
          </a:p>
        </p:txBody>
      </p:sp>
    </p:spTree>
    <p:extLst>
      <p:ext uri="{BB962C8B-B14F-4D97-AF65-F5344CB8AC3E}">
        <p14:creationId xmlns:p14="http://schemas.microsoft.com/office/powerpoint/2010/main" val="41810055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735" r:id="rId10"/>
    <p:sldLayoutId id="214748369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8BDB556-F00F-4F38-80D2-DDFA786ABE71}" type="datetimeFigureOut">
              <a:rPr lang="en-GB" smtClean="0"/>
              <a:t>21/04/2023</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FEA08B3-8E0D-42F8-906A-6C5E990A2BBA}" type="slidenum">
              <a:rPr lang="en-GB" smtClean="0"/>
              <a:t>‹#›</a:t>
            </a:fld>
            <a:endParaRPr lang="en-GB"/>
          </a:p>
        </p:txBody>
      </p:sp>
    </p:spTree>
    <p:extLst>
      <p:ext uri="{BB962C8B-B14F-4D97-AF65-F5344CB8AC3E}">
        <p14:creationId xmlns:p14="http://schemas.microsoft.com/office/powerpoint/2010/main" val="1115100593"/>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2" r:id="rId4"/>
    <p:sldLayoutId id="2147483737"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1.xml"/><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3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7.xml"/><Relationship Id="rId5" Type="http://schemas.openxmlformats.org/officeDocument/2006/relationships/image" Target="../media/image39.png"/><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7.xml"/><Relationship Id="rId5" Type="http://schemas.openxmlformats.org/officeDocument/2006/relationships/image" Target="../media/image43.png"/><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921" t="13535" r="56675" b="5512"/>
          <a:stretch/>
        </p:blipFill>
        <p:spPr>
          <a:xfrm>
            <a:off x="0" y="0"/>
            <a:ext cx="9144000" cy="5152685"/>
          </a:xfrm>
          <a:prstGeom prst="rect">
            <a:avLst/>
          </a:prstGeom>
        </p:spPr>
      </p:pic>
      <p:pic>
        <p:nvPicPr>
          <p:cNvPr id="10" name="Picture 9"/>
          <p:cNvPicPr>
            <a:picLocks noChangeAspect="1"/>
          </p:cNvPicPr>
          <p:nvPr/>
        </p:nvPicPr>
        <p:blipFill rotWithShape="1">
          <a:blip r:embed="rId3"/>
          <a:srcRect l="35392" t="78199" r="54509" b="5610"/>
          <a:stretch/>
        </p:blipFill>
        <p:spPr>
          <a:xfrm>
            <a:off x="6841403" y="4105275"/>
            <a:ext cx="2302597" cy="1038225"/>
          </a:xfrm>
          <a:prstGeom prst="rect">
            <a:avLst/>
          </a:prstGeom>
        </p:spPr>
      </p:pic>
      <p:sp>
        <p:nvSpPr>
          <p:cNvPr id="2" name="Rectangle 1"/>
          <p:cNvSpPr/>
          <p:nvPr/>
        </p:nvSpPr>
        <p:spPr>
          <a:xfrm>
            <a:off x="0" y="4114460"/>
            <a:ext cx="7299525" cy="1038225"/>
          </a:xfrm>
          <a:prstGeom prst="rect">
            <a:avLst/>
          </a:prstGeom>
          <a:solidFill>
            <a:srgbClr val="8BCB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545153" y="4270444"/>
            <a:ext cx="5290255" cy="707886"/>
          </a:xfrm>
          <a:prstGeom prst="rect">
            <a:avLst/>
          </a:prstGeom>
        </p:spPr>
        <p:txBody>
          <a:bodyPr wrap="square">
            <a:spAutoFit/>
          </a:bodyPr>
          <a:lstStyle/>
          <a:p>
            <a:r>
              <a:rPr lang="en-GB" sz="2000" b="1" dirty="0">
                <a:solidFill>
                  <a:schemeClr val="bg1"/>
                </a:solidFill>
                <a:latin typeface="AvenirNext-Regular"/>
                <a:cs typeface="Calibri"/>
              </a:rPr>
              <a:t>Warwick and Schools’ Partnership meeting</a:t>
            </a:r>
          </a:p>
          <a:p>
            <a:r>
              <a:rPr lang="en-GB" sz="2000" b="1" dirty="0">
                <a:solidFill>
                  <a:schemeClr val="bg1"/>
                </a:solidFill>
                <a:latin typeface="AvenirNext-Regular"/>
                <a:cs typeface="Calibri"/>
              </a:rPr>
              <a:t>Thursday 30 March 2023</a:t>
            </a:r>
            <a:endParaRPr lang="en-GB" sz="2800" b="1" dirty="0">
              <a:solidFill>
                <a:schemeClr val="bg1"/>
              </a:solidFill>
              <a:latin typeface="AvenirNext-Regular"/>
              <a:cs typeface="Calibri"/>
            </a:endParaRPr>
          </a:p>
        </p:txBody>
      </p:sp>
    </p:spTree>
    <p:extLst>
      <p:ext uri="{BB962C8B-B14F-4D97-AF65-F5344CB8AC3E}">
        <p14:creationId xmlns:p14="http://schemas.microsoft.com/office/powerpoint/2010/main" val="3768245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07807-E1D6-E92E-651E-44204BAF0A1E}"/>
              </a:ext>
            </a:extLst>
          </p:cNvPr>
          <p:cNvSpPr>
            <a:spLocks noGrp="1"/>
          </p:cNvSpPr>
          <p:nvPr>
            <p:ph type="ctrTitle"/>
          </p:nvPr>
        </p:nvSpPr>
        <p:spPr>
          <a:xfrm>
            <a:off x="529390" y="1163088"/>
            <a:ext cx="6335334" cy="593614"/>
          </a:xfrm>
        </p:spPr>
        <p:txBody>
          <a:bodyPr>
            <a:normAutofit fontScale="90000"/>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en-GB" sz="2600" b="1" i="0" u="none" strike="noStrike" kern="1200" cap="none" spc="0" normalizeH="0" baseline="0" noProof="0" dirty="0">
                <a:ln>
                  <a:noFill/>
                </a:ln>
                <a:solidFill>
                  <a:srgbClr val="323439"/>
                </a:solidFill>
                <a:effectLst/>
                <a:uLnTx/>
                <a:uFillTx/>
                <a:latin typeface="AvenirNext-Regular"/>
              </a:rPr>
              <a:t>Curriculum design context: response to ITT Market Review</a:t>
            </a:r>
            <a:br>
              <a:rPr kumimoji="0" lang="en-GB" sz="2000" b="1" i="0" u="none" strike="noStrike" kern="1200" cap="none" spc="0" normalizeH="0" baseline="0" noProof="0" dirty="0">
                <a:ln>
                  <a:noFill/>
                </a:ln>
                <a:solidFill>
                  <a:srgbClr val="511C6C"/>
                </a:solidFill>
                <a:effectLst/>
                <a:uLnTx/>
                <a:uFillTx/>
                <a:latin typeface="Calibri"/>
              </a:rPr>
            </a:br>
            <a:br>
              <a:rPr lang="en-GB" sz="1050" dirty="0"/>
            </a:br>
            <a:br>
              <a:rPr lang="en-GB" sz="2400" dirty="0">
                <a:latin typeface="AvenirNext-Regular"/>
              </a:rPr>
            </a:br>
            <a:endParaRPr lang="en-GB" sz="1300" dirty="0">
              <a:latin typeface="AvenirNext-Regular"/>
            </a:endParaRPr>
          </a:p>
        </p:txBody>
      </p:sp>
      <p:sp>
        <p:nvSpPr>
          <p:cNvPr id="3" name="Subtitle 2">
            <a:extLst>
              <a:ext uri="{FF2B5EF4-FFF2-40B4-BE49-F238E27FC236}">
                <a16:creationId xmlns:a16="http://schemas.microsoft.com/office/drawing/2014/main" id="{048012D8-9DD2-1DB6-45DE-397220055ECA}"/>
              </a:ext>
            </a:extLst>
          </p:cNvPr>
          <p:cNvSpPr>
            <a:spLocks noGrp="1"/>
          </p:cNvSpPr>
          <p:nvPr>
            <p:ph type="subTitle" idx="1"/>
          </p:nvPr>
        </p:nvSpPr>
        <p:spPr>
          <a:xfrm>
            <a:off x="579992" y="1926117"/>
            <a:ext cx="7871484" cy="2454927"/>
          </a:xfrm>
        </p:spPr>
        <p:txBody>
          <a:bodyPr>
            <a:normAutofit fontScale="25000" lnSpcReduction="20000"/>
          </a:bodyPr>
          <a:lstStyle/>
          <a:p>
            <a:pPr marL="171450" marR="0" lvl="0" indent="-171450" algn="l" defTabSz="685800" rtl="0" eaLnBrk="1" fontAlgn="auto" latinLnBrk="0" hangingPunct="1">
              <a:lnSpc>
                <a:spcPct val="100000"/>
              </a:lnSpc>
              <a:spcBef>
                <a:spcPts val="0"/>
              </a:spcBef>
              <a:spcAft>
                <a:spcPts val="1200"/>
              </a:spcAft>
              <a:buClr>
                <a:srgbClr val="7ECBB6"/>
              </a:buClr>
              <a:buSzPct val="120000"/>
              <a:buFont typeface="Arial" charset="0"/>
              <a:buChar char="•"/>
              <a:tabLst/>
              <a:defRPr/>
            </a:pPr>
            <a:r>
              <a:rPr kumimoji="0" lang="en-GB" sz="6400" b="1" i="0" u="none" strike="noStrike" kern="1200" cap="none" spc="0" normalizeH="0" baseline="0" noProof="0" dirty="0">
                <a:ln>
                  <a:noFill/>
                </a:ln>
                <a:solidFill>
                  <a:prstClr val="black"/>
                </a:solidFill>
                <a:effectLst/>
                <a:uLnTx/>
                <a:uFillTx/>
                <a:latin typeface="AvenirNext-Regular"/>
              </a:rPr>
              <a:t>Approval of new modules and course for 2024</a:t>
            </a:r>
          </a:p>
          <a:p>
            <a:pPr marL="342900" marR="0" lvl="1" algn="l" defTabSz="685800" rtl="0" eaLnBrk="1" fontAlgn="auto" latinLnBrk="0" hangingPunct="1">
              <a:lnSpc>
                <a:spcPct val="90000"/>
              </a:lnSpc>
              <a:spcBef>
                <a:spcPts val="375"/>
              </a:spcBef>
              <a:spcAft>
                <a:spcPts val="0"/>
              </a:spcAft>
              <a:buClr>
                <a:srgbClr val="7ECBB6"/>
              </a:buClr>
              <a:buSzTx/>
              <a:tabLst/>
              <a:defRPr/>
            </a:pPr>
            <a:r>
              <a:rPr kumimoji="0" lang="en-GB" sz="6400" i="0" u="none" strike="noStrike" kern="1200" cap="none" spc="0" normalizeH="0" baseline="0" noProof="0" dirty="0">
                <a:ln>
                  <a:noFill/>
                </a:ln>
                <a:solidFill>
                  <a:prstClr val="black"/>
                </a:solidFill>
                <a:effectLst/>
                <a:uLnTx/>
                <a:uFillTx/>
                <a:latin typeface="AvenirNext-Regular"/>
              </a:rPr>
              <a:t>-	More authentic forms of assessment</a:t>
            </a:r>
          </a:p>
          <a:p>
            <a:pPr marL="342900" marR="0" lvl="1" algn="l" defTabSz="685800" rtl="0" eaLnBrk="1" fontAlgn="auto" latinLnBrk="0" hangingPunct="1">
              <a:lnSpc>
                <a:spcPct val="90000"/>
              </a:lnSpc>
              <a:spcBef>
                <a:spcPts val="375"/>
              </a:spcBef>
              <a:spcAft>
                <a:spcPts val="0"/>
              </a:spcAft>
              <a:buClr>
                <a:srgbClr val="7ECBB6"/>
              </a:buClr>
              <a:buSzTx/>
              <a:tabLst/>
              <a:defRPr/>
            </a:pPr>
            <a:r>
              <a:rPr kumimoji="0" lang="en-GB" sz="6400" i="0" u="none" strike="noStrike" kern="1200" cap="none" spc="0" normalizeH="0" baseline="0" noProof="0" dirty="0">
                <a:ln>
                  <a:noFill/>
                </a:ln>
                <a:solidFill>
                  <a:prstClr val="black"/>
                </a:solidFill>
                <a:effectLst/>
                <a:uLnTx/>
                <a:uFillTx/>
                <a:latin typeface="AvenirNext-Regular"/>
              </a:rPr>
              <a:t>-	Inclusive approach to assessment</a:t>
            </a:r>
          </a:p>
          <a:p>
            <a:pPr marL="342900" marR="0" lvl="1" algn="l" defTabSz="685800" rtl="0" eaLnBrk="1" fontAlgn="auto" latinLnBrk="0" hangingPunct="1">
              <a:lnSpc>
                <a:spcPct val="90000"/>
              </a:lnSpc>
              <a:spcBef>
                <a:spcPts val="375"/>
              </a:spcBef>
              <a:spcAft>
                <a:spcPts val="0"/>
              </a:spcAft>
              <a:buClr>
                <a:srgbClr val="7ECBB6"/>
              </a:buClr>
              <a:buSzTx/>
              <a:tabLst/>
              <a:defRPr/>
            </a:pPr>
            <a:r>
              <a:rPr kumimoji="0" lang="en-GB" sz="6400" i="0" u="none" strike="noStrike" kern="1200" cap="none" spc="0" normalizeH="0" baseline="0" noProof="0" dirty="0">
                <a:ln>
                  <a:noFill/>
                </a:ln>
                <a:solidFill>
                  <a:prstClr val="black"/>
                </a:solidFill>
                <a:effectLst/>
                <a:uLnTx/>
                <a:uFillTx/>
                <a:latin typeface="AvenirNext-Regular"/>
              </a:rPr>
              <a:t>-	Alignment of phase approaches where appropriate</a:t>
            </a:r>
          </a:p>
          <a:p>
            <a:pPr marL="1200150" marR="0" lvl="1" indent="-857250" algn="l" defTabSz="685800" rtl="0" eaLnBrk="1" fontAlgn="auto" latinLnBrk="0" hangingPunct="1">
              <a:lnSpc>
                <a:spcPct val="90000"/>
              </a:lnSpc>
              <a:spcBef>
                <a:spcPts val="375"/>
              </a:spcBef>
              <a:spcAft>
                <a:spcPts val="0"/>
              </a:spcAft>
              <a:buClr>
                <a:srgbClr val="7ECBB6"/>
              </a:buClr>
              <a:buSzTx/>
              <a:buFontTx/>
              <a:buChar char="-"/>
              <a:tabLst/>
              <a:defRPr/>
            </a:pPr>
            <a:endParaRPr kumimoji="0" lang="en-GB" sz="6400" i="0" u="none" strike="noStrike" kern="1200" cap="none" spc="0" normalizeH="0" baseline="0" noProof="0" dirty="0">
              <a:ln>
                <a:noFill/>
              </a:ln>
              <a:solidFill>
                <a:prstClr val="black"/>
              </a:solidFill>
              <a:effectLst/>
              <a:uLnTx/>
              <a:uFillTx/>
              <a:latin typeface="AvenirNext-Regular"/>
            </a:endParaRPr>
          </a:p>
          <a:p>
            <a:pPr marL="171450" marR="0" lvl="0" indent="-171450" algn="l" defTabSz="685800" rtl="0" eaLnBrk="1" fontAlgn="auto" latinLnBrk="0" hangingPunct="1">
              <a:lnSpc>
                <a:spcPct val="100000"/>
              </a:lnSpc>
              <a:spcBef>
                <a:spcPts val="0"/>
              </a:spcBef>
              <a:spcAft>
                <a:spcPts val="1200"/>
              </a:spcAft>
              <a:buClr>
                <a:srgbClr val="7ECBB6"/>
              </a:buClr>
              <a:buSzPct val="120000"/>
              <a:buFont typeface="Arial" charset="0"/>
              <a:buChar char="•"/>
              <a:tabLst/>
              <a:defRPr/>
            </a:pPr>
            <a:r>
              <a:rPr kumimoji="0" lang="en-GB" sz="6400" b="1" i="0" u="none" strike="noStrike" kern="1200" cap="none" spc="0" normalizeH="0" baseline="0" noProof="0" dirty="0">
                <a:ln>
                  <a:noFill/>
                </a:ln>
                <a:solidFill>
                  <a:srgbClr val="323439"/>
                </a:solidFill>
                <a:effectLst/>
                <a:uLnTx/>
                <a:uFillTx/>
                <a:latin typeface="AvenirNext-Regular"/>
              </a:rPr>
              <a:t>Readiness checks</a:t>
            </a:r>
          </a:p>
          <a:p>
            <a:pPr marL="342900" marR="0" lvl="1" algn="l" defTabSz="685800" rtl="0" eaLnBrk="1" fontAlgn="auto" latinLnBrk="0" hangingPunct="1">
              <a:lnSpc>
                <a:spcPct val="90000"/>
              </a:lnSpc>
              <a:spcBef>
                <a:spcPts val="375"/>
              </a:spcBef>
              <a:spcAft>
                <a:spcPts val="0"/>
              </a:spcAft>
              <a:buClr>
                <a:srgbClr val="7ECBB6"/>
              </a:buClr>
              <a:buSzTx/>
              <a:tabLst/>
              <a:defRPr/>
            </a:pPr>
            <a:r>
              <a:rPr kumimoji="0" lang="en-GB" sz="6400" i="0" u="none" strike="noStrike" kern="1200" cap="none" spc="0" normalizeH="0" baseline="0" noProof="0" dirty="0">
                <a:ln>
                  <a:noFill/>
                </a:ln>
                <a:solidFill>
                  <a:prstClr val="black"/>
                </a:solidFill>
                <a:effectLst/>
                <a:uLnTx/>
                <a:uFillTx/>
                <a:latin typeface="AvenirNext-Regular"/>
              </a:rPr>
              <a:t>-	Teaching material samples to the DfE by 19</a:t>
            </a:r>
            <a:r>
              <a:rPr kumimoji="0" lang="en-GB" sz="6400" i="0" u="none" strike="noStrike" kern="1200" cap="none" spc="0" normalizeH="0" baseline="30000" noProof="0" dirty="0">
                <a:ln>
                  <a:noFill/>
                </a:ln>
                <a:solidFill>
                  <a:prstClr val="black"/>
                </a:solidFill>
                <a:effectLst/>
                <a:uLnTx/>
                <a:uFillTx/>
                <a:latin typeface="AvenirNext-Regular"/>
              </a:rPr>
              <a:t>th</a:t>
            </a:r>
            <a:r>
              <a:rPr kumimoji="0" lang="en-GB" sz="6400" i="0" u="none" strike="noStrike" kern="1200" cap="none" spc="0" normalizeH="0" baseline="0" noProof="0" dirty="0">
                <a:ln>
                  <a:noFill/>
                </a:ln>
                <a:solidFill>
                  <a:prstClr val="black"/>
                </a:solidFill>
                <a:effectLst/>
                <a:uLnTx/>
                <a:uFillTx/>
                <a:latin typeface="AvenirNext-Regular"/>
              </a:rPr>
              <a:t> April</a:t>
            </a:r>
          </a:p>
          <a:p>
            <a:pPr marL="342900" marR="0" lvl="1" algn="l" defTabSz="685800" rtl="0" eaLnBrk="1" fontAlgn="auto" latinLnBrk="0" hangingPunct="1">
              <a:lnSpc>
                <a:spcPct val="90000"/>
              </a:lnSpc>
              <a:spcBef>
                <a:spcPts val="375"/>
              </a:spcBef>
              <a:spcAft>
                <a:spcPts val="0"/>
              </a:spcAft>
              <a:buClr>
                <a:srgbClr val="7ECBB6"/>
              </a:buClr>
              <a:buSzTx/>
              <a:tabLst/>
              <a:defRPr/>
            </a:pPr>
            <a:r>
              <a:rPr kumimoji="0" lang="en-GB" sz="6400" i="0" u="none" strike="noStrike" kern="1200" cap="none" spc="0" normalizeH="0" baseline="0" noProof="0" dirty="0">
                <a:ln>
                  <a:noFill/>
                </a:ln>
                <a:solidFill>
                  <a:prstClr val="black"/>
                </a:solidFill>
                <a:effectLst/>
                <a:uLnTx/>
                <a:uFillTx/>
                <a:latin typeface="AvenirNext-Regular"/>
              </a:rPr>
              <a:t>-	QA associate readiness checks in spring/summer and autumn term 	covering </a:t>
            </a:r>
            <a:r>
              <a:rPr kumimoji="0" lang="en-GB" sz="6400" i="0" u="none" strike="noStrike" kern="1200" cap="none" spc="0" normalizeH="0" baseline="0" noProof="0" dirty="0" err="1">
                <a:ln>
                  <a:noFill/>
                </a:ln>
                <a:solidFill>
                  <a:prstClr val="black"/>
                </a:solidFill>
                <a:effectLst/>
                <a:uLnTx/>
                <a:uFillTx/>
                <a:latin typeface="AvenirNext-Regular"/>
              </a:rPr>
              <a:t>ITaPs</a:t>
            </a:r>
            <a:r>
              <a:rPr kumimoji="0" lang="en-GB" sz="6400" i="0" u="none" strike="noStrike" kern="1200" cap="none" spc="0" normalizeH="0" baseline="0" noProof="0" dirty="0">
                <a:ln>
                  <a:noFill/>
                </a:ln>
                <a:solidFill>
                  <a:prstClr val="black"/>
                </a:solidFill>
                <a:effectLst/>
                <a:uLnTx/>
                <a:uFillTx/>
                <a:latin typeface="AvenirNext-Regular"/>
              </a:rPr>
              <a:t>, Mentor Curriculum and Partnerships</a:t>
            </a:r>
            <a:r>
              <a:rPr kumimoji="0" lang="en-GB" sz="1800" b="1" i="0" u="none" strike="noStrike" kern="1200" cap="none" spc="0" normalizeH="0" baseline="0" noProof="0" dirty="0">
                <a:ln>
                  <a:noFill/>
                </a:ln>
                <a:solidFill>
                  <a:prstClr val="black"/>
                </a:solidFill>
                <a:effectLst/>
                <a:uLnTx/>
                <a:uFillTx/>
                <a:latin typeface="Avenir Next Demi Bold" charset="0"/>
              </a:rPr>
              <a:t>	</a:t>
            </a:r>
          </a:p>
          <a:p>
            <a:pPr marL="1200150" marR="0" lvl="1" indent="-857250" algn="l" defTabSz="685800" rtl="0" eaLnBrk="1" fontAlgn="auto" latinLnBrk="0" hangingPunct="1">
              <a:lnSpc>
                <a:spcPct val="90000"/>
              </a:lnSpc>
              <a:spcBef>
                <a:spcPts val="375"/>
              </a:spcBef>
              <a:spcAft>
                <a:spcPts val="0"/>
              </a:spcAft>
              <a:buClr>
                <a:srgbClr val="7ECBB6"/>
              </a:buClr>
              <a:buSzTx/>
              <a:buFontTx/>
              <a:buChar char="-"/>
              <a:tabLst/>
              <a:defRPr/>
            </a:pPr>
            <a:endParaRPr kumimoji="0" lang="en-GB" sz="7200" i="0" u="none" strike="noStrike" kern="1200" cap="none" spc="0" normalizeH="0" baseline="0" noProof="0" dirty="0">
              <a:ln>
                <a:noFill/>
              </a:ln>
              <a:solidFill>
                <a:prstClr val="black"/>
              </a:solidFill>
              <a:effectLst/>
              <a:uLnTx/>
              <a:uFillTx/>
              <a:latin typeface="AvenirNext-Regular"/>
            </a:endParaRPr>
          </a:p>
          <a:p>
            <a:pPr marL="1200150" marR="0" lvl="1" indent="-857250" algn="l" defTabSz="685800" rtl="0" eaLnBrk="1" fontAlgn="auto" latinLnBrk="0" hangingPunct="1">
              <a:lnSpc>
                <a:spcPct val="90000"/>
              </a:lnSpc>
              <a:spcBef>
                <a:spcPts val="375"/>
              </a:spcBef>
              <a:spcAft>
                <a:spcPts val="0"/>
              </a:spcAft>
              <a:buClr>
                <a:srgbClr val="7ECBB6"/>
              </a:buClr>
              <a:buSzTx/>
              <a:buFontTx/>
              <a:buChar char="-"/>
              <a:tabLst/>
              <a:defRPr/>
            </a:pPr>
            <a:endParaRPr lang="en-GB" sz="7200" dirty="0">
              <a:solidFill>
                <a:prstClr val="black"/>
              </a:solidFill>
              <a:latin typeface="AvenirNext-Regular"/>
            </a:endParaRPr>
          </a:p>
          <a:p>
            <a:pPr marL="1200150" marR="0" lvl="1" indent="-857250" algn="l" defTabSz="685800" rtl="0" eaLnBrk="1" fontAlgn="auto" latinLnBrk="0" hangingPunct="1">
              <a:lnSpc>
                <a:spcPct val="90000"/>
              </a:lnSpc>
              <a:spcBef>
                <a:spcPts val="375"/>
              </a:spcBef>
              <a:spcAft>
                <a:spcPts val="0"/>
              </a:spcAft>
              <a:buClr>
                <a:srgbClr val="7ECBB6"/>
              </a:buClr>
              <a:buSzTx/>
              <a:buFontTx/>
              <a:buChar char="-"/>
              <a:tabLst/>
              <a:defRPr/>
            </a:pPr>
            <a:endParaRPr kumimoji="0" lang="en-GB" sz="7200" i="0" u="none" strike="noStrike" kern="1200" cap="none" spc="0" normalizeH="0" baseline="0" noProof="0" dirty="0">
              <a:ln>
                <a:noFill/>
              </a:ln>
              <a:solidFill>
                <a:prstClr val="black"/>
              </a:solidFill>
              <a:effectLst/>
              <a:uLnTx/>
              <a:uFillTx/>
              <a:latin typeface="AvenirNext-Regular"/>
            </a:endParaRPr>
          </a:p>
          <a:p>
            <a:pPr marL="342900" marR="0" lvl="1" algn="l" defTabSz="685800" rtl="0" eaLnBrk="1" fontAlgn="auto" latinLnBrk="0" hangingPunct="1">
              <a:lnSpc>
                <a:spcPct val="90000"/>
              </a:lnSpc>
              <a:spcBef>
                <a:spcPts val="375"/>
              </a:spcBef>
              <a:spcAft>
                <a:spcPts val="0"/>
              </a:spcAft>
              <a:buClrTx/>
              <a:buSzTx/>
              <a:tabLst/>
              <a:defRPr/>
            </a:pPr>
            <a:endParaRPr kumimoji="0" lang="en-GB" sz="7200" i="0" u="none" strike="noStrike" kern="1200" cap="none" spc="0" normalizeH="0" baseline="0" noProof="0" dirty="0">
              <a:ln>
                <a:noFill/>
              </a:ln>
              <a:solidFill>
                <a:prstClr val="black"/>
              </a:solidFill>
              <a:effectLst/>
              <a:uLnTx/>
              <a:uFillTx/>
              <a:latin typeface="AvenirNext-Regular"/>
            </a:endParaRPr>
          </a:p>
          <a:p>
            <a:pPr algn="l"/>
            <a:endParaRPr lang="en-GB" sz="1400" dirty="0">
              <a:solidFill>
                <a:schemeClr val="tx1"/>
              </a:solidFill>
              <a:latin typeface="AvenirNext-Regular"/>
            </a:endParaRPr>
          </a:p>
        </p:txBody>
      </p:sp>
      <p:sp>
        <p:nvSpPr>
          <p:cNvPr id="5" name="Title 1">
            <a:extLst>
              <a:ext uri="{FF2B5EF4-FFF2-40B4-BE49-F238E27FC236}">
                <a16:creationId xmlns:a16="http://schemas.microsoft.com/office/drawing/2014/main" id="{B0AF6BCB-F9C7-5EB5-61BA-02C4D15FEB3F}"/>
              </a:ext>
            </a:extLst>
          </p:cNvPr>
          <p:cNvSpPr txBox="1">
            <a:spLocks/>
          </p:cNvSpPr>
          <p:nvPr/>
        </p:nvSpPr>
        <p:spPr>
          <a:xfrm>
            <a:off x="529390" y="2569145"/>
            <a:ext cx="7772400" cy="8001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a:p>
        </p:txBody>
      </p:sp>
    </p:spTree>
    <p:extLst>
      <p:ext uri="{BB962C8B-B14F-4D97-AF65-F5344CB8AC3E}">
        <p14:creationId xmlns:p14="http://schemas.microsoft.com/office/powerpoint/2010/main" val="364457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
            <a:extLst>
              <a:ext uri="{FF2B5EF4-FFF2-40B4-BE49-F238E27FC236}">
                <a16:creationId xmlns:a16="http://schemas.microsoft.com/office/drawing/2014/main" id="{A4E32422-4BE6-1C8F-46BD-9A4B48BD5FD7}"/>
              </a:ext>
            </a:extLst>
          </p:cNvPr>
          <p:cNvGraphicFramePr>
            <a:graphicFrameLocks noGrp="1"/>
          </p:cNvGraphicFramePr>
          <p:nvPr>
            <p:extLst>
              <p:ext uri="{D42A27DB-BD31-4B8C-83A1-F6EECF244321}">
                <p14:modId xmlns:p14="http://schemas.microsoft.com/office/powerpoint/2010/main" val="4286695369"/>
              </p:ext>
            </p:extLst>
          </p:nvPr>
        </p:nvGraphicFramePr>
        <p:xfrm>
          <a:off x="4205567" y="463924"/>
          <a:ext cx="4572001" cy="4440410"/>
        </p:xfrm>
        <a:graphic>
          <a:graphicData uri="http://schemas.openxmlformats.org/drawingml/2006/table">
            <a:tbl>
              <a:tblPr firstRow="1" bandRow="1">
                <a:tableStyleId>{5C22544A-7EE6-4342-B048-85BDC9FD1C3A}</a:tableStyleId>
              </a:tblPr>
              <a:tblGrid>
                <a:gridCol w="1149531">
                  <a:extLst>
                    <a:ext uri="{9D8B030D-6E8A-4147-A177-3AD203B41FA5}">
                      <a16:colId xmlns:a16="http://schemas.microsoft.com/office/drawing/2014/main" val="4237940374"/>
                    </a:ext>
                  </a:extLst>
                </a:gridCol>
                <a:gridCol w="1599348">
                  <a:extLst>
                    <a:ext uri="{9D8B030D-6E8A-4147-A177-3AD203B41FA5}">
                      <a16:colId xmlns:a16="http://schemas.microsoft.com/office/drawing/2014/main" val="159190850"/>
                    </a:ext>
                  </a:extLst>
                </a:gridCol>
                <a:gridCol w="996307">
                  <a:extLst>
                    <a:ext uri="{9D8B030D-6E8A-4147-A177-3AD203B41FA5}">
                      <a16:colId xmlns:a16="http://schemas.microsoft.com/office/drawing/2014/main" val="1880291789"/>
                    </a:ext>
                  </a:extLst>
                </a:gridCol>
                <a:gridCol w="826815">
                  <a:extLst>
                    <a:ext uri="{9D8B030D-6E8A-4147-A177-3AD203B41FA5}">
                      <a16:colId xmlns:a16="http://schemas.microsoft.com/office/drawing/2014/main" val="3955955433"/>
                    </a:ext>
                  </a:extLst>
                </a:gridCol>
              </a:tblGrid>
              <a:tr h="290313">
                <a:tc>
                  <a:txBody>
                    <a:bodyPr/>
                    <a:lstStyle/>
                    <a:p>
                      <a:r>
                        <a:rPr lang="en-GB" err="1"/>
                        <a:t>ITaP</a:t>
                      </a:r>
                      <a:r>
                        <a:rPr lang="en-GB"/>
                        <a:t> focus</a:t>
                      </a:r>
                    </a:p>
                  </a:txBody>
                  <a:tcPr/>
                </a:tc>
                <a:tc>
                  <a:txBody>
                    <a:bodyPr/>
                    <a:lstStyle/>
                    <a:p>
                      <a:r>
                        <a:rPr lang="en-GB" dirty="0"/>
                        <a:t>CCF links</a:t>
                      </a:r>
                    </a:p>
                  </a:txBody>
                  <a:tcPr/>
                </a:tc>
                <a:tc>
                  <a:txBody>
                    <a:bodyPr/>
                    <a:lstStyle/>
                    <a:p>
                      <a:r>
                        <a:rPr lang="en-GB" dirty="0"/>
                        <a:t>Timing</a:t>
                      </a:r>
                    </a:p>
                  </a:txBody>
                  <a:tcPr/>
                </a:tc>
                <a:tc>
                  <a:txBody>
                    <a:bodyPr/>
                    <a:lstStyle/>
                    <a:p>
                      <a:r>
                        <a:rPr lang="en-GB" dirty="0"/>
                        <a:t>Length</a:t>
                      </a:r>
                    </a:p>
                  </a:txBody>
                  <a:tcPr/>
                </a:tc>
                <a:extLst>
                  <a:ext uri="{0D108BD9-81ED-4DB2-BD59-A6C34878D82A}">
                    <a16:rowId xmlns:a16="http://schemas.microsoft.com/office/drawing/2014/main" val="1210540071"/>
                  </a:ext>
                </a:extLst>
              </a:tr>
              <a:tr h="1295239">
                <a:tc>
                  <a:txBody>
                    <a:bodyPr/>
                    <a:lstStyle/>
                    <a:p>
                      <a:r>
                        <a:rPr lang="en-GB" dirty="0"/>
                        <a:t>Foundations of teaching</a:t>
                      </a:r>
                    </a:p>
                  </a:txBody>
                  <a:tcPr/>
                </a:tc>
                <a:tc>
                  <a:txBody>
                    <a:bodyPr/>
                    <a:lstStyle/>
                    <a:p>
                      <a:r>
                        <a:rPr lang="en-GB" dirty="0"/>
                        <a:t>Setting high expectation</a:t>
                      </a:r>
                    </a:p>
                    <a:p>
                      <a:r>
                        <a:rPr lang="en-GB" dirty="0"/>
                        <a:t>Planning structured lessons</a:t>
                      </a:r>
                    </a:p>
                    <a:p>
                      <a:r>
                        <a:rPr lang="en-GB" dirty="0"/>
                        <a:t>Introducing new content</a:t>
                      </a:r>
                    </a:p>
                  </a:txBody>
                  <a:tcPr/>
                </a:tc>
                <a:tc>
                  <a:txBody>
                    <a:bodyPr/>
                    <a:lstStyle/>
                    <a:p>
                      <a:r>
                        <a:rPr lang="en-GB" dirty="0"/>
                        <a:t>Sept/Oct</a:t>
                      </a:r>
                    </a:p>
                  </a:txBody>
                  <a:tcPr/>
                </a:tc>
                <a:tc>
                  <a:txBody>
                    <a:bodyPr/>
                    <a:lstStyle/>
                    <a:p>
                      <a:r>
                        <a:rPr lang="en-GB" dirty="0"/>
                        <a:t>8-10 days</a:t>
                      </a:r>
                    </a:p>
                  </a:txBody>
                  <a:tcPr/>
                </a:tc>
                <a:extLst>
                  <a:ext uri="{0D108BD9-81ED-4DB2-BD59-A6C34878D82A}">
                    <a16:rowId xmlns:a16="http://schemas.microsoft.com/office/drawing/2014/main" val="3009827908"/>
                  </a:ext>
                </a:extLst>
              </a:tr>
              <a:tr h="1094255">
                <a:tc>
                  <a:txBody>
                    <a:bodyPr/>
                    <a:lstStyle/>
                    <a:p>
                      <a:r>
                        <a:rPr lang="en-GB"/>
                        <a:t>Adaptive Teaching</a:t>
                      </a:r>
                    </a:p>
                  </a:txBody>
                  <a:tcPr/>
                </a:tc>
                <a:tc>
                  <a:txBody>
                    <a:bodyPr/>
                    <a:lstStyle/>
                    <a:p>
                      <a:r>
                        <a:rPr lang="en-GB" dirty="0"/>
                        <a:t>Adapting practice to meet the needs of disadvantaged learners (including SEND &amp; EAL)</a:t>
                      </a:r>
                    </a:p>
                  </a:txBody>
                  <a:tcPr/>
                </a:tc>
                <a:tc>
                  <a:txBody>
                    <a:bodyPr/>
                    <a:lstStyle/>
                    <a:p>
                      <a:r>
                        <a:rPr lang="en-GB" dirty="0"/>
                        <a:t>Jan</a:t>
                      </a:r>
                    </a:p>
                  </a:txBody>
                  <a:tcPr/>
                </a:tc>
                <a:tc>
                  <a:txBody>
                    <a:bodyPr/>
                    <a:lstStyle/>
                    <a:p>
                      <a:r>
                        <a:rPr lang="en-GB"/>
                        <a:t>4-6 days</a:t>
                      </a:r>
                    </a:p>
                  </a:txBody>
                  <a:tcPr/>
                </a:tc>
                <a:extLst>
                  <a:ext uri="{0D108BD9-81ED-4DB2-BD59-A6C34878D82A}">
                    <a16:rowId xmlns:a16="http://schemas.microsoft.com/office/drawing/2014/main" val="114457997"/>
                  </a:ext>
                </a:extLst>
              </a:tr>
              <a:tr h="1697210">
                <a:tc>
                  <a:txBody>
                    <a:bodyPr/>
                    <a:lstStyle/>
                    <a:p>
                      <a:r>
                        <a:rPr lang="en-GB"/>
                        <a:t>Literacy and early reading</a:t>
                      </a:r>
                    </a:p>
                  </a:txBody>
                  <a:tcPr/>
                </a:tc>
                <a:tc>
                  <a:txBody>
                    <a:bodyPr/>
                    <a:lstStyle/>
                    <a:p>
                      <a:r>
                        <a:rPr lang="en-GB"/>
                        <a:t>Supporting reading, writing and oracy </a:t>
                      </a:r>
                    </a:p>
                    <a:p>
                      <a:r>
                        <a:rPr lang="en-GB"/>
                        <a:t>(early reading in Primary)</a:t>
                      </a:r>
                    </a:p>
                    <a:p>
                      <a:r>
                        <a:rPr lang="en-GB"/>
                        <a:t>(Subject specific literacy in Secondary</a:t>
                      </a:r>
                    </a:p>
                  </a:txBody>
                  <a:tcPr/>
                </a:tc>
                <a:tc>
                  <a:txBody>
                    <a:bodyPr/>
                    <a:lstStyle/>
                    <a:p>
                      <a:r>
                        <a:rPr lang="en-GB"/>
                        <a:t>Oct</a:t>
                      </a:r>
                    </a:p>
                    <a:p>
                      <a:r>
                        <a:rPr lang="en-GB"/>
                        <a:t>(Oct and May for Secondary)</a:t>
                      </a:r>
                    </a:p>
                    <a:p>
                      <a:endParaRPr lang="en-GB"/>
                    </a:p>
                  </a:txBody>
                  <a:tcPr/>
                </a:tc>
                <a:tc>
                  <a:txBody>
                    <a:bodyPr/>
                    <a:lstStyle/>
                    <a:p>
                      <a:r>
                        <a:rPr lang="en-GB" dirty="0"/>
                        <a:t>5-7 days</a:t>
                      </a:r>
                    </a:p>
                  </a:txBody>
                  <a:tcPr/>
                </a:tc>
                <a:extLst>
                  <a:ext uri="{0D108BD9-81ED-4DB2-BD59-A6C34878D82A}">
                    <a16:rowId xmlns:a16="http://schemas.microsoft.com/office/drawing/2014/main" val="1456045462"/>
                  </a:ext>
                </a:extLst>
              </a:tr>
            </a:tbl>
          </a:graphicData>
        </a:graphic>
      </p:graphicFrame>
      <p:sp>
        <p:nvSpPr>
          <p:cNvPr id="4" name="TextBox 3">
            <a:extLst>
              <a:ext uri="{FF2B5EF4-FFF2-40B4-BE49-F238E27FC236}">
                <a16:creationId xmlns:a16="http://schemas.microsoft.com/office/drawing/2014/main" id="{D178C45A-F889-7ABA-8C4F-C05F9DA85630}"/>
              </a:ext>
            </a:extLst>
          </p:cNvPr>
          <p:cNvSpPr txBox="1"/>
          <p:nvPr/>
        </p:nvSpPr>
        <p:spPr>
          <a:xfrm>
            <a:off x="366431" y="1102428"/>
            <a:ext cx="3788709" cy="2369880"/>
          </a:xfrm>
          <a:prstGeom prst="rect">
            <a:avLst/>
          </a:prstGeom>
          <a:noFill/>
        </p:spPr>
        <p:txBody>
          <a:bodyPr wrap="square">
            <a:spAutoFit/>
          </a:bodyPr>
          <a:lstStyle/>
          <a:p>
            <a:pPr>
              <a:buClr>
                <a:srgbClr val="7ECBB6"/>
              </a:buClr>
            </a:pPr>
            <a:r>
              <a:rPr lang="en-GB" sz="1800" b="1" dirty="0">
                <a:latin typeface="AvenirNext-Regular"/>
              </a:rPr>
              <a:t>Alignment of phase focus to cover</a:t>
            </a:r>
          </a:p>
          <a:p>
            <a:pPr>
              <a:buClr>
                <a:srgbClr val="7ECBB6"/>
              </a:buClr>
            </a:pPr>
            <a:r>
              <a:rPr lang="en-GB" sz="1800" b="1" dirty="0">
                <a:latin typeface="AvenirNext-Regular"/>
              </a:rPr>
              <a:t> </a:t>
            </a:r>
          </a:p>
          <a:p>
            <a:pPr marL="285750" indent="-285750">
              <a:buClr>
                <a:srgbClr val="7ECBB6"/>
              </a:buClr>
              <a:buFont typeface="Arial" panose="020B0604020202020204" pitchFamily="34" charset="0"/>
              <a:buChar char="•"/>
            </a:pPr>
            <a:r>
              <a:rPr lang="en-GB" sz="1600" dirty="0">
                <a:latin typeface="AvenirNext-Regular"/>
              </a:rPr>
              <a:t>Behaviour Management and Planning in foundation phase</a:t>
            </a:r>
          </a:p>
          <a:p>
            <a:pPr marL="285750" indent="-285750">
              <a:buClr>
                <a:srgbClr val="7ECBB6"/>
              </a:buClr>
              <a:buFont typeface="Arial" panose="020B0604020202020204" pitchFamily="34" charset="0"/>
              <a:buChar char="•"/>
            </a:pPr>
            <a:r>
              <a:rPr lang="en-GB" sz="1600" dirty="0">
                <a:latin typeface="AvenirNext-Regular"/>
              </a:rPr>
              <a:t>Adaptive Teaching, SEND and EAL in term 2</a:t>
            </a:r>
          </a:p>
          <a:p>
            <a:pPr marL="285750" indent="-285750">
              <a:buClr>
                <a:srgbClr val="7ECBB6"/>
              </a:buClr>
              <a:buFont typeface="Arial" panose="020B0604020202020204" pitchFamily="34" charset="0"/>
              <a:buChar char="•"/>
            </a:pPr>
            <a:r>
              <a:rPr lang="en-GB" sz="1600" dirty="0">
                <a:latin typeface="AvenirNext-Regular"/>
              </a:rPr>
              <a:t>Literacy and early reading (including SSP), term 1 (primary), term 1 and 3 (secondary)</a:t>
            </a:r>
          </a:p>
        </p:txBody>
      </p:sp>
      <p:sp>
        <p:nvSpPr>
          <p:cNvPr id="6" name="TextBox 5">
            <a:extLst>
              <a:ext uri="{FF2B5EF4-FFF2-40B4-BE49-F238E27FC236}">
                <a16:creationId xmlns:a16="http://schemas.microsoft.com/office/drawing/2014/main" id="{DDBEE15A-4300-3160-7D17-383C777400DA}"/>
              </a:ext>
            </a:extLst>
          </p:cNvPr>
          <p:cNvSpPr txBox="1"/>
          <p:nvPr/>
        </p:nvSpPr>
        <p:spPr>
          <a:xfrm>
            <a:off x="242047" y="410135"/>
            <a:ext cx="4572000" cy="461665"/>
          </a:xfrm>
          <a:prstGeom prst="rect">
            <a:avLst/>
          </a:prstGeom>
          <a:noFill/>
        </p:spPr>
        <p:txBody>
          <a:bodyPr wrap="square">
            <a:spAutoFit/>
          </a:bodyPr>
          <a:lstStyle/>
          <a:p>
            <a:r>
              <a:rPr lang="en-GB" sz="2300" b="1" dirty="0" err="1">
                <a:latin typeface="AvenirNext-Regular"/>
              </a:rPr>
              <a:t>ITaP</a:t>
            </a:r>
            <a:r>
              <a:rPr lang="en-GB" sz="2300" b="1" dirty="0">
                <a:latin typeface="AvenirNext-Regular"/>
              </a:rPr>
              <a:t> updates</a:t>
            </a:r>
            <a:endParaRPr lang="en-GB" sz="2300" dirty="0"/>
          </a:p>
        </p:txBody>
      </p:sp>
    </p:spTree>
    <p:extLst>
      <p:ext uri="{BB962C8B-B14F-4D97-AF65-F5344CB8AC3E}">
        <p14:creationId xmlns:p14="http://schemas.microsoft.com/office/powerpoint/2010/main" val="2634103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2DB52A-C7F3-3321-DD1E-E3B1E0238424}"/>
              </a:ext>
            </a:extLst>
          </p:cNvPr>
          <p:cNvPicPr>
            <a:picLocks noChangeAspect="1"/>
          </p:cNvPicPr>
          <p:nvPr/>
        </p:nvPicPr>
        <p:blipFill>
          <a:blip r:embed="rId2"/>
          <a:stretch>
            <a:fillRect/>
          </a:stretch>
        </p:blipFill>
        <p:spPr>
          <a:xfrm>
            <a:off x="1754278" y="59352"/>
            <a:ext cx="2044515" cy="5084147"/>
          </a:xfrm>
          <a:prstGeom prst="rect">
            <a:avLst/>
          </a:prstGeom>
        </p:spPr>
      </p:pic>
      <p:pic>
        <p:nvPicPr>
          <p:cNvPr id="6" name="Picture 5">
            <a:extLst>
              <a:ext uri="{FF2B5EF4-FFF2-40B4-BE49-F238E27FC236}">
                <a16:creationId xmlns:a16="http://schemas.microsoft.com/office/drawing/2014/main" id="{38B99761-12A6-603F-788A-C70D4DEE3025}"/>
              </a:ext>
            </a:extLst>
          </p:cNvPr>
          <p:cNvPicPr>
            <a:picLocks noChangeAspect="1"/>
          </p:cNvPicPr>
          <p:nvPr/>
        </p:nvPicPr>
        <p:blipFill>
          <a:blip r:embed="rId3"/>
          <a:stretch>
            <a:fillRect/>
          </a:stretch>
        </p:blipFill>
        <p:spPr>
          <a:xfrm>
            <a:off x="5249935" y="87287"/>
            <a:ext cx="2216631" cy="5143500"/>
          </a:xfrm>
          <a:prstGeom prst="rect">
            <a:avLst/>
          </a:prstGeom>
        </p:spPr>
      </p:pic>
      <p:graphicFrame>
        <p:nvGraphicFramePr>
          <p:cNvPr id="7" name="Object 6">
            <a:extLst>
              <a:ext uri="{FF2B5EF4-FFF2-40B4-BE49-F238E27FC236}">
                <a16:creationId xmlns:a16="http://schemas.microsoft.com/office/drawing/2014/main" id="{4B710ED3-5358-DA98-D682-31928C20A4C9}"/>
              </a:ext>
            </a:extLst>
          </p:cNvPr>
          <p:cNvGraphicFramePr>
            <a:graphicFrameLocks noChangeAspect="1"/>
          </p:cNvGraphicFramePr>
          <p:nvPr>
            <p:extLst>
              <p:ext uri="{D42A27DB-BD31-4B8C-83A1-F6EECF244321}">
                <p14:modId xmlns:p14="http://schemas.microsoft.com/office/powerpoint/2010/main" val="4080802412"/>
              </p:ext>
            </p:extLst>
          </p:nvPr>
        </p:nvGraphicFramePr>
        <p:xfrm>
          <a:off x="1524000" y="539750"/>
          <a:ext cx="6096000" cy="4064000"/>
        </p:xfrm>
        <a:graphic>
          <a:graphicData uri="http://schemas.openxmlformats.org/presentationml/2006/ole">
            <mc:AlternateContent xmlns:mc="http://schemas.openxmlformats.org/markup-compatibility/2006">
              <mc:Choice xmlns:v="urn:schemas-microsoft-com:vml" Requires="v">
                <p:oleObj name="PDF Document" r:id="rId4" imgW="0" imgH="0" progId="PowerPDF.Document">
                  <p:embed/>
                </p:oleObj>
              </mc:Choice>
              <mc:Fallback>
                <p:oleObj name="PDF Document" r:id="rId4" imgW="0" imgH="0" progId="PowerPDF.Document">
                  <p:embed/>
                  <p:pic>
                    <p:nvPicPr>
                      <p:cNvPr id="7" name="Object 6">
                        <a:extLst>
                          <a:ext uri="{FF2B5EF4-FFF2-40B4-BE49-F238E27FC236}">
                            <a16:creationId xmlns:a16="http://schemas.microsoft.com/office/drawing/2014/main" id="{4B710ED3-5358-DA98-D682-31928C20A4C9}"/>
                          </a:ext>
                        </a:extLst>
                      </p:cNvPr>
                      <p:cNvPicPr/>
                      <p:nvPr/>
                    </p:nvPicPr>
                    <p:blipFill/>
                    <p:spPr>
                      <a:xfrm>
                        <a:off x="1524000" y="539750"/>
                        <a:ext cx="6096000" cy="4064000"/>
                      </a:xfrm>
                      <a:prstGeom prst="rect">
                        <a:avLst/>
                      </a:prstGeom>
                    </p:spPr>
                  </p:pic>
                </p:oleObj>
              </mc:Fallback>
            </mc:AlternateContent>
          </a:graphicData>
        </a:graphic>
      </p:graphicFrame>
    </p:spTree>
    <p:extLst>
      <p:ext uri="{BB962C8B-B14F-4D97-AF65-F5344CB8AC3E}">
        <p14:creationId xmlns:p14="http://schemas.microsoft.com/office/powerpoint/2010/main" val="2794577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5475295" cy="5143499"/>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302400" y="619184"/>
            <a:ext cx="5018399" cy="4524315"/>
          </a:xfrm>
          <a:prstGeom prst="rect">
            <a:avLst/>
          </a:prstGeom>
        </p:spPr>
        <p:txBody>
          <a:bodyPr wrap="square">
            <a:spAutoFit/>
          </a:bodyPr>
          <a:lstStyle/>
          <a:p>
            <a:r>
              <a:rPr lang="en-GB" sz="3200" b="1" dirty="0">
                <a:solidFill>
                  <a:schemeClr val="bg1"/>
                </a:solidFill>
                <a:latin typeface="AvenirNext-Regular"/>
              </a:rPr>
              <a:t>Mentoring Conference 2023 proposals</a:t>
            </a:r>
          </a:p>
          <a:p>
            <a:r>
              <a:rPr lang="en-GB" sz="3200" b="1" dirty="0">
                <a:solidFill>
                  <a:schemeClr val="bg1"/>
                </a:solidFill>
                <a:latin typeface="AvenirNext-Regular"/>
              </a:rPr>
              <a:t>and Mentor Curriculum planning</a:t>
            </a:r>
            <a:endParaRPr lang="en-GB" sz="3200" dirty="0">
              <a:solidFill>
                <a:schemeClr val="bg1"/>
              </a:solidFill>
              <a:latin typeface="AvenirNext-Regular"/>
            </a:endParaRPr>
          </a:p>
          <a:p>
            <a:endParaRPr lang="en-GB" sz="3200" dirty="0">
              <a:solidFill>
                <a:schemeClr val="bg1"/>
              </a:solidFill>
              <a:latin typeface="AvenirNext-Regular"/>
            </a:endParaRPr>
          </a:p>
          <a:p>
            <a:endParaRPr lang="en-GB" sz="3200" dirty="0">
              <a:solidFill>
                <a:schemeClr val="bg1"/>
              </a:solidFill>
              <a:latin typeface="AvenirNext-Regular"/>
            </a:endParaRPr>
          </a:p>
          <a:p>
            <a:r>
              <a:rPr lang="en-GB" sz="3200" dirty="0">
                <a:solidFill>
                  <a:schemeClr val="bg1"/>
                </a:solidFill>
                <a:latin typeface="AvenirNext-Regular"/>
              </a:rPr>
              <a:t>Julie Taylor and Kate Hamer </a:t>
            </a:r>
          </a:p>
          <a:p>
            <a:endParaRPr lang="en-GB" sz="3200" b="1" dirty="0">
              <a:solidFill>
                <a:schemeClr val="bg1"/>
              </a:solidFill>
              <a:latin typeface="AvenirNext-Regular"/>
            </a:endParaRPr>
          </a:p>
          <a:p>
            <a:endParaRPr lang="en-GB" sz="3200" b="1" dirty="0">
              <a:solidFill>
                <a:schemeClr val="bg1"/>
              </a:solidFill>
              <a:latin typeface="AvenirNext-Regular"/>
            </a:endParaRPr>
          </a:p>
        </p:txBody>
      </p:sp>
      <p:pic>
        <p:nvPicPr>
          <p:cNvPr id="4" name="Picture 3">
            <a:extLst>
              <a:ext uri="{FF2B5EF4-FFF2-40B4-BE49-F238E27FC236}">
                <a16:creationId xmlns:a16="http://schemas.microsoft.com/office/drawing/2014/main" id="{1E1C0522-78CF-6B9C-349F-2A602A86C5E3}"/>
              </a:ext>
            </a:extLst>
          </p:cNvPr>
          <p:cNvPicPr>
            <a:picLocks noChangeAspect="1"/>
          </p:cNvPicPr>
          <p:nvPr/>
        </p:nvPicPr>
        <p:blipFill>
          <a:blip r:embed="rId2"/>
          <a:stretch>
            <a:fillRect/>
          </a:stretch>
        </p:blipFill>
        <p:spPr>
          <a:xfrm>
            <a:off x="5475295" y="0"/>
            <a:ext cx="3668705" cy="5143500"/>
          </a:xfrm>
          <a:prstGeom prst="rect">
            <a:avLst/>
          </a:prstGeom>
        </p:spPr>
      </p:pic>
    </p:spTree>
    <p:extLst>
      <p:ext uri="{BB962C8B-B14F-4D97-AF65-F5344CB8AC3E}">
        <p14:creationId xmlns:p14="http://schemas.microsoft.com/office/powerpoint/2010/main" val="2901005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07807-E1D6-E92E-651E-44204BAF0A1E}"/>
              </a:ext>
            </a:extLst>
          </p:cNvPr>
          <p:cNvSpPr>
            <a:spLocks noGrp="1"/>
          </p:cNvSpPr>
          <p:nvPr>
            <p:ph type="ctrTitle"/>
          </p:nvPr>
        </p:nvSpPr>
        <p:spPr>
          <a:xfrm>
            <a:off x="529390" y="1007974"/>
            <a:ext cx="7772400" cy="1102519"/>
          </a:xfrm>
        </p:spPr>
        <p:txBody>
          <a:bodyPr>
            <a:normAutofit/>
          </a:bodyPr>
          <a:lstStyle/>
          <a:p>
            <a:pPr algn="l"/>
            <a:r>
              <a:rPr lang="en-GB" sz="2400" b="1" dirty="0">
                <a:latin typeface="AvenirNext-Regular"/>
              </a:rPr>
              <a:t>Partnership conference </a:t>
            </a:r>
            <a:br>
              <a:rPr lang="en-GB" sz="1050" dirty="0"/>
            </a:br>
            <a:br>
              <a:rPr lang="en-GB" sz="2400" dirty="0">
                <a:latin typeface="AvenirNext-Regular"/>
              </a:rPr>
            </a:br>
            <a:endParaRPr lang="en-GB" sz="1300" dirty="0">
              <a:latin typeface="AvenirNext-Regular"/>
            </a:endParaRPr>
          </a:p>
        </p:txBody>
      </p:sp>
      <p:sp>
        <p:nvSpPr>
          <p:cNvPr id="5" name="Title 1">
            <a:extLst>
              <a:ext uri="{FF2B5EF4-FFF2-40B4-BE49-F238E27FC236}">
                <a16:creationId xmlns:a16="http://schemas.microsoft.com/office/drawing/2014/main" id="{B0AF6BCB-F9C7-5EB5-61BA-02C4D15FEB3F}"/>
              </a:ext>
            </a:extLst>
          </p:cNvPr>
          <p:cNvSpPr txBox="1">
            <a:spLocks/>
          </p:cNvSpPr>
          <p:nvPr/>
        </p:nvSpPr>
        <p:spPr>
          <a:xfrm>
            <a:off x="529390" y="2569145"/>
            <a:ext cx="7772400" cy="8001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a:p>
        </p:txBody>
      </p:sp>
      <p:sp>
        <p:nvSpPr>
          <p:cNvPr id="7" name="TextBox 6">
            <a:extLst>
              <a:ext uri="{FF2B5EF4-FFF2-40B4-BE49-F238E27FC236}">
                <a16:creationId xmlns:a16="http://schemas.microsoft.com/office/drawing/2014/main" id="{A43CD679-E021-9C03-DC79-9DCDC38FD496}"/>
              </a:ext>
            </a:extLst>
          </p:cNvPr>
          <p:cNvSpPr txBox="1"/>
          <p:nvPr/>
        </p:nvSpPr>
        <p:spPr>
          <a:xfrm>
            <a:off x="529390" y="3603355"/>
            <a:ext cx="7157768" cy="1331134"/>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fontAlgn="base">
              <a:spcBef>
                <a:spcPct val="0"/>
              </a:spcBef>
              <a:spcAft>
                <a:spcPct val="0"/>
              </a:spcAft>
              <a:defRPr/>
            </a:pPr>
            <a:r>
              <a:rPr lang="en-US" sz="1600" dirty="0">
                <a:solidFill>
                  <a:srgbClr val="000000"/>
                </a:solidFill>
                <a:latin typeface="AvenirNext-Regular"/>
                <a:cs typeface="Arial"/>
              </a:rPr>
              <a:t>Proposed date: Thursday 21</a:t>
            </a:r>
            <a:r>
              <a:rPr lang="en-US" sz="1600" baseline="30000" dirty="0">
                <a:solidFill>
                  <a:srgbClr val="000000"/>
                </a:solidFill>
                <a:latin typeface="AvenirNext-Regular"/>
                <a:cs typeface="Arial"/>
              </a:rPr>
              <a:t>st</a:t>
            </a:r>
            <a:r>
              <a:rPr lang="en-US" sz="1600" dirty="0">
                <a:solidFill>
                  <a:srgbClr val="000000"/>
                </a:solidFill>
                <a:latin typeface="AvenirNext-Regular"/>
                <a:cs typeface="Arial"/>
              </a:rPr>
              <a:t> or 28</a:t>
            </a:r>
            <a:r>
              <a:rPr lang="en-US" sz="1600" baseline="30000" dirty="0">
                <a:solidFill>
                  <a:srgbClr val="000000"/>
                </a:solidFill>
                <a:latin typeface="AvenirNext-Regular"/>
                <a:cs typeface="Arial"/>
              </a:rPr>
              <a:t>th</a:t>
            </a:r>
            <a:r>
              <a:rPr lang="en-US" sz="1600" dirty="0">
                <a:solidFill>
                  <a:srgbClr val="000000"/>
                </a:solidFill>
                <a:latin typeface="AvenirNext-Regular"/>
                <a:cs typeface="Arial"/>
              </a:rPr>
              <a:t> September 2023</a:t>
            </a:r>
          </a:p>
          <a:p>
            <a:pPr defTabSz="685800" fontAlgn="base">
              <a:spcBef>
                <a:spcPct val="0"/>
              </a:spcBef>
              <a:spcAft>
                <a:spcPct val="0"/>
              </a:spcAft>
            </a:pPr>
            <a:r>
              <a:rPr lang="en-US" sz="1600" dirty="0">
                <a:solidFill>
                  <a:srgbClr val="000000"/>
                </a:solidFill>
                <a:latin typeface="AvenirNext-Regular"/>
                <a:cs typeface="Arial"/>
              </a:rPr>
              <a:t>Time: 12pm – 5pm: starting with a 45mins lunch, 15 mins coffee break.</a:t>
            </a:r>
          </a:p>
          <a:p>
            <a:pPr defTabSz="685800" fontAlgn="base">
              <a:spcBef>
                <a:spcPct val="0"/>
              </a:spcBef>
              <a:spcAft>
                <a:spcPct val="0"/>
              </a:spcAft>
            </a:pPr>
            <a:r>
              <a:rPr lang="en-US" sz="1600" dirty="0">
                <a:solidFill>
                  <a:srgbClr val="000000"/>
                </a:solidFill>
                <a:latin typeface="AvenirNext-Regular"/>
                <a:cs typeface="Arial"/>
              </a:rPr>
              <a:t>Synchronous and Face to Face. </a:t>
            </a:r>
          </a:p>
          <a:p>
            <a:pPr defTabSz="685800" fontAlgn="base">
              <a:spcBef>
                <a:spcPct val="0"/>
              </a:spcBef>
              <a:spcAft>
                <a:spcPct val="0"/>
              </a:spcAft>
            </a:pPr>
            <a:r>
              <a:rPr lang="en-US" sz="1600" dirty="0">
                <a:solidFill>
                  <a:srgbClr val="000000"/>
                </a:solidFill>
                <a:latin typeface="AvenirNext-Regular"/>
                <a:cs typeface="Arial"/>
              </a:rPr>
              <a:t>Asynchronous resources. </a:t>
            </a:r>
            <a:endParaRPr lang="en-US" sz="1600" dirty="0">
              <a:solidFill>
                <a:srgbClr val="000000"/>
              </a:solidFill>
              <a:latin typeface="AvenirNext-Regular"/>
              <a:cs typeface="Arial" charset="0"/>
            </a:endParaRPr>
          </a:p>
          <a:p>
            <a:pPr defTabSz="685800" fontAlgn="base">
              <a:spcBef>
                <a:spcPct val="0"/>
              </a:spcBef>
              <a:spcAft>
                <a:spcPct val="0"/>
              </a:spcAft>
              <a:defRPr/>
            </a:pPr>
            <a:endParaRPr lang="en-US" dirty="0">
              <a:solidFill>
                <a:srgbClr val="000000"/>
              </a:solidFill>
              <a:latin typeface="Calibri"/>
              <a:cs typeface="Arial"/>
            </a:endParaRPr>
          </a:p>
        </p:txBody>
      </p:sp>
      <p:pic>
        <p:nvPicPr>
          <p:cNvPr id="9" name="Picture 8">
            <a:extLst>
              <a:ext uri="{FF2B5EF4-FFF2-40B4-BE49-F238E27FC236}">
                <a16:creationId xmlns:a16="http://schemas.microsoft.com/office/drawing/2014/main" id="{267B2B10-3AD8-4F20-1353-04B0FCEEE107}"/>
              </a:ext>
            </a:extLst>
          </p:cNvPr>
          <p:cNvPicPr>
            <a:picLocks noChangeAspect="1"/>
          </p:cNvPicPr>
          <p:nvPr/>
        </p:nvPicPr>
        <p:blipFill>
          <a:blip r:embed="rId2"/>
          <a:stretch>
            <a:fillRect/>
          </a:stretch>
        </p:blipFill>
        <p:spPr>
          <a:xfrm>
            <a:off x="529390" y="1559234"/>
            <a:ext cx="7408341" cy="1954915"/>
          </a:xfrm>
          <a:prstGeom prst="rect">
            <a:avLst/>
          </a:prstGeom>
        </p:spPr>
      </p:pic>
    </p:spTree>
    <p:extLst>
      <p:ext uri="{BB962C8B-B14F-4D97-AF65-F5344CB8AC3E}">
        <p14:creationId xmlns:p14="http://schemas.microsoft.com/office/powerpoint/2010/main" val="2387177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07807-E1D6-E92E-651E-44204BAF0A1E}"/>
              </a:ext>
            </a:extLst>
          </p:cNvPr>
          <p:cNvSpPr>
            <a:spLocks noGrp="1"/>
          </p:cNvSpPr>
          <p:nvPr>
            <p:ph type="ctrTitle"/>
          </p:nvPr>
        </p:nvSpPr>
        <p:spPr>
          <a:xfrm>
            <a:off x="529390" y="1065967"/>
            <a:ext cx="7772400" cy="1102519"/>
          </a:xfrm>
        </p:spPr>
        <p:txBody>
          <a:bodyPr>
            <a:normAutofit/>
          </a:bodyPr>
          <a:lstStyle/>
          <a:p>
            <a:pPr algn="l"/>
            <a:r>
              <a:rPr lang="en-GB" sz="2300" b="1" dirty="0">
                <a:latin typeface="AvenirNext-Regular"/>
              </a:rPr>
              <a:t>Mentor curriculum – 20 hours </a:t>
            </a:r>
            <a:br>
              <a:rPr lang="en-GB" sz="1050" dirty="0"/>
            </a:br>
            <a:br>
              <a:rPr lang="en-GB" sz="2400" dirty="0">
                <a:latin typeface="AvenirNext-Regular"/>
              </a:rPr>
            </a:br>
            <a:endParaRPr lang="en-GB" sz="1300" dirty="0">
              <a:latin typeface="AvenirNext-Regular"/>
            </a:endParaRPr>
          </a:p>
        </p:txBody>
      </p:sp>
      <p:sp>
        <p:nvSpPr>
          <p:cNvPr id="5" name="Title 1">
            <a:extLst>
              <a:ext uri="{FF2B5EF4-FFF2-40B4-BE49-F238E27FC236}">
                <a16:creationId xmlns:a16="http://schemas.microsoft.com/office/drawing/2014/main" id="{B0AF6BCB-F9C7-5EB5-61BA-02C4D15FEB3F}"/>
              </a:ext>
            </a:extLst>
          </p:cNvPr>
          <p:cNvSpPr txBox="1">
            <a:spLocks/>
          </p:cNvSpPr>
          <p:nvPr/>
        </p:nvSpPr>
        <p:spPr>
          <a:xfrm>
            <a:off x="529390" y="2569145"/>
            <a:ext cx="7772400" cy="8001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a:p>
        </p:txBody>
      </p:sp>
      <p:sp>
        <p:nvSpPr>
          <p:cNvPr id="7" name="TextBox 6">
            <a:extLst>
              <a:ext uri="{FF2B5EF4-FFF2-40B4-BE49-F238E27FC236}">
                <a16:creationId xmlns:a16="http://schemas.microsoft.com/office/drawing/2014/main" id="{A43CD679-E021-9C03-DC79-9DCDC38FD496}"/>
              </a:ext>
            </a:extLst>
          </p:cNvPr>
          <p:cNvSpPr txBox="1"/>
          <p:nvPr/>
        </p:nvSpPr>
        <p:spPr>
          <a:xfrm>
            <a:off x="578007" y="1556715"/>
            <a:ext cx="7157768" cy="280846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457200" marR="0" lvl="0" indent="-457200" algn="l" defTabSz="914400" rtl="0" eaLnBrk="1" fontAlgn="base" latinLnBrk="0" hangingPunct="1">
              <a:lnSpc>
                <a:spcPct val="100000"/>
              </a:lnSpc>
              <a:spcBef>
                <a:spcPct val="20000"/>
              </a:spcBef>
              <a:spcAft>
                <a:spcPct val="0"/>
              </a:spcAft>
              <a:buClr>
                <a:srgbClr val="7ECBB6"/>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venirNext-Regular"/>
              </a:rPr>
              <a:t>Assumption that fundamental skills of a mentor are in place through cross-institution provider (NASBTT?) </a:t>
            </a:r>
          </a:p>
          <a:p>
            <a:pPr marL="457200" marR="0" lvl="0" indent="-457200" algn="l" defTabSz="914400" rtl="0" eaLnBrk="1" fontAlgn="base" latinLnBrk="0" hangingPunct="1">
              <a:lnSpc>
                <a:spcPct val="100000"/>
              </a:lnSpc>
              <a:spcBef>
                <a:spcPct val="20000"/>
              </a:spcBef>
              <a:spcAft>
                <a:spcPct val="0"/>
              </a:spcAft>
              <a:buClr>
                <a:srgbClr val="7ECBB6"/>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venirNext-Regular"/>
              </a:rPr>
              <a:t>Mentoring conference will focus on Warwick mentor curriculum guided by the PPUs</a:t>
            </a:r>
          </a:p>
          <a:p>
            <a:pPr marL="457200" marR="0" lvl="0" indent="-457200" algn="l" defTabSz="914400" rtl="0" eaLnBrk="1" fontAlgn="base" latinLnBrk="0" hangingPunct="1">
              <a:lnSpc>
                <a:spcPct val="100000"/>
              </a:lnSpc>
              <a:spcBef>
                <a:spcPct val="20000"/>
              </a:spcBef>
              <a:spcAft>
                <a:spcPct val="0"/>
              </a:spcAft>
              <a:buClr>
                <a:srgbClr val="7ECBB6"/>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venirNext-Regular"/>
              </a:rPr>
              <a:t>Mentors will work with lead mentors to understand what it is to be a phase/subject mentor supporting the trainee through the phases of learning </a:t>
            </a:r>
          </a:p>
          <a:p>
            <a:pPr marL="2057400" marR="0" lvl="4" indent="-228600" algn="l" defTabSz="914400" rtl="0" eaLnBrk="1" fontAlgn="base" latinLnBrk="0" hangingPunct="1">
              <a:lnSpc>
                <a:spcPct val="100000"/>
              </a:lnSpc>
              <a:spcBef>
                <a:spcPct val="20000"/>
              </a:spcBef>
              <a:spcAft>
                <a:spcPct val="0"/>
              </a:spcAft>
              <a:buClrTx/>
              <a:buSzTx/>
              <a:buFontTx/>
              <a:buChar char="»"/>
              <a:tabLst/>
              <a:defRPr/>
            </a:pPr>
            <a:r>
              <a:rPr kumimoji="0" lang="en-GB" sz="1600" b="0" i="0" u="none" strike="noStrike" kern="0" cap="none" spc="0" normalizeH="0" baseline="0" noProof="0" dirty="0">
                <a:ln>
                  <a:noFill/>
                </a:ln>
                <a:solidFill>
                  <a:srgbClr val="000000"/>
                </a:solidFill>
                <a:effectLst/>
                <a:uLnTx/>
                <a:uFillTx/>
                <a:latin typeface="AvenirNext-Regular"/>
              </a:rPr>
              <a:t>Foundation</a:t>
            </a:r>
          </a:p>
          <a:p>
            <a:pPr marL="2057400" marR="0" lvl="4" indent="-228600" algn="l" defTabSz="914400" rtl="0" eaLnBrk="1" fontAlgn="base" latinLnBrk="0" hangingPunct="1">
              <a:lnSpc>
                <a:spcPct val="100000"/>
              </a:lnSpc>
              <a:spcBef>
                <a:spcPct val="20000"/>
              </a:spcBef>
              <a:spcAft>
                <a:spcPct val="0"/>
              </a:spcAft>
              <a:buClrTx/>
              <a:buSzTx/>
              <a:buFontTx/>
              <a:buChar char="»"/>
              <a:tabLst/>
              <a:defRPr/>
            </a:pPr>
            <a:r>
              <a:rPr kumimoji="0" lang="en-GB" sz="1600" b="0" i="0" u="none" strike="noStrike" kern="0" cap="none" spc="0" normalizeH="0" baseline="0" noProof="0" dirty="0">
                <a:ln>
                  <a:noFill/>
                </a:ln>
                <a:solidFill>
                  <a:srgbClr val="000000"/>
                </a:solidFill>
                <a:effectLst/>
                <a:uLnTx/>
                <a:uFillTx/>
                <a:latin typeface="AvenirNext-Regular"/>
              </a:rPr>
              <a:t>Establishing</a:t>
            </a:r>
          </a:p>
          <a:p>
            <a:pPr marL="2057400" marR="0" lvl="4" indent="-228600" algn="l" defTabSz="914400" rtl="0" eaLnBrk="1" fontAlgn="base" latinLnBrk="0" hangingPunct="1">
              <a:lnSpc>
                <a:spcPct val="100000"/>
              </a:lnSpc>
              <a:spcBef>
                <a:spcPct val="20000"/>
              </a:spcBef>
              <a:spcAft>
                <a:spcPct val="0"/>
              </a:spcAft>
              <a:buClrTx/>
              <a:buSzTx/>
              <a:buFontTx/>
              <a:buChar char="»"/>
              <a:tabLst/>
              <a:defRPr/>
            </a:pPr>
            <a:r>
              <a:rPr kumimoji="0" lang="en-GB" sz="1600" b="0" i="0" u="none" strike="noStrike" kern="0" cap="none" spc="0" normalizeH="0" baseline="0" noProof="0" dirty="0">
                <a:ln>
                  <a:noFill/>
                </a:ln>
                <a:solidFill>
                  <a:srgbClr val="000000"/>
                </a:solidFill>
                <a:effectLst/>
                <a:uLnTx/>
                <a:uFillTx/>
                <a:latin typeface="AvenirNext-Regular"/>
              </a:rPr>
              <a:t>Independence/teacher ready </a:t>
            </a:r>
          </a:p>
          <a:p>
            <a:pPr defTabSz="685800" fontAlgn="base">
              <a:spcBef>
                <a:spcPct val="0"/>
              </a:spcBef>
              <a:spcAft>
                <a:spcPct val="0"/>
              </a:spcAft>
              <a:defRPr/>
            </a:pPr>
            <a:endParaRPr lang="en-US" dirty="0">
              <a:solidFill>
                <a:srgbClr val="000000"/>
              </a:solidFill>
              <a:latin typeface="Calibri"/>
              <a:cs typeface="Arial"/>
            </a:endParaRPr>
          </a:p>
        </p:txBody>
      </p:sp>
    </p:spTree>
    <p:extLst>
      <p:ext uri="{BB962C8B-B14F-4D97-AF65-F5344CB8AC3E}">
        <p14:creationId xmlns:p14="http://schemas.microsoft.com/office/powerpoint/2010/main" val="654762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5475295" cy="5143499"/>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302400" y="619184"/>
            <a:ext cx="5018399" cy="353943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AvenirNext-DemiBold"/>
                <a:ea typeface="+mn-ea"/>
                <a:cs typeface="Calibri"/>
              </a:rPr>
              <a:t>Digital Teacher Education Project</a:t>
            </a:r>
            <a:endParaRPr kumimoji="0" lang="en-GB" sz="3200" b="0"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a:ln>
                  <a:noFill/>
                </a:ln>
                <a:solidFill>
                  <a:prstClr val="white"/>
                </a:solidFill>
                <a:effectLst/>
                <a:uLnTx/>
                <a:uFillTx/>
                <a:latin typeface="AvenirNext-Regular"/>
                <a:ea typeface="+mn-ea"/>
                <a:cs typeface="+mn-cs"/>
              </a:rPr>
              <a:t>Abi Ball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AvenirNext-Regular"/>
              <a:ea typeface="+mn-ea"/>
              <a:cs typeface="+mn-cs"/>
            </a:endParaRPr>
          </a:p>
        </p:txBody>
      </p:sp>
      <p:pic>
        <p:nvPicPr>
          <p:cNvPr id="2" name="Picture 1">
            <a:extLst>
              <a:ext uri="{FF2B5EF4-FFF2-40B4-BE49-F238E27FC236}">
                <a16:creationId xmlns:a16="http://schemas.microsoft.com/office/drawing/2014/main" id="{DD86A929-D5D6-EBA8-2921-C1478921709B}"/>
              </a:ext>
            </a:extLst>
          </p:cNvPr>
          <p:cNvPicPr>
            <a:picLocks noChangeAspect="1"/>
          </p:cNvPicPr>
          <p:nvPr/>
        </p:nvPicPr>
        <p:blipFill>
          <a:blip r:embed="rId2"/>
          <a:stretch>
            <a:fillRect/>
          </a:stretch>
        </p:blipFill>
        <p:spPr>
          <a:xfrm>
            <a:off x="5475294" y="-1"/>
            <a:ext cx="3693081" cy="5143499"/>
          </a:xfrm>
          <a:prstGeom prst="rect">
            <a:avLst/>
          </a:prstGeom>
        </p:spPr>
      </p:pic>
    </p:spTree>
    <p:extLst>
      <p:ext uri="{BB962C8B-B14F-4D97-AF65-F5344CB8AC3E}">
        <p14:creationId xmlns:p14="http://schemas.microsoft.com/office/powerpoint/2010/main" val="654209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8B7BE-FD3F-3681-5CD6-9167602AE119}"/>
              </a:ext>
            </a:extLst>
          </p:cNvPr>
          <p:cNvSpPr>
            <a:spLocks noGrp="1"/>
          </p:cNvSpPr>
          <p:nvPr>
            <p:ph type="title"/>
          </p:nvPr>
        </p:nvSpPr>
        <p:spPr>
          <a:xfrm>
            <a:off x="457200" y="658916"/>
            <a:ext cx="8229600" cy="857250"/>
          </a:xfrm>
        </p:spPr>
        <p:txBody>
          <a:bodyPr anchor="b">
            <a:normAutofit/>
          </a:bodyPr>
          <a:lstStyle/>
          <a:p>
            <a:pPr algn="l"/>
            <a:r>
              <a:rPr lang="en-GB" sz="2400" b="1" dirty="0">
                <a:latin typeface="AvenirNext-Regular"/>
              </a:rPr>
              <a:t>Strategic priorities:</a:t>
            </a:r>
          </a:p>
        </p:txBody>
      </p:sp>
      <p:sp>
        <p:nvSpPr>
          <p:cNvPr id="3" name="Content Placeholder 2">
            <a:extLst>
              <a:ext uri="{FF2B5EF4-FFF2-40B4-BE49-F238E27FC236}">
                <a16:creationId xmlns:a16="http://schemas.microsoft.com/office/drawing/2014/main" id="{4B8811B5-917E-A803-1EB9-E11D1F66118D}"/>
              </a:ext>
            </a:extLst>
          </p:cNvPr>
          <p:cNvSpPr>
            <a:spLocks noGrp="1"/>
          </p:cNvSpPr>
          <p:nvPr>
            <p:ph idx="1"/>
          </p:nvPr>
        </p:nvSpPr>
        <p:spPr>
          <a:xfrm>
            <a:off x="457200" y="1502718"/>
            <a:ext cx="8229600" cy="3394472"/>
          </a:xfrm>
        </p:spPr>
        <p:txBody>
          <a:bodyPr>
            <a:noAutofit/>
          </a:bodyPr>
          <a:lstStyle/>
          <a:p>
            <a:pPr marL="0" indent="0">
              <a:lnSpc>
                <a:spcPct val="107000"/>
              </a:lnSpc>
              <a:spcAft>
                <a:spcPts val="600"/>
              </a:spcAft>
              <a:buNone/>
            </a:pPr>
            <a:r>
              <a:rPr lang="en-GB" sz="1600" dirty="0">
                <a:latin typeface="AvenirNext-Regular"/>
                <a:ea typeface="Calibri" panose="020F0502020204030204" pitchFamily="34" charset="0"/>
                <a:cs typeface="Times New Roman" panose="02020603050405020304" pitchFamily="18" charset="0"/>
              </a:rPr>
              <a:t>At the end of the Phase II Strategy renewal process, CTE established six departmental strategic priorities that it intends to implement over the next five years:</a:t>
            </a:r>
          </a:p>
          <a:p>
            <a:pPr marL="600075" lvl="1" indent="-257175">
              <a:lnSpc>
                <a:spcPct val="107000"/>
              </a:lnSpc>
              <a:buFont typeface="+mj-lt"/>
              <a:buAutoNum type="arabicPeriod"/>
            </a:pPr>
            <a:r>
              <a:rPr lang="en-GB" sz="1600" dirty="0">
                <a:latin typeface="AvenirNext-Regular"/>
                <a:ea typeface="Calibri" panose="020F0502020204030204" pitchFamily="34" charset="0"/>
                <a:cs typeface="Times New Roman" panose="02020603050405020304" pitchFamily="18" charset="0"/>
              </a:rPr>
              <a:t>Respond to the changes and evolution of teacher education. </a:t>
            </a:r>
          </a:p>
          <a:p>
            <a:pPr marL="600075" lvl="1" indent="-257175">
              <a:lnSpc>
                <a:spcPct val="107000"/>
              </a:lnSpc>
              <a:buFont typeface="+mj-lt"/>
              <a:buAutoNum type="arabicPeriod"/>
            </a:pPr>
            <a:r>
              <a:rPr lang="en-GB" sz="1600" dirty="0">
                <a:latin typeface="AvenirNext-Regular"/>
                <a:ea typeface="Calibri" panose="020F0502020204030204" pitchFamily="34" charset="0"/>
                <a:cs typeface="Times New Roman" panose="02020603050405020304" pitchFamily="18" charset="0"/>
              </a:rPr>
              <a:t>Be the very best teacher educators.</a:t>
            </a:r>
          </a:p>
          <a:p>
            <a:pPr marL="600075" lvl="1" indent="-257175">
              <a:lnSpc>
                <a:spcPct val="107000"/>
              </a:lnSpc>
              <a:buFont typeface="+mj-lt"/>
              <a:buAutoNum type="arabicPeriod"/>
            </a:pPr>
            <a:r>
              <a:rPr lang="en-GB" sz="1600" dirty="0">
                <a:solidFill>
                  <a:srgbClr val="FF0000"/>
                </a:solidFill>
                <a:latin typeface="AvenirNext-Regular"/>
                <a:ea typeface="Calibri" panose="020F0502020204030204" pitchFamily="34" charset="0"/>
                <a:cs typeface="Times New Roman" panose="02020603050405020304" pitchFamily="18" charset="0"/>
              </a:rPr>
              <a:t>Deliver transformational teaching and learning: Develop our digital distinctiveness. </a:t>
            </a:r>
          </a:p>
          <a:p>
            <a:pPr marL="600075" lvl="1" indent="-257175">
              <a:lnSpc>
                <a:spcPct val="107000"/>
              </a:lnSpc>
              <a:buFont typeface="+mj-lt"/>
              <a:buAutoNum type="arabicPeriod"/>
            </a:pPr>
            <a:r>
              <a:rPr lang="en-GB" sz="1600" dirty="0">
                <a:latin typeface="AvenirNext-Regular"/>
                <a:ea typeface="Calibri" panose="020F0502020204030204" pitchFamily="34" charset="0"/>
                <a:cs typeface="Times New Roman" panose="02020603050405020304" pitchFamily="18" charset="0"/>
              </a:rPr>
              <a:t>Achieve sustainable target recruitment numbers. </a:t>
            </a:r>
          </a:p>
          <a:p>
            <a:pPr marL="600075" lvl="1" indent="-257175">
              <a:lnSpc>
                <a:spcPct val="107000"/>
              </a:lnSpc>
              <a:buFont typeface="+mj-lt"/>
              <a:buAutoNum type="arabicPeriod"/>
            </a:pPr>
            <a:r>
              <a:rPr lang="en-GB" sz="1600" dirty="0">
                <a:solidFill>
                  <a:srgbClr val="0070C0"/>
                </a:solidFill>
                <a:latin typeface="AvenirNext-Regular"/>
                <a:ea typeface="Calibri" panose="020F0502020204030204" pitchFamily="34" charset="0"/>
                <a:cs typeface="Times New Roman" panose="02020603050405020304" pitchFamily="18" charset="0"/>
              </a:rPr>
              <a:t>Build and maintain an environment in which staff and students flourish. </a:t>
            </a:r>
          </a:p>
          <a:p>
            <a:pPr marL="600075" lvl="1" indent="-257175">
              <a:lnSpc>
                <a:spcPct val="107000"/>
              </a:lnSpc>
              <a:spcAft>
                <a:spcPts val="600"/>
              </a:spcAft>
              <a:buFont typeface="+mj-lt"/>
              <a:buAutoNum type="arabicPeriod"/>
            </a:pPr>
            <a:r>
              <a:rPr lang="en-GB" sz="1600" dirty="0">
                <a:solidFill>
                  <a:srgbClr val="FF0000"/>
                </a:solidFill>
                <a:latin typeface="AvenirNext-Regular"/>
                <a:ea typeface="Calibri" panose="020F0502020204030204" pitchFamily="34" charset="0"/>
                <a:cs typeface="Times New Roman" panose="02020603050405020304" pitchFamily="18" charset="0"/>
              </a:rPr>
              <a:t>Increase and disseminate our wider educational impact on a regional, national, and international level. </a:t>
            </a:r>
          </a:p>
        </p:txBody>
      </p:sp>
    </p:spTree>
    <p:extLst>
      <p:ext uri="{BB962C8B-B14F-4D97-AF65-F5344CB8AC3E}">
        <p14:creationId xmlns:p14="http://schemas.microsoft.com/office/powerpoint/2010/main" val="2797788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F3CD3-B071-0D1C-F256-5875A6D97F80}"/>
              </a:ext>
            </a:extLst>
          </p:cNvPr>
          <p:cNvSpPr>
            <a:spLocks noGrp="1"/>
          </p:cNvSpPr>
          <p:nvPr>
            <p:ph type="title"/>
          </p:nvPr>
        </p:nvSpPr>
        <p:spPr>
          <a:xfrm>
            <a:off x="504265" y="757322"/>
            <a:ext cx="8229600" cy="857250"/>
          </a:xfrm>
        </p:spPr>
        <p:txBody>
          <a:bodyPr anchor="b">
            <a:normAutofit/>
          </a:bodyPr>
          <a:lstStyle/>
          <a:p>
            <a:pPr algn="l"/>
            <a:r>
              <a:rPr lang="en-GB" sz="2400" b="1" dirty="0">
                <a:latin typeface="AvenirNext-Regular"/>
              </a:rPr>
              <a:t>Challenges</a:t>
            </a:r>
          </a:p>
        </p:txBody>
      </p:sp>
      <p:sp>
        <p:nvSpPr>
          <p:cNvPr id="3" name="Content Placeholder 2">
            <a:extLst>
              <a:ext uri="{FF2B5EF4-FFF2-40B4-BE49-F238E27FC236}">
                <a16:creationId xmlns:a16="http://schemas.microsoft.com/office/drawing/2014/main" id="{E1ABC87D-2D20-D36A-2CAC-5214DED8100E}"/>
              </a:ext>
            </a:extLst>
          </p:cNvPr>
          <p:cNvSpPr>
            <a:spLocks noGrp="1"/>
          </p:cNvSpPr>
          <p:nvPr>
            <p:ph idx="1"/>
          </p:nvPr>
        </p:nvSpPr>
        <p:spPr>
          <a:xfrm>
            <a:off x="584948" y="1789382"/>
            <a:ext cx="8229600" cy="3074181"/>
          </a:xfrm>
        </p:spPr>
        <p:txBody>
          <a:bodyPr>
            <a:normAutofit/>
          </a:bodyPr>
          <a:lstStyle/>
          <a:p>
            <a:pPr marL="0" indent="0">
              <a:buNone/>
            </a:pPr>
            <a:r>
              <a:rPr lang="en-GB" sz="1800" dirty="0">
                <a:latin typeface="AvenirNext-Regular"/>
              </a:rPr>
              <a:t>How to:</a:t>
            </a:r>
          </a:p>
          <a:p>
            <a:pPr lvl="1">
              <a:buClr>
                <a:srgbClr val="7ECBB6"/>
              </a:buClr>
            </a:pPr>
            <a:r>
              <a:rPr lang="en-GB" sz="1600" dirty="0">
                <a:latin typeface="AvenirNext-Regular"/>
              </a:rPr>
              <a:t>utilise our expertise in online and blended learning on all our programmes.</a:t>
            </a:r>
          </a:p>
          <a:p>
            <a:pPr lvl="1">
              <a:buClr>
                <a:srgbClr val="7ECBB6"/>
              </a:buClr>
            </a:pPr>
            <a:r>
              <a:rPr lang="en-GB" sz="1600" dirty="0">
                <a:latin typeface="AvenirNext-Regular"/>
              </a:rPr>
              <a:t>offer cost-effective teacher training in geographically dispersed, hard to recruit to locations where ‘in person’ attendance at university sessions is not possible.</a:t>
            </a:r>
          </a:p>
          <a:p>
            <a:pPr lvl="1">
              <a:buClr>
                <a:srgbClr val="7ECBB6"/>
              </a:buClr>
            </a:pPr>
            <a:r>
              <a:rPr lang="en-GB" sz="1600" dirty="0">
                <a:latin typeface="AvenirNext-Regular"/>
              </a:rPr>
              <a:t>compete with other digital teacher education providers who offer a lower cost model approach to ITE.</a:t>
            </a:r>
          </a:p>
        </p:txBody>
      </p:sp>
    </p:spTree>
    <p:extLst>
      <p:ext uri="{BB962C8B-B14F-4D97-AF65-F5344CB8AC3E}">
        <p14:creationId xmlns:p14="http://schemas.microsoft.com/office/powerpoint/2010/main" val="2073787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857EA-2C06-5FBB-8A82-A905BFCDFD54}"/>
              </a:ext>
            </a:extLst>
          </p:cNvPr>
          <p:cNvSpPr>
            <a:spLocks noGrp="1"/>
          </p:cNvSpPr>
          <p:nvPr>
            <p:ph type="title"/>
          </p:nvPr>
        </p:nvSpPr>
        <p:spPr>
          <a:xfrm>
            <a:off x="571500" y="885070"/>
            <a:ext cx="8229600" cy="857250"/>
          </a:xfrm>
        </p:spPr>
        <p:txBody>
          <a:bodyPr anchor="b">
            <a:normAutofit/>
          </a:bodyPr>
          <a:lstStyle/>
          <a:p>
            <a:pPr algn="l"/>
            <a:r>
              <a:rPr lang="en-GB" sz="2400" b="1" dirty="0">
                <a:latin typeface="AvenirNext-Regular"/>
              </a:rPr>
              <a:t>Four project strands:</a:t>
            </a:r>
          </a:p>
        </p:txBody>
      </p:sp>
      <p:sp>
        <p:nvSpPr>
          <p:cNvPr id="3" name="Content Placeholder 2">
            <a:extLst>
              <a:ext uri="{FF2B5EF4-FFF2-40B4-BE49-F238E27FC236}">
                <a16:creationId xmlns:a16="http://schemas.microsoft.com/office/drawing/2014/main" id="{778B2BDB-A7D1-3D8F-4F87-FE6AD0CCC359}"/>
              </a:ext>
            </a:extLst>
          </p:cNvPr>
          <p:cNvSpPr>
            <a:spLocks noGrp="1"/>
          </p:cNvSpPr>
          <p:nvPr>
            <p:ph idx="1"/>
          </p:nvPr>
        </p:nvSpPr>
        <p:spPr>
          <a:xfrm>
            <a:off x="571500" y="1997813"/>
            <a:ext cx="8229600" cy="3080904"/>
          </a:xfrm>
        </p:spPr>
        <p:txBody>
          <a:bodyPr>
            <a:normAutofit/>
          </a:bodyPr>
          <a:lstStyle/>
          <a:p>
            <a:pPr marL="385763" indent="-385763">
              <a:buClr>
                <a:srgbClr val="7ECBB6"/>
              </a:buClr>
              <a:buFont typeface="+mj-lt"/>
              <a:buAutoNum type="arabicPeriod"/>
            </a:pPr>
            <a:r>
              <a:rPr lang="en-GB" sz="1600" dirty="0">
                <a:latin typeface="AvenirNext-Regular"/>
              </a:rPr>
              <a:t>Mentoring (Anna Donnelly, Jonty Leese (L))</a:t>
            </a:r>
          </a:p>
          <a:p>
            <a:pPr marL="385763" indent="-385763">
              <a:buClr>
                <a:srgbClr val="7ECBB6"/>
              </a:buClr>
              <a:buFont typeface="+mj-lt"/>
              <a:buAutoNum type="arabicPeriod"/>
            </a:pPr>
            <a:r>
              <a:rPr lang="en-GB" sz="1600" dirty="0">
                <a:latin typeface="AvenirNext-Regular"/>
              </a:rPr>
              <a:t>Digital Communities of Practice (DCOPs) (Miriam Averna-Joint, Abigail Ball (CL), Jonty Leese(CL), and Jen Rowan-Lancaster</a:t>
            </a:r>
          </a:p>
          <a:p>
            <a:pPr marL="385763" indent="-385763">
              <a:buClr>
                <a:srgbClr val="7ECBB6"/>
              </a:buClr>
              <a:buFont typeface="+mj-lt"/>
              <a:buAutoNum type="arabicPeriod"/>
            </a:pPr>
            <a:r>
              <a:rPr lang="en-GB" sz="1600" dirty="0">
                <a:latin typeface="AvenirNext-Regular"/>
              </a:rPr>
              <a:t>Reusable Learning Objects (RLOs) (Abigail Ball (L), Will Haywood, and Kirsty Weeks)</a:t>
            </a:r>
          </a:p>
          <a:p>
            <a:pPr marL="385763" indent="-385763">
              <a:buClr>
                <a:srgbClr val="7ECBB6"/>
              </a:buClr>
              <a:buFont typeface="+mj-lt"/>
              <a:buAutoNum type="arabicPeriod"/>
            </a:pPr>
            <a:r>
              <a:rPr lang="en-GB" sz="1600" dirty="0">
                <a:latin typeface="AvenirNext-Regular"/>
              </a:rPr>
              <a:t>Student Experience and Quality Assurance (QA) (Georgina Newton (L) and Deborah Roberts)</a:t>
            </a:r>
          </a:p>
          <a:p>
            <a:endParaRPr lang="en-GB" sz="1600" dirty="0">
              <a:latin typeface="AvenirNext-Regular"/>
            </a:endParaRPr>
          </a:p>
        </p:txBody>
      </p:sp>
    </p:spTree>
    <p:extLst>
      <p:ext uri="{BB962C8B-B14F-4D97-AF65-F5344CB8AC3E}">
        <p14:creationId xmlns:p14="http://schemas.microsoft.com/office/powerpoint/2010/main" val="456138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
            <a:ext cx="9144000" cy="5143499"/>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806400" y="1168112"/>
            <a:ext cx="4197599" cy="255454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AvenirNext-Regular"/>
                <a:ea typeface="+mn-ea"/>
                <a:cs typeface="+mn-cs"/>
              </a:rPr>
              <a:t>Director’s Update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a:ln>
                  <a:noFill/>
                </a:ln>
                <a:solidFill>
                  <a:prstClr val="white"/>
                </a:solidFill>
                <a:effectLst/>
                <a:uLnTx/>
                <a:uFillTx/>
                <a:latin typeface="AvenirNext-Regular"/>
                <a:ea typeface="+mn-ea"/>
                <a:cs typeface="Calibri"/>
              </a:rPr>
              <a:t>Kate Ireland</a:t>
            </a:r>
          </a:p>
        </p:txBody>
      </p:sp>
      <p:pic>
        <p:nvPicPr>
          <p:cNvPr id="7" name="Picture 6">
            <a:extLst>
              <a:ext uri="{FF2B5EF4-FFF2-40B4-BE49-F238E27FC236}">
                <a16:creationId xmlns:a16="http://schemas.microsoft.com/office/drawing/2014/main" id="{6420E229-F7BD-A5B4-5B29-8523EA37928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4800" y="1168112"/>
            <a:ext cx="3164938" cy="2651335"/>
          </a:xfrm>
          <a:prstGeom prst="rect">
            <a:avLst/>
          </a:prstGeom>
          <a:noFill/>
          <a:ln>
            <a:noFill/>
          </a:ln>
        </p:spPr>
      </p:pic>
    </p:spTree>
    <p:extLst>
      <p:ext uri="{BB962C8B-B14F-4D97-AF65-F5344CB8AC3E}">
        <p14:creationId xmlns:p14="http://schemas.microsoft.com/office/powerpoint/2010/main" val="321196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9895D-D278-94D1-017F-30F228A41276}"/>
              </a:ext>
            </a:extLst>
          </p:cNvPr>
          <p:cNvSpPr>
            <a:spLocks noGrp="1"/>
          </p:cNvSpPr>
          <p:nvPr>
            <p:ph type="title"/>
          </p:nvPr>
        </p:nvSpPr>
        <p:spPr>
          <a:xfrm>
            <a:off x="571500" y="656465"/>
            <a:ext cx="8229600" cy="857250"/>
          </a:xfrm>
        </p:spPr>
        <p:txBody>
          <a:bodyPr anchor="b">
            <a:normAutofit/>
          </a:bodyPr>
          <a:lstStyle/>
          <a:p>
            <a:pPr algn="l"/>
            <a:r>
              <a:rPr lang="en-GB" sz="2400" b="1" dirty="0">
                <a:latin typeface="AvenirNext-Regular"/>
              </a:rPr>
              <a:t>Mentoring</a:t>
            </a:r>
          </a:p>
        </p:txBody>
      </p:sp>
      <p:sp>
        <p:nvSpPr>
          <p:cNvPr id="3" name="Content Placeholder 2">
            <a:extLst>
              <a:ext uri="{FF2B5EF4-FFF2-40B4-BE49-F238E27FC236}">
                <a16:creationId xmlns:a16="http://schemas.microsoft.com/office/drawing/2014/main" id="{E6326DD9-4FB7-6C9F-7E25-DA3D722D21E8}"/>
              </a:ext>
            </a:extLst>
          </p:cNvPr>
          <p:cNvSpPr>
            <a:spLocks noGrp="1"/>
          </p:cNvSpPr>
          <p:nvPr>
            <p:ph idx="1"/>
          </p:nvPr>
        </p:nvSpPr>
        <p:spPr>
          <a:xfrm>
            <a:off x="645458" y="1513715"/>
            <a:ext cx="7537076" cy="3085179"/>
          </a:xfrm>
        </p:spPr>
        <p:txBody>
          <a:bodyPr>
            <a:noAutofit/>
          </a:bodyPr>
          <a:lstStyle/>
          <a:p>
            <a:pPr marL="0" indent="0">
              <a:buNone/>
            </a:pPr>
            <a:r>
              <a:rPr lang="en-GB" sz="1800" b="1" dirty="0">
                <a:solidFill>
                  <a:srgbClr val="8BCBB7"/>
                </a:solidFill>
                <a:latin typeface="AvenirNext-Regular"/>
              </a:rPr>
              <a:t>Purpose:</a:t>
            </a:r>
            <a:r>
              <a:rPr lang="en-GB" sz="1800" dirty="0">
                <a:solidFill>
                  <a:srgbClr val="8BCBB7"/>
                </a:solidFill>
                <a:latin typeface="AvenirNext-Regular"/>
              </a:rPr>
              <a:t> </a:t>
            </a:r>
          </a:p>
          <a:p>
            <a:pPr>
              <a:buClr>
                <a:srgbClr val="7ECBB6"/>
              </a:buClr>
            </a:pPr>
            <a:r>
              <a:rPr lang="en-GB" sz="1600" dirty="0">
                <a:latin typeface="AvenirNext-Regular"/>
              </a:rPr>
              <a:t>To consider how CTE can provide video technology for students and mentors to easily record and share video content.  </a:t>
            </a:r>
          </a:p>
          <a:p>
            <a:pPr>
              <a:buClr>
                <a:srgbClr val="7ECBB6"/>
              </a:buClr>
            </a:pPr>
            <a:r>
              <a:rPr lang="en-GB" sz="1600" dirty="0">
                <a:latin typeface="AvenirNext-Regular"/>
              </a:rPr>
              <a:t>To encourage mentors to use instructional coaching principles during their mentoring sessions to support students’ learning. </a:t>
            </a:r>
          </a:p>
          <a:p>
            <a:pPr marL="0" indent="0">
              <a:buNone/>
            </a:pPr>
            <a:endParaRPr lang="en-GB" sz="1800" dirty="0">
              <a:latin typeface="AvenirNext-Regular"/>
            </a:endParaRPr>
          </a:p>
          <a:p>
            <a:pPr marL="0" indent="0">
              <a:buNone/>
            </a:pPr>
            <a:r>
              <a:rPr lang="en-GB" sz="1800" b="1" dirty="0">
                <a:solidFill>
                  <a:srgbClr val="8BCBB7"/>
                </a:solidFill>
                <a:latin typeface="AvenirNext-Regular"/>
              </a:rPr>
              <a:t>Activity:</a:t>
            </a:r>
            <a:r>
              <a:rPr lang="en-GB" sz="1800" dirty="0">
                <a:solidFill>
                  <a:srgbClr val="8BCBB7"/>
                </a:solidFill>
                <a:latin typeface="AvenirNext-Regular"/>
              </a:rPr>
              <a:t> </a:t>
            </a:r>
          </a:p>
          <a:p>
            <a:pPr>
              <a:buClr>
                <a:srgbClr val="7ECBB6"/>
              </a:buClr>
            </a:pPr>
            <a:r>
              <a:rPr lang="en-GB" sz="1600" dirty="0">
                <a:latin typeface="AvenirNext-Regular"/>
              </a:rPr>
              <a:t>Testing </a:t>
            </a:r>
            <a:r>
              <a:rPr lang="en-GB" sz="1600" dirty="0" err="1">
                <a:latin typeface="AvenirNext-Regular"/>
              </a:rPr>
              <a:t>GoReact</a:t>
            </a:r>
            <a:r>
              <a:rPr lang="en-GB" sz="1600" dirty="0">
                <a:latin typeface="AvenirNext-Regular"/>
              </a:rPr>
              <a:t> on the pilot International QTS/PGCE programme as a possible solution for the remote observation of student teaching practice and the quality assurance of mentor meetings.  </a:t>
            </a:r>
          </a:p>
        </p:txBody>
      </p:sp>
    </p:spTree>
    <p:extLst>
      <p:ext uri="{BB962C8B-B14F-4D97-AF65-F5344CB8AC3E}">
        <p14:creationId xmlns:p14="http://schemas.microsoft.com/office/powerpoint/2010/main" val="6756061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7394-9CD8-3AFA-2D6E-17DD0979B924}"/>
              </a:ext>
            </a:extLst>
          </p:cNvPr>
          <p:cNvSpPr>
            <a:spLocks noGrp="1"/>
          </p:cNvSpPr>
          <p:nvPr>
            <p:ph type="title"/>
          </p:nvPr>
        </p:nvSpPr>
        <p:spPr>
          <a:xfrm>
            <a:off x="457200" y="441302"/>
            <a:ext cx="8229600" cy="857250"/>
          </a:xfrm>
        </p:spPr>
        <p:txBody>
          <a:bodyPr anchor="b">
            <a:normAutofit/>
          </a:bodyPr>
          <a:lstStyle/>
          <a:p>
            <a:pPr algn="l"/>
            <a:r>
              <a:rPr lang="en-GB" sz="2400" b="1" dirty="0">
                <a:latin typeface="AvenirNext-Regular"/>
              </a:rPr>
              <a:t>Mentoring</a:t>
            </a:r>
          </a:p>
        </p:txBody>
      </p:sp>
      <p:sp>
        <p:nvSpPr>
          <p:cNvPr id="3" name="Content Placeholder 2">
            <a:extLst>
              <a:ext uri="{FF2B5EF4-FFF2-40B4-BE49-F238E27FC236}">
                <a16:creationId xmlns:a16="http://schemas.microsoft.com/office/drawing/2014/main" id="{CBEFD7C2-6A45-786E-FE28-68D7CDB85D7D}"/>
              </a:ext>
            </a:extLst>
          </p:cNvPr>
          <p:cNvSpPr>
            <a:spLocks noGrp="1"/>
          </p:cNvSpPr>
          <p:nvPr>
            <p:ph idx="1"/>
          </p:nvPr>
        </p:nvSpPr>
        <p:spPr>
          <a:xfrm>
            <a:off x="457200" y="1395132"/>
            <a:ext cx="8686800" cy="3360855"/>
          </a:xfrm>
        </p:spPr>
        <p:txBody>
          <a:bodyPr>
            <a:noAutofit/>
          </a:bodyPr>
          <a:lstStyle/>
          <a:p>
            <a:pPr marL="0" indent="0">
              <a:buNone/>
            </a:pPr>
            <a:r>
              <a:rPr lang="en-GB" sz="1800" b="1" i="0" dirty="0">
                <a:solidFill>
                  <a:srgbClr val="8BCBB7"/>
                </a:solidFill>
                <a:effectLst/>
                <a:latin typeface="AvenirNext-Regular"/>
              </a:rPr>
              <a:t>Impact:</a:t>
            </a:r>
            <a:r>
              <a:rPr lang="en-GB" sz="1800" b="0" i="0" dirty="0">
                <a:solidFill>
                  <a:srgbClr val="8BCBB7"/>
                </a:solidFill>
                <a:effectLst/>
                <a:latin typeface="AvenirNext-Regular"/>
              </a:rPr>
              <a:t> </a:t>
            </a:r>
          </a:p>
          <a:p>
            <a:pPr>
              <a:spcBef>
                <a:spcPts val="0"/>
              </a:spcBef>
            </a:pPr>
            <a:r>
              <a:rPr lang="en-GB" sz="1600" b="0" i="0" dirty="0">
                <a:solidFill>
                  <a:srgbClr val="000000"/>
                </a:solidFill>
                <a:effectLst/>
                <a:latin typeface="AvenirNext-Regular"/>
              </a:rPr>
              <a:t>Developed a collection of resources to help students use video capture to support their teaching and to benefit their reflective practice and critical thinking skills.  </a:t>
            </a:r>
          </a:p>
          <a:p>
            <a:pPr>
              <a:spcBef>
                <a:spcPts val="0"/>
              </a:spcBef>
            </a:pPr>
            <a:r>
              <a:rPr lang="en-GB" sz="1600" b="0" i="0" dirty="0">
                <a:solidFill>
                  <a:srgbClr val="000000"/>
                </a:solidFill>
                <a:effectLst/>
                <a:latin typeface="AvenirNext-Regular"/>
              </a:rPr>
              <a:t>Produced video content for use in mentor training sessions to support instructional coaching principles across the CTE partnership.</a:t>
            </a:r>
          </a:p>
          <a:p>
            <a:pPr marL="0" indent="0">
              <a:buNone/>
            </a:pPr>
            <a:r>
              <a:rPr lang="en-GB" sz="1800" b="1" dirty="0">
                <a:solidFill>
                  <a:srgbClr val="8BCBB7"/>
                </a:solidFill>
                <a:latin typeface="AvenirNext-Regular"/>
              </a:rPr>
              <a:t>Next steps:</a:t>
            </a:r>
          </a:p>
          <a:p>
            <a:pPr>
              <a:spcBef>
                <a:spcPts val="0"/>
              </a:spcBef>
            </a:pPr>
            <a:r>
              <a:rPr lang="en-GB" sz="1600" dirty="0">
                <a:latin typeface="AvenirNext-Regular"/>
              </a:rPr>
              <a:t>Evaluation of </a:t>
            </a:r>
            <a:r>
              <a:rPr lang="en-GB" sz="1600" dirty="0" err="1">
                <a:latin typeface="AvenirNext-Regular"/>
              </a:rPr>
              <a:t>GoReact</a:t>
            </a:r>
            <a:r>
              <a:rPr lang="en-GB" sz="1600" dirty="0">
                <a:latin typeface="AvenirNext-Regular"/>
              </a:rPr>
              <a:t>.</a:t>
            </a:r>
          </a:p>
          <a:p>
            <a:pPr>
              <a:spcBef>
                <a:spcPts val="0"/>
              </a:spcBef>
            </a:pPr>
            <a:r>
              <a:rPr lang="en-GB" sz="1600" dirty="0">
                <a:latin typeface="AvenirNext-Regular"/>
              </a:rPr>
              <a:t>Disseminating video recording and sharing guidance for students and mentors.</a:t>
            </a:r>
          </a:p>
          <a:p>
            <a:pPr>
              <a:spcBef>
                <a:spcPts val="0"/>
              </a:spcBef>
            </a:pPr>
            <a:r>
              <a:rPr lang="en-GB" sz="1600" dirty="0">
                <a:latin typeface="AvenirNext-Regular"/>
              </a:rPr>
              <a:t>Creating best practice guidance for using video as a moderation tool.</a:t>
            </a:r>
          </a:p>
          <a:p>
            <a:pPr>
              <a:spcBef>
                <a:spcPts val="0"/>
              </a:spcBef>
            </a:pPr>
            <a:r>
              <a:rPr lang="en-GB" sz="1600" dirty="0">
                <a:latin typeface="AvenirNext-Regular"/>
              </a:rPr>
              <a:t>Obtaining funding for </a:t>
            </a:r>
            <a:r>
              <a:rPr lang="en-GB" sz="1600" dirty="0" err="1">
                <a:latin typeface="AvenirNext-Regular"/>
              </a:rPr>
              <a:t>GoReact</a:t>
            </a:r>
            <a:r>
              <a:rPr lang="en-GB" sz="1600" dirty="0">
                <a:latin typeface="AvenirNext-Regular"/>
              </a:rPr>
              <a:t> licence.</a:t>
            </a:r>
          </a:p>
          <a:p>
            <a:pPr>
              <a:spcBef>
                <a:spcPts val="0"/>
              </a:spcBef>
            </a:pPr>
            <a:r>
              <a:rPr lang="en-GB" sz="1600" dirty="0">
                <a:latin typeface="AvenirNext-Regular"/>
              </a:rPr>
              <a:t>Working with Coventry LEA to establish a policy for using video to record pupil interactions with students during their teaching practice.  </a:t>
            </a:r>
          </a:p>
          <a:p>
            <a:pPr>
              <a:spcBef>
                <a:spcPts val="0"/>
              </a:spcBef>
            </a:pPr>
            <a:r>
              <a:rPr lang="en-GB" sz="1600" dirty="0">
                <a:latin typeface="AvenirNext-Regular"/>
              </a:rPr>
              <a:t>Rolling policy out to our partners.</a:t>
            </a:r>
            <a:r>
              <a:rPr lang="en-GB" sz="1600" b="0" i="0" dirty="0">
                <a:solidFill>
                  <a:srgbClr val="000000"/>
                </a:solidFill>
                <a:effectLst/>
                <a:latin typeface="AvenirNext-Regular"/>
              </a:rPr>
              <a:t>  </a:t>
            </a:r>
            <a:endParaRPr lang="en-GB" sz="1600" dirty="0">
              <a:latin typeface="AvenirNext-Regular"/>
            </a:endParaRPr>
          </a:p>
        </p:txBody>
      </p:sp>
    </p:spTree>
    <p:extLst>
      <p:ext uri="{BB962C8B-B14F-4D97-AF65-F5344CB8AC3E}">
        <p14:creationId xmlns:p14="http://schemas.microsoft.com/office/powerpoint/2010/main" val="3487506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B6AF64-BDA2-58BC-C907-8CCB4F4B86E3}"/>
              </a:ext>
            </a:extLst>
          </p:cNvPr>
          <p:cNvSpPr>
            <a:spLocks noGrp="1"/>
          </p:cNvSpPr>
          <p:nvPr>
            <p:ph type="title"/>
          </p:nvPr>
        </p:nvSpPr>
        <p:spPr>
          <a:xfrm>
            <a:off x="457200" y="656463"/>
            <a:ext cx="8229600" cy="857250"/>
          </a:xfrm>
        </p:spPr>
        <p:txBody>
          <a:bodyPr anchor="b">
            <a:normAutofit/>
          </a:bodyPr>
          <a:lstStyle/>
          <a:p>
            <a:pPr algn="l"/>
            <a:r>
              <a:rPr lang="en-GB" sz="2400" b="1" dirty="0">
                <a:effectLst/>
                <a:latin typeface="AvenirNext-Regular"/>
                <a:ea typeface="Calibri" panose="020F0502020204030204" pitchFamily="34" charset="0"/>
                <a:cs typeface="Times New Roman" panose="02020603050405020304" pitchFamily="18" charset="0"/>
              </a:rPr>
              <a:t>Digital Communities of Practice (DCOP)</a:t>
            </a:r>
            <a:endParaRPr lang="en-GB" sz="2400" b="1" dirty="0">
              <a:latin typeface="AvenirNext-Regular"/>
            </a:endParaRPr>
          </a:p>
        </p:txBody>
      </p:sp>
      <p:sp>
        <p:nvSpPr>
          <p:cNvPr id="5" name="Content Placeholder 4">
            <a:extLst>
              <a:ext uri="{FF2B5EF4-FFF2-40B4-BE49-F238E27FC236}">
                <a16:creationId xmlns:a16="http://schemas.microsoft.com/office/drawing/2014/main" id="{261622CA-0CD0-B394-92DE-539944F638B8}"/>
              </a:ext>
            </a:extLst>
          </p:cNvPr>
          <p:cNvSpPr>
            <a:spLocks noGrp="1"/>
          </p:cNvSpPr>
          <p:nvPr>
            <p:ph idx="1"/>
          </p:nvPr>
        </p:nvSpPr>
        <p:spPr>
          <a:xfrm>
            <a:off x="457200" y="1715427"/>
            <a:ext cx="8229600" cy="2879196"/>
          </a:xfrm>
        </p:spPr>
        <p:txBody>
          <a:bodyPr>
            <a:normAutofit/>
          </a:bodyPr>
          <a:lstStyle/>
          <a:p>
            <a:pPr marL="0" indent="0">
              <a:buNone/>
            </a:pPr>
            <a:r>
              <a:rPr lang="en-GB" sz="1600" dirty="0">
                <a:latin typeface="AvenirNext-Regular"/>
              </a:rPr>
              <a:t>A community of practice is a group of people who: </a:t>
            </a:r>
          </a:p>
          <a:p>
            <a:pPr marL="0" indent="0">
              <a:buNone/>
            </a:pPr>
            <a:r>
              <a:rPr lang="en-GB" sz="1600" dirty="0">
                <a:latin typeface="AvenirNext-Regular"/>
              </a:rPr>
              <a:t>‘</a:t>
            </a:r>
            <a:r>
              <a:rPr lang="en-GB" sz="1600" i="1" dirty="0">
                <a:latin typeface="AvenirNext-Regular"/>
              </a:rPr>
              <a:t>share a concern or a passion for something they do and learn how to do it better as they interact regularly.</a:t>
            </a:r>
            <a:r>
              <a:rPr lang="en-GB" sz="1600" dirty="0">
                <a:latin typeface="AvenirNext-Regular"/>
              </a:rPr>
              <a:t>’ </a:t>
            </a:r>
          </a:p>
          <a:p>
            <a:pPr marL="0" indent="0" algn="r">
              <a:buNone/>
            </a:pPr>
            <a:br>
              <a:rPr lang="en-GB" sz="1600" dirty="0">
                <a:latin typeface="AvenirNext-Regular"/>
              </a:rPr>
            </a:br>
            <a:r>
              <a:rPr lang="en-GB" sz="1600" dirty="0">
                <a:latin typeface="AvenirNext-Regular"/>
              </a:rPr>
              <a:t>Wenger-</a:t>
            </a:r>
            <a:r>
              <a:rPr lang="en-GB" sz="1600" dirty="0" err="1">
                <a:latin typeface="AvenirNext-Regular"/>
              </a:rPr>
              <a:t>Trayner</a:t>
            </a:r>
            <a:r>
              <a:rPr lang="en-GB" sz="1600" dirty="0">
                <a:latin typeface="AvenirNext-Regular"/>
              </a:rPr>
              <a:t> and Wenger-</a:t>
            </a:r>
            <a:r>
              <a:rPr lang="en-GB" sz="1600" dirty="0" err="1">
                <a:latin typeface="AvenirNext-Regular"/>
              </a:rPr>
              <a:t>Trayner</a:t>
            </a:r>
            <a:r>
              <a:rPr lang="en-GB" sz="1600" dirty="0">
                <a:latin typeface="AvenirNext-Regular"/>
              </a:rPr>
              <a:t> (2015, para. 5) </a:t>
            </a:r>
          </a:p>
          <a:p>
            <a:pPr marL="0" indent="0">
              <a:buNone/>
            </a:pPr>
            <a:endParaRPr lang="en-GB" sz="1600" dirty="0">
              <a:latin typeface="AvenirNext-Regular"/>
            </a:endParaRPr>
          </a:p>
          <a:p>
            <a:pPr marL="0" indent="0">
              <a:buNone/>
            </a:pPr>
            <a:r>
              <a:rPr lang="en-GB" sz="1600" dirty="0">
                <a:latin typeface="AvenirNext-Regular"/>
              </a:rPr>
              <a:t>A digital (virtual or online) community of practice has the same definition, but it is created, developed, and maintained using the internet. </a:t>
            </a:r>
          </a:p>
          <a:p>
            <a:pPr marL="0" indent="0" algn="r">
              <a:buNone/>
            </a:pPr>
            <a:r>
              <a:rPr lang="en-GB" sz="1600" dirty="0">
                <a:latin typeface="AvenirNext-Regular"/>
              </a:rPr>
              <a:t>(</a:t>
            </a:r>
            <a:r>
              <a:rPr lang="en-GB" sz="1600" dirty="0" err="1">
                <a:latin typeface="AvenirNext-Regular"/>
              </a:rPr>
              <a:t>Sibbald</a:t>
            </a:r>
            <a:r>
              <a:rPr lang="en-GB" sz="1600" dirty="0">
                <a:latin typeface="AvenirNext-Regular"/>
              </a:rPr>
              <a:t>, Burnet, </a:t>
            </a:r>
            <a:r>
              <a:rPr lang="en-GB" sz="1600" dirty="0" err="1">
                <a:latin typeface="AvenirNext-Regular"/>
              </a:rPr>
              <a:t>Callery</a:t>
            </a:r>
            <a:r>
              <a:rPr lang="en-GB" sz="1600" dirty="0">
                <a:latin typeface="AvenirNext-Regular"/>
              </a:rPr>
              <a:t> and Mitchell, 2022)</a:t>
            </a:r>
          </a:p>
        </p:txBody>
      </p:sp>
    </p:spTree>
    <p:extLst>
      <p:ext uri="{BB962C8B-B14F-4D97-AF65-F5344CB8AC3E}">
        <p14:creationId xmlns:p14="http://schemas.microsoft.com/office/powerpoint/2010/main" val="31334571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47F41-B33F-EF92-5991-69331B9964BA}"/>
              </a:ext>
            </a:extLst>
          </p:cNvPr>
          <p:cNvSpPr>
            <a:spLocks noGrp="1"/>
          </p:cNvSpPr>
          <p:nvPr>
            <p:ph type="title"/>
          </p:nvPr>
        </p:nvSpPr>
        <p:spPr>
          <a:xfrm>
            <a:off x="457200" y="669909"/>
            <a:ext cx="8229600" cy="857250"/>
          </a:xfrm>
        </p:spPr>
        <p:txBody>
          <a:bodyPr anchor="b">
            <a:normAutofit/>
          </a:bodyPr>
          <a:lstStyle/>
          <a:p>
            <a:pPr algn="l"/>
            <a:r>
              <a:rPr lang="en-GB" sz="2400" b="1" dirty="0">
                <a:latin typeface="AvenirNext-Regular"/>
              </a:rPr>
              <a:t>DCOPs</a:t>
            </a:r>
          </a:p>
        </p:txBody>
      </p:sp>
      <p:sp>
        <p:nvSpPr>
          <p:cNvPr id="3" name="Content Placeholder 2">
            <a:extLst>
              <a:ext uri="{FF2B5EF4-FFF2-40B4-BE49-F238E27FC236}">
                <a16:creationId xmlns:a16="http://schemas.microsoft.com/office/drawing/2014/main" id="{558E28E9-EBF7-F0B5-2864-4E69AC5C7FBB}"/>
              </a:ext>
            </a:extLst>
          </p:cNvPr>
          <p:cNvSpPr>
            <a:spLocks noGrp="1"/>
          </p:cNvSpPr>
          <p:nvPr>
            <p:ph idx="1"/>
          </p:nvPr>
        </p:nvSpPr>
        <p:spPr>
          <a:xfrm>
            <a:off x="457200" y="1527159"/>
            <a:ext cx="8229600" cy="3303705"/>
          </a:xfrm>
        </p:spPr>
        <p:txBody>
          <a:bodyPr>
            <a:normAutofit/>
          </a:bodyPr>
          <a:lstStyle/>
          <a:p>
            <a:pPr marL="0" indent="0">
              <a:buNone/>
            </a:pPr>
            <a:r>
              <a:rPr lang="en-GB" sz="1800" b="1" dirty="0">
                <a:solidFill>
                  <a:srgbClr val="8BCBB7"/>
                </a:solidFill>
                <a:latin typeface="AvenirNext-Regular"/>
              </a:rPr>
              <a:t>Purpose: </a:t>
            </a:r>
          </a:p>
          <a:p>
            <a:pPr>
              <a:buClr>
                <a:srgbClr val="7ECBB6"/>
              </a:buClr>
            </a:pPr>
            <a:r>
              <a:rPr lang="en-GB" sz="1600" b="0" i="0" dirty="0">
                <a:solidFill>
                  <a:srgbClr val="000000"/>
                </a:solidFill>
                <a:effectLst/>
                <a:latin typeface="AvenirNext-Regular"/>
              </a:rPr>
              <a:t>To establish best practice guidance to facilitate the exchange of ideas and expertise among CTE’s stakeholders, allowing them to learn from one another and to stay up to date with the latest developments in their field, irrespective of their location.</a:t>
            </a:r>
            <a:endParaRPr lang="en-GB" sz="1600" b="1" dirty="0">
              <a:latin typeface="AvenirNext-Regular"/>
            </a:endParaRPr>
          </a:p>
          <a:p>
            <a:pPr marL="0" indent="0">
              <a:buNone/>
            </a:pPr>
            <a:endParaRPr lang="en-GB" sz="1800" dirty="0">
              <a:latin typeface="AvenirNext-Regular"/>
            </a:endParaRPr>
          </a:p>
          <a:p>
            <a:pPr marL="0" indent="0">
              <a:buNone/>
            </a:pPr>
            <a:r>
              <a:rPr lang="en-GB" sz="1800" b="1" dirty="0">
                <a:solidFill>
                  <a:srgbClr val="8BCBB7"/>
                </a:solidFill>
                <a:latin typeface="AvenirNext-Regular"/>
              </a:rPr>
              <a:t>Activity: </a:t>
            </a:r>
          </a:p>
          <a:p>
            <a:pPr>
              <a:buClr>
                <a:srgbClr val="7ECBB6"/>
              </a:buClr>
            </a:pPr>
            <a:r>
              <a:rPr lang="en-GB" sz="1600" dirty="0">
                <a:latin typeface="AvenirNext-Regular"/>
              </a:rPr>
              <a:t>Testing the effectiveness of different methods of establishing and running a DCOP using Rainbow Allies as a pilot community. </a:t>
            </a:r>
          </a:p>
          <a:p>
            <a:pPr>
              <a:buClr>
                <a:srgbClr val="7ECBB6"/>
              </a:buClr>
            </a:pPr>
            <a:r>
              <a:rPr lang="en-GB" sz="1600" dirty="0">
                <a:latin typeface="AvenirNext-Regular"/>
              </a:rPr>
              <a:t>Piloting </a:t>
            </a:r>
            <a:r>
              <a:rPr lang="en-GB" sz="1600" dirty="0" err="1">
                <a:latin typeface="AvenirNext-Regular"/>
              </a:rPr>
              <a:t>gather.town</a:t>
            </a:r>
            <a:r>
              <a:rPr lang="en-GB" sz="1600" dirty="0">
                <a:latin typeface="AvenirNext-Regular"/>
              </a:rPr>
              <a:t> as a possible DCOP enabler. </a:t>
            </a:r>
          </a:p>
        </p:txBody>
      </p:sp>
    </p:spTree>
    <p:extLst>
      <p:ext uri="{BB962C8B-B14F-4D97-AF65-F5344CB8AC3E}">
        <p14:creationId xmlns:p14="http://schemas.microsoft.com/office/powerpoint/2010/main" val="12475219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7394-9CD8-3AFA-2D6E-17DD0979B924}"/>
              </a:ext>
            </a:extLst>
          </p:cNvPr>
          <p:cNvSpPr>
            <a:spLocks noGrp="1"/>
          </p:cNvSpPr>
          <p:nvPr>
            <p:ph type="title"/>
          </p:nvPr>
        </p:nvSpPr>
        <p:spPr>
          <a:xfrm>
            <a:off x="457200" y="656471"/>
            <a:ext cx="8229600" cy="857250"/>
          </a:xfrm>
        </p:spPr>
        <p:txBody>
          <a:bodyPr anchor="b">
            <a:normAutofit/>
          </a:bodyPr>
          <a:lstStyle/>
          <a:p>
            <a:pPr algn="l"/>
            <a:r>
              <a:rPr lang="en-GB" sz="2400" b="1" dirty="0">
                <a:latin typeface="AvenirNext-Regular"/>
              </a:rPr>
              <a:t>DCOPs</a:t>
            </a:r>
          </a:p>
        </p:txBody>
      </p:sp>
      <p:sp>
        <p:nvSpPr>
          <p:cNvPr id="3" name="Content Placeholder 2">
            <a:extLst>
              <a:ext uri="{FF2B5EF4-FFF2-40B4-BE49-F238E27FC236}">
                <a16:creationId xmlns:a16="http://schemas.microsoft.com/office/drawing/2014/main" id="{CBEFD7C2-6A45-786E-FE28-68D7CDB85D7D}"/>
              </a:ext>
            </a:extLst>
          </p:cNvPr>
          <p:cNvSpPr>
            <a:spLocks noGrp="1"/>
          </p:cNvSpPr>
          <p:nvPr>
            <p:ph idx="1"/>
          </p:nvPr>
        </p:nvSpPr>
        <p:spPr>
          <a:xfrm>
            <a:off x="457200" y="1424888"/>
            <a:ext cx="8229600" cy="3441520"/>
          </a:xfrm>
        </p:spPr>
        <p:txBody>
          <a:bodyPr>
            <a:noAutofit/>
          </a:bodyPr>
          <a:lstStyle/>
          <a:p>
            <a:pPr marL="0" indent="0">
              <a:buNone/>
            </a:pPr>
            <a:r>
              <a:rPr lang="en-GB" sz="1800" b="1" dirty="0">
                <a:solidFill>
                  <a:srgbClr val="8BCBB7"/>
                </a:solidFill>
                <a:latin typeface="AvenirNext-Regular"/>
              </a:rPr>
              <a:t>Impact: </a:t>
            </a:r>
          </a:p>
          <a:p>
            <a:pPr>
              <a:spcBef>
                <a:spcPts val="0"/>
              </a:spcBef>
              <a:buClr>
                <a:srgbClr val="7ECBB6"/>
              </a:buClr>
            </a:pPr>
            <a:r>
              <a:rPr lang="en-GB" sz="1350" dirty="0">
                <a:latin typeface="AvenirNext-Regular"/>
              </a:rPr>
              <a:t>The knowledge gained has enriched our understanding of communities of practice generally and DCOPs specifically. </a:t>
            </a:r>
          </a:p>
          <a:p>
            <a:pPr>
              <a:spcBef>
                <a:spcPts val="0"/>
              </a:spcBef>
              <a:buClr>
                <a:srgbClr val="7ECBB6"/>
              </a:buClr>
            </a:pPr>
            <a:r>
              <a:rPr lang="en-GB" sz="1350" dirty="0">
                <a:latin typeface="AvenirNext-Regular"/>
              </a:rPr>
              <a:t>Using the expertise within CTE, cross phase and cross programme has highlighted increased opportunities for collaboration.  </a:t>
            </a:r>
          </a:p>
          <a:p>
            <a:pPr>
              <a:spcBef>
                <a:spcPts val="0"/>
              </a:spcBef>
              <a:buClr>
                <a:srgbClr val="7ECBB6"/>
              </a:buClr>
            </a:pPr>
            <a:r>
              <a:rPr lang="en-GB" sz="1350" dirty="0">
                <a:latin typeface="AvenirNext-Regular"/>
              </a:rPr>
              <a:t>We have also established publicly available good practice guidance for setting up DCOPs.</a:t>
            </a:r>
          </a:p>
          <a:p>
            <a:pPr marL="0" indent="0">
              <a:spcBef>
                <a:spcPts val="0"/>
              </a:spcBef>
              <a:buNone/>
            </a:pPr>
            <a:r>
              <a:rPr lang="en-GB" sz="1350" b="1" dirty="0">
                <a:solidFill>
                  <a:srgbClr val="8BCBB7"/>
                </a:solidFill>
                <a:latin typeface="AvenirNext-Regular"/>
              </a:rPr>
              <a:t>Next steps:</a:t>
            </a:r>
          </a:p>
          <a:p>
            <a:pPr>
              <a:spcBef>
                <a:spcPts val="0"/>
              </a:spcBef>
              <a:buClr>
                <a:srgbClr val="7ECBB6"/>
              </a:buClr>
            </a:pPr>
            <a:r>
              <a:rPr lang="en-GB" sz="1350" dirty="0">
                <a:latin typeface="AvenirNext-Regular"/>
              </a:rPr>
              <a:t>Continuing to experiment with different iterations of DCOPs including trialling pop-up communities of practice at cross-phase online conferences.  </a:t>
            </a:r>
          </a:p>
          <a:p>
            <a:pPr>
              <a:spcBef>
                <a:spcPts val="0"/>
              </a:spcBef>
              <a:buClr>
                <a:srgbClr val="7ECBB6"/>
              </a:buClr>
            </a:pPr>
            <a:r>
              <a:rPr lang="en-GB" sz="1350" dirty="0">
                <a:latin typeface="AvenirNext-Regular"/>
              </a:rPr>
              <a:t>Taking lessons learnt into the planning of our new online PGCE programmes for 2024. </a:t>
            </a:r>
          </a:p>
          <a:p>
            <a:pPr>
              <a:spcBef>
                <a:spcPts val="0"/>
              </a:spcBef>
              <a:buClr>
                <a:srgbClr val="7ECBB6"/>
              </a:buClr>
            </a:pPr>
            <a:r>
              <a:rPr lang="en-GB" sz="1350" dirty="0">
                <a:latin typeface="AvenirNext-Regular"/>
              </a:rPr>
              <a:t>Championing social justice communities of practice as a unique characteristic of the Warwick Teacher curriculum. </a:t>
            </a:r>
          </a:p>
          <a:p>
            <a:pPr>
              <a:spcBef>
                <a:spcPts val="0"/>
              </a:spcBef>
              <a:buClr>
                <a:srgbClr val="7ECBB6"/>
              </a:buClr>
            </a:pPr>
            <a:r>
              <a:rPr lang="en-GB" sz="1350" dirty="0">
                <a:latin typeface="AvenirNext-Regular"/>
              </a:rPr>
              <a:t>Evaluating </a:t>
            </a:r>
            <a:r>
              <a:rPr lang="en-GB" sz="1350" dirty="0" err="1">
                <a:latin typeface="AvenirNext-Regular"/>
              </a:rPr>
              <a:t>gather.town</a:t>
            </a:r>
            <a:r>
              <a:rPr lang="en-GB" sz="1350" dirty="0">
                <a:latin typeface="AvenirNext-Regular"/>
              </a:rPr>
              <a:t> as a tool for enabling the development of DCOPs.</a:t>
            </a:r>
          </a:p>
          <a:p>
            <a:pPr>
              <a:spcBef>
                <a:spcPts val="0"/>
              </a:spcBef>
              <a:buClr>
                <a:srgbClr val="7ECBB6"/>
              </a:buClr>
            </a:pPr>
            <a:r>
              <a:rPr lang="en-GB" sz="1350" dirty="0">
                <a:latin typeface="AvenirNext-Regular"/>
              </a:rPr>
              <a:t>Creating a business case for the roll out of </a:t>
            </a:r>
            <a:r>
              <a:rPr lang="en-GB" sz="1350" dirty="0" err="1">
                <a:latin typeface="AvenirNext-Regular"/>
              </a:rPr>
              <a:t>gather.town</a:t>
            </a:r>
            <a:r>
              <a:rPr lang="en-GB" sz="1350" dirty="0">
                <a:latin typeface="AvenirNext-Regular"/>
              </a:rPr>
              <a:t>. </a:t>
            </a:r>
          </a:p>
          <a:p>
            <a:pPr>
              <a:spcBef>
                <a:spcPts val="0"/>
              </a:spcBef>
              <a:buClr>
                <a:srgbClr val="7ECBB6"/>
              </a:buClr>
            </a:pPr>
            <a:r>
              <a:rPr lang="en-GB" sz="1350" dirty="0">
                <a:latin typeface="AvenirNext-Regular"/>
              </a:rPr>
              <a:t>Disseminating the good practice guidance for DCOPs across our partnership. </a:t>
            </a:r>
            <a:endParaRPr lang="en-GB" sz="1350" b="1" dirty="0">
              <a:latin typeface="AvenirNext-Regular"/>
            </a:endParaRPr>
          </a:p>
        </p:txBody>
      </p:sp>
    </p:spTree>
    <p:extLst>
      <p:ext uri="{BB962C8B-B14F-4D97-AF65-F5344CB8AC3E}">
        <p14:creationId xmlns:p14="http://schemas.microsoft.com/office/powerpoint/2010/main" val="3454964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46F8C-8FD3-86BE-BEC8-DEF256A98058}"/>
              </a:ext>
            </a:extLst>
          </p:cNvPr>
          <p:cNvSpPr>
            <a:spLocks noGrp="1"/>
          </p:cNvSpPr>
          <p:nvPr>
            <p:ph type="title"/>
          </p:nvPr>
        </p:nvSpPr>
        <p:spPr>
          <a:xfrm>
            <a:off x="584947" y="750585"/>
            <a:ext cx="8229600" cy="857250"/>
          </a:xfrm>
        </p:spPr>
        <p:txBody>
          <a:bodyPr anchor="b">
            <a:normAutofit/>
          </a:bodyPr>
          <a:lstStyle/>
          <a:p>
            <a:pPr algn="l"/>
            <a:r>
              <a:rPr lang="en-GB" sz="2400" b="1" dirty="0">
                <a:latin typeface="AvenirNext-Regular"/>
              </a:rPr>
              <a:t>What is a RLO?</a:t>
            </a:r>
          </a:p>
        </p:txBody>
      </p:sp>
      <p:sp>
        <p:nvSpPr>
          <p:cNvPr id="3" name="Content Placeholder 2">
            <a:extLst>
              <a:ext uri="{FF2B5EF4-FFF2-40B4-BE49-F238E27FC236}">
                <a16:creationId xmlns:a16="http://schemas.microsoft.com/office/drawing/2014/main" id="{03545102-E944-E760-6883-CC0855A25DAC}"/>
              </a:ext>
            </a:extLst>
          </p:cNvPr>
          <p:cNvSpPr>
            <a:spLocks noGrp="1"/>
          </p:cNvSpPr>
          <p:nvPr>
            <p:ph idx="1"/>
          </p:nvPr>
        </p:nvSpPr>
        <p:spPr>
          <a:xfrm>
            <a:off x="584947" y="1755751"/>
            <a:ext cx="8229600" cy="3087641"/>
          </a:xfrm>
        </p:spPr>
        <p:txBody>
          <a:bodyPr>
            <a:normAutofit/>
          </a:bodyPr>
          <a:lstStyle/>
          <a:p>
            <a:pPr>
              <a:buClr>
                <a:srgbClr val="7ECBB6"/>
              </a:buClr>
            </a:pPr>
            <a:r>
              <a:rPr lang="en-GB" sz="1600" b="1" i="0" dirty="0">
                <a:effectLst/>
                <a:latin typeface="AvenirNext-Regular"/>
              </a:rPr>
              <a:t>Reusable Learning Object </a:t>
            </a:r>
            <a:r>
              <a:rPr lang="en-GB" sz="1600" i="0" dirty="0">
                <a:effectLst/>
                <a:latin typeface="AvenirNext-Regular"/>
              </a:rPr>
              <a:t>(</a:t>
            </a:r>
            <a:r>
              <a:rPr lang="en-GB" sz="1600" i="0" dirty="0">
                <a:solidFill>
                  <a:srgbClr val="000000"/>
                </a:solidFill>
                <a:effectLst/>
                <a:latin typeface="AvenirNext-Regular"/>
              </a:rPr>
              <a:t>RLO) </a:t>
            </a:r>
            <a:r>
              <a:rPr lang="en-GB" sz="1600" b="0" i="0" dirty="0">
                <a:solidFill>
                  <a:srgbClr val="000000"/>
                </a:solidFill>
                <a:effectLst/>
                <a:latin typeface="AvenirNext-Regular"/>
              </a:rPr>
              <a:t>are instructional design components that can be used for multiple purposes.  </a:t>
            </a:r>
          </a:p>
          <a:p>
            <a:pPr>
              <a:buClr>
                <a:srgbClr val="7ECBB6"/>
              </a:buClr>
            </a:pPr>
            <a:r>
              <a:rPr lang="en-GB" sz="1600" b="0" i="0" dirty="0">
                <a:solidFill>
                  <a:srgbClr val="000000"/>
                </a:solidFill>
                <a:effectLst/>
                <a:latin typeface="AvenirNext-Regular"/>
              </a:rPr>
              <a:t>They are usually small electronic components that have been developed for a specific use.  </a:t>
            </a:r>
          </a:p>
          <a:p>
            <a:pPr>
              <a:buClr>
                <a:srgbClr val="7ECBB6"/>
              </a:buClr>
            </a:pPr>
            <a:r>
              <a:rPr lang="en-GB" sz="1600" b="0" i="0" dirty="0">
                <a:solidFill>
                  <a:srgbClr val="000000"/>
                </a:solidFill>
                <a:effectLst/>
                <a:latin typeface="AvenirNext-Regular"/>
              </a:rPr>
              <a:t>They can be conveniently reused in multiple settings, often with little or no editing (Pappas, 2016). </a:t>
            </a:r>
          </a:p>
          <a:p>
            <a:pPr>
              <a:buClr>
                <a:srgbClr val="7ECBB6"/>
              </a:buClr>
            </a:pPr>
            <a:r>
              <a:rPr lang="en-GB" sz="1600" b="0" i="0" dirty="0">
                <a:solidFill>
                  <a:srgbClr val="000000"/>
                </a:solidFill>
                <a:effectLst/>
                <a:latin typeface="AvenirNext-Regular"/>
              </a:rPr>
              <a:t>Some practitioners describe them as ‘Lego bricks.'</a:t>
            </a:r>
            <a:endParaRPr lang="en-GB" sz="1600" dirty="0">
              <a:latin typeface="AvenirNext-Regular"/>
            </a:endParaRPr>
          </a:p>
        </p:txBody>
      </p:sp>
    </p:spTree>
    <p:extLst>
      <p:ext uri="{BB962C8B-B14F-4D97-AF65-F5344CB8AC3E}">
        <p14:creationId xmlns:p14="http://schemas.microsoft.com/office/powerpoint/2010/main" val="1143009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3BC44-D7B5-C992-61AF-9B36861828A1}"/>
              </a:ext>
            </a:extLst>
          </p:cNvPr>
          <p:cNvSpPr>
            <a:spLocks noGrp="1"/>
          </p:cNvSpPr>
          <p:nvPr>
            <p:ph type="title"/>
          </p:nvPr>
        </p:nvSpPr>
        <p:spPr>
          <a:xfrm>
            <a:off x="457200" y="656464"/>
            <a:ext cx="8229600" cy="857250"/>
          </a:xfrm>
        </p:spPr>
        <p:txBody>
          <a:bodyPr anchor="b">
            <a:normAutofit/>
          </a:bodyPr>
          <a:lstStyle/>
          <a:p>
            <a:pPr algn="l"/>
            <a:r>
              <a:rPr lang="en-GB" sz="2400" b="1" dirty="0">
                <a:latin typeface="AvenirNext-Regular"/>
              </a:rPr>
              <a:t>RLOs</a:t>
            </a:r>
          </a:p>
        </p:txBody>
      </p:sp>
      <p:sp>
        <p:nvSpPr>
          <p:cNvPr id="3" name="Content Placeholder 2">
            <a:extLst>
              <a:ext uri="{FF2B5EF4-FFF2-40B4-BE49-F238E27FC236}">
                <a16:creationId xmlns:a16="http://schemas.microsoft.com/office/drawing/2014/main" id="{AB5DCB7B-E3D6-7B0D-7DCB-5243D4435700}"/>
              </a:ext>
            </a:extLst>
          </p:cNvPr>
          <p:cNvSpPr>
            <a:spLocks noGrp="1"/>
          </p:cNvSpPr>
          <p:nvPr>
            <p:ph idx="1"/>
          </p:nvPr>
        </p:nvSpPr>
        <p:spPr>
          <a:xfrm>
            <a:off x="457200" y="1513713"/>
            <a:ext cx="8229600" cy="3080909"/>
          </a:xfrm>
        </p:spPr>
        <p:txBody>
          <a:bodyPr>
            <a:normAutofit/>
          </a:bodyPr>
          <a:lstStyle/>
          <a:p>
            <a:pPr marL="0" indent="0">
              <a:buNone/>
            </a:pPr>
            <a:r>
              <a:rPr lang="en-GB" sz="1800" b="1" dirty="0">
                <a:solidFill>
                  <a:srgbClr val="8BCBB7"/>
                </a:solidFill>
                <a:latin typeface="AvenirNext-Regular"/>
              </a:rPr>
              <a:t>Purpose: </a:t>
            </a:r>
          </a:p>
          <a:p>
            <a:pPr>
              <a:buClr>
                <a:srgbClr val="7ECBB6"/>
              </a:buClr>
            </a:pPr>
            <a:r>
              <a:rPr lang="en-GB" sz="1600" dirty="0">
                <a:latin typeface="AvenirNext-Regular"/>
              </a:rPr>
              <a:t>To establish an evidence-informed process for developing, storing, sharing, and updating a collection of RLOs that are built around the Warwick Teacher Values of Social Justice, Intellectual Curiosity, and Creativity.</a:t>
            </a:r>
          </a:p>
          <a:p>
            <a:pPr marL="0" indent="0">
              <a:buNone/>
            </a:pPr>
            <a:endParaRPr lang="en-GB" sz="1600" dirty="0">
              <a:latin typeface="AvenirNext-Regular"/>
            </a:endParaRPr>
          </a:p>
          <a:p>
            <a:pPr marL="0" indent="0">
              <a:buNone/>
            </a:pPr>
            <a:r>
              <a:rPr lang="en-GB" sz="1800" b="1" dirty="0">
                <a:solidFill>
                  <a:srgbClr val="8BCBB7"/>
                </a:solidFill>
                <a:latin typeface="AvenirNext-Regular"/>
              </a:rPr>
              <a:t>Activity: </a:t>
            </a:r>
          </a:p>
          <a:p>
            <a:pPr>
              <a:buClr>
                <a:srgbClr val="7ECBB6"/>
              </a:buClr>
            </a:pPr>
            <a:r>
              <a:rPr lang="en-GB" sz="1600" dirty="0">
                <a:latin typeface="AvenirNext-Regular"/>
              </a:rPr>
              <a:t>Developing a collection of RLOs that reflect the five core areas of the Initial Teacher Training (ITT) Core Content Framework (Behaviour Management, Pedagogy, Curriculum, Assessment, and Professional Behaviours) and are suitable for use on all our programmes.</a:t>
            </a:r>
          </a:p>
        </p:txBody>
      </p:sp>
    </p:spTree>
    <p:extLst>
      <p:ext uri="{BB962C8B-B14F-4D97-AF65-F5344CB8AC3E}">
        <p14:creationId xmlns:p14="http://schemas.microsoft.com/office/powerpoint/2010/main" val="1858213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7394-9CD8-3AFA-2D6E-17DD0979B924}"/>
              </a:ext>
            </a:extLst>
          </p:cNvPr>
          <p:cNvSpPr>
            <a:spLocks noGrp="1"/>
          </p:cNvSpPr>
          <p:nvPr>
            <p:ph type="title"/>
          </p:nvPr>
        </p:nvSpPr>
        <p:spPr>
          <a:xfrm>
            <a:off x="584947" y="548877"/>
            <a:ext cx="8229600" cy="857250"/>
          </a:xfrm>
        </p:spPr>
        <p:txBody>
          <a:bodyPr anchor="b">
            <a:normAutofit/>
          </a:bodyPr>
          <a:lstStyle/>
          <a:p>
            <a:pPr algn="l"/>
            <a:r>
              <a:rPr lang="en-GB" sz="2400" b="1" dirty="0">
                <a:latin typeface="AvenirNext-Regular"/>
              </a:rPr>
              <a:t>RLOs</a:t>
            </a:r>
          </a:p>
        </p:txBody>
      </p:sp>
      <p:sp>
        <p:nvSpPr>
          <p:cNvPr id="3" name="Content Placeholder 2">
            <a:extLst>
              <a:ext uri="{FF2B5EF4-FFF2-40B4-BE49-F238E27FC236}">
                <a16:creationId xmlns:a16="http://schemas.microsoft.com/office/drawing/2014/main" id="{CBEFD7C2-6A45-786E-FE28-68D7CDB85D7D}"/>
              </a:ext>
            </a:extLst>
          </p:cNvPr>
          <p:cNvSpPr>
            <a:spLocks noGrp="1"/>
          </p:cNvSpPr>
          <p:nvPr>
            <p:ph idx="1"/>
          </p:nvPr>
        </p:nvSpPr>
        <p:spPr>
          <a:xfrm>
            <a:off x="584947" y="1527154"/>
            <a:ext cx="8229600" cy="3481875"/>
          </a:xfrm>
        </p:spPr>
        <p:txBody>
          <a:bodyPr>
            <a:normAutofit/>
          </a:bodyPr>
          <a:lstStyle/>
          <a:p>
            <a:pPr marL="0" indent="0">
              <a:buNone/>
            </a:pPr>
            <a:r>
              <a:rPr lang="en-GB" sz="1800" b="1" dirty="0">
                <a:solidFill>
                  <a:srgbClr val="8BCBB7"/>
                </a:solidFill>
                <a:latin typeface="AvenirNext-Regular"/>
              </a:rPr>
              <a:t>Impact: </a:t>
            </a:r>
          </a:p>
          <a:p>
            <a:pPr>
              <a:spcBef>
                <a:spcPts val="0"/>
              </a:spcBef>
              <a:buClr>
                <a:srgbClr val="7ECBB6"/>
              </a:buClr>
            </a:pPr>
            <a:r>
              <a:rPr lang="en-GB" sz="1600" dirty="0">
                <a:latin typeface="AvenirNext-Regular"/>
              </a:rPr>
              <a:t>CTE has a growing collection of RLOs available for staff to use on any PGCE programme across all five core areas of the ITT Core Content Framework.  </a:t>
            </a:r>
          </a:p>
          <a:p>
            <a:pPr>
              <a:spcBef>
                <a:spcPts val="0"/>
              </a:spcBef>
              <a:buClr>
                <a:srgbClr val="7ECBB6"/>
              </a:buClr>
            </a:pPr>
            <a:r>
              <a:rPr lang="en-GB" sz="1600" dirty="0">
                <a:latin typeface="AvenirNext-Regular"/>
              </a:rPr>
              <a:t>Developing RLOs for use in the Professional Practice Units (PPUs).  </a:t>
            </a:r>
          </a:p>
          <a:p>
            <a:pPr>
              <a:spcBef>
                <a:spcPts val="0"/>
              </a:spcBef>
              <a:buClr>
                <a:srgbClr val="7ECBB6"/>
              </a:buClr>
            </a:pPr>
            <a:r>
              <a:rPr lang="en-GB" sz="1600" dirty="0">
                <a:latin typeface="AvenirNext-Regular"/>
              </a:rPr>
              <a:t>Showcasing our work to our stakeholders.</a:t>
            </a:r>
          </a:p>
          <a:p>
            <a:pPr>
              <a:spcBef>
                <a:spcPts val="0"/>
              </a:spcBef>
              <a:buClr>
                <a:srgbClr val="7ECBB6"/>
              </a:buClr>
            </a:pPr>
            <a:r>
              <a:rPr lang="en-GB" sz="1600" dirty="0">
                <a:latin typeface="AvenirNext-Regular"/>
              </a:rPr>
              <a:t>Developed publicly available guidance on how to create RLOs. </a:t>
            </a:r>
          </a:p>
          <a:p>
            <a:pPr marL="0" indent="0">
              <a:spcBef>
                <a:spcPts val="0"/>
              </a:spcBef>
              <a:buNone/>
            </a:pPr>
            <a:r>
              <a:rPr lang="en-GB" sz="1600" b="1" dirty="0">
                <a:solidFill>
                  <a:srgbClr val="8BCBB7"/>
                </a:solidFill>
                <a:latin typeface="AvenirNext-Regular"/>
              </a:rPr>
              <a:t>Next steps:</a:t>
            </a:r>
          </a:p>
          <a:p>
            <a:pPr>
              <a:spcBef>
                <a:spcPts val="0"/>
              </a:spcBef>
              <a:buClr>
                <a:srgbClr val="7ECBB6"/>
              </a:buClr>
            </a:pPr>
            <a:r>
              <a:rPr lang="en-GB" sz="1600" dirty="0">
                <a:latin typeface="AvenirNext-Regular"/>
              </a:rPr>
              <a:t>Evaluation of the RLOs in use across all PGCE programmes.  This includes those used for pre-session activities, session activities and PPUs. </a:t>
            </a:r>
          </a:p>
          <a:p>
            <a:pPr>
              <a:spcBef>
                <a:spcPts val="0"/>
              </a:spcBef>
              <a:buClr>
                <a:srgbClr val="7ECBB6"/>
              </a:buClr>
            </a:pPr>
            <a:r>
              <a:rPr lang="en-GB" sz="1600" dirty="0">
                <a:latin typeface="AvenirNext-Regular"/>
              </a:rPr>
              <a:t>Develop further RLOs as part of the curriculum planning activities for 2024.</a:t>
            </a:r>
          </a:p>
          <a:p>
            <a:pPr>
              <a:spcBef>
                <a:spcPts val="0"/>
              </a:spcBef>
              <a:buClr>
                <a:srgbClr val="7ECBB6"/>
              </a:buClr>
            </a:pPr>
            <a:r>
              <a:rPr lang="en-GB" sz="1600" dirty="0">
                <a:latin typeface="AvenirNext-Regular"/>
              </a:rPr>
              <a:t>Establish a publicly available storage solution for the RLOs at Warwick. </a:t>
            </a:r>
          </a:p>
          <a:p>
            <a:pPr>
              <a:spcBef>
                <a:spcPts val="0"/>
              </a:spcBef>
              <a:buClr>
                <a:srgbClr val="7ECBB6"/>
              </a:buClr>
            </a:pPr>
            <a:r>
              <a:rPr lang="en-GB" sz="1600" dirty="0">
                <a:latin typeface="AvenirNext-Regular"/>
              </a:rPr>
              <a:t>Develop a process for the annual review of CTE RLOs to ensure they stay up to date and relevant. </a:t>
            </a:r>
          </a:p>
          <a:p>
            <a:pPr marL="0" indent="0">
              <a:buNone/>
            </a:pPr>
            <a:endParaRPr lang="en-GB" sz="1600" dirty="0">
              <a:latin typeface="AvenirNext-Regular"/>
            </a:endParaRPr>
          </a:p>
        </p:txBody>
      </p:sp>
    </p:spTree>
    <p:extLst>
      <p:ext uri="{BB962C8B-B14F-4D97-AF65-F5344CB8AC3E}">
        <p14:creationId xmlns:p14="http://schemas.microsoft.com/office/powerpoint/2010/main" val="1922896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3BC44-D7B5-C992-61AF-9B36861828A1}"/>
              </a:ext>
            </a:extLst>
          </p:cNvPr>
          <p:cNvSpPr>
            <a:spLocks noGrp="1"/>
          </p:cNvSpPr>
          <p:nvPr>
            <p:ph type="title"/>
          </p:nvPr>
        </p:nvSpPr>
        <p:spPr>
          <a:xfrm>
            <a:off x="457200" y="656470"/>
            <a:ext cx="8229600" cy="857250"/>
          </a:xfrm>
        </p:spPr>
        <p:txBody>
          <a:bodyPr anchor="b">
            <a:normAutofit/>
          </a:bodyPr>
          <a:lstStyle/>
          <a:p>
            <a:pPr algn="l"/>
            <a:r>
              <a:rPr lang="en-GB" sz="2400" b="1" dirty="0">
                <a:latin typeface="AvenirNext-Regular"/>
              </a:rPr>
              <a:t>Student Experience and QA</a:t>
            </a:r>
          </a:p>
        </p:txBody>
      </p:sp>
      <p:sp>
        <p:nvSpPr>
          <p:cNvPr id="3" name="Content Placeholder 2">
            <a:extLst>
              <a:ext uri="{FF2B5EF4-FFF2-40B4-BE49-F238E27FC236}">
                <a16:creationId xmlns:a16="http://schemas.microsoft.com/office/drawing/2014/main" id="{AB5DCB7B-E3D6-7B0D-7DCB-5243D4435700}"/>
              </a:ext>
            </a:extLst>
          </p:cNvPr>
          <p:cNvSpPr>
            <a:spLocks noGrp="1"/>
          </p:cNvSpPr>
          <p:nvPr>
            <p:ph idx="1"/>
          </p:nvPr>
        </p:nvSpPr>
        <p:spPr>
          <a:xfrm>
            <a:off x="571500" y="1769213"/>
            <a:ext cx="8229600" cy="3080903"/>
          </a:xfrm>
        </p:spPr>
        <p:txBody>
          <a:bodyPr>
            <a:normAutofit/>
          </a:bodyPr>
          <a:lstStyle/>
          <a:p>
            <a:pPr marL="0" indent="0">
              <a:buNone/>
            </a:pPr>
            <a:r>
              <a:rPr lang="en-GB" sz="1800" b="1" dirty="0">
                <a:solidFill>
                  <a:srgbClr val="8BCBB7"/>
                </a:solidFill>
                <a:latin typeface="AvenirNext-Regular"/>
              </a:rPr>
              <a:t>Purpose: </a:t>
            </a:r>
          </a:p>
          <a:p>
            <a:pPr>
              <a:buClr>
                <a:srgbClr val="7ECBB6"/>
              </a:buClr>
            </a:pPr>
            <a:r>
              <a:rPr lang="en-GB" sz="1600" dirty="0">
                <a:latin typeface="AvenirNext-Regular"/>
              </a:rPr>
              <a:t>To provide recommendations for the purchase/development of a digital data management system for the work-based learning elements of our QTS programmes.  </a:t>
            </a:r>
          </a:p>
          <a:p>
            <a:pPr marL="0" indent="0">
              <a:buNone/>
            </a:pPr>
            <a:endParaRPr lang="en-GB" sz="1600" dirty="0">
              <a:latin typeface="AvenirNext-Regular"/>
            </a:endParaRPr>
          </a:p>
          <a:p>
            <a:pPr marL="0" indent="0">
              <a:buNone/>
            </a:pPr>
            <a:r>
              <a:rPr lang="en-GB" sz="1800" b="1" dirty="0">
                <a:solidFill>
                  <a:srgbClr val="8BCBB7"/>
                </a:solidFill>
                <a:latin typeface="AvenirNext-Regular"/>
              </a:rPr>
              <a:t>Activity: </a:t>
            </a:r>
          </a:p>
          <a:p>
            <a:pPr>
              <a:buClr>
                <a:srgbClr val="7ECBB6"/>
              </a:buClr>
            </a:pPr>
            <a:r>
              <a:rPr lang="en-GB" sz="1600" dirty="0">
                <a:latin typeface="AvenirNext-Regular"/>
              </a:rPr>
              <a:t>Testing Mosaic on the pilot International QTS programme as a possible digital data management system.  </a:t>
            </a:r>
          </a:p>
        </p:txBody>
      </p:sp>
    </p:spTree>
    <p:extLst>
      <p:ext uri="{BB962C8B-B14F-4D97-AF65-F5344CB8AC3E}">
        <p14:creationId xmlns:p14="http://schemas.microsoft.com/office/powerpoint/2010/main" val="1343559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7394-9CD8-3AFA-2D6E-17DD0979B924}"/>
              </a:ext>
            </a:extLst>
          </p:cNvPr>
          <p:cNvSpPr>
            <a:spLocks noGrp="1"/>
          </p:cNvSpPr>
          <p:nvPr>
            <p:ph type="title"/>
          </p:nvPr>
        </p:nvSpPr>
        <p:spPr>
          <a:xfrm>
            <a:off x="457200" y="656467"/>
            <a:ext cx="8229600" cy="857250"/>
          </a:xfrm>
        </p:spPr>
        <p:txBody>
          <a:bodyPr anchor="b">
            <a:normAutofit/>
          </a:bodyPr>
          <a:lstStyle/>
          <a:p>
            <a:pPr algn="l"/>
            <a:r>
              <a:rPr lang="en-GB" sz="2400" b="1" dirty="0">
                <a:latin typeface="AvenirNext-Regular"/>
              </a:rPr>
              <a:t>Student Experience and QA</a:t>
            </a:r>
          </a:p>
        </p:txBody>
      </p:sp>
      <p:sp>
        <p:nvSpPr>
          <p:cNvPr id="3" name="Content Placeholder 2">
            <a:extLst>
              <a:ext uri="{FF2B5EF4-FFF2-40B4-BE49-F238E27FC236}">
                <a16:creationId xmlns:a16="http://schemas.microsoft.com/office/drawing/2014/main" id="{CBEFD7C2-6A45-786E-FE28-68D7CDB85D7D}"/>
              </a:ext>
            </a:extLst>
          </p:cNvPr>
          <p:cNvSpPr>
            <a:spLocks noGrp="1"/>
          </p:cNvSpPr>
          <p:nvPr>
            <p:ph idx="1"/>
          </p:nvPr>
        </p:nvSpPr>
        <p:spPr>
          <a:xfrm>
            <a:off x="457200" y="1513717"/>
            <a:ext cx="8229600" cy="3080906"/>
          </a:xfrm>
        </p:spPr>
        <p:txBody>
          <a:bodyPr>
            <a:normAutofit fontScale="92500" lnSpcReduction="20000"/>
          </a:bodyPr>
          <a:lstStyle/>
          <a:p>
            <a:pPr marL="0" indent="0">
              <a:buNone/>
            </a:pPr>
            <a:r>
              <a:rPr lang="en-GB" sz="1900" b="1" dirty="0">
                <a:solidFill>
                  <a:srgbClr val="8BCBB7"/>
                </a:solidFill>
                <a:latin typeface="AvenirNext-Regular"/>
              </a:rPr>
              <a:t>Impact: </a:t>
            </a:r>
          </a:p>
          <a:p>
            <a:pPr>
              <a:buClr>
                <a:srgbClr val="7ECBB6"/>
              </a:buClr>
            </a:pPr>
            <a:r>
              <a:rPr lang="en-GB" sz="1700" dirty="0">
                <a:latin typeface="AvenirNext-Regular"/>
              </a:rPr>
              <a:t>Positive feedback has been received from participants on the pilot in relation to logging assessment information, navigation, security and use on mobile devices. </a:t>
            </a:r>
          </a:p>
          <a:p>
            <a:pPr>
              <a:buClr>
                <a:srgbClr val="7ECBB6"/>
              </a:buClr>
            </a:pPr>
            <a:r>
              <a:rPr lang="en-GB" sz="1700" dirty="0">
                <a:latin typeface="AvenirNext-Regular"/>
              </a:rPr>
              <a:t>Although we are only part way through the pilot period, Mosaic has shown itself to offer significant advantages over the current Excel spreadsheet solution.  </a:t>
            </a:r>
          </a:p>
          <a:p>
            <a:pPr marL="0" indent="0">
              <a:buNone/>
            </a:pPr>
            <a:r>
              <a:rPr lang="en-GB" sz="1900" b="1" dirty="0">
                <a:solidFill>
                  <a:srgbClr val="8BCBB7"/>
                </a:solidFill>
                <a:latin typeface="AvenirNext-Regular"/>
              </a:rPr>
              <a:t>Next steps:</a:t>
            </a:r>
          </a:p>
          <a:p>
            <a:pPr>
              <a:buClr>
                <a:srgbClr val="7ECBB6"/>
              </a:buClr>
            </a:pPr>
            <a:r>
              <a:rPr lang="en-GB" sz="1700" dirty="0">
                <a:latin typeface="AvenirNext-Regular"/>
              </a:rPr>
              <a:t>Evaluation of Mosaic as a digital data management system.</a:t>
            </a:r>
          </a:p>
          <a:p>
            <a:pPr>
              <a:buClr>
                <a:srgbClr val="7ECBB6"/>
              </a:buClr>
            </a:pPr>
            <a:r>
              <a:rPr lang="en-GB" sz="1700" dirty="0">
                <a:latin typeface="AvenirNext-Regular"/>
              </a:rPr>
              <a:t>Pilot the use of OneFile on the Assessment Only programme in the summer term to establish if it is a viable alternative to Mosaic.</a:t>
            </a:r>
          </a:p>
          <a:p>
            <a:pPr>
              <a:buClr>
                <a:srgbClr val="7ECBB6"/>
              </a:buClr>
            </a:pPr>
            <a:r>
              <a:rPr lang="en-GB" sz="1700" dirty="0">
                <a:latin typeface="AvenirNext-Regular"/>
              </a:rPr>
              <a:t>Undertake efficiencies identification work.</a:t>
            </a:r>
          </a:p>
          <a:p>
            <a:pPr>
              <a:buClr>
                <a:srgbClr val="7ECBB6"/>
              </a:buClr>
            </a:pPr>
            <a:r>
              <a:rPr lang="en-GB" sz="1700" dirty="0">
                <a:latin typeface="AvenirNext-Regular"/>
              </a:rPr>
              <a:t>Secure funding. </a:t>
            </a:r>
          </a:p>
          <a:p>
            <a:pPr>
              <a:buClr>
                <a:srgbClr val="7ECBB6"/>
              </a:buClr>
            </a:pPr>
            <a:r>
              <a:rPr lang="en-GB" sz="1700" dirty="0">
                <a:latin typeface="AvenirNext-Regular"/>
              </a:rPr>
              <a:t>Initiate tender process.</a:t>
            </a:r>
          </a:p>
        </p:txBody>
      </p:sp>
    </p:spTree>
    <p:extLst>
      <p:ext uri="{BB962C8B-B14F-4D97-AF65-F5344CB8AC3E}">
        <p14:creationId xmlns:p14="http://schemas.microsoft.com/office/powerpoint/2010/main" val="737128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7727" r="16477" b="14675"/>
          <a:stretch/>
        </p:blipFill>
        <p:spPr>
          <a:xfrm>
            <a:off x="0" y="0"/>
            <a:ext cx="11028435" cy="6830571"/>
          </a:xfrm>
          <a:prstGeom prst="rect">
            <a:avLst/>
          </a:prstGeom>
        </p:spPr>
      </p:pic>
      <p:pic>
        <p:nvPicPr>
          <p:cNvPr id="5" name="Picture 4">
            <a:extLst>
              <a:ext uri="{FF2B5EF4-FFF2-40B4-BE49-F238E27FC236}">
                <a16:creationId xmlns:a16="http://schemas.microsoft.com/office/drawing/2014/main" id="{9296DAD8-3344-9F41-834F-F504D940F9FE}"/>
              </a:ext>
            </a:extLst>
          </p:cNvPr>
          <p:cNvPicPr>
            <a:picLocks noChangeAspect="1"/>
          </p:cNvPicPr>
          <p:nvPr/>
        </p:nvPicPr>
        <p:blipFill>
          <a:blip r:embed="rId3"/>
          <a:stretch>
            <a:fillRect/>
          </a:stretch>
        </p:blipFill>
        <p:spPr>
          <a:xfrm>
            <a:off x="-10889" y="4326523"/>
            <a:ext cx="9549743" cy="1065292"/>
          </a:xfrm>
          <a:prstGeom prst="rect">
            <a:avLst/>
          </a:prstGeom>
        </p:spPr>
      </p:pic>
      <p:sp>
        <p:nvSpPr>
          <p:cNvPr id="6" name="Rectangle 5"/>
          <p:cNvSpPr/>
          <p:nvPr/>
        </p:nvSpPr>
        <p:spPr>
          <a:xfrm>
            <a:off x="-10888" y="451888"/>
            <a:ext cx="5127813" cy="3422747"/>
          </a:xfrm>
          <a:prstGeom prst="rect">
            <a:avLst/>
          </a:prstGeom>
          <a:solidFill>
            <a:srgbClr val="7ECBB6">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F4259"/>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749531" y="807654"/>
            <a:ext cx="4121825" cy="1151405"/>
          </a:xfrm>
          <a:prstGeom prst="rect">
            <a:avLst/>
          </a:prstGeom>
        </p:spPr>
        <p:txBody>
          <a:bodyPr wrap="square">
            <a:spAutoFit/>
          </a:bodyPr>
          <a:lstStyle/>
          <a:p>
            <a:pPr>
              <a:lnSpc>
                <a:spcPct val="70000"/>
              </a:lnSpc>
            </a:pPr>
            <a:r>
              <a:rPr lang="en-GB" sz="3600" b="1">
                <a:solidFill>
                  <a:schemeClr val="bg1"/>
                </a:solidFill>
                <a:cs typeface="Calibri"/>
              </a:rPr>
              <a:t>PGCERT</a:t>
            </a:r>
            <a:r>
              <a:rPr lang="en-GB" sz="2400" b="1">
                <a:solidFill>
                  <a:schemeClr val="bg1"/>
                </a:solidFill>
                <a:cs typeface="Calibri"/>
              </a:rPr>
              <a:t> </a:t>
            </a:r>
          </a:p>
          <a:p>
            <a:pPr>
              <a:lnSpc>
                <a:spcPct val="70000"/>
              </a:lnSpc>
            </a:pPr>
            <a:r>
              <a:rPr lang="en-GB" sz="2400" b="1">
                <a:solidFill>
                  <a:schemeClr val="bg1"/>
                </a:solidFill>
                <a:cs typeface="Calibri"/>
              </a:rPr>
              <a:t>Professional Education</a:t>
            </a:r>
          </a:p>
          <a:p>
            <a:pPr>
              <a:lnSpc>
                <a:spcPct val="70000"/>
              </a:lnSpc>
            </a:pPr>
            <a:endParaRPr lang="en-GB" sz="3600">
              <a:solidFill>
                <a:schemeClr val="bg1"/>
              </a:solidFill>
              <a:cs typeface="Calibri"/>
            </a:endParaRPr>
          </a:p>
        </p:txBody>
      </p:sp>
      <p:sp>
        <p:nvSpPr>
          <p:cNvPr id="8" name="TextBox 7">
            <a:extLst>
              <a:ext uri="{FF2B5EF4-FFF2-40B4-BE49-F238E27FC236}">
                <a16:creationId xmlns:a16="http://schemas.microsoft.com/office/drawing/2014/main" id="{229904F4-DB1E-B240-8E2D-136CF3C0A011}"/>
              </a:ext>
            </a:extLst>
          </p:cNvPr>
          <p:cNvSpPr txBox="1"/>
          <p:nvPr/>
        </p:nvSpPr>
        <p:spPr>
          <a:xfrm>
            <a:off x="749531" y="4517851"/>
            <a:ext cx="6344325" cy="541687"/>
          </a:xfrm>
          <a:prstGeom prst="rect">
            <a:avLst/>
          </a:prstGeom>
          <a:noFill/>
        </p:spPr>
        <p:txBody>
          <a:bodyPr wrap="square" rtlCol="0" anchor="t">
            <a:spAutoFit/>
          </a:bodyPr>
          <a:lstStyle/>
          <a:p>
            <a:pPr fontAlgn="t">
              <a:lnSpc>
                <a:spcPct val="90000"/>
              </a:lnSpc>
            </a:pPr>
            <a:r>
              <a:rPr lang="en-GB" sz="1600" spc="220" dirty="0">
                <a:solidFill>
                  <a:srgbClr val="3F4259"/>
                </a:solidFill>
              </a:rPr>
              <a:t>DESIGNED TO GIVE THE TWO THINGS THAT TEACHERS NEED MOST: FLEXIBILITY AND CONSISTENCY.</a:t>
            </a:r>
          </a:p>
        </p:txBody>
      </p:sp>
      <p:sp>
        <p:nvSpPr>
          <p:cNvPr id="9" name="TextBox 8">
            <a:extLst>
              <a:ext uri="{FF2B5EF4-FFF2-40B4-BE49-F238E27FC236}">
                <a16:creationId xmlns:a16="http://schemas.microsoft.com/office/drawing/2014/main" id="{229904F4-DB1E-B240-8E2D-136CF3C0A011}"/>
              </a:ext>
            </a:extLst>
          </p:cNvPr>
          <p:cNvSpPr txBox="1"/>
          <p:nvPr/>
        </p:nvSpPr>
        <p:spPr>
          <a:xfrm>
            <a:off x="695743" y="2627096"/>
            <a:ext cx="3876257" cy="954107"/>
          </a:xfrm>
          <a:prstGeom prst="rect">
            <a:avLst/>
          </a:prstGeom>
          <a:noFill/>
        </p:spPr>
        <p:txBody>
          <a:bodyPr wrap="square" rtlCol="0">
            <a:spAutoFit/>
          </a:bodyPr>
          <a:lstStyle/>
          <a:p>
            <a:pPr fontAlgn="t"/>
            <a:r>
              <a:rPr lang="en-GB" sz="2800" b="1">
                <a:solidFill>
                  <a:srgbClr val="3F4259"/>
                </a:solidFill>
              </a:rPr>
              <a:t>Centre</a:t>
            </a:r>
            <a:r>
              <a:rPr lang="en-GB" sz="2800">
                <a:solidFill>
                  <a:srgbClr val="3F4259"/>
                </a:solidFill>
              </a:rPr>
              <a:t> for</a:t>
            </a:r>
          </a:p>
          <a:p>
            <a:pPr fontAlgn="t"/>
            <a:r>
              <a:rPr lang="en-GB" sz="2800" b="1">
                <a:solidFill>
                  <a:srgbClr val="3F4259"/>
                </a:solidFill>
              </a:rPr>
              <a:t>Teacher Education</a:t>
            </a:r>
          </a:p>
        </p:txBody>
      </p:sp>
    </p:spTree>
    <p:extLst>
      <p:ext uri="{BB962C8B-B14F-4D97-AF65-F5344CB8AC3E}">
        <p14:creationId xmlns:p14="http://schemas.microsoft.com/office/powerpoint/2010/main" val="1348157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5475294" cy="5151120"/>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154641" y="619184"/>
            <a:ext cx="5320653" cy="304698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venirNext-DemiBold"/>
                <a:ea typeface="+mn-ea"/>
                <a:cs typeface="Calibri"/>
              </a:rPr>
              <a:t>Alliance Day Planning 2022-23</a:t>
            </a:r>
            <a:endParaRPr kumimoji="0" lang="en-GB" sz="3200" b="0"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AvenirNext-Regular"/>
                <a:ea typeface="+mn-ea"/>
                <a:cs typeface="+mn-cs"/>
              </a:rPr>
              <a:t>Jonty Leese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white"/>
              </a:solidFill>
              <a:effectLst/>
              <a:uLnTx/>
              <a:uFillTx/>
              <a:latin typeface="AvenirNext-Regular"/>
              <a:ea typeface="+mn-ea"/>
              <a:cs typeface="+mn-cs"/>
            </a:endParaRPr>
          </a:p>
        </p:txBody>
      </p:sp>
      <p:pic>
        <p:nvPicPr>
          <p:cNvPr id="5" name="Picture 4">
            <a:extLst>
              <a:ext uri="{FF2B5EF4-FFF2-40B4-BE49-F238E27FC236}">
                <a16:creationId xmlns:a16="http://schemas.microsoft.com/office/drawing/2014/main" id="{8A9DB0CE-0539-A706-8E37-D3F7B7F1AB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017" r="31871" b="1462"/>
          <a:stretch/>
        </p:blipFill>
        <p:spPr>
          <a:xfrm>
            <a:off x="5475294" y="0"/>
            <a:ext cx="3695032" cy="5151120"/>
          </a:xfrm>
          <a:prstGeom prst="rect">
            <a:avLst/>
          </a:prstGeom>
        </p:spPr>
      </p:pic>
    </p:spTree>
    <p:extLst>
      <p:ext uri="{BB962C8B-B14F-4D97-AF65-F5344CB8AC3E}">
        <p14:creationId xmlns:p14="http://schemas.microsoft.com/office/powerpoint/2010/main" val="3442347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7394-9CD8-3AFA-2D6E-17DD0979B924}"/>
              </a:ext>
            </a:extLst>
          </p:cNvPr>
          <p:cNvSpPr>
            <a:spLocks noGrp="1"/>
          </p:cNvSpPr>
          <p:nvPr>
            <p:ph type="title"/>
          </p:nvPr>
        </p:nvSpPr>
        <p:spPr>
          <a:xfrm>
            <a:off x="410135" y="874514"/>
            <a:ext cx="8229600" cy="857250"/>
          </a:xfrm>
        </p:spPr>
        <p:txBody>
          <a:bodyPr anchor="b">
            <a:normAutofit/>
          </a:bodyPr>
          <a:lstStyle/>
          <a:p>
            <a:pPr algn="l"/>
            <a:r>
              <a:rPr lang="en-GB" sz="2400" b="1" dirty="0">
                <a:solidFill>
                  <a:srgbClr val="262626"/>
                </a:solidFill>
                <a:latin typeface="AvenirNext-Regular"/>
              </a:rPr>
              <a:t>What our expectation are and why:</a:t>
            </a:r>
          </a:p>
        </p:txBody>
      </p:sp>
      <p:graphicFrame>
        <p:nvGraphicFramePr>
          <p:cNvPr id="7" name="Content Placeholder 2">
            <a:extLst>
              <a:ext uri="{FF2B5EF4-FFF2-40B4-BE49-F238E27FC236}">
                <a16:creationId xmlns:a16="http://schemas.microsoft.com/office/drawing/2014/main" id="{F98B4A96-719F-5223-E36D-2F6717FD466C}"/>
              </a:ext>
            </a:extLst>
          </p:cNvPr>
          <p:cNvGraphicFramePr>
            <a:graphicFrameLocks/>
          </p:cNvGraphicFramePr>
          <p:nvPr>
            <p:extLst>
              <p:ext uri="{D42A27DB-BD31-4B8C-83A1-F6EECF244321}">
                <p14:modId xmlns:p14="http://schemas.microsoft.com/office/powerpoint/2010/main" val="1886708992"/>
              </p:ext>
            </p:extLst>
          </p:nvPr>
        </p:nvGraphicFramePr>
        <p:xfrm>
          <a:off x="971550" y="2079289"/>
          <a:ext cx="7200898" cy="2156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59300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39332B7-2445-E573-A5B9-738CC78DFFDC}"/>
              </a:ext>
            </a:extLst>
          </p:cNvPr>
          <p:cNvSpPr txBox="1">
            <a:spLocks/>
          </p:cNvSpPr>
          <p:nvPr/>
        </p:nvSpPr>
        <p:spPr>
          <a:xfrm>
            <a:off x="329531" y="1230405"/>
            <a:ext cx="6804133" cy="47708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400" b="1" dirty="0">
                <a:latin typeface="AvenirNext-Regular"/>
              </a:rPr>
              <a:t>At the start of the year: </a:t>
            </a:r>
            <a:r>
              <a:rPr lang="en-GB" sz="2400" b="1" dirty="0">
                <a:solidFill>
                  <a:srgbClr val="8BCBB7"/>
                </a:solidFill>
                <a:latin typeface="AvenirNext-Regular"/>
              </a:rPr>
              <a:t>Before the cycle (2022-23)</a:t>
            </a:r>
          </a:p>
        </p:txBody>
      </p:sp>
      <p:sp>
        <p:nvSpPr>
          <p:cNvPr id="6" name="Content Placeholder 2">
            <a:extLst>
              <a:ext uri="{FF2B5EF4-FFF2-40B4-BE49-F238E27FC236}">
                <a16:creationId xmlns:a16="http://schemas.microsoft.com/office/drawing/2014/main" id="{6458F361-00F4-3ECD-D455-3CCAD5A7873C}"/>
              </a:ext>
            </a:extLst>
          </p:cNvPr>
          <p:cNvSpPr>
            <a:spLocks noGrp="1"/>
          </p:cNvSpPr>
          <p:nvPr>
            <p:ph idx="1"/>
          </p:nvPr>
        </p:nvSpPr>
        <p:spPr>
          <a:xfrm>
            <a:off x="479614" y="1927954"/>
            <a:ext cx="8106333" cy="2691111"/>
          </a:xfrm>
        </p:spPr>
        <p:txBody>
          <a:bodyPr>
            <a:normAutofit fontScale="25000" lnSpcReduction="20000"/>
          </a:bodyPr>
          <a:lstStyle/>
          <a:p>
            <a:pPr>
              <a:buClr>
                <a:srgbClr val="7ECBB6"/>
              </a:buClr>
            </a:pPr>
            <a:r>
              <a:rPr lang="en-GB" sz="6400" dirty="0">
                <a:latin typeface="AvenirNext-Regular"/>
              </a:rPr>
              <a:t>Thematic Content shared for both SD and Core (Secondary)</a:t>
            </a:r>
          </a:p>
          <a:p>
            <a:pPr>
              <a:buClr>
                <a:srgbClr val="7ECBB6"/>
              </a:buClr>
            </a:pPr>
            <a:r>
              <a:rPr lang="en-GB" sz="6400" dirty="0">
                <a:latin typeface="AvenirNext-Regular"/>
              </a:rPr>
              <a:t>The LOs shared are the same ones that  we use to plan our core day delivery with </a:t>
            </a:r>
          </a:p>
          <a:p>
            <a:pPr>
              <a:buClr>
                <a:srgbClr val="7ECBB6"/>
              </a:buClr>
            </a:pPr>
            <a:endParaRPr lang="en-GB" sz="6400" dirty="0">
              <a:latin typeface="AvenirNext-Regular"/>
            </a:endParaRPr>
          </a:p>
          <a:p>
            <a:pPr>
              <a:buClr>
                <a:srgbClr val="7ECBB6"/>
              </a:buClr>
            </a:pPr>
            <a:r>
              <a:rPr lang="en-GB" sz="6400" dirty="0">
                <a:latin typeface="AvenirNext-Regular"/>
              </a:rPr>
              <a:t>Menu of suggested theme and content shared with SD if primary only context (Primary)</a:t>
            </a:r>
          </a:p>
          <a:p>
            <a:pPr marL="0" indent="0">
              <a:buNone/>
            </a:pPr>
            <a:endParaRPr lang="en-GB" sz="6400" b="1" dirty="0">
              <a:latin typeface="AvenirNext-Regular"/>
            </a:endParaRPr>
          </a:p>
          <a:p>
            <a:pPr marL="0" indent="0">
              <a:buNone/>
            </a:pPr>
            <a:r>
              <a:rPr lang="en-GB" sz="6400" b="1" dirty="0">
                <a:latin typeface="AvenirNext-Regular"/>
              </a:rPr>
              <a:t>Why:</a:t>
            </a:r>
          </a:p>
          <a:p>
            <a:pPr marL="0" indent="0">
              <a:buNone/>
            </a:pPr>
            <a:r>
              <a:rPr lang="en-GB" sz="6400" dirty="0">
                <a:latin typeface="AvenirNext-Regular"/>
              </a:rPr>
              <a:t>Time to prepare for all phases</a:t>
            </a:r>
            <a:br>
              <a:rPr lang="en-GB" sz="6400" dirty="0">
                <a:latin typeface="AvenirNext-Regular"/>
              </a:rPr>
            </a:br>
            <a:r>
              <a:rPr lang="en-GB" sz="6400" dirty="0">
                <a:latin typeface="AvenirNext-Regular"/>
              </a:rPr>
              <a:t>Planning appropriate expert colleagues in school</a:t>
            </a:r>
            <a:br>
              <a:rPr lang="en-GB" sz="6400" dirty="0">
                <a:latin typeface="AvenirNext-Regular"/>
              </a:rPr>
            </a:br>
            <a:r>
              <a:rPr lang="en-GB" sz="6400" dirty="0">
                <a:latin typeface="AvenirNext-Regular"/>
              </a:rPr>
              <a:t>Familiarise selves with new paperwork/processes (PPU/FLOs, CRD)</a:t>
            </a:r>
          </a:p>
          <a:p>
            <a:endParaRPr lang="en-GB" sz="6400" dirty="0">
              <a:latin typeface="AvenirNext-Regular"/>
            </a:endParaRPr>
          </a:p>
          <a:p>
            <a:endParaRPr lang="en-GB" dirty="0"/>
          </a:p>
        </p:txBody>
      </p:sp>
    </p:spTree>
    <p:extLst>
      <p:ext uri="{BB962C8B-B14F-4D97-AF65-F5344CB8AC3E}">
        <p14:creationId xmlns:p14="http://schemas.microsoft.com/office/powerpoint/2010/main" val="17942572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39332B7-2445-E573-A5B9-738CC78DFFDC}"/>
              </a:ext>
            </a:extLst>
          </p:cNvPr>
          <p:cNvSpPr txBox="1">
            <a:spLocks/>
          </p:cNvSpPr>
          <p:nvPr/>
        </p:nvSpPr>
        <p:spPr>
          <a:xfrm>
            <a:off x="471973" y="1186730"/>
            <a:ext cx="6083228" cy="477085"/>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400" b="1" dirty="0">
              <a:latin typeface="AvenirNext-Regular"/>
            </a:endParaRPr>
          </a:p>
        </p:txBody>
      </p:sp>
      <p:sp>
        <p:nvSpPr>
          <p:cNvPr id="2" name="Title 1">
            <a:extLst>
              <a:ext uri="{FF2B5EF4-FFF2-40B4-BE49-F238E27FC236}">
                <a16:creationId xmlns:a16="http://schemas.microsoft.com/office/drawing/2014/main" id="{C55EC8FF-CCCE-F6BF-08F8-F705EC194BAC}"/>
              </a:ext>
            </a:extLst>
          </p:cNvPr>
          <p:cNvSpPr>
            <a:spLocks noGrp="1"/>
          </p:cNvSpPr>
          <p:nvPr>
            <p:ph type="title"/>
          </p:nvPr>
        </p:nvSpPr>
        <p:spPr>
          <a:xfrm>
            <a:off x="-1089191" y="1032759"/>
            <a:ext cx="8521270" cy="637678"/>
          </a:xfrm>
        </p:spPr>
        <p:txBody>
          <a:bodyPr>
            <a:normAutofit/>
          </a:bodyPr>
          <a:lstStyle/>
          <a:p>
            <a:r>
              <a:rPr lang="en-GB" sz="2400" b="1" dirty="0">
                <a:latin typeface="AvenirNext-Regular"/>
              </a:rPr>
              <a:t>Before every alliance day: </a:t>
            </a:r>
            <a:r>
              <a:rPr lang="en-GB" sz="2400" b="1" dirty="0">
                <a:solidFill>
                  <a:srgbClr val="8BCBB7"/>
                </a:solidFill>
                <a:latin typeface="AvenirNext-Regular"/>
              </a:rPr>
              <a:t>During the cycle</a:t>
            </a:r>
          </a:p>
        </p:txBody>
      </p:sp>
      <p:sp>
        <p:nvSpPr>
          <p:cNvPr id="3" name="Content Placeholder 2">
            <a:extLst>
              <a:ext uri="{FF2B5EF4-FFF2-40B4-BE49-F238E27FC236}">
                <a16:creationId xmlns:a16="http://schemas.microsoft.com/office/drawing/2014/main" id="{C2E607BC-4743-2240-BA05-32B6AF1D7436}"/>
              </a:ext>
            </a:extLst>
          </p:cNvPr>
          <p:cNvSpPr txBox="1">
            <a:spLocks/>
          </p:cNvSpPr>
          <p:nvPr/>
        </p:nvSpPr>
        <p:spPr>
          <a:xfrm>
            <a:off x="471973" y="1760159"/>
            <a:ext cx="8627785" cy="16231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7ECBB6"/>
              </a:buClr>
            </a:pPr>
            <a:r>
              <a:rPr lang="en-GB" sz="1600" dirty="0">
                <a:latin typeface="AvenirNext-Regular"/>
              </a:rPr>
              <a:t>Communication with partners  in advance</a:t>
            </a:r>
          </a:p>
          <a:p>
            <a:pPr>
              <a:buClr>
                <a:srgbClr val="7ECBB6"/>
              </a:buClr>
            </a:pPr>
            <a:r>
              <a:rPr lang="en-GB" sz="1600" dirty="0">
                <a:latin typeface="AvenirNext-Regular"/>
              </a:rPr>
              <a:t>Plans and links to CCF, PPUs returned to us (feedback offered)</a:t>
            </a:r>
          </a:p>
          <a:p>
            <a:pPr>
              <a:buClr>
                <a:srgbClr val="7ECBB6"/>
              </a:buClr>
            </a:pPr>
            <a:r>
              <a:rPr lang="en-GB" sz="1600" dirty="0">
                <a:latin typeface="AvenirNext-Regular"/>
              </a:rPr>
              <a:t>We pop in to see what’s happening and hear student voice (feedback offered)</a:t>
            </a:r>
          </a:p>
          <a:p>
            <a:pPr>
              <a:buClr>
                <a:srgbClr val="7ECBB6"/>
              </a:buClr>
            </a:pPr>
            <a:r>
              <a:rPr lang="en-GB" sz="1600" dirty="0">
                <a:latin typeface="AvenirNext-Regular"/>
              </a:rPr>
              <a:t>You share student voice after each session</a:t>
            </a:r>
          </a:p>
          <a:p>
            <a:pPr marL="0" indent="0">
              <a:buClr>
                <a:srgbClr val="7ECBB6"/>
              </a:buClr>
              <a:buNone/>
            </a:pPr>
            <a:r>
              <a:rPr lang="en-GB" sz="1600" b="1" dirty="0">
                <a:latin typeface="AvenirNext-Regular"/>
              </a:rPr>
              <a:t>Why:</a:t>
            </a:r>
          </a:p>
          <a:p>
            <a:pPr marL="0" indent="0">
              <a:buClr>
                <a:srgbClr val="7ECBB6"/>
              </a:buClr>
              <a:buNone/>
            </a:pPr>
            <a:r>
              <a:rPr lang="en-GB" sz="1600" dirty="0">
                <a:latin typeface="AvenirNext-Regular"/>
              </a:rPr>
              <a:t>“Fidelity” of delivery, every provider should be covering the same core LOs (secondary)</a:t>
            </a:r>
          </a:p>
          <a:p>
            <a:pPr marL="0" indent="0">
              <a:buClr>
                <a:srgbClr val="7ECBB6"/>
              </a:buClr>
              <a:buNone/>
            </a:pPr>
            <a:r>
              <a:rPr lang="en-GB" sz="1600" dirty="0">
                <a:latin typeface="AvenirNext-Regular"/>
              </a:rPr>
              <a:t>Coverage of the CCF (P and S)</a:t>
            </a:r>
          </a:p>
          <a:p>
            <a:pPr marL="0" indent="0">
              <a:buClr>
                <a:srgbClr val="7ECBB6"/>
              </a:buClr>
              <a:buNone/>
            </a:pPr>
            <a:r>
              <a:rPr lang="en-GB" sz="1600" dirty="0">
                <a:latin typeface="AvenirNext-Regular"/>
              </a:rPr>
              <a:t>Integration with PPUs (P and S)</a:t>
            </a:r>
          </a:p>
          <a:p>
            <a:pPr marL="0" indent="0">
              <a:buClr>
                <a:srgbClr val="7ECBB6"/>
              </a:buClr>
              <a:buNone/>
            </a:pPr>
            <a:r>
              <a:rPr lang="en-GB" sz="1600" dirty="0">
                <a:latin typeface="AvenirNext-Regular"/>
              </a:rPr>
              <a:t>Breadth of training (P and S)</a:t>
            </a:r>
          </a:p>
        </p:txBody>
      </p:sp>
    </p:spTree>
    <p:extLst>
      <p:ext uri="{BB962C8B-B14F-4D97-AF65-F5344CB8AC3E}">
        <p14:creationId xmlns:p14="http://schemas.microsoft.com/office/powerpoint/2010/main" val="19741971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39332B7-2445-E573-A5B9-738CC78DFFDC}"/>
              </a:ext>
            </a:extLst>
          </p:cNvPr>
          <p:cNvSpPr txBox="1">
            <a:spLocks/>
          </p:cNvSpPr>
          <p:nvPr/>
        </p:nvSpPr>
        <p:spPr>
          <a:xfrm>
            <a:off x="471972" y="1186730"/>
            <a:ext cx="6656191" cy="477085"/>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400" b="1" dirty="0">
              <a:latin typeface="AvenirNext-Regular"/>
            </a:endParaRPr>
          </a:p>
        </p:txBody>
      </p:sp>
      <p:sp>
        <p:nvSpPr>
          <p:cNvPr id="2" name="Title 1">
            <a:extLst>
              <a:ext uri="{FF2B5EF4-FFF2-40B4-BE49-F238E27FC236}">
                <a16:creationId xmlns:a16="http://schemas.microsoft.com/office/drawing/2014/main" id="{C55EC8FF-CCCE-F6BF-08F8-F705EC194BAC}"/>
              </a:ext>
            </a:extLst>
          </p:cNvPr>
          <p:cNvSpPr>
            <a:spLocks noGrp="1"/>
          </p:cNvSpPr>
          <p:nvPr>
            <p:ph type="title"/>
          </p:nvPr>
        </p:nvSpPr>
        <p:spPr>
          <a:xfrm>
            <a:off x="566660" y="1122481"/>
            <a:ext cx="6466813" cy="637678"/>
          </a:xfrm>
        </p:spPr>
        <p:txBody>
          <a:bodyPr>
            <a:noAutofit/>
          </a:bodyPr>
          <a:lstStyle/>
          <a:p>
            <a:pPr algn="l"/>
            <a:r>
              <a:rPr lang="en-GB" sz="2400" b="1" dirty="0">
                <a:latin typeface="AvenirNext-Regular"/>
              </a:rPr>
              <a:t>End of the year and Next year: </a:t>
            </a:r>
            <a:r>
              <a:rPr lang="en-GB" sz="2400" b="1" dirty="0">
                <a:solidFill>
                  <a:srgbClr val="8BCBB7"/>
                </a:solidFill>
                <a:latin typeface="AvenirNext-Regular"/>
              </a:rPr>
              <a:t>Future Cycles 2023-2024</a:t>
            </a:r>
          </a:p>
        </p:txBody>
      </p:sp>
      <p:sp>
        <p:nvSpPr>
          <p:cNvPr id="3" name="Content Placeholder 2">
            <a:extLst>
              <a:ext uri="{FF2B5EF4-FFF2-40B4-BE49-F238E27FC236}">
                <a16:creationId xmlns:a16="http://schemas.microsoft.com/office/drawing/2014/main" id="{C2E607BC-4743-2240-BA05-32B6AF1D7436}"/>
              </a:ext>
            </a:extLst>
          </p:cNvPr>
          <p:cNvSpPr txBox="1">
            <a:spLocks/>
          </p:cNvSpPr>
          <p:nvPr/>
        </p:nvSpPr>
        <p:spPr>
          <a:xfrm>
            <a:off x="626614" y="2921674"/>
            <a:ext cx="8627785" cy="91073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rtl="0" fontAlgn="base">
              <a:buNone/>
            </a:pPr>
            <a:r>
              <a:rPr lang="en-GB" sz="1600" b="0" i="0" u="none" strike="noStrike" dirty="0">
                <a:solidFill>
                  <a:srgbClr val="262626"/>
                </a:solidFill>
                <a:effectLst/>
                <a:latin typeface="AvenirNext-Regular"/>
              </a:rPr>
              <a:t>Expectation of meeting these standards.</a:t>
            </a:r>
          </a:p>
          <a:p>
            <a:pPr algn="l" rtl="0" fontAlgn="base">
              <a:buClr>
                <a:srgbClr val="7ECBB6"/>
              </a:buClr>
              <a:buFont typeface="Arial" panose="020B0604020202020204" pitchFamily="34" charset="0"/>
              <a:buChar char="•"/>
            </a:pPr>
            <a:r>
              <a:rPr lang="en-GB" sz="1600" b="0" i="0" u="none" strike="noStrike" dirty="0">
                <a:solidFill>
                  <a:srgbClr val="262626"/>
                </a:solidFill>
                <a:effectLst/>
                <a:latin typeface="AvenirNext-Regular"/>
              </a:rPr>
              <a:t> Secondary: Content, days and themes remain the same. Dates may change slightly</a:t>
            </a:r>
            <a:r>
              <a:rPr lang="en-US" sz="1600" b="0" i="0" dirty="0">
                <a:solidFill>
                  <a:srgbClr val="262626"/>
                </a:solidFill>
                <a:effectLst/>
                <a:latin typeface="AvenirNext-Regular"/>
              </a:rPr>
              <a:t>​</a:t>
            </a:r>
            <a:endParaRPr lang="en-US" sz="1600" b="0" i="0" dirty="0">
              <a:solidFill>
                <a:srgbClr val="000000"/>
              </a:solidFill>
              <a:effectLst/>
              <a:latin typeface="AvenirNext-Regular"/>
            </a:endParaRPr>
          </a:p>
          <a:p>
            <a:pPr algn="l" rtl="0" fontAlgn="base">
              <a:buClr>
                <a:srgbClr val="7ECBB6"/>
              </a:buClr>
              <a:buFont typeface="Arial" panose="020B0604020202020204" pitchFamily="34" charset="0"/>
              <a:buChar char="•"/>
            </a:pPr>
            <a:r>
              <a:rPr lang="en-GB" sz="1600" b="0" i="0" u="none" strike="noStrike" dirty="0">
                <a:solidFill>
                  <a:srgbClr val="262626"/>
                </a:solidFill>
                <a:effectLst/>
                <a:latin typeface="AvenirNext-Regular"/>
              </a:rPr>
              <a:t>Primary: Reduced to three alliance days (Specific focus for each day)</a:t>
            </a:r>
            <a:endParaRPr lang="en-US" sz="1600" b="0" i="0" dirty="0">
              <a:solidFill>
                <a:srgbClr val="000000"/>
              </a:solidFill>
              <a:effectLst/>
              <a:latin typeface="AvenirNext-Regular"/>
            </a:endParaRPr>
          </a:p>
          <a:p>
            <a:pPr marL="0" indent="0" algn="l" rtl="0" fontAlgn="base">
              <a:buNone/>
            </a:pPr>
            <a:endParaRPr lang="en-US" sz="1600" b="0" i="0" dirty="0">
              <a:solidFill>
                <a:srgbClr val="000000"/>
              </a:solidFill>
              <a:effectLst/>
              <a:latin typeface="AvenirNext-Regular"/>
            </a:endParaRPr>
          </a:p>
        </p:txBody>
      </p:sp>
      <p:sp>
        <p:nvSpPr>
          <p:cNvPr id="6" name="TextBox 5">
            <a:extLst>
              <a:ext uri="{FF2B5EF4-FFF2-40B4-BE49-F238E27FC236}">
                <a16:creationId xmlns:a16="http://schemas.microsoft.com/office/drawing/2014/main" id="{3ACED684-95DE-FC6D-1E54-1575036DD383}"/>
              </a:ext>
            </a:extLst>
          </p:cNvPr>
          <p:cNvSpPr txBox="1"/>
          <p:nvPr/>
        </p:nvSpPr>
        <p:spPr>
          <a:xfrm>
            <a:off x="578223" y="1925418"/>
            <a:ext cx="6757148" cy="830997"/>
          </a:xfrm>
          <a:prstGeom prst="rect">
            <a:avLst/>
          </a:prstGeom>
          <a:noFill/>
        </p:spPr>
        <p:txBody>
          <a:bodyPr wrap="square">
            <a:spAutoFit/>
          </a:bodyPr>
          <a:lstStyle/>
          <a:p>
            <a:pPr marL="285750" indent="-285750">
              <a:buClr>
                <a:srgbClr val="7ECBB6"/>
              </a:buClr>
              <a:buFont typeface="Arial" panose="020B0604020202020204" pitchFamily="34" charset="0"/>
              <a:buChar char="•"/>
            </a:pPr>
            <a:r>
              <a:rPr lang="en-GB" sz="1600" b="0" i="0" dirty="0">
                <a:solidFill>
                  <a:srgbClr val="262626"/>
                </a:solidFill>
                <a:effectLst/>
                <a:latin typeface="AvenirNext-Regular"/>
              </a:rPr>
              <a:t>Feedback always appreciated at the end of this cycle to feed forward</a:t>
            </a:r>
          </a:p>
          <a:p>
            <a:pPr marL="285750" indent="-285750">
              <a:buClr>
                <a:srgbClr val="7ECBB6"/>
              </a:buClr>
              <a:buFont typeface="Arial" panose="020B0604020202020204" pitchFamily="34" charset="0"/>
              <a:buChar char="•"/>
            </a:pPr>
            <a:r>
              <a:rPr lang="en-GB" sz="1600" b="0" i="0" u="none" strike="noStrike" dirty="0">
                <a:solidFill>
                  <a:srgbClr val="262626"/>
                </a:solidFill>
                <a:effectLst/>
                <a:latin typeface="AvenirNext-Regular"/>
              </a:rPr>
              <a:t>Clear controls to prepare you for 2024/25 changes with an “ingathering” strategy to support you if these days are hard to cover</a:t>
            </a:r>
            <a:endParaRPr lang="en-GB" sz="1600" dirty="0">
              <a:latin typeface="AvenirNext-Regular"/>
            </a:endParaRPr>
          </a:p>
        </p:txBody>
      </p:sp>
      <p:sp>
        <p:nvSpPr>
          <p:cNvPr id="8" name="TextBox 7">
            <a:extLst>
              <a:ext uri="{FF2B5EF4-FFF2-40B4-BE49-F238E27FC236}">
                <a16:creationId xmlns:a16="http://schemas.microsoft.com/office/drawing/2014/main" id="{1EEC0914-6013-CFB0-FE81-D296DD1B63A7}"/>
              </a:ext>
            </a:extLst>
          </p:cNvPr>
          <p:cNvSpPr txBox="1"/>
          <p:nvPr/>
        </p:nvSpPr>
        <p:spPr>
          <a:xfrm>
            <a:off x="626614" y="3906602"/>
            <a:ext cx="4679576" cy="338554"/>
          </a:xfrm>
          <a:prstGeom prst="rect">
            <a:avLst/>
          </a:prstGeom>
          <a:noFill/>
        </p:spPr>
        <p:txBody>
          <a:bodyPr wrap="square">
            <a:spAutoFit/>
          </a:bodyPr>
          <a:lstStyle/>
          <a:p>
            <a:r>
              <a:rPr lang="en-GB" sz="1600" b="0" i="0" dirty="0">
                <a:solidFill>
                  <a:srgbClr val="262626"/>
                </a:solidFill>
                <a:effectLst/>
                <a:latin typeface="AvenirNext-Regular"/>
              </a:rPr>
              <a:t>Consideration of standardised planning pro forms</a:t>
            </a:r>
            <a:endParaRPr lang="en-GB" sz="1600" dirty="0">
              <a:latin typeface="AvenirNext-Regular"/>
            </a:endParaRPr>
          </a:p>
        </p:txBody>
      </p:sp>
      <p:sp>
        <p:nvSpPr>
          <p:cNvPr id="9" name="TextBox 1">
            <a:extLst>
              <a:ext uri="{FF2B5EF4-FFF2-40B4-BE49-F238E27FC236}">
                <a16:creationId xmlns:a16="http://schemas.microsoft.com/office/drawing/2014/main" id="{3BD407C6-9F2F-33AA-048A-22492036FC6B}"/>
              </a:ext>
            </a:extLst>
          </p:cNvPr>
          <p:cNvSpPr txBox="1"/>
          <p:nvPr/>
        </p:nvSpPr>
        <p:spPr>
          <a:xfrm>
            <a:off x="5130053" y="3956770"/>
            <a:ext cx="4013947" cy="830997"/>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1" dirty="0">
                <a:latin typeface="AvenirNext-Regular"/>
              </a:rPr>
              <a:t>Why?</a:t>
            </a:r>
          </a:p>
          <a:p>
            <a:r>
              <a:rPr lang="en-GB" sz="1200" dirty="0">
                <a:latin typeface="AvenirNext-Regular"/>
              </a:rPr>
              <a:t>Full entitlement to the curriculum (CCF, PPUs, CRD)</a:t>
            </a:r>
          </a:p>
          <a:p>
            <a:r>
              <a:rPr lang="en-GB" sz="1200" dirty="0">
                <a:latin typeface="AvenirNext-Regular"/>
              </a:rPr>
              <a:t>Floor level  comfortably met</a:t>
            </a:r>
          </a:p>
          <a:p>
            <a:r>
              <a:rPr lang="en-GB" sz="1200" dirty="0">
                <a:latin typeface="AvenirNext-Regular"/>
              </a:rPr>
              <a:t>Parity for trainees</a:t>
            </a:r>
          </a:p>
        </p:txBody>
      </p:sp>
    </p:spTree>
    <p:extLst>
      <p:ext uri="{BB962C8B-B14F-4D97-AF65-F5344CB8AC3E}">
        <p14:creationId xmlns:p14="http://schemas.microsoft.com/office/powerpoint/2010/main" val="33438211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A9078-E405-8D4F-83C3-98C3BA7E05EA}"/>
              </a:ext>
            </a:extLst>
          </p:cNvPr>
          <p:cNvSpPr>
            <a:spLocks noGrp="1"/>
          </p:cNvSpPr>
          <p:nvPr>
            <p:ph type="title" idx="4294967295"/>
          </p:nvPr>
        </p:nvSpPr>
        <p:spPr>
          <a:xfrm>
            <a:off x="356347" y="145957"/>
            <a:ext cx="5721723" cy="977900"/>
          </a:xfrm>
        </p:spPr>
        <p:txBody>
          <a:bodyPr>
            <a:normAutofit/>
          </a:bodyPr>
          <a:lstStyle/>
          <a:p>
            <a:pPr algn="l"/>
            <a:r>
              <a:rPr lang="en-GB" sz="2400" b="1" dirty="0">
                <a:latin typeface="AvenirNext-Regular"/>
              </a:rPr>
              <a:t>Examples for next year… </a:t>
            </a:r>
            <a:br>
              <a:rPr lang="en-GB" sz="2400" b="1" dirty="0">
                <a:latin typeface="AvenirNext-Regular"/>
              </a:rPr>
            </a:br>
            <a:r>
              <a:rPr lang="en-GB" sz="2400" b="1" dirty="0">
                <a:solidFill>
                  <a:srgbClr val="8BCBB7"/>
                </a:solidFill>
                <a:latin typeface="AvenirNext-Regular"/>
              </a:rPr>
              <a:t>Or delivery of ITAP elements</a:t>
            </a:r>
          </a:p>
        </p:txBody>
      </p:sp>
      <p:pic>
        <p:nvPicPr>
          <p:cNvPr id="5" name="Content Placeholder 4">
            <a:extLst>
              <a:ext uri="{FF2B5EF4-FFF2-40B4-BE49-F238E27FC236}">
                <a16:creationId xmlns:a16="http://schemas.microsoft.com/office/drawing/2014/main" id="{480541C1-2254-0B24-45CB-F25BC1800993}"/>
              </a:ext>
            </a:extLst>
          </p:cNvPr>
          <p:cNvPicPr>
            <a:picLocks noGrp="1" noChangeAspect="1"/>
          </p:cNvPicPr>
          <p:nvPr>
            <p:ph idx="4294967295"/>
          </p:nvPr>
        </p:nvPicPr>
        <p:blipFill>
          <a:blip r:embed="rId2"/>
          <a:stretch>
            <a:fillRect/>
          </a:stretch>
        </p:blipFill>
        <p:spPr>
          <a:xfrm>
            <a:off x="309282" y="1347895"/>
            <a:ext cx="5291418" cy="2019625"/>
          </a:xfrm>
        </p:spPr>
      </p:pic>
      <p:pic>
        <p:nvPicPr>
          <p:cNvPr id="7" name="Picture 6">
            <a:extLst>
              <a:ext uri="{FF2B5EF4-FFF2-40B4-BE49-F238E27FC236}">
                <a16:creationId xmlns:a16="http://schemas.microsoft.com/office/drawing/2014/main" id="{7673F2B0-1FC8-3B83-D385-3EF49E2BABAA}"/>
              </a:ext>
            </a:extLst>
          </p:cNvPr>
          <p:cNvPicPr>
            <a:picLocks noChangeAspect="1"/>
          </p:cNvPicPr>
          <p:nvPr/>
        </p:nvPicPr>
        <p:blipFill>
          <a:blip r:embed="rId3"/>
          <a:stretch>
            <a:fillRect/>
          </a:stretch>
        </p:blipFill>
        <p:spPr>
          <a:xfrm>
            <a:off x="5688149" y="509947"/>
            <a:ext cx="3146569" cy="2931531"/>
          </a:xfrm>
          <a:prstGeom prst="rect">
            <a:avLst/>
          </a:prstGeom>
        </p:spPr>
      </p:pic>
      <p:pic>
        <p:nvPicPr>
          <p:cNvPr id="9" name="Picture 8">
            <a:extLst>
              <a:ext uri="{FF2B5EF4-FFF2-40B4-BE49-F238E27FC236}">
                <a16:creationId xmlns:a16="http://schemas.microsoft.com/office/drawing/2014/main" id="{E2441C47-7BF8-9689-0E7E-C392F028D359}"/>
              </a:ext>
            </a:extLst>
          </p:cNvPr>
          <p:cNvPicPr>
            <a:picLocks noChangeAspect="1"/>
          </p:cNvPicPr>
          <p:nvPr/>
        </p:nvPicPr>
        <p:blipFill>
          <a:blip r:embed="rId4"/>
          <a:stretch>
            <a:fillRect/>
          </a:stretch>
        </p:blipFill>
        <p:spPr>
          <a:xfrm>
            <a:off x="356347" y="3657504"/>
            <a:ext cx="6637470" cy="1264620"/>
          </a:xfrm>
          <a:prstGeom prst="rect">
            <a:avLst/>
          </a:prstGeom>
        </p:spPr>
      </p:pic>
    </p:spTree>
    <p:extLst>
      <p:ext uri="{BB962C8B-B14F-4D97-AF65-F5344CB8AC3E}">
        <p14:creationId xmlns:p14="http://schemas.microsoft.com/office/powerpoint/2010/main" val="3782544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39332B7-2445-E573-A5B9-738CC78DFFDC}"/>
              </a:ext>
            </a:extLst>
          </p:cNvPr>
          <p:cNvSpPr txBox="1">
            <a:spLocks/>
          </p:cNvSpPr>
          <p:nvPr/>
        </p:nvSpPr>
        <p:spPr>
          <a:xfrm>
            <a:off x="471973" y="1186730"/>
            <a:ext cx="6083228" cy="477085"/>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400" b="1" dirty="0">
              <a:latin typeface="AvenirNext-Regular"/>
            </a:endParaRPr>
          </a:p>
        </p:txBody>
      </p:sp>
      <p:sp>
        <p:nvSpPr>
          <p:cNvPr id="2" name="Title 1">
            <a:extLst>
              <a:ext uri="{FF2B5EF4-FFF2-40B4-BE49-F238E27FC236}">
                <a16:creationId xmlns:a16="http://schemas.microsoft.com/office/drawing/2014/main" id="{C55EC8FF-CCCE-F6BF-08F8-F705EC194BAC}"/>
              </a:ext>
            </a:extLst>
          </p:cNvPr>
          <p:cNvSpPr>
            <a:spLocks noGrp="1"/>
          </p:cNvSpPr>
          <p:nvPr>
            <p:ph type="title"/>
          </p:nvPr>
        </p:nvSpPr>
        <p:spPr>
          <a:xfrm>
            <a:off x="578223" y="1122481"/>
            <a:ext cx="5587253" cy="637678"/>
          </a:xfrm>
        </p:spPr>
        <p:txBody>
          <a:bodyPr>
            <a:noAutofit/>
          </a:bodyPr>
          <a:lstStyle/>
          <a:p>
            <a:pPr algn="l"/>
            <a:r>
              <a:rPr lang="en-GB" sz="2400" b="1" dirty="0">
                <a:latin typeface="AvenirNext-Regular"/>
              </a:rPr>
              <a:t>Take Away from mid term evaluations</a:t>
            </a:r>
          </a:p>
        </p:txBody>
      </p:sp>
      <p:sp>
        <p:nvSpPr>
          <p:cNvPr id="3" name="Content Placeholder 2">
            <a:extLst>
              <a:ext uri="{FF2B5EF4-FFF2-40B4-BE49-F238E27FC236}">
                <a16:creationId xmlns:a16="http://schemas.microsoft.com/office/drawing/2014/main" id="{C2E607BC-4743-2240-BA05-32B6AF1D7436}"/>
              </a:ext>
            </a:extLst>
          </p:cNvPr>
          <p:cNvSpPr txBox="1">
            <a:spLocks/>
          </p:cNvSpPr>
          <p:nvPr/>
        </p:nvSpPr>
        <p:spPr>
          <a:xfrm>
            <a:off x="633337" y="3476094"/>
            <a:ext cx="8627785" cy="91073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600" dirty="0">
                <a:latin typeface="AvenirNext-Regular"/>
              </a:rPr>
              <a:t>Communicate clearly</a:t>
            </a:r>
          </a:p>
          <a:p>
            <a:pPr marL="0" indent="0" algn="l" rtl="0" fontAlgn="base">
              <a:buNone/>
            </a:pPr>
            <a:endParaRPr lang="en-US" sz="1600" b="0" i="0" dirty="0">
              <a:solidFill>
                <a:srgbClr val="000000"/>
              </a:solidFill>
              <a:effectLst/>
              <a:latin typeface="AvenirNext-Regular"/>
            </a:endParaRPr>
          </a:p>
        </p:txBody>
      </p:sp>
      <p:sp>
        <p:nvSpPr>
          <p:cNvPr id="6" name="TextBox 5">
            <a:extLst>
              <a:ext uri="{FF2B5EF4-FFF2-40B4-BE49-F238E27FC236}">
                <a16:creationId xmlns:a16="http://schemas.microsoft.com/office/drawing/2014/main" id="{3ACED684-95DE-FC6D-1E54-1575036DD383}"/>
              </a:ext>
            </a:extLst>
          </p:cNvPr>
          <p:cNvSpPr txBox="1"/>
          <p:nvPr/>
        </p:nvSpPr>
        <p:spPr>
          <a:xfrm>
            <a:off x="578223" y="1946117"/>
            <a:ext cx="6757148" cy="338554"/>
          </a:xfrm>
          <a:prstGeom prst="rect">
            <a:avLst/>
          </a:prstGeom>
          <a:noFill/>
        </p:spPr>
        <p:txBody>
          <a:bodyPr wrap="square">
            <a:spAutoFit/>
          </a:bodyPr>
          <a:lstStyle/>
          <a:p>
            <a:pPr>
              <a:buClr>
                <a:srgbClr val="7ECBB6"/>
              </a:buClr>
            </a:pPr>
            <a:r>
              <a:rPr lang="en-GB" sz="1600" b="0" i="0" dirty="0">
                <a:solidFill>
                  <a:srgbClr val="262626"/>
                </a:solidFill>
                <a:effectLst/>
                <a:latin typeface="AvenirNext-Regular"/>
              </a:rPr>
              <a:t>Feedback always appreciated at the end of this cycle to feed forward</a:t>
            </a:r>
          </a:p>
        </p:txBody>
      </p:sp>
      <p:pic>
        <p:nvPicPr>
          <p:cNvPr id="4" name="Picture 3" descr="A picture containing chart&#10;&#10;Description automatically generated">
            <a:extLst>
              <a:ext uri="{FF2B5EF4-FFF2-40B4-BE49-F238E27FC236}">
                <a16:creationId xmlns:a16="http://schemas.microsoft.com/office/drawing/2014/main" id="{8A2901CC-CB3F-3F95-5612-DA7F58E5CBE2}"/>
              </a:ext>
            </a:extLst>
          </p:cNvPr>
          <p:cNvPicPr>
            <a:picLocks noChangeAspect="1"/>
          </p:cNvPicPr>
          <p:nvPr/>
        </p:nvPicPr>
        <p:blipFill rotWithShape="1">
          <a:blip r:embed="rId3"/>
          <a:srcRect t="77622"/>
          <a:stretch/>
        </p:blipFill>
        <p:spPr>
          <a:xfrm>
            <a:off x="406065" y="2561543"/>
            <a:ext cx="8331869" cy="637678"/>
          </a:xfrm>
          <a:prstGeom prst="rect">
            <a:avLst/>
          </a:prstGeom>
        </p:spPr>
      </p:pic>
    </p:spTree>
    <p:extLst>
      <p:ext uri="{BB962C8B-B14F-4D97-AF65-F5344CB8AC3E}">
        <p14:creationId xmlns:p14="http://schemas.microsoft.com/office/powerpoint/2010/main" val="30431524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5475294" cy="5151120"/>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302400" y="619184"/>
            <a:ext cx="5018399" cy="353943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3200" b="1" dirty="0">
                <a:solidFill>
                  <a:schemeClr val="bg1"/>
                </a:solidFill>
                <a:effectLst/>
                <a:latin typeface="AvenirNext-DemiBold"/>
                <a:ea typeface="Times New Roman" panose="02020603050405020304" pitchFamily="18" charset="0"/>
                <a:cs typeface="Times New Roman" panose="02020603050405020304" pitchFamily="18" charset="0"/>
              </a:rPr>
              <a:t>Primary curriculum updates for this term </a:t>
            </a:r>
            <a:endParaRPr kumimoji="0" lang="en-GB" sz="3200" b="1" i="0" u="none" strike="noStrike" kern="1200" cap="none" spc="0" normalizeH="0" baseline="0" noProof="0" dirty="0">
              <a:ln>
                <a:noFill/>
              </a:ln>
              <a:solidFill>
                <a:schemeClr val="bg1"/>
              </a:solidFill>
              <a:effectLst/>
              <a:uLnTx/>
              <a:uFillTx/>
              <a:latin typeface="AvenirNext-DemiBold"/>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AvenirNext-Regular"/>
                <a:ea typeface="+mn-ea"/>
                <a:cs typeface="+mn-cs"/>
              </a:rPr>
              <a:t>Jo Dobb</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white"/>
              </a:solidFill>
              <a:effectLst/>
              <a:uLnTx/>
              <a:uFillTx/>
              <a:latin typeface="AvenirNext-Regular"/>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white"/>
              </a:solidFill>
              <a:effectLst/>
              <a:uLnTx/>
              <a:uFillTx/>
              <a:latin typeface="AvenirNext-Regular"/>
              <a:ea typeface="+mn-ea"/>
              <a:cs typeface="+mn-cs"/>
            </a:endParaRPr>
          </a:p>
        </p:txBody>
      </p:sp>
      <p:pic>
        <p:nvPicPr>
          <p:cNvPr id="5" name="Picture 4">
            <a:extLst>
              <a:ext uri="{FF2B5EF4-FFF2-40B4-BE49-F238E27FC236}">
                <a16:creationId xmlns:a16="http://schemas.microsoft.com/office/drawing/2014/main" id="{8A9DB0CE-0539-A706-8E37-D3F7B7F1AB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017" r="31871" b="1462"/>
          <a:stretch/>
        </p:blipFill>
        <p:spPr>
          <a:xfrm>
            <a:off x="5475294" y="0"/>
            <a:ext cx="3695032" cy="5151120"/>
          </a:xfrm>
          <a:prstGeom prst="rect">
            <a:avLst/>
          </a:prstGeom>
        </p:spPr>
      </p:pic>
    </p:spTree>
    <p:extLst>
      <p:ext uri="{BB962C8B-B14F-4D97-AF65-F5344CB8AC3E}">
        <p14:creationId xmlns:p14="http://schemas.microsoft.com/office/powerpoint/2010/main" val="27429001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39332B7-2445-E573-A5B9-738CC78DFFDC}"/>
              </a:ext>
            </a:extLst>
          </p:cNvPr>
          <p:cNvSpPr txBox="1">
            <a:spLocks/>
          </p:cNvSpPr>
          <p:nvPr/>
        </p:nvSpPr>
        <p:spPr>
          <a:xfrm>
            <a:off x="471973" y="1186730"/>
            <a:ext cx="6083228" cy="477085"/>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400" b="1" dirty="0">
              <a:latin typeface="AvenirNext-Regular"/>
            </a:endParaRPr>
          </a:p>
        </p:txBody>
      </p:sp>
      <p:sp>
        <p:nvSpPr>
          <p:cNvPr id="2" name="Title 1">
            <a:extLst>
              <a:ext uri="{FF2B5EF4-FFF2-40B4-BE49-F238E27FC236}">
                <a16:creationId xmlns:a16="http://schemas.microsoft.com/office/drawing/2014/main" id="{C55EC8FF-CCCE-F6BF-08F8-F705EC194BAC}"/>
              </a:ext>
            </a:extLst>
          </p:cNvPr>
          <p:cNvSpPr>
            <a:spLocks noGrp="1"/>
          </p:cNvSpPr>
          <p:nvPr>
            <p:ph type="title"/>
          </p:nvPr>
        </p:nvSpPr>
        <p:spPr>
          <a:xfrm>
            <a:off x="471973" y="938731"/>
            <a:ext cx="6695309" cy="637678"/>
          </a:xfrm>
        </p:spPr>
        <p:txBody>
          <a:bodyPr>
            <a:noAutofit/>
          </a:bodyPr>
          <a:lstStyle/>
          <a:p>
            <a:pPr algn="l"/>
            <a:r>
              <a:rPr lang="en-GB" sz="2400" b="1" dirty="0">
                <a:latin typeface="AvenirNext-Regular"/>
                <a:cs typeface="Calibri" panose="020F0502020204030204" pitchFamily="34" charset="0"/>
              </a:rPr>
              <a:t>Integration of the taught programme:</a:t>
            </a:r>
            <a:br>
              <a:rPr lang="en-GB" sz="2400" b="1" dirty="0">
                <a:latin typeface="AvenirNext-Regular"/>
                <a:cs typeface="Calibri" panose="020F0502020204030204" pitchFamily="34" charset="0"/>
              </a:rPr>
            </a:br>
            <a:r>
              <a:rPr lang="en-GB" sz="2400" b="1" dirty="0">
                <a:latin typeface="AvenirNext-Regular"/>
                <a:cs typeface="Calibri" panose="020F0502020204030204" pitchFamily="34" charset="0"/>
              </a:rPr>
              <a:t>University and School Placement</a:t>
            </a:r>
            <a:endParaRPr lang="en-GB" sz="2400" b="1" dirty="0">
              <a:latin typeface="AvenirNext-Regular"/>
            </a:endParaRPr>
          </a:p>
        </p:txBody>
      </p:sp>
      <p:graphicFrame>
        <p:nvGraphicFramePr>
          <p:cNvPr id="7" name="Table 6">
            <a:extLst>
              <a:ext uri="{FF2B5EF4-FFF2-40B4-BE49-F238E27FC236}">
                <a16:creationId xmlns:a16="http://schemas.microsoft.com/office/drawing/2014/main" id="{4F1A43DE-6635-48BA-349F-565586CE5A6F}"/>
              </a:ext>
            </a:extLst>
          </p:cNvPr>
          <p:cNvGraphicFramePr>
            <a:graphicFrameLocks noGrp="1"/>
          </p:cNvGraphicFramePr>
          <p:nvPr>
            <p:extLst>
              <p:ext uri="{D42A27DB-BD31-4B8C-83A1-F6EECF244321}">
                <p14:modId xmlns:p14="http://schemas.microsoft.com/office/powerpoint/2010/main" val="3766440838"/>
              </p:ext>
            </p:extLst>
          </p:nvPr>
        </p:nvGraphicFramePr>
        <p:xfrm>
          <a:off x="540910" y="1842247"/>
          <a:ext cx="8186231" cy="3224112"/>
        </p:xfrm>
        <a:graphic>
          <a:graphicData uri="http://schemas.openxmlformats.org/drawingml/2006/table">
            <a:tbl>
              <a:tblPr firstRow="1" firstCol="1" lastRow="1" lastCol="1" bandRow="1" bandCol="1"/>
              <a:tblGrid>
                <a:gridCol w="4225803">
                  <a:extLst>
                    <a:ext uri="{9D8B030D-6E8A-4147-A177-3AD203B41FA5}">
                      <a16:colId xmlns:a16="http://schemas.microsoft.com/office/drawing/2014/main" val="410539914"/>
                    </a:ext>
                  </a:extLst>
                </a:gridCol>
                <a:gridCol w="3960428">
                  <a:extLst>
                    <a:ext uri="{9D8B030D-6E8A-4147-A177-3AD203B41FA5}">
                      <a16:colId xmlns:a16="http://schemas.microsoft.com/office/drawing/2014/main" val="3543359724"/>
                    </a:ext>
                  </a:extLst>
                </a:gridCol>
              </a:tblGrid>
              <a:tr h="1459006">
                <a:tc gridSpan="2">
                  <a:txBody>
                    <a:bodyPr/>
                    <a:lstStyle/>
                    <a:p>
                      <a:pPr marL="0" lvl="0" indent="0">
                        <a:buClr>
                          <a:srgbClr val="7ECBB6"/>
                        </a:buClr>
                        <a:buFont typeface="Arial" panose="020B0604020202020204" pitchFamily="34" charset="0"/>
                        <a:buNone/>
                      </a:pPr>
                      <a:r>
                        <a:rPr lang="en-GB" sz="1800" b="1" i="0" dirty="0">
                          <a:effectLst/>
                          <a:latin typeface="Calibri" panose="020F0502020204030204" pitchFamily="34" charset="0"/>
                          <a:ea typeface="Times New Roman" panose="02020603050405020304" pitchFamily="18" charset="0"/>
                        </a:rPr>
                        <a:t>Understanding of the Warwick Curriculum:</a:t>
                      </a:r>
                      <a:endParaRPr lang="en-GB" sz="1800" i="0" dirty="0">
                        <a:effectLst/>
                        <a:latin typeface="Times New Roman" panose="02020603050405020304" pitchFamily="18" charset="0"/>
                        <a:ea typeface="Times New Roman" panose="02020603050405020304" pitchFamily="18" charset="0"/>
                      </a:endParaRPr>
                    </a:p>
                    <a:p>
                      <a:r>
                        <a:rPr lang="en-GB" sz="1500" i="1" dirty="0">
                          <a:effectLst/>
                          <a:latin typeface="Calibri" panose="020F0502020204030204" pitchFamily="34" charset="0"/>
                          <a:ea typeface="Times New Roman" panose="02020603050405020304" pitchFamily="18" charset="0"/>
                        </a:rPr>
                        <a:t>Q. </a:t>
                      </a:r>
                      <a:r>
                        <a:rPr lang="en-GB" sz="1600" i="1" dirty="0">
                          <a:effectLst/>
                          <a:latin typeface="Calibri" panose="020F0502020204030204" pitchFamily="34" charset="0"/>
                          <a:ea typeface="Times New Roman" panose="02020603050405020304" pitchFamily="18" charset="0"/>
                        </a:rPr>
                        <a:t>How well do you feel you can make </a:t>
                      </a:r>
                      <a:r>
                        <a:rPr lang="en-GB" sz="1600" b="1" i="1" dirty="0">
                          <a:effectLst/>
                          <a:latin typeface="Calibri" panose="020F0502020204030204" pitchFamily="34" charset="0"/>
                          <a:ea typeface="Times New Roman" panose="02020603050405020304" pitchFamily="18" charset="0"/>
                        </a:rPr>
                        <a:t>links with what the trainees have learnt in university</a:t>
                      </a:r>
                      <a:r>
                        <a:rPr lang="en-GB" sz="1600" i="1" dirty="0">
                          <a:effectLst/>
                          <a:latin typeface="Calibri" panose="020F0502020204030204" pitchFamily="34" charset="0"/>
                          <a:ea typeface="Times New Roman" panose="02020603050405020304" pitchFamily="18" charset="0"/>
                        </a:rPr>
                        <a:t> during mentoring sessions?</a:t>
                      </a:r>
                    </a:p>
                    <a:p>
                      <a:r>
                        <a:rPr lang="en-GB" sz="1500" i="1" dirty="0">
                          <a:effectLst/>
                          <a:latin typeface="Calibri" panose="020F0502020204030204" pitchFamily="34" charset="0"/>
                          <a:ea typeface="Times New Roman" panose="02020603050405020304" pitchFamily="18" charset="0"/>
                        </a:rPr>
                        <a:t>Q: Talk to me about </a:t>
                      </a:r>
                      <a:r>
                        <a:rPr lang="en-GB" sz="1500" b="1" i="1" dirty="0">
                          <a:effectLst/>
                          <a:latin typeface="Calibri" panose="020F0502020204030204" pitchFamily="34" charset="0"/>
                          <a:ea typeface="Times New Roman" panose="02020603050405020304" pitchFamily="18" charset="0"/>
                        </a:rPr>
                        <a:t>how your school provides effective ITT training provision</a:t>
                      </a:r>
                      <a:r>
                        <a:rPr lang="en-GB" sz="1500" i="1" dirty="0">
                          <a:effectLst/>
                          <a:latin typeface="Calibri" panose="020F0502020204030204" pitchFamily="34" charset="0"/>
                          <a:ea typeface="Times New Roman" panose="02020603050405020304" pitchFamily="18" charset="0"/>
                        </a:rPr>
                        <a:t> informed by and building on the Warwick curriculum </a:t>
                      </a:r>
                      <a:endParaRPr lang="en-GB" sz="3000" dirty="0">
                        <a:effectLst/>
                        <a:latin typeface="Times New Roman" panose="02020603050405020304" pitchFamily="18" charset="0"/>
                        <a:ea typeface="Times New Roman" panose="02020603050405020304" pitchFamily="18" charset="0"/>
                      </a:endParaRPr>
                    </a:p>
                    <a:p>
                      <a:r>
                        <a:rPr lang="en-GB" sz="1500" b="1" i="1" dirty="0">
                          <a:solidFill>
                            <a:srgbClr val="000000"/>
                          </a:solidFill>
                          <a:effectLst/>
                          <a:latin typeface="Calibri" panose="020F0502020204030204" pitchFamily="34" charset="0"/>
                          <a:ea typeface="Times New Roman" panose="02020603050405020304" pitchFamily="18" charset="0"/>
                        </a:rPr>
                        <a:t>Talk through ways in which we share the ITE curriculum:</a:t>
                      </a:r>
                      <a:endParaRPr lang="en-GB" sz="3000" dirty="0">
                        <a:effectLst/>
                        <a:latin typeface="Times New Roman" panose="02020603050405020304" pitchFamily="18" charset="0"/>
                        <a:ea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en-GB"/>
                    </a:p>
                  </a:txBody>
                  <a:tcPr/>
                </a:tc>
                <a:extLst>
                  <a:ext uri="{0D108BD9-81ED-4DB2-BD59-A6C34878D82A}">
                    <a16:rowId xmlns:a16="http://schemas.microsoft.com/office/drawing/2014/main" val="1466310481"/>
                  </a:ext>
                </a:extLst>
              </a:tr>
              <a:tr h="262601">
                <a:tc>
                  <a:txBody>
                    <a:bodyPr/>
                    <a:lstStyle/>
                    <a:p>
                      <a:pPr marL="0" lvl="0" indent="-342900">
                        <a:buFont typeface="Calibri" panose="020F0502020204030204" pitchFamily="34" charset="0"/>
                        <a:buChar char="-"/>
                      </a:pPr>
                      <a:r>
                        <a:rPr lang="en-GB" sz="1400" i="0">
                          <a:solidFill>
                            <a:srgbClr val="000000"/>
                          </a:solidFill>
                          <a:effectLst/>
                          <a:latin typeface="Calibri" panose="020F0502020204030204" pitchFamily="34" charset="0"/>
                          <a:ea typeface="Times New Roman" panose="02020603050405020304" pitchFamily="18" charset="0"/>
                        </a:rPr>
                        <a:t>FLOs</a:t>
                      </a:r>
                      <a:endParaRPr lang="en-GB" sz="1400" i="0">
                        <a:effectLst/>
                        <a:latin typeface="Times New Roman" panose="02020603050405020304" pitchFamily="18" charset="0"/>
                        <a:ea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solidFill>
                      <a:srgbClr val="FFF2CC"/>
                    </a:solidFill>
                  </a:tcPr>
                </a:tc>
                <a:tc>
                  <a:txBody>
                    <a:bodyPr/>
                    <a:lstStyle/>
                    <a:p>
                      <a:pPr marL="0" lvl="0" indent="-342900">
                        <a:buFont typeface="Calibri" panose="020F0502020204030204" pitchFamily="34" charset="0"/>
                        <a:buChar char="-"/>
                      </a:pPr>
                      <a:r>
                        <a:rPr lang="en-GB" sz="1400" i="0" dirty="0">
                          <a:solidFill>
                            <a:srgbClr val="000000"/>
                          </a:solidFill>
                          <a:effectLst/>
                          <a:latin typeface="Calibri" panose="020F0502020204030204" pitchFamily="34" charset="0"/>
                          <a:ea typeface="Times New Roman" panose="02020603050405020304" pitchFamily="18" charset="0"/>
                        </a:rPr>
                        <a:t>Email bulletins for Mentors</a:t>
                      </a:r>
                      <a:endParaRPr lang="en-GB" sz="1400" i="0" dirty="0">
                        <a:effectLst/>
                        <a:latin typeface="Times New Roman" panose="02020603050405020304" pitchFamily="18" charset="0"/>
                        <a:ea typeface="Times New Roman" panose="02020603050405020304" pitchFamily="18"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3729518324"/>
                  </a:ext>
                </a:extLst>
              </a:tr>
              <a:tr h="457200">
                <a:tc>
                  <a:txBody>
                    <a:bodyPr/>
                    <a:lstStyle/>
                    <a:p>
                      <a:pPr marL="0" lvl="0" indent="-342900">
                        <a:buFont typeface="Calibri" panose="020F0502020204030204" pitchFamily="34" charset="0"/>
                        <a:buChar char="-"/>
                      </a:pPr>
                      <a:r>
                        <a:rPr lang="en-GB" sz="1400" i="0" dirty="0">
                          <a:solidFill>
                            <a:srgbClr val="000000"/>
                          </a:solidFill>
                          <a:effectLst/>
                          <a:latin typeface="Calibri" panose="020F0502020204030204" pitchFamily="34" charset="0"/>
                          <a:ea typeface="Times New Roman" panose="02020603050405020304" pitchFamily="18" charset="0"/>
                        </a:rPr>
                        <a:t>Week-by-week guidance in Placement Guide </a:t>
                      </a:r>
                      <a:endParaRPr lang="en-GB" sz="1400" i="0" dirty="0">
                        <a:effectLst/>
                        <a:latin typeface="Times New Roman" panose="02020603050405020304" pitchFamily="18" charset="0"/>
                        <a:ea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solidFill>
                      <a:srgbClr val="FFF2CC"/>
                    </a:solidFill>
                  </a:tcPr>
                </a:tc>
                <a:tc>
                  <a:txBody>
                    <a:bodyPr/>
                    <a:lstStyle/>
                    <a:p>
                      <a:pPr marL="0" lvl="0" indent="-342900">
                        <a:buFont typeface="Calibri" panose="020F0502020204030204" pitchFamily="34" charset="0"/>
                        <a:buChar char="-"/>
                      </a:pPr>
                      <a:r>
                        <a:rPr lang="en-GB" sz="1400" i="0" dirty="0">
                          <a:solidFill>
                            <a:srgbClr val="000000"/>
                          </a:solidFill>
                          <a:effectLst/>
                          <a:latin typeface="Calibri" panose="020F0502020204030204" pitchFamily="34" charset="0"/>
                          <a:ea typeface="Times New Roman" panose="02020603050405020304" pitchFamily="18" charset="0"/>
                        </a:rPr>
                        <a:t>CRD –assessing trainees against our ITE    curriculum</a:t>
                      </a:r>
                      <a:endParaRPr lang="en-GB" sz="1400" i="0" dirty="0">
                        <a:effectLst/>
                        <a:latin typeface="Times New Roman" panose="02020603050405020304" pitchFamily="18" charset="0"/>
                        <a:ea typeface="Times New Roman" panose="02020603050405020304" pitchFamily="18"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6892220"/>
                  </a:ext>
                </a:extLst>
              </a:tr>
              <a:tr h="359505">
                <a:tc>
                  <a:txBody>
                    <a:bodyPr/>
                    <a:lstStyle/>
                    <a:p>
                      <a:pPr marL="0" lvl="0" indent="-342900">
                        <a:buFont typeface="Calibri" panose="020F0502020204030204" pitchFamily="34" charset="0"/>
                        <a:buChar char="-"/>
                      </a:pPr>
                      <a:r>
                        <a:rPr lang="en-GB" sz="1400" i="0" dirty="0">
                          <a:solidFill>
                            <a:srgbClr val="000000"/>
                          </a:solidFill>
                          <a:effectLst/>
                          <a:latin typeface="Calibri" panose="020F0502020204030204" pitchFamily="34" charset="0"/>
                          <a:ea typeface="Times New Roman" panose="02020603050405020304" pitchFamily="18" charset="0"/>
                        </a:rPr>
                        <a:t>Subject Specific Coaching Prompts</a:t>
                      </a:r>
                      <a:endParaRPr lang="en-GB" sz="1400" i="0" dirty="0">
                        <a:effectLst/>
                        <a:latin typeface="Times New Roman" panose="02020603050405020304" pitchFamily="18" charset="0"/>
                        <a:ea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solidFill>
                      <a:srgbClr val="FFF2CC"/>
                    </a:solidFill>
                  </a:tcPr>
                </a:tc>
                <a:tc>
                  <a:txBody>
                    <a:bodyPr/>
                    <a:lstStyle/>
                    <a:p>
                      <a:pPr marL="0" lvl="0" indent="-342900">
                        <a:buFont typeface="Calibri" panose="020F0502020204030204" pitchFamily="34" charset="0"/>
                        <a:buChar char="-"/>
                      </a:pPr>
                      <a:r>
                        <a:rPr lang="en-GB" sz="1400" i="0" dirty="0">
                          <a:solidFill>
                            <a:srgbClr val="000000"/>
                          </a:solidFill>
                          <a:effectLst/>
                          <a:latin typeface="Calibri" panose="020F0502020204030204" pitchFamily="34" charset="0"/>
                          <a:ea typeface="Times New Roman" panose="02020603050405020304" pitchFamily="18" charset="0"/>
                        </a:rPr>
                        <a:t>Curriculum Maps (handbook)</a:t>
                      </a:r>
                      <a:endParaRPr lang="en-GB" sz="1400" i="0" dirty="0">
                        <a:effectLst/>
                        <a:latin typeface="Times New Roman" panose="02020603050405020304" pitchFamily="18" charset="0"/>
                        <a:ea typeface="Times New Roman" panose="02020603050405020304" pitchFamily="18"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3321827972"/>
                  </a:ext>
                </a:extLst>
              </a:tr>
              <a:tr h="346214">
                <a:tc gridSpan="2">
                  <a:txBody>
                    <a:bodyPr/>
                    <a:lstStyle/>
                    <a:p>
                      <a:r>
                        <a:rPr lang="en-GB" sz="1500" b="0" i="1" dirty="0">
                          <a:solidFill>
                            <a:srgbClr val="000000"/>
                          </a:solidFill>
                          <a:effectLst/>
                          <a:latin typeface="Calibri" panose="020F0502020204030204" pitchFamily="34" charset="0"/>
                          <a:ea typeface="Times New Roman" panose="02020603050405020304" pitchFamily="18" charset="0"/>
                        </a:rPr>
                        <a:t>Q. Any further training/support that you would benefit from?</a:t>
                      </a:r>
                    </a:p>
                    <a:p>
                      <a:endParaRPr lang="en-GB" sz="3000" dirty="0">
                        <a:effectLst/>
                        <a:latin typeface="Times New Roman" panose="02020603050405020304" pitchFamily="18" charset="0"/>
                        <a:ea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extLst>
                  <a:ext uri="{0D108BD9-81ED-4DB2-BD59-A6C34878D82A}">
                    <a16:rowId xmlns:a16="http://schemas.microsoft.com/office/drawing/2014/main" val="1693776380"/>
                  </a:ext>
                </a:extLst>
              </a:tr>
            </a:tbl>
          </a:graphicData>
        </a:graphic>
      </p:graphicFrame>
    </p:spTree>
    <p:extLst>
      <p:ext uri="{BB962C8B-B14F-4D97-AF65-F5344CB8AC3E}">
        <p14:creationId xmlns:p14="http://schemas.microsoft.com/office/powerpoint/2010/main" val="21896955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5"/>
          <p:cNvSpPr txBox="1">
            <a:spLocks/>
          </p:cNvSpPr>
          <p:nvPr/>
        </p:nvSpPr>
        <p:spPr>
          <a:xfrm>
            <a:off x="674467" y="960120"/>
            <a:ext cx="7886700" cy="385817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defTabSz="685800">
              <a:spcBef>
                <a:spcPts val="750"/>
              </a:spcBef>
            </a:pPr>
            <a:endParaRPr lang="en-GB" sz="2100" i="1">
              <a:solidFill>
                <a:prstClr val="black"/>
              </a:solidFill>
              <a:latin typeface="Calibri" panose="020F0502020204030204"/>
            </a:endParaRPr>
          </a:p>
          <a:p>
            <a:pPr marL="171450" indent="-171450" defTabSz="685800">
              <a:spcBef>
                <a:spcPts val="750"/>
              </a:spcBef>
            </a:pPr>
            <a:endParaRPr lang="en-GB" sz="2100">
              <a:solidFill>
                <a:prstClr val="black"/>
              </a:solidFill>
              <a:latin typeface="Calibri" panose="020F0502020204030204"/>
            </a:endParaRPr>
          </a:p>
        </p:txBody>
      </p:sp>
      <p:pic>
        <p:nvPicPr>
          <p:cNvPr id="14" name="Picture 13">
            <a:extLst>
              <a:ext uri="{FF2B5EF4-FFF2-40B4-BE49-F238E27FC236}">
                <a16:creationId xmlns:a16="http://schemas.microsoft.com/office/drawing/2014/main" id="{F76203EB-DCA4-0543-1447-DF0DA04E517E}"/>
              </a:ext>
            </a:extLst>
          </p:cNvPr>
          <p:cNvPicPr>
            <a:picLocks noChangeAspect="1"/>
          </p:cNvPicPr>
          <p:nvPr/>
        </p:nvPicPr>
        <p:blipFill>
          <a:blip r:embed="rId2"/>
          <a:stretch>
            <a:fillRect/>
          </a:stretch>
        </p:blipFill>
        <p:spPr>
          <a:xfrm>
            <a:off x="408226" y="976535"/>
            <a:ext cx="3180381" cy="1901498"/>
          </a:xfrm>
          <a:prstGeom prst="rect">
            <a:avLst/>
          </a:prstGeom>
          <a:ln>
            <a:solidFill>
              <a:schemeClr val="tx1"/>
            </a:solidFill>
          </a:ln>
        </p:spPr>
      </p:pic>
      <p:pic>
        <p:nvPicPr>
          <p:cNvPr id="10" name="Picture 9">
            <a:extLst>
              <a:ext uri="{FF2B5EF4-FFF2-40B4-BE49-F238E27FC236}">
                <a16:creationId xmlns:a16="http://schemas.microsoft.com/office/drawing/2014/main" id="{E83B0006-4DA5-91CD-6EC5-30A624759622}"/>
              </a:ext>
            </a:extLst>
          </p:cNvPr>
          <p:cNvPicPr>
            <a:picLocks noChangeAspect="1"/>
          </p:cNvPicPr>
          <p:nvPr/>
        </p:nvPicPr>
        <p:blipFill>
          <a:blip r:embed="rId3"/>
          <a:stretch>
            <a:fillRect/>
          </a:stretch>
        </p:blipFill>
        <p:spPr>
          <a:xfrm>
            <a:off x="582833" y="2812805"/>
            <a:ext cx="3367214" cy="2254475"/>
          </a:xfrm>
          <a:prstGeom prst="rect">
            <a:avLst/>
          </a:prstGeom>
          <a:ln>
            <a:solidFill>
              <a:schemeClr val="tx1"/>
            </a:solidFill>
          </a:ln>
        </p:spPr>
      </p:pic>
      <p:pic>
        <p:nvPicPr>
          <p:cNvPr id="16" name="Picture 15">
            <a:extLst>
              <a:ext uri="{FF2B5EF4-FFF2-40B4-BE49-F238E27FC236}">
                <a16:creationId xmlns:a16="http://schemas.microsoft.com/office/drawing/2014/main" id="{42AB906C-71BB-9E7C-57FB-5B1A21D8C612}"/>
              </a:ext>
            </a:extLst>
          </p:cNvPr>
          <p:cNvPicPr>
            <a:picLocks noChangeAspect="1"/>
          </p:cNvPicPr>
          <p:nvPr/>
        </p:nvPicPr>
        <p:blipFill>
          <a:blip r:embed="rId4"/>
          <a:stretch>
            <a:fillRect/>
          </a:stretch>
        </p:blipFill>
        <p:spPr>
          <a:xfrm>
            <a:off x="4124654" y="1002722"/>
            <a:ext cx="3419829" cy="2187100"/>
          </a:xfrm>
          <a:prstGeom prst="rect">
            <a:avLst/>
          </a:prstGeom>
          <a:ln>
            <a:solidFill>
              <a:schemeClr val="tx1"/>
            </a:solidFill>
          </a:ln>
        </p:spPr>
      </p:pic>
      <p:pic>
        <p:nvPicPr>
          <p:cNvPr id="4" name="Picture 3">
            <a:extLst>
              <a:ext uri="{FF2B5EF4-FFF2-40B4-BE49-F238E27FC236}">
                <a16:creationId xmlns:a16="http://schemas.microsoft.com/office/drawing/2014/main" id="{52CF072D-53C3-7052-B711-980A642D8E73}"/>
              </a:ext>
            </a:extLst>
          </p:cNvPr>
          <p:cNvPicPr>
            <a:picLocks noChangeAspect="1"/>
          </p:cNvPicPr>
          <p:nvPr/>
        </p:nvPicPr>
        <p:blipFill>
          <a:blip r:embed="rId5"/>
          <a:stretch>
            <a:fillRect/>
          </a:stretch>
        </p:blipFill>
        <p:spPr>
          <a:xfrm>
            <a:off x="4486094" y="2684951"/>
            <a:ext cx="3787484" cy="2374506"/>
          </a:xfrm>
          <a:prstGeom prst="rect">
            <a:avLst/>
          </a:prstGeom>
          <a:ln>
            <a:solidFill>
              <a:schemeClr val="tx1"/>
            </a:solidFill>
          </a:ln>
        </p:spPr>
      </p:pic>
      <p:sp>
        <p:nvSpPr>
          <p:cNvPr id="5" name="TextBox 4">
            <a:extLst>
              <a:ext uri="{FF2B5EF4-FFF2-40B4-BE49-F238E27FC236}">
                <a16:creationId xmlns:a16="http://schemas.microsoft.com/office/drawing/2014/main" id="{7BC40DC2-0618-4D2D-3E34-475743ADCAB7}"/>
              </a:ext>
            </a:extLst>
          </p:cNvPr>
          <p:cNvSpPr txBox="1"/>
          <p:nvPr/>
        </p:nvSpPr>
        <p:spPr>
          <a:xfrm>
            <a:off x="340991" y="312007"/>
            <a:ext cx="8305468" cy="461665"/>
          </a:xfrm>
          <a:prstGeom prst="rect">
            <a:avLst/>
          </a:prstGeom>
          <a:noFill/>
        </p:spPr>
        <p:txBody>
          <a:bodyPr wrap="square">
            <a:spAutoFit/>
          </a:bodyPr>
          <a:lstStyle/>
          <a:p>
            <a:r>
              <a:rPr lang="en-GB" sz="2400" b="1" dirty="0">
                <a:latin typeface="AvenirNext-Regular"/>
                <a:cs typeface="Calibri" panose="020F0502020204030204" pitchFamily="34" charset="0"/>
              </a:rPr>
              <a:t>Integration of the curriculum: University and School Placement</a:t>
            </a:r>
            <a:endParaRPr lang="en-GB" sz="2400" b="1" dirty="0">
              <a:latin typeface="AvenirNext-Regular"/>
            </a:endParaRPr>
          </a:p>
        </p:txBody>
      </p:sp>
    </p:spTree>
    <p:extLst>
      <p:ext uri="{BB962C8B-B14F-4D97-AF65-F5344CB8AC3E}">
        <p14:creationId xmlns:p14="http://schemas.microsoft.com/office/powerpoint/2010/main" val="538307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63" t="13605" r="67" b="49815"/>
          <a:stretch/>
        </p:blipFill>
        <p:spPr>
          <a:xfrm>
            <a:off x="90054" y="2984650"/>
            <a:ext cx="8700655" cy="2119795"/>
          </a:xfrm>
          <a:prstGeom prst="rect">
            <a:avLst/>
          </a:prstGeom>
          <a:effectLst>
            <a:softEdge rad="101600"/>
          </a:effectLst>
        </p:spPr>
      </p:pic>
      <p:sp>
        <p:nvSpPr>
          <p:cNvPr id="10" name="Rectangle 9">
            <a:extLst>
              <a:ext uri="{FF2B5EF4-FFF2-40B4-BE49-F238E27FC236}">
                <a16:creationId xmlns:a16="http://schemas.microsoft.com/office/drawing/2014/main" id="{86A350E4-E7E7-9A42-8E6D-7A5883FDB88F}"/>
              </a:ext>
            </a:extLst>
          </p:cNvPr>
          <p:cNvSpPr/>
          <p:nvPr/>
        </p:nvSpPr>
        <p:spPr>
          <a:xfrm>
            <a:off x="253846" y="582021"/>
            <a:ext cx="8384356" cy="738664"/>
          </a:xfrm>
          <a:prstGeom prst="rect">
            <a:avLst/>
          </a:prstGeom>
        </p:spPr>
        <p:txBody>
          <a:bodyPr wrap="square" anchor="t">
            <a:spAutoFit/>
          </a:bodyPr>
          <a:lstStyle/>
          <a:p>
            <a:pPr marL="342900" marR="0" lvl="0" indent="-342900" algn="l" defTabSz="457200" rtl="0" eaLnBrk="1" fontAlgn="auto" latinLnBrk="0" hangingPunct="1">
              <a:lnSpc>
                <a:spcPct val="100000"/>
              </a:lnSpc>
              <a:spcBef>
                <a:spcPts val="0"/>
              </a:spcBef>
              <a:spcAft>
                <a:spcPts val="0"/>
              </a:spcAft>
              <a:buClr>
                <a:srgbClr val="7ECBB6"/>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303246"/>
                </a:solidFill>
                <a:effectLst/>
                <a:uLnTx/>
                <a:uFillTx/>
                <a:latin typeface="AvenirNext-Regular"/>
                <a:ea typeface="+mn-ea"/>
                <a:cs typeface="+mn-cs"/>
              </a:rPr>
              <a:t>For individual classroom teachers and school leaders who want to exchange their work-based learning and professional development for academic credit.</a:t>
            </a:r>
            <a:br>
              <a:rPr kumimoji="0" lang="en-GB" sz="1200" b="0" i="0" u="none" strike="noStrike" kern="1200" cap="none" spc="0" normalizeH="0" baseline="0" noProof="0" dirty="0">
                <a:ln>
                  <a:noFill/>
                </a:ln>
                <a:solidFill>
                  <a:srgbClr val="303246"/>
                </a:solidFill>
                <a:effectLst/>
                <a:uLnTx/>
                <a:uFillTx/>
                <a:latin typeface="AvenirNext-Regular"/>
                <a:ea typeface="+mn-ea"/>
                <a:cs typeface="+mn-cs"/>
              </a:rPr>
            </a:br>
            <a:endParaRPr kumimoji="0" lang="en-GB" sz="600" b="0" i="0" u="none" strike="noStrike" kern="1200" cap="none" spc="0" normalizeH="0" baseline="0" noProof="0" dirty="0">
              <a:ln>
                <a:noFill/>
              </a:ln>
              <a:solidFill>
                <a:srgbClr val="303246"/>
              </a:solidFill>
              <a:effectLst/>
              <a:uLnTx/>
              <a:uFillTx/>
              <a:latin typeface="AvenirNext-Regular"/>
              <a:ea typeface="+mn-ea"/>
              <a:cs typeface="+mn-cs"/>
            </a:endParaRPr>
          </a:p>
          <a:p>
            <a:pPr marL="342900" marR="0" lvl="0" indent="-342900" algn="l" defTabSz="457200" rtl="0" eaLnBrk="1" fontAlgn="auto" latinLnBrk="0" hangingPunct="1">
              <a:lnSpc>
                <a:spcPct val="100000"/>
              </a:lnSpc>
              <a:spcBef>
                <a:spcPts val="0"/>
              </a:spcBef>
              <a:spcAft>
                <a:spcPts val="0"/>
              </a:spcAft>
              <a:buClr>
                <a:srgbClr val="7ECBB6"/>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303246"/>
                </a:solidFill>
                <a:effectLst/>
                <a:uLnTx/>
                <a:uFillTx/>
                <a:latin typeface="AvenirNext-Regular"/>
                <a:ea typeface="+mn-ea"/>
                <a:cs typeface="+mn-cs"/>
              </a:rPr>
              <a:t>For school leaders who want a way to reward staff for work-based learning with academic credit.</a:t>
            </a:r>
          </a:p>
        </p:txBody>
      </p:sp>
      <p:sp>
        <p:nvSpPr>
          <p:cNvPr id="3" name="TextBox 2">
            <a:extLst>
              <a:ext uri="{FF2B5EF4-FFF2-40B4-BE49-F238E27FC236}">
                <a16:creationId xmlns:a16="http://schemas.microsoft.com/office/drawing/2014/main" id="{00660D75-201B-FB9E-1868-5FE103E3F098}"/>
              </a:ext>
            </a:extLst>
          </p:cNvPr>
          <p:cNvSpPr txBox="1"/>
          <p:nvPr/>
        </p:nvSpPr>
        <p:spPr>
          <a:xfrm>
            <a:off x="505798" y="1416361"/>
            <a:ext cx="4572000"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23439"/>
                </a:solidFill>
                <a:effectLst/>
                <a:uLnTx/>
                <a:uFillTx/>
                <a:latin typeface="AvenirNext-Regular"/>
                <a:ea typeface="+mn-ea"/>
                <a:cs typeface="Calibri"/>
              </a:rPr>
              <a:t>WHY IS </a:t>
            </a:r>
            <a:r>
              <a:rPr kumimoji="0" lang="en-GB" sz="1800" b="1" i="0" u="none" strike="noStrike" kern="1200" cap="none" spc="0" normalizeH="0" baseline="0" noProof="0" dirty="0">
                <a:ln>
                  <a:noFill/>
                </a:ln>
                <a:solidFill>
                  <a:srgbClr val="7ECBB6"/>
                </a:solidFill>
                <a:effectLst/>
                <a:uLnTx/>
                <a:uFillTx/>
                <a:latin typeface="AvenirNext-Regular"/>
                <a:ea typeface="+mn-ea"/>
                <a:cs typeface="Calibri"/>
              </a:rPr>
              <a:t>ACADEMIC CREDIT </a:t>
            </a:r>
            <a:r>
              <a:rPr kumimoji="0" lang="en-GB" sz="1800" b="1" i="0" u="none" strike="noStrike" kern="1200" cap="none" spc="0" normalizeH="0" baseline="0" noProof="0" dirty="0">
                <a:ln>
                  <a:noFill/>
                </a:ln>
                <a:solidFill>
                  <a:srgbClr val="323439"/>
                </a:solidFill>
                <a:effectLst/>
                <a:uLnTx/>
                <a:uFillTx/>
                <a:latin typeface="AvenirNext-Regular"/>
                <a:ea typeface="+mn-ea"/>
                <a:cs typeface="Calibri"/>
              </a:rPr>
              <a:t>WORTH HAVING?</a:t>
            </a:r>
            <a:endParaRPr kumimoji="0" lang="en-GB" sz="1800" b="1" i="0" u="none" strike="noStrike" kern="1200" cap="none" spc="0" normalizeH="0" baseline="0" noProof="0" dirty="0">
              <a:ln>
                <a:noFill/>
              </a:ln>
              <a:solidFill>
                <a:srgbClr val="7ECBB6"/>
              </a:solidFill>
              <a:effectLst/>
              <a:uLnTx/>
              <a:uFillTx/>
              <a:latin typeface="AvenirNext-Regular"/>
              <a:ea typeface="+mn-ea"/>
              <a:cs typeface="Calibri"/>
            </a:endParaRPr>
          </a:p>
        </p:txBody>
      </p:sp>
      <p:sp>
        <p:nvSpPr>
          <p:cNvPr id="5" name="TextBox 4">
            <a:extLst>
              <a:ext uri="{FF2B5EF4-FFF2-40B4-BE49-F238E27FC236}">
                <a16:creationId xmlns:a16="http://schemas.microsoft.com/office/drawing/2014/main" id="{AD374CAA-B4A0-83A5-8C11-9E7298772749}"/>
              </a:ext>
            </a:extLst>
          </p:cNvPr>
          <p:cNvSpPr txBox="1"/>
          <p:nvPr/>
        </p:nvSpPr>
        <p:spPr>
          <a:xfrm>
            <a:off x="253846" y="1881369"/>
            <a:ext cx="8607105" cy="1015663"/>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0"/>
              </a:spcBef>
              <a:spcAft>
                <a:spcPts val="0"/>
              </a:spcAft>
              <a:buClr>
                <a:srgbClr val="7ECBB6"/>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303246"/>
                </a:solidFill>
                <a:effectLst/>
                <a:uLnTx/>
                <a:uFillTx/>
                <a:latin typeface="AvenirNext-Regular"/>
                <a:ea typeface="+mn-ea"/>
                <a:cs typeface="+mn-cs"/>
              </a:rPr>
              <a:t>A teacher or school leader can add it to their CV and take with them.</a:t>
            </a:r>
            <a:br>
              <a:rPr kumimoji="0" lang="en-GB" sz="1200" b="0" i="0" u="none" strike="noStrike" kern="1200" cap="none" spc="0" normalizeH="0" baseline="0" noProof="0" dirty="0">
                <a:ln>
                  <a:noFill/>
                </a:ln>
                <a:solidFill>
                  <a:srgbClr val="303246"/>
                </a:solidFill>
                <a:effectLst/>
                <a:uLnTx/>
                <a:uFillTx/>
                <a:latin typeface="AvenirNext-Regular"/>
                <a:ea typeface="+mn-ea"/>
                <a:cs typeface="+mn-cs"/>
              </a:rPr>
            </a:br>
            <a:endParaRPr kumimoji="0" lang="en-GB" sz="600" b="0" i="0" u="none" strike="noStrike" kern="1200" cap="none" spc="0" normalizeH="0" baseline="0" noProof="0" dirty="0">
              <a:ln>
                <a:noFill/>
              </a:ln>
              <a:solidFill>
                <a:srgbClr val="303246"/>
              </a:solidFill>
              <a:effectLst/>
              <a:uLnTx/>
              <a:uFillTx/>
              <a:latin typeface="AvenirNext-Regular"/>
              <a:ea typeface="+mn-ea"/>
              <a:cs typeface="+mn-cs"/>
            </a:endParaRPr>
          </a:p>
          <a:p>
            <a:pPr marL="342900" marR="0" lvl="0" indent="-342900" algn="l" defTabSz="457200" rtl="0" eaLnBrk="1" fontAlgn="auto" latinLnBrk="0" hangingPunct="1">
              <a:lnSpc>
                <a:spcPct val="100000"/>
              </a:lnSpc>
              <a:spcBef>
                <a:spcPts val="0"/>
              </a:spcBef>
              <a:spcAft>
                <a:spcPts val="0"/>
              </a:spcAft>
              <a:buClr>
                <a:srgbClr val="7ECBB6"/>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303246"/>
                </a:solidFill>
                <a:effectLst/>
                <a:uLnTx/>
                <a:uFillTx/>
                <a:latin typeface="AvenirNext-Regular"/>
                <a:ea typeface="+mn-ea"/>
                <a:cs typeface="+mn-cs"/>
              </a:rPr>
              <a:t>Academic credit denotes a level of critical engagement and reflection higher than that required by other CPD courses such as NPQ qualifications – it shows that you have taken your evaluation of your work to the ‘next level’.</a:t>
            </a:r>
            <a:br>
              <a:rPr kumimoji="0" lang="en-GB" sz="1200" b="0" i="0" u="none" strike="noStrike" kern="1200" cap="none" spc="0" normalizeH="0" baseline="0" noProof="0" dirty="0">
                <a:ln>
                  <a:noFill/>
                </a:ln>
                <a:solidFill>
                  <a:srgbClr val="303246"/>
                </a:solidFill>
                <a:effectLst/>
                <a:uLnTx/>
                <a:uFillTx/>
                <a:latin typeface="AvenirNext-Regular"/>
                <a:ea typeface="+mn-ea"/>
                <a:cs typeface="+mn-cs"/>
              </a:rPr>
            </a:br>
            <a:endParaRPr kumimoji="0" lang="en-GB" sz="600" b="0" i="0" u="none" strike="noStrike" kern="1200" cap="none" spc="0" normalizeH="0" baseline="0" noProof="0" dirty="0">
              <a:ln>
                <a:noFill/>
              </a:ln>
              <a:solidFill>
                <a:srgbClr val="303246"/>
              </a:solidFill>
              <a:effectLst/>
              <a:uLnTx/>
              <a:uFillTx/>
              <a:latin typeface="AvenirNext-Regular"/>
              <a:ea typeface="+mn-ea"/>
              <a:cs typeface="+mn-cs"/>
            </a:endParaRPr>
          </a:p>
          <a:p>
            <a:pPr marL="342900" marR="0" lvl="0" indent="-342900" algn="l" defTabSz="457200" rtl="0" eaLnBrk="1" fontAlgn="auto" latinLnBrk="0" hangingPunct="1">
              <a:lnSpc>
                <a:spcPct val="100000"/>
              </a:lnSpc>
              <a:spcBef>
                <a:spcPts val="0"/>
              </a:spcBef>
              <a:spcAft>
                <a:spcPts val="0"/>
              </a:spcAft>
              <a:buClr>
                <a:srgbClr val="7ECBB6"/>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303246"/>
                </a:solidFill>
                <a:effectLst/>
                <a:uLnTx/>
                <a:uFillTx/>
                <a:latin typeface="AvenirNext-Regular"/>
                <a:ea typeface="+mn-ea"/>
                <a:cs typeface="+mn-cs"/>
              </a:rPr>
              <a:t>Academic credits can be used towards the MA in Professional Education at the Centre for Teacher Education, Warwick.</a:t>
            </a:r>
          </a:p>
        </p:txBody>
      </p:sp>
      <p:sp>
        <p:nvSpPr>
          <p:cNvPr id="2" name="Title 1">
            <a:extLst>
              <a:ext uri="{FF2B5EF4-FFF2-40B4-BE49-F238E27FC236}">
                <a16:creationId xmlns:a16="http://schemas.microsoft.com/office/drawing/2014/main" id="{CB38270D-C620-0A1E-1F11-E39723B1199D}"/>
              </a:ext>
            </a:extLst>
          </p:cNvPr>
          <p:cNvSpPr txBox="1">
            <a:spLocks/>
          </p:cNvSpPr>
          <p:nvPr/>
        </p:nvSpPr>
        <p:spPr>
          <a:xfrm>
            <a:off x="-1281546" y="218166"/>
            <a:ext cx="7772400" cy="110251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defRPr/>
            </a:pPr>
            <a:r>
              <a:rPr lang="en-GB" sz="1800" b="1" dirty="0">
                <a:solidFill>
                  <a:srgbClr val="7BC4AA"/>
                </a:solidFill>
                <a:latin typeface="AvenirNext-Regular"/>
                <a:ea typeface="+mn-ea"/>
                <a:cs typeface="Calibri"/>
              </a:rPr>
              <a:t>WHO IS THE POSTGRADUATE CERTIFICATE FOR?</a:t>
            </a:r>
            <a:br>
              <a:rPr lang="en-GB" sz="1800" b="1" dirty="0">
                <a:solidFill>
                  <a:srgbClr val="7BC4AA"/>
                </a:solidFill>
                <a:latin typeface="AvenirNext-Regular"/>
                <a:ea typeface="+mn-ea"/>
                <a:cs typeface="Calibri"/>
              </a:rPr>
            </a:br>
            <a:endParaRPr lang="en-GB" dirty="0"/>
          </a:p>
        </p:txBody>
      </p:sp>
    </p:spTree>
    <p:extLst>
      <p:ext uri="{BB962C8B-B14F-4D97-AF65-F5344CB8AC3E}">
        <p14:creationId xmlns:p14="http://schemas.microsoft.com/office/powerpoint/2010/main" val="3689553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2816363-5E26-9BA7-0A60-521F85D7F0F3}"/>
              </a:ext>
            </a:extLst>
          </p:cNvPr>
          <p:cNvPicPr>
            <a:picLocks noGrp="1" noChangeAspect="1"/>
          </p:cNvPicPr>
          <p:nvPr>
            <p:ph idx="1"/>
          </p:nvPr>
        </p:nvPicPr>
        <p:blipFill>
          <a:blip r:embed="rId2"/>
          <a:stretch>
            <a:fillRect/>
          </a:stretch>
        </p:blipFill>
        <p:spPr>
          <a:xfrm>
            <a:off x="137817" y="1928866"/>
            <a:ext cx="1961916" cy="2614784"/>
          </a:xfrm>
          <a:ln>
            <a:solidFill>
              <a:schemeClr val="tx1"/>
            </a:solidFill>
          </a:ln>
        </p:spPr>
      </p:pic>
      <p:pic>
        <p:nvPicPr>
          <p:cNvPr id="7" name="Picture 6">
            <a:extLst>
              <a:ext uri="{FF2B5EF4-FFF2-40B4-BE49-F238E27FC236}">
                <a16:creationId xmlns:a16="http://schemas.microsoft.com/office/drawing/2014/main" id="{4B86249E-ECFE-EB58-160C-999B2DF237E9}"/>
              </a:ext>
            </a:extLst>
          </p:cNvPr>
          <p:cNvPicPr>
            <a:picLocks noChangeAspect="1"/>
          </p:cNvPicPr>
          <p:nvPr/>
        </p:nvPicPr>
        <p:blipFill>
          <a:blip r:embed="rId3"/>
          <a:stretch>
            <a:fillRect/>
          </a:stretch>
        </p:blipFill>
        <p:spPr>
          <a:xfrm>
            <a:off x="4298399" y="1100668"/>
            <a:ext cx="4651627" cy="3739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5A52F31B-7D7C-D6E4-B7F5-81F07B18E2FE}"/>
              </a:ext>
            </a:extLst>
          </p:cNvPr>
          <p:cNvPicPr>
            <a:picLocks noChangeAspect="1"/>
          </p:cNvPicPr>
          <p:nvPr/>
        </p:nvPicPr>
        <p:blipFill>
          <a:blip r:embed="rId4"/>
          <a:stretch>
            <a:fillRect/>
          </a:stretch>
        </p:blipFill>
        <p:spPr>
          <a:xfrm>
            <a:off x="2029366" y="2878541"/>
            <a:ext cx="1767585" cy="2087407"/>
          </a:xfrm>
          <a:prstGeom prst="rect">
            <a:avLst/>
          </a:prstGeom>
          <a:ln>
            <a:solidFill>
              <a:schemeClr val="tx1"/>
            </a:solidFill>
          </a:ln>
        </p:spPr>
      </p:pic>
      <p:pic>
        <p:nvPicPr>
          <p:cNvPr id="9" name="Picture 8">
            <a:extLst>
              <a:ext uri="{FF2B5EF4-FFF2-40B4-BE49-F238E27FC236}">
                <a16:creationId xmlns:a16="http://schemas.microsoft.com/office/drawing/2014/main" id="{1083A008-2CF0-7EEE-CF48-DA982E6678D4}"/>
              </a:ext>
            </a:extLst>
          </p:cNvPr>
          <p:cNvPicPr>
            <a:picLocks noChangeAspect="1"/>
          </p:cNvPicPr>
          <p:nvPr/>
        </p:nvPicPr>
        <p:blipFill>
          <a:blip r:embed="rId5"/>
          <a:stretch>
            <a:fillRect/>
          </a:stretch>
        </p:blipFill>
        <p:spPr>
          <a:xfrm>
            <a:off x="2434968" y="1032748"/>
            <a:ext cx="1686556" cy="1937874"/>
          </a:xfrm>
          <a:prstGeom prst="rect">
            <a:avLst/>
          </a:prstGeom>
          <a:ln>
            <a:solidFill>
              <a:schemeClr val="tx1"/>
            </a:solidFill>
          </a:ln>
        </p:spPr>
      </p:pic>
      <p:sp>
        <p:nvSpPr>
          <p:cNvPr id="4" name="TextBox 3">
            <a:extLst>
              <a:ext uri="{FF2B5EF4-FFF2-40B4-BE49-F238E27FC236}">
                <a16:creationId xmlns:a16="http://schemas.microsoft.com/office/drawing/2014/main" id="{C3B4A525-CF62-2B5B-4190-C42C053C206B}"/>
              </a:ext>
            </a:extLst>
          </p:cNvPr>
          <p:cNvSpPr txBox="1"/>
          <p:nvPr/>
        </p:nvSpPr>
        <p:spPr>
          <a:xfrm>
            <a:off x="275665" y="373245"/>
            <a:ext cx="4572000" cy="461665"/>
          </a:xfrm>
          <a:prstGeom prst="rect">
            <a:avLst/>
          </a:prstGeom>
          <a:noFill/>
        </p:spPr>
        <p:txBody>
          <a:bodyPr wrap="square">
            <a:spAutoFit/>
          </a:bodyPr>
          <a:lstStyle/>
          <a:p>
            <a:r>
              <a:rPr lang="en-GB" sz="2400" b="1" dirty="0">
                <a:latin typeface="AvenirNext-Regular"/>
                <a:cs typeface="Calibri" panose="020F0502020204030204" pitchFamily="34" charset="0"/>
              </a:rPr>
              <a:t>Subject-Specific Coaching Prompts</a:t>
            </a:r>
            <a:endParaRPr lang="en-GB" sz="2400" b="1" dirty="0">
              <a:latin typeface="AvenirNext-Regular"/>
            </a:endParaRPr>
          </a:p>
        </p:txBody>
      </p:sp>
    </p:spTree>
    <p:extLst>
      <p:ext uri="{BB962C8B-B14F-4D97-AF65-F5344CB8AC3E}">
        <p14:creationId xmlns:p14="http://schemas.microsoft.com/office/powerpoint/2010/main" val="3908769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39332B7-2445-E573-A5B9-738CC78DFFDC}"/>
              </a:ext>
            </a:extLst>
          </p:cNvPr>
          <p:cNvSpPr txBox="1">
            <a:spLocks/>
          </p:cNvSpPr>
          <p:nvPr/>
        </p:nvSpPr>
        <p:spPr>
          <a:xfrm>
            <a:off x="424908" y="1176672"/>
            <a:ext cx="6083228" cy="477085"/>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400" b="1" dirty="0">
              <a:latin typeface="AvenirNext-Regular"/>
            </a:endParaRPr>
          </a:p>
        </p:txBody>
      </p:sp>
      <p:sp>
        <p:nvSpPr>
          <p:cNvPr id="2" name="Title 1">
            <a:extLst>
              <a:ext uri="{FF2B5EF4-FFF2-40B4-BE49-F238E27FC236}">
                <a16:creationId xmlns:a16="http://schemas.microsoft.com/office/drawing/2014/main" id="{C55EC8FF-CCCE-F6BF-08F8-F705EC194BAC}"/>
              </a:ext>
            </a:extLst>
          </p:cNvPr>
          <p:cNvSpPr>
            <a:spLocks noGrp="1"/>
          </p:cNvSpPr>
          <p:nvPr>
            <p:ph type="title"/>
          </p:nvPr>
        </p:nvSpPr>
        <p:spPr>
          <a:xfrm>
            <a:off x="528383" y="1176672"/>
            <a:ext cx="6138583" cy="637678"/>
          </a:xfrm>
        </p:spPr>
        <p:txBody>
          <a:bodyPr>
            <a:noAutofit/>
          </a:bodyPr>
          <a:lstStyle/>
          <a:p>
            <a:pPr algn="l"/>
            <a:r>
              <a:rPr lang="en-US" sz="2400" b="1" dirty="0">
                <a:latin typeface="AvenirNext-Regular"/>
                <a:cs typeface="Calibri" panose="020F0502020204030204" pitchFamily="34" charset="0"/>
              </a:rPr>
              <a:t>Core and SD Professional Enquiry - </a:t>
            </a:r>
            <a:r>
              <a:rPr lang="en-US" sz="2400" b="1" dirty="0">
                <a:latin typeface="AvenirNext-Regular"/>
              </a:rPr>
              <a:t>Spring Term</a:t>
            </a:r>
            <a:br>
              <a:rPr lang="en-US" sz="2400" b="1" dirty="0">
                <a:latin typeface="AvenirNext-Regular"/>
              </a:rPr>
            </a:br>
            <a:endParaRPr lang="en-GB" sz="2300" b="1" dirty="0">
              <a:latin typeface="AvenirNext-Regular"/>
            </a:endParaRPr>
          </a:p>
        </p:txBody>
      </p:sp>
      <p:sp>
        <p:nvSpPr>
          <p:cNvPr id="3" name="Text Placeholder 4">
            <a:extLst>
              <a:ext uri="{FF2B5EF4-FFF2-40B4-BE49-F238E27FC236}">
                <a16:creationId xmlns:a16="http://schemas.microsoft.com/office/drawing/2014/main" id="{C4EAF65A-10E7-1057-BCC6-F5C5B2035FB3}"/>
              </a:ext>
            </a:extLst>
          </p:cNvPr>
          <p:cNvSpPr txBox="1">
            <a:spLocks/>
          </p:cNvSpPr>
          <p:nvPr/>
        </p:nvSpPr>
        <p:spPr>
          <a:xfrm>
            <a:off x="615789" y="1342348"/>
            <a:ext cx="3868340" cy="42921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b="1" dirty="0">
              <a:latin typeface="AvenirNext-Regular"/>
            </a:endParaRPr>
          </a:p>
        </p:txBody>
      </p:sp>
      <p:graphicFrame>
        <p:nvGraphicFramePr>
          <p:cNvPr id="4" name="Table 14">
            <a:extLst>
              <a:ext uri="{FF2B5EF4-FFF2-40B4-BE49-F238E27FC236}">
                <a16:creationId xmlns:a16="http://schemas.microsoft.com/office/drawing/2014/main" id="{F5EC3F6D-E72B-BDB5-736D-E687F6F21CFE}"/>
              </a:ext>
            </a:extLst>
          </p:cNvPr>
          <p:cNvGraphicFramePr>
            <a:graphicFrameLocks noGrp="1"/>
          </p:cNvGraphicFramePr>
          <p:nvPr>
            <p:extLst>
              <p:ext uri="{D42A27DB-BD31-4B8C-83A1-F6EECF244321}">
                <p14:modId xmlns:p14="http://schemas.microsoft.com/office/powerpoint/2010/main" val="533567886"/>
              </p:ext>
            </p:extLst>
          </p:nvPr>
        </p:nvGraphicFramePr>
        <p:xfrm>
          <a:off x="615789" y="1591791"/>
          <a:ext cx="7467600" cy="3314104"/>
        </p:xfrm>
        <a:graphic>
          <a:graphicData uri="http://schemas.openxmlformats.org/drawingml/2006/table">
            <a:tbl>
              <a:tblPr firstRow="1" bandRow="1">
                <a:tableStyleId>{5C22544A-7EE6-4342-B048-85BDC9FD1C3A}</a:tableStyleId>
              </a:tblPr>
              <a:tblGrid>
                <a:gridCol w="2709377">
                  <a:extLst>
                    <a:ext uri="{9D8B030D-6E8A-4147-A177-3AD203B41FA5}">
                      <a16:colId xmlns:a16="http://schemas.microsoft.com/office/drawing/2014/main" val="312224650"/>
                    </a:ext>
                  </a:extLst>
                </a:gridCol>
                <a:gridCol w="4758223">
                  <a:extLst>
                    <a:ext uri="{9D8B030D-6E8A-4147-A177-3AD203B41FA5}">
                      <a16:colId xmlns:a16="http://schemas.microsoft.com/office/drawing/2014/main" val="2583258547"/>
                    </a:ext>
                  </a:extLst>
                </a:gridCol>
              </a:tblGrid>
              <a:tr h="276371">
                <a:tc>
                  <a:txBody>
                    <a:bodyPr/>
                    <a:lstStyle/>
                    <a:p>
                      <a:r>
                        <a:rPr lang="en-GB" sz="1400" dirty="0">
                          <a:solidFill>
                            <a:schemeClr val="tx1"/>
                          </a:solidFill>
                          <a:latin typeface="AvenirNext-Regular"/>
                        </a:rPr>
                        <a:t>PEN Spine Days</a:t>
                      </a:r>
                    </a:p>
                  </a:txBody>
                  <a:tcPr marL="68580" marR="68580" marT="34290" marB="34290">
                    <a:solidFill>
                      <a:schemeClr val="bg1">
                        <a:lumMod val="85000"/>
                      </a:schemeClr>
                    </a:solidFill>
                  </a:tcPr>
                </a:tc>
                <a:tc>
                  <a:txBody>
                    <a:bodyPr/>
                    <a:lstStyle/>
                    <a:p>
                      <a:r>
                        <a:rPr lang="en-GB" sz="1400" b="1" dirty="0">
                          <a:solidFill>
                            <a:schemeClr val="tx1"/>
                          </a:solidFill>
                          <a:latin typeface="AvenirNext-Regular"/>
                        </a:rPr>
                        <a:t>Lectures and workshops:</a:t>
                      </a:r>
                    </a:p>
                  </a:txBody>
                  <a:tcPr marL="68580" marR="68580" marT="34290" marB="34290">
                    <a:solidFill>
                      <a:schemeClr val="bg1">
                        <a:lumMod val="85000"/>
                      </a:schemeClr>
                    </a:solidFill>
                  </a:tcPr>
                </a:tc>
                <a:extLst>
                  <a:ext uri="{0D108BD9-81ED-4DB2-BD59-A6C34878D82A}">
                    <a16:rowId xmlns:a16="http://schemas.microsoft.com/office/drawing/2014/main" val="330129441"/>
                  </a:ext>
                </a:extLst>
              </a:tr>
              <a:tr h="1188124">
                <a:tc>
                  <a:txBody>
                    <a:bodyPr/>
                    <a:lstStyle/>
                    <a:p>
                      <a:r>
                        <a:rPr lang="en-GB" sz="1400" dirty="0">
                          <a:latin typeface="AvenirNext-Regular"/>
                        </a:rPr>
                        <a:t>February (day 4)</a:t>
                      </a:r>
                    </a:p>
                  </a:txBody>
                  <a:tcPr marL="68580" marR="68580" marT="34290" marB="34290">
                    <a:solidFill>
                      <a:schemeClr val="accent3">
                        <a:lumMod val="20000"/>
                        <a:lumOff val="80000"/>
                      </a:schemeClr>
                    </a:solidFill>
                  </a:tcPr>
                </a:tc>
                <a:tc>
                  <a:txBody>
                    <a:bodyPr/>
                    <a:lstStyle/>
                    <a:p>
                      <a:r>
                        <a:rPr lang="en-GB" sz="1400" dirty="0">
                          <a:latin typeface="AvenirNext-Regular"/>
                        </a:rPr>
                        <a:t>Behaviour to learn</a:t>
                      </a:r>
                    </a:p>
                    <a:p>
                      <a:r>
                        <a:rPr lang="en-GB" sz="1400" dirty="0">
                          <a:latin typeface="AvenirNext-Regular"/>
                        </a:rPr>
                        <a:t>Deployment of TAs</a:t>
                      </a:r>
                    </a:p>
                    <a:p>
                      <a:r>
                        <a:rPr lang="en-GB" sz="1400" dirty="0">
                          <a:latin typeface="AvenirNext-Regular"/>
                        </a:rPr>
                        <a:t>Cognitive Science in the classroom</a:t>
                      </a:r>
                    </a:p>
                    <a:p>
                      <a:r>
                        <a:rPr lang="en-GB" sz="1400" dirty="0">
                          <a:latin typeface="AvenirNext-Regular"/>
                        </a:rPr>
                        <a:t>Introduction to Teaching Pupils with EAL</a:t>
                      </a:r>
                    </a:p>
                    <a:p>
                      <a:r>
                        <a:rPr lang="en-GB" sz="1400" dirty="0">
                          <a:latin typeface="AvenirNext-Regular"/>
                        </a:rPr>
                        <a:t>B2L #2 More </a:t>
                      </a:r>
                      <a:r>
                        <a:rPr lang="en-GB" sz="1400">
                          <a:latin typeface="AvenirNext-Regular"/>
                        </a:rPr>
                        <a:t>challenging behaviour</a:t>
                      </a:r>
                      <a:endParaRPr lang="en-GB" sz="1400" dirty="0">
                        <a:latin typeface="AvenirNext-Regular"/>
                      </a:endParaRPr>
                    </a:p>
                  </a:txBody>
                  <a:tcPr marL="68580" marR="68580" marT="34290" marB="34290">
                    <a:solidFill>
                      <a:schemeClr val="accent3">
                        <a:lumMod val="20000"/>
                        <a:lumOff val="80000"/>
                      </a:schemeClr>
                    </a:solidFill>
                  </a:tcPr>
                </a:tc>
                <a:extLst>
                  <a:ext uri="{0D108BD9-81ED-4DB2-BD59-A6C34878D82A}">
                    <a16:rowId xmlns:a16="http://schemas.microsoft.com/office/drawing/2014/main" val="2771687867"/>
                  </a:ext>
                </a:extLst>
              </a:tr>
              <a:tr h="1294778">
                <a:tc>
                  <a:txBody>
                    <a:bodyPr/>
                    <a:lstStyle/>
                    <a:p>
                      <a:r>
                        <a:rPr lang="en-GB" sz="1400" dirty="0">
                          <a:latin typeface="AvenirNext-Regular"/>
                        </a:rPr>
                        <a:t>Early March (day 5)</a:t>
                      </a:r>
                    </a:p>
                  </a:txBody>
                  <a:tcPr marL="68580" marR="68580" marT="34290" marB="34290">
                    <a:solidFill>
                      <a:schemeClr val="accent3">
                        <a:lumMod val="40000"/>
                        <a:lumOff val="60000"/>
                      </a:schemeClr>
                    </a:solidFill>
                  </a:tcPr>
                </a:tc>
                <a:tc>
                  <a:txBody>
                    <a:bodyPr/>
                    <a:lstStyle/>
                    <a:p>
                      <a:r>
                        <a:rPr lang="en-GB" sz="1400" dirty="0">
                          <a:latin typeface="AvenirNext-Regular"/>
                        </a:rPr>
                        <a:t>Assessment for learning #2</a:t>
                      </a:r>
                    </a:p>
                    <a:p>
                      <a:r>
                        <a:rPr lang="en-GB" sz="1400" dirty="0">
                          <a:latin typeface="AvenirNext-Regular"/>
                        </a:rPr>
                        <a:t>Anti-bullying and restorative justice</a:t>
                      </a:r>
                    </a:p>
                    <a:p>
                      <a:r>
                        <a:rPr lang="en-GB" sz="1400" dirty="0">
                          <a:latin typeface="AvenirNext-Regular"/>
                        </a:rPr>
                        <a:t>Disadvantage, underperformance and social justice</a:t>
                      </a:r>
                    </a:p>
                    <a:p>
                      <a:r>
                        <a:rPr lang="en-GB" sz="1400" dirty="0">
                          <a:latin typeface="AvenirNext-Regular"/>
                        </a:rPr>
                        <a:t>Communicating with parents</a:t>
                      </a:r>
                    </a:p>
                    <a:p>
                      <a:r>
                        <a:rPr lang="en-GB" sz="1400" dirty="0">
                          <a:latin typeface="AvenirNext-Regular"/>
                        </a:rPr>
                        <a:t>Self-regulation and metacognition</a:t>
                      </a:r>
                    </a:p>
                    <a:p>
                      <a:r>
                        <a:rPr lang="en-GB" sz="1400" dirty="0">
                          <a:latin typeface="AvenirNext-Regular"/>
                        </a:rPr>
                        <a:t>Cognitive Science presentations</a:t>
                      </a:r>
                    </a:p>
                  </a:txBody>
                  <a:tcPr marL="68580" marR="68580" marT="34290" marB="34290">
                    <a:solidFill>
                      <a:schemeClr val="accent3">
                        <a:lumMod val="40000"/>
                        <a:lumOff val="60000"/>
                      </a:schemeClr>
                    </a:solidFill>
                  </a:tcPr>
                </a:tc>
                <a:extLst>
                  <a:ext uri="{0D108BD9-81ED-4DB2-BD59-A6C34878D82A}">
                    <a16:rowId xmlns:a16="http://schemas.microsoft.com/office/drawing/2014/main" val="3821064687"/>
                  </a:ext>
                </a:extLst>
              </a:tr>
              <a:tr h="276371">
                <a:tc>
                  <a:txBody>
                    <a:bodyPr/>
                    <a:lstStyle/>
                    <a:p>
                      <a:r>
                        <a:rPr lang="en-GB" sz="1400" dirty="0">
                          <a:latin typeface="AvenirNext-Regular"/>
                        </a:rPr>
                        <a:t>Late March </a:t>
                      </a:r>
                    </a:p>
                  </a:txBody>
                  <a:tcPr marL="68580" marR="68580" marT="34290" marB="34290">
                    <a:solidFill>
                      <a:schemeClr val="accent3">
                        <a:lumMod val="20000"/>
                        <a:lumOff val="80000"/>
                      </a:schemeClr>
                    </a:solidFill>
                  </a:tcPr>
                </a:tc>
                <a:tc>
                  <a:txBody>
                    <a:bodyPr/>
                    <a:lstStyle/>
                    <a:p>
                      <a:r>
                        <a:rPr lang="en-GB" sz="1400" dirty="0">
                          <a:latin typeface="AvenirNext-Regular"/>
                        </a:rPr>
                        <a:t>AOL carousel (self-study for SD)</a:t>
                      </a:r>
                    </a:p>
                    <a:p>
                      <a:endParaRPr lang="en-GB" sz="1400" dirty="0">
                        <a:latin typeface="AvenirNext-Regular"/>
                      </a:endParaRPr>
                    </a:p>
                  </a:txBody>
                  <a:tcPr marL="68580" marR="68580" marT="34290" marB="34290">
                    <a:solidFill>
                      <a:schemeClr val="accent3">
                        <a:lumMod val="20000"/>
                        <a:lumOff val="80000"/>
                      </a:schemeClr>
                    </a:solidFill>
                  </a:tcPr>
                </a:tc>
                <a:extLst>
                  <a:ext uri="{0D108BD9-81ED-4DB2-BD59-A6C34878D82A}">
                    <a16:rowId xmlns:a16="http://schemas.microsoft.com/office/drawing/2014/main" val="1374367976"/>
                  </a:ext>
                </a:extLst>
              </a:tr>
            </a:tbl>
          </a:graphicData>
        </a:graphic>
      </p:graphicFrame>
    </p:spTree>
    <p:extLst>
      <p:ext uri="{BB962C8B-B14F-4D97-AF65-F5344CB8AC3E}">
        <p14:creationId xmlns:p14="http://schemas.microsoft.com/office/powerpoint/2010/main" val="15955224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3F0850-95AC-3466-E31A-132342B775A3}"/>
              </a:ext>
            </a:extLst>
          </p:cNvPr>
          <p:cNvSpPr>
            <a:spLocks noGrp="1"/>
          </p:cNvSpPr>
          <p:nvPr>
            <p:ph type="title"/>
          </p:nvPr>
        </p:nvSpPr>
        <p:spPr>
          <a:xfrm>
            <a:off x="457200" y="848592"/>
            <a:ext cx="8229600" cy="857250"/>
          </a:xfrm>
        </p:spPr>
        <p:txBody>
          <a:bodyPr>
            <a:normAutofit fontScale="90000"/>
          </a:bodyPr>
          <a:lstStyle/>
          <a:p>
            <a:pPr algn="l"/>
            <a:br>
              <a:rPr lang="en-US" dirty="0">
                <a:solidFill>
                  <a:srgbClr val="7030A0"/>
                </a:solidFill>
              </a:rPr>
            </a:br>
            <a:r>
              <a:rPr lang="en-US" sz="2700" b="1" u="sng" dirty="0">
                <a:latin typeface="AvenirNext-Regular"/>
                <a:cs typeface="Calibri" panose="020F0502020204030204" pitchFamily="34" charset="0"/>
              </a:rPr>
              <a:t>Subject Studies</a:t>
            </a:r>
            <a:r>
              <a:rPr lang="en-US" sz="2700" b="1" dirty="0">
                <a:latin typeface="AvenirNext-Regular"/>
                <a:cs typeface="Calibri" panose="020F0502020204030204" pitchFamily="34" charset="0"/>
              </a:rPr>
              <a:t>: Core</a:t>
            </a:r>
            <a:br>
              <a:rPr lang="en-US" dirty="0">
                <a:solidFill>
                  <a:srgbClr val="7030A0"/>
                </a:solidFill>
              </a:rPr>
            </a:br>
            <a:endParaRPr lang="en-GB" dirty="0"/>
          </a:p>
        </p:txBody>
      </p:sp>
      <p:sp>
        <p:nvSpPr>
          <p:cNvPr id="5" name="Content Placeholder 16">
            <a:extLst>
              <a:ext uri="{FF2B5EF4-FFF2-40B4-BE49-F238E27FC236}">
                <a16:creationId xmlns:a16="http://schemas.microsoft.com/office/drawing/2014/main" id="{80F2A091-BF3C-B114-4360-5658975FA860}"/>
              </a:ext>
            </a:extLst>
          </p:cNvPr>
          <p:cNvSpPr txBox="1">
            <a:spLocks/>
          </p:cNvSpPr>
          <p:nvPr/>
        </p:nvSpPr>
        <p:spPr>
          <a:xfrm>
            <a:off x="490106" y="1537990"/>
            <a:ext cx="3435158" cy="3407327"/>
          </a:xfrm>
          <a:prstGeom prst="rect">
            <a:avLst/>
          </a:prstGeom>
          <a:solidFill>
            <a:sysClr val="window" lastClr="FFFFFF">
              <a:lumMod val="95000"/>
            </a:sys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600" b="1" i="0" u="sng" strike="noStrike" kern="1200" cap="none" spc="0" normalizeH="0" baseline="0" noProof="0" dirty="0">
                <a:ln>
                  <a:noFill/>
                </a:ln>
                <a:solidFill>
                  <a:srgbClr val="8BCBB7"/>
                </a:solidFill>
                <a:effectLst/>
                <a:uLnTx/>
                <a:uFillTx/>
                <a:latin typeface="AvenirNext-Regular"/>
                <a:ea typeface="+mn-ea"/>
                <a:cs typeface="+mn-cs"/>
              </a:rPr>
              <a:t>Primary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ea typeface="+mn-ea"/>
                <a:cs typeface="+mn-cs"/>
              </a:rPr>
              <a:t>Eng: </a:t>
            </a:r>
            <a:r>
              <a:rPr kumimoji="0" lang="en-GB" sz="1600" b="0" i="0" u="none" strike="noStrike" kern="1200" cap="none" spc="0" normalizeH="0" baseline="0" noProof="0" dirty="0">
                <a:ln>
                  <a:noFill/>
                </a:ln>
                <a:solidFill>
                  <a:sysClr val="windowText" lastClr="000000"/>
                </a:solidFill>
                <a:effectLst/>
                <a:uLnTx/>
                <a:uFillTx/>
                <a:latin typeface="AvenirNext-Regular"/>
                <a:ea typeface="+mn-ea"/>
                <a:cs typeface="+mn-cs"/>
              </a:rPr>
              <a:t>Poetry, non-fiction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ea typeface="+mn-ea"/>
                <a:cs typeface="+mn-cs"/>
              </a:rPr>
              <a:t>Maths: </a:t>
            </a:r>
            <a:r>
              <a:rPr kumimoji="0" lang="en-GB" sz="1600" b="0" i="0" u="none" strike="noStrike" kern="1200" cap="none" spc="0" normalizeH="0" baseline="0" noProof="0" dirty="0">
                <a:ln>
                  <a:noFill/>
                </a:ln>
                <a:solidFill>
                  <a:sysClr val="windowText" lastClr="000000"/>
                </a:solidFill>
                <a:effectLst/>
                <a:uLnTx/>
                <a:uFillTx/>
                <a:latin typeface="AvenirNext-Regular"/>
                <a:ea typeface="+mn-ea"/>
                <a:cs typeface="+mn-cs"/>
              </a:rPr>
              <a:t>Measures (length, weight, capacity), time and money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ea typeface="+mn-ea"/>
                <a:cs typeface="+mn-cs"/>
              </a:rPr>
              <a:t>Science: </a:t>
            </a:r>
            <a:r>
              <a:rPr kumimoji="0" lang="en-GB" sz="1600" b="0" i="0" u="none" strike="noStrike" kern="1200" cap="none" spc="0" normalizeH="0" baseline="0" noProof="0" dirty="0">
                <a:ln>
                  <a:noFill/>
                </a:ln>
                <a:solidFill>
                  <a:sysClr val="windowText" lastClr="000000"/>
                </a:solidFill>
                <a:effectLst/>
                <a:uLnTx/>
                <a:uFillTx/>
                <a:latin typeface="AvenirNext-Regular"/>
                <a:ea typeface="+mn-ea"/>
                <a:cs typeface="+mn-cs"/>
              </a:rPr>
              <a:t>Assessing science, working scientifically #2, plants and the environment</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ea typeface="+mn-ea"/>
                <a:cs typeface="+mn-cs"/>
              </a:rPr>
              <a:t>WCS: </a:t>
            </a:r>
            <a:r>
              <a:rPr kumimoji="0" lang="en-GB" sz="1600" b="0" i="0" u="none" strike="noStrike" kern="1200" cap="none" spc="0" normalizeH="0" baseline="0" noProof="0" dirty="0">
                <a:ln>
                  <a:noFill/>
                </a:ln>
                <a:solidFill>
                  <a:sysClr val="windowText" lastClr="000000"/>
                </a:solidFill>
                <a:effectLst/>
                <a:uLnTx/>
                <a:uFillTx/>
                <a:latin typeface="AvenirNext-Regular"/>
                <a:ea typeface="+mn-ea"/>
                <a:cs typeface="+mn-cs"/>
              </a:rPr>
              <a:t>PE#2, Art #2, Music #2, Computing #2 (all with focus a on planning and assessment)</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ea typeface="+mn-ea"/>
                <a:cs typeface="+mn-cs"/>
              </a:rPr>
              <a:t>Flotsam Day 2: </a:t>
            </a:r>
            <a:r>
              <a:rPr kumimoji="0" lang="en-GB" sz="1600" b="0" i="0" u="none" strike="noStrike" kern="1200" cap="none" spc="0" normalizeH="0" baseline="0" noProof="0" dirty="0">
                <a:ln>
                  <a:noFill/>
                </a:ln>
                <a:solidFill>
                  <a:sysClr val="windowText" lastClr="000000"/>
                </a:solidFill>
                <a:effectLst/>
                <a:uLnTx/>
                <a:uFillTx/>
                <a:latin typeface="AvenirNext-Regular"/>
                <a:ea typeface="+mn-ea"/>
                <a:cs typeface="+mn-cs"/>
              </a:rPr>
              <a:t>Planning themes, LO and SC, creative arts and immigration</a:t>
            </a:r>
            <a:endParaRPr kumimoji="0" lang="en-GB" sz="1600" b="1" i="0" u="none" strike="noStrike" kern="1200" cap="none" spc="0" normalizeH="0" baseline="0" noProof="0" dirty="0">
              <a:ln>
                <a:noFill/>
              </a:ln>
              <a:solidFill>
                <a:sysClr val="windowText" lastClr="000000"/>
              </a:solidFill>
              <a:effectLst/>
              <a:uLnTx/>
              <a:uFillTx/>
              <a:latin typeface="AvenirNext-Regular"/>
              <a:ea typeface="+mn-ea"/>
              <a:cs typeface="+mn-cs"/>
            </a:endParaRPr>
          </a:p>
        </p:txBody>
      </p:sp>
      <p:sp>
        <p:nvSpPr>
          <p:cNvPr id="6" name="Content Placeholder 16">
            <a:extLst>
              <a:ext uri="{FF2B5EF4-FFF2-40B4-BE49-F238E27FC236}">
                <a16:creationId xmlns:a16="http://schemas.microsoft.com/office/drawing/2014/main" id="{FACFAB9C-8FFB-CA4B-82A4-E4B8BC081CED}"/>
              </a:ext>
            </a:extLst>
          </p:cNvPr>
          <p:cNvSpPr txBox="1">
            <a:spLocks/>
          </p:cNvSpPr>
          <p:nvPr/>
        </p:nvSpPr>
        <p:spPr>
          <a:xfrm>
            <a:off x="4621262" y="1585109"/>
            <a:ext cx="3573702" cy="3313087"/>
          </a:xfrm>
          <a:prstGeom prst="rect">
            <a:avLst/>
          </a:prstGeom>
          <a:solidFill>
            <a:sysClr val="window" lastClr="FFFFFF">
              <a:lumMod val="95000"/>
            </a:sysClr>
          </a:solidFill>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600" b="1" i="0" u="sng" strike="noStrike" kern="1200" cap="none" spc="0" normalizeH="0" baseline="0" noProof="0" dirty="0">
                <a:ln>
                  <a:noFill/>
                </a:ln>
                <a:solidFill>
                  <a:srgbClr val="8BCBB7"/>
                </a:solidFill>
                <a:effectLst/>
                <a:uLnTx/>
                <a:uFillTx/>
                <a:latin typeface="AvenirNext-Regular"/>
                <a:ea typeface="+mn-ea"/>
                <a:cs typeface="+mn-cs"/>
              </a:rPr>
              <a:t>Early Years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AvenirNext-Regular"/>
                <a:ea typeface="+mn-ea"/>
                <a:cs typeface="+mn-cs"/>
              </a:rPr>
              <a:t>Eng: </a:t>
            </a:r>
            <a:r>
              <a:rPr kumimoji="0" lang="en-GB" sz="1600" b="0" i="0" u="none" strike="noStrike" kern="1200" cap="none" spc="0" normalizeH="0" baseline="0" noProof="0" dirty="0">
                <a:ln>
                  <a:noFill/>
                </a:ln>
                <a:solidFill>
                  <a:prstClr val="black"/>
                </a:solidFill>
                <a:effectLst/>
                <a:uLnTx/>
                <a:uFillTx/>
                <a:latin typeface="AvenirNext-Regular"/>
                <a:ea typeface="+mn-ea"/>
                <a:cs typeface="+mn-cs"/>
              </a:rPr>
              <a:t>Poetry, non-fiction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AvenirNext-Regular"/>
                <a:ea typeface="+mn-ea"/>
                <a:cs typeface="+mn-cs"/>
              </a:rPr>
              <a:t>Maths: </a:t>
            </a:r>
            <a:r>
              <a:rPr kumimoji="0" lang="en-GB" sz="1600" b="0" i="0" u="none" strike="noStrike" kern="1200" cap="none" spc="0" normalizeH="0" baseline="0" noProof="0" dirty="0">
                <a:ln>
                  <a:noFill/>
                </a:ln>
                <a:solidFill>
                  <a:prstClr val="black"/>
                </a:solidFill>
                <a:effectLst/>
                <a:uLnTx/>
                <a:uFillTx/>
                <a:latin typeface="AvenirNext-Regular"/>
                <a:ea typeface="+mn-ea"/>
                <a:cs typeface="+mn-cs"/>
              </a:rPr>
              <a:t>Maths in reception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AvenirNext-Regular"/>
                <a:ea typeface="+mn-ea"/>
                <a:cs typeface="+mn-cs"/>
              </a:rPr>
              <a:t>Science: </a:t>
            </a:r>
            <a:r>
              <a:rPr kumimoji="0" lang="en-GB" sz="1600" b="0" i="0" u="none" strike="noStrike" kern="1200" cap="none" spc="0" normalizeH="0" baseline="0" noProof="0" dirty="0">
                <a:ln>
                  <a:noFill/>
                </a:ln>
                <a:solidFill>
                  <a:prstClr val="black"/>
                </a:solidFill>
                <a:effectLst/>
                <a:uLnTx/>
                <a:uFillTx/>
                <a:latin typeface="AvenirNext-Regular"/>
                <a:ea typeface="+mn-ea"/>
                <a:cs typeface="+mn-cs"/>
              </a:rPr>
              <a:t>Assessing science, working scientifically #2, plants and the environment</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AvenirNext-Regular"/>
                <a:ea typeface="+mn-ea"/>
                <a:cs typeface="+mn-cs"/>
              </a:rPr>
              <a:t>EYFS focussed sessions: </a:t>
            </a:r>
            <a:r>
              <a:rPr kumimoji="0" lang="en-GB" sz="1600" b="0" i="0" u="none" strike="noStrike" kern="1200" cap="none" spc="0" normalizeH="0" baseline="0" noProof="0" dirty="0">
                <a:ln>
                  <a:noFill/>
                </a:ln>
                <a:solidFill>
                  <a:prstClr val="black"/>
                </a:solidFill>
                <a:effectLst/>
                <a:uLnTx/>
                <a:uFillTx/>
                <a:latin typeface="AvenirNext-Regular"/>
                <a:ea typeface="+mn-ea"/>
                <a:cs typeface="+mn-cs"/>
              </a:rPr>
              <a:t>Boys’ writing in reception, leadership of EYFS, assessment and transition from 2-7.</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AvenirNext-Regular"/>
                <a:ea typeface="+mn-ea"/>
                <a:cs typeface="+mn-cs"/>
              </a:rPr>
              <a:t>Flotsam Day 2: </a:t>
            </a:r>
            <a:r>
              <a:rPr kumimoji="0" lang="en-GB" sz="1600" b="0" i="0" u="none" strike="noStrike" kern="1200" cap="none" spc="0" normalizeH="0" baseline="0" noProof="0" dirty="0">
                <a:ln>
                  <a:noFill/>
                </a:ln>
                <a:solidFill>
                  <a:prstClr val="black"/>
                </a:solidFill>
                <a:effectLst/>
                <a:uLnTx/>
                <a:uFillTx/>
                <a:latin typeface="AvenirNext-Regular"/>
                <a:ea typeface="+mn-ea"/>
                <a:cs typeface="+mn-cs"/>
              </a:rPr>
              <a:t>Planning themes, LO and SC, creative arts and immigration</a:t>
            </a:r>
            <a:endParaRPr kumimoji="0" lang="en-GB" sz="1600" b="1" i="0" u="none" strike="noStrike" kern="1200" cap="none" spc="0" normalizeH="0" baseline="0" noProof="0" dirty="0">
              <a:ln>
                <a:noFill/>
              </a:ln>
              <a:solidFill>
                <a:prstClr val="black"/>
              </a:solidFill>
              <a:effectLst/>
              <a:uLnTx/>
              <a:uFillTx/>
              <a:latin typeface="AvenirNext-Regular"/>
              <a:ea typeface="+mn-ea"/>
              <a:cs typeface="+mn-cs"/>
            </a:endParaRPr>
          </a:p>
        </p:txBody>
      </p:sp>
    </p:spTree>
    <p:extLst>
      <p:ext uri="{BB962C8B-B14F-4D97-AF65-F5344CB8AC3E}">
        <p14:creationId xmlns:p14="http://schemas.microsoft.com/office/powerpoint/2010/main" val="42122696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3F0850-95AC-3466-E31A-132342B775A3}"/>
              </a:ext>
            </a:extLst>
          </p:cNvPr>
          <p:cNvSpPr>
            <a:spLocks noGrp="1"/>
          </p:cNvSpPr>
          <p:nvPr>
            <p:ph type="title"/>
          </p:nvPr>
        </p:nvSpPr>
        <p:spPr>
          <a:xfrm>
            <a:off x="457200" y="848592"/>
            <a:ext cx="8229600" cy="857250"/>
          </a:xfrm>
        </p:spPr>
        <p:txBody>
          <a:bodyPr>
            <a:normAutofit fontScale="90000"/>
          </a:bodyPr>
          <a:lstStyle/>
          <a:p>
            <a:pPr algn="l"/>
            <a:br>
              <a:rPr lang="en-US" dirty="0">
                <a:solidFill>
                  <a:srgbClr val="7030A0"/>
                </a:solidFill>
              </a:rPr>
            </a:br>
            <a:r>
              <a:rPr lang="en-US" sz="2700" b="1" u="sng" dirty="0">
                <a:latin typeface="AvenirNext-Regular"/>
                <a:cs typeface="Calibri" panose="020F0502020204030204" pitchFamily="34" charset="0"/>
              </a:rPr>
              <a:t>Subject Studies</a:t>
            </a:r>
            <a:r>
              <a:rPr lang="en-US" sz="2700" b="1" dirty="0">
                <a:latin typeface="AvenirNext-Regular"/>
                <a:cs typeface="Calibri" panose="020F0502020204030204" pitchFamily="34" charset="0"/>
              </a:rPr>
              <a:t>: School Direct</a:t>
            </a:r>
            <a:br>
              <a:rPr lang="en-US" dirty="0">
                <a:solidFill>
                  <a:srgbClr val="7030A0"/>
                </a:solidFill>
              </a:rPr>
            </a:br>
            <a:endParaRPr lang="en-GB" dirty="0"/>
          </a:p>
        </p:txBody>
      </p:sp>
      <p:sp>
        <p:nvSpPr>
          <p:cNvPr id="2" name="Content Placeholder 16">
            <a:extLst>
              <a:ext uri="{FF2B5EF4-FFF2-40B4-BE49-F238E27FC236}">
                <a16:creationId xmlns:a16="http://schemas.microsoft.com/office/drawing/2014/main" id="{6015CE73-A1D2-BDA0-E2F7-B6E62935A378}"/>
              </a:ext>
            </a:extLst>
          </p:cNvPr>
          <p:cNvSpPr txBox="1">
            <a:spLocks/>
          </p:cNvSpPr>
          <p:nvPr/>
        </p:nvSpPr>
        <p:spPr>
          <a:xfrm>
            <a:off x="532027" y="1546006"/>
            <a:ext cx="3868340" cy="3226743"/>
          </a:xfrm>
          <a:prstGeom prst="rect">
            <a:avLst/>
          </a:prstGeom>
          <a:solidFill>
            <a:srgbClr val="A5A5A5">
              <a:lumMod val="20000"/>
              <a:lumOff val="80000"/>
            </a:srgbClr>
          </a:solidFill>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8BCBB7"/>
                </a:solidFill>
                <a:effectLst/>
                <a:uLnTx/>
                <a:uFillTx/>
                <a:latin typeface="AvenirNext-Regular"/>
              </a:rPr>
              <a:t>Spring Term </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sysClr val="windowText" lastClr="000000"/>
                </a:solidFill>
                <a:effectLst/>
                <a:uLnTx/>
                <a:uFillTx/>
                <a:latin typeface="AvenirNext-Regular"/>
              </a:rPr>
              <a:t>Eng: </a:t>
            </a:r>
            <a:r>
              <a:rPr kumimoji="0" lang="en-GB" sz="1700" b="0" i="0" u="none" strike="noStrike" kern="1200" cap="none" spc="0" normalizeH="0" baseline="0" noProof="0" dirty="0">
                <a:ln>
                  <a:noFill/>
                </a:ln>
                <a:solidFill>
                  <a:sysClr val="windowText" lastClr="000000"/>
                </a:solidFill>
                <a:effectLst/>
                <a:uLnTx/>
                <a:uFillTx/>
                <a:latin typeface="AvenirNext-Regular"/>
              </a:rPr>
              <a:t>Grammar/ Non-Fiction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sysClr val="windowText" lastClr="000000"/>
                </a:solidFill>
                <a:effectLst/>
                <a:uLnTx/>
                <a:uFillTx/>
                <a:latin typeface="AvenirNext-Regular"/>
              </a:rPr>
              <a:t>Maths: </a:t>
            </a:r>
            <a:r>
              <a:rPr kumimoji="0" lang="en-GB" sz="1700" b="0" i="0" u="none" strike="noStrike" kern="1200" cap="none" spc="0" normalizeH="0" baseline="0" noProof="0" dirty="0">
                <a:ln>
                  <a:noFill/>
                </a:ln>
                <a:solidFill>
                  <a:sysClr val="windowText" lastClr="000000"/>
                </a:solidFill>
                <a:effectLst/>
                <a:uLnTx/>
                <a:uFillTx/>
                <a:latin typeface="AvenirNext-Regular"/>
              </a:rPr>
              <a:t>Reasoning and problem solving</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sysClr val="windowText" lastClr="000000"/>
                </a:solidFill>
                <a:effectLst/>
                <a:uLnTx/>
                <a:uFillTx/>
                <a:latin typeface="AvenirNext-Regular"/>
              </a:rPr>
              <a:t>Sci: </a:t>
            </a:r>
            <a:r>
              <a:rPr kumimoji="0" lang="en-GB" sz="1700" b="0" i="0" u="none" strike="noStrike" kern="1200" cap="none" spc="0" normalizeH="0" baseline="0" noProof="0" dirty="0">
                <a:ln>
                  <a:noFill/>
                </a:ln>
                <a:solidFill>
                  <a:sysClr val="windowText" lastClr="000000"/>
                </a:solidFill>
                <a:effectLst/>
                <a:uLnTx/>
                <a:uFillTx/>
                <a:latin typeface="AvenirNext-Regular"/>
              </a:rPr>
              <a:t>Forces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sysClr val="windowText" lastClr="000000"/>
                </a:solidFill>
                <a:effectLst/>
                <a:uLnTx/>
                <a:uFillTx/>
                <a:latin typeface="AvenirNext-Regular"/>
              </a:rPr>
              <a:t>Plus lectures in each on oracy/talk</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sysClr val="windowText" lastClr="000000"/>
                </a:solidFill>
                <a:effectLst/>
                <a:uLnTx/>
                <a:uFillTx/>
                <a:latin typeface="AvenirNext-Regular"/>
              </a:rPr>
              <a:t>PML; D&amp;T; PSHE; Computing x2; Geography; PE x 2</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sysClr val="windowText" lastClr="000000"/>
                </a:solidFill>
                <a:effectLst/>
                <a:uLnTx/>
                <a:uFillTx/>
                <a:latin typeface="AvenirNext-Regular"/>
              </a:rPr>
              <a:t>Music &amp; Art Planning </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sysClr val="windowText" lastClr="000000"/>
                </a:solidFill>
                <a:effectLst/>
                <a:uLnTx/>
                <a:uFillTx/>
                <a:latin typeface="AvenirNext-Regular"/>
              </a:rPr>
              <a:t>Cross-Curricular theme day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sysClr val="windowText" lastClr="000000"/>
                </a:solidFill>
                <a:effectLst/>
                <a:uLnTx/>
                <a:uFillTx/>
                <a:latin typeface="AvenirNext-Regular"/>
              </a:rPr>
              <a:t>Assignment support x 2 </a:t>
            </a:r>
          </a:p>
        </p:txBody>
      </p:sp>
      <p:sp>
        <p:nvSpPr>
          <p:cNvPr id="7" name="Content Placeholder 18">
            <a:extLst>
              <a:ext uri="{FF2B5EF4-FFF2-40B4-BE49-F238E27FC236}">
                <a16:creationId xmlns:a16="http://schemas.microsoft.com/office/drawing/2014/main" id="{4AF2EBD9-1106-B4D3-A34D-12DC4BF576E9}"/>
              </a:ext>
            </a:extLst>
          </p:cNvPr>
          <p:cNvSpPr txBox="1">
            <a:spLocks/>
          </p:cNvSpPr>
          <p:nvPr/>
        </p:nvSpPr>
        <p:spPr>
          <a:xfrm>
            <a:off x="4682434" y="1546006"/>
            <a:ext cx="3491747" cy="3226743"/>
          </a:xfrm>
          <a:prstGeom prst="rect">
            <a:avLst/>
          </a:prstGeom>
          <a:solidFill>
            <a:srgbClr val="A5A5A5">
              <a:lumMod val="20000"/>
              <a:lumOff val="80000"/>
            </a:srgbClr>
          </a:solidFill>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8BCBB7"/>
                </a:solidFill>
                <a:effectLst/>
                <a:uLnTx/>
                <a:uFillTx/>
                <a:latin typeface="AvenirNext-Regular"/>
              </a:rPr>
              <a:t>Summer Term</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ysClr val="windowText" lastClr="000000"/>
                </a:solidFill>
                <a:effectLst/>
                <a:uLnTx/>
                <a:uFillTx/>
                <a:latin typeface="AvenirNext-Regular"/>
              </a:rPr>
              <a:t>History &amp; Geography planning</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rPr>
              <a:t>Eng: </a:t>
            </a:r>
            <a:r>
              <a:rPr kumimoji="0" lang="en-GB" sz="1600" b="0" i="0" u="none" strike="noStrike" kern="1200" cap="none" spc="0" normalizeH="0" baseline="0" noProof="0" dirty="0">
                <a:ln>
                  <a:noFill/>
                </a:ln>
                <a:solidFill>
                  <a:sysClr val="windowText" lastClr="000000"/>
                </a:solidFill>
                <a:effectLst/>
                <a:uLnTx/>
                <a:uFillTx/>
                <a:latin typeface="AvenirNext-Regular"/>
              </a:rPr>
              <a:t>Poetry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rPr>
              <a:t>Maths: </a:t>
            </a:r>
            <a:r>
              <a:rPr kumimoji="0" lang="en-GB" sz="1600" b="0" i="0" u="none" strike="noStrike" kern="1200" cap="none" spc="0" normalizeH="0" baseline="0" noProof="0" dirty="0">
                <a:ln>
                  <a:noFill/>
                </a:ln>
                <a:solidFill>
                  <a:sysClr val="windowText" lastClr="000000"/>
                </a:solidFill>
                <a:effectLst/>
                <a:uLnTx/>
                <a:uFillTx/>
                <a:latin typeface="AvenirNext-Regular"/>
              </a:rPr>
              <a:t>Teaching Fractions/FDPRP</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ysClr val="windowText" lastClr="000000"/>
                </a:solidFill>
                <a:effectLst/>
                <a:uLnTx/>
                <a:uFillTx/>
                <a:latin typeface="AvenirNext-Regular"/>
              </a:rPr>
              <a:t>Sci: </a:t>
            </a:r>
            <a:r>
              <a:rPr kumimoji="0" lang="en-GB" sz="1600" b="0" i="0" u="none" strike="noStrike" kern="1200" cap="none" spc="0" normalizeH="0" baseline="0" noProof="0" dirty="0">
                <a:ln>
                  <a:noFill/>
                </a:ln>
                <a:solidFill>
                  <a:sysClr val="windowText" lastClr="000000"/>
                </a:solidFill>
                <a:effectLst/>
                <a:uLnTx/>
                <a:uFillTx/>
                <a:latin typeface="AvenirNext-Regular"/>
              </a:rPr>
              <a:t>Assessing Science/Plants and the environment</a:t>
            </a:r>
          </a:p>
        </p:txBody>
      </p:sp>
    </p:spTree>
    <p:extLst>
      <p:ext uri="{BB962C8B-B14F-4D97-AF65-F5344CB8AC3E}">
        <p14:creationId xmlns:p14="http://schemas.microsoft.com/office/powerpoint/2010/main" val="25114258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3F0850-95AC-3466-E31A-132342B775A3}"/>
              </a:ext>
            </a:extLst>
          </p:cNvPr>
          <p:cNvSpPr>
            <a:spLocks noGrp="1"/>
          </p:cNvSpPr>
          <p:nvPr>
            <p:ph type="title"/>
          </p:nvPr>
        </p:nvSpPr>
        <p:spPr>
          <a:xfrm>
            <a:off x="457200" y="848592"/>
            <a:ext cx="8229600" cy="857250"/>
          </a:xfrm>
        </p:spPr>
        <p:txBody>
          <a:bodyPr>
            <a:normAutofit fontScale="90000"/>
          </a:bodyPr>
          <a:lstStyle/>
          <a:p>
            <a:pPr algn="l"/>
            <a:br>
              <a:rPr lang="en-US" dirty="0">
                <a:solidFill>
                  <a:srgbClr val="7030A0"/>
                </a:solidFill>
              </a:rPr>
            </a:br>
            <a:r>
              <a:rPr lang="en-US" sz="2700" b="1" dirty="0">
                <a:latin typeface="AvenirNext-Regular"/>
                <a:cs typeface="Calibri" panose="020F0502020204030204" pitchFamily="34" charset="0"/>
              </a:rPr>
              <a:t>Core and SD – </a:t>
            </a:r>
            <a:r>
              <a:rPr lang="en-US" sz="2700" b="1" u="sng" dirty="0">
                <a:latin typeface="AvenirNext-Regular"/>
                <a:cs typeface="Calibri" panose="020F0502020204030204" pitchFamily="34" charset="0"/>
              </a:rPr>
              <a:t>Professional Practice</a:t>
            </a:r>
            <a:br>
              <a:rPr lang="en-US" dirty="0">
                <a:solidFill>
                  <a:srgbClr val="7030A0"/>
                </a:solidFill>
              </a:rPr>
            </a:br>
            <a:endParaRPr lang="en-GB" dirty="0"/>
          </a:p>
        </p:txBody>
      </p:sp>
      <p:sp>
        <p:nvSpPr>
          <p:cNvPr id="2" name="Content Placeholder 16">
            <a:extLst>
              <a:ext uri="{FF2B5EF4-FFF2-40B4-BE49-F238E27FC236}">
                <a16:creationId xmlns:a16="http://schemas.microsoft.com/office/drawing/2014/main" id="{6015CE73-A1D2-BDA0-E2F7-B6E62935A378}"/>
              </a:ext>
            </a:extLst>
          </p:cNvPr>
          <p:cNvSpPr txBox="1">
            <a:spLocks/>
          </p:cNvSpPr>
          <p:nvPr/>
        </p:nvSpPr>
        <p:spPr>
          <a:xfrm>
            <a:off x="532027" y="1546006"/>
            <a:ext cx="3929540" cy="3413921"/>
          </a:xfrm>
          <a:prstGeom prst="rect">
            <a:avLst/>
          </a:prstGeom>
          <a:solidFill>
            <a:srgbClr val="A5A5A5">
              <a:lumMod val="20000"/>
              <a:lumOff val="80000"/>
            </a:srgbClr>
          </a:solidFill>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900" b="1" i="0" u="none" strike="noStrike" kern="1200" cap="none" spc="0" normalizeH="0" baseline="0" noProof="0" dirty="0">
                <a:ln>
                  <a:noFill/>
                </a:ln>
                <a:solidFill>
                  <a:srgbClr val="8BCBB7"/>
                </a:solidFill>
                <a:effectLst/>
                <a:uLnTx/>
                <a:uFillTx/>
                <a:latin typeface="AvenirNext-Regular"/>
              </a:rPr>
              <a:t>Spring Term </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FLOs</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SSP and early reading</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Adaptive Teaching</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err="1">
                <a:ln>
                  <a:noFill/>
                </a:ln>
                <a:solidFill>
                  <a:prstClr val="black"/>
                </a:solidFill>
                <a:effectLst/>
                <a:uLnTx/>
                <a:uFillTx/>
                <a:latin typeface="AvenirNext-Regular"/>
                <a:cs typeface="Calibri" panose="020F0502020204030204" pitchFamily="34" charset="0"/>
              </a:rPr>
              <a:t>AfL</a:t>
            </a:r>
            <a:endPar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endParaRP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Cognitive Science</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Talk for Learning/The role of the adult (EY)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Reflection sessions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Personalised provision (BM, Ass, SSP, Planning, V&amp;P)</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Inclusion Day (SEND/EAL)</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Tutorials – long term Summer targets (SD)</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Applications and interviews (lecture)</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prstClr val="black"/>
                </a:solidFill>
                <a:effectLst/>
                <a:uLnTx/>
                <a:uFillTx/>
                <a:latin typeface="AvenirNext-Regular"/>
                <a:cs typeface="Calibri" panose="020F0502020204030204" pitchFamily="34" charset="0"/>
              </a:rPr>
              <a:t>Safeguarding update</a:t>
            </a:r>
          </a:p>
        </p:txBody>
      </p:sp>
      <p:sp>
        <p:nvSpPr>
          <p:cNvPr id="7" name="Content Placeholder 18">
            <a:extLst>
              <a:ext uri="{FF2B5EF4-FFF2-40B4-BE49-F238E27FC236}">
                <a16:creationId xmlns:a16="http://schemas.microsoft.com/office/drawing/2014/main" id="{4AF2EBD9-1106-B4D3-A34D-12DC4BF576E9}"/>
              </a:ext>
            </a:extLst>
          </p:cNvPr>
          <p:cNvSpPr txBox="1">
            <a:spLocks/>
          </p:cNvSpPr>
          <p:nvPr/>
        </p:nvSpPr>
        <p:spPr>
          <a:xfrm>
            <a:off x="4682434" y="1546006"/>
            <a:ext cx="3658002" cy="3413921"/>
          </a:xfrm>
          <a:prstGeom prst="rect">
            <a:avLst/>
          </a:prstGeom>
          <a:solidFill>
            <a:srgbClr val="A5A5A5">
              <a:lumMod val="20000"/>
              <a:lumOff val="80000"/>
            </a:srgbClr>
          </a:solidFill>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8BCBB7"/>
                </a:solidFill>
                <a:effectLst/>
                <a:uLnTx/>
                <a:uFillTx/>
                <a:latin typeface="AvenirNext-Regular"/>
              </a:rPr>
              <a:t>Summer Term</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FLOs</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SSP and early reading</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Professional Responsibilities</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Inclusion</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AOL</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WCS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Safeguarding update</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Tutorials – long term Summer targets (Core)</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Applications and interviews (1:1)</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venirNext-Regular"/>
              </a:rPr>
              <a:t>ECT conference</a:t>
            </a:r>
          </a:p>
        </p:txBody>
      </p:sp>
    </p:spTree>
    <p:extLst>
      <p:ext uri="{BB962C8B-B14F-4D97-AF65-F5344CB8AC3E}">
        <p14:creationId xmlns:p14="http://schemas.microsoft.com/office/powerpoint/2010/main" val="37861676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3F0850-95AC-3466-E31A-132342B775A3}"/>
              </a:ext>
            </a:extLst>
          </p:cNvPr>
          <p:cNvSpPr>
            <a:spLocks noGrp="1"/>
          </p:cNvSpPr>
          <p:nvPr>
            <p:ph type="title"/>
          </p:nvPr>
        </p:nvSpPr>
        <p:spPr>
          <a:xfrm>
            <a:off x="457200" y="848592"/>
            <a:ext cx="8229600" cy="857250"/>
          </a:xfrm>
        </p:spPr>
        <p:txBody>
          <a:bodyPr>
            <a:normAutofit fontScale="90000"/>
          </a:bodyPr>
          <a:lstStyle/>
          <a:p>
            <a:pPr algn="l"/>
            <a:br>
              <a:rPr lang="en-US" dirty="0">
                <a:solidFill>
                  <a:srgbClr val="7030A0"/>
                </a:solidFill>
              </a:rPr>
            </a:br>
            <a:r>
              <a:rPr lang="en-GB" sz="2700" b="1" dirty="0">
                <a:latin typeface="AvenirNext-Regular"/>
                <a:cs typeface="Calibri" panose="020F0502020204030204" pitchFamily="34" charset="0"/>
              </a:rPr>
              <a:t>2023-2024 </a:t>
            </a:r>
            <a:br>
              <a:rPr lang="en-GB" sz="2700" b="1" dirty="0">
                <a:solidFill>
                  <a:sysClr val="windowText" lastClr="000000"/>
                </a:solidFill>
                <a:latin typeface="AvenirNext-Regular"/>
              </a:rPr>
            </a:br>
            <a:endParaRPr lang="en-GB" sz="2700" dirty="0"/>
          </a:p>
        </p:txBody>
      </p:sp>
      <p:sp>
        <p:nvSpPr>
          <p:cNvPr id="3" name="Content Placeholder 2">
            <a:extLst>
              <a:ext uri="{FF2B5EF4-FFF2-40B4-BE49-F238E27FC236}">
                <a16:creationId xmlns:a16="http://schemas.microsoft.com/office/drawing/2014/main" id="{6A334CE8-6330-C272-D506-370AF171745C}"/>
              </a:ext>
            </a:extLst>
          </p:cNvPr>
          <p:cNvSpPr txBox="1">
            <a:spLocks/>
          </p:cNvSpPr>
          <p:nvPr/>
        </p:nvSpPr>
        <p:spPr>
          <a:xfrm>
            <a:off x="531668" y="1787236"/>
            <a:ext cx="6929005" cy="2847941"/>
          </a:xfrm>
          <a:prstGeom prst="rect">
            <a:avLst/>
          </a:prstGeom>
          <a:solidFill>
            <a:srgbClr val="A5A5A5">
              <a:lumMod val="20000"/>
              <a:lumOff val="80000"/>
            </a:srgbClr>
          </a:solidFill>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sz="2400" b="1" dirty="0">
                <a:solidFill>
                  <a:srgbClr val="8BCBB7"/>
                </a:solidFill>
                <a:latin typeface="AvenirNext-Regular"/>
              </a:rPr>
              <a:t>3 alliance days</a:t>
            </a:r>
            <a:endParaRPr kumimoji="0" lang="en-GB" sz="2100" b="0" i="0" u="none" strike="noStrike" kern="1200" cap="none" spc="0" normalizeH="0" baseline="0" noProof="0" dirty="0">
              <a:ln>
                <a:noFill/>
              </a:ln>
              <a:solidFill>
                <a:srgbClr val="8BCBB7"/>
              </a:solidFill>
              <a:effectLst/>
              <a:uLnTx/>
              <a:uFillTx/>
              <a:latin typeface="Calibri" panose="020F0502020204030204"/>
              <a:ea typeface="+mn-ea"/>
              <a:cs typeface="+mn-cs"/>
            </a:endParaRPr>
          </a:p>
          <a:p>
            <a:pPr marR="0" lvl="0" algn="l" defTabSz="685800" rtl="0" eaLnBrk="1" fontAlgn="auto" latinLnBrk="0" hangingPunct="1">
              <a:lnSpc>
                <a:spcPct val="90000"/>
              </a:lnSpc>
              <a:spcBef>
                <a:spcPts val="750"/>
              </a:spcBef>
              <a:spcAft>
                <a:spcPts val="0"/>
              </a:spcAft>
              <a:buClr>
                <a:srgbClr val="8BCBB7"/>
              </a:buClr>
              <a:buSzTx/>
              <a:tabLst/>
              <a:defRPr/>
            </a:pPr>
            <a:r>
              <a:rPr kumimoji="0" lang="en-GB" sz="1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Autumn term: Planning</a:t>
            </a:r>
          </a:p>
          <a:p>
            <a:pPr marR="0" lvl="0" algn="l" defTabSz="685800" rtl="0" eaLnBrk="1" fontAlgn="auto" latinLnBrk="0" hangingPunct="1">
              <a:lnSpc>
                <a:spcPct val="90000"/>
              </a:lnSpc>
              <a:spcBef>
                <a:spcPts val="750"/>
              </a:spcBef>
              <a:spcAft>
                <a:spcPts val="0"/>
              </a:spcAft>
              <a:buClr>
                <a:srgbClr val="8BCBB7"/>
              </a:buClr>
              <a:buSzTx/>
              <a:tabLst/>
              <a:defRPr/>
            </a:pPr>
            <a:r>
              <a:rPr kumimoji="0" lang="en-GB" sz="1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Spring term: Cross-Curricular approaches</a:t>
            </a:r>
          </a:p>
          <a:p>
            <a:pPr marR="0" lvl="0" algn="l" defTabSz="685800" rtl="0" eaLnBrk="1" fontAlgn="auto" latinLnBrk="0" hangingPunct="1">
              <a:lnSpc>
                <a:spcPct val="90000"/>
              </a:lnSpc>
              <a:spcBef>
                <a:spcPts val="750"/>
              </a:spcBef>
              <a:spcAft>
                <a:spcPts val="0"/>
              </a:spcAft>
              <a:buClr>
                <a:srgbClr val="8BCBB7"/>
              </a:buClr>
              <a:buSzTx/>
              <a:tabLst/>
              <a:defRPr/>
            </a:pPr>
            <a:r>
              <a:rPr kumimoji="0" lang="en-GB" sz="1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Summer term: Assessment of Learning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21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21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44023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3F0850-95AC-3466-E31A-132342B775A3}"/>
              </a:ext>
            </a:extLst>
          </p:cNvPr>
          <p:cNvSpPr>
            <a:spLocks noGrp="1"/>
          </p:cNvSpPr>
          <p:nvPr>
            <p:ph type="title"/>
          </p:nvPr>
        </p:nvSpPr>
        <p:spPr>
          <a:xfrm>
            <a:off x="457200" y="848592"/>
            <a:ext cx="8229600" cy="857250"/>
          </a:xfrm>
        </p:spPr>
        <p:txBody>
          <a:bodyPr>
            <a:normAutofit fontScale="90000"/>
          </a:bodyPr>
          <a:lstStyle/>
          <a:p>
            <a:pPr algn="l"/>
            <a:br>
              <a:rPr lang="en-US" dirty="0">
                <a:solidFill>
                  <a:srgbClr val="7030A0"/>
                </a:solidFill>
              </a:rPr>
            </a:br>
            <a:r>
              <a:rPr lang="en-GB" sz="2700" b="1" dirty="0">
                <a:latin typeface="AvenirNext-Regular"/>
                <a:cs typeface="Calibri" panose="020F0502020204030204" pitchFamily="34" charset="0"/>
              </a:rPr>
              <a:t>AOB</a:t>
            </a:r>
            <a:br>
              <a:rPr lang="en-GB" sz="2700" b="1" dirty="0">
                <a:solidFill>
                  <a:sysClr val="windowText" lastClr="000000"/>
                </a:solidFill>
                <a:latin typeface="AvenirNext-Regular"/>
              </a:rPr>
            </a:br>
            <a:endParaRPr lang="en-GB" sz="2700" dirty="0"/>
          </a:p>
        </p:txBody>
      </p:sp>
      <p:sp>
        <p:nvSpPr>
          <p:cNvPr id="3" name="Content Placeholder 2">
            <a:extLst>
              <a:ext uri="{FF2B5EF4-FFF2-40B4-BE49-F238E27FC236}">
                <a16:creationId xmlns:a16="http://schemas.microsoft.com/office/drawing/2014/main" id="{6A334CE8-6330-C272-D506-370AF171745C}"/>
              </a:ext>
            </a:extLst>
          </p:cNvPr>
          <p:cNvSpPr txBox="1">
            <a:spLocks/>
          </p:cNvSpPr>
          <p:nvPr/>
        </p:nvSpPr>
        <p:spPr>
          <a:xfrm>
            <a:off x="531668" y="1787236"/>
            <a:ext cx="6929005" cy="2847941"/>
          </a:xfrm>
          <a:prstGeom prst="rect">
            <a:avLst/>
          </a:prstGeom>
          <a:solidFill>
            <a:srgbClr val="A5A5A5">
              <a:lumMod val="20000"/>
              <a:lumOff val="80000"/>
            </a:srgbClr>
          </a:solidFill>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800" b="1" dirty="0">
                <a:solidFill>
                  <a:srgbClr val="8BCBB7"/>
                </a:solidFill>
                <a:latin typeface="AvenirNext-Regular"/>
                <a:cs typeface="Calibri"/>
              </a:rPr>
              <a:t>Recruitment</a:t>
            </a:r>
          </a:p>
          <a:p>
            <a:pPr>
              <a:buClr>
                <a:srgbClr val="8BCBB7"/>
              </a:buClr>
            </a:pPr>
            <a:r>
              <a:rPr lang="en-GB" sz="1800" dirty="0">
                <a:latin typeface="AvenirNext-Regular"/>
                <a:cs typeface="Calibri"/>
              </a:rPr>
              <a:t>Thank you to schools for shadowing and welcoming colleagues to share good practice in selection interviews.</a:t>
            </a:r>
          </a:p>
          <a:p>
            <a:pPr>
              <a:buClr>
                <a:srgbClr val="8BCBB7"/>
              </a:buClr>
            </a:pPr>
            <a:r>
              <a:rPr lang="en-GB" sz="1800" dirty="0">
                <a:latin typeface="AvenirNext-Regular"/>
                <a:cs typeface="Calibri"/>
              </a:rPr>
              <a:t>If you haven't yet done so, please contact Vikki Armeson (Secondary) or Kirsty Weeks (Primary) with dates when we could join your event or to enquire about visiting CTE on an interview day.</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21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21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55266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
            <a:ext cx="9144000" cy="5143499"/>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443831" y="707312"/>
            <a:ext cx="8540083" cy="3416320"/>
          </a:xfrm>
          <a:prstGeom prst="rect">
            <a:avLst/>
          </a:prstGeom>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4000" b="1" dirty="0">
                <a:latin typeface="AvenirNext-DemiBold"/>
              </a:rPr>
              <a:t>Breakout sessions</a:t>
            </a:r>
          </a:p>
          <a:p>
            <a:endParaRPr lang="en-GB" sz="4000" b="1" dirty="0">
              <a:solidFill>
                <a:srgbClr val="000000"/>
              </a:solidFill>
              <a:latin typeface="AvenirNext-DemiBold"/>
            </a:endParaRPr>
          </a:p>
          <a:p>
            <a:r>
              <a:rPr lang="en-GB" sz="2400" b="1" dirty="0">
                <a:solidFill>
                  <a:schemeClr val="bg1"/>
                </a:solidFill>
                <a:latin typeface="AvenirNext-DemiBold"/>
              </a:rPr>
              <a:t>Primary - please move to WA1.10, Avon 1</a:t>
            </a:r>
            <a:r>
              <a:rPr lang="en-GB" sz="2400" b="1" baseline="30000" dirty="0">
                <a:solidFill>
                  <a:schemeClr val="bg1"/>
                </a:solidFill>
                <a:latin typeface="AvenirNext-DemiBold"/>
              </a:rPr>
              <a:t>st</a:t>
            </a:r>
            <a:r>
              <a:rPr lang="en-GB" sz="2400" b="1" dirty="0">
                <a:solidFill>
                  <a:schemeClr val="bg1"/>
                </a:solidFill>
                <a:latin typeface="AvenirNext-DemiBold"/>
              </a:rPr>
              <a:t> floor</a:t>
            </a:r>
          </a:p>
          <a:p>
            <a:endParaRPr lang="en-GB" sz="2400" b="1" i="0" u="none" strike="noStrike" kern="1200" cap="none" spc="0" normalizeH="0" baseline="0" noProof="0" dirty="0">
              <a:ln>
                <a:noFill/>
              </a:ln>
              <a:solidFill>
                <a:schemeClr val="bg1"/>
              </a:solidFill>
              <a:effectLst/>
              <a:uLnTx/>
              <a:uFillTx/>
              <a:latin typeface="AvenirNext-DemiBold"/>
            </a:endParaRPr>
          </a:p>
          <a:p>
            <a:r>
              <a:rPr kumimoji="0" lang="en-GB" sz="2400" b="1" i="0" u="none" strike="noStrike" kern="1200" cap="none" spc="0" normalizeH="0" baseline="0" noProof="0" dirty="0">
                <a:ln>
                  <a:noFill/>
                </a:ln>
                <a:solidFill>
                  <a:schemeClr val="bg1"/>
                </a:solidFill>
                <a:effectLst/>
                <a:uLnTx/>
                <a:uFillTx/>
                <a:latin typeface="AvenirNext-DemiBold"/>
                <a:ea typeface="+mn-ea"/>
                <a:cs typeface="+mn-cs"/>
              </a:rPr>
              <a:t>Secondary - please remain in WA0.24</a:t>
            </a:r>
            <a:endParaRPr lang="en-GB" sz="2400" b="1" i="0" u="none" strike="noStrike" kern="1200" cap="none" spc="0" normalizeH="0" baseline="0" noProof="0" dirty="0">
              <a:ln>
                <a:noFill/>
              </a:ln>
              <a:solidFill>
                <a:schemeClr val="bg1"/>
              </a:solidFill>
              <a:effectLst/>
              <a:uLnTx/>
              <a:uFillTx/>
              <a:latin typeface="AvenirNext-DemiBold"/>
            </a:endParaRPr>
          </a:p>
          <a:p>
            <a:endParaRPr lang="en-GB" sz="3200" b="1" dirty="0">
              <a:solidFill>
                <a:prstClr val="white"/>
              </a:solidFill>
              <a:latin typeface="AvenirNext-DemiBold"/>
            </a:endParaRPr>
          </a:p>
          <a:p>
            <a:r>
              <a:rPr lang="en-GB" sz="3200" b="1" dirty="0">
                <a:solidFill>
                  <a:prstClr val="white"/>
                </a:solidFill>
                <a:latin typeface="AvenirNext-DemiBold"/>
              </a:rPr>
              <a:t>Thank you.</a:t>
            </a: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7363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619E65-DFBE-7210-ED5D-F0FAE1903450}"/>
              </a:ext>
            </a:extLst>
          </p:cNvPr>
          <p:cNvPicPr>
            <a:picLocks noChangeAspect="1"/>
          </p:cNvPicPr>
          <p:nvPr/>
        </p:nvPicPr>
        <p:blipFill>
          <a:blip r:embed="rId2"/>
          <a:stretch>
            <a:fillRect/>
          </a:stretch>
        </p:blipFill>
        <p:spPr>
          <a:xfrm>
            <a:off x="4514673" y="1445384"/>
            <a:ext cx="3757729" cy="3448388"/>
          </a:xfrm>
          <a:prstGeom prst="rect">
            <a:avLst/>
          </a:prstGeom>
        </p:spPr>
      </p:pic>
      <p:pic>
        <p:nvPicPr>
          <p:cNvPr id="4" name="Picture 3">
            <a:extLst>
              <a:ext uri="{FF2B5EF4-FFF2-40B4-BE49-F238E27FC236}">
                <a16:creationId xmlns:a16="http://schemas.microsoft.com/office/drawing/2014/main" id="{51ACE17A-0CFE-249B-F183-1E86DA0A179D}"/>
              </a:ext>
            </a:extLst>
          </p:cNvPr>
          <p:cNvPicPr>
            <a:picLocks noChangeAspect="1"/>
          </p:cNvPicPr>
          <p:nvPr/>
        </p:nvPicPr>
        <p:blipFill>
          <a:blip r:embed="rId3"/>
          <a:stretch>
            <a:fillRect/>
          </a:stretch>
        </p:blipFill>
        <p:spPr>
          <a:xfrm>
            <a:off x="582000" y="1087628"/>
            <a:ext cx="3791479" cy="3677163"/>
          </a:xfrm>
          <a:prstGeom prst="rect">
            <a:avLst/>
          </a:prstGeom>
        </p:spPr>
      </p:pic>
    </p:spTree>
    <p:extLst>
      <p:ext uri="{BB962C8B-B14F-4D97-AF65-F5344CB8AC3E}">
        <p14:creationId xmlns:p14="http://schemas.microsoft.com/office/powerpoint/2010/main" val="4002800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A9CAE6-8DB4-AD42-CF6A-8442D0B557DB}"/>
              </a:ext>
            </a:extLst>
          </p:cNvPr>
          <p:cNvPicPr>
            <a:picLocks noChangeAspect="1"/>
          </p:cNvPicPr>
          <p:nvPr/>
        </p:nvPicPr>
        <p:blipFill>
          <a:blip r:embed="rId2"/>
          <a:stretch>
            <a:fillRect/>
          </a:stretch>
        </p:blipFill>
        <p:spPr>
          <a:xfrm>
            <a:off x="933214" y="1347550"/>
            <a:ext cx="7277571" cy="3378459"/>
          </a:xfrm>
          <a:prstGeom prst="rect">
            <a:avLst/>
          </a:prstGeom>
        </p:spPr>
      </p:pic>
    </p:spTree>
    <p:extLst>
      <p:ext uri="{BB962C8B-B14F-4D97-AF65-F5344CB8AC3E}">
        <p14:creationId xmlns:p14="http://schemas.microsoft.com/office/powerpoint/2010/main" val="3650721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FEE8C73-5B30-01AB-E992-300A55E1EA42}"/>
              </a:ext>
            </a:extLst>
          </p:cNvPr>
          <p:cNvPicPr>
            <a:picLocks noGrp="1" noChangeAspect="1"/>
          </p:cNvPicPr>
          <p:nvPr>
            <p:ph idx="1"/>
          </p:nvPr>
        </p:nvPicPr>
        <p:blipFill>
          <a:blip r:embed="rId2"/>
          <a:stretch>
            <a:fillRect/>
          </a:stretch>
        </p:blipFill>
        <p:spPr>
          <a:xfrm>
            <a:off x="1009951" y="1283339"/>
            <a:ext cx="6949486" cy="3310886"/>
          </a:xfrm>
          <a:prstGeom prst="rect">
            <a:avLst/>
          </a:prstGeom>
        </p:spPr>
      </p:pic>
    </p:spTree>
    <p:extLst>
      <p:ext uri="{BB962C8B-B14F-4D97-AF65-F5344CB8AC3E}">
        <p14:creationId xmlns:p14="http://schemas.microsoft.com/office/powerpoint/2010/main" val="3983967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55072" cy="5143499"/>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288000" y="1124912"/>
            <a:ext cx="4197599" cy="2751522"/>
          </a:xfrm>
          <a:prstGeom prst="rect">
            <a:avLst/>
          </a:prstGeom>
        </p:spPr>
        <p:txBody>
          <a:bodyPr wrap="square">
            <a:spAutoFit/>
          </a:bodyPr>
          <a:lstStyle/>
          <a:p>
            <a:pPr>
              <a:lnSpc>
                <a:spcPct val="80000"/>
              </a:lnSpc>
            </a:pPr>
            <a:r>
              <a:rPr lang="en-US" sz="3200" b="0" dirty="0">
                <a:solidFill>
                  <a:schemeClr val="bg1"/>
                </a:solidFill>
                <a:latin typeface="AvenirNext-Regular"/>
              </a:rPr>
              <a:t>2024 curriculum design and stage 2 readiness update</a:t>
            </a:r>
          </a:p>
          <a:p>
            <a:endParaRPr lang="en-GB" sz="3200" b="1" dirty="0">
              <a:solidFill>
                <a:schemeClr val="bg1"/>
              </a:solidFill>
              <a:latin typeface="AvenirNext-Regular"/>
            </a:endParaRPr>
          </a:p>
          <a:p>
            <a:endParaRPr lang="en-GB" sz="3200" b="1" dirty="0">
              <a:solidFill>
                <a:schemeClr val="bg1"/>
              </a:solidFill>
              <a:latin typeface="AvenirNext-Regular"/>
            </a:endParaRPr>
          </a:p>
          <a:p>
            <a:r>
              <a:rPr lang="en-GB" sz="3200" dirty="0">
                <a:solidFill>
                  <a:schemeClr val="bg1"/>
                </a:solidFill>
                <a:latin typeface="AvenirNext-Regular"/>
                <a:cs typeface="Calibri"/>
              </a:rPr>
              <a:t>Andy Hind</a:t>
            </a:r>
          </a:p>
        </p:txBody>
      </p:sp>
      <p:pic>
        <p:nvPicPr>
          <p:cNvPr id="2" name="Picture 1">
            <a:extLst>
              <a:ext uri="{FF2B5EF4-FFF2-40B4-BE49-F238E27FC236}">
                <a16:creationId xmlns:a16="http://schemas.microsoft.com/office/drawing/2014/main" id="{9147CC4E-F01A-0348-4E1F-D0EEE87D3B03}"/>
              </a:ext>
            </a:extLst>
          </p:cNvPr>
          <p:cNvPicPr>
            <a:picLocks noChangeAspect="1"/>
          </p:cNvPicPr>
          <p:nvPr/>
        </p:nvPicPr>
        <p:blipFill>
          <a:blip r:embed="rId2"/>
          <a:stretch>
            <a:fillRect/>
          </a:stretch>
        </p:blipFill>
        <p:spPr>
          <a:xfrm>
            <a:off x="4555072" y="0"/>
            <a:ext cx="4588928" cy="5143500"/>
          </a:xfrm>
          <a:prstGeom prst="rect">
            <a:avLst/>
          </a:prstGeom>
        </p:spPr>
      </p:pic>
    </p:spTree>
    <p:extLst>
      <p:ext uri="{BB962C8B-B14F-4D97-AF65-F5344CB8AC3E}">
        <p14:creationId xmlns:p14="http://schemas.microsoft.com/office/powerpoint/2010/main" val="568848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A5203-E6B4-00A4-8AC2-A38F48D3F554}"/>
              </a:ext>
            </a:extLst>
          </p:cNvPr>
          <p:cNvSpPr>
            <a:spLocks noGrp="1"/>
          </p:cNvSpPr>
          <p:nvPr>
            <p:ph type="title"/>
          </p:nvPr>
        </p:nvSpPr>
        <p:spPr/>
        <p:txBody>
          <a:bodyPr>
            <a:normAutofit fontScale="90000"/>
          </a:bodyPr>
          <a:lstStyle/>
          <a:p>
            <a:br>
              <a:rPr lang="en-GB" dirty="0"/>
            </a:br>
            <a:endParaRPr lang="en-GB" dirty="0"/>
          </a:p>
        </p:txBody>
      </p:sp>
      <p:graphicFrame>
        <p:nvGraphicFramePr>
          <p:cNvPr id="4" name="Table 4">
            <a:extLst>
              <a:ext uri="{FF2B5EF4-FFF2-40B4-BE49-F238E27FC236}">
                <a16:creationId xmlns:a16="http://schemas.microsoft.com/office/drawing/2014/main" id="{33ED0433-D808-F139-00F4-F6003E202488}"/>
              </a:ext>
            </a:extLst>
          </p:cNvPr>
          <p:cNvGraphicFramePr>
            <a:graphicFrameLocks noGrp="1"/>
          </p:cNvGraphicFramePr>
          <p:nvPr>
            <p:ph idx="1"/>
            <p:extLst>
              <p:ext uri="{D42A27DB-BD31-4B8C-83A1-F6EECF244321}">
                <p14:modId xmlns:p14="http://schemas.microsoft.com/office/powerpoint/2010/main" val="3377606607"/>
              </p:ext>
            </p:extLst>
          </p:nvPr>
        </p:nvGraphicFramePr>
        <p:xfrm>
          <a:off x="242045" y="868408"/>
          <a:ext cx="8659910" cy="3957668"/>
        </p:xfrm>
        <a:graphic>
          <a:graphicData uri="http://schemas.openxmlformats.org/drawingml/2006/table">
            <a:tbl>
              <a:tblPr firstRow="1" bandRow="1">
                <a:tableStyleId>{5C22544A-7EE6-4342-B048-85BDC9FD1C3A}</a:tableStyleId>
              </a:tblPr>
              <a:tblGrid>
                <a:gridCol w="861982">
                  <a:extLst>
                    <a:ext uri="{9D8B030D-6E8A-4147-A177-3AD203B41FA5}">
                      <a16:colId xmlns:a16="http://schemas.microsoft.com/office/drawing/2014/main" val="3210619064"/>
                    </a:ext>
                  </a:extLst>
                </a:gridCol>
                <a:gridCol w="581335">
                  <a:extLst>
                    <a:ext uri="{9D8B030D-6E8A-4147-A177-3AD203B41FA5}">
                      <a16:colId xmlns:a16="http://schemas.microsoft.com/office/drawing/2014/main" val="528842366"/>
                    </a:ext>
                  </a:extLst>
                </a:gridCol>
                <a:gridCol w="721659">
                  <a:extLst>
                    <a:ext uri="{9D8B030D-6E8A-4147-A177-3AD203B41FA5}">
                      <a16:colId xmlns:a16="http://schemas.microsoft.com/office/drawing/2014/main" val="3372675500"/>
                    </a:ext>
                  </a:extLst>
                </a:gridCol>
                <a:gridCol w="721659">
                  <a:extLst>
                    <a:ext uri="{9D8B030D-6E8A-4147-A177-3AD203B41FA5}">
                      <a16:colId xmlns:a16="http://schemas.microsoft.com/office/drawing/2014/main" val="935412839"/>
                    </a:ext>
                  </a:extLst>
                </a:gridCol>
                <a:gridCol w="721659">
                  <a:extLst>
                    <a:ext uri="{9D8B030D-6E8A-4147-A177-3AD203B41FA5}">
                      <a16:colId xmlns:a16="http://schemas.microsoft.com/office/drawing/2014/main" val="3601225502"/>
                    </a:ext>
                  </a:extLst>
                </a:gridCol>
                <a:gridCol w="721659">
                  <a:extLst>
                    <a:ext uri="{9D8B030D-6E8A-4147-A177-3AD203B41FA5}">
                      <a16:colId xmlns:a16="http://schemas.microsoft.com/office/drawing/2014/main" val="897010197"/>
                    </a:ext>
                  </a:extLst>
                </a:gridCol>
                <a:gridCol w="721659">
                  <a:extLst>
                    <a:ext uri="{9D8B030D-6E8A-4147-A177-3AD203B41FA5}">
                      <a16:colId xmlns:a16="http://schemas.microsoft.com/office/drawing/2014/main" val="4124403281"/>
                    </a:ext>
                  </a:extLst>
                </a:gridCol>
                <a:gridCol w="721662">
                  <a:extLst>
                    <a:ext uri="{9D8B030D-6E8A-4147-A177-3AD203B41FA5}">
                      <a16:colId xmlns:a16="http://schemas.microsoft.com/office/drawing/2014/main" val="1882217198"/>
                    </a:ext>
                  </a:extLst>
                </a:gridCol>
                <a:gridCol w="721659">
                  <a:extLst>
                    <a:ext uri="{9D8B030D-6E8A-4147-A177-3AD203B41FA5}">
                      <a16:colId xmlns:a16="http://schemas.microsoft.com/office/drawing/2014/main" val="2620122001"/>
                    </a:ext>
                  </a:extLst>
                </a:gridCol>
                <a:gridCol w="721659">
                  <a:extLst>
                    <a:ext uri="{9D8B030D-6E8A-4147-A177-3AD203B41FA5}">
                      <a16:colId xmlns:a16="http://schemas.microsoft.com/office/drawing/2014/main" val="1684735921"/>
                    </a:ext>
                  </a:extLst>
                </a:gridCol>
                <a:gridCol w="721659">
                  <a:extLst>
                    <a:ext uri="{9D8B030D-6E8A-4147-A177-3AD203B41FA5}">
                      <a16:colId xmlns:a16="http://schemas.microsoft.com/office/drawing/2014/main" val="3607180127"/>
                    </a:ext>
                  </a:extLst>
                </a:gridCol>
                <a:gridCol w="721659">
                  <a:extLst>
                    <a:ext uri="{9D8B030D-6E8A-4147-A177-3AD203B41FA5}">
                      <a16:colId xmlns:a16="http://schemas.microsoft.com/office/drawing/2014/main" val="2791027314"/>
                    </a:ext>
                  </a:extLst>
                </a:gridCol>
              </a:tblGrid>
              <a:tr h="223868">
                <a:tc>
                  <a:txBody>
                    <a:bodyPr/>
                    <a:lstStyle/>
                    <a:p>
                      <a:endParaRPr lang="en-GB" sz="1000" dirty="0"/>
                    </a:p>
                  </a:txBody>
                  <a:tcPr marL="68580" marR="68580" marT="34290" marB="34290"/>
                </a:tc>
                <a:tc gridSpan="2">
                  <a:txBody>
                    <a:bodyPr/>
                    <a:lstStyle/>
                    <a:p>
                      <a:r>
                        <a:rPr lang="en-GB" sz="1000"/>
                        <a:t>2022</a:t>
                      </a:r>
                    </a:p>
                  </a:txBody>
                  <a:tcPr marL="68580" marR="68580" marT="34290" marB="34290"/>
                </a:tc>
                <a:tc hMerge="1">
                  <a:txBody>
                    <a:bodyPr/>
                    <a:lstStyle/>
                    <a:p>
                      <a:endParaRPr lang="en-GB" sz="1000"/>
                    </a:p>
                  </a:txBody>
                  <a:tcPr marL="68580" marR="68580" marT="34290" marB="34290"/>
                </a:tc>
                <a:tc gridSpan="7">
                  <a:txBody>
                    <a:bodyPr/>
                    <a:lstStyle/>
                    <a:p>
                      <a:r>
                        <a:rPr lang="en-GB" sz="1000" dirty="0"/>
                        <a:t>2023</a:t>
                      </a:r>
                    </a:p>
                  </a:txBody>
                  <a:tcPr marL="68580" marR="68580" marT="34290" marB="34290"/>
                </a:tc>
                <a:tc hMerge="1">
                  <a:txBody>
                    <a:bodyPr/>
                    <a:lstStyle/>
                    <a:p>
                      <a:endParaRPr lang="en-GB" sz="1000"/>
                    </a:p>
                  </a:txBody>
                  <a:tcPr marL="68580" marR="68580" marT="34290" marB="34290"/>
                </a:tc>
                <a:tc hMerge="1">
                  <a:txBody>
                    <a:bodyPr/>
                    <a:lstStyle/>
                    <a:p>
                      <a:endParaRPr lang="en-GB" sz="1000"/>
                    </a:p>
                  </a:txBody>
                  <a:tcPr marL="68580" marR="68580" marT="34290" marB="34290"/>
                </a:tc>
                <a:tc hMerge="1">
                  <a:txBody>
                    <a:bodyPr/>
                    <a:lstStyle/>
                    <a:p>
                      <a:endParaRPr lang="en-GB" sz="1000"/>
                    </a:p>
                  </a:txBody>
                  <a:tcPr marL="68580" marR="68580" marT="34290" marB="34290"/>
                </a:tc>
                <a:tc hMerge="1">
                  <a:txBody>
                    <a:bodyPr/>
                    <a:lstStyle/>
                    <a:p>
                      <a:endParaRPr lang="en-GB" sz="1000"/>
                    </a:p>
                  </a:txBody>
                  <a:tcPr marL="68580" marR="68580" marT="34290" marB="34290"/>
                </a:tc>
                <a:tc hMerge="1">
                  <a:txBody>
                    <a:bodyPr/>
                    <a:lstStyle/>
                    <a:p>
                      <a:endParaRPr lang="en-GB" sz="1000"/>
                    </a:p>
                  </a:txBody>
                  <a:tcPr marL="68580" marR="68580" marT="34290" marB="34290"/>
                </a:tc>
                <a:tc hMerge="1">
                  <a:txBody>
                    <a:bodyPr/>
                    <a:lstStyle/>
                    <a:p>
                      <a:endParaRPr lang="en-GB" sz="1000"/>
                    </a:p>
                  </a:txBody>
                  <a:tcPr marL="68580" marR="68580" marT="34290" marB="34290"/>
                </a:tc>
                <a:tc gridSpan="2">
                  <a:txBody>
                    <a:bodyPr/>
                    <a:lstStyle/>
                    <a:p>
                      <a:r>
                        <a:rPr lang="en-GB" sz="1000"/>
                        <a:t>2024</a:t>
                      </a:r>
                    </a:p>
                  </a:txBody>
                  <a:tcPr marL="68580" marR="68580" marT="34290" marB="34290"/>
                </a:tc>
                <a:tc hMerge="1">
                  <a:txBody>
                    <a:bodyPr/>
                    <a:lstStyle/>
                    <a:p>
                      <a:endParaRPr lang="en-GB" sz="1000"/>
                    </a:p>
                  </a:txBody>
                  <a:tcPr marL="68580" marR="68580" marT="34290" marB="34290"/>
                </a:tc>
                <a:extLst>
                  <a:ext uri="{0D108BD9-81ED-4DB2-BD59-A6C34878D82A}">
                    <a16:rowId xmlns:a16="http://schemas.microsoft.com/office/drawing/2014/main" val="2587237520"/>
                  </a:ext>
                </a:extLst>
              </a:tr>
              <a:tr h="144130">
                <a:tc>
                  <a:txBody>
                    <a:bodyPr/>
                    <a:lstStyle/>
                    <a:p>
                      <a:endParaRPr lang="en-GB" sz="1000"/>
                    </a:p>
                  </a:txBody>
                  <a:tcPr marL="68580" marR="68580" marT="34290" marB="34290"/>
                </a:tc>
                <a:tc>
                  <a:txBody>
                    <a:bodyPr/>
                    <a:lstStyle/>
                    <a:p>
                      <a:r>
                        <a:rPr lang="en-GB" sz="1000"/>
                        <a:t>Nov </a:t>
                      </a:r>
                    </a:p>
                  </a:txBody>
                  <a:tcPr marL="68580" marR="68580" marT="34290" marB="34290"/>
                </a:tc>
                <a:tc>
                  <a:txBody>
                    <a:bodyPr/>
                    <a:lstStyle/>
                    <a:p>
                      <a:r>
                        <a:rPr lang="en-GB" sz="1000" dirty="0"/>
                        <a:t>Dec</a:t>
                      </a:r>
                    </a:p>
                  </a:txBody>
                  <a:tcPr marL="68580" marR="68580" marT="34290" marB="34290"/>
                </a:tc>
                <a:tc>
                  <a:txBody>
                    <a:bodyPr/>
                    <a:lstStyle/>
                    <a:p>
                      <a:r>
                        <a:rPr lang="en-GB" sz="1000"/>
                        <a:t>Jan</a:t>
                      </a:r>
                    </a:p>
                  </a:txBody>
                  <a:tcPr marL="68580" marR="68580" marT="34290" marB="34290"/>
                </a:tc>
                <a:tc>
                  <a:txBody>
                    <a:bodyPr/>
                    <a:lstStyle/>
                    <a:p>
                      <a:r>
                        <a:rPr lang="en-GB" sz="1000"/>
                        <a:t>Feb</a:t>
                      </a:r>
                    </a:p>
                  </a:txBody>
                  <a:tcPr marL="68580" marR="68580" marT="34290" marB="34290"/>
                </a:tc>
                <a:tc>
                  <a:txBody>
                    <a:bodyPr/>
                    <a:lstStyle/>
                    <a:p>
                      <a:r>
                        <a:rPr lang="en-GB" sz="1000"/>
                        <a:t>Mar</a:t>
                      </a:r>
                    </a:p>
                  </a:txBody>
                  <a:tcPr marL="68580" marR="68580" marT="34290" marB="34290"/>
                </a:tc>
                <a:tc>
                  <a:txBody>
                    <a:bodyPr/>
                    <a:lstStyle/>
                    <a:p>
                      <a:r>
                        <a:rPr lang="en-GB" sz="1000"/>
                        <a:t>Apr </a:t>
                      </a:r>
                    </a:p>
                  </a:txBody>
                  <a:tcPr marL="68580" marR="68580" marT="34290" marB="34290"/>
                </a:tc>
                <a:tc>
                  <a:txBody>
                    <a:bodyPr/>
                    <a:lstStyle/>
                    <a:p>
                      <a:r>
                        <a:rPr lang="en-GB" sz="1000"/>
                        <a:t>May</a:t>
                      </a:r>
                    </a:p>
                  </a:txBody>
                  <a:tcPr marL="68580" marR="68580" marT="34290" marB="34290"/>
                </a:tc>
                <a:tc>
                  <a:txBody>
                    <a:bodyPr/>
                    <a:lstStyle/>
                    <a:p>
                      <a:r>
                        <a:rPr lang="en-GB" sz="1000"/>
                        <a:t>Jun</a:t>
                      </a:r>
                    </a:p>
                  </a:txBody>
                  <a:tcPr marL="68580" marR="68580" marT="34290" marB="34290"/>
                </a:tc>
                <a:tc>
                  <a:txBody>
                    <a:bodyPr/>
                    <a:lstStyle/>
                    <a:p>
                      <a:r>
                        <a:rPr lang="en-GB" sz="1000"/>
                        <a:t>Autumn</a:t>
                      </a:r>
                    </a:p>
                  </a:txBody>
                  <a:tcPr marL="68580" marR="68580" marT="34290" marB="34290"/>
                </a:tc>
                <a:tc>
                  <a:txBody>
                    <a:bodyPr/>
                    <a:lstStyle/>
                    <a:p>
                      <a:r>
                        <a:rPr lang="en-GB" sz="1000"/>
                        <a:t>Spring</a:t>
                      </a:r>
                    </a:p>
                  </a:txBody>
                  <a:tcPr marL="68580" marR="68580" marT="34290" marB="34290"/>
                </a:tc>
                <a:tc>
                  <a:txBody>
                    <a:bodyPr/>
                    <a:lstStyle/>
                    <a:p>
                      <a:r>
                        <a:rPr lang="en-GB" sz="1000"/>
                        <a:t>Summer</a:t>
                      </a:r>
                    </a:p>
                  </a:txBody>
                  <a:tcPr marL="68580" marR="68580" marT="34290" marB="34290"/>
                </a:tc>
                <a:extLst>
                  <a:ext uri="{0D108BD9-81ED-4DB2-BD59-A6C34878D82A}">
                    <a16:rowId xmlns:a16="http://schemas.microsoft.com/office/drawing/2014/main" val="1395712530"/>
                  </a:ext>
                </a:extLst>
              </a:tr>
              <a:tr h="760412">
                <a:tc>
                  <a:txBody>
                    <a:bodyPr/>
                    <a:lstStyle/>
                    <a:p>
                      <a:r>
                        <a:rPr lang="en-GB" sz="1000"/>
                        <a:t>DfE</a:t>
                      </a:r>
                    </a:p>
                  </a:txBody>
                  <a:tcPr marL="68580" marR="68580" marT="34290" marB="34290"/>
                </a:tc>
                <a:tc>
                  <a:txBody>
                    <a:bodyPr/>
                    <a:lstStyle/>
                    <a:p>
                      <a:r>
                        <a:rPr lang="en-GB" sz="800" dirty="0"/>
                        <a:t>ITT Associate allocated- review of curriculum map</a:t>
                      </a:r>
                    </a:p>
                  </a:txBody>
                  <a:tcPr marL="68580" marR="68580" marT="34290" marB="34290">
                    <a:solidFill>
                      <a:schemeClr val="accent6">
                        <a:lumMod val="40000"/>
                        <a:lumOff val="60000"/>
                      </a:schemeClr>
                    </a:solidFill>
                  </a:tcPr>
                </a:tc>
                <a:tc>
                  <a:txBody>
                    <a:bodyPr/>
                    <a:lstStyle/>
                    <a:p>
                      <a:r>
                        <a:rPr lang="en-GB" sz="800"/>
                        <a:t>ITT reform set-up grant application</a:t>
                      </a:r>
                    </a:p>
                  </a:txBody>
                  <a:tcPr marL="68580" marR="68580" marT="34290" marB="34290">
                    <a:solidFill>
                      <a:schemeClr val="accent6">
                        <a:lumMod val="40000"/>
                        <a:lumOff val="60000"/>
                      </a:schemeClr>
                    </a:solidFill>
                  </a:tcPr>
                </a:tc>
                <a:tc gridSpan="2">
                  <a:txBody>
                    <a:bodyPr/>
                    <a:lstStyle/>
                    <a:p>
                      <a:endParaRPr lang="en-GB" sz="800"/>
                    </a:p>
                  </a:txBody>
                  <a:tcPr marL="68580" marR="68580" marT="34290" marB="34290"/>
                </a:tc>
                <a:tc hMerge="1">
                  <a:txBody>
                    <a:bodyPr/>
                    <a:lstStyle/>
                    <a:p>
                      <a:endParaRPr lang="en-GB" sz="100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Sharing sample materials for CCF2.1-2.9</a:t>
                      </a:r>
                    </a:p>
                    <a:p>
                      <a:endParaRPr lang="en-GB" sz="800"/>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ITT associate engagement with </a:t>
                      </a:r>
                      <a:r>
                        <a:rPr lang="en-GB" sz="800" err="1"/>
                        <a:t>ITaP</a:t>
                      </a:r>
                      <a:endParaRPr lang="en-GB" sz="800"/>
                    </a:p>
                    <a:p>
                      <a:endParaRPr lang="en-GB" sz="800"/>
                    </a:p>
                  </a:txBody>
                  <a:tcPr marL="68580" marR="68580" marT="34290" marB="34290"/>
                </a:tc>
                <a:tc>
                  <a:txBody>
                    <a:bodyPr/>
                    <a:lstStyle/>
                    <a:p>
                      <a:endParaRPr lang="en-GB" sz="800"/>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ITT associate engagement with Partnerships</a:t>
                      </a:r>
                    </a:p>
                    <a:p>
                      <a:endParaRPr lang="en-GB" sz="800"/>
                    </a:p>
                  </a:txBody>
                  <a:tcPr marL="68580" marR="68580" marT="34290" marB="34290"/>
                </a:tc>
                <a:tc>
                  <a:txBody>
                    <a:bodyPr/>
                    <a:lstStyle/>
                    <a:p>
                      <a:r>
                        <a:rPr lang="en-GB" sz="800"/>
                        <a:t>ITT associate engagement with Mentor curriculum</a:t>
                      </a:r>
                    </a:p>
                  </a:txBody>
                  <a:tcPr marL="68580" marR="68580" marT="34290" marB="34290"/>
                </a:tc>
                <a:tc>
                  <a:txBody>
                    <a:bodyPr/>
                    <a:lstStyle/>
                    <a:p>
                      <a:r>
                        <a:rPr lang="en-GB" sz="800"/>
                        <a:t>Approval from the DfE to deliver from 2024</a:t>
                      </a:r>
                    </a:p>
                  </a:txBody>
                  <a:tcPr marL="68580" marR="68580" marT="34290" marB="34290"/>
                </a:tc>
                <a:tc>
                  <a:txBody>
                    <a:bodyPr/>
                    <a:lstStyle/>
                    <a:p>
                      <a:endParaRPr lang="en-GB" sz="800" dirty="0"/>
                    </a:p>
                  </a:txBody>
                  <a:tcPr marL="68580" marR="68580" marT="34290" marB="34290"/>
                </a:tc>
                <a:extLst>
                  <a:ext uri="{0D108BD9-81ED-4DB2-BD59-A6C34878D82A}">
                    <a16:rowId xmlns:a16="http://schemas.microsoft.com/office/drawing/2014/main" val="836275241"/>
                  </a:ext>
                </a:extLst>
              </a:tr>
              <a:tr h="442331">
                <a:tc>
                  <a:txBody>
                    <a:bodyPr/>
                    <a:lstStyle/>
                    <a:p>
                      <a:r>
                        <a:rPr lang="en-GB" sz="1000" err="1"/>
                        <a:t>UoW</a:t>
                      </a:r>
                      <a:endParaRPr lang="en-GB" sz="1000"/>
                    </a:p>
                  </a:txBody>
                  <a:tcPr marL="68580" marR="68580" marT="34290" marB="34290"/>
                </a:tc>
                <a:tc>
                  <a:txBody>
                    <a:bodyPr/>
                    <a:lstStyle/>
                    <a:p>
                      <a:endParaRPr lang="en-GB" sz="80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t>Appointment of </a:t>
                      </a:r>
                      <a:r>
                        <a:rPr lang="en-GB" sz="800" kern="1200">
                          <a:solidFill>
                            <a:schemeClr val="dk1"/>
                          </a:solidFill>
                          <a:latin typeface="+mn-lt"/>
                          <a:ea typeface="+mn-ea"/>
                          <a:cs typeface="+mn-cs"/>
                        </a:rPr>
                        <a:t>external</a:t>
                      </a:r>
                      <a:r>
                        <a:rPr lang="en-GB" sz="800"/>
                        <a:t> reviewers</a:t>
                      </a:r>
                    </a:p>
                    <a:p>
                      <a:endParaRPr lang="en-GB" sz="800"/>
                    </a:p>
                  </a:txBody>
                  <a:tcPr marL="68580" marR="68580" marT="34290" marB="34290">
                    <a:solidFill>
                      <a:schemeClr val="accent6">
                        <a:lumMod val="40000"/>
                        <a:lumOff val="60000"/>
                      </a:schemeClr>
                    </a:solidFill>
                  </a:tcPr>
                </a:tc>
                <a:tc>
                  <a:txBody>
                    <a:bodyPr/>
                    <a:lstStyle/>
                    <a:p>
                      <a:endParaRPr lang="en-GB" sz="800"/>
                    </a:p>
                  </a:txBody>
                  <a:tcPr marL="68580" marR="68580" marT="34290" marB="34290"/>
                </a:tc>
                <a:tc>
                  <a:txBody>
                    <a:bodyPr/>
                    <a:lstStyle/>
                    <a:p>
                      <a:endParaRPr lang="en-GB" sz="800" dirty="0"/>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Course approval submission</a:t>
                      </a:r>
                    </a:p>
                    <a:p>
                      <a:endParaRPr lang="en-GB" sz="800"/>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Partnership Committee review</a:t>
                      </a:r>
                    </a:p>
                    <a:p>
                      <a:endParaRPr lang="en-GB" sz="800"/>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EPQ review</a:t>
                      </a:r>
                    </a:p>
                    <a:p>
                      <a:r>
                        <a:rPr lang="en-GB" sz="800"/>
                        <a:t>Local PGCE Courses approved</a:t>
                      </a:r>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extLst>
                  <a:ext uri="{0D108BD9-81ED-4DB2-BD59-A6C34878D82A}">
                    <a16:rowId xmlns:a16="http://schemas.microsoft.com/office/drawing/2014/main" val="403251860"/>
                  </a:ext>
                </a:extLst>
              </a:tr>
              <a:tr h="839932">
                <a:tc>
                  <a:txBody>
                    <a:bodyPr/>
                    <a:lstStyle/>
                    <a:p>
                      <a:r>
                        <a:rPr lang="en-GB" sz="1000"/>
                        <a:t>CTE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Cross-phase development discussion</a:t>
                      </a: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Module design in phase teams</a:t>
                      </a: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Module approval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Course approval drafting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a:solidFill>
                          <a:schemeClr val="dk1"/>
                        </a:solidFill>
                        <a:latin typeface="+mn-lt"/>
                        <a:ea typeface="+mn-ea"/>
                        <a:cs typeface="+mn-cs"/>
                      </a:endParaRP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Course approval external and student input</a:t>
                      </a:r>
                    </a:p>
                  </a:txBody>
                  <a:tcPr marL="68580" marR="68580" marT="34290" marB="34290">
                    <a:solidFill>
                      <a:schemeClr val="accent6">
                        <a:lumMod val="40000"/>
                        <a:lumOff val="60000"/>
                      </a:schemeClr>
                    </a:solidFill>
                  </a:tcPr>
                </a:tc>
                <a:tc>
                  <a:txBody>
                    <a:bodyPr/>
                    <a:lstStyle/>
                    <a:p>
                      <a:endParaRPr lang="en-GB" sz="800"/>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t>Material information for 2024 recruitment</a:t>
                      </a:r>
                    </a:p>
                    <a:p>
                      <a:endParaRPr lang="en-GB" sz="800"/>
                    </a:p>
                  </a:txBody>
                  <a:tcPr marL="68580" marR="68580" marT="34290" marB="34290"/>
                </a:tc>
                <a:tc>
                  <a:txBody>
                    <a:bodyPr/>
                    <a:lstStyle/>
                    <a:p>
                      <a:r>
                        <a:rPr lang="en-GB" sz="800"/>
                        <a:t>Recruitment for 24/25 opens</a:t>
                      </a:r>
                    </a:p>
                    <a:p>
                      <a:endParaRPr lang="en-GB" sz="800"/>
                    </a:p>
                    <a:p>
                      <a:r>
                        <a:rPr lang="en-GB" sz="800"/>
                        <a:t>Some Course changes ahead of 2024</a:t>
                      </a:r>
                    </a:p>
                  </a:txBody>
                  <a:tcPr marL="68580" marR="68580" marT="34290" marB="34290"/>
                </a:tc>
                <a:tc gridSpan="2">
                  <a:txBody>
                    <a:bodyPr/>
                    <a:lstStyle/>
                    <a:p>
                      <a:r>
                        <a:rPr lang="en-GB" sz="800" dirty="0"/>
                        <a:t>Course content design</a:t>
                      </a:r>
                    </a:p>
                  </a:txBody>
                  <a:tcPr marL="68580" marR="68580" marT="34290" marB="34290"/>
                </a:tc>
                <a:tc hMerge="1">
                  <a:txBody>
                    <a:bodyPr/>
                    <a:lstStyle/>
                    <a:p>
                      <a:endParaRPr lang="en-GB" sz="800"/>
                    </a:p>
                  </a:txBody>
                  <a:tcPr marL="68580" marR="68580" marT="34290" marB="34290"/>
                </a:tc>
                <a:extLst>
                  <a:ext uri="{0D108BD9-81ED-4DB2-BD59-A6C34878D82A}">
                    <a16:rowId xmlns:a16="http://schemas.microsoft.com/office/drawing/2014/main" val="735634347"/>
                  </a:ext>
                </a:extLst>
              </a:tr>
              <a:tr h="362811">
                <a:tc>
                  <a:txBody>
                    <a:bodyPr/>
                    <a:lstStyle/>
                    <a:p>
                      <a:r>
                        <a:rPr lang="en-GB" sz="1000" err="1"/>
                        <a:t>WaSP</a:t>
                      </a:r>
                      <a:r>
                        <a:rPr lang="en-GB" sz="1000"/>
                        <a:t> &amp; Steering group</a:t>
                      </a:r>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tc gridSpan="3">
                  <a:txBody>
                    <a:bodyPr/>
                    <a:lstStyle/>
                    <a:p>
                      <a:r>
                        <a:rPr lang="en-GB" sz="800"/>
                        <a:t>Consultation on partnership delivery and funding models </a:t>
                      </a:r>
                    </a:p>
                    <a:p>
                      <a:endParaRPr lang="en-GB" sz="800"/>
                    </a:p>
                    <a:p>
                      <a:r>
                        <a:rPr lang="en-GB" sz="800"/>
                        <a:t>Consultation on course design overview</a:t>
                      </a:r>
                    </a:p>
                  </a:txBody>
                  <a:tcPr marL="68580" marR="68580" marT="34290" marB="34290">
                    <a:solidFill>
                      <a:schemeClr val="accent6">
                        <a:lumMod val="40000"/>
                        <a:lumOff val="60000"/>
                      </a:schemeClr>
                    </a:solidFill>
                  </a:tcPr>
                </a:tc>
                <a:tc hMerge="1">
                  <a:txBody>
                    <a:bodyPr/>
                    <a:lstStyle/>
                    <a:p>
                      <a:endParaRPr lang="en-GB" sz="800"/>
                    </a:p>
                  </a:txBody>
                  <a:tcPr marL="68580" marR="68580" marT="34290" marB="34290"/>
                </a:tc>
                <a:tc hMerge="1">
                  <a:txBody>
                    <a:bodyPr/>
                    <a:lstStyle/>
                    <a:p>
                      <a:endParaRPr lang="en-GB" sz="800"/>
                    </a:p>
                  </a:txBody>
                  <a:tcPr marL="68580" marR="68580" marT="34290" marB="34290"/>
                </a:tc>
                <a:tc gridSpan="3">
                  <a:txBody>
                    <a:bodyPr/>
                    <a:lstStyle/>
                    <a:p>
                      <a:r>
                        <a:rPr lang="en-GB" sz="800"/>
                        <a:t>Consultation on mentor curriculum and mentor training approaches</a:t>
                      </a:r>
                    </a:p>
                  </a:txBody>
                  <a:tcPr marL="68580" marR="68580" marT="34290" marB="34290"/>
                </a:tc>
                <a:tc hMerge="1">
                  <a:txBody>
                    <a:bodyPr/>
                    <a:lstStyle/>
                    <a:p>
                      <a:endParaRPr lang="en-GB" sz="800"/>
                    </a:p>
                  </a:txBody>
                  <a:tcPr marL="68580" marR="68580" marT="34290" marB="34290"/>
                </a:tc>
                <a:tc hMerge="1">
                  <a:txBody>
                    <a:bodyPr/>
                    <a:lstStyle/>
                    <a:p>
                      <a:endParaRPr lang="en-GB" sz="800"/>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extLst>
                  <a:ext uri="{0D108BD9-81ED-4DB2-BD59-A6C34878D82A}">
                    <a16:rowId xmlns:a16="http://schemas.microsoft.com/office/drawing/2014/main" val="1184699427"/>
                  </a:ext>
                </a:extLst>
              </a:tr>
              <a:tr h="442331">
                <a:tc>
                  <a:txBody>
                    <a:bodyPr/>
                    <a:lstStyle/>
                    <a:p>
                      <a:r>
                        <a:rPr lang="en-GB" sz="1000"/>
                        <a:t>Partnership leads</a:t>
                      </a:r>
                    </a:p>
                  </a:txBody>
                  <a:tcPr marL="68580" marR="68580" marT="34290" marB="34290"/>
                </a:tc>
                <a:tc>
                  <a:txBody>
                    <a:bodyPr/>
                    <a:lstStyle/>
                    <a:p>
                      <a:endParaRPr lang="en-GB" sz="800"/>
                    </a:p>
                  </a:txBody>
                  <a:tcPr marL="68580" marR="68580" marT="34290" marB="34290"/>
                </a:tc>
                <a:tc>
                  <a:txBody>
                    <a:bodyPr/>
                    <a:lstStyle/>
                    <a:p>
                      <a:endParaRPr lang="en-GB" sz="800"/>
                    </a:p>
                  </a:txBody>
                  <a:tcPr marL="68580" marR="68580" marT="34290" marB="34290"/>
                </a:tc>
                <a:tc gridSpan="2">
                  <a:txBody>
                    <a:bodyPr/>
                    <a:lstStyle/>
                    <a:p>
                      <a:endParaRPr lang="en-GB" sz="800"/>
                    </a:p>
                  </a:txBody>
                  <a:tcPr marL="68580" marR="68580" marT="34290" marB="34290"/>
                </a:tc>
                <a:tc hMerge="1">
                  <a:txBody>
                    <a:bodyPr/>
                    <a:lstStyle/>
                    <a:p>
                      <a:endParaRPr lang="en-GB" sz="800"/>
                    </a:p>
                  </a:txBody>
                  <a:tcPr marL="68580" marR="68580" marT="34290" marB="34290"/>
                </a:tc>
                <a:tc>
                  <a:txBody>
                    <a:bodyPr/>
                    <a:lstStyle/>
                    <a:p>
                      <a:r>
                        <a:rPr lang="en-GB" sz="800"/>
                        <a:t>Agreement of partnership model for 24/25</a:t>
                      </a:r>
                    </a:p>
                  </a:txBody>
                  <a:tcPr marL="68580" marR="68580" marT="34290" marB="34290"/>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800"/>
                        <a:t>Co-construction of partnership provision in </a:t>
                      </a:r>
                      <a:r>
                        <a:rPr lang="en-GB" sz="800" err="1"/>
                        <a:t>ITaPs</a:t>
                      </a:r>
                      <a:endParaRPr lang="en-GB" sz="800"/>
                    </a:p>
                    <a:p>
                      <a:endParaRPr lang="en-GB" sz="800"/>
                    </a:p>
                  </a:txBody>
                  <a:tcPr marL="68580" marR="68580" marT="34290" marB="34290"/>
                </a:tc>
                <a:tc hMerge="1">
                  <a:txBody>
                    <a:bodyPr/>
                    <a:lstStyle/>
                    <a:p>
                      <a:endParaRPr lang="en-GB" sz="800"/>
                    </a:p>
                  </a:txBody>
                  <a:tcPr marL="68580" marR="68580" marT="34290" marB="34290"/>
                </a:tc>
                <a:tc>
                  <a:txBody>
                    <a:bodyPr/>
                    <a:lstStyle/>
                    <a:p>
                      <a:r>
                        <a:rPr lang="en-GB" sz="800"/>
                        <a:t>Confirm recruitment partners for 24/25</a:t>
                      </a:r>
                    </a:p>
                  </a:txBody>
                  <a:tcPr marL="68580" marR="68580" marT="34290" marB="34290"/>
                </a:tc>
                <a:tc gridSpan="3">
                  <a:txBody>
                    <a:bodyPr/>
                    <a:lstStyle/>
                    <a:p>
                      <a:r>
                        <a:rPr lang="en-GB" sz="800" dirty="0"/>
                        <a:t>Co-construction of partnership provision in </a:t>
                      </a:r>
                      <a:r>
                        <a:rPr lang="en-GB" sz="800" dirty="0" err="1"/>
                        <a:t>ITaPs</a:t>
                      </a:r>
                      <a:endParaRPr lang="en-GB" sz="800" dirty="0"/>
                    </a:p>
                    <a:p>
                      <a:r>
                        <a:rPr lang="en-GB" sz="800" dirty="0"/>
                        <a:t>Development of Lead Mentor roles and mentor training curriculum</a:t>
                      </a:r>
                    </a:p>
                  </a:txBody>
                  <a:tcPr marL="68580" marR="68580" marT="34290" marB="34290"/>
                </a:tc>
                <a:tc hMerge="1">
                  <a:txBody>
                    <a:bodyPr/>
                    <a:lstStyle/>
                    <a:p>
                      <a:endParaRPr lang="en-GB" sz="800"/>
                    </a:p>
                  </a:txBody>
                  <a:tcPr marL="68580" marR="68580" marT="34290" marB="34290"/>
                </a:tc>
                <a:tc hMerge="1">
                  <a:txBody>
                    <a:bodyPr/>
                    <a:lstStyle/>
                    <a:p>
                      <a:endParaRPr lang="en-GB" sz="800"/>
                    </a:p>
                  </a:txBody>
                  <a:tcPr marL="68580" marR="68580" marT="34290" marB="34290"/>
                </a:tc>
                <a:extLst>
                  <a:ext uri="{0D108BD9-81ED-4DB2-BD59-A6C34878D82A}">
                    <a16:rowId xmlns:a16="http://schemas.microsoft.com/office/drawing/2014/main" val="2734653077"/>
                  </a:ext>
                </a:extLst>
              </a:tr>
            </a:tbl>
          </a:graphicData>
        </a:graphic>
      </p:graphicFrame>
      <p:sp>
        <p:nvSpPr>
          <p:cNvPr id="5" name="TextBox 4">
            <a:extLst>
              <a:ext uri="{FF2B5EF4-FFF2-40B4-BE49-F238E27FC236}">
                <a16:creationId xmlns:a16="http://schemas.microsoft.com/office/drawing/2014/main" id="{3E154B60-6723-EAF7-3783-25BA1FE9C7ED}"/>
              </a:ext>
            </a:extLst>
          </p:cNvPr>
          <p:cNvSpPr txBox="1"/>
          <p:nvPr/>
        </p:nvSpPr>
        <p:spPr>
          <a:xfrm>
            <a:off x="242045" y="390195"/>
            <a:ext cx="6979026" cy="461665"/>
          </a:xfrm>
          <a:prstGeom prst="rect">
            <a:avLst/>
          </a:prstGeom>
          <a:noFill/>
        </p:spPr>
        <p:txBody>
          <a:bodyPr wrap="square">
            <a:spAutoFit/>
          </a:bodyPr>
          <a:lstStyle/>
          <a:p>
            <a:r>
              <a:rPr lang="en-GB" sz="2300" dirty="0">
                <a:latin typeface="AvenirNext-Regular"/>
              </a:rPr>
              <a:t>Timeline – 2024 curriculum design process</a:t>
            </a:r>
          </a:p>
        </p:txBody>
      </p:sp>
    </p:spTree>
    <p:extLst>
      <p:ext uri="{BB962C8B-B14F-4D97-AF65-F5344CB8AC3E}">
        <p14:creationId xmlns:p14="http://schemas.microsoft.com/office/powerpoint/2010/main" val="34373485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86e21a2e-34ad-4425-9f09-f9f072f5cb4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2B0E02D109834A99786693363844BC" ma:contentTypeVersion="2" ma:contentTypeDescription="Create a new document." ma:contentTypeScope="" ma:versionID="4a07694becfdeb9991c316f278e13516">
  <xsd:schema xmlns:xsd="http://www.w3.org/2001/XMLSchema" xmlns:xs="http://www.w3.org/2001/XMLSchema" xmlns:p="http://schemas.microsoft.com/office/2006/metadata/properties" xmlns:ns2="d0402ca1-92a9-45e8-a535-194d9cab3256" targetNamespace="http://schemas.microsoft.com/office/2006/metadata/properties" ma:root="true" ma:fieldsID="77e44c5f220368da1d97731839d883b9" ns2:_="">
    <xsd:import namespace="d0402ca1-92a9-45e8-a535-194d9cab325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402ca1-92a9-45e8-a535-194d9cab32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022D7EB-570D-4724-A67E-00BEAA67516A}">
  <ds:schemaRefs>
    <ds:schemaRef ds:uri="http://purl.org/dc/terms/"/>
    <ds:schemaRef ds:uri="http://purl.org/dc/elements/1.1/"/>
    <ds:schemaRef ds:uri="http://schemas.microsoft.com/office/infopath/2007/PartnerControls"/>
    <ds:schemaRef ds:uri="http://www.w3.org/XML/1998/namespace"/>
    <ds:schemaRef ds:uri="http://schemas.microsoft.com/office/2006/documentManagement/types"/>
    <ds:schemaRef ds:uri="http://purl.org/dc/dcmitype/"/>
    <ds:schemaRef ds:uri="d0402ca1-92a9-45e8-a535-194d9cab3256"/>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13F47440-15EF-4D1F-871A-F3631DA2E899}">
  <ds:schemaRefs>
    <ds:schemaRef ds:uri="http://schemas.microsoft.com/sharepoint/v3/contenttype/forms"/>
  </ds:schemaRefs>
</ds:datastoreItem>
</file>

<file path=customXml/itemProps3.xml><?xml version="1.0" encoding="utf-8"?>
<ds:datastoreItem xmlns:ds="http://schemas.openxmlformats.org/officeDocument/2006/customXml" ds:itemID="{BD53F7CF-3002-4360-89C7-FECE8E72F676}">
  <ds:schemaRefs>
    <ds:schemaRef ds:uri="d0402ca1-92a9-45e8-a535-194d9cab32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101</TotalTime>
  <Words>3730</Words>
  <Application>Microsoft Office PowerPoint</Application>
  <PresentationFormat>On-screen Show (16:9)</PresentationFormat>
  <Paragraphs>430</Paragraphs>
  <Slides>47</Slides>
  <Notes>22</Notes>
  <HiddenSlides>0</HiddenSlides>
  <MMClips>0</MMClips>
  <ScaleCrop>false</ScaleCrop>
  <HeadingPairs>
    <vt:vector size="4" baseType="variant">
      <vt:variant>
        <vt:lpstr>Theme</vt:lpstr>
      </vt:variant>
      <vt:variant>
        <vt:i4>6</vt:i4>
      </vt:variant>
      <vt:variant>
        <vt:lpstr>Slide Titles</vt:lpstr>
      </vt:variant>
      <vt:variant>
        <vt:i4>47</vt:i4>
      </vt:variant>
    </vt:vector>
  </HeadingPairs>
  <TitlesOfParts>
    <vt:vector size="53" baseType="lpstr">
      <vt:lpstr>Office Theme</vt:lpstr>
      <vt:lpstr>1_Office Theme</vt:lpstr>
      <vt:lpstr>Warwick2</vt:lpstr>
      <vt:lpstr>2_Office Theme</vt:lpstr>
      <vt:lpstr>3_Office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Curriculum design context: response to ITT Market Review   </vt:lpstr>
      <vt:lpstr>PowerPoint Presentation</vt:lpstr>
      <vt:lpstr>PowerPoint Presentation</vt:lpstr>
      <vt:lpstr>PowerPoint Presentation</vt:lpstr>
      <vt:lpstr>Partnership conference   </vt:lpstr>
      <vt:lpstr>Mentor curriculum – 20 hours   </vt:lpstr>
      <vt:lpstr>PowerPoint Presentation</vt:lpstr>
      <vt:lpstr>Strategic priorities:</vt:lpstr>
      <vt:lpstr>Challenges</vt:lpstr>
      <vt:lpstr>Four project strands:</vt:lpstr>
      <vt:lpstr>Mentoring</vt:lpstr>
      <vt:lpstr>Mentoring</vt:lpstr>
      <vt:lpstr>Digital Communities of Practice (DCOP)</vt:lpstr>
      <vt:lpstr>DCOPs</vt:lpstr>
      <vt:lpstr>DCOPs</vt:lpstr>
      <vt:lpstr>What is a RLO?</vt:lpstr>
      <vt:lpstr>RLOs</vt:lpstr>
      <vt:lpstr>RLOs</vt:lpstr>
      <vt:lpstr>Student Experience and QA</vt:lpstr>
      <vt:lpstr>Student Experience and QA</vt:lpstr>
      <vt:lpstr>PowerPoint Presentation</vt:lpstr>
      <vt:lpstr>What our expectation are and why:</vt:lpstr>
      <vt:lpstr>PowerPoint Presentation</vt:lpstr>
      <vt:lpstr>Before every alliance day: During the cycle</vt:lpstr>
      <vt:lpstr>End of the year and Next year: Future Cycles 2023-2024</vt:lpstr>
      <vt:lpstr>Examples for next year…  Or delivery of ITAP elements</vt:lpstr>
      <vt:lpstr>Take Away from mid term evaluations</vt:lpstr>
      <vt:lpstr>PowerPoint Presentation</vt:lpstr>
      <vt:lpstr>Integration of the taught programme: University and School Placement</vt:lpstr>
      <vt:lpstr>PowerPoint Presentation</vt:lpstr>
      <vt:lpstr>PowerPoint Presentation</vt:lpstr>
      <vt:lpstr>Core and SD Professional Enquiry - Spring Term </vt:lpstr>
      <vt:lpstr> Subject Studies: Core </vt:lpstr>
      <vt:lpstr> Subject Studies: School Direct </vt:lpstr>
      <vt:lpstr> Core and SD – Professional Practice </vt:lpstr>
      <vt:lpstr> 2023-2024  </vt:lpstr>
      <vt:lpstr> AOB </vt:lpstr>
      <vt:lpstr>PowerPoint Presentation</vt:lpstr>
    </vt:vector>
  </TitlesOfParts>
  <Company>The Jade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East</dc:creator>
  <cp:lastModifiedBy>Ramsden, Lisa</cp:lastModifiedBy>
  <cp:revision>2</cp:revision>
  <dcterms:created xsi:type="dcterms:W3CDTF">2019-01-11T12:07:35Z</dcterms:created>
  <dcterms:modified xsi:type="dcterms:W3CDTF">2023-04-21T10:47:12Z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0x010100FE2B0E02D109834A99786693363844BC</vt:lpwstr>
  </property>
</Properties>
</file>