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7"/>
  </p:notesMasterIdLst>
  <p:sldIdLst>
    <p:sldId id="298" r:id="rId5"/>
    <p:sldId id="299" r:id="rId6"/>
  </p:sldIdLst>
  <p:sldSz cx="9144000" cy="5143500" type="screen16x9"/>
  <p:notesSz cx="6858000" cy="9144000"/>
  <p:custDataLst>
    <p:tags r:id="rId8"/>
  </p:custData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210"/>
    <a:srgbClr val="511C6C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9"/>
    <p:restoredTop sz="94696"/>
  </p:normalViewPr>
  <p:slideViewPr>
    <p:cSldViewPr snapToGrid="0" snapToObjects="1">
      <p:cViewPr varScale="1">
        <p:scale>
          <a:sx n="80" d="100"/>
          <a:sy n="80" d="100"/>
        </p:scale>
        <p:origin x="884" y="44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8" y="3808875"/>
            <a:ext cx="9372506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8" y="3808875"/>
            <a:ext cx="9372506" cy="144975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657" cy="5143498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884241" y="2324358"/>
            <a:ext cx="7642141" cy="2462958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884242" y="1641014"/>
            <a:ext cx="50307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41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81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32347" y="1076262"/>
            <a:ext cx="3982453" cy="3970317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200" b="1" dirty="0"/>
              <a:t>What is it?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/>
              <a:t> Final PGCE assessment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/>
              <a:t> 50% of the Professional Practice Module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/>
              <a:t>30-minute dialogue with ULM (online/recorded for moderation)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/>
              <a:t>Questions based on the module learning outcomes – coaching style dialogue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40776" y="271124"/>
            <a:ext cx="6464824" cy="562646"/>
          </a:xfrm>
          <a:solidFill>
            <a:srgbClr val="060210"/>
          </a:solidFill>
        </p:spPr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Professional Dialogue/Viva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154142-A201-A4C3-1A04-1E467D642BBD}"/>
              </a:ext>
            </a:extLst>
          </p:cNvPr>
          <p:cNvSpPr txBox="1"/>
          <p:nvPr/>
        </p:nvSpPr>
        <p:spPr>
          <a:xfrm>
            <a:off x="4293872" y="1040558"/>
            <a:ext cx="4823455" cy="39703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0F0"/>
                </a:solidFill>
              </a:rPr>
              <a:t>LO1 </a:t>
            </a:r>
            <a:r>
              <a:rPr lang="en-US" sz="1200" dirty="0"/>
              <a:t>Demonstrate </a:t>
            </a:r>
            <a:r>
              <a:rPr lang="en-US" sz="1200" dirty="0">
                <a:solidFill>
                  <a:srgbClr val="00B0F0"/>
                </a:solidFill>
              </a:rPr>
              <a:t>professional knowledge of the ITE curriculum </a:t>
            </a:r>
            <a:r>
              <a:rPr lang="en-US" sz="1200" dirty="0"/>
              <a:t>in the age phase for which they are training.</a:t>
            </a:r>
          </a:p>
          <a:p>
            <a:r>
              <a:rPr lang="en-US" sz="1200" dirty="0">
                <a:solidFill>
                  <a:srgbClr val="00B0F0"/>
                </a:solidFill>
              </a:rPr>
              <a:t>LO3</a:t>
            </a:r>
            <a:r>
              <a:rPr lang="en-US" sz="1200" dirty="0"/>
              <a:t> Deal with </a:t>
            </a:r>
            <a:r>
              <a:rPr lang="en-US" sz="1200" dirty="0">
                <a:solidFill>
                  <a:srgbClr val="00B0F0"/>
                </a:solidFill>
              </a:rPr>
              <a:t>complex issues</a:t>
            </a:r>
            <a:r>
              <a:rPr lang="en-US" sz="1200" dirty="0"/>
              <a:t>, both systematically and creatively, make sound evidence-based judgements in the absence of complete data, and communicate their conclusions clearly to specialist and non-specialist audiences.</a:t>
            </a:r>
          </a:p>
          <a:p>
            <a:r>
              <a:rPr lang="en-US" sz="1200" dirty="0">
                <a:solidFill>
                  <a:srgbClr val="00B0F0"/>
                </a:solidFill>
              </a:rPr>
              <a:t>LO4</a:t>
            </a:r>
            <a:r>
              <a:rPr lang="en-US" sz="1200" dirty="0"/>
              <a:t> Demonstrate </a:t>
            </a:r>
            <a:r>
              <a:rPr lang="en-US" sz="1200" dirty="0">
                <a:solidFill>
                  <a:srgbClr val="00B0F0"/>
                </a:solidFill>
              </a:rPr>
              <a:t>self-direction and originality in tackling and solving school </a:t>
            </a:r>
            <a:r>
              <a:rPr lang="en-US" sz="1200" dirty="0"/>
              <a:t>learning environment-</a:t>
            </a:r>
            <a:r>
              <a:rPr lang="en-US" sz="1200" dirty="0">
                <a:solidFill>
                  <a:srgbClr val="00B0F0"/>
                </a:solidFill>
              </a:rPr>
              <a:t>based problems</a:t>
            </a:r>
            <a:r>
              <a:rPr lang="en-US" sz="1200" dirty="0"/>
              <a:t>, and act autonomously in planning and implementing teaching at a professional level.</a:t>
            </a:r>
          </a:p>
          <a:p>
            <a:r>
              <a:rPr lang="en-US" sz="1200" dirty="0">
                <a:solidFill>
                  <a:srgbClr val="00B0F0"/>
                </a:solidFill>
              </a:rPr>
              <a:t>LO5</a:t>
            </a:r>
            <a:r>
              <a:rPr lang="en-US" sz="1200" dirty="0"/>
              <a:t> Understand </a:t>
            </a:r>
            <a:r>
              <a:rPr lang="en-US" sz="1200" dirty="0">
                <a:solidFill>
                  <a:srgbClr val="00B0F0"/>
                </a:solidFill>
              </a:rPr>
              <a:t>how to further advance their professional knowledge and understanding</a:t>
            </a:r>
            <a:r>
              <a:rPr lang="en-US" sz="1200" dirty="0"/>
              <a:t>, and to develop </a:t>
            </a:r>
            <a:r>
              <a:rPr lang="en-US" sz="1200" dirty="0">
                <a:solidFill>
                  <a:srgbClr val="00B0F0"/>
                </a:solidFill>
              </a:rPr>
              <a:t>new skills </a:t>
            </a:r>
            <a:r>
              <a:rPr lang="en-US" sz="1200" dirty="0"/>
              <a:t>to a high level in the profession.</a:t>
            </a:r>
          </a:p>
          <a:p>
            <a:r>
              <a:rPr lang="en-US" sz="1200" dirty="0">
                <a:solidFill>
                  <a:srgbClr val="00B0F0"/>
                </a:solidFill>
              </a:rPr>
              <a:t>LO6</a:t>
            </a:r>
            <a:r>
              <a:rPr lang="en-US" sz="1200" dirty="0"/>
              <a:t> Understand how teachers are </a:t>
            </a:r>
            <a:r>
              <a:rPr lang="en-US" sz="1200" dirty="0">
                <a:solidFill>
                  <a:srgbClr val="00B0F0"/>
                </a:solidFill>
              </a:rPr>
              <a:t>key role models</a:t>
            </a:r>
            <a:r>
              <a:rPr lang="en-US" sz="1200" dirty="0"/>
              <a:t>, who can influence the attitudes, values and behaviours of their students</a:t>
            </a:r>
          </a:p>
          <a:p>
            <a:r>
              <a:rPr lang="en-US" sz="1200" dirty="0">
                <a:solidFill>
                  <a:srgbClr val="00B0F0"/>
                </a:solidFill>
              </a:rPr>
              <a:t>LO7 </a:t>
            </a:r>
            <a:r>
              <a:rPr lang="en-US" sz="1200" dirty="0"/>
              <a:t>Affect and improve the </a:t>
            </a:r>
            <a:r>
              <a:rPr lang="en-US" sz="1200" dirty="0">
                <a:solidFill>
                  <a:srgbClr val="00B0F0"/>
                </a:solidFill>
              </a:rPr>
              <a:t>wellbeing, motivation and behaviour of pupils </a:t>
            </a:r>
            <a:r>
              <a:rPr lang="en-US" sz="1200" dirty="0"/>
              <a:t>in school and influence pupils’ resilience and beliefs about their ability to succeed.</a:t>
            </a:r>
          </a:p>
          <a:p>
            <a:r>
              <a:rPr lang="en-US" sz="1200" dirty="0">
                <a:solidFill>
                  <a:srgbClr val="00B0F0"/>
                </a:solidFill>
              </a:rPr>
              <a:t>LO8</a:t>
            </a:r>
            <a:r>
              <a:rPr lang="en-US" sz="1200" dirty="0"/>
              <a:t> Demonstrate how </a:t>
            </a:r>
            <a:r>
              <a:rPr lang="en-US" sz="1200" dirty="0">
                <a:solidFill>
                  <a:srgbClr val="00B0F0"/>
                </a:solidFill>
              </a:rPr>
              <a:t>effective teaching can transform pupils</a:t>
            </a:r>
            <a:r>
              <a:rPr lang="en-US" sz="1200" dirty="0"/>
              <a:t>’ knowledge, capabilities and beliefs about learning.</a:t>
            </a:r>
          </a:p>
          <a:p>
            <a:r>
              <a:rPr lang="en-US" sz="1200" dirty="0">
                <a:solidFill>
                  <a:srgbClr val="00B0F0"/>
                </a:solidFill>
              </a:rPr>
              <a:t>LO9</a:t>
            </a:r>
            <a:r>
              <a:rPr lang="en-US" sz="1200" dirty="0"/>
              <a:t> Make valuable contributions to the </a:t>
            </a:r>
            <a:r>
              <a:rPr lang="en-US" sz="1200" dirty="0">
                <a:solidFill>
                  <a:srgbClr val="00B0F0"/>
                </a:solidFill>
              </a:rPr>
              <a:t>wider life of the school </a:t>
            </a:r>
            <a:r>
              <a:rPr lang="en-US" sz="1200" dirty="0"/>
              <a:t>in a broad range of ways; including by supporting and developing effective professional relationships with colleagues.</a:t>
            </a:r>
          </a:p>
        </p:txBody>
      </p:sp>
    </p:spTree>
    <p:extLst>
      <p:ext uri="{BB962C8B-B14F-4D97-AF65-F5344CB8AC3E}">
        <p14:creationId xmlns:p14="http://schemas.microsoft.com/office/powerpoint/2010/main" val="964581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4F34B7-8350-7F48-F219-5797B996D5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EECC23F-196B-B456-8D32-3DEE9E9FA5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40775" y="985749"/>
            <a:ext cx="6905982" cy="3645155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200" b="1" dirty="0"/>
              <a:t>How can you help?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 Have those </a:t>
            </a:r>
            <a:r>
              <a:rPr lang="en-US" sz="2200" dirty="0">
                <a:solidFill>
                  <a:srgbClr val="00B0F0"/>
                </a:solidFill>
              </a:rPr>
              <a:t>professionally reflective conversations </a:t>
            </a:r>
            <a:r>
              <a:rPr lang="en-US" sz="2200" dirty="0"/>
              <a:t>with your trainee(s);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36DA2-DBA1-9EF9-91C4-A5125ACA4C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0776" y="271124"/>
            <a:ext cx="6464824" cy="562646"/>
          </a:xfrm>
          <a:solidFill>
            <a:srgbClr val="060210"/>
          </a:solidFill>
        </p:spPr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Professional Dialogue/Viva</a:t>
            </a: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DD0A708E-7FD8-05B6-73A0-9417F7D30B5C}"/>
              </a:ext>
            </a:extLst>
          </p:cNvPr>
          <p:cNvSpPr txBox="1">
            <a:spLocks/>
          </p:cNvSpPr>
          <p:nvPr/>
        </p:nvSpPr>
        <p:spPr>
          <a:xfrm>
            <a:off x="240775" y="2132347"/>
            <a:ext cx="8758845" cy="2519826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000" b="0" i="0" kern="1200" baseline="0">
                <a:solidFill>
                  <a:schemeClr val="tx1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encourage their 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</a:rPr>
              <a:t>professional voice and confidence to speak with authority about their specific examples </a:t>
            </a:r>
            <a:r>
              <a:rPr lang="en-GB" sz="2200">
                <a:solidFill>
                  <a:srgbClr val="000000"/>
                </a:solidFill>
                <a:latin typeface="Calibri" panose="020F0502020204030204" pitchFamily="34" charset="0"/>
              </a:rPr>
              <a:t>of their practice 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</a:rPr>
              <a:t>– </a:t>
            </a:r>
            <a:r>
              <a:rPr lang="en-GB" sz="2200" dirty="0">
                <a:solidFill>
                  <a:srgbClr val="00B0F0"/>
                </a:solidFill>
                <a:latin typeface="Calibri" panose="020F0502020204030204" pitchFamily="34" charset="0"/>
              </a:rPr>
              <a:t>talk like a teacher</a:t>
            </a:r>
            <a:endParaRPr lang="en-US" sz="22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Encourage them to explain the </a:t>
            </a:r>
            <a:r>
              <a:rPr lang="en-US" sz="2200" dirty="0">
                <a:solidFill>
                  <a:srgbClr val="00B0F0"/>
                </a:solidFill>
              </a:rPr>
              <a:t>links to the evidence base </a:t>
            </a:r>
            <a:r>
              <a:rPr lang="en-US" sz="2200" dirty="0"/>
              <a:t>(literature/theory) for the issue under discussion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Ensure they have access to a </a:t>
            </a:r>
            <a:r>
              <a:rPr lang="en-US" sz="2200" dirty="0">
                <a:solidFill>
                  <a:srgbClr val="00B0F0"/>
                </a:solidFill>
              </a:rPr>
              <a:t>quiet, private space </a:t>
            </a:r>
            <a:r>
              <a:rPr lang="en-US" sz="2200" dirty="0"/>
              <a:t>for the dialogue/viva, with </a:t>
            </a:r>
            <a:r>
              <a:rPr lang="en-US" sz="2200" dirty="0" err="1">
                <a:solidFill>
                  <a:srgbClr val="00B0F0"/>
                </a:solidFill>
              </a:rPr>
              <a:t>wifi</a:t>
            </a:r>
            <a:r>
              <a:rPr lang="en-US" sz="2200" dirty="0">
                <a:solidFill>
                  <a:srgbClr val="00B0F0"/>
                </a:solidFill>
              </a:rPr>
              <a:t> </a:t>
            </a:r>
            <a:r>
              <a:rPr lang="en-US" sz="2200" dirty="0"/>
              <a:t>coverage (or work from home)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Create ‘space’ before/after the Dialogue/Viva.</a:t>
            </a:r>
          </a:p>
        </p:txBody>
      </p:sp>
    </p:spTree>
    <p:extLst>
      <p:ext uri="{BB962C8B-B14F-4D97-AF65-F5344CB8AC3E}">
        <p14:creationId xmlns:p14="http://schemas.microsoft.com/office/powerpoint/2010/main" val="26768502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edff4cb2-92d9-40fd-93d2-5ba622a38e5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2B0E02D109834A99786693363844BC" ma:contentTypeVersion="13" ma:contentTypeDescription="Create a new document." ma:contentTypeScope="" ma:versionID="bcfe65f1d081d8011b2073bf6ee03bd9">
  <xsd:schema xmlns:xsd="http://www.w3.org/2001/XMLSchema" xmlns:xs="http://www.w3.org/2001/XMLSchema" xmlns:p="http://schemas.microsoft.com/office/2006/metadata/properties" xmlns:ns2="d0402ca1-92a9-45e8-a535-194d9cab3256" xmlns:ns3="9358f589-1a1e-4b07-bb7f-526934861d77" targetNamespace="http://schemas.microsoft.com/office/2006/metadata/properties" ma:root="true" ma:fieldsID="d91c03891d3ce94fc2d074daade1dd87" ns2:_="" ns3:_="">
    <xsd:import namespace="d0402ca1-92a9-45e8-a535-194d9cab3256"/>
    <xsd:import namespace="9358f589-1a1e-4b07-bb7f-526934861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402ca1-92a9-45e8-a535-194d9cab32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58f589-1a1e-4b07-bb7f-526934861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f2f29410-3a4c-4f46-a979-cf4dcae93e77}" ma:internalName="TaxCatchAll" ma:showField="CatchAllData" ma:web="9358f589-1a1e-4b07-bb7f-526934861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358f589-1a1e-4b07-bb7f-526934861d77" xsi:nil="true"/>
    <lcf76f155ced4ddcb4097134ff3c332f xmlns="d0402ca1-92a9-45e8-a535-194d9cab325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51B028C-2DFE-4D7D-B38D-C2D3B1D2DD6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97E55D-103E-4ED6-8F42-8AF1846E92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0402ca1-92a9-45e8-a535-194d9cab3256"/>
    <ds:schemaRef ds:uri="9358f589-1a1e-4b07-bb7f-526934861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47CC61A-C6DA-401F-99AD-A51CE1A3F75C}">
  <ds:schemaRefs>
    <ds:schemaRef ds:uri="http://schemas.microsoft.com/office/2006/metadata/properties"/>
    <ds:schemaRef ds:uri="http://schemas.microsoft.com/office/infopath/2007/PartnerControls"/>
    <ds:schemaRef ds:uri="9358f589-1a1e-4b07-bb7f-526934861d77"/>
    <ds:schemaRef ds:uri="d0402ca1-92a9-45e8-a535-194d9cab325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697</TotalTime>
  <Words>339</Words>
  <Application>Microsoft Office PowerPoint</Application>
  <PresentationFormat>On-screen Show (16:9)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Hamer, Kate</cp:lastModifiedBy>
  <cp:revision>159</cp:revision>
  <dcterms:created xsi:type="dcterms:W3CDTF">2017-04-05T11:04:35Z</dcterms:created>
  <dcterms:modified xsi:type="dcterms:W3CDTF">2025-03-24T10:34:59Z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0x010100FE2B0E02D109834A99786693363844BC</vt:lpwstr>
  </property>
</Properties>
</file>