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heme/theme2.xml" ContentType="application/vnd.openxmlformats-officedocument.theme+xml"/>
  <Override PartName="/ppt/tags/tag28.xml" ContentType="application/vnd.openxmlformats-officedocument.presentationml.tags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0"/>
  </p:notesMasterIdLst>
  <p:sldIdLst>
    <p:sldId id="355" r:id="rId5"/>
    <p:sldId id="359" r:id="rId6"/>
    <p:sldId id="356" r:id="rId7"/>
    <p:sldId id="357" r:id="rId8"/>
    <p:sldId id="358" r:id="rId9"/>
  </p:sldIdLst>
  <p:sldSz cx="12192000" cy="6858000"/>
  <p:notesSz cx="6858000" cy="9144000"/>
  <p:custDataLst>
    <p:tags r:id="rId1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8765288-4D4F-4AED-A440-5A8DFE6E3EB7}" v="49" dt="2025-03-12T13:45:46.38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71" autoAdjust="0"/>
    <p:restoredTop sz="76438" autoAdjust="0"/>
  </p:normalViewPr>
  <p:slideViewPr>
    <p:cSldViewPr snapToGrid="0">
      <p:cViewPr varScale="1">
        <p:scale>
          <a:sx n="83" d="100"/>
          <a:sy n="83" d="100"/>
        </p:scale>
        <p:origin x="145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gs" Target="tags/tag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hyperlink" Target="https://assets.publishing.service.gov.uk/media/67448404e26d6f8ca3cb358d/General_mentor_training_-_additional_guidance.pdf" TargetMode="External"/><Relationship Id="rId1" Type="http://schemas.openxmlformats.org/officeDocument/2006/relationships/hyperlink" Target="https://livewarwickac.sharepoint.com/:l:/s/MentorDevelopmentProgrammeMDP/FLWs8HgteQtJkpyIeyCsPhIBzJiPUAFBbCo0Sf0N1L4YuA" TargetMode="External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hyperlink" Target="https://assets.publishing.service.gov.uk/media/67448404e26d6f8ca3cb358d/General_mentor_training_-_additional_guidance.pdf" TargetMode="External"/><Relationship Id="rId1" Type="http://schemas.openxmlformats.org/officeDocument/2006/relationships/hyperlink" Target="https://livewarwickac.sharepoint.com/:l:/s/MentorDevelopmentProgrammeMDP/FLWs8HgteQtJkpyIeyCsPhIBzJiPUAFBbCo0Sf0N1L4YuA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CF14D9-08E0-43A2-811F-A4EA7EA0A45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4F1B1B4-1E1A-411F-8F4B-3401D69F467E}">
      <dgm:prSet/>
      <dgm:spPr/>
      <dgm:t>
        <a:bodyPr/>
        <a:lstStyle/>
        <a:p>
          <a:r>
            <a:rPr lang="en-GB" dirty="0"/>
            <a:t>All mentor engagement is tracked within the MDP (Moodle)</a:t>
          </a:r>
          <a:endParaRPr lang="en-US" dirty="0"/>
        </a:p>
      </dgm:t>
    </dgm:pt>
    <dgm:pt modelId="{4881FAA7-952A-48A0-907E-68A72F036EB2}" type="parTrans" cxnId="{D9CC1F2C-07BE-4ECE-AD03-6E27445C54F5}">
      <dgm:prSet/>
      <dgm:spPr/>
      <dgm:t>
        <a:bodyPr/>
        <a:lstStyle/>
        <a:p>
          <a:endParaRPr lang="en-US"/>
        </a:p>
      </dgm:t>
    </dgm:pt>
    <dgm:pt modelId="{35AF0715-7E1D-4D68-8436-74B16B9BF418}" type="sibTrans" cxnId="{D9CC1F2C-07BE-4ECE-AD03-6E27445C54F5}">
      <dgm:prSet/>
      <dgm:spPr/>
      <dgm:t>
        <a:bodyPr/>
        <a:lstStyle/>
        <a:p>
          <a:endParaRPr lang="en-US"/>
        </a:p>
      </dgm:t>
    </dgm:pt>
    <dgm:pt modelId="{483E5EB4-872F-4EFE-9F69-BB1D319A62D3}">
      <dgm:prSet/>
      <dgm:spPr/>
      <dgm:t>
        <a:bodyPr/>
        <a:lstStyle/>
        <a:p>
          <a:r>
            <a:rPr lang="en-GB" dirty="0">
              <a:hlinkClick xmlns:r="http://schemas.openxmlformats.org/officeDocument/2006/relationships" r:id="rId1"/>
            </a:rPr>
            <a:t>MDP Directory</a:t>
          </a:r>
          <a:endParaRPr lang="en-US" dirty="0"/>
        </a:p>
      </dgm:t>
    </dgm:pt>
    <dgm:pt modelId="{09FC447E-9841-498A-A55A-3D51D2A34159}" type="parTrans" cxnId="{A3047E70-61FD-4D43-AC09-A35D4E77EE5C}">
      <dgm:prSet/>
      <dgm:spPr/>
      <dgm:t>
        <a:bodyPr/>
        <a:lstStyle/>
        <a:p>
          <a:endParaRPr lang="en-US"/>
        </a:p>
      </dgm:t>
    </dgm:pt>
    <dgm:pt modelId="{B0EAEEF5-A7E0-4F00-80A6-50E8D306465E}" type="sibTrans" cxnId="{A3047E70-61FD-4D43-AC09-A35D4E77EE5C}">
      <dgm:prSet/>
      <dgm:spPr/>
      <dgm:t>
        <a:bodyPr/>
        <a:lstStyle/>
        <a:p>
          <a:endParaRPr lang="en-US"/>
        </a:p>
      </dgm:t>
    </dgm:pt>
    <dgm:pt modelId="{7E41C70F-F52E-4E7B-A86C-D6E0CF4829B7}">
      <dgm:prSet/>
      <dgm:spPr/>
      <dgm:t>
        <a:bodyPr/>
        <a:lstStyle/>
        <a:p>
          <a:r>
            <a:rPr lang="en-GB" dirty="0"/>
            <a:t>This will enable the </a:t>
          </a:r>
          <a:r>
            <a:rPr lang="en-GB" dirty="0" err="1"/>
            <a:t>UoW</a:t>
          </a:r>
          <a:r>
            <a:rPr lang="en-GB" dirty="0"/>
            <a:t> to provide evidence, if asked, to support your DfE funding claims</a:t>
          </a:r>
          <a:endParaRPr lang="en-US" dirty="0"/>
        </a:p>
      </dgm:t>
    </dgm:pt>
    <dgm:pt modelId="{346B9194-B5C8-499E-B53B-97AF698A4FA7}" type="parTrans" cxnId="{0B5A6DD1-1F4D-49BC-951B-C2B035825204}">
      <dgm:prSet/>
      <dgm:spPr/>
      <dgm:t>
        <a:bodyPr/>
        <a:lstStyle/>
        <a:p>
          <a:endParaRPr lang="en-US"/>
        </a:p>
      </dgm:t>
    </dgm:pt>
    <dgm:pt modelId="{6A170C41-C04D-4171-B171-E723A745445F}" type="sibTrans" cxnId="{0B5A6DD1-1F4D-49BC-951B-C2B035825204}">
      <dgm:prSet/>
      <dgm:spPr/>
      <dgm:t>
        <a:bodyPr/>
        <a:lstStyle/>
        <a:p>
          <a:endParaRPr lang="en-US"/>
        </a:p>
      </dgm:t>
    </dgm:pt>
    <dgm:pt modelId="{5771E886-5F29-D047-A988-32726ABC96B2}">
      <dgm:prSet/>
      <dgm:spPr/>
      <dgm:t>
        <a:bodyPr/>
        <a:lstStyle/>
        <a:p>
          <a:r>
            <a:rPr lang="en-GB" dirty="0"/>
            <a:t>Guidance</a:t>
          </a:r>
          <a:r>
            <a:rPr lang="en-GB" baseline="0" dirty="0"/>
            <a:t> on DfE claims found at: </a:t>
          </a:r>
          <a:r>
            <a:rPr lang="en-GB" baseline="0" dirty="0">
              <a:hlinkClick xmlns:r="http://schemas.openxmlformats.org/officeDocument/2006/relationships" r:id="rId2"/>
            </a:rPr>
            <a:t>DfE Guide</a:t>
          </a:r>
          <a:endParaRPr lang="en-GB" dirty="0"/>
        </a:p>
      </dgm:t>
    </dgm:pt>
    <dgm:pt modelId="{BBA932AF-7765-6846-B328-8AE3C2827359}" type="parTrans" cxnId="{73605B6A-3B46-FC47-BD6E-067C4C304D93}">
      <dgm:prSet/>
      <dgm:spPr/>
      <dgm:t>
        <a:bodyPr/>
        <a:lstStyle/>
        <a:p>
          <a:endParaRPr lang="en-GB"/>
        </a:p>
      </dgm:t>
    </dgm:pt>
    <dgm:pt modelId="{C0926FC9-CDB8-D04E-98AB-6A1BC6D10630}" type="sibTrans" cxnId="{73605B6A-3B46-FC47-BD6E-067C4C304D93}">
      <dgm:prSet/>
      <dgm:spPr/>
      <dgm:t>
        <a:bodyPr/>
        <a:lstStyle/>
        <a:p>
          <a:endParaRPr lang="en-GB"/>
        </a:p>
      </dgm:t>
    </dgm:pt>
    <dgm:pt modelId="{03F66AF4-2523-AF4E-BE9F-68EB87E83273}" type="pres">
      <dgm:prSet presAssocID="{57CF14D9-08E0-43A2-811F-A4EA7EA0A454}" presName="linear" presStyleCnt="0">
        <dgm:presLayoutVars>
          <dgm:animLvl val="lvl"/>
          <dgm:resizeHandles val="exact"/>
        </dgm:presLayoutVars>
      </dgm:prSet>
      <dgm:spPr/>
    </dgm:pt>
    <dgm:pt modelId="{9AC46FBA-82E2-454E-B83E-C6F27DD27F9B}" type="pres">
      <dgm:prSet presAssocID="{54F1B1B4-1E1A-411F-8F4B-3401D69F467E}" presName="parentText" presStyleLbl="node1" presStyleIdx="0" presStyleCnt="4" custLinFactNeighborX="-12" custLinFactNeighborY="-29724">
        <dgm:presLayoutVars>
          <dgm:chMax val="0"/>
          <dgm:bulletEnabled val="1"/>
        </dgm:presLayoutVars>
      </dgm:prSet>
      <dgm:spPr/>
    </dgm:pt>
    <dgm:pt modelId="{A0518033-D0EC-4647-9BF7-DFD0114E8DD4}" type="pres">
      <dgm:prSet presAssocID="{35AF0715-7E1D-4D68-8436-74B16B9BF418}" presName="spacer" presStyleCnt="0"/>
      <dgm:spPr/>
    </dgm:pt>
    <dgm:pt modelId="{2C0623ED-D714-3E42-B927-509217EA2359}" type="pres">
      <dgm:prSet presAssocID="{483E5EB4-872F-4EFE-9F69-BB1D319A62D3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6148E045-8742-8D4D-987F-D667F2E9E612}" type="pres">
      <dgm:prSet presAssocID="{B0EAEEF5-A7E0-4F00-80A6-50E8D306465E}" presName="spacer" presStyleCnt="0"/>
      <dgm:spPr/>
    </dgm:pt>
    <dgm:pt modelId="{8EB33D84-FF2D-5B4B-AFBA-156F574C8CFE}" type="pres">
      <dgm:prSet presAssocID="{7E41C70F-F52E-4E7B-A86C-D6E0CF4829B7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AA454CDA-BB3D-124D-9ABB-B456ACC1E571}" type="pres">
      <dgm:prSet presAssocID="{6A170C41-C04D-4171-B171-E723A745445F}" presName="spacer" presStyleCnt="0"/>
      <dgm:spPr/>
    </dgm:pt>
    <dgm:pt modelId="{CEE9EE0E-DCE3-4448-8731-59349BA9B30D}" type="pres">
      <dgm:prSet presAssocID="{5771E886-5F29-D047-A988-32726ABC96B2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D9CC1F2C-07BE-4ECE-AD03-6E27445C54F5}" srcId="{57CF14D9-08E0-43A2-811F-A4EA7EA0A454}" destId="{54F1B1B4-1E1A-411F-8F4B-3401D69F467E}" srcOrd="0" destOrd="0" parTransId="{4881FAA7-952A-48A0-907E-68A72F036EB2}" sibTransId="{35AF0715-7E1D-4D68-8436-74B16B9BF418}"/>
    <dgm:cxn modelId="{7B7AA13D-AD1C-E642-9D7F-D3BDC7062938}" type="presOf" srcId="{7E41C70F-F52E-4E7B-A86C-D6E0CF4829B7}" destId="{8EB33D84-FF2D-5B4B-AFBA-156F574C8CFE}" srcOrd="0" destOrd="0" presId="urn:microsoft.com/office/officeart/2005/8/layout/vList2"/>
    <dgm:cxn modelId="{4514B345-09EC-704F-8349-ACD2C1B193B0}" type="presOf" srcId="{54F1B1B4-1E1A-411F-8F4B-3401D69F467E}" destId="{9AC46FBA-82E2-454E-B83E-C6F27DD27F9B}" srcOrd="0" destOrd="0" presId="urn:microsoft.com/office/officeart/2005/8/layout/vList2"/>
    <dgm:cxn modelId="{73605B6A-3B46-FC47-BD6E-067C4C304D93}" srcId="{57CF14D9-08E0-43A2-811F-A4EA7EA0A454}" destId="{5771E886-5F29-D047-A988-32726ABC96B2}" srcOrd="3" destOrd="0" parTransId="{BBA932AF-7765-6846-B328-8AE3C2827359}" sibTransId="{C0926FC9-CDB8-D04E-98AB-6A1BC6D10630}"/>
    <dgm:cxn modelId="{1A13F44C-34B8-3A46-945B-C893E79ABA1E}" type="presOf" srcId="{483E5EB4-872F-4EFE-9F69-BB1D319A62D3}" destId="{2C0623ED-D714-3E42-B927-509217EA2359}" srcOrd="0" destOrd="0" presId="urn:microsoft.com/office/officeart/2005/8/layout/vList2"/>
    <dgm:cxn modelId="{3DE7D44F-77A7-AB42-AA80-67CA107E4587}" type="presOf" srcId="{57CF14D9-08E0-43A2-811F-A4EA7EA0A454}" destId="{03F66AF4-2523-AF4E-BE9F-68EB87E83273}" srcOrd="0" destOrd="0" presId="urn:microsoft.com/office/officeart/2005/8/layout/vList2"/>
    <dgm:cxn modelId="{A3047E70-61FD-4D43-AC09-A35D4E77EE5C}" srcId="{57CF14D9-08E0-43A2-811F-A4EA7EA0A454}" destId="{483E5EB4-872F-4EFE-9F69-BB1D319A62D3}" srcOrd="1" destOrd="0" parTransId="{09FC447E-9841-498A-A55A-3D51D2A34159}" sibTransId="{B0EAEEF5-A7E0-4F00-80A6-50E8D306465E}"/>
    <dgm:cxn modelId="{0B5A6DD1-1F4D-49BC-951B-C2B035825204}" srcId="{57CF14D9-08E0-43A2-811F-A4EA7EA0A454}" destId="{7E41C70F-F52E-4E7B-A86C-D6E0CF4829B7}" srcOrd="2" destOrd="0" parTransId="{346B9194-B5C8-499E-B53B-97AF698A4FA7}" sibTransId="{6A170C41-C04D-4171-B171-E723A745445F}"/>
    <dgm:cxn modelId="{B4061EEE-2F65-C44C-8CD5-2C30FFB4A150}" type="presOf" srcId="{5771E886-5F29-D047-A988-32726ABC96B2}" destId="{CEE9EE0E-DCE3-4448-8731-59349BA9B30D}" srcOrd="0" destOrd="0" presId="urn:microsoft.com/office/officeart/2005/8/layout/vList2"/>
    <dgm:cxn modelId="{EBF2CDF0-488F-2345-9E79-1A6A494F3A12}" type="presParOf" srcId="{03F66AF4-2523-AF4E-BE9F-68EB87E83273}" destId="{9AC46FBA-82E2-454E-B83E-C6F27DD27F9B}" srcOrd="0" destOrd="0" presId="urn:microsoft.com/office/officeart/2005/8/layout/vList2"/>
    <dgm:cxn modelId="{9473879B-4E7A-DA41-990D-96134BF60F0C}" type="presParOf" srcId="{03F66AF4-2523-AF4E-BE9F-68EB87E83273}" destId="{A0518033-D0EC-4647-9BF7-DFD0114E8DD4}" srcOrd="1" destOrd="0" presId="urn:microsoft.com/office/officeart/2005/8/layout/vList2"/>
    <dgm:cxn modelId="{0FFCC4CE-0586-1E40-9A05-61073D11EA7F}" type="presParOf" srcId="{03F66AF4-2523-AF4E-BE9F-68EB87E83273}" destId="{2C0623ED-D714-3E42-B927-509217EA2359}" srcOrd="2" destOrd="0" presId="urn:microsoft.com/office/officeart/2005/8/layout/vList2"/>
    <dgm:cxn modelId="{0FE00662-6042-0B43-A608-7E5D8CD3BC1E}" type="presParOf" srcId="{03F66AF4-2523-AF4E-BE9F-68EB87E83273}" destId="{6148E045-8742-8D4D-987F-D667F2E9E612}" srcOrd="3" destOrd="0" presId="urn:microsoft.com/office/officeart/2005/8/layout/vList2"/>
    <dgm:cxn modelId="{08300890-4AFD-5F42-8F28-FE9D458731EE}" type="presParOf" srcId="{03F66AF4-2523-AF4E-BE9F-68EB87E83273}" destId="{8EB33D84-FF2D-5B4B-AFBA-156F574C8CFE}" srcOrd="4" destOrd="0" presId="urn:microsoft.com/office/officeart/2005/8/layout/vList2"/>
    <dgm:cxn modelId="{2A32987C-19EA-4A44-B605-49B60E987B7D}" type="presParOf" srcId="{03F66AF4-2523-AF4E-BE9F-68EB87E83273}" destId="{AA454CDA-BB3D-124D-9ABB-B456ACC1E571}" srcOrd="5" destOrd="0" presId="urn:microsoft.com/office/officeart/2005/8/layout/vList2"/>
    <dgm:cxn modelId="{C71027C1-ECC0-8448-B16E-3177A67D0052}" type="presParOf" srcId="{03F66AF4-2523-AF4E-BE9F-68EB87E83273}" destId="{CEE9EE0E-DCE3-4448-8731-59349BA9B30D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C46FBA-82E2-454E-B83E-C6F27DD27F9B}">
      <dsp:nvSpPr>
        <dsp:cNvPr id="0" name=""/>
        <dsp:cNvSpPr/>
      </dsp:nvSpPr>
      <dsp:spPr>
        <a:xfrm>
          <a:off x="0" y="399581"/>
          <a:ext cx="5476072" cy="8751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/>
            <a:t>All mentor engagement is tracked within the MDP (Moodle)</a:t>
          </a:r>
          <a:endParaRPr lang="en-US" sz="2200" kern="1200" dirty="0"/>
        </a:p>
      </dsp:txBody>
      <dsp:txXfrm>
        <a:off x="42722" y="442303"/>
        <a:ext cx="5390628" cy="789716"/>
      </dsp:txXfrm>
    </dsp:sp>
    <dsp:sp modelId="{2C0623ED-D714-3E42-B927-509217EA2359}">
      <dsp:nvSpPr>
        <dsp:cNvPr id="0" name=""/>
        <dsp:cNvSpPr/>
      </dsp:nvSpPr>
      <dsp:spPr>
        <a:xfrm>
          <a:off x="0" y="1356934"/>
          <a:ext cx="5476072" cy="8751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>
              <a:hlinkClick xmlns:r="http://schemas.openxmlformats.org/officeDocument/2006/relationships" r:id="rId1"/>
            </a:rPr>
            <a:t>MDP Directory</a:t>
          </a:r>
          <a:endParaRPr lang="en-US" sz="2200" kern="1200" dirty="0"/>
        </a:p>
      </dsp:txBody>
      <dsp:txXfrm>
        <a:off x="42722" y="1399656"/>
        <a:ext cx="5390628" cy="789716"/>
      </dsp:txXfrm>
    </dsp:sp>
    <dsp:sp modelId="{8EB33D84-FF2D-5B4B-AFBA-156F574C8CFE}">
      <dsp:nvSpPr>
        <dsp:cNvPr id="0" name=""/>
        <dsp:cNvSpPr/>
      </dsp:nvSpPr>
      <dsp:spPr>
        <a:xfrm>
          <a:off x="0" y="2295455"/>
          <a:ext cx="5476072" cy="8751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/>
            <a:t>This will enable the </a:t>
          </a:r>
          <a:r>
            <a:rPr lang="en-GB" sz="2200" kern="1200" dirty="0" err="1"/>
            <a:t>UoW</a:t>
          </a:r>
          <a:r>
            <a:rPr lang="en-GB" sz="2200" kern="1200" dirty="0"/>
            <a:t> to provide evidence, if asked, to support your DfE funding claims</a:t>
          </a:r>
          <a:endParaRPr lang="en-US" sz="2200" kern="1200" dirty="0"/>
        </a:p>
      </dsp:txBody>
      <dsp:txXfrm>
        <a:off x="42722" y="2338177"/>
        <a:ext cx="5390628" cy="789716"/>
      </dsp:txXfrm>
    </dsp:sp>
    <dsp:sp modelId="{CEE9EE0E-DCE3-4448-8731-59349BA9B30D}">
      <dsp:nvSpPr>
        <dsp:cNvPr id="0" name=""/>
        <dsp:cNvSpPr/>
      </dsp:nvSpPr>
      <dsp:spPr>
        <a:xfrm>
          <a:off x="0" y="3233975"/>
          <a:ext cx="5476072" cy="8751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/>
            <a:t>Guidance</a:t>
          </a:r>
          <a:r>
            <a:rPr lang="en-GB" sz="2200" kern="1200" baseline="0" dirty="0"/>
            <a:t> on DfE claims found at: </a:t>
          </a:r>
          <a:r>
            <a:rPr lang="en-GB" sz="2200" kern="1200" baseline="0" dirty="0">
              <a:hlinkClick xmlns:r="http://schemas.openxmlformats.org/officeDocument/2006/relationships" r:id="rId2"/>
            </a:rPr>
            <a:t>DfE Guide</a:t>
          </a:r>
          <a:endParaRPr lang="en-GB" sz="2200" kern="1200" dirty="0"/>
        </a:p>
      </dsp:txBody>
      <dsp:txXfrm>
        <a:off x="42722" y="3276697"/>
        <a:ext cx="5390628" cy="7897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71B723-A2BA-41D7-96F6-12342B305B13}" type="datetimeFigureOut">
              <a:rPr lang="en-GB" smtClean="0"/>
              <a:t>24/03/2025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BFE208-0617-4A10-950C-916F6951EF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8499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ECB53C-C2F1-AC98-6C61-6E03CF7E89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F889578-CCB6-CDC0-3ED3-94E210EFFF8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7BDEA30-E8E4-9DEE-EEC6-4A4C392000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75D491-A84E-4612-7DB1-34A2DBE4D8B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6868F3-7EC8-4F0D-A401-F397E146E2C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5361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BFE208-0617-4A10-950C-916F6951EF9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28183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BFE208-0617-4A10-950C-916F6951EF9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7977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4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5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6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7.xml"/><Relationship Id="rId5" Type="http://schemas.openxmlformats.org/officeDocument/2006/relationships/image" Target="../media/image5.svg"/><Relationship Id="rId4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8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9.xml"/><Relationship Id="rId4" Type="http://schemas.openxmlformats.org/officeDocument/2006/relationships/image" Target="../media/image7.svg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0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4" Type="http://schemas.openxmlformats.org/officeDocument/2006/relationships/image" Target="../media/image3.sv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4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5.xml"/><Relationship Id="rId4" Type="http://schemas.microsoft.com/office/2007/relationships/hdphoto" Target="../media/hdphoto1.wdp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6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7.xml"/><Relationship Id="rId4" Type="http://schemas.openxmlformats.org/officeDocument/2006/relationships/image" Target="../media/image3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4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Relationship Id="rId5" Type="http://schemas.openxmlformats.org/officeDocument/2006/relationships/image" Target="../media/image5.svg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Relationship Id="rId4" Type="http://schemas.openxmlformats.org/officeDocument/2006/relationships/image" Target="../media/image6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Relationship Id="rId4" Type="http://schemas.openxmlformats.org/officeDocument/2006/relationships/image" Target="../media/image6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Relationship Id="rId4" Type="http://schemas.openxmlformats.org/officeDocument/2006/relationships/image" Target="../media/image6.sv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9528BD3-4CF6-AC3B-CF6A-4414EC35BF7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D070CA6F-4365-5A46-5DA4-21DAA3EA0F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CEEFC06-A3AB-0A9A-BA8D-148DA6885FA0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8DE3EBC-A041-8237-4EAB-FA338ABFC50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A469F97-E274-48C6-4E3C-9782DBE2DBA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3D35897-9D8E-2CCF-20C0-79C0D40E55D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F4F2674-C6AF-06F1-8294-68E774832E61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40102740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D8A86BA-4695-B8B6-2073-C91C320FD68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6102074" cy="3905250"/>
          </a:xfrm>
          <a:custGeom>
            <a:avLst/>
            <a:gdLst>
              <a:gd name="connsiteX0" fmla="*/ 0 w 6102074"/>
              <a:gd name="connsiteY0" fmla="*/ 0 h 3905250"/>
              <a:gd name="connsiteX1" fmla="*/ 6102074 w 6102074"/>
              <a:gd name="connsiteY1" fmla="*/ 0 h 3905250"/>
              <a:gd name="connsiteX2" fmla="*/ 6102074 w 6102074"/>
              <a:gd name="connsiteY2" fmla="*/ 3905250 h 3905250"/>
              <a:gd name="connsiteX3" fmla="*/ 2257843 w 6102074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2074" h="3905250">
                <a:moveTo>
                  <a:pt x="0" y="0"/>
                </a:moveTo>
                <a:lnTo>
                  <a:pt x="6102074" y="0"/>
                </a:lnTo>
                <a:lnTo>
                  <a:pt x="6102074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8E28153-5FEF-38AF-79AC-C8ABA8FC26E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9E6154D-518C-B579-93E5-1E6E8273FCB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32035A8-ACB5-0C6D-1575-13290F6931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86D428E-A6C5-BB75-662D-7B42D104BC0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07BA33E-9CED-FBCC-7588-F68896FD81F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7142F01-A14D-1FED-E8D7-3CD754034F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40547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E3D4653-FBFF-CA9E-AC27-05F365FD9BD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3735566" cy="3905250"/>
          </a:xfrm>
          <a:custGeom>
            <a:avLst/>
            <a:gdLst>
              <a:gd name="connsiteX0" fmla="*/ 0 w 3735566"/>
              <a:gd name="connsiteY0" fmla="*/ 0 h 3905250"/>
              <a:gd name="connsiteX1" fmla="*/ 3735566 w 3735566"/>
              <a:gd name="connsiteY1" fmla="*/ 0 h 3905250"/>
              <a:gd name="connsiteX2" fmla="*/ 3735566 w 3735566"/>
              <a:gd name="connsiteY2" fmla="*/ 3905250 h 3905250"/>
              <a:gd name="connsiteX3" fmla="*/ 2257843 w 373556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5566" h="3905250">
                <a:moveTo>
                  <a:pt x="0" y="0"/>
                </a:moveTo>
                <a:lnTo>
                  <a:pt x="3735566" y="0"/>
                </a:lnTo>
                <a:lnTo>
                  <a:pt x="3735566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726A9E3-2CE7-17EA-94BA-AF62FCACA41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888994" y="0"/>
            <a:ext cx="2303006" cy="3905250"/>
          </a:xfrm>
          <a:custGeom>
            <a:avLst/>
            <a:gdLst>
              <a:gd name="connsiteX0" fmla="*/ 0 w 2303006"/>
              <a:gd name="connsiteY0" fmla="*/ 0 h 3905250"/>
              <a:gd name="connsiteX1" fmla="*/ 2303006 w 2303006"/>
              <a:gd name="connsiteY1" fmla="*/ 0 h 3905250"/>
              <a:gd name="connsiteX2" fmla="*/ 2303006 w 2303006"/>
              <a:gd name="connsiteY2" fmla="*/ 3905250 h 3905250"/>
              <a:gd name="connsiteX3" fmla="*/ 0 w 230300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3006" h="3905250">
                <a:moveTo>
                  <a:pt x="0" y="0"/>
                </a:moveTo>
                <a:lnTo>
                  <a:pt x="2303006" y="0"/>
                </a:lnTo>
                <a:lnTo>
                  <a:pt x="2303006" y="3905250"/>
                </a:lnTo>
                <a:lnTo>
                  <a:pt x="0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383C520-C41B-AE29-D3EF-C2A6F12CAFDB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E8516C7-BAFF-A425-0C1E-88C701547A6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A980AAF-CD63-3FBC-83D4-3397464F1C05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BA96D33-FB5F-235D-B0FE-3C748665E94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D9733EA-F4B3-A15F-C978-B266EEABE48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0658EE0F-E821-7465-F130-72AB25DC1B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074122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727810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50"/>
            <a:ext cx="4434865" cy="35693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727451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E773EE0-56FD-857D-BE01-E630F22C77E7}"/>
              </a:ext>
            </a:extLst>
          </p:cNvPr>
          <p:cNvSpPr/>
          <p:nvPr userDrawn="1"/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1748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1748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69452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B2467A3-4D51-98A6-BF0D-DE7289A5EB74}"/>
              </a:ext>
            </a:extLst>
          </p:cNvPr>
          <p:cNvCxnSpPr>
            <a:cxnSpLocks/>
            <a:endCxn id="15" idx="0"/>
          </p:cNvCxnSpPr>
          <p:nvPr userDrawn="1"/>
        </p:nvCxnSpPr>
        <p:spPr>
          <a:xfrm>
            <a:off x="3954463" y="-19616"/>
            <a:ext cx="2518145" cy="5369808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hart Placeholder 20">
            <a:extLst>
              <a:ext uri="{FF2B5EF4-FFF2-40B4-BE49-F238E27FC236}">
                <a16:creationId xmlns:a16="http://schemas.microsoft.com/office/drawing/2014/main" id="{75CFD3FE-DBC4-0EAA-E8E2-227FE5A580FF}"/>
              </a:ext>
            </a:extLst>
          </p:cNvPr>
          <p:cNvSpPr>
            <a:spLocks noGrp="1"/>
          </p:cNvSpPr>
          <p:nvPr>
            <p:ph type="chart" sz="quarter" idx="19" hasCustomPrompt="1"/>
          </p:nvPr>
        </p:nvSpPr>
        <p:spPr>
          <a:xfrm>
            <a:off x="6439879" y="812115"/>
            <a:ext cx="3839792" cy="4020922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chart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7E360A4-A3BE-6FEF-4947-AFB9A7FBD6D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EA7C7C9-1964-A295-F401-29ACFC3A53BB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F6210DD-05E8-9A8A-94CB-CD3A67BE10B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6CC476E-B103-8E83-A714-6CE3529171F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7294A69-C5C1-DA94-B8FB-BB8D1A92E50D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1989A41-8997-463C-8C86-AB42F19E12A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627326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con Pan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E1000538-60E4-C8AB-E925-C494E845539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6100" y="2184400"/>
            <a:ext cx="3308350" cy="3289300"/>
          </a:xfrm>
          <a:solidFill>
            <a:schemeClr val="accent1"/>
          </a:solidFill>
        </p:spPr>
        <p:txBody>
          <a:bodyPr vert="horz" wrap="square" lIns="288000" tIns="504000" rIns="216000" bIns="45720" rtlCol="0">
            <a:noAutofit/>
          </a:bodyPr>
          <a:lstStyle>
            <a:lvl1pPr>
              <a:defRPr lang="en-US" smtClean="0">
                <a:solidFill>
                  <a:schemeClr val="bg1"/>
                </a:solidFill>
              </a:defRPr>
            </a:lvl1pPr>
            <a:lvl2pPr>
              <a:defRPr lang="en-US" smtClean="0">
                <a:solidFill>
                  <a:schemeClr val="bg1"/>
                </a:solidFill>
              </a:defRPr>
            </a:lvl2pPr>
            <a:lvl3pPr>
              <a:defRPr lang="en-US" smtClean="0">
                <a:solidFill>
                  <a:schemeClr val="bg1"/>
                </a:solidFill>
              </a:defRPr>
            </a:lvl3pPr>
            <a:lvl4pPr>
              <a:defRPr lang="en-US" smtClean="0">
                <a:solidFill>
                  <a:schemeClr val="bg1"/>
                </a:solidFill>
              </a:defRPr>
            </a:lvl4pPr>
            <a:lvl5pPr>
              <a:defRPr lang="en-GB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bg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bg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bg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bg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EDFF97C-A0D0-5AAF-2029-3EB30D20EAB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5883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AD9EBAE3-C54E-9388-CB54-08278F15C55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5248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7" name="Text Placeholder 25">
            <a:extLst>
              <a:ext uri="{FF2B5EF4-FFF2-40B4-BE49-F238E27FC236}">
                <a16:creationId xmlns:a16="http://schemas.microsoft.com/office/drawing/2014/main" id="{45383CF5-75AA-1EF5-69C0-D82F717FBC0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41825" y="2184400"/>
            <a:ext cx="3308350" cy="3289300"/>
          </a:xfrm>
          <a:solidFill>
            <a:schemeClr val="accent1"/>
          </a:solidFill>
        </p:spPr>
        <p:txBody>
          <a:bodyPr vert="horz" wrap="square" lIns="288000" tIns="504000" rIns="216000" bIns="45720" rtlCol="0">
            <a:noAutofit/>
          </a:bodyPr>
          <a:lstStyle>
            <a:lvl1pPr>
              <a:defRPr lang="en-US" smtClean="0">
                <a:solidFill>
                  <a:schemeClr val="bg1"/>
                </a:solidFill>
              </a:defRPr>
            </a:lvl1pPr>
            <a:lvl2pPr>
              <a:defRPr lang="en-US" smtClean="0">
                <a:solidFill>
                  <a:schemeClr val="bg1"/>
                </a:solidFill>
              </a:defRPr>
            </a:lvl2pPr>
            <a:lvl3pPr>
              <a:defRPr lang="en-US" smtClean="0">
                <a:solidFill>
                  <a:schemeClr val="bg1"/>
                </a:solidFill>
              </a:defRPr>
            </a:lvl3pPr>
            <a:lvl4pPr>
              <a:defRPr lang="en-US" smtClean="0">
                <a:solidFill>
                  <a:schemeClr val="bg1"/>
                </a:solidFill>
              </a:defRPr>
            </a:lvl4pPr>
            <a:lvl5pPr>
              <a:defRPr lang="en-GB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bg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bg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bg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bg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301E9B1F-E264-4331-7A15-B4369072C1D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54557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1" name="Picture Placeholder 17">
            <a:extLst>
              <a:ext uri="{FF2B5EF4-FFF2-40B4-BE49-F238E27FC236}">
                <a16:creationId xmlns:a16="http://schemas.microsoft.com/office/drawing/2014/main" id="{67D8D77D-EFB1-6AF2-9663-A1E99AAAE02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848212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8" name="Text Placeholder 25">
            <a:extLst>
              <a:ext uri="{FF2B5EF4-FFF2-40B4-BE49-F238E27FC236}">
                <a16:creationId xmlns:a16="http://schemas.microsoft.com/office/drawing/2014/main" id="{2DDD5F56-676F-99A0-7C98-840D299005F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37550" y="2184400"/>
            <a:ext cx="3308350" cy="3289300"/>
          </a:xfrm>
          <a:solidFill>
            <a:schemeClr val="accent1"/>
          </a:solidFill>
        </p:spPr>
        <p:txBody>
          <a:bodyPr vert="horz" wrap="square" lIns="288000" tIns="504000" rIns="216000" bIns="45720" rtlCol="0">
            <a:noAutofit/>
          </a:bodyPr>
          <a:lstStyle>
            <a:lvl1pPr>
              <a:defRPr lang="en-US" smtClean="0">
                <a:solidFill>
                  <a:schemeClr val="bg1"/>
                </a:solidFill>
              </a:defRPr>
            </a:lvl1pPr>
            <a:lvl2pPr>
              <a:defRPr lang="en-US" smtClean="0">
                <a:solidFill>
                  <a:schemeClr val="bg1"/>
                </a:solidFill>
              </a:defRPr>
            </a:lvl2pPr>
            <a:lvl3pPr>
              <a:defRPr lang="en-US" smtClean="0">
                <a:solidFill>
                  <a:schemeClr val="bg1"/>
                </a:solidFill>
              </a:defRPr>
            </a:lvl3pPr>
            <a:lvl4pPr>
              <a:defRPr lang="en-US" smtClean="0">
                <a:solidFill>
                  <a:schemeClr val="bg1"/>
                </a:solidFill>
              </a:defRPr>
            </a:lvl4pPr>
            <a:lvl5pPr>
              <a:defRPr lang="en-GB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bg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bg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bg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bg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5089AE3D-0216-7372-42C5-554A58E4A01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65028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4" name="Picture Placeholder 17">
            <a:extLst>
              <a:ext uri="{FF2B5EF4-FFF2-40B4-BE49-F238E27FC236}">
                <a16:creationId xmlns:a16="http://schemas.microsoft.com/office/drawing/2014/main" id="{5EE02A8C-E7D1-C518-CBC2-2F17DA7AC17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74393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89F9DBC-EDD4-97CC-638B-D4B3F786BD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5192CCE1-FFBF-26E0-1D03-CDAABD92F81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DFA02C8-562C-86B6-29DF-9A4D2A6A04B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C6396F2-A3EB-833C-9C74-606B06E0DF4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D0BC600-DA5F-5070-790A-797725BC66C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385EA4D-CD0C-C636-D9B0-E5772986DC0E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4120460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396084"/>
            <a:ext cx="4315897" cy="1830476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quote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5E2EB1A3-7036-4947-4249-9A6C4291D1C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153040" y="0"/>
            <a:ext cx="8038960" cy="6858000"/>
          </a:xfrm>
          <a:custGeom>
            <a:avLst/>
            <a:gdLst>
              <a:gd name="connsiteX0" fmla="*/ 0 w 8038960"/>
              <a:gd name="connsiteY0" fmla="*/ 0 h 6858000"/>
              <a:gd name="connsiteX1" fmla="*/ 8038960 w 8038960"/>
              <a:gd name="connsiteY1" fmla="*/ 0 h 6858000"/>
              <a:gd name="connsiteX2" fmla="*/ 8038960 w 8038960"/>
              <a:gd name="connsiteY2" fmla="*/ 6858000 h 6858000"/>
              <a:gd name="connsiteX3" fmla="*/ 3964992 w 80389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8960" h="6858000">
                <a:moveTo>
                  <a:pt x="0" y="0"/>
                </a:moveTo>
                <a:lnTo>
                  <a:pt x="8038960" y="0"/>
                </a:lnTo>
                <a:lnTo>
                  <a:pt x="8038960" y="6858000"/>
                </a:lnTo>
                <a:lnTo>
                  <a:pt x="3964992" y="6858000"/>
                </a:lnTo>
                <a:close/>
              </a:path>
            </a:pathLst>
          </a:custGeom>
          <a:noFill/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84CC794-E93A-86EB-9716-B1AE51482A9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7155" y="1686560"/>
            <a:ext cx="716909" cy="458392"/>
          </a:xfrm>
          <a:custGeom>
            <a:avLst/>
            <a:gdLst/>
            <a:ahLst/>
            <a:cxnLst/>
            <a:rect l="l" t="t" r="r" b="b"/>
            <a:pathLst>
              <a:path w="1069795" h="684028">
                <a:moveTo>
                  <a:pt x="751814" y="0"/>
                </a:moveTo>
                <a:lnTo>
                  <a:pt x="1069795" y="0"/>
                </a:lnTo>
                <a:lnTo>
                  <a:pt x="891085" y="684028"/>
                </a:lnTo>
                <a:lnTo>
                  <a:pt x="527502" y="684028"/>
                </a:lnTo>
                <a:close/>
                <a:moveTo>
                  <a:pt x="229241" y="0"/>
                </a:moveTo>
                <a:lnTo>
                  <a:pt x="547222" y="0"/>
                </a:lnTo>
                <a:lnTo>
                  <a:pt x="361117" y="684028"/>
                </a:lnTo>
                <a:lnTo>
                  <a:pt x="0" y="684028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C56EA86E-26B7-D57F-56C1-784C8AE4725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4338" y="4363403"/>
            <a:ext cx="4315142" cy="508000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 dirty="0"/>
              <a:t>Add source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D8C2D7A-3ECB-FA64-1DFF-D4E592BF097D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53C8B57-A0A7-0C2B-B362-1818AB93625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F963A3C-816C-D1FF-C6E9-4DDB10D1B9CF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4E45D50-5C4B-B85F-0E6B-9174452C14AC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9ABDF14-75C2-7C06-DD3D-EFE5AD0CCBE8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B8DBDC2-E576-B391-677D-BBAC5AB1CF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996539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97201" y="2076450"/>
            <a:ext cx="6197598" cy="2705100"/>
          </a:xfrm>
          <a:solidFill>
            <a:schemeClr val="tx1"/>
          </a:solidFill>
        </p:spPr>
        <p:txBody>
          <a:bodyPr anchor="ctr"/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statement</a:t>
            </a:r>
            <a:endParaRPr lang="en-GB" dirty="0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D5A43392-B67A-2D5D-F46C-8E26CB2187F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92000" cy="6858000"/>
          </a:xfrm>
        </p:spPr>
        <p:txBody>
          <a:bodyPr bIns="792000"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insert image &gt; Right Click &gt; Send to Back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C1A7A36-7636-04C1-003C-CAC969C9C1F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B9268-99D8-8D68-9368-A069A625EF8A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83391B7-080B-7418-2B91-FCFD284C5E1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AD65270-4D44-634E-09BE-45F67322792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4271B73-870E-30AF-0010-BB6A935E342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531432" y="6330949"/>
            <a:ext cx="5474137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1C2A0759-78D7-A029-8245-6E1C819CFF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99563FA-14B9-4919-E106-8B0B596846D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flipH="1" flipV="1">
            <a:off x="8966200" y="0"/>
            <a:ext cx="3225800" cy="5588000"/>
          </a:xfrm>
          <a:custGeom>
            <a:avLst/>
            <a:gdLst>
              <a:gd name="connsiteX0" fmla="*/ 0 w 3225800"/>
              <a:gd name="connsiteY0" fmla="*/ 0 h 5588000"/>
              <a:gd name="connsiteX1" fmla="*/ 3225800 w 3225800"/>
              <a:gd name="connsiteY1" fmla="*/ 5588000 h 5588000"/>
              <a:gd name="connsiteX2" fmla="*/ 0 w 3225800"/>
              <a:gd name="connsiteY2" fmla="*/ 5588000 h 55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25800" h="5588000">
                <a:moveTo>
                  <a:pt x="0" y="0"/>
                </a:moveTo>
                <a:lnTo>
                  <a:pt x="3225800" y="5588000"/>
                </a:lnTo>
                <a:lnTo>
                  <a:pt x="0" y="558800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  <p:sp>
        <p:nvSpPr>
          <p:cNvPr id="6" name="Text Placeholder 18">
            <a:extLst>
              <a:ext uri="{FF2B5EF4-FFF2-40B4-BE49-F238E27FC236}">
                <a16:creationId xmlns:a16="http://schemas.microsoft.com/office/drawing/2014/main" id="{46F9FD50-6FB1-6F5C-4AEC-819F1E717EF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566400" y="390842"/>
            <a:ext cx="1223964" cy="814389"/>
          </a:xfrm>
          <a:blipFill>
            <a:blip r:embed="rId4">
              <a:lum bright="100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767263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289E477-866F-3114-8486-EE68695A78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928285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Col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00BADAD2-4955-F862-7697-6FA1B97A87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859246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658EC27-3E24-F724-F000-B8342EDF2E9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6616749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B2D815A-BCD0-8EE1-D91A-4D5E04735C8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1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8229049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l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7E87998D-719B-1B90-2E87-C4F3BA3B27D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A600A33-66C9-0523-4624-FBF39B070B2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79DDCA-3B6B-D327-76E9-24D39D92D779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021FE20-2F4D-2161-DD09-F713874550B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DB56AB7-EFD6-1D7B-3986-60CFF0E7ADB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493F7CC-66A2-0901-1016-8EE174FF37A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66194745-32A6-0FAE-1D3F-AAE591D1935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089611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39B4901-3D87-BA88-2DF5-7187417C170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341888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015D82-FE8C-DFDA-93EF-12937E7C738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1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127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 No Part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7" name="Picture 6" descr="A black and purple triangle&#10;&#10;Description automatically generated">
            <a:extLst>
              <a:ext uri="{FF2B5EF4-FFF2-40B4-BE49-F238E27FC236}">
                <a16:creationId xmlns:a16="http://schemas.microsoft.com/office/drawing/2014/main" id="{31B5A21A-4F0D-0994-FCA9-13151A74A9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0B9DE8C-3439-9569-073F-074B5FA5DB3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2216337-78C2-3C47-1C86-158F9D788744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ACDE491-A55F-B9DD-EB5D-4D5A549C378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3939E1C-799B-0A69-DAA7-A204F20B281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E4E3B0-3F56-66FB-6517-B89F8ABB285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EDC27E-1CA8-D683-4481-2230402E2F8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011949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 No Part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5BA9899-B3B2-89A7-B0CC-C6DD65955AA0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DF9B6DF-B52E-E903-F6AA-34865ABE16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46E5D286-2706-F6B5-4001-49379724296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E11BB22-F118-EF82-3F90-DD31320C116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4D98133-B13B-E05F-D3F0-FA2AAB0886CA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DA519AD-A2D1-C834-C760-7B31987EB8B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3" name="Picture 2" descr="A black and purple triangle&#10;&#10;Description automatically generated">
            <a:extLst>
              <a:ext uri="{FF2B5EF4-FFF2-40B4-BE49-F238E27FC236}">
                <a16:creationId xmlns:a16="http://schemas.microsoft.com/office/drawing/2014/main" id="{520860AF-8ECB-AA14-447F-288467AAED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573208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B548C9AC-BCF5-51FE-2836-E8AFAF2349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70A8D77-5378-63BA-9926-00E6C63BB44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DF3BB5C-94E2-C279-DD21-9BF28E34248E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5A42BE7-9F4B-179B-DA24-65C12C340EDF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ECC094F-20FD-45E3-0447-ED321F3ACD36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F9B0806-A32D-E9F6-1A04-D2B5C5DFD359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F254AEC-00E0-65ED-5EF0-286AE37C979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7D62B3C-B227-2C79-517E-4B7AC888D8FE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D264348-9633-9893-C33D-60F167EB7FB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211376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88D049F0-FEA5-6940-DE3B-5028FD0F9BF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A9F6967-EFFC-3DC5-6419-FF7DBC0EFD21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8255190-89B6-8718-B410-E7B0A7544790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BA3EB97-BAC7-EFB0-E17A-193559850B45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36B4693-2F73-3191-667E-6E59AB03C89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EFE9A9EA-D005-0594-2B0A-7806ECBC8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7E87998D-719B-1B90-2E87-C4F3BA3B27D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6B2CACF-942F-06F1-7DB8-BA716808C90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6DA4408-30C4-6C74-B259-C1F5B271E647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DF12B62-201B-1063-AD01-C30225E54FB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506010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4F350-6337-6A13-DF05-B03234292D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502117"/>
            <a:ext cx="4505549" cy="512927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Add agenda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D6BE90-18AE-8AA3-4690-5549FE4C4D6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9" name="Picture 8" descr="A black and purple triangle&#10;&#10;Description automatically generated">
            <a:extLst>
              <a:ext uri="{FF2B5EF4-FFF2-40B4-BE49-F238E27FC236}">
                <a16:creationId xmlns:a16="http://schemas.microsoft.com/office/drawing/2014/main" id="{72A1CB10-FA18-F746-5E59-0581CECE65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986167-9126-301D-3AA1-CA57CB56B5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3584" y="1797047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DBC575C8-BECD-D8FD-87D9-B70540701C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25511" y="1797047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7532A88F-F1DE-8B48-F046-1CF70409E7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4" y="2420816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1DF51CEA-E8A2-F84B-9491-651456B645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25511" y="2420816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4A30E17D-5F20-ECF7-771F-1352B7EC52B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13584" y="3044585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09AC7C30-99E6-01E9-0FF7-612D3C000BF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25511" y="3044585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D18D8EFE-7E86-775F-87C6-51F1E137EB8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3584" y="3668354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F6CB7180-7459-3317-7EC0-A132549CD9A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125511" y="3668354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9C4E4E6A-3E33-88C5-53A6-1DF90D2F943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13584" y="429212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2345DABA-B890-24FF-3204-FFC66880A41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125511" y="429212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D90748E6-BD50-7F62-3FB0-59D8D26286A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3584" y="491589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1EBF624F-E2DA-9BF4-CE5C-33A85FD51D6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25511" y="491589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0FC753A-01D3-3698-A03E-2FC9D9E6BABC}"/>
              </a:ext>
            </a:extLst>
          </p:cNvPr>
          <p:cNvCxnSpPr>
            <a:cxnSpLocks/>
          </p:cNvCxnSpPr>
          <p:nvPr userDrawn="1"/>
        </p:nvCxnSpPr>
        <p:spPr>
          <a:xfrm>
            <a:off x="969427" y="1896531"/>
            <a:ext cx="0" cy="328083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1E6F19-D458-3891-4D4D-D8EBF62EA9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BCBC6BD3-A97E-6424-EBD7-5FB15FCE7033}"/>
              </a:ext>
            </a:extLst>
          </p:cNvPr>
          <p:cNvSpPr/>
          <p:nvPr userDrawn="1"/>
        </p:nvSpPr>
        <p:spPr>
          <a:xfrm rot="10800000">
            <a:off x="6430875" y="1798442"/>
            <a:ext cx="5761124" cy="4897631"/>
          </a:xfrm>
          <a:custGeom>
            <a:avLst/>
            <a:gdLst>
              <a:gd name="connsiteX0" fmla="*/ 5761124 w 5761124"/>
              <a:gd name="connsiteY0" fmla="*/ 4897631 h 4897631"/>
              <a:gd name="connsiteX1" fmla="*/ 1526308 w 5761124"/>
              <a:gd name="connsiteY1" fmla="*/ 4897631 h 4897631"/>
              <a:gd name="connsiteX2" fmla="*/ 322514 w 5761124"/>
              <a:gd name="connsiteY2" fmla="*/ 4897631 h 4897631"/>
              <a:gd name="connsiteX3" fmla="*/ 0 w 5761124"/>
              <a:gd name="connsiteY3" fmla="*/ 4897631 h 4897631"/>
              <a:gd name="connsiteX4" fmla="*/ 0 w 5761124"/>
              <a:gd name="connsiteY4" fmla="*/ 2148660 h 4897631"/>
              <a:gd name="connsiteX5" fmla="*/ 924410 w 5761124"/>
              <a:gd name="connsiteY5" fmla="*/ 3813578 h 4897631"/>
              <a:gd name="connsiteX6" fmla="*/ 3041819 w 5761124"/>
              <a:gd name="connsiteY6" fmla="*/ 0 h 489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1124" h="4897631">
                <a:moveTo>
                  <a:pt x="5761124" y="4897631"/>
                </a:moveTo>
                <a:lnTo>
                  <a:pt x="1526308" y="4897631"/>
                </a:lnTo>
                <a:lnTo>
                  <a:pt x="322514" y="4897631"/>
                </a:lnTo>
                <a:lnTo>
                  <a:pt x="0" y="4897631"/>
                </a:lnTo>
                <a:lnTo>
                  <a:pt x="0" y="2148660"/>
                </a:lnTo>
                <a:lnTo>
                  <a:pt x="924410" y="3813578"/>
                </a:lnTo>
                <a:lnTo>
                  <a:pt x="304181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361896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09090A3-C8CB-492F-3E90-2B30223A51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9DFACF13-EFF0-A2E8-47BA-79F08E81FF8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9BD9362-CE50-C349-3940-31787ADA9A82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D59E734-4787-5A45-2225-4D4508750F50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D60C9CB-0DF7-9D67-65C4-3BF9F2376002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0B3D745-C455-1AA2-D1C4-E55A923D6DE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6034735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Col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/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83E624FA-ADDA-3111-5843-8DB4151A82E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lum bright="100000"/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8F017DC4-71D6-284B-C9A4-3ED060893E8C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ACD9013-E5AC-FBD3-1656-59F18C5701B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0D48A63-E7D3-2440-30F7-80BA7E335B5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79B9DDB-BF0B-1316-5412-FCF5671AF5A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2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2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2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B8BABBC-EF32-8FF6-D9CD-9FAA2A70446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9996709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2" y="1641565"/>
            <a:ext cx="9030456" cy="4527459"/>
          </a:xfrm>
        </p:spPr>
        <p:txBody>
          <a:bodyPr numCol="2" spcCol="540000"/>
          <a:lstStyle>
            <a:lvl1pPr>
              <a:defRPr/>
            </a:lvl1pPr>
          </a:lstStyle>
          <a:p>
            <a:pPr lvl="0"/>
            <a:r>
              <a:rPr lang="en-US" dirty="0"/>
              <a:t>Add text to appear in two column layout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8445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to appear in single column layout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197099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6CE84618-6178-61CF-AE53-D0A07CF23E0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7071F504-9E35-F89F-D3A9-72668739AD1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sp>
        <p:nvSpPr>
          <p:cNvPr id="16" name="Content Placeholder 14">
            <a:extLst>
              <a:ext uri="{FF2B5EF4-FFF2-40B4-BE49-F238E27FC236}">
                <a16:creationId xmlns:a16="http://schemas.microsoft.com/office/drawing/2014/main" id="{FA357CB5-059F-A73C-2716-2186BE18F92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53346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E2B0E8B1-83D4-CC60-882C-8AADC5DA97D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3346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A7595AB-3E7F-500E-5874-B5ECB73A19A1}"/>
              </a:ext>
            </a:extLst>
          </p:cNvPr>
          <p:cNvCxnSpPr/>
          <p:nvPr userDrawn="1"/>
        </p:nvCxnSpPr>
        <p:spPr>
          <a:xfrm>
            <a:off x="4334291" y="1752600"/>
            <a:ext cx="0" cy="4191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642F7F20-0914-55A5-D38B-A62BCAC240C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A3F19AD-12D6-D2A3-00D7-079E3686E450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2297A6B-E741-56EC-DC10-0239315573A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266AA31-66CE-6175-C626-E6AD49A3AD8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C079672-8B2C-BA26-E86A-AF4A723A33C8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726357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82821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49"/>
            <a:ext cx="4434865" cy="367563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827847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9D1A5BE-C335-973A-A239-290D818BA7BD}"/>
              </a:ext>
            </a:extLst>
          </p:cNvPr>
          <p:cNvSpPr/>
          <p:nvPr userDrawn="1"/>
        </p:nvSpPr>
        <p:spPr>
          <a:xfrm>
            <a:off x="5087908" y="4972051"/>
            <a:ext cx="7104092" cy="1885950"/>
          </a:xfrm>
          <a:custGeom>
            <a:avLst/>
            <a:gdLst>
              <a:gd name="connsiteX0" fmla="*/ 1090373 w 7104092"/>
              <a:gd name="connsiteY0" fmla="*/ 0 h 1885950"/>
              <a:gd name="connsiteX1" fmla="*/ 7104092 w 7104092"/>
              <a:gd name="connsiteY1" fmla="*/ 0 h 1885950"/>
              <a:gd name="connsiteX2" fmla="*/ 7104092 w 7104092"/>
              <a:gd name="connsiteY2" fmla="*/ 1885950 h 1885950"/>
              <a:gd name="connsiteX3" fmla="*/ 0 w 7104092"/>
              <a:gd name="connsiteY3" fmla="*/ 1885950 h 188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4092" h="1885950">
                <a:moveTo>
                  <a:pt x="1090373" y="0"/>
                </a:moveTo>
                <a:lnTo>
                  <a:pt x="7104092" y="0"/>
                </a:lnTo>
                <a:lnTo>
                  <a:pt x="7104092" y="1885950"/>
                </a:lnTo>
                <a:lnTo>
                  <a:pt x="0" y="188595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D2F811C-30CC-0227-9ED1-DF33736E8B8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4605" y="0"/>
            <a:ext cx="8027395" cy="4972050"/>
          </a:xfrm>
          <a:custGeom>
            <a:avLst/>
            <a:gdLst>
              <a:gd name="connsiteX0" fmla="*/ 0 w 8027395"/>
              <a:gd name="connsiteY0" fmla="*/ 0 h 4972050"/>
              <a:gd name="connsiteX1" fmla="*/ 8027395 w 8027395"/>
              <a:gd name="connsiteY1" fmla="*/ 0 h 4972050"/>
              <a:gd name="connsiteX2" fmla="*/ 8027395 w 8027395"/>
              <a:gd name="connsiteY2" fmla="*/ 4972050 h 4972050"/>
              <a:gd name="connsiteX3" fmla="*/ 2874619 w 8027395"/>
              <a:gd name="connsiteY3" fmla="*/ 4972050 h 497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27395" h="4972050">
                <a:moveTo>
                  <a:pt x="0" y="0"/>
                </a:moveTo>
                <a:lnTo>
                  <a:pt x="8027395" y="0"/>
                </a:lnTo>
                <a:lnTo>
                  <a:pt x="8027395" y="4972050"/>
                </a:lnTo>
                <a:lnTo>
                  <a:pt x="2874619" y="49720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50545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787CDB8-F09E-F5C8-C636-A1A05BEAA9C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6716D0F-5595-51DB-0864-27F7430F7E3C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2077BCC-49FC-D1FE-F600-E0F018E8D19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58F06D4-9729-8897-4E0B-F422C5A6AF6D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D9BA3EC-6124-0E22-56F3-FE0619DE5DB9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587551D-2C39-3C55-B642-0B2C14D0BF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17232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FDD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917BBB-14D1-E0D8-045B-A6F528466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3" y="472593"/>
            <a:ext cx="9497497" cy="51292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87A105-965F-FC65-72F5-3ECA3DF6C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3583" y="1657985"/>
            <a:ext cx="9497497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DE715D-FBDB-06BD-AFCD-B960E70D3B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3582" y="6330949"/>
            <a:ext cx="5474137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9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C33B6-40F8-318B-FDF0-081CCC707F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8840" y="6330949"/>
            <a:ext cx="8636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</p:spTree>
    <p:custDataLst>
      <p:tags r:id="rId27"/>
    </p:custDataLst>
    <p:extLst>
      <p:ext uri="{BB962C8B-B14F-4D97-AF65-F5344CB8AC3E}">
        <p14:creationId xmlns:p14="http://schemas.microsoft.com/office/powerpoint/2010/main" val="4225775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65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17550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notesSlide" Target="../notesSlides/notesSlide1.xml"/><Relationship Id="rId7" Type="http://schemas.openxmlformats.org/officeDocument/2006/relationships/diagramColors" Target="../diagrams/colors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8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moodle.warwick.ac.uk/course/view.php?id=62605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D3F5DA-5B63-86DC-EA2A-4134366E32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9F42CAA8-EC85-A730-719F-BB6EB01D9F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3" y="1035783"/>
            <a:ext cx="7841417" cy="512927"/>
          </a:xfrm>
        </p:spPr>
        <p:txBody>
          <a:bodyPr anchor="b">
            <a:noAutofit/>
          </a:bodyPr>
          <a:lstStyle/>
          <a:p>
            <a:br>
              <a:rPr lang="en-GB" sz="3600" dirty="0"/>
            </a:br>
            <a:br>
              <a:rPr lang="en-GB" sz="3600" dirty="0"/>
            </a:br>
            <a:br>
              <a:rPr lang="en-GB" sz="3600" dirty="0"/>
            </a:br>
            <a:br>
              <a:rPr lang="en-GB" sz="3600" dirty="0"/>
            </a:br>
            <a:r>
              <a:rPr lang="en-GB" sz="3600" dirty="0"/>
              <a:t>MDP -Tracking and Reporting</a:t>
            </a:r>
            <a:br>
              <a:rPr lang="en-US" sz="3600" dirty="0"/>
            </a:br>
            <a:endParaRPr lang="en-GB" sz="36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969A1EE-6DBF-AF99-9FD4-0E786E3C5CB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anchor="ctr">
            <a:normAutofit/>
          </a:bodyPr>
          <a:lstStyle/>
          <a:p>
            <a:pPr marL="0" marR="0" lvl="0" indent="0" defTabSz="914400" rtl="0" eaLnBrk="1" fontAlgn="auto" latinLnBrk="0" hangingPunct="1"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fld id="{E8F1A65C-595C-4736-BF40-F7D31E789466}" type="slidenum">
              <a:rPr kumimoji="0" lang="en-GB" b="1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</a:rPr>
              <a:pPr marL="0" marR="0" lvl="0" indent="0" defTabSz="914400" rtl="0" eaLnBrk="1" fontAlgn="auto" latinLnBrk="0" hangingPunct="1"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b="1" i="0" u="none" strike="noStrike" kern="1200" cap="none" spc="0" normalizeH="0" baseline="0" noProof="0">
              <a:ln>
                <a:noFill/>
              </a:ln>
              <a:effectLst/>
              <a:uLnTx/>
              <a:uFillTx/>
            </a:endParaRPr>
          </a:p>
        </p:txBody>
      </p:sp>
      <p:graphicFrame>
        <p:nvGraphicFramePr>
          <p:cNvPr id="11" name="Content Placeholder 4">
            <a:extLst>
              <a:ext uri="{FF2B5EF4-FFF2-40B4-BE49-F238E27FC236}">
                <a16:creationId xmlns:a16="http://schemas.microsoft.com/office/drawing/2014/main" id="{6C008403-939B-4853-D91F-FD8F16091D87}"/>
              </a:ext>
            </a:extLst>
          </p:cNvPr>
          <p:cNvGraphicFramePr>
            <a:graphicFrameLocks noGrp="1"/>
          </p:cNvGraphicFramePr>
          <p:nvPr>
            <p:ph sz="quarter" idx="17"/>
            <p:extLst>
              <p:ext uri="{D42A27DB-BD31-4B8C-83A1-F6EECF244321}">
                <p14:modId xmlns:p14="http://schemas.microsoft.com/office/powerpoint/2010/main" val="1272158237"/>
              </p:ext>
            </p:extLst>
          </p:nvPr>
        </p:nvGraphicFramePr>
        <p:xfrm>
          <a:off x="4370294" y="1599924"/>
          <a:ext cx="5476072" cy="4527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0" name="Picture 9" descr="A purple badge with white text&#10;&#10;AI-generated content may be incorrect.">
            <a:extLst>
              <a:ext uri="{FF2B5EF4-FFF2-40B4-BE49-F238E27FC236}">
                <a16:creationId xmlns:a16="http://schemas.microsoft.com/office/drawing/2014/main" id="{F4F1BE46-1E59-EEC8-296D-0AFFC4D9591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783" y="1548710"/>
            <a:ext cx="4050488" cy="452755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151847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A9B096-985A-6520-4C4B-16F178119A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698" y="650579"/>
            <a:ext cx="7294301" cy="780409"/>
          </a:xfrm>
        </p:spPr>
        <p:txBody>
          <a:bodyPr/>
          <a:lstStyle/>
          <a:p>
            <a:r>
              <a:rPr lang="en-GB" dirty="0"/>
              <a:t>388 Mentors are registered on Moodle</a:t>
            </a:r>
            <a:br>
              <a:rPr lang="en-GB" dirty="0"/>
            </a:b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DCDB3F5-03FA-1114-CF26-90E31D9B3AA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F97B85-5C14-C52E-D95D-DA5FB6ACF91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508D556-DCA0-4AD2-C8AE-30F87AA5A44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60698" y="5016401"/>
            <a:ext cx="7840662" cy="508000"/>
          </a:xfrm>
        </p:spPr>
        <p:txBody>
          <a:bodyPr/>
          <a:lstStyle/>
          <a:p>
            <a:r>
              <a:rPr lang="en-GB" dirty="0"/>
              <a:t>6 mentors have completed Tier 3 units already!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4CE7B907-FD7F-ADB7-F51D-7BBDE2B53BB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464" t="14181" r="49983"/>
          <a:stretch/>
        </p:blipFill>
        <p:spPr>
          <a:xfrm>
            <a:off x="847875" y="1812607"/>
            <a:ext cx="4178461" cy="290524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AF8B4C5-AD19-EEB2-231B-2FE5B771BCB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7351" t="14181" r="-1"/>
          <a:stretch/>
        </p:blipFill>
        <p:spPr>
          <a:xfrm>
            <a:off x="5257333" y="1812607"/>
            <a:ext cx="3999988" cy="2905247"/>
          </a:xfrm>
          <a:prstGeom prst="rect">
            <a:avLst/>
          </a:prstGeom>
        </p:spPr>
      </p:pic>
      <p:sp>
        <p:nvSpPr>
          <p:cNvPr id="22" name="Text Placeholder 4">
            <a:extLst>
              <a:ext uri="{FF2B5EF4-FFF2-40B4-BE49-F238E27FC236}">
                <a16:creationId xmlns:a16="http://schemas.microsoft.com/office/drawing/2014/main" id="{68B373CF-21FE-7246-92CA-61072B1B8AB2}"/>
              </a:ext>
            </a:extLst>
          </p:cNvPr>
          <p:cNvSpPr txBox="1">
            <a:spLocks/>
          </p:cNvSpPr>
          <p:nvPr/>
        </p:nvSpPr>
        <p:spPr>
          <a:xfrm>
            <a:off x="5257333" y="1430988"/>
            <a:ext cx="2002421" cy="508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97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7188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657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7550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Tier 2 Completion</a:t>
            </a:r>
          </a:p>
        </p:txBody>
      </p:sp>
      <p:sp>
        <p:nvSpPr>
          <p:cNvPr id="23" name="Text Placeholder 4">
            <a:extLst>
              <a:ext uri="{FF2B5EF4-FFF2-40B4-BE49-F238E27FC236}">
                <a16:creationId xmlns:a16="http://schemas.microsoft.com/office/drawing/2014/main" id="{9F2EE866-EB14-B825-8ECE-F574488AECB0}"/>
              </a:ext>
            </a:extLst>
          </p:cNvPr>
          <p:cNvSpPr txBox="1">
            <a:spLocks/>
          </p:cNvSpPr>
          <p:nvPr/>
        </p:nvSpPr>
        <p:spPr>
          <a:xfrm>
            <a:off x="800582" y="1422191"/>
            <a:ext cx="2002421" cy="508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97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7188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657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7550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Tier 1 Completion</a:t>
            </a:r>
          </a:p>
        </p:txBody>
      </p:sp>
    </p:spTree>
    <p:extLst>
      <p:ext uri="{BB962C8B-B14F-4D97-AF65-F5344CB8AC3E}">
        <p14:creationId xmlns:p14="http://schemas.microsoft.com/office/powerpoint/2010/main" val="23161374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screenshot of a web page&#10;&#10;AI-generated content may be incorrect.">
            <a:hlinkClick r:id="rId3"/>
            <a:extLst>
              <a:ext uri="{FF2B5EF4-FFF2-40B4-BE49-F238E27FC236}">
                <a16:creationId xmlns:a16="http://schemas.microsoft.com/office/drawing/2014/main" id="{F031A962-F43C-2A7C-5792-51CFDE07231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12191980" cy="6857990"/>
          </a:xfrm>
          <a:noFill/>
        </p:spPr>
      </p:pic>
      <p:sp>
        <p:nvSpPr>
          <p:cNvPr id="4" name="Slide Number Placeholder 3" hidden="1">
            <a:extLst>
              <a:ext uri="{FF2B5EF4-FFF2-40B4-BE49-F238E27FC236}">
                <a16:creationId xmlns:a16="http://schemas.microsoft.com/office/drawing/2014/main" id="{58F78293-20AD-E1DA-F557-A02B5EF99840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038840" y="6330949"/>
            <a:ext cx="863600" cy="365125"/>
          </a:xfrm>
        </p:spPr>
        <p:txBody>
          <a:bodyPr/>
          <a:lstStyle/>
          <a:p>
            <a:fld id="{E8F1A65C-595C-4736-BF40-F7D31E789466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96347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ECECD18-1C1F-E87B-C371-0094B4A588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35709AE-6E38-A526-A4CB-75B27FAF05B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Content Placeholder 7" descr="A screen shot of a computer&#10;&#10;AI-generated content may be incorrect.">
            <a:extLst>
              <a:ext uri="{FF2B5EF4-FFF2-40B4-BE49-F238E27FC236}">
                <a16:creationId xmlns:a16="http://schemas.microsoft.com/office/drawing/2014/main" id="{02218B3A-BE7B-1BB1-9EEA-CC9DD4720FD3}"/>
              </a:ext>
            </a:extLst>
          </p:cNvPr>
          <p:cNvPicPr>
            <a:picLocks noGrp="1" noChangeAspect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8400" y="327054"/>
            <a:ext cx="4673600" cy="3368675"/>
          </a:xfrm>
        </p:spPr>
      </p:pic>
      <p:pic>
        <p:nvPicPr>
          <p:cNvPr id="10" name="Picture 9" descr="A screenshot of a computer&#10;&#10;AI-generated content may be incorrect.">
            <a:extLst>
              <a:ext uri="{FF2B5EF4-FFF2-40B4-BE49-F238E27FC236}">
                <a16:creationId xmlns:a16="http://schemas.microsoft.com/office/drawing/2014/main" id="{4F2A15F4-C3ED-5CDF-40AA-CC56F5AD0C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815" y="3906541"/>
            <a:ext cx="4736770" cy="2725428"/>
          </a:xfrm>
          <a:prstGeom prst="rect">
            <a:avLst/>
          </a:prstGeom>
        </p:spPr>
      </p:pic>
      <p:pic>
        <p:nvPicPr>
          <p:cNvPr id="3" name="Picture 2" descr="A qr code on a table&#10;&#10;AI-generated content may be incorrect.">
            <a:extLst>
              <a:ext uri="{FF2B5EF4-FFF2-40B4-BE49-F238E27FC236}">
                <a16:creationId xmlns:a16="http://schemas.microsoft.com/office/drawing/2014/main" id="{55C8E8EE-EC2B-3BEA-12CB-87D2494B25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21" y="0"/>
            <a:ext cx="68803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1608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150185-9DBB-B765-2BF4-D97B044BE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761" y="143100"/>
            <a:ext cx="7841417" cy="512927"/>
          </a:xfrm>
        </p:spPr>
        <p:txBody>
          <a:bodyPr/>
          <a:lstStyle/>
          <a:p>
            <a:r>
              <a:rPr lang="en-US" dirty="0" err="1">
                <a:solidFill>
                  <a:schemeClr val="tx1"/>
                </a:solidFill>
              </a:rPr>
              <a:t>Recognising</a:t>
            </a:r>
            <a:r>
              <a:rPr lang="en-US" dirty="0">
                <a:solidFill>
                  <a:schemeClr val="tx1"/>
                </a:solidFill>
              </a:rPr>
              <a:t> Excellence in Mentoring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17D073-3BA1-A5E1-DF7C-5AEBB1A6F4A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24913E2-3C95-B2CA-3FFD-CE3FBAF2D58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06761" y="656027"/>
            <a:ext cx="6188168" cy="508000"/>
          </a:xfrm>
        </p:spPr>
        <p:txBody>
          <a:bodyPr/>
          <a:lstStyle/>
          <a:p>
            <a:r>
              <a:rPr lang="en-GB" sz="1800" dirty="0">
                <a:latin typeface="Calibri" panose="020F0502020204030204" pitchFamily="34" charset="0"/>
                <a:ea typeface="Times New Roman" panose="02020603050405020304" pitchFamily="18" charset="0"/>
              </a:rPr>
              <a:t>If you know of a mentor who deserves to be recognised for their mentoring role, please use the QR to enter their details. </a:t>
            </a:r>
          </a:p>
          <a:p>
            <a:r>
              <a:rPr lang="en-GB" sz="1800" b="1" u="sng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Effective mentors:</a:t>
            </a:r>
            <a:endParaRPr lang="en-GB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05000"/>
              </a:lnSpc>
              <a:buFont typeface="Symbol" pitchFamily="2" charset="2"/>
              <a:buChar char=""/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Support the trainee to reflect on their practice.</a:t>
            </a:r>
            <a:endParaRPr lang="en-GB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05000"/>
              </a:lnSpc>
              <a:buFont typeface="Symbol" pitchFamily="2" charset="2"/>
              <a:buChar char=""/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Listen carefully to the trainee and asks questions which extend the trainee’s thinking. </a:t>
            </a:r>
            <a:endParaRPr lang="en-GB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05000"/>
              </a:lnSpc>
              <a:buFont typeface="Symbol" pitchFamily="2" charset="2"/>
              <a:buChar char=""/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Uses classroom data to help the trainee see their current reality in their teaching.</a:t>
            </a:r>
            <a:endParaRPr lang="en-GB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05000"/>
              </a:lnSpc>
              <a:buFont typeface="Symbol" pitchFamily="2" charset="2"/>
              <a:buChar char=""/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Uses deliberate practice mentoring tools such as scripting, modelling, co-planning etc.</a:t>
            </a:r>
            <a:endParaRPr lang="en-GB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05000"/>
              </a:lnSpc>
              <a:buFont typeface="Symbol" pitchFamily="2" charset="2"/>
              <a:buChar char=""/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Recognises how the trainee’s wellbeing impacts their development and supports accordingly.</a:t>
            </a:r>
            <a:endParaRPr lang="en-GB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05000"/>
              </a:lnSpc>
              <a:buFont typeface="Symbol" pitchFamily="2" charset="2"/>
              <a:buChar char=""/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Engage in professional development to continuously improve their mentoring skills.</a:t>
            </a:r>
            <a:endParaRPr lang="en-GB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05000"/>
              </a:lnSpc>
              <a:spcAft>
                <a:spcPts val="800"/>
              </a:spcAft>
              <a:buFont typeface="Symbol" pitchFamily="2" charset="2"/>
              <a:buChar char=""/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Inspires the trainee to be a successful teacher.</a:t>
            </a:r>
            <a:endParaRPr lang="en-GB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Nominations will close on the ? </a:t>
            </a:r>
            <a:endParaRPr lang="en-GB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6" descr="A qr code on a white square&#10;&#10;AI-generated content may be incorrect.">
            <a:extLst>
              <a:ext uri="{FF2B5EF4-FFF2-40B4-BE49-F238E27FC236}">
                <a16:creationId xmlns:a16="http://schemas.microsoft.com/office/drawing/2014/main" id="{7FE4654C-1761-92E5-32A6-27BB3848E1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2079" y="1785843"/>
            <a:ext cx="4528314" cy="4545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47527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80f9429a-63e5-4efb-8eb2-76f98f6093cf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University of Warwick">
  <a:themeElements>
    <a:clrScheme name="University of Warwick Colours">
      <a:dk1>
        <a:sysClr val="windowText" lastClr="000000"/>
      </a:dk1>
      <a:lt1>
        <a:sysClr val="window" lastClr="FFFFFF"/>
      </a:lt1>
      <a:dk2>
        <a:srgbClr val="3F4246"/>
      </a:dk2>
      <a:lt2>
        <a:srgbClr val="FFFFFF"/>
      </a:lt2>
      <a:accent1>
        <a:srgbClr val="3C1053"/>
      </a:accent1>
      <a:accent2>
        <a:srgbClr val="6DCDB8"/>
      </a:accent2>
      <a:accent3>
        <a:srgbClr val="CB333B"/>
      </a:accent3>
      <a:accent4>
        <a:srgbClr val="F1BE48"/>
      </a:accent4>
      <a:accent5>
        <a:srgbClr val="E87722"/>
      </a:accent5>
      <a:accent6>
        <a:srgbClr val="00A9CE"/>
      </a:accent6>
      <a:hlink>
        <a:srgbClr val="00A9CE"/>
      </a:hlink>
      <a:folHlink>
        <a:srgbClr val="CB333B"/>
      </a:folHlink>
    </a:clrScheme>
    <a:fontScheme name="Warwick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spcAft>
            <a:spcPts val="600"/>
          </a:spcAft>
          <a:defRPr dirty="0" smtClean="0"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Autofit/>
      </a:bodyPr>
      <a:lstStyle>
        <a:defPPr algn="l">
          <a:lnSpc>
            <a:spcPct val="100000"/>
          </a:lnSpc>
          <a:spcBef>
            <a:spcPts val="0"/>
          </a:spcBef>
          <a:spcAft>
            <a:spcPts val="800"/>
          </a:spcAft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UoW PowerPoint Template.pptx" id="{297DD32F-A8CA-4B1C-8165-BEDAD9EEEB3C}" vid="{7EB86DD2-3F2D-44FE-9459-B2FCDD5A0F4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0402ca1-92a9-45e8-a535-194d9cab3256">
      <Terms xmlns="http://schemas.microsoft.com/office/infopath/2007/PartnerControls"/>
    </lcf76f155ced4ddcb4097134ff3c332f>
    <TaxCatchAll xmlns="9358f589-1a1e-4b07-bb7f-526934861d77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E2B0E02D109834A99786693363844BC" ma:contentTypeVersion="13" ma:contentTypeDescription="Create a new document." ma:contentTypeScope="" ma:versionID="bcfe65f1d081d8011b2073bf6ee03bd9">
  <xsd:schema xmlns:xsd="http://www.w3.org/2001/XMLSchema" xmlns:xs="http://www.w3.org/2001/XMLSchema" xmlns:p="http://schemas.microsoft.com/office/2006/metadata/properties" xmlns:ns2="d0402ca1-92a9-45e8-a535-194d9cab3256" xmlns:ns3="9358f589-1a1e-4b07-bb7f-526934861d77" targetNamespace="http://schemas.microsoft.com/office/2006/metadata/properties" ma:root="true" ma:fieldsID="d91c03891d3ce94fc2d074daade1dd87" ns2:_="" ns3:_="">
    <xsd:import namespace="d0402ca1-92a9-45e8-a535-194d9cab3256"/>
    <xsd:import namespace="9358f589-1a1e-4b07-bb7f-526934861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0402ca1-92a9-45e8-a535-194d9cab325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955cd427-a42c-44c8-816a-2405638e2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58f589-1a1e-4b07-bb7f-526934861d7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f2f29410-3a4c-4f46-a979-cf4dcae93e77}" ma:internalName="TaxCatchAll" ma:showField="CatchAllData" ma:web="9358f589-1a1e-4b07-bb7f-526934861d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6D19A3C-133A-4B98-ACC1-69C9840955F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E5283F4-695A-4F56-B0E0-5CF9F23A3FAF}">
  <ds:schemaRefs>
    <ds:schemaRef ds:uri="http://schemas.microsoft.com/office/infopath/2007/PartnerControls"/>
    <ds:schemaRef ds:uri="http://schemas.openxmlformats.org/package/2006/metadata/core-properties"/>
    <ds:schemaRef ds:uri="d0402ca1-92a9-45e8-a535-194d9cab3256"/>
    <ds:schemaRef ds:uri="http://schemas.microsoft.com/office/2006/documentManagement/types"/>
    <ds:schemaRef ds:uri="http://purl.org/dc/elements/1.1/"/>
    <ds:schemaRef ds:uri="http://schemas.microsoft.com/office/2006/metadata/properties"/>
    <ds:schemaRef ds:uri="9358f589-1a1e-4b07-bb7f-526934861d77"/>
    <ds:schemaRef ds:uri="http://purl.org/dc/dcmitype/"/>
    <ds:schemaRef ds:uri="http://purl.org/dc/terms/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C452443F-C6D7-47BC-A2E1-42486C33E6E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0402ca1-92a9-45e8-a535-194d9cab3256"/>
    <ds:schemaRef ds:uri="9358f589-1a1e-4b07-bb7f-526934861d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487</TotalTime>
  <Words>201</Words>
  <Application>Microsoft Office PowerPoint</Application>
  <PresentationFormat>Widescreen</PresentationFormat>
  <Paragraphs>32</Paragraphs>
  <Slides>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University of Warwick</vt:lpstr>
      <vt:lpstr>    MDP -Tracking and Reporting </vt:lpstr>
      <vt:lpstr>388 Mentors are registered on Moodle </vt:lpstr>
      <vt:lpstr>PowerPoint Presentation</vt:lpstr>
      <vt:lpstr>PowerPoint Presentation</vt:lpstr>
      <vt:lpstr>Recognising Excellence in Mentoring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CTE</dc:title>
  <dc:creator>Spicer, Sally</dc:creator>
  <cp:lastModifiedBy>Rawlings, Emma</cp:lastModifiedBy>
  <cp:revision>10</cp:revision>
  <dcterms:created xsi:type="dcterms:W3CDTF">2024-05-29T13:56:08Z</dcterms:created>
  <dcterms:modified xsi:type="dcterms:W3CDTF">2025-03-24T10:35:18Z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0x010100FE2B0E02D109834A99786693363844BC</vt:lpwstr>
  </property>
  <property fmtid="{D5CDD505-2E9C-101B-9397-08002B2CF9AE}" pid="3" name="MediaServiceImageTags">
    <vt:lpwstr/>
  </property>
</Properties>
</file>