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sldIdLst>
    <p:sldId id="286" r:id="rId5"/>
    <p:sldId id="301" r:id="rId6"/>
    <p:sldId id="285" r:id="rId7"/>
    <p:sldId id="268" r:id="rId8"/>
    <p:sldId id="269" r:id="rId9"/>
    <p:sldId id="261" r:id="rId10"/>
    <p:sldId id="264" r:id="rId11"/>
    <p:sldId id="263" r:id="rId12"/>
    <p:sldId id="266"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284"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BB6"/>
    <a:srgbClr val="3F4259"/>
    <a:srgbClr val="F5AA14"/>
    <a:srgbClr val="323439"/>
    <a:srgbClr val="3032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1263D6-49B2-49F2-BB9C-FD4A079EE441}" v="554" dt="2020-04-06T11:05:22.759"/>
    <p1510:client id="{9C2A88D3-69DF-4EEE-8F44-5EF23F5D52FC}" v="1" dt="2020-04-06T11:16:31.823"/>
    <p1510:client id="{E51CDC62-778F-4D56-8C21-3B70A3E845F1}" v="8" dt="2020-04-15T11:45:55.1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60" autoAdjust="0"/>
  </p:normalViewPr>
  <p:slideViewPr>
    <p:cSldViewPr snapToGrid="0" snapToObjects="1">
      <p:cViewPr varScale="1">
        <p:scale>
          <a:sx n="106" d="100"/>
          <a:sy n="106" d="100"/>
        </p:scale>
        <p:origin x="773" y="8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right, Gemma" userId="S::u1971153@live.warwick.ac.uk::957955a8-6014-467c-88ec-030120ddb02e" providerId="AD" clId="Web-{9C2A88D3-69DF-4EEE-8F44-5EF23F5D52FC}"/>
    <pc:docChg chg="modSld">
      <pc:chgData name="Wright, Gemma" userId="S::u1971153@live.warwick.ac.uk::957955a8-6014-467c-88ec-030120ddb02e" providerId="AD" clId="Web-{9C2A88D3-69DF-4EEE-8F44-5EF23F5D52FC}" dt="2020-04-06T11:16:31.823" v="0" actId="14100"/>
      <pc:docMkLst>
        <pc:docMk/>
      </pc:docMkLst>
      <pc:sldChg chg="modSp">
        <pc:chgData name="Wright, Gemma" userId="S::u1971153@live.warwick.ac.uk::957955a8-6014-467c-88ec-030120ddb02e" providerId="AD" clId="Web-{9C2A88D3-69DF-4EEE-8F44-5EF23F5D52FC}" dt="2020-04-06T11:16:31.823" v="0" actId="14100"/>
        <pc:sldMkLst>
          <pc:docMk/>
          <pc:sldMk cId="285001431" sldId="261"/>
        </pc:sldMkLst>
        <pc:spChg chg="mod">
          <ac:chgData name="Wright, Gemma" userId="S::u1971153@live.warwick.ac.uk::957955a8-6014-467c-88ec-030120ddb02e" providerId="AD" clId="Web-{9C2A88D3-69DF-4EEE-8F44-5EF23F5D52FC}" dt="2020-04-06T11:16:31.823" v="0" actId="14100"/>
          <ac:spMkLst>
            <pc:docMk/>
            <pc:sldMk cId="285001431" sldId="261"/>
            <ac:spMk id="9" creationId="{EB5724BA-21DC-1D4A-853D-C8F56C368E7C}"/>
          </ac:spMkLst>
        </pc:spChg>
      </pc:sldChg>
    </pc:docChg>
  </pc:docChgLst>
  <pc:docChgLst>
    <pc:chgData name="Wright, Gemma" userId="S::u1971153@live.warwick.ac.uk::957955a8-6014-467c-88ec-030120ddb02e" providerId="AD" clId="Web-{E51CDC62-778F-4D56-8C21-3B70A3E845F1}"/>
    <pc:docChg chg="modSld">
      <pc:chgData name="Wright, Gemma" userId="S::u1971153@live.warwick.ac.uk::957955a8-6014-467c-88ec-030120ddb02e" providerId="AD" clId="Web-{E51CDC62-778F-4D56-8C21-3B70A3E845F1}" dt="2020-04-15T11:45:52.942" v="5" actId="20577"/>
      <pc:docMkLst>
        <pc:docMk/>
      </pc:docMkLst>
      <pc:sldChg chg="modSp">
        <pc:chgData name="Wright, Gemma" userId="S::u1971153@live.warwick.ac.uk::957955a8-6014-467c-88ec-030120ddb02e" providerId="AD" clId="Web-{E51CDC62-778F-4D56-8C21-3B70A3E845F1}" dt="2020-04-15T11:45:45.348" v="0" actId="20577"/>
        <pc:sldMkLst>
          <pc:docMk/>
          <pc:sldMk cId="3999209049" sldId="266"/>
        </pc:sldMkLst>
        <pc:spChg chg="mod">
          <ac:chgData name="Wright, Gemma" userId="S::u1971153@live.warwick.ac.uk::957955a8-6014-467c-88ec-030120ddb02e" providerId="AD" clId="Web-{E51CDC62-778F-4D56-8C21-3B70A3E845F1}" dt="2020-04-15T11:45:45.348" v="0" actId="20577"/>
          <ac:spMkLst>
            <pc:docMk/>
            <pc:sldMk cId="3999209049" sldId="266"/>
            <ac:spMk id="8" creationId="{CFB84E03-406C-A54B-B2F2-E10659AA1E21}"/>
          </ac:spMkLst>
        </pc:spChg>
      </pc:sldChg>
      <pc:sldChg chg="modSp">
        <pc:chgData name="Wright, Gemma" userId="S::u1971153@live.warwick.ac.uk::957955a8-6014-467c-88ec-030120ddb02e" providerId="AD" clId="Web-{E51CDC62-778F-4D56-8C21-3B70A3E845F1}" dt="2020-04-15T11:45:50.317" v="3" actId="20577"/>
        <pc:sldMkLst>
          <pc:docMk/>
          <pc:sldMk cId="1219897395" sldId="284"/>
        </pc:sldMkLst>
        <pc:spChg chg="mod">
          <ac:chgData name="Wright, Gemma" userId="S::u1971153@live.warwick.ac.uk::957955a8-6014-467c-88ec-030120ddb02e" providerId="AD" clId="Web-{E51CDC62-778F-4D56-8C21-3B70A3E845F1}" dt="2020-04-15T11:45:50.317" v="3" actId="20577"/>
          <ac:spMkLst>
            <pc:docMk/>
            <pc:sldMk cId="1219897395" sldId="284"/>
            <ac:spMk id="8" creationId="{996249ED-FACE-5745-AC4F-DEC9BB051BB5}"/>
          </ac:spMkLst>
        </pc:spChg>
      </pc:sldChg>
    </pc:docChg>
  </pc:docChgLst>
  <pc:docChgLst>
    <pc:chgData name="Hind, Andrew" userId="S::u1874257@live.warwick.ac.uk::99126805-00c8-4e43-9eb7-54b4a436915d" providerId="AD" clId="Web-{6E1263D6-49B2-49F2-BB9C-FD4A079EE441}"/>
    <pc:docChg chg="delSld modSld sldOrd">
      <pc:chgData name="Hind, Andrew" userId="S::u1874257@live.warwick.ac.uk::99126805-00c8-4e43-9eb7-54b4a436915d" providerId="AD" clId="Web-{6E1263D6-49B2-49F2-BB9C-FD4A079EE441}" dt="2020-04-06T11:05:22.462" v="540" actId="20577"/>
      <pc:docMkLst>
        <pc:docMk/>
      </pc:docMkLst>
      <pc:sldChg chg="addSp modSp">
        <pc:chgData name="Hind, Andrew" userId="S::u1874257@live.warwick.ac.uk::99126805-00c8-4e43-9eb7-54b4a436915d" providerId="AD" clId="Web-{6E1263D6-49B2-49F2-BB9C-FD4A079EE441}" dt="2020-04-06T10:57:50.804" v="317" actId="14100"/>
        <pc:sldMkLst>
          <pc:docMk/>
          <pc:sldMk cId="285001431" sldId="261"/>
        </pc:sldMkLst>
        <pc:spChg chg="add mod">
          <ac:chgData name="Hind, Andrew" userId="S::u1874257@live.warwick.ac.uk::99126805-00c8-4e43-9eb7-54b4a436915d" providerId="AD" clId="Web-{6E1263D6-49B2-49F2-BB9C-FD4A079EE441}" dt="2020-04-06T10:57:50.804" v="317" actId="14100"/>
          <ac:spMkLst>
            <pc:docMk/>
            <pc:sldMk cId="285001431" sldId="261"/>
            <ac:spMk id="2" creationId="{CB46FE80-63E4-43AD-BAEE-0921960A75F6}"/>
          </ac:spMkLst>
        </pc:spChg>
        <pc:spChg chg="mod">
          <ac:chgData name="Hind, Andrew" userId="S::u1874257@live.warwick.ac.uk::99126805-00c8-4e43-9eb7-54b4a436915d" providerId="AD" clId="Web-{6E1263D6-49B2-49F2-BB9C-FD4A079EE441}" dt="2020-04-06T10:57:15.007" v="312" actId="20577"/>
          <ac:spMkLst>
            <pc:docMk/>
            <pc:sldMk cId="285001431" sldId="261"/>
            <ac:spMk id="8" creationId="{CFB84E03-406C-A54B-B2F2-E10659AA1E21}"/>
          </ac:spMkLst>
        </pc:spChg>
      </pc:sldChg>
      <pc:sldChg chg="modSp">
        <pc:chgData name="Hind, Andrew" userId="S::u1874257@live.warwick.ac.uk::99126805-00c8-4e43-9eb7-54b4a436915d" providerId="AD" clId="Web-{6E1263D6-49B2-49F2-BB9C-FD4A079EE441}" dt="2020-04-06T10:53:18.475" v="8" actId="20577"/>
        <pc:sldMkLst>
          <pc:docMk/>
          <pc:sldMk cId="3088581630" sldId="264"/>
        </pc:sldMkLst>
        <pc:spChg chg="mod">
          <ac:chgData name="Hind, Andrew" userId="S::u1874257@live.warwick.ac.uk::99126805-00c8-4e43-9eb7-54b4a436915d" providerId="AD" clId="Web-{6E1263D6-49B2-49F2-BB9C-FD4A079EE441}" dt="2020-04-06T10:53:18.475" v="8" actId="20577"/>
          <ac:spMkLst>
            <pc:docMk/>
            <pc:sldMk cId="3088581630" sldId="264"/>
            <ac:spMk id="12" creationId="{CFB84E03-406C-A54B-B2F2-E10659AA1E21}"/>
          </ac:spMkLst>
        </pc:spChg>
      </pc:sldChg>
      <pc:sldChg chg="modSp">
        <pc:chgData name="Hind, Andrew" userId="S::u1874257@live.warwick.ac.uk::99126805-00c8-4e43-9eb7-54b4a436915d" providerId="AD" clId="Web-{6E1263D6-49B2-49F2-BB9C-FD4A079EE441}" dt="2020-04-06T10:54:43.257" v="83" actId="20577"/>
        <pc:sldMkLst>
          <pc:docMk/>
          <pc:sldMk cId="3999209049" sldId="266"/>
        </pc:sldMkLst>
        <pc:spChg chg="mod">
          <ac:chgData name="Hind, Andrew" userId="S::u1874257@live.warwick.ac.uk::99126805-00c8-4e43-9eb7-54b4a436915d" providerId="AD" clId="Web-{6E1263D6-49B2-49F2-BB9C-FD4A079EE441}" dt="2020-04-06T10:54:43.257" v="83" actId="20577"/>
          <ac:spMkLst>
            <pc:docMk/>
            <pc:sldMk cId="3999209049" sldId="266"/>
            <ac:spMk id="8" creationId="{CFB84E03-406C-A54B-B2F2-E10659AA1E21}"/>
          </ac:spMkLst>
        </pc:spChg>
      </pc:sldChg>
      <pc:sldChg chg="ord">
        <pc:chgData name="Hind, Andrew" userId="S::u1874257@live.warwick.ac.uk::99126805-00c8-4e43-9eb7-54b4a436915d" providerId="AD" clId="Web-{6E1263D6-49B2-49F2-BB9C-FD4A079EE441}" dt="2020-04-06T10:47:33.474" v="0"/>
        <pc:sldMkLst>
          <pc:docMk/>
          <pc:sldMk cId="363175763" sldId="285"/>
        </pc:sldMkLst>
      </pc:sldChg>
      <pc:sldChg chg="del">
        <pc:chgData name="Hind, Andrew" userId="S::u1874257@live.warwick.ac.uk::99126805-00c8-4e43-9eb7-54b4a436915d" providerId="AD" clId="Web-{6E1263D6-49B2-49F2-BB9C-FD4A079EE441}" dt="2020-04-06T10:58:07.632" v="318"/>
        <pc:sldMkLst>
          <pc:docMk/>
          <pc:sldMk cId="1915124189" sldId="287"/>
        </pc:sldMkLst>
      </pc:sldChg>
      <pc:sldChg chg="modSp">
        <pc:chgData name="Hind, Andrew" userId="S::u1874257@live.warwick.ac.uk::99126805-00c8-4e43-9eb7-54b4a436915d" providerId="AD" clId="Web-{6E1263D6-49B2-49F2-BB9C-FD4A079EE441}" dt="2020-04-06T11:00:05.508" v="411" actId="20577"/>
        <pc:sldMkLst>
          <pc:docMk/>
          <pc:sldMk cId="2668510258" sldId="288"/>
        </pc:sldMkLst>
        <pc:spChg chg="mod">
          <ac:chgData name="Hind, Andrew" userId="S::u1874257@live.warwick.ac.uk::99126805-00c8-4e43-9eb7-54b4a436915d" providerId="AD" clId="Web-{6E1263D6-49B2-49F2-BB9C-FD4A079EE441}" dt="2020-04-06T11:00:05.508" v="411" actId="20577"/>
          <ac:spMkLst>
            <pc:docMk/>
            <pc:sldMk cId="2668510258" sldId="288"/>
            <ac:spMk id="6" creationId="{641EF4BC-FD78-064D-B838-8E2CED31E562}"/>
          </ac:spMkLst>
        </pc:spChg>
        <pc:spChg chg="mod">
          <ac:chgData name="Hind, Andrew" userId="S::u1874257@live.warwick.ac.uk::99126805-00c8-4e43-9eb7-54b4a436915d" providerId="AD" clId="Web-{6E1263D6-49B2-49F2-BB9C-FD4A079EE441}" dt="2020-04-06T10:59:21.070" v="350" actId="20577"/>
          <ac:spMkLst>
            <pc:docMk/>
            <pc:sldMk cId="2668510258" sldId="288"/>
            <ac:spMk id="7" creationId="{3DF4367B-304C-B74E-B04A-2E02D1CB70C1}"/>
          </ac:spMkLst>
        </pc:spChg>
      </pc:sldChg>
      <pc:sldChg chg="modSp">
        <pc:chgData name="Hind, Andrew" userId="S::u1874257@live.warwick.ac.uk::99126805-00c8-4e43-9eb7-54b4a436915d" providerId="AD" clId="Web-{6E1263D6-49B2-49F2-BB9C-FD4A079EE441}" dt="2020-04-06T11:01:13.446" v="470" actId="20577"/>
        <pc:sldMkLst>
          <pc:docMk/>
          <pc:sldMk cId="3039091970" sldId="289"/>
        </pc:sldMkLst>
        <pc:spChg chg="mod">
          <ac:chgData name="Hind, Andrew" userId="S::u1874257@live.warwick.ac.uk::99126805-00c8-4e43-9eb7-54b4a436915d" providerId="AD" clId="Web-{6E1263D6-49B2-49F2-BB9C-FD4A079EE441}" dt="2020-04-06T11:01:13.446" v="470" actId="20577"/>
          <ac:spMkLst>
            <pc:docMk/>
            <pc:sldMk cId="3039091970" sldId="289"/>
            <ac:spMk id="10" creationId="{86A350E4-E7E7-9A42-8E6D-7A5883FDB88F}"/>
          </ac:spMkLst>
        </pc:spChg>
      </pc:sldChg>
      <pc:sldChg chg="modSp">
        <pc:chgData name="Hind, Andrew" userId="S::u1874257@live.warwick.ac.uk::99126805-00c8-4e43-9eb7-54b4a436915d" providerId="AD" clId="Web-{6E1263D6-49B2-49F2-BB9C-FD4A079EE441}" dt="2020-04-06T11:01:44.696" v="489" actId="20577"/>
        <pc:sldMkLst>
          <pc:docMk/>
          <pc:sldMk cId="41678842" sldId="290"/>
        </pc:sldMkLst>
        <pc:spChg chg="mod">
          <ac:chgData name="Hind, Andrew" userId="S::u1874257@live.warwick.ac.uk::99126805-00c8-4e43-9eb7-54b4a436915d" providerId="AD" clId="Web-{6E1263D6-49B2-49F2-BB9C-FD4A079EE441}" dt="2020-04-06T11:01:44.696" v="489" actId="20577"/>
          <ac:spMkLst>
            <pc:docMk/>
            <pc:sldMk cId="41678842" sldId="290"/>
            <ac:spMk id="22" creationId="{22CBFA4D-7FEE-0047-91B5-FCFABC7CEE0E}"/>
          </ac:spMkLst>
        </pc:spChg>
      </pc:sldChg>
      <pc:sldChg chg="modSp">
        <pc:chgData name="Hind, Andrew" userId="S::u1874257@live.warwick.ac.uk::99126805-00c8-4e43-9eb7-54b4a436915d" providerId="AD" clId="Web-{6E1263D6-49B2-49F2-BB9C-FD4A079EE441}" dt="2020-04-06T11:05:20.541" v="538" actId="20577"/>
        <pc:sldMkLst>
          <pc:docMk/>
          <pc:sldMk cId="1361994106" sldId="299"/>
        </pc:sldMkLst>
        <pc:spChg chg="mod">
          <ac:chgData name="Hind, Andrew" userId="S::u1874257@live.warwick.ac.uk::99126805-00c8-4e43-9eb7-54b4a436915d" providerId="AD" clId="Web-{6E1263D6-49B2-49F2-BB9C-FD4A079EE441}" dt="2020-04-06T11:05:04.353" v="509" actId="20577"/>
          <ac:spMkLst>
            <pc:docMk/>
            <pc:sldMk cId="1361994106" sldId="299"/>
            <ac:spMk id="7" creationId="{3BCD6FC2-C121-8843-895C-3FF3DD45990A}"/>
          </ac:spMkLst>
        </pc:spChg>
        <pc:spChg chg="mod">
          <ac:chgData name="Hind, Andrew" userId="S::u1874257@live.warwick.ac.uk::99126805-00c8-4e43-9eb7-54b4a436915d" providerId="AD" clId="Web-{6E1263D6-49B2-49F2-BB9C-FD4A079EE441}" dt="2020-04-06T11:05:20.541" v="538" actId="20577"/>
          <ac:spMkLst>
            <pc:docMk/>
            <pc:sldMk cId="1361994106" sldId="299"/>
            <ac:spMk id="12" creationId="{1EA37DFB-9E7B-954F-AEB8-6A035CF14E2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11FD55-2019-4E4D-8E1F-29D3EDAC1A3D}" type="datetimeFigureOut">
              <a:rPr lang="en-GB" smtClean="0"/>
              <a:t>15/04/2020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5B64D-7D26-4F46-9859-5476EC0E1A86}" type="slidenum">
              <a:rPr lang="en-GB" smtClean="0"/>
              <a:t>‹#›</a:t>
            </a:fld>
            <a:endParaRPr lang="en-GB"/>
          </a:p>
        </p:txBody>
      </p:sp>
    </p:spTree>
    <p:extLst>
      <p:ext uri="{BB962C8B-B14F-4D97-AF65-F5344CB8AC3E}">
        <p14:creationId xmlns:p14="http://schemas.microsoft.com/office/powerpoint/2010/main" val="185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getintoteaching.education.gov.uk/subject-knowledge-enhancement-ske-cours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getintoteaching.education.gov.uk/node/2325"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2</a:t>
            </a:fld>
            <a:endParaRPr lang="en-GB"/>
          </a:p>
        </p:txBody>
      </p:sp>
    </p:spTree>
    <p:extLst>
      <p:ext uri="{BB962C8B-B14F-4D97-AF65-F5344CB8AC3E}">
        <p14:creationId xmlns:p14="http://schemas.microsoft.com/office/powerpoint/2010/main" val="37321411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 Subject Knowledge Enhancement (SKE)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is ideal for applicants who may not have enough specific subject knowledge to begin their chosen PGCE. It is designed to help you gain in-depth knowledge needed to train in your chosen subject of Biology, Chemistry, Computing, Design and Technology, English, Geography, Languages, Mathematics or Physics. NEW: English. </a:t>
            </a:r>
            <a:r>
              <a:rPr lang="en-GB" sz="1200" kern="1200" dirty="0">
                <a:solidFill>
                  <a:schemeClr val="tx1"/>
                </a:solidFill>
                <a:effectLst/>
                <a:latin typeface="+mn-lt"/>
                <a:ea typeface="+mn-ea"/>
                <a:cs typeface="+mn-cs"/>
              </a:rPr>
              <a:t>NEW 8-week SKE in RE.</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Ensure you state in your UCAS application that you are interested in doing an SKE.</a:t>
            </a:r>
            <a:endParaRPr lang="en-GB" dirty="0">
              <a:hlinkClick r:id="rId3"/>
            </a:endParaRPr>
          </a:p>
          <a:p>
            <a:r>
              <a:rPr lang="en-GB" dirty="0" err="1">
                <a:hlinkClick r:id="rId3"/>
              </a:rPr>
              <a:t>DfE</a:t>
            </a:r>
            <a:r>
              <a:rPr lang="en-GB" dirty="0">
                <a:hlinkClick r:id="rId3"/>
              </a:rPr>
              <a:t> website:</a:t>
            </a:r>
            <a:r>
              <a:rPr lang="en-GB" baseline="0" dirty="0">
                <a:hlinkClick r:id="rId3"/>
              </a:rPr>
              <a:t> </a:t>
            </a:r>
            <a:r>
              <a:rPr lang="en-GB" dirty="0">
                <a:hlinkClick r:id="rId3"/>
              </a:rPr>
              <a:t>https://getintoteaching.education.gov.uk/subject-knowledge-enhancement-ske-courses</a:t>
            </a:r>
            <a:endParaRPr lang="en-GB" dirty="0"/>
          </a:p>
          <a:p>
            <a:r>
              <a:rPr lang="en-GB" dirty="0"/>
              <a:t>Information can be found</a:t>
            </a:r>
            <a:r>
              <a:rPr lang="en-GB" baseline="0" dirty="0"/>
              <a:t> on our website.</a:t>
            </a:r>
          </a:p>
          <a:p>
            <a:endParaRPr lang="en-GB" baseline="0" dirty="0"/>
          </a:p>
          <a:p>
            <a:r>
              <a:rPr lang="en-GB" baseline="0" dirty="0"/>
              <a:t>NOTE: trainees may only do an SKE course in their training subject. i.e. if training in “physics” they may not do SKE to support a weaker science. The only exception is MFL, in which a secondary language may also be studied.</a:t>
            </a:r>
            <a:endParaRPr lang="en-GB" dirty="0"/>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16</a:t>
            </a:fld>
            <a:endParaRPr lang="en-GB"/>
          </a:p>
        </p:txBody>
      </p:sp>
    </p:spTree>
    <p:extLst>
      <p:ext uri="{BB962C8B-B14F-4D97-AF65-F5344CB8AC3E}">
        <p14:creationId xmlns:p14="http://schemas.microsoft.com/office/powerpoint/2010/main" val="2450125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Home and EU students can apply to the Student Loans Company for a tuition fee loan to cover the cost of the fees.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Travel</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Trainees are required to pay for their travel to and from their placement schools either using private and public transport. You will need to be prepared for the possibility of extra travelling time to and from your schools – possibly over an hour by car or significantly longer by public transport, although we make every reasonable effort to minimise your journey times.</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Books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Books are recommended but there is no requirement to purchase specific texts and you have access to the University of Warwick library.</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Materials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You will need writing materials. Ideally, you will need a laptop or tablet: you will certainly need access to a PC of some kind.</a:t>
            </a:r>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17</a:t>
            </a:fld>
            <a:endParaRPr lang="en-GB"/>
          </a:p>
        </p:txBody>
      </p:sp>
    </p:spTree>
    <p:extLst>
      <p:ext uri="{BB962C8B-B14F-4D97-AF65-F5344CB8AC3E}">
        <p14:creationId xmlns:p14="http://schemas.microsoft.com/office/powerpoint/2010/main" val="1774295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18</a:t>
            </a:fld>
            <a:endParaRPr lang="en-GB"/>
          </a:p>
        </p:txBody>
      </p:sp>
    </p:spTree>
    <p:extLst>
      <p:ext uri="{BB962C8B-B14F-4D97-AF65-F5344CB8AC3E}">
        <p14:creationId xmlns:p14="http://schemas.microsoft.com/office/powerpoint/2010/main" val="333755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Eligibility</a:t>
            </a:r>
            <a:endParaRPr lang="en-GB" sz="1200" b="1" kern="1200" dirty="0">
              <a:solidFill>
                <a:schemeClr val="tx1"/>
              </a:solidFill>
              <a:effectLst/>
              <a:latin typeface="+mn-lt"/>
              <a:ea typeface="+mn-ea"/>
              <a:cs typeface="+mn-cs"/>
            </a:endParaRPr>
          </a:p>
          <a:p>
            <a:pPr fontAlgn="t"/>
            <a:r>
              <a:rPr lang="en-GB" sz="1200" kern="1200" dirty="0">
                <a:solidFill>
                  <a:schemeClr val="tx1"/>
                </a:solidFill>
                <a:effectLst/>
                <a:latin typeface="+mn-lt"/>
                <a:ea typeface="+mn-ea"/>
                <a:cs typeface="+mn-cs"/>
              </a:rPr>
              <a:t>To be eligible for a scholarship, you should have at least a 2:1 degree or above and want to teach chemistry, computing, geography, languages, maths or physics. You can still apply if you have a 2:2, but you’ll need to provide evidence of significant relevant experience. Scholarships are awarded in place of a bursary.</a:t>
            </a:r>
          </a:p>
          <a:p>
            <a:pPr fontAlgn="t"/>
            <a:endParaRPr lang="en-GB" sz="1200" kern="1200" dirty="0">
              <a:solidFill>
                <a:schemeClr val="tx1"/>
              </a:solidFill>
              <a:effectLst/>
              <a:latin typeface="+mn-lt"/>
              <a:ea typeface="+mn-ea"/>
              <a:cs typeface="+mn-cs"/>
            </a:endParaRPr>
          </a:p>
          <a:p>
            <a:pPr fontAlgn="t"/>
            <a:r>
              <a:rPr lang="en-GB" sz="1200" kern="1200" dirty="0">
                <a:solidFill>
                  <a:schemeClr val="tx1"/>
                </a:solidFill>
                <a:effectLst/>
                <a:latin typeface="+mn-lt"/>
                <a:ea typeface="+mn-ea"/>
                <a:cs typeface="+mn-cs"/>
              </a:rPr>
              <a:t>If you’re not successful in your application for a scholarship, and secured a place on a qualifying teacher training course in England you’ll still receive the standard bursary – </a:t>
            </a:r>
            <a:r>
              <a:rPr lang="en-GB" sz="1200" u="sng" kern="1200" dirty="0">
                <a:solidFill>
                  <a:schemeClr val="tx1"/>
                </a:solidFill>
                <a:effectLst/>
                <a:latin typeface="+mn-lt"/>
                <a:ea typeface="+mn-ea"/>
                <a:cs typeface="+mn-cs"/>
                <a:hlinkClick r:id="rId3" tooltip="Find out about teacher training bursaries"/>
              </a:rPr>
              <a:t>find out more about bursaries</a:t>
            </a:r>
            <a:r>
              <a:rPr lang="en-GB" sz="120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19</a:t>
            </a:fld>
            <a:endParaRPr lang="en-GB"/>
          </a:p>
        </p:txBody>
      </p:sp>
    </p:spTree>
    <p:extLst>
      <p:ext uri="{BB962C8B-B14F-4D97-AF65-F5344CB8AC3E}">
        <p14:creationId xmlns:p14="http://schemas.microsoft.com/office/powerpoint/2010/main" val="2900021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dirty="0"/>
              <a:t>Moving away from teaching</a:t>
            </a:r>
          </a:p>
          <a:p>
            <a:pPr lvl="1"/>
            <a:r>
              <a:rPr lang="en-US" sz="2200" dirty="0"/>
              <a:t>Education lecturing, school inspection, advisory or consultancy roles, initial teacher training, administration in local education authorities (LEAs) and examination boards </a:t>
            </a:r>
          </a:p>
          <a:p>
            <a:pPr lvl="1"/>
            <a:r>
              <a:rPr lang="en-US" sz="2200" dirty="0"/>
              <a:t>Museums, art galleries and zoos employ teachers</a:t>
            </a:r>
          </a:p>
          <a:p>
            <a:pPr lvl="1"/>
            <a:r>
              <a:rPr lang="en-US" sz="2200" dirty="0"/>
              <a:t>Self-employment, private tutoring, writing educational materials</a:t>
            </a:r>
            <a:endParaRPr lang="en-GB" sz="2200" dirty="0"/>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20</a:t>
            </a:fld>
            <a:endParaRPr lang="en-GB"/>
          </a:p>
        </p:txBody>
      </p:sp>
    </p:spTree>
    <p:extLst>
      <p:ext uri="{BB962C8B-B14F-4D97-AF65-F5344CB8AC3E}">
        <p14:creationId xmlns:p14="http://schemas.microsoft.com/office/powerpoint/2010/main" val="3112797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NARIC is a good first place to start but also mention that NARIC doesn’t give complete clarification, so it will tell an enquirer that their international degree is equivalent to a UK Honours degree but won’t give a classification for that degree.</a:t>
            </a:r>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22</a:t>
            </a:fld>
            <a:endParaRPr lang="en-GB"/>
          </a:p>
        </p:txBody>
      </p:sp>
    </p:spTree>
    <p:extLst>
      <p:ext uri="{BB962C8B-B14F-4D97-AF65-F5344CB8AC3E}">
        <p14:creationId xmlns:p14="http://schemas.microsoft.com/office/powerpoint/2010/main" val="216795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Warwick will give you the skills to become the best teacher you can be </a:t>
            </a:r>
          </a:p>
          <a:p>
            <a:r>
              <a:rPr lang="en-GB" dirty="0"/>
              <a:t>Employment rate is very high at 98%,</a:t>
            </a:r>
            <a:r>
              <a:rPr lang="en-GB" baseline="0" dirty="0"/>
              <a:t> our trainees are ‘sought after’</a:t>
            </a:r>
          </a:p>
          <a:p>
            <a:r>
              <a:rPr lang="en-GB" baseline="0" dirty="0"/>
              <a:t>We are a Russell Group university and are committed to maintaining the very best research and have an outstanding teaching and learning experience</a:t>
            </a:r>
            <a:endParaRPr lang="en-GB" dirty="0"/>
          </a:p>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6</a:t>
            </a:fld>
            <a:endParaRPr lang="en-GB"/>
          </a:p>
        </p:txBody>
      </p:sp>
    </p:spTree>
    <p:extLst>
      <p:ext uri="{BB962C8B-B14F-4D97-AF65-F5344CB8AC3E}">
        <p14:creationId xmlns:p14="http://schemas.microsoft.com/office/powerpoint/2010/main" val="1116427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Quotes from our examiners, and OFSTED ratings </a:t>
            </a:r>
          </a:p>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7</a:t>
            </a:fld>
            <a:endParaRPr lang="en-GB"/>
          </a:p>
        </p:txBody>
      </p:sp>
    </p:spTree>
    <p:extLst>
      <p:ext uri="{BB962C8B-B14F-4D97-AF65-F5344CB8AC3E}">
        <p14:creationId xmlns:p14="http://schemas.microsoft.com/office/powerpoint/2010/main" val="2060651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Brief overview to explain the routes</a:t>
            </a:r>
          </a:p>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8</a:t>
            </a:fld>
            <a:endParaRPr lang="en-GB"/>
          </a:p>
        </p:txBody>
      </p:sp>
    </p:spTree>
    <p:extLst>
      <p:ext uri="{BB962C8B-B14F-4D97-AF65-F5344CB8AC3E}">
        <p14:creationId xmlns:p14="http://schemas.microsoft.com/office/powerpoint/2010/main" val="3208126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Briefly discuss the entry requirements</a:t>
            </a:r>
          </a:p>
          <a:p>
            <a:endParaRPr lang="en-GB" dirty="0"/>
          </a:p>
        </p:txBody>
      </p:sp>
      <p:sp>
        <p:nvSpPr>
          <p:cNvPr id="4" name="Slide Number Placeholder 3"/>
          <p:cNvSpPr>
            <a:spLocks noGrp="1"/>
          </p:cNvSpPr>
          <p:nvPr>
            <p:ph type="sldNum" sz="quarter" idx="10"/>
          </p:nvPr>
        </p:nvSpPr>
        <p:spPr/>
        <p:txBody>
          <a:bodyPr/>
          <a:lstStyle/>
          <a:p>
            <a:fld id="{7485B64D-7D26-4F46-9859-5476EC0E1A86}" type="slidenum">
              <a:rPr lang="en-GB" smtClean="0"/>
              <a:t>9</a:t>
            </a:fld>
            <a:endParaRPr lang="en-GB"/>
          </a:p>
        </p:txBody>
      </p:sp>
    </p:spTree>
    <p:extLst>
      <p:ext uri="{BB962C8B-B14F-4D97-AF65-F5344CB8AC3E}">
        <p14:creationId xmlns:p14="http://schemas.microsoft.com/office/powerpoint/2010/main" val="794527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Why is PGCE secondary at Warwick better than any other PGCE provider?</a:t>
            </a:r>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11</a:t>
            </a:fld>
            <a:endParaRPr lang="en-GB"/>
          </a:p>
        </p:txBody>
      </p:sp>
    </p:spTree>
    <p:extLst>
      <p:ext uri="{BB962C8B-B14F-4D97-AF65-F5344CB8AC3E}">
        <p14:creationId xmlns:p14="http://schemas.microsoft.com/office/powerpoint/2010/main" val="117214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12</a:t>
            </a:fld>
            <a:endParaRPr lang="en-GB"/>
          </a:p>
        </p:txBody>
      </p:sp>
    </p:spTree>
    <p:extLst>
      <p:ext uri="{BB962C8B-B14F-4D97-AF65-F5344CB8AC3E}">
        <p14:creationId xmlns:p14="http://schemas.microsoft.com/office/powerpoint/2010/main" val="919231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14</a:t>
            </a:fld>
            <a:endParaRPr lang="en-GB"/>
          </a:p>
        </p:txBody>
      </p:sp>
    </p:spTree>
    <p:extLst>
      <p:ext uri="{BB962C8B-B14F-4D97-AF65-F5344CB8AC3E}">
        <p14:creationId xmlns:p14="http://schemas.microsoft.com/office/powerpoint/2010/main" val="1162080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offer</a:t>
            </a:r>
          </a:p>
          <a:p>
            <a:r>
              <a:rPr lang="en-GB" dirty="0"/>
              <a:t>14 subjects across our University-led and School-led programmes.</a:t>
            </a:r>
          </a:p>
          <a:p>
            <a:endParaRPr lang="en-GB" dirty="0"/>
          </a:p>
          <a:p>
            <a:r>
              <a:rPr lang="en-GB" dirty="0"/>
              <a:t>For 19/20 entry the following will not be available: Physics with Maths,</a:t>
            </a:r>
            <a:r>
              <a:rPr lang="en-GB" baseline="0" dirty="0"/>
              <a:t> English with Drama, </a:t>
            </a:r>
            <a:endParaRPr lang="en-GB" dirty="0"/>
          </a:p>
          <a:p>
            <a:endParaRPr lang="en-GB" dirty="0"/>
          </a:p>
        </p:txBody>
      </p:sp>
      <p:sp>
        <p:nvSpPr>
          <p:cNvPr id="4" name="Slide Number Placeholder 3"/>
          <p:cNvSpPr>
            <a:spLocks noGrp="1"/>
          </p:cNvSpPr>
          <p:nvPr>
            <p:ph type="sldNum" sz="quarter" idx="10"/>
          </p:nvPr>
        </p:nvSpPr>
        <p:spPr/>
        <p:txBody>
          <a:bodyPr/>
          <a:lstStyle/>
          <a:p>
            <a:fld id="{775108CC-21A5-49A4-BCD7-539E7EC8BF84}" type="slidenum">
              <a:rPr lang="en-GB" smtClean="0"/>
              <a:t>15</a:t>
            </a:fld>
            <a:endParaRPr lang="en-GB"/>
          </a:p>
        </p:txBody>
      </p:sp>
    </p:spTree>
    <p:extLst>
      <p:ext uri="{BB962C8B-B14F-4D97-AF65-F5344CB8AC3E}">
        <p14:creationId xmlns:p14="http://schemas.microsoft.com/office/powerpoint/2010/main" val="1252070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182466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202186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279551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78684D-B337-C247-BA80-E4910C6E4E03}"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950349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78684D-B337-C247-BA80-E4910C6E4E03}"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509231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178684D-B337-C247-BA80-E4910C6E4E03}"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125680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178684D-B337-C247-BA80-E4910C6E4E03}" type="datetimeFigureOut">
              <a:rPr lang="en-US" smtClean="0"/>
              <a:t>4/15/2020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5133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178684D-B337-C247-BA80-E4910C6E4E03}" type="datetimeFigureOut">
              <a:rPr lang="en-US" smtClean="0"/>
              <a:t>4/15/2020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89212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8684D-B337-C247-BA80-E4910C6E4E03}" type="datetimeFigureOut">
              <a:rPr lang="en-US" smtClean="0"/>
              <a:t>4/15/2020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3780034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1229421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3178684D-B337-C247-BA80-E4910C6E4E03}"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1355F-DC81-524E-9DD2-A1442D99C244}" type="slidenum">
              <a:rPr lang="en-US" smtClean="0"/>
              <a:t>‹#›</a:t>
            </a:fld>
            <a:endParaRPr lang="en-US"/>
          </a:p>
        </p:txBody>
      </p:sp>
    </p:spTree>
    <p:extLst>
      <p:ext uri="{BB962C8B-B14F-4D97-AF65-F5344CB8AC3E}">
        <p14:creationId xmlns:p14="http://schemas.microsoft.com/office/powerpoint/2010/main" val="5194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178684D-B337-C247-BA80-E4910C6E4E03}" type="datetimeFigureOut">
              <a:rPr lang="en-US" smtClean="0"/>
              <a:t>4/15/2020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01355F-DC81-524E-9DD2-A1442D99C244}" type="slidenum">
              <a:rPr lang="en-US" smtClean="0"/>
              <a:t>‹#›</a:t>
            </a:fld>
            <a:endParaRPr lang="en-US"/>
          </a:p>
        </p:txBody>
      </p:sp>
    </p:spTree>
    <p:extLst>
      <p:ext uri="{BB962C8B-B14F-4D97-AF65-F5344CB8AC3E}">
        <p14:creationId xmlns:p14="http://schemas.microsoft.com/office/powerpoint/2010/main" val="296594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hyperlink" Target="https://warwick.ac.uk/fac/soc/cte/about/news-and-events/live-chat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mailto:CTE.admissions@warwick.ac.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3999" cy="6095999"/>
          </a:xfrm>
          <a:prstGeom prst="rect">
            <a:avLst/>
          </a:prstGeom>
        </p:spPr>
      </p:pic>
      <p:pic>
        <p:nvPicPr>
          <p:cNvPr id="5" name="Picture 4">
            <a:extLst>
              <a:ext uri="{FF2B5EF4-FFF2-40B4-BE49-F238E27FC236}">
                <a16:creationId xmlns:a16="http://schemas.microsoft.com/office/drawing/2014/main" id="{9296DAD8-3344-9F41-834F-F504D940F9FE}"/>
              </a:ext>
            </a:extLst>
          </p:cNvPr>
          <p:cNvPicPr>
            <a:picLocks noChangeAspect="1"/>
          </p:cNvPicPr>
          <p:nvPr/>
        </p:nvPicPr>
        <p:blipFill>
          <a:blip r:embed="rId3"/>
          <a:stretch>
            <a:fillRect/>
          </a:stretch>
        </p:blipFill>
        <p:spPr>
          <a:xfrm>
            <a:off x="15497" y="4241877"/>
            <a:ext cx="9120063" cy="1065292"/>
          </a:xfrm>
          <a:prstGeom prst="rect">
            <a:avLst/>
          </a:prstGeom>
        </p:spPr>
      </p:pic>
      <p:sp>
        <p:nvSpPr>
          <p:cNvPr id="6" name="Rectangle 5"/>
          <p:cNvSpPr/>
          <p:nvPr/>
        </p:nvSpPr>
        <p:spPr>
          <a:xfrm>
            <a:off x="-291959" y="571499"/>
            <a:ext cx="4818602" cy="3084287"/>
          </a:xfrm>
          <a:prstGeom prst="rect">
            <a:avLst/>
          </a:prstGeom>
          <a:solidFill>
            <a:srgbClr val="F5AA14">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F4259"/>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749532" y="1035905"/>
            <a:ext cx="4121825" cy="1431161"/>
          </a:xfrm>
          <a:prstGeom prst="rect">
            <a:avLst/>
          </a:prstGeom>
        </p:spPr>
        <p:txBody>
          <a:bodyPr wrap="square">
            <a:spAutoFit/>
          </a:bodyPr>
          <a:lstStyle/>
          <a:p>
            <a:pPr>
              <a:lnSpc>
                <a:spcPct val="70000"/>
              </a:lnSpc>
            </a:pPr>
            <a:r>
              <a:rPr lang="en-GB" sz="6000" b="1" dirty="0">
                <a:solidFill>
                  <a:schemeClr val="bg1"/>
                </a:solidFill>
                <a:cs typeface="Calibri"/>
              </a:rPr>
              <a:t>PGCE</a:t>
            </a:r>
          </a:p>
          <a:p>
            <a:pPr>
              <a:lnSpc>
                <a:spcPct val="70000"/>
              </a:lnSpc>
            </a:pPr>
            <a:r>
              <a:rPr lang="en-GB" sz="6000" dirty="0">
                <a:solidFill>
                  <a:schemeClr val="bg1"/>
                </a:solidFill>
                <a:cs typeface="Calibri"/>
              </a:rPr>
              <a:t>Secondary </a:t>
            </a:r>
          </a:p>
        </p:txBody>
      </p:sp>
      <p:sp>
        <p:nvSpPr>
          <p:cNvPr id="8" name="TextBox 7">
            <a:extLst>
              <a:ext uri="{FF2B5EF4-FFF2-40B4-BE49-F238E27FC236}">
                <a16:creationId xmlns:a16="http://schemas.microsoft.com/office/drawing/2014/main" id="{229904F4-DB1E-B240-8E2D-136CF3C0A011}"/>
              </a:ext>
            </a:extLst>
          </p:cNvPr>
          <p:cNvSpPr txBox="1"/>
          <p:nvPr/>
        </p:nvSpPr>
        <p:spPr>
          <a:xfrm>
            <a:off x="749531" y="4695651"/>
            <a:ext cx="6344325" cy="318036"/>
          </a:xfrm>
          <a:prstGeom prst="rect">
            <a:avLst/>
          </a:prstGeom>
          <a:noFill/>
        </p:spPr>
        <p:txBody>
          <a:bodyPr wrap="square" rtlCol="0">
            <a:spAutoFit/>
          </a:bodyPr>
          <a:lstStyle/>
          <a:p>
            <a:pPr fontAlgn="t">
              <a:lnSpc>
                <a:spcPct val="90000"/>
              </a:lnSpc>
            </a:pPr>
            <a:r>
              <a:rPr lang="en-GB" sz="1600" spc="220" dirty="0">
                <a:solidFill>
                  <a:srgbClr val="3F4259"/>
                </a:solidFill>
              </a:rPr>
              <a:t>EXCELLENT TEACHERS, NEED EXCELLENT TEACHERS </a:t>
            </a:r>
          </a:p>
        </p:txBody>
      </p:sp>
      <p:sp>
        <p:nvSpPr>
          <p:cNvPr id="9" name="TextBox 8">
            <a:extLst>
              <a:ext uri="{FF2B5EF4-FFF2-40B4-BE49-F238E27FC236}">
                <a16:creationId xmlns:a16="http://schemas.microsoft.com/office/drawing/2014/main" id="{229904F4-DB1E-B240-8E2D-136CF3C0A011}"/>
              </a:ext>
            </a:extLst>
          </p:cNvPr>
          <p:cNvSpPr txBox="1"/>
          <p:nvPr/>
        </p:nvSpPr>
        <p:spPr>
          <a:xfrm>
            <a:off x="749532" y="2521492"/>
            <a:ext cx="3015111" cy="954107"/>
          </a:xfrm>
          <a:prstGeom prst="rect">
            <a:avLst/>
          </a:prstGeom>
          <a:noFill/>
        </p:spPr>
        <p:txBody>
          <a:bodyPr wrap="square" rtlCol="0">
            <a:spAutoFit/>
          </a:bodyPr>
          <a:lstStyle/>
          <a:p>
            <a:pPr fontAlgn="t"/>
            <a:r>
              <a:rPr lang="en-GB" sz="2800" b="1" dirty="0">
                <a:solidFill>
                  <a:srgbClr val="3F4259"/>
                </a:solidFill>
              </a:rPr>
              <a:t>Centre</a:t>
            </a:r>
            <a:r>
              <a:rPr lang="en-GB" sz="2800" dirty="0">
                <a:solidFill>
                  <a:srgbClr val="3F4259"/>
                </a:solidFill>
              </a:rPr>
              <a:t> for</a:t>
            </a:r>
          </a:p>
          <a:p>
            <a:pPr fontAlgn="t"/>
            <a:r>
              <a:rPr lang="en-GB" sz="2800" b="1" dirty="0">
                <a:solidFill>
                  <a:srgbClr val="3F4259"/>
                </a:solidFill>
              </a:rPr>
              <a:t>Teacher Education</a:t>
            </a:r>
          </a:p>
        </p:txBody>
      </p:sp>
    </p:spTree>
    <p:extLst>
      <p:ext uri="{BB962C8B-B14F-4D97-AF65-F5344CB8AC3E}">
        <p14:creationId xmlns:p14="http://schemas.microsoft.com/office/powerpoint/2010/main" val="1348157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9929" y="0"/>
            <a:ext cx="7715850" cy="5152572"/>
          </a:xfrm>
          <a:prstGeom prst="rect">
            <a:avLst/>
          </a:prstGeom>
        </p:spPr>
      </p:pic>
      <p:sp>
        <p:nvSpPr>
          <p:cNvPr id="5" name="Rectangle 4"/>
          <p:cNvSpPr/>
          <p:nvPr/>
        </p:nvSpPr>
        <p:spPr>
          <a:xfrm>
            <a:off x="4671786" y="-117929"/>
            <a:ext cx="4635314" cy="5361215"/>
          </a:xfrm>
          <a:prstGeom prst="rect">
            <a:avLst/>
          </a:prstGeom>
          <a:solidFill>
            <a:srgbClr val="F5AA14">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a:extLst>
              <a:ext uri="{FF2B5EF4-FFF2-40B4-BE49-F238E27FC236}">
                <a16:creationId xmlns:a16="http://schemas.microsoft.com/office/drawing/2014/main" id="{641EF4BC-FD78-064D-B838-8E2CED31E562}"/>
              </a:ext>
            </a:extLst>
          </p:cNvPr>
          <p:cNvSpPr>
            <a:spLocks noGrp="1"/>
          </p:cNvSpPr>
          <p:nvPr>
            <p:ph idx="1"/>
          </p:nvPr>
        </p:nvSpPr>
        <p:spPr>
          <a:xfrm>
            <a:off x="5119618" y="3980644"/>
            <a:ext cx="4024382" cy="1081568"/>
          </a:xfrm>
        </p:spPr>
        <p:txBody>
          <a:bodyPr vert="horz" lIns="91440" tIns="45720" rIns="91440" bIns="45720" rtlCol="0" anchor="t">
            <a:normAutofit/>
          </a:bodyPr>
          <a:lstStyle/>
          <a:p>
            <a:pPr marL="0" indent="0">
              <a:lnSpc>
                <a:spcPts val="1560"/>
              </a:lnSpc>
              <a:buNone/>
            </a:pPr>
            <a:r>
              <a:rPr lang="en-GB" altLang="en-US" sz="2400" b="1" dirty="0">
                <a:solidFill>
                  <a:srgbClr val="3F4259"/>
                </a:solidFill>
              </a:rPr>
              <a:t>School-Led </a:t>
            </a:r>
            <a:r>
              <a:rPr lang="en-GB" altLang="en-US" sz="1800" b="1" dirty="0">
                <a:solidFill>
                  <a:srgbClr val="3F4259"/>
                </a:solidFill>
              </a:rPr>
              <a:t>(School Direct)</a:t>
            </a:r>
          </a:p>
          <a:p>
            <a:pPr marL="0" indent="0">
              <a:lnSpc>
                <a:spcPts val="1560"/>
              </a:lnSpc>
              <a:buNone/>
            </a:pPr>
            <a:r>
              <a:rPr lang="en-GB" altLang="en-US" sz="1800" b="1" dirty="0">
                <a:solidFill>
                  <a:schemeClr val="bg1"/>
                </a:solidFill>
              </a:rPr>
              <a:t>Apply direct to school. </a:t>
            </a:r>
            <a:endParaRPr lang="en-GB" dirty="0">
              <a:solidFill>
                <a:schemeClr val="bg1"/>
              </a:solidFill>
            </a:endParaRPr>
          </a:p>
          <a:p>
            <a:pPr marL="0" indent="0">
              <a:lnSpc>
                <a:spcPts val="1560"/>
              </a:lnSpc>
              <a:buNone/>
            </a:pPr>
            <a:r>
              <a:rPr lang="en-GB" altLang="en-US" sz="1800" b="1" dirty="0">
                <a:solidFill>
                  <a:schemeClr val="bg1"/>
                </a:solidFill>
              </a:rPr>
              <a:t>Run in partnership with Warwick</a:t>
            </a:r>
            <a:endParaRPr lang="en-GB">
              <a:solidFill>
                <a:schemeClr val="bg1"/>
              </a:solidFill>
              <a:cs typeface="Calibri"/>
            </a:endParaRPr>
          </a:p>
          <a:p>
            <a:pPr marL="0" indent="0">
              <a:lnSpc>
                <a:spcPts val="1560"/>
              </a:lnSpc>
              <a:buNone/>
            </a:pPr>
            <a:r>
              <a:rPr lang="en-GB" altLang="en-US" sz="1800" dirty="0">
                <a:solidFill>
                  <a:schemeClr val="bg1"/>
                </a:solidFill>
              </a:rPr>
              <a:t>11-16 years</a:t>
            </a:r>
            <a:endParaRPr lang="en-GB" altLang="en-US" sz="1800" b="1" dirty="0">
              <a:solidFill>
                <a:schemeClr val="bg1"/>
              </a:solidFill>
            </a:endParaRPr>
          </a:p>
        </p:txBody>
      </p:sp>
      <p:sp>
        <p:nvSpPr>
          <p:cNvPr id="7" name="Content Placeholder 2">
            <a:extLst>
              <a:ext uri="{FF2B5EF4-FFF2-40B4-BE49-F238E27FC236}">
                <a16:creationId xmlns:a16="http://schemas.microsoft.com/office/drawing/2014/main" id="{3DF4367B-304C-B74E-B04A-2E02D1CB70C1}"/>
              </a:ext>
            </a:extLst>
          </p:cNvPr>
          <p:cNvSpPr txBox="1">
            <a:spLocks/>
          </p:cNvSpPr>
          <p:nvPr/>
        </p:nvSpPr>
        <p:spPr>
          <a:xfrm>
            <a:off x="5119618" y="2929912"/>
            <a:ext cx="3697811" cy="964127"/>
          </a:xfrm>
          <a:prstGeom prst="rect">
            <a:avLst/>
          </a:prstGeom>
        </p:spPr>
        <p:txBody>
          <a:bodyPr vert="horz" lIns="91440" tIns="45720" rIns="91440" bIns="45720" rtlCol="0" anchor="t">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560"/>
              </a:lnSpc>
              <a:buFont typeface="Arial" panose="020B0604020202020204" pitchFamily="34" charset="0"/>
              <a:buNone/>
            </a:pPr>
            <a:r>
              <a:rPr lang="en-GB" altLang="en-US" sz="2400" b="1" dirty="0">
                <a:solidFill>
                  <a:srgbClr val="3F4259"/>
                </a:solidFill>
              </a:rPr>
              <a:t>University-Led </a:t>
            </a:r>
            <a:r>
              <a:rPr lang="en-GB" altLang="en-US" sz="1800" b="1" dirty="0">
                <a:solidFill>
                  <a:srgbClr val="3F4259"/>
                </a:solidFill>
              </a:rPr>
              <a:t>(Core)</a:t>
            </a:r>
          </a:p>
          <a:p>
            <a:pPr marL="0" indent="0">
              <a:lnSpc>
                <a:spcPts val="1560"/>
              </a:lnSpc>
              <a:buNone/>
            </a:pPr>
            <a:r>
              <a:rPr lang="en-GB" altLang="en-US" sz="1800" b="1" dirty="0">
                <a:solidFill>
                  <a:schemeClr val="bg1"/>
                </a:solidFill>
              </a:rPr>
              <a:t>Apply to The University of Warwick</a:t>
            </a:r>
            <a:endParaRPr lang="en-GB" dirty="0">
              <a:solidFill>
                <a:schemeClr val="bg1"/>
              </a:solidFill>
            </a:endParaRPr>
          </a:p>
          <a:p>
            <a:pPr marL="0" indent="0">
              <a:lnSpc>
                <a:spcPts val="1560"/>
              </a:lnSpc>
              <a:buFont typeface="Arial" panose="020B0604020202020204" pitchFamily="34" charset="0"/>
              <a:buNone/>
            </a:pPr>
            <a:r>
              <a:rPr lang="en-GB" altLang="en-US" sz="1800" dirty="0">
                <a:solidFill>
                  <a:schemeClr val="bg1"/>
                </a:solidFill>
              </a:rPr>
              <a:t>11-18 years</a:t>
            </a:r>
            <a:endParaRPr lang="en-GB" altLang="en-US" sz="1800" b="1" dirty="0">
              <a:solidFill>
                <a:schemeClr val="bg1"/>
              </a:solidFill>
            </a:endParaRPr>
          </a:p>
        </p:txBody>
      </p:sp>
      <p:sp>
        <p:nvSpPr>
          <p:cNvPr id="10" name="Rectangle 9">
            <a:extLst>
              <a:ext uri="{FF2B5EF4-FFF2-40B4-BE49-F238E27FC236}">
                <a16:creationId xmlns:a16="http://schemas.microsoft.com/office/drawing/2014/main" id="{334ED35A-7C54-8943-8208-BCB76E284131}"/>
              </a:ext>
            </a:extLst>
          </p:cNvPr>
          <p:cNvSpPr/>
          <p:nvPr/>
        </p:nvSpPr>
        <p:spPr>
          <a:xfrm>
            <a:off x="5028903" y="1374108"/>
            <a:ext cx="4902200" cy="1323439"/>
          </a:xfrm>
          <a:prstGeom prst="rect">
            <a:avLst/>
          </a:prstGeom>
        </p:spPr>
        <p:txBody>
          <a:bodyPr wrap="square">
            <a:spAutoFit/>
          </a:bodyPr>
          <a:lstStyle/>
          <a:p>
            <a:pPr>
              <a:buClr>
                <a:schemeClr val="tx1"/>
              </a:buClr>
            </a:pPr>
            <a:r>
              <a:rPr lang="en-GB" altLang="en-US" sz="2000" dirty="0">
                <a:solidFill>
                  <a:srgbClr val="3F4259"/>
                </a:solidFill>
              </a:rPr>
              <a:t>• </a:t>
            </a:r>
            <a:r>
              <a:rPr lang="en-GB" altLang="en-US" sz="2000" b="1" dirty="0">
                <a:solidFill>
                  <a:schemeClr val="bg1"/>
                </a:solidFill>
              </a:rPr>
              <a:t>Full time </a:t>
            </a:r>
            <a:r>
              <a:rPr lang="en-GB" altLang="en-US" sz="2000" dirty="0">
                <a:solidFill>
                  <a:schemeClr val="bg1"/>
                </a:solidFill>
                <a:latin typeface="+mj-lt"/>
              </a:rPr>
              <a:t>course </a:t>
            </a:r>
          </a:p>
          <a:p>
            <a:r>
              <a:rPr lang="en-GB" altLang="en-US" sz="2000" dirty="0">
                <a:solidFill>
                  <a:srgbClr val="3F4259"/>
                </a:solidFill>
              </a:rPr>
              <a:t>• </a:t>
            </a:r>
            <a:r>
              <a:rPr lang="en-GB" altLang="en-US" sz="2000" dirty="0">
                <a:solidFill>
                  <a:schemeClr val="bg1"/>
                </a:solidFill>
                <a:latin typeface="+mj-lt"/>
              </a:rPr>
              <a:t>Taking</a:t>
            </a:r>
            <a:r>
              <a:rPr lang="en-GB" altLang="en-US" sz="2000" dirty="0">
                <a:solidFill>
                  <a:schemeClr val="bg1"/>
                </a:solidFill>
              </a:rPr>
              <a:t> </a:t>
            </a:r>
            <a:r>
              <a:rPr lang="en-GB" altLang="en-US" sz="2000" b="1" dirty="0">
                <a:solidFill>
                  <a:schemeClr val="bg1"/>
                </a:solidFill>
              </a:rPr>
              <a:t>one full academic year</a:t>
            </a:r>
          </a:p>
          <a:p>
            <a:r>
              <a:rPr lang="en-GB" altLang="en-US" sz="2000" dirty="0">
                <a:solidFill>
                  <a:srgbClr val="3F4259"/>
                </a:solidFill>
              </a:rPr>
              <a:t>• </a:t>
            </a:r>
            <a:r>
              <a:rPr lang="en-GB" altLang="en-US" sz="2000" dirty="0">
                <a:solidFill>
                  <a:schemeClr val="bg1"/>
                </a:solidFill>
                <a:latin typeface="+mj-lt"/>
              </a:rPr>
              <a:t>Preparation for employment</a:t>
            </a:r>
            <a:br>
              <a:rPr lang="en-GB" altLang="en-US" sz="2000" dirty="0">
                <a:solidFill>
                  <a:schemeClr val="bg1"/>
                </a:solidFill>
                <a:latin typeface="+mj-lt"/>
              </a:rPr>
            </a:br>
            <a:r>
              <a:rPr lang="en-GB" altLang="en-US" sz="2000" dirty="0">
                <a:solidFill>
                  <a:schemeClr val="bg1"/>
                </a:solidFill>
                <a:latin typeface="+mj-lt"/>
              </a:rPr>
              <a:t>    in September</a:t>
            </a:r>
          </a:p>
        </p:txBody>
      </p:sp>
      <p:sp>
        <p:nvSpPr>
          <p:cNvPr id="11" name="Rectangle 10">
            <a:extLst>
              <a:ext uri="{FF2B5EF4-FFF2-40B4-BE49-F238E27FC236}">
                <a16:creationId xmlns:a16="http://schemas.microsoft.com/office/drawing/2014/main" id="{EB8951F6-C6E4-6F46-BBDE-40D08E823A7C}"/>
              </a:ext>
            </a:extLst>
          </p:cNvPr>
          <p:cNvSpPr/>
          <p:nvPr/>
        </p:nvSpPr>
        <p:spPr>
          <a:xfrm>
            <a:off x="5019837" y="292744"/>
            <a:ext cx="5638801" cy="892552"/>
          </a:xfrm>
          <a:prstGeom prst="rect">
            <a:avLst/>
          </a:prstGeom>
          <a:ln>
            <a:noFill/>
          </a:ln>
        </p:spPr>
        <p:txBody>
          <a:bodyPr wrap="square">
            <a:spAutoFit/>
          </a:bodyPr>
          <a:lstStyle/>
          <a:p>
            <a:r>
              <a:rPr lang="en-GB" sz="3200" b="1" dirty="0">
                <a:solidFill>
                  <a:schemeClr val="bg1"/>
                </a:solidFill>
                <a:cs typeface="Calibri"/>
              </a:rPr>
              <a:t>PGCE Secondary</a:t>
            </a:r>
            <a:endParaRPr lang="en-GB" sz="3200" b="1" dirty="0">
              <a:solidFill>
                <a:srgbClr val="3F4259"/>
              </a:solidFill>
              <a:cs typeface="Calibri"/>
            </a:endParaRPr>
          </a:p>
          <a:p>
            <a:r>
              <a:rPr lang="en-GB" sz="2000" dirty="0">
                <a:solidFill>
                  <a:srgbClr val="3F4259"/>
                </a:solidFill>
                <a:latin typeface="+mj-lt"/>
                <a:cs typeface="Calibri"/>
              </a:rPr>
              <a:t>(Core &amp; Secondary School Direct) </a:t>
            </a:r>
          </a:p>
        </p:txBody>
      </p:sp>
    </p:spTree>
    <p:extLst>
      <p:ext uri="{BB962C8B-B14F-4D97-AF65-F5344CB8AC3E}">
        <p14:creationId xmlns:p14="http://schemas.microsoft.com/office/powerpoint/2010/main" val="2668510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0750" y="-172720"/>
            <a:ext cx="4056506" cy="5567680"/>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390791" y="384339"/>
            <a:ext cx="3277980" cy="846386"/>
          </a:xfrm>
          <a:prstGeom prst="rect">
            <a:avLst/>
          </a:prstGeom>
        </p:spPr>
        <p:txBody>
          <a:bodyPr wrap="square">
            <a:spAutoFit/>
          </a:bodyPr>
          <a:lstStyle/>
          <a:p>
            <a:pPr>
              <a:lnSpc>
                <a:spcPct val="80000"/>
              </a:lnSpc>
            </a:pPr>
            <a:r>
              <a:rPr lang="en-GB" sz="3000" b="1" dirty="0">
                <a:solidFill>
                  <a:srgbClr val="F5AA14"/>
                </a:solidFill>
                <a:cs typeface="Calibri"/>
              </a:rPr>
              <a:t>What makes </a:t>
            </a:r>
            <a:r>
              <a:rPr lang="en-GB" sz="3000" b="1" dirty="0">
                <a:solidFill>
                  <a:schemeClr val="bg1"/>
                </a:solidFill>
                <a:cs typeface="Calibri"/>
              </a:rPr>
              <a:t>Warwick</a:t>
            </a:r>
            <a:r>
              <a:rPr lang="en-GB" sz="3000" b="1" dirty="0">
                <a:solidFill>
                  <a:srgbClr val="F5AA14"/>
                </a:solidFill>
                <a:cs typeface="Calibri"/>
              </a:rPr>
              <a:t> different?</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10" name="Rectangle 9">
            <a:extLst>
              <a:ext uri="{FF2B5EF4-FFF2-40B4-BE49-F238E27FC236}">
                <a16:creationId xmlns:a16="http://schemas.microsoft.com/office/drawing/2014/main" id="{86A350E4-E7E7-9A42-8E6D-7A5883FDB88F}"/>
              </a:ext>
            </a:extLst>
          </p:cNvPr>
          <p:cNvSpPr/>
          <p:nvPr/>
        </p:nvSpPr>
        <p:spPr>
          <a:xfrm>
            <a:off x="469005" y="1397269"/>
            <a:ext cx="3277805" cy="4042902"/>
          </a:xfrm>
          <a:prstGeom prst="rect">
            <a:avLst/>
          </a:prstGeom>
        </p:spPr>
        <p:txBody>
          <a:bodyPr wrap="square" anchor="t">
            <a:spAutoFit/>
          </a:bodyPr>
          <a:lstStyle/>
          <a:p>
            <a:pPr marL="342900" indent="-342900">
              <a:buClr>
                <a:srgbClr val="F5AA14"/>
              </a:buClr>
              <a:buSzPct val="120000"/>
              <a:buFont typeface="Arial" panose="020B0604020202020204" pitchFamily="34" charset="0"/>
              <a:buChar char="•"/>
            </a:pPr>
            <a:r>
              <a:rPr lang="en-GB" sz="1600" dirty="0">
                <a:solidFill>
                  <a:schemeClr val="bg1"/>
                </a:solidFill>
              </a:rPr>
              <a:t>Training founded on Warwick Teacher Values</a:t>
            </a:r>
            <a:endParaRPr lang="en-US">
              <a:solidFill>
                <a:schemeClr val="bg1"/>
              </a:solidFill>
            </a:endParaRPr>
          </a:p>
          <a:p>
            <a:pPr marL="342900" indent="-342900">
              <a:buClr>
                <a:srgbClr val="F5AA14"/>
              </a:buClr>
              <a:buSzPct val="120000"/>
              <a:buFont typeface="Arial" panose="020B0604020202020204" pitchFamily="34" charset="0"/>
              <a:buChar char="•"/>
            </a:pPr>
            <a:r>
              <a:rPr lang="en-GB" sz="1600" dirty="0">
                <a:solidFill>
                  <a:schemeClr val="bg1"/>
                </a:solidFill>
              </a:rPr>
              <a:t>Outstanding support from Teaching Fellows (Experienced ex-teachers)</a:t>
            </a:r>
            <a:endParaRPr lang="en-GB" sz="1600" dirty="0">
              <a:solidFill>
                <a:schemeClr val="bg1"/>
              </a:solidFill>
              <a:cs typeface="Calibri"/>
            </a:endParaRPr>
          </a:p>
          <a:p>
            <a:pPr marL="342900" indent="-342900">
              <a:buClr>
                <a:srgbClr val="F5AA14"/>
              </a:buClr>
              <a:buSzPct val="120000"/>
              <a:buFont typeface="Arial" panose="020B0604020202020204" pitchFamily="34" charset="0"/>
              <a:buChar char="•"/>
            </a:pPr>
            <a:r>
              <a:rPr lang="en-GB" sz="1600" dirty="0">
                <a:solidFill>
                  <a:schemeClr val="bg1"/>
                </a:solidFill>
              </a:rPr>
              <a:t>Very strong partnership with schools</a:t>
            </a:r>
          </a:p>
          <a:p>
            <a:pPr marL="342900" indent="-342900">
              <a:buClr>
                <a:srgbClr val="F5AA14"/>
              </a:buClr>
              <a:buSzPct val="120000"/>
              <a:buFont typeface="Arial" panose="020B0604020202020204" pitchFamily="34" charset="0"/>
              <a:buChar char="•"/>
            </a:pPr>
            <a:r>
              <a:rPr lang="en-GB" sz="1600" dirty="0">
                <a:solidFill>
                  <a:schemeClr val="bg1"/>
                </a:solidFill>
              </a:rPr>
              <a:t>Co-constructed, co-delivered course</a:t>
            </a:r>
          </a:p>
          <a:p>
            <a:pPr marL="342900" indent="-342900">
              <a:buClr>
                <a:srgbClr val="F5AA14"/>
              </a:buClr>
              <a:buSzPct val="120000"/>
              <a:buFont typeface="Arial" panose="020B0604020202020204" pitchFamily="34" charset="0"/>
              <a:buChar char="•"/>
            </a:pPr>
            <a:r>
              <a:rPr lang="en-GB" sz="1600" dirty="0">
                <a:solidFill>
                  <a:schemeClr val="bg1"/>
                </a:solidFill>
              </a:rPr>
              <a:t>High level of trainee satisfaction</a:t>
            </a:r>
          </a:p>
          <a:p>
            <a:pPr marL="342900" indent="-342900">
              <a:buClr>
                <a:srgbClr val="F5AA14"/>
              </a:buClr>
              <a:buSzPct val="120000"/>
              <a:buFont typeface="Arial" panose="020B0604020202020204" pitchFamily="34" charset="0"/>
              <a:buChar char="•"/>
            </a:pPr>
            <a:r>
              <a:rPr lang="en-GB" sz="1600" dirty="0">
                <a:solidFill>
                  <a:schemeClr val="bg1"/>
                </a:solidFill>
              </a:rPr>
              <a:t>Long school placements</a:t>
            </a:r>
          </a:p>
          <a:p>
            <a:pPr marL="342900" indent="-342900">
              <a:buClr>
                <a:srgbClr val="F5AA14"/>
              </a:buClr>
              <a:buSzPct val="120000"/>
              <a:buFont typeface="Arial" panose="020B0604020202020204" pitchFamily="34" charset="0"/>
              <a:buChar char="•"/>
            </a:pPr>
            <a:r>
              <a:rPr lang="en-GB" sz="1600" dirty="0">
                <a:solidFill>
                  <a:schemeClr val="bg1"/>
                </a:solidFill>
              </a:rPr>
              <a:t>80% of the year spent in school</a:t>
            </a:r>
          </a:p>
          <a:p>
            <a:pPr marL="342900" indent="-342900">
              <a:buClr>
                <a:srgbClr val="F5AA14"/>
              </a:buClr>
              <a:buSzPct val="120000"/>
              <a:buFont typeface="Arial" panose="020B0604020202020204" pitchFamily="34" charset="0"/>
              <a:buChar char="•"/>
            </a:pPr>
            <a:r>
              <a:rPr lang="en-GB" sz="1600" dirty="0">
                <a:solidFill>
                  <a:schemeClr val="bg1"/>
                </a:solidFill>
              </a:rPr>
              <a:t>PGCE = 90 CATS academic credit towards our MA in Professional Education</a:t>
            </a:r>
          </a:p>
          <a:p>
            <a:pPr>
              <a:lnSpc>
                <a:spcPct val="110000"/>
              </a:lnSpc>
              <a:buClr>
                <a:srgbClr val="F5AA14"/>
              </a:buClr>
            </a:pPr>
            <a:endParaRPr lang="en-GB" sz="1600" b="1" dirty="0">
              <a:solidFill>
                <a:schemeClr val="bg1"/>
              </a:solidFill>
              <a:cs typeface="Calibri"/>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9816" r="21723"/>
          <a:stretch/>
        </p:blipFill>
        <p:spPr>
          <a:xfrm>
            <a:off x="3860800" y="-12810"/>
            <a:ext cx="5283200" cy="5143500"/>
          </a:xfrm>
          <a:prstGeom prst="rect">
            <a:avLst/>
          </a:prstGeom>
        </p:spPr>
      </p:pic>
    </p:spTree>
    <p:extLst>
      <p:ext uri="{BB962C8B-B14F-4D97-AF65-F5344CB8AC3E}">
        <p14:creationId xmlns:p14="http://schemas.microsoft.com/office/powerpoint/2010/main" val="3039091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8951F6-C6E4-6F46-BBDE-40D08E823A7C}"/>
              </a:ext>
            </a:extLst>
          </p:cNvPr>
          <p:cNvSpPr/>
          <p:nvPr/>
        </p:nvSpPr>
        <p:spPr>
          <a:xfrm>
            <a:off x="585688" y="363108"/>
            <a:ext cx="3857463" cy="487313"/>
          </a:xfrm>
          <a:prstGeom prst="rect">
            <a:avLst/>
          </a:prstGeom>
          <a:ln>
            <a:noFill/>
          </a:ln>
        </p:spPr>
        <p:txBody>
          <a:bodyPr wrap="square">
            <a:spAutoFit/>
          </a:bodyPr>
          <a:lstStyle/>
          <a:p>
            <a:pPr>
              <a:lnSpc>
                <a:spcPct val="90000"/>
              </a:lnSpc>
            </a:pPr>
            <a:r>
              <a:rPr lang="en-GB" sz="2800" b="1" dirty="0">
                <a:solidFill>
                  <a:srgbClr val="F5AA14"/>
                </a:solidFill>
              </a:rPr>
              <a:t>PGCE Course Structure</a:t>
            </a:r>
            <a:endParaRPr lang="en-GB" sz="2800" dirty="0">
              <a:solidFill>
                <a:srgbClr val="F5AA14"/>
              </a:solidFill>
            </a:endParaRPr>
          </a:p>
        </p:txBody>
      </p:sp>
      <p:sp>
        <p:nvSpPr>
          <p:cNvPr id="5" name="Rectangle 4"/>
          <p:cNvSpPr/>
          <p:nvPr/>
        </p:nvSpPr>
        <p:spPr>
          <a:xfrm>
            <a:off x="658912" y="1044223"/>
            <a:ext cx="2247978" cy="2836334"/>
          </a:xfrm>
          <a:prstGeom prst="rect">
            <a:avLst/>
          </a:prstGeom>
          <a:solidFill>
            <a:srgbClr val="F5AA14">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5AA14"/>
              </a:solidFill>
            </a:endParaRPr>
          </a:p>
        </p:txBody>
      </p:sp>
      <p:sp>
        <p:nvSpPr>
          <p:cNvPr id="7" name="Rectangle 6">
            <a:extLst>
              <a:ext uri="{FF2B5EF4-FFF2-40B4-BE49-F238E27FC236}">
                <a16:creationId xmlns:a16="http://schemas.microsoft.com/office/drawing/2014/main" id="{EB5724BA-21DC-1D4A-853D-C8F56C368E7C}"/>
              </a:ext>
            </a:extLst>
          </p:cNvPr>
          <p:cNvSpPr/>
          <p:nvPr/>
        </p:nvSpPr>
        <p:spPr>
          <a:xfrm>
            <a:off x="811389" y="1149918"/>
            <a:ext cx="1982611" cy="2169825"/>
          </a:xfrm>
          <a:prstGeom prst="rect">
            <a:avLst/>
          </a:prstGeom>
        </p:spPr>
        <p:txBody>
          <a:bodyPr wrap="square">
            <a:spAutoFit/>
          </a:bodyPr>
          <a:lstStyle/>
          <a:p>
            <a:r>
              <a:rPr lang="en-GB" sz="1600" b="1" dirty="0">
                <a:solidFill>
                  <a:srgbClr val="303246"/>
                </a:solidFill>
              </a:rPr>
              <a:t>Subject Studies</a:t>
            </a:r>
          </a:p>
          <a:p>
            <a:pPr>
              <a:lnSpc>
                <a:spcPct val="50000"/>
              </a:lnSpc>
            </a:pPr>
            <a:endParaRPr lang="en-GB" sz="1400" b="1" dirty="0">
              <a:solidFill>
                <a:srgbClr val="303246"/>
              </a:solidFill>
            </a:endParaRPr>
          </a:p>
          <a:p>
            <a:pPr marL="182563" indent="-182563">
              <a:buFont typeface="Courier New" panose="02070309020205020404" pitchFamily="49" charset="0"/>
              <a:buChar char="o"/>
              <a:defRPr/>
            </a:pPr>
            <a:r>
              <a:rPr lang="en-US" sz="1400" dirty="0">
                <a:solidFill>
                  <a:srgbClr val="303246"/>
                </a:solidFill>
              </a:rPr>
              <a:t>Subject seminars and workshops</a:t>
            </a:r>
          </a:p>
          <a:p>
            <a:pPr marL="182563" indent="-182563">
              <a:buFont typeface="Courier New" panose="02070309020205020404" pitchFamily="49" charset="0"/>
              <a:buChar char="o"/>
              <a:defRPr/>
            </a:pPr>
            <a:r>
              <a:rPr lang="en-US" sz="1400" dirty="0">
                <a:solidFill>
                  <a:srgbClr val="303246"/>
                </a:solidFill>
              </a:rPr>
              <a:t>Subject Hubs of Excellence</a:t>
            </a:r>
            <a:br>
              <a:rPr lang="en-US" sz="1400" dirty="0">
                <a:solidFill>
                  <a:srgbClr val="303246"/>
                </a:solidFill>
              </a:rPr>
            </a:br>
            <a:endParaRPr lang="en-US" sz="1400" dirty="0">
              <a:solidFill>
                <a:srgbClr val="303246"/>
              </a:solidFill>
            </a:endParaRPr>
          </a:p>
          <a:p>
            <a:pPr marL="182563" indent="-182563">
              <a:buFont typeface="Courier New" panose="02070309020205020404" pitchFamily="49" charset="0"/>
              <a:buChar char="o"/>
              <a:defRPr/>
            </a:pPr>
            <a:r>
              <a:rPr lang="en-US" sz="1400" b="1" dirty="0">
                <a:solidFill>
                  <a:srgbClr val="303246"/>
                </a:solidFill>
              </a:rPr>
              <a:t>Academic Assignments</a:t>
            </a:r>
          </a:p>
          <a:p>
            <a:pPr>
              <a:defRPr/>
            </a:pPr>
            <a:endParaRPr lang="en-US" sz="1400" dirty="0">
              <a:solidFill>
                <a:srgbClr val="303246"/>
              </a:solidFill>
            </a:endParaRPr>
          </a:p>
        </p:txBody>
      </p:sp>
      <p:sp>
        <p:nvSpPr>
          <p:cNvPr id="13" name="Rectangle 12"/>
          <p:cNvSpPr/>
          <p:nvPr/>
        </p:nvSpPr>
        <p:spPr>
          <a:xfrm>
            <a:off x="3038048" y="1044223"/>
            <a:ext cx="3128508" cy="2836334"/>
          </a:xfrm>
          <a:prstGeom prst="rect">
            <a:avLst/>
          </a:prstGeom>
          <a:solidFill>
            <a:srgbClr val="F5AA14">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5AA14"/>
              </a:solidFill>
            </a:endParaRPr>
          </a:p>
        </p:txBody>
      </p:sp>
      <p:sp>
        <p:nvSpPr>
          <p:cNvPr id="17" name="Rectangle 16"/>
          <p:cNvSpPr/>
          <p:nvPr/>
        </p:nvSpPr>
        <p:spPr>
          <a:xfrm>
            <a:off x="6273806" y="1044223"/>
            <a:ext cx="2480811" cy="2836334"/>
          </a:xfrm>
          <a:prstGeom prst="rect">
            <a:avLst/>
          </a:prstGeom>
          <a:solidFill>
            <a:srgbClr val="F5AA14">
              <a:alpha val="3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5AA14"/>
              </a:solidFill>
            </a:endParaRPr>
          </a:p>
        </p:txBody>
      </p:sp>
      <p:sp>
        <p:nvSpPr>
          <p:cNvPr id="20" name="Rectangle 19">
            <a:extLst>
              <a:ext uri="{FF2B5EF4-FFF2-40B4-BE49-F238E27FC236}">
                <a16:creationId xmlns:a16="http://schemas.microsoft.com/office/drawing/2014/main" id="{EB5724BA-21DC-1D4A-853D-C8F56C368E7C}"/>
              </a:ext>
            </a:extLst>
          </p:cNvPr>
          <p:cNvSpPr/>
          <p:nvPr/>
        </p:nvSpPr>
        <p:spPr>
          <a:xfrm>
            <a:off x="1924013" y="4129254"/>
            <a:ext cx="1965754" cy="404125"/>
          </a:xfrm>
          <a:prstGeom prst="rect">
            <a:avLst/>
          </a:prstGeom>
        </p:spPr>
        <p:txBody>
          <a:bodyPr wrap="square">
            <a:spAutoFit/>
          </a:bodyPr>
          <a:lstStyle/>
          <a:p>
            <a:pPr algn="ctr"/>
            <a:r>
              <a:rPr lang="en-GB" sz="2000" b="1" dirty="0">
                <a:solidFill>
                  <a:srgbClr val="303246"/>
                </a:solidFill>
                <a:cs typeface="Calibri"/>
              </a:rPr>
              <a:t>PGCE</a:t>
            </a:r>
            <a:r>
              <a:rPr lang="en-GB" sz="1600" b="1" dirty="0">
                <a:solidFill>
                  <a:srgbClr val="303246"/>
                </a:solidFill>
                <a:cs typeface="Calibri"/>
              </a:rPr>
              <a:t> </a:t>
            </a:r>
            <a:r>
              <a:rPr lang="en-GB" sz="1600" dirty="0">
                <a:solidFill>
                  <a:srgbClr val="303246"/>
                </a:solidFill>
                <a:cs typeface="Calibri"/>
              </a:rPr>
              <a:t>(90 CATS)</a:t>
            </a:r>
          </a:p>
        </p:txBody>
      </p:sp>
      <p:sp>
        <p:nvSpPr>
          <p:cNvPr id="21" name="Rectangle 20">
            <a:extLst>
              <a:ext uri="{FF2B5EF4-FFF2-40B4-BE49-F238E27FC236}">
                <a16:creationId xmlns:a16="http://schemas.microsoft.com/office/drawing/2014/main" id="{EB5724BA-21DC-1D4A-853D-C8F56C368E7C}"/>
              </a:ext>
            </a:extLst>
          </p:cNvPr>
          <p:cNvSpPr/>
          <p:nvPr/>
        </p:nvSpPr>
        <p:spPr>
          <a:xfrm>
            <a:off x="5381278" y="4133270"/>
            <a:ext cx="1785056" cy="400110"/>
          </a:xfrm>
          <a:prstGeom prst="rect">
            <a:avLst/>
          </a:prstGeom>
        </p:spPr>
        <p:txBody>
          <a:bodyPr wrap="square">
            <a:spAutoFit/>
          </a:bodyPr>
          <a:lstStyle/>
          <a:p>
            <a:pPr algn="ctr"/>
            <a:r>
              <a:rPr lang="en-GB" sz="2000" b="1" dirty="0">
                <a:solidFill>
                  <a:srgbClr val="303246"/>
                </a:solidFill>
                <a:cs typeface="Calibri"/>
              </a:rPr>
              <a:t>MA</a:t>
            </a:r>
            <a:r>
              <a:rPr lang="en-GB" sz="1600" b="1" dirty="0">
                <a:solidFill>
                  <a:srgbClr val="303246"/>
                </a:solidFill>
                <a:cs typeface="Calibri"/>
              </a:rPr>
              <a:t> </a:t>
            </a:r>
            <a:r>
              <a:rPr lang="en-GB" sz="1600" dirty="0">
                <a:solidFill>
                  <a:srgbClr val="303246"/>
                </a:solidFill>
                <a:cs typeface="Calibri"/>
              </a:rPr>
              <a:t>(180 CATS)</a:t>
            </a:r>
          </a:p>
        </p:txBody>
      </p:sp>
      <p:sp>
        <p:nvSpPr>
          <p:cNvPr id="2" name="Pentagon 1"/>
          <p:cNvSpPr/>
          <p:nvPr/>
        </p:nvSpPr>
        <p:spPr>
          <a:xfrm>
            <a:off x="3788835" y="4261307"/>
            <a:ext cx="1686277" cy="225778"/>
          </a:xfrm>
          <a:prstGeom prst="homePlate">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2CBFA4D-7FEE-0047-91B5-FCFABC7CEE0E}"/>
              </a:ext>
            </a:extLst>
          </p:cNvPr>
          <p:cNvSpPr/>
          <p:nvPr/>
        </p:nvSpPr>
        <p:spPr>
          <a:xfrm>
            <a:off x="3205184" y="1149918"/>
            <a:ext cx="1982611" cy="2600712"/>
          </a:xfrm>
          <a:prstGeom prst="rect">
            <a:avLst/>
          </a:prstGeom>
        </p:spPr>
        <p:txBody>
          <a:bodyPr wrap="square" anchor="t">
            <a:spAutoFit/>
          </a:bodyPr>
          <a:lstStyle/>
          <a:p>
            <a:r>
              <a:rPr lang="en-GB" sz="1600" b="1" dirty="0">
                <a:solidFill>
                  <a:srgbClr val="303246"/>
                </a:solidFill>
              </a:rPr>
              <a:t>Professional Enquiry</a:t>
            </a:r>
          </a:p>
          <a:p>
            <a:pPr>
              <a:lnSpc>
                <a:spcPct val="50000"/>
              </a:lnSpc>
            </a:pPr>
            <a:endParaRPr lang="en-GB" sz="1400" b="1" dirty="0">
              <a:solidFill>
                <a:srgbClr val="303246"/>
              </a:solidFill>
            </a:endParaRPr>
          </a:p>
          <a:p>
            <a:pPr marL="182245" indent="-182245">
              <a:buFont typeface="Courier New" panose="02070309020205020404" pitchFamily="49" charset="0"/>
              <a:buChar char="o"/>
              <a:defRPr/>
            </a:pPr>
            <a:r>
              <a:rPr lang="en-US" sz="1400" dirty="0">
                <a:solidFill>
                  <a:srgbClr val="303246"/>
                </a:solidFill>
              </a:rPr>
              <a:t>Teaching</a:t>
            </a:r>
            <a:endParaRPr lang="en-US" sz="1400" dirty="0">
              <a:solidFill>
                <a:srgbClr val="303246"/>
              </a:solidFill>
              <a:cs typeface="Calibri"/>
            </a:endParaRPr>
          </a:p>
          <a:p>
            <a:pPr marL="182245" indent="-182245">
              <a:buFont typeface="Courier New" panose="02070309020205020404" pitchFamily="49" charset="0"/>
              <a:buChar char="o"/>
              <a:defRPr/>
            </a:pPr>
            <a:r>
              <a:rPr lang="en-US" sz="1400" dirty="0">
                <a:solidFill>
                  <a:srgbClr val="303246"/>
                </a:solidFill>
              </a:rPr>
              <a:t>Planning</a:t>
            </a:r>
            <a:endParaRPr lang="en-US" sz="1400" dirty="0">
              <a:solidFill>
                <a:srgbClr val="303246"/>
              </a:solidFill>
              <a:cs typeface="Calibri"/>
            </a:endParaRPr>
          </a:p>
          <a:p>
            <a:pPr marL="182245" indent="-182245">
              <a:buFont typeface="Courier New" panose="02070309020205020404" pitchFamily="49" charset="0"/>
              <a:buChar char="o"/>
              <a:defRPr/>
            </a:pPr>
            <a:r>
              <a:rPr lang="en-US" sz="1400" dirty="0" err="1">
                <a:solidFill>
                  <a:srgbClr val="303246"/>
                </a:solidFill>
              </a:rPr>
              <a:t>Behaviour</a:t>
            </a:r>
            <a:endParaRPr lang="en-US" sz="1400" dirty="0">
              <a:solidFill>
                <a:srgbClr val="303246"/>
              </a:solidFill>
              <a:cs typeface="Calibri"/>
            </a:endParaRPr>
          </a:p>
          <a:p>
            <a:pPr marL="182245" indent="-182245">
              <a:buFont typeface="Courier New" panose="02070309020205020404" pitchFamily="49" charset="0"/>
              <a:buChar char="o"/>
              <a:defRPr/>
            </a:pPr>
            <a:r>
              <a:rPr lang="en-US" sz="1400" dirty="0">
                <a:solidFill>
                  <a:srgbClr val="303246"/>
                </a:solidFill>
              </a:rPr>
              <a:t>Assessment</a:t>
            </a:r>
            <a:endParaRPr lang="en-US" sz="1400" dirty="0">
              <a:solidFill>
                <a:srgbClr val="303246"/>
              </a:solidFill>
              <a:cs typeface="Calibri"/>
            </a:endParaRPr>
          </a:p>
          <a:p>
            <a:pPr marL="182245" indent="-182245">
              <a:buFont typeface="Courier New" panose="02070309020205020404" pitchFamily="49" charset="0"/>
              <a:buChar char="o"/>
              <a:defRPr/>
            </a:pPr>
            <a:r>
              <a:rPr lang="en-US" sz="1400" dirty="0">
                <a:solidFill>
                  <a:srgbClr val="303246"/>
                </a:solidFill>
              </a:rPr>
              <a:t>Safeguarding</a:t>
            </a:r>
            <a:endParaRPr lang="en-US" sz="1400" dirty="0">
              <a:solidFill>
                <a:srgbClr val="303246"/>
              </a:solidFill>
              <a:cs typeface="Calibri"/>
            </a:endParaRPr>
          </a:p>
          <a:p>
            <a:pPr marL="182245" indent="-182245">
              <a:buFont typeface="Courier New" panose="02070309020205020404" pitchFamily="49" charset="0"/>
              <a:buChar char="o"/>
              <a:defRPr/>
            </a:pPr>
            <a:r>
              <a:rPr lang="en-US" sz="1400" dirty="0">
                <a:solidFill>
                  <a:srgbClr val="303246"/>
                </a:solidFill>
              </a:rPr>
              <a:t>Reflection</a:t>
            </a:r>
            <a:br>
              <a:rPr lang="en-US" sz="1400" dirty="0">
                <a:solidFill>
                  <a:srgbClr val="303246"/>
                </a:solidFill>
              </a:rPr>
            </a:br>
            <a:endParaRPr lang="en-US" sz="1400" dirty="0">
              <a:solidFill>
                <a:srgbClr val="303246"/>
              </a:solidFill>
              <a:cs typeface="Calibri"/>
            </a:endParaRPr>
          </a:p>
          <a:p>
            <a:pPr marL="182245" indent="-182245">
              <a:buFont typeface="Courier New" panose="02070309020205020404" pitchFamily="49" charset="0"/>
              <a:buChar char="o"/>
              <a:defRPr/>
            </a:pPr>
            <a:r>
              <a:rPr lang="en-US" sz="1400" b="1" dirty="0">
                <a:solidFill>
                  <a:srgbClr val="303246"/>
                </a:solidFill>
              </a:rPr>
              <a:t>Academic Assignments</a:t>
            </a:r>
            <a:endParaRPr lang="en-US" sz="1400" b="1" dirty="0">
              <a:solidFill>
                <a:srgbClr val="303246"/>
              </a:solidFill>
              <a:cs typeface="Calibri"/>
            </a:endParaRPr>
          </a:p>
          <a:p>
            <a:pPr>
              <a:defRPr/>
            </a:pPr>
            <a:endParaRPr lang="en-US" sz="1400" dirty="0">
              <a:solidFill>
                <a:srgbClr val="303246"/>
              </a:solidFill>
            </a:endParaRPr>
          </a:p>
        </p:txBody>
      </p:sp>
      <p:sp>
        <p:nvSpPr>
          <p:cNvPr id="25" name="Rectangle 24">
            <a:extLst>
              <a:ext uri="{FF2B5EF4-FFF2-40B4-BE49-F238E27FC236}">
                <a16:creationId xmlns:a16="http://schemas.microsoft.com/office/drawing/2014/main" id="{081DC188-1655-FE4D-88DB-5539D2E0F121}"/>
              </a:ext>
            </a:extLst>
          </p:cNvPr>
          <p:cNvSpPr/>
          <p:nvPr/>
        </p:nvSpPr>
        <p:spPr>
          <a:xfrm>
            <a:off x="6416735" y="1149918"/>
            <a:ext cx="1982611" cy="2600712"/>
          </a:xfrm>
          <a:prstGeom prst="rect">
            <a:avLst/>
          </a:prstGeom>
        </p:spPr>
        <p:txBody>
          <a:bodyPr wrap="square">
            <a:spAutoFit/>
          </a:bodyPr>
          <a:lstStyle/>
          <a:p>
            <a:r>
              <a:rPr lang="en-GB" sz="1600" b="1" dirty="0">
                <a:solidFill>
                  <a:srgbClr val="303246"/>
                </a:solidFill>
              </a:rPr>
              <a:t>Professional Practice</a:t>
            </a:r>
          </a:p>
          <a:p>
            <a:pPr>
              <a:lnSpc>
                <a:spcPct val="50000"/>
              </a:lnSpc>
            </a:pPr>
            <a:endParaRPr lang="en-GB" sz="1400" b="1" dirty="0">
              <a:solidFill>
                <a:srgbClr val="303246"/>
              </a:solidFill>
            </a:endParaRPr>
          </a:p>
          <a:p>
            <a:pPr marL="182563" indent="-182563">
              <a:buFont typeface="Courier New" panose="02070309020205020404" pitchFamily="49" charset="0"/>
              <a:buChar char="o"/>
              <a:defRPr/>
            </a:pPr>
            <a:r>
              <a:rPr lang="en-US" sz="1400" dirty="0">
                <a:solidFill>
                  <a:srgbClr val="303246"/>
                </a:solidFill>
              </a:rPr>
              <a:t>School Practice (Placement)</a:t>
            </a:r>
          </a:p>
          <a:p>
            <a:pPr marL="182563" indent="-182563">
              <a:buFont typeface="Courier New" panose="02070309020205020404" pitchFamily="49" charset="0"/>
              <a:buChar char="o"/>
              <a:defRPr/>
            </a:pPr>
            <a:r>
              <a:rPr lang="en-US" sz="1400" dirty="0">
                <a:solidFill>
                  <a:srgbClr val="303246"/>
                </a:solidFill>
              </a:rPr>
              <a:t>Observation</a:t>
            </a:r>
          </a:p>
          <a:p>
            <a:pPr marL="182563" indent="-182563">
              <a:buFont typeface="Courier New" panose="02070309020205020404" pitchFamily="49" charset="0"/>
              <a:buChar char="o"/>
              <a:defRPr/>
            </a:pPr>
            <a:r>
              <a:rPr lang="en-US" sz="1400" dirty="0">
                <a:solidFill>
                  <a:srgbClr val="303246"/>
                </a:solidFill>
              </a:rPr>
              <a:t>Visits from University TF</a:t>
            </a:r>
            <a:br>
              <a:rPr lang="en-US" sz="1400" dirty="0">
                <a:solidFill>
                  <a:srgbClr val="303246"/>
                </a:solidFill>
              </a:rPr>
            </a:br>
            <a:endParaRPr lang="en-US" sz="1400" dirty="0">
              <a:solidFill>
                <a:srgbClr val="303246"/>
              </a:solidFill>
            </a:endParaRPr>
          </a:p>
          <a:p>
            <a:pPr marL="182563" indent="-182563">
              <a:buFont typeface="Courier New" panose="02070309020205020404" pitchFamily="49" charset="0"/>
              <a:buChar char="o"/>
              <a:defRPr/>
            </a:pPr>
            <a:r>
              <a:rPr lang="en-US" sz="1400" b="1" dirty="0">
                <a:solidFill>
                  <a:srgbClr val="303246"/>
                </a:solidFill>
              </a:rPr>
              <a:t>Half-termly Assessment</a:t>
            </a:r>
          </a:p>
          <a:p>
            <a:pPr marL="182563" indent="-182563">
              <a:buFont typeface="Courier New" panose="02070309020205020404" pitchFamily="49" charset="0"/>
              <a:buChar char="o"/>
              <a:defRPr/>
            </a:pPr>
            <a:r>
              <a:rPr lang="en-US" sz="1400" b="1" dirty="0">
                <a:solidFill>
                  <a:srgbClr val="303246"/>
                </a:solidFill>
              </a:rPr>
              <a:t>Portfolio (PDP)</a:t>
            </a:r>
          </a:p>
          <a:p>
            <a:pPr>
              <a:defRPr/>
            </a:pPr>
            <a:endParaRPr lang="en-US" sz="1400" dirty="0">
              <a:solidFill>
                <a:srgbClr val="303246"/>
              </a:solidFill>
            </a:endParaRPr>
          </a:p>
        </p:txBody>
      </p:sp>
    </p:spTree>
    <p:extLst>
      <p:ext uri="{BB962C8B-B14F-4D97-AF65-F5344CB8AC3E}">
        <p14:creationId xmlns:p14="http://schemas.microsoft.com/office/powerpoint/2010/main" val="41678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714622" cy="5143500"/>
          </a:xfrm>
          <a:prstGeom prst="rect">
            <a:avLst/>
          </a:prstGeom>
        </p:spPr>
      </p:pic>
      <p:sp>
        <p:nvSpPr>
          <p:cNvPr id="5" name="Rectangle 4"/>
          <p:cNvSpPr/>
          <p:nvPr/>
        </p:nvSpPr>
        <p:spPr>
          <a:xfrm>
            <a:off x="4864470" y="-172720"/>
            <a:ext cx="4405910" cy="556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5193929" y="165244"/>
            <a:ext cx="3549307" cy="840230"/>
          </a:xfrm>
          <a:prstGeom prst="rect">
            <a:avLst/>
          </a:prstGeom>
        </p:spPr>
        <p:txBody>
          <a:bodyPr wrap="square">
            <a:spAutoFit/>
          </a:bodyPr>
          <a:lstStyle/>
          <a:p>
            <a:pPr>
              <a:lnSpc>
                <a:spcPct val="80000"/>
              </a:lnSpc>
            </a:pPr>
            <a:r>
              <a:rPr lang="en-GB" sz="3000" b="1" dirty="0">
                <a:solidFill>
                  <a:srgbClr val="F5AA14"/>
                </a:solidFill>
                <a:cs typeface="Calibri"/>
              </a:rPr>
              <a:t>Placements: University-Led </a:t>
            </a:r>
            <a:r>
              <a:rPr lang="en-GB" sz="3000" dirty="0">
                <a:solidFill>
                  <a:srgbClr val="F5AA14"/>
                </a:solidFill>
                <a:cs typeface="Calibri"/>
              </a:rPr>
              <a:t>(Core)</a:t>
            </a:r>
          </a:p>
        </p:txBody>
      </p:sp>
      <p:sp>
        <p:nvSpPr>
          <p:cNvPr id="12" name="Rectangle 11">
            <a:extLst>
              <a:ext uri="{FF2B5EF4-FFF2-40B4-BE49-F238E27FC236}">
                <a16:creationId xmlns:a16="http://schemas.microsoft.com/office/drawing/2014/main" id="{1EA37DFB-9E7B-954F-AEB8-6A035CF14E23}"/>
              </a:ext>
            </a:extLst>
          </p:cNvPr>
          <p:cNvSpPr/>
          <p:nvPr/>
        </p:nvSpPr>
        <p:spPr>
          <a:xfrm>
            <a:off x="5208114" y="951915"/>
            <a:ext cx="3520935" cy="3785652"/>
          </a:xfrm>
          <a:prstGeom prst="rect">
            <a:avLst/>
          </a:prstGeom>
        </p:spPr>
        <p:txBody>
          <a:bodyPr wrap="square">
            <a:spAutoFit/>
          </a:bodyPr>
          <a:lstStyle/>
          <a:p>
            <a:pPr marL="171450" indent="-171450">
              <a:buClr>
                <a:srgbClr val="F5AA14"/>
              </a:buClr>
              <a:buSzPct val="120000"/>
              <a:buFont typeface="Arial"/>
              <a:buChar char="•"/>
            </a:pPr>
            <a:r>
              <a:rPr lang="en-US" sz="1600" dirty="0">
                <a:solidFill>
                  <a:srgbClr val="303246"/>
                </a:solidFill>
                <a:latin typeface="Calibri" charset="0"/>
                <a:ea typeface="Calibri" charset="0"/>
                <a:cs typeface="Calibri" charset="0"/>
              </a:rPr>
              <a:t>Two extended </a:t>
            </a:r>
            <a:r>
              <a:rPr lang="en-US" sz="1600" b="1" dirty="0">
                <a:solidFill>
                  <a:srgbClr val="303246"/>
                </a:solidFill>
                <a:latin typeface="Calibri" charset="0"/>
                <a:ea typeface="Calibri" charset="0"/>
                <a:cs typeface="Calibri" charset="0"/>
              </a:rPr>
              <a:t>Professional Practice placements </a:t>
            </a:r>
            <a:r>
              <a:rPr lang="en-US" sz="1600" dirty="0">
                <a:solidFill>
                  <a:srgbClr val="303246"/>
                </a:solidFill>
                <a:latin typeface="Calibri" charset="0"/>
                <a:ea typeface="Calibri" charset="0"/>
                <a:cs typeface="Calibri" charset="0"/>
              </a:rPr>
              <a:t>in partner schools (one term and two terms respectively)</a:t>
            </a:r>
          </a:p>
          <a:p>
            <a:pPr marL="171450" indent="-171450">
              <a:buClr>
                <a:srgbClr val="F5AA14"/>
              </a:buClr>
              <a:buSzPct val="120000"/>
              <a:buFont typeface="Arial"/>
              <a:buChar char="•"/>
            </a:pPr>
            <a:r>
              <a:rPr lang="en-US" sz="1600" dirty="0">
                <a:solidFill>
                  <a:srgbClr val="303246"/>
                </a:solidFill>
                <a:latin typeface="Calibri" charset="0"/>
                <a:ea typeface="Calibri" charset="0"/>
                <a:cs typeface="Calibri" charset="0"/>
              </a:rPr>
              <a:t>Contrasting settings to provide a </a:t>
            </a:r>
            <a:r>
              <a:rPr lang="en-US" sz="1600" b="1" dirty="0">
                <a:solidFill>
                  <a:srgbClr val="303246"/>
                </a:solidFill>
                <a:latin typeface="Calibri" charset="0"/>
                <a:ea typeface="Calibri" charset="0"/>
                <a:cs typeface="Calibri" charset="0"/>
              </a:rPr>
              <a:t>varied </a:t>
            </a:r>
            <a:r>
              <a:rPr lang="en-US" sz="1600" dirty="0">
                <a:solidFill>
                  <a:srgbClr val="303246"/>
                </a:solidFill>
                <a:latin typeface="Calibri" charset="0"/>
                <a:ea typeface="Calibri" charset="0"/>
                <a:cs typeface="Calibri" charset="0"/>
              </a:rPr>
              <a:t>and </a:t>
            </a:r>
            <a:r>
              <a:rPr lang="en-US" sz="1600" b="1" dirty="0">
                <a:solidFill>
                  <a:srgbClr val="303246"/>
                </a:solidFill>
                <a:latin typeface="Calibri" charset="0"/>
                <a:ea typeface="Calibri" charset="0"/>
                <a:cs typeface="Calibri" charset="0"/>
              </a:rPr>
              <a:t>balanced</a:t>
            </a:r>
            <a:r>
              <a:rPr lang="en-US" sz="1600" dirty="0">
                <a:solidFill>
                  <a:srgbClr val="303246"/>
                </a:solidFill>
                <a:latin typeface="Calibri" charset="0"/>
                <a:ea typeface="Calibri" charset="0"/>
                <a:cs typeface="Calibri" charset="0"/>
              </a:rPr>
              <a:t> experience of teaching in </a:t>
            </a:r>
            <a:r>
              <a:rPr lang="en-US" sz="1600" b="1" dirty="0">
                <a:solidFill>
                  <a:srgbClr val="303246"/>
                </a:solidFill>
                <a:latin typeface="Calibri" charset="0"/>
                <a:ea typeface="Calibri" charset="0"/>
                <a:cs typeface="Calibri" charset="0"/>
              </a:rPr>
              <a:t>different</a:t>
            </a:r>
            <a:r>
              <a:rPr lang="en-US" sz="1600" dirty="0">
                <a:solidFill>
                  <a:srgbClr val="303246"/>
                </a:solidFill>
                <a:latin typeface="Calibri" charset="0"/>
                <a:ea typeface="Calibri" charset="0"/>
                <a:cs typeface="Calibri" charset="0"/>
              </a:rPr>
              <a:t> settings</a:t>
            </a:r>
          </a:p>
          <a:p>
            <a:pPr marL="171450" indent="-171450">
              <a:buClr>
                <a:srgbClr val="F5AA14"/>
              </a:buClr>
              <a:buSzPct val="120000"/>
              <a:buFont typeface="Arial"/>
              <a:buChar char="•"/>
            </a:pPr>
            <a:r>
              <a:rPr lang="en-US" sz="1600" dirty="0">
                <a:solidFill>
                  <a:srgbClr val="303246"/>
                </a:solidFill>
                <a:latin typeface="Calibri" charset="0"/>
                <a:ea typeface="Calibri" charset="0"/>
                <a:cs typeface="Calibri" charset="0"/>
              </a:rPr>
              <a:t>Try to take account of </a:t>
            </a:r>
            <a:r>
              <a:rPr lang="en-US" sz="1600" b="1" dirty="0">
                <a:solidFill>
                  <a:srgbClr val="303246"/>
                </a:solidFill>
                <a:latin typeface="Calibri" charset="0"/>
                <a:ea typeface="Calibri" charset="0"/>
                <a:cs typeface="Calibri" charset="0"/>
              </a:rPr>
              <a:t>personal circumstances </a:t>
            </a:r>
            <a:r>
              <a:rPr lang="en-US" sz="1600" dirty="0">
                <a:solidFill>
                  <a:srgbClr val="303246"/>
                </a:solidFill>
                <a:latin typeface="Calibri" charset="0"/>
                <a:ea typeface="Calibri" charset="0"/>
                <a:cs typeface="Calibri" charset="0"/>
              </a:rPr>
              <a:t>when placing trainees, to </a:t>
            </a:r>
            <a:r>
              <a:rPr lang="en-US" sz="1600" dirty="0" err="1">
                <a:solidFill>
                  <a:srgbClr val="303246"/>
                </a:solidFill>
                <a:latin typeface="Calibri" charset="0"/>
                <a:ea typeface="Calibri" charset="0"/>
                <a:cs typeface="Calibri" charset="0"/>
              </a:rPr>
              <a:t>minimise</a:t>
            </a:r>
            <a:r>
              <a:rPr lang="en-US" sz="1600" dirty="0">
                <a:solidFill>
                  <a:srgbClr val="303246"/>
                </a:solidFill>
                <a:latin typeface="Calibri" charset="0"/>
                <a:ea typeface="Calibri" charset="0"/>
                <a:cs typeface="Calibri" charset="0"/>
              </a:rPr>
              <a:t> commute to an hour</a:t>
            </a:r>
          </a:p>
          <a:p>
            <a:pPr marL="171450" indent="-171450">
              <a:buClr>
                <a:srgbClr val="F5AA14"/>
              </a:buClr>
              <a:buSzPct val="120000"/>
              <a:buFont typeface="Arial"/>
              <a:buChar char="•"/>
            </a:pPr>
            <a:r>
              <a:rPr lang="en-US" sz="1600" dirty="0">
                <a:solidFill>
                  <a:srgbClr val="303246"/>
                </a:solidFill>
                <a:latin typeface="Calibri" charset="0"/>
                <a:ea typeface="Calibri" charset="0"/>
                <a:cs typeface="Calibri" charset="0"/>
              </a:rPr>
              <a:t>Five day placement in a </a:t>
            </a:r>
            <a:r>
              <a:rPr lang="en-US" sz="1600" b="1" dirty="0">
                <a:solidFill>
                  <a:srgbClr val="303246"/>
                </a:solidFill>
                <a:latin typeface="Calibri" charset="0"/>
                <a:ea typeface="Calibri" charset="0"/>
                <a:cs typeface="Calibri" charset="0"/>
              </a:rPr>
              <a:t>Primary school</a:t>
            </a:r>
          </a:p>
          <a:p>
            <a:pPr marL="171450" indent="-171450">
              <a:buClr>
                <a:srgbClr val="F5AA14"/>
              </a:buClr>
              <a:buSzPct val="120000"/>
              <a:buFont typeface="Arial"/>
              <a:buChar char="•"/>
            </a:pPr>
            <a:r>
              <a:rPr lang="en-US" sz="1600" dirty="0">
                <a:solidFill>
                  <a:srgbClr val="303246"/>
                </a:solidFill>
                <a:latin typeface="Calibri" charset="0"/>
                <a:ea typeface="Calibri" charset="0"/>
                <a:cs typeface="Calibri" charset="0"/>
              </a:rPr>
              <a:t>Optional </a:t>
            </a:r>
            <a:r>
              <a:rPr lang="en-US" sz="1600" b="1" dirty="0">
                <a:solidFill>
                  <a:srgbClr val="303246"/>
                </a:solidFill>
                <a:latin typeface="Calibri" charset="0"/>
                <a:ea typeface="Calibri" charset="0"/>
                <a:cs typeface="Calibri" charset="0"/>
              </a:rPr>
              <a:t>4-day placement </a:t>
            </a:r>
            <a:r>
              <a:rPr lang="en-US" sz="1600" dirty="0">
                <a:solidFill>
                  <a:srgbClr val="303246"/>
                </a:solidFill>
                <a:latin typeface="Calibri" charset="0"/>
                <a:ea typeface="Calibri" charset="0"/>
                <a:cs typeface="Calibri" charset="0"/>
              </a:rPr>
              <a:t>in an alternative educational setting, e.g. special school</a:t>
            </a:r>
          </a:p>
          <a:p>
            <a:pPr>
              <a:buClr>
                <a:srgbClr val="F5AA14"/>
              </a:buClr>
              <a:buSzPct val="120000"/>
            </a:pPr>
            <a:endParaRPr lang="en-US" sz="1600" dirty="0">
              <a:solidFill>
                <a:srgbClr val="303246"/>
              </a:solidFill>
              <a:latin typeface="Calibri" charset="0"/>
              <a:ea typeface="Calibri" charset="0"/>
              <a:cs typeface="Calibri" charset="0"/>
            </a:endParaRPr>
          </a:p>
        </p:txBody>
      </p:sp>
    </p:spTree>
    <p:extLst>
      <p:ext uri="{BB962C8B-B14F-4D97-AF65-F5344CB8AC3E}">
        <p14:creationId xmlns:p14="http://schemas.microsoft.com/office/powerpoint/2010/main" val="2102622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5815" y="-172720"/>
            <a:ext cx="8092440" cy="5394960"/>
          </a:xfrm>
          <a:prstGeom prst="rect">
            <a:avLst/>
          </a:prstGeom>
        </p:spPr>
      </p:pic>
      <p:sp>
        <p:nvSpPr>
          <p:cNvPr id="5" name="Rectangle 4"/>
          <p:cNvSpPr/>
          <p:nvPr/>
        </p:nvSpPr>
        <p:spPr>
          <a:xfrm>
            <a:off x="0" y="-172720"/>
            <a:ext cx="4705815" cy="5567680"/>
          </a:xfrm>
          <a:prstGeom prst="rect">
            <a:avLst/>
          </a:prstGeom>
          <a:solidFill>
            <a:srgbClr val="F5AA14">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357830" y="384339"/>
            <a:ext cx="4135511" cy="1209562"/>
          </a:xfrm>
          <a:prstGeom prst="rect">
            <a:avLst/>
          </a:prstGeom>
        </p:spPr>
        <p:txBody>
          <a:bodyPr wrap="square">
            <a:spAutoFit/>
          </a:bodyPr>
          <a:lstStyle/>
          <a:p>
            <a:pPr>
              <a:lnSpc>
                <a:spcPct val="80000"/>
              </a:lnSpc>
            </a:pPr>
            <a:r>
              <a:rPr lang="en-GB" sz="3000" b="1" dirty="0">
                <a:solidFill>
                  <a:schemeClr val="bg1"/>
                </a:solidFill>
                <a:cs typeface="Calibri"/>
              </a:rPr>
              <a:t>Placements: School-Led </a:t>
            </a:r>
            <a:r>
              <a:rPr lang="en-GB" sz="3000" dirty="0">
                <a:solidFill>
                  <a:schemeClr val="bg1"/>
                </a:solidFill>
                <a:cs typeface="Calibri"/>
              </a:rPr>
              <a:t>(School Direct Training </a:t>
            </a:r>
            <a:br>
              <a:rPr lang="en-GB" sz="3000" dirty="0">
                <a:solidFill>
                  <a:schemeClr val="bg1"/>
                </a:solidFill>
                <a:cs typeface="Calibri"/>
              </a:rPr>
            </a:br>
            <a:r>
              <a:rPr lang="en-GB" sz="3000" dirty="0">
                <a:solidFill>
                  <a:schemeClr val="bg1"/>
                </a:solidFill>
                <a:cs typeface="Calibri"/>
              </a:rPr>
              <a:t>&amp; Salaried)</a:t>
            </a:r>
          </a:p>
        </p:txBody>
      </p:sp>
      <p:sp>
        <p:nvSpPr>
          <p:cNvPr id="12" name="Rectangle 11">
            <a:extLst>
              <a:ext uri="{FF2B5EF4-FFF2-40B4-BE49-F238E27FC236}">
                <a16:creationId xmlns:a16="http://schemas.microsoft.com/office/drawing/2014/main" id="{1EA37DFB-9E7B-954F-AEB8-6A035CF14E23}"/>
              </a:ext>
            </a:extLst>
          </p:cNvPr>
          <p:cNvSpPr/>
          <p:nvPr/>
        </p:nvSpPr>
        <p:spPr>
          <a:xfrm>
            <a:off x="372018" y="1593901"/>
            <a:ext cx="3843143" cy="3046988"/>
          </a:xfrm>
          <a:prstGeom prst="rect">
            <a:avLst/>
          </a:prstGeom>
        </p:spPr>
        <p:txBody>
          <a:bodyPr wrap="square">
            <a:spAutoFit/>
          </a:bodyPr>
          <a:lstStyle/>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Extended Professional Practice placement in </a:t>
            </a:r>
            <a:r>
              <a:rPr lang="en-US" sz="1600" b="1" dirty="0">
                <a:solidFill>
                  <a:srgbClr val="303246"/>
                </a:solidFill>
                <a:latin typeface="Calibri" charset="0"/>
                <a:ea typeface="Calibri" charset="0"/>
                <a:cs typeface="Calibri" charset="0"/>
              </a:rPr>
              <a:t>one main school </a:t>
            </a:r>
            <a:r>
              <a:rPr lang="en-US" sz="1600" dirty="0">
                <a:solidFill>
                  <a:srgbClr val="303246"/>
                </a:solidFill>
                <a:latin typeface="Calibri" charset="0"/>
                <a:ea typeface="Calibri" charset="0"/>
                <a:cs typeface="Calibri" charset="0"/>
              </a:rPr>
              <a:t>or “Base School”</a:t>
            </a:r>
          </a:p>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Additional placement (half a term) in </a:t>
            </a:r>
            <a:r>
              <a:rPr lang="en-US" sz="1600" b="1" dirty="0">
                <a:solidFill>
                  <a:srgbClr val="303246"/>
                </a:solidFill>
                <a:latin typeface="Calibri" charset="0"/>
                <a:ea typeface="Calibri" charset="0"/>
                <a:cs typeface="Calibri" charset="0"/>
              </a:rPr>
              <a:t>contrasting</a:t>
            </a:r>
            <a:r>
              <a:rPr lang="en-US" sz="1600" dirty="0">
                <a:solidFill>
                  <a:srgbClr val="303246"/>
                </a:solidFill>
                <a:latin typeface="Calibri" charset="0"/>
                <a:ea typeface="Calibri" charset="0"/>
                <a:cs typeface="Calibri" charset="0"/>
              </a:rPr>
              <a:t> school</a:t>
            </a:r>
          </a:p>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Five day placement in a </a:t>
            </a:r>
            <a:r>
              <a:rPr lang="en-US" sz="1600" b="1" dirty="0">
                <a:solidFill>
                  <a:srgbClr val="303246"/>
                </a:solidFill>
                <a:latin typeface="Calibri" charset="0"/>
                <a:ea typeface="Calibri" charset="0"/>
                <a:cs typeface="Calibri" charset="0"/>
              </a:rPr>
              <a:t>Primary school</a:t>
            </a:r>
          </a:p>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Varied experience of teaching in different settings</a:t>
            </a:r>
          </a:p>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Contribute significantly to life at your “Base School”</a:t>
            </a:r>
          </a:p>
          <a:p>
            <a:pPr marL="171450" indent="-171450">
              <a:buClr>
                <a:schemeClr val="bg1"/>
              </a:buClr>
              <a:buSzPct val="120000"/>
              <a:buFont typeface="Arial"/>
              <a:buChar char="•"/>
            </a:pPr>
            <a:r>
              <a:rPr lang="en-US" sz="1600" dirty="0">
                <a:solidFill>
                  <a:srgbClr val="303246"/>
                </a:solidFill>
                <a:latin typeface="Calibri" charset="0"/>
                <a:ea typeface="Calibri" charset="0"/>
                <a:cs typeface="Calibri" charset="0"/>
              </a:rPr>
              <a:t>If you choose to follow the salaried route you may have to plan and assess classes independently</a:t>
            </a:r>
          </a:p>
        </p:txBody>
      </p:sp>
    </p:spTree>
    <p:extLst>
      <p:ext uri="{BB962C8B-B14F-4D97-AF65-F5344CB8AC3E}">
        <p14:creationId xmlns:p14="http://schemas.microsoft.com/office/powerpoint/2010/main" val="3557412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349731B-B35F-CD43-B7AA-3F2C95B8C2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26154"/>
            <a:ext cx="9242323" cy="6160045"/>
          </a:xfrm>
          <a:prstGeom prst="rect">
            <a:avLst/>
          </a:prstGeom>
        </p:spPr>
      </p:pic>
      <p:sp>
        <p:nvSpPr>
          <p:cNvPr id="5" name="Rectangle 4"/>
          <p:cNvSpPr/>
          <p:nvPr/>
        </p:nvSpPr>
        <p:spPr>
          <a:xfrm>
            <a:off x="-188782" y="2786231"/>
            <a:ext cx="9619885" cy="2612431"/>
          </a:xfrm>
          <a:prstGeom prst="rect">
            <a:avLst/>
          </a:prstGeom>
          <a:solidFill>
            <a:srgbClr val="30324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390791" y="2967023"/>
            <a:ext cx="1930874" cy="1209562"/>
          </a:xfrm>
          <a:prstGeom prst="rect">
            <a:avLst/>
          </a:prstGeom>
        </p:spPr>
        <p:txBody>
          <a:bodyPr wrap="square">
            <a:spAutoFit/>
          </a:bodyPr>
          <a:lstStyle/>
          <a:p>
            <a:pPr>
              <a:lnSpc>
                <a:spcPct val="80000"/>
              </a:lnSpc>
            </a:pPr>
            <a:r>
              <a:rPr lang="en-GB" sz="3000" b="1" dirty="0">
                <a:solidFill>
                  <a:schemeClr val="bg1"/>
                </a:solidFill>
                <a:cs typeface="Calibri"/>
              </a:rPr>
              <a:t>Our courses </a:t>
            </a:r>
            <a:br>
              <a:rPr lang="en-GB" sz="3000" b="1" dirty="0">
                <a:solidFill>
                  <a:schemeClr val="bg1"/>
                </a:solidFill>
                <a:cs typeface="Calibri"/>
              </a:rPr>
            </a:br>
            <a:r>
              <a:rPr lang="en-GB" sz="3000" b="1" dirty="0">
                <a:solidFill>
                  <a:schemeClr val="bg1"/>
                </a:solidFill>
                <a:cs typeface="Calibri"/>
              </a:rPr>
              <a:t>for</a:t>
            </a:r>
            <a:r>
              <a:rPr lang="en-GB" sz="3000" b="1" dirty="0">
                <a:solidFill>
                  <a:srgbClr val="F5AA14"/>
                </a:solidFill>
                <a:cs typeface="Calibri"/>
              </a:rPr>
              <a:t> 20/21</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10" name="Rectangle 9">
            <a:extLst>
              <a:ext uri="{FF2B5EF4-FFF2-40B4-BE49-F238E27FC236}">
                <a16:creationId xmlns:a16="http://schemas.microsoft.com/office/drawing/2014/main" id="{86A350E4-E7E7-9A42-8E6D-7A5883FDB88F}"/>
              </a:ext>
            </a:extLst>
          </p:cNvPr>
          <p:cNvSpPr/>
          <p:nvPr/>
        </p:nvSpPr>
        <p:spPr>
          <a:xfrm>
            <a:off x="2512416" y="3307617"/>
            <a:ext cx="6326784" cy="1569660"/>
          </a:xfrm>
          <a:prstGeom prst="rect">
            <a:avLst/>
          </a:prstGeom>
        </p:spPr>
        <p:txBody>
          <a:bodyPr wrap="square" numCol="3">
            <a:spAutoFit/>
          </a:bodyPr>
          <a:lstStyle/>
          <a:p>
            <a:pPr marL="342900" indent="-342900">
              <a:buClr>
                <a:srgbClr val="F5AA14"/>
              </a:buClr>
              <a:buFont typeface="Arial" panose="020B0604020202020204" pitchFamily="34" charset="0"/>
              <a:buChar char="•"/>
            </a:pPr>
            <a:r>
              <a:rPr lang="en-GB" sz="1600" dirty="0">
                <a:solidFill>
                  <a:schemeClr val="bg1"/>
                </a:solidFill>
              </a:rPr>
              <a:t>Art and Design</a:t>
            </a:r>
          </a:p>
          <a:p>
            <a:pPr marL="342900" indent="-342900">
              <a:buClr>
                <a:srgbClr val="F5AA14"/>
              </a:buClr>
              <a:buFont typeface="Arial" panose="020B0604020202020204" pitchFamily="34" charset="0"/>
              <a:buChar char="•"/>
            </a:pPr>
            <a:r>
              <a:rPr lang="en-GB" sz="1600" dirty="0">
                <a:solidFill>
                  <a:schemeClr val="bg1"/>
                </a:solidFill>
              </a:rPr>
              <a:t>Biology </a:t>
            </a:r>
          </a:p>
          <a:p>
            <a:pPr marL="342900" indent="-342900">
              <a:buClr>
                <a:srgbClr val="F5AA14"/>
              </a:buClr>
              <a:buFont typeface="Arial" panose="020B0604020202020204" pitchFamily="34" charset="0"/>
              <a:buChar char="•"/>
            </a:pPr>
            <a:r>
              <a:rPr lang="en-GB" sz="1600" dirty="0">
                <a:solidFill>
                  <a:schemeClr val="bg1"/>
                </a:solidFill>
              </a:rPr>
              <a:t>Chemistry</a:t>
            </a:r>
          </a:p>
          <a:p>
            <a:pPr marL="342900" indent="-342900">
              <a:buClr>
                <a:srgbClr val="F5AA14"/>
              </a:buClr>
              <a:buFont typeface="Arial" panose="020B0604020202020204" pitchFamily="34" charset="0"/>
              <a:buChar char="•"/>
            </a:pPr>
            <a:r>
              <a:rPr lang="en-GB" sz="1600" dirty="0">
                <a:solidFill>
                  <a:schemeClr val="bg1"/>
                </a:solidFill>
              </a:rPr>
              <a:t>Computer Science</a:t>
            </a:r>
          </a:p>
          <a:p>
            <a:pPr marL="342900" indent="-342900">
              <a:buClr>
                <a:srgbClr val="F5AA14"/>
              </a:buClr>
              <a:buFont typeface="Arial" panose="020B0604020202020204" pitchFamily="34" charset="0"/>
              <a:buChar char="•"/>
            </a:pPr>
            <a:r>
              <a:rPr lang="en-GB" sz="1600" dirty="0">
                <a:solidFill>
                  <a:schemeClr val="bg1"/>
                </a:solidFill>
              </a:rPr>
              <a:t>Drama</a:t>
            </a:r>
          </a:p>
          <a:p>
            <a:pPr marL="342900" indent="-342900">
              <a:buClr>
                <a:srgbClr val="F5AA14"/>
              </a:buClr>
              <a:buFont typeface="Arial" panose="020B0604020202020204" pitchFamily="34" charset="0"/>
              <a:buChar char="•"/>
            </a:pPr>
            <a:endParaRPr lang="en-GB" sz="1600" dirty="0">
              <a:solidFill>
                <a:schemeClr val="bg1"/>
              </a:solidFill>
            </a:endParaRPr>
          </a:p>
          <a:p>
            <a:pPr marL="342900" indent="-342900">
              <a:buClr>
                <a:srgbClr val="F5AA14"/>
              </a:buClr>
              <a:buFont typeface="Arial" panose="020B0604020202020204" pitchFamily="34" charset="0"/>
              <a:buChar char="•"/>
            </a:pPr>
            <a:r>
              <a:rPr lang="en-GB" sz="1600" dirty="0">
                <a:solidFill>
                  <a:schemeClr val="bg1"/>
                </a:solidFill>
              </a:rPr>
              <a:t>English </a:t>
            </a:r>
          </a:p>
          <a:p>
            <a:pPr marL="342900" indent="-342900">
              <a:buClr>
                <a:srgbClr val="F5AA14"/>
              </a:buClr>
              <a:buFont typeface="Arial" panose="020B0604020202020204" pitchFamily="34" charset="0"/>
              <a:buChar char="•"/>
            </a:pPr>
            <a:r>
              <a:rPr lang="en-GB" sz="1600" dirty="0">
                <a:solidFill>
                  <a:schemeClr val="bg1"/>
                </a:solidFill>
              </a:rPr>
              <a:t>Geography </a:t>
            </a:r>
          </a:p>
          <a:p>
            <a:pPr marL="342900" indent="-342900">
              <a:buClr>
                <a:srgbClr val="F5AA14"/>
              </a:buClr>
              <a:buFont typeface="Arial" panose="020B0604020202020204" pitchFamily="34" charset="0"/>
              <a:buChar char="•"/>
            </a:pPr>
            <a:r>
              <a:rPr lang="en-GB" sz="1600" dirty="0">
                <a:solidFill>
                  <a:schemeClr val="bg1"/>
                </a:solidFill>
              </a:rPr>
              <a:t>History</a:t>
            </a:r>
          </a:p>
          <a:p>
            <a:pPr marL="342900" indent="-342900">
              <a:buClr>
                <a:srgbClr val="F5AA14"/>
              </a:buClr>
              <a:buFont typeface="Arial" panose="020B0604020202020204" pitchFamily="34" charset="0"/>
              <a:buChar char="•"/>
            </a:pPr>
            <a:r>
              <a:rPr lang="en-GB" sz="1600" dirty="0">
                <a:solidFill>
                  <a:schemeClr val="bg1"/>
                </a:solidFill>
              </a:rPr>
              <a:t>Mathematics</a:t>
            </a:r>
          </a:p>
          <a:p>
            <a:pPr marL="342900" indent="-342900">
              <a:buClr>
                <a:srgbClr val="F5AA14"/>
              </a:buClr>
              <a:buFont typeface="Arial" panose="020B0604020202020204" pitchFamily="34" charset="0"/>
              <a:buChar char="•"/>
            </a:pPr>
            <a:r>
              <a:rPr lang="en-GB" sz="1600" dirty="0">
                <a:solidFill>
                  <a:schemeClr val="bg1"/>
                </a:solidFill>
              </a:rPr>
              <a:t>Modern Foreign Languages</a:t>
            </a:r>
          </a:p>
          <a:p>
            <a:pPr marL="342900" indent="-342900">
              <a:buClr>
                <a:srgbClr val="F5AA14"/>
              </a:buClr>
              <a:buFont typeface="Arial" panose="020B0604020202020204" pitchFamily="34" charset="0"/>
              <a:buChar char="•"/>
            </a:pPr>
            <a:r>
              <a:rPr lang="en-GB" sz="1600" dirty="0">
                <a:solidFill>
                  <a:schemeClr val="bg1"/>
                </a:solidFill>
              </a:rPr>
              <a:t>Music</a:t>
            </a:r>
          </a:p>
          <a:p>
            <a:pPr marL="342900" indent="-342900">
              <a:buClr>
                <a:srgbClr val="F5AA14"/>
              </a:buClr>
              <a:buFont typeface="Arial" panose="020B0604020202020204" pitchFamily="34" charset="0"/>
              <a:buChar char="•"/>
            </a:pPr>
            <a:r>
              <a:rPr lang="en-GB" sz="1600" dirty="0">
                <a:solidFill>
                  <a:schemeClr val="bg1"/>
                </a:solidFill>
              </a:rPr>
              <a:t>Physics</a:t>
            </a:r>
          </a:p>
          <a:p>
            <a:pPr marL="342900" indent="-342900">
              <a:buClr>
                <a:srgbClr val="F5AA14"/>
              </a:buClr>
              <a:buFont typeface="Arial" panose="020B0604020202020204" pitchFamily="34" charset="0"/>
              <a:buChar char="•"/>
            </a:pPr>
            <a:r>
              <a:rPr lang="en-GB" sz="1600" dirty="0">
                <a:solidFill>
                  <a:schemeClr val="bg1"/>
                </a:solidFill>
              </a:rPr>
              <a:t>Physical Education  </a:t>
            </a:r>
          </a:p>
          <a:p>
            <a:pPr marL="342900" indent="-342900">
              <a:buClr>
                <a:srgbClr val="F5AA14"/>
              </a:buClr>
              <a:buFont typeface="Arial" panose="020B0604020202020204" pitchFamily="34" charset="0"/>
              <a:buChar char="•"/>
            </a:pPr>
            <a:r>
              <a:rPr lang="en-GB" sz="1600" dirty="0">
                <a:solidFill>
                  <a:schemeClr val="bg1"/>
                </a:solidFill>
              </a:rPr>
              <a:t>Religious Education</a:t>
            </a:r>
          </a:p>
          <a:p>
            <a:pPr>
              <a:lnSpc>
                <a:spcPct val="110000"/>
              </a:lnSpc>
              <a:buClr>
                <a:srgbClr val="F5AA14"/>
              </a:buClr>
            </a:pPr>
            <a:endParaRPr lang="en-GB" sz="1600" b="1" dirty="0">
              <a:solidFill>
                <a:schemeClr val="bg1"/>
              </a:solidFill>
              <a:cs typeface="Calibri"/>
            </a:endParaRPr>
          </a:p>
        </p:txBody>
      </p:sp>
      <p:sp>
        <p:nvSpPr>
          <p:cNvPr id="2" name="Rectangle 1">
            <a:extLst>
              <a:ext uri="{FF2B5EF4-FFF2-40B4-BE49-F238E27FC236}">
                <a16:creationId xmlns:a16="http://schemas.microsoft.com/office/drawing/2014/main" id="{D6AC9559-780A-BD43-B352-A18D38455F41}"/>
              </a:ext>
            </a:extLst>
          </p:cNvPr>
          <p:cNvSpPr/>
          <p:nvPr/>
        </p:nvSpPr>
        <p:spPr>
          <a:xfrm>
            <a:off x="2502584" y="2911002"/>
            <a:ext cx="2596224" cy="400110"/>
          </a:xfrm>
          <a:prstGeom prst="rect">
            <a:avLst/>
          </a:prstGeom>
        </p:spPr>
        <p:txBody>
          <a:bodyPr wrap="none">
            <a:spAutoFit/>
          </a:bodyPr>
          <a:lstStyle/>
          <a:p>
            <a:pPr lvl="0" defTabSz="914400"/>
            <a:r>
              <a:rPr lang="en-US" sz="2000" b="1" dirty="0">
                <a:solidFill>
                  <a:srgbClr val="F5AA14"/>
                </a:solidFill>
              </a:rPr>
              <a:t>Core and School Direct</a:t>
            </a:r>
          </a:p>
        </p:txBody>
      </p:sp>
    </p:spTree>
    <p:extLst>
      <p:ext uri="{BB962C8B-B14F-4D97-AF65-F5344CB8AC3E}">
        <p14:creationId xmlns:p14="http://schemas.microsoft.com/office/powerpoint/2010/main" val="2673379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64470" y="-172720"/>
            <a:ext cx="4405910" cy="556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5222301" y="384339"/>
            <a:ext cx="3549307" cy="840230"/>
          </a:xfrm>
          <a:prstGeom prst="rect">
            <a:avLst/>
          </a:prstGeom>
        </p:spPr>
        <p:txBody>
          <a:bodyPr wrap="square">
            <a:spAutoFit/>
          </a:bodyPr>
          <a:lstStyle/>
          <a:p>
            <a:pPr>
              <a:lnSpc>
                <a:spcPct val="80000"/>
              </a:lnSpc>
            </a:pPr>
            <a:r>
              <a:rPr lang="en-GB" sz="3000" b="1" dirty="0">
                <a:solidFill>
                  <a:srgbClr val="F5AA14"/>
                </a:solidFill>
                <a:cs typeface="Calibri"/>
              </a:rPr>
              <a:t>Subject Knowledge Enhancement</a:t>
            </a:r>
            <a:endParaRPr lang="en-GB" sz="3000" dirty="0">
              <a:solidFill>
                <a:srgbClr val="F5AA14"/>
              </a:solidFill>
              <a:cs typeface="Calibri"/>
            </a:endParaRPr>
          </a:p>
        </p:txBody>
      </p:sp>
      <p:sp>
        <p:nvSpPr>
          <p:cNvPr id="12" name="Rectangle 11">
            <a:extLst>
              <a:ext uri="{FF2B5EF4-FFF2-40B4-BE49-F238E27FC236}">
                <a16:creationId xmlns:a16="http://schemas.microsoft.com/office/drawing/2014/main" id="{1EA37DFB-9E7B-954F-AEB8-6A035CF14E23}"/>
              </a:ext>
            </a:extLst>
          </p:cNvPr>
          <p:cNvSpPr/>
          <p:nvPr/>
        </p:nvSpPr>
        <p:spPr>
          <a:xfrm>
            <a:off x="5236488" y="1365513"/>
            <a:ext cx="3520935" cy="2031325"/>
          </a:xfrm>
          <a:prstGeom prst="rect">
            <a:avLst/>
          </a:prstGeom>
        </p:spPr>
        <p:txBody>
          <a:bodyPr wrap="square">
            <a:spAutoFit/>
          </a:bodyPr>
          <a:lstStyle/>
          <a:p>
            <a:pPr marL="171450" indent="-171450">
              <a:buClr>
                <a:srgbClr val="F5AA14"/>
              </a:buClr>
              <a:buSzPct val="120000"/>
              <a:buFont typeface="Arial"/>
              <a:buChar char="•"/>
            </a:pPr>
            <a:r>
              <a:rPr lang="en-US" dirty="0">
                <a:solidFill>
                  <a:srgbClr val="303246"/>
                </a:solidFill>
                <a:latin typeface="Calibri" charset="0"/>
                <a:ea typeface="Calibri" charset="0"/>
                <a:cs typeface="Calibri" charset="0"/>
              </a:rPr>
              <a:t>Info on the </a:t>
            </a:r>
            <a:r>
              <a:rPr lang="en-US" b="1" dirty="0" err="1">
                <a:solidFill>
                  <a:srgbClr val="303246"/>
                </a:solidFill>
                <a:latin typeface="Calibri" charset="0"/>
                <a:ea typeface="Calibri" charset="0"/>
                <a:cs typeface="Calibri" charset="0"/>
              </a:rPr>
              <a:t>DfE</a:t>
            </a:r>
            <a:r>
              <a:rPr lang="en-US" b="1" dirty="0">
                <a:solidFill>
                  <a:srgbClr val="303246"/>
                </a:solidFill>
                <a:latin typeface="Calibri" charset="0"/>
                <a:ea typeface="Calibri" charset="0"/>
                <a:cs typeface="Calibri" charset="0"/>
              </a:rPr>
              <a:t> website </a:t>
            </a:r>
          </a:p>
          <a:p>
            <a:pPr marL="171450" indent="-171450">
              <a:buClr>
                <a:srgbClr val="F5AA14"/>
              </a:buClr>
              <a:buSzPct val="120000"/>
              <a:buFont typeface="Arial"/>
              <a:buChar char="•"/>
            </a:pPr>
            <a:r>
              <a:rPr lang="en-US" dirty="0">
                <a:solidFill>
                  <a:srgbClr val="303246"/>
                </a:solidFill>
                <a:latin typeface="Calibri" charset="0"/>
                <a:ea typeface="Calibri" charset="0"/>
                <a:cs typeface="Calibri" charset="0"/>
              </a:rPr>
              <a:t>Courses </a:t>
            </a:r>
            <a:r>
              <a:rPr lang="en-US" b="1" dirty="0">
                <a:solidFill>
                  <a:srgbClr val="303246"/>
                </a:solidFill>
                <a:latin typeface="Calibri" charset="0"/>
                <a:ea typeface="Calibri" charset="0"/>
                <a:cs typeface="Calibri" charset="0"/>
              </a:rPr>
              <a:t>from 8-28 weeks </a:t>
            </a:r>
            <a:r>
              <a:rPr lang="en-US" dirty="0">
                <a:solidFill>
                  <a:srgbClr val="303246"/>
                </a:solidFill>
                <a:latin typeface="Calibri" charset="0"/>
                <a:ea typeface="Calibri" charset="0"/>
                <a:cs typeface="Calibri" charset="0"/>
              </a:rPr>
              <a:t>long</a:t>
            </a:r>
          </a:p>
          <a:p>
            <a:pPr marL="171450" indent="-171450">
              <a:buClr>
                <a:srgbClr val="F5AA14"/>
              </a:buClr>
              <a:buSzPct val="120000"/>
              <a:buFont typeface="Arial"/>
              <a:buChar char="•"/>
            </a:pPr>
            <a:r>
              <a:rPr lang="en-US" dirty="0">
                <a:solidFill>
                  <a:srgbClr val="303246"/>
                </a:solidFill>
                <a:latin typeface="Calibri" charset="0"/>
                <a:ea typeface="Calibri" charset="0"/>
                <a:cs typeface="Calibri" charset="0"/>
              </a:rPr>
              <a:t>Funded by </a:t>
            </a:r>
            <a:r>
              <a:rPr lang="en-US" dirty="0" err="1">
                <a:solidFill>
                  <a:srgbClr val="303246"/>
                </a:solidFill>
                <a:latin typeface="Calibri" charset="0"/>
                <a:ea typeface="Calibri" charset="0"/>
                <a:cs typeface="Calibri" charset="0"/>
              </a:rPr>
              <a:t>DfE</a:t>
            </a:r>
            <a:r>
              <a:rPr lang="en-US" dirty="0">
                <a:solidFill>
                  <a:srgbClr val="303246"/>
                </a:solidFill>
                <a:latin typeface="Calibri" charset="0"/>
                <a:ea typeface="Calibri" charset="0"/>
                <a:cs typeface="Calibri" charset="0"/>
              </a:rPr>
              <a:t> in </a:t>
            </a:r>
            <a:r>
              <a:rPr lang="en-US" b="1" dirty="0">
                <a:solidFill>
                  <a:srgbClr val="303246"/>
                </a:solidFill>
                <a:latin typeface="Calibri" charset="0"/>
                <a:ea typeface="Calibri" charset="0"/>
                <a:cs typeface="Calibri" charset="0"/>
              </a:rPr>
              <a:t>eligible subjects</a:t>
            </a:r>
          </a:p>
          <a:p>
            <a:pPr marL="171450" indent="-171450">
              <a:buClr>
                <a:srgbClr val="F5AA14"/>
              </a:buClr>
              <a:buSzPct val="120000"/>
              <a:buFont typeface="Arial"/>
              <a:buChar char="•"/>
            </a:pPr>
            <a:r>
              <a:rPr lang="en-US" dirty="0">
                <a:solidFill>
                  <a:srgbClr val="303246"/>
                </a:solidFill>
                <a:latin typeface="Calibri" charset="0"/>
                <a:ea typeface="Calibri" charset="0"/>
                <a:cs typeface="Calibri" charset="0"/>
              </a:rPr>
              <a:t>May be eligible for a tax-free SKE training bursary of up to</a:t>
            </a:r>
            <a:r>
              <a:rPr lang="en-US" b="1" dirty="0">
                <a:solidFill>
                  <a:srgbClr val="303246"/>
                </a:solidFill>
                <a:latin typeface="Calibri" charset="0"/>
                <a:ea typeface="Calibri" charset="0"/>
                <a:cs typeface="Calibri" charset="0"/>
              </a:rPr>
              <a:t> £5,600 </a:t>
            </a:r>
            <a:r>
              <a:rPr lang="en-US" dirty="0">
                <a:solidFill>
                  <a:srgbClr val="303246"/>
                </a:solidFill>
                <a:latin typeface="Calibri" charset="0"/>
                <a:ea typeface="Calibri" charset="0"/>
                <a:cs typeface="Calibri" charset="0"/>
              </a:rPr>
              <a:t>(depending on the course length)</a:t>
            </a:r>
          </a:p>
          <a:p>
            <a:pPr marL="171450" indent="-171450">
              <a:buClr>
                <a:srgbClr val="F5AA14"/>
              </a:buClr>
              <a:buSzPct val="120000"/>
              <a:buFont typeface="Arial"/>
              <a:buChar char="•"/>
            </a:pPr>
            <a:r>
              <a:rPr lang="en-US" dirty="0">
                <a:solidFill>
                  <a:srgbClr val="303246"/>
                </a:solidFill>
                <a:latin typeface="Calibri" charset="0"/>
                <a:ea typeface="Calibri" charset="0"/>
                <a:cs typeface="Calibri" charset="0"/>
              </a:rPr>
              <a:t>Delivery </a:t>
            </a:r>
            <a:r>
              <a:rPr lang="en-US" b="1" dirty="0">
                <a:solidFill>
                  <a:srgbClr val="303246"/>
                </a:solidFill>
                <a:latin typeface="Calibri" charset="0"/>
                <a:ea typeface="Calibri" charset="0"/>
                <a:cs typeface="Calibri" charset="0"/>
              </a:rPr>
              <a:t>varied:</a:t>
            </a:r>
          </a:p>
        </p:txBody>
      </p:sp>
      <p:sp>
        <p:nvSpPr>
          <p:cNvPr id="6" name="Rectangle 5">
            <a:extLst>
              <a:ext uri="{FF2B5EF4-FFF2-40B4-BE49-F238E27FC236}">
                <a16:creationId xmlns:a16="http://schemas.microsoft.com/office/drawing/2014/main" id="{0FA57ED2-0A02-5E4B-945E-214ED8415DDD}"/>
              </a:ext>
            </a:extLst>
          </p:cNvPr>
          <p:cNvSpPr/>
          <p:nvPr/>
        </p:nvSpPr>
        <p:spPr>
          <a:xfrm>
            <a:off x="5537425" y="3402729"/>
            <a:ext cx="1087693" cy="338554"/>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7C49849-FB68-CD49-8550-19E99149F2BB}"/>
              </a:ext>
            </a:extLst>
          </p:cNvPr>
          <p:cNvSpPr/>
          <p:nvPr/>
        </p:nvSpPr>
        <p:spPr>
          <a:xfrm>
            <a:off x="5103548" y="3402729"/>
            <a:ext cx="1382110" cy="338554"/>
          </a:xfrm>
          <a:prstGeom prst="rect">
            <a:avLst/>
          </a:prstGeom>
        </p:spPr>
        <p:txBody>
          <a:bodyPr wrap="none">
            <a:spAutoFit/>
          </a:bodyPr>
          <a:lstStyle/>
          <a:p>
            <a:pPr marL="628650" lvl="1" indent="-171450">
              <a:buClr>
                <a:srgbClr val="F5AA14"/>
              </a:buClr>
              <a:buFont typeface="Arial"/>
              <a:buChar char="•"/>
            </a:pPr>
            <a:r>
              <a:rPr lang="en-US" sz="1600" b="1" dirty="0">
                <a:solidFill>
                  <a:schemeClr val="bg1"/>
                </a:solidFill>
                <a:latin typeface="Calibri" charset="0"/>
                <a:ea typeface="Calibri" charset="0"/>
                <a:cs typeface="Calibri" charset="0"/>
              </a:rPr>
              <a:t>Online</a:t>
            </a:r>
          </a:p>
        </p:txBody>
      </p:sp>
      <p:sp>
        <p:nvSpPr>
          <p:cNvPr id="8" name="Rectangle 7">
            <a:extLst>
              <a:ext uri="{FF2B5EF4-FFF2-40B4-BE49-F238E27FC236}">
                <a16:creationId xmlns:a16="http://schemas.microsoft.com/office/drawing/2014/main" id="{9EA3B27E-6F86-9D48-8081-A9862AC60391}"/>
              </a:ext>
            </a:extLst>
          </p:cNvPr>
          <p:cNvSpPr/>
          <p:nvPr/>
        </p:nvSpPr>
        <p:spPr>
          <a:xfrm>
            <a:off x="5537425" y="3838471"/>
            <a:ext cx="1504398" cy="377351"/>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34A3ED0-AFEE-E045-BD0E-D60B160E635A}"/>
              </a:ext>
            </a:extLst>
          </p:cNvPr>
          <p:cNvSpPr/>
          <p:nvPr/>
        </p:nvSpPr>
        <p:spPr>
          <a:xfrm>
            <a:off x="5103548" y="3858415"/>
            <a:ext cx="1853777" cy="338554"/>
          </a:xfrm>
          <a:prstGeom prst="rect">
            <a:avLst/>
          </a:prstGeom>
        </p:spPr>
        <p:txBody>
          <a:bodyPr wrap="none">
            <a:spAutoFit/>
          </a:bodyPr>
          <a:lstStyle/>
          <a:p>
            <a:pPr marL="628650" lvl="1" indent="-171450">
              <a:buClr>
                <a:srgbClr val="F5AA14"/>
              </a:buClr>
              <a:buFont typeface="Arial"/>
              <a:buChar char="•"/>
            </a:pPr>
            <a:r>
              <a:rPr lang="en-US" sz="1600" b="1" dirty="0">
                <a:solidFill>
                  <a:schemeClr val="bg1"/>
                </a:solidFill>
                <a:latin typeface="Calibri" charset="0"/>
                <a:ea typeface="Calibri" charset="0"/>
                <a:cs typeface="Calibri" charset="0"/>
              </a:rPr>
              <a:t>Face-to-face</a:t>
            </a:r>
          </a:p>
        </p:txBody>
      </p:sp>
      <p:sp>
        <p:nvSpPr>
          <p:cNvPr id="11" name="Rectangle 10">
            <a:extLst>
              <a:ext uri="{FF2B5EF4-FFF2-40B4-BE49-F238E27FC236}">
                <a16:creationId xmlns:a16="http://schemas.microsoft.com/office/drawing/2014/main" id="{4F53141B-76F6-4241-8A61-E2E8F4A817B1}"/>
              </a:ext>
            </a:extLst>
          </p:cNvPr>
          <p:cNvSpPr/>
          <p:nvPr/>
        </p:nvSpPr>
        <p:spPr>
          <a:xfrm>
            <a:off x="5537425" y="4320910"/>
            <a:ext cx="1178255" cy="385862"/>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2654BB-8F0D-B144-A2FF-C988B80D9BD8}"/>
              </a:ext>
            </a:extLst>
          </p:cNvPr>
          <p:cNvSpPr/>
          <p:nvPr/>
        </p:nvSpPr>
        <p:spPr>
          <a:xfrm>
            <a:off x="5103548" y="4340855"/>
            <a:ext cx="1521570" cy="338554"/>
          </a:xfrm>
          <a:prstGeom prst="rect">
            <a:avLst/>
          </a:prstGeom>
        </p:spPr>
        <p:txBody>
          <a:bodyPr wrap="none">
            <a:spAutoFit/>
          </a:bodyPr>
          <a:lstStyle/>
          <a:p>
            <a:pPr marL="628650" lvl="1" indent="-171450">
              <a:buClr>
                <a:srgbClr val="F5AA14"/>
              </a:buClr>
              <a:buFont typeface="Arial"/>
              <a:buChar char="•"/>
            </a:pPr>
            <a:r>
              <a:rPr lang="en-US" sz="1600" b="1" dirty="0">
                <a:solidFill>
                  <a:schemeClr val="bg1"/>
                </a:solidFill>
                <a:latin typeface="Calibri" charset="0"/>
                <a:ea typeface="Calibri" charset="0"/>
                <a:cs typeface="Calibri" charset="0"/>
              </a:rPr>
              <a:t>Blended</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286" r="20044"/>
          <a:stretch/>
        </p:blipFill>
        <p:spPr>
          <a:xfrm>
            <a:off x="-5435" y="0"/>
            <a:ext cx="4989444" cy="5143500"/>
          </a:xfrm>
          <a:prstGeom prst="rect">
            <a:avLst/>
          </a:prstGeom>
        </p:spPr>
      </p:pic>
    </p:spTree>
    <p:extLst>
      <p:ext uri="{BB962C8B-B14F-4D97-AF65-F5344CB8AC3E}">
        <p14:creationId xmlns:p14="http://schemas.microsoft.com/office/powerpoint/2010/main" val="1379278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D7A47C-2DA7-5D48-9F82-2E2918763E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4732" y="-28281"/>
            <a:ext cx="7975008" cy="5315374"/>
          </a:xfrm>
          <a:prstGeom prst="rect">
            <a:avLst/>
          </a:prstGeom>
        </p:spPr>
      </p:pic>
      <p:sp>
        <p:nvSpPr>
          <p:cNvPr id="5" name="Rectangle 4"/>
          <p:cNvSpPr/>
          <p:nvPr/>
        </p:nvSpPr>
        <p:spPr>
          <a:xfrm>
            <a:off x="-133891" y="-163294"/>
            <a:ext cx="3169620" cy="5567680"/>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390791" y="384339"/>
            <a:ext cx="3277980" cy="470898"/>
          </a:xfrm>
          <a:prstGeom prst="rect">
            <a:avLst/>
          </a:prstGeom>
        </p:spPr>
        <p:txBody>
          <a:bodyPr wrap="square">
            <a:spAutoFit/>
          </a:bodyPr>
          <a:lstStyle/>
          <a:p>
            <a:pPr>
              <a:lnSpc>
                <a:spcPct val="80000"/>
              </a:lnSpc>
            </a:pPr>
            <a:r>
              <a:rPr lang="en-GB" sz="3000" b="1" dirty="0">
                <a:solidFill>
                  <a:srgbClr val="F5AA14"/>
                </a:solidFill>
                <a:cs typeface="Calibri"/>
              </a:rPr>
              <a:t>Fees</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10" name="Rectangle 9">
            <a:extLst>
              <a:ext uri="{FF2B5EF4-FFF2-40B4-BE49-F238E27FC236}">
                <a16:creationId xmlns:a16="http://schemas.microsoft.com/office/drawing/2014/main" id="{86A350E4-E7E7-9A42-8E6D-7A5883FDB88F}"/>
              </a:ext>
            </a:extLst>
          </p:cNvPr>
          <p:cNvSpPr/>
          <p:nvPr/>
        </p:nvSpPr>
        <p:spPr>
          <a:xfrm>
            <a:off x="469005" y="1029624"/>
            <a:ext cx="2161073" cy="2554545"/>
          </a:xfrm>
          <a:prstGeom prst="rect">
            <a:avLst/>
          </a:prstGeom>
        </p:spPr>
        <p:txBody>
          <a:bodyPr wrap="square">
            <a:spAutoFit/>
          </a:bodyPr>
          <a:lstStyle/>
          <a:p>
            <a:pPr marL="342900" indent="-342900">
              <a:buClr>
                <a:srgbClr val="F5AA14"/>
              </a:buClr>
              <a:buSzPct val="120000"/>
              <a:buFont typeface="Arial" panose="020B0604020202020204" pitchFamily="34" charset="0"/>
              <a:buChar char="•"/>
            </a:pPr>
            <a:r>
              <a:rPr lang="en-GB" sz="1600" dirty="0">
                <a:solidFill>
                  <a:schemeClr val="bg1"/>
                </a:solidFill>
              </a:rPr>
              <a:t>Full-time Home and EU tuition fee for studying a PGCE 2020/21 is </a:t>
            </a:r>
            <a:r>
              <a:rPr lang="en-GB" sz="1600" b="1" dirty="0">
                <a:solidFill>
                  <a:schemeClr val="bg1"/>
                </a:solidFill>
              </a:rPr>
              <a:t>£9,250</a:t>
            </a:r>
          </a:p>
          <a:p>
            <a:pPr marL="342900" indent="-342900">
              <a:buClr>
                <a:srgbClr val="F5AA14"/>
              </a:buClr>
              <a:buSzPct val="120000"/>
              <a:buFont typeface="Arial" panose="020B0604020202020204" pitchFamily="34" charset="0"/>
              <a:buChar char="•"/>
            </a:pPr>
            <a:r>
              <a:rPr lang="en-GB" sz="1600" dirty="0">
                <a:solidFill>
                  <a:schemeClr val="bg1"/>
                </a:solidFill>
              </a:rPr>
              <a:t>School Direct Salaried fee is </a:t>
            </a:r>
            <a:r>
              <a:rPr lang="en-GB" sz="1600" b="1" dirty="0">
                <a:solidFill>
                  <a:schemeClr val="bg1"/>
                </a:solidFill>
              </a:rPr>
              <a:t>£2,000</a:t>
            </a:r>
          </a:p>
          <a:p>
            <a:pPr marL="342900" indent="-342900">
              <a:buClr>
                <a:srgbClr val="F5AA14"/>
              </a:buClr>
              <a:buSzPct val="120000"/>
              <a:buFont typeface="Arial" panose="020B0604020202020204" pitchFamily="34" charset="0"/>
              <a:buChar char="•"/>
            </a:pPr>
            <a:r>
              <a:rPr lang="en-GB" sz="1600" dirty="0">
                <a:solidFill>
                  <a:schemeClr val="bg1"/>
                </a:solidFill>
              </a:rPr>
              <a:t>The full-time International fee </a:t>
            </a:r>
            <a:br>
              <a:rPr lang="en-GB" sz="1600" dirty="0">
                <a:solidFill>
                  <a:schemeClr val="bg1"/>
                </a:solidFill>
              </a:rPr>
            </a:br>
            <a:r>
              <a:rPr lang="en-GB" sz="1600" dirty="0">
                <a:solidFill>
                  <a:schemeClr val="bg1"/>
                </a:solidFill>
              </a:rPr>
              <a:t>is </a:t>
            </a:r>
            <a:r>
              <a:rPr lang="en-GB" sz="1600" b="1" dirty="0">
                <a:solidFill>
                  <a:schemeClr val="bg1"/>
                </a:solidFill>
              </a:rPr>
              <a:t>£21,060</a:t>
            </a:r>
            <a:endParaRPr lang="en-GB" sz="1600" b="1" dirty="0">
              <a:solidFill>
                <a:schemeClr val="bg1"/>
              </a:solidFill>
              <a:cs typeface="Calibri"/>
            </a:endParaRPr>
          </a:p>
        </p:txBody>
      </p:sp>
      <p:sp>
        <p:nvSpPr>
          <p:cNvPr id="12" name="Rectangle 11">
            <a:extLst>
              <a:ext uri="{FF2B5EF4-FFF2-40B4-BE49-F238E27FC236}">
                <a16:creationId xmlns:a16="http://schemas.microsoft.com/office/drawing/2014/main" id="{FDD59A72-4F68-1D4E-AA00-437247779564}"/>
              </a:ext>
            </a:extLst>
          </p:cNvPr>
          <p:cNvSpPr/>
          <p:nvPr/>
        </p:nvSpPr>
        <p:spPr>
          <a:xfrm>
            <a:off x="2630078" y="3421930"/>
            <a:ext cx="3996965" cy="1545997"/>
          </a:xfrm>
          <a:prstGeom prst="rect">
            <a:avLst/>
          </a:prstGeom>
          <a:solidFill>
            <a:srgbClr val="F5AA14">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5050748-DC95-3441-A3DB-628CBB3E81C8}"/>
              </a:ext>
            </a:extLst>
          </p:cNvPr>
          <p:cNvSpPr/>
          <p:nvPr/>
        </p:nvSpPr>
        <p:spPr>
          <a:xfrm>
            <a:off x="2939591" y="3527793"/>
            <a:ext cx="3843143" cy="1569660"/>
          </a:xfrm>
          <a:prstGeom prst="rect">
            <a:avLst/>
          </a:prstGeom>
        </p:spPr>
        <p:txBody>
          <a:bodyPr wrap="square">
            <a:spAutoFit/>
          </a:bodyPr>
          <a:lstStyle/>
          <a:p>
            <a:pPr>
              <a:buClr>
                <a:schemeClr val="bg1"/>
              </a:buClr>
            </a:pPr>
            <a:r>
              <a:rPr lang="en-US" sz="1600" b="1" dirty="0">
                <a:solidFill>
                  <a:schemeClr val="bg1"/>
                </a:solidFill>
                <a:latin typeface="Calibri" charset="0"/>
                <a:ea typeface="Calibri" charset="0"/>
                <a:cs typeface="Calibri" charset="0"/>
              </a:rPr>
              <a:t>Additional Costs </a:t>
            </a:r>
          </a:p>
          <a:p>
            <a:pPr marL="171450" indent="-171450">
              <a:buClr>
                <a:schemeClr val="bg1"/>
              </a:buClr>
              <a:buFont typeface="Arial"/>
              <a:buChar char="•"/>
            </a:pPr>
            <a:r>
              <a:rPr lang="en-US" sz="1600" b="1" dirty="0">
                <a:solidFill>
                  <a:srgbClr val="303246"/>
                </a:solidFill>
                <a:latin typeface="Calibri" charset="0"/>
                <a:ea typeface="Calibri" charset="0"/>
                <a:cs typeface="Calibri" charset="0"/>
              </a:rPr>
              <a:t>Travel Expenses</a:t>
            </a:r>
          </a:p>
          <a:p>
            <a:pPr marL="171450" indent="-171450">
              <a:buClr>
                <a:schemeClr val="bg1"/>
              </a:buClr>
              <a:buFont typeface="Arial"/>
              <a:buChar char="•"/>
            </a:pPr>
            <a:r>
              <a:rPr lang="en-US" sz="1600" b="1" dirty="0">
                <a:solidFill>
                  <a:srgbClr val="303246"/>
                </a:solidFill>
                <a:latin typeface="Calibri" charset="0"/>
                <a:ea typeface="Calibri" charset="0"/>
                <a:cs typeface="Calibri" charset="0"/>
              </a:rPr>
              <a:t>Books</a:t>
            </a:r>
            <a:r>
              <a:rPr lang="en-US" sz="1600" dirty="0">
                <a:solidFill>
                  <a:srgbClr val="303246"/>
                </a:solidFill>
                <a:latin typeface="Calibri" charset="0"/>
                <a:ea typeface="Calibri" charset="0"/>
                <a:cs typeface="Calibri" charset="0"/>
              </a:rPr>
              <a:t> – can use library</a:t>
            </a:r>
          </a:p>
          <a:p>
            <a:pPr marL="171450" indent="-171450">
              <a:buClr>
                <a:schemeClr val="bg1"/>
              </a:buClr>
              <a:buFont typeface="Arial"/>
              <a:buChar char="•"/>
            </a:pPr>
            <a:r>
              <a:rPr lang="en-US" sz="1600" b="1" dirty="0">
                <a:solidFill>
                  <a:srgbClr val="303246"/>
                </a:solidFill>
                <a:latin typeface="Calibri" charset="0"/>
                <a:ea typeface="Calibri" charset="0"/>
                <a:cs typeface="Calibri" charset="0"/>
              </a:rPr>
              <a:t>Materials</a:t>
            </a:r>
            <a:r>
              <a:rPr lang="en-US" sz="1600" dirty="0">
                <a:solidFill>
                  <a:srgbClr val="303246"/>
                </a:solidFill>
                <a:latin typeface="Calibri" charset="0"/>
                <a:ea typeface="Calibri" charset="0"/>
                <a:cs typeface="Calibri" charset="0"/>
              </a:rPr>
              <a:t> - recommend laptop/tablet</a:t>
            </a:r>
          </a:p>
          <a:p>
            <a:pPr marL="171450" indent="-171450">
              <a:buClr>
                <a:schemeClr val="bg1"/>
              </a:buClr>
              <a:buFont typeface="Arial"/>
              <a:buChar char="•"/>
            </a:pPr>
            <a:r>
              <a:rPr lang="en-US" sz="1600" b="1" dirty="0">
                <a:solidFill>
                  <a:srgbClr val="303246"/>
                </a:solidFill>
                <a:latin typeface="Calibri" charset="0"/>
                <a:ea typeface="Calibri" charset="0"/>
                <a:cs typeface="Calibri" charset="0"/>
              </a:rPr>
              <a:t>Printing</a:t>
            </a:r>
            <a:r>
              <a:rPr lang="en-US" sz="1600" dirty="0">
                <a:solidFill>
                  <a:srgbClr val="303246"/>
                </a:solidFill>
                <a:latin typeface="Calibri" charset="0"/>
                <a:ea typeface="Calibri" charset="0"/>
                <a:cs typeface="Calibri" charset="0"/>
              </a:rPr>
              <a:t> – resources, academic</a:t>
            </a:r>
          </a:p>
          <a:p>
            <a:pPr>
              <a:buClr>
                <a:schemeClr val="bg1"/>
              </a:buClr>
            </a:pPr>
            <a:endParaRPr lang="en-US" sz="1600" dirty="0">
              <a:solidFill>
                <a:srgbClr val="303246"/>
              </a:solidFill>
              <a:latin typeface="Calibri" charset="0"/>
              <a:ea typeface="Calibri" charset="0"/>
              <a:cs typeface="Calibri" charset="0"/>
            </a:endParaRPr>
          </a:p>
        </p:txBody>
      </p:sp>
    </p:spTree>
    <p:extLst>
      <p:ext uri="{BB962C8B-B14F-4D97-AF65-F5344CB8AC3E}">
        <p14:creationId xmlns:p14="http://schemas.microsoft.com/office/powerpoint/2010/main" val="961953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8951F6-C6E4-6F46-BBDE-40D08E823A7C}"/>
              </a:ext>
            </a:extLst>
          </p:cNvPr>
          <p:cNvSpPr/>
          <p:nvPr/>
        </p:nvSpPr>
        <p:spPr>
          <a:xfrm>
            <a:off x="585688" y="363108"/>
            <a:ext cx="5580868" cy="480131"/>
          </a:xfrm>
          <a:prstGeom prst="rect">
            <a:avLst/>
          </a:prstGeom>
          <a:ln>
            <a:noFill/>
          </a:ln>
        </p:spPr>
        <p:txBody>
          <a:bodyPr wrap="square">
            <a:spAutoFit/>
          </a:bodyPr>
          <a:lstStyle/>
          <a:p>
            <a:pPr>
              <a:lnSpc>
                <a:spcPct val="90000"/>
              </a:lnSpc>
            </a:pPr>
            <a:r>
              <a:rPr lang="en-GB" sz="2800" b="1" dirty="0">
                <a:solidFill>
                  <a:srgbClr val="F5AA14"/>
                </a:solidFill>
              </a:rPr>
              <a:t>Scholarships and Bursaries</a:t>
            </a:r>
            <a:endParaRPr lang="en-GB" sz="2800" dirty="0">
              <a:solidFill>
                <a:srgbClr val="F5AA14"/>
              </a:solidFill>
            </a:endParaRPr>
          </a:p>
        </p:txBody>
      </p:sp>
      <p:graphicFrame>
        <p:nvGraphicFramePr>
          <p:cNvPr id="12" name="Content Placeholder 5">
            <a:extLst>
              <a:ext uri="{FF2B5EF4-FFF2-40B4-BE49-F238E27FC236}">
                <a16:creationId xmlns:a16="http://schemas.microsoft.com/office/drawing/2014/main" id="{F5DCFBC2-0641-5243-AFB8-0ABE200067D2}"/>
              </a:ext>
            </a:extLst>
          </p:cNvPr>
          <p:cNvGraphicFramePr>
            <a:graphicFrameLocks noGrp="1"/>
          </p:cNvGraphicFramePr>
          <p:nvPr>
            <p:ph idx="1"/>
          </p:nvPr>
        </p:nvGraphicFramePr>
        <p:xfrm>
          <a:off x="693139" y="945272"/>
          <a:ext cx="7809836" cy="2915920"/>
        </p:xfrm>
        <a:graphic>
          <a:graphicData uri="http://schemas.openxmlformats.org/drawingml/2006/table">
            <a:tbl>
              <a:tblPr firstRow="1" bandRow="1">
                <a:tableStyleId>{5C22544A-7EE6-4342-B048-85BDC9FD1C3A}</a:tableStyleId>
              </a:tblPr>
              <a:tblGrid>
                <a:gridCol w="1956276">
                  <a:extLst>
                    <a:ext uri="{9D8B030D-6E8A-4147-A177-3AD203B41FA5}">
                      <a16:colId xmlns:a16="http://schemas.microsoft.com/office/drawing/2014/main" val="20000"/>
                    </a:ext>
                  </a:extLst>
                </a:gridCol>
                <a:gridCol w="1170712">
                  <a:extLst>
                    <a:ext uri="{9D8B030D-6E8A-4147-A177-3AD203B41FA5}">
                      <a16:colId xmlns:a16="http://schemas.microsoft.com/office/drawing/2014/main" val="20001"/>
                    </a:ext>
                  </a:extLst>
                </a:gridCol>
                <a:gridCol w="1170712">
                  <a:extLst>
                    <a:ext uri="{9D8B030D-6E8A-4147-A177-3AD203B41FA5}">
                      <a16:colId xmlns:a16="http://schemas.microsoft.com/office/drawing/2014/main" val="20002"/>
                    </a:ext>
                  </a:extLst>
                </a:gridCol>
                <a:gridCol w="1170712">
                  <a:extLst>
                    <a:ext uri="{9D8B030D-6E8A-4147-A177-3AD203B41FA5}">
                      <a16:colId xmlns:a16="http://schemas.microsoft.com/office/drawing/2014/main" val="20003"/>
                    </a:ext>
                  </a:extLst>
                </a:gridCol>
                <a:gridCol w="1170712">
                  <a:extLst>
                    <a:ext uri="{9D8B030D-6E8A-4147-A177-3AD203B41FA5}">
                      <a16:colId xmlns:a16="http://schemas.microsoft.com/office/drawing/2014/main" val="20004"/>
                    </a:ext>
                  </a:extLst>
                </a:gridCol>
                <a:gridCol w="1170712">
                  <a:extLst>
                    <a:ext uri="{9D8B030D-6E8A-4147-A177-3AD203B41FA5}">
                      <a16:colId xmlns:a16="http://schemas.microsoft.com/office/drawing/2014/main" val="20005"/>
                    </a:ext>
                  </a:extLst>
                </a:gridCol>
              </a:tblGrid>
              <a:tr h="370840">
                <a:tc>
                  <a:txBody>
                    <a:bodyPr/>
                    <a:lstStyle/>
                    <a:p>
                      <a:r>
                        <a:rPr lang="en-GB" sz="1400" dirty="0"/>
                        <a:t>Subject</a:t>
                      </a:r>
                    </a:p>
                  </a:txBody>
                  <a:tcPr>
                    <a:solidFill>
                      <a:srgbClr val="F5AA14"/>
                    </a:solidFill>
                  </a:tcPr>
                </a:tc>
                <a:tc>
                  <a:txBody>
                    <a:bodyPr/>
                    <a:lstStyle/>
                    <a:p>
                      <a:r>
                        <a:rPr lang="en-GB" sz="1400" dirty="0"/>
                        <a:t>Early Career Payment*</a:t>
                      </a:r>
                    </a:p>
                  </a:txBody>
                  <a:tcPr>
                    <a:solidFill>
                      <a:srgbClr val="F5AA14"/>
                    </a:solidFill>
                  </a:tcPr>
                </a:tc>
                <a:tc>
                  <a:txBody>
                    <a:bodyPr/>
                    <a:lstStyle/>
                    <a:p>
                      <a:r>
                        <a:rPr lang="en-GB" sz="1400" dirty="0"/>
                        <a:t>Scholarship</a:t>
                      </a:r>
                    </a:p>
                  </a:txBody>
                  <a:tcPr>
                    <a:solidFill>
                      <a:srgbClr val="F5AA14"/>
                    </a:solidFill>
                  </a:tcPr>
                </a:tc>
                <a:tc>
                  <a:txBody>
                    <a:bodyPr/>
                    <a:lstStyle/>
                    <a:p>
                      <a:r>
                        <a:rPr lang="en-GB" sz="1400" dirty="0"/>
                        <a:t>Trainee with 1</a:t>
                      </a:r>
                      <a:r>
                        <a:rPr lang="en-GB" sz="1400" baseline="30000" dirty="0"/>
                        <a:t>st</a:t>
                      </a:r>
                      <a:r>
                        <a:rPr lang="en-GB" sz="1400" dirty="0"/>
                        <a:t>/PhD</a:t>
                      </a:r>
                    </a:p>
                  </a:txBody>
                  <a:tcPr>
                    <a:solidFill>
                      <a:srgbClr val="F5AA14"/>
                    </a:solidFill>
                  </a:tcPr>
                </a:tc>
                <a:tc>
                  <a:txBody>
                    <a:bodyPr/>
                    <a:lstStyle/>
                    <a:p>
                      <a:r>
                        <a:rPr lang="en-GB" sz="1400" dirty="0"/>
                        <a:t>2:1/Masters</a:t>
                      </a:r>
                    </a:p>
                  </a:txBody>
                  <a:tcPr>
                    <a:solidFill>
                      <a:srgbClr val="F5AA14"/>
                    </a:solidFill>
                  </a:tcPr>
                </a:tc>
                <a:tc>
                  <a:txBody>
                    <a:bodyPr/>
                    <a:lstStyle/>
                    <a:p>
                      <a:r>
                        <a:rPr lang="en-GB" sz="1400" dirty="0"/>
                        <a:t>2:2</a:t>
                      </a:r>
                    </a:p>
                  </a:txBody>
                  <a:tcPr>
                    <a:solidFill>
                      <a:srgbClr val="F5AA14"/>
                    </a:solidFill>
                  </a:tcPr>
                </a:tc>
                <a:extLst>
                  <a:ext uri="{0D108BD9-81ED-4DB2-BD59-A6C34878D82A}">
                    <a16:rowId xmlns:a16="http://schemas.microsoft.com/office/drawing/2014/main" val="10000"/>
                  </a:ext>
                </a:extLst>
              </a:tr>
              <a:tr h="370840">
                <a:tc>
                  <a:txBody>
                    <a:bodyPr/>
                    <a:lstStyle/>
                    <a:p>
                      <a:r>
                        <a:rPr lang="en-US" sz="1200" dirty="0">
                          <a:solidFill>
                            <a:srgbClr val="303246"/>
                          </a:solidFill>
                        </a:rPr>
                        <a:t>Chemistry, Languages, Mathematics, Physics</a:t>
                      </a:r>
                      <a:endParaRPr lang="en-GB" sz="1200" dirty="0">
                        <a:solidFill>
                          <a:srgbClr val="303246"/>
                        </a:solidFill>
                      </a:endParaRPr>
                    </a:p>
                  </a:txBody>
                  <a:tcPr>
                    <a:solidFill>
                      <a:srgbClr val="F5AA14">
                        <a:alpha val="20000"/>
                      </a:srgbClr>
                    </a:solidFill>
                  </a:tcPr>
                </a:tc>
                <a:tc>
                  <a:txBody>
                    <a:bodyPr/>
                    <a:lstStyle/>
                    <a:p>
                      <a:r>
                        <a:rPr lang="en-GB" sz="1200" dirty="0">
                          <a:solidFill>
                            <a:srgbClr val="303246"/>
                          </a:solidFill>
                        </a:rPr>
                        <a:t>£6,000</a:t>
                      </a:r>
                    </a:p>
                  </a:txBody>
                  <a:tcPr>
                    <a:solidFill>
                      <a:srgbClr val="F5AA14">
                        <a:alpha val="20000"/>
                      </a:srgbClr>
                    </a:solidFill>
                  </a:tcPr>
                </a:tc>
                <a:tc>
                  <a:txBody>
                    <a:bodyPr/>
                    <a:lstStyle/>
                    <a:p>
                      <a:r>
                        <a:rPr lang="en-GB" sz="1200" dirty="0">
                          <a:solidFill>
                            <a:srgbClr val="303246"/>
                          </a:solidFill>
                        </a:rPr>
                        <a:t>£28,000</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extLst>
                  <a:ext uri="{0D108BD9-81ED-4DB2-BD59-A6C34878D82A}">
                    <a16:rowId xmlns:a16="http://schemas.microsoft.com/office/drawing/2014/main" val="10001"/>
                  </a:ext>
                </a:extLst>
              </a:tr>
              <a:tr h="370840">
                <a:tc>
                  <a:txBody>
                    <a:bodyPr/>
                    <a:lstStyle/>
                    <a:p>
                      <a:r>
                        <a:rPr lang="en-GB" sz="1200" dirty="0">
                          <a:solidFill>
                            <a:srgbClr val="303246"/>
                          </a:solidFill>
                        </a:rPr>
                        <a:t>Computing</a:t>
                      </a:r>
                    </a:p>
                  </a:txBody>
                  <a:tcPr>
                    <a:solidFill>
                      <a:srgbClr val="F5AA14">
                        <a:alpha val="40000"/>
                      </a:srgbClr>
                    </a:solidFill>
                  </a:tcPr>
                </a:tc>
                <a:tc>
                  <a:txBody>
                    <a:bodyPr/>
                    <a:lstStyle/>
                    <a:p>
                      <a:r>
                        <a:rPr lang="en-GB" sz="1200" dirty="0">
                          <a:solidFill>
                            <a:srgbClr val="303246"/>
                          </a:solidFill>
                        </a:rPr>
                        <a:t>-</a:t>
                      </a:r>
                    </a:p>
                  </a:txBody>
                  <a:tcPr>
                    <a:solidFill>
                      <a:srgbClr val="F5AA14">
                        <a:alpha val="40000"/>
                      </a:srgb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srgbClr val="303246"/>
                          </a:solidFill>
                        </a:rPr>
                        <a:t>£28,000</a:t>
                      </a:r>
                    </a:p>
                  </a:txBody>
                  <a:tcPr>
                    <a:solidFill>
                      <a:srgbClr val="F5AA14">
                        <a:alpha val="40000"/>
                      </a:srgbClr>
                    </a:solidFill>
                  </a:tcPr>
                </a:tc>
                <a:tc>
                  <a:txBody>
                    <a:bodyPr/>
                    <a:lstStyle/>
                    <a:p>
                      <a:r>
                        <a:rPr lang="en-GB" sz="1200" dirty="0">
                          <a:solidFill>
                            <a:srgbClr val="303246"/>
                          </a:solidFill>
                        </a:rPr>
                        <a:t>£26,000</a:t>
                      </a:r>
                    </a:p>
                  </a:txBody>
                  <a:tcPr>
                    <a:solidFill>
                      <a:srgbClr val="F5AA14">
                        <a:alpha val="40000"/>
                      </a:srgbClr>
                    </a:solidFill>
                  </a:tcPr>
                </a:tc>
                <a:tc>
                  <a:txBody>
                    <a:bodyPr/>
                    <a:lstStyle/>
                    <a:p>
                      <a:r>
                        <a:rPr lang="en-GB" sz="1200" dirty="0">
                          <a:solidFill>
                            <a:srgbClr val="303246"/>
                          </a:solidFill>
                        </a:rPr>
                        <a:t>£26,000</a:t>
                      </a:r>
                    </a:p>
                  </a:txBody>
                  <a:tcPr>
                    <a:solidFill>
                      <a:srgbClr val="F5AA14">
                        <a:alpha val="40000"/>
                      </a:srgbClr>
                    </a:solidFill>
                  </a:tcPr>
                </a:tc>
                <a:tc>
                  <a:txBody>
                    <a:bodyPr/>
                    <a:lstStyle/>
                    <a:p>
                      <a:r>
                        <a:rPr lang="en-GB" sz="1200" dirty="0">
                          <a:solidFill>
                            <a:srgbClr val="303246"/>
                          </a:solidFill>
                        </a:rPr>
                        <a:t>£26,000</a:t>
                      </a:r>
                    </a:p>
                  </a:txBody>
                  <a:tcPr>
                    <a:solidFill>
                      <a:srgbClr val="F5AA14">
                        <a:alpha val="40000"/>
                      </a:srgbClr>
                    </a:solidFill>
                  </a:tcPr>
                </a:tc>
                <a:extLst>
                  <a:ext uri="{0D108BD9-81ED-4DB2-BD59-A6C34878D82A}">
                    <a16:rowId xmlns:a16="http://schemas.microsoft.com/office/drawing/2014/main" val="1876955388"/>
                  </a:ext>
                </a:extLst>
              </a:tr>
              <a:tr h="370840">
                <a:tc>
                  <a:txBody>
                    <a:bodyPr/>
                    <a:lstStyle/>
                    <a:p>
                      <a:r>
                        <a:rPr lang="en-GB" sz="1200" dirty="0">
                          <a:solidFill>
                            <a:srgbClr val="303246"/>
                          </a:solidFill>
                        </a:rPr>
                        <a:t>Biology</a:t>
                      </a:r>
                    </a:p>
                  </a:txBody>
                  <a:tcPr>
                    <a:solidFill>
                      <a:srgbClr val="F5AA14">
                        <a:alpha val="20000"/>
                      </a:srgbClr>
                    </a:solidFill>
                  </a:tcPr>
                </a:tc>
                <a:tc>
                  <a:txBody>
                    <a:bodyPr/>
                    <a:lstStyle/>
                    <a:p>
                      <a:r>
                        <a:rPr lang="en-GB" sz="1200" dirty="0">
                          <a:solidFill>
                            <a:srgbClr val="303246"/>
                          </a:solidFill>
                        </a:rPr>
                        <a:t>-</a:t>
                      </a:r>
                    </a:p>
                  </a:txBody>
                  <a:tcPr>
                    <a:solidFill>
                      <a:srgbClr val="F5AA14">
                        <a:alpha val="20000"/>
                      </a:srgbClr>
                    </a:solidFill>
                  </a:tcPr>
                </a:tc>
                <a:tc>
                  <a:txBody>
                    <a:bodyPr/>
                    <a:lstStyle/>
                    <a:p>
                      <a:r>
                        <a:rPr lang="en-GB" sz="1200" dirty="0">
                          <a:solidFill>
                            <a:srgbClr val="303246"/>
                          </a:solidFill>
                        </a:rPr>
                        <a:t>-</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tc>
                  <a:txBody>
                    <a:bodyPr/>
                    <a:lstStyle/>
                    <a:p>
                      <a:r>
                        <a:rPr lang="en-GB" sz="1200" dirty="0">
                          <a:solidFill>
                            <a:srgbClr val="303246"/>
                          </a:solidFill>
                        </a:rPr>
                        <a:t>£26,000</a:t>
                      </a:r>
                    </a:p>
                  </a:txBody>
                  <a:tcPr>
                    <a:solidFill>
                      <a:srgbClr val="F5AA14">
                        <a:alpha val="20000"/>
                      </a:srgbClr>
                    </a:solidFill>
                  </a:tcPr>
                </a:tc>
                <a:extLst>
                  <a:ext uri="{0D108BD9-81ED-4DB2-BD59-A6C34878D82A}">
                    <a16:rowId xmlns:a16="http://schemas.microsoft.com/office/drawing/2014/main" val="10003"/>
                  </a:ext>
                </a:extLst>
              </a:tr>
              <a:tr h="370840">
                <a:tc>
                  <a:txBody>
                    <a:bodyPr/>
                    <a:lstStyle/>
                    <a:p>
                      <a:r>
                        <a:rPr lang="en-GB" sz="1200" dirty="0">
                          <a:solidFill>
                            <a:srgbClr val="303246"/>
                          </a:solidFill>
                        </a:rPr>
                        <a:t>Geography</a:t>
                      </a:r>
                    </a:p>
                  </a:txBody>
                  <a:tcPr>
                    <a:solidFill>
                      <a:srgbClr val="F5AA14">
                        <a:alpha val="40000"/>
                      </a:srgbClr>
                    </a:solidFill>
                  </a:tcPr>
                </a:tc>
                <a:tc>
                  <a:txBody>
                    <a:bodyPr/>
                    <a:lstStyle/>
                    <a:p>
                      <a:r>
                        <a:rPr lang="en-GB" sz="1200" dirty="0">
                          <a:solidFill>
                            <a:srgbClr val="303246"/>
                          </a:solidFill>
                        </a:rPr>
                        <a:t>-</a:t>
                      </a:r>
                    </a:p>
                  </a:txBody>
                  <a:tcPr>
                    <a:solidFill>
                      <a:srgbClr val="F5AA14">
                        <a:alpha val="40000"/>
                      </a:srgbClr>
                    </a:solidFill>
                  </a:tcPr>
                </a:tc>
                <a:tc>
                  <a:txBody>
                    <a:bodyPr/>
                    <a:lstStyle/>
                    <a:p>
                      <a:r>
                        <a:rPr lang="en-GB" sz="1200" dirty="0">
                          <a:solidFill>
                            <a:srgbClr val="303246"/>
                          </a:solidFill>
                        </a:rPr>
                        <a:t>£17,000</a:t>
                      </a:r>
                    </a:p>
                  </a:txBody>
                  <a:tcPr>
                    <a:solidFill>
                      <a:srgbClr val="F5AA14">
                        <a:alpha val="40000"/>
                      </a:srgbClr>
                    </a:solidFill>
                  </a:tcPr>
                </a:tc>
                <a:tc>
                  <a:txBody>
                    <a:bodyPr/>
                    <a:lstStyle/>
                    <a:p>
                      <a:r>
                        <a:rPr lang="en-GB" sz="1200" dirty="0">
                          <a:solidFill>
                            <a:srgbClr val="303246"/>
                          </a:solidFill>
                        </a:rPr>
                        <a:t>£15,000</a:t>
                      </a:r>
                    </a:p>
                  </a:txBody>
                  <a:tcPr>
                    <a:solidFill>
                      <a:srgbClr val="F5AA14">
                        <a:alpha val="40000"/>
                      </a:srgbClr>
                    </a:solidFill>
                  </a:tcPr>
                </a:tc>
                <a:tc>
                  <a:txBody>
                    <a:bodyPr/>
                    <a:lstStyle/>
                    <a:p>
                      <a:r>
                        <a:rPr lang="en-GB" sz="1200" dirty="0">
                          <a:solidFill>
                            <a:srgbClr val="303246"/>
                          </a:solidFill>
                        </a:rPr>
                        <a:t>£15,000</a:t>
                      </a:r>
                    </a:p>
                  </a:txBody>
                  <a:tcPr>
                    <a:solidFill>
                      <a:srgbClr val="F5AA14">
                        <a:alpha val="40000"/>
                      </a:srgbClr>
                    </a:solidFill>
                  </a:tcPr>
                </a:tc>
                <a:tc>
                  <a:txBody>
                    <a:bodyPr/>
                    <a:lstStyle/>
                    <a:p>
                      <a:r>
                        <a:rPr lang="en-GB" sz="1200" dirty="0">
                          <a:solidFill>
                            <a:srgbClr val="303246"/>
                          </a:solidFill>
                        </a:rPr>
                        <a:t>£15,000</a:t>
                      </a:r>
                    </a:p>
                  </a:txBody>
                  <a:tcPr>
                    <a:solidFill>
                      <a:srgbClr val="F5AA14">
                        <a:alpha val="40000"/>
                      </a:srgbClr>
                    </a:solidFill>
                  </a:tcPr>
                </a:tc>
                <a:extLst>
                  <a:ext uri="{0D108BD9-81ED-4DB2-BD59-A6C34878D82A}">
                    <a16:rowId xmlns:a16="http://schemas.microsoft.com/office/drawing/2014/main" val="10004"/>
                  </a:ext>
                </a:extLst>
              </a:tr>
              <a:tr h="370840">
                <a:tc>
                  <a:txBody>
                    <a:bodyPr/>
                    <a:lstStyle/>
                    <a:p>
                      <a:r>
                        <a:rPr lang="en-GB" sz="1200" dirty="0">
                          <a:solidFill>
                            <a:srgbClr val="303246"/>
                          </a:solidFill>
                        </a:rPr>
                        <a:t>English</a:t>
                      </a:r>
                    </a:p>
                  </a:txBody>
                  <a:tcPr>
                    <a:solidFill>
                      <a:srgbClr val="F5AA14">
                        <a:alpha val="20000"/>
                      </a:srgbClr>
                    </a:solidFill>
                  </a:tcPr>
                </a:tc>
                <a:tc>
                  <a:txBody>
                    <a:bodyPr/>
                    <a:lstStyle/>
                    <a:p>
                      <a:r>
                        <a:rPr lang="en-GB" sz="1200" dirty="0">
                          <a:solidFill>
                            <a:srgbClr val="303246"/>
                          </a:solidFill>
                        </a:rPr>
                        <a:t>-</a:t>
                      </a:r>
                    </a:p>
                  </a:txBody>
                  <a:tcPr>
                    <a:solidFill>
                      <a:srgbClr val="F5AA14">
                        <a:alpha val="20000"/>
                      </a:srgbClr>
                    </a:solidFill>
                  </a:tcPr>
                </a:tc>
                <a:tc>
                  <a:txBody>
                    <a:bodyPr/>
                    <a:lstStyle/>
                    <a:p>
                      <a:r>
                        <a:rPr lang="en-GB" sz="1200" dirty="0">
                          <a:solidFill>
                            <a:srgbClr val="303246"/>
                          </a:solidFill>
                        </a:rPr>
                        <a:t>-</a:t>
                      </a:r>
                    </a:p>
                  </a:txBody>
                  <a:tcPr>
                    <a:solidFill>
                      <a:srgbClr val="F5AA14">
                        <a:alpha val="20000"/>
                      </a:srgbClr>
                    </a:solidFill>
                  </a:tcPr>
                </a:tc>
                <a:tc>
                  <a:txBody>
                    <a:bodyPr/>
                    <a:lstStyle/>
                    <a:p>
                      <a:r>
                        <a:rPr lang="en-GB" sz="1200" dirty="0">
                          <a:solidFill>
                            <a:srgbClr val="303246"/>
                          </a:solidFill>
                        </a:rPr>
                        <a:t>£12,000</a:t>
                      </a:r>
                    </a:p>
                  </a:txBody>
                  <a:tcPr>
                    <a:solidFill>
                      <a:srgbClr val="F5AA14">
                        <a:alpha val="20000"/>
                      </a:srgbClr>
                    </a:solidFill>
                  </a:tcPr>
                </a:tc>
                <a:tc>
                  <a:txBody>
                    <a:bodyPr/>
                    <a:lstStyle/>
                    <a:p>
                      <a:r>
                        <a:rPr lang="en-GB" sz="1200" dirty="0">
                          <a:solidFill>
                            <a:srgbClr val="303246"/>
                          </a:solidFill>
                        </a:rPr>
                        <a:t>£12,000</a:t>
                      </a:r>
                    </a:p>
                  </a:txBody>
                  <a:tcPr>
                    <a:solidFill>
                      <a:srgbClr val="F5AA14">
                        <a:alpha val="20000"/>
                      </a:srgbClr>
                    </a:solidFill>
                  </a:tcPr>
                </a:tc>
                <a:tc>
                  <a:txBody>
                    <a:bodyPr/>
                    <a:lstStyle/>
                    <a:p>
                      <a:r>
                        <a:rPr lang="en-GB" sz="1200" dirty="0">
                          <a:solidFill>
                            <a:srgbClr val="303246"/>
                          </a:solidFill>
                        </a:rPr>
                        <a:t>£12,000</a:t>
                      </a:r>
                    </a:p>
                  </a:txBody>
                  <a:tcPr>
                    <a:solidFill>
                      <a:srgbClr val="F5AA14">
                        <a:alpha val="20000"/>
                      </a:srgbClr>
                    </a:solidFill>
                  </a:tcPr>
                </a:tc>
                <a:extLst>
                  <a:ext uri="{0D108BD9-81ED-4DB2-BD59-A6C34878D82A}">
                    <a16:rowId xmlns:a16="http://schemas.microsoft.com/office/drawing/2014/main" val="10005"/>
                  </a:ext>
                </a:extLst>
              </a:tr>
              <a:tr h="370840">
                <a:tc>
                  <a:txBody>
                    <a:bodyPr/>
                    <a:lstStyle/>
                    <a:p>
                      <a:r>
                        <a:rPr lang="en-GB" sz="1200" dirty="0">
                          <a:solidFill>
                            <a:srgbClr val="303246"/>
                          </a:solidFill>
                        </a:rPr>
                        <a:t>Art &amp; Design, History, Music, Religious Education</a:t>
                      </a:r>
                    </a:p>
                  </a:txBody>
                  <a:tcPr>
                    <a:solidFill>
                      <a:srgbClr val="F5AA14">
                        <a:alpha val="40000"/>
                      </a:srgbClr>
                    </a:solidFill>
                  </a:tcPr>
                </a:tc>
                <a:tc>
                  <a:txBody>
                    <a:bodyPr/>
                    <a:lstStyle/>
                    <a:p>
                      <a:r>
                        <a:rPr lang="en-GB" sz="1200" dirty="0">
                          <a:solidFill>
                            <a:srgbClr val="303246"/>
                          </a:solidFill>
                        </a:rPr>
                        <a:t>-</a:t>
                      </a:r>
                    </a:p>
                  </a:txBody>
                  <a:tcPr>
                    <a:solidFill>
                      <a:srgbClr val="F5AA14">
                        <a:alpha val="40000"/>
                      </a:srgbClr>
                    </a:solidFill>
                  </a:tcPr>
                </a:tc>
                <a:tc>
                  <a:txBody>
                    <a:bodyPr/>
                    <a:lstStyle/>
                    <a:p>
                      <a:r>
                        <a:rPr lang="en-GB" sz="1200" dirty="0">
                          <a:solidFill>
                            <a:srgbClr val="303246"/>
                          </a:solidFill>
                        </a:rPr>
                        <a:t>-</a:t>
                      </a:r>
                    </a:p>
                  </a:txBody>
                  <a:tcPr>
                    <a:solidFill>
                      <a:srgbClr val="F5AA14">
                        <a:alpha val="40000"/>
                      </a:srgbClr>
                    </a:solidFill>
                  </a:tcPr>
                </a:tc>
                <a:tc>
                  <a:txBody>
                    <a:bodyPr/>
                    <a:lstStyle/>
                    <a:p>
                      <a:r>
                        <a:rPr lang="en-GB" sz="1200" dirty="0">
                          <a:solidFill>
                            <a:srgbClr val="303246"/>
                          </a:solidFill>
                        </a:rPr>
                        <a:t>£9,000</a:t>
                      </a:r>
                    </a:p>
                  </a:txBody>
                  <a:tcPr>
                    <a:solidFill>
                      <a:srgbClr val="F5AA14">
                        <a:alpha val="40000"/>
                      </a:srgbClr>
                    </a:solidFill>
                  </a:tcPr>
                </a:tc>
                <a:tc>
                  <a:txBody>
                    <a:bodyPr/>
                    <a:lstStyle/>
                    <a:p>
                      <a:r>
                        <a:rPr lang="en-GB" sz="1200" dirty="0">
                          <a:solidFill>
                            <a:srgbClr val="303246"/>
                          </a:solidFill>
                        </a:rPr>
                        <a:t>£9,000</a:t>
                      </a:r>
                    </a:p>
                  </a:txBody>
                  <a:tcPr>
                    <a:solidFill>
                      <a:srgbClr val="F5AA14">
                        <a:alpha val="40000"/>
                      </a:srgbClr>
                    </a:solidFill>
                  </a:tcPr>
                </a:tc>
                <a:tc>
                  <a:txBody>
                    <a:bodyPr/>
                    <a:lstStyle/>
                    <a:p>
                      <a:r>
                        <a:rPr lang="en-GB" sz="1200" dirty="0">
                          <a:solidFill>
                            <a:srgbClr val="303246"/>
                          </a:solidFill>
                        </a:rPr>
                        <a:t>£9,000</a:t>
                      </a:r>
                    </a:p>
                  </a:txBody>
                  <a:tcPr>
                    <a:solidFill>
                      <a:srgbClr val="F5AA14">
                        <a:alpha val="40000"/>
                      </a:srgbClr>
                    </a:solidFill>
                  </a:tcPr>
                </a:tc>
                <a:extLst>
                  <a:ext uri="{0D108BD9-81ED-4DB2-BD59-A6C34878D82A}">
                    <a16:rowId xmlns:a16="http://schemas.microsoft.com/office/drawing/2014/main" val="10006"/>
                  </a:ext>
                </a:extLst>
              </a:tr>
            </a:tbl>
          </a:graphicData>
        </a:graphic>
      </p:graphicFrame>
      <p:sp>
        <p:nvSpPr>
          <p:cNvPr id="14" name="Rectangle 13">
            <a:extLst>
              <a:ext uri="{FF2B5EF4-FFF2-40B4-BE49-F238E27FC236}">
                <a16:creationId xmlns:a16="http://schemas.microsoft.com/office/drawing/2014/main" id="{12B5170A-C225-364F-8817-17868E5E247B}"/>
              </a:ext>
            </a:extLst>
          </p:cNvPr>
          <p:cNvSpPr/>
          <p:nvPr/>
        </p:nvSpPr>
        <p:spPr>
          <a:xfrm>
            <a:off x="683712" y="4127251"/>
            <a:ext cx="7687290" cy="815608"/>
          </a:xfrm>
          <a:prstGeom prst="rect">
            <a:avLst/>
          </a:prstGeom>
        </p:spPr>
        <p:txBody>
          <a:bodyPr wrap="square">
            <a:spAutoFit/>
          </a:bodyPr>
          <a:lstStyle/>
          <a:p>
            <a:pPr>
              <a:buClr>
                <a:srgbClr val="F5AA14"/>
              </a:buClr>
            </a:pPr>
            <a:r>
              <a:rPr lang="en-GB" sz="900" b="1" dirty="0">
                <a:solidFill>
                  <a:srgbClr val="303246"/>
                </a:solidFill>
              </a:rPr>
              <a:t>Correct for 20/21</a:t>
            </a:r>
          </a:p>
          <a:p>
            <a:pPr>
              <a:buClr>
                <a:srgbClr val="F5AA14"/>
              </a:buClr>
            </a:pPr>
            <a:r>
              <a:rPr lang="en-GB" sz="900" dirty="0">
                <a:solidFill>
                  <a:srgbClr val="303246"/>
                </a:solidFill>
              </a:rPr>
              <a:t>You could receive £32k (or £34k) in total - £26k as a tax-free bursary (or £28k scholarship) with additional payments of £6k after tax once in teaching. You'll need to have completed a non-salaried teacher training course and received a bursary or scholarship in the academic year 2020/21. You will receive three additional early-career payments of £2k each in your second, third and fourth years of teaching. Enhancements to these payments (£1k extra per year) are available if you teach in specified areas in England. You must have taught in a state-funded school in England since completing your teacher training course. T&amp;Cs apply.</a:t>
            </a:r>
          </a:p>
        </p:txBody>
      </p:sp>
    </p:spTree>
    <p:extLst>
      <p:ext uri="{BB962C8B-B14F-4D97-AF65-F5344CB8AC3E}">
        <p14:creationId xmlns:p14="http://schemas.microsoft.com/office/powerpoint/2010/main" val="4090991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068389" y="-117929"/>
            <a:ext cx="4238710" cy="5361215"/>
          </a:xfrm>
          <a:prstGeom prst="rect">
            <a:avLst/>
          </a:prstGeom>
          <a:solidFill>
            <a:srgbClr val="F5AA14">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34ED35A-7C54-8943-8208-BCB76E284131}"/>
              </a:ext>
            </a:extLst>
          </p:cNvPr>
          <p:cNvSpPr/>
          <p:nvPr/>
        </p:nvSpPr>
        <p:spPr>
          <a:xfrm>
            <a:off x="5492448" y="1396975"/>
            <a:ext cx="3364169" cy="3477875"/>
          </a:xfrm>
          <a:prstGeom prst="rect">
            <a:avLst/>
          </a:prstGeom>
        </p:spPr>
        <p:txBody>
          <a:bodyPr wrap="square">
            <a:spAutoFit/>
          </a:bodyPr>
          <a:lstStyle/>
          <a:p>
            <a:pPr marL="342900" indent="-342900">
              <a:buClr>
                <a:schemeClr val="bg1"/>
              </a:buClr>
              <a:buSzPct val="120000"/>
              <a:buFont typeface="Arial" panose="020B0604020202020204" pitchFamily="34" charset="0"/>
              <a:buChar char="•"/>
            </a:pPr>
            <a:r>
              <a:rPr lang="en-GB" altLang="en-US" sz="2000" dirty="0">
                <a:solidFill>
                  <a:srgbClr val="303246"/>
                </a:solidFill>
              </a:rPr>
              <a:t>Have at least a</a:t>
            </a:r>
            <a:r>
              <a:rPr lang="en-GB" altLang="en-US" sz="2000" b="1" dirty="0">
                <a:solidFill>
                  <a:srgbClr val="303246"/>
                </a:solidFill>
              </a:rPr>
              <a:t> 2:1 degree or above</a:t>
            </a:r>
          </a:p>
          <a:p>
            <a:pPr marL="342900" indent="-342900">
              <a:buClr>
                <a:schemeClr val="bg1"/>
              </a:buClr>
              <a:buSzPct val="120000"/>
              <a:buFont typeface="Arial" panose="020B0604020202020204" pitchFamily="34" charset="0"/>
              <a:buChar char="•"/>
            </a:pPr>
            <a:r>
              <a:rPr lang="en-GB" altLang="en-US" sz="2000" dirty="0">
                <a:solidFill>
                  <a:srgbClr val="303246"/>
                </a:solidFill>
              </a:rPr>
              <a:t>Can apply with a 2:2 but need evidence of significant relevant experience</a:t>
            </a:r>
          </a:p>
          <a:p>
            <a:pPr marL="342900" indent="-342900">
              <a:buClr>
                <a:schemeClr val="bg1"/>
              </a:buClr>
              <a:buSzPct val="120000"/>
              <a:buFont typeface="Arial" panose="020B0604020202020204" pitchFamily="34" charset="0"/>
              <a:buChar char="•"/>
            </a:pPr>
            <a:r>
              <a:rPr lang="en-GB" altLang="en-US" sz="2000" dirty="0">
                <a:solidFill>
                  <a:srgbClr val="303246"/>
                </a:solidFill>
              </a:rPr>
              <a:t>Scholarships are awarded </a:t>
            </a:r>
            <a:r>
              <a:rPr lang="en-GB" altLang="en-US" sz="2000" b="1" dirty="0">
                <a:solidFill>
                  <a:srgbClr val="303246"/>
                </a:solidFill>
              </a:rPr>
              <a:t>in place of a bursary</a:t>
            </a:r>
          </a:p>
          <a:p>
            <a:pPr marL="342900" indent="-342900">
              <a:buClr>
                <a:schemeClr val="bg1"/>
              </a:buClr>
              <a:buSzPct val="120000"/>
              <a:buFont typeface="Arial" panose="020B0604020202020204" pitchFamily="34" charset="0"/>
              <a:buChar char="•"/>
            </a:pPr>
            <a:r>
              <a:rPr lang="en-GB" altLang="en-US" sz="2000" dirty="0">
                <a:solidFill>
                  <a:srgbClr val="303246"/>
                </a:solidFill>
              </a:rPr>
              <a:t>Unsuccessful scholarship applicants still receive the standard bursary</a:t>
            </a:r>
          </a:p>
        </p:txBody>
      </p:sp>
      <p:sp>
        <p:nvSpPr>
          <p:cNvPr id="11" name="Rectangle 10">
            <a:extLst>
              <a:ext uri="{FF2B5EF4-FFF2-40B4-BE49-F238E27FC236}">
                <a16:creationId xmlns:a16="http://schemas.microsoft.com/office/drawing/2014/main" id="{EB8951F6-C6E4-6F46-BBDE-40D08E823A7C}"/>
              </a:ext>
            </a:extLst>
          </p:cNvPr>
          <p:cNvSpPr/>
          <p:nvPr/>
        </p:nvSpPr>
        <p:spPr>
          <a:xfrm>
            <a:off x="5492448" y="292744"/>
            <a:ext cx="5638801" cy="1077218"/>
          </a:xfrm>
          <a:prstGeom prst="rect">
            <a:avLst/>
          </a:prstGeom>
          <a:ln>
            <a:noFill/>
          </a:ln>
        </p:spPr>
        <p:txBody>
          <a:bodyPr wrap="square">
            <a:spAutoFit/>
          </a:bodyPr>
          <a:lstStyle/>
          <a:p>
            <a:r>
              <a:rPr lang="en-GB" sz="3200" b="1" dirty="0">
                <a:solidFill>
                  <a:schemeClr val="bg1"/>
                </a:solidFill>
                <a:cs typeface="Calibri"/>
              </a:rPr>
              <a:t>Scholarship </a:t>
            </a:r>
            <a:br>
              <a:rPr lang="en-GB" sz="3200" b="1" dirty="0">
                <a:solidFill>
                  <a:schemeClr val="bg1"/>
                </a:solidFill>
                <a:cs typeface="Calibri"/>
              </a:rPr>
            </a:br>
            <a:r>
              <a:rPr lang="en-GB" sz="3200" b="1" dirty="0">
                <a:solidFill>
                  <a:schemeClr val="bg1"/>
                </a:solidFill>
                <a:cs typeface="Calibri"/>
              </a:rPr>
              <a:t>Eligibility</a:t>
            </a:r>
            <a:endParaRPr lang="en-GB" sz="3200" b="1" dirty="0">
              <a:solidFill>
                <a:srgbClr val="3F4259"/>
              </a:solidFill>
              <a:cs typeface="Calibri"/>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2651" r="11769"/>
          <a:stretch/>
        </p:blipFill>
        <p:spPr>
          <a:xfrm>
            <a:off x="8709" y="-9072"/>
            <a:ext cx="5059680" cy="5143500"/>
          </a:xfrm>
          <a:prstGeom prst="rect">
            <a:avLst/>
          </a:prstGeom>
        </p:spPr>
      </p:pic>
    </p:spTree>
    <p:extLst>
      <p:ext uri="{BB962C8B-B14F-4D97-AF65-F5344CB8AC3E}">
        <p14:creationId xmlns:p14="http://schemas.microsoft.com/office/powerpoint/2010/main" val="2296588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437"/>
          <a:stretch/>
        </p:blipFill>
        <p:spPr>
          <a:xfrm>
            <a:off x="0" y="-33380"/>
            <a:ext cx="7498428" cy="5176879"/>
          </a:xfrm>
          <a:prstGeom prst="rect">
            <a:avLst/>
          </a:prstGeom>
        </p:spPr>
      </p:pic>
      <p:sp>
        <p:nvSpPr>
          <p:cNvPr id="5" name="Rectangle 4"/>
          <p:cNvSpPr/>
          <p:nvPr/>
        </p:nvSpPr>
        <p:spPr>
          <a:xfrm>
            <a:off x="4940300" y="-33379"/>
            <a:ext cx="4203700" cy="52102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FB84E03-406C-A54B-B2F2-E10659AA1E21}"/>
              </a:ext>
            </a:extLst>
          </p:cNvPr>
          <p:cNvSpPr/>
          <p:nvPr/>
        </p:nvSpPr>
        <p:spPr>
          <a:xfrm>
            <a:off x="5289259" y="1833086"/>
            <a:ext cx="3593047" cy="1477328"/>
          </a:xfrm>
          <a:prstGeom prst="rect">
            <a:avLst/>
          </a:prstGeom>
        </p:spPr>
        <p:txBody>
          <a:bodyPr wrap="square" anchor="t">
            <a:spAutoFit/>
          </a:bodyPr>
          <a:lstStyle/>
          <a:p>
            <a:pPr marL="285750" indent="-285750">
              <a:buFont typeface="Arial" panose="020B0604020202020204" pitchFamily="34" charset="0"/>
              <a:buChar char="•"/>
            </a:pPr>
            <a:r>
              <a:rPr lang="en-GB" dirty="0"/>
              <a:t> Introductions</a:t>
            </a:r>
          </a:p>
          <a:p>
            <a:pPr marL="285750" lvl="0" indent="-285750">
              <a:buFont typeface="Arial" panose="020B0604020202020204" pitchFamily="34" charset="0"/>
              <a:buChar char="•"/>
            </a:pPr>
            <a:r>
              <a:rPr lang="en-GB" dirty="0"/>
              <a:t>CTE and PGCE in general </a:t>
            </a:r>
          </a:p>
          <a:p>
            <a:pPr marL="285750" lvl="0" indent="-285750">
              <a:buFont typeface="Arial" panose="020B0604020202020204" pitchFamily="34" charset="0"/>
              <a:buChar char="•"/>
            </a:pPr>
            <a:r>
              <a:rPr lang="en-GB" dirty="0"/>
              <a:t>Secondary specific information and examples</a:t>
            </a:r>
          </a:p>
          <a:p>
            <a:pPr marL="285750" lvl="0" indent="-285750">
              <a:buFont typeface="Arial" panose="020B0604020202020204" pitchFamily="34" charset="0"/>
              <a:buChar char="•"/>
            </a:pPr>
            <a:r>
              <a:rPr lang="en-GB" dirty="0"/>
              <a:t>Q&amp;A</a:t>
            </a:r>
          </a:p>
        </p:txBody>
      </p:sp>
      <p:sp>
        <p:nvSpPr>
          <p:cNvPr id="9" name="Rectangle 8">
            <a:extLst>
              <a:ext uri="{FF2B5EF4-FFF2-40B4-BE49-F238E27FC236}">
                <a16:creationId xmlns:a16="http://schemas.microsoft.com/office/drawing/2014/main" id="{EB5724BA-21DC-1D4A-853D-C8F56C368E7C}"/>
              </a:ext>
            </a:extLst>
          </p:cNvPr>
          <p:cNvSpPr/>
          <p:nvPr/>
        </p:nvSpPr>
        <p:spPr>
          <a:xfrm>
            <a:off x="5289259" y="822870"/>
            <a:ext cx="3247522" cy="954107"/>
          </a:xfrm>
          <a:prstGeom prst="rect">
            <a:avLst/>
          </a:prstGeom>
        </p:spPr>
        <p:txBody>
          <a:bodyPr wrap="square">
            <a:spAutoFit/>
          </a:bodyPr>
          <a:lstStyle/>
          <a:p>
            <a:r>
              <a:rPr lang="en-GB" sz="2800" b="1" dirty="0">
                <a:solidFill>
                  <a:srgbClr val="7BC4AA"/>
                </a:solidFill>
                <a:cs typeface="Calibri"/>
              </a:rPr>
              <a:t>What to expect this evening</a:t>
            </a:r>
          </a:p>
        </p:txBody>
      </p:sp>
    </p:spTree>
    <p:extLst>
      <p:ext uri="{BB962C8B-B14F-4D97-AF65-F5344CB8AC3E}">
        <p14:creationId xmlns:p14="http://schemas.microsoft.com/office/powerpoint/2010/main" val="3874993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4BD12C5-FD46-EB47-9A59-0BC7A59857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0814" y="-189078"/>
            <a:ext cx="8000821" cy="5332578"/>
          </a:xfrm>
          <a:prstGeom prst="rect">
            <a:avLst/>
          </a:prstGeom>
        </p:spPr>
      </p:pic>
      <p:sp>
        <p:nvSpPr>
          <p:cNvPr id="5" name="Rectangle 4"/>
          <p:cNvSpPr/>
          <p:nvPr/>
        </p:nvSpPr>
        <p:spPr>
          <a:xfrm>
            <a:off x="-190750" y="-172720"/>
            <a:ext cx="4056506" cy="5567680"/>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390791" y="384339"/>
            <a:ext cx="3277980" cy="470898"/>
          </a:xfrm>
          <a:prstGeom prst="rect">
            <a:avLst/>
          </a:prstGeom>
        </p:spPr>
        <p:txBody>
          <a:bodyPr wrap="square">
            <a:spAutoFit/>
          </a:bodyPr>
          <a:lstStyle/>
          <a:p>
            <a:pPr>
              <a:lnSpc>
                <a:spcPct val="80000"/>
              </a:lnSpc>
            </a:pPr>
            <a:r>
              <a:rPr lang="en-GB" sz="3000" b="1" dirty="0">
                <a:solidFill>
                  <a:srgbClr val="F5AA14"/>
                </a:solidFill>
                <a:cs typeface="Calibri"/>
              </a:rPr>
              <a:t>Career Progression</a:t>
            </a:r>
          </a:p>
        </p:txBody>
      </p:sp>
      <p:sp>
        <p:nvSpPr>
          <p:cNvPr id="8" name="TextBox 7">
            <a:extLst>
              <a:ext uri="{FF2B5EF4-FFF2-40B4-BE49-F238E27FC236}">
                <a16:creationId xmlns:a16="http://schemas.microsoft.com/office/drawing/2014/main" id="{A66319DD-E41F-ED4D-A172-8893D963B510}"/>
              </a:ext>
            </a:extLst>
          </p:cNvPr>
          <p:cNvSpPr txBox="1"/>
          <p:nvPr/>
        </p:nvSpPr>
        <p:spPr>
          <a:xfrm>
            <a:off x="469006" y="1356007"/>
            <a:ext cx="2651566" cy="307777"/>
          </a:xfrm>
          <a:prstGeom prst="rect">
            <a:avLst/>
          </a:prstGeom>
          <a:noFill/>
        </p:spPr>
        <p:txBody>
          <a:bodyPr wrap="square" rtlCol="0">
            <a:spAutoFit/>
          </a:bodyPr>
          <a:lstStyle/>
          <a:p>
            <a:endParaRPr lang="en-GB" sz="1400" dirty="0">
              <a:solidFill>
                <a:srgbClr val="3F4259"/>
              </a:solidFill>
            </a:endParaRPr>
          </a:p>
        </p:txBody>
      </p:sp>
      <p:sp>
        <p:nvSpPr>
          <p:cNvPr id="10" name="Rectangle 9">
            <a:extLst>
              <a:ext uri="{FF2B5EF4-FFF2-40B4-BE49-F238E27FC236}">
                <a16:creationId xmlns:a16="http://schemas.microsoft.com/office/drawing/2014/main" id="{86A350E4-E7E7-9A42-8E6D-7A5883FDB88F}"/>
              </a:ext>
            </a:extLst>
          </p:cNvPr>
          <p:cNvSpPr/>
          <p:nvPr/>
        </p:nvSpPr>
        <p:spPr>
          <a:xfrm>
            <a:off x="469005" y="1070698"/>
            <a:ext cx="3097155" cy="3304238"/>
          </a:xfrm>
          <a:prstGeom prst="rect">
            <a:avLst/>
          </a:prstGeom>
        </p:spPr>
        <p:txBody>
          <a:bodyPr wrap="square">
            <a:spAutoFit/>
          </a:bodyPr>
          <a:lstStyle/>
          <a:p>
            <a:pPr marL="342900" indent="-342900">
              <a:buClr>
                <a:srgbClr val="F5AA14"/>
              </a:buClr>
              <a:buSzPct val="120000"/>
              <a:buFont typeface="Arial" panose="020B0604020202020204" pitchFamily="34" charset="0"/>
              <a:buChar char="•"/>
            </a:pPr>
            <a:r>
              <a:rPr lang="en-GB" sz="1600" dirty="0">
                <a:solidFill>
                  <a:schemeClr val="bg1"/>
                </a:solidFill>
              </a:rPr>
              <a:t>Teaching and Learning Responsibilities</a:t>
            </a:r>
          </a:p>
          <a:p>
            <a:pPr marL="342900" indent="-342900">
              <a:buClr>
                <a:srgbClr val="F5AA14"/>
              </a:buClr>
              <a:buSzPct val="120000"/>
              <a:buFont typeface="Arial" panose="020B0604020202020204" pitchFamily="34" charset="0"/>
              <a:buChar char="•"/>
            </a:pPr>
            <a:r>
              <a:rPr lang="en-GB" sz="1600" dirty="0">
                <a:solidFill>
                  <a:schemeClr val="bg1"/>
                </a:solidFill>
              </a:rPr>
              <a:t>Head of Department, </a:t>
            </a:r>
            <a:br>
              <a:rPr lang="en-GB" sz="1600" dirty="0">
                <a:solidFill>
                  <a:schemeClr val="bg1"/>
                </a:solidFill>
              </a:rPr>
            </a:br>
            <a:r>
              <a:rPr lang="en-GB" sz="1600" dirty="0">
                <a:solidFill>
                  <a:schemeClr val="bg1"/>
                </a:solidFill>
              </a:rPr>
              <a:t>Head of Year</a:t>
            </a:r>
          </a:p>
          <a:p>
            <a:pPr marL="342900" indent="-342900">
              <a:buClr>
                <a:srgbClr val="F5AA14"/>
              </a:buClr>
              <a:buSzPct val="120000"/>
              <a:buFont typeface="Arial" panose="020B0604020202020204" pitchFamily="34" charset="0"/>
              <a:buChar char="•"/>
            </a:pPr>
            <a:r>
              <a:rPr lang="en-GB" sz="1600" dirty="0">
                <a:solidFill>
                  <a:schemeClr val="bg1"/>
                </a:solidFill>
              </a:rPr>
              <a:t>Pastoral role, SEN, safeguarding, mentoring</a:t>
            </a:r>
          </a:p>
          <a:p>
            <a:pPr marL="342900" indent="-342900">
              <a:buClr>
                <a:srgbClr val="F5AA14"/>
              </a:buClr>
              <a:buSzPct val="120000"/>
              <a:buFont typeface="Arial" panose="020B0604020202020204" pitchFamily="34" charset="0"/>
              <a:buChar char="•"/>
            </a:pPr>
            <a:r>
              <a:rPr lang="en-GB" sz="1600" dirty="0">
                <a:solidFill>
                  <a:schemeClr val="bg1"/>
                </a:solidFill>
              </a:rPr>
              <a:t>Lead Practitioner</a:t>
            </a:r>
          </a:p>
          <a:p>
            <a:pPr marL="342900" indent="-342900">
              <a:buClr>
                <a:srgbClr val="F5AA14"/>
              </a:buClr>
              <a:buSzPct val="120000"/>
              <a:buFont typeface="Arial" panose="020B0604020202020204" pitchFamily="34" charset="0"/>
              <a:buChar char="•"/>
            </a:pPr>
            <a:r>
              <a:rPr lang="en-GB" sz="1600" dirty="0">
                <a:solidFill>
                  <a:schemeClr val="bg1"/>
                </a:solidFill>
              </a:rPr>
              <a:t>Specialist Leader of Education</a:t>
            </a:r>
          </a:p>
          <a:p>
            <a:pPr marL="342900" indent="-342900">
              <a:buClr>
                <a:srgbClr val="F5AA14"/>
              </a:buClr>
              <a:buSzPct val="120000"/>
              <a:buFont typeface="Arial" panose="020B0604020202020204" pitchFamily="34" charset="0"/>
              <a:buChar char="•"/>
            </a:pPr>
            <a:r>
              <a:rPr lang="en-GB" sz="1600" dirty="0">
                <a:solidFill>
                  <a:schemeClr val="bg1"/>
                </a:solidFill>
              </a:rPr>
              <a:t>Management e.g. Assistant Head, Deputy Head, Head Teacher </a:t>
            </a:r>
          </a:p>
          <a:p>
            <a:pPr marL="342900" indent="-342900">
              <a:buClr>
                <a:srgbClr val="F5AA14"/>
              </a:buClr>
              <a:buSzPct val="120000"/>
              <a:buFont typeface="Arial" panose="020B0604020202020204" pitchFamily="34" charset="0"/>
              <a:buChar char="•"/>
            </a:pPr>
            <a:r>
              <a:rPr lang="en-GB" sz="1600" dirty="0">
                <a:solidFill>
                  <a:schemeClr val="bg1"/>
                </a:solidFill>
              </a:rPr>
              <a:t>International Schools</a:t>
            </a:r>
          </a:p>
          <a:p>
            <a:pPr>
              <a:lnSpc>
                <a:spcPct val="110000"/>
              </a:lnSpc>
              <a:buClr>
                <a:srgbClr val="F5AA14"/>
              </a:buClr>
            </a:pPr>
            <a:endParaRPr lang="en-GB" sz="1600" b="1" dirty="0">
              <a:solidFill>
                <a:schemeClr val="bg1"/>
              </a:solidFill>
              <a:cs typeface="Calibri"/>
            </a:endParaRPr>
          </a:p>
        </p:txBody>
      </p:sp>
    </p:spTree>
    <p:extLst>
      <p:ext uri="{BB962C8B-B14F-4D97-AF65-F5344CB8AC3E}">
        <p14:creationId xmlns:p14="http://schemas.microsoft.com/office/powerpoint/2010/main" val="2753740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63886" y="-172720"/>
            <a:ext cx="4306494" cy="556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5392119" y="384339"/>
            <a:ext cx="3549307" cy="470898"/>
          </a:xfrm>
          <a:prstGeom prst="rect">
            <a:avLst/>
          </a:prstGeom>
        </p:spPr>
        <p:txBody>
          <a:bodyPr wrap="square" anchor="t">
            <a:spAutoFit/>
          </a:bodyPr>
          <a:lstStyle/>
          <a:p>
            <a:pPr>
              <a:lnSpc>
                <a:spcPct val="80000"/>
              </a:lnSpc>
            </a:pPr>
            <a:r>
              <a:rPr lang="en-GB" sz="3000" b="1" dirty="0">
                <a:solidFill>
                  <a:srgbClr val="F5AA14"/>
                </a:solidFill>
                <a:cs typeface="Calibri"/>
              </a:rPr>
              <a:t>Live Chat events</a:t>
            </a:r>
            <a:endParaRPr lang="en-GB" sz="3000" dirty="0">
              <a:solidFill>
                <a:srgbClr val="F5AA14"/>
              </a:solidFill>
              <a:cs typeface="Calibri"/>
            </a:endParaRPr>
          </a:p>
        </p:txBody>
      </p:sp>
      <p:sp>
        <p:nvSpPr>
          <p:cNvPr id="12" name="Rectangle 11">
            <a:extLst>
              <a:ext uri="{FF2B5EF4-FFF2-40B4-BE49-F238E27FC236}">
                <a16:creationId xmlns:a16="http://schemas.microsoft.com/office/drawing/2014/main" id="{1EA37DFB-9E7B-954F-AEB8-6A035CF14E23}"/>
              </a:ext>
            </a:extLst>
          </p:cNvPr>
          <p:cNvSpPr/>
          <p:nvPr/>
        </p:nvSpPr>
        <p:spPr>
          <a:xfrm>
            <a:off x="5424634" y="1030568"/>
            <a:ext cx="3384997" cy="3139321"/>
          </a:xfrm>
          <a:prstGeom prst="rect">
            <a:avLst/>
          </a:prstGeom>
        </p:spPr>
        <p:txBody>
          <a:bodyPr wrap="square" anchor="t">
            <a:spAutoFit/>
          </a:bodyPr>
          <a:lstStyle/>
          <a:p>
            <a:pPr>
              <a:buClr>
                <a:srgbClr val="F5AA14"/>
              </a:buClr>
              <a:buSzPct val="120000"/>
            </a:pPr>
            <a:r>
              <a:rPr lang="en-GB" dirty="0"/>
              <a:t>To find out more about teacher training at Warwick, we are offering several opportunities to engage with us from a distance, digitally. </a:t>
            </a:r>
          </a:p>
          <a:p>
            <a:pPr>
              <a:buClr>
                <a:srgbClr val="F5AA14"/>
              </a:buClr>
              <a:buSzPct val="120000"/>
            </a:pPr>
            <a:br>
              <a:rPr lang="en-GB" dirty="0">
                <a:solidFill>
                  <a:srgbClr val="303246"/>
                </a:solidFill>
                <a:cs typeface="Calibri"/>
              </a:rPr>
            </a:br>
            <a:r>
              <a:rPr lang="en-GB" dirty="0">
                <a:solidFill>
                  <a:srgbClr val="303246"/>
                </a:solidFill>
                <a:cs typeface="Calibri"/>
              </a:rPr>
              <a:t>Stay up to date by visiting the CTE website and clicking on the </a:t>
            </a:r>
            <a:r>
              <a:rPr lang="en-GB" b="1" dirty="0">
                <a:solidFill>
                  <a:srgbClr val="303246"/>
                </a:solidFill>
                <a:cs typeface="Calibri"/>
              </a:rPr>
              <a:t>Live Chat button</a:t>
            </a:r>
            <a:r>
              <a:rPr lang="en-GB" dirty="0">
                <a:solidFill>
                  <a:srgbClr val="303246"/>
                </a:solidFill>
                <a:cs typeface="Calibri"/>
              </a:rPr>
              <a:t>, or by using this link </a:t>
            </a:r>
            <a:endParaRPr lang="en-GB" dirty="0">
              <a:solidFill>
                <a:srgbClr val="303246"/>
              </a:solidFill>
              <a:cs typeface="Calibri"/>
              <a:hlinkClick r:id="rId2"/>
            </a:endParaRPr>
          </a:p>
          <a:p>
            <a:pPr>
              <a:buClr>
                <a:srgbClr val="F5AA14"/>
              </a:buClr>
              <a:buSzPct val="120000"/>
            </a:pPr>
            <a:r>
              <a:rPr lang="en-GB" dirty="0">
                <a:hlinkClick r:id="rId2"/>
              </a:rPr>
              <a:t>warwick.ac.uk/</a:t>
            </a:r>
            <a:r>
              <a:rPr lang="en-GB" dirty="0" err="1">
                <a:hlinkClick r:id="rId2"/>
              </a:rPr>
              <a:t>fac</a:t>
            </a:r>
            <a:r>
              <a:rPr lang="en-GB" dirty="0">
                <a:hlinkClick r:id="rId2"/>
              </a:rPr>
              <a:t>/</a:t>
            </a:r>
            <a:r>
              <a:rPr lang="en-GB" dirty="0" err="1">
                <a:hlinkClick r:id="rId2"/>
              </a:rPr>
              <a:t>soc</a:t>
            </a:r>
            <a:r>
              <a:rPr lang="en-GB" dirty="0">
                <a:hlinkClick r:id="rId2"/>
              </a:rPr>
              <a:t>/</a:t>
            </a:r>
            <a:r>
              <a:rPr lang="en-GB" dirty="0" err="1">
                <a:hlinkClick r:id="rId2"/>
              </a:rPr>
              <a:t>cte</a:t>
            </a:r>
            <a:r>
              <a:rPr lang="en-GB" dirty="0">
                <a:hlinkClick r:id="rId2"/>
              </a:rPr>
              <a:t>/about/news-and-events/live-chats</a:t>
            </a:r>
            <a:endParaRPr lang="en-US" dirty="0">
              <a:solidFill>
                <a:srgbClr val="303246"/>
              </a:solidFill>
              <a:cs typeface="Calibri"/>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2759" r="11196"/>
          <a:stretch/>
        </p:blipFill>
        <p:spPr>
          <a:xfrm>
            <a:off x="0" y="0"/>
            <a:ext cx="5095461" cy="5143500"/>
          </a:xfrm>
          <a:prstGeom prst="rect">
            <a:avLst/>
          </a:prstGeom>
        </p:spPr>
      </p:pic>
    </p:spTree>
    <p:extLst>
      <p:ext uri="{BB962C8B-B14F-4D97-AF65-F5344CB8AC3E}">
        <p14:creationId xmlns:p14="http://schemas.microsoft.com/office/powerpoint/2010/main" val="1361994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CC07B80-A498-2146-A7C2-192ADC3EAF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629" y="-751230"/>
            <a:ext cx="9405258" cy="6268642"/>
          </a:xfrm>
          <a:prstGeom prst="rect">
            <a:avLst/>
          </a:prstGeom>
        </p:spPr>
      </p:pic>
      <p:sp>
        <p:nvSpPr>
          <p:cNvPr id="5" name="Rectangle 4"/>
          <p:cNvSpPr/>
          <p:nvPr/>
        </p:nvSpPr>
        <p:spPr>
          <a:xfrm>
            <a:off x="-130629" y="-248193"/>
            <a:ext cx="5355772" cy="2547255"/>
          </a:xfrm>
          <a:prstGeom prst="rect">
            <a:avLst/>
          </a:prstGeom>
          <a:solidFill>
            <a:srgbClr val="F5AA14">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BCD6FC2-C121-8843-895C-3FF3DD45990A}"/>
              </a:ext>
            </a:extLst>
          </p:cNvPr>
          <p:cNvSpPr/>
          <p:nvPr/>
        </p:nvSpPr>
        <p:spPr>
          <a:xfrm>
            <a:off x="428212" y="260514"/>
            <a:ext cx="4809994" cy="470898"/>
          </a:xfrm>
          <a:prstGeom prst="rect">
            <a:avLst/>
          </a:prstGeom>
        </p:spPr>
        <p:txBody>
          <a:bodyPr wrap="square">
            <a:spAutoFit/>
          </a:bodyPr>
          <a:lstStyle/>
          <a:p>
            <a:pPr>
              <a:lnSpc>
                <a:spcPct val="80000"/>
              </a:lnSpc>
            </a:pPr>
            <a:r>
              <a:rPr lang="en-GB" sz="3000" b="1" dirty="0">
                <a:solidFill>
                  <a:schemeClr val="bg1"/>
                </a:solidFill>
                <a:cs typeface="Calibri"/>
              </a:rPr>
              <a:t>International Qualifications</a:t>
            </a:r>
          </a:p>
        </p:txBody>
      </p:sp>
      <p:sp>
        <p:nvSpPr>
          <p:cNvPr id="12" name="Rectangle 11">
            <a:extLst>
              <a:ext uri="{FF2B5EF4-FFF2-40B4-BE49-F238E27FC236}">
                <a16:creationId xmlns:a16="http://schemas.microsoft.com/office/drawing/2014/main" id="{1EA37DFB-9E7B-954F-AEB8-6A035CF14E23}"/>
              </a:ext>
            </a:extLst>
          </p:cNvPr>
          <p:cNvSpPr/>
          <p:nvPr/>
        </p:nvSpPr>
        <p:spPr>
          <a:xfrm>
            <a:off x="415149" y="734708"/>
            <a:ext cx="4692428" cy="1323439"/>
          </a:xfrm>
          <a:prstGeom prst="rect">
            <a:avLst/>
          </a:prstGeom>
        </p:spPr>
        <p:txBody>
          <a:bodyPr wrap="square">
            <a:spAutoFit/>
          </a:bodyPr>
          <a:lstStyle/>
          <a:p>
            <a:pPr>
              <a:buClr>
                <a:srgbClr val="F5AA14"/>
              </a:buClr>
              <a:buSzPct val="120000"/>
            </a:pPr>
            <a:r>
              <a:rPr lang="en-US" sz="1600" dirty="0">
                <a:solidFill>
                  <a:srgbClr val="303246"/>
                </a:solidFill>
                <a:latin typeface="Calibri" charset="0"/>
                <a:ea typeface="Calibri" charset="0"/>
                <a:cs typeface="Calibri" charset="0"/>
              </a:rPr>
              <a:t>Applicants with International qualifications are advised to contact NARIC in the first instance. NARIC are a designated United Kingdom national agency for the recognition and comparison of International qualifications and skills.</a:t>
            </a:r>
          </a:p>
        </p:txBody>
      </p:sp>
      <p:sp>
        <p:nvSpPr>
          <p:cNvPr id="8" name="Rectangle 7">
            <a:extLst>
              <a:ext uri="{FF2B5EF4-FFF2-40B4-BE49-F238E27FC236}">
                <a16:creationId xmlns:a16="http://schemas.microsoft.com/office/drawing/2014/main" id="{EBB920E0-382F-3C41-AF46-D6B32FB242D1}"/>
              </a:ext>
            </a:extLst>
          </p:cNvPr>
          <p:cNvSpPr/>
          <p:nvPr/>
        </p:nvSpPr>
        <p:spPr>
          <a:xfrm>
            <a:off x="-130629" y="3814354"/>
            <a:ext cx="9844201" cy="1703057"/>
          </a:xfrm>
          <a:prstGeom prst="rect">
            <a:avLst/>
          </a:prstGeom>
          <a:solidFill>
            <a:srgbClr val="3032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77C78B9-23E7-1740-99C0-3C17496B009B}"/>
              </a:ext>
            </a:extLst>
          </p:cNvPr>
          <p:cNvSpPr/>
          <p:nvPr/>
        </p:nvSpPr>
        <p:spPr>
          <a:xfrm>
            <a:off x="415148" y="3961706"/>
            <a:ext cx="9630189" cy="984885"/>
          </a:xfrm>
          <a:prstGeom prst="rect">
            <a:avLst/>
          </a:prstGeom>
        </p:spPr>
        <p:txBody>
          <a:bodyPr wrap="square">
            <a:spAutoFit/>
          </a:bodyPr>
          <a:lstStyle/>
          <a:p>
            <a:pPr>
              <a:spcAft>
                <a:spcPts val="1200"/>
              </a:spcAft>
              <a:buClr>
                <a:srgbClr val="F5AA14"/>
              </a:buClr>
              <a:buSzPct val="120000"/>
            </a:pPr>
            <a:r>
              <a:rPr lang="en-US" sz="1600" dirty="0">
                <a:solidFill>
                  <a:schemeClr val="bg1"/>
                </a:solidFill>
                <a:latin typeface="Calibri" charset="0"/>
                <a:ea typeface="Calibri" charset="0"/>
                <a:cs typeface="Calibri" charset="0"/>
              </a:rPr>
              <a:t>For more information about NARIC please go to; </a:t>
            </a:r>
            <a:r>
              <a:rPr lang="en-US" sz="1600" b="1" dirty="0">
                <a:solidFill>
                  <a:schemeClr val="bg1"/>
                </a:solidFill>
                <a:latin typeface="Calibri" charset="0"/>
                <a:ea typeface="Calibri" charset="0"/>
                <a:cs typeface="Calibri" charset="0"/>
              </a:rPr>
              <a:t>https://</a:t>
            </a:r>
            <a:r>
              <a:rPr lang="en-US" sz="1600" b="1" dirty="0" err="1">
                <a:solidFill>
                  <a:schemeClr val="bg1"/>
                </a:solidFill>
                <a:latin typeface="Calibri" charset="0"/>
                <a:ea typeface="Calibri" charset="0"/>
                <a:cs typeface="Calibri" charset="0"/>
              </a:rPr>
              <a:t>naric.org.uk</a:t>
            </a:r>
            <a:r>
              <a:rPr lang="en-US" sz="1600" b="1" dirty="0">
                <a:solidFill>
                  <a:schemeClr val="bg1"/>
                </a:solidFill>
                <a:latin typeface="Calibri" charset="0"/>
                <a:ea typeface="Calibri" charset="0"/>
                <a:cs typeface="Calibri" charset="0"/>
              </a:rPr>
              <a:t>/</a:t>
            </a:r>
            <a:r>
              <a:rPr lang="en-US" sz="1600" b="1" dirty="0" err="1">
                <a:solidFill>
                  <a:schemeClr val="bg1"/>
                </a:solidFill>
                <a:latin typeface="Calibri" charset="0"/>
                <a:ea typeface="Calibri" charset="0"/>
                <a:cs typeface="Calibri" charset="0"/>
              </a:rPr>
              <a:t>naric</a:t>
            </a:r>
            <a:r>
              <a:rPr lang="en-US" sz="1600" b="1" dirty="0">
                <a:solidFill>
                  <a:schemeClr val="bg1"/>
                </a:solidFill>
                <a:latin typeface="Calibri" charset="0"/>
                <a:ea typeface="Calibri" charset="0"/>
                <a:cs typeface="Calibri" charset="0"/>
              </a:rPr>
              <a:t>/</a:t>
            </a:r>
          </a:p>
          <a:p>
            <a:pPr>
              <a:spcAft>
                <a:spcPts val="1200"/>
              </a:spcAft>
              <a:buClr>
                <a:srgbClr val="F5AA14"/>
              </a:buClr>
              <a:buSzPct val="120000"/>
            </a:pPr>
            <a:r>
              <a:rPr lang="en-US" sz="1600" dirty="0">
                <a:solidFill>
                  <a:schemeClr val="bg1"/>
                </a:solidFill>
                <a:latin typeface="Calibri" charset="0"/>
                <a:ea typeface="Calibri" charset="0"/>
                <a:cs typeface="Calibri" charset="0"/>
              </a:rPr>
              <a:t>It is also useful to look at the following link before applying; </a:t>
            </a:r>
            <a:r>
              <a:rPr lang="en-US" sz="1600" b="1" dirty="0">
                <a:solidFill>
                  <a:schemeClr val="bg1"/>
                </a:solidFill>
                <a:latin typeface="Calibri" charset="0"/>
                <a:ea typeface="Calibri" charset="0"/>
                <a:cs typeface="Calibri" charset="0"/>
              </a:rPr>
              <a:t>https://www2.warwick.ac.uk/</a:t>
            </a:r>
            <a:r>
              <a:rPr lang="en-US" sz="1600" b="1" dirty="0" err="1">
                <a:solidFill>
                  <a:schemeClr val="bg1"/>
                </a:solidFill>
                <a:latin typeface="Calibri" charset="0"/>
                <a:ea typeface="Calibri" charset="0"/>
                <a:cs typeface="Calibri" charset="0"/>
              </a:rPr>
              <a:t>fac</a:t>
            </a:r>
            <a:r>
              <a:rPr lang="en-US" sz="1600" b="1" dirty="0">
                <a:solidFill>
                  <a:schemeClr val="bg1"/>
                </a:solidFill>
                <a:latin typeface="Calibri" charset="0"/>
                <a:ea typeface="Calibri" charset="0"/>
                <a:cs typeface="Calibri" charset="0"/>
              </a:rPr>
              <a:t>/</a:t>
            </a:r>
            <a:br>
              <a:rPr lang="en-US" sz="1600" b="1" dirty="0">
                <a:solidFill>
                  <a:schemeClr val="bg1"/>
                </a:solidFill>
                <a:latin typeface="Calibri" charset="0"/>
                <a:ea typeface="Calibri" charset="0"/>
                <a:cs typeface="Calibri" charset="0"/>
              </a:rPr>
            </a:br>
            <a:r>
              <a:rPr lang="en-US" sz="1600" b="1" dirty="0" err="1">
                <a:solidFill>
                  <a:schemeClr val="bg1"/>
                </a:solidFill>
                <a:latin typeface="Calibri" charset="0"/>
                <a:ea typeface="Calibri" charset="0"/>
                <a:cs typeface="Calibri" charset="0"/>
              </a:rPr>
              <a:t>soc</a:t>
            </a:r>
            <a:r>
              <a:rPr lang="en-US" sz="1600" b="1" dirty="0">
                <a:solidFill>
                  <a:schemeClr val="bg1"/>
                </a:solidFill>
                <a:latin typeface="Calibri" charset="0"/>
                <a:ea typeface="Calibri" charset="0"/>
                <a:cs typeface="Calibri" charset="0"/>
              </a:rPr>
              <a:t>/</a:t>
            </a:r>
            <a:r>
              <a:rPr lang="en-US" sz="1600" b="1" dirty="0" err="1">
                <a:solidFill>
                  <a:schemeClr val="bg1"/>
                </a:solidFill>
                <a:latin typeface="Calibri" charset="0"/>
                <a:ea typeface="Calibri" charset="0"/>
                <a:cs typeface="Calibri" charset="0"/>
              </a:rPr>
              <a:t>cte</a:t>
            </a:r>
            <a:r>
              <a:rPr lang="en-US" sz="1600" b="1" dirty="0">
                <a:solidFill>
                  <a:schemeClr val="bg1"/>
                </a:solidFill>
                <a:latin typeface="Calibri" charset="0"/>
                <a:ea typeface="Calibri" charset="0"/>
                <a:cs typeface="Calibri" charset="0"/>
              </a:rPr>
              <a:t>/thinking-about-being-a-teacher/entry-requirements/international</a:t>
            </a:r>
          </a:p>
        </p:txBody>
      </p:sp>
    </p:spTree>
    <p:extLst>
      <p:ext uri="{BB962C8B-B14F-4D97-AF65-F5344CB8AC3E}">
        <p14:creationId xmlns:p14="http://schemas.microsoft.com/office/powerpoint/2010/main" val="129399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5143500"/>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996249ED-FACE-5745-AC4F-DEC9BB051BB5}"/>
              </a:ext>
            </a:extLst>
          </p:cNvPr>
          <p:cNvSpPr>
            <a:spLocks noGrp="1"/>
          </p:cNvSpPr>
          <p:nvPr>
            <p:ph idx="1"/>
          </p:nvPr>
        </p:nvSpPr>
        <p:spPr>
          <a:xfrm>
            <a:off x="0" y="2273118"/>
            <a:ext cx="9143999" cy="1739899"/>
          </a:xfrm>
        </p:spPr>
        <p:txBody>
          <a:bodyPr>
            <a:normAutofit lnSpcReduction="10000"/>
          </a:bodyPr>
          <a:lstStyle/>
          <a:p>
            <a:pPr marL="0" indent="0" algn="ctr">
              <a:lnSpc>
                <a:spcPct val="120000"/>
              </a:lnSpc>
              <a:buNone/>
            </a:pPr>
            <a:r>
              <a:rPr lang="en-GB" sz="2200" dirty="0">
                <a:solidFill>
                  <a:srgbClr val="3F4259"/>
                </a:solidFill>
              </a:rPr>
              <a:t>Something else you wanted to ask? If it’s personal and you </a:t>
            </a:r>
            <a:br>
              <a:rPr lang="en-GB" sz="2200" dirty="0">
                <a:solidFill>
                  <a:srgbClr val="3F4259"/>
                </a:solidFill>
              </a:rPr>
            </a:br>
            <a:r>
              <a:rPr lang="en-GB" sz="2200" dirty="0">
                <a:solidFill>
                  <a:srgbClr val="3F4259"/>
                </a:solidFill>
              </a:rPr>
              <a:t>would like to discuss it with us privately, please email us on</a:t>
            </a:r>
            <a:r>
              <a:rPr lang="en-GB" sz="2200" dirty="0"/>
              <a:t> </a:t>
            </a:r>
            <a:br>
              <a:rPr lang="en-GB" sz="2200" dirty="0"/>
            </a:br>
            <a:r>
              <a:rPr lang="en-GB" sz="2800" b="1" u="sng" dirty="0">
                <a:solidFill>
                  <a:schemeClr val="bg1"/>
                </a:solidFill>
              </a:rPr>
              <a:t>CTE.admissions@warwick.ac.uk</a:t>
            </a:r>
            <a:r>
              <a:rPr lang="en-GB" sz="2800" b="1" dirty="0">
                <a:solidFill>
                  <a:schemeClr val="bg1"/>
                </a:solidFill>
              </a:rPr>
              <a:t> </a:t>
            </a:r>
            <a:br>
              <a:rPr lang="en-GB" sz="2200" dirty="0"/>
            </a:br>
            <a:r>
              <a:rPr lang="en-GB" sz="2200" dirty="0">
                <a:solidFill>
                  <a:srgbClr val="3F4259"/>
                </a:solidFill>
              </a:rPr>
              <a:t>and we will ensure a member of CTE comes back to you.</a:t>
            </a:r>
          </a:p>
        </p:txBody>
      </p:sp>
      <p:sp>
        <p:nvSpPr>
          <p:cNvPr id="7" name="TextBox 6">
            <a:extLst>
              <a:ext uri="{FF2B5EF4-FFF2-40B4-BE49-F238E27FC236}">
                <a16:creationId xmlns:a16="http://schemas.microsoft.com/office/drawing/2014/main" id="{229904F4-DB1E-B240-8E2D-136CF3C0A011}"/>
              </a:ext>
            </a:extLst>
          </p:cNvPr>
          <p:cNvSpPr txBox="1"/>
          <p:nvPr/>
        </p:nvSpPr>
        <p:spPr>
          <a:xfrm>
            <a:off x="0" y="300344"/>
            <a:ext cx="9143999" cy="877163"/>
          </a:xfrm>
          <a:prstGeom prst="rect">
            <a:avLst/>
          </a:prstGeom>
          <a:noFill/>
        </p:spPr>
        <p:txBody>
          <a:bodyPr wrap="square" rtlCol="0">
            <a:spAutoFit/>
          </a:bodyPr>
          <a:lstStyle/>
          <a:p>
            <a:pPr algn="ctr" fontAlgn="t">
              <a:lnSpc>
                <a:spcPct val="80000"/>
              </a:lnSpc>
            </a:pPr>
            <a:r>
              <a:rPr lang="en-GB" sz="6000" b="1" dirty="0">
                <a:solidFill>
                  <a:srgbClr val="3F4259"/>
                </a:solidFill>
              </a:rPr>
              <a:t>Thank you</a:t>
            </a:r>
          </a:p>
        </p:txBody>
      </p:sp>
      <p:sp>
        <p:nvSpPr>
          <p:cNvPr id="8" name="Content Placeholder 4">
            <a:extLst>
              <a:ext uri="{FF2B5EF4-FFF2-40B4-BE49-F238E27FC236}">
                <a16:creationId xmlns:a16="http://schemas.microsoft.com/office/drawing/2014/main" id="{996249ED-FACE-5745-AC4F-DEC9BB051BB5}"/>
              </a:ext>
            </a:extLst>
          </p:cNvPr>
          <p:cNvSpPr txBox="1">
            <a:spLocks/>
          </p:cNvSpPr>
          <p:nvPr/>
        </p:nvSpPr>
        <p:spPr>
          <a:xfrm>
            <a:off x="0" y="922867"/>
            <a:ext cx="9144000" cy="1597678"/>
          </a:xfrm>
          <a:prstGeom prst="rect">
            <a:avLst/>
          </a:prstGeom>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0" algn="ctr">
              <a:buFont typeface="Arial"/>
              <a:buNone/>
            </a:pPr>
            <a:r>
              <a:rPr lang="en-GB" sz="4800" b="1" dirty="0">
                <a:solidFill>
                  <a:srgbClr val="3F4259"/>
                </a:solidFill>
              </a:rPr>
              <a:t>for joining us today</a:t>
            </a:r>
          </a:p>
        </p:txBody>
      </p:sp>
    </p:spTree>
    <p:extLst>
      <p:ext uri="{BB962C8B-B14F-4D97-AF65-F5344CB8AC3E}">
        <p14:creationId xmlns:p14="http://schemas.microsoft.com/office/powerpoint/2010/main" val="1219897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B4F19-6B3F-8E44-9111-732B19554D43}"/>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550DEA9-2E01-2741-B269-D7F0D43641E6}"/>
              </a:ext>
            </a:extLst>
          </p:cNvPr>
          <p:cNvSpPr>
            <a:spLocks noGrp="1"/>
          </p:cNvSpPr>
          <p:nvPr>
            <p:ph type="subTitle" idx="1"/>
          </p:nvPr>
        </p:nvSpPr>
        <p:spPr/>
        <p:txBody>
          <a:bodyPr/>
          <a:lstStyle/>
          <a:p>
            <a:endParaRPr lang="en-US"/>
          </a:p>
        </p:txBody>
      </p:sp>
      <p:pic>
        <p:nvPicPr>
          <p:cNvPr id="15" name="Picture 14">
            <a:extLst>
              <a:ext uri="{FF2B5EF4-FFF2-40B4-BE49-F238E27FC236}">
                <a16:creationId xmlns:a16="http://schemas.microsoft.com/office/drawing/2014/main" id="{370AF09C-AEB1-3A4E-81FB-D2C8E4CC3042}"/>
              </a:ext>
            </a:extLst>
          </p:cNvPr>
          <p:cNvPicPr>
            <a:picLocks noChangeAspect="1"/>
          </p:cNvPicPr>
          <p:nvPr/>
        </p:nvPicPr>
        <p:blipFill>
          <a:blip r:embed="rId2"/>
          <a:stretch>
            <a:fillRect/>
          </a:stretch>
        </p:blipFill>
        <p:spPr>
          <a:xfrm>
            <a:off x="-1509" y="-22944"/>
            <a:ext cx="8642521" cy="5143500"/>
          </a:xfrm>
          <a:prstGeom prst="rect">
            <a:avLst/>
          </a:prstGeom>
        </p:spPr>
      </p:pic>
      <p:sp>
        <p:nvSpPr>
          <p:cNvPr id="16" name="Down Arrow 15">
            <a:extLst>
              <a:ext uri="{FF2B5EF4-FFF2-40B4-BE49-F238E27FC236}">
                <a16:creationId xmlns:a16="http://schemas.microsoft.com/office/drawing/2014/main" id="{ADEB260B-101F-0847-9684-8E2ECA9598A8}"/>
              </a:ext>
            </a:extLst>
          </p:cNvPr>
          <p:cNvSpPr/>
          <p:nvPr/>
        </p:nvSpPr>
        <p:spPr>
          <a:xfrm rot="19405926">
            <a:off x="2251142" y="3202745"/>
            <a:ext cx="151527" cy="1876393"/>
          </a:xfrm>
          <a:prstGeom prst="downArrow">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Down Arrow 16">
            <a:extLst>
              <a:ext uri="{FF2B5EF4-FFF2-40B4-BE49-F238E27FC236}">
                <a16:creationId xmlns:a16="http://schemas.microsoft.com/office/drawing/2014/main" id="{188FCAFC-1C7B-274D-98AF-2ACC9275BB00}"/>
              </a:ext>
            </a:extLst>
          </p:cNvPr>
          <p:cNvSpPr/>
          <p:nvPr/>
        </p:nvSpPr>
        <p:spPr>
          <a:xfrm rot="20828338">
            <a:off x="2955413" y="2561159"/>
            <a:ext cx="159065" cy="2255663"/>
          </a:xfrm>
          <a:prstGeom prst="downArrow">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Down Arrow 17">
            <a:extLst>
              <a:ext uri="{FF2B5EF4-FFF2-40B4-BE49-F238E27FC236}">
                <a16:creationId xmlns:a16="http://schemas.microsoft.com/office/drawing/2014/main" id="{457FA601-41E4-CB4D-A683-0BC06F9150B7}"/>
              </a:ext>
            </a:extLst>
          </p:cNvPr>
          <p:cNvSpPr/>
          <p:nvPr/>
        </p:nvSpPr>
        <p:spPr>
          <a:xfrm rot="999382">
            <a:off x="3905852" y="2737790"/>
            <a:ext cx="117466" cy="2085596"/>
          </a:xfrm>
          <a:prstGeom prst="downArrow">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Down Arrow 18">
            <a:extLst>
              <a:ext uri="{FF2B5EF4-FFF2-40B4-BE49-F238E27FC236}">
                <a16:creationId xmlns:a16="http://schemas.microsoft.com/office/drawing/2014/main" id="{211CB2EC-DC16-584C-B67C-43841417A236}"/>
              </a:ext>
            </a:extLst>
          </p:cNvPr>
          <p:cNvSpPr/>
          <p:nvPr/>
        </p:nvSpPr>
        <p:spPr>
          <a:xfrm rot="20244261">
            <a:off x="6090818" y="2176472"/>
            <a:ext cx="139115" cy="2331634"/>
          </a:xfrm>
          <a:prstGeom prst="downArrow">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63175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5143500"/>
          </a:xfrm>
          <a:prstGeom prst="rect">
            <a:avLst/>
          </a:prstGeom>
          <a:solidFill>
            <a:srgbClr val="7ECBB6">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996249ED-FACE-5745-AC4F-DEC9BB051BB5}"/>
              </a:ext>
            </a:extLst>
          </p:cNvPr>
          <p:cNvSpPr>
            <a:spLocks noGrp="1"/>
          </p:cNvSpPr>
          <p:nvPr>
            <p:ph idx="1"/>
          </p:nvPr>
        </p:nvSpPr>
        <p:spPr>
          <a:xfrm>
            <a:off x="382385" y="1200150"/>
            <a:ext cx="8678488" cy="3943349"/>
          </a:xfrm>
        </p:spPr>
        <p:txBody>
          <a:bodyPr>
            <a:normAutofit fontScale="32500" lnSpcReduction="20000"/>
          </a:bodyPr>
          <a:lstStyle/>
          <a:p>
            <a:pPr>
              <a:lnSpc>
                <a:spcPct val="120000"/>
              </a:lnSpc>
            </a:pPr>
            <a:r>
              <a:rPr lang="en-GB" sz="5500" dirty="0">
                <a:solidFill>
                  <a:srgbClr val="3F4259"/>
                </a:solidFill>
              </a:rPr>
              <a:t>It’s great to have you in this Webinar;</a:t>
            </a:r>
          </a:p>
          <a:p>
            <a:pPr>
              <a:lnSpc>
                <a:spcPct val="120000"/>
              </a:lnSpc>
            </a:pPr>
            <a:r>
              <a:rPr lang="en-GB" sz="5500" dirty="0">
                <a:solidFill>
                  <a:srgbClr val="3F4259"/>
                </a:solidFill>
              </a:rPr>
              <a:t>We’d like to know you a little better;</a:t>
            </a:r>
          </a:p>
          <a:p>
            <a:pPr>
              <a:lnSpc>
                <a:spcPct val="120000"/>
              </a:lnSpc>
            </a:pPr>
            <a:r>
              <a:rPr lang="en-GB" sz="5500" dirty="0">
                <a:solidFill>
                  <a:srgbClr val="3F4259"/>
                </a:solidFill>
              </a:rPr>
              <a:t>Please introduce yourself by adding a comment to the chat box on the right hand side of this screen;</a:t>
            </a:r>
          </a:p>
          <a:p>
            <a:endParaRPr lang="en-GB" dirty="0">
              <a:solidFill>
                <a:srgbClr val="3F4259"/>
              </a:solidFill>
            </a:endParaRPr>
          </a:p>
          <a:p>
            <a:pPr marL="342900" lvl="1" indent="0" algn="ctr">
              <a:buNone/>
            </a:pPr>
            <a:r>
              <a:rPr lang="en-GB" sz="8600" b="1" dirty="0">
                <a:solidFill>
                  <a:schemeClr val="bg1"/>
                </a:solidFill>
              </a:rPr>
              <a:t>Say your first name, where you are from and in a short phrase or sentence, what you are interested in;</a:t>
            </a:r>
          </a:p>
          <a:p>
            <a:pPr marL="0" indent="0">
              <a:buNone/>
            </a:pPr>
            <a:endParaRPr lang="en-GB" sz="6200" dirty="0">
              <a:solidFill>
                <a:srgbClr val="3F4259"/>
              </a:solidFill>
            </a:endParaRPr>
          </a:p>
          <a:p>
            <a:pPr>
              <a:lnSpc>
                <a:spcPct val="120000"/>
              </a:lnSpc>
            </a:pPr>
            <a:r>
              <a:rPr lang="en-GB" sz="5500" dirty="0">
                <a:solidFill>
                  <a:srgbClr val="3F4259"/>
                </a:solidFill>
              </a:rPr>
              <a:t>You can use the comment box at any time to ask a question, but as with any online forum, be cautious about asking anything sensitive. Should you have anything personal that you would like to discuss with us, we encourage you to contact us by email on</a:t>
            </a:r>
            <a:r>
              <a:rPr lang="en-GB" sz="5500" dirty="0"/>
              <a:t> </a:t>
            </a:r>
            <a:r>
              <a:rPr lang="en-GB" sz="5500" dirty="0">
                <a:hlinkClick r:id="rId2"/>
              </a:rPr>
              <a:t>CTE.admissions@warwick.ac.uk</a:t>
            </a:r>
            <a:endParaRPr lang="en-GB" sz="5500" dirty="0">
              <a:solidFill>
                <a:srgbClr val="323439"/>
              </a:solidFill>
            </a:endParaRPr>
          </a:p>
        </p:txBody>
      </p:sp>
      <p:sp>
        <p:nvSpPr>
          <p:cNvPr id="7" name="TextBox 6">
            <a:extLst>
              <a:ext uri="{FF2B5EF4-FFF2-40B4-BE49-F238E27FC236}">
                <a16:creationId xmlns:a16="http://schemas.microsoft.com/office/drawing/2014/main" id="{229904F4-DB1E-B240-8E2D-136CF3C0A011}"/>
              </a:ext>
            </a:extLst>
          </p:cNvPr>
          <p:cNvSpPr txBox="1"/>
          <p:nvPr/>
        </p:nvSpPr>
        <p:spPr>
          <a:xfrm>
            <a:off x="382385" y="300344"/>
            <a:ext cx="8575999" cy="550151"/>
          </a:xfrm>
          <a:prstGeom prst="rect">
            <a:avLst/>
          </a:prstGeom>
          <a:noFill/>
        </p:spPr>
        <p:txBody>
          <a:bodyPr wrap="square" rtlCol="0">
            <a:spAutoFit/>
          </a:bodyPr>
          <a:lstStyle/>
          <a:p>
            <a:pPr algn="ctr" fontAlgn="t">
              <a:lnSpc>
                <a:spcPct val="80000"/>
              </a:lnSpc>
            </a:pPr>
            <a:r>
              <a:rPr lang="en-GB" sz="3500" b="1" dirty="0">
                <a:solidFill>
                  <a:srgbClr val="3F4259"/>
                </a:solidFill>
              </a:rPr>
              <a:t>Introduce yourself</a:t>
            </a:r>
          </a:p>
        </p:txBody>
      </p:sp>
    </p:spTree>
    <p:extLst>
      <p:ext uri="{BB962C8B-B14F-4D97-AF65-F5344CB8AC3E}">
        <p14:creationId xmlns:p14="http://schemas.microsoft.com/office/powerpoint/2010/main" val="412036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96F01C-483D-DC42-8F35-2E625D5EA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559" y="1120796"/>
            <a:ext cx="6725165" cy="3653428"/>
          </a:xfrm>
          <a:prstGeom prst="rect">
            <a:avLst/>
          </a:prstGeom>
        </p:spPr>
      </p:pic>
      <p:sp>
        <p:nvSpPr>
          <p:cNvPr id="5" name="Right Arrow 4">
            <a:extLst>
              <a:ext uri="{FF2B5EF4-FFF2-40B4-BE49-F238E27FC236}">
                <a16:creationId xmlns:a16="http://schemas.microsoft.com/office/drawing/2014/main" id="{C1CF315B-06BA-BE4F-AE47-5CD4453A0F1D}"/>
              </a:ext>
            </a:extLst>
          </p:cNvPr>
          <p:cNvSpPr/>
          <p:nvPr/>
        </p:nvSpPr>
        <p:spPr bwMode="auto">
          <a:xfrm>
            <a:off x="4800600" y="4185139"/>
            <a:ext cx="984739" cy="958361"/>
          </a:xfrm>
          <a:prstGeom prst="rightArrow">
            <a:avLst/>
          </a:prstGeom>
          <a:solidFill>
            <a:srgbClr val="7ECBB6"/>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solidFill>
                <a:srgbClr val="F5AA14"/>
              </a:solidFill>
              <a:latin typeface="Times New Roman" pitchFamily="18" charset="0"/>
            </a:endParaRPr>
          </a:p>
        </p:txBody>
      </p:sp>
      <p:sp>
        <p:nvSpPr>
          <p:cNvPr id="8" name="Right Arrow 7">
            <a:extLst>
              <a:ext uri="{FF2B5EF4-FFF2-40B4-BE49-F238E27FC236}">
                <a16:creationId xmlns:a16="http://schemas.microsoft.com/office/drawing/2014/main" id="{AAB40135-E374-684F-94D9-70D82360FD1A}"/>
              </a:ext>
            </a:extLst>
          </p:cNvPr>
          <p:cNvSpPr/>
          <p:nvPr/>
        </p:nvSpPr>
        <p:spPr bwMode="auto">
          <a:xfrm rot="10800000">
            <a:off x="7631724" y="3815862"/>
            <a:ext cx="984739" cy="958361"/>
          </a:xfrm>
          <a:prstGeom prst="rightArrow">
            <a:avLst/>
          </a:prstGeom>
          <a:solidFill>
            <a:srgbClr val="7ECBB6"/>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solidFill>
                <a:srgbClr val="F5AA14"/>
              </a:solidFill>
              <a:latin typeface="Times New Roman" pitchFamily="18" charset="0"/>
            </a:endParaRPr>
          </a:p>
        </p:txBody>
      </p:sp>
      <p:sp>
        <p:nvSpPr>
          <p:cNvPr id="6" name="TextBox 5">
            <a:extLst>
              <a:ext uri="{FF2B5EF4-FFF2-40B4-BE49-F238E27FC236}">
                <a16:creationId xmlns:a16="http://schemas.microsoft.com/office/drawing/2014/main" id="{229904F4-DB1E-B240-8E2D-136CF3C0A011}"/>
              </a:ext>
            </a:extLst>
          </p:cNvPr>
          <p:cNvSpPr txBox="1"/>
          <p:nvPr/>
        </p:nvSpPr>
        <p:spPr>
          <a:xfrm>
            <a:off x="415636" y="314477"/>
            <a:ext cx="8528859" cy="437043"/>
          </a:xfrm>
          <a:prstGeom prst="rect">
            <a:avLst/>
          </a:prstGeom>
          <a:noFill/>
        </p:spPr>
        <p:txBody>
          <a:bodyPr wrap="square" rtlCol="0">
            <a:spAutoFit/>
          </a:bodyPr>
          <a:lstStyle/>
          <a:p>
            <a:pPr algn="ctr" fontAlgn="t">
              <a:lnSpc>
                <a:spcPct val="80000"/>
              </a:lnSpc>
            </a:pPr>
            <a:r>
              <a:rPr lang="en-GB" sz="2800" b="1" dirty="0">
                <a:solidFill>
                  <a:srgbClr val="3F4259"/>
                </a:solidFill>
              </a:rPr>
              <a:t>Please post any comments &amp; questions into the chat box</a:t>
            </a:r>
          </a:p>
        </p:txBody>
      </p:sp>
    </p:spTree>
    <p:extLst>
      <p:ext uri="{BB962C8B-B14F-4D97-AF65-F5344CB8AC3E}">
        <p14:creationId xmlns:p14="http://schemas.microsoft.com/office/powerpoint/2010/main" val="730356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EFB3A4-7542-B04B-8B8A-7839BB89F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332" y="-33379"/>
            <a:ext cx="7814732" cy="5210258"/>
          </a:xfrm>
          <a:prstGeom prst="rect">
            <a:avLst/>
          </a:prstGeom>
        </p:spPr>
      </p:pic>
      <p:sp>
        <p:nvSpPr>
          <p:cNvPr id="5" name="Rectangle 4"/>
          <p:cNvSpPr/>
          <p:nvPr/>
        </p:nvSpPr>
        <p:spPr>
          <a:xfrm>
            <a:off x="4940300" y="-33379"/>
            <a:ext cx="4203700" cy="52102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FB84E03-406C-A54B-B2F2-E10659AA1E21}"/>
              </a:ext>
            </a:extLst>
          </p:cNvPr>
          <p:cNvSpPr/>
          <p:nvPr/>
        </p:nvSpPr>
        <p:spPr>
          <a:xfrm>
            <a:off x="5249416" y="587595"/>
            <a:ext cx="3593047" cy="2239074"/>
          </a:xfrm>
          <a:prstGeom prst="rect">
            <a:avLst/>
          </a:prstGeom>
        </p:spPr>
        <p:txBody>
          <a:bodyPr wrap="square" anchor="t">
            <a:spAutoFit/>
          </a:bodyPr>
          <a:lstStyle/>
          <a:p>
            <a:pPr>
              <a:buClr>
                <a:srgbClr val="7ECBB6"/>
              </a:buClr>
            </a:pPr>
            <a:r>
              <a:rPr lang="en-GB" sz="1550" dirty="0">
                <a:solidFill>
                  <a:srgbClr val="323439"/>
                </a:solidFill>
              </a:rPr>
              <a:t>The Warwick Teacher Values</a:t>
            </a:r>
          </a:p>
          <a:p>
            <a:pPr>
              <a:buClr>
                <a:srgbClr val="7ECBB6"/>
              </a:buClr>
            </a:pPr>
            <a:endParaRPr lang="en-GB" sz="1550" dirty="0">
              <a:solidFill>
                <a:srgbClr val="323439"/>
              </a:solidFill>
            </a:endParaRPr>
          </a:p>
          <a:p>
            <a:pPr>
              <a:buClr>
                <a:srgbClr val="7ECBB6"/>
              </a:buClr>
            </a:pPr>
            <a:r>
              <a:rPr lang="en-GB" sz="1550" dirty="0">
                <a:solidFill>
                  <a:srgbClr val="323439"/>
                </a:solidFill>
                <a:cs typeface="Calibri"/>
              </a:rPr>
              <a:t>Our training is built on three core values for ourselves and the teachers who train with us:</a:t>
            </a:r>
            <a:endParaRPr lang="en-GB" dirty="0"/>
          </a:p>
          <a:p>
            <a:pPr>
              <a:buClr>
                <a:srgbClr val="7ECBB6"/>
              </a:buClr>
            </a:pPr>
            <a:endParaRPr lang="en-GB" sz="1550" dirty="0">
              <a:solidFill>
                <a:srgbClr val="323439"/>
              </a:solidFill>
              <a:cs typeface="Calibri"/>
            </a:endParaRPr>
          </a:p>
          <a:p>
            <a:pPr>
              <a:buClr>
                <a:srgbClr val="7ECBB6"/>
              </a:buClr>
            </a:pPr>
            <a:r>
              <a:rPr lang="en-GB" sz="1550" b="1" dirty="0">
                <a:solidFill>
                  <a:srgbClr val="323439"/>
                </a:solidFill>
                <a:cs typeface="Calibri"/>
              </a:rPr>
              <a:t>Social Justice</a:t>
            </a:r>
          </a:p>
          <a:p>
            <a:pPr>
              <a:buClr>
                <a:srgbClr val="7ECBB6"/>
              </a:buClr>
            </a:pPr>
            <a:r>
              <a:rPr lang="en-GB" sz="1550" b="1" dirty="0">
                <a:solidFill>
                  <a:srgbClr val="323439"/>
                </a:solidFill>
                <a:cs typeface="Calibri"/>
              </a:rPr>
              <a:t>Intellectual curiosity </a:t>
            </a:r>
          </a:p>
          <a:p>
            <a:pPr>
              <a:buClr>
                <a:srgbClr val="7ECBB6"/>
              </a:buClr>
            </a:pPr>
            <a:r>
              <a:rPr lang="en-GB" sz="1550" b="1" dirty="0">
                <a:solidFill>
                  <a:srgbClr val="323439"/>
                </a:solidFill>
                <a:cs typeface="Calibri"/>
              </a:rPr>
              <a:t>Creativity</a:t>
            </a:r>
          </a:p>
        </p:txBody>
      </p:sp>
      <p:sp>
        <p:nvSpPr>
          <p:cNvPr id="9" name="Rectangle 8">
            <a:extLst>
              <a:ext uri="{FF2B5EF4-FFF2-40B4-BE49-F238E27FC236}">
                <a16:creationId xmlns:a16="http://schemas.microsoft.com/office/drawing/2014/main" id="{EB5724BA-21DC-1D4A-853D-C8F56C368E7C}"/>
              </a:ext>
            </a:extLst>
          </p:cNvPr>
          <p:cNvSpPr/>
          <p:nvPr/>
        </p:nvSpPr>
        <p:spPr>
          <a:xfrm>
            <a:off x="5295543" y="70968"/>
            <a:ext cx="2902307" cy="523220"/>
          </a:xfrm>
          <a:prstGeom prst="rect">
            <a:avLst/>
          </a:prstGeom>
        </p:spPr>
        <p:txBody>
          <a:bodyPr wrap="square">
            <a:spAutoFit/>
          </a:bodyPr>
          <a:lstStyle/>
          <a:p>
            <a:r>
              <a:rPr lang="en-GB" sz="2800" b="1" dirty="0">
                <a:solidFill>
                  <a:srgbClr val="7BC4AA"/>
                </a:solidFill>
                <a:cs typeface="Calibri"/>
              </a:rPr>
              <a:t>Why Warwick?</a:t>
            </a:r>
          </a:p>
        </p:txBody>
      </p:sp>
      <p:sp>
        <p:nvSpPr>
          <p:cNvPr id="2" name="Rectangle 1">
            <a:extLst>
              <a:ext uri="{FF2B5EF4-FFF2-40B4-BE49-F238E27FC236}">
                <a16:creationId xmlns:a16="http://schemas.microsoft.com/office/drawing/2014/main" id="{CB46FE80-63E4-43AD-BAEE-0921960A75F6}"/>
              </a:ext>
            </a:extLst>
          </p:cNvPr>
          <p:cNvSpPr/>
          <p:nvPr/>
        </p:nvSpPr>
        <p:spPr>
          <a:xfrm>
            <a:off x="5253963" y="3036831"/>
            <a:ext cx="3592268" cy="2055947"/>
          </a:xfrm>
          <a:prstGeom prst="rect">
            <a:avLst/>
          </a:prstGeom>
        </p:spPr>
        <p:txBody>
          <a:bodyPr wrap="square">
            <a:spAutoFit/>
          </a:bodyPr>
          <a:lstStyle/>
          <a:p>
            <a:pPr>
              <a:lnSpc>
                <a:spcPct val="110000"/>
              </a:lnSpc>
            </a:pPr>
            <a:r>
              <a:rPr lang="en-GB" sz="1600" dirty="0">
                <a:solidFill>
                  <a:srgbClr val="303237"/>
                </a:solidFill>
                <a:latin typeface="+mj-lt"/>
              </a:rPr>
              <a:t>“</a:t>
            </a:r>
            <a:r>
              <a:rPr lang="en-US" sz="1600" i="1" dirty="0">
                <a:solidFill>
                  <a:srgbClr val="303237"/>
                </a:solidFill>
                <a:latin typeface="+mj-lt"/>
              </a:rPr>
              <a:t>Studying at Warwick gave me a </a:t>
            </a:r>
            <a:r>
              <a:rPr lang="en-US" sz="1600" b="1" i="1" dirty="0">
                <a:solidFill>
                  <a:srgbClr val="303237"/>
                </a:solidFill>
              </a:rPr>
              <a:t>solid foundation </a:t>
            </a:r>
            <a:r>
              <a:rPr lang="en-US" sz="1600" i="1" dirty="0">
                <a:solidFill>
                  <a:srgbClr val="303237"/>
                </a:solidFill>
                <a:latin typeface="+mj-lt"/>
              </a:rPr>
              <a:t>for my career as a teacher. Some great lectures, visits and guest speakers provided some useful information to help me on my way. </a:t>
            </a:r>
            <a:r>
              <a:rPr lang="en-US" sz="1600" b="1" i="1" dirty="0">
                <a:solidFill>
                  <a:srgbClr val="303237"/>
                </a:solidFill>
              </a:rPr>
              <a:t>I would definitely recommend Warwick.</a:t>
            </a:r>
            <a:r>
              <a:rPr lang="en-US" sz="1600" dirty="0">
                <a:solidFill>
                  <a:srgbClr val="303237"/>
                </a:solidFill>
              </a:rPr>
              <a:t>”</a:t>
            </a:r>
          </a:p>
          <a:p>
            <a:endParaRPr lang="en-US" sz="1100" b="1" dirty="0">
              <a:solidFill>
                <a:srgbClr val="7BC4AA"/>
              </a:solidFill>
            </a:endParaRPr>
          </a:p>
          <a:p>
            <a:r>
              <a:rPr lang="en-US" sz="1100" b="1" dirty="0">
                <a:solidFill>
                  <a:srgbClr val="F5AA14"/>
                </a:solidFill>
              </a:rPr>
              <a:t>Yasser, PGCE Alumnus</a:t>
            </a:r>
          </a:p>
        </p:txBody>
      </p:sp>
    </p:spTree>
    <p:extLst>
      <p:ext uri="{BB962C8B-B14F-4D97-AF65-F5344CB8AC3E}">
        <p14:creationId xmlns:p14="http://schemas.microsoft.com/office/powerpoint/2010/main" val="285001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7717134" cy="5143500"/>
          </a:xfrm>
          <a:prstGeom prst="rect">
            <a:avLst/>
          </a:prstGeom>
        </p:spPr>
      </p:pic>
      <p:sp>
        <p:nvSpPr>
          <p:cNvPr id="5" name="Rectangle 4"/>
          <p:cNvSpPr/>
          <p:nvPr/>
        </p:nvSpPr>
        <p:spPr>
          <a:xfrm>
            <a:off x="4940300" y="-172720"/>
            <a:ext cx="4203700" cy="556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FB84E03-406C-A54B-B2F2-E10659AA1E21}"/>
              </a:ext>
            </a:extLst>
          </p:cNvPr>
          <p:cNvSpPr/>
          <p:nvPr/>
        </p:nvSpPr>
        <p:spPr>
          <a:xfrm>
            <a:off x="5459513" y="1162503"/>
            <a:ext cx="3099050" cy="584776"/>
          </a:xfrm>
          <a:prstGeom prst="rect">
            <a:avLst/>
          </a:prstGeom>
        </p:spPr>
        <p:txBody>
          <a:bodyPr wrap="square">
            <a:spAutoFit/>
          </a:bodyPr>
          <a:lstStyle/>
          <a:p>
            <a:r>
              <a:rPr lang="en-US" altLang="en-US" sz="1600" dirty="0">
                <a:solidFill>
                  <a:srgbClr val="323439"/>
                </a:solidFill>
                <a:latin typeface="Calibri" charset="0"/>
                <a:ea typeface="Calibri" charset="0"/>
                <a:cs typeface="Calibri" charset="0"/>
              </a:rPr>
              <a:t>Rated </a:t>
            </a:r>
            <a:r>
              <a:rPr lang="en-US" altLang="en-US" sz="1600" b="1" dirty="0">
                <a:solidFill>
                  <a:srgbClr val="323439"/>
                </a:solidFill>
                <a:latin typeface="Calibri" charset="0"/>
                <a:ea typeface="Calibri" charset="0"/>
                <a:cs typeface="Calibri" charset="0"/>
              </a:rPr>
              <a:t>Outstanding</a:t>
            </a:r>
            <a:r>
              <a:rPr lang="en-US" altLang="en-US" sz="1600" dirty="0">
                <a:solidFill>
                  <a:srgbClr val="323439"/>
                </a:solidFill>
                <a:latin typeface="Calibri" charset="0"/>
                <a:ea typeface="Calibri" charset="0"/>
                <a:cs typeface="Calibri" charset="0"/>
              </a:rPr>
              <a:t> by OFSTED in the primary and secondary phase</a:t>
            </a:r>
          </a:p>
        </p:txBody>
      </p:sp>
      <p:sp>
        <p:nvSpPr>
          <p:cNvPr id="14" name="Rectangle 13"/>
          <p:cNvSpPr/>
          <p:nvPr/>
        </p:nvSpPr>
        <p:spPr>
          <a:xfrm>
            <a:off x="171450" y="3821709"/>
            <a:ext cx="4991100" cy="983913"/>
          </a:xfrm>
          <a:prstGeom prst="rect">
            <a:avLst/>
          </a:prstGeom>
          <a:solidFill>
            <a:srgbClr val="7ECBB6">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F4259"/>
              </a:solidFill>
            </a:endParaRPr>
          </a:p>
        </p:txBody>
      </p:sp>
      <p:sp>
        <p:nvSpPr>
          <p:cNvPr id="9" name="Rectangle 8">
            <a:extLst>
              <a:ext uri="{FF2B5EF4-FFF2-40B4-BE49-F238E27FC236}">
                <a16:creationId xmlns:a16="http://schemas.microsoft.com/office/drawing/2014/main" id="{EB5724BA-21DC-1D4A-853D-C8F56C368E7C}"/>
              </a:ext>
            </a:extLst>
          </p:cNvPr>
          <p:cNvSpPr/>
          <p:nvPr/>
        </p:nvSpPr>
        <p:spPr>
          <a:xfrm>
            <a:off x="5454293" y="511225"/>
            <a:ext cx="2743557" cy="523220"/>
          </a:xfrm>
          <a:prstGeom prst="rect">
            <a:avLst/>
          </a:prstGeom>
        </p:spPr>
        <p:txBody>
          <a:bodyPr wrap="square">
            <a:spAutoFit/>
          </a:bodyPr>
          <a:lstStyle/>
          <a:p>
            <a:r>
              <a:rPr lang="en-GB" sz="2800" b="1" dirty="0">
                <a:solidFill>
                  <a:srgbClr val="7BC4AA"/>
                </a:solidFill>
                <a:cs typeface="Calibri"/>
              </a:rPr>
              <a:t>Why Warwick?</a:t>
            </a:r>
          </a:p>
        </p:txBody>
      </p:sp>
      <p:pic>
        <p:nvPicPr>
          <p:cNvPr id="6" name="Picture 3" descr="M:\CPE\CPE Admin\Logos\Oftsed\ITE Secondary 2015-16\JPEG\Outstanding_Colour_ITESecondar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7792" y="1928481"/>
            <a:ext cx="858092" cy="71527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M:\CPE\CPE Admin\Logos\Oftsed\ITE Primary 2015-16\JPEG\Outstanding_Colour_ITEPrimary.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386" y="1907899"/>
            <a:ext cx="878426" cy="73223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Rectangle 11">
            <a:extLst>
              <a:ext uri="{FF2B5EF4-FFF2-40B4-BE49-F238E27FC236}">
                <a16:creationId xmlns:a16="http://schemas.microsoft.com/office/drawing/2014/main" id="{CFB84E03-406C-A54B-B2F2-E10659AA1E21}"/>
              </a:ext>
            </a:extLst>
          </p:cNvPr>
          <p:cNvSpPr/>
          <p:nvPr/>
        </p:nvSpPr>
        <p:spPr>
          <a:xfrm>
            <a:off x="5459513" y="2874961"/>
            <a:ext cx="3099050" cy="2215991"/>
          </a:xfrm>
          <a:prstGeom prst="rect">
            <a:avLst/>
          </a:prstGeom>
        </p:spPr>
        <p:txBody>
          <a:bodyPr wrap="square" anchor="t">
            <a:spAutoFit/>
          </a:bodyPr>
          <a:lstStyle/>
          <a:p>
            <a:endParaRPr lang="en-GB" sz="1200" b="1" spc="300" dirty="0">
              <a:solidFill>
                <a:srgbClr val="7ECBB6"/>
              </a:solidFill>
              <a:cs typeface="Calibri"/>
            </a:endParaRPr>
          </a:p>
          <a:p>
            <a:endParaRPr lang="en-GB" sz="1200" dirty="0">
              <a:solidFill>
                <a:srgbClr val="323439"/>
              </a:solidFill>
            </a:endParaRPr>
          </a:p>
          <a:p>
            <a:endParaRPr lang="en-GB" sz="1200" b="1" spc="300" dirty="0">
              <a:solidFill>
                <a:srgbClr val="7ECBB6"/>
              </a:solidFill>
            </a:endParaRPr>
          </a:p>
          <a:p>
            <a:r>
              <a:rPr lang="en-GB" dirty="0">
                <a:solidFill>
                  <a:srgbClr val="323439"/>
                </a:solidFill>
              </a:rPr>
              <a:t>“The success of the programme is a testament to everyone’s passion for what they do for the students and the pupils they serve.”</a:t>
            </a:r>
            <a:endParaRPr lang="en-GB">
              <a:solidFill>
                <a:srgbClr val="323439"/>
              </a:solidFill>
              <a:cs typeface="Calibri"/>
            </a:endParaRPr>
          </a:p>
          <a:p>
            <a:endParaRPr lang="en-GB" sz="1200" dirty="0">
              <a:solidFill>
                <a:srgbClr val="323439"/>
              </a:solidFill>
            </a:endParaRPr>
          </a:p>
        </p:txBody>
      </p:sp>
      <p:sp>
        <p:nvSpPr>
          <p:cNvPr id="13" name="Rectangle 12"/>
          <p:cNvSpPr/>
          <p:nvPr/>
        </p:nvSpPr>
        <p:spPr>
          <a:xfrm>
            <a:off x="1835150" y="3829050"/>
            <a:ext cx="2946400" cy="984885"/>
          </a:xfrm>
          <a:prstGeom prst="rect">
            <a:avLst/>
          </a:prstGeom>
        </p:spPr>
        <p:txBody>
          <a:bodyPr wrap="square">
            <a:spAutoFit/>
          </a:bodyPr>
          <a:lstStyle/>
          <a:p>
            <a:r>
              <a:rPr lang="en-US" sz="1400" b="1" spc="200" dirty="0">
                <a:solidFill>
                  <a:srgbClr val="323439"/>
                </a:solidFill>
              </a:rPr>
              <a:t>OF OUR TRAINEES ARE IN EMPLOYMENT WITHIN A FEW MONTHS OF GRADUATION</a:t>
            </a:r>
          </a:p>
          <a:p>
            <a:endParaRPr lang="en-US" sz="1600" b="1" spc="200" dirty="0">
              <a:solidFill>
                <a:srgbClr val="323439"/>
              </a:solidFill>
            </a:endParaRPr>
          </a:p>
        </p:txBody>
      </p:sp>
      <p:sp>
        <p:nvSpPr>
          <p:cNvPr id="16" name="Rectangle 15"/>
          <p:cNvSpPr/>
          <p:nvPr/>
        </p:nvSpPr>
        <p:spPr>
          <a:xfrm>
            <a:off x="317500" y="3660322"/>
            <a:ext cx="1568450" cy="1015663"/>
          </a:xfrm>
          <a:prstGeom prst="rect">
            <a:avLst/>
          </a:prstGeom>
        </p:spPr>
        <p:txBody>
          <a:bodyPr wrap="square">
            <a:spAutoFit/>
          </a:bodyPr>
          <a:lstStyle/>
          <a:p>
            <a:r>
              <a:rPr lang="en-US" sz="6000" b="1" dirty="0">
                <a:solidFill>
                  <a:schemeClr val="bg1"/>
                </a:solidFill>
              </a:rPr>
              <a:t>98%</a:t>
            </a:r>
          </a:p>
        </p:txBody>
      </p:sp>
    </p:spTree>
    <p:extLst>
      <p:ext uri="{BB962C8B-B14F-4D97-AF65-F5344CB8AC3E}">
        <p14:creationId xmlns:p14="http://schemas.microsoft.com/office/powerpoint/2010/main" val="3088581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6350"/>
            <a:ext cx="9144000" cy="5143500"/>
          </a:xfrm>
          <a:prstGeom prst="rect">
            <a:avLst/>
          </a:prstGeom>
          <a:solidFill>
            <a:srgbClr val="323439">
              <a:alpha val="9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03246"/>
              </a:solidFill>
            </a:endParaRPr>
          </a:p>
        </p:txBody>
      </p:sp>
      <p:sp>
        <p:nvSpPr>
          <p:cNvPr id="5" name="Rectangle 4">
            <a:extLst>
              <a:ext uri="{FF2B5EF4-FFF2-40B4-BE49-F238E27FC236}">
                <a16:creationId xmlns:a16="http://schemas.microsoft.com/office/drawing/2014/main" id="{EB5724BA-21DC-1D4A-853D-C8F56C368E7C}"/>
              </a:ext>
            </a:extLst>
          </p:cNvPr>
          <p:cNvSpPr/>
          <p:nvPr/>
        </p:nvSpPr>
        <p:spPr>
          <a:xfrm>
            <a:off x="487868" y="511225"/>
            <a:ext cx="4623882" cy="523220"/>
          </a:xfrm>
          <a:prstGeom prst="rect">
            <a:avLst/>
          </a:prstGeom>
        </p:spPr>
        <p:txBody>
          <a:bodyPr wrap="square">
            <a:spAutoFit/>
          </a:bodyPr>
          <a:lstStyle/>
          <a:p>
            <a:r>
              <a:rPr lang="en-GB" sz="2800" b="1" dirty="0">
                <a:solidFill>
                  <a:srgbClr val="7ECBB6"/>
                </a:solidFill>
                <a:cs typeface="Calibri"/>
              </a:rPr>
              <a:t>Routes into Teaching</a:t>
            </a:r>
          </a:p>
        </p:txBody>
      </p:sp>
      <p:sp>
        <p:nvSpPr>
          <p:cNvPr id="6" name="Rectangle 5"/>
          <p:cNvSpPr/>
          <p:nvPr/>
        </p:nvSpPr>
        <p:spPr>
          <a:xfrm>
            <a:off x="525968" y="1136650"/>
            <a:ext cx="2915732" cy="1200329"/>
          </a:xfrm>
          <a:prstGeom prst="rect">
            <a:avLst/>
          </a:prstGeom>
        </p:spPr>
        <p:txBody>
          <a:bodyPr wrap="square">
            <a:spAutoFit/>
          </a:bodyPr>
          <a:lstStyle/>
          <a:p>
            <a:r>
              <a:rPr lang="en-US" dirty="0">
                <a:solidFill>
                  <a:schemeClr val="bg1"/>
                </a:solidFill>
              </a:rPr>
              <a:t>You can make up to three choices on UCAS. This can be a mix of University and school-led routes. </a:t>
            </a:r>
          </a:p>
        </p:txBody>
      </p:sp>
      <p:sp>
        <p:nvSpPr>
          <p:cNvPr id="7" name="Rectangle 6"/>
          <p:cNvSpPr/>
          <p:nvPr/>
        </p:nvSpPr>
        <p:spPr>
          <a:xfrm>
            <a:off x="4488909" y="875695"/>
            <a:ext cx="1880682" cy="369332"/>
          </a:xfrm>
          <a:prstGeom prst="rect">
            <a:avLst/>
          </a:prstGeom>
        </p:spPr>
        <p:txBody>
          <a:bodyPr wrap="square">
            <a:spAutoFit/>
          </a:bodyPr>
          <a:lstStyle/>
          <a:p>
            <a:pPr algn="ctr"/>
            <a:r>
              <a:rPr lang="en-US" dirty="0">
                <a:solidFill>
                  <a:schemeClr val="bg1"/>
                </a:solidFill>
              </a:rPr>
              <a:t>UNIVERSITY-LED</a:t>
            </a:r>
          </a:p>
        </p:txBody>
      </p:sp>
      <p:sp>
        <p:nvSpPr>
          <p:cNvPr id="11" name="Oval 10"/>
          <p:cNvSpPr/>
          <p:nvPr/>
        </p:nvSpPr>
        <p:spPr>
          <a:xfrm>
            <a:off x="4597400" y="2416175"/>
            <a:ext cx="1651000" cy="1651000"/>
          </a:xfrm>
          <a:prstGeom prst="ellipse">
            <a:avLst/>
          </a:prstGeom>
          <a:noFill/>
          <a:ln w="26035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sp>
        <p:nvSpPr>
          <p:cNvPr id="14" name="Rectangle 13"/>
          <p:cNvSpPr/>
          <p:nvPr/>
        </p:nvSpPr>
        <p:spPr>
          <a:xfrm>
            <a:off x="5283200" y="3975100"/>
            <a:ext cx="260350" cy="11620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entagon 17"/>
          <p:cNvSpPr/>
          <p:nvPr/>
        </p:nvSpPr>
        <p:spPr>
          <a:xfrm>
            <a:off x="6184900" y="3133725"/>
            <a:ext cx="76835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entagon 18"/>
          <p:cNvSpPr/>
          <p:nvPr/>
        </p:nvSpPr>
        <p:spPr>
          <a:xfrm rot="10800000">
            <a:off x="3848100" y="3133725"/>
            <a:ext cx="82550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Pentagon 19"/>
          <p:cNvSpPr/>
          <p:nvPr/>
        </p:nvSpPr>
        <p:spPr>
          <a:xfrm rot="16200000">
            <a:off x="5054600" y="1990904"/>
            <a:ext cx="717550" cy="260350"/>
          </a:xfrm>
          <a:prstGeom prst="homePlat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966241" y="1283127"/>
            <a:ext cx="895350" cy="369332"/>
          </a:xfrm>
          <a:prstGeom prst="rect">
            <a:avLst/>
          </a:prstGeom>
          <a:solidFill>
            <a:schemeClr val="bg1">
              <a:alpha val="4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23" name="Rectangle 22"/>
          <p:cNvSpPr/>
          <p:nvPr/>
        </p:nvSpPr>
        <p:spPr>
          <a:xfrm>
            <a:off x="5041899" y="1276777"/>
            <a:ext cx="717551" cy="369332"/>
          </a:xfrm>
          <a:prstGeom prst="rect">
            <a:avLst/>
          </a:prstGeom>
        </p:spPr>
        <p:txBody>
          <a:bodyPr wrap="square">
            <a:spAutoFit/>
          </a:bodyPr>
          <a:lstStyle/>
          <a:p>
            <a:pPr algn="ctr"/>
            <a:r>
              <a:rPr lang="en-US" dirty="0">
                <a:solidFill>
                  <a:schemeClr val="bg1"/>
                </a:solidFill>
              </a:rPr>
              <a:t>CORE</a:t>
            </a:r>
          </a:p>
        </p:txBody>
      </p:sp>
      <p:sp>
        <p:nvSpPr>
          <p:cNvPr id="25" name="Rectangle 24"/>
          <p:cNvSpPr/>
          <p:nvPr/>
        </p:nvSpPr>
        <p:spPr>
          <a:xfrm>
            <a:off x="6889209" y="2778809"/>
            <a:ext cx="1880682" cy="646331"/>
          </a:xfrm>
          <a:prstGeom prst="rect">
            <a:avLst/>
          </a:prstGeom>
        </p:spPr>
        <p:txBody>
          <a:bodyPr wrap="square">
            <a:spAutoFit/>
          </a:bodyPr>
          <a:lstStyle/>
          <a:p>
            <a:pPr algn="ctr"/>
            <a:r>
              <a:rPr lang="en-US" dirty="0">
                <a:solidFill>
                  <a:schemeClr val="bg1"/>
                </a:solidFill>
              </a:rPr>
              <a:t>SCHOOL-LED</a:t>
            </a:r>
          </a:p>
          <a:p>
            <a:pPr algn="ctr"/>
            <a:r>
              <a:rPr lang="en-US" dirty="0">
                <a:solidFill>
                  <a:schemeClr val="bg1"/>
                </a:solidFill>
              </a:rPr>
              <a:t>SCHOOL DIRECT</a:t>
            </a:r>
          </a:p>
        </p:txBody>
      </p:sp>
      <p:sp>
        <p:nvSpPr>
          <p:cNvPr id="26" name="Rectangle 25"/>
          <p:cNvSpPr/>
          <p:nvPr/>
        </p:nvSpPr>
        <p:spPr>
          <a:xfrm>
            <a:off x="7112000" y="3480227"/>
            <a:ext cx="1454149" cy="369332"/>
          </a:xfrm>
          <a:prstGeom prst="rect">
            <a:avLst/>
          </a:prstGeom>
          <a:solidFill>
            <a:srgbClr val="7ECBB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200900" y="3473877"/>
            <a:ext cx="1301749" cy="369332"/>
          </a:xfrm>
          <a:prstGeom prst="rect">
            <a:avLst/>
          </a:prstGeom>
        </p:spPr>
        <p:txBody>
          <a:bodyPr wrap="square">
            <a:spAutoFit/>
          </a:bodyPr>
          <a:lstStyle/>
          <a:p>
            <a:pPr algn="ctr"/>
            <a:r>
              <a:rPr lang="en-US" dirty="0">
                <a:solidFill>
                  <a:schemeClr val="bg1"/>
                </a:solidFill>
              </a:rPr>
              <a:t>TRAINING</a:t>
            </a:r>
          </a:p>
        </p:txBody>
      </p:sp>
      <p:sp>
        <p:nvSpPr>
          <p:cNvPr id="28" name="Rectangle 27"/>
          <p:cNvSpPr/>
          <p:nvPr/>
        </p:nvSpPr>
        <p:spPr>
          <a:xfrm>
            <a:off x="1923510" y="2778809"/>
            <a:ext cx="1880682" cy="646331"/>
          </a:xfrm>
          <a:prstGeom prst="rect">
            <a:avLst/>
          </a:prstGeom>
        </p:spPr>
        <p:txBody>
          <a:bodyPr wrap="square">
            <a:spAutoFit/>
          </a:bodyPr>
          <a:lstStyle/>
          <a:p>
            <a:pPr algn="ctr"/>
            <a:r>
              <a:rPr lang="en-US" dirty="0">
                <a:solidFill>
                  <a:schemeClr val="bg1"/>
                </a:solidFill>
              </a:rPr>
              <a:t>SCHOOL-LED</a:t>
            </a:r>
          </a:p>
          <a:p>
            <a:pPr algn="ctr"/>
            <a:r>
              <a:rPr lang="en-US" dirty="0">
                <a:solidFill>
                  <a:schemeClr val="bg1"/>
                </a:solidFill>
              </a:rPr>
              <a:t>SCHOOL DIRECT</a:t>
            </a:r>
          </a:p>
        </p:txBody>
      </p:sp>
      <p:sp>
        <p:nvSpPr>
          <p:cNvPr id="29" name="Rectangle 28"/>
          <p:cNvSpPr/>
          <p:nvPr/>
        </p:nvSpPr>
        <p:spPr>
          <a:xfrm>
            <a:off x="2146301" y="3480227"/>
            <a:ext cx="1454149" cy="369332"/>
          </a:xfrm>
          <a:prstGeom prst="rect">
            <a:avLst/>
          </a:prstGeom>
          <a:solidFill>
            <a:srgbClr val="F5AA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2235201" y="3473877"/>
            <a:ext cx="1301749" cy="369332"/>
          </a:xfrm>
          <a:prstGeom prst="rect">
            <a:avLst/>
          </a:prstGeom>
        </p:spPr>
        <p:txBody>
          <a:bodyPr wrap="square">
            <a:spAutoFit/>
          </a:bodyPr>
          <a:lstStyle/>
          <a:p>
            <a:pPr algn="ctr"/>
            <a:r>
              <a:rPr lang="en-US" dirty="0">
                <a:solidFill>
                  <a:schemeClr val="bg1"/>
                </a:solidFill>
              </a:rPr>
              <a:t>SALARIED</a:t>
            </a:r>
          </a:p>
        </p:txBody>
      </p:sp>
    </p:spTree>
    <p:extLst>
      <p:ext uri="{BB962C8B-B14F-4D97-AF65-F5344CB8AC3E}">
        <p14:creationId xmlns:p14="http://schemas.microsoft.com/office/powerpoint/2010/main" val="2214497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91" y="-33380"/>
            <a:ext cx="7843224" cy="5227538"/>
          </a:xfrm>
          <a:prstGeom prst="rect">
            <a:avLst/>
          </a:prstGeom>
        </p:spPr>
      </p:pic>
      <p:sp>
        <p:nvSpPr>
          <p:cNvPr id="5" name="Rectangle 4"/>
          <p:cNvSpPr/>
          <p:nvPr/>
        </p:nvSpPr>
        <p:spPr>
          <a:xfrm>
            <a:off x="4940300" y="-33380"/>
            <a:ext cx="4203700" cy="522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FB84E03-406C-A54B-B2F2-E10659AA1E21}"/>
              </a:ext>
            </a:extLst>
          </p:cNvPr>
          <p:cNvSpPr/>
          <p:nvPr/>
        </p:nvSpPr>
        <p:spPr>
          <a:xfrm>
            <a:off x="5459512" y="646893"/>
            <a:ext cx="3476669" cy="3831818"/>
          </a:xfrm>
          <a:prstGeom prst="rect">
            <a:avLst/>
          </a:prstGeom>
        </p:spPr>
        <p:txBody>
          <a:bodyPr wrap="square" anchor="t">
            <a:spAutoFit/>
          </a:bodyPr>
          <a:lstStyle/>
          <a:p>
            <a:pPr marL="171450" indent="-171450">
              <a:buClr>
                <a:srgbClr val="7ECBB6"/>
              </a:buClr>
              <a:buFont typeface="Arial"/>
              <a:buChar char="•"/>
            </a:pPr>
            <a:r>
              <a:rPr lang="en-US" sz="1350" dirty="0">
                <a:solidFill>
                  <a:srgbClr val="323439"/>
                </a:solidFill>
                <a:latin typeface="Calibri"/>
                <a:ea typeface="Calibri" charset="0"/>
                <a:cs typeface="Calibri"/>
              </a:rPr>
              <a:t>Graduate/about to graduate, with a 2:2 or above </a:t>
            </a:r>
            <a:r>
              <a:rPr lang="en-US" sz="1350" dirty="0" err="1">
                <a:solidFill>
                  <a:srgbClr val="323439"/>
                </a:solidFill>
                <a:latin typeface="Calibri"/>
                <a:ea typeface="Calibri" charset="0"/>
                <a:cs typeface="Calibri"/>
              </a:rPr>
              <a:t>honours</a:t>
            </a:r>
            <a:r>
              <a:rPr lang="en-US" sz="1350" dirty="0">
                <a:solidFill>
                  <a:srgbClr val="323439"/>
                </a:solidFill>
                <a:latin typeface="Calibri"/>
                <a:ea typeface="Calibri" charset="0"/>
                <a:cs typeface="Calibri"/>
              </a:rPr>
              <a:t> degree</a:t>
            </a:r>
            <a:br>
              <a:rPr lang="en-US" sz="1350" dirty="0">
                <a:latin typeface="Calibri" charset="0"/>
                <a:ea typeface="Calibri" charset="0"/>
                <a:cs typeface="Calibri" charset="0"/>
              </a:rPr>
            </a:br>
            <a:endParaRPr lang="en-US" sz="1350" dirty="0">
              <a:solidFill>
                <a:srgbClr val="323439"/>
              </a:solidFill>
              <a:latin typeface="Calibri" charset="0"/>
              <a:ea typeface="Calibri" charset="0"/>
              <a:cs typeface="Calibri" charset="0"/>
            </a:endParaRPr>
          </a:p>
          <a:p>
            <a:pPr marL="171450" indent="-171450">
              <a:buClr>
                <a:srgbClr val="7ECBB6"/>
              </a:buClr>
              <a:buFont typeface="Arial"/>
              <a:buChar char="•"/>
            </a:pPr>
            <a:r>
              <a:rPr lang="en-GB" sz="1350" dirty="0">
                <a:solidFill>
                  <a:srgbClr val="323439"/>
                </a:solidFill>
                <a:latin typeface="Calibri"/>
                <a:ea typeface="Calibri" charset="0"/>
                <a:cs typeface="Calibri"/>
              </a:rPr>
              <a:t>Grade C/4-9 in GCSE English Language and Mathematics</a:t>
            </a:r>
            <a:br>
              <a:rPr lang="en-GB" sz="1350" dirty="0">
                <a:latin typeface="Calibri" charset="0"/>
                <a:ea typeface="Calibri" charset="0"/>
                <a:cs typeface="Calibri" charset="0"/>
              </a:rPr>
            </a:br>
            <a:endParaRPr lang="en-GB" sz="1350" dirty="0">
              <a:solidFill>
                <a:srgbClr val="323439"/>
              </a:solidFill>
              <a:latin typeface="Calibri" charset="0"/>
              <a:ea typeface="Calibri" charset="0"/>
              <a:cs typeface="Calibri" charset="0"/>
            </a:endParaRPr>
          </a:p>
          <a:p>
            <a:pPr marL="171450" indent="-171450">
              <a:buClr>
                <a:srgbClr val="7ECBB6"/>
              </a:buClr>
              <a:buFont typeface="Arial"/>
              <a:buChar char="•"/>
            </a:pPr>
            <a:r>
              <a:rPr lang="en-GB" sz="1350" dirty="0">
                <a:solidFill>
                  <a:srgbClr val="323439"/>
                </a:solidFill>
                <a:latin typeface="Calibri" charset="0"/>
                <a:ea typeface="Calibri" charset="0"/>
                <a:cs typeface="Calibri" charset="0"/>
              </a:rPr>
              <a:t>Equivalent qualifications may be considered</a:t>
            </a:r>
            <a:br>
              <a:rPr lang="en-GB" sz="1350" dirty="0">
                <a:solidFill>
                  <a:srgbClr val="323439"/>
                </a:solidFill>
                <a:latin typeface="Calibri" charset="0"/>
                <a:ea typeface="Calibri" charset="0"/>
                <a:cs typeface="Calibri" charset="0"/>
              </a:rPr>
            </a:br>
            <a:endParaRPr lang="en-GB" sz="1350" dirty="0">
              <a:solidFill>
                <a:srgbClr val="323439"/>
              </a:solidFill>
              <a:latin typeface="Calibri" charset="0"/>
              <a:ea typeface="Calibri" charset="0"/>
              <a:cs typeface="Calibri" charset="0"/>
            </a:endParaRPr>
          </a:p>
          <a:p>
            <a:pPr marL="171450" indent="-171450">
              <a:buClr>
                <a:srgbClr val="7ECBB6"/>
              </a:buClr>
              <a:buFont typeface="Arial"/>
              <a:buChar char="•"/>
            </a:pPr>
            <a:r>
              <a:rPr lang="en-GB" sz="1350" dirty="0">
                <a:solidFill>
                  <a:srgbClr val="323439"/>
                </a:solidFill>
                <a:latin typeface="Calibri"/>
                <a:ea typeface="Calibri" charset="0"/>
                <a:cs typeface="Calibri"/>
              </a:rPr>
              <a:t>Enhanced DBS check</a:t>
            </a:r>
            <a:br>
              <a:rPr lang="en-GB" sz="1350" dirty="0">
                <a:latin typeface="Calibri" charset="0"/>
                <a:ea typeface="Calibri" charset="0"/>
                <a:cs typeface="Calibri" charset="0"/>
              </a:rPr>
            </a:br>
            <a:endParaRPr lang="en-GB" sz="1350" dirty="0">
              <a:solidFill>
                <a:srgbClr val="323439"/>
              </a:solidFill>
              <a:latin typeface="Calibri" charset="0"/>
              <a:ea typeface="Calibri" charset="0"/>
              <a:cs typeface="Calibri" charset="0"/>
            </a:endParaRPr>
          </a:p>
          <a:p>
            <a:pPr marL="171450" indent="-171450">
              <a:buClr>
                <a:srgbClr val="7ECBB6"/>
              </a:buClr>
              <a:buFont typeface="Arial"/>
              <a:buChar char="•"/>
            </a:pPr>
            <a:r>
              <a:rPr lang="en-US" sz="1350" dirty="0">
                <a:solidFill>
                  <a:srgbClr val="323439"/>
                </a:solidFill>
                <a:latin typeface="Calibri"/>
                <a:ea typeface="Calibri" charset="0"/>
                <a:cs typeface="Calibri"/>
              </a:rPr>
              <a:t>We recommend that you have visited a couple of schools before your application or interview as this will really help you, though this is not essential</a:t>
            </a:r>
            <a:br>
              <a:rPr lang="en-US" sz="1350" dirty="0">
                <a:latin typeface="Calibri" charset="0"/>
                <a:ea typeface="Calibri" charset="0"/>
                <a:cs typeface="Calibri" charset="0"/>
              </a:rPr>
            </a:br>
            <a:endParaRPr lang="en-US" sz="1350" dirty="0">
              <a:solidFill>
                <a:srgbClr val="323439"/>
              </a:solidFill>
              <a:latin typeface="Calibri" charset="0"/>
              <a:ea typeface="Calibri" charset="0"/>
              <a:cs typeface="Calibri" charset="0"/>
            </a:endParaRPr>
          </a:p>
          <a:p>
            <a:pPr marL="171450" indent="-171450">
              <a:buClr>
                <a:srgbClr val="7ECBB6"/>
              </a:buClr>
              <a:buFont typeface="Arial"/>
              <a:buChar char="•"/>
            </a:pPr>
            <a:r>
              <a:rPr lang="en-US" sz="1350" dirty="0">
                <a:solidFill>
                  <a:srgbClr val="323439"/>
                </a:solidFill>
                <a:latin typeface="Calibri" charset="0"/>
                <a:ea typeface="Calibri" charset="0"/>
                <a:cs typeface="Calibri" charset="0"/>
              </a:rPr>
              <a:t>Before training begins: Where possible, we recommend you gain as much experience in UK schools as possible</a:t>
            </a:r>
            <a:endParaRPr lang="en-GB" sz="1350" dirty="0">
              <a:solidFill>
                <a:srgbClr val="323439"/>
              </a:solidFill>
              <a:latin typeface="Calibri" charset="0"/>
              <a:ea typeface="Calibri" charset="0"/>
              <a:cs typeface="Calibri" charset="0"/>
            </a:endParaRPr>
          </a:p>
        </p:txBody>
      </p:sp>
      <p:sp>
        <p:nvSpPr>
          <p:cNvPr id="9" name="Rectangle 8">
            <a:extLst>
              <a:ext uri="{FF2B5EF4-FFF2-40B4-BE49-F238E27FC236}">
                <a16:creationId xmlns:a16="http://schemas.microsoft.com/office/drawing/2014/main" id="{EB5724BA-21DC-1D4A-853D-C8F56C368E7C}"/>
              </a:ext>
            </a:extLst>
          </p:cNvPr>
          <p:cNvSpPr/>
          <p:nvPr/>
        </p:nvSpPr>
        <p:spPr>
          <a:xfrm>
            <a:off x="5444946" y="123673"/>
            <a:ext cx="3194407" cy="523220"/>
          </a:xfrm>
          <a:prstGeom prst="rect">
            <a:avLst/>
          </a:prstGeom>
        </p:spPr>
        <p:txBody>
          <a:bodyPr wrap="square">
            <a:spAutoFit/>
          </a:bodyPr>
          <a:lstStyle/>
          <a:p>
            <a:r>
              <a:rPr lang="en-GB" sz="2800" b="1" dirty="0">
                <a:solidFill>
                  <a:srgbClr val="7ECBB6"/>
                </a:solidFill>
                <a:cs typeface="Calibri"/>
              </a:rPr>
              <a:t>Entry Requirements</a:t>
            </a:r>
          </a:p>
        </p:txBody>
      </p:sp>
    </p:spTree>
    <p:extLst>
      <p:ext uri="{BB962C8B-B14F-4D97-AF65-F5344CB8AC3E}">
        <p14:creationId xmlns:p14="http://schemas.microsoft.com/office/powerpoint/2010/main" val="39992090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7D77A7CC59B264EA6C1839A0D17F38A" ma:contentTypeVersion="4" ma:contentTypeDescription="Create a new document." ma:contentTypeScope="" ma:versionID="24a687682468c1319e3b483e8a3583f0">
  <xsd:schema xmlns:xsd="http://www.w3.org/2001/XMLSchema" xmlns:xs="http://www.w3.org/2001/XMLSchema" xmlns:p="http://schemas.microsoft.com/office/2006/metadata/properties" xmlns:ns2="daf2877b-f985-4c6d-983a-7f8161d1e065" targetNamespace="http://schemas.microsoft.com/office/2006/metadata/properties" ma:root="true" ma:fieldsID="08af08bde0841aa607ae46096cb4e7f8" ns2:_="">
    <xsd:import namespace="daf2877b-f985-4c6d-983a-7f8161d1e0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f2877b-f985-4c6d-983a-7f8161d1e0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8967DD-C2F9-4788-9112-C6F7F867FCF6}">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daf2877b-f985-4c6d-983a-7f8161d1e065"/>
    <ds:schemaRef ds:uri="http://www.w3.org/XML/1998/namespace"/>
  </ds:schemaRefs>
</ds:datastoreItem>
</file>

<file path=customXml/itemProps2.xml><?xml version="1.0" encoding="utf-8"?>
<ds:datastoreItem xmlns:ds="http://schemas.openxmlformats.org/officeDocument/2006/customXml" ds:itemID="{331A0751-4C1E-452D-95AB-2E1B419F83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f2877b-f985-4c6d-983a-7f8161d1e0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1A26FE0-0C17-44B4-9133-48543CD79D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322</TotalTime>
  <Words>1919</Words>
  <Application>Microsoft Office PowerPoint</Application>
  <PresentationFormat>On-screen Show (16:9)</PresentationFormat>
  <Paragraphs>270</Paragraphs>
  <Slides>23</Slides>
  <Notes>15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Jade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East</dc:creator>
  <cp:lastModifiedBy>Wright, Gemma</cp:lastModifiedBy>
  <cp:revision>117</cp:revision>
  <dcterms:created xsi:type="dcterms:W3CDTF">2019-01-11T12:07:35Z</dcterms:created>
  <dcterms:modified xsi:type="dcterms:W3CDTF">2020-04-15T11:45:55Z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0x01010007D77A7CC59B264EA6C1839A0D17F38A</vt:lpwstr>
  </property>
</Properties>
</file>