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70" r:id="rId5"/>
  </p:sldMasterIdLst>
  <p:notesMasterIdLst>
    <p:notesMasterId r:id="rId23"/>
  </p:notesMasterIdLst>
  <p:sldIdLst>
    <p:sldId id="298" r:id="rId6"/>
    <p:sldId id="661" r:id="rId7"/>
    <p:sldId id="696" r:id="rId8"/>
    <p:sldId id="256" r:id="rId9"/>
    <p:sldId id="701" r:id="rId10"/>
    <p:sldId id="699" r:id="rId11"/>
    <p:sldId id="702" r:id="rId12"/>
    <p:sldId id="418" r:id="rId13"/>
    <p:sldId id="285" r:id="rId14"/>
    <p:sldId id="693" r:id="rId15"/>
    <p:sldId id="413" r:id="rId16"/>
    <p:sldId id="694" r:id="rId17"/>
    <p:sldId id="697" r:id="rId18"/>
    <p:sldId id="698" r:id="rId19"/>
    <p:sldId id="680" r:id="rId20"/>
    <p:sldId id="659" r:id="rId21"/>
    <p:sldId id="672" r:id="rId22"/>
  </p:sldIdLst>
  <p:sldSz cx="9144000" cy="6858000" type="screen4x3"/>
  <p:notesSz cx="9926638" cy="6797675"/>
  <p:custDataLst>
    <p:tags r:id="rId24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2" roundtripDataSignature="AMtx7mga5niFygf2nF3ZrQz+75uc6PlEI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A3FE"/>
    <a:srgbClr val="D883FF"/>
    <a:srgbClr val="ECE6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4D27BE5-39E2-49E3-BFA7-05E39C549478}">
  <a:tblStyle styleId="{74D27BE5-39E2-49E3-BFA7-05E39C54947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13"/>
    <p:restoredTop sz="86395" autoAdjust="0"/>
  </p:normalViewPr>
  <p:slideViewPr>
    <p:cSldViewPr snapToGrid="0">
      <p:cViewPr varScale="1">
        <p:scale>
          <a:sx n="72" d="100"/>
          <a:sy n="72" d="100"/>
        </p:scale>
        <p:origin x="1282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42" Type="http://customschemas.google.com/relationships/presentationmetadata" Target="meta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gs" Target="tags/tag1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43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1F8DD5-38B0-4EC5-B972-22E4A6CA9FA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4BA64C7-6F22-4451-9AD2-5A237562810A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i="0" dirty="0"/>
            <a:t>The Mentoring Agreement</a:t>
          </a:r>
          <a:endParaRPr lang="en-US" dirty="0"/>
        </a:p>
      </dgm:t>
    </dgm:pt>
    <dgm:pt modelId="{15BECA86-3E95-434C-AADA-D1A6B5BD97A7}" type="parTrans" cxnId="{FD2D3962-3607-4F89-981B-53A84F65D54C}">
      <dgm:prSet/>
      <dgm:spPr/>
      <dgm:t>
        <a:bodyPr/>
        <a:lstStyle/>
        <a:p>
          <a:endParaRPr lang="en-US"/>
        </a:p>
      </dgm:t>
    </dgm:pt>
    <dgm:pt modelId="{73E2569F-A574-431F-98F3-8D51210AF8FF}" type="sibTrans" cxnId="{FD2D3962-3607-4F89-981B-53A84F65D54C}">
      <dgm:prSet/>
      <dgm:spPr/>
      <dgm:t>
        <a:bodyPr/>
        <a:lstStyle/>
        <a:p>
          <a:endParaRPr lang="en-US"/>
        </a:p>
      </dgm:t>
    </dgm:pt>
    <dgm:pt modelId="{CFC60229-95C9-4544-9920-B4A9DCF566C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i="0" dirty="0"/>
            <a:t>The mentoring records (ICON)</a:t>
          </a:r>
          <a:endParaRPr lang="en-US" dirty="0"/>
        </a:p>
      </dgm:t>
    </dgm:pt>
    <dgm:pt modelId="{32E988C2-4A22-4898-B510-89A293184D35}" type="parTrans" cxnId="{A77E003A-B34F-4E0E-AB25-F06CB34A7DDF}">
      <dgm:prSet/>
      <dgm:spPr/>
      <dgm:t>
        <a:bodyPr/>
        <a:lstStyle/>
        <a:p>
          <a:endParaRPr lang="en-US"/>
        </a:p>
      </dgm:t>
    </dgm:pt>
    <dgm:pt modelId="{7B638E8E-D600-42CD-A375-693BCC696267}" type="sibTrans" cxnId="{A77E003A-B34F-4E0E-AB25-F06CB34A7DDF}">
      <dgm:prSet/>
      <dgm:spPr/>
      <dgm:t>
        <a:bodyPr/>
        <a:lstStyle/>
        <a:p>
          <a:endParaRPr lang="en-US"/>
        </a:p>
      </dgm:t>
    </dgm:pt>
    <dgm:pt modelId="{DE1D65DE-C943-476F-A930-C049E4DB135C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i="0" dirty="0"/>
            <a:t>Collaborative Assessments and Review (</a:t>
          </a:r>
          <a:r>
            <a:rPr lang="en-US" baseline="0" dirty="0"/>
            <a:t>CAP)</a:t>
          </a:r>
          <a:endParaRPr lang="en-US" dirty="0"/>
        </a:p>
      </dgm:t>
    </dgm:pt>
    <dgm:pt modelId="{85977288-61B6-4A89-A926-A94A928BD989}" type="parTrans" cxnId="{EF37051A-5EC8-4F31-AE8B-2F2FD46CAFFE}">
      <dgm:prSet/>
      <dgm:spPr/>
      <dgm:t>
        <a:bodyPr/>
        <a:lstStyle/>
        <a:p>
          <a:endParaRPr lang="en-US"/>
        </a:p>
      </dgm:t>
    </dgm:pt>
    <dgm:pt modelId="{305908C6-793A-4959-8C9B-DECEAEE12C18}" type="sibTrans" cxnId="{EF37051A-5EC8-4F31-AE8B-2F2FD46CAFFE}">
      <dgm:prSet/>
      <dgm:spPr/>
      <dgm:t>
        <a:bodyPr/>
        <a:lstStyle/>
        <a:p>
          <a:endParaRPr lang="en-US"/>
        </a:p>
      </dgm:t>
    </dgm:pt>
    <dgm:pt modelId="{794894CE-DE83-364E-AD75-010406D74A1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Professional Practice Units &amp; ITAPs</a:t>
          </a:r>
        </a:p>
      </dgm:t>
    </dgm:pt>
    <dgm:pt modelId="{A70172E6-CD6F-A442-82E8-649C7CE1B410}" type="parTrans" cxnId="{7F57D164-3BBB-B346-A931-E9DF5C090AC2}">
      <dgm:prSet/>
      <dgm:spPr/>
      <dgm:t>
        <a:bodyPr/>
        <a:lstStyle/>
        <a:p>
          <a:endParaRPr lang="en-GB"/>
        </a:p>
      </dgm:t>
    </dgm:pt>
    <dgm:pt modelId="{E53D8E9A-C7F3-4646-BB5F-9AED9326B1A2}" type="sibTrans" cxnId="{7F57D164-3BBB-B346-A931-E9DF5C090AC2}">
      <dgm:prSet/>
      <dgm:spPr/>
      <dgm:t>
        <a:bodyPr/>
        <a:lstStyle/>
        <a:p>
          <a:endParaRPr lang="en-GB"/>
        </a:p>
      </dgm:t>
    </dgm:pt>
    <dgm:pt modelId="{5DB003DA-39E3-424D-B422-042363A164D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Mentor Development Programme</a:t>
          </a:r>
        </a:p>
      </dgm:t>
    </dgm:pt>
    <dgm:pt modelId="{9731C473-9F5B-A240-B239-F7ACFEECC6C8}" type="parTrans" cxnId="{8D0559A6-52AC-4B46-BDFD-0F7B0712004B}">
      <dgm:prSet/>
      <dgm:spPr/>
      <dgm:t>
        <a:bodyPr/>
        <a:lstStyle/>
        <a:p>
          <a:endParaRPr lang="en-GB"/>
        </a:p>
      </dgm:t>
    </dgm:pt>
    <dgm:pt modelId="{F80D170E-C711-6745-96DB-0A046CA71976}" type="sibTrans" cxnId="{8D0559A6-52AC-4B46-BDFD-0F7B0712004B}">
      <dgm:prSet/>
      <dgm:spPr/>
      <dgm:t>
        <a:bodyPr/>
        <a:lstStyle/>
        <a:p>
          <a:endParaRPr lang="en-GB"/>
        </a:p>
      </dgm:t>
    </dgm:pt>
    <dgm:pt modelId="{E0410EE4-9BC3-4F51-9BAD-0AA96970D5A7}" type="pres">
      <dgm:prSet presAssocID="{471F8DD5-38B0-4EC5-B972-22E4A6CA9FAF}" presName="root" presStyleCnt="0">
        <dgm:presLayoutVars>
          <dgm:dir/>
          <dgm:resizeHandles val="exact"/>
        </dgm:presLayoutVars>
      </dgm:prSet>
      <dgm:spPr/>
    </dgm:pt>
    <dgm:pt modelId="{4EB52D4C-BA3D-4A04-A907-DB2F17608A21}" type="pres">
      <dgm:prSet presAssocID="{64BA64C7-6F22-4451-9AD2-5A237562810A}" presName="compNode" presStyleCnt="0"/>
      <dgm:spPr/>
    </dgm:pt>
    <dgm:pt modelId="{4F119E20-2FF7-408B-B5A1-B7ABAD2C05E0}" type="pres">
      <dgm:prSet presAssocID="{64BA64C7-6F22-4451-9AD2-5A237562810A}" presName="bgRect" presStyleLbl="bgShp" presStyleIdx="0" presStyleCnt="5" custLinFactNeighborX="0" custLinFactNeighborY="-32051"/>
      <dgm:spPr/>
    </dgm:pt>
    <dgm:pt modelId="{5B57FCCA-26D1-432A-B252-33F0871996E3}" type="pres">
      <dgm:prSet presAssocID="{64BA64C7-6F22-4451-9AD2-5A237562810A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9CB76450-5D49-4D6A-A373-8DAB7A6C33F2}" type="pres">
      <dgm:prSet presAssocID="{64BA64C7-6F22-4451-9AD2-5A237562810A}" presName="spaceRect" presStyleCnt="0"/>
      <dgm:spPr/>
    </dgm:pt>
    <dgm:pt modelId="{D58ACCEB-D8D9-4DDF-9CAE-87E58C575CFC}" type="pres">
      <dgm:prSet presAssocID="{64BA64C7-6F22-4451-9AD2-5A237562810A}" presName="parTx" presStyleLbl="revTx" presStyleIdx="0" presStyleCnt="5">
        <dgm:presLayoutVars>
          <dgm:chMax val="0"/>
          <dgm:chPref val="0"/>
        </dgm:presLayoutVars>
      </dgm:prSet>
      <dgm:spPr/>
    </dgm:pt>
    <dgm:pt modelId="{101ABC28-85A6-44E8-9960-4A885F5C8480}" type="pres">
      <dgm:prSet presAssocID="{73E2569F-A574-431F-98F3-8D51210AF8FF}" presName="sibTrans" presStyleCnt="0"/>
      <dgm:spPr/>
    </dgm:pt>
    <dgm:pt modelId="{422C2EFF-9708-442D-AA45-DA7E4E26BC00}" type="pres">
      <dgm:prSet presAssocID="{CFC60229-95C9-4544-9920-B4A9DCF566C8}" presName="compNode" presStyleCnt="0"/>
      <dgm:spPr/>
    </dgm:pt>
    <dgm:pt modelId="{6D310A21-793C-46D4-A70D-E889F4BC466B}" type="pres">
      <dgm:prSet presAssocID="{CFC60229-95C9-4544-9920-B4A9DCF566C8}" presName="bgRect" presStyleLbl="bgShp" presStyleIdx="1" presStyleCnt="5"/>
      <dgm:spPr/>
    </dgm:pt>
    <dgm:pt modelId="{B881B2ED-D279-4C3F-A1F7-F24FBD4C8424}" type="pres">
      <dgm:prSet presAssocID="{CFC60229-95C9-4544-9920-B4A9DCF566C8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0B907822-6F83-4FE4-8AD4-40C7C0184DEE}" type="pres">
      <dgm:prSet presAssocID="{CFC60229-95C9-4544-9920-B4A9DCF566C8}" presName="spaceRect" presStyleCnt="0"/>
      <dgm:spPr/>
    </dgm:pt>
    <dgm:pt modelId="{216E7316-5BD7-427A-AE17-8246BDE7EB44}" type="pres">
      <dgm:prSet presAssocID="{CFC60229-95C9-4544-9920-B4A9DCF566C8}" presName="parTx" presStyleLbl="revTx" presStyleIdx="1" presStyleCnt="5">
        <dgm:presLayoutVars>
          <dgm:chMax val="0"/>
          <dgm:chPref val="0"/>
        </dgm:presLayoutVars>
      </dgm:prSet>
      <dgm:spPr/>
    </dgm:pt>
    <dgm:pt modelId="{5D583165-06AF-4462-9245-B97A1CE612B4}" type="pres">
      <dgm:prSet presAssocID="{7B638E8E-D600-42CD-A375-693BCC696267}" presName="sibTrans" presStyleCnt="0"/>
      <dgm:spPr/>
    </dgm:pt>
    <dgm:pt modelId="{FB9CF2BA-7305-4FFF-A591-CD495E830371}" type="pres">
      <dgm:prSet presAssocID="{DE1D65DE-C943-476F-A930-C049E4DB135C}" presName="compNode" presStyleCnt="0"/>
      <dgm:spPr/>
    </dgm:pt>
    <dgm:pt modelId="{D4DE995D-1EF4-49AB-9077-E8E52E3837D0}" type="pres">
      <dgm:prSet presAssocID="{DE1D65DE-C943-476F-A930-C049E4DB135C}" presName="bgRect" presStyleLbl="bgShp" presStyleIdx="2" presStyleCnt="5" custLinFactNeighborX="-2264" custLinFactNeighborY="2627"/>
      <dgm:spPr/>
    </dgm:pt>
    <dgm:pt modelId="{71F37AD5-AC65-41CC-8251-938925D38448}" type="pres">
      <dgm:prSet presAssocID="{DE1D65DE-C943-476F-A930-C049E4DB135C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5CA2A907-7E15-4FAB-B2EC-2D92893296F5}" type="pres">
      <dgm:prSet presAssocID="{DE1D65DE-C943-476F-A930-C049E4DB135C}" presName="spaceRect" presStyleCnt="0"/>
      <dgm:spPr/>
    </dgm:pt>
    <dgm:pt modelId="{C04006DD-FC91-4050-8E02-6257BE244288}" type="pres">
      <dgm:prSet presAssocID="{DE1D65DE-C943-476F-A930-C049E4DB135C}" presName="parTx" presStyleLbl="revTx" presStyleIdx="2" presStyleCnt="5">
        <dgm:presLayoutVars>
          <dgm:chMax val="0"/>
          <dgm:chPref val="0"/>
        </dgm:presLayoutVars>
      </dgm:prSet>
      <dgm:spPr/>
    </dgm:pt>
    <dgm:pt modelId="{211B3C09-1F3E-4BD2-92FE-FBC27F60D819}" type="pres">
      <dgm:prSet presAssocID="{305908C6-793A-4959-8C9B-DECEAEE12C18}" presName="sibTrans" presStyleCnt="0"/>
      <dgm:spPr/>
    </dgm:pt>
    <dgm:pt modelId="{8497FE2A-B1E2-BC43-97EF-6E3CB9BEDC11}" type="pres">
      <dgm:prSet presAssocID="{794894CE-DE83-364E-AD75-010406D74A1F}" presName="compNode" presStyleCnt="0"/>
      <dgm:spPr/>
    </dgm:pt>
    <dgm:pt modelId="{2A887CB6-9B12-B148-838C-C1B950CD01D4}" type="pres">
      <dgm:prSet presAssocID="{794894CE-DE83-364E-AD75-010406D74A1F}" presName="bgRect" presStyleLbl="bgShp" presStyleIdx="3" presStyleCnt="5"/>
      <dgm:spPr/>
    </dgm:pt>
    <dgm:pt modelId="{B1B7AEED-E7BD-F04F-819C-55842572C0A2}" type="pres">
      <dgm:prSet presAssocID="{794894CE-DE83-364E-AD75-010406D74A1F}" presName="iconRect" presStyleLbl="node1" presStyleIdx="3" presStyleCnt="5"/>
      <dgm:spPr/>
    </dgm:pt>
    <dgm:pt modelId="{7EC9881F-A0B0-B74A-8F55-9A1EFCD0C316}" type="pres">
      <dgm:prSet presAssocID="{794894CE-DE83-364E-AD75-010406D74A1F}" presName="spaceRect" presStyleCnt="0"/>
      <dgm:spPr/>
    </dgm:pt>
    <dgm:pt modelId="{54779C99-5C52-4244-9AA1-B905FB201849}" type="pres">
      <dgm:prSet presAssocID="{794894CE-DE83-364E-AD75-010406D74A1F}" presName="parTx" presStyleLbl="revTx" presStyleIdx="3" presStyleCnt="5">
        <dgm:presLayoutVars>
          <dgm:chMax val="0"/>
          <dgm:chPref val="0"/>
        </dgm:presLayoutVars>
      </dgm:prSet>
      <dgm:spPr/>
    </dgm:pt>
    <dgm:pt modelId="{8908FD71-FBDA-914F-8A3E-700A4DFC98DA}" type="pres">
      <dgm:prSet presAssocID="{E53D8E9A-C7F3-4646-BB5F-9AED9326B1A2}" presName="sibTrans" presStyleCnt="0"/>
      <dgm:spPr/>
    </dgm:pt>
    <dgm:pt modelId="{D1C70ED2-7075-FB4B-A7AB-4A1013F00713}" type="pres">
      <dgm:prSet presAssocID="{5DB003DA-39E3-424D-B422-042363A164D3}" presName="compNode" presStyleCnt="0"/>
      <dgm:spPr/>
    </dgm:pt>
    <dgm:pt modelId="{A8EFE680-FD4C-304D-956A-E6C572C98810}" type="pres">
      <dgm:prSet presAssocID="{5DB003DA-39E3-424D-B422-042363A164D3}" presName="bgRect" presStyleLbl="bgShp" presStyleIdx="4" presStyleCnt="5" custLinFactNeighborY="2353"/>
      <dgm:spPr/>
    </dgm:pt>
    <dgm:pt modelId="{6E585FE5-1C26-6343-A753-6A17F87CE94D}" type="pres">
      <dgm:prSet presAssocID="{5DB003DA-39E3-424D-B422-042363A164D3}" presName="iconRect" presStyleLbl="node1" presStyleIdx="4" presStyleCnt="5"/>
      <dgm:spPr/>
    </dgm:pt>
    <dgm:pt modelId="{B2F09518-D55E-884C-8F8D-87F0D61EB2B1}" type="pres">
      <dgm:prSet presAssocID="{5DB003DA-39E3-424D-B422-042363A164D3}" presName="spaceRect" presStyleCnt="0"/>
      <dgm:spPr/>
    </dgm:pt>
    <dgm:pt modelId="{C5154A86-730D-0F44-949D-45BAA8FD8834}" type="pres">
      <dgm:prSet presAssocID="{5DB003DA-39E3-424D-B422-042363A164D3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EF37051A-5EC8-4F31-AE8B-2F2FD46CAFFE}" srcId="{471F8DD5-38B0-4EC5-B972-22E4A6CA9FAF}" destId="{DE1D65DE-C943-476F-A930-C049E4DB135C}" srcOrd="2" destOrd="0" parTransId="{85977288-61B6-4A89-A926-A94A928BD989}" sibTransId="{305908C6-793A-4959-8C9B-DECEAEE12C18}"/>
    <dgm:cxn modelId="{A77E003A-B34F-4E0E-AB25-F06CB34A7DDF}" srcId="{471F8DD5-38B0-4EC5-B972-22E4A6CA9FAF}" destId="{CFC60229-95C9-4544-9920-B4A9DCF566C8}" srcOrd="1" destOrd="0" parTransId="{32E988C2-4A22-4898-B510-89A293184D35}" sibTransId="{7B638E8E-D600-42CD-A375-693BCC696267}"/>
    <dgm:cxn modelId="{D31C105E-12EB-454D-B646-BF0CFCA4DCCB}" type="presOf" srcId="{794894CE-DE83-364E-AD75-010406D74A1F}" destId="{54779C99-5C52-4244-9AA1-B905FB201849}" srcOrd="0" destOrd="0" presId="urn:microsoft.com/office/officeart/2018/2/layout/IconVerticalSolidList"/>
    <dgm:cxn modelId="{FD2D3962-3607-4F89-981B-53A84F65D54C}" srcId="{471F8DD5-38B0-4EC5-B972-22E4A6CA9FAF}" destId="{64BA64C7-6F22-4451-9AD2-5A237562810A}" srcOrd="0" destOrd="0" parTransId="{15BECA86-3E95-434C-AADA-D1A6B5BD97A7}" sibTransId="{73E2569F-A574-431F-98F3-8D51210AF8FF}"/>
    <dgm:cxn modelId="{7F57D164-3BBB-B346-A931-E9DF5C090AC2}" srcId="{471F8DD5-38B0-4EC5-B972-22E4A6CA9FAF}" destId="{794894CE-DE83-364E-AD75-010406D74A1F}" srcOrd="3" destOrd="0" parTransId="{A70172E6-CD6F-A442-82E8-649C7CE1B410}" sibTransId="{E53D8E9A-C7F3-4646-BB5F-9AED9326B1A2}"/>
    <dgm:cxn modelId="{B0F31D67-9CFD-5644-9444-DC164468B050}" type="presOf" srcId="{DE1D65DE-C943-476F-A930-C049E4DB135C}" destId="{C04006DD-FC91-4050-8E02-6257BE244288}" srcOrd="0" destOrd="0" presId="urn:microsoft.com/office/officeart/2018/2/layout/IconVerticalSolidList"/>
    <dgm:cxn modelId="{07421D4C-9C52-2B49-9174-4E3B6F28D621}" type="presOf" srcId="{5DB003DA-39E3-424D-B422-042363A164D3}" destId="{C5154A86-730D-0F44-949D-45BAA8FD8834}" srcOrd="0" destOrd="0" presId="urn:microsoft.com/office/officeart/2018/2/layout/IconVerticalSolidList"/>
    <dgm:cxn modelId="{E5704D56-0939-1B42-9BF2-CE5403F24D8B}" type="presOf" srcId="{CFC60229-95C9-4544-9920-B4A9DCF566C8}" destId="{216E7316-5BD7-427A-AE17-8246BDE7EB44}" srcOrd="0" destOrd="0" presId="urn:microsoft.com/office/officeart/2018/2/layout/IconVerticalSolidList"/>
    <dgm:cxn modelId="{80D0B1A2-C8FC-EE40-97F8-5FAB8B3D514A}" type="presOf" srcId="{64BA64C7-6F22-4451-9AD2-5A237562810A}" destId="{D58ACCEB-D8D9-4DDF-9CAE-87E58C575CFC}" srcOrd="0" destOrd="0" presId="urn:microsoft.com/office/officeart/2018/2/layout/IconVerticalSolidList"/>
    <dgm:cxn modelId="{8D0559A6-52AC-4B46-BDFD-0F7B0712004B}" srcId="{471F8DD5-38B0-4EC5-B972-22E4A6CA9FAF}" destId="{5DB003DA-39E3-424D-B422-042363A164D3}" srcOrd="4" destOrd="0" parTransId="{9731C473-9F5B-A240-B239-F7ACFEECC6C8}" sibTransId="{F80D170E-C711-6745-96DB-0A046CA71976}"/>
    <dgm:cxn modelId="{CA4E86E0-4D11-45ED-B9FD-504AB9872CA3}" type="presOf" srcId="{471F8DD5-38B0-4EC5-B972-22E4A6CA9FAF}" destId="{E0410EE4-9BC3-4F51-9BAD-0AA96970D5A7}" srcOrd="0" destOrd="0" presId="urn:microsoft.com/office/officeart/2018/2/layout/IconVerticalSolidList"/>
    <dgm:cxn modelId="{FC3227D8-D19C-A84B-B42C-D9260A2AD10A}" type="presParOf" srcId="{E0410EE4-9BC3-4F51-9BAD-0AA96970D5A7}" destId="{4EB52D4C-BA3D-4A04-A907-DB2F17608A21}" srcOrd="0" destOrd="0" presId="urn:microsoft.com/office/officeart/2018/2/layout/IconVerticalSolidList"/>
    <dgm:cxn modelId="{4655CB9F-F84F-0546-9A5D-BC8BE4AB65F1}" type="presParOf" srcId="{4EB52D4C-BA3D-4A04-A907-DB2F17608A21}" destId="{4F119E20-2FF7-408B-B5A1-B7ABAD2C05E0}" srcOrd="0" destOrd="0" presId="urn:microsoft.com/office/officeart/2018/2/layout/IconVerticalSolidList"/>
    <dgm:cxn modelId="{D69C4A10-ADE9-4B4A-AE2A-D81788432544}" type="presParOf" srcId="{4EB52D4C-BA3D-4A04-A907-DB2F17608A21}" destId="{5B57FCCA-26D1-432A-B252-33F0871996E3}" srcOrd="1" destOrd="0" presId="urn:microsoft.com/office/officeart/2018/2/layout/IconVerticalSolidList"/>
    <dgm:cxn modelId="{054495A4-8909-A442-B7C5-C6721B5C7249}" type="presParOf" srcId="{4EB52D4C-BA3D-4A04-A907-DB2F17608A21}" destId="{9CB76450-5D49-4D6A-A373-8DAB7A6C33F2}" srcOrd="2" destOrd="0" presId="urn:microsoft.com/office/officeart/2018/2/layout/IconVerticalSolidList"/>
    <dgm:cxn modelId="{29D25809-3836-4D4C-B5BB-2FE463392970}" type="presParOf" srcId="{4EB52D4C-BA3D-4A04-A907-DB2F17608A21}" destId="{D58ACCEB-D8D9-4DDF-9CAE-87E58C575CFC}" srcOrd="3" destOrd="0" presId="urn:microsoft.com/office/officeart/2018/2/layout/IconVerticalSolidList"/>
    <dgm:cxn modelId="{D9693D03-B4FF-424C-AB87-F47809B1EEE2}" type="presParOf" srcId="{E0410EE4-9BC3-4F51-9BAD-0AA96970D5A7}" destId="{101ABC28-85A6-44E8-9960-4A885F5C8480}" srcOrd="1" destOrd="0" presId="urn:microsoft.com/office/officeart/2018/2/layout/IconVerticalSolidList"/>
    <dgm:cxn modelId="{6D13B629-CADB-BA48-A297-14CE5711513E}" type="presParOf" srcId="{E0410EE4-9BC3-4F51-9BAD-0AA96970D5A7}" destId="{422C2EFF-9708-442D-AA45-DA7E4E26BC00}" srcOrd="2" destOrd="0" presId="urn:microsoft.com/office/officeart/2018/2/layout/IconVerticalSolidList"/>
    <dgm:cxn modelId="{3648625E-470F-B04D-AFAB-A433BF0DF8AA}" type="presParOf" srcId="{422C2EFF-9708-442D-AA45-DA7E4E26BC00}" destId="{6D310A21-793C-46D4-A70D-E889F4BC466B}" srcOrd="0" destOrd="0" presId="urn:microsoft.com/office/officeart/2018/2/layout/IconVerticalSolidList"/>
    <dgm:cxn modelId="{EB90F573-7156-544E-9D4D-A3E9CC4A3DDD}" type="presParOf" srcId="{422C2EFF-9708-442D-AA45-DA7E4E26BC00}" destId="{B881B2ED-D279-4C3F-A1F7-F24FBD4C8424}" srcOrd="1" destOrd="0" presId="urn:microsoft.com/office/officeart/2018/2/layout/IconVerticalSolidList"/>
    <dgm:cxn modelId="{BDA1689B-0ABE-0F44-8FE3-979815C4395E}" type="presParOf" srcId="{422C2EFF-9708-442D-AA45-DA7E4E26BC00}" destId="{0B907822-6F83-4FE4-8AD4-40C7C0184DEE}" srcOrd="2" destOrd="0" presId="urn:microsoft.com/office/officeart/2018/2/layout/IconVerticalSolidList"/>
    <dgm:cxn modelId="{D5451ED0-E22F-854E-978F-AE1BEF59CBF1}" type="presParOf" srcId="{422C2EFF-9708-442D-AA45-DA7E4E26BC00}" destId="{216E7316-5BD7-427A-AE17-8246BDE7EB44}" srcOrd="3" destOrd="0" presId="urn:microsoft.com/office/officeart/2018/2/layout/IconVerticalSolidList"/>
    <dgm:cxn modelId="{149FF7B7-7058-4B41-9459-7599EF849782}" type="presParOf" srcId="{E0410EE4-9BC3-4F51-9BAD-0AA96970D5A7}" destId="{5D583165-06AF-4462-9245-B97A1CE612B4}" srcOrd="3" destOrd="0" presId="urn:microsoft.com/office/officeart/2018/2/layout/IconVerticalSolidList"/>
    <dgm:cxn modelId="{EE124397-5FE3-7F40-86DA-EE1BD93801BC}" type="presParOf" srcId="{E0410EE4-9BC3-4F51-9BAD-0AA96970D5A7}" destId="{FB9CF2BA-7305-4FFF-A591-CD495E830371}" srcOrd="4" destOrd="0" presId="urn:microsoft.com/office/officeart/2018/2/layout/IconVerticalSolidList"/>
    <dgm:cxn modelId="{D1AB6E43-24DD-1E41-958C-6D18010AF8DD}" type="presParOf" srcId="{FB9CF2BA-7305-4FFF-A591-CD495E830371}" destId="{D4DE995D-1EF4-49AB-9077-E8E52E3837D0}" srcOrd="0" destOrd="0" presId="urn:microsoft.com/office/officeart/2018/2/layout/IconVerticalSolidList"/>
    <dgm:cxn modelId="{977FE864-7F40-994F-B470-511094769B1D}" type="presParOf" srcId="{FB9CF2BA-7305-4FFF-A591-CD495E830371}" destId="{71F37AD5-AC65-41CC-8251-938925D38448}" srcOrd="1" destOrd="0" presId="urn:microsoft.com/office/officeart/2018/2/layout/IconVerticalSolidList"/>
    <dgm:cxn modelId="{B76BE0DE-6BD8-1F46-843D-14D87616FB8B}" type="presParOf" srcId="{FB9CF2BA-7305-4FFF-A591-CD495E830371}" destId="{5CA2A907-7E15-4FAB-B2EC-2D92893296F5}" srcOrd="2" destOrd="0" presId="urn:microsoft.com/office/officeart/2018/2/layout/IconVerticalSolidList"/>
    <dgm:cxn modelId="{24CE7874-897E-DA4A-98DB-2E9F899A1A9E}" type="presParOf" srcId="{FB9CF2BA-7305-4FFF-A591-CD495E830371}" destId="{C04006DD-FC91-4050-8E02-6257BE244288}" srcOrd="3" destOrd="0" presId="urn:microsoft.com/office/officeart/2018/2/layout/IconVerticalSolidList"/>
    <dgm:cxn modelId="{019EF77D-1B51-8548-AE22-30C2ACCD3483}" type="presParOf" srcId="{E0410EE4-9BC3-4F51-9BAD-0AA96970D5A7}" destId="{211B3C09-1F3E-4BD2-92FE-FBC27F60D819}" srcOrd="5" destOrd="0" presId="urn:microsoft.com/office/officeart/2018/2/layout/IconVerticalSolidList"/>
    <dgm:cxn modelId="{90FB2DFD-268D-ED43-905F-856693E77296}" type="presParOf" srcId="{E0410EE4-9BC3-4F51-9BAD-0AA96970D5A7}" destId="{8497FE2A-B1E2-BC43-97EF-6E3CB9BEDC11}" srcOrd="6" destOrd="0" presId="urn:microsoft.com/office/officeart/2018/2/layout/IconVerticalSolidList"/>
    <dgm:cxn modelId="{3A35AAA8-CF60-6F42-B593-21B398E5ED6C}" type="presParOf" srcId="{8497FE2A-B1E2-BC43-97EF-6E3CB9BEDC11}" destId="{2A887CB6-9B12-B148-838C-C1B950CD01D4}" srcOrd="0" destOrd="0" presId="urn:microsoft.com/office/officeart/2018/2/layout/IconVerticalSolidList"/>
    <dgm:cxn modelId="{804A5C9C-5CFD-FD43-9470-505CEA5321B0}" type="presParOf" srcId="{8497FE2A-B1E2-BC43-97EF-6E3CB9BEDC11}" destId="{B1B7AEED-E7BD-F04F-819C-55842572C0A2}" srcOrd="1" destOrd="0" presId="urn:microsoft.com/office/officeart/2018/2/layout/IconVerticalSolidList"/>
    <dgm:cxn modelId="{1C66CB60-81B3-F045-9DE8-83331D597235}" type="presParOf" srcId="{8497FE2A-B1E2-BC43-97EF-6E3CB9BEDC11}" destId="{7EC9881F-A0B0-B74A-8F55-9A1EFCD0C316}" srcOrd="2" destOrd="0" presId="urn:microsoft.com/office/officeart/2018/2/layout/IconVerticalSolidList"/>
    <dgm:cxn modelId="{4C73DA87-278B-0C48-A0FC-918CBBC547E3}" type="presParOf" srcId="{8497FE2A-B1E2-BC43-97EF-6E3CB9BEDC11}" destId="{54779C99-5C52-4244-9AA1-B905FB201849}" srcOrd="3" destOrd="0" presId="urn:microsoft.com/office/officeart/2018/2/layout/IconVerticalSolidList"/>
    <dgm:cxn modelId="{CEDCE3B8-C93F-5B4B-842F-C4B46B5009C3}" type="presParOf" srcId="{E0410EE4-9BC3-4F51-9BAD-0AA96970D5A7}" destId="{8908FD71-FBDA-914F-8A3E-700A4DFC98DA}" srcOrd="7" destOrd="0" presId="urn:microsoft.com/office/officeart/2018/2/layout/IconVerticalSolidList"/>
    <dgm:cxn modelId="{7F1B11ED-7821-E54E-8C07-CCA9F4D3ED59}" type="presParOf" srcId="{E0410EE4-9BC3-4F51-9BAD-0AA96970D5A7}" destId="{D1C70ED2-7075-FB4B-A7AB-4A1013F00713}" srcOrd="8" destOrd="0" presId="urn:microsoft.com/office/officeart/2018/2/layout/IconVerticalSolidList"/>
    <dgm:cxn modelId="{C0AB777E-2D3B-FF4D-86E9-C8ADE7048CAB}" type="presParOf" srcId="{D1C70ED2-7075-FB4B-A7AB-4A1013F00713}" destId="{A8EFE680-FD4C-304D-956A-E6C572C98810}" srcOrd="0" destOrd="0" presId="urn:microsoft.com/office/officeart/2018/2/layout/IconVerticalSolidList"/>
    <dgm:cxn modelId="{EB5CDDC1-50F1-6B47-9788-88EB8E5A87E9}" type="presParOf" srcId="{D1C70ED2-7075-FB4B-A7AB-4A1013F00713}" destId="{6E585FE5-1C26-6343-A753-6A17F87CE94D}" srcOrd="1" destOrd="0" presId="urn:microsoft.com/office/officeart/2018/2/layout/IconVerticalSolidList"/>
    <dgm:cxn modelId="{DC346F12-1819-EC40-81F9-8D8166E18F5F}" type="presParOf" srcId="{D1C70ED2-7075-FB4B-A7AB-4A1013F00713}" destId="{B2F09518-D55E-884C-8F8D-87F0D61EB2B1}" srcOrd="2" destOrd="0" presId="urn:microsoft.com/office/officeart/2018/2/layout/IconVerticalSolidList"/>
    <dgm:cxn modelId="{92146A2F-51B7-464C-B033-641F183F1885}" type="presParOf" srcId="{D1C70ED2-7075-FB4B-A7AB-4A1013F00713}" destId="{C5154A86-730D-0F44-949D-45BAA8FD883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EF16FC-E8EC-4538-BD81-654CEC6297B9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F991EBB-D112-4F27-A5B4-D38E0B5D6217}">
      <dgm:prSet custT="1"/>
      <dgm:spPr>
        <a:xfrm>
          <a:off x="0" y="130486"/>
          <a:ext cx="6263640" cy="837952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8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Improvement: </a:t>
          </a:r>
          <a:r>
            <a:rPr lang="en-GB" sz="1800" b="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improve not prove </a:t>
          </a:r>
          <a:endParaRPr lang="en-US" sz="1800" b="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19207798-C96E-49D4-88FF-AC74F08303B2}" type="parTrans" cxnId="{DC9317FE-3978-41BC-A156-0FE039A63FFA}">
      <dgm:prSet/>
      <dgm:spPr/>
      <dgm:t>
        <a:bodyPr/>
        <a:lstStyle/>
        <a:p>
          <a:endParaRPr lang="en-US"/>
        </a:p>
      </dgm:t>
    </dgm:pt>
    <dgm:pt modelId="{ECF35367-DB23-4251-A5B3-4D1C0C7447B6}" type="sibTrans" cxnId="{DC9317FE-3978-41BC-A156-0FE039A63FFA}">
      <dgm:prSet/>
      <dgm:spPr/>
      <dgm:t>
        <a:bodyPr/>
        <a:lstStyle/>
        <a:p>
          <a:endParaRPr lang="en-US"/>
        </a:p>
      </dgm:t>
    </dgm:pt>
    <dgm:pt modelId="{0F630FB9-1BAC-4B60-A795-8ADE0A9C0896}">
      <dgm:prSet custT="1"/>
      <dgm:spPr>
        <a:xfrm>
          <a:off x="0" y="1011638"/>
          <a:ext cx="6263640" cy="837952"/>
        </a:xfrm>
        <a:solidFill>
          <a:srgbClr val="5B9BD5">
            <a:hueOff val="-1351709"/>
            <a:satOff val="-3484"/>
            <a:lumOff val="-2353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8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Trainee Agency:</a:t>
          </a:r>
          <a:r>
            <a:rPr lang="en-GB" sz="18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 trainee-led instructional coaching approach – trainees are an active part of the process</a:t>
          </a:r>
          <a:endParaRPr lang="en-US" sz="18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B9C1953F-77FA-4E52-97F5-7FE168AD8EE5}" type="parTrans" cxnId="{462515F7-A1F8-4E93-9D99-AA8B1FDA2F57}">
      <dgm:prSet/>
      <dgm:spPr/>
      <dgm:t>
        <a:bodyPr/>
        <a:lstStyle/>
        <a:p>
          <a:endParaRPr lang="en-US"/>
        </a:p>
      </dgm:t>
    </dgm:pt>
    <dgm:pt modelId="{2D89682C-37F5-466A-95E1-CD40B20C0514}" type="sibTrans" cxnId="{462515F7-A1F8-4E93-9D99-AA8B1FDA2F57}">
      <dgm:prSet/>
      <dgm:spPr/>
      <dgm:t>
        <a:bodyPr/>
        <a:lstStyle/>
        <a:p>
          <a:endParaRPr lang="en-US"/>
        </a:p>
      </dgm:t>
    </dgm:pt>
    <dgm:pt modelId="{E68A993A-EBF6-4F2B-B94A-202D0062ADC6}">
      <dgm:prSet custT="1"/>
      <dgm:spPr>
        <a:xfrm>
          <a:off x="0" y="1892791"/>
          <a:ext cx="6263640" cy="837952"/>
        </a:xfrm>
        <a:solidFill>
          <a:srgbClr val="5B9BD5">
            <a:hueOff val="-2703417"/>
            <a:satOff val="-6968"/>
            <a:lumOff val="-4706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8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Supportive:</a:t>
          </a:r>
          <a:r>
            <a:rPr lang="en-GB" sz="18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 identify trainees who are not on track to achieve the TS by the end of programme to enable intervention and support</a:t>
          </a:r>
          <a:endParaRPr lang="en-US" sz="18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188FB836-363D-4856-8BDF-5B1A903856FF}" type="parTrans" cxnId="{4537DABE-42F0-4350-BC41-3040E0AFECAD}">
      <dgm:prSet/>
      <dgm:spPr/>
      <dgm:t>
        <a:bodyPr/>
        <a:lstStyle/>
        <a:p>
          <a:endParaRPr lang="en-US"/>
        </a:p>
      </dgm:t>
    </dgm:pt>
    <dgm:pt modelId="{940F41DD-7648-4656-B922-599CC72EE3A6}" type="sibTrans" cxnId="{4537DABE-42F0-4350-BC41-3040E0AFECAD}">
      <dgm:prSet/>
      <dgm:spPr/>
      <dgm:t>
        <a:bodyPr/>
        <a:lstStyle/>
        <a:p>
          <a:endParaRPr lang="en-US"/>
        </a:p>
      </dgm:t>
    </dgm:pt>
    <dgm:pt modelId="{C7FE5F9F-3772-4952-9740-B7778B35D633}">
      <dgm:prSet custT="1"/>
      <dgm:spPr>
        <a:xfrm>
          <a:off x="0" y="2773943"/>
          <a:ext cx="6263640" cy="837952"/>
        </a:xfrm>
        <a:solidFill>
          <a:srgbClr val="5B9BD5">
            <a:hueOff val="-4055126"/>
            <a:satOff val="-10451"/>
            <a:lumOff val="-7059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8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Dialogic:</a:t>
          </a:r>
          <a:r>
            <a:rPr lang="en-GB" sz="18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 an entitlement to hold dialogic conversations with expert colleagues (and observe expert colleagues).</a:t>
          </a:r>
          <a:endParaRPr lang="en-US" sz="18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A1795882-E0ED-4868-A51D-D18563DF8CD3}" type="parTrans" cxnId="{2134989F-59AD-407B-9C08-B2A989CBE962}">
      <dgm:prSet/>
      <dgm:spPr/>
      <dgm:t>
        <a:bodyPr/>
        <a:lstStyle/>
        <a:p>
          <a:endParaRPr lang="en-US"/>
        </a:p>
      </dgm:t>
    </dgm:pt>
    <dgm:pt modelId="{0F03FCDC-9269-4F54-BCEA-A394F34BF22C}" type="sibTrans" cxnId="{2134989F-59AD-407B-9C08-B2A989CBE962}">
      <dgm:prSet/>
      <dgm:spPr/>
      <dgm:t>
        <a:bodyPr/>
        <a:lstStyle/>
        <a:p>
          <a:endParaRPr lang="en-US"/>
        </a:p>
      </dgm:t>
    </dgm:pt>
    <dgm:pt modelId="{0017755B-4EC8-4E9B-9405-02FFBEB9F230}">
      <dgm:prSet custT="1"/>
      <dgm:spPr>
        <a:xfrm>
          <a:off x="0" y="3655096"/>
          <a:ext cx="6263640" cy="837952"/>
        </a:xfrm>
        <a:solidFill>
          <a:srgbClr val="5B9BD5">
            <a:hueOff val="-5406834"/>
            <a:satOff val="-13935"/>
            <a:lumOff val="-941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800" b="1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Clarity:</a:t>
          </a:r>
          <a:r>
            <a:rPr lang="en-GB" sz="18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 shared expectation of expected progress AND of important principles e.g. WTV, expectations of support.</a:t>
          </a:r>
          <a:endParaRPr lang="en-US" sz="18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135B6D35-7EFC-4970-BD13-4BFBFDCE22E5}" type="parTrans" cxnId="{64E671C7-0F42-44C2-B538-CA680734557E}">
      <dgm:prSet/>
      <dgm:spPr/>
      <dgm:t>
        <a:bodyPr/>
        <a:lstStyle/>
        <a:p>
          <a:endParaRPr lang="en-US"/>
        </a:p>
      </dgm:t>
    </dgm:pt>
    <dgm:pt modelId="{1484AA9C-9F80-44B3-8EE3-22B12DDF0EF2}" type="sibTrans" cxnId="{64E671C7-0F42-44C2-B538-CA680734557E}">
      <dgm:prSet/>
      <dgm:spPr/>
      <dgm:t>
        <a:bodyPr/>
        <a:lstStyle/>
        <a:p>
          <a:endParaRPr lang="en-US"/>
        </a:p>
      </dgm:t>
    </dgm:pt>
    <dgm:pt modelId="{F82C719A-EF1F-C447-850F-C1E3E4E151BF}">
      <dgm:prSet custT="1"/>
      <dgm:spPr>
        <a:xfrm>
          <a:off x="0" y="4536249"/>
          <a:ext cx="6263640" cy="837952"/>
        </a:xfrm>
        <a:solidFill>
          <a:srgbClr val="5B9BD5">
            <a:hueOff val="-6758543"/>
            <a:satOff val="-17419"/>
            <a:lumOff val="-1176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8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Purposeful - streamlined to ensure that assessment contributes to progress with a minimum of workload</a:t>
          </a:r>
        </a:p>
      </dgm:t>
    </dgm:pt>
    <dgm:pt modelId="{41BBA3C3-46F3-1E4A-8641-256594EA4C1A}" type="parTrans" cxnId="{FB80FAF8-3742-D740-8F04-3C1FF2E6FA8B}">
      <dgm:prSet/>
      <dgm:spPr/>
      <dgm:t>
        <a:bodyPr/>
        <a:lstStyle/>
        <a:p>
          <a:endParaRPr lang="en-GB"/>
        </a:p>
      </dgm:t>
    </dgm:pt>
    <dgm:pt modelId="{1979C631-7389-E24A-9BE0-2806EB5D41CF}" type="sibTrans" cxnId="{FB80FAF8-3742-D740-8F04-3C1FF2E6FA8B}">
      <dgm:prSet/>
      <dgm:spPr/>
      <dgm:t>
        <a:bodyPr/>
        <a:lstStyle/>
        <a:p>
          <a:endParaRPr lang="en-GB"/>
        </a:p>
      </dgm:t>
    </dgm:pt>
    <dgm:pt modelId="{AA6B2530-87F4-1D44-B7D4-83A04E5828A3}" type="pres">
      <dgm:prSet presAssocID="{72EF16FC-E8EC-4538-BD81-654CEC6297B9}" presName="linear" presStyleCnt="0">
        <dgm:presLayoutVars>
          <dgm:animLvl val="lvl"/>
          <dgm:resizeHandles val="exact"/>
        </dgm:presLayoutVars>
      </dgm:prSet>
      <dgm:spPr/>
    </dgm:pt>
    <dgm:pt modelId="{66659C0B-5BF7-BC4A-938D-1E761F14529C}" type="pres">
      <dgm:prSet presAssocID="{7F991EBB-D112-4F27-A5B4-D38E0B5D6217}" presName="parentText" presStyleLbl="node1" presStyleIdx="0" presStyleCnt="6" custLinFactY="2804" custLinFactNeighborX="39371" custLinFactNeighborY="100000">
        <dgm:presLayoutVars>
          <dgm:chMax val="0"/>
          <dgm:bulletEnabled val="1"/>
        </dgm:presLayoutVars>
      </dgm:prSet>
      <dgm:spPr>
        <a:prstGeom prst="roundRect">
          <a:avLst/>
        </a:prstGeom>
      </dgm:spPr>
    </dgm:pt>
    <dgm:pt modelId="{2F91F11A-9D60-4A40-A0AF-0C5A6AD30EB7}" type="pres">
      <dgm:prSet presAssocID="{ECF35367-DB23-4251-A5B3-4D1C0C7447B6}" presName="spacer" presStyleCnt="0"/>
      <dgm:spPr/>
    </dgm:pt>
    <dgm:pt modelId="{0FA09A9D-F570-054E-8912-067DC91E9483}" type="pres">
      <dgm:prSet presAssocID="{0F630FB9-1BAC-4B60-A795-8ADE0A9C0896}" presName="parentText" presStyleLbl="node1" presStyleIdx="1" presStyleCnt="6" custLinFactY="3063" custLinFactNeighborX="39371" custLinFactNeighborY="100000">
        <dgm:presLayoutVars>
          <dgm:chMax val="0"/>
          <dgm:bulletEnabled val="1"/>
        </dgm:presLayoutVars>
      </dgm:prSet>
      <dgm:spPr>
        <a:prstGeom prst="roundRect">
          <a:avLst/>
        </a:prstGeom>
      </dgm:spPr>
    </dgm:pt>
    <dgm:pt modelId="{E437CEE5-463C-5F45-9877-A548B9710252}" type="pres">
      <dgm:prSet presAssocID="{2D89682C-37F5-466A-95E1-CD40B20C0514}" presName="spacer" presStyleCnt="0"/>
      <dgm:spPr/>
    </dgm:pt>
    <dgm:pt modelId="{280FC1DF-754A-E746-8EF9-C07F547D34B0}" type="pres">
      <dgm:prSet presAssocID="{E68A993A-EBF6-4F2B-B94A-202D0062ADC6}" presName="parentText" presStyleLbl="node1" presStyleIdx="2" presStyleCnt="6" custLinFactY="3063" custLinFactNeighborX="39371" custLinFactNeighborY="100000">
        <dgm:presLayoutVars>
          <dgm:chMax val="0"/>
          <dgm:bulletEnabled val="1"/>
        </dgm:presLayoutVars>
      </dgm:prSet>
      <dgm:spPr>
        <a:prstGeom prst="roundRect">
          <a:avLst/>
        </a:prstGeom>
      </dgm:spPr>
    </dgm:pt>
    <dgm:pt modelId="{9F0F8F99-6AF4-4749-B7E4-BF41D6AAE751}" type="pres">
      <dgm:prSet presAssocID="{940F41DD-7648-4656-B922-599CC72EE3A6}" presName="spacer" presStyleCnt="0"/>
      <dgm:spPr/>
    </dgm:pt>
    <dgm:pt modelId="{1B7B7AA5-AF67-0D44-A38B-BB1D2F9EE24A}" type="pres">
      <dgm:prSet presAssocID="{C7FE5F9F-3772-4952-9740-B7778B35D633}" presName="parentText" presStyleLbl="node1" presStyleIdx="3" presStyleCnt="6" custLinFactY="3063" custLinFactNeighborX="39371" custLinFactNeighborY="100000">
        <dgm:presLayoutVars>
          <dgm:chMax val="0"/>
          <dgm:bulletEnabled val="1"/>
        </dgm:presLayoutVars>
      </dgm:prSet>
      <dgm:spPr>
        <a:prstGeom prst="roundRect">
          <a:avLst/>
        </a:prstGeom>
      </dgm:spPr>
    </dgm:pt>
    <dgm:pt modelId="{1EE0835E-4B9E-0648-A00F-0A6277D5589A}" type="pres">
      <dgm:prSet presAssocID="{0F03FCDC-9269-4F54-BCEA-A394F34BF22C}" presName="spacer" presStyleCnt="0"/>
      <dgm:spPr/>
    </dgm:pt>
    <dgm:pt modelId="{5793DB09-68F6-8947-86A3-FD11B402E376}" type="pres">
      <dgm:prSet presAssocID="{0017755B-4EC8-4E9B-9405-02FFBEB9F230}" presName="parentText" presStyleLbl="node1" presStyleIdx="4" presStyleCnt="6" custLinFactY="3039" custLinFactNeighborY="100000">
        <dgm:presLayoutVars>
          <dgm:chMax val="0"/>
          <dgm:bulletEnabled val="1"/>
        </dgm:presLayoutVars>
      </dgm:prSet>
      <dgm:spPr>
        <a:prstGeom prst="roundRect">
          <a:avLst/>
        </a:prstGeom>
      </dgm:spPr>
    </dgm:pt>
    <dgm:pt modelId="{9DAE85FB-9FA5-0A40-B362-CBB61DC6F4C9}" type="pres">
      <dgm:prSet presAssocID="{1484AA9C-9F80-44B3-8EE3-22B12DDF0EF2}" presName="spacer" presStyleCnt="0"/>
      <dgm:spPr/>
    </dgm:pt>
    <dgm:pt modelId="{4A32ECD9-F020-1F4D-B390-630C84401647}" type="pres">
      <dgm:prSet presAssocID="{F82C719A-EF1F-C447-850F-C1E3E4E151BF}" presName="parentText" presStyleLbl="node1" presStyleIdx="5" presStyleCnt="6" custLinFactY="11165" custLinFactNeighborY="100000">
        <dgm:presLayoutVars>
          <dgm:chMax val="0"/>
          <dgm:bulletEnabled val="1"/>
        </dgm:presLayoutVars>
      </dgm:prSet>
      <dgm:spPr>
        <a:prstGeom prst="roundRect">
          <a:avLst/>
        </a:prstGeom>
      </dgm:spPr>
    </dgm:pt>
  </dgm:ptLst>
  <dgm:cxnLst>
    <dgm:cxn modelId="{DF34AA23-2841-1E44-A5CC-CF2A77AD2C3C}" type="presOf" srcId="{E68A993A-EBF6-4F2B-B94A-202D0062ADC6}" destId="{280FC1DF-754A-E746-8EF9-C07F547D34B0}" srcOrd="0" destOrd="0" presId="urn:microsoft.com/office/officeart/2005/8/layout/vList2"/>
    <dgm:cxn modelId="{C016185B-4E1A-5846-BBE8-2398FE9D323D}" type="presOf" srcId="{72EF16FC-E8EC-4538-BD81-654CEC6297B9}" destId="{AA6B2530-87F4-1D44-B7D4-83A04E5828A3}" srcOrd="0" destOrd="0" presId="urn:microsoft.com/office/officeart/2005/8/layout/vList2"/>
    <dgm:cxn modelId="{2DCD8C63-03A8-294D-8688-D59CD413CE31}" type="presOf" srcId="{F82C719A-EF1F-C447-850F-C1E3E4E151BF}" destId="{4A32ECD9-F020-1F4D-B390-630C84401647}" srcOrd="0" destOrd="0" presId="urn:microsoft.com/office/officeart/2005/8/layout/vList2"/>
    <dgm:cxn modelId="{7912F747-467D-2146-AF28-103672FF0318}" type="presOf" srcId="{0F630FB9-1BAC-4B60-A795-8ADE0A9C0896}" destId="{0FA09A9D-F570-054E-8912-067DC91E9483}" srcOrd="0" destOrd="0" presId="urn:microsoft.com/office/officeart/2005/8/layout/vList2"/>
    <dgm:cxn modelId="{4829DC77-99E8-014F-B63D-AE2274B377CF}" type="presOf" srcId="{7F991EBB-D112-4F27-A5B4-D38E0B5D6217}" destId="{66659C0B-5BF7-BC4A-938D-1E761F14529C}" srcOrd="0" destOrd="0" presId="urn:microsoft.com/office/officeart/2005/8/layout/vList2"/>
    <dgm:cxn modelId="{2134989F-59AD-407B-9C08-B2A989CBE962}" srcId="{72EF16FC-E8EC-4538-BD81-654CEC6297B9}" destId="{C7FE5F9F-3772-4952-9740-B7778B35D633}" srcOrd="3" destOrd="0" parTransId="{A1795882-E0ED-4868-A51D-D18563DF8CD3}" sibTransId="{0F03FCDC-9269-4F54-BCEA-A394F34BF22C}"/>
    <dgm:cxn modelId="{C13375AB-C390-4A48-A2BA-59245D2B505D}" type="presOf" srcId="{C7FE5F9F-3772-4952-9740-B7778B35D633}" destId="{1B7B7AA5-AF67-0D44-A38B-BB1D2F9EE24A}" srcOrd="0" destOrd="0" presId="urn:microsoft.com/office/officeart/2005/8/layout/vList2"/>
    <dgm:cxn modelId="{4537DABE-42F0-4350-BC41-3040E0AFECAD}" srcId="{72EF16FC-E8EC-4538-BD81-654CEC6297B9}" destId="{E68A993A-EBF6-4F2B-B94A-202D0062ADC6}" srcOrd="2" destOrd="0" parTransId="{188FB836-363D-4856-8BDF-5B1A903856FF}" sibTransId="{940F41DD-7648-4656-B922-599CC72EE3A6}"/>
    <dgm:cxn modelId="{64E671C7-0F42-44C2-B538-CA680734557E}" srcId="{72EF16FC-E8EC-4538-BD81-654CEC6297B9}" destId="{0017755B-4EC8-4E9B-9405-02FFBEB9F230}" srcOrd="4" destOrd="0" parTransId="{135B6D35-7EFC-4970-BD13-4BFBFDCE22E5}" sibTransId="{1484AA9C-9F80-44B3-8EE3-22B12DDF0EF2}"/>
    <dgm:cxn modelId="{4C315CDD-B46E-3440-9562-5325F70600BE}" type="presOf" srcId="{0017755B-4EC8-4E9B-9405-02FFBEB9F230}" destId="{5793DB09-68F6-8947-86A3-FD11B402E376}" srcOrd="0" destOrd="0" presId="urn:microsoft.com/office/officeart/2005/8/layout/vList2"/>
    <dgm:cxn modelId="{462515F7-A1F8-4E93-9D99-AA8B1FDA2F57}" srcId="{72EF16FC-E8EC-4538-BD81-654CEC6297B9}" destId="{0F630FB9-1BAC-4B60-A795-8ADE0A9C0896}" srcOrd="1" destOrd="0" parTransId="{B9C1953F-77FA-4E52-97F5-7FE168AD8EE5}" sibTransId="{2D89682C-37F5-466A-95E1-CD40B20C0514}"/>
    <dgm:cxn modelId="{FB80FAF8-3742-D740-8F04-3C1FF2E6FA8B}" srcId="{72EF16FC-E8EC-4538-BD81-654CEC6297B9}" destId="{F82C719A-EF1F-C447-850F-C1E3E4E151BF}" srcOrd="5" destOrd="0" parTransId="{41BBA3C3-46F3-1E4A-8641-256594EA4C1A}" sibTransId="{1979C631-7389-E24A-9BE0-2806EB5D41CF}"/>
    <dgm:cxn modelId="{DC9317FE-3978-41BC-A156-0FE039A63FFA}" srcId="{72EF16FC-E8EC-4538-BD81-654CEC6297B9}" destId="{7F991EBB-D112-4F27-A5B4-D38E0B5D6217}" srcOrd="0" destOrd="0" parTransId="{19207798-C96E-49D4-88FF-AC74F08303B2}" sibTransId="{ECF35367-DB23-4251-A5B3-4D1C0C7447B6}"/>
    <dgm:cxn modelId="{CF75AE39-EB2D-F749-8045-D92C4EFBA5A5}" type="presParOf" srcId="{AA6B2530-87F4-1D44-B7D4-83A04E5828A3}" destId="{66659C0B-5BF7-BC4A-938D-1E761F14529C}" srcOrd="0" destOrd="0" presId="urn:microsoft.com/office/officeart/2005/8/layout/vList2"/>
    <dgm:cxn modelId="{14285CD9-9649-3142-AD5F-FFB3D7BDCC84}" type="presParOf" srcId="{AA6B2530-87F4-1D44-B7D4-83A04E5828A3}" destId="{2F91F11A-9D60-4A40-A0AF-0C5A6AD30EB7}" srcOrd="1" destOrd="0" presId="urn:microsoft.com/office/officeart/2005/8/layout/vList2"/>
    <dgm:cxn modelId="{EAE98642-FC8A-D54E-8EC0-3317F8B0CABC}" type="presParOf" srcId="{AA6B2530-87F4-1D44-B7D4-83A04E5828A3}" destId="{0FA09A9D-F570-054E-8912-067DC91E9483}" srcOrd="2" destOrd="0" presId="urn:microsoft.com/office/officeart/2005/8/layout/vList2"/>
    <dgm:cxn modelId="{6B3E543B-6E18-CD42-91A9-A369CAEAEB9D}" type="presParOf" srcId="{AA6B2530-87F4-1D44-B7D4-83A04E5828A3}" destId="{E437CEE5-463C-5F45-9877-A548B9710252}" srcOrd="3" destOrd="0" presId="urn:microsoft.com/office/officeart/2005/8/layout/vList2"/>
    <dgm:cxn modelId="{D88D86C4-7DCB-E74C-B178-DBF0EB5BE85F}" type="presParOf" srcId="{AA6B2530-87F4-1D44-B7D4-83A04E5828A3}" destId="{280FC1DF-754A-E746-8EF9-C07F547D34B0}" srcOrd="4" destOrd="0" presId="urn:microsoft.com/office/officeart/2005/8/layout/vList2"/>
    <dgm:cxn modelId="{9CEF90B7-989C-C64D-A2AA-D7E2226DC541}" type="presParOf" srcId="{AA6B2530-87F4-1D44-B7D4-83A04E5828A3}" destId="{9F0F8F99-6AF4-4749-B7E4-BF41D6AAE751}" srcOrd="5" destOrd="0" presId="urn:microsoft.com/office/officeart/2005/8/layout/vList2"/>
    <dgm:cxn modelId="{FA6D7399-0899-F04A-8E11-1CAD95359DAF}" type="presParOf" srcId="{AA6B2530-87F4-1D44-B7D4-83A04E5828A3}" destId="{1B7B7AA5-AF67-0D44-A38B-BB1D2F9EE24A}" srcOrd="6" destOrd="0" presId="urn:microsoft.com/office/officeart/2005/8/layout/vList2"/>
    <dgm:cxn modelId="{8E242C83-A92A-C64D-9867-C275F891175D}" type="presParOf" srcId="{AA6B2530-87F4-1D44-B7D4-83A04E5828A3}" destId="{1EE0835E-4B9E-0648-A00F-0A6277D5589A}" srcOrd="7" destOrd="0" presId="urn:microsoft.com/office/officeart/2005/8/layout/vList2"/>
    <dgm:cxn modelId="{90747624-E417-6648-95A2-C32377846A70}" type="presParOf" srcId="{AA6B2530-87F4-1D44-B7D4-83A04E5828A3}" destId="{5793DB09-68F6-8947-86A3-FD11B402E376}" srcOrd="8" destOrd="0" presId="urn:microsoft.com/office/officeart/2005/8/layout/vList2"/>
    <dgm:cxn modelId="{D54B7046-DA9B-3046-B6C9-50C9A740A742}" type="presParOf" srcId="{AA6B2530-87F4-1D44-B7D4-83A04E5828A3}" destId="{9DAE85FB-9FA5-0A40-B362-CBB61DC6F4C9}" srcOrd="9" destOrd="0" presId="urn:microsoft.com/office/officeart/2005/8/layout/vList2"/>
    <dgm:cxn modelId="{5A43C654-CCF1-604E-8F4A-16E3AB0690A9}" type="presParOf" srcId="{AA6B2530-87F4-1D44-B7D4-83A04E5828A3}" destId="{4A32ECD9-F020-1F4D-B390-630C84401647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F5F44E-06AF-4799-B392-6B7E8B9BDEE1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67D72FC-54DF-4DCA-91B1-C0BD7A7DA119}">
      <dgm:prSet phldrT="[Text]" custT="1"/>
      <dgm:spPr>
        <a:solidFill>
          <a:srgbClr val="00B0F0"/>
        </a:solidFill>
      </dgm:spPr>
      <dgm:t>
        <a:bodyPr/>
        <a:lstStyle/>
        <a:p>
          <a:pPr>
            <a:buNone/>
          </a:pPr>
          <a:r>
            <a:rPr lang="en-GB"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rPr>
            <a:t>Analyse New / Current Reality</a:t>
          </a:r>
          <a:endParaRPr lang="en-GB" sz="1800" dirty="0">
            <a:solidFill>
              <a:schemeClr val="bg1"/>
            </a:solidFill>
          </a:endParaRPr>
        </a:p>
      </dgm:t>
    </dgm:pt>
    <dgm:pt modelId="{4EF4D42B-9829-454A-882A-D6A815CF6BB0}" type="parTrans" cxnId="{2AB97003-F470-480E-B75A-82B60FC57A63}">
      <dgm:prSet/>
      <dgm:spPr/>
      <dgm:t>
        <a:bodyPr/>
        <a:lstStyle/>
        <a:p>
          <a:endParaRPr lang="en-GB"/>
        </a:p>
      </dgm:t>
    </dgm:pt>
    <dgm:pt modelId="{1C8018D9-4BA0-4BCD-920C-1661C8234BE3}" type="sibTrans" cxnId="{2AB97003-F470-480E-B75A-82B60FC57A63}">
      <dgm:prSet/>
      <dgm:spPr/>
      <dgm:t>
        <a:bodyPr/>
        <a:lstStyle/>
        <a:p>
          <a:endParaRPr lang="en-GB"/>
        </a:p>
      </dgm:t>
    </dgm:pt>
    <dgm:pt modelId="{578CA299-39A2-4263-8F36-47401EA95143}">
      <dgm:prSet phldrT="[Text]" custT="1"/>
      <dgm:spPr>
        <a:solidFill>
          <a:srgbClr val="00B0F0"/>
        </a:solidFill>
      </dgm:spPr>
      <dgm:t>
        <a:bodyPr/>
        <a:lstStyle/>
        <a:p>
          <a:pPr>
            <a:buNone/>
          </a:pPr>
          <a:r>
            <a:rPr lang="en-GB"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rPr>
            <a:t>Set targets</a:t>
          </a:r>
          <a:endParaRPr lang="en-GB" sz="1800" dirty="0">
            <a:solidFill>
              <a:schemeClr val="bg1"/>
            </a:solidFill>
          </a:endParaRPr>
        </a:p>
      </dgm:t>
    </dgm:pt>
    <dgm:pt modelId="{1A6D37B1-CF9B-4CFA-93BE-6A22D3CD489C}" type="parTrans" cxnId="{A8940ED5-086F-4AF5-8954-98A14D5F54C9}">
      <dgm:prSet/>
      <dgm:spPr/>
      <dgm:t>
        <a:bodyPr/>
        <a:lstStyle/>
        <a:p>
          <a:endParaRPr lang="en-GB"/>
        </a:p>
      </dgm:t>
    </dgm:pt>
    <dgm:pt modelId="{61D95CE3-2F61-4E2B-928A-6A8C01B94810}" type="sibTrans" cxnId="{A8940ED5-086F-4AF5-8954-98A14D5F54C9}">
      <dgm:prSet/>
      <dgm:spPr/>
      <dgm:t>
        <a:bodyPr/>
        <a:lstStyle/>
        <a:p>
          <a:endParaRPr lang="en-GB"/>
        </a:p>
      </dgm:t>
    </dgm:pt>
    <dgm:pt modelId="{82BAEE6A-7EB9-4521-8BD5-3FFE5D9067EA}">
      <dgm:prSet phldrT="[Text]" custT="1"/>
      <dgm:spPr>
        <a:solidFill>
          <a:srgbClr val="00B0F0"/>
        </a:solidFill>
      </dgm:spPr>
      <dgm:t>
        <a:bodyPr/>
        <a:lstStyle/>
        <a:p>
          <a:pPr>
            <a:buNone/>
          </a:pPr>
          <a:r>
            <a:rPr lang="en-GB"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rPr>
            <a:t>Identify and explain teaching strategies – co-construct targets/goals</a:t>
          </a:r>
          <a:endParaRPr lang="en-GB" sz="1800" dirty="0">
            <a:solidFill>
              <a:schemeClr val="bg1"/>
            </a:solidFill>
          </a:endParaRPr>
        </a:p>
      </dgm:t>
    </dgm:pt>
    <dgm:pt modelId="{C31EF38A-8592-41EE-B1B7-54A52E548B47}" type="parTrans" cxnId="{8A8D54EC-C2E4-419E-AE33-48F64870FAE1}">
      <dgm:prSet/>
      <dgm:spPr/>
      <dgm:t>
        <a:bodyPr/>
        <a:lstStyle/>
        <a:p>
          <a:endParaRPr lang="en-GB"/>
        </a:p>
      </dgm:t>
    </dgm:pt>
    <dgm:pt modelId="{9C4501D1-F558-46E6-9D26-89F6BB8F0294}" type="sibTrans" cxnId="{8A8D54EC-C2E4-419E-AE33-48F64870FAE1}">
      <dgm:prSet/>
      <dgm:spPr/>
      <dgm:t>
        <a:bodyPr/>
        <a:lstStyle/>
        <a:p>
          <a:endParaRPr lang="en-GB"/>
        </a:p>
      </dgm:t>
    </dgm:pt>
    <dgm:pt modelId="{1374BD14-A385-4C7D-B57E-8B6358F1BE1D}">
      <dgm:prSet phldrT="[Text]" custT="1"/>
      <dgm:spPr>
        <a:solidFill>
          <a:srgbClr val="00B0F0"/>
        </a:solidFill>
      </dgm:spPr>
      <dgm:t>
        <a:bodyPr/>
        <a:lstStyle/>
        <a:p>
          <a:pPr>
            <a:buNone/>
          </a:pPr>
          <a:r>
            <a:rPr lang="en-GB"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rPr>
            <a:t>Provide support until targets are met (mentorship)</a:t>
          </a:r>
          <a:endParaRPr lang="en-GB" sz="1800" dirty="0">
            <a:solidFill>
              <a:schemeClr val="bg1"/>
            </a:solidFill>
          </a:endParaRPr>
        </a:p>
      </dgm:t>
    </dgm:pt>
    <dgm:pt modelId="{BF355E2C-505E-4311-B019-4ED140F43F5F}" type="parTrans" cxnId="{AE57EF18-8326-4E6D-9AC9-C1F67C189062}">
      <dgm:prSet/>
      <dgm:spPr/>
      <dgm:t>
        <a:bodyPr/>
        <a:lstStyle/>
        <a:p>
          <a:endParaRPr lang="en-GB"/>
        </a:p>
      </dgm:t>
    </dgm:pt>
    <dgm:pt modelId="{700AF1E0-1E30-494D-8E00-9445189BFAF3}" type="sibTrans" cxnId="{AE57EF18-8326-4E6D-9AC9-C1F67C189062}">
      <dgm:prSet/>
      <dgm:spPr/>
      <dgm:t>
        <a:bodyPr/>
        <a:lstStyle/>
        <a:p>
          <a:endParaRPr lang="en-GB"/>
        </a:p>
      </dgm:t>
    </dgm:pt>
    <dgm:pt modelId="{1BC9435C-2585-43BC-A977-746233921BB1}" type="pres">
      <dgm:prSet presAssocID="{D4F5F44E-06AF-4799-B392-6B7E8B9BDEE1}" presName="cycle" presStyleCnt="0">
        <dgm:presLayoutVars>
          <dgm:dir/>
          <dgm:resizeHandles val="exact"/>
        </dgm:presLayoutVars>
      </dgm:prSet>
      <dgm:spPr/>
    </dgm:pt>
    <dgm:pt modelId="{5FD68D14-ADD1-46B3-9CFC-470D2915840F}" type="pres">
      <dgm:prSet presAssocID="{567D72FC-54DF-4DCA-91B1-C0BD7A7DA119}" presName="node" presStyleLbl="node1" presStyleIdx="0" presStyleCnt="4">
        <dgm:presLayoutVars>
          <dgm:bulletEnabled val="1"/>
        </dgm:presLayoutVars>
      </dgm:prSet>
      <dgm:spPr/>
    </dgm:pt>
    <dgm:pt modelId="{70C04CB4-207D-4532-AF72-6C9D482BC90A}" type="pres">
      <dgm:prSet presAssocID="{567D72FC-54DF-4DCA-91B1-C0BD7A7DA119}" presName="spNode" presStyleCnt="0"/>
      <dgm:spPr/>
    </dgm:pt>
    <dgm:pt modelId="{D2DDCB9A-F008-4AE8-BF6E-47BEABD2EDC6}" type="pres">
      <dgm:prSet presAssocID="{1C8018D9-4BA0-4BCD-920C-1661C8234BE3}" presName="sibTrans" presStyleLbl="sibTrans1D1" presStyleIdx="0" presStyleCnt="4"/>
      <dgm:spPr/>
    </dgm:pt>
    <dgm:pt modelId="{2B9B79A5-8F4D-4F15-8EE1-F3778A317324}" type="pres">
      <dgm:prSet presAssocID="{578CA299-39A2-4263-8F36-47401EA95143}" presName="node" presStyleLbl="node1" presStyleIdx="1" presStyleCnt="4" custRadScaleRad="99468" custRadScaleInc="-11015">
        <dgm:presLayoutVars>
          <dgm:bulletEnabled val="1"/>
        </dgm:presLayoutVars>
      </dgm:prSet>
      <dgm:spPr/>
    </dgm:pt>
    <dgm:pt modelId="{DCF795CE-DF4B-464E-9D09-BB00F19B5706}" type="pres">
      <dgm:prSet presAssocID="{578CA299-39A2-4263-8F36-47401EA95143}" presName="spNode" presStyleCnt="0"/>
      <dgm:spPr/>
    </dgm:pt>
    <dgm:pt modelId="{4E9A5802-4379-49B6-B1F7-7D1863861758}" type="pres">
      <dgm:prSet presAssocID="{61D95CE3-2F61-4E2B-928A-6A8C01B94810}" presName="sibTrans" presStyleLbl="sibTrans1D1" presStyleIdx="1" presStyleCnt="4"/>
      <dgm:spPr/>
    </dgm:pt>
    <dgm:pt modelId="{BCADFDC6-6AB0-46C4-9185-E97CEBE6B105}" type="pres">
      <dgm:prSet presAssocID="{82BAEE6A-7EB9-4521-8BD5-3FFE5D9067EA}" presName="node" presStyleLbl="node1" presStyleIdx="2" presStyleCnt="4" custScaleX="153600" custScaleY="132827">
        <dgm:presLayoutVars>
          <dgm:bulletEnabled val="1"/>
        </dgm:presLayoutVars>
      </dgm:prSet>
      <dgm:spPr/>
    </dgm:pt>
    <dgm:pt modelId="{AC5793D8-9BF1-4E2B-AF3A-F2ADC19A3FBA}" type="pres">
      <dgm:prSet presAssocID="{82BAEE6A-7EB9-4521-8BD5-3FFE5D9067EA}" presName="spNode" presStyleCnt="0"/>
      <dgm:spPr/>
    </dgm:pt>
    <dgm:pt modelId="{EB2F753B-7A86-4D9D-B5B2-9423DE6EFFA3}" type="pres">
      <dgm:prSet presAssocID="{9C4501D1-F558-46E6-9D26-89F6BB8F0294}" presName="sibTrans" presStyleLbl="sibTrans1D1" presStyleIdx="2" presStyleCnt="4"/>
      <dgm:spPr/>
    </dgm:pt>
    <dgm:pt modelId="{AD5244FC-891C-4394-9CC8-A3F8D303873C}" type="pres">
      <dgm:prSet presAssocID="{1374BD14-A385-4C7D-B57E-8B6358F1BE1D}" presName="node" presStyleLbl="node1" presStyleIdx="3" presStyleCnt="4" custScaleX="133990" custScaleY="146290">
        <dgm:presLayoutVars>
          <dgm:bulletEnabled val="1"/>
        </dgm:presLayoutVars>
      </dgm:prSet>
      <dgm:spPr/>
    </dgm:pt>
    <dgm:pt modelId="{3800C511-D40E-414B-B399-351371CA91D4}" type="pres">
      <dgm:prSet presAssocID="{1374BD14-A385-4C7D-B57E-8B6358F1BE1D}" presName="spNode" presStyleCnt="0"/>
      <dgm:spPr/>
    </dgm:pt>
    <dgm:pt modelId="{2ED59C6B-BB65-4900-BC45-5AFFF7C51F0A}" type="pres">
      <dgm:prSet presAssocID="{700AF1E0-1E30-494D-8E00-9445189BFAF3}" presName="sibTrans" presStyleLbl="sibTrans1D1" presStyleIdx="3" presStyleCnt="4"/>
      <dgm:spPr/>
    </dgm:pt>
  </dgm:ptLst>
  <dgm:cxnLst>
    <dgm:cxn modelId="{2AB97003-F470-480E-B75A-82B60FC57A63}" srcId="{D4F5F44E-06AF-4799-B392-6B7E8B9BDEE1}" destId="{567D72FC-54DF-4DCA-91B1-C0BD7A7DA119}" srcOrd="0" destOrd="0" parTransId="{4EF4D42B-9829-454A-882A-D6A815CF6BB0}" sibTransId="{1C8018D9-4BA0-4BCD-920C-1661C8234BE3}"/>
    <dgm:cxn modelId="{D2E1FC04-78C2-4937-9619-A76C64469214}" type="presOf" srcId="{567D72FC-54DF-4DCA-91B1-C0BD7A7DA119}" destId="{5FD68D14-ADD1-46B3-9CFC-470D2915840F}" srcOrd="0" destOrd="0" presId="urn:microsoft.com/office/officeart/2005/8/layout/cycle5"/>
    <dgm:cxn modelId="{C8626313-9051-4337-B3DF-174736989C1A}" type="presOf" srcId="{D4F5F44E-06AF-4799-B392-6B7E8B9BDEE1}" destId="{1BC9435C-2585-43BC-A977-746233921BB1}" srcOrd="0" destOrd="0" presId="urn:microsoft.com/office/officeart/2005/8/layout/cycle5"/>
    <dgm:cxn modelId="{AE57EF18-8326-4E6D-9AC9-C1F67C189062}" srcId="{D4F5F44E-06AF-4799-B392-6B7E8B9BDEE1}" destId="{1374BD14-A385-4C7D-B57E-8B6358F1BE1D}" srcOrd="3" destOrd="0" parTransId="{BF355E2C-505E-4311-B019-4ED140F43F5F}" sibTransId="{700AF1E0-1E30-494D-8E00-9445189BFAF3}"/>
    <dgm:cxn modelId="{DDCF3A1C-266F-4D7D-9DD9-27743825EFA4}" type="presOf" srcId="{61D95CE3-2F61-4E2B-928A-6A8C01B94810}" destId="{4E9A5802-4379-49B6-B1F7-7D1863861758}" srcOrd="0" destOrd="0" presId="urn:microsoft.com/office/officeart/2005/8/layout/cycle5"/>
    <dgm:cxn modelId="{3382AC37-B8DB-4C0A-94B2-B109FF969FEB}" type="presOf" srcId="{700AF1E0-1E30-494D-8E00-9445189BFAF3}" destId="{2ED59C6B-BB65-4900-BC45-5AFFF7C51F0A}" srcOrd="0" destOrd="0" presId="urn:microsoft.com/office/officeart/2005/8/layout/cycle5"/>
    <dgm:cxn modelId="{B4F51062-EE65-490A-8205-34784C082EB9}" type="presOf" srcId="{9C4501D1-F558-46E6-9D26-89F6BB8F0294}" destId="{EB2F753B-7A86-4D9D-B5B2-9423DE6EFFA3}" srcOrd="0" destOrd="0" presId="urn:microsoft.com/office/officeart/2005/8/layout/cycle5"/>
    <dgm:cxn modelId="{936F9452-9F9D-46EE-A5AA-D7F74DECE7E6}" type="presOf" srcId="{1374BD14-A385-4C7D-B57E-8B6358F1BE1D}" destId="{AD5244FC-891C-4394-9CC8-A3F8D303873C}" srcOrd="0" destOrd="0" presId="urn:microsoft.com/office/officeart/2005/8/layout/cycle5"/>
    <dgm:cxn modelId="{4C1B9276-4894-4204-97E1-594F8EFCD295}" type="presOf" srcId="{1C8018D9-4BA0-4BCD-920C-1661C8234BE3}" destId="{D2DDCB9A-F008-4AE8-BF6E-47BEABD2EDC6}" srcOrd="0" destOrd="0" presId="urn:microsoft.com/office/officeart/2005/8/layout/cycle5"/>
    <dgm:cxn modelId="{3BE0E057-9222-46C6-9E3B-EB84B541B2C1}" type="presOf" srcId="{578CA299-39A2-4263-8F36-47401EA95143}" destId="{2B9B79A5-8F4D-4F15-8EE1-F3778A317324}" srcOrd="0" destOrd="0" presId="urn:microsoft.com/office/officeart/2005/8/layout/cycle5"/>
    <dgm:cxn modelId="{A8940ED5-086F-4AF5-8954-98A14D5F54C9}" srcId="{D4F5F44E-06AF-4799-B392-6B7E8B9BDEE1}" destId="{578CA299-39A2-4263-8F36-47401EA95143}" srcOrd="1" destOrd="0" parTransId="{1A6D37B1-CF9B-4CFA-93BE-6A22D3CD489C}" sibTransId="{61D95CE3-2F61-4E2B-928A-6A8C01B94810}"/>
    <dgm:cxn modelId="{1764F2D9-1C2A-4336-BBAE-ADCE8270E728}" type="presOf" srcId="{82BAEE6A-7EB9-4521-8BD5-3FFE5D9067EA}" destId="{BCADFDC6-6AB0-46C4-9185-E97CEBE6B105}" srcOrd="0" destOrd="0" presId="urn:microsoft.com/office/officeart/2005/8/layout/cycle5"/>
    <dgm:cxn modelId="{8A8D54EC-C2E4-419E-AE33-48F64870FAE1}" srcId="{D4F5F44E-06AF-4799-B392-6B7E8B9BDEE1}" destId="{82BAEE6A-7EB9-4521-8BD5-3FFE5D9067EA}" srcOrd="2" destOrd="0" parTransId="{C31EF38A-8592-41EE-B1B7-54A52E548B47}" sibTransId="{9C4501D1-F558-46E6-9D26-89F6BB8F0294}"/>
    <dgm:cxn modelId="{A8672DB0-C830-4E3C-A66F-9872A88344BA}" type="presParOf" srcId="{1BC9435C-2585-43BC-A977-746233921BB1}" destId="{5FD68D14-ADD1-46B3-9CFC-470D2915840F}" srcOrd="0" destOrd="0" presId="urn:microsoft.com/office/officeart/2005/8/layout/cycle5"/>
    <dgm:cxn modelId="{CD5B04BB-C7B9-4F00-9405-2BDB3105D2DB}" type="presParOf" srcId="{1BC9435C-2585-43BC-A977-746233921BB1}" destId="{70C04CB4-207D-4532-AF72-6C9D482BC90A}" srcOrd="1" destOrd="0" presId="urn:microsoft.com/office/officeart/2005/8/layout/cycle5"/>
    <dgm:cxn modelId="{04BB39F1-23FD-4A22-B881-24D99A8BCBB5}" type="presParOf" srcId="{1BC9435C-2585-43BC-A977-746233921BB1}" destId="{D2DDCB9A-F008-4AE8-BF6E-47BEABD2EDC6}" srcOrd="2" destOrd="0" presId="urn:microsoft.com/office/officeart/2005/8/layout/cycle5"/>
    <dgm:cxn modelId="{F912D23A-110F-462E-9E22-7C589F0A0EE8}" type="presParOf" srcId="{1BC9435C-2585-43BC-A977-746233921BB1}" destId="{2B9B79A5-8F4D-4F15-8EE1-F3778A317324}" srcOrd="3" destOrd="0" presId="urn:microsoft.com/office/officeart/2005/8/layout/cycle5"/>
    <dgm:cxn modelId="{CCDC74B1-48E7-4FC3-9059-0842A0A015F9}" type="presParOf" srcId="{1BC9435C-2585-43BC-A977-746233921BB1}" destId="{DCF795CE-DF4B-464E-9D09-BB00F19B5706}" srcOrd="4" destOrd="0" presId="urn:microsoft.com/office/officeart/2005/8/layout/cycle5"/>
    <dgm:cxn modelId="{97C78E82-EBFC-4356-99F9-1EBFF0863BE2}" type="presParOf" srcId="{1BC9435C-2585-43BC-A977-746233921BB1}" destId="{4E9A5802-4379-49B6-B1F7-7D1863861758}" srcOrd="5" destOrd="0" presId="urn:microsoft.com/office/officeart/2005/8/layout/cycle5"/>
    <dgm:cxn modelId="{B47C0F3E-2086-47FF-B004-80E2AA80E3E0}" type="presParOf" srcId="{1BC9435C-2585-43BC-A977-746233921BB1}" destId="{BCADFDC6-6AB0-46C4-9185-E97CEBE6B105}" srcOrd="6" destOrd="0" presId="urn:microsoft.com/office/officeart/2005/8/layout/cycle5"/>
    <dgm:cxn modelId="{A73B3910-373F-4543-AE50-A7DAC314A1C7}" type="presParOf" srcId="{1BC9435C-2585-43BC-A977-746233921BB1}" destId="{AC5793D8-9BF1-4E2B-AF3A-F2ADC19A3FBA}" srcOrd="7" destOrd="0" presId="urn:microsoft.com/office/officeart/2005/8/layout/cycle5"/>
    <dgm:cxn modelId="{5BBF711C-08C7-4FCE-8D7D-5F6336942001}" type="presParOf" srcId="{1BC9435C-2585-43BC-A977-746233921BB1}" destId="{EB2F753B-7A86-4D9D-B5B2-9423DE6EFFA3}" srcOrd="8" destOrd="0" presId="urn:microsoft.com/office/officeart/2005/8/layout/cycle5"/>
    <dgm:cxn modelId="{FE29B6FE-3884-4E9D-8A6F-82F427CC4483}" type="presParOf" srcId="{1BC9435C-2585-43BC-A977-746233921BB1}" destId="{AD5244FC-891C-4394-9CC8-A3F8D303873C}" srcOrd="9" destOrd="0" presId="urn:microsoft.com/office/officeart/2005/8/layout/cycle5"/>
    <dgm:cxn modelId="{1F408CFA-9CE7-4BBF-A77D-6B001E9746D0}" type="presParOf" srcId="{1BC9435C-2585-43BC-A977-746233921BB1}" destId="{3800C511-D40E-414B-B399-351371CA91D4}" srcOrd="10" destOrd="0" presId="urn:microsoft.com/office/officeart/2005/8/layout/cycle5"/>
    <dgm:cxn modelId="{377223AE-0EBC-4FC8-82C5-9475759989E5}" type="presParOf" srcId="{1BC9435C-2585-43BC-A977-746233921BB1}" destId="{2ED59C6B-BB65-4900-BC45-5AFFF7C51F0A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19E20-2FF7-408B-B5A1-B7ABAD2C05E0}">
      <dsp:nvSpPr>
        <dsp:cNvPr id="0" name=""/>
        <dsp:cNvSpPr/>
      </dsp:nvSpPr>
      <dsp:spPr>
        <a:xfrm>
          <a:off x="0" y="0"/>
          <a:ext cx="5111749" cy="88110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57FCCA-26D1-432A-B252-33F0871996E3}">
      <dsp:nvSpPr>
        <dsp:cNvPr id="0" name=""/>
        <dsp:cNvSpPr/>
      </dsp:nvSpPr>
      <dsp:spPr>
        <a:xfrm>
          <a:off x="266533" y="202384"/>
          <a:ext cx="484606" cy="48460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8ACCEB-D8D9-4DDF-9CAE-87E58C575CFC}">
      <dsp:nvSpPr>
        <dsp:cNvPr id="0" name=""/>
        <dsp:cNvSpPr/>
      </dsp:nvSpPr>
      <dsp:spPr>
        <a:xfrm>
          <a:off x="1017674" y="4136"/>
          <a:ext cx="4094074" cy="881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250" tIns="93250" rIns="93250" bIns="932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0" i="0" kern="1200" dirty="0"/>
            <a:t>The Mentoring Agreement</a:t>
          </a:r>
          <a:endParaRPr lang="en-US" sz="1900" kern="1200" dirty="0"/>
        </a:p>
      </dsp:txBody>
      <dsp:txXfrm>
        <a:off x="1017674" y="4136"/>
        <a:ext cx="4094074" cy="881103"/>
      </dsp:txXfrm>
    </dsp:sp>
    <dsp:sp modelId="{6D310A21-793C-46D4-A70D-E889F4BC466B}">
      <dsp:nvSpPr>
        <dsp:cNvPr id="0" name=""/>
        <dsp:cNvSpPr/>
      </dsp:nvSpPr>
      <dsp:spPr>
        <a:xfrm>
          <a:off x="0" y="1105515"/>
          <a:ext cx="5111749" cy="88110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81B2ED-D279-4C3F-A1F7-F24FBD4C8424}">
      <dsp:nvSpPr>
        <dsp:cNvPr id="0" name=""/>
        <dsp:cNvSpPr/>
      </dsp:nvSpPr>
      <dsp:spPr>
        <a:xfrm>
          <a:off x="266533" y="1303763"/>
          <a:ext cx="484606" cy="48460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6E7316-5BD7-427A-AE17-8246BDE7EB44}">
      <dsp:nvSpPr>
        <dsp:cNvPr id="0" name=""/>
        <dsp:cNvSpPr/>
      </dsp:nvSpPr>
      <dsp:spPr>
        <a:xfrm>
          <a:off x="1017674" y="1105515"/>
          <a:ext cx="4094074" cy="881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250" tIns="93250" rIns="93250" bIns="932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0" i="0" kern="1200" dirty="0"/>
            <a:t>The mentoring records (ICON)</a:t>
          </a:r>
          <a:endParaRPr lang="en-US" sz="1900" kern="1200" dirty="0"/>
        </a:p>
      </dsp:txBody>
      <dsp:txXfrm>
        <a:off x="1017674" y="1105515"/>
        <a:ext cx="4094074" cy="881103"/>
      </dsp:txXfrm>
    </dsp:sp>
    <dsp:sp modelId="{D4DE995D-1EF4-49AB-9077-E8E52E3837D0}">
      <dsp:nvSpPr>
        <dsp:cNvPr id="0" name=""/>
        <dsp:cNvSpPr/>
      </dsp:nvSpPr>
      <dsp:spPr>
        <a:xfrm>
          <a:off x="0" y="2230041"/>
          <a:ext cx="5111749" cy="88110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F37AD5-AC65-41CC-8251-938925D38448}">
      <dsp:nvSpPr>
        <dsp:cNvPr id="0" name=""/>
        <dsp:cNvSpPr/>
      </dsp:nvSpPr>
      <dsp:spPr>
        <a:xfrm>
          <a:off x="266533" y="2405142"/>
          <a:ext cx="484606" cy="48460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4006DD-FC91-4050-8E02-6257BE244288}">
      <dsp:nvSpPr>
        <dsp:cNvPr id="0" name=""/>
        <dsp:cNvSpPr/>
      </dsp:nvSpPr>
      <dsp:spPr>
        <a:xfrm>
          <a:off x="1017674" y="2206894"/>
          <a:ext cx="4094074" cy="881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250" tIns="93250" rIns="93250" bIns="932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0" i="0" kern="1200" dirty="0"/>
            <a:t>Collaborative Assessments and Review (</a:t>
          </a:r>
          <a:r>
            <a:rPr lang="en-US" sz="1900" kern="1200" baseline="0" dirty="0"/>
            <a:t>CAP)</a:t>
          </a:r>
          <a:endParaRPr lang="en-US" sz="1900" kern="1200" dirty="0"/>
        </a:p>
      </dsp:txBody>
      <dsp:txXfrm>
        <a:off x="1017674" y="2206894"/>
        <a:ext cx="4094074" cy="881103"/>
      </dsp:txXfrm>
    </dsp:sp>
    <dsp:sp modelId="{2A887CB6-9B12-B148-838C-C1B950CD01D4}">
      <dsp:nvSpPr>
        <dsp:cNvPr id="0" name=""/>
        <dsp:cNvSpPr/>
      </dsp:nvSpPr>
      <dsp:spPr>
        <a:xfrm>
          <a:off x="0" y="3308273"/>
          <a:ext cx="5111749" cy="88110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B7AEED-E7BD-F04F-819C-55842572C0A2}">
      <dsp:nvSpPr>
        <dsp:cNvPr id="0" name=""/>
        <dsp:cNvSpPr/>
      </dsp:nvSpPr>
      <dsp:spPr>
        <a:xfrm>
          <a:off x="266533" y="3506521"/>
          <a:ext cx="484606" cy="48460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779C99-5C52-4244-9AA1-B905FB201849}">
      <dsp:nvSpPr>
        <dsp:cNvPr id="0" name=""/>
        <dsp:cNvSpPr/>
      </dsp:nvSpPr>
      <dsp:spPr>
        <a:xfrm>
          <a:off x="1017674" y="3308273"/>
          <a:ext cx="4094074" cy="881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250" tIns="93250" rIns="93250" bIns="932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Professional Practice Units &amp; ITAPs</a:t>
          </a:r>
        </a:p>
      </dsp:txBody>
      <dsp:txXfrm>
        <a:off x="1017674" y="3308273"/>
        <a:ext cx="4094074" cy="881103"/>
      </dsp:txXfrm>
    </dsp:sp>
    <dsp:sp modelId="{A8EFE680-FD4C-304D-956A-E6C572C98810}">
      <dsp:nvSpPr>
        <dsp:cNvPr id="0" name=""/>
        <dsp:cNvSpPr/>
      </dsp:nvSpPr>
      <dsp:spPr>
        <a:xfrm>
          <a:off x="0" y="4413788"/>
          <a:ext cx="5111749" cy="88110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585FE5-1C26-6343-A753-6A17F87CE94D}">
      <dsp:nvSpPr>
        <dsp:cNvPr id="0" name=""/>
        <dsp:cNvSpPr/>
      </dsp:nvSpPr>
      <dsp:spPr>
        <a:xfrm>
          <a:off x="266533" y="4607900"/>
          <a:ext cx="484606" cy="48460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54A86-730D-0F44-949D-45BAA8FD8834}">
      <dsp:nvSpPr>
        <dsp:cNvPr id="0" name=""/>
        <dsp:cNvSpPr/>
      </dsp:nvSpPr>
      <dsp:spPr>
        <a:xfrm>
          <a:off x="1017674" y="4409652"/>
          <a:ext cx="4094074" cy="881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250" tIns="93250" rIns="93250" bIns="9325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Mentor Development Programme</a:t>
          </a:r>
        </a:p>
      </dsp:txBody>
      <dsp:txXfrm>
        <a:off x="1017674" y="4409652"/>
        <a:ext cx="4094074" cy="8811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659C0B-5BF7-BC4A-938D-1E761F14529C}">
      <dsp:nvSpPr>
        <dsp:cNvPr id="0" name=""/>
        <dsp:cNvSpPr/>
      </dsp:nvSpPr>
      <dsp:spPr>
        <a:xfrm>
          <a:off x="0" y="75467"/>
          <a:ext cx="6585434" cy="715052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Improvement: </a:t>
          </a:r>
          <a:r>
            <a:rPr lang="en-GB" sz="1800" b="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improve not prove </a:t>
          </a:r>
          <a:endParaRPr lang="en-US" sz="1800" b="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34906" y="110373"/>
        <a:ext cx="6515622" cy="645240"/>
      </dsp:txXfrm>
    </dsp:sp>
    <dsp:sp modelId="{0FA09A9D-F570-054E-8912-067DC91E9483}">
      <dsp:nvSpPr>
        <dsp:cNvPr id="0" name=""/>
        <dsp:cNvSpPr/>
      </dsp:nvSpPr>
      <dsp:spPr>
        <a:xfrm>
          <a:off x="0" y="844212"/>
          <a:ext cx="6585434" cy="715052"/>
        </a:xfrm>
        <a:prstGeom prst="roundRect">
          <a:avLst/>
        </a:prstGeom>
        <a:solidFill>
          <a:srgbClr val="5B9BD5">
            <a:hueOff val="-1351709"/>
            <a:satOff val="-3484"/>
            <a:lumOff val="-2353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Trainee Agency:</a:t>
          </a:r>
          <a:r>
            <a:rPr lang="en-GB" sz="18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 trainee-led instructional coaching approach – trainees are an active part of the process</a:t>
          </a:r>
          <a:endParaRPr lang="en-US" sz="18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34906" y="879118"/>
        <a:ext cx="6515622" cy="645240"/>
      </dsp:txXfrm>
    </dsp:sp>
    <dsp:sp modelId="{280FC1DF-754A-E746-8EF9-C07F547D34B0}">
      <dsp:nvSpPr>
        <dsp:cNvPr id="0" name=""/>
        <dsp:cNvSpPr/>
      </dsp:nvSpPr>
      <dsp:spPr>
        <a:xfrm>
          <a:off x="0" y="1611105"/>
          <a:ext cx="6585434" cy="715052"/>
        </a:xfrm>
        <a:prstGeom prst="roundRect">
          <a:avLst/>
        </a:prstGeom>
        <a:solidFill>
          <a:srgbClr val="5B9BD5">
            <a:hueOff val="-2703417"/>
            <a:satOff val="-6968"/>
            <a:lumOff val="-4706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Supportive:</a:t>
          </a:r>
          <a:r>
            <a:rPr lang="en-GB" sz="18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 identify trainees who are not on track to achieve the TS by the end of programme to enable intervention and support</a:t>
          </a:r>
          <a:endParaRPr lang="en-US" sz="18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34906" y="1646011"/>
        <a:ext cx="6515622" cy="645240"/>
      </dsp:txXfrm>
    </dsp:sp>
    <dsp:sp modelId="{1B7B7AA5-AF67-0D44-A38B-BB1D2F9EE24A}">
      <dsp:nvSpPr>
        <dsp:cNvPr id="0" name=""/>
        <dsp:cNvSpPr/>
      </dsp:nvSpPr>
      <dsp:spPr>
        <a:xfrm>
          <a:off x="0" y="2377998"/>
          <a:ext cx="6585434" cy="715052"/>
        </a:xfrm>
        <a:prstGeom prst="roundRect">
          <a:avLst/>
        </a:prstGeom>
        <a:solidFill>
          <a:srgbClr val="5B9BD5">
            <a:hueOff val="-4055126"/>
            <a:satOff val="-10451"/>
            <a:lumOff val="-7059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Dialogic:</a:t>
          </a:r>
          <a:r>
            <a:rPr lang="en-GB" sz="18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 an entitlement to hold dialogic conversations with expert colleagues (and observe expert colleagues).</a:t>
          </a:r>
          <a:endParaRPr lang="en-US" sz="18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34906" y="2412904"/>
        <a:ext cx="6515622" cy="645240"/>
      </dsp:txXfrm>
    </dsp:sp>
    <dsp:sp modelId="{5793DB09-68F6-8947-86A3-FD11B402E376}">
      <dsp:nvSpPr>
        <dsp:cNvPr id="0" name=""/>
        <dsp:cNvSpPr/>
      </dsp:nvSpPr>
      <dsp:spPr>
        <a:xfrm>
          <a:off x="0" y="3144719"/>
          <a:ext cx="6585434" cy="715052"/>
        </a:xfrm>
        <a:prstGeom prst="roundRect">
          <a:avLst/>
        </a:prstGeom>
        <a:solidFill>
          <a:srgbClr val="5B9BD5">
            <a:hueOff val="-5406834"/>
            <a:satOff val="-13935"/>
            <a:lumOff val="-941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Clarity:</a:t>
          </a:r>
          <a:r>
            <a:rPr lang="en-GB" sz="18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 shared expectation of expected progress AND of important principles e.g. WTV, expectations of support.</a:t>
          </a:r>
          <a:endParaRPr lang="en-US" sz="18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34906" y="3179625"/>
        <a:ext cx="6515622" cy="645240"/>
      </dsp:txXfrm>
    </dsp:sp>
    <dsp:sp modelId="{4A32ECD9-F020-1F4D-B390-630C84401647}">
      <dsp:nvSpPr>
        <dsp:cNvPr id="0" name=""/>
        <dsp:cNvSpPr/>
      </dsp:nvSpPr>
      <dsp:spPr>
        <a:xfrm>
          <a:off x="0" y="3841619"/>
          <a:ext cx="6585434" cy="715052"/>
        </a:xfrm>
        <a:prstGeom prst="roundRect">
          <a:avLst/>
        </a:prstGeom>
        <a:solidFill>
          <a:srgbClr val="5B9BD5">
            <a:hueOff val="-6758543"/>
            <a:satOff val="-17419"/>
            <a:lumOff val="-1176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Purposeful - streamlined to ensure that assessment contributes to progress with a minimum of workload</a:t>
          </a:r>
        </a:p>
      </dsp:txBody>
      <dsp:txXfrm>
        <a:off x="34906" y="3876525"/>
        <a:ext cx="6515622" cy="6452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68D14-ADD1-46B3-9CFC-470D2915840F}">
      <dsp:nvSpPr>
        <dsp:cNvPr id="0" name=""/>
        <dsp:cNvSpPr/>
      </dsp:nvSpPr>
      <dsp:spPr>
        <a:xfrm>
          <a:off x="2445150" y="-77310"/>
          <a:ext cx="1452562" cy="944165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rPr>
            <a:t>Analyse New / Current Reality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2491240" y="-31220"/>
        <a:ext cx="1360382" cy="851985"/>
      </dsp:txXfrm>
    </dsp:sp>
    <dsp:sp modelId="{D2DDCB9A-F008-4AE8-BF6E-47BEABD2EDC6}">
      <dsp:nvSpPr>
        <dsp:cNvPr id="0" name=""/>
        <dsp:cNvSpPr/>
      </dsp:nvSpPr>
      <dsp:spPr>
        <a:xfrm>
          <a:off x="1600513" y="388833"/>
          <a:ext cx="3119485" cy="3119485"/>
        </a:xfrm>
        <a:custGeom>
          <a:avLst/>
          <a:gdLst/>
          <a:ahLst/>
          <a:cxnLst/>
          <a:rect l="0" t="0" r="0" b="0"/>
          <a:pathLst>
            <a:path>
              <a:moveTo>
                <a:pt x="2481532" y="301529"/>
              </a:moveTo>
              <a:arcTo wR="1559742" hR="1559742" stAng="18373630" swAng="149373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9B79A5-8F4D-4F15-8EE1-F3778A317324}">
      <dsp:nvSpPr>
        <dsp:cNvPr id="0" name=""/>
        <dsp:cNvSpPr/>
      </dsp:nvSpPr>
      <dsp:spPr>
        <a:xfrm>
          <a:off x="3994015" y="1393002"/>
          <a:ext cx="1452562" cy="944165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rPr>
            <a:t>Set targets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4040105" y="1439092"/>
        <a:ext cx="1360382" cy="851985"/>
      </dsp:txXfrm>
    </dsp:sp>
    <dsp:sp modelId="{4E9A5802-4379-49B6-B1F7-7D1863861758}">
      <dsp:nvSpPr>
        <dsp:cNvPr id="0" name=""/>
        <dsp:cNvSpPr/>
      </dsp:nvSpPr>
      <dsp:spPr>
        <a:xfrm>
          <a:off x="1600160" y="406695"/>
          <a:ext cx="3119485" cy="3119485"/>
        </a:xfrm>
        <a:custGeom>
          <a:avLst/>
          <a:gdLst/>
          <a:ahLst/>
          <a:cxnLst/>
          <a:rect l="0" t="0" r="0" b="0"/>
          <a:pathLst>
            <a:path>
              <a:moveTo>
                <a:pt x="3028399" y="2084952"/>
              </a:moveTo>
              <a:arcTo wR="1559742" hR="1559742" stAng="1180660" swAng="108742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ADFDC6-6AB0-46C4-9185-E97CEBE6B105}">
      <dsp:nvSpPr>
        <dsp:cNvPr id="0" name=""/>
        <dsp:cNvSpPr/>
      </dsp:nvSpPr>
      <dsp:spPr>
        <a:xfrm>
          <a:off x="2055863" y="2887204"/>
          <a:ext cx="2231136" cy="1254106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rPr>
            <a:t>Identify and explain teaching strategies – co-construct targets/goals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2117083" y="2948424"/>
        <a:ext cx="2108696" cy="1131666"/>
      </dsp:txXfrm>
    </dsp:sp>
    <dsp:sp modelId="{EB2F753B-7A86-4D9D-B5B2-9423DE6EFFA3}">
      <dsp:nvSpPr>
        <dsp:cNvPr id="0" name=""/>
        <dsp:cNvSpPr/>
      </dsp:nvSpPr>
      <dsp:spPr>
        <a:xfrm>
          <a:off x="1611688" y="394771"/>
          <a:ext cx="3119485" cy="3119485"/>
        </a:xfrm>
        <a:custGeom>
          <a:avLst/>
          <a:gdLst/>
          <a:ahLst/>
          <a:cxnLst/>
          <a:rect l="0" t="0" r="0" b="0"/>
          <a:pathLst>
            <a:path>
              <a:moveTo>
                <a:pt x="377989" y="2577709"/>
              </a:moveTo>
              <a:arcTo wR="1559742" hR="1559742" stAng="8355495" swAng="65186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5244FC-891C-4394-9CC8-A3F8D303873C}">
      <dsp:nvSpPr>
        <dsp:cNvPr id="0" name=""/>
        <dsp:cNvSpPr/>
      </dsp:nvSpPr>
      <dsp:spPr>
        <a:xfrm>
          <a:off x="638544" y="1263904"/>
          <a:ext cx="1946288" cy="1381219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rPr>
            <a:t>Provide support until targets are met (mentorship)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705970" y="1331330"/>
        <a:ext cx="1811436" cy="1246367"/>
      </dsp:txXfrm>
    </dsp:sp>
    <dsp:sp modelId="{2ED59C6B-BB65-4900-BC45-5AFFF7C51F0A}">
      <dsp:nvSpPr>
        <dsp:cNvPr id="0" name=""/>
        <dsp:cNvSpPr/>
      </dsp:nvSpPr>
      <dsp:spPr>
        <a:xfrm>
          <a:off x="1611688" y="394771"/>
          <a:ext cx="3119485" cy="3119485"/>
        </a:xfrm>
        <a:custGeom>
          <a:avLst/>
          <a:gdLst/>
          <a:ahLst/>
          <a:cxnLst/>
          <a:rect l="0" t="0" r="0" b="0"/>
          <a:pathLst>
            <a:path>
              <a:moveTo>
                <a:pt x="256947" y="702116"/>
              </a:moveTo>
              <a:arcTo wR="1559742" hR="1559742" stAng="12801408" swAng="130893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4302625" cy="340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621696" y="0"/>
            <a:ext cx="4302625" cy="340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263900" y="509588"/>
            <a:ext cx="3398838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92201" y="3228705"/>
            <a:ext cx="7942238" cy="3059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456324"/>
            <a:ext cx="4302625" cy="340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6868F3-7EC8-4F0D-A401-F397E146E2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18476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4BD70-6F62-E729-D3F8-A42078CD3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8D64B6-5B40-C3DA-F393-98C8F735CA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346F5B-AAF2-CCAF-4D1C-737DA4D98B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Place emphasis on mentoring environment</a:t>
            </a:r>
          </a:p>
          <a:p>
            <a:endParaRPr lang="en-US" dirty="0"/>
          </a:p>
          <a:p>
            <a:r>
              <a:rPr lang="en-US" dirty="0"/>
              <a:t>Importance of revisiting this at the beginning of each half term – amend if necessary.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B93CC6-4B50-6EBD-FF58-B7280318E3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12</a:t>
            </a:fld>
            <a:endParaRPr lang="en-GB"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752160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13</a:t>
            </a:fld>
            <a:endParaRPr lang="en-GB"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0146657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14</a:t>
            </a:fld>
            <a:endParaRPr lang="en-GB"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9029355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15</a:t>
            </a:fld>
            <a:endParaRPr lang="en-GB"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7459453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16</a:t>
            </a:fld>
            <a:endParaRPr lang="en-GB"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0496134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17</a:t>
            </a:fld>
            <a:endParaRPr lang="en-GB"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560658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3c1f18d914_0_0:notes"/>
          <p:cNvSpPr txBox="1">
            <a:spLocks noGrp="1"/>
          </p:cNvSpPr>
          <p:nvPr>
            <p:ph type="body" idx="1"/>
          </p:nvPr>
        </p:nvSpPr>
        <p:spPr>
          <a:xfrm>
            <a:off x="1324481" y="3228895"/>
            <a:ext cx="7277546" cy="3058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625" tIns="45800" rIns="91625" bIns="45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dirty="0"/>
          </a:p>
        </p:txBody>
      </p:sp>
      <p:sp>
        <p:nvSpPr>
          <p:cNvPr id="87" name="Google Shape;87;g13c1f18d91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0" name="Google Shape;80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>
          <a:extLst>
            <a:ext uri="{FF2B5EF4-FFF2-40B4-BE49-F238E27FC236}">
              <a16:creationId xmlns:a16="http://schemas.microsoft.com/office/drawing/2014/main" id="{18E5ADA4-9C8E-BEF2-3EC7-6DC9642D64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>
            <a:extLst>
              <a:ext uri="{FF2B5EF4-FFF2-40B4-BE49-F238E27FC236}">
                <a16:creationId xmlns:a16="http://schemas.microsoft.com/office/drawing/2014/main" id="{BF348735-6A1F-ACA3-3D59-0C055F0383B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1:notes">
            <a:extLst>
              <a:ext uri="{FF2B5EF4-FFF2-40B4-BE49-F238E27FC236}">
                <a16:creationId xmlns:a16="http://schemas.microsoft.com/office/drawing/2014/main" id="{234BF217-9991-9186-0520-FC394335136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0" name="Google Shape;80;p1:notes">
            <a:extLst>
              <a:ext uri="{FF2B5EF4-FFF2-40B4-BE49-F238E27FC236}">
                <a16:creationId xmlns:a16="http://schemas.microsoft.com/office/drawing/2014/main" id="{0FA51EAA-4D70-1D5B-14B3-68A98E7048F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5542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FDBE49-D483-827F-4F9B-AB58CD1A0A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E2A3B0-4AE4-684D-5615-648224C950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BD48D7-1F11-D132-533A-D27F2F0C54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D0F774-3ED0-8CE5-A71E-81DE5330C70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7</a:t>
            </a:fld>
            <a:endParaRPr lang="en-GB"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0689045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8</a:t>
            </a:fld>
            <a:endParaRPr lang="en-GB"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399874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b="1" i="0" dirty="0">
              <a:solidFill>
                <a:srgbClr val="555555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GB" sz="1200" dirty="0"/>
          </a:p>
          <a:p>
            <a:pPr algn="l"/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9</a:t>
            </a:fld>
            <a:endParaRPr lang="en-GB"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102364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10</a:t>
            </a:fld>
            <a:endParaRPr lang="en-GB"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6397856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11</a:t>
            </a:fld>
            <a:endParaRPr lang="en-GB"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71683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6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6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6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98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468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858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521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251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969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258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2210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3943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670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7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7"/>
          <p:cNvSpPr txBox="1">
            <a:spLocks noGrp="1"/>
          </p:cNvSpPr>
          <p:nvPr>
            <p:ph type="body" idx="1"/>
          </p:nvPr>
        </p:nvSpPr>
        <p:spPr>
          <a:xfrm>
            <a:off x="685800" y="13716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  <a:defRPr sz="2100"/>
            </a:lvl1pPr>
            <a:lvl2pPr marL="914400" lvl="1" indent="-381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–"/>
              <a:defRPr sz="1800"/>
            </a:lvl2pPr>
            <a:lvl3pPr marL="1371600" lvl="2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/>
            </a:lvl3pPr>
            <a:lvl4pPr marL="1828800" lvl="3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–"/>
              <a:defRPr sz="1350"/>
            </a:lvl4pPr>
            <a:lvl5pPr marL="2286000" lvl="4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5pPr>
            <a:lvl6pPr marL="2743200" lvl="5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6pPr>
            <a:lvl7pPr marL="3200400" lvl="6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7pPr>
            <a:lvl8pPr marL="3657600" lvl="7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8pPr>
            <a:lvl9pPr marL="4114800" lvl="8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9pPr>
          </a:lstStyle>
          <a:p>
            <a:endParaRPr/>
          </a:p>
        </p:txBody>
      </p:sp>
      <p:sp>
        <p:nvSpPr>
          <p:cNvPr id="33" name="Google Shape;33;p27"/>
          <p:cNvSpPr txBox="1">
            <a:spLocks noGrp="1"/>
          </p:cNvSpPr>
          <p:nvPr>
            <p:ph type="body" idx="2"/>
          </p:nvPr>
        </p:nvSpPr>
        <p:spPr>
          <a:xfrm>
            <a:off x="4648200" y="13716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  <a:defRPr sz="2100"/>
            </a:lvl1pPr>
            <a:lvl2pPr marL="914400" lvl="1" indent="-381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–"/>
              <a:defRPr sz="1800"/>
            </a:lvl2pPr>
            <a:lvl3pPr marL="1371600" lvl="2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/>
            </a:lvl3pPr>
            <a:lvl4pPr marL="1828800" lvl="3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–"/>
              <a:defRPr sz="1350"/>
            </a:lvl4pPr>
            <a:lvl5pPr marL="2286000" lvl="4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5pPr>
            <a:lvl6pPr marL="2743200" lvl="5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6pPr>
            <a:lvl7pPr marL="3200400" lvl="6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7pPr>
            <a:lvl8pPr marL="3657600" lvl="7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8pPr>
            <a:lvl9pPr marL="4114800" lvl="8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350"/>
            </a:lvl9pPr>
          </a:lstStyle>
          <a:p>
            <a:endParaRPr/>
          </a:p>
        </p:txBody>
      </p:sp>
      <p:sp>
        <p:nvSpPr>
          <p:cNvPr id="34" name="Google Shape;34;p27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7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7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613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1800" b="1"/>
            </a:lvl1pPr>
            <a:lvl2pPr marL="914400" lvl="1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350" b="1"/>
            </a:lvl3pPr>
            <a:lvl4pPr marL="1828800" lvl="3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4pPr>
            <a:lvl5pPr marL="2286000" lvl="4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5pPr>
            <a:lvl6pPr marL="2743200" lvl="5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6pPr>
            <a:lvl7pPr marL="3200400" lvl="6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7pPr>
            <a:lvl8pPr marL="3657600" lvl="7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8pPr>
            <a:lvl9pPr marL="4114800" lvl="8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9pPr>
          </a:lstStyle>
          <a:p>
            <a:endParaRPr/>
          </a:p>
        </p:txBody>
      </p:sp>
      <p:sp>
        <p:nvSpPr>
          <p:cNvPr id="40" name="Google Shape;40;p2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1800"/>
            </a:lvl1pPr>
            <a:lvl2pPr marL="914400" lvl="1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–"/>
              <a:defRPr sz="1500"/>
            </a:lvl2pPr>
            <a:lvl3pPr marL="1371600" lvl="2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350"/>
            </a:lvl3pPr>
            <a:lvl4pPr marL="1828800" lvl="3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–"/>
              <a:defRPr sz="1200"/>
            </a:lvl4pPr>
            <a:lvl5pPr marL="2286000" lvl="4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5pPr>
            <a:lvl6pPr marL="2743200" lvl="5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6pPr>
            <a:lvl7pPr marL="3200400" lvl="6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7pPr>
            <a:lvl8pPr marL="3657600" lvl="7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8pPr>
            <a:lvl9pPr marL="4114800" lvl="8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9pPr>
          </a:lstStyle>
          <a:p>
            <a:endParaRPr/>
          </a:p>
        </p:txBody>
      </p:sp>
      <p:sp>
        <p:nvSpPr>
          <p:cNvPr id="41" name="Google Shape;41;p28"/>
          <p:cNvSpPr txBox="1">
            <a:spLocks noGrp="1"/>
          </p:cNvSpPr>
          <p:nvPr>
            <p:ph type="body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1800" b="1"/>
            </a:lvl1pPr>
            <a:lvl2pPr marL="914400" lvl="1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350" b="1"/>
            </a:lvl3pPr>
            <a:lvl4pPr marL="1828800" lvl="3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4pPr>
            <a:lvl5pPr marL="2286000" lvl="4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5pPr>
            <a:lvl6pPr marL="2743200" lvl="5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6pPr>
            <a:lvl7pPr marL="3200400" lvl="6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7pPr>
            <a:lvl8pPr marL="3657600" lvl="7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8pPr>
            <a:lvl9pPr marL="4114800" lvl="8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b="1"/>
            </a:lvl9pPr>
          </a:lstStyle>
          <a:p>
            <a:endParaRPr/>
          </a:p>
        </p:txBody>
      </p:sp>
      <p:sp>
        <p:nvSpPr>
          <p:cNvPr id="42" name="Google Shape;42;p28"/>
          <p:cNvSpPr txBox="1">
            <a:spLocks noGrp="1"/>
          </p:cNvSpPr>
          <p:nvPr>
            <p:ph type="body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1800"/>
            </a:lvl1pPr>
            <a:lvl2pPr marL="914400" lvl="1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–"/>
              <a:defRPr sz="1500"/>
            </a:lvl2pPr>
            <a:lvl3pPr marL="1371600" lvl="2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350"/>
            </a:lvl3pPr>
            <a:lvl4pPr marL="1828800" lvl="3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–"/>
              <a:defRPr sz="1200"/>
            </a:lvl4pPr>
            <a:lvl5pPr marL="2286000" lvl="4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5pPr>
            <a:lvl6pPr marL="2743200" lvl="5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6pPr>
            <a:lvl7pPr marL="3200400" lvl="6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7pPr>
            <a:lvl8pPr marL="3657600" lvl="7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8pPr>
            <a:lvl9pPr marL="4114800" lvl="8" indent="-330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200"/>
            </a:lvl9pPr>
          </a:lstStyle>
          <a:p>
            <a:endParaRPr/>
          </a:p>
        </p:txBody>
      </p:sp>
      <p:sp>
        <p:nvSpPr>
          <p:cNvPr id="43" name="Google Shape;43;p28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8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8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9"/>
          <p:cNvSpPr txBox="1"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9"/>
          <p:cNvSpPr txBox="1">
            <a:spLocks noGrp="1"/>
          </p:cNvSpPr>
          <p:nvPr>
            <p:ph type="body"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•"/>
              <a:defRPr sz="2400"/>
            </a:lvl1pPr>
            <a:lvl2pPr marL="914400" lvl="1" indent="-40640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–"/>
              <a:defRPr sz="2100"/>
            </a:lvl2pPr>
            <a:lvl3pPr marL="1371600" lvl="2" indent="-381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1800"/>
            </a:lvl3pPr>
            <a:lvl4pPr marL="1828800" lvl="3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–"/>
              <a:defRPr sz="1500"/>
            </a:lvl4pPr>
            <a:lvl5pPr marL="2286000" lvl="4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1500"/>
            </a:lvl5pPr>
            <a:lvl6pPr marL="2743200" lvl="5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1500"/>
            </a:lvl6pPr>
            <a:lvl7pPr marL="3200400" lvl="6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1500"/>
            </a:lvl7pPr>
            <a:lvl8pPr marL="3657600" lvl="7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1500"/>
            </a:lvl8pPr>
            <a:lvl9pPr marL="4114800" lvl="8" indent="-355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1500"/>
            </a:lvl9pPr>
          </a:lstStyle>
          <a:p>
            <a:endParaRPr/>
          </a:p>
        </p:txBody>
      </p:sp>
      <p:sp>
        <p:nvSpPr>
          <p:cNvPr id="49" name="Google Shape;49;p29"/>
          <p:cNvSpPr txBox="1">
            <a:spLocks noGrp="1"/>
          </p:cNvSpPr>
          <p:nvPr>
            <p:ph type="body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050"/>
            </a:lvl1pPr>
            <a:lvl2pPr marL="914400" lvl="1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900"/>
            </a:lvl2pPr>
            <a:lvl3pPr marL="1371600" lvl="2" indent="-2286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750"/>
            </a:lvl3pPr>
            <a:lvl4pPr marL="1828800" lvl="3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4pPr>
            <a:lvl5pPr marL="2286000" lvl="4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5pPr>
            <a:lvl6pPr marL="2743200" lvl="5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6pPr>
            <a:lvl7pPr marL="3200400" lvl="6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7pPr>
            <a:lvl8pPr marL="3657600" lvl="7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8pPr>
            <a:lvl9pPr marL="4114800" lvl="8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9pPr>
          </a:lstStyle>
          <a:p>
            <a:endParaRPr/>
          </a:p>
        </p:txBody>
      </p:sp>
      <p:sp>
        <p:nvSpPr>
          <p:cNvPr id="50" name="Google Shape;50;p29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9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9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3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Google Shape;56;p3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050"/>
            </a:lvl1pPr>
            <a:lvl2pPr marL="914400" lvl="1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900"/>
            </a:lvl2pPr>
            <a:lvl3pPr marL="1371600" lvl="2" indent="-2286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750"/>
            </a:lvl3pPr>
            <a:lvl4pPr marL="1828800" lvl="3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4pPr>
            <a:lvl5pPr marL="2286000" lvl="4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5pPr>
            <a:lvl6pPr marL="2743200" lvl="5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6pPr>
            <a:lvl7pPr marL="3200400" lvl="6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7pPr>
            <a:lvl8pPr marL="3657600" lvl="7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8pPr>
            <a:lvl9pPr marL="4114800" lvl="8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675"/>
            </a:lvl9pPr>
          </a:lstStyle>
          <a:p>
            <a:endParaRPr/>
          </a:p>
        </p:txBody>
      </p:sp>
      <p:sp>
        <p:nvSpPr>
          <p:cNvPr id="57" name="Google Shape;57;p30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30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0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1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1"/>
          <p:cNvSpPr txBox="1">
            <a:spLocks noGrp="1"/>
          </p:cNvSpPr>
          <p:nvPr>
            <p:ph type="body" idx="1"/>
          </p:nvPr>
        </p:nvSpPr>
        <p:spPr>
          <a:xfrm rot="5400000">
            <a:off x="2514600" y="-4572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3" name="Google Shape;63;p31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1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31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2"/>
          <p:cNvSpPr txBox="1">
            <a:spLocks noGrp="1"/>
          </p:cNvSpPr>
          <p:nvPr>
            <p:ph type="title"/>
          </p:nvPr>
        </p:nvSpPr>
        <p:spPr>
          <a:xfrm rot="5400000">
            <a:off x="4857750" y="1885950"/>
            <a:ext cx="52578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32"/>
          <p:cNvSpPr txBox="1">
            <a:spLocks noGrp="1"/>
          </p:cNvSpPr>
          <p:nvPr>
            <p:ph type="body" idx="1"/>
          </p:nvPr>
        </p:nvSpPr>
        <p:spPr>
          <a:xfrm rot="5400000">
            <a:off x="895350" y="19050"/>
            <a:ext cx="52578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9" name="Google Shape;69;p32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2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2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5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5"/>
          <p:cNvSpPr txBox="1">
            <a:spLocks noGrp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3" name="Google Shape;23;p25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5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5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838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0188" y="2414631"/>
            <a:ext cx="3275023" cy="1563010"/>
          </a:xfrm>
        </p:spPr>
        <p:txBody>
          <a:bodyPr anchor="b"/>
          <a:lstStyle>
            <a:lvl1pPr>
              <a:defRPr sz="27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11134" y="0"/>
            <a:ext cx="6132867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385197" y="682625"/>
            <a:ext cx="1182857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0188" y="4222115"/>
            <a:ext cx="3275023" cy="9906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9950" y="5842636"/>
            <a:ext cx="3275023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2719501" y="0"/>
            <a:ext cx="2635240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050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18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18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18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257175" indent="-257175" algn="l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9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257175" indent="-257175" algn="l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9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9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9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257175" indent="-257175" algn="l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9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9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9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257175" indent="-257175" algn="l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9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9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9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9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9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9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9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257175" indent="-257175" algn="l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9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9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9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25541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6F8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3"/>
          <p:cNvPicPr preferRelativeResize="0"/>
          <p:nvPr/>
        </p:nvPicPr>
        <p:blipFill rotWithShape="1">
          <a:blip r:embed="rId11">
            <a:alphaModFix/>
          </a:blip>
          <a:srcRect l="909"/>
          <a:stretch/>
        </p:blipFill>
        <p:spPr>
          <a:xfrm>
            <a:off x="1" y="5517233"/>
            <a:ext cx="9150350" cy="134076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3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3"/>
          <p:cNvSpPr txBox="1">
            <a:spLocks noGrp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3"/>
          <p:cNvSpPr txBox="1">
            <a:spLocks noGrp="1"/>
          </p:cNvSpPr>
          <p:nvPr>
            <p:ph type="dt" idx="10"/>
          </p:nvPr>
        </p:nvSpPr>
        <p:spPr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4" name="Google Shape;14;p23"/>
          <p:cNvSpPr txBox="1">
            <a:spLocks noGrp="1"/>
          </p:cNvSpPr>
          <p:nvPr>
            <p:ph type="ftr" idx="11"/>
          </p:nvPr>
        </p:nvSpPr>
        <p:spPr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5" name="Google Shape;15;p23"/>
          <p:cNvSpPr txBox="1">
            <a:spLocks noGrp="1"/>
          </p:cNvSpPr>
          <p:nvPr>
            <p:ph type="sldNum" idx="12"/>
          </p:nvPr>
        </p:nvSpPr>
        <p:spPr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82" r:id="rId8"/>
    <p:sldLayoutId id="2147483683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CE6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774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3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oc/cte/conferences/mentoringcon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.warwick.ac.uk/course/view.php?id=62605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19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8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 descr="A group of people climbing up a staircase&#10;&#10;Description automatically generated">
            <a:extLst>
              <a:ext uri="{FF2B5EF4-FFF2-40B4-BE49-F238E27FC236}">
                <a16:creationId xmlns:a16="http://schemas.microsoft.com/office/drawing/2014/main" id="{BC1FDC58-2FBC-A560-EB73-E09DCE8E674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/>
          <a:srcRect l="24322" r="24322"/>
          <a:stretch/>
        </p:blipFill>
        <p:spPr>
          <a:xfrm>
            <a:off x="3369949" y="0"/>
            <a:ext cx="6132867" cy="6759615"/>
          </a:xfrm>
          <a:solidFill>
            <a:srgbClr val="ECE6F8"/>
          </a:solidFill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14FC75A-D95C-E9FC-44C3-4453C24DC1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4033" y="4170332"/>
            <a:ext cx="4813081" cy="1217986"/>
          </a:xfrm>
        </p:spPr>
        <p:txBody>
          <a:bodyPr>
            <a:noAutofit/>
          </a:bodyPr>
          <a:lstStyle/>
          <a:p>
            <a:pPr marL="25400" indent="0">
              <a:buNone/>
            </a:pPr>
            <a:r>
              <a:rPr lang="en-GB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Penny Ottewill - Secondary</a:t>
            </a:r>
          </a:p>
          <a:p>
            <a:pPr marL="25400" indent="0">
              <a:buNone/>
            </a:pPr>
            <a:r>
              <a:rPr lang="en-GB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Anna Donnelly – Primary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BB6C95-0CEB-78F4-CFED-17D25BBB4720}"/>
              </a:ext>
            </a:extLst>
          </p:cNvPr>
          <p:cNvSpPr txBox="1"/>
          <p:nvPr/>
        </p:nvSpPr>
        <p:spPr>
          <a:xfrm>
            <a:off x="164033" y="1954919"/>
            <a:ext cx="356733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libri"/>
              <a:buNone/>
            </a:pPr>
            <a:r>
              <a:rPr lang="en-GB" sz="32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The briefing for International </a:t>
            </a:r>
            <a:r>
              <a:rPr lang="en-GB" sz="3200" b="1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Mentors will begin at 12.30 BST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1831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ue arrow with white text&#10;&#10;Description automatically generated">
            <a:extLst>
              <a:ext uri="{FF2B5EF4-FFF2-40B4-BE49-F238E27FC236}">
                <a16:creationId xmlns:a16="http://schemas.microsoft.com/office/drawing/2014/main" id="{17F2E6EB-5E22-95C8-BC5C-7E2F2279FA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106" y="2361503"/>
            <a:ext cx="7742540" cy="4404159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C1DEA9A1-B7E1-2EC4-FA20-4147C1DF9F0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81038"/>
            <a:ext cx="8975725" cy="512762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1000"/>
              </a:spcBef>
            </a:pPr>
            <a:endParaRPr lang="en-GB" sz="2400" dirty="0">
              <a:latin typeface="Calibri"/>
              <a:ea typeface="Calibri"/>
              <a:cs typeface="Calibri"/>
            </a:endParaRPr>
          </a:p>
          <a:p>
            <a:pPr algn="ctr">
              <a:spcBef>
                <a:spcPts val="1000"/>
              </a:spcBef>
            </a:pPr>
            <a:br>
              <a:rPr lang="en-GB" sz="2400" dirty="0">
                <a:latin typeface="Calibri"/>
                <a:ea typeface="Calibri"/>
                <a:cs typeface="Calibri"/>
              </a:rPr>
            </a:br>
            <a:br>
              <a:rPr lang="en-GB" sz="2400" dirty="0">
                <a:latin typeface="Calibri"/>
                <a:ea typeface="Calibri"/>
                <a:cs typeface="Calibri"/>
              </a:rPr>
            </a:br>
            <a:r>
              <a:rPr lang="en-GB" sz="2400" dirty="0">
                <a:latin typeface="Calibri"/>
                <a:ea typeface="Calibri"/>
                <a:cs typeface="Calibri"/>
              </a:rPr>
              <a:t>The level of support is matched to the trainees’ level of proficiency – working on a continuum of support (directive to reflective) and will involve the mentor asking questions and mentee discussing a range opportunities for observation, modelling, co-planning, data collection and most importantly the use of dialogue to support development.</a:t>
            </a:r>
            <a:endParaRPr lang="en-GB" sz="2400" dirty="0">
              <a:ea typeface="Calibri Light" panose="020F0302020204030204"/>
              <a:cs typeface="Calibri Light" panose="020F0302020204030204"/>
            </a:endParaRPr>
          </a:p>
          <a:p>
            <a:endParaRPr lang="en-GB" dirty="0">
              <a:ea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605343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BE7A14B-3D40-E1BB-DE99-35F9ADC05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32" y="273050"/>
            <a:ext cx="2523282" cy="913355"/>
          </a:xfrm>
          <a:solidFill>
            <a:srgbClr val="FFC000"/>
          </a:solidFill>
        </p:spPr>
        <p:txBody>
          <a:bodyPr/>
          <a:lstStyle/>
          <a:p>
            <a:r>
              <a:rPr lang="en-US" sz="2400" dirty="0"/>
              <a:t>Your Mentoring Agreement: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A2313B0-723A-732E-5825-BF4CA4652450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57201" y="1435102"/>
            <a:ext cx="3008313" cy="4236493"/>
          </a:xfrm>
        </p:spPr>
        <p:txBody>
          <a:bodyPr/>
          <a:lstStyle/>
          <a:p>
            <a:pPr marL="228600" indent="0"/>
            <a:r>
              <a:rPr lang="en-US" sz="1600" dirty="0"/>
              <a:t>Should be completed, with your trainee, in the first or second meeting.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28600" indent="0"/>
            <a:r>
              <a:rPr lang="en-US" sz="1600" dirty="0"/>
              <a:t>Provides both you and your trainee with a shared understanding of the  responsibilities and boundaries of your relationship 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28600" indent="0"/>
            <a:r>
              <a:rPr lang="en-US" sz="1600" dirty="0"/>
              <a:t>Should be signed by you and your trainee - both keep a copy for reference. </a:t>
            </a:r>
          </a:p>
        </p:txBody>
      </p:sp>
      <p:pic>
        <p:nvPicPr>
          <p:cNvPr id="4" name="Picture 3" descr="A screenshot of a document&#10;&#10;Description automatically generated">
            <a:extLst>
              <a:ext uri="{FF2B5EF4-FFF2-40B4-BE49-F238E27FC236}">
                <a16:creationId xmlns:a16="http://schemas.microsoft.com/office/drawing/2014/main" id="{7712E10F-3979-5393-6ADB-F4C3EB72D6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1616" y="0"/>
            <a:ext cx="4150112" cy="566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046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922345-4506-AB33-711D-6FF8FEC25E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AB1D871-A909-2E9D-822C-A6B09D842CAE}"/>
              </a:ext>
            </a:extLst>
          </p:cNvPr>
          <p:cNvSpPr txBox="1"/>
          <p:nvPr/>
        </p:nvSpPr>
        <p:spPr>
          <a:xfrm>
            <a:off x="625032" y="635907"/>
            <a:ext cx="2314938" cy="830997"/>
          </a:xfrm>
          <a:prstGeom prst="rect">
            <a:avLst/>
          </a:prstGeom>
          <a:solidFill>
            <a:srgbClr val="FFC00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400" dirty="0">
                <a:latin typeface="Calibri"/>
              </a:rPr>
              <a:t>Mentoring Notes (ICON) </a:t>
            </a:r>
            <a:r>
              <a:rPr lang="en-GB" sz="2400" dirty="0">
                <a:latin typeface="Calibri"/>
                <a:ea typeface="Calibri"/>
                <a:cs typeface="Calibri"/>
              </a:rPr>
              <a:t>​</a:t>
            </a:r>
            <a:endParaRPr lang="en-GB" sz="2400" dirty="0"/>
          </a:p>
        </p:txBody>
      </p:sp>
      <p:pic>
        <p:nvPicPr>
          <p:cNvPr id="5" name="Picture 4" descr="A white sheet of paper with text&#10;&#10;Description automatically generated">
            <a:extLst>
              <a:ext uri="{FF2B5EF4-FFF2-40B4-BE49-F238E27FC236}">
                <a16:creationId xmlns:a16="http://schemas.microsoft.com/office/drawing/2014/main" id="{06959098-922F-F774-0D1F-DF1F7FDBC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1" y="630470"/>
            <a:ext cx="5683556" cy="59354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66CBCC4-F703-65E7-8815-557A686AE5BF}"/>
              </a:ext>
            </a:extLst>
          </p:cNvPr>
          <p:cNvSpPr txBox="1"/>
          <p:nvPr/>
        </p:nvSpPr>
        <p:spPr>
          <a:xfrm>
            <a:off x="289036" y="1659285"/>
            <a:ext cx="265093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0"/>
            <a:r>
              <a:rPr lang="en-US" sz="1400" dirty="0"/>
              <a:t>Should be completed</a:t>
            </a:r>
            <a:r>
              <a:rPr lang="en-US" dirty="0"/>
              <a:t> together with </a:t>
            </a:r>
            <a:r>
              <a:rPr lang="en-US" sz="1400" dirty="0"/>
              <a:t>your trainee and within the mentoring meeting.</a:t>
            </a:r>
          </a:p>
          <a:p>
            <a:pPr marL="228600" indent="0"/>
            <a:endParaRPr lang="en-US" sz="1400" dirty="0"/>
          </a:p>
          <a:p>
            <a:pPr marL="228600" indent="0"/>
            <a:r>
              <a:rPr lang="en-US" sz="1400" dirty="0"/>
              <a:t>Provides both you and your trainee with a shared understanding the trainee’s current reality, reflections and ongoing targets.</a:t>
            </a:r>
          </a:p>
          <a:p>
            <a:pPr marL="228600" indent="0"/>
            <a:endParaRPr lang="en-US" dirty="0"/>
          </a:p>
          <a:p>
            <a:pPr marL="228600" indent="0"/>
            <a:r>
              <a:rPr lang="en-US" sz="1400" dirty="0"/>
              <a:t>Needs to be uploaded to Axia by the trainee and signed off by you the mentor. </a:t>
            </a:r>
          </a:p>
          <a:p>
            <a:pPr marL="228600" indent="0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35510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FFDC4C-3826-460E-CC76-C24AE9714DE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14" t="14341" r="1163" b="4832"/>
          <a:stretch/>
        </p:blipFill>
        <p:spPr>
          <a:xfrm>
            <a:off x="90377" y="1350334"/>
            <a:ext cx="8963246" cy="415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571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7597EC4-F111-9931-1E94-9D37446E40B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101" r="1162" b="7106"/>
          <a:stretch/>
        </p:blipFill>
        <p:spPr>
          <a:xfrm>
            <a:off x="53163" y="1376916"/>
            <a:ext cx="9037674" cy="410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335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6A932406-EB58-844F-1097-6E0946AF85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020" y="370390"/>
            <a:ext cx="8769959" cy="5324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9425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0B8208C1-2942-182B-575D-F53EB6C1A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890" y="228600"/>
            <a:ext cx="8860220" cy="1066800"/>
          </a:xfrm>
        </p:spPr>
        <p:txBody>
          <a:bodyPr/>
          <a:lstStyle/>
          <a:p>
            <a:r>
              <a:rPr lang="en-US" dirty="0"/>
              <a:t>What else do you still need to know?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89DBCB-40F6-3F1F-A0B6-4B76AA8680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598DF3B-B3A0-1359-7589-D338541038BF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 descr="Wooden blocks with question marks">
            <a:extLst>
              <a:ext uri="{FF2B5EF4-FFF2-40B4-BE49-F238E27FC236}">
                <a16:creationId xmlns:a16="http://schemas.microsoft.com/office/drawing/2014/main" id="{5120D5EB-B353-D150-4AC7-85EF36C17C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295400"/>
            <a:ext cx="7772400" cy="442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075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paper with black text&#10;&#10;Description automatically generated">
            <a:extLst>
              <a:ext uri="{FF2B5EF4-FFF2-40B4-BE49-F238E27FC236}">
                <a16:creationId xmlns:a16="http://schemas.microsoft.com/office/drawing/2014/main" id="{F5C37F49-CAFC-A21D-6B5A-37AA5898B5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91" b="10227"/>
          <a:stretch/>
        </p:blipFill>
        <p:spPr>
          <a:xfrm>
            <a:off x="0" y="457556"/>
            <a:ext cx="9133823" cy="454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907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 Placeholder 3">
            <a:extLst>
              <a:ext uri="{FF2B5EF4-FFF2-40B4-BE49-F238E27FC236}">
                <a16:creationId xmlns:a16="http://schemas.microsoft.com/office/drawing/2014/main" id="{33E57E18-8AD7-815D-7852-C2DB6A76802F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314698" y="568201"/>
            <a:ext cx="2944318" cy="5410568"/>
          </a:xfrm>
        </p:spPr>
        <p:txBody>
          <a:bodyPr/>
          <a:lstStyle/>
          <a:p>
            <a:pPr marL="25400" indent="0">
              <a:buNone/>
            </a:pPr>
            <a:r>
              <a:rPr lang="en-GB" sz="2000" b="1" dirty="0"/>
              <a:t>Session Outcomes:</a:t>
            </a:r>
          </a:p>
          <a:p>
            <a:pPr marL="25400" indent="0">
              <a:buNone/>
            </a:pPr>
            <a:endParaRPr lang="en-GB" sz="2000" dirty="0"/>
          </a:p>
          <a:p>
            <a:pPr marL="25400" indent="0">
              <a:buNone/>
            </a:pPr>
            <a:r>
              <a:rPr lang="en-GB" sz="2000" dirty="0"/>
              <a:t>To be able to e</a:t>
            </a:r>
            <a:r>
              <a:rPr lang="en-GB" sz="2000" b="0" i="0" dirty="0"/>
              <a:t>xplain the purpose and process of the following </a:t>
            </a:r>
            <a:r>
              <a:rPr lang="en-GB" sz="2000" dirty="0"/>
              <a:t>documentation; which all support mentoring at the University of Warwick in 2024 / 2025:</a:t>
            </a:r>
          </a:p>
          <a:p>
            <a:pPr marL="25400" indent="0">
              <a:buNone/>
            </a:pPr>
            <a:endParaRPr lang="en-GB" sz="2000" dirty="0"/>
          </a:p>
          <a:p>
            <a:pPr marL="25400" indent="0">
              <a:buNone/>
            </a:pPr>
            <a:r>
              <a:rPr lang="en-GB" sz="2000" dirty="0"/>
              <a:t>To be able to access and navigate around the Mentor Development Programme (MDP)</a:t>
            </a:r>
            <a:endParaRPr lang="en-US" sz="2000" dirty="0"/>
          </a:p>
          <a:p>
            <a:endParaRPr lang="en-US" dirty="0"/>
          </a:p>
        </p:txBody>
      </p:sp>
      <p:graphicFrame>
        <p:nvGraphicFramePr>
          <p:cNvPr id="92" name="Google Shape;90;g13c1f18d914_0_0">
            <a:extLst>
              <a:ext uri="{FF2B5EF4-FFF2-40B4-BE49-F238E27FC236}">
                <a16:creationId xmlns:a16="http://schemas.microsoft.com/office/drawing/2014/main" id="{6D8E2807-42D2-DF17-EF0C-CA0D49B881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3166975"/>
              </p:ext>
            </p:extLst>
          </p:nvPr>
        </p:nvGraphicFramePr>
        <p:xfrm>
          <a:off x="3717554" y="568201"/>
          <a:ext cx="5111749" cy="5294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8D89A495-D935-7E5E-8BBF-0E993088DF1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554" y="3982140"/>
            <a:ext cx="1006848" cy="1366848"/>
          </a:xfrm>
          <a:prstGeom prst="rect">
            <a:avLst/>
          </a:prstGeom>
          <a:noFill/>
        </p:spPr>
      </p:pic>
      <p:pic>
        <p:nvPicPr>
          <p:cNvPr id="3" name="Picture 2" descr="A purple badge with white text&#10;&#10;Description automatically generated">
            <a:extLst>
              <a:ext uri="{FF2B5EF4-FFF2-40B4-BE49-F238E27FC236}">
                <a16:creationId xmlns:a16="http://schemas.microsoft.com/office/drawing/2014/main" id="{B3A5A6FF-B8C8-749C-584D-B32311273F5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966616" y="5178242"/>
            <a:ext cx="508724" cy="50872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79498F1-B020-6340-A3C0-CCFA43406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538655"/>
          </a:xfrm>
        </p:spPr>
        <p:txBody>
          <a:bodyPr/>
          <a:lstStyle/>
          <a:p>
            <a:r>
              <a:rPr lang="en-US" dirty="0"/>
              <a:t>A busy and positive start: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03A275-4882-3944-9D6F-4BE6208473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7560" y="767255"/>
            <a:ext cx="2322785" cy="4834759"/>
          </a:xfrm>
        </p:spPr>
        <p:txBody>
          <a:bodyPr/>
          <a:lstStyle/>
          <a:p>
            <a:pPr marL="50800" indent="0">
              <a:buNone/>
            </a:pPr>
            <a:r>
              <a:rPr lang="en-US" sz="1800" u="sng" dirty="0"/>
              <a:t>Live Sessions so far:</a:t>
            </a:r>
          </a:p>
          <a:p>
            <a:pPr marL="114300" indent="0">
              <a:buNone/>
            </a:pPr>
            <a:r>
              <a:rPr lang="en-US" sz="1800" dirty="0"/>
              <a:t>The context of International</a:t>
            </a:r>
          </a:p>
          <a:p>
            <a:pPr marL="114300" indent="0">
              <a:buNone/>
            </a:pPr>
            <a:r>
              <a:rPr lang="en-US" sz="1800" dirty="0"/>
              <a:t>Education</a:t>
            </a:r>
          </a:p>
          <a:p>
            <a:pPr marL="114300" indent="0">
              <a:buNone/>
            </a:pPr>
            <a:r>
              <a:rPr lang="en-US" sz="1800" dirty="0"/>
              <a:t>Safeguarding</a:t>
            </a:r>
          </a:p>
          <a:p>
            <a:pPr marL="114300" indent="0">
              <a:buNone/>
            </a:pPr>
            <a:r>
              <a:rPr lang="en-US" sz="1800" dirty="0"/>
              <a:t>Learning Theory</a:t>
            </a:r>
          </a:p>
          <a:p>
            <a:pPr marL="114300" indent="0">
              <a:buNone/>
            </a:pPr>
            <a:r>
              <a:rPr lang="en-US" sz="1800" dirty="0"/>
              <a:t>History of Education in England </a:t>
            </a:r>
          </a:p>
          <a:p>
            <a:pPr marL="114300" indent="0">
              <a:buNone/>
            </a:pPr>
            <a:r>
              <a:rPr lang="en-US" sz="1800" dirty="0"/>
              <a:t>Developing Teacher identity</a:t>
            </a:r>
          </a:p>
          <a:p>
            <a:pPr marL="114300" indent="0">
              <a:buNone/>
            </a:pPr>
            <a:r>
              <a:rPr lang="en-US" sz="1800" dirty="0"/>
              <a:t>Character Education</a:t>
            </a:r>
          </a:p>
          <a:p>
            <a:pPr marL="114300" indent="0">
              <a:buNone/>
            </a:pPr>
            <a:r>
              <a:rPr lang="en-US" sz="1800" dirty="0"/>
              <a:t>Reflective practice</a:t>
            </a:r>
          </a:p>
          <a:p>
            <a:pPr marL="114300" indent="0">
              <a:buNone/>
            </a:pPr>
            <a:r>
              <a:rPr lang="en-US" sz="1800" dirty="0"/>
              <a:t>Child Development </a:t>
            </a:r>
          </a:p>
          <a:p>
            <a:pPr marL="114300" indent="0">
              <a:buNone/>
            </a:pPr>
            <a:r>
              <a:rPr lang="en-US" sz="1800" dirty="0"/>
              <a:t>Being a mentee</a:t>
            </a:r>
          </a:p>
          <a:p>
            <a:pPr marL="50800" indent="0">
              <a:buNone/>
            </a:pP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F32FF82-C51C-4F4C-ACE2-763732ACD6CF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3037490" y="872359"/>
            <a:ext cx="2617076" cy="3016469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50800" indent="0">
              <a:buNone/>
            </a:pPr>
            <a:r>
              <a:rPr lang="en-US" sz="1800" u="sng" dirty="0"/>
              <a:t>Asynchronous Material so far:</a:t>
            </a:r>
          </a:p>
          <a:p>
            <a:pPr marL="50800" indent="0">
              <a:buNone/>
            </a:pPr>
            <a:r>
              <a:rPr lang="en-US" sz="1800" dirty="0" err="1"/>
              <a:t>Axia</a:t>
            </a:r>
            <a:r>
              <a:rPr lang="en-US" sz="1800" dirty="0"/>
              <a:t> Platform</a:t>
            </a:r>
          </a:p>
          <a:p>
            <a:pPr marL="50800" indent="0">
              <a:buNone/>
            </a:pPr>
            <a:r>
              <a:rPr lang="en-US" sz="1800" dirty="0"/>
              <a:t>Observing lessons</a:t>
            </a:r>
          </a:p>
          <a:p>
            <a:pPr marL="50800" indent="0">
              <a:buNone/>
            </a:pPr>
            <a:r>
              <a:rPr lang="en-US" sz="1800" dirty="0"/>
              <a:t>Planning preparation</a:t>
            </a:r>
          </a:p>
          <a:p>
            <a:pPr marL="50800" indent="0">
              <a:buNone/>
            </a:pPr>
            <a:r>
              <a:rPr lang="en-US" sz="1800" dirty="0"/>
              <a:t>Subject Knowledge audits</a:t>
            </a:r>
          </a:p>
          <a:p>
            <a:pPr marL="50800" indent="0">
              <a:buNone/>
            </a:pPr>
            <a:r>
              <a:rPr lang="en-US" sz="1800" dirty="0"/>
              <a:t>Academic Writing </a:t>
            </a:r>
          </a:p>
          <a:p>
            <a:pPr marL="50800" indent="0">
              <a:buNone/>
            </a:pPr>
            <a:r>
              <a:rPr lang="en-US" sz="1800" dirty="0"/>
              <a:t>Fundamental Skills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70CDE9-2274-3841-92C7-6CAF8AB09D28}"/>
              </a:ext>
            </a:extLst>
          </p:cNvPr>
          <p:cNvSpPr txBox="1"/>
          <p:nvPr/>
        </p:nvSpPr>
        <p:spPr>
          <a:xfrm>
            <a:off x="5959366" y="872359"/>
            <a:ext cx="286932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Upcoming  live sessions in September and October</a:t>
            </a:r>
          </a:p>
          <a:p>
            <a:endParaRPr lang="en-US" u="sng" dirty="0"/>
          </a:p>
          <a:p>
            <a:r>
              <a:rPr lang="en-US" u="sng" dirty="0"/>
              <a:t>Professional Enquiry </a:t>
            </a:r>
          </a:p>
          <a:p>
            <a:r>
              <a:rPr lang="en-US" dirty="0"/>
              <a:t>Curriculums</a:t>
            </a:r>
          </a:p>
          <a:p>
            <a:r>
              <a:rPr lang="en-US" dirty="0"/>
              <a:t>Adaptive Teaching </a:t>
            </a:r>
          </a:p>
          <a:p>
            <a:endParaRPr lang="en-US" dirty="0"/>
          </a:p>
          <a:p>
            <a:r>
              <a:rPr lang="en-US" u="sng" dirty="0" err="1"/>
              <a:t>ITaPs</a:t>
            </a:r>
            <a:endParaRPr lang="en-US" u="sng" dirty="0"/>
          </a:p>
          <a:p>
            <a:r>
              <a:rPr lang="en-US" dirty="0" err="1"/>
              <a:t>Behaviour</a:t>
            </a:r>
            <a:r>
              <a:rPr lang="en-US" dirty="0"/>
              <a:t> to learn</a:t>
            </a:r>
          </a:p>
          <a:p>
            <a:r>
              <a:rPr lang="en-US" dirty="0"/>
              <a:t>Preparation for teaching ad learning</a:t>
            </a:r>
          </a:p>
          <a:p>
            <a:endParaRPr lang="en-US" dirty="0"/>
          </a:p>
          <a:p>
            <a:r>
              <a:rPr lang="en-US" u="sng" dirty="0"/>
              <a:t>Secondary in Subject</a:t>
            </a:r>
          </a:p>
          <a:p>
            <a:r>
              <a:rPr lang="en-US" dirty="0"/>
              <a:t>What it means to be a subject teacher</a:t>
            </a:r>
          </a:p>
          <a:p>
            <a:r>
              <a:rPr lang="en-US" dirty="0"/>
              <a:t>Issues in Subject</a:t>
            </a:r>
          </a:p>
          <a:p>
            <a:endParaRPr lang="en-US" u="sng" dirty="0"/>
          </a:p>
          <a:p>
            <a:r>
              <a:rPr lang="en-US" u="sng" dirty="0"/>
              <a:t>Primary</a:t>
            </a:r>
          </a:p>
          <a:p>
            <a:r>
              <a:rPr lang="en-US" dirty="0"/>
              <a:t>Spoken Language</a:t>
            </a:r>
          </a:p>
          <a:p>
            <a:r>
              <a:rPr lang="en-US" dirty="0"/>
              <a:t>Developing Spoken Language </a:t>
            </a:r>
          </a:p>
          <a:p>
            <a:r>
              <a:rPr lang="en-US" dirty="0"/>
              <a:t>Reading Pedagogies</a:t>
            </a:r>
          </a:p>
          <a:p>
            <a:endParaRPr lang="en-US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FAB4B3-8032-9945-B752-C81458965208}"/>
              </a:ext>
            </a:extLst>
          </p:cNvPr>
          <p:cNvSpPr txBox="1"/>
          <p:nvPr/>
        </p:nvSpPr>
        <p:spPr>
          <a:xfrm>
            <a:off x="3090041" y="4277710"/>
            <a:ext cx="2585545" cy="1169551"/>
          </a:xfrm>
          <a:prstGeom prst="rect">
            <a:avLst/>
          </a:prstGeom>
          <a:solidFill>
            <a:srgbClr val="CEA3FE">
              <a:alpha val="47059"/>
            </a:srgbClr>
          </a:solidFill>
        </p:spPr>
        <p:txBody>
          <a:bodyPr wrap="square" rtlCol="0">
            <a:spAutoFit/>
          </a:bodyPr>
          <a:lstStyle/>
          <a:p>
            <a:r>
              <a:rPr lang="en-US" u="sng" dirty="0"/>
              <a:t>Focus for September/October</a:t>
            </a:r>
          </a:p>
          <a:p>
            <a:r>
              <a:rPr lang="en-US" dirty="0"/>
              <a:t>Settling in tutorials and </a:t>
            </a:r>
            <a:r>
              <a:rPr lang="en-US" dirty="0" err="1"/>
              <a:t>tripartites</a:t>
            </a:r>
            <a:endParaRPr lang="en-US" dirty="0"/>
          </a:p>
          <a:p>
            <a:r>
              <a:rPr lang="en-US" dirty="0"/>
              <a:t>Settling into the course</a:t>
            </a:r>
          </a:p>
          <a:p>
            <a:r>
              <a:rPr lang="en-US" dirty="0" err="1"/>
              <a:t>ITaP</a:t>
            </a:r>
            <a:r>
              <a:rPr lang="en-US" dirty="0"/>
              <a:t> 1 and 2 </a:t>
            </a:r>
          </a:p>
        </p:txBody>
      </p:sp>
    </p:spTree>
    <p:extLst>
      <p:ext uri="{BB962C8B-B14F-4D97-AF65-F5344CB8AC3E}">
        <p14:creationId xmlns:p14="http://schemas.microsoft.com/office/powerpoint/2010/main" val="2563789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"/>
          <p:cNvSpPr txBox="1">
            <a:spLocks noGrp="1"/>
          </p:cNvSpPr>
          <p:nvPr>
            <p:ph type="ctrTitle" idx="4294967295"/>
          </p:nvPr>
        </p:nvSpPr>
        <p:spPr>
          <a:xfrm>
            <a:off x="375050" y="338260"/>
            <a:ext cx="5701659" cy="1122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National Mentoring Expectations.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83" name="Google Shape;83;p1"/>
          <p:cNvSpPr txBox="1">
            <a:spLocks noGrp="1"/>
          </p:cNvSpPr>
          <p:nvPr>
            <p:ph type="subTitle" idx="4294967295"/>
          </p:nvPr>
        </p:nvSpPr>
        <p:spPr>
          <a:xfrm>
            <a:off x="482679" y="2594970"/>
            <a:ext cx="8499275" cy="2706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25400" indent="0">
              <a:buSzPts val="4000"/>
              <a:buNone/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September 2024 onwards - </a:t>
            </a:r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new quality requirements should ensure that every trainee receives an entitlement of 1.5 hours per week of mentoring support.</a:t>
            </a:r>
          </a:p>
        </p:txBody>
      </p:sp>
      <p:pic>
        <p:nvPicPr>
          <p:cNvPr id="3" name="Picture 2" descr="A blue background with white text&#10;&#10;Description automatically generated">
            <a:extLst>
              <a:ext uri="{FF2B5EF4-FFF2-40B4-BE49-F238E27FC236}">
                <a16:creationId xmlns:a16="http://schemas.microsoft.com/office/drawing/2014/main" id="{466B50C6-B41A-E364-463C-6B60C2B07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0166" y="338260"/>
            <a:ext cx="2078783" cy="162476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>
          <a:extLst>
            <a:ext uri="{FF2B5EF4-FFF2-40B4-BE49-F238E27FC236}">
              <a16:creationId xmlns:a16="http://schemas.microsoft.com/office/drawing/2014/main" id="{CB6A0A58-71B6-4D51-A5A5-E1B68399D9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">
            <a:extLst>
              <a:ext uri="{FF2B5EF4-FFF2-40B4-BE49-F238E27FC236}">
                <a16:creationId xmlns:a16="http://schemas.microsoft.com/office/drawing/2014/main" id="{5986CAE7-7CCF-B1BC-5B22-FE49F3F03A36}"/>
              </a:ext>
            </a:extLst>
          </p:cNvPr>
          <p:cNvSpPr txBox="1">
            <a:spLocks noGrp="1"/>
          </p:cNvSpPr>
          <p:nvPr>
            <p:ph type="ctrTitle" idx="4294967295"/>
          </p:nvPr>
        </p:nvSpPr>
        <p:spPr>
          <a:xfrm>
            <a:off x="375050" y="338260"/>
            <a:ext cx="5701659" cy="1122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National Mentoring Expectations.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83" name="Google Shape;83;p1">
            <a:extLst>
              <a:ext uri="{FF2B5EF4-FFF2-40B4-BE49-F238E27FC236}">
                <a16:creationId xmlns:a16="http://schemas.microsoft.com/office/drawing/2014/main" id="{0EC7FA49-8AD3-0EEE-8847-15E544FCD4F9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256973" y="1872561"/>
            <a:ext cx="8630054" cy="3937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25400" indent="0">
              <a:buNone/>
            </a:pPr>
            <a:r>
              <a:rPr lang="en-GB" sz="2400" dirty="0">
                <a:solidFill>
                  <a:srgbClr val="0B0C0C"/>
                </a:solidFill>
                <a:latin typeface="GDS Transport"/>
              </a:rPr>
              <a:t>Taken directly from DfE guidance for IQTS Programmes (Feb ‘24)  </a:t>
            </a:r>
            <a:endParaRPr lang="en-GB" sz="2400" b="0" i="0" dirty="0">
              <a:solidFill>
                <a:srgbClr val="0B0C0C"/>
              </a:solidFill>
              <a:effectLst/>
              <a:latin typeface="GDS Transport"/>
            </a:endParaRPr>
          </a:p>
          <a:p>
            <a:r>
              <a:rPr lang="en-GB" sz="2400" dirty="0">
                <a:solidFill>
                  <a:srgbClr val="0B0C0C"/>
                </a:solidFill>
                <a:latin typeface="GDS Transport"/>
              </a:rPr>
              <a:t>M</a:t>
            </a:r>
            <a:r>
              <a:rPr lang="en-GB" sz="2400" b="0" i="0" dirty="0">
                <a:solidFill>
                  <a:srgbClr val="0B0C0C"/>
                </a:solidFill>
                <a:effectLst/>
                <a:latin typeface="GDS Transport"/>
              </a:rPr>
              <a:t>entor training prepares mentors for their role in guiding and supporting trainees throughout their IQTS programme. </a:t>
            </a:r>
          </a:p>
          <a:p>
            <a:r>
              <a:rPr lang="en-GB" sz="2400" b="0" i="0" dirty="0">
                <a:solidFill>
                  <a:srgbClr val="0B0C0C"/>
                </a:solidFill>
                <a:effectLst/>
                <a:latin typeface="GDS Transport"/>
              </a:rPr>
              <a:t>They have expertise in evidence-based subject or phase-specific approaches to teaching and that they are allocated to trainees as appropriate to their subject or phase needs.</a:t>
            </a:r>
          </a:p>
          <a:p>
            <a:r>
              <a:rPr lang="en-GB" sz="2400" dirty="0">
                <a:solidFill>
                  <a:srgbClr val="0B0C0C"/>
                </a:solidFill>
                <a:latin typeface="GDS Transport"/>
              </a:rPr>
              <a:t>M</a:t>
            </a:r>
            <a:r>
              <a:rPr lang="en-GB" sz="2400" b="0" i="0" dirty="0">
                <a:solidFill>
                  <a:srgbClr val="0B0C0C"/>
                </a:solidFill>
                <a:effectLst/>
                <a:latin typeface="GDS Transport"/>
              </a:rPr>
              <a:t>entors receive enough time to attend the required training and discharge the mentoring entitlements according to the minimum set out in these </a:t>
            </a:r>
            <a:r>
              <a:rPr lang="en-GB" sz="2400" b="0" i="0" dirty="0" err="1">
                <a:solidFill>
                  <a:srgbClr val="0B0C0C"/>
                </a:solidFill>
                <a:effectLst/>
                <a:latin typeface="GDS Transport"/>
              </a:rPr>
              <a:t>iQTS</a:t>
            </a:r>
            <a:r>
              <a:rPr lang="en-GB" sz="2400" b="0" i="0" dirty="0">
                <a:solidFill>
                  <a:srgbClr val="0B0C0C"/>
                </a:solidFill>
                <a:effectLst/>
                <a:latin typeface="GDS Transport"/>
              </a:rPr>
              <a:t> criteria </a:t>
            </a:r>
          </a:p>
        </p:txBody>
      </p:sp>
      <p:pic>
        <p:nvPicPr>
          <p:cNvPr id="3" name="Picture 2" descr="A blue background with white text&#10;&#10;Description automatically generated">
            <a:extLst>
              <a:ext uri="{FF2B5EF4-FFF2-40B4-BE49-F238E27FC236}">
                <a16:creationId xmlns:a16="http://schemas.microsoft.com/office/drawing/2014/main" id="{773200D4-1984-5F82-9AC0-492E127F0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5914" y="338260"/>
            <a:ext cx="1963035" cy="153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166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DC549-8D3B-04C3-A861-82D5834AA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842" y="677119"/>
            <a:ext cx="7856316" cy="1174829"/>
          </a:xfrm>
        </p:spPr>
        <p:txBody>
          <a:bodyPr/>
          <a:lstStyle/>
          <a:p>
            <a:r>
              <a:rPr lang="en-US" sz="2800" dirty="0"/>
              <a:t>Our response: </a:t>
            </a:r>
            <a:r>
              <a:rPr lang="en-GB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 ensure that we meet the DfE’s requirements for a ‘professional network of well trained and expert mentors’, we have developed a flexible suite of Tiers and Units to support the support your mentor development.</a:t>
            </a: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D4C0FB-ADF9-AD66-A0E0-95E96F0EF4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8344" y="2349661"/>
            <a:ext cx="4815069" cy="3148314"/>
          </a:xfrm>
        </p:spPr>
        <p:txBody>
          <a:bodyPr/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444444"/>
                </a:solidFill>
                <a:effectLst/>
                <a:latin typeface="Calibri" panose="020F0502020204030204" pitchFamily="34" charset="0"/>
              </a:rPr>
              <a:t>user friendly – with a mix of </a:t>
            </a:r>
            <a:r>
              <a:rPr lang="en-US" sz="1800" b="0" i="0" u="none" strike="noStrike" dirty="0" err="1">
                <a:solidFill>
                  <a:srgbClr val="444444"/>
                </a:solidFill>
                <a:effectLst/>
                <a:latin typeface="Calibri" panose="020F0502020204030204" pitchFamily="34" charset="0"/>
              </a:rPr>
              <a:t>asynch</a:t>
            </a:r>
            <a:r>
              <a:rPr lang="en-US" sz="1800" b="0" i="0" u="none" strike="noStrike" dirty="0">
                <a:solidFill>
                  <a:srgbClr val="444444"/>
                </a:solidFill>
                <a:effectLst/>
                <a:latin typeface="Calibri" panose="020F0502020204030204" pitchFamily="34" charset="0"/>
              </a:rPr>
              <a:t>, face to face, online workshops and in school support. We have embedded the existing mentoring requirements (briefings, conference, school visits etc.) into our </a:t>
            </a:r>
            <a:r>
              <a:rPr lang="en-US" sz="1800" b="0" i="0" u="none" strike="noStrike" dirty="0" err="1">
                <a:solidFill>
                  <a:srgbClr val="444444"/>
                </a:solidFill>
                <a:effectLst/>
                <a:latin typeface="Calibri" panose="020F0502020204030204" pitchFamily="34" charset="0"/>
              </a:rPr>
              <a:t>programme</a:t>
            </a:r>
            <a:r>
              <a:rPr lang="en-US" sz="1800" b="0" i="0" u="none" strike="noStrike" dirty="0">
                <a:solidFill>
                  <a:srgbClr val="444444"/>
                </a:solidFill>
                <a:effectLst/>
                <a:latin typeface="Calibri" panose="020F0502020204030204" pitchFamily="34" charset="0"/>
              </a:rPr>
              <a:t>.</a:t>
            </a:r>
            <a:r>
              <a:rPr lang="en-GB" sz="1800" b="0" i="0" u="none" strike="noStrike" dirty="0">
                <a:solidFill>
                  <a:srgbClr val="444444"/>
                </a:solidFill>
                <a:effectLst/>
                <a:latin typeface="Calibri" panose="020F0502020204030204" pitchFamily="34" charset="0"/>
              </a:rPr>
              <a:t> Tier 3 is tailored towards individual mentor development. </a:t>
            </a:r>
            <a:r>
              <a:rPr lang="en-US" sz="1800" b="0" i="0" dirty="0">
                <a:solidFill>
                  <a:srgbClr val="444444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444444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444444"/>
                </a:solidFill>
                <a:effectLst/>
                <a:latin typeface="Calibri" panose="020F0502020204030204" pitchFamily="34" charset="0"/>
              </a:rPr>
              <a:t>enables mentors to join a professional community of practice to share ideas, resources, and experiences.  </a:t>
            </a:r>
            <a:endParaRPr lang="en-US" b="0" i="0" dirty="0">
              <a:solidFill>
                <a:srgbClr val="444444"/>
              </a:solidFill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8" name="Picture 7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E6624500-5FB9-E4EF-F724-6FDD81DD4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1468" y="2349661"/>
            <a:ext cx="3774188" cy="372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259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A4C620-4B17-523D-2A65-CE22BCA70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FB275E86-1483-687D-1FC4-657F41AD0E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704" y="435183"/>
            <a:ext cx="8452952" cy="4877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452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1EABA-81A2-4420-B51C-1A5B13ED6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114" y="153495"/>
            <a:ext cx="6534924" cy="1327563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CTE’s principles of assessment support  our mentoring approach.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EBF687-6043-4B6D-85F2-61405AC8AC9F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0" y="2174875"/>
            <a:ext cx="4040188" cy="395128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endParaRPr lang="en-US" sz="1350" kern="0" dirty="0">
              <a:solidFill>
                <a:sysClr val="windowText" lastClr="000000"/>
              </a:solidFill>
            </a:endParaRPr>
          </a:p>
          <a:p>
            <a:endParaRPr lang="en-GB" dirty="0"/>
          </a:p>
        </p:txBody>
      </p:sp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DBACB18C-2147-47CF-A8FA-B3C5BA5188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0402929"/>
              </p:ext>
            </p:extLst>
          </p:nvPr>
        </p:nvGraphicFramePr>
        <p:xfrm>
          <a:off x="188604" y="1569491"/>
          <a:ext cx="6585434" cy="455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Picture 11" descr="Diagram, text&#10;&#10;Description automatically generated">
            <a:extLst>
              <a:ext uri="{FF2B5EF4-FFF2-40B4-BE49-F238E27FC236}">
                <a16:creationId xmlns:a16="http://schemas.microsoft.com/office/drawing/2014/main" id="{9AFBF8E5-F6AA-FA52-F608-3F11F10C44C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15146" y="251719"/>
            <a:ext cx="1880743" cy="1712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A close-up of hands holding rubber bands&#10;&#10;Description automatically generated">
            <a:extLst>
              <a:ext uri="{FF2B5EF4-FFF2-40B4-BE49-F238E27FC236}">
                <a16:creationId xmlns:a16="http://schemas.microsoft.com/office/drawing/2014/main" id="{70EF360B-ED51-E4E5-AB61-2DCA33E4182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15147" y="5071737"/>
            <a:ext cx="1880742" cy="875413"/>
          </a:xfrm>
          <a:prstGeom prst="rect">
            <a:avLst/>
          </a:prstGeom>
        </p:spPr>
      </p:pic>
      <p:pic>
        <p:nvPicPr>
          <p:cNvPr id="6" name="Picture 5" descr="A hand holding a scale&#10;&#10;Description automatically generated">
            <a:extLst>
              <a:ext uri="{FF2B5EF4-FFF2-40B4-BE49-F238E27FC236}">
                <a16:creationId xmlns:a16="http://schemas.microsoft.com/office/drawing/2014/main" id="{137F244B-9558-2154-622C-31379766FF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78941" y="2433105"/>
            <a:ext cx="1916947" cy="1108028"/>
          </a:xfrm>
          <a:prstGeom prst="rect">
            <a:avLst/>
          </a:prstGeom>
        </p:spPr>
      </p:pic>
      <p:pic>
        <p:nvPicPr>
          <p:cNvPr id="11" name="Picture 10" descr="A magnifying glass on top of a book&#10;&#10;Description automatically generated">
            <a:extLst>
              <a:ext uri="{FF2B5EF4-FFF2-40B4-BE49-F238E27FC236}">
                <a16:creationId xmlns:a16="http://schemas.microsoft.com/office/drawing/2014/main" id="{232EEF51-E1CD-5602-C84F-4756D5A1F3B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15146" y="3721880"/>
            <a:ext cx="1880741" cy="110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262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7D90054-F6BC-FD3B-58EA-8D0F56D9424A}"/>
              </a:ext>
            </a:extLst>
          </p:cNvPr>
          <p:cNvGraphicFramePr/>
          <p:nvPr/>
        </p:nvGraphicFramePr>
        <p:xfrm>
          <a:off x="1392500" y="156391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8056B3C-D349-CBE9-3115-060446C3EAAF}"/>
              </a:ext>
            </a:extLst>
          </p:cNvPr>
          <p:cNvSpPr txBox="1"/>
          <p:nvPr/>
        </p:nvSpPr>
        <p:spPr>
          <a:xfrm>
            <a:off x="55300" y="1563914"/>
            <a:ext cx="204379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Cycle to be repeated as new target set or target is adjusted to meet the needs of the trainee.</a:t>
            </a:r>
          </a:p>
        </p:txBody>
      </p:sp>
      <p:sp>
        <p:nvSpPr>
          <p:cNvPr id="7" name="Google Shape;106;p12">
            <a:extLst>
              <a:ext uri="{FF2B5EF4-FFF2-40B4-BE49-F238E27FC236}">
                <a16:creationId xmlns:a16="http://schemas.microsoft.com/office/drawing/2014/main" id="{86C9B1DF-67A3-44C5-6771-F98E50335C6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0321" y="259017"/>
            <a:ext cx="8103358" cy="1066800"/>
          </a:xfrm>
          <a:prstGeom prst="rect">
            <a:avLst/>
          </a:prstGeom>
          <a:solidFill>
            <a:srgbClr val="17E9C6"/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3200" dirty="0"/>
              <a:t>Warwick’s Mentoring Model </a:t>
            </a:r>
            <a:br>
              <a:rPr lang="en-GB" sz="3200" dirty="0"/>
            </a:br>
            <a:r>
              <a:rPr lang="en-GB" sz="3200" dirty="0"/>
              <a:t>based on Instructional Coaching (Knight, 2013)</a:t>
            </a:r>
            <a:endParaRPr sz="3200" dirty="0"/>
          </a:p>
        </p:txBody>
      </p:sp>
    </p:spTree>
    <p:extLst>
      <p:ext uri="{BB962C8B-B14F-4D97-AF65-F5344CB8AC3E}">
        <p14:creationId xmlns:p14="http://schemas.microsoft.com/office/powerpoint/2010/main" val="39540160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7a47c348-9016-4609-943d-96762600c20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plate_uni_of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D2312AADD4BE469DC8F6B4188F01AC" ma:contentTypeVersion="14" ma:contentTypeDescription="Create a new document." ma:contentTypeScope="" ma:versionID="ed8c60593a6ea6f6707f5dd6d6421e57">
  <xsd:schema xmlns:xsd="http://www.w3.org/2001/XMLSchema" xmlns:xs="http://www.w3.org/2001/XMLSchema" xmlns:p="http://schemas.microsoft.com/office/2006/metadata/properties" xmlns:ns2="7f2895af-c833-4cca-a2c5-e51b386aff4f" xmlns:ns3="4cb8b55e-42ac-4fdc-af5c-35d073ed5e47" targetNamespace="http://schemas.microsoft.com/office/2006/metadata/properties" ma:root="true" ma:fieldsID="ffa7fbdc1a394680c70a5d0c183b9349" ns2:_="" ns3:_="">
    <xsd:import namespace="7f2895af-c833-4cca-a2c5-e51b386aff4f"/>
    <xsd:import namespace="4cb8b55e-42ac-4fdc-af5c-35d073ed5e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2895af-c833-4cca-a2c5-e51b386aff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b8b55e-42ac-4fdc-af5c-35d073ed5e47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238ef938-79e8-4355-b19d-98e94ee3e339}" ma:internalName="TaxCatchAll" ma:showField="CatchAllData" ma:web="4cb8b55e-42ac-4fdc-af5c-35d073ed5e4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f2895af-c833-4cca-a2c5-e51b386aff4f">
      <Terms xmlns="http://schemas.microsoft.com/office/infopath/2007/PartnerControls"/>
    </lcf76f155ced4ddcb4097134ff3c332f>
    <TaxCatchAll xmlns="4cb8b55e-42ac-4fdc-af5c-35d073ed5e47" xsi:nil="true"/>
  </documentManagement>
</p:properties>
</file>

<file path=customXml/itemProps1.xml><?xml version="1.0" encoding="utf-8"?>
<ds:datastoreItem xmlns:ds="http://schemas.openxmlformats.org/officeDocument/2006/customXml" ds:itemID="{01802FA8-2323-4F7F-A92F-07696F4BE4A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06C6D9B-65E4-4814-8DD4-91598368F4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f2895af-c833-4cca-a2c5-e51b386aff4f"/>
    <ds:schemaRef ds:uri="4cb8b55e-42ac-4fdc-af5c-35d073ed5e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78766A1-FBD6-4323-AABB-F58043D5D5F4}">
  <ds:schemaRefs>
    <ds:schemaRef ds:uri="http://schemas.microsoft.com/office/2006/metadata/properties"/>
    <ds:schemaRef ds:uri="http://schemas.microsoft.com/office/infopath/2007/PartnerControls"/>
    <ds:schemaRef ds:uri="7f2895af-c833-4cca-a2c5-e51b386aff4f"/>
    <ds:schemaRef ds:uri="4cb8b55e-42ac-4fdc-af5c-35d073ed5e4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16991</TotalTime>
  <Words>806</Words>
  <Application>Microsoft Office PowerPoint</Application>
  <PresentationFormat>On-screen Show (4:3)</PresentationFormat>
  <Paragraphs>110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Aptos</vt:lpstr>
      <vt:lpstr>Arial</vt:lpstr>
      <vt:lpstr>Calibri</vt:lpstr>
      <vt:lpstr>Calibri Light</vt:lpstr>
      <vt:lpstr>GDS Transport</vt:lpstr>
      <vt:lpstr>Verdana</vt:lpstr>
      <vt:lpstr>template_uni_of_warwick</vt:lpstr>
      <vt:lpstr>2_Custom Design</vt:lpstr>
      <vt:lpstr>PowerPoint Presentation</vt:lpstr>
      <vt:lpstr>PowerPoint Presentation</vt:lpstr>
      <vt:lpstr>A busy and positive start: </vt:lpstr>
      <vt:lpstr>National Mentoring Expectations.</vt:lpstr>
      <vt:lpstr>National Mentoring Expectations.</vt:lpstr>
      <vt:lpstr>Our response: To ensure that we meet the DfE’s requirements for a ‘professional network of well trained and expert mentors’, we have developed a flexible suite of Tiers and Units to support the support your mentor development.</vt:lpstr>
      <vt:lpstr>PowerPoint Presentation</vt:lpstr>
      <vt:lpstr>How CTE’s principles of assessment support  our mentoring approach.</vt:lpstr>
      <vt:lpstr>Warwick’s Mentoring Model  based on Instructional Coaching (Knight, 2013)</vt:lpstr>
      <vt:lpstr>   The level of support is matched to the trainees’ level of proficiency – working on a continuum of support (directive to reflective) and will involve the mentor asking questions and mentee discussing a range opportunities for observation, modelling, co-planning, data collection and most importantly the use of dialogue to support development. </vt:lpstr>
      <vt:lpstr>Your Mentoring Agreement:</vt:lpstr>
      <vt:lpstr>PowerPoint Presentation</vt:lpstr>
      <vt:lpstr>PowerPoint Presentation</vt:lpstr>
      <vt:lpstr>PowerPoint Presentation</vt:lpstr>
      <vt:lpstr>PowerPoint Presentation</vt:lpstr>
      <vt:lpstr>What else do you still need to know?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 SESSION TO TAKE ACCOUNT OF THIS!</dc:title>
  <dc:creator>edscah</dc:creator>
  <cp:lastModifiedBy>Averna-Joint, Miriam</cp:lastModifiedBy>
  <cp:revision>149</cp:revision>
  <cp:lastPrinted>2023-09-19T13:59:41Z</cp:lastPrinted>
  <dcterms:created xsi:type="dcterms:W3CDTF">2006-10-16T10:36:40Z</dcterms:created>
  <dcterms:modified xsi:type="dcterms:W3CDTF">2024-09-16T08:37:52Z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0x0101002DD2312AADD4BE469DC8F6B4188F01AC</vt:lpwstr>
  </property>
  <property fmtid="{D5CDD505-2E9C-101B-9397-08002B2CF9AE}" pid="3" name="MediaServiceImageTags">
    <vt:lpwstr/>
  </property>
</Properties>
</file>