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5"/>
  </p:notesMasterIdLst>
  <p:sldIdLst>
    <p:sldId id="296" r:id="rId5"/>
    <p:sldId id="307" r:id="rId6"/>
    <p:sldId id="303" r:id="rId7"/>
    <p:sldId id="304" r:id="rId8"/>
    <p:sldId id="298" r:id="rId9"/>
    <p:sldId id="299" r:id="rId10"/>
    <p:sldId id="301" r:id="rId11"/>
    <p:sldId id="302" r:id="rId12"/>
    <p:sldId id="305" r:id="rId13"/>
    <p:sldId id="306"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errington, Helen" initials="CH" lastIdx="16" clrIdx="0">
    <p:extLst>
      <p:ext uri="{19B8F6BF-5375-455C-9EA6-DF929625EA0E}">
        <p15:presenceInfo xmlns:p15="http://schemas.microsoft.com/office/powerpoint/2012/main" userId="S-1-5-21-94802787-2259107539-412602403-3006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85E9E94-4666-40CB-9198-774440B7728E}" v="4" dt="2023-04-18T14:04:03.569"/>
    <p1510:client id="{CB6ADB97-69E3-BDA1-359A-45A9E1574209}" v="345" dt="2023-03-01T16:28:14.681"/>
    <p1510:client id="{D18B712C-603F-455B-A125-805EE49C155F}" v="47" dt="2022-07-13T15:54:13.498"/>
    <p1510:client id="{DFEBB6D2-279C-4E5C-B9C9-7D258C7AD19F}" v="58" dt="2023-11-09T10:03:34.506"/>
    <p1510:client id="{F43B65E8-3556-44F4-AA6D-BC02397E8058}" v="32" dt="2022-07-13T15:32:06.257"/>
    <p1510:client id="{FA5C97DD-6C01-40A6-809E-A4CEE3A5B1DE}" v="4" dt="2022-08-10T19:17:24.40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756"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alker, Alexandra" userId="S::u1473040@live.warwick.ac.uk::d0fa6d8d-1a1c-422d-95f7-450f4f710d5b" providerId="AD" clId="Web-{D18B712C-603F-455B-A125-805EE49C155F}"/>
    <pc:docChg chg="modSld">
      <pc:chgData name="Walker, Alexandra" userId="S::u1473040@live.warwick.ac.uk::d0fa6d8d-1a1c-422d-95f7-450f4f710d5b" providerId="AD" clId="Web-{D18B712C-603F-455B-A125-805EE49C155F}" dt="2022-07-13T15:54:13.498" v="24" actId="20577"/>
      <pc:docMkLst>
        <pc:docMk/>
      </pc:docMkLst>
      <pc:sldChg chg="modSp">
        <pc:chgData name="Walker, Alexandra" userId="S::u1473040@live.warwick.ac.uk::d0fa6d8d-1a1c-422d-95f7-450f4f710d5b" providerId="AD" clId="Web-{D18B712C-603F-455B-A125-805EE49C155F}" dt="2022-07-13T15:54:13.498" v="24" actId="20577"/>
        <pc:sldMkLst>
          <pc:docMk/>
          <pc:sldMk cId="631292330" sldId="299"/>
        </pc:sldMkLst>
        <pc:spChg chg="mod">
          <ac:chgData name="Walker, Alexandra" userId="S::u1473040@live.warwick.ac.uk::d0fa6d8d-1a1c-422d-95f7-450f4f710d5b" providerId="AD" clId="Web-{D18B712C-603F-455B-A125-805EE49C155F}" dt="2022-07-13T15:54:13.498" v="24" actId="20577"/>
          <ac:spMkLst>
            <pc:docMk/>
            <pc:sldMk cId="631292330" sldId="299"/>
            <ac:spMk id="3" creationId="{A15E8E50-BBD1-4E43-B088-833920BD634E}"/>
          </ac:spMkLst>
        </pc:spChg>
      </pc:sldChg>
      <pc:sldChg chg="modSp">
        <pc:chgData name="Walker, Alexandra" userId="S::u1473040@live.warwick.ac.uk::d0fa6d8d-1a1c-422d-95f7-450f4f710d5b" providerId="AD" clId="Web-{D18B712C-603F-455B-A125-805EE49C155F}" dt="2022-07-13T15:38:32.965" v="22" actId="1076"/>
        <pc:sldMkLst>
          <pc:docMk/>
          <pc:sldMk cId="3878290041" sldId="303"/>
        </pc:sldMkLst>
        <pc:spChg chg="mod">
          <ac:chgData name="Walker, Alexandra" userId="S::u1473040@live.warwick.ac.uk::d0fa6d8d-1a1c-422d-95f7-450f4f710d5b" providerId="AD" clId="Web-{D18B712C-603F-455B-A125-805EE49C155F}" dt="2022-07-13T15:38:28.231" v="21" actId="20577"/>
          <ac:spMkLst>
            <pc:docMk/>
            <pc:sldMk cId="3878290041" sldId="303"/>
            <ac:spMk id="3" creationId="{5D0B26A3-01F2-4FE5-AD82-DC834F970E66}"/>
          </ac:spMkLst>
        </pc:spChg>
        <pc:spChg chg="mod">
          <ac:chgData name="Walker, Alexandra" userId="S::u1473040@live.warwick.ac.uk::d0fa6d8d-1a1c-422d-95f7-450f4f710d5b" providerId="AD" clId="Web-{D18B712C-603F-455B-A125-805EE49C155F}" dt="2022-07-13T15:38:32.965" v="22" actId="1076"/>
          <ac:spMkLst>
            <pc:docMk/>
            <pc:sldMk cId="3878290041" sldId="303"/>
            <ac:spMk id="7" creationId="{69D0288C-F680-40AF-B030-ED96CB5D7C02}"/>
          </ac:spMkLst>
        </pc:spChg>
      </pc:sldChg>
    </pc:docChg>
  </pc:docChgLst>
  <pc:docChgLst>
    <pc:chgData name="Walker, Alexandra" userId="S::u1473040@live.warwick.ac.uk::d0fa6d8d-1a1c-422d-95f7-450f4f710d5b" providerId="AD" clId="Web-{FA5C97DD-6C01-40A6-809E-A4CEE3A5B1DE}"/>
    <pc:docChg chg="modSld">
      <pc:chgData name="Walker, Alexandra" userId="S::u1473040@live.warwick.ac.uk::d0fa6d8d-1a1c-422d-95f7-450f4f710d5b" providerId="AD" clId="Web-{FA5C97DD-6C01-40A6-809E-A4CEE3A5B1DE}" dt="2022-08-10T19:17:24.403" v="1" actId="20577"/>
      <pc:docMkLst>
        <pc:docMk/>
      </pc:docMkLst>
      <pc:sldChg chg="modSp">
        <pc:chgData name="Walker, Alexandra" userId="S::u1473040@live.warwick.ac.uk::d0fa6d8d-1a1c-422d-95f7-450f4f710d5b" providerId="AD" clId="Web-{FA5C97DD-6C01-40A6-809E-A4CEE3A5B1DE}" dt="2022-08-10T19:17:24.403" v="1" actId="20577"/>
        <pc:sldMkLst>
          <pc:docMk/>
          <pc:sldMk cId="3878290041" sldId="303"/>
        </pc:sldMkLst>
        <pc:spChg chg="mod">
          <ac:chgData name="Walker, Alexandra" userId="S::u1473040@live.warwick.ac.uk::d0fa6d8d-1a1c-422d-95f7-450f4f710d5b" providerId="AD" clId="Web-{FA5C97DD-6C01-40A6-809E-A4CEE3A5B1DE}" dt="2022-08-10T19:17:24.403" v="1" actId="20577"/>
          <ac:spMkLst>
            <pc:docMk/>
            <pc:sldMk cId="3878290041" sldId="303"/>
            <ac:spMk id="3" creationId="{5D0B26A3-01F2-4FE5-AD82-DC834F970E66}"/>
          </ac:spMkLst>
        </pc:spChg>
      </pc:sldChg>
    </pc:docChg>
  </pc:docChgLst>
  <pc:docChgLst>
    <pc:chgData name="Walker, Alex" userId="S::u1473040@live.warwick.ac.uk::d0fa6d8d-1a1c-422d-95f7-450f4f710d5b" providerId="AD" clId="Web-{185E9E94-4666-40CB-9198-774440B7728E}"/>
    <pc:docChg chg="modSld">
      <pc:chgData name="Walker, Alex" userId="S::u1473040@live.warwick.ac.uk::d0fa6d8d-1a1c-422d-95f7-450f4f710d5b" providerId="AD" clId="Web-{185E9E94-4666-40CB-9198-774440B7728E}" dt="2023-04-18T14:04:03.554" v="1" actId="20577"/>
      <pc:docMkLst>
        <pc:docMk/>
      </pc:docMkLst>
      <pc:sldChg chg="modSp">
        <pc:chgData name="Walker, Alex" userId="S::u1473040@live.warwick.ac.uk::d0fa6d8d-1a1c-422d-95f7-450f4f710d5b" providerId="AD" clId="Web-{185E9E94-4666-40CB-9198-774440B7728E}" dt="2023-04-18T14:04:03.554" v="1" actId="20577"/>
        <pc:sldMkLst>
          <pc:docMk/>
          <pc:sldMk cId="3917236" sldId="298"/>
        </pc:sldMkLst>
        <pc:spChg chg="mod">
          <ac:chgData name="Walker, Alex" userId="S::u1473040@live.warwick.ac.uk::d0fa6d8d-1a1c-422d-95f7-450f4f710d5b" providerId="AD" clId="Web-{185E9E94-4666-40CB-9198-774440B7728E}" dt="2023-04-18T14:04:03.554" v="1" actId="20577"/>
          <ac:spMkLst>
            <pc:docMk/>
            <pc:sldMk cId="3917236" sldId="298"/>
            <ac:spMk id="7" creationId="{BF1451E2-4028-416A-A2EE-A12E422EE807}"/>
          </ac:spMkLst>
        </pc:spChg>
      </pc:sldChg>
    </pc:docChg>
  </pc:docChgLst>
  <pc:docChgLst>
    <pc:chgData name="Walker, Alexandra" userId="S::u1473040@live.warwick.ac.uk::d0fa6d8d-1a1c-422d-95f7-450f4f710d5b" providerId="AD" clId="Web-{F43B65E8-3556-44F4-AA6D-BC02397E8058}"/>
    <pc:docChg chg="modSld">
      <pc:chgData name="Walker, Alexandra" userId="S::u1473040@live.warwick.ac.uk::d0fa6d8d-1a1c-422d-95f7-450f4f710d5b" providerId="AD" clId="Web-{F43B65E8-3556-44F4-AA6D-BC02397E8058}" dt="2022-07-13T15:32:06.241" v="17" actId="20577"/>
      <pc:docMkLst>
        <pc:docMk/>
      </pc:docMkLst>
      <pc:sldChg chg="modSp">
        <pc:chgData name="Walker, Alexandra" userId="S::u1473040@live.warwick.ac.uk::d0fa6d8d-1a1c-422d-95f7-450f4f710d5b" providerId="AD" clId="Web-{F43B65E8-3556-44F4-AA6D-BC02397E8058}" dt="2022-07-13T15:32:06.241" v="17" actId="20577"/>
        <pc:sldMkLst>
          <pc:docMk/>
          <pc:sldMk cId="631292330" sldId="299"/>
        </pc:sldMkLst>
        <pc:spChg chg="mod">
          <ac:chgData name="Walker, Alexandra" userId="S::u1473040@live.warwick.ac.uk::d0fa6d8d-1a1c-422d-95f7-450f4f710d5b" providerId="AD" clId="Web-{F43B65E8-3556-44F4-AA6D-BC02397E8058}" dt="2022-07-13T15:32:06.241" v="17" actId="20577"/>
          <ac:spMkLst>
            <pc:docMk/>
            <pc:sldMk cId="631292330" sldId="299"/>
            <ac:spMk id="3" creationId="{A15E8E50-BBD1-4E43-B088-833920BD634E}"/>
          </ac:spMkLst>
        </pc:spChg>
      </pc:sldChg>
      <pc:sldChg chg="modSp">
        <pc:chgData name="Walker, Alexandra" userId="S::u1473040@live.warwick.ac.uk::d0fa6d8d-1a1c-422d-95f7-450f4f710d5b" providerId="AD" clId="Web-{F43B65E8-3556-44F4-AA6D-BC02397E8058}" dt="2022-07-13T15:26:11.373" v="15" actId="1076"/>
        <pc:sldMkLst>
          <pc:docMk/>
          <pc:sldMk cId="3878290041" sldId="303"/>
        </pc:sldMkLst>
        <pc:spChg chg="mod">
          <ac:chgData name="Walker, Alexandra" userId="S::u1473040@live.warwick.ac.uk::d0fa6d8d-1a1c-422d-95f7-450f4f710d5b" providerId="AD" clId="Web-{F43B65E8-3556-44F4-AA6D-BC02397E8058}" dt="2022-07-13T15:26:04.732" v="14" actId="20577"/>
          <ac:spMkLst>
            <pc:docMk/>
            <pc:sldMk cId="3878290041" sldId="303"/>
            <ac:spMk id="3" creationId="{5D0B26A3-01F2-4FE5-AD82-DC834F970E66}"/>
          </ac:spMkLst>
        </pc:spChg>
        <pc:spChg chg="mod">
          <ac:chgData name="Walker, Alexandra" userId="S::u1473040@live.warwick.ac.uk::d0fa6d8d-1a1c-422d-95f7-450f4f710d5b" providerId="AD" clId="Web-{F43B65E8-3556-44F4-AA6D-BC02397E8058}" dt="2022-07-13T15:26:11.373" v="15" actId="1076"/>
          <ac:spMkLst>
            <pc:docMk/>
            <pc:sldMk cId="3878290041" sldId="303"/>
            <ac:spMk id="7" creationId="{69D0288C-F680-40AF-B030-ED96CB5D7C02}"/>
          </ac:spMkLst>
        </pc:spChg>
      </pc:sldChg>
    </pc:docChg>
  </pc:docChgLst>
  <pc:docChgLst>
    <pc:chgData name="Harris, Megan" userId="S::hosgdk@live.warwick.ac.uk::d95f9e45-92db-4dd0-b68c-bc9440e0d9a9" providerId="AD" clId="Web-{CB6ADB97-69E3-BDA1-359A-45A9E1574209}"/>
    <pc:docChg chg="modSld">
      <pc:chgData name="Harris, Megan" userId="S::hosgdk@live.warwick.ac.uk::d95f9e45-92db-4dd0-b68c-bc9440e0d9a9" providerId="AD" clId="Web-{CB6ADB97-69E3-BDA1-359A-45A9E1574209}" dt="2023-03-01T16:28:14.681" v="178" actId="20577"/>
      <pc:docMkLst>
        <pc:docMk/>
      </pc:docMkLst>
      <pc:sldChg chg="modSp">
        <pc:chgData name="Harris, Megan" userId="S::hosgdk@live.warwick.ac.uk::d95f9e45-92db-4dd0-b68c-bc9440e0d9a9" providerId="AD" clId="Web-{CB6ADB97-69E3-BDA1-359A-45A9E1574209}" dt="2023-03-01T12:36:05.052" v="80" actId="20577"/>
        <pc:sldMkLst>
          <pc:docMk/>
          <pc:sldMk cId="3917236" sldId="298"/>
        </pc:sldMkLst>
        <pc:spChg chg="mod">
          <ac:chgData name="Harris, Megan" userId="S::hosgdk@live.warwick.ac.uk::d95f9e45-92db-4dd0-b68c-bc9440e0d9a9" providerId="AD" clId="Web-{CB6ADB97-69E3-BDA1-359A-45A9E1574209}" dt="2023-03-01T12:36:05.052" v="80" actId="20577"/>
          <ac:spMkLst>
            <pc:docMk/>
            <pc:sldMk cId="3917236" sldId="298"/>
            <ac:spMk id="7" creationId="{BF1451E2-4028-416A-A2EE-A12E422EE807}"/>
          </ac:spMkLst>
        </pc:spChg>
      </pc:sldChg>
      <pc:sldChg chg="modSp">
        <pc:chgData name="Harris, Megan" userId="S::hosgdk@live.warwick.ac.uk::d95f9e45-92db-4dd0-b68c-bc9440e0d9a9" providerId="AD" clId="Web-{CB6ADB97-69E3-BDA1-359A-45A9E1574209}" dt="2023-03-01T12:40:19.717" v="118" actId="20577"/>
        <pc:sldMkLst>
          <pc:docMk/>
          <pc:sldMk cId="631292330" sldId="299"/>
        </pc:sldMkLst>
        <pc:spChg chg="mod">
          <ac:chgData name="Harris, Megan" userId="S::hosgdk@live.warwick.ac.uk::d95f9e45-92db-4dd0-b68c-bc9440e0d9a9" providerId="AD" clId="Web-{CB6ADB97-69E3-BDA1-359A-45A9E1574209}" dt="2023-03-01T12:40:19.717" v="118" actId="20577"/>
          <ac:spMkLst>
            <pc:docMk/>
            <pc:sldMk cId="631292330" sldId="299"/>
            <ac:spMk id="3" creationId="{A15E8E50-BBD1-4E43-B088-833920BD634E}"/>
          </ac:spMkLst>
        </pc:spChg>
      </pc:sldChg>
      <pc:sldChg chg="modSp">
        <pc:chgData name="Harris, Megan" userId="S::hosgdk@live.warwick.ac.uk::d95f9e45-92db-4dd0-b68c-bc9440e0d9a9" providerId="AD" clId="Web-{CB6ADB97-69E3-BDA1-359A-45A9E1574209}" dt="2023-03-01T12:44:39.256" v="155" actId="20577"/>
        <pc:sldMkLst>
          <pc:docMk/>
          <pc:sldMk cId="3401554744" sldId="302"/>
        </pc:sldMkLst>
        <pc:spChg chg="mod">
          <ac:chgData name="Harris, Megan" userId="S::hosgdk@live.warwick.ac.uk::d95f9e45-92db-4dd0-b68c-bc9440e0d9a9" providerId="AD" clId="Web-{CB6ADB97-69E3-BDA1-359A-45A9E1574209}" dt="2023-03-01T12:43:42.770" v="144" actId="14100"/>
          <ac:spMkLst>
            <pc:docMk/>
            <pc:sldMk cId="3401554744" sldId="302"/>
            <ac:spMk id="3" creationId="{A15E8E50-BBD1-4E43-B088-833920BD634E}"/>
          </ac:spMkLst>
        </pc:spChg>
        <pc:spChg chg="mod">
          <ac:chgData name="Harris, Megan" userId="S::hosgdk@live.warwick.ac.uk::d95f9e45-92db-4dd0-b68c-bc9440e0d9a9" providerId="AD" clId="Web-{CB6ADB97-69E3-BDA1-359A-45A9E1574209}" dt="2023-03-01T12:43:50.083" v="145" actId="1076"/>
          <ac:spMkLst>
            <pc:docMk/>
            <pc:sldMk cId="3401554744" sldId="302"/>
            <ac:spMk id="6" creationId="{801E9A8F-33C5-4C9E-8911-0991B55D1219}"/>
          </ac:spMkLst>
        </pc:spChg>
        <pc:spChg chg="mod">
          <ac:chgData name="Harris, Megan" userId="S::hosgdk@live.warwick.ac.uk::d95f9e45-92db-4dd0-b68c-bc9440e0d9a9" providerId="AD" clId="Web-{CB6ADB97-69E3-BDA1-359A-45A9E1574209}" dt="2023-03-01T12:44:39.256" v="155" actId="20577"/>
          <ac:spMkLst>
            <pc:docMk/>
            <pc:sldMk cId="3401554744" sldId="302"/>
            <ac:spMk id="7" creationId="{B0B903FC-70A1-42F8-A2F8-DA8250105123}"/>
          </ac:spMkLst>
        </pc:spChg>
      </pc:sldChg>
      <pc:sldChg chg="modSp">
        <pc:chgData name="Harris, Megan" userId="S::hosgdk@live.warwick.ac.uk::d95f9e45-92db-4dd0-b68c-bc9440e0d9a9" providerId="AD" clId="Web-{CB6ADB97-69E3-BDA1-359A-45A9E1574209}" dt="2023-03-01T16:28:14.681" v="178" actId="20577"/>
        <pc:sldMkLst>
          <pc:docMk/>
          <pc:sldMk cId="3878290041" sldId="303"/>
        </pc:sldMkLst>
        <pc:spChg chg="mod">
          <ac:chgData name="Harris, Megan" userId="S::hosgdk@live.warwick.ac.uk::d95f9e45-92db-4dd0-b68c-bc9440e0d9a9" providerId="AD" clId="Web-{CB6ADB97-69E3-BDA1-359A-45A9E1574209}" dt="2023-03-01T16:28:14.681" v="178" actId="20577"/>
          <ac:spMkLst>
            <pc:docMk/>
            <pc:sldMk cId="3878290041" sldId="303"/>
            <ac:spMk id="3" creationId="{5D0B26A3-01F2-4FE5-AD82-DC834F970E66}"/>
          </ac:spMkLst>
        </pc:spChg>
      </pc:sldChg>
      <pc:sldChg chg="modSp">
        <pc:chgData name="Harris, Megan" userId="S::hosgdk@live.warwick.ac.uk::d95f9e45-92db-4dd0-b68c-bc9440e0d9a9" providerId="AD" clId="Web-{CB6ADB97-69E3-BDA1-359A-45A9E1574209}" dt="2023-03-01T12:22:24.980" v="44" actId="20577"/>
        <pc:sldMkLst>
          <pc:docMk/>
          <pc:sldMk cId="1767522898" sldId="304"/>
        </pc:sldMkLst>
        <pc:spChg chg="mod">
          <ac:chgData name="Harris, Megan" userId="S::hosgdk@live.warwick.ac.uk::d95f9e45-92db-4dd0-b68c-bc9440e0d9a9" providerId="AD" clId="Web-{CB6ADB97-69E3-BDA1-359A-45A9E1574209}" dt="2023-03-01T12:22:24.980" v="44" actId="20577"/>
          <ac:spMkLst>
            <pc:docMk/>
            <pc:sldMk cId="1767522898" sldId="304"/>
            <ac:spMk id="9" creationId="{91DA1CF3-EDB2-4D90-9731-39E96E4B522C}"/>
          </ac:spMkLst>
        </pc:spChg>
      </pc:sldChg>
      <pc:sldChg chg="modSp">
        <pc:chgData name="Harris, Megan" userId="S::hosgdk@live.warwick.ac.uk::d95f9e45-92db-4dd0-b68c-bc9440e0d9a9" providerId="AD" clId="Web-{CB6ADB97-69E3-BDA1-359A-45A9E1574209}" dt="2023-03-01T12:49:31.750" v="162" actId="20577"/>
        <pc:sldMkLst>
          <pc:docMk/>
          <pc:sldMk cId="2902063678" sldId="305"/>
        </pc:sldMkLst>
        <pc:spChg chg="mod">
          <ac:chgData name="Harris, Megan" userId="S::hosgdk@live.warwick.ac.uk::d95f9e45-92db-4dd0-b68c-bc9440e0d9a9" providerId="AD" clId="Web-{CB6ADB97-69E3-BDA1-359A-45A9E1574209}" dt="2023-03-01T12:49:31.750" v="162" actId="20577"/>
          <ac:spMkLst>
            <pc:docMk/>
            <pc:sldMk cId="2902063678" sldId="305"/>
            <ac:spMk id="3" creationId="{A15E8E50-BBD1-4E43-B088-833920BD634E}"/>
          </ac:spMkLst>
        </pc:spChg>
      </pc:sldChg>
    </pc:docChg>
  </pc:docChgLst>
  <pc:docChgLst>
    <pc:chgData name="Walker, Alex" userId="S::u1473040@live.warwick.ac.uk::d0fa6d8d-1a1c-422d-95f7-450f4f710d5b" providerId="AD" clId="Web-{DFEBB6D2-279C-4E5C-B9C9-7D258C7AD19F}"/>
    <pc:docChg chg="modSld">
      <pc:chgData name="Walker, Alex" userId="S::u1473040@live.warwick.ac.uk::d0fa6d8d-1a1c-422d-95f7-450f4f710d5b" providerId="AD" clId="Web-{DFEBB6D2-279C-4E5C-B9C9-7D258C7AD19F}" dt="2023-11-09T10:03:33.912" v="28" actId="20577"/>
      <pc:docMkLst>
        <pc:docMk/>
      </pc:docMkLst>
      <pc:sldChg chg="modSp">
        <pc:chgData name="Walker, Alex" userId="S::u1473040@live.warwick.ac.uk::d0fa6d8d-1a1c-422d-95f7-450f4f710d5b" providerId="AD" clId="Web-{DFEBB6D2-279C-4E5C-B9C9-7D258C7AD19F}" dt="2023-11-09T10:03:33.912" v="28" actId="20577"/>
        <pc:sldMkLst>
          <pc:docMk/>
          <pc:sldMk cId="3917236" sldId="298"/>
        </pc:sldMkLst>
        <pc:spChg chg="mod">
          <ac:chgData name="Walker, Alex" userId="S::u1473040@live.warwick.ac.uk::d0fa6d8d-1a1c-422d-95f7-450f4f710d5b" providerId="AD" clId="Web-{DFEBB6D2-279C-4E5C-B9C9-7D258C7AD19F}" dt="2023-11-09T10:03:33.912" v="28" actId="20577"/>
          <ac:spMkLst>
            <pc:docMk/>
            <pc:sldMk cId="3917236" sldId="298"/>
            <ac:spMk id="7" creationId="{BF1451E2-4028-416A-A2EE-A12E422EE807}"/>
          </ac:spMkLst>
        </pc:spChg>
      </pc:sldChg>
      <pc:sldChg chg="modSp">
        <pc:chgData name="Walker, Alex" userId="S::u1473040@live.warwick.ac.uk::d0fa6d8d-1a1c-422d-95f7-450f4f710d5b" providerId="AD" clId="Web-{DFEBB6D2-279C-4E5C-B9C9-7D258C7AD19F}" dt="2023-11-09T10:03:01.771" v="6" actId="20577"/>
        <pc:sldMkLst>
          <pc:docMk/>
          <pc:sldMk cId="3878290041" sldId="303"/>
        </pc:sldMkLst>
        <pc:spChg chg="mod">
          <ac:chgData name="Walker, Alex" userId="S::u1473040@live.warwick.ac.uk::d0fa6d8d-1a1c-422d-95f7-450f4f710d5b" providerId="AD" clId="Web-{DFEBB6D2-279C-4E5C-B9C9-7D258C7AD19F}" dt="2023-11-09T10:03:01.771" v="6" actId="20577"/>
          <ac:spMkLst>
            <pc:docMk/>
            <pc:sldMk cId="3878290041" sldId="303"/>
            <ac:spMk id="3" creationId="{5D0B26A3-01F2-4FE5-AD82-DC834F970E66}"/>
          </ac:spMkLst>
        </pc:spChg>
      </pc:sldChg>
      <pc:sldChg chg="modSp">
        <pc:chgData name="Walker, Alex" userId="S::u1473040@live.warwick.ac.uk::d0fa6d8d-1a1c-422d-95f7-450f4f710d5b" providerId="AD" clId="Web-{DFEBB6D2-279C-4E5C-B9C9-7D258C7AD19F}" dt="2023-11-09T09:58:18.733" v="4" actId="1076"/>
        <pc:sldMkLst>
          <pc:docMk/>
          <pc:sldMk cId="1767522898" sldId="304"/>
        </pc:sldMkLst>
        <pc:spChg chg="mod">
          <ac:chgData name="Walker, Alex" userId="S::u1473040@live.warwick.ac.uk::d0fa6d8d-1a1c-422d-95f7-450f4f710d5b" providerId="AD" clId="Web-{DFEBB6D2-279C-4E5C-B9C9-7D258C7AD19F}" dt="2023-11-09T09:58:18.733" v="4" actId="1076"/>
          <ac:spMkLst>
            <pc:docMk/>
            <pc:sldMk cId="1767522898" sldId="304"/>
            <ac:spMk id="8" creationId="{B54A83E7-5112-4EC5-A99F-7C8297408B2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A13948-319A-4599-B88A-B56745A0C8C8}" type="datetimeFigureOut">
              <a:rPr lang="en-GB" smtClean="0"/>
              <a:t>26/07/2024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C31A14-5BA0-4CA4-ACB1-1F460E0D21AB}" type="slidenum">
              <a:rPr lang="en-GB" smtClean="0"/>
              <a:t>‹#›</a:t>
            </a:fld>
            <a:endParaRPr lang="en-GB"/>
          </a:p>
        </p:txBody>
      </p:sp>
    </p:spTree>
    <p:extLst>
      <p:ext uri="{BB962C8B-B14F-4D97-AF65-F5344CB8AC3E}">
        <p14:creationId xmlns:p14="http://schemas.microsoft.com/office/powerpoint/2010/main" val="18312958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8B6ED8-9D91-5E4C-8236-27D5494AAD9C}" type="slidenum">
              <a:rPr lang="en-US" smtClean="0"/>
              <a:t>1</a:t>
            </a:fld>
            <a:endParaRPr lang="en-US"/>
          </a:p>
        </p:txBody>
      </p:sp>
    </p:spTree>
    <p:extLst>
      <p:ext uri="{BB962C8B-B14F-4D97-AF65-F5344CB8AC3E}">
        <p14:creationId xmlns:p14="http://schemas.microsoft.com/office/powerpoint/2010/main" val="4483244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AC31A14-5BA0-4CA4-ACB1-1F460E0D21AB}" type="slidenum">
              <a:rPr lang="en-GB" smtClean="0"/>
              <a:t>7</a:t>
            </a:fld>
            <a:endParaRPr lang="en-GB"/>
          </a:p>
        </p:txBody>
      </p:sp>
    </p:spTree>
    <p:extLst>
      <p:ext uri="{BB962C8B-B14F-4D97-AF65-F5344CB8AC3E}">
        <p14:creationId xmlns:p14="http://schemas.microsoft.com/office/powerpoint/2010/main" val="36675233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61B2A2-2444-4DC7-87E6-C92C6E813A2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31343DF-CA73-43A7-8921-605401EBA9C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39238D5-0A5E-4698-81F0-477F2A37C60C}"/>
              </a:ext>
            </a:extLst>
          </p:cNvPr>
          <p:cNvSpPr>
            <a:spLocks noGrp="1"/>
          </p:cNvSpPr>
          <p:nvPr>
            <p:ph type="dt" sz="half" idx="10"/>
          </p:nvPr>
        </p:nvSpPr>
        <p:spPr/>
        <p:txBody>
          <a:bodyPr/>
          <a:lstStyle/>
          <a:p>
            <a:fld id="{ACC70B7E-1AE7-41A0-976E-595DBFF99973}" type="datetimeFigureOut">
              <a:rPr lang="en-GB" smtClean="0"/>
              <a:t>26/07/2024</a:t>
            </a:fld>
            <a:endParaRPr lang="en-GB"/>
          </a:p>
        </p:txBody>
      </p:sp>
      <p:sp>
        <p:nvSpPr>
          <p:cNvPr id="5" name="Footer Placeholder 4">
            <a:extLst>
              <a:ext uri="{FF2B5EF4-FFF2-40B4-BE49-F238E27FC236}">
                <a16:creationId xmlns:a16="http://schemas.microsoft.com/office/drawing/2014/main" id="{CE449909-9B51-40DD-B014-DC646283722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8D63DBA-1B4B-48A5-A6DC-9D3EDB969121}"/>
              </a:ext>
            </a:extLst>
          </p:cNvPr>
          <p:cNvSpPr>
            <a:spLocks noGrp="1"/>
          </p:cNvSpPr>
          <p:nvPr>
            <p:ph type="sldNum" sz="quarter" idx="12"/>
          </p:nvPr>
        </p:nvSpPr>
        <p:spPr/>
        <p:txBody>
          <a:bodyPr/>
          <a:lstStyle/>
          <a:p>
            <a:fld id="{4368F7A2-4184-4D34-81C7-01A54CF7A157}" type="slidenum">
              <a:rPr lang="en-GB" smtClean="0"/>
              <a:t>‹#›</a:t>
            </a:fld>
            <a:endParaRPr lang="en-GB"/>
          </a:p>
        </p:txBody>
      </p:sp>
    </p:spTree>
    <p:extLst>
      <p:ext uri="{BB962C8B-B14F-4D97-AF65-F5344CB8AC3E}">
        <p14:creationId xmlns:p14="http://schemas.microsoft.com/office/powerpoint/2010/main" val="5824010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B303B7-4A02-430D-BF5B-1C43AAF6EF6F}"/>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DCA5011-2BA9-4D3C-8A11-C9DE1451296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D92ACC8-F374-4889-961A-66C441FB7649}"/>
              </a:ext>
            </a:extLst>
          </p:cNvPr>
          <p:cNvSpPr>
            <a:spLocks noGrp="1"/>
          </p:cNvSpPr>
          <p:nvPr>
            <p:ph type="dt" sz="half" idx="10"/>
          </p:nvPr>
        </p:nvSpPr>
        <p:spPr/>
        <p:txBody>
          <a:bodyPr/>
          <a:lstStyle/>
          <a:p>
            <a:fld id="{ACC70B7E-1AE7-41A0-976E-595DBFF99973}" type="datetimeFigureOut">
              <a:rPr lang="en-GB" smtClean="0"/>
              <a:t>26/07/2024</a:t>
            </a:fld>
            <a:endParaRPr lang="en-GB"/>
          </a:p>
        </p:txBody>
      </p:sp>
      <p:sp>
        <p:nvSpPr>
          <p:cNvPr id="5" name="Footer Placeholder 4">
            <a:extLst>
              <a:ext uri="{FF2B5EF4-FFF2-40B4-BE49-F238E27FC236}">
                <a16:creationId xmlns:a16="http://schemas.microsoft.com/office/drawing/2014/main" id="{CC5C1362-02B8-48EB-9FB6-C10CDA305C6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525194C-27FD-4414-978A-06857CDDAFBD}"/>
              </a:ext>
            </a:extLst>
          </p:cNvPr>
          <p:cNvSpPr>
            <a:spLocks noGrp="1"/>
          </p:cNvSpPr>
          <p:nvPr>
            <p:ph type="sldNum" sz="quarter" idx="12"/>
          </p:nvPr>
        </p:nvSpPr>
        <p:spPr/>
        <p:txBody>
          <a:bodyPr/>
          <a:lstStyle/>
          <a:p>
            <a:fld id="{4368F7A2-4184-4D34-81C7-01A54CF7A157}" type="slidenum">
              <a:rPr lang="en-GB" smtClean="0"/>
              <a:t>‹#›</a:t>
            </a:fld>
            <a:endParaRPr lang="en-GB"/>
          </a:p>
        </p:txBody>
      </p:sp>
    </p:spTree>
    <p:extLst>
      <p:ext uri="{BB962C8B-B14F-4D97-AF65-F5344CB8AC3E}">
        <p14:creationId xmlns:p14="http://schemas.microsoft.com/office/powerpoint/2010/main" val="24794565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33CB9D8-7E9F-49B5-B3EA-F475C4C65E5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671FA5E-8DC9-43D5-BF4F-01CB73D415B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AB11D0A-48CD-4A74-8214-135F8964C1DC}"/>
              </a:ext>
            </a:extLst>
          </p:cNvPr>
          <p:cNvSpPr>
            <a:spLocks noGrp="1"/>
          </p:cNvSpPr>
          <p:nvPr>
            <p:ph type="dt" sz="half" idx="10"/>
          </p:nvPr>
        </p:nvSpPr>
        <p:spPr/>
        <p:txBody>
          <a:bodyPr/>
          <a:lstStyle/>
          <a:p>
            <a:fld id="{ACC70B7E-1AE7-41A0-976E-595DBFF99973}" type="datetimeFigureOut">
              <a:rPr lang="en-GB" smtClean="0"/>
              <a:t>26/07/2024</a:t>
            </a:fld>
            <a:endParaRPr lang="en-GB"/>
          </a:p>
        </p:txBody>
      </p:sp>
      <p:sp>
        <p:nvSpPr>
          <p:cNvPr id="5" name="Footer Placeholder 4">
            <a:extLst>
              <a:ext uri="{FF2B5EF4-FFF2-40B4-BE49-F238E27FC236}">
                <a16:creationId xmlns:a16="http://schemas.microsoft.com/office/drawing/2014/main" id="{0499D26C-20F1-469C-9235-1EF71F776D9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A14BD52-E6DD-4ECC-8469-C9B85503CAA8}"/>
              </a:ext>
            </a:extLst>
          </p:cNvPr>
          <p:cNvSpPr>
            <a:spLocks noGrp="1"/>
          </p:cNvSpPr>
          <p:nvPr>
            <p:ph type="sldNum" sz="quarter" idx="12"/>
          </p:nvPr>
        </p:nvSpPr>
        <p:spPr/>
        <p:txBody>
          <a:bodyPr/>
          <a:lstStyle/>
          <a:p>
            <a:fld id="{4368F7A2-4184-4D34-81C7-01A54CF7A157}" type="slidenum">
              <a:rPr lang="en-GB" smtClean="0"/>
              <a:t>‹#›</a:t>
            </a:fld>
            <a:endParaRPr lang="en-GB"/>
          </a:p>
        </p:txBody>
      </p:sp>
    </p:spTree>
    <p:extLst>
      <p:ext uri="{BB962C8B-B14F-4D97-AF65-F5344CB8AC3E}">
        <p14:creationId xmlns:p14="http://schemas.microsoft.com/office/powerpoint/2010/main" val="24592236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8D306-097A-4E69-9E88-7B306EF8942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98571E9-661D-479D-9263-31C3D7B201A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FD45AF4-7E8C-48C9-A5DE-3F2BE9B5F1F8}"/>
              </a:ext>
            </a:extLst>
          </p:cNvPr>
          <p:cNvSpPr>
            <a:spLocks noGrp="1"/>
          </p:cNvSpPr>
          <p:nvPr>
            <p:ph type="dt" sz="half" idx="10"/>
          </p:nvPr>
        </p:nvSpPr>
        <p:spPr/>
        <p:txBody>
          <a:bodyPr/>
          <a:lstStyle/>
          <a:p>
            <a:fld id="{ACC70B7E-1AE7-41A0-976E-595DBFF99973}" type="datetimeFigureOut">
              <a:rPr lang="en-GB" smtClean="0"/>
              <a:t>26/07/2024</a:t>
            </a:fld>
            <a:endParaRPr lang="en-GB"/>
          </a:p>
        </p:txBody>
      </p:sp>
      <p:sp>
        <p:nvSpPr>
          <p:cNvPr id="5" name="Footer Placeholder 4">
            <a:extLst>
              <a:ext uri="{FF2B5EF4-FFF2-40B4-BE49-F238E27FC236}">
                <a16:creationId xmlns:a16="http://schemas.microsoft.com/office/drawing/2014/main" id="{881D7A42-2633-4B3E-A2BB-7128D9D2E41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14CCDC1-A620-4607-B146-4080AAF1F0EB}"/>
              </a:ext>
            </a:extLst>
          </p:cNvPr>
          <p:cNvSpPr>
            <a:spLocks noGrp="1"/>
          </p:cNvSpPr>
          <p:nvPr>
            <p:ph type="sldNum" sz="quarter" idx="12"/>
          </p:nvPr>
        </p:nvSpPr>
        <p:spPr/>
        <p:txBody>
          <a:bodyPr/>
          <a:lstStyle/>
          <a:p>
            <a:fld id="{4368F7A2-4184-4D34-81C7-01A54CF7A157}" type="slidenum">
              <a:rPr lang="en-GB" smtClean="0"/>
              <a:t>‹#›</a:t>
            </a:fld>
            <a:endParaRPr lang="en-GB"/>
          </a:p>
        </p:txBody>
      </p:sp>
    </p:spTree>
    <p:extLst>
      <p:ext uri="{BB962C8B-B14F-4D97-AF65-F5344CB8AC3E}">
        <p14:creationId xmlns:p14="http://schemas.microsoft.com/office/powerpoint/2010/main" val="28932784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605A7C-2DBC-406B-8121-6E0BE90ABB4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EF1E0D9-178D-4E77-B5AF-64B39F4ACF6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B230FA3-ED57-4AA2-91B4-A0CE3FEDAC39}"/>
              </a:ext>
            </a:extLst>
          </p:cNvPr>
          <p:cNvSpPr>
            <a:spLocks noGrp="1"/>
          </p:cNvSpPr>
          <p:nvPr>
            <p:ph type="dt" sz="half" idx="10"/>
          </p:nvPr>
        </p:nvSpPr>
        <p:spPr/>
        <p:txBody>
          <a:bodyPr/>
          <a:lstStyle/>
          <a:p>
            <a:fld id="{ACC70B7E-1AE7-41A0-976E-595DBFF99973}" type="datetimeFigureOut">
              <a:rPr lang="en-GB" smtClean="0"/>
              <a:t>26/07/2024</a:t>
            </a:fld>
            <a:endParaRPr lang="en-GB"/>
          </a:p>
        </p:txBody>
      </p:sp>
      <p:sp>
        <p:nvSpPr>
          <p:cNvPr id="5" name="Footer Placeholder 4">
            <a:extLst>
              <a:ext uri="{FF2B5EF4-FFF2-40B4-BE49-F238E27FC236}">
                <a16:creationId xmlns:a16="http://schemas.microsoft.com/office/drawing/2014/main" id="{55DA3C03-1839-42B6-A7BF-06270D2BDA3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24CEB35-34EA-4E04-BAEE-3F819CE97EE2}"/>
              </a:ext>
            </a:extLst>
          </p:cNvPr>
          <p:cNvSpPr>
            <a:spLocks noGrp="1"/>
          </p:cNvSpPr>
          <p:nvPr>
            <p:ph type="sldNum" sz="quarter" idx="12"/>
          </p:nvPr>
        </p:nvSpPr>
        <p:spPr/>
        <p:txBody>
          <a:bodyPr/>
          <a:lstStyle/>
          <a:p>
            <a:fld id="{4368F7A2-4184-4D34-81C7-01A54CF7A157}" type="slidenum">
              <a:rPr lang="en-GB" smtClean="0"/>
              <a:t>‹#›</a:t>
            </a:fld>
            <a:endParaRPr lang="en-GB"/>
          </a:p>
        </p:txBody>
      </p:sp>
    </p:spTree>
    <p:extLst>
      <p:ext uri="{BB962C8B-B14F-4D97-AF65-F5344CB8AC3E}">
        <p14:creationId xmlns:p14="http://schemas.microsoft.com/office/powerpoint/2010/main" val="1273108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8FA62D-C539-424E-B886-6475AF3BEC6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2ADA70D-BE54-4978-909A-792CD6E1EAF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1CFDA81-FA1A-474E-BC08-D3C747AEB65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5D186F6-E6D4-4F90-9042-0BA881B9212B}"/>
              </a:ext>
            </a:extLst>
          </p:cNvPr>
          <p:cNvSpPr>
            <a:spLocks noGrp="1"/>
          </p:cNvSpPr>
          <p:nvPr>
            <p:ph type="dt" sz="half" idx="10"/>
          </p:nvPr>
        </p:nvSpPr>
        <p:spPr/>
        <p:txBody>
          <a:bodyPr/>
          <a:lstStyle/>
          <a:p>
            <a:fld id="{ACC70B7E-1AE7-41A0-976E-595DBFF99973}" type="datetimeFigureOut">
              <a:rPr lang="en-GB" smtClean="0"/>
              <a:t>26/07/2024</a:t>
            </a:fld>
            <a:endParaRPr lang="en-GB"/>
          </a:p>
        </p:txBody>
      </p:sp>
      <p:sp>
        <p:nvSpPr>
          <p:cNvPr id="6" name="Footer Placeholder 5">
            <a:extLst>
              <a:ext uri="{FF2B5EF4-FFF2-40B4-BE49-F238E27FC236}">
                <a16:creationId xmlns:a16="http://schemas.microsoft.com/office/drawing/2014/main" id="{B9F50666-B404-4754-9F54-411B62BC17E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A22579E-B06A-424C-9946-9F72443CAD59}"/>
              </a:ext>
            </a:extLst>
          </p:cNvPr>
          <p:cNvSpPr>
            <a:spLocks noGrp="1"/>
          </p:cNvSpPr>
          <p:nvPr>
            <p:ph type="sldNum" sz="quarter" idx="12"/>
          </p:nvPr>
        </p:nvSpPr>
        <p:spPr/>
        <p:txBody>
          <a:bodyPr/>
          <a:lstStyle/>
          <a:p>
            <a:fld id="{4368F7A2-4184-4D34-81C7-01A54CF7A157}" type="slidenum">
              <a:rPr lang="en-GB" smtClean="0"/>
              <a:t>‹#›</a:t>
            </a:fld>
            <a:endParaRPr lang="en-GB"/>
          </a:p>
        </p:txBody>
      </p:sp>
    </p:spTree>
    <p:extLst>
      <p:ext uri="{BB962C8B-B14F-4D97-AF65-F5344CB8AC3E}">
        <p14:creationId xmlns:p14="http://schemas.microsoft.com/office/powerpoint/2010/main" val="7257654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5E8967-F2D5-4849-9229-D71D60AAD37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47D1A80-46B3-4CAB-8112-9D8068FA1D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9B2D897-2ADD-437D-A16E-F8E502FEC5E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E77CD1B-9F53-4218-A924-2225D68B5F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60DA084-81CD-43E1-A77C-7F519986BB8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5795DA3-A2D1-42BE-9B56-747E15347DFA}"/>
              </a:ext>
            </a:extLst>
          </p:cNvPr>
          <p:cNvSpPr>
            <a:spLocks noGrp="1"/>
          </p:cNvSpPr>
          <p:nvPr>
            <p:ph type="dt" sz="half" idx="10"/>
          </p:nvPr>
        </p:nvSpPr>
        <p:spPr/>
        <p:txBody>
          <a:bodyPr/>
          <a:lstStyle/>
          <a:p>
            <a:fld id="{ACC70B7E-1AE7-41A0-976E-595DBFF99973}" type="datetimeFigureOut">
              <a:rPr lang="en-GB" smtClean="0"/>
              <a:t>26/07/2024</a:t>
            </a:fld>
            <a:endParaRPr lang="en-GB"/>
          </a:p>
        </p:txBody>
      </p:sp>
      <p:sp>
        <p:nvSpPr>
          <p:cNvPr id="8" name="Footer Placeholder 7">
            <a:extLst>
              <a:ext uri="{FF2B5EF4-FFF2-40B4-BE49-F238E27FC236}">
                <a16:creationId xmlns:a16="http://schemas.microsoft.com/office/drawing/2014/main" id="{87CD6C82-D251-43EF-90B3-FF53FEAECC4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EC96D1D-3A37-4F08-9A65-D1A5EE439D3E}"/>
              </a:ext>
            </a:extLst>
          </p:cNvPr>
          <p:cNvSpPr>
            <a:spLocks noGrp="1"/>
          </p:cNvSpPr>
          <p:nvPr>
            <p:ph type="sldNum" sz="quarter" idx="12"/>
          </p:nvPr>
        </p:nvSpPr>
        <p:spPr/>
        <p:txBody>
          <a:bodyPr/>
          <a:lstStyle/>
          <a:p>
            <a:fld id="{4368F7A2-4184-4D34-81C7-01A54CF7A157}" type="slidenum">
              <a:rPr lang="en-GB" smtClean="0"/>
              <a:t>‹#›</a:t>
            </a:fld>
            <a:endParaRPr lang="en-GB"/>
          </a:p>
        </p:txBody>
      </p:sp>
    </p:spTree>
    <p:extLst>
      <p:ext uri="{BB962C8B-B14F-4D97-AF65-F5344CB8AC3E}">
        <p14:creationId xmlns:p14="http://schemas.microsoft.com/office/powerpoint/2010/main" val="8867832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4232F0-5F1B-49F3-82A2-B58516ED1F2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65FAEB4-7EE7-452F-9622-3F70EC3E5F82}"/>
              </a:ext>
            </a:extLst>
          </p:cNvPr>
          <p:cNvSpPr>
            <a:spLocks noGrp="1"/>
          </p:cNvSpPr>
          <p:nvPr>
            <p:ph type="dt" sz="half" idx="10"/>
          </p:nvPr>
        </p:nvSpPr>
        <p:spPr/>
        <p:txBody>
          <a:bodyPr/>
          <a:lstStyle/>
          <a:p>
            <a:fld id="{ACC70B7E-1AE7-41A0-976E-595DBFF99973}" type="datetimeFigureOut">
              <a:rPr lang="en-GB" smtClean="0"/>
              <a:t>26/07/2024</a:t>
            </a:fld>
            <a:endParaRPr lang="en-GB"/>
          </a:p>
        </p:txBody>
      </p:sp>
      <p:sp>
        <p:nvSpPr>
          <p:cNvPr id="4" name="Footer Placeholder 3">
            <a:extLst>
              <a:ext uri="{FF2B5EF4-FFF2-40B4-BE49-F238E27FC236}">
                <a16:creationId xmlns:a16="http://schemas.microsoft.com/office/drawing/2014/main" id="{6C3A1625-3075-4645-B632-AB2D9C7157D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170E3E3-74E9-4D30-B7C3-108A0EB719F7}"/>
              </a:ext>
            </a:extLst>
          </p:cNvPr>
          <p:cNvSpPr>
            <a:spLocks noGrp="1"/>
          </p:cNvSpPr>
          <p:nvPr>
            <p:ph type="sldNum" sz="quarter" idx="12"/>
          </p:nvPr>
        </p:nvSpPr>
        <p:spPr/>
        <p:txBody>
          <a:bodyPr/>
          <a:lstStyle/>
          <a:p>
            <a:fld id="{4368F7A2-4184-4D34-81C7-01A54CF7A157}" type="slidenum">
              <a:rPr lang="en-GB" smtClean="0"/>
              <a:t>‹#›</a:t>
            </a:fld>
            <a:endParaRPr lang="en-GB"/>
          </a:p>
        </p:txBody>
      </p:sp>
    </p:spTree>
    <p:extLst>
      <p:ext uri="{BB962C8B-B14F-4D97-AF65-F5344CB8AC3E}">
        <p14:creationId xmlns:p14="http://schemas.microsoft.com/office/powerpoint/2010/main" val="26346330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6B4E6A6-1759-4543-BAD3-95119A4ACAB6}"/>
              </a:ext>
            </a:extLst>
          </p:cNvPr>
          <p:cNvSpPr>
            <a:spLocks noGrp="1"/>
          </p:cNvSpPr>
          <p:nvPr>
            <p:ph type="dt" sz="half" idx="10"/>
          </p:nvPr>
        </p:nvSpPr>
        <p:spPr/>
        <p:txBody>
          <a:bodyPr/>
          <a:lstStyle/>
          <a:p>
            <a:fld id="{ACC70B7E-1AE7-41A0-976E-595DBFF99973}" type="datetimeFigureOut">
              <a:rPr lang="en-GB" smtClean="0"/>
              <a:t>26/07/2024</a:t>
            </a:fld>
            <a:endParaRPr lang="en-GB"/>
          </a:p>
        </p:txBody>
      </p:sp>
      <p:sp>
        <p:nvSpPr>
          <p:cNvPr id="3" name="Footer Placeholder 2">
            <a:extLst>
              <a:ext uri="{FF2B5EF4-FFF2-40B4-BE49-F238E27FC236}">
                <a16:creationId xmlns:a16="http://schemas.microsoft.com/office/drawing/2014/main" id="{EF255D21-166B-49F3-991B-6A6C47619C62}"/>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A6C6408-65B1-475A-937A-DFF12CA48284}"/>
              </a:ext>
            </a:extLst>
          </p:cNvPr>
          <p:cNvSpPr>
            <a:spLocks noGrp="1"/>
          </p:cNvSpPr>
          <p:nvPr>
            <p:ph type="sldNum" sz="quarter" idx="12"/>
          </p:nvPr>
        </p:nvSpPr>
        <p:spPr/>
        <p:txBody>
          <a:bodyPr/>
          <a:lstStyle/>
          <a:p>
            <a:fld id="{4368F7A2-4184-4D34-81C7-01A54CF7A157}" type="slidenum">
              <a:rPr lang="en-GB" smtClean="0"/>
              <a:t>‹#›</a:t>
            </a:fld>
            <a:endParaRPr lang="en-GB"/>
          </a:p>
        </p:txBody>
      </p:sp>
    </p:spTree>
    <p:extLst>
      <p:ext uri="{BB962C8B-B14F-4D97-AF65-F5344CB8AC3E}">
        <p14:creationId xmlns:p14="http://schemas.microsoft.com/office/powerpoint/2010/main" val="1042379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EE496E-888D-4B8A-ADA8-BC27698C7AD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857ACF5-54D4-426F-B485-D9D8B8A23AE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E8A8026-5D56-4B16-9D9F-5023F3E89C8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DBF0EF0-24FD-4C75-BD00-D76D95FF6C52}"/>
              </a:ext>
            </a:extLst>
          </p:cNvPr>
          <p:cNvSpPr>
            <a:spLocks noGrp="1"/>
          </p:cNvSpPr>
          <p:nvPr>
            <p:ph type="dt" sz="half" idx="10"/>
          </p:nvPr>
        </p:nvSpPr>
        <p:spPr/>
        <p:txBody>
          <a:bodyPr/>
          <a:lstStyle/>
          <a:p>
            <a:fld id="{ACC70B7E-1AE7-41A0-976E-595DBFF99973}" type="datetimeFigureOut">
              <a:rPr lang="en-GB" smtClean="0"/>
              <a:t>26/07/2024</a:t>
            </a:fld>
            <a:endParaRPr lang="en-GB"/>
          </a:p>
        </p:txBody>
      </p:sp>
      <p:sp>
        <p:nvSpPr>
          <p:cNvPr id="6" name="Footer Placeholder 5">
            <a:extLst>
              <a:ext uri="{FF2B5EF4-FFF2-40B4-BE49-F238E27FC236}">
                <a16:creationId xmlns:a16="http://schemas.microsoft.com/office/drawing/2014/main" id="{FACF95A4-C2A4-42F6-9CEB-CD9ECCA516A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3623830-7C33-4924-9816-4320D2C08385}"/>
              </a:ext>
            </a:extLst>
          </p:cNvPr>
          <p:cNvSpPr>
            <a:spLocks noGrp="1"/>
          </p:cNvSpPr>
          <p:nvPr>
            <p:ph type="sldNum" sz="quarter" idx="12"/>
          </p:nvPr>
        </p:nvSpPr>
        <p:spPr/>
        <p:txBody>
          <a:bodyPr/>
          <a:lstStyle/>
          <a:p>
            <a:fld id="{4368F7A2-4184-4D34-81C7-01A54CF7A157}" type="slidenum">
              <a:rPr lang="en-GB" smtClean="0"/>
              <a:t>‹#›</a:t>
            </a:fld>
            <a:endParaRPr lang="en-GB"/>
          </a:p>
        </p:txBody>
      </p:sp>
    </p:spTree>
    <p:extLst>
      <p:ext uri="{BB962C8B-B14F-4D97-AF65-F5344CB8AC3E}">
        <p14:creationId xmlns:p14="http://schemas.microsoft.com/office/powerpoint/2010/main" val="41414066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8647D-712C-4172-B016-E730330E6EC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E0ACDD1-E36E-4F52-ADB4-758B7CFA9E5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911A89E-CFFF-49DA-9897-5D293E994AC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5E3AB29-675F-4687-994A-8170E2F917AB}"/>
              </a:ext>
            </a:extLst>
          </p:cNvPr>
          <p:cNvSpPr>
            <a:spLocks noGrp="1"/>
          </p:cNvSpPr>
          <p:nvPr>
            <p:ph type="dt" sz="half" idx="10"/>
          </p:nvPr>
        </p:nvSpPr>
        <p:spPr/>
        <p:txBody>
          <a:bodyPr/>
          <a:lstStyle/>
          <a:p>
            <a:fld id="{ACC70B7E-1AE7-41A0-976E-595DBFF99973}" type="datetimeFigureOut">
              <a:rPr lang="en-GB" smtClean="0"/>
              <a:t>26/07/2024</a:t>
            </a:fld>
            <a:endParaRPr lang="en-GB"/>
          </a:p>
        </p:txBody>
      </p:sp>
      <p:sp>
        <p:nvSpPr>
          <p:cNvPr id="6" name="Footer Placeholder 5">
            <a:extLst>
              <a:ext uri="{FF2B5EF4-FFF2-40B4-BE49-F238E27FC236}">
                <a16:creationId xmlns:a16="http://schemas.microsoft.com/office/drawing/2014/main" id="{7213FB8E-B949-4188-ABF1-07EDA194C47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2D0D822-1122-4E58-85B2-8B2F50EE2368}"/>
              </a:ext>
            </a:extLst>
          </p:cNvPr>
          <p:cNvSpPr>
            <a:spLocks noGrp="1"/>
          </p:cNvSpPr>
          <p:nvPr>
            <p:ph type="sldNum" sz="quarter" idx="12"/>
          </p:nvPr>
        </p:nvSpPr>
        <p:spPr/>
        <p:txBody>
          <a:bodyPr/>
          <a:lstStyle/>
          <a:p>
            <a:fld id="{4368F7A2-4184-4D34-81C7-01A54CF7A157}" type="slidenum">
              <a:rPr lang="en-GB" smtClean="0"/>
              <a:t>‹#›</a:t>
            </a:fld>
            <a:endParaRPr lang="en-GB"/>
          </a:p>
        </p:txBody>
      </p:sp>
    </p:spTree>
    <p:extLst>
      <p:ext uri="{BB962C8B-B14F-4D97-AF65-F5344CB8AC3E}">
        <p14:creationId xmlns:p14="http://schemas.microsoft.com/office/powerpoint/2010/main" val="40627048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662B0EC-E387-4878-8A9A-0A2EB4F44A6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4E81642-55AA-4760-9468-18F8CD24E60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4BF99EB-A230-4084-9095-86792971C8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C70B7E-1AE7-41A0-976E-595DBFF99973}" type="datetimeFigureOut">
              <a:rPr lang="en-GB" smtClean="0"/>
              <a:t>26/07/2024</a:t>
            </a:fld>
            <a:endParaRPr lang="en-GB"/>
          </a:p>
        </p:txBody>
      </p:sp>
      <p:sp>
        <p:nvSpPr>
          <p:cNvPr id="5" name="Footer Placeholder 4">
            <a:extLst>
              <a:ext uri="{FF2B5EF4-FFF2-40B4-BE49-F238E27FC236}">
                <a16:creationId xmlns:a16="http://schemas.microsoft.com/office/drawing/2014/main" id="{8D118E71-0E9D-4F1C-B30D-797A80BC80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90AE36F1-0036-4618-9637-B83009FCB0A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68F7A2-4184-4D34-81C7-01A54CF7A157}" type="slidenum">
              <a:rPr lang="en-GB" smtClean="0"/>
              <a:t>‹#›</a:t>
            </a:fld>
            <a:endParaRPr lang="en-GB"/>
          </a:p>
        </p:txBody>
      </p:sp>
    </p:spTree>
    <p:extLst>
      <p:ext uri="{BB962C8B-B14F-4D97-AF65-F5344CB8AC3E}">
        <p14:creationId xmlns:p14="http://schemas.microsoft.com/office/powerpoint/2010/main" val="22843386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hyperlink" Target="mailto:studentfunding@warwick.ac.uk" TargetMode="External"/><Relationship Id="rId3" Type="http://schemas.openxmlformats.org/officeDocument/2006/relationships/hyperlink" Target="https://warwick.ac.uk/services/finance/studentfinance/contact/" TargetMode="External"/><Relationship Id="rId7" Type="http://schemas.openxmlformats.org/officeDocument/2006/relationships/hyperlink" Target="mailto:ittbursary@warwick.ac.uk" TargetMode="Externa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hyperlink" Target="https://warwick.ac.uk/services/academicoffice/funding/contact/" TargetMode="External"/><Relationship Id="rId11" Type="http://schemas.openxmlformats.org/officeDocument/2006/relationships/hyperlink" Target="https://studentdata.warwick.ac.uk/urd/sits.urd/run/SIW_PORTAL.start_url?97689C22437A11EB_9WYz4Nx6DSllYYzPYyh0w3315Zqa4LdB03468OacffKdlleJLKimEySctlwxn4VFGXE-zmCtguNGSAMzFPlJ7-PslOX0wzsL11V6uJ5_8jefqd4of1FrxFSDmZmEoo16c2CVpy5lmMIP1DciActuXV0qwlg6UpMYPo-iM4u42CD8VrO3j5j9dUUTfPMgVRzIW7RjUoAFL7z80bACb1N7f2MlTZh1c2-" TargetMode="External"/><Relationship Id="rId5" Type="http://schemas.openxmlformats.org/officeDocument/2006/relationships/hyperlink" Target="mailto:studentcollections@warwick.ac.uk" TargetMode="External"/><Relationship Id="rId10" Type="http://schemas.openxmlformats.org/officeDocument/2006/relationships/hyperlink" Target="https://www.gov.uk/student-finance" TargetMode="External"/><Relationship Id="rId4" Type="http://schemas.openxmlformats.org/officeDocument/2006/relationships/hyperlink" Target="mailto:studentfees@warwick.ac.uk" TargetMode="External"/><Relationship Id="rId9" Type="http://schemas.openxmlformats.org/officeDocument/2006/relationships/hyperlink" Target="https://getintoteaching.education.gov.uk/funding-my-teacher-training" TargetMode="External"/></Relationships>
</file>

<file path=ppt/slides/_rels/slide2.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3.xml"/><Relationship Id="rId7" Type="http://schemas.openxmlformats.org/officeDocument/2006/relationships/slide" Target="slide7.xm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slide" Target="slide6.xml"/><Relationship Id="rId5" Type="http://schemas.openxmlformats.org/officeDocument/2006/relationships/slide" Target="slide5.xml"/><Relationship Id="rId10" Type="http://schemas.openxmlformats.org/officeDocument/2006/relationships/slide" Target="slide10.xml"/><Relationship Id="rId4" Type="http://schemas.openxmlformats.org/officeDocument/2006/relationships/slide" Target="slide4.xml"/><Relationship Id="rId9" Type="http://schemas.openxmlformats.org/officeDocument/2006/relationships/slide" Target="slide9.xml"/></Relationships>
</file>

<file path=ppt/slides/_rels/slide3.xml.rels><?xml version="1.0" encoding="UTF-8" standalone="yes"?>
<Relationships xmlns="http://schemas.openxmlformats.org/package/2006/relationships"><Relationship Id="rId3" Type="http://schemas.openxmlformats.org/officeDocument/2006/relationships/hyperlink" Target="https://warwick.ac.uk/fac/soc/cte/start-teaching/pre-course-information-23-24/hp-contents/24-25_guidance_for_non-uk_nationals_new_style.pdf" TargetMode="Externa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hyperlink" Target="https://studentdata.warwick.ac.uk/urd/sits.urd/run/SIW_PORTAL.start_url?97689C22437A11EB_9WYz4Nx6DSllYYzPYyh0w3315Zqa4LdB03468OacffKdlleJLKimEySctlwxn4VFGXE-zmCtguNGSAMzFPlJ7-PslOX0wzsL11V6uJ5_8jefqd4of1FrxFSDmZmEoo16c2CVpy5lmMIP1DciActuXV0qwlg6UpMYPo-iM4u42CD8VrO3j5j9dUUTfPMgVRzIW7RjUoAFL7z80bACb1N7f2MlTZh1c2-" TargetMode="External"/><Relationship Id="rId5" Type="http://schemas.openxmlformats.org/officeDocument/2006/relationships/hyperlink" Target="https://warwick.ac.uk/services/academicoffice/ourservices/enrolment/faqs/courseregistrationfaqs/" TargetMode="External"/><Relationship Id="rId4" Type="http://schemas.openxmlformats.org/officeDocument/2006/relationships/hyperlink" Target="https://warwick.ac.uk/services/finance/studentfinance/makingpayments/whentopay/"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warwick.ac.uk/services/finance/studentfinance/makingpayments/methodsofpayment" TargetMode="External"/><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hyperlink" Target="mailto:studentfinance@warwick.ac.uk" TargetMode="External"/><Relationship Id="rId4" Type="http://schemas.openxmlformats.org/officeDocument/2006/relationships/hyperlink" Target="https://warwick.ac.uk/services/finance/studentfinance/makingpayments/sponsored/sponsorshipform/"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ww.gov.uk/repaying-your-student-loan/which-repayment-plan-you-are-on" TargetMode="External"/><Relationship Id="rId7" Type="http://schemas.openxmlformats.org/officeDocument/2006/relationships/image" Target="../media/image2.png"/><Relationship Id="rId2" Type="http://schemas.openxmlformats.org/officeDocument/2006/relationships/hyperlink" Target="https://warwick.ac.uk/services/wss/funding/fundingyourstudies/pgce2023-24/" TargetMode="External"/><Relationship Id="rId1" Type="http://schemas.openxmlformats.org/officeDocument/2006/relationships/slideLayout" Target="../slideLayouts/slideLayout7.xml"/><Relationship Id="rId6" Type="http://schemas.openxmlformats.org/officeDocument/2006/relationships/hyperlink" Target="https://getintoteaching.education.gov.uk/funding-and-salary/overview/scholarships" TargetMode="External"/><Relationship Id="rId5" Type="http://schemas.openxmlformats.org/officeDocument/2006/relationships/hyperlink" Target="https://getintoteaching.education.gov.uk/funding-my-teacher-training/bursaries-and-scholarships-for-teacher-training" TargetMode="External"/><Relationship Id="rId4" Type="http://schemas.openxmlformats.org/officeDocument/2006/relationships/hyperlink" Target="https://getintoteaching.education.gov.uk/funding-my-teacher-training/tuition-fee-and-maintenance-loans"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www.gov.uk/government/publications/initial-teacher-training-itt-bursary-funding-manual/initial-teacher-training-bursaries-funding-manual-2022-to-2023-academic-year" TargetMode="External"/><Relationship Id="rId2" Type="http://schemas.openxmlformats.org/officeDocument/2006/relationships/hyperlink" Target="https://www.gov.uk/student-finance/who-qualifies" TargetMode="Externa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hyperlink" Target="https://getintoteaching.education.gov.uk/funding-and-salary/overview/scholarships"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www.gov.uk/student-finance"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hyperlink" Target="https://getintoteaching.education.gov.uk/funding-and-salary/overview/scholarships"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studentdata.warwick.ac.uk/urd/sits.urd/run/SIW_PORTAL.start_url?97689C22437A11EB_9WYz4Nx6DSllYYzPYyh0w3315Zqa4LdB03468OacffKdlleJLKimEySctlwxn4VFGXE-zmCtguNGSAMzFPlJ7-PslOX0wzsL11V6uJ5_8jefqd4of1FrxFSDmZmEoo16c2CVpy5lmMIP1DciActuXV0qwlg6UpMYPo-iM4u42CD8VrO3j5j9dUUTfPMgVRzIW7RjUoAFL7z80bACb1N7f2MlTZh1c2-"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s://warwick.ac.uk/services/wss/funding/hardshipfunding" TargetMode="Externa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hyperlink" Target="https://getintoteaching.education.gov.uk/funding-my-teacher-training/extra-financial-support" TargetMode="External"/><Relationship Id="rId5" Type="http://schemas.openxmlformats.org/officeDocument/2006/relationships/hyperlink" Target="https://warwick.ac.uk/services/academicoffice/funding/managingyourmoney/" TargetMode="External"/><Relationship Id="rId4" Type="http://schemas.openxmlformats.org/officeDocument/2006/relationships/hyperlink" Target="https://warwick.ac.uk/services/academicoffice/funding/hardshipfunds/emergencyloan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35" y="3"/>
            <a:ext cx="12191543" cy="6857997"/>
          </a:xfrm>
          <a:prstGeom prst="rect">
            <a:avLst/>
          </a:prstGeom>
        </p:spPr>
      </p:pic>
      <p:sp>
        <p:nvSpPr>
          <p:cNvPr id="3" name="Title 1"/>
          <p:cNvSpPr txBox="1">
            <a:spLocks/>
          </p:cNvSpPr>
          <p:nvPr/>
        </p:nvSpPr>
        <p:spPr>
          <a:xfrm>
            <a:off x="411585" y="1687787"/>
            <a:ext cx="8839287" cy="1498571"/>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a:lnSpc>
                <a:spcPct val="80000"/>
              </a:lnSpc>
            </a:pPr>
            <a:r>
              <a:rPr lang="en-GB" sz="5867">
                <a:solidFill>
                  <a:srgbClr val="511C6C"/>
                </a:solidFill>
                <a:latin typeface="+mn-lt"/>
              </a:rPr>
              <a:t>PGCE New Student’s Guide to Fees and Funding Your Studies</a:t>
            </a:r>
          </a:p>
        </p:txBody>
      </p:sp>
      <p:cxnSp>
        <p:nvCxnSpPr>
          <p:cNvPr id="6" name="Straight Connector 5"/>
          <p:cNvCxnSpPr/>
          <p:nvPr/>
        </p:nvCxnSpPr>
        <p:spPr>
          <a:xfrm>
            <a:off x="899605" y="5497821"/>
            <a:ext cx="10274423" cy="0"/>
          </a:xfrm>
          <a:prstGeom prst="line">
            <a:avLst/>
          </a:prstGeom>
          <a:ln>
            <a:solidFill>
              <a:srgbClr val="511C6C"/>
            </a:solidFill>
          </a:ln>
        </p:spPr>
        <p:style>
          <a:lnRef idx="1">
            <a:schemeClr val="accent1"/>
          </a:lnRef>
          <a:fillRef idx="0">
            <a:schemeClr val="accent1"/>
          </a:fillRef>
          <a:effectRef idx="0">
            <a:schemeClr val="accent1"/>
          </a:effectRef>
          <a:fontRef idx="minor">
            <a:schemeClr val="tx1"/>
          </a:fontRef>
        </p:style>
      </p:cxnSp>
      <p:sp>
        <p:nvSpPr>
          <p:cNvPr id="5" name="Subtitle 2">
            <a:extLst>
              <a:ext uri="{FF2B5EF4-FFF2-40B4-BE49-F238E27FC236}">
                <a16:creationId xmlns:a16="http://schemas.microsoft.com/office/drawing/2014/main" id="{06EF9B28-4B3C-44E8-A503-756911308BD3}"/>
              </a:ext>
            </a:extLst>
          </p:cNvPr>
          <p:cNvSpPr txBox="1">
            <a:spLocks/>
          </p:cNvSpPr>
          <p:nvPr/>
        </p:nvSpPr>
        <p:spPr>
          <a:xfrm>
            <a:off x="899605" y="6053173"/>
            <a:ext cx="9015984" cy="496350"/>
          </a:xfrm>
          <a:prstGeom prst="rect">
            <a:avLst/>
          </a:prstGeom>
        </p:spPr>
        <p:txBody>
          <a:bodyPr lIns="91440" tIns="45720" rIns="91440" bIns="45720" anchor="t">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000" b="0" i="0" kern="1200" baseline="0">
                <a:solidFill>
                  <a:schemeClr val="bg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GB" sz="1100">
                <a:solidFill>
                  <a:srgbClr val="511C6C"/>
                </a:solidFill>
                <a:latin typeface="+mn-lt"/>
              </a:rPr>
              <a:t>Note: The Student Loans Company is a collective term that encompasses Student Finance Bodies from England, Wales, Scotland and Northern Ireland. </a:t>
            </a:r>
          </a:p>
          <a:p>
            <a:r>
              <a:rPr lang="en-GB" sz="1100">
                <a:solidFill>
                  <a:srgbClr val="511C6C"/>
                </a:solidFill>
                <a:latin typeface="+mn-lt"/>
              </a:rPr>
              <a:t>So, for example, Student Finance England (SFE) and Student Loans Company (SLC) may sometimes be used interchangeably.</a:t>
            </a:r>
            <a:endParaRPr lang="en-US" sz="1100">
              <a:solidFill>
                <a:srgbClr val="511C6C"/>
              </a:solidFill>
              <a:latin typeface="+mn-lt"/>
            </a:endParaRPr>
          </a:p>
        </p:txBody>
      </p:sp>
      <p:sp>
        <p:nvSpPr>
          <p:cNvPr id="7" name="Subtitle 2">
            <a:extLst>
              <a:ext uri="{FF2B5EF4-FFF2-40B4-BE49-F238E27FC236}">
                <a16:creationId xmlns:a16="http://schemas.microsoft.com/office/drawing/2014/main" id="{74BBC8B0-F50F-4663-B418-BD151F597413}"/>
              </a:ext>
            </a:extLst>
          </p:cNvPr>
          <p:cNvSpPr txBox="1">
            <a:spLocks/>
          </p:cNvSpPr>
          <p:nvPr/>
        </p:nvSpPr>
        <p:spPr>
          <a:xfrm>
            <a:off x="899605" y="5003073"/>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000" b="0" i="0" kern="1200" baseline="0">
                <a:solidFill>
                  <a:schemeClr val="bg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a:solidFill>
                  <a:srgbClr val="511C6C"/>
                </a:solidFill>
                <a:latin typeface="+mn-lt"/>
              </a:rPr>
              <a:t>Meeting your PGCE Entry Conditions</a:t>
            </a:r>
          </a:p>
        </p:txBody>
      </p:sp>
    </p:spTree>
    <p:extLst>
      <p:ext uri="{BB962C8B-B14F-4D97-AF65-F5344CB8AC3E}">
        <p14:creationId xmlns:p14="http://schemas.microsoft.com/office/powerpoint/2010/main" val="14528997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B8608AA-7120-4338-836A-F9D3758ED94F}"/>
              </a:ext>
            </a:extLst>
          </p:cNvPr>
          <p:cNvPicPr>
            <a:picLocks noChangeAspect="1"/>
          </p:cNvPicPr>
          <p:nvPr/>
        </p:nvPicPr>
        <p:blipFill rotWithShape="1">
          <a:blip r:embed="rId2"/>
          <a:srcRect b="86349"/>
          <a:stretch/>
        </p:blipFill>
        <p:spPr>
          <a:xfrm>
            <a:off x="0" y="-105994"/>
            <a:ext cx="12192000" cy="936170"/>
          </a:xfrm>
          <a:prstGeom prst="rect">
            <a:avLst/>
          </a:prstGeom>
        </p:spPr>
      </p:pic>
      <p:sp>
        <p:nvSpPr>
          <p:cNvPr id="4" name="TextBox 3">
            <a:extLst>
              <a:ext uri="{FF2B5EF4-FFF2-40B4-BE49-F238E27FC236}">
                <a16:creationId xmlns:a16="http://schemas.microsoft.com/office/drawing/2014/main" id="{5A9E3E12-6A37-4EE6-985F-5A4E1A63FED8}"/>
              </a:ext>
            </a:extLst>
          </p:cNvPr>
          <p:cNvSpPr txBox="1"/>
          <p:nvPr/>
        </p:nvSpPr>
        <p:spPr>
          <a:xfrm>
            <a:off x="382772" y="-22630"/>
            <a:ext cx="9750056" cy="769441"/>
          </a:xfrm>
          <a:prstGeom prst="rect">
            <a:avLst/>
          </a:prstGeom>
          <a:noFill/>
        </p:spPr>
        <p:txBody>
          <a:bodyPr wrap="square">
            <a:spAutoFit/>
          </a:bodyPr>
          <a:lstStyle/>
          <a:p>
            <a:r>
              <a:rPr lang="en-GB" sz="4400" b="1">
                <a:solidFill>
                  <a:schemeClr val="bg1"/>
                </a:solidFill>
              </a:rPr>
              <a:t>Fees and Funding</a:t>
            </a:r>
          </a:p>
        </p:txBody>
      </p:sp>
      <p:sp>
        <p:nvSpPr>
          <p:cNvPr id="9" name="TextBox 8">
            <a:extLst>
              <a:ext uri="{FF2B5EF4-FFF2-40B4-BE49-F238E27FC236}">
                <a16:creationId xmlns:a16="http://schemas.microsoft.com/office/drawing/2014/main" id="{1E6B8133-F626-448D-9C42-22E579499C49}"/>
              </a:ext>
            </a:extLst>
          </p:cNvPr>
          <p:cNvSpPr txBox="1"/>
          <p:nvPr/>
        </p:nvSpPr>
        <p:spPr>
          <a:xfrm>
            <a:off x="382771" y="1527954"/>
            <a:ext cx="11578857" cy="4632037"/>
          </a:xfrm>
          <a:prstGeom prst="rect">
            <a:avLst/>
          </a:prstGeom>
          <a:noFill/>
        </p:spPr>
        <p:txBody>
          <a:bodyPr wrap="square" lIns="91440" tIns="45720" rIns="91440" bIns="45720" rtlCol="0" anchor="t">
            <a:spAutoFit/>
          </a:bodyPr>
          <a:lstStyle/>
          <a:p>
            <a:r>
              <a:rPr lang="en-GB" b="1" i="0">
                <a:effectLst/>
                <a:latin typeface="Lato"/>
              </a:rPr>
              <a:t>The </a:t>
            </a:r>
            <a:r>
              <a:rPr lang="en-GB" b="1" i="0">
                <a:solidFill>
                  <a:srgbClr val="3F4246"/>
                </a:solidFill>
                <a:effectLst/>
                <a:latin typeface="Lato"/>
                <a:hlinkClick r:id="rId3"/>
              </a:rPr>
              <a:t>Student Finance</a:t>
            </a:r>
            <a:r>
              <a:rPr lang="en-GB" b="0" i="0">
                <a:solidFill>
                  <a:srgbClr val="383838"/>
                </a:solidFill>
                <a:effectLst/>
                <a:latin typeface="Lato"/>
                <a:hlinkClick r:id="rId3"/>
              </a:rPr>
              <a:t> </a:t>
            </a:r>
            <a:r>
              <a:rPr lang="en-GB" b="1" i="0">
                <a:solidFill>
                  <a:srgbClr val="383838"/>
                </a:solidFill>
                <a:effectLst/>
                <a:latin typeface="Lato"/>
              </a:rPr>
              <a:t>Fees team</a:t>
            </a:r>
            <a:r>
              <a:rPr lang="en-GB" b="0" i="0">
                <a:solidFill>
                  <a:srgbClr val="383838"/>
                </a:solidFill>
                <a:effectLst/>
                <a:latin typeface="Lato"/>
              </a:rPr>
              <a:t> deal with payment of your tuition fees. If you have a tuition fee loan</a:t>
            </a:r>
            <a:r>
              <a:rPr lang="en-GB">
                <a:solidFill>
                  <a:srgbClr val="383838"/>
                </a:solidFill>
                <a:latin typeface="Lato"/>
              </a:rPr>
              <a:t>,</a:t>
            </a:r>
            <a:r>
              <a:rPr lang="en-GB" b="0" i="0">
                <a:solidFill>
                  <a:srgbClr val="383838"/>
                </a:solidFill>
                <a:effectLst/>
                <a:latin typeface="Lato"/>
              </a:rPr>
              <a:t> they also confirm your attendance to the Student Loans Company.</a:t>
            </a:r>
            <a:r>
              <a:rPr lang="en-GB">
                <a:solidFill>
                  <a:srgbClr val="383838"/>
                </a:solidFill>
                <a:latin typeface="Lato"/>
              </a:rPr>
              <a:t> </a:t>
            </a:r>
            <a:endParaRPr lang="en-GB" b="0" i="0">
              <a:solidFill>
                <a:srgbClr val="383838"/>
              </a:solidFill>
              <a:effectLst/>
              <a:latin typeface="Lato"/>
            </a:endParaRPr>
          </a:p>
          <a:p>
            <a:pPr algn="l"/>
            <a:r>
              <a:rPr lang="en-GB" b="1" i="0">
                <a:solidFill>
                  <a:srgbClr val="383838"/>
                </a:solidFill>
                <a:effectLst/>
                <a:latin typeface="Lato"/>
                <a:sym typeface="Wingdings" panose="05000000000000000000" pitchFamily="2" charset="2"/>
              </a:rPr>
              <a:t> </a:t>
            </a:r>
            <a:r>
              <a:rPr lang="en-GB" b="0" i="0">
                <a:solidFill>
                  <a:srgbClr val="3F4246"/>
                </a:solidFill>
                <a:effectLst/>
                <a:latin typeface="Lato"/>
                <a:hlinkClick r:id="rId4"/>
              </a:rPr>
              <a:t>studentfees@warwick.ac.uk</a:t>
            </a:r>
            <a:r>
              <a:rPr lang="en-GB" b="0" i="0">
                <a:solidFill>
                  <a:srgbClr val="383838"/>
                </a:solidFill>
                <a:effectLst/>
                <a:latin typeface="Lato"/>
              </a:rPr>
              <a:t> </a:t>
            </a:r>
            <a:r>
              <a:rPr lang="en-GB" b="0" i="0">
                <a:solidFill>
                  <a:srgbClr val="383838"/>
                </a:solidFill>
                <a:effectLst/>
                <a:latin typeface="Lato"/>
                <a:sym typeface="Wingdings" panose="05000000000000000000" pitchFamily="2" charset="2"/>
              </a:rPr>
              <a:t>  </a:t>
            </a:r>
            <a:r>
              <a:rPr lang="en-GB" b="0" i="0">
                <a:solidFill>
                  <a:srgbClr val="383838"/>
                </a:solidFill>
                <a:effectLst/>
                <a:latin typeface="Lato"/>
              </a:rPr>
              <a:t>024 765 28471</a:t>
            </a:r>
          </a:p>
          <a:p>
            <a:pPr algn="l"/>
            <a:endParaRPr lang="en-GB" b="0" i="0">
              <a:solidFill>
                <a:srgbClr val="383838"/>
              </a:solidFill>
              <a:effectLst/>
              <a:latin typeface="Lato"/>
            </a:endParaRPr>
          </a:p>
          <a:p>
            <a:pPr algn="l"/>
            <a:r>
              <a:rPr lang="en-GB" b="1" i="0">
                <a:effectLst/>
                <a:latin typeface="Lato"/>
              </a:rPr>
              <a:t>The</a:t>
            </a:r>
            <a:r>
              <a:rPr lang="en-GB" b="1" i="0">
                <a:solidFill>
                  <a:srgbClr val="3F4246"/>
                </a:solidFill>
                <a:effectLst/>
                <a:latin typeface="Lato"/>
              </a:rPr>
              <a:t> </a:t>
            </a:r>
            <a:r>
              <a:rPr lang="en-GB" b="1" i="0">
                <a:solidFill>
                  <a:srgbClr val="3F4246"/>
                </a:solidFill>
                <a:effectLst/>
                <a:latin typeface="Lato"/>
                <a:hlinkClick r:id="rId3"/>
              </a:rPr>
              <a:t>Student Finance</a:t>
            </a:r>
            <a:r>
              <a:rPr lang="en-GB" b="0" i="0">
                <a:solidFill>
                  <a:srgbClr val="383838"/>
                </a:solidFill>
                <a:effectLst/>
                <a:latin typeface="Lato"/>
                <a:hlinkClick r:id="rId3"/>
              </a:rPr>
              <a:t> </a:t>
            </a:r>
            <a:r>
              <a:rPr lang="en-GB" b="1" i="0">
                <a:solidFill>
                  <a:srgbClr val="383838"/>
                </a:solidFill>
                <a:effectLst/>
                <a:latin typeface="Lato"/>
              </a:rPr>
              <a:t>Collections Team </a:t>
            </a:r>
            <a:r>
              <a:rPr lang="en-GB" b="0" i="0">
                <a:solidFill>
                  <a:srgbClr val="383838"/>
                </a:solidFill>
                <a:effectLst/>
                <a:latin typeface="Lato"/>
              </a:rPr>
              <a:t>can help with organising payment schedules or refunds if you withdraw contact </a:t>
            </a:r>
          </a:p>
          <a:p>
            <a:pPr algn="l"/>
            <a:r>
              <a:rPr lang="en-GB" b="1" i="0">
                <a:solidFill>
                  <a:srgbClr val="383838"/>
                </a:solidFill>
                <a:effectLst/>
                <a:latin typeface="Lato"/>
                <a:sym typeface="Wingdings" panose="05000000000000000000" pitchFamily="2" charset="2"/>
              </a:rPr>
              <a:t> </a:t>
            </a:r>
            <a:r>
              <a:rPr lang="en-GB" b="0" i="0">
                <a:solidFill>
                  <a:srgbClr val="3F4246"/>
                </a:solidFill>
                <a:effectLst/>
                <a:latin typeface="Lato"/>
                <a:hlinkClick r:id="rId5"/>
              </a:rPr>
              <a:t>student</a:t>
            </a:r>
            <a:r>
              <a:rPr lang="en-GB">
                <a:solidFill>
                  <a:srgbClr val="3F4246"/>
                </a:solidFill>
                <a:latin typeface="Lato"/>
                <a:hlinkClick r:id="rId5"/>
              </a:rPr>
              <a:t>collections</a:t>
            </a:r>
            <a:r>
              <a:rPr lang="en-GB" b="0" i="0">
                <a:solidFill>
                  <a:srgbClr val="3F4246"/>
                </a:solidFill>
                <a:effectLst/>
                <a:latin typeface="Lato"/>
                <a:hlinkClick r:id="rId5"/>
              </a:rPr>
              <a:t>@warwick.ac.uk</a:t>
            </a:r>
            <a:r>
              <a:rPr lang="en-GB" b="0" i="0">
                <a:solidFill>
                  <a:srgbClr val="383838"/>
                </a:solidFill>
                <a:effectLst/>
                <a:latin typeface="Lato"/>
              </a:rPr>
              <a:t> </a:t>
            </a:r>
            <a:r>
              <a:rPr lang="en-GB" b="0" i="0">
                <a:solidFill>
                  <a:srgbClr val="383838"/>
                </a:solidFill>
                <a:effectLst/>
                <a:latin typeface="Lato"/>
                <a:sym typeface="Wingdings" panose="05000000000000000000" pitchFamily="2" charset="2"/>
              </a:rPr>
              <a:t> </a:t>
            </a:r>
            <a:r>
              <a:rPr lang="en-GB" b="0" i="0">
                <a:solidFill>
                  <a:srgbClr val="383838"/>
                </a:solidFill>
                <a:effectLst/>
                <a:latin typeface="Lato"/>
              </a:rPr>
              <a:t>024 765 28472</a:t>
            </a:r>
          </a:p>
          <a:p>
            <a:pPr algn="l"/>
            <a:endParaRPr lang="en-GB" b="0" i="0">
              <a:solidFill>
                <a:srgbClr val="383838"/>
              </a:solidFill>
              <a:effectLst/>
              <a:latin typeface="Lato"/>
            </a:endParaRPr>
          </a:p>
          <a:p>
            <a:r>
              <a:rPr lang="en-GB" b="1" i="0">
                <a:effectLst/>
                <a:latin typeface="Lato"/>
              </a:rPr>
              <a:t>The </a:t>
            </a:r>
            <a:r>
              <a:rPr lang="en-GB" b="1" i="0">
                <a:solidFill>
                  <a:srgbClr val="3F4246"/>
                </a:solidFill>
                <a:effectLst/>
                <a:latin typeface="Lato"/>
                <a:hlinkClick r:id="rId6"/>
              </a:rPr>
              <a:t>Student Funding</a:t>
            </a:r>
            <a:r>
              <a:rPr lang="en-GB" b="1" i="0">
                <a:solidFill>
                  <a:srgbClr val="383838"/>
                </a:solidFill>
                <a:effectLst/>
                <a:latin typeface="Lato"/>
                <a:hlinkClick r:id="rId6"/>
              </a:rPr>
              <a:t> </a:t>
            </a:r>
            <a:r>
              <a:rPr lang="en-GB" b="1" i="0">
                <a:solidFill>
                  <a:srgbClr val="383838"/>
                </a:solidFill>
                <a:effectLst/>
                <a:latin typeface="Lato"/>
              </a:rPr>
              <a:t>Team</a:t>
            </a:r>
            <a:r>
              <a:rPr lang="en-GB" b="0" i="0">
                <a:solidFill>
                  <a:srgbClr val="383838"/>
                </a:solidFill>
                <a:effectLst/>
                <a:latin typeface="Lato"/>
              </a:rPr>
              <a:t> is available to provide help and </a:t>
            </a:r>
            <a:r>
              <a:rPr lang="en-GB">
                <a:solidFill>
                  <a:srgbClr val="383838"/>
                </a:solidFill>
                <a:latin typeface="Lato"/>
              </a:rPr>
              <a:t>advice </a:t>
            </a:r>
            <a:r>
              <a:rPr lang="en-GB" b="0" i="0">
                <a:solidFill>
                  <a:srgbClr val="383838"/>
                </a:solidFill>
                <a:effectLst/>
                <a:latin typeface="Lato"/>
              </a:rPr>
              <a:t>on all funding matters, including budgeting, funding options, ITT bursaries information and payments and hardship advice</a:t>
            </a:r>
            <a:r>
              <a:rPr lang="en-GB">
                <a:solidFill>
                  <a:srgbClr val="383838"/>
                </a:solidFill>
                <a:latin typeface="Lato"/>
              </a:rPr>
              <a:t> </a:t>
            </a:r>
            <a:endParaRPr lang="en-GB" b="0" i="0">
              <a:solidFill>
                <a:srgbClr val="383838"/>
              </a:solidFill>
              <a:effectLst/>
              <a:latin typeface="Lato"/>
            </a:endParaRPr>
          </a:p>
          <a:p>
            <a:pPr algn="l"/>
            <a:r>
              <a:rPr lang="en-GB" b="1" i="0">
                <a:solidFill>
                  <a:srgbClr val="383838"/>
                </a:solidFill>
                <a:effectLst/>
                <a:latin typeface="Lato"/>
                <a:sym typeface="Wingdings" panose="05000000000000000000" pitchFamily="2" charset="2"/>
              </a:rPr>
              <a:t> </a:t>
            </a:r>
            <a:r>
              <a:rPr lang="en-GB" b="0" i="0">
                <a:solidFill>
                  <a:srgbClr val="3F4246"/>
                </a:solidFill>
                <a:effectLst/>
                <a:latin typeface="Lato"/>
                <a:hlinkClick r:id="rId7"/>
              </a:rPr>
              <a:t>ittbursary@warwick.ac.uk</a:t>
            </a:r>
            <a:r>
              <a:rPr lang="en-GB" b="0" i="0">
                <a:solidFill>
                  <a:srgbClr val="383838"/>
                </a:solidFill>
                <a:effectLst/>
                <a:latin typeface="Lato"/>
              </a:rPr>
              <a:t> or </a:t>
            </a:r>
            <a:r>
              <a:rPr lang="en-GB" b="0" i="0">
                <a:solidFill>
                  <a:srgbClr val="3F4246"/>
                </a:solidFill>
                <a:effectLst/>
                <a:latin typeface="Lato"/>
                <a:hlinkClick r:id="rId8"/>
              </a:rPr>
              <a:t>studentfunding@warwick.ac.uk</a:t>
            </a:r>
            <a:r>
              <a:rPr lang="en-GB" b="0" i="0">
                <a:solidFill>
                  <a:srgbClr val="383838"/>
                </a:solidFill>
                <a:effectLst/>
                <a:latin typeface="Lato"/>
              </a:rPr>
              <a:t> </a:t>
            </a:r>
            <a:r>
              <a:rPr lang="en-GB" b="0" i="0">
                <a:solidFill>
                  <a:srgbClr val="383838"/>
                </a:solidFill>
                <a:effectLst/>
                <a:latin typeface="Lato"/>
                <a:sym typeface="Wingdings" panose="05000000000000000000" pitchFamily="2" charset="2"/>
              </a:rPr>
              <a:t> </a:t>
            </a:r>
            <a:r>
              <a:rPr lang="en-GB" b="0" i="0">
                <a:solidFill>
                  <a:srgbClr val="383838"/>
                </a:solidFill>
                <a:effectLst/>
                <a:latin typeface="Lato"/>
              </a:rPr>
              <a:t>024 7615 0096</a:t>
            </a:r>
          </a:p>
          <a:p>
            <a:pPr algn="just" rtl="0" fontAlgn="base">
              <a:spcAft>
                <a:spcPts val="600"/>
              </a:spcAft>
            </a:pPr>
            <a:r>
              <a:rPr lang="en-GB">
                <a:solidFill>
                  <a:srgbClr val="383838"/>
                </a:solidFill>
                <a:latin typeface="Lato"/>
              </a:rPr>
              <a:t> </a:t>
            </a:r>
          </a:p>
          <a:p>
            <a:pPr algn="just" rtl="0" fontAlgn="base">
              <a:spcAft>
                <a:spcPts val="1200"/>
              </a:spcAft>
            </a:pPr>
            <a:r>
              <a:rPr lang="en-GB" i="0">
                <a:solidFill>
                  <a:srgbClr val="000000"/>
                </a:solidFill>
                <a:effectLst/>
                <a:latin typeface="Lato"/>
                <a:hlinkClick r:id="rId9"/>
              </a:rPr>
              <a:t>https://getintoteaching.education.gov.uk/funding-my-teacher-training</a:t>
            </a:r>
            <a:r>
              <a:rPr lang="en-GB" i="0">
                <a:solidFill>
                  <a:srgbClr val="383838"/>
                </a:solidFill>
                <a:effectLst/>
                <a:latin typeface="Lato"/>
              </a:rPr>
              <a:t> </a:t>
            </a:r>
            <a:r>
              <a:rPr lang="en-GB">
                <a:latin typeface="Lato"/>
              </a:rPr>
              <a:t>view your Government funding options </a:t>
            </a:r>
            <a:endParaRPr lang="en-GB" i="0">
              <a:effectLst/>
              <a:latin typeface="Lato"/>
            </a:endParaRPr>
          </a:p>
          <a:p>
            <a:pPr algn="just" fontAlgn="base">
              <a:spcAft>
                <a:spcPts val="1200"/>
              </a:spcAft>
            </a:pPr>
            <a:r>
              <a:rPr lang="en-GB">
                <a:solidFill>
                  <a:srgbClr val="0563C1"/>
                </a:solidFill>
                <a:latin typeface="Lato"/>
                <a:hlinkClick r:id="rId10">
                  <a:extLst>
                    <a:ext uri="{A12FA001-AC4F-418D-AE19-62706E023703}">
                      <ahyp:hlinkClr xmlns:ahyp="http://schemas.microsoft.com/office/drawing/2018/hyperlinkcolor" val="tx"/>
                    </a:ext>
                  </a:extLst>
                </a:hlinkClick>
              </a:rPr>
              <a:t>https://www.gov.uk/student-finance</a:t>
            </a:r>
            <a:r>
              <a:rPr lang="en-GB">
                <a:solidFill>
                  <a:srgbClr val="000000"/>
                </a:solidFill>
                <a:latin typeface="Lato"/>
              </a:rPr>
              <a:t> apply for student finance support from the Government</a:t>
            </a:r>
          </a:p>
          <a:p>
            <a:pPr algn="just" rtl="0" fontAlgn="base">
              <a:spcAft>
                <a:spcPts val="1200"/>
              </a:spcAft>
            </a:pPr>
            <a:r>
              <a:rPr lang="en-GB">
                <a:solidFill>
                  <a:srgbClr val="575756"/>
                </a:solidFill>
                <a:latin typeface="Lato"/>
                <a:hlinkClick r:id="rId11"/>
              </a:rPr>
              <a:t>Student Records System (</a:t>
            </a:r>
            <a:r>
              <a:rPr lang="en-GB" err="1">
                <a:solidFill>
                  <a:srgbClr val="575756"/>
                </a:solidFill>
                <a:latin typeface="Lato"/>
                <a:hlinkClick r:id="rId11"/>
              </a:rPr>
              <a:t>e:Vision</a:t>
            </a:r>
            <a:r>
              <a:rPr lang="en-GB">
                <a:solidFill>
                  <a:srgbClr val="575756"/>
                </a:solidFill>
                <a:latin typeface="Lato"/>
                <a:hlinkClick r:id="rId11"/>
              </a:rPr>
              <a:t>)</a:t>
            </a:r>
            <a:r>
              <a:rPr lang="en-GB">
                <a:solidFill>
                  <a:srgbClr val="575756"/>
                </a:solidFill>
                <a:latin typeface="Lato"/>
              </a:rPr>
              <a:t> </a:t>
            </a:r>
            <a:r>
              <a:rPr lang="en-GB">
                <a:latin typeface="Lato"/>
              </a:rPr>
              <a:t>view your fees, invoices, maintain your payment options and bank details </a:t>
            </a:r>
            <a:endParaRPr lang="en-GB" i="0">
              <a:effectLst/>
              <a:latin typeface="Lato"/>
            </a:endParaRPr>
          </a:p>
        </p:txBody>
      </p:sp>
      <p:sp>
        <p:nvSpPr>
          <p:cNvPr id="10" name="TextBox 9">
            <a:extLst>
              <a:ext uri="{FF2B5EF4-FFF2-40B4-BE49-F238E27FC236}">
                <a16:creationId xmlns:a16="http://schemas.microsoft.com/office/drawing/2014/main" id="{30CC82AA-415D-4DB2-89E2-BFD0BEE08CD6}"/>
              </a:ext>
            </a:extLst>
          </p:cNvPr>
          <p:cNvSpPr txBox="1"/>
          <p:nvPr/>
        </p:nvSpPr>
        <p:spPr>
          <a:xfrm>
            <a:off x="382771" y="1025188"/>
            <a:ext cx="11426456" cy="502766"/>
          </a:xfrm>
          <a:prstGeom prst="rect">
            <a:avLst/>
          </a:prstGeom>
          <a:noFill/>
        </p:spPr>
        <p:txBody>
          <a:bodyPr wrap="square" rtlCol="0">
            <a:spAutoFit/>
          </a:bodyPr>
          <a:lstStyle/>
          <a:p>
            <a:r>
              <a:rPr lang="en-GB" sz="2667" b="1">
                <a:solidFill>
                  <a:srgbClr val="7030A0"/>
                </a:solidFill>
              </a:rPr>
              <a:t>Key Links and Contacts </a:t>
            </a:r>
          </a:p>
        </p:txBody>
      </p:sp>
    </p:spTree>
    <p:extLst>
      <p:ext uri="{BB962C8B-B14F-4D97-AF65-F5344CB8AC3E}">
        <p14:creationId xmlns:p14="http://schemas.microsoft.com/office/powerpoint/2010/main" val="26793064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EB56E70-3B2A-4067-A1A8-2A1CF3494F00}"/>
              </a:ext>
            </a:extLst>
          </p:cNvPr>
          <p:cNvPicPr>
            <a:picLocks noChangeAspect="1"/>
          </p:cNvPicPr>
          <p:nvPr/>
        </p:nvPicPr>
        <p:blipFill rotWithShape="1">
          <a:blip r:embed="rId2"/>
          <a:srcRect b="86349"/>
          <a:stretch/>
        </p:blipFill>
        <p:spPr>
          <a:xfrm>
            <a:off x="0" y="-136911"/>
            <a:ext cx="12192000" cy="936170"/>
          </a:xfrm>
          <a:prstGeom prst="rect">
            <a:avLst/>
          </a:prstGeom>
        </p:spPr>
      </p:pic>
      <p:sp>
        <p:nvSpPr>
          <p:cNvPr id="2" name="TextBox 1">
            <a:extLst>
              <a:ext uri="{FF2B5EF4-FFF2-40B4-BE49-F238E27FC236}">
                <a16:creationId xmlns:a16="http://schemas.microsoft.com/office/drawing/2014/main" id="{3E8A7492-A9AD-4CC8-BC0A-DE7DFD607ECE}"/>
              </a:ext>
            </a:extLst>
          </p:cNvPr>
          <p:cNvSpPr txBox="1"/>
          <p:nvPr/>
        </p:nvSpPr>
        <p:spPr>
          <a:xfrm>
            <a:off x="382772" y="-22630"/>
            <a:ext cx="9750056" cy="769441"/>
          </a:xfrm>
          <a:prstGeom prst="rect">
            <a:avLst/>
          </a:prstGeom>
          <a:noFill/>
        </p:spPr>
        <p:txBody>
          <a:bodyPr wrap="square">
            <a:spAutoFit/>
          </a:bodyPr>
          <a:lstStyle/>
          <a:p>
            <a:r>
              <a:rPr lang="en-GB" sz="4400" b="1">
                <a:solidFill>
                  <a:schemeClr val="bg1"/>
                </a:solidFill>
              </a:rPr>
              <a:t>Fees and Funding</a:t>
            </a:r>
          </a:p>
        </p:txBody>
      </p:sp>
      <p:sp>
        <p:nvSpPr>
          <p:cNvPr id="5" name="TextBox 4">
            <a:extLst>
              <a:ext uri="{FF2B5EF4-FFF2-40B4-BE49-F238E27FC236}">
                <a16:creationId xmlns:a16="http://schemas.microsoft.com/office/drawing/2014/main" id="{7DA989C7-390F-42B4-A3FE-D86E36588357}"/>
              </a:ext>
            </a:extLst>
          </p:cNvPr>
          <p:cNvSpPr txBox="1"/>
          <p:nvPr/>
        </p:nvSpPr>
        <p:spPr>
          <a:xfrm>
            <a:off x="914401" y="1220512"/>
            <a:ext cx="11019336" cy="4734694"/>
          </a:xfrm>
          <a:prstGeom prst="rect">
            <a:avLst/>
          </a:prstGeom>
          <a:noFill/>
        </p:spPr>
        <p:txBody>
          <a:bodyPr wrap="square" rtlCol="0">
            <a:spAutoFit/>
          </a:bodyPr>
          <a:lstStyle/>
          <a:p>
            <a:r>
              <a:rPr lang="en-GB" sz="2500" b="1">
                <a:solidFill>
                  <a:srgbClr val="7030A0"/>
                </a:solidFill>
                <a:latin typeface="Lato"/>
                <a:hlinkClick r:id="rId3" action="ppaction://hlinksldjump">
                  <a:extLst>
                    <a:ext uri="{A12FA001-AC4F-418D-AE19-62706E023703}">
                      <ahyp:hlinkClr xmlns:ahyp="http://schemas.microsoft.com/office/drawing/2018/hyperlinkcolor" val="tx"/>
                    </a:ext>
                  </a:extLst>
                </a:hlinkClick>
              </a:rPr>
              <a:t>What are the course fees? </a:t>
            </a:r>
            <a:endParaRPr lang="en-GB" sz="2500" b="1">
              <a:solidFill>
                <a:srgbClr val="7030A0"/>
              </a:solidFill>
              <a:latin typeface="Lato"/>
            </a:endParaRPr>
          </a:p>
          <a:p>
            <a:r>
              <a:rPr lang="en-GB" sz="2500" b="1">
                <a:solidFill>
                  <a:srgbClr val="7030A0"/>
                </a:solidFill>
                <a:latin typeface="Lato"/>
                <a:hlinkClick r:id="rId3" action="ppaction://hlinksldjump">
                  <a:extLst>
                    <a:ext uri="{A12FA001-AC4F-418D-AE19-62706E023703}">
                      <ahyp:hlinkClr xmlns:ahyp="http://schemas.microsoft.com/office/drawing/2018/hyperlinkcolor" val="tx"/>
                    </a:ext>
                  </a:extLst>
                </a:hlinkClick>
              </a:rPr>
              <a:t>When and how do I pay my fees? </a:t>
            </a:r>
            <a:endParaRPr lang="en-GB" sz="2500" b="1">
              <a:solidFill>
                <a:srgbClr val="7030A0"/>
              </a:solidFill>
              <a:latin typeface="Lato"/>
            </a:endParaRPr>
          </a:p>
          <a:p>
            <a:r>
              <a:rPr lang="en-GB" sz="2500" b="1">
                <a:solidFill>
                  <a:srgbClr val="7030A0"/>
                </a:solidFill>
                <a:latin typeface="Lato"/>
                <a:hlinkClick r:id="rId4" action="ppaction://hlinksldjump">
                  <a:extLst>
                    <a:ext uri="{A12FA001-AC4F-418D-AE19-62706E023703}">
                      <ahyp:hlinkClr xmlns:ahyp="http://schemas.microsoft.com/office/drawing/2018/hyperlinkcolor" val="tx"/>
                    </a:ext>
                  </a:extLst>
                </a:hlinkClick>
              </a:rPr>
              <a:t>Who confirms my attendance to the Student Loans Company? </a:t>
            </a:r>
            <a:endParaRPr lang="en-GB" sz="2500" b="1">
              <a:solidFill>
                <a:srgbClr val="7030A0"/>
              </a:solidFill>
              <a:latin typeface="Lato"/>
            </a:endParaRPr>
          </a:p>
          <a:p>
            <a:r>
              <a:rPr lang="en-GB" sz="2500" b="1">
                <a:solidFill>
                  <a:srgbClr val="7030A0"/>
                </a:solidFill>
                <a:latin typeface="Lato"/>
                <a:hlinkClick r:id="rId5" action="ppaction://hlinksldjump">
                  <a:extLst>
                    <a:ext uri="{A12FA001-AC4F-418D-AE19-62706E023703}">
                      <ahyp:hlinkClr xmlns:ahyp="http://schemas.microsoft.com/office/drawing/2018/hyperlinkcolor" val="tx"/>
                    </a:ext>
                  </a:extLst>
                </a:hlinkClick>
              </a:rPr>
              <a:t>What financial support is available? </a:t>
            </a:r>
            <a:endParaRPr lang="en-GB" sz="2500" b="1">
              <a:solidFill>
                <a:srgbClr val="7030A0"/>
              </a:solidFill>
              <a:latin typeface="Lato"/>
            </a:endParaRPr>
          </a:p>
          <a:p>
            <a:r>
              <a:rPr lang="en-GB" sz="2500" b="1">
                <a:solidFill>
                  <a:srgbClr val="7030A0"/>
                </a:solidFill>
                <a:latin typeface="Lato"/>
                <a:hlinkClick r:id="rId6" action="ppaction://hlinksldjump">
                  <a:extLst>
                    <a:ext uri="{A12FA001-AC4F-418D-AE19-62706E023703}">
                      <ahyp:hlinkClr xmlns:ahyp="http://schemas.microsoft.com/office/drawing/2018/hyperlinkcolor" val="tx"/>
                    </a:ext>
                  </a:extLst>
                </a:hlinkClick>
              </a:rPr>
              <a:t>Am I eligible for financial support? </a:t>
            </a:r>
            <a:endParaRPr lang="en-GB" sz="2500" b="1">
              <a:solidFill>
                <a:srgbClr val="7030A0"/>
              </a:solidFill>
              <a:latin typeface="Lato"/>
            </a:endParaRPr>
          </a:p>
          <a:p>
            <a:r>
              <a:rPr lang="en-GB" sz="2500" b="1">
                <a:solidFill>
                  <a:srgbClr val="7030A0"/>
                </a:solidFill>
                <a:latin typeface="Lato"/>
                <a:hlinkClick r:id="rId7" action="ppaction://hlinksldjump">
                  <a:extLst>
                    <a:ext uri="{A12FA001-AC4F-418D-AE19-62706E023703}">
                      <ahyp:hlinkClr xmlns:ahyp="http://schemas.microsoft.com/office/drawing/2018/hyperlinkcolor" val="tx"/>
                    </a:ext>
                  </a:extLst>
                </a:hlinkClick>
              </a:rPr>
              <a:t>How do I apply for financial support? </a:t>
            </a:r>
            <a:endParaRPr lang="en-GB" sz="2500" b="1">
              <a:solidFill>
                <a:srgbClr val="7030A0"/>
              </a:solidFill>
              <a:latin typeface="Lato"/>
            </a:endParaRPr>
          </a:p>
          <a:p>
            <a:r>
              <a:rPr lang="en-GB" sz="2500" b="1">
                <a:solidFill>
                  <a:srgbClr val="7030A0"/>
                </a:solidFill>
                <a:latin typeface="Lato"/>
                <a:hlinkClick r:id="rId8" action="ppaction://hlinksldjump">
                  <a:extLst>
                    <a:ext uri="{A12FA001-AC4F-418D-AE19-62706E023703}">
                      <ahyp:hlinkClr xmlns:ahyp="http://schemas.microsoft.com/office/drawing/2018/hyperlinkcolor" val="tx"/>
                    </a:ext>
                  </a:extLst>
                </a:hlinkClick>
              </a:rPr>
              <a:t>How and when do I receive my payments? </a:t>
            </a:r>
            <a:endParaRPr lang="en-GB" sz="2500" b="1">
              <a:solidFill>
                <a:srgbClr val="7030A0"/>
              </a:solidFill>
              <a:latin typeface="Lato"/>
            </a:endParaRPr>
          </a:p>
          <a:p>
            <a:r>
              <a:rPr lang="en-GB" sz="2500" b="1">
                <a:solidFill>
                  <a:srgbClr val="7030A0"/>
                </a:solidFill>
                <a:latin typeface="Lato"/>
                <a:hlinkClick r:id="rId8" action="ppaction://hlinksldjump">
                  <a:extLst>
                    <a:ext uri="{A12FA001-AC4F-418D-AE19-62706E023703}">
                      <ahyp:hlinkClr xmlns:ahyp="http://schemas.microsoft.com/office/drawing/2018/hyperlinkcolor" val="tx"/>
                    </a:ext>
                  </a:extLst>
                </a:hlinkClick>
              </a:rPr>
              <a:t>How does provisional enrolment affect payments? </a:t>
            </a:r>
            <a:endParaRPr lang="en-GB" sz="2500" b="1">
              <a:solidFill>
                <a:srgbClr val="7030A0"/>
              </a:solidFill>
              <a:latin typeface="Lato"/>
            </a:endParaRPr>
          </a:p>
          <a:p>
            <a:r>
              <a:rPr lang="en-GB" sz="2500" b="1">
                <a:solidFill>
                  <a:srgbClr val="7030A0"/>
                </a:solidFill>
                <a:latin typeface="Lato"/>
                <a:hlinkClick r:id="rId9" action="ppaction://hlinksldjump">
                  <a:extLst>
                    <a:ext uri="{A12FA001-AC4F-418D-AE19-62706E023703}">
                      <ahyp:hlinkClr xmlns:ahyp="http://schemas.microsoft.com/office/drawing/2018/hyperlinkcolor" val="tx"/>
                    </a:ext>
                  </a:extLst>
                </a:hlinkClick>
              </a:rPr>
              <a:t>What extra funding is available from the Government? </a:t>
            </a:r>
            <a:endParaRPr lang="en-GB" sz="2500" b="1">
              <a:solidFill>
                <a:srgbClr val="7030A0"/>
              </a:solidFill>
              <a:latin typeface="Lato"/>
            </a:endParaRPr>
          </a:p>
          <a:p>
            <a:r>
              <a:rPr lang="en-GB" sz="2500" b="1">
                <a:solidFill>
                  <a:srgbClr val="7030A0"/>
                </a:solidFill>
                <a:latin typeface="Lato"/>
                <a:hlinkClick r:id="rId9" action="ppaction://hlinksldjump">
                  <a:extLst>
                    <a:ext uri="{A12FA001-AC4F-418D-AE19-62706E023703}">
                      <ahyp:hlinkClr xmlns:ahyp="http://schemas.microsoft.com/office/drawing/2018/hyperlinkcolor" val="tx"/>
                    </a:ext>
                  </a:extLst>
                </a:hlinkClick>
              </a:rPr>
              <a:t>What hardship funds can I access if I’m struggling with money? </a:t>
            </a:r>
            <a:endParaRPr lang="en-GB" sz="2500" b="1">
              <a:solidFill>
                <a:srgbClr val="7030A0"/>
              </a:solidFill>
              <a:latin typeface="Lato"/>
            </a:endParaRPr>
          </a:p>
          <a:p>
            <a:r>
              <a:rPr lang="en-GB" sz="2500" b="1">
                <a:solidFill>
                  <a:srgbClr val="7030A0"/>
                </a:solidFill>
                <a:latin typeface="Lato"/>
                <a:hlinkClick r:id="rId10" action="ppaction://hlinksldjump">
                  <a:extLst>
                    <a:ext uri="{A12FA001-AC4F-418D-AE19-62706E023703}">
                      <ahyp:hlinkClr xmlns:ahyp="http://schemas.microsoft.com/office/drawing/2018/hyperlinkcolor" val="tx"/>
                    </a:ext>
                  </a:extLst>
                </a:hlinkClick>
              </a:rPr>
              <a:t>Key Links and Contacts </a:t>
            </a:r>
            <a:endParaRPr lang="en-GB" sz="2500" b="1">
              <a:solidFill>
                <a:srgbClr val="7030A0"/>
              </a:solidFill>
              <a:latin typeface="Lato"/>
            </a:endParaRPr>
          </a:p>
          <a:p>
            <a:endParaRPr lang="en-GB" sz="2667" b="1">
              <a:solidFill>
                <a:srgbClr val="7030A0"/>
              </a:solidFill>
            </a:endParaRPr>
          </a:p>
        </p:txBody>
      </p:sp>
    </p:spTree>
    <p:extLst>
      <p:ext uri="{BB962C8B-B14F-4D97-AF65-F5344CB8AC3E}">
        <p14:creationId xmlns:p14="http://schemas.microsoft.com/office/powerpoint/2010/main" val="7385584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86F2B2D-1C3B-4391-A953-70C93C7AB4EA}"/>
              </a:ext>
            </a:extLst>
          </p:cNvPr>
          <p:cNvPicPr>
            <a:picLocks noChangeAspect="1"/>
          </p:cNvPicPr>
          <p:nvPr/>
        </p:nvPicPr>
        <p:blipFill rotWithShape="1">
          <a:blip r:embed="rId2"/>
          <a:srcRect b="86349"/>
          <a:stretch/>
        </p:blipFill>
        <p:spPr>
          <a:xfrm>
            <a:off x="0" y="-136911"/>
            <a:ext cx="12192000" cy="936170"/>
          </a:xfrm>
          <a:prstGeom prst="rect">
            <a:avLst/>
          </a:prstGeom>
        </p:spPr>
      </p:pic>
      <p:sp>
        <p:nvSpPr>
          <p:cNvPr id="2" name="TextBox 1">
            <a:extLst>
              <a:ext uri="{FF2B5EF4-FFF2-40B4-BE49-F238E27FC236}">
                <a16:creationId xmlns:a16="http://schemas.microsoft.com/office/drawing/2014/main" id="{4862ACDA-332B-4E97-9735-5DA781A448CD}"/>
              </a:ext>
            </a:extLst>
          </p:cNvPr>
          <p:cNvSpPr txBox="1"/>
          <p:nvPr/>
        </p:nvSpPr>
        <p:spPr>
          <a:xfrm>
            <a:off x="486016" y="-53547"/>
            <a:ext cx="1413458" cy="769441"/>
          </a:xfrm>
          <a:prstGeom prst="rect">
            <a:avLst/>
          </a:prstGeom>
          <a:noFill/>
        </p:spPr>
        <p:txBody>
          <a:bodyPr wrap="square" rtlCol="0">
            <a:spAutoFit/>
          </a:bodyPr>
          <a:lstStyle/>
          <a:p>
            <a:r>
              <a:rPr lang="en-GB" sz="4400" b="1">
                <a:solidFill>
                  <a:schemeClr val="bg1"/>
                </a:solidFill>
              </a:rPr>
              <a:t>Fees</a:t>
            </a:r>
            <a:r>
              <a:rPr lang="en-GB" sz="2667" b="1">
                <a:solidFill>
                  <a:srgbClr val="7030A0"/>
                </a:solidFill>
              </a:rPr>
              <a:t> </a:t>
            </a:r>
          </a:p>
        </p:txBody>
      </p:sp>
      <p:sp>
        <p:nvSpPr>
          <p:cNvPr id="3" name="TextBox 2">
            <a:extLst>
              <a:ext uri="{FF2B5EF4-FFF2-40B4-BE49-F238E27FC236}">
                <a16:creationId xmlns:a16="http://schemas.microsoft.com/office/drawing/2014/main" id="{5D0B26A3-01F2-4FE5-AD82-DC834F970E66}"/>
              </a:ext>
            </a:extLst>
          </p:cNvPr>
          <p:cNvSpPr txBox="1"/>
          <p:nvPr/>
        </p:nvSpPr>
        <p:spPr>
          <a:xfrm>
            <a:off x="382770" y="1591385"/>
            <a:ext cx="11426457" cy="4785926"/>
          </a:xfrm>
          <a:prstGeom prst="rect">
            <a:avLst/>
          </a:prstGeom>
          <a:noFill/>
        </p:spPr>
        <p:txBody>
          <a:bodyPr wrap="square" lIns="91440" tIns="45720" rIns="91440" bIns="45720" rtlCol="0" anchor="t">
            <a:spAutoFit/>
          </a:bodyPr>
          <a:lstStyle/>
          <a:p>
            <a:pPr marL="380365" indent="-380365" algn="just">
              <a:spcAft>
                <a:spcPts val="600"/>
              </a:spcAft>
              <a:buFont typeface="Arial" panose="020B0604020202020204" pitchFamily="34" charset="0"/>
              <a:buChar char="•"/>
            </a:pPr>
            <a:r>
              <a:rPr lang="en-GB" sz="1700" b="0" i="0" dirty="0">
                <a:effectLst/>
                <a:latin typeface="Lato"/>
              </a:rPr>
              <a:t>Tuition fees for </a:t>
            </a:r>
            <a:r>
              <a:rPr lang="en-GB" sz="1700" b="1" i="0" dirty="0">
                <a:effectLst/>
                <a:latin typeface="Lato"/>
              </a:rPr>
              <a:t>full-time UK (Home) </a:t>
            </a:r>
            <a:r>
              <a:rPr lang="en-GB" sz="1700" b="0" i="0" dirty="0">
                <a:effectLst/>
                <a:latin typeface="Lato"/>
              </a:rPr>
              <a:t>students studying for a PGCE qualification in the </a:t>
            </a:r>
            <a:r>
              <a:rPr lang="en-GB" sz="1700" b="1" dirty="0">
                <a:latin typeface="Lato"/>
              </a:rPr>
              <a:t>2023-24</a:t>
            </a:r>
            <a:r>
              <a:rPr lang="en-GB" sz="1700" b="0" i="0" dirty="0">
                <a:effectLst/>
                <a:latin typeface="Lato"/>
              </a:rPr>
              <a:t> academic year </a:t>
            </a:r>
            <a:r>
              <a:rPr lang="en-GB" sz="1700" dirty="0">
                <a:latin typeface="Lato"/>
              </a:rPr>
              <a:t>are</a:t>
            </a:r>
            <a:r>
              <a:rPr lang="en-GB" sz="1700" b="0" i="0" dirty="0">
                <a:effectLst/>
                <a:latin typeface="Lato"/>
              </a:rPr>
              <a:t> </a:t>
            </a:r>
            <a:r>
              <a:rPr lang="en-GB" sz="1700" b="1" i="0" dirty="0">
                <a:effectLst/>
                <a:latin typeface="Lato"/>
              </a:rPr>
              <a:t>£9,250</a:t>
            </a:r>
            <a:r>
              <a:rPr lang="en-GB" sz="1700" b="0" i="0" dirty="0">
                <a:effectLst/>
                <a:latin typeface="Lato"/>
              </a:rPr>
              <a:t>.</a:t>
            </a:r>
            <a:r>
              <a:rPr lang="en-GB" sz="1700" dirty="0">
                <a:latin typeface="Lato"/>
              </a:rPr>
              <a:t> </a:t>
            </a:r>
            <a:endParaRPr lang="en-GB" sz="1700" b="1" i="0" dirty="0">
              <a:effectLst/>
              <a:latin typeface="Lato"/>
              <a:ea typeface="Lato"/>
              <a:cs typeface="Lato"/>
            </a:endParaRPr>
          </a:p>
          <a:p>
            <a:pPr marL="380365" indent="-380365" algn="just">
              <a:spcAft>
                <a:spcPts val="600"/>
              </a:spcAft>
              <a:buFont typeface="Arial" panose="020B0604020202020204" pitchFamily="34" charset="0"/>
              <a:buChar char="•"/>
            </a:pPr>
            <a:r>
              <a:rPr lang="en-GB" sz="1700" dirty="0">
                <a:latin typeface="Lato"/>
              </a:rPr>
              <a:t>Fees for </a:t>
            </a:r>
            <a:r>
              <a:rPr lang="en-GB" sz="1700" b="1" dirty="0">
                <a:latin typeface="Lato"/>
              </a:rPr>
              <a:t>EU/overseas </a:t>
            </a:r>
            <a:r>
              <a:rPr lang="en-GB" sz="1700" dirty="0">
                <a:latin typeface="Lato"/>
              </a:rPr>
              <a:t>students are </a:t>
            </a:r>
            <a:r>
              <a:rPr lang="en-GB" sz="1700" b="1" dirty="0">
                <a:latin typeface="Lato"/>
              </a:rPr>
              <a:t>£26,110</a:t>
            </a:r>
            <a:r>
              <a:rPr lang="en-GB" sz="1700" dirty="0">
                <a:latin typeface="Lato"/>
              </a:rPr>
              <a:t>. Please refer to the </a:t>
            </a:r>
            <a:r>
              <a:rPr lang="en-GB" sz="1700" dirty="0">
                <a:latin typeface="Lato"/>
                <a:hlinkClick r:id="rId3"/>
              </a:rPr>
              <a:t>PGCE Admissions guidance document for non-UK nationals</a:t>
            </a:r>
            <a:r>
              <a:rPr lang="en-GB" sz="1700" dirty="0">
                <a:latin typeface="Lato"/>
              </a:rPr>
              <a:t> for further information.   </a:t>
            </a:r>
            <a:endParaRPr lang="en-GB" sz="1700" dirty="0">
              <a:latin typeface="Lato"/>
              <a:ea typeface="Lato"/>
              <a:cs typeface="Lato"/>
            </a:endParaRPr>
          </a:p>
          <a:p>
            <a:pPr marL="380365" indent="-380365" algn="just">
              <a:spcAft>
                <a:spcPts val="600"/>
              </a:spcAft>
              <a:buFont typeface="Arial" panose="020B0604020202020204" pitchFamily="34" charset="0"/>
              <a:buChar char="•"/>
            </a:pPr>
            <a:endParaRPr lang="en-GB" sz="1700" dirty="0">
              <a:solidFill>
                <a:srgbClr val="383838"/>
              </a:solidFill>
              <a:latin typeface="Lato"/>
              <a:ea typeface="Lato"/>
              <a:cs typeface="Lato"/>
            </a:endParaRPr>
          </a:p>
          <a:p>
            <a:pPr marL="380365" indent="-380365" algn="just">
              <a:spcAft>
                <a:spcPts val="600"/>
              </a:spcAft>
              <a:buFont typeface="Arial" panose="020B0604020202020204" pitchFamily="34" charset="0"/>
              <a:buChar char="•"/>
            </a:pPr>
            <a:endParaRPr lang="en-GB" sz="1700" dirty="0">
              <a:solidFill>
                <a:srgbClr val="383838"/>
              </a:solidFill>
              <a:latin typeface="Lato"/>
              <a:ea typeface="Lato"/>
              <a:cs typeface="Lato"/>
            </a:endParaRPr>
          </a:p>
          <a:p>
            <a:pPr algn="just"/>
            <a:endParaRPr lang="en-GB" sz="2000" dirty="0">
              <a:solidFill>
                <a:srgbClr val="383838"/>
              </a:solidFill>
              <a:latin typeface="Lato"/>
              <a:ea typeface="Lato"/>
              <a:cs typeface="Lato"/>
            </a:endParaRPr>
          </a:p>
          <a:p>
            <a:pPr marL="380365" indent="-380365" algn="just">
              <a:spcAft>
                <a:spcPts val="600"/>
              </a:spcAft>
              <a:buFont typeface="Arial" panose="020B0604020202020204" pitchFamily="34" charset="0"/>
              <a:buChar char="•"/>
            </a:pPr>
            <a:r>
              <a:rPr lang="en-GB" sz="1700" b="1" dirty="0">
                <a:solidFill>
                  <a:srgbClr val="000000"/>
                </a:solidFill>
                <a:latin typeface="Lato"/>
              </a:rPr>
              <a:t>Tuition fees </a:t>
            </a:r>
            <a:r>
              <a:rPr lang="en-GB" sz="1700" dirty="0">
                <a:solidFill>
                  <a:srgbClr val="000000"/>
                </a:solidFill>
                <a:latin typeface="Lato"/>
              </a:rPr>
              <a:t>are payable </a:t>
            </a:r>
            <a:r>
              <a:rPr lang="en-GB" sz="1700" b="1" dirty="0">
                <a:solidFill>
                  <a:srgbClr val="000000"/>
                </a:solidFill>
                <a:latin typeface="Lato"/>
              </a:rPr>
              <a:t>by the first day of the Academic Year</a:t>
            </a:r>
            <a:r>
              <a:rPr lang="en-GB" sz="1700" dirty="0">
                <a:solidFill>
                  <a:srgbClr val="000000"/>
                </a:solidFill>
                <a:latin typeface="Lato"/>
              </a:rPr>
              <a:t>. These can be paid in full or by </a:t>
            </a:r>
            <a:r>
              <a:rPr lang="en-GB" sz="1700" b="1" dirty="0">
                <a:solidFill>
                  <a:srgbClr val="000000"/>
                </a:solidFill>
                <a:latin typeface="Lato"/>
              </a:rPr>
              <a:t>3 termly instalments</a:t>
            </a:r>
            <a:r>
              <a:rPr lang="en-GB" sz="1700" dirty="0">
                <a:solidFill>
                  <a:srgbClr val="000000"/>
                </a:solidFill>
                <a:latin typeface="Lato"/>
              </a:rPr>
              <a:t>. Further information can be found </a:t>
            </a:r>
            <a:r>
              <a:rPr lang="en-GB" sz="1700" dirty="0">
                <a:solidFill>
                  <a:srgbClr val="000000"/>
                </a:solidFill>
                <a:latin typeface="Lato"/>
                <a:hlinkClick r:id="rId4"/>
              </a:rPr>
              <a:t>here</a:t>
            </a:r>
            <a:r>
              <a:rPr lang="en-GB" sz="1700" dirty="0">
                <a:solidFill>
                  <a:srgbClr val="000000"/>
                </a:solidFill>
                <a:latin typeface="Lato"/>
              </a:rPr>
              <a:t>. </a:t>
            </a:r>
            <a:endParaRPr lang="en-GB" sz="1700" dirty="0">
              <a:solidFill>
                <a:srgbClr val="000000"/>
              </a:solidFill>
              <a:latin typeface="Lato"/>
              <a:ea typeface="Lato"/>
              <a:cs typeface="Lato"/>
            </a:endParaRPr>
          </a:p>
          <a:p>
            <a:pPr marL="380365" indent="-380365" algn="just">
              <a:spcAft>
                <a:spcPts val="600"/>
              </a:spcAft>
              <a:buFont typeface="Arial" panose="020B0604020202020204" pitchFamily="34" charset="0"/>
              <a:buChar char="•"/>
            </a:pPr>
            <a:r>
              <a:rPr lang="en-GB" sz="1700" dirty="0">
                <a:solidFill>
                  <a:srgbClr val="000000"/>
                </a:solidFill>
                <a:latin typeface="Lato"/>
              </a:rPr>
              <a:t>There are a number of ways that you may choose to pay for your course tuition fees including: paying the full amount of the fees yourself; with a tuition fee loan; via sponsorship by a school; or with a combination of any of these. </a:t>
            </a:r>
            <a:endParaRPr lang="en-GB" sz="1700" dirty="0">
              <a:solidFill>
                <a:srgbClr val="000000"/>
              </a:solidFill>
              <a:latin typeface="Lato"/>
              <a:ea typeface="Lato"/>
              <a:cs typeface="Lato"/>
            </a:endParaRPr>
          </a:p>
          <a:p>
            <a:pPr marL="380365" indent="-380365" algn="just">
              <a:spcAft>
                <a:spcPts val="600"/>
              </a:spcAft>
              <a:buFont typeface="Arial" panose="020B0604020202020204" pitchFamily="34" charset="0"/>
              <a:buChar char="•"/>
            </a:pPr>
            <a:r>
              <a:rPr lang="en-GB" sz="1700" dirty="0">
                <a:solidFill>
                  <a:srgbClr val="000000"/>
                </a:solidFill>
                <a:latin typeface="Lato"/>
              </a:rPr>
              <a:t>As part of online enrolment, you will confirm your tuition fee payment options (i.e. paying up front in full, in instalments or via sponsorship). There is some guidance </a:t>
            </a:r>
            <a:r>
              <a:rPr lang="en-GB" sz="1700" dirty="0">
                <a:solidFill>
                  <a:srgbClr val="000000"/>
                </a:solidFill>
                <a:latin typeface="Lato"/>
                <a:hlinkClick r:id="rId5"/>
              </a:rPr>
              <a:t>here</a:t>
            </a:r>
            <a:r>
              <a:rPr lang="en-GB" sz="1700" dirty="0">
                <a:solidFill>
                  <a:srgbClr val="000000"/>
                </a:solidFill>
                <a:latin typeface="Lato"/>
              </a:rPr>
              <a:t> if you aren’t sure which option to select. You’ll then be able to access your student finance page </a:t>
            </a:r>
            <a:r>
              <a:rPr lang="en-GB" sz="1700" b="0" i="0" dirty="0">
                <a:effectLst/>
                <a:latin typeface="Lato"/>
              </a:rPr>
              <a:t>via</a:t>
            </a:r>
            <a:r>
              <a:rPr lang="en-GB" sz="1700" b="0" i="0" dirty="0">
                <a:solidFill>
                  <a:srgbClr val="383838"/>
                </a:solidFill>
                <a:effectLst/>
                <a:latin typeface="Lato"/>
              </a:rPr>
              <a:t> </a:t>
            </a:r>
            <a:r>
              <a:rPr lang="en-GB" sz="1700" dirty="0">
                <a:solidFill>
                  <a:srgbClr val="575756"/>
                </a:solidFill>
                <a:latin typeface="Lato"/>
                <a:hlinkClick r:id="rId6"/>
              </a:rPr>
              <a:t>the Student Records System (e:Vision)</a:t>
            </a:r>
            <a:r>
              <a:rPr lang="en-GB" sz="1700" dirty="0">
                <a:solidFill>
                  <a:srgbClr val="575756"/>
                </a:solidFill>
                <a:latin typeface="Lato"/>
              </a:rPr>
              <a:t> </a:t>
            </a:r>
            <a:r>
              <a:rPr lang="en-GB" sz="1700" dirty="0">
                <a:latin typeface="Lato"/>
              </a:rPr>
              <a:t>where you can view invoices and make payments. </a:t>
            </a:r>
            <a:endParaRPr lang="en-GB" sz="1700" b="0" i="0" dirty="0">
              <a:effectLst/>
              <a:latin typeface="Lato"/>
              <a:ea typeface="Lato"/>
              <a:cs typeface="Lato"/>
            </a:endParaRPr>
          </a:p>
        </p:txBody>
      </p:sp>
      <p:sp>
        <p:nvSpPr>
          <p:cNvPr id="6" name="TextBox 5">
            <a:extLst>
              <a:ext uri="{FF2B5EF4-FFF2-40B4-BE49-F238E27FC236}">
                <a16:creationId xmlns:a16="http://schemas.microsoft.com/office/drawing/2014/main" id="{99BBBED0-A219-4C7F-93A6-AB79A978D5EC}"/>
              </a:ext>
            </a:extLst>
          </p:cNvPr>
          <p:cNvSpPr txBox="1"/>
          <p:nvPr/>
        </p:nvSpPr>
        <p:spPr>
          <a:xfrm>
            <a:off x="252099" y="1007861"/>
            <a:ext cx="11426456" cy="502766"/>
          </a:xfrm>
          <a:prstGeom prst="rect">
            <a:avLst/>
          </a:prstGeom>
          <a:noFill/>
        </p:spPr>
        <p:txBody>
          <a:bodyPr wrap="square" rtlCol="0">
            <a:spAutoFit/>
          </a:bodyPr>
          <a:lstStyle/>
          <a:p>
            <a:r>
              <a:rPr lang="en-GB" sz="2667" b="1">
                <a:solidFill>
                  <a:srgbClr val="7030A0"/>
                </a:solidFill>
              </a:rPr>
              <a:t>What are the course fees? </a:t>
            </a:r>
          </a:p>
        </p:txBody>
      </p:sp>
      <p:sp>
        <p:nvSpPr>
          <p:cNvPr id="7" name="TextBox 6">
            <a:extLst>
              <a:ext uri="{FF2B5EF4-FFF2-40B4-BE49-F238E27FC236}">
                <a16:creationId xmlns:a16="http://schemas.microsoft.com/office/drawing/2014/main" id="{69D0288C-F680-40AF-B030-ED96CB5D7C02}"/>
              </a:ext>
            </a:extLst>
          </p:cNvPr>
          <p:cNvSpPr txBox="1"/>
          <p:nvPr/>
        </p:nvSpPr>
        <p:spPr>
          <a:xfrm>
            <a:off x="170456" y="3075214"/>
            <a:ext cx="11426456" cy="502766"/>
          </a:xfrm>
          <a:prstGeom prst="rect">
            <a:avLst/>
          </a:prstGeom>
          <a:noFill/>
        </p:spPr>
        <p:txBody>
          <a:bodyPr wrap="square" rtlCol="0">
            <a:spAutoFit/>
          </a:bodyPr>
          <a:lstStyle/>
          <a:p>
            <a:r>
              <a:rPr lang="en-GB" sz="2667" b="1">
                <a:solidFill>
                  <a:srgbClr val="7030A0"/>
                </a:solidFill>
              </a:rPr>
              <a:t>When and how do I pay my fees? </a:t>
            </a:r>
          </a:p>
        </p:txBody>
      </p:sp>
    </p:spTree>
    <p:extLst>
      <p:ext uri="{BB962C8B-B14F-4D97-AF65-F5344CB8AC3E}">
        <p14:creationId xmlns:p14="http://schemas.microsoft.com/office/powerpoint/2010/main" val="38782900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86F2B2D-1C3B-4391-A953-70C93C7AB4EA}"/>
              </a:ext>
            </a:extLst>
          </p:cNvPr>
          <p:cNvPicPr>
            <a:picLocks noChangeAspect="1"/>
          </p:cNvPicPr>
          <p:nvPr/>
        </p:nvPicPr>
        <p:blipFill rotWithShape="1">
          <a:blip r:embed="rId2"/>
          <a:srcRect b="86349"/>
          <a:stretch/>
        </p:blipFill>
        <p:spPr>
          <a:xfrm>
            <a:off x="0" y="-136911"/>
            <a:ext cx="12192000" cy="936170"/>
          </a:xfrm>
          <a:prstGeom prst="rect">
            <a:avLst/>
          </a:prstGeom>
        </p:spPr>
      </p:pic>
      <p:sp>
        <p:nvSpPr>
          <p:cNvPr id="2" name="TextBox 1">
            <a:extLst>
              <a:ext uri="{FF2B5EF4-FFF2-40B4-BE49-F238E27FC236}">
                <a16:creationId xmlns:a16="http://schemas.microsoft.com/office/drawing/2014/main" id="{4862ACDA-332B-4E97-9735-5DA781A448CD}"/>
              </a:ext>
            </a:extLst>
          </p:cNvPr>
          <p:cNvSpPr txBox="1"/>
          <p:nvPr/>
        </p:nvSpPr>
        <p:spPr>
          <a:xfrm>
            <a:off x="486016" y="-25660"/>
            <a:ext cx="1413458" cy="769441"/>
          </a:xfrm>
          <a:prstGeom prst="rect">
            <a:avLst/>
          </a:prstGeom>
          <a:noFill/>
        </p:spPr>
        <p:txBody>
          <a:bodyPr wrap="square" rtlCol="0">
            <a:spAutoFit/>
          </a:bodyPr>
          <a:lstStyle/>
          <a:p>
            <a:r>
              <a:rPr lang="en-GB" sz="4400" b="1">
                <a:solidFill>
                  <a:schemeClr val="bg1"/>
                </a:solidFill>
              </a:rPr>
              <a:t>Fees</a:t>
            </a:r>
            <a:r>
              <a:rPr lang="en-GB" sz="2667" b="1">
                <a:solidFill>
                  <a:srgbClr val="7030A0"/>
                </a:solidFill>
              </a:rPr>
              <a:t> </a:t>
            </a:r>
          </a:p>
        </p:txBody>
      </p:sp>
      <p:sp>
        <p:nvSpPr>
          <p:cNvPr id="3" name="TextBox 2">
            <a:extLst>
              <a:ext uri="{FF2B5EF4-FFF2-40B4-BE49-F238E27FC236}">
                <a16:creationId xmlns:a16="http://schemas.microsoft.com/office/drawing/2014/main" id="{5D0B26A3-01F2-4FE5-AD82-DC834F970E66}"/>
              </a:ext>
            </a:extLst>
          </p:cNvPr>
          <p:cNvSpPr txBox="1"/>
          <p:nvPr/>
        </p:nvSpPr>
        <p:spPr>
          <a:xfrm>
            <a:off x="252098" y="1423816"/>
            <a:ext cx="11557129" cy="3200876"/>
          </a:xfrm>
          <a:prstGeom prst="rect">
            <a:avLst/>
          </a:prstGeom>
          <a:noFill/>
        </p:spPr>
        <p:txBody>
          <a:bodyPr wrap="square" lIns="91440" tIns="45720" rIns="91440" bIns="45720" rtlCol="0" anchor="t">
            <a:spAutoFit/>
          </a:bodyPr>
          <a:lstStyle/>
          <a:p>
            <a:pPr marL="380365" indent="-380365" algn="just">
              <a:spcAft>
                <a:spcPts val="600"/>
              </a:spcAft>
              <a:buFont typeface="Arial" panose="020B0604020202020204" pitchFamily="34" charset="0"/>
              <a:buChar char="•"/>
            </a:pPr>
            <a:r>
              <a:rPr lang="en-GB" sz="1700" b="1">
                <a:solidFill>
                  <a:srgbClr val="000000"/>
                </a:solidFill>
                <a:latin typeface="Lato"/>
              </a:rPr>
              <a:t>Making payments yourself</a:t>
            </a:r>
            <a:r>
              <a:rPr lang="en-GB" sz="1700">
                <a:solidFill>
                  <a:srgbClr val="000000"/>
                </a:solidFill>
                <a:latin typeface="Lato"/>
              </a:rPr>
              <a:t> - There are a number of ways that you can pay fees, including: by direct debit, bank transfer, credit/debit card payments and </a:t>
            </a:r>
            <a:r>
              <a:rPr lang="en-GB" sz="1700" err="1">
                <a:solidFill>
                  <a:srgbClr val="000000"/>
                </a:solidFill>
                <a:latin typeface="Lato"/>
              </a:rPr>
              <a:t>Flywire</a:t>
            </a:r>
            <a:r>
              <a:rPr lang="en-GB" sz="1700">
                <a:solidFill>
                  <a:srgbClr val="000000"/>
                </a:solidFill>
                <a:latin typeface="Lato"/>
              </a:rPr>
              <a:t>. Further information can be found </a:t>
            </a:r>
            <a:r>
              <a:rPr lang="en-GB" sz="1700">
                <a:solidFill>
                  <a:srgbClr val="000000"/>
                </a:solidFill>
                <a:latin typeface="Lato"/>
                <a:hlinkClick r:id="rId3"/>
              </a:rPr>
              <a:t>here</a:t>
            </a:r>
            <a:r>
              <a:rPr lang="en-GB" sz="1700">
                <a:solidFill>
                  <a:srgbClr val="000000"/>
                </a:solidFill>
                <a:latin typeface="Lato"/>
              </a:rPr>
              <a:t>. </a:t>
            </a:r>
            <a:endParaRPr lang="en-US"/>
          </a:p>
          <a:p>
            <a:pPr marL="380365" indent="-380365" algn="just">
              <a:spcAft>
                <a:spcPts val="600"/>
              </a:spcAft>
              <a:buFont typeface="Arial" panose="020B0604020202020204" pitchFamily="34" charset="0"/>
              <a:buChar char="•"/>
            </a:pPr>
            <a:r>
              <a:rPr lang="en-GB" sz="1700" b="1">
                <a:latin typeface="Lato"/>
              </a:rPr>
              <a:t>Tuition Fee Loans </a:t>
            </a:r>
            <a:r>
              <a:rPr lang="en-GB" sz="1700">
                <a:latin typeface="Lato"/>
              </a:rPr>
              <a:t>- If your fees are entirely covered by a loan you should select “</a:t>
            </a:r>
            <a:r>
              <a:rPr lang="en-GB" sz="1700" b="0" i="0">
                <a:effectLst/>
                <a:latin typeface="Lato"/>
              </a:rPr>
              <a:t>I wish to pay by instalments”. You then won’t need to set up any payment arrangements as </a:t>
            </a:r>
            <a:r>
              <a:rPr lang="en-GB" sz="1700" b="1" i="0">
                <a:effectLst/>
                <a:latin typeface="Lato"/>
              </a:rPr>
              <a:t>the loan will </a:t>
            </a:r>
            <a:r>
              <a:rPr lang="en-GB" sz="1700" b="1">
                <a:latin typeface="Lato"/>
              </a:rPr>
              <a:t>be paid directly to us</a:t>
            </a:r>
            <a:r>
              <a:rPr lang="en-GB" sz="1700">
                <a:latin typeface="Lato"/>
              </a:rPr>
              <a:t>, in instalments, once we have confirmed your attendance to the Student Loans Company.</a:t>
            </a:r>
          </a:p>
          <a:p>
            <a:pPr marL="380365" indent="-380365" algn="just">
              <a:spcAft>
                <a:spcPts val="600"/>
              </a:spcAft>
              <a:buFont typeface="Arial" panose="020B0604020202020204" pitchFamily="34" charset="0"/>
              <a:buChar char="•"/>
            </a:pPr>
            <a:r>
              <a:rPr lang="en-GB" sz="1700" b="1">
                <a:latin typeface="Lato"/>
              </a:rPr>
              <a:t>Bursaries</a:t>
            </a:r>
            <a:r>
              <a:rPr lang="en-GB" sz="1700">
                <a:latin typeface="Lato"/>
              </a:rPr>
              <a:t> - If you are going to be using a bursary to pay your fees, please remember this money comes to you, so you will still need to set up and make your tuition fee payments yourself. Please note that the payment schedule for the bursar doesn’t match the required dates/amounts for payment of your fees</a:t>
            </a:r>
          </a:p>
          <a:p>
            <a:pPr marL="380365" indent="-380365" algn="just">
              <a:spcAft>
                <a:spcPts val="600"/>
              </a:spcAft>
              <a:buFont typeface="Arial" panose="020B0604020202020204" pitchFamily="34" charset="0"/>
              <a:buChar char="•"/>
            </a:pPr>
            <a:r>
              <a:rPr lang="en-GB" sz="1700" b="1">
                <a:latin typeface="Lato"/>
              </a:rPr>
              <a:t>Sponsorship</a:t>
            </a:r>
            <a:r>
              <a:rPr lang="en-GB" sz="1700">
                <a:latin typeface="Lato"/>
              </a:rPr>
              <a:t> - If a sponsor is paying your fees (</a:t>
            </a:r>
            <a:r>
              <a:rPr lang="en-GB" sz="1700" b="1">
                <a:latin typeface="Lato"/>
              </a:rPr>
              <a:t>e.g. your school</a:t>
            </a:r>
            <a:r>
              <a:rPr lang="en-GB" sz="1700">
                <a:latin typeface="Lato"/>
              </a:rPr>
              <a:t>) you </a:t>
            </a:r>
            <a:r>
              <a:rPr lang="en-GB" sz="1700" b="1">
                <a:latin typeface="Lato"/>
              </a:rPr>
              <a:t>must</a:t>
            </a:r>
            <a:r>
              <a:rPr lang="en-GB" sz="1700">
                <a:latin typeface="Lato"/>
              </a:rPr>
              <a:t> complete a </a:t>
            </a:r>
            <a:r>
              <a:rPr lang="en-GB" sz="1700">
                <a:latin typeface="Lato"/>
                <a:hlinkClick r:id="rId4"/>
              </a:rPr>
              <a:t>sponsorship form </a:t>
            </a:r>
            <a:r>
              <a:rPr lang="en-GB" sz="1700">
                <a:latin typeface="Lato"/>
              </a:rPr>
              <a:t>as soon as possible. Once processed this will then ensure that you can select sponsorship as your method of payment and </a:t>
            </a:r>
            <a:r>
              <a:rPr lang="en-GB" sz="1700" b="1">
                <a:latin typeface="Lato"/>
              </a:rPr>
              <a:t>your sponsor will be invoiced</a:t>
            </a:r>
            <a:r>
              <a:rPr lang="en-GB" sz="1700">
                <a:latin typeface="Lato"/>
              </a:rPr>
              <a:t> for your fees. Further information can be found </a:t>
            </a:r>
            <a:r>
              <a:rPr lang="en-GB" sz="1700">
                <a:latin typeface="Lato"/>
                <a:hlinkClick r:id="rId4"/>
              </a:rPr>
              <a:t>here</a:t>
            </a:r>
            <a:r>
              <a:rPr lang="en-GB" sz="1700">
                <a:latin typeface="Lato"/>
              </a:rPr>
              <a:t>. </a:t>
            </a:r>
          </a:p>
        </p:txBody>
      </p:sp>
      <p:sp>
        <p:nvSpPr>
          <p:cNvPr id="7" name="TextBox 6">
            <a:extLst>
              <a:ext uri="{FF2B5EF4-FFF2-40B4-BE49-F238E27FC236}">
                <a16:creationId xmlns:a16="http://schemas.microsoft.com/office/drawing/2014/main" id="{69D0288C-F680-40AF-B030-ED96CB5D7C02}"/>
              </a:ext>
            </a:extLst>
          </p:cNvPr>
          <p:cNvSpPr txBox="1"/>
          <p:nvPr/>
        </p:nvSpPr>
        <p:spPr>
          <a:xfrm>
            <a:off x="252099" y="952159"/>
            <a:ext cx="11426456" cy="502766"/>
          </a:xfrm>
          <a:prstGeom prst="rect">
            <a:avLst/>
          </a:prstGeom>
          <a:noFill/>
        </p:spPr>
        <p:txBody>
          <a:bodyPr wrap="square" rtlCol="0">
            <a:spAutoFit/>
          </a:bodyPr>
          <a:lstStyle/>
          <a:p>
            <a:r>
              <a:rPr lang="en-GB" sz="2667" b="1">
                <a:solidFill>
                  <a:srgbClr val="7030A0"/>
                </a:solidFill>
              </a:rPr>
              <a:t>When and how do I pay my fees? </a:t>
            </a:r>
          </a:p>
        </p:txBody>
      </p:sp>
      <p:sp>
        <p:nvSpPr>
          <p:cNvPr id="8" name="TextBox 7">
            <a:extLst>
              <a:ext uri="{FF2B5EF4-FFF2-40B4-BE49-F238E27FC236}">
                <a16:creationId xmlns:a16="http://schemas.microsoft.com/office/drawing/2014/main" id="{B54A83E7-5112-4EC5-A99F-7C8297408B25}"/>
              </a:ext>
            </a:extLst>
          </p:cNvPr>
          <p:cNvSpPr txBox="1"/>
          <p:nvPr/>
        </p:nvSpPr>
        <p:spPr>
          <a:xfrm>
            <a:off x="382772" y="4559170"/>
            <a:ext cx="11426456" cy="502766"/>
          </a:xfrm>
          <a:prstGeom prst="rect">
            <a:avLst/>
          </a:prstGeom>
          <a:noFill/>
        </p:spPr>
        <p:txBody>
          <a:bodyPr wrap="square" rtlCol="0">
            <a:spAutoFit/>
          </a:bodyPr>
          <a:lstStyle/>
          <a:p>
            <a:r>
              <a:rPr lang="en-GB" sz="2667" b="1">
                <a:solidFill>
                  <a:srgbClr val="7030A0"/>
                </a:solidFill>
              </a:rPr>
              <a:t>Who confirms my attendance to the Student Loans Company? </a:t>
            </a:r>
          </a:p>
        </p:txBody>
      </p:sp>
      <p:sp>
        <p:nvSpPr>
          <p:cNvPr id="9" name="TextBox 8">
            <a:extLst>
              <a:ext uri="{FF2B5EF4-FFF2-40B4-BE49-F238E27FC236}">
                <a16:creationId xmlns:a16="http://schemas.microsoft.com/office/drawing/2014/main" id="{91DA1CF3-EDB2-4D90-9731-39E96E4B522C}"/>
              </a:ext>
            </a:extLst>
          </p:cNvPr>
          <p:cNvSpPr txBox="1"/>
          <p:nvPr/>
        </p:nvSpPr>
        <p:spPr>
          <a:xfrm>
            <a:off x="382772" y="4953712"/>
            <a:ext cx="11426456" cy="1738938"/>
          </a:xfrm>
          <a:prstGeom prst="rect">
            <a:avLst/>
          </a:prstGeom>
          <a:noFill/>
        </p:spPr>
        <p:txBody>
          <a:bodyPr wrap="square" lIns="91440" tIns="45720" rIns="91440" bIns="45720" rtlCol="0" anchor="t">
            <a:spAutoFit/>
          </a:bodyPr>
          <a:lstStyle/>
          <a:p>
            <a:pPr marL="380365" indent="-380365" algn="just">
              <a:spcAft>
                <a:spcPts val="600"/>
              </a:spcAft>
              <a:buFont typeface="Arial" panose="020B0604020202020204" pitchFamily="34" charset="0"/>
              <a:buChar char="•"/>
            </a:pPr>
            <a:r>
              <a:rPr lang="en-GB" sz="1700">
                <a:latin typeface="Lato"/>
              </a:rPr>
              <a:t>The University’s central Student Finance team confirm your attendance to the Student Loans Company so that any loans can be released. If you experience difficulties with a student loan, please contact them at </a:t>
            </a:r>
            <a:r>
              <a:rPr lang="en-GB" sz="1700">
                <a:latin typeface="Lato"/>
                <a:hlinkClick r:id="rId5"/>
              </a:rPr>
              <a:t>studentfinance@warwick.ac.uk</a:t>
            </a:r>
            <a:r>
              <a:rPr lang="en-GB" sz="1700">
                <a:latin typeface="Lato"/>
              </a:rPr>
              <a:t> </a:t>
            </a:r>
            <a:endParaRPr lang="en-US"/>
          </a:p>
          <a:p>
            <a:pPr marL="380365" indent="-380365" algn="just">
              <a:spcAft>
                <a:spcPts val="600"/>
              </a:spcAft>
              <a:buFont typeface="Arial" panose="020B0604020202020204" pitchFamily="34" charset="0"/>
              <a:buChar char="•"/>
            </a:pPr>
            <a:r>
              <a:rPr lang="en-GB" sz="1700">
                <a:latin typeface="Lato"/>
              </a:rPr>
              <a:t>They will only be able to do this once you are fully enrolled and your application for finance is complete – i.e. you have signed your declaration and provided any other required paperwork to the Student Finance Body who are providing the loan (e.g. Student Finance England). </a:t>
            </a:r>
            <a:endParaRPr lang="en-GB" sz="1700">
              <a:latin typeface="Lato"/>
              <a:ea typeface="Lato"/>
              <a:cs typeface="Lato"/>
            </a:endParaRPr>
          </a:p>
        </p:txBody>
      </p:sp>
    </p:spTree>
    <p:extLst>
      <p:ext uri="{BB962C8B-B14F-4D97-AF65-F5344CB8AC3E}">
        <p14:creationId xmlns:p14="http://schemas.microsoft.com/office/powerpoint/2010/main" val="17675228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F1451E2-4028-416A-A2EE-A12E422EE807}"/>
              </a:ext>
            </a:extLst>
          </p:cNvPr>
          <p:cNvSpPr txBox="1"/>
          <p:nvPr/>
        </p:nvSpPr>
        <p:spPr>
          <a:xfrm>
            <a:off x="382772" y="1611885"/>
            <a:ext cx="11273969" cy="4708981"/>
          </a:xfrm>
          <a:prstGeom prst="rect">
            <a:avLst/>
          </a:prstGeom>
          <a:noFill/>
        </p:spPr>
        <p:txBody>
          <a:bodyPr wrap="square" lIns="91440" tIns="45720" rIns="91440" bIns="45720" rtlCol="0" anchor="t">
            <a:spAutoFit/>
          </a:bodyPr>
          <a:lstStyle/>
          <a:p>
            <a:pPr marL="380365" indent="-380365" algn="just">
              <a:buFont typeface="Arial" panose="020B0604020202020204" pitchFamily="34" charset="0"/>
              <a:buChar char="•"/>
            </a:pPr>
            <a:r>
              <a:rPr lang="en-GB" sz="2000" dirty="0">
                <a:solidFill>
                  <a:srgbClr val="000000"/>
                </a:solidFill>
                <a:latin typeface="Lato"/>
              </a:rPr>
              <a:t>The University collates a lot of information on the funding options available to non-salaried PGCE students </a:t>
            </a:r>
            <a:r>
              <a:rPr lang="en-GB" sz="2000" dirty="0">
                <a:solidFill>
                  <a:srgbClr val="000000"/>
                </a:solidFill>
                <a:latin typeface="Lato"/>
                <a:hlinkClick r:id="rId2"/>
              </a:rPr>
              <a:t>here</a:t>
            </a:r>
            <a:r>
              <a:rPr lang="en-GB" sz="2000" dirty="0">
                <a:solidFill>
                  <a:srgbClr val="000000"/>
                </a:solidFill>
                <a:latin typeface="Lato"/>
              </a:rPr>
              <a:t>. These include:  </a:t>
            </a:r>
            <a:endParaRPr lang="en-US" dirty="0"/>
          </a:p>
          <a:p>
            <a:pPr algn="just"/>
            <a:endParaRPr lang="en-GB" sz="2000">
              <a:solidFill>
                <a:srgbClr val="000000"/>
              </a:solidFill>
              <a:latin typeface="Lato"/>
            </a:endParaRPr>
          </a:p>
          <a:p>
            <a:pPr marL="625475" indent="-355600" algn="just">
              <a:buFont typeface="Arial" panose="020B0604020202020204" pitchFamily="34" charset="0"/>
              <a:buChar char="•"/>
            </a:pPr>
            <a:r>
              <a:rPr lang="en-GB" sz="2000" b="1" dirty="0">
                <a:solidFill>
                  <a:srgbClr val="000000"/>
                </a:solidFill>
                <a:latin typeface="Lato"/>
              </a:rPr>
              <a:t>Tuition Fee Loans </a:t>
            </a:r>
            <a:r>
              <a:rPr lang="en-GB" sz="2000" dirty="0">
                <a:solidFill>
                  <a:srgbClr val="000000"/>
                </a:solidFill>
                <a:latin typeface="Lato"/>
              </a:rPr>
              <a:t>- eligible students can apply for a loan to cover the cost of their course. Like loans for undergraduate study, these are non-means tested and repayable once you are earning over </a:t>
            </a:r>
            <a:r>
              <a:rPr lang="en-GB" sz="2000" dirty="0">
                <a:latin typeface="Lato"/>
                <a:ea typeface="+mn-lt"/>
                <a:cs typeface="+mn-lt"/>
              </a:rPr>
              <a:t>the threshold amount for your particular </a:t>
            </a:r>
            <a:r>
              <a:rPr lang="en-GB" sz="2000" u="sng" dirty="0">
                <a:latin typeface="Lato"/>
                <a:ea typeface="+mn-lt"/>
                <a:cs typeface="+mn-lt"/>
                <a:hlinkClick r:id="rId3"/>
              </a:rPr>
              <a:t>repayment plan</a:t>
            </a:r>
            <a:r>
              <a:rPr lang="en-GB" sz="2000" dirty="0">
                <a:latin typeface="Lato"/>
                <a:ea typeface="+mn-lt"/>
                <a:cs typeface="+mn-lt"/>
              </a:rPr>
              <a:t>. </a:t>
            </a:r>
            <a:r>
              <a:rPr lang="en-GB" sz="2000" dirty="0">
                <a:solidFill>
                  <a:srgbClr val="000000"/>
                </a:solidFill>
                <a:latin typeface="Lato"/>
              </a:rPr>
              <a:t> More info </a:t>
            </a:r>
            <a:r>
              <a:rPr lang="en-GB" sz="2000" dirty="0">
                <a:solidFill>
                  <a:srgbClr val="000000"/>
                </a:solidFill>
                <a:latin typeface="Lato"/>
                <a:hlinkClick r:id="rId4"/>
              </a:rPr>
              <a:t>here</a:t>
            </a:r>
            <a:r>
              <a:rPr lang="en-GB" sz="2000" dirty="0">
                <a:solidFill>
                  <a:srgbClr val="000000"/>
                </a:solidFill>
                <a:latin typeface="Lato"/>
              </a:rPr>
              <a:t>. </a:t>
            </a:r>
            <a:endParaRPr lang="en-GB" sz="2000" dirty="0">
              <a:solidFill>
                <a:srgbClr val="000000"/>
              </a:solidFill>
              <a:latin typeface="Lato"/>
              <a:ea typeface="Lato"/>
              <a:cs typeface="Lato"/>
            </a:endParaRPr>
          </a:p>
          <a:p>
            <a:pPr marL="625475" indent="-355600" algn="just">
              <a:buFont typeface="Arial" panose="020B0604020202020204" pitchFamily="34" charset="0"/>
              <a:buChar char="•"/>
            </a:pPr>
            <a:r>
              <a:rPr lang="en-GB" sz="2000" b="1" dirty="0">
                <a:solidFill>
                  <a:srgbClr val="000000"/>
                </a:solidFill>
                <a:latin typeface="Lato"/>
              </a:rPr>
              <a:t>Maintenance Loans </a:t>
            </a:r>
            <a:r>
              <a:rPr lang="en-GB" sz="2000" dirty="0">
                <a:solidFill>
                  <a:srgbClr val="000000"/>
                </a:solidFill>
                <a:latin typeface="Lato"/>
              </a:rPr>
              <a:t>- eligible students can apply for a loan to cover their living costs. These vary dependant on your household income and are repayable once you are earning over a certain amount. More info </a:t>
            </a:r>
            <a:r>
              <a:rPr lang="en-GB" sz="2000" dirty="0">
                <a:solidFill>
                  <a:srgbClr val="000000"/>
                </a:solidFill>
                <a:latin typeface="Lato"/>
                <a:hlinkClick r:id="rId4"/>
              </a:rPr>
              <a:t>here</a:t>
            </a:r>
            <a:r>
              <a:rPr lang="en-GB" sz="2000" dirty="0">
                <a:solidFill>
                  <a:srgbClr val="000000"/>
                </a:solidFill>
                <a:latin typeface="Lato"/>
              </a:rPr>
              <a:t>. </a:t>
            </a:r>
            <a:endParaRPr lang="en-GB" sz="2000" dirty="0">
              <a:solidFill>
                <a:srgbClr val="000000"/>
              </a:solidFill>
              <a:latin typeface="Lato"/>
              <a:ea typeface="Lato"/>
              <a:cs typeface="Lato"/>
            </a:endParaRPr>
          </a:p>
          <a:p>
            <a:pPr marL="625475" indent="-355600" algn="just">
              <a:buFont typeface="Arial" panose="020B0604020202020204" pitchFamily="34" charset="0"/>
              <a:buChar char="•"/>
            </a:pPr>
            <a:r>
              <a:rPr lang="en-GB" sz="2000" b="1" dirty="0">
                <a:solidFill>
                  <a:srgbClr val="000000"/>
                </a:solidFill>
                <a:latin typeface="Lato"/>
              </a:rPr>
              <a:t>ITT Bursaries </a:t>
            </a:r>
            <a:r>
              <a:rPr lang="en-GB" sz="2000" dirty="0">
                <a:solidFill>
                  <a:srgbClr val="000000"/>
                </a:solidFill>
                <a:latin typeface="Lato"/>
              </a:rPr>
              <a:t>- many subjects attract a tax-free training bursary. These are not repayable, but students must either be </a:t>
            </a:r>
            <a:r>
              <a:rPr lang="en-GB" sz="2000" dirty="0">
                <a:latin typeface="Lato"/>
                <a:ea typeface="+mn-lt"/>
                <a:cs typeface="+mn-lt"/>
              </a:rPr>
              <a:t>training to teach Physics or Languages, or</a:t>
            </a:r>
            <a:r>
              <a:rPr lang="en-GB" sz="2000" dirty="0">
                <a:solidFill>
                  <a:srgbClr val="000000"/>
                </a:solidFill>
                <a:latin typeface="Lato"/>
                <a:cs typeface="Calibri"/>
              </a:rPr>
              <a:t> </a:t>
            </a:r>
            <a:r>
              <a:rPr lang="en-GB" sz="2000" dirty="0">
                <a:solidFill>
                  <a:srgbClr val="000000"/>
                </a:solidFill>
                <a:latin typeface="Lato"/>
              </a:rPr>
              <a:t>be eligible to receive student finance support (as per the DfE guidance to apply). More info </a:t>
            </a:r>
            <a:r>
              <a:rPr lang="en-GB" sz="2000" dirty="0">
                <a:solidFill>
                  <a:srgbClr val="000000"/>
                </a:solidFill>
                <a:latin typeface="Lato"/>
                <a:hlinkClick r:id="rId5"/>
              </a:rPr>
              <a:t>here</a:t>
            </a:r>
            <a:r>
              <a:rPr lang="en-GB" sz="2000" dirty="0">
                <a:solidFill>
                  <a:srgbClr val="000000"/>
                </a:solidFill>
                <a:latin typeface="Lato"/>
              </a:rPr>
              <a:t>.</a:t>
            </a:r>
            <a:endParaRPr lang="en-GB" sz="2000" dirty="0">
              <a:solidFill>
                <a:srgbClr val="000000"/>
              </a:solidFill>
              <a:latin typeface="Lato"/>
              <a:ea typeface="Lato"/>
              <a:cs typeface="Lato"/>
            </a:endParaRPr>
          </a:p>
          <a:p>
            <a:pPr marL="625475" indent="-355600" algn="just">
              <a:buFont typeface="Arial" panose="020B0604020202020204" pitchFamily="34" charset="0"/>
              <a:buChar char="•"/>
            </a:pPr>
            <a:r>
              <a:rPr lang="en-GB" sz="2000" b="1" dirty="0">
                <a:solidFill>
                  <a:srgbClr val="000000"/>
                </a:solidFill>
                <a:latin typeface="Lato"/>
              </a:rPr>
              <a:t>Training Scholarships </a:t>
            </a:r>
            <a:r>
              <a:rPr lang="en-GB" sz="2000" dirty="0">
                <a:solidFill>
                  <a:srgbClr val="000000"/>
                </a:solidFill>
                <a:latin typeface="Lato"/>
              </a:rPr>
              <a:t>- if you are going to be training in Chemistry, Computing, Maths, MFL or Physics, you may be able to apply for a scholarship. These are awarded in place of a bursary and are offered by Professional Scholarship Bodies. More info </a:t>
            </a:r>
            <a:r>
              <a:rPr lang="en-GB" sz="2000" dirty="0">
                <a:solidFill>
                  <a:srgbClr val="000000"/>
                </a:solidFill>
                <a:latin typeface="Lato"/>
                <a:hlinkClick r:id="rId6"/>
              </a:rPr>
              <a:t>here</a:t>
            </a:r>
            <a:r>
              <a:rPr lang="en-GB" sz="2000" dirty="0">
                <a:solidFill>
                  <a:srgbClr val="000000"/>
                </a:solidFill>
                <a:latin typeface="Lato"/>
              </a:rPr>
              <a:t>. </a:t>
            </a:r>
            <a:endParaRPr lang="en-GB" sz="2000" dirty="0">
              <a:solidFill>
                <a:srgbClr val="000000"/>
              </a:solidFill>
              <a:latin typeface="Lato"/>
              <a:ea typeface="Lato"/>
              <a:cs typeface="Lato"/>
            </a:endParaRPr>
          </a:p>
        </p:txBody>
      </p:sp>
      <p:sp>
        <p:nvSpPr>
          <p:cNvPr id="8" name="TextBox 7">
            <a:extLst>
              <a:ext uri="{FF2B5EF4-FFF2-40B4-BE49-F238E27FC236}">
                <a16:creationId xmlns:a16="http://schemas.microsoft.com/office/drawing/2014/main" id="{0DF0C9A7-F9DB-4B57-A69F-D4C952B65B3C}"/>
              </a:ext>
            </a:extLst>
          </p:cNvPr>
          <p:cNvSpPr txBox="1"/>
          <p:nvPr/>
        </p:nvSpPr>
        <p:spPr>
          <a:xfrm>
            <a:off x="382772" y="1017653"/>
            <a:ext cx="11426456" cy="502766"/>
          </a:xfrm>
          <a:prstGeom prst="rect">
            <a:avLst/>
          </a:prstGeom>
          <a:noFill/>
        </p:spPr>
        <p:txBody>
          <a:bodyPr wrap="square" rtlCol="0">
            <a:spAutoFit/>
          </a:bodyPr>
          <a:lstStyle/>
          <a:p>
            <a:r>
              <a:rPr lang="en-GB" sz="2667" b="1">
                <a:solidFill>
                  <a:srgbClr val="7030A0"/>
                </a:solidFill>
              </a:rPr>
              <a:t>What financial support is available? </a:t>
            </a:r>
          </a:p>
        </p:txBody>
      </p:sp>
      <p:grpSp>
        <p:nvGrpSpPr>
          <p:cNvPr id="3" name="Group 2">
            <a:extLst>
              <a:ext uri="{FF2B5EF4-FFF2-40B4-BE49-F238E27FC236}">
                <a16:creationId xmlns:a16="http://schemas.microsoft.com/office/drawing/2014/main" id="{A9257C71-FC78-4697-B801-DF7CF8255B69}"/>
              </a:ext>
            </a:extLst>
          </p:cNvPr>
          <p:cNvGrpSpPr/>
          <p:nvPr/>
        </p:nvGrpSpPr>
        <p:grpSpPr>
          <a:xfrm>
            <a:off x="0" y="-105994"/>
            <a:ext cx="12192000" cy="936170"/>
            <a:chOff x="0" y="-105994"/>
            <a:chExt cx="12192000" cy="936170"/>
          </a:xfrm>
        </p:grpSpPr>
        <p:pic>
          <p:nvPicPr>
            <p:cNvPr id="4" name="Picture 3">
              <a:extLst>
                <a:ext uri="{FF2B5EF4-FFF2-40B4-BE49-F238E27FC236}">
                  <a16:creationId xmlns:a16="http://schemas.microsoft.com/office/drawing/2014/main" id="{E9313668-EA01-440A-BD62-467202505029}"/>
                </a:ext>
              </a:extLst>
            </p:cNvPr>
            <p:cNvPicPr>
              <a:picLocks noChangeAspect="1"/>
            </p:cNvPicPr>
            <p:nvPr/>
          </p:nvPicPr>
          <p:blipFill rotWithShape="1">
            <a:blip r:embed="rId7"/>
            <a:srcRect b="86349"/>
            <a:stretch/>
          </p:blipFill>
          <p:spPr>
            <a:xfrm>
              <a:off x="0" y="-105994"/>
              <a:ext cx="12192000" cy="936170"/>
            </a:xfrm>
            <a:prstGeom prst="rect">
              <a:avLst/>
            </a:prstGeom>
          </p:spPr>
        </p:pic>
        <p:sp>
          <p:nvSpPr>
            <p:cNvPr id="6" name="TextBox 5">
              <a:extLst>
                <a:ext uri="{FF2B5EF4-FFF2-40B4-BE49-F238E27FC236}">
                  <a16:creationId xmlns:a16="http://schemas.microsoft.com/office/drawing/2014/main" id="{203F5D1D-CB1E-4072-9EFF-D27E676F2B71}"/>
                </a:ext>
              </a:extLst>
            </p:cNvPr>
            <p:cNvSpPr txBox="1"/>
            <p:nvPr/>
          </p:nvSpPr>
          <p:spPr>
            <a:xfrm>
              <a:off x="382772" y="-22630"/>
              <a:ext cx="2068328" cy="769441"/>
            </a:xfrm>
            <a:prstGeom prst="rect">
              <a:avLst/>
            </a:prstGeom>
            <a:noFill/>
          </p:spPr>
          <p:txBody>
            <a:bodyPr wrap="square">
              <a:spAutoFit/>
            </a:bodyPr>
            <a:lstStyle/>
            <a:p>
              <a:r>
                <a:rPr lang="en-GB" sz="4400" b="1">
                  <a:solidFill>
                    <a:schemeClr val="bg1"/>
                  </a:solidFill>
                </a:rPr>
                <a:t>Funding</a:t>
              </a:r>
            </a:p>
          </p:txBody>
        </p:sp>
      </p:grpSp>
    </p:spTree>
    <p:extLst>
      <p:ext uri="{BB962C8B-B14F-4D97-AF65-F5344CB8AC3E}">
        <p14:creationId xmlns:p14="http://schemas.microsoft.com/office/powerpoint/2010/main" val="39172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3FB7B02-6096-47BC-B2C9-C405A4849CE0}"/>
              </a:ext>
            </a:extLst>
          </p:cNvPr>
          <p:cNvSpPr txBox="1"/>
          <p:nvPr/>
        </p:nvSpPr>
        <p:spPr>
          <a:xfrm>
            <a:off x="306528" y="871858"/>
            <a:ext cx="11426456" cy="502766"/>
          </a:xfrm>
          <a:prstGeom prst="rect">
            <a:avLst/>
          </a:prstGeom>
          <a:noFill/>
        </p:spPr>
        <p:txBody>
          <a:bodyPr wrap="square" rtlCol="0">
            <a:spAutoFit/>
          </a:bodyPr>
          <a:lstStyle/>
          <a:p>
            <a:r>
              <a:rPr lang="en-GB" sz="2667" b="1">
                <a:solidFill>
                  <a:srgbClr val="7030A0"/>
                </a:solidFill>
              </a:rPr>
              <a:t>Am I eligible for financial support? </a:t>
            </a:r>
          </a:p>
        </p:txBody>
      </p:sp>
      <p:sp>
        <p:nvSpPr>
          <p:cNvPr id="3" name="TextBox 2">
            <a:extLst>
              <a:ext uri="{FF2B5EF4-FFF2-40B4-BE49-F238E27FC236}">
                <a16:creationId xmlns:a16="http://schemas.microsoft.com/office/drawing/2014/main" id="{A15E8E50-BBD1-4E43-B088-833920BD634E}"/>
              </a:ext>
            </a:extLst>
          </p:cNvPr>
          <p:cNvSpPr txBox="1"/>
          <p:nvPr/>
        </p:nvSpPr>
        <p:spPr>
          <a:xfrm>
            <a:off x="306528" y="1262589"/>
            <a:ext cx="11578944" cy="5606663"/>
          </a:xfrm>
          <a:prstGeom prst="rect">
            <a:avLst/>
          </a:prstGeom>
          <a:noFill/>
        </p:spPr>
        <p:txBody>
          <a:bodyPr wrap="square" lIns="91440" tIns="45720" rIns="91440" bIns="45720" rtlCol="0" anchor="t">
            <a:spAutoFit/>
          </a:bodyPr>
          <a:lstStyle/>
          <a:p>
            <a:pPr algn="just"/>
            <a:r>
              <a:rPr lang="en-GB" b="1">
                <a:solidFill>
                  <a:srgbClr val="000000"/>
                </a:solidFill>
                <a:latin typeface="Lato"/>
              </a:rPr>
              <a:t>Eligibility for UK student finance support </a:t>
            </a:r>
          </a:p>
          <a:p>
            <a:pPr marL="342900" indent="-342900" algn="just">
              <a:spcAft>
                <a:spcPts val="400"/>
              </a:spcAft>
              <a:buFont typeface="Arial" panose="020B0604020202020204" pitchFamily="34" charset="0"/>
              <a:buChar char="•"/>
            </a:pPr>
            <a:r>
              <a:rPr lang="en-GB" sz="1700">
                <a:solidFill>
                  <a:srgbClr val="000000"/>
                </a:solidFill>
                <a:latin typeface="Lato"/>
              </a:rPr>
              <a:t>You </a:t>
            </a:r>
            <a:r>
              <a:rPr lang="en-GB" sz="1700" b="1">
                <a:solidFill>
                  <a:srgbClr val="000000"/>
                </a:solidFill>
                <a:latin typeface="Lato"/>
              </a:rPr>
              <a:t>must meet certain criteria to be deemed ‘eligible’ </a:t>
            </a:r>
            <a:r>
              <a:rPr lang="en-GB" sz="1700">
                <a:solidFill>
                  <a:srgbClr val="000000"/>
                </a:solidFill>
                <a:latin typeface="Lato"/>
              </a:rPr>
              <a:t>to receive loans, grants and bursaries from the Government for an Initial Teacher Training course. These include, but are not limited to, your nationality, residency status, your course and any previous access you’ve had to postgraduate funding. We recommend reading the guidance provided </a:t>
            </a:r>
            <a:r>
              <a:rPr lang="en-GB" sz="1700">
                <a:solidFill>
                  <a:srgbClr val="000000"/>
                </a:solidFill>
                <a:latin typeface="Lato"/>
                <a:hlinkClick r:id="rId2"/>
              </a:rPr>
              <a:t>here</a:t>
            </a:r>
            <a:r>
              <a:rPr lang="en-GB" sz="1700">
                <a:solidFill>
                  <a:srgbClr val="000000"/>
                </a:solidFill>
                <a:latin typeface="Lato"/>
              </a:rPr>
              <a:t> as early as possible so that you can apply as soon as you are able to. </a:t>
            </a:r>
          </a:p>
          <a:p>
            <a:pPr marL="342900" indent="-342900" algn="just">
              <a:spcAft>
                <a:spcPts val="400"/>
              </a:spcAft>
              <a:buFont typeface="Arial" panose="020B0604020202020204" pitchFamily="34" charset="0"/>
              <a:buChar char="•"/>
            </a:pPr>
            <a:r>
              <a:rPr lang="en-GB" sz="1700">
                <a:solidFill>
                  <a:srgbClr val="000000"/>
                </a:solidFill>
                <a:latin typeface="Lato"/>
              </a:rPr>
              <a:t>For </a:t>
            </a:r>
            <a:r>
              <a:rPr lang="en-GB" sz="1700" b="1">
                <a:solidFill>
                  <a:srgbClr val="000000"/>
                </a:solidFill>
                <a:latin typeface="Lato"/>
              </a:rPr>
              <a:t>ITT</a:t>
            </a:r>
            <a:r>
              <a:rPr lang="en-GB" sz="1700">
                <a:solidFill>
                  <a:srgbClr val="000000"/>
                </a:solidFill>
                <a:latin typeface="Lato"/>
              </a:rPr>
              <a:t> </a:t>
            </a:r>
            <a:r>
              <a:rPr lang="en-GB" sz="1700" b="1">
                <a:solidFill>
                  <a:srgbClr val="000000"/>
                </a:solidFill>
                <a:latin typeface="Lato"/>
              </a:rPr>
              <a:t>Bursaries</a:t>
            </a:r>
            <a:r>
              <a:rPr lang="en-GB" sz="1700">
                <a:solidFill>
                  <a:srgbClr val="000000"/>
                </a:solidFill>
                <a:latin typeface="Lato"/>
              </a:rPr>
              <a:t>, in addition to being eligible to receive student finance support from the Government you will need to have firmly accepted your offer, hold a UK first degree or equivalent at 2:2 or above, and have had your degree classification verified by the University (this normally happens when you provide your certificate to meet conditions). You must not be undertaking paid teaching work when in receipt of the bursary. </a:t>
            </a:r>
            <a:r>
              <a:rPr lang="en-GB" sz="1700">
                <a:latin typeface="Lato"/>
                <a:ea typeface="Lato"/>
                <a:cs typeface="Segoe UI"/>
              </a:rPr>
              <a:t>Full eligibility criteria for the scheme can be found</a:t>
            </a:r>
            <a:r>
              <a:rPr lang="en-GB" sz="1700">
                <a:latin typeface="Segoe UI"/>
                <a:cs typeface="Segoe UI"/>
              </a:rPr>
              <a:t> </a:t>
            </a:r>
            <a:r>
              <a:rPr lang="en-GB" sz="1700">
                <a:latin typeface="Segoe UI"/>
                <a:cs typeface="Segoe UI"/>
                <a:hlinkClick r:id="rId3"/>
              </a:rPr>
              <a:t>here</a:t>
            </a:r>
          </a:p>
          <a:p>
            <a:pPr marL="342900" indent="-342900" algn="just">
              <a:spcAft>
                <a:spcPts val="400"/>
              </a:spcAft>
              <a:buFont typeface="Arial" panose="020B0604020202020204" pitchFamily="34" charset="0"/>
              <a:buChar char="•"/>
            </a:pPr>
            <a:r>
              <a:rPr lang="en-GB" sz="1700">
                <a:solidFill>
                  <a:srgbClr val="000000"/>
                </a:solidFill>
                <a:latin typeface="Lato"/>
              </a:rPr>
              <a:t>Our </a:t>
            </a:r>
            <a:r>
              <a:rPr lang="en-GB" sz="1700" b="1">
                <a:solidFill>
                  <a:srgbClr val="000000"/>
                </a:solidFill>
                <a:latin typeface="Lato"/>
              </a:rPr>
              <a:t>Student Funding team will automatically start contacting potentially eligible applicants (</a:t>
            </a:r>
            <a:r>
              <a:rPr lang="en-GB" sz="1700" b="1" err="1">
                <a:solidFill>
                  <a:srgbClr val="000000"/>
                </a:solidFill>
                <a:latin typeface="Lato"/>
              </a:rPr>
              <a:t>ie</a:t>
            </a:r>
            <a:r>
              <a:rPr lang="en-GB" sz="1700" b="1">
                <a:solidFill>
                  <a:srgbClr val="000000"/>
                </a:solidFill>
                <a:latin typeface="Lato"/>
              </a:rPr>
              <a:t> that meet the above criteria)</a:t>
            </a:r>
            <a:r>
              <a:rPr lang="en-GB" sz="1700">
                <a:solidFill>
                  <a:srgbClr val="000000"/>
                </a:solidFill>
                <a:latin typeface="Lato"/>
              </a:rPr>
              <a:t> by email in late Spring with further information on applying for bursaries. </a:t>
            </a:r>
            <a:endParaRPr lang="en-GB" sz="1700">
              <a:solidFill>
                <a:srgbClr val="000000"/>
              </a:solidFill>
              <a:latin typeface="Lato"/>
              <a:ea typeface="Lato"/>
              <a:cs typeface="Lato"/>
            </a:endParaRPr>
          </a:p>
          <a:p>
            <a:pPr marL="342900" indent="-342900" algn="just">
              <a:spcAft>
                <a:spcPts val="400"/>
              </a:spcAft>
              <a:buFont typeface="Arial" panose="020B0604020202020204" pitchFamily="34" charset="0"/>
              <a:buChar char="•"/>
            </a:pPr>
            <a:r>
              <a:rPr lang="en-GB" sz="1700">
                <a:solidFill>
                  <a:srgbClr val="000000"/>
                </a:solidFill>
                <a:latin typeface="Lato"/>
              </a:rPr>
              <a:t>As well as meeting the eligibility criteria to receive student finance support from the Government, each Professional Body that awards </a:t>
            </a:r>
            <a:r>
              <a:rPr lang="en-GB" sz="1700" b="1">
                <a:solidFill>
                  <a:srgbClr val="000000"/>
                </a:solidFill>
                <a:latin typeface="Lato"/>
              </a:rPr>
              <a:t>Scholarships</a:t>
            </a:r>
            <a:r>
              <a:rPr lang="en-GB" sz="1700">
                <a:solidFill>
                  <a:srgbClr val="000000"/>
                </a:solidFill>
                <a:latin typeface="Lato"/>
              </a:rPr>
              <a:t> have their own eligibility criteria. Please see </a:t>
            </a:r>
            <a:r>
              <a:rPr lang="en-GB" sz="1700">
                <a:solidFill>
                  <a:srgbClr val="000000"/>
                </a:solidFill>
                <a:latin typeface="Lato"/>
                <a:hlinkClick r:id="rId4"/>
              </a:rPr>
              <a:t>here</a:t>
            </a:r>
            <a:r>
              <a:rPr lang="en-GB" sz="1700">
                <a:solidFill>
                  <a:srgbClr val="000000"/>
                </a:solidFill>
                <a:latin typeface="Lato"/>
              </a:rPr>
              <a:t> for further info. </a:t>
            </a:r>
          </a:p>
          <a:p>
            <a:pPr algn="just"/>
            <a:endParaRPr lang="en-GB" sz="2000">
              <a:solidFill>
                <a:srgbClr val="000000"/>
              </a:solidFill>
              <a:latin typeface="Lato"/>
            </a:endParaRPr>
          </a:p>
          <a:p>
            <a:pPr algn="just"/>
            <a:r>
              <a:rPr lang="en-GB" b="1">
                <a:solidFill>
                  <a:srgbClr val="000000"/>
                </a:solidFill>
                <a:latin typeface="Lato"/>
              </a:rPr>
              <a:t>Guidance for non-UK applicants</a:t>
            </a:r>
          </a:p>
          <a:p>
            <a:pPr marL="380365" indent="-380365" algn="just">
              <a:buFont typeface="Arial" panose="020B0604020202020204" pitchFamily="34" charset="0"/>
              <a:buChar char="•"/>
            </a:pPr>
            <a:r>
              <a:rPr lang="en-GB" sz="1700">
                <a:solidFill>
                  <a:srgbClr val="000000"/>
                </a:solidFill>
                <a:latin typeface="Lato"/>
              </a:rPr>
              <a:t>As you’re </a:t>
            </a:r>
            <a:r>
              <a:rPr lang="en-GB" sz="1700" b="1">
                <a:solidFill>
                  <a:srgbClr val="000000"/>
                </a:solidFill>
                <a:latin typeface="Lato"/>
              </a:rPr>
              <a:t>starting a course after 1 August 2021</a:t>
            </a:r>
            <a:r>
              <a:rPr lang="en-GB" sz="1700">
                <a:solidFill>
                  <a:srgbClr val="000000"/>
                </a:solidFill>
                <a:latin typeface="Lato"/>
              </a:rPr>
              <a:t>, you </a:t>
            </a:r>
            <a:r>
              <a:rPr lang="en-GB" sz="1700" b="1">
                <a:solidFill>
                  <a:srgbClr val="000000"/>
                </a:solidFill>
                <a:latin typeface="Lato"/>
              </a:rPr>
              <a:t>must</a:t>
            </a:r>
            <a:r>
              <a:rPr lang="en-GB" sz="1700">
                <a:solidFill>
                  <a:srgbClr val="000000"/>
                </a:solidFill>
                <a:latin typeface="Lato"/>
              </a:rPr>
              <a:t> have </a:t>
            </a:r>
            <a:r>
              <a:rPr lang="en-GB" sz="1700" b="1">
                <a:solidFill>
                  <a:srgbClr val="000000"/>
                </a:solidFill>
                <a:latin typeface="Lato"/>
              </a:rPr>
              <a:t>settled or pre-settled status</a:t>
            </a:r>
            <a:r>
              <a:rPr lang="en-GB" sz="1700">
                <a:solidFill>
                  <a:srgbClr val="000000"/>
                </a:solidFill>
                <a:latin typeface="Lato"/>
              </a:rPr>
              <a:t> under the </a:t>
            </a:r>
            <a:r>
              <a:rPr lang="en-GB" sz="1700" b="1">
                <a:solidFill>
                  <a:srgbClr val="000000"/>
                </a:solidFill>
                <a:latin typeface="Lato"/>
              </a:rPr>
              <a:t>EU Settlement Scheme</a:t>
            </a:r>
            <a:r>
              <a:rPr lang="en-GB" sz="1700">
                <a:solidFill>
                  <a:srgbClr val="000000"/>
                </a:solidFill>
                <a:latin typeface="Lato"/>
              </a:rPr>
              <a:t> to be eligible for student finance support and Home fee amounts.  </a:t>
            </a:r>
            <a:endParaRPr lang="en-GB" sz="1700">
              <a:solidFill>
                <a:srgbClr val="000000"/>
              </a:solidFill>
              <a:latin typeface="Lato"/>
              <a:ea typeface="Lato"/>
              <a:cs typeface="Lato"/>
            </a:endParaRPr>
          </a:p>
          <a:p>
            <a:pPr marL="380365" indent="-380365" algn="just">
              <a:buFont typeface="Arial" panose="020B0604020202020204" pitchFamily="34" charset="0"/>
              <a:buChar char="•"/>
            </a:pPr>
            <a:r>
              <a:rPr lang="en-GB" sz="1700">
                <a:solidFill>
                  <a:srgbClr val="000000"/>
                </a:solidFill>
                <a:latin typeface="Lato"/>
              </a:rPr>
              <a:t>Irish citizens are eligible to apply for student finance support. Full eligibility criteria still applies   </a:t>
            </a:r>
          </a:p>
          <a:p>
            <a:pPr marL="380365" indent="-380365" algn="just">
              <a:buFont typeface="Arial" panose="020B0604020202020204" pitchFamily="34" charset="0"/>
              <a:buChar char="•"/>
            </a:pPr>
            <a:r>
              <a:rPr lang="en-GB" sz="1700">
                <a:solidFill>
                  <a:srgbClr val="000000"/>
                </a:solidFill>
                <a:latin typeface="Lato"/>
              </a:rPr>
              <a:t>If you are eligible for student finance support you may also apply for a bursary, where available.  </a:t>
            </a:r>
          </a:p>
        </p:txBody>
      </p:sp>
      <p:pic>
        <p:nvPicPr>
          <p:cNvPr id="4" name="Picture 3">
            <a:extLst>
              <a:ext uri="{FF2B5EF4-FFF2-40B4-BE49-F238E27FC236}">
                <a16:creationId xmlns:a16="http://schemas.microsoft.com/office/drawing/2014/main" id="{602E967C-18E9-4F7E-B27E-2F9A986F16F8}"/>
              </a:ext>
            </a:extLst>
          </p:cNvPr>
          <p:cNvPicPr>
            <a:picLocks noChangeAspect="1"/>
          </p:cNvPicPr>
          <p:nvPr/>
        </p:nvPicPr>
        <p:blipFill rotWithShape="1">
          <a:blip r:embed="rId5"/>
          <a:srcRect b="86349"/>
          <a:stretch/>
        </p:blipFill>
        <p:spPr>
          <a:xfrm>
            <a:off x="0" y="-105994"/>
            <a:ext cx="12192000" cy="936170"/>
          </a:xfrm>
          <a:prstGeom prst="rect">
            <a:avLst/>
          </a:prstGeom>
        </p:spPr>
      </p:pic>
      <p:sp>
        <p:nvSpPr>
          <p:cNvPr id="5" name="TextBox 4">
            <a:extLst>
              <a:ext uri="{FF2B5EF4-FFF2-40B4-BE49-F238E27FC236}">
                <a16:creationId xmlns:a16="http://schemas.microsoft.com/office/drawing/2014/main" id="{2DCB365A-CD12-4667-9289-20EF3193F4E2}"/>
              </a:ext>
            </a:extLst>
          </p:cNvPr>
          <p:cNvSpPr txBox="1"/>
          <p:nvPr/>
        </p:nvSpPr>
        <p:spPr>
          <a:xfrm>
            <a:off x="382772" y="-22630"/>
            <a:ext cx="2068328" cy="769441"/>
          </a:xfrm>
          <a:prstGeom prst="rect">
            <a:avLst/>
          </a:prstGeom>
          <a:noFill/>
        </p:spPr>
        <p:txBody>
          <a:bodyPr wrap="square">
            <a:spAutoFit/>
          </a:bodyPr>
          <a:lstStyle/>
          <a:p>
            <a:r>
              <a:rPr lang="en-GB" sz="4400" b="1">
                <a:solidFill>
                  <a:schemeClr val="bg1"/>
                </a:solidFill>
              </a:rPr>
              <a:t>Funding</a:t>
            </a:r>
          </a:p>
        </p:txBody>
      </p:sp>
    </p:spTree>
    <p:extLst>
      <p:ext uri="{BB962C8B-B14F-4D97-AF65-F5344CB8AC3E}">
        <p14:creationId xmlns:p14="http://schemas.microsoft.com/office/powerpoint/2010/main" val="6312923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3FB7B02-6096-47BC-B2C9-C405A4849CE0}"/>
              </a:ext>
            </a:extLst>
          </p:cNvPr>
          <p:cNvSpPr txBox="1"/>
          <p:nvPr/>
        </p:nvSpPr>
        <p:spPr>
          <a:xfrm>
            <a:off x="306528" y="915657"/>
            <a:ext cx="11426456" cy="502766"/>
          </a:xfrm>
          <a:prstGeom prst="rect">
            <a:avLst/>
          </a:prstGeom>
          <a:noFill/>
        </p:spPr>
        <p:txBody>
          <a:bodyPr wrap="square" rtlCol="0">
            <a:spAutoFit/>
          </a:bodyPr>
          <a:lstStyle/>
          <a:p>
            <a:r>
              <a:rPr lang="en-GB" sz="2667" b="1">
                <a:solidFill>
                  <a:srgbClr val="7030A0"/>
                </a:solidFill>
              </a:rPr>
              <a:t>How do I apply for financial support? </a:t>
            </a:r>
          </a:p>
        </p:txBody>
      </p:sp>
      <p:sp>
        <p:nvSpPr>
          <p:cNvPr id="3" name="TextBox 2">
            <a:extLst>
              <a:ext uri="{FF2B5EF4-FFF2-40B4-BE49-F238E27FC236}">
                <a16:creationId xmlns:a16="http://schemas.microsoft.com/office/drawing/2014/main" id="{A15E8E50-BBD1-4E43-B088-833920BD634E}"/>
              </a:ext>
            </a:extLst>
          </p:cNvPr>
          <p:cNvSpPr txBox="1"/>
          <p:nvPr/>
        </p:nvSpPr>
        <p:spPr>
          <a:xfrm>
            <a:off x="0" y="1455034"/>
            <a:ext cx="11887200" cy="4755148"/>
          </a:xfrm>
          <a:prstGeom prst="rect">
            <a:avLst/>
          </a:prstGeom>
          <a:noFill/>
        </p:spPr>
        <p:txBody>
          <a:bodyPr wrap="square" lIns="91440" tIns="45720" rIns="91440" bIns="45720" rtlCol="0" anchor="t">
            <a:spAutoFit/>
          </a:bodyPr>
          <a:lstStyle/>
          <a:p>
            <a:pPr marL="625475" indent="-355600" algn="just">
              <a:spcAft>
                <a:spcPts val="600"/>
              </a:spcAft>
              <a:buFont typeface="Arial" panose="020B0604020202020204" pitchFamily="34" charset="0"/>
              <a:buChar char="•"/>
            </a:pPr>
            <a:r>
              <a:rPr lang="en-GB">
                <a:solidFill>
                  <a:srgbClr val="000000"/>
                </a:solidFill>
                <a:latin typeface="Lato"/>
              </a:rPr>
              <a:t>Whether you are seeking to access funds in the form of a </a:t>
            </a:r>
            <a:r>
              <a:rPr lang="en-GB" b="1">
                <a:solidFill>
                  <a:srgbClr val="000000"/>
                </a:solidFill>
                <a:latin typeface="Lato"/>
              </a:rPr>
              <a:t>student loan, bursary or scholarship </a:t>
            </a:r>
            <a:r>
              <a:rPr lang="en-GB">
                <a:solidFill>
                  <a:srgbClr val="000000"/>
                </a:solidFill>
                <a:latin typeface="Lato"/>
              </a:rPr>
              <a:t>you will </a:t>
            </a:r>
            <a:r>
              <a:rPr lang="en-GB" b="1">
                <a:solidFill>
                  <a:srgbClr val="000000"/>
                </a:solidFill>
                <a:latin typeface="Lato"/>
              </a:rPr>
              <a:t>need to apply to your regional Student Finance Body </a:t>
            </a:r>
            <a:r>
              <a:rPr lang="en-GB">
                <a:solidFill>
                  <a:srgbClr val="000000"/>
                </a:solidFill>
                <a:latin typeface="Lato"/>
              </a:rPr>
              <a:t>(e.g. Student Finance England (SFE), Student Finance Wales (SFW), etc.) to </a:t>
            </a:r>
            <a:r>
              <a:rPr lang="en-GB" b="1">
                <a:solidFill>
                  <a:srgbClr val="000000"/>
                </a:solidFill>
                <a:latin typeface="Lato"/>
              </a:rPr>
              <a:t>assess your eligibility </a:t>
            </a:r>
            <a:r>
              <a:rPr lang="en-GB">
                <a:solidFill>
                  <a:srgbClr val="000000"/>
                </a:solidFill>
                <a:latin typeface="Lato"/>
              </a:rPr>
              <a:t>and confirm that you accept the terms and conditions. </a:t>
            </a:r>
          </a:p>
          <a:p>
            <a:pPr marL="625475" indent="-355600" algn="just">
              <a:spcAft>
                <a:spcPts val="600"/>
              </a:spcAft>
              <a:buFont typeface="Arial" panose="020B0604020202020204" pitchFamily="34" charset="0"/>
              <a:buChar char="•"/>
            </a:pPr>
            <a:r>
              <a:rPr lang="en-GB">
                <a:latin typeface="Lato"/>
              </a:rPr>
              <a:t>Register and apply following the steps here: </a:t>
            </a:r>
            <a:r>
              <a:rPr lang="en-GB">
                <a:solidFill>
                  <a:srgbClr val="0563C1"/>
                </a:solidFill>
                <a:latin typeface="Lato"/>
                <a:hlinkClick r:id="rId3">
                  <a:extLst>
                    <a:ext uri="{A12FA001-AC4F-418D-AE19-62706E023703}">
                      <ahyp:hlinkClr xmlns:ahyp="http://schemas.microsoft.com/office/drawing/2018/hyperlinkcolor" val="tx"/>
                    </a:ext>
                  </a:extLst>
                </a:hlinkClick>
              </a:rPr>
              <a:t>https://www.gov.uk/student-finance</a:t>
            </a:r>
            <a:r>
              <a:rPr lang="en-GB">
                <a:solidFill>
                  <a:srgbClr val="000000"/>
                </a:solidFill>
                <a:latin typeface="Lato"/>
              </a:rPr>
              <a:t> </a:t>
            </a:r>
          </a:p>
          <a:p>
            <a:pPr marL="625475" indent="-355600" algn="just">
              <a:spcAft>
                <a:spcPts val="600"/>
              </a:spcAft>
              <a:buFont typeface="Arial" panose="020B0604020202020204" pitchFamily="34" charset="0"/>
              <a:buChar char="•"/>
            </a:pPr>
            <a:r>
              <a:rPr lang="en-GB" b="0" i="0">
                <a:effectLst/>
                <a:latin typeface="Lato"/>
              </a:rPr>
              <a:t>Once you have submitted an application you will be assessed and notified of what support you are eligible for.</a:t>
            </a:r>
          </a:p>
          <a:p>
            <a:pPr marL="625475" indent="-355600" algn="just">
              <a:buFont typeface="Arial" panose="020B0604020202020204" pitchFamily="34" charset="0"/>
              <a:buChar char="•"/>
            </a:pPr>
            <a:r>
              <a:rPr lang="en-GB" b="1">
                <a:latin typeface="Lato"/>
              </a:rPr>
              <a:t>The next steps: </a:t>
            </a:r>
          </a:p>
          <a:p>
            <a:pPr marL="893445" lvl="1" indent="-382270" algn="just">
              <a:spcAft>
                <a:spcPts val="600"/>
              </a:spcAft>
              <a:buFont typeface="Wingdings" panose="05000000000000000000" pitchFamily="2" charset="2"/>
              <a:buChar char="Ø"/>
            </a:pPr>
            <a:r>
              <a:rPr lang="en-GB" sz="1700" b="1" i="0">
                <a:effectLst/>
                <a:latin typeface="Lato"/>
              </a:rPr>
              <a:t>Tuition Fee and Maintenance Loans</a:t>
            </a:r>
            <a:r>
              <a:rPr lang="en-GB" sz="1700">
                <a:latin typeface="Lato"/>
              </a:rPr>
              <a:t> -</a:t>
            </a:r>
            <a:r>
              <a:rPr lang="en-GB" sz="1700" b="0" i="0">
                <a:effectLst/>
                <a:latin typeface="Lato"/>
              </a:rPr>
              <a:t> you must sign and return your declaration to the </a:t>
            </a:r>
            <a:r>
              <a:rPr lang="en-GB" sz="1700">
                <a:latin typeface="Lato"/>
              </a:rPr>
              <a:t>Student</a:t>
            </a:r>
            <a:r>
              <a:rPr lang="en-GB" sz="1700" b="0" i="0">
                <a:effectLst/>
                <a:latin typeface="Lato"/>
              </a:rPr>
              <a:t> </a:t>
            </a:r>
            <a:r>
              <a:rPr lang="en-GB" sz="1700">
                <a:latin typeface="Lato"/>
              </a:rPr>
              <a:t>Finance</a:t>
            </a:r>
            <a:r>
              <a:rPr lang="en-GB" sz="1700" b="0" i="0">
                <a:effectLst/>
                <a:latin typeface="Lato"/>
              </a:rPr>
              <a:t> </a:t>
            </a:r>
            <a:r>
              <a:rPr lang="en-GB" sz="1700">
                <a:latin typeface="Lato"/>
              </a:rPr>
              <a:t>Body</a:t>
            </a:r>
            <a:r>
              <a:rPr lang="en-GB" sz="1700" b="0" i="0">
                <a:effectLst/>
                <a:latin typeface="Lato"/>
              </a:rPr>
              <a:t>. Only once this has been received and processed by them is your application complete. The University are not provided with your details to be able to receive tuition fee payments for you until this has been completed.</a:t>
            </a:r>
            <a:r>
              <a:rPr lang="en-GB" sz="1700">
                <a:latin typeface="Lato"/>
              </a:rPr>
              <a:t>  </a:t>
            </a:r>
            <a:endParaRPr lang="en-GB" sz="1700" b="0" i="0">
              <a:effectLst/>
              <a:latin typeface="Lato"/>
            </a:endParaRPr>
          </a:p>
          <a:p>
            <a:pPr marL="893445" lvl="1" indent="-382270" algn="just">
              <a:spcAft>
                <a:spcPts val="600"/>
              </a:spcAft>
              <a:buFont typeface="Wingdings" panose="05000000000000000000" pitchFamily="2" charset="2"/>
              <a:buChar char="Ø"/>
            </a:pPr>
            <a:r>
              <a:rPr lang="en-GB" sz="1700" b="1">
                <a:latin typeface="Lato"/>
              </a:rPr>
              <a:t>ITT Bursaries </a:t>
            </a:r>
            <a:r>
              <a:rPr lang="en-GB" sz="1700">
                <a:latin typeface="Lato"/>
              </a:rPr>
              <a:t>- the assessment from Student Finance confirms your eligibility to receive student finance support. You don’t need to apply for a bursary. The University’s Student Funding Team will contact you in late spring if you have been assessed by us as potentially eligible. You will be asked to confirm your eligibility for student support. </a:t>
            </a:r>
          </a:p>
          <a:p>
            <a:pPr marL="893445" lvl="1" indent="-382270" algn="just">
              <a:spcAft>
                <a:spcPts val="600"/>
              </a:spcAft>
              <a:buFont typeface="Wingdings" panose="05000000000000000000" pitchFamily="2" charset="2"/>
              <a:buChar char="Ø"/>
            </a:pPr>
            <a:r>
              <a:rPr lang="en-GB" sz="1700" b="1">
                <a:latin typeface="Lato"/>
              </a:rPr>
              <a:t>Training Scholarships</a:t>
            </a:r>
            <a:r>
              <a:rPr lang="en-GB" sz="1700">
                <a:latin typeface="Lato"/>
              </a:rPr>
              <a:t> - the assessment from Student Finance confirms your eligibility to receive student finance support which you may be asked to provide as part of your application. Each Professional Body awarding scholarships have their own individual application processes. You can find further information, linking through to their websites </a:t>
            </a:r>
            <a:r>
              <a:rPr lang="en-GB" sz="1700">
                <a:latin typeface="Lato"/>
                <a:hlinkClick r:id="rId4"/>
              </a:rPr>
              <a:t>here</a:t>
            </a:r>
            <a:r>
              <a:rPr lang="en-GB" sz="1700">
                <a:latin typeface="Lato"/>
              </a:rPr>
              <a:t>. </a:t>
            </a:r>
          </a:p>
        </p:txBody>
      </p:sp>
      <p:pic>
        <p:nvPicPr>
          <p:cNvPr id="5" name="Picture 4">
            <a:extLst>
              <a:ext uri="{FF2B5EF4-FFF2-40B4-BE49-F238E27FC236}">
                <a16:creationId xmlns:a16="http://schemas.microsoft.com/office/drawing/2014/main" id="{188FBA39-A66E-4FB3-BF73-36F21BD30A4A}"/>
              </a:ext>
            </a:extLst>
          </p:cNvPr>
          <p:cNvPicPr>
            <a:picLocks noChangeAspect="1"/>
          </p:cNvPicPr>
          <p:nvPr/>
        </p:nvPicPr>
        <p:blipFill rotWithShape="1">
          <a:blip r:embed="rId5"/>
          <a:srcRect b="86349"/>
          <a:stretch/>
        </p:blipFill>
        <p:spPr>
          <a:xfrm>
            <a:off x="0" y="-105994"/>
            <a:ext cx="12192000" cy="936170"/>
          </a:xfrm>
          <a:prstGeom prst="rect">
            <a:avLst/>
          </a:prstGeom>
        </p:spPr>
      </p:pic>
      <p:sp>
        <p:nvSpPr>
          <p:cNvPr id="6" name="TextBox 5">
            <a:extLst>
              <a:ext uri="{FF2B5EF4-FFF2-40B4-BE49-F238E27FC236}">
                <a16:creationId xmlns:a16="http://schemas.microsoft.com/office/drawing/2014/main" id="{9FD78D43-E9BF-4662-987D-3644448FE0D7}"/>
              </a:ext>
            </a:extLst>
          </p:cNvPr>
          <p:cNvSpPr txBox="1"/>
          <p:nvPr/>
        </p:nvSpPr>
        <p:spPr>
          <a:xfrm>
            <a:off x="382772" y="-22630"/>
            <a:ext cx="2068328" cy="769441"/>
          </a:xfrm>
          <a:prstGeom prst="rect">
            <a:avLst/>
          </a:prstGeom>
          <a:noFill/>
        </p:spPr>
        <p:txBody>
          <a:bodyPr wrap="square">
            <a:spAutoFit/>
          </a:bodyPr>
          <a:lstStyle/>
          <a:p>
            <a:r>
              <a:rPr lang="en-GB" sz="4400" b="1">
                <a:solidFill>
                  <a:schemeClr val="bg1"/>
                </a:solidFill>
              </a:rPr>
              <a:t>Funding</a:t>
            </a:r>
          </a:p>
        </p:txBody>
      </p:sp>
    </p:spTree>
    <p:extLst>
      <p:ext uri="{BB962C8B-B14F-4D97-AF65-F5344CB8AC3E}">
        <p14:creationId xmlns:p14="http://schemas.microsoft.com/office/powerpoint/2010/main" val="1299032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B8608AA-7120-4338-836A-F9D3758ED94F}"/>
              </a:ext>
            </a:extLst>
          </p:cNvPr>
          <p:cNvPicPr>
            <a:picLocks noChangeAspect="1"/>
          </p:cNvPicPr>
          <p:nvPr/>
        </p:nvPicPr>
        <p:blipFill rotWithShape="1">
          <a:blip r:embed="rId2"/>
          <a:srcRect b="86349"/>
          <a:stretch/>
        </p:blipFill>
        <p:spPr>
          <a:xfrm>
            <a:off x="0" y="-105994"/>
            <a:ext cx="12192000" cy="936170"/>
          </a:xfrm>
          <a:prstGeom prst="rect">
            <a:avLst/>
          </a:prstGeom>
        </p:spPr>
      </p:pic>
      <p:sp>
        <p:nvSpPr>
          <p:cNvPr id="2" name="TextBox 1">
            <a:extLst>
              <a:ext uri="{FF2B5EF4-FFF2-40B4-BE49-F238E27FC236}">
                <a16:creationId xmlns:a16="http://schemas.microsoft.com/office/drawing/2014/main" id="{33FB7B02-6096-47BC-B2C9-C405A4849CE0}"/>
              </a:ext>
            </a:extLst>
          </p:cNvPr>
          <p:cNvSpPr txBox="1"/>
          <p:nvPr/>
        </p:nvSpPr>
        <p:spPr>
          <a:xfrm>
            <a:off x="382772" y="913540"/>
            <a:ext cx="11426456" cy="502766"/>
          </a:xfrm>
          <a:prstGeom prst="rect">
            <a:avLst/>
          </a:prstGeom>
          <a:noFill/>
        </p:spPr>
        <p:txBody>
          <a:bodyPr wrap="square" rtlCol="0">
            <a:spAutoFit/>
          </a:bodyPr>
          <a:lstStyle/>
          <a:p>
            <a:r>
              <a:rPr lang="en-GB" sz="2667" b="1">
                <a:solidFill>
                  <a:srgbClr val="7030A0"/>
                </a:solidFill>
              </a:rPr>
              <a:t>How and when do I receive my payments? </a:t>
            </a:r>
          </a:p>
        </p:txBody>
      </p:sp>
      <p:sp>
        <p:nvSpPr>
          <p:cNvPr id="3" name="TextBox 2">
            <a:extLst>
              <a:ext uri="{FF2B5EF4-FFF2-40B4-BE49-F238E27FC236}">
                <a16:creationId xmlns:a16="http://schemas.microsoft.com/office/drawing/2014/main" id="{A15E8E50-BBD1-4E43-B088-833920BD634E}"/>
              </a:ext>
            </a:extLst>
          </p:cNvPr>
          <p:cNvSpPr txBox="1"/>
          <p:nvPr/>
        </p:nvSpPr>
        <p:spPr>
          <a:xfrm>
            <a:off x="0" y="1449291"/>
            <a:ext cx="11950995" cy="2677656"/>
          </a:xfrm>
          <a:prstGeom prst="rect">
            <a:avLst/>
          </a:prstGeom>
          <a:noFill/>
        </p:spPr>
        <p:txBody>
          <a:bodyPr wrap="square" lIns="91440" tIns="45720" rIns="91440" bIns="45720" rtlCol="0" anchor="t">
            <a:spAutoFit/>
          </a:bodyPr>
          <a:lstStyle/>
          <a:p>
            <a:pPr marL="625475" indent="-355600" algn="just">
              <a:spcAft>
                <a:spcPts val="600"/>
              </a:spcAft>
              <a:buFont typeface="Arial" panose="020B0604020202020204" pitchFamily="34" charset="0"/>
              <a:buChar char="•"/>
            </a:pPr>
            <a:r>
              <a:rPr lang="en-GB" sz="1700" b="1">
                <a:solidFill>
                  <a:srgbClr val="000000"/>
                </a:solidFill>
                <a:latin typeface="Lato"/>
              </a:rPr>
              <a:t>Tuition Fee Loans </a:t>
            </a:r>
            <a:r>
              <a:rPr lang="en-GB" sz="1700">
                <a:solidFill>
                  <a:srgbClr val="000000"/>
                </a:solidFill>
                <a:latin typeface="Lato"/>
              </a:rPr>
              <a:t>- These are paid directly to the University each term to cover your tuition fees. </a:t>
            </a:r>
          </a:p>
          <a:p>
            <a:pPr marL="625475" indent="-355600" algn="just">
              <a:spcAft>
                <a:spcPts val="600"/>
              </a:spcAft>
              <a:buFont typeface="Arial" panose="020B0604020202020204" pitchFamily="34" charset="0"/>
              <a:buChar char="•"/>
            </a:pPr>
            <a:r>
              <a:rPr lang="en-GB" sz="1700" b="1">
                <a:solidFill>
                  <a:srgbClr val="000000"/>
                </a:solidFill>
                <a:latin typeface="Lato"/>
              </a:rPr>
              <a:t>Maintenance Loans </a:t>
            </a:r>
            <a:r>
              <a:rPr lang="en-GB" sz="1700">
                <a:solidFill>
                  <a:srgbClr val="000000"/>
                </a:solidFill>
                <a:latin typeface="Lato"/>
              </a:rPr>
              <a:t>- These are paid directly to you by the Student Finance Body who have awarded the loan (e.g. Student Finance England) and are normally in 3 termly instalments. </a:t>
            </a:r>
          </a:p>
          <a:p>
            <a:pPr marL="625475" indent="-355600" algn="just">
              <a:spcAft>
                <a:spcPts val="600"/>
              </a:spcAft>
              <a:buFont typeface="Arial" panose="020B0604020202020204" pitchFamily="34" charset="0"/>
              <a:buChar char="•"/>
            </a:pPr>
            <a:r>
              <a:rPr lang="en-GB" sz="1700" b="1">
                <a:latin typeface="Lato"/>
              </a:rPr>
              <a:t>ITT Bursaries </a:t>
            </a:r>
            <a:r>
              <a:rPr lang="en-GB" sz="1700">
                <a:latin typeface="Lato"/>
              </a:rPr>
              <a:t>- </a:t>
            </a:r>
            <a:r>
              <a:rPr lang="en-GB" sz="1700" b="0" i="0">
                <a:effectLst/>
                <a:latin typeface="Lato"/>
              </a:rPr>
              <a:t>Bursaries will be paid in 10 equal monthly instalments over the duration of the course with the </a:t>
            </a:r>
            <a:r>
              <a:rPr lang="en-GB" sz="1700" i="0">
                <a:effectLst/>
                <a:latin typeface="Lato"/>
              </a:rPr>
              <a:t>first </a:t>
            </a:r>
            <a:r>
              <a:rPr lang="en-GB" sz="1700" b="1" i="0">
                <a:effectLst/>
                <a:latin typeface="Lato"/>
              </a:rPr>
              <a:t>normally </a:t>
            </a:r>
            <a:r>
              <a:rPr lang="en-GB" sz="1700" b="0" i="0">
                <a:effectLst/>
                <a:latin typeface="Lato"/>
              </a:rPr>
              <a:t>released on </a:t>
            </a:r>
            <a:r>
              <a:rPr lang="en-GB" sz="1700" b="1">
                <a:latin typeface="Lato"/>
              </a:rPr>
              <a:t>5</a:t>
            </a:r>
            <a:r>
              <a:rPr lang="en-GB" sz="1700" b="1" i="0">
                <a:effectLst/>
                <a:latin typeface="Lato"/>
              </a:rPr>
              <a:t> October </a:t>
            </a:r>
            <a:r>
              <a:rPr lang="en-GB" sz="1700" b="0" i="0">
                <a:effectLst/>
                <a:latin typeface="Lato"/>
              </a:rPr>
              <a:t>and then the </a:t>
            </a:r>
            <a:r>
              <a:rPr lang="en-GB" sz="1700" b="1" i="0">
                <a:effectLst/>
                <a:latin typeface="Lato"/>
              </a:rPr>
              <a:t>5</a:t>
            </a:r>
            <a:r>
              <a:rPr lang="en-GB" sz="1700" b="1" i="0" baseline="30000">
                <a:effectLst/>
                <a:latin typeface="Lato"/>
              </a:rPr>
              <a:t>th</a:t>
            </a:r>
            <a:r>
              <a:rPr lang="en-GB" sz="1700" b="1" i="0">
                <a:effectLst/>
                <a:latin typeface="Lato"/>
              </a:rPr>
              <a:t> of each month </a:t>
            </a:r>
            <a:r>
              <a:rPr lang="en-GB" sz="1700" b="0" i="0">
                <a:effectLst/>
                <a:latin typeface="Lato"/>
              </a:rPr>
              <a:t>thereafter. These are made by the university by BACs payment. You should ensure </a:t>
            </a:r>
            <a:r>
              <a:rPr lang="en-GB" sz="1700" b="1" i="0">
                <a:effectLst/>
                <a:latin typeface="Lato"/>
              </a:rPr>
              <a:t>bank account details are up to date </a:t>
            </a:r>
            <a:r>
              <a:rPr lang="en-GB" sz="1700" b="0" i="0">
                <a:effectLst/>
                <a:latin typeface="Lato"/>
              </a:rPr>
              <a:t>on your </a:t>
            </a:r>
            <a:r>
              <a:rPr lang="en-GB" sz="1700">
                <a:solidFill>
                  <a:srgbClr val="575756"/>
                </a:solidFill>
                <a:latin typeface="Lato"/>
                <a:hlinkClick r:id="rId3"/>
              </a:rPr>
              <a:t>Student Records System (e:Vision)</a:t>
            </a:r>
            <a:r>
              <a:rPr lang="en-GB" sz="1700">
                <a:solidFill>
                  <a:srgbClr val="575756"/>
                </a:solidFill>
                <a:latin typeface="Lato"/>
              </a:rPr>
              <a:t> </a:t>
            </a:r>
            <a:r>
              <a:rPr lang="en-GB" sz="1700">
                <a:latin typeface="Lato"/>
              </a:rPr>
              <a:t>account.</a:t>
            </a:r>
            <a:endParaRPr lang="en-GB" sz="1700">
              <a:latin typeface="Lato"/>
              <a:ea typeface="Lato"/>
              <a:cs typeface="Lato"/>
            </a:endParaRPr>
          </a:p>
          <a:p>
            <a:pPr marL="625475" indent="-355600" algn="just">
              <a:spcAft>
                <a:spcPts val="600"/>
              </a:spcAft>
              <a:buFont typeface="Arial" panose="020B0604020202020204" pitchFamily="34" charset="0"/>
              <a:buChar char="•"/>
            </a:pPr>
            <a:r>
              <a:rPr lang="en-GB" sz="1700" b="1">
                <a:solidFill>
                  <a:srgbClr val="000000"/>
                </a:solidFill>
                <a:latin typeface="Lato"/>
              </a:rPr>
              <a:t>Training Scholarships </a:t>
            </a:r>
            <a:r>
              <a:rPr lang="en-GB" sz="1700">
                <a:solidFill>
                  <a:srgbClr val="000000"/>
                </a:solidFill>
                <a:latin typeface="Lato"/>
              </a:rPr>
              <a:t>- E</a:t>
            </a:r>
            <a:r>
              <a:rPr lang="en-GB" sz="1700">
                <a:latin typeface="Lato"/>
              </a:rPr>
              <a:t>ach Professional Body awarding scholarships will have their own payment arrangements. Please check with them directly for further information. </a:t>
            </a:r>
            <a:endParaRPr lang="en-GB" sz="1700">
              <a:solidFill>
                <a:srgbClr val="000000"/>
              </a:solidFill>
              <a:latin typeface="Lato"/>
            </a:endParaRPr>
          </a:p>
        </p:txBody>
      </p:sp>
      <p:sp>
        <p:nvSpPr>
          <p:cNvPr id="4" name="TextBox 3">
            <a:extLst>
              <a:ext uri="{FF2B5EF4-FFF2-40B4-BE49-F238E27FC236}">
                <a16:creationId xmlns:a16="http://schemas.microsoft.com/office/drawing/2014/main" id="{5A9E3E12-6A37-4EE6-985F-5A4E1A63FED8}"/>
              </a:ext>
            </a:extLst>
          </p:cNvPr>
          <p:cNvSpPr txBox="1"/>
          <p:nvPr/>
        </p:nvSpPr>
        <p:spPr>
          <a:xfrm>
            <a:off x="382772" y="-22630"/>
            <a:ext cx="2068328" cy="769441"/>
          </a:xfrm>
          <a:prstGeom prst="rect">
            <a:avLst/>
          </a:prstGeom>
          <a:noFill/>
        </p:spPr>
        <p:txBody>
          <a:bodyPr wrap="square">
            <a:spAutoFit/>
          </a:bodyPr>
          <a:lstStyle/>
          <a:p>
            <a:r>
              <a:rPr lang="en-GB" sz="4400" b="1">
                <a:solidFill>
                  <a:schemeClr val="bg1"/>
                </a:solidFill>
              </a:rPr>
              <a:t>Funding</a:t>
            </a:r>
          </a:p>
        </p:txBody>
      </p:sp>
      <p:sp>
        <p:nvSpPr>
          <p:cNvPr id="6" name="TextBox 5">
            <a:extLst>
              <a:ext uri="{FF2B5EF4-FFF2-40B4-BE49-F238E27FC236}">
                <a16:creationId xmlns:a16="http://schemas.microsoft.com/office/drawing/2014/main" id="{801E9A8F-33C5-4C9E-8911-0991B55D1219}"/>
              </a:ext>
            </a:extLst>
          </p:cNvPr>
          <p:cNvSpPr txBox="1"/>
          <p:nvPr/>
        </p:nvSpPr>
        <p:spPr>
          <a:xfrm>
            <a:off x="382772" y="4046736"/>
            <a:ext cx="11426456" cy="502766"/>
          </a:xfrm>
          <a:prstGeom prst="rect">
            <a:avLst/>
          </a:prstGeom>
          <a:noFill/>
        </p:spPr>
        <p:txBody>
          <a:bodyPr wrap="square" rtlCol="0">
            <a:spAutoFit/>
          </a:bodyPr>
          <a:lstStyle/>
          <a:p>
            <a:r>
              <a:rPr lang="en-GB" sz="2667" b="1">
                <a:solidFill>
                  <a:srgbClr val="7030A0"/>
                </a:solidFill>
              </a:rPr>
              <a:t>How does provisional enrolment affect payments? </a:t>
            </a:r>
          </a:p>
        </p:txBody>
      </p:sp>
      <p:sp>
        <p:nvSpPr>
          <p:cNvPr id="7" name="TextBox 6">
            <a:extLst>
              <a:ext uri="{FF2B5EF4-FFF2-40B4-BE49-F238E27FC236}">
                <a16:creationId xmlns:a16="http://schemas.microsoft.com/office/drawing/2014/main" id="{B0B903FC-70A1-42F8-A2F8-DA8250105123}"/>
              </a:ext>
            </a:extLst>
          </p:cNvPr>
          <p:cNvSpPr txBox="1"/>
          <p:nvPr/>
        </p:nvSpPr>
        <p:spPr>
          <a:xfrm>
            <a:off x="277053" y="4499371"/>
            <a:ext cx="11812110" cy="2693045"/>
          </a:xfrm>
          <a:prstGeom prst="rect">
            <a:avLst/>
          </a:prstGeom>
          <a:noFill/>
        </p:spPr>
        <p:txBody>
          <a:bodyPr wrap="square" lIns="91440" tIns="45720" rIns="91440" bIns="45720" rtlCol="0" anchor="t">
            <a:spAutoFit/>
          </a:bodyPr>
          <a:lstStyle/>
          <a:p>
            <a:pPr marL="285750" indent="-285750" fontAlgn="base">
              <a:spcAft>
                <a:spcPts val="600"/>
              </a:spcAft>
              <a:buFont typeface="Arial" panose="020B0604020202020204" pitchFamily="34" charset="0"/>
              <a:buChar char="•"/>
            </a:pPr>
            <a:r>
              <a:rPr lang="en-GB" sz="1700">
                <a:solidFill>
                  <a:srgbClr val="000000"/>
                </a:solidFill>
                <a:latin typeface="Lato"/>
              </a:rPr>
              <a:t>In the unusual event that </a:t>
            </a:r>
            <a:r>
              <a:rPr lang="en-GB" sz="1700" b="0" i="0">
                <a:solidFill>
                  <a:srgbClr val="000000"/>
                </a:solidFill>
                <a:effectLst/>
                <a:latin typeface="Lato"/>
              </a:rPr>
              <a:t>you are provisionally </a:t>
            </a:r>
            <a:r>
              <a:rPr lang="en-GB" sz="1700">
                <a:solidFill>
                  <a:srgbClr val="000000"/>
                </a:solidFill>
                <a:latin typeface="Lato"/>
              </a:rPr>
              <a:t>enrolled,</a:t>
            </a:r>
            <a:r>
              <a:rPr lang="en-GB" sz="1700" b="0" i="0">
                <a:solidFill>
                  <a:srgbClr val="000000"/>
                </a:solidFill>
                <a:effectLst/>
                <a:latin typeface="Lato"/>
              </a:rPr>
              <a:t> you won’t be able to receive Maintenance Loan payments. You may be eligible to access hardship funds in the interim. Please note that tuition fees aren’t payable until you are fully </a:t>
            </a:r>
            <a:r>
              <a:rPr lang="en-GB" sz="1700">
                <a:solidFill>
                  <a:srgbClr val="000000"/>
                </a:solidFill>
                <a:latin typeface="Lato"/>
              </a:rPr>
              <a:t>enrolled</a:t>
            </a:r>
            <a:r>
              <a:rPr lang="en-GB" sz="1700" b="0" i="0">
                <a:solidFill>
                  <a:srgbClr val="000000"/>
                </a:solidFill>
                <a:effectLst/>
                <a:latin typeface="Lato"/>
              </a:rPr>
              <a:t> so although funds won’t be released, you won’t be liable for fees either</a:t>
            </a:r>
            <a:r>
              <a:rPr lang="en-GB" sz="1700">
                <a:solidFill>
                  <a:srgbClr val="000000"/>
                </a:solidFill>
                <a:latin typeface="Lato"/>
              </a:rPr>
              <a:t>. Once you become fully enrolled, payments can proceed.  </a:t>
            </a:r>
            <a:endParaRPr lang="en-GB" sz="1700" b="0" i="0">
              <a:solidFill>
                <a:srgbClr val="000000"/>
              </a:solidFill>
              <a:effectLst/>
              <a:latin typeface="Lato"/>
            </a:endParaRPr>
          </a:p>
          <a:p>
            <a:pPr marL="285750" indent="-285750" algn="l" rtl="0" fontAlgn="base">
              <a:spcAft>
                <a:spcPts val="600"/>
              </a:spcAft>
              <a:buFont typeface="Arial" panose="020B0604020202020204" pitchFamily="34" charset="0"/>
              <a:buChar char="•"/>
            </a:pPr>
            <a:r>
              <a:rPr lang="en-GB" sz="1700" b="0" i="0">
                <a:solidFill>
                  <a:srgbClr val="000000"/>
                </a:solidFill>
                <a:effectLst/>
                <a:latin typeface="Lato"/>
              </a:rPr>
              <a:t>In some cases ITT Bursary payments can be made to those provisionally </a:t>
            </a:r>
            <a:r>
              <a:rPr lang="en-GB" sz="1700">
                <a:solidFill>
                  <a:srgbClr val="000000"/>
                </a:solidFill>
                <a:latin typeface="Lato"/>
              </a:rPr>
              <a:t>enrolled</a:t>
            </a:r>
            <a:r>
              <a:rPr lang="en-GB" sz="1700" b="0" i="0">
                <a:solidFill>
                  <a:srgbClr val="000000"/>
                </a:solidFill>
                <a:effectLst/>
                <a:latin typeface="Lato"/>
              </a:rPr>
              <a:t>, with the exception of those who have not provided evidence of their degree linked to their bursary eligibility.  </a:t>
            </a:r>
          </a:p>
          <a:p>
            <a:pPr marL="285750" indent="-285750" fontAlgn="base">
              <a:spcAft>
                <a:spcPts val="600"/>
              </a:spcAft>
              <a:buFont typeface="Arial" panose="020B0604020202020204" pitchFamily="34" charset="0"/>
              <a:buChar char="•"/>
            </a:pPr>
            <a:r>
              <a:rPr lang="en-GB" sz="1700">
                <a:solidFill>
                  <a:srgbClr val="000000"/>
                </a:solidFill>
                <a:latin typeface="Lato"/>
              </a:rPr>
              <a:t>Please note that if</a:t>
            </a:r>
            <a:r>
              <a:rPr lang="en-GB" sz="1700" b="0" i="0">
                <a:solidFill>
                  <a:srgbClr val="000000"/>
                </a:solidFill>
                <a:effectLst/>
                <a:latin typeface="Lato"/>
              </a:rPr>
              <a:t> you are provisionally </a:t>
            </a:r>
            <a:r>
              <a:rPr lang="en-GB" sz="1700">
                <a:solidFill>
                  <a:srgbClr val="000000"/>
                </a:solidFill>
                <a:latin typeface="Lato"/>
              </a:rPr>
              <a:t>enrolled </a:t>
            </a:r>
            <a:r>
              <a:rPr lang="en-GB" sz="1700" b="0" i="0">
                <a:solidFill>
                  <a:srgbClr val="000000"/>
                </a:solidFill>
                <a:effectLst/>
                <a:latin typeface="Lato"/>
              </a:rPr>
              <a:t>and you receive bursary payments</a:t>
            </a:r>
            <a:r>
              <a:rPr lang="en-GB" sz="1700">
                <a:solidFill>
                  <a:srgbClr val="000000"/>
                </a:solidFill>
                <a:latin typeface="Lato"/>
              </a:rPr>
              <a:t>,</a:t>
            </a:r>
            <a:r>
              <a:rPr lang="en-GB" sz="1700" b="0" i="0">
                <a:solidFill>
                  <a:srgbClr val="000000"/>
                </a:solidFill>
                <a:effectLst/>
                <a:latin typeface="Lato"/>
              </a:rPr>
              <a:t> but are subsequently unable to continue the course</a:t>
            </a:r>
            <a:r>
              <a:rPr lang="en-GB" sz="1700">
                <a:solidFill>
                  <a:srgbClr val="000000"/>
                </a:solidFill>
                <a:latin typeface="Lato"/>
              </a:rPr>
              <a:t>, </a:t>
            </a:r>
            <a:r>
              <a:rPr lang="en-GB" sz="1700" b="0" i="0">
                <a:solidFill>
                  <a:srgbClr val="000000"/>
                </a:solidFill>
                <a:effectLst/>
                <a:latin typeface="Lato"/>
              </a:rPr>
              <a:t>and you are required to withdraw</a:t>
            </a:r>
            <a:r>
              <a:rPr lang="en-GB" sz="1700">
                <a:solidFill>
                  <a:srgbClr val="000000"/>
                </a:solidFill>
                <a:latin typeface="Lato"/>
              </a:rPr>
              <a:t> -</a:t>
            </a:r>
            <a:r>
              <a:rPr lang="en-GB" sz="1700" b="0" i="0">
                <a:solidFill>
                  <a:srgbClr val="000000"/>
                </a:solidFill>
                <a:effectLst/>
                <a:latin typeface="Lato"/>
              </a:rPr>
              <a:t> you will be required to repay the full amount.</a:t>
            </a:r>
            <a:r>
              <a:rPr lang="en-GB" sz="1700">
                <a:solidFill>
                  <a:srgbClr val="000000"/>
                </a:solidFill>
                <a:latin typeface="Lato"/>
              </a:rPr>
              <a:t> </a:t>
            </a:r>
            <a:endParaRPr lang="en-GB" sz="1700" b="0" i="0">
              <a:solidFill>
                <a:srgbClr val="000000"/>
              </a:solidFill>
              <a:effectLst/>
              <a:latin typeface="Lato"/>
            </a:endParaRPr>
          </a:p>
          <a:p>
            <a:pPr marL="625475" indent="-355600" algn="just">
              <a:spcAft>
                <a:spcPts val="600"/>
              </a:spcAft>
              <a:buFont typeface="Arial" panose="020B0604020202020204" pitchFamily="34" charset="0"/>
              <a:buChar char="•"/>
            </a:pPr>
            <a:endParaRPr lang="en-GB" sz="1800">
              <a:solidFill>
                <a:srgbClr val="000000"/>
              </a:solidFill>
              <a:latin typeface="Lato"/>
            </a:endParaRPr>
          </a:p>
        </p:txBody>
      </p:sp>
    </p:spTree>
    <p:extLst>
      <p:ext uri="{BB962C8B-B14F-4D97-AF65-F5344CB8AC3E}">
        <p14:creationId xmlns:p14="http://schemas.microsoft.com/office/powerpoint/2010/main" val="34015547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B8608AA-7120-4338-836A-F9D3758ED94F}"/>
              </a:ext>
            </a:extLst>
          </p:cNvPr>
          <p:cNvPicPr>
            <a:picLocks noChangeAspect="1"/>
          </p:cNvPicPr>
          <p:nvPr/>
        </p:nvPicPr>
        <p:blipFill rotWithShape="1">
          <a:blip r:embed="rId2"/>
          <a:srcRect b="86349"/>
          <a:stretch/>
        </p:blipFill>
        <p:spPr>
          <a:xfrm>
            <a:off x="0" y="-105994"/>
            <a:ext cx="12192000" cy="936170"/>
          </a:xfrm>
          <a:prstGeom prst="rect">
            <a:avLst/>
          </a:prstGeom>
        </p:spPr>
      </p:pic>
      <p:sp>
        <p:nvSpPr>
          <p:cNvPr id="2" name="TextBox 1">
            <a:extLst>
              <a:ext uri="{FF2B5EF4-FFF2-40B4-BE49-F238E27FC236}">
                <a16:creationId xmlns:a16="http://schemas.microsoft.com/office/drawing/2014/main" id="{33FB7B02-6096-47BC-B2C9-C405A4849CE0}"/>
              </a:ext>
            </a:extLst>
          </p:cNvPr>
          <p:cNvSpPr txBox="1"/>
          <p:nvPr/>
        </p:nvSpPr>
        <p:spPr>
          <a:xfrm>
            <a:off x="382771" y="2715739"/>
            <a:ext cx="11426456" cy="502766"/>
          </a:xfrm>
          <a:prstGeom prst="rect">
            <a:avLst/>
          </a:prstGeom>
          <a:noFill/>
        </p:spPr>
        <p:txBody>
          <a:bodyPr wrap="square" rtlCol="0">
            <a:spAutoFit/>
          </a:bodyPr>
          <a:lstStyle/>
          <a:p>
            <a:r>
              <a:rPr lang="en-GB" sz="2667" b="1">
                <a:solidFill>
                  <a:srgbClr val="7030A0"/>
                </a:solidFill>
              </a:rPr>
              <a:t>What hardship funds can I access if I’m struggling with money? </a:t>
            </a:r>
          </a:p>
        </p:txBody>
      </p:sp>
      <p:sp>
        <p:nvSpPr>
          <p:cNvPr id="3" name="TextBox 2">
            <a:extLst>
              <a:ext uri="{FF2B5EF4-FFF2-40B4-BE49-F238E27FC236}">
                <a16:creationId xmlns:a16="http://schemas.microsoft.com/office/drawing/2014/main" id="{A15E8E50-BBD1-4E43-B088-833920BD634E}"/>
              </a:ext>
            </a:extLst>
          </p:cNvPr>
          <p:cNvSpPr txBox="1"/>
          <p:nvPr/>
        </p:nvSpPr>
        <p:spPr>
          <a:xfrm>
            <a:off x="382770" y="3301410"/>
            <a:ext cx="11313044" cy="3416320"/>
          </a:xfrm>
          <a:prstGeom prst="rect">
            <a:avLst/>
          </a:prstGeom>
          <a:noFill/>
        </p:spPr>
        <p:txBody>
          <a:bodyPr wrap="square" lIns="91440" tIns="45720" rIns="91440" bIns="45720" rtlCol="0" anchor="t">
            <a:spAutoFit/>
          </a:bodyPr>
          <a:lstStyle/>
          <a:p>
            <a:pPr marL="285750" indent="-285750" algn="just" fontAlgn="base">
              <a:buFont typeface="Arial" panose="020B0604020202020204" pitchFamily="34" charset="0"/>
              <a:buChar char="•"/>
            </a:pPr>
            <a:r>
              <a:rPr lang="en-GB" sz="1800" b="0" i="0">
                <a:solidFill>
                  <a:srgbClr val="000000"/>
                </a:solidFill>
                <a:effectLst/>
                <a:latin typeface="Calibri"/>
                <a:cs typeface="Calibri"/>
              </a:rPr>
              <a:t>The University has a number of options for students </a:t>
            </a:r>
            <a:r>
              <a:rPr lang="en-GB">
                <a:solidFill>
                  <a:srgbClr val="000000"/>
                </a:solidFill>
                <a:latin typeface="Calibri"/>
                <a:cs typeface="Calibri"/>
              </a:rPr>
              <a:t>who are struggling financially. </a:t>
            </a:r>
            <a:endParaRPr lang="en-GB">
              <a:solidFill>
                <a:srgbClr val="000000"/>
              </a:solidFill>
              <a:latin typeface="Calibri" panose="020F0502020204030204" pitchFamily="34" charset="0"/>
            </a:endParaRPr>
          </a:p>
          <a:p>
            <a:pPr marL="285750" indent="-285750" algn="just" fontAlgn="base">
              <a:buFont typeface="Arial" panose="020B0604020202020204" pitchFamily="34" charset="0"/>
              <a:buChar char="•"/>
            </a:pPr>
            <a:r>
              <a:rPr lang="en-GB" sz="1800" b="0" i="0">
                <a:solidFill>
                  <a:srgbClr val="000000"/>
                </a:solidFill>
                <a:effectLst/>
                <a:latin typeface="Calibri"/>
                <a:cs typeface="Calibri"/>
              </a:rPr>
              <a:t>If you have taken out the maximum amount of finance </a:t>
            </a:r>
            <a:r>
              <a:rPr lang="en-GB">
                <a:solidFill>
                  <a:srgbClr val="000000"/>
                </a:solidFill>
                <a:latin typeface="Calibri"/>
                <a:cs typeface="Calibri"/>
              </a:rPr>
              <a:t>that </a:t>
            </a:r>
            <a:r>
              <a:rPr lang="en-GB" sz="1800" b="0" i="0">
                <a:solidFill>
                  <a:srgbClr val="000000"/>
                </a:solidFill>
                <a:effectLst/>
                <a:latin typeface="Calibri"/>
                <a:cs typeface="Calibri"/>
              </a:rPr>
              <a:t>you are entitled to but are still struggling</a:t>
            </a:r>
            <a:r>
              <a:rPr lang="en-GB">
                <a:solidFill>
                  <a:srgbClr val="000000"/>
                </a:solidFill>
                <a:latin typeface="Calibri"/>
                <a:cs typeface="Calibri"/>
              </a:rPr>
              <a:t>,</a:t>
            </a:r>
            <a:r>
              <a:rPr lang="en-GB" sz="1800" b="0" i="0">
                <a:solidFill>
                  <a:srgbClr val="000000"/>
                </a:solidFill>
                <a:effectLst/>
                <a:latin typeface="Calibri"/>
                <a:cs typeface="Calibri"/>
              </a:rPr>
              <a:t> you may be eligible to access a grant from the </a:t>
            </a:r>
            <a:r>
              <a:rPr lang="en-GB" sz="1800" b="1" i="0">
                <a:solidFill>
                  <a:srgbClr val="000000"/>
                </a:solidFill>
                <a:effectLst/>
                <a:latin typeface="Calibri"/>
                <a:cs typeface="Calibri"/>
                <a:hlinkClick r:id="rId3"/>
              </a:rPr>
              <a:t>Warwick Hardship Fund</a:t>
            </a:r>
          </a:p>
          <a:p>
            <a:pPr marL="285750" indent="-285750" algn="just" rtl="0" fontAlgn="base">
              <a:buFont typeface="Arial" panose="020B0604020202020204" pitchFamily="34" charset="0"/>
              <a:buChar char="•"/>
            </a:pPr>
            <a:r>
              <a:rPr lang="en-GB">
                <a:solidFill>
                  <a:srgbClr val="000000"/>
                </a:solidFill>
                <a:latin typeface="Calibri"/>
                <a:cs typeface="Calibri"/>
              </a:rPr>
              <a:t>This might also be an option for you if your maintenance loan payments are delayed as a result of a provisional enrolment status. </a:t>
            </a:r>
            <a:r>
              <a:rPr lang="en-GB" b="1">
                <a:solidFill>
                  <a:srgbClr val="000000"/>
                </a:solidFill>
                <a:latin typeface="Calibri"/>
                <a:cs typeface="Calibri"/>
              </a:rPr>
              <a:t>Warwick Hardship Funds cannot be awarded to assist with the payment of tuition fees.</a:t>
            </a:r>
          </a:p>
          <a:p>
            <a:pPr marL="285750" indent="-285750" algn="just" fontAlgn="base">
              <a:buFont typeface="Arial" panose="020B0604020202020204" pitchFamily="34" charset="0"/>
              <a:buChar char="•"/>
            </a:pPr>
            <a:r>
              <a:rPr lang="en-GB">
                <a:solidFill>
                  <a:srgbClr val="000000"/>
                </a:solidFill>
                <a:latin typeface="Calibri"/>
                <a:cs typeface="Calibri"/>
              </a:rPr>
              <a:t>The </a:t>
            </a:r>
            <a:r>
              <a:rPr lang="en-GB" b="1">
                <a:solidFill>
                  <a:srgbClr val="000000"/>
                </a:solidFill>
                <a:latin typeface="Calibri"/>
                <a:cs typeface="Calibri"/>
              </a:rPr>
              <a:t>Warwick Hardship Fund </a:t>
            </a:r>
            <a:r>
              <a:rPr lang="en-GB">
                <a:solidFill>
                  <a:srgbClr val="000000"/>
                </a:solidFill>
                <a:latin typeface="Calibri"/>
                <a:cs typeface="Calibri"/>
              </a:rPr>
              <a:t>is intended to provide selective help to students who have serious financial difficulties, and as such, applications for grants are assessed on an individual basis. You will need to be enrolled (even if only provisionally) to access this fund. </a:t>
            </a:r>
            <a:endParaRPr lang="en-GB">
              <a:solidFill>
                <a:srgbClr val="000000"/>
              </a:solidFill>
              <a:latin typeface="Calibri" panose="020F0502020204030204" pitchFamily="34" charset="0"/>
              <a:cs typeface="Calibri"/>
            </a:endParaRPr>
          </a:p>
          <a:p>
            <a:pPr marL="285750" indent="-285750" algn="just">
              <a:buFont typeface="Arial" panose="020B0604020202020204" pitchFamily="34" charset="0"/>
              <a:buChar char="•"/>
            </a:pPr>
            <a:r>
              <a:rPr lang="en-GB">
                <a:solidFill>
                  <a:srgbClr val="000000"/>
                </a:solidFill>
                <a:latin typeface="Calibri"/>
                <a:cs typeface="Calibri"/>
              </a:rPr>
              <a:t>Alternatively, if you are struggling with essential day to day living costs in the short term, you may be eligible to access an </a:t>
            </a:r>
            <a:r>
              <a:rPr lang="en-GB" b="1">
                <a:solidFill>
                  <a:srgbClr val="000000"/>
                </a:solidFill>
                <a:latin typeface="Calibri"/>
                <a:cs typeface="Calibri"/>
              </a:rPr>
              <a:t>Emergency Loan. </a:t>
            </a:r>
            <a:r>
              <a:rPr lang="en-GB">
                <a:solidFill>
                  <a:srgbClr val="000000"/>
                </a:solidFill>
                <a:latin typeface="Calibri"/>
                <a:cs typeface="Calibri"/>
              </a:rPr>
              <a:t>You will need to be enrolled (even if only provisionally) to access this fund. Further information and contact details can be found </a:t>
            </a:r>
            <a:r>
              <a:rPr lang="en-GB">
                <a:solidFill>
                  <a:srgbClr val="000000"/>
                </a:solidFill>
                <a:latin typeface="Calibri"/>
                <a:cs typeface="Calibri"/>
                <a:hlinkClick r:id="rId4"/>
              </a:rPr>
              <a:t>here</a:t>
            </a:r>
            <a:r>
              <a:rPr lang="en-GB">
                <a:solidFill>
                  <a:srgbClr val="000000"/>
                </a:solidFill>
                <a:latin typeface="Calibri"/>
                <a:cs typeface="Calibri"/>
              </a:rPr>
              <a:t>. </a:t>
            </a:r>
            <a:endParaRPr lang="en-GB">
              <a:solidFill>
                <a:srgbClr val="000000"/>
              </a:solidFill>
              <a:latin typeface="Calibri" panose="020F0502020204030204" pitchFamily="34" charset="0"/>
              <a:cs typeface="Calibri"/>
            </a:endParaRPr>
          </a:p>
          <a:p>
            <a:pPr marL="285750" indent="-285750" algn="just" rtl="0" fontAlgn="base">
              <a:buFont typeface="Arial" panose="020B0604020202020204" pitchFamily="34" charset="0"/>
              <a:buChar char="•"/>
            </a:pPr>
            <a:r>
              <a:rPr lang="en-GB">
                <a:solidFill>
                  <a:srgbClr val="000000"/>
                </a:solidFill>
                <a:latin typeface="Calibri" panose="020F0502020204030204" pitchFamily="34" charset="0"/>
              </a:rPr>
              <a:t>There are useful resources on managing your money available </a:t>
            </a:r>
            <a:r>
              <a:rPr lang="en-GB">
                <a:solidFill>
                  <a:srgbClr val="000000"/>
                </a:solidFill>
                <a:latin typeface="Calibri" panose="020F0502020204030204" pitchFamily="34" charset="0"/>
                <a:hlinkClick r:id="rId5"/>
              </a:rPr>
              <a:t>here</a:t>
            </a:r>
            <a:r>
              <a:rPr lang="en-GB">
                <a:solidFill>
                  <a:srgbClr val="000000"/>
                </a:solidFill>
                <a:latin typeface="Calibri" panose="020F0502020204030204" pitchFamily="34" charset="0"/>
              </a:rPr>
              <a:t>. </a:t>
            </a:r>
          </a:p>
        </p:txBody>
      </p:sp>
      <p:sp>
        <p:nvSpPr>
          <p:cNvPr id="4" name="TextBox 3">
            <a:extLst>
              <a:ext uri="{FF2B5EF4-FFF2-40B4-BE49-F238E27FC236}">
                <a16:creationId xmlns:a16="http://schemas.microsoft.com/office/drawing/2014/main" id="{5A9E3E12-6A37-4EE6-985F-5A4E1A63FED8}"/>
              </a:ext>
            </a:extLst>
          </p:cNvPr>
          <p:cNvSpPr txBox="1"/>
          <p:nvPr/>
        </p:nvSpPr>
        <p:spPr>
          <a:xfrm>
            <a:off x="382772" y="-22630"/>
            <a:ext cx="2068328" cy="769441"/>
          </a:xfrm>
          <a:prstGeom prst="rect">
            <a:avLst/>
          </a:prstGeom>
          <a:noFill/>
        </p:spPr>
        <p:txBody>
          <a:bodyPr wrap="square">
            <a:spAutoFit/>
          </a:bodyPr>
          <a:lstStyle/>
          <a:p>
            <a:r>
              <a:rPr lang="en-GB" sz="4400" b="1">
                <a:solidFill>
                  <a:schemeClr val="bg1"/>
                </a:solidFill>
              </a:rPr>
              <a:t>Funding</a:t>
            </a:r>
          </a:p>
        </p:txBody>
      </p:sp>
      <p:sp>
        <p:nvSpPr>
          <p:cNvPr id="8" name="TextBox 7">
            <a:extLst>
              <a:ext uri="{FF2B5EF4-FFF2-40B4-BE49-F238E27FC236}">
                <a16:creationId xmlns:a16="http://schemas.microsoft.com/office/drawing/2014/main" id="{8744E226-F403-43D2-94DE-58B19AA0CC9A}"/>
              </a:ext>
            </a:extLst>
          </p:cNvPr>
          <p:cNvSpPr txBox="1"/>
          <p:nvPr/>
        </p:nvSpPr>
        <p:spPr>
          <a:xfrm>
            <a:off x="382772" y="1076572"/>
            <a:ext cx="11426456" cy="502766"/>
          </a:xfrm>
          <a:prstGeom prst="rect">
            <a:avLst/>
          </a:prstGeom>
          <a:noFill/>
        </p:spPr>
        <p:txBody>
          <a:bodyPr wrap="square" rtlCol="0">
            <a:spAutoFit/>
          </a:bodyPr>
          <a:lstStyle/>
          <a:p>
            <a:r>
              <a:rPr lang="en-GB" sz="2667" b="1">
                <a:solidFill>
                  <a:srgbClr val="7030A0"/>
                </a:solidFill>
              </a:rPr>
              <a:t>What extra funding is available from the Government? </a:t>
            </a:r>
          </a:p>
        </p:txBody>
      </p:sp>
      <p:sp>
        <p:nvSpPr>
          <p:cNvPr id="9" name="TextBox 8">
            <a:extLst>
              <a:ext uri="{FF2B5EF4-FFF2-40B4-BE49-F238E27FC236}">
                <a16:creationId xmlns:a16="http://schemas.microsoft.com/office/drawing/2014/main" id="{1E6B8133-F626-448D-9C42-22E579499C49}"/>
              </a:ext>
            </a:extLst>
          </p:cNvPr>
          <p:cNvSpPr txBox="1"/>
          <p:nvPr/>
        </p:nvSpPr>
        <p:spPr>
          <a:xfrm>
            <a:off x="382771" y="1662703"/>
            <a:ext cx="11121657" cy="723275"/>
          </a:xfrm>
          <a:prstGeom prst="rect">
            <a:avLst/>
          </a:prstGeom>
          <a:noFill/>
        </p:spPr>
        <p:txBody>
          <a:bodyPr wrap="square" lIns="91440" tIns="45720" rIns="91440" bIns="45720" rtlCol="0" anchor="t">
            <a:spAutoFit/>
          </a:bodyPr>
          <a:lstStyle/>
          <a:p>
            <a:pPr marL="285750" indent="-285750" algn="just" fontAlgn="base">
              <a:spcAft>
                <a:spcPts val="600"/>
              </a:spcAft>
              <a:buFont typeface="Arial" panose="020B0604020202020204" pitchFamily="34" charset="0"/>
              <a:buChar char="•"/>
            </a:pPr>
            <a:r>
              <a:rPr lang="en-GB">
                <a:solidFill>
                  <a:srgbClr val="383838"/>
                </a:solidFill>
                <a:latin typeface="Calibri"/>
                <a:cs typeface="Calibri"/>
              </a:rPr>
              <a:t>If you </a:t>
            </a:r>
            <a:r>
              <a:rPr lang="en-GB" sz="1800" i="0">
                <a:solidFill>
                  <a:srgbClr val="383838"/>
                </a:solidFill>
                <a:effectLst/>
                <a:latin typeface="Calibri"/>
                <a:cs typeface="Calibri"/>
              </a:rPr>
              <a:t>have children, a disability or an adult dependant</a:t>
            </a:r>
            <a:r>
              <a:rPr lang="en-GB">
                <a:solidFill>
                  <a:srgbClr val="383838"/>
                </a:solidFill>
                <a:latin typeface="Calibri"/>
                <a:cs typeface="Calibri"/>
              </a:rPr>
              <a:t>,</a:t>
            </a:r>
            <a:r>
              <a:rPr lang="en-GB" sz="1800" i="0">
                <a:solidFill>
                  <a:srgbClr val="383838"/>
                </a:solidFill>
                <a:effectLst/>
                <a:latin typeface="Calibri"/>
                <a:cs typeface="Calibri"/>
              </a:rPr>
              <a:t> you may be entitled to extra funding support.</a:t>
            </a:r>
            <a:r>
              <a:rPr lang="en-GB">
                <a:solidFill>
                  <a:srgbClr val="383838"/>
                </a:solidFill>
                <a:latin typeface="Calibri"/>
                <a:cs typeface="Calibri"/>
              </a:rPr>
              <a:t> </a:t>
            </a:r>
            <a:endParaRPr lang="en-GB" sz="1800" i="0">
              <a:solidFill>
                <a:srgbClr val="383838"/>
              </a:solidFill>
              <a:effectLst/>
              <a:latin typeface="Calibri" panose="020F0502020204030204" pitchFamily="34" charset="0"/>
            </a:endParaRPr>
          </a:p>
          <a:p>
            <a:pPr marL="285750" indent="-285750" algn="just" fontAlgn="base">
              <a:spcAft>
                <a:spcPts val="600"/>
              </a:spcAft>
              <a:buFont typeface="Arial" panose="020B0604020202020204" pitchFamily="34" charset="0"/>
              <a:buChar char="•"/>
            </a:pPr>
            <a:r>
              <a:rPr lang="en-GB">
                <a:solidFill>
                  <a:srgbClr val="383838"/>
                </a:solidFill>
                <a:latin typeface="Calibri"/>
                <a:cs typeface="Calibri"/>
              </a:rPr>
              <a:t>There are a number of non-repayable grants available from the Government which are detailed </a:t>
            </a:r>
            <a:r>
              <a:rPr lang="en-GB">
                <a:solidFill>
                  <a:srgbClr val="383838"/>
                </a:solidFill>
                <a:latin typeface="Calibri"/>
                <a:cs typeface="Calibri"/>
                <a:hlinkClick r:id="rId6"/>
              </a:rPr>
              <a:t>here</a:t>
            </a:r>
            <a:r>
              <a:rPr lang="en-GB">
                <a:solidFill>
                  <a:srgbClr val="383838"/>
                </a:solidFill>
                <a:latin typeface="Calibri"/>
                <a:cs typeface="Calibri"/>
              </a:rPr>
              <a:t>. </a:t>
            </a:r>
            <a:endParaRPr lang="en-GB" sz="1600" i="0">
              <a:solidFill>
                <a:srgbClr val="000000"/>
              </a:solidFill>
              <a:effectLst/>
              <a:latin typeface="Segoe UI" panose="020B0502040204020203" pitchFamily="34" charset="0"/>
            </a:endParaRPr>
          </a:p>
        </p:txBody>
      </p:sp>
    </p:spTree>
    <p:extLst>
      <p:ext uri="{BB962C8B-B14F-4D97-AF65-F5344CB8AC3E}">
        <p14:creationId xmlns:p14="http://schemas.microsoft.com/office/powerpoint/2010/main" val="29020636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6CCDD3727D24548B78E7110602700B7" ma:contentTypeVersion="13" ma:contentTypeDescription="Create a new document." ma:contentTypeScope="" ma:versionID="148a5443ed434a3ee620d9beee4b7140">
  <xsd:schema xmlns:xsd="http://www.w3.org/2001/XMLSchema" xmlns:xs="http://www.w3.org/2001/XMLSchema" xmlns:p="http://schemas.microsoft.com/office/2006/metadata/properties" xmlns:ns2="c7dfdeaa-bfc2-49ee-a5e1-c7860d96e5d7" xmlns:ns3="afbc7f4b-a2f4-4965-8991-db7ee8d6583b" targetNamespace="http://schemas.microsoft.com/office/2006/metadata/properties" ma:root="true" ma:fieldsID="c33a563616a73151e70976eb51a0ddac" ns2:_="" ns3:_="">
    <xsd:import namespace="c7dfdeaa-bfc2-49ee-a5e1-c7860d96e5d7"/>
    <xsd:import namespace="afbc7f4b-a2f4-4965-8991-db7ee8d6583b"/>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bjectDetectorVersions" minOccurs="0"/>
                <xsd:element ref="ns2:MediaLengthInSecond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7dfdeaa-bfc2-49ee-a5e1-c7860d96e5d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0"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fbc7f4b-a2f4-4965-8991-db7ee8d6583b"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934BDB7-2926-460B-B7BD-6E2FEAB758ED}">
  <ds:schemaRefs>
    <ds:schemaRef ds:uri="http://schemas.microsoft.com/sharepoint/v3/contenttype/forms"/>
  </ds:schemaRefs>
</ds:datastoreItem>
</file>

<file path=customXml/itemProps2.xml><?xml version="1.0" encoding="utf-8"?>
<ds:datastoreItem xmlns:ds="http://schemas.openxmlformats.org/officeDocument/2006/customXml" ds:itemID="{26E228E4-200C-40D4-9C73-B9C93545FB8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7dfdeaa-bfc2-49ee-a5e1-c7860d96e5d7"/>
    <ds:schemaRef ds:uri="afbc7f4b-a2f4-4965-8991-db7ee8d6583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3D84E43-24F0-43A1-8671-E3045A330578}">
  <ds:schemaRefs>
    <ds:schemaRef ds:uri="http://schemas.openxmlformats.org/package/2006/metadata/core-properties"/>
    <ds:schemaRef ds:uri="http://schemas.microsoft.com/office/infopath/2007/PartnerControls"/>
    <ds:schemaRef ds:uri="afbc7f4b-a2f4-4965-8991-db7ee8d6583b"/>
    <ds:schemaRef ds:uri="http://www.w3.org/XML/1998/namespace"/>
    <ds:schemaRef ds:uri="http://purl.org/dc/dcmitype/"/>
    <ds:schemaRef ds:uri="http://schemas.microsoft.com/office/2006/documentManagement/types"/>
    <ds:schemaRef ds:uri="http://purl.org/dc/elements/1.1/"/>
    <ds:schemaRef ds:uri="c7dfdeaa-bfc2-49ee-a5e1-c7860d96e5d7"/>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otalTime>0</TotalTime>
  <Words>2283</Words>
  <Application>Microsoft Office PowerPoint</Application>
  <PresentationFormat>Widescreen</PresentationFormat>
  <Paragraphs>102</Paragraphs>
  <Slides>10</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Calibri</vt:lpstr>
      <vt:lpstr>Calibri Light</vt:lpstr>
      <vt:lpstr>Lato</vt:lpstr>
      <vt:lpstr>Segoe UI</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Rawlings, Emma</dc:creator>
  <cp:lastModifiedBy>Walker, Alex</cp:lastModifiedBy>
  <cp:revision>12</cp:revision>
  <dcterms:created xsi:type="dcterms:W3CDTF">2021-02-26T13:27:05Z</dcterms:created>
  <dcterms:modified xsi:type="dcterms:W3CDTF">2024-07-26T14:55:16Z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0x010100D6CCDD3727D24548B78E7110602700B7</vt:lpwstr>
  </property>
</Properties>
</file>