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33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6" r:id="rId3"/>
    <p:sldId id="269" r:id="rId4"/>
    <p:sldId id="281" r:id="rId5"/>
    <p:sldId id="274" r:id="rId6"/>
    <p:sldId id="297" r:id="rId7"/>
    <p:sldId id="298" r:id="rId8"/>
    <p:sldId id="293" r:id="rId9"/>
    <p:sldId id="285" r:id="rId10"/>
    <p:sldId id="283" r:id="rId11"/>
    <p:sldId id="261" r:id="rId12"/>
    <p:sldId id="259" r:id="rId13"/>
    <p:sldId id="270" r:id="rId14"/>
    <p:sldId id="302" r:id="rId15"/>
    <p:sldId id="303" r:id="rId16"/>
    <p:sldId id="304" r:id="rId17"/>
    <p:sldId id="292" r:id="rId18"/>
    <p:sldId id="295" r:id="rId19"/>
    <p:sldId id="299" r:id="rId20"/>
    <p:sldId id="300" r:id="rId21"/>
    <p:sldId id="301" r:id="rId22"/>
    <p:sldId id="294" r:id="rId23"/>
    <p:sldId id="277" r:id="rId24"/>
    <p:sldId id="278" r:id="rId25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6" autoAdjust="0"/>
    <p:restoredTop sz="94660"/>
  </p:normalViewPr>
  <p:slideViewPr>
    <p:cSldViewPr snapToGrid="0">
      <p:cViewPr varScale="1">
        <p:scale>
          <a:sx n="86" d="100"/>
          <a:sy n="86" d="100"/>
        </p:scale>
        <p:origin x="35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8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6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6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r">
              <a:defRPr sz="1200"/>
            </a:lvl1pPr>
          </a:lstStyle>
          <a:p>
            <a:fld id="{D5CDEE87-3A8E-424D-A64E-6E4642AB2DDE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8135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8135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r">
              <a:defRPr sz="1200"/>
            </a:lvl1pPr>
          </a:lstStyle>
          <a:p>
            <a:fld id="{54CA9B45-E930-49B9-BD41-D46AD1F31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424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72" cy="498087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02" y="0"/>
            <a:ext cx="2945072" cy="498087"/>
          </a:xfrm>
          <a:prstGeom prst="rect">
            <a:avLst/>
          </a:prstGeom>
        </p:spPr>
        <p:txBody>
          <a:bodyPr vert="horz" lIns="92044" tIns="46022" rIns="92044" bIns="46022" rtlCol="0"/>
          <a:lstStyle>
            <a:lvl1pPr algn="r">
              <a:defRPr sz="1200"/>
            </a:lvl1pPr>
          </a:lstStyle>
          <a:p>
            <a:fld id="{6811BB28-5E46-447E-801A-09D71D24E4D6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44" tIns="46022" rIns="92044" bIns="4602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9" y="4778129"/>
            <a:ext cx="5437179" cy="3909667"/>
          </a:xfrm>
          <a:prstGeom prst="rect">
            <a:avLst/>
          </a:prstGeom>
        </p:spPr>
        <p:txBody>
          <a:bodyPr vert="horz" lIns="92044" tIns="46022" rIns="92044" bIns="4602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138"/>
            <a:ext cx="2945072" cy="498087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02" y="9430138"/>
            <a:ext cx="2945072" cy="498087"/>
          </a:xfrm>
          <a:prstGeom prst="rect">
            <a:avLst/>
          </a:prstGeom>
        </p:spPr>
        <p:txBody>
          <a:bodyPr vert="horz" lIns="92044" tIns="46022" rIns="92044" bIns="46022" rtlCol="0" anchor="b"/>
          <a:lstStyle>
            <a:lvl1pPr algn="r">
              <a:defRPr sz="1200"/>
            </a:lvl1pPr>
          </a:lstStyle>
          <a:p>
            <a:fld id="{3CAB8EE0-2AB0-49ED-9165-A1918D3A72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9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B8EE0-2AB0-49ED-9165-A1918D3A720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357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career obstacles, risks, constraints and privileges frequently characterised by archetypal (and architectural) phenomena: the glass ceiling, the glass escalator and the glass cliff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B8EE0-2AB0-49ED-9165-A1918D3A720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025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7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1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81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49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7DAC-232D-4042-B5C0-E64770A42A28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96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59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81453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48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7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06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A1663-7765-4EF4-B97F-A02E70C6265E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38358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A1663-7765-4EF4-B97F-A02E70C6265E}" type="datetimeFigureOut">
              <a:rPr lang="en-US" smtClean="0"/>
              <a:t>4/9/2019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9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thegword2017.wordpress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kate.thomas@bcu.ac.uk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974" y="1265968"/>
            <a:ext cx="10885067" cy="3035808"/>
          </a:xfrm>
        </p:spPr>
        <p:txBody>
          <a:bodyPr>
            <a:normAutofit fontScale="90000"/>
          </a:bodyPr>
          <a:lstStyle/>
          <a:p>
            <a:br>
              <a:rPr lang="en-GB" sz="4000" b="1" dirty="0"/>
            </a:br>
            <a:br>
              <a:rPr lang="en-GB" sz="4000" b="1" dirty="0"/>
            </a:br>
            <a:br>
              <a:rPr lang="en-GB" sz="4000" b="1" dirty="0"/>
            </a:br>
            <a:r>
              <a:rPr lang="en-GB" sz="4000" b="1" dirty="0"/>
              <a:t>The workplace: glassed and gendered</a:t>
            </a:r>
            <a:r>
              <a:rPr lang="en-GB" sz="4800" b="1" dirty="0"/>
              <a:t>?</a:t>
            </a:r>
            <a:br>
              <a:rPr lang="en-GB" sz="4800" b="1" dirty="0"/>
            </a:br>
            <a:br>
              <a:rPr lang="en-GB" sz="4800" dirty="0"/>
            </a:b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59" y="3898341"/>
            <a:ext cx="7315200" cy="1398046"/>
          </a:xfrm>
        </p:spPr>
        <p:txBody>
          <a:bodyPr>
            <a:normAutofit/>
          </a:bodyPr>
          <a:lstStyle/>
          <a:p>
            <a:r>
              <a:rPr lang="en-GB" sz="2000" b="1" dirty="0"/>
              <a:t>Dr Kate Carruthers Thomas, Birmingham City University </a:t>
            </a:r>
          </a:p>
          <a:p>
            <a:r>
              <a:rPr lang="en-GB" sz="2000" b="1" dirty="0"/>
              <a:t>Warwick University </a:t>
            </a:r>
          </a:p>
          <a:p>
            <a:r>
              <a:rPr lang="en-GB" sz="2000" b="1" dirty="0"/>
              <a:t>9 April 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693" y="6124743"/>
            <a:ext cx="2380735" cy="66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93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Story A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28" y="945006"/>
            <a:ext cx="1465116" cy="165026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13" y="6172200"/>
            <a:ext cx="2380735" cy="66003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756240" y="1023163"/>
            <a:ext cx="5167377" cy="141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maternity – interruption</a:t>
            </a:r>
          </a:p>
          <a:p>
            <a:r>
              <a:rPr lang="en-GB" dirty="0"/>
              <a:t>flexible working – a nuisance</a:t>
            </a:r>
          </a:p>
          <a:p>
            <a:r>
              <a:rPr lang="en-GB" dirty="0"/>
              <a:t>always running to catch up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55DADC-0961-46AF-9B96-ED99E6FD8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103" y="4096578"/>
            <a:ext cx="2947483" cy="221439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7E07F2A-CBF8-4241-A5FF-10727B729294}"/>
              </a:ext>
            </a:extLst>
          </p:cNvPr>
          <p:cNvSpPr txBox="1">
            <a:spLocks/>
          </p:cNvSpPr>
          <p:nvPr/>
        </p:nvSpPr>
        <p:spPr>
          <a:xfrm>
            <a:off x="4838425" y="2521006"/>
            <a:ext cx="6566454" cy="2909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i="1" dirty="0"/>
              <a:t>I’m instantly drawn to a hierarchical structure because I’m a central service and I report up to the top floor, it’s literally like that in this building.  And I would say that I’m probably here in terms of structure.  I’m probably here in terms of what I’m being asked to do.  When I am representing the University outside of the building, people interact with me kind of up here.  Internally, I don’t even get to go to management forum, so I’m down here’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60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Story B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16" y="837432"/>
            <a:ext cx="1423131" cy="159013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13" y="6172200"/>
            <a:ext cx="2380735" cy="660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5791F7-A577-4015-BD38-C1256B01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96" y="3749924"/>
            <a:ext cx="2513712" cy="2371177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B11287CD-C9E5-4240-B644-DD7C20AA4903}"/>
              </a:ext>
            </a:extLst>
          </p:cNvPr>
          <p:cNvSpPr txBox="1">
            <a:spLocks/>
          </p:cNvSpPr>
          <p:nvPr/>
        </p:nvSpPr>
        <p:spPr>
          <a:xfrm>
            <a:off x="5065174" y="2127762"/>
            <a:ext cx="6501040" cy="389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It is very hierarchically organised. In an ideal university the students would be at the top.  My role is somewhere in the middle. But me, who I am, what I do, my hopes, my dreams, my aspirations, that is not interesting or important to anybody.   I feel relatively powerless to affect change in any meaningful way in my institution. 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84C8D2-007F-462E-A179-C42442B59C48}"/>
              </a:ext>
            </a:extLst>
          </p:cNvPr>
          <p:cNvSpPr txBox="1"/>
          <p:nvPr/>
        </p:nvSpPr>
        <p:spPr>
          <a:xfrm>
            <a:off x="3876308" y="968060"/>
            <a:ext cx="669495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further ahead than I should be at this point in my career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facing a career crossroads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uncomfortable with particular ‘masculine’ behaviours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02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Story C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1" y="868680"/>
            <a:ext cx="1590409" cy="1849709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13" y="6172200"/>
            <a:ext cx="2380735" cy="660038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53BC46C-1465-4F03-AEDC-175DA972D37A}"/>
              </a:ext>
            </a:extLst>
          </p:cNvPr>
          <p:cNvSpPr txBox="1">
            <a:spLocks/>
          </p:cNvSpPr>
          <p:nvPr/>
        </p:nvSpPr>
        <p:spPr>
          <a:xfrm>
            <a:off x="5358853" y="2195945"/>
            <a:ext cx="6216848" cy="3411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i="1" dirty="0"/>
              <a:t>I'm going to go for the circle, because the way I see academia is as a conglomerate: as a collegiate activity.  I would place myself, I think, at the centre of that - not because I think I'm the centre of everything - but the way I interact with people is obviously from me outwards, whether that's students, or colleagues, or line managers, or people I line-manage.  </a:t>
            </a:r>
            <a:endParaRPr lang="en-GB" dirty="0"/>
          </a:p>
          <a:p>
            <a:pPr marL="0" indent="0">
              <a:buNone/>
            </a:pPr>
            <a:endParaRPr lang="en-GB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6F578A-1C88-4B20-9CF7-E0E040A23D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26" y="3554919"/>
            <a:ext cx="3097685" cy="288984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4D58FD5-0293-427A-847D-F53EDCAE15B3}"/>
              </a:ext>
            </a:extLst>
          </p:cNvPr>
          <p:cNvSpPr/>
          <p:nvPr/>
        </p:nvSpPr>
        <p:spPr>
          <a:xfrm>
            <a:off x="4105540" y="100901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 zig-zag route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feminist police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am I willing to compromise who I am?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87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?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career archetypes:</a:t>
            </a:r>
            <a:br>
              <a:rPr lang="en-GB" sz="3200" dirty="0">
                <a:solidFill>
                  <a:schemeClr val="bg1"/>
                </a:solidFill>
              </a:rPr>
            </a:b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glass ceiling</a:t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glass escalator</a:t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3200" dirty="0">
                <a:solidFill>
                  <a:schemeClr val="bg1"/>
                </a:solidFill>
              </a:rPr>
              <a:t>glass cliff</a:t>
            </a:r>
            <a:br>
              <a:rPr lang="en-GB" sz="32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br>
              <a:rPr lang="en-GB" sz="2800" dirty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696" y="255157"/>
            <a:ext cx="1641764" cy="291869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78" y="1743510"/>
            <a:ext cx="2554288" cy="2860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132" y="1050474"/>
            <a:ext cx="2219498" cy="30819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25701" y="5497057"/>
            <a:ext cx="7621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</a:t>
            </a:r>
            <a:r>
              <a:rPr lang="en-GB" sz="1400" dirty="0" err="1"/>
              <a:t>Bruckmüller</a:t>
            </a:r>
            <a:r>
              <a:rPr lang="en-GB" sz="1400" dirty="0"/>
              <a:t> </a:t>
            </a:r>
            <a:r>
              <a:rPr lang="en-GB" sz="1400" i="1" dirty="0"/>
              <a:t>et al</a:t>
            </a:r>
            <a:r>
              <a:rPr lang="en-GB" sz="1400" dirty="0"/>
              <a:t> 2014; Williams 2013; Ryan and Haslam 2005; </a:t>
            </a:r>
            <a:r>
              <a:rPr lang="en-GB" sz="1400" dirty="0" err="1"/>
              <a:t>Budig</a:t>
            </a:r>
            <a:r>
              <a:rPr lang="en-GB" sz="1400" dirty="0"/>
              <a:t> 2002 </a:t>
            </a:r>
            <a:r>
              <a:rPr lang="en-GB" sz="1400" i="1" dirty="0"/>
              <a:t>inter alia</a:t>
            </a:r>
            <a:r>
              <a:rPr lang="en-GB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1706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0C5-3075-4F2E-B9B1-F295A52B8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the </a:t>
            </a:r>
            <a:r>
              <a:rPr lang="en-GB" dirty="0" err="1"/>
              <a:t>gword</a:t>
            </a:r>
            <a:r>
              <a:rPr lang="en-GB" dirty="0"/>
              <a:t> tour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D08A6-9C09-4544-A259-10D589C57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GB" b="1" dirty="0"/>
              <a:t>Gender(s) At Work</a:t>
            </a:r>
          </a:p>
          <a:p>
            <a:pPr lvl="1"/>
            <a:r>
              <a:rPr lang="en-GB" b="1" dirty="0"/>
              <a:t>Research Presentation</a:t>
            </a:r>
          </a:p>
          <a:p>
            <a:pPr lvl="1"/>
            <a:r>
              <a:rPr lang="en-GB" b="1" dirty="0"/>
              <a:t>Mapping Career Workshop</a:t>
            </a:r>
          </a:p>
          <a:p>
            <a:pPr lvl="1"/>
            <a:r>
              <a:rPr lang="en-GB" b="1" dirty="0"/>
              <a:t>‘Glass’ Research Poem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7BDE6E-A654-419D-A93E-C72DA9538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30" y="1028300"/>
            <a:ext cx="3139505" cy="2396128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8D8A521-5A7B-4877-9062-DD20F741B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b="1" dirty="0"/>
              <a:t>Getting Graphic</a:t>
            </a:r>
          </a:p>
          <a:p>
            <a:pPr lvl="1"/>
            <a:r>
              <a:rPr lang="en-GB" b="1" dirty="0" err="1"/>
              <a:t>Presentation:The</a:t>
            </a:r>
            <a:r>
              <a:rPr lang="en-GB" b="1" dirty="0"/>
              <a:t> Accidental Cartoonist</a:t>
            </a:r>
          </a:p>
          <a:p>
            <a:pPr lvl="1"/>
            <a:r>
              <a:rPr lang="en-GB" b="1" dirty="0"/>
              <a:t>Getting Graphic Workshop</a:t>
            </a:r>
          </a:p>
          <a:p>
            <a:pPr lvl="1"/>
            <a:r>
              <a:rPr lang="en-GB" b="1" dirty="0"/>
              <a:t>My Brilliant Career? An Investigation</a:t>
            </a:r>
          </a:p>
        </p:txBody>
      </p:sp>
    </p:spTree>
    <p:extLst>
      <p:ext uri="{BB962C8B-B14F-4D97-AF65-F5344CB8AC3E}">
        <p14:creationId xmlns:p14="http://schemas.microsoft.com/office/powerpoint/2010/main" val="2951191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BED7469-0D10-44CB-A4C2-C1124B3CA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351E00-23D4-4170-AACC-F27A1EE3F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B10C5-3075-4F2E-B9B1-F295A52B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1283461"/>
          </a:xfrm>
        </p:spPr>
        <p:txBody>
          <a:bodyPr vert="horz" lIns="91440" tIns="45720" rIns="91440" bIns="45720" rtlCol="0" anchor="b">
            <a:normAutofit/>
          </a:bodyPr>
          <a:lstStyle/>
          <a:p>
            <a:br>
              <a:rPr lang="en-US" sz="1300" dirty="0"/>
            </a:br>
            <a:br>
              <a:rPr lang="en-US" sz="1300" dirty="0"/>
            </a:br>
            <a:br>
              <a:rPr lang="en-US" sz="1300" dirty="0"/>
            </a:br>
            <a:br>
              <a:rPr lang="en-US" sz="1300" dirty="0"/>
            </a:br>
            <a:endParaRPr lang="en-US" sz="1300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DF485D9-4872-483B-AA73-D6F54DC8C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2920" y="2407298"/>
            <a:ext cx="2947482" cy="34989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 dirty="0">
                <a:solidFill>
                  <a:srgbClr val="FFFFFF"/>
                </a:solidFill>
              </a:rPr>
              <a:t>MAPPING CAREER WORKSHOP</a:t>
            </a:r>
          </a:p>
        </p:txBody>
      </p:sp>
      <p:pic>
        <p:nvPicPr>
          <p:cNvPr id="7" name="Content Placeholder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857DCD6B-DCAA-4ED6-A288-DB5EA23514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9485" r="22977" b="1"/>
          <a:stretch/>
        </p:blipFill>
        <p:spPr>
          <a:xfrm>
            <a:off x="3778898" y="758952"/>
            <a:ext cx="4800600" cy="5330952"/>
          </a:xfrm>
          <a:prstGeom prst="rect">
            <a:avLst/>
          </a:prstGeom>
        </p:spPr>
      </p:pic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006F60FB-AF02-498F-AA83-2960708A21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15039"/>
          <a:stretch/>
        </p:blipFill>
        <p:spPr>
          <a:xfrm>
            <a:off x="8716617" y="758952"/>
            <a:ext cx="2834681" cy="2589614"/>
          </a:xfrm>
          <a:prstGeom prst="rect">
            <a:avLst/>
          </a:prstGeom>
        </p:spPr>
      </p:pic>
      <p:pic>
        <p:nvPicPr>
          <p:cNvPr id="9" name="Picture 8" descr="A person sitting on a chair&#10;&#10;Description automatically generated">
            <a:extLst>
              <a:ext uri="{FF2B5EF4-FFF2-40B4-BE49-F238E27FC236}">
                <a16:creationId xmlns:a16="http://schemas.microsoft.com/office/drawing/2014/main" id="{A26B7C10-0F4F-4FBE-B2A0-CF9DEDBC53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01" b="6"/>
          <a:stretch/>
        </p:blipFill>
        <p:spPr>
          <a:xfrm>
            <a:off x="8728531" y="3504143"/>
            <a:ext cx="2834640" cy="258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72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3875682-0790-427D-9A23-4B7265F0F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EDE4AAE-4785-4EA7-95DB-45200F5B80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B8AA617-0537-4ED7-91B6-66511A647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2E8BF1F-CE61-45C5-92AC-552D23176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B10C5-3075-4F2E-B9B1-F295A52B8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590661"/>
            <a:ext cx="10210862" cy="106569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1500" spc="-100"/>
            </a:br>
            <a:br>
              <a:rPr lang="en-US" sz="1500" spc="-100"/>
            </a:br>
            <a:br>
              <a:rPr lang="en-US" sz="1500" spc="-100"/>
            </a:br>
            <a:br>
              <a:rPr lang="en-US" sz="1500" spc="-100"/>
            </a:br>
            <a:endParaRPr lang="en-US" sz="1500" spc="-10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DF485D9-4872-483B-AA73-D6F54DC8C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0014" y="5666792"/>
            <a:ext cx="10180696" cy="542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GETTING GRAPHIC WORKSHOP</a:t>
            </a:r>
          </a:p>
        </p:txBody>
      </p:sp>
      <p:pic>
        <p:nvPicPr>
          <p:cNvPr id="6" name="Content Placeholder 5" descr="A person sitting at a table&#10;&#10;Description automatically generated">
            <a:extLst>
              <a:ext uri="{FF2B5EF4-FFF2-40B4-BE49-F238E27FC236}">
                <a16:creationId xmlns:a16="http://schemas.microsoft.com/office/drawing/2014/main" id="{6EF839CB-4791-4E9C-B64A-7325114DE8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-4" b="9422"/>
          <a:stretch/>
        </p:blipFill>
        <p:spPr>
          <a:xfrm>
            <a:off x="488898" y="377519"/>
            <a:ext cx="5236194" cy="3557016"/>
          </a:xfrm>
          <a:prstGeom prst="rect">
            <a:avLst/>
          </a:prstGeom>
        </p:spPr>
      </p:pic>
      <p:pic>
        <p:nvPicPr>
          <p:cNvPr id="10" name="Picture 9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7F2A9312-B230-4714-AB4F-EEA23236EA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32" r="-4" b="-4"/>
          <a:stretch/>
        </p:blipFill>
        <p:spPr>
          <a:xfrm>
            <a:off x="6095999" y="429884"/>
            <a:ext cx="5236194" cy="355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04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09C6D-3C50-4F37-A5D3-E20C93B10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glass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6FB18-3235-413F-93DD-42852CB73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research poem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E6DD7B-5668-4799-969E-0C223FC64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912" y="809902"/>
            <a:ext cx="5986509" cy="261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95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063710-9CAC-4788-8EF8-29A58A8E6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ceiling (ii)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87C0B0-D142-4230-9F98-DFC57AC88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912" y="868680"/>
            <a:ext cx="8068056" cy="51206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1800" dirty="0"/>
              <a:t>She said – get the kids to university first, then we’ll talk about a PhD.</a:t>
            </a:r>
            <a:br>
              <a:rPr lang="en-GB" sz="1800" dirty="0"/>
            </a:br>
            <a:r>
              <a:rPr lang="en-GB" sz="1800" dirty="0"/>
              <a:t>He said – you look great in that dress. </a:t>
            </a:r>
            <a:br>
              <a:rPr lang="en-GB" sz="1800" dirty="0"/>
            </a:br>
            <a:r>
              <a:rPr lang="en-GB" sz="1800" dirty="0"/>
              <a:t>She said - I can’t say with any certainty we’ll advertise – keep an eye on the press.</a:t>
            </a:r>
            <a:br>
              <a:rPr lang="en-GB" sz="1800" dirty="0"/>
            </a:br>
            <a:r>
              <a:rPr lang="en-GB" sz="1800" dirty="0"/>
              <a:t>I said – I’ve been doing the job anyway …</a:t>
            </a:r>
            <a:br>
              <a:rPr lang="en-GB" sz="1800" dirty="0"/>
            </a:br>
            <a:r>
              <a:rPr lang="en-GB" sz="1800" dirty="0"/>
              <a:t>He said – I’m always impressed by your student evaluations – they love you!</a:t>
            </a:r>
            <a:br>
              <a:rPr lang="en-GB" sz="1800" dirty="0"/>
            </a:br>
            <a:r>
              <a:rPr lang="en-GB" sz="1800" dirty="0"/>
              <a:t>I said – I want to progress.</a:t>
            </a:r>
            <a:br>
              <a:rPr lang="en-GB" sz="1800" dirty="0"/>
            </a:br>
            <a:r>
              <a:rPr lang="en-GB" sz="1800" dirty="0"/>
              <a:t>She said – right now you’re not ready.</a:t>
            </a:r>
            <a:br>
              <a:rPr lang="en-GB" sz="1800" dirty="0"/>
            </a:br>
            <a:r>
              <a:rPr lang="en-GB" sz="1800" dirty="0"/>
              <a:t>He said – I think you’re the best.</a:t>
            </a:r>
            <a:br>
              <a:rPr lang="en-GB" sz="1800" dirty="0"/>
            </a:br>
            <a:r>
              <a:rPr lang="en-GB" sz="1800" dirty="0"/>
              <a:t>I said –forget it. </a:t>
            </a:r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  <a:p>
            <a:pPr marL="0" indent="0">
              <a:lnSpc>
                <a:spcPct val="100000"/>
              </a:lnSpc>
              <a:buNone/>
            </a:pPr>
            <a:endParaRPr lang="en-GB" sz="16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B2E32C-A640-427B-AE68-23F7035A2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D05164FF-101C-476F-95D0-0C22309FC75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319" y="3033840"/>
            <a:ext cx="2201863" cy="246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4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063710-9CAC-4788-8EF8-29A58A8E6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cliff (ii)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87C0B0-D142-4230-9F98-DFC57AC88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912" y="868680"/>
            <a:ext cx="7868368" cy="56919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Even now, even now in my meetings</a:t>
            </a:r>
            <a:br>
              <a:rPr lang="en-GB" dirty="0"/>
            </a:br>
            <a:r>
              <a:rPr lang="en-GB" dirty="0"/>
              <a:t>I’m still faced with wall to wall suits</a:t>
            </a:r>
            <a:br>
              <a:rPr lang="en-GB" dirty="0"/>
            </a:br>
            <a:r>
              <a:rPr lang="en-GB" dirty="0"/>
              <a:t>and I still hear my colleagues repeating</a:t>
            </a:r>
            <a:br>
              <a:rPr lang="en-GB" dirty="0"/>
            </a:br>
            <a:r>
              <a:rPr lang="en-GB" dirty="0"/>
              <a:t>the proposals I tried to get through</a:t>
            </a:r>
            <a:br>
              <a:rPr lang="en-GB" dirty="0"/>
            </a:br>
            <a:r>
              <a:rPr lang="en-GB" dirty="0"/>
              <a:t>weeks ago.  Great idea!  If I’m Chair</a:t>
            </a:r>
            <a:br>
              <a:rPr lang="en-GB" dirty="0"/>
            </a:br>
            <a:r>
              <a:rPr lang="en-GB" dirty="0"/>
              <a:t>their language is muted,</a:t>
            </a:r>
            <a:br>
              <a:rPr lang="en-GB" dirty="0"/>
            </a:br>
            <a:r>
              <a:rPr lang="en-GB" dirty="0"/>
              <a:t>I know they just wouldn’t dare</a:t>
            </a:r>
            <a:br>
              <a:rPr lang="en-GB" dirty="0"/>
            </a:br>
            <a:r>
              <a:rPr lang="en-GB" dirty="0"/>
              <a:t>talk the way they do to each other</a:t>
            </a:r>
            <a:br>
              <a:rPr lang="en-GB" dirty="0"/>
            </a:br>
            <a:r>
              <a:rPr lang="en-GB" dirty="0"/>
              <a:t>when the ‘feminist police’ are not there. </a:t>
            </a:r>
            <a:br>
              <a:rPr lang="en-GB" dirty="0"/>
            </a:br>
            <a:r>
              <a:rPr lang="en-GB" dirty="0"/>
              <a:t>I wanted this job. I’m ambitious.</a:t>
            </a:r>
            <a:br>
              <a:rPr lang="en-GB" dirty="0"/>
            </a:br>
            <a:r>
              <a:rPr lang="en-GB" dirty="0"/>
              <a:t>I’ve waited a very long time.</a:t>
            </a:r>
            <a:br>
              <a:rPr lang="en-GB" dirty="0"/>
            </a:br>
            <a:r>
              <a:rPr lang="en-GB" dirty="0"/>
              <a:t>Opportunities like this are quite precious </a:t>
            </a:r>
            <a:br>
              <a:rPr lang="en-GB" dirty="0"/>
            </a:br>
            <a:r>
              <a:rPr lang="en-GB" dirty="0"/>
              <a:t>but up here I can see there are lines</a:t>
            </a:r>
            <a:br>
              <a:rPr lang="en-GB" dirty="0"/>
            </a:br>
            <a:r>
              <a:rPr lang="en-GB" dirty="0"/>
              <a:t>to be crossed.  If I cross them</a:t>
            </a:r>
            <a:br>
              <a:rPr lang="en-GB" dirty="0"/>
            </a:br>
            <a:r>
              <a:rPr lang="en-GB" dirty="0"/>
              <a:t>will my foothold crumble</a:t>
            </a:r>
            <a:br>
              <a:rPr lang="en-GB" dirty="0"/>
            </a:br>
            <a:r>
              <a:rPr lang="en-GB" dirty="0"/>
              <a:t>or will I achieve greater height,</a:t>
            </a:r>
            <a:br>
              <a:rPr lang="en-GB" dirty="0"/>
            </a:br>
            <a:r>
              <a:rPr lang="en-GB" dirty="0"/>
              <a:t>but as someone I don’t want to become?</a:t>
            </a:r>
            <a:br>
              <a:rPr lang="en-GB" dirty="0"/>
            </a:br>
            <a:r>
              <a:rPr lang="en-GB" dirty="0"/>
              <a:t>and if so, was the climb worth the fight? 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CB2E32C-A640-427B-AE68-23F7035A2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244894B6-CB52-44FA-921B-D66E52837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516" y="150920"/>
            <a:ext cx="1641764" cy="291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26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B71F-F943-4214-A141-B14FEAE8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147229" cy="4601183"/>
          </a:xfrm>
        </p:spPr>
        <p:txBody>
          <a:bodyPr/>
          <a:lstStyle/>
          <a:p>
            <a:r>
              <a:rPr lang="en-US" dirty="0"/>
              <a:t>the g word tour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9EA75-8863-4C3E-8AD5-727C64C01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/>
            <a:endParaRPr lang="en-US" dirty="0">
              <a:solidFill>
                <a:schemeClr val="tx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/>
            <a:endParaRPr lang="en-US" sz="19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r"/>
            <a:endParaRPr lang="en-US" sz="19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US" sz="2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www.thegword2017.wordpress.com</a:t>
            </a:r>
            <a:endParaRPr lang="en-US" sz="2600" dirty="0"/>
          </a:p>
          <a:p>
            <a:pPr algn="ctr"/>
            <a:r>
              <a:rPr lang="en-US" sz="2600" dirty="0"/>
              <a:t>#</a:t>
            </a:r>
            <a:r>
              <a:rPr lang="en-US" sz="2600" dirty="0" err="1"/>
              <a:t>gwordtour</a:t>
            </a:r>
            <a:endParaRPr lang="en-US" sz="2600" dirty="0"/>
          </a:p>
          <a:p>
            <a:pPr algn="ctr"/>
            <a:r>
              <a:rPr lang="en-US" sz="2600" dirty="0"/>
              <a:t>#</a:t>
            </a:r>
            <a:r>
              <a:rPr lang="en-US" sz="2600" dirty="0" err="1"/>
              <a:t>gendersatwork</a:t>
            </a:r>
            <a:endParaRPr lang="en-US" sz="2600" dirty="0"/>
          </a:p>
          <a:p>
            <a:pPr algn="ctr"/>
            <a:r>
              <a:rPr lang="en-US" sz="2600" dirty="0"/>
              <a:t>#</a:t>
            </a:r>
            <a:r>
              <a:rPr lang="en-US" sz="2600" dirty="0" err="1"/>
              <a:t>gettinggraphic</a:t>
            </a:r>
            <a:endParaRPr lang="en-US" sz="26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DA20EB-2D85-4ABF-81CB-21ECBD9DA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921" y="725215"/>
            <a:ext cx="4631415" cy="353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7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3F5E2-BF1C-4760-89C9-950342308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D2F72-4CBB-415B-AD6B-E8709C076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797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BD988DD-CC8F-4E0F-9CCC-3132C9A0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GB" sz="3200" dirty="0"/>
            </a:br>
            <a:r>
              <a:rPr lang="en-GB" sz="3200" dirty="0"/>
              <a:t>gender, work and career in HE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6C5D051-B488-4CC5-B797-22A7A8994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742724" cy="522597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lived experiences of the higher education workplace are complex and gendered</a:t>
            </a:r>
          </a:p>
          <a:p>
            <a:r>
              <a:rPr lang="en-GB" dirty="0"/>
              <a:t>staff continue to negotiate paid workload and career within the continuing constraints of social roles constructed ‘masculine’ and ‘feminine’</a:t>
            </a:r>
          </a:p>
          <a:p>
            <a:pPr marL="0" indent="0">
              <a:buNone/>
            </a:pPr>
            <a:r>
              <a:rPr lang="en-GB" i="1" dirty="0"/>
              <a:t>but</a:t>
            </a:r>
          </a:p>
          <a:p>
            <a:r>
              <a:rPr lang="en-GB" dirty="0"/>
              <a:t>career pipeline/trajectory/ladder … </a:t>
            </a:r>
            <a:r>
              <a:rPr lang="en-GB" i="1" dirty="0">
                <a:solidFill>
                  <a:srgbClr val="FF0000"/>
                </a:solidFill>
              </a:rPr>
              <a:t>aligned to male-defined constructions of work and career success … continue to dominate organisational research and practice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(Bilimoria et al. 2008, p.727)</a:t>
            </a:r>
          </a:p>
          <a:p>
            <a:pPr marL="0" indent="0">
              <a:buNone/>
            </a:pPr>
            <a:r>
              <a:rPr lang="en-GB" i="1" dirty="0"/>
              <a:t>and</a:t>
            </a:r>
          </a:p>
          <a:p>
            <a:r>
              <a:rPr lang="en-GB" dirty="0"/>
              <a:t>silent on structural factors and their positive/negative effects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tx1"/>
                </a:solidFill>
              </a:rPr>
              <a:t>supporting</a:t>
            </a:r>
          </a:p>
          <a:p>
            <a:r>
              <a:rPr lang="en-GB" i="1" dirty="0">
                <a:solidFill>
                  <a:srgbClr val="FF0000"/>
                </a:solidFill>
              </a:rPr>
              <a:t>the idealized worker is one that is available 24/7 without ties or responsibilities that will hinder her or his productive capacities.  She or he is unencumbered and on-call, even if not ‘at work’</a:t>
            </a:r>
            <a:r>
              <a:rPr lang="en-GB" dirty="0"/>
              <a:t> (Lynch, 2010, p.57) </a:t>
            </a:r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9679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BD988DD-CC8F-4E0F-9CCC-3132C9A0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GB" sz="3200" dirty="0"/>
            </a:br>
            <a:r>
              <a:rPr lang="en-GB" sz="3200" dirty="0"/>
              <a:t>implications for Athena SWAN?</a:t>
            </a:r>
            <a:br>
              <a:rPr lang="en-GB" sz="3200" dirty="0"/>
            </a:br>
            <a:br>
              <a:rPr lang="en-GB" sz="3200" dirty="0"/>
            </a:br>
            <a:endParaRPr lang="en-GB" sz="3200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6C5D051-B488-4CC5-B797-22A7A8994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751602" cy="558108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 works </a:t>
            </a:r>
            <a:r>
              <a:rPr lang="en-GB" i="1" dirty="0"/>
              <a:t>within</a:t>
            </a:r>
            <a:r>
              <a:rPr lang="en-GB" dirty="0"/>
              <a:t> academic ‘career’ norms – metrics-driven (REF/TEF), valuing particular types of productivity, no time to lose, early-mid- late career-stages – evidence of gendered disadvantage (Yarrow 2018).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focus on ‘leaky pipeline’, enabling measures to advance gender equality/career progression: maternity and flexible working, career development,  organisational culture, attention to intersectionality</a:t>
            </a:r>
          </a:p>
          <a:p>
            <a:pPr marL="0" indent="0">
              <a:buNone/>
            </a:pPr>
            <a:r>
              <a:rPr lang="en-GB" i="1" dirty="0"/>
              <a:t>but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spaces between organisational rhetoric/lived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‘</a:t>
            </a:r>
            <a:r>
              <a:rPr lang="en-GB" i="1" dirty="0">
                <a:solidFill>
                  <a:srgbClr val="FF0000"/>
                </a:solidFill>
              </a:rPr>
              <a:t>institutional speech acts … do not go beyond pluralist understandings of diversity and are non-performative in the sense that they fail to deliver what they have promised</a:t>
            </a:r>
            <a:r>
              <a:rPr lang="en-GB" i="1" dirty="0">
                <a:solidFill>
                  <a:schemeClr val="tx1"/>
                </a:solidFill>
              </a:rPr>
              <a:t>’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/>
              <a:t>(Ahmed 2006, p.764)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how can we mitigate the risk of Athena SWAN being ‘an institutional speech act’?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825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6153912" cy="2974294"/>
          </a:xfrm>
        </p:spPr>
        <p:txBody>
          <a:bodyPr>
            <a:normAutofit/>
          </a:bodyPr>
          <a:lstStyle/>
          <a:p>
            <a:r>
              <a:rPr lang="en-GB" sz="4800" dirty="0"/>
              <a:t>thank you</a:t>
            </a:r>
            <a:br>
              <a:rPr lang="en-GB" sz="4400" dirty="0"/>
            </a:br>
            <a:br>
              <a:rPr lang="en-GB" sz="4400" dirty="0"/>
            </a:br>
            <a:endParaRPr lang="en-GB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00015" y="3898669"/>
            <a:ext cx="7315200" cy="1685977"/>
          </a:xfrm>
        </p:spPr>
        <p:txBody>
          <a:bodyPr>
            <a:normAutofit/>
          </a:bodyPr>
          <a:lstStyle/>
          <a:p>
            <a:pPr algn="r"/>
            <a:r>
              <a:rPr lang="en-GB" sz="2400" dirty="0"/>
              <a:t>Kate Carruthers Thomas</a:t>
            </a:r>
            <a:br>
              <a:rPr lang="en-GB" sz="2400" dirty="0"/>
            </a:br>
            <a:r>
              <a:rPr lang="en-GB" sz="2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kate.thomas@bcu.ac.uk</a:t>
            </a:r>
            <a:br>
              <a:rPr lang="en-GB" sz="2400" dirty="0"/>
            </a:br>
            <a:r>
              <a:rPr lang="en-GB" sz="2400" dirty="0"/>
              <a:t>@</a:t>
            </a:r>
            <a:r>
              <a:rPr lang="en-GB" sz="2400" dirty="0" err="1"/>
              <a:t>drkcarrutherst</a:t>
            </a:r>
            <a:br>
              <a:rPr lang="en-GB" sz="2400" dirty="0"/>
            </a:br>
            <a:r>
              <a:rPr lang="en-GB" sz="2400" dirty="0"/>
              <a:t>www.thegword2017.wordpress.com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19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Bathmaker, A.-M. (2010). </a:t>
            </a:r>
            <a:r>
              <a:rPr lang="en-GB" i="1" dirty="0"/>
              <a:t>Introduction</a:t>
            </a:r>
            <a:r>
              <a:rPr lang="en-GB" dirty="0"/>
              <a:t>. In A.-M. Bathmaker and P. Hartnett (Eds.), </a:t>
            </a:r>
            <a:r>
              <a:rPr lang="en-GB" i="1" dirty="0"/>
              <a:t>Exploring learning, identity and power through life history and narrative research</a:t>
            </a:r>
            <a:r>
              <a:rPr lang="en-GB" dirty="0"/>
              <a:t> (pp. 1–10). London, UK: Routledge.</a:t>
            </a:r>
          </a:p>
          <a:p>
            <a:r>
              <a:rPr lang="en-GB" dirty="0" err="1"/>
              <a:t>Bilimoria</a:t>
            </a:r>
            <a:r>
              <a:rPr lang="en-GB" dirty="0"/>
              <a:t>, D., O'Neil, D. A., Hopkins, M. M., &amp; Murphy, V. (2010). Gender in the management education classroom: A collaborative learning journey. </a:t>
            </a:r>
            <a:r>
              <a:rPr lang="en-GB" i="1" dirty="0"/>
              <a:t>Journal of Management Education</a:t>
            </a:r>
            <a:r>
              <a:rPr lang="en-GB" dirty="0"/>
              <a:t>, </a:t>
            </a:r>
            <a:r>
              <a:rPr lang="en-GB" i="1" dirty="0"/>
              <a:t>34</a:t>
            </a:r>
            <a:r>
              <a:rPr lang="en-GB" dirty="0"/>
              <a:t>(6), 848–873.</a:t>
            </a:r>
          </a:p>
          <a:p>
            <a:r>
              <a:rPr lang="en-GB" dirty="0" err="1"/>
              <a:t>Bruckmüller</a:t>
            </a:r>
            <a:r>
              <a:rPr lang="en-GB" dirty="0"/>
              <a:t>, S., Ryan, M. K., Rink, F. &amp; Haslam, S. A.: Beyond the glass ceiling: The glass cliff and its lessons for organizational policy. In: Social Issues Policy Review 8 (2014), S. 202–232.</a:t>
            </a:r>
          </a:p>
          <a:p>
            <a:r>
              <a:rPr lang="en-GB" dirty="0" err="1"/>
              <a:t>Budig</a:t>
            </a:r>
            <a:r>
              <a:rPr lang="en-GB" dirty="0"/>
              <a:t>, M., Male Advantage and the Gender Composition of Jobs: Who Rides the Glass Escalator? In: Social Problems 49, No. 2 (2002), S. 258–277.</a:t>
            </a:r>
          </a:p>
          <a:p>
            <a:r>
              <a:rPr lang="en-US" dirty="0"/>
              <a:t>Carruthers Thomas, K., (2019) ‘Gender as a Geography of Power’ in G. Crimmins (ed). </a:t>
            </a:r>
            <a:r>
              <a:rPr lang="en-US" i="1" dirty="0"/>
              <a:t>Resisting Sexism in the Academy: Higher Education, Gender and Intersectionality</a:t>
            </a:r>
            <a:r>
              <a:rPr lang="en-US" dirty="0"/>
              <a:t>. Basingstoke: Palgrave Macmillan.</a:t>
            </a:r>
            <a:endParaRPr lang="en-GB" dirty="0"/>
          </a:p>
          <a:p>
            <a:r>
              <a:rPr lang="en-GB" dirty="0"/>
              <a:t>Creswell, J. W. (2007). </a:t>
            </a:r>
            <a:r>
              <a:rPr lang="en-GB" i="1" dirty="0"/>
              <a:t>Qualitative inquiry and research design: choosing among five approaches</a:t>
            </a:r>
            <a:r>
              <a:rPr lang="en-GB" dirty="0"/>
              <a:t>. Thousand Oaks, CA: Sage.</a:t>
            </a:r>
          </a:p>
          <a:p>
            <a:r>
              <a:rPr lang="en-GB" dirty="0"/>
              <a:t>Massey, D. (2005). </a:t>
            </a:r>
            <a:r>
              <a:rPr lang="en-GB" i="1" dirty="0"/>
              <a:t>For space</a:t>
            </a:r>
            <a:r>
              <a:rPr lang="en-GB" dirty="0"/>
              <a:t>. London, UK: Sage.</a:t>
            </a:r>
          </a:p>
          <a:p>
            <a:r>
              <a:rPr lang="en-GB" dirty="0"/>
              <a:t>Rose, G. (2014). On the relation between ‘visual research methods’ and contemporary visual culture. </a:t>
            </a:r>
            <a:r>
              <a:rPr lang="en-GB" i="1" dirty="0"/>
              <a:t>The Sociological Review</a:t>
            </a:r>
            <a:r>
              <a:rPr lang="en-GB" dirty="0"/>
              <a:t>, </a:t>
            </a:r>
            <a:r>
              <a:rPr lang="en-GB" i="1" dirty="0"/>
              <a:t>62</a:t>
            </a:r>
            <a:r>
              <a:rPr lang="en-GB" dirty="0"/>
              <a:t>, 24–46.</a:t>
            </a:r>
          </a:p>
          <a:p>
            <a:r>
              <a:rPr lang="en-GB" dirty="0"/>
              <a:t>Ryan, M.K. &amp; Haslam, S. A.: The Glass Cliff: Evidence that Women are Over-Represented in Precarious Leadership Positions. In: British Journal of Management, Vol. 16 (2005), S. 81–90.</a:t>
            </a:r>
          </a:p>
          <a:p>
            <a:r>
              <a:rPr lang="en-GB" dirty="0"/>
              <a:t>Williams. M.: The Glass Escalator, Revisited. Gender Inequality in Neoliberal Times. In: Gender &amp; Society Vol. 27. No.5 (2013), S. 609–629.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504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the research:</a:t>
            </a:r>
            <a:br>
              <a:rPr lang="en-GB" sz="2800" b="1" dirty="0"/>
            </a:br>
            <a:br>
              <a:rPr lang="en-GB" sz="2800" b="1" i="1" dirty="0"/>
            </a:br>
            <a:r>
              <a:rPr lang="en-GB" sz="2800" b="1" i="1" dirty="0"/>
              <a:t>Gender(s) At Work </a:t>
            </a:r>
            <a:br>
              <a:rPr lang="en-GB" sz="2800" b="1" i="1" dirty="0"/>
            </a:br>
            <a:r>
              <a:rPr lang="en-GB" sz="2800" dirty="0"/>
              <a:t>(2016-2018)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913" y="1629295"/>
            <a:ext cx="7813964" cy="4397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68726" y="1246870"/>
            <a:ext cx="653380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explores: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how gender (and intersectional) factors shape workplace experiences and career trajectories within a post-1992 UK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implications for the idea of ‘career’ as a linear, uninterrupted, gender-neutral trajectory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implications for the Athena SWAN Charter and the university </a:t>
            </a:r>
            <a:r>
              <a:rPr lang="en-GB" sz="2000" dirty="0"/>
              <a:t>in addressing/redressing gender inequality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693" y="6124743"/>
            <a:ext cx="2380735" cy="66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2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the research:</a:t>
            </a:r>
            <a:br>
              <a:rPr lang="en-GB" sz="2800" b="1" dirty="0"/>
            </a:br>
            <a:br>
              <a:rPr lang="en-GB" sz="2800" b="1" i="1" dirty="0"/>
            </a:br>
            <a:r>
              <a:rPr lang="en-GB" sz="2800" b="1" i="1" dirty="0"/>
              <a:t>Gender(s) At Work </a:t>
            </a:r>
            <a:br>
              <a:rPr lang="en-GB" sz="2800" b="1" i="1" dirty="0"/>
            </a:br>
            <a:r>
              <a:rPr lang="en-GB" sz="2800" dirty="0"/>
              <a:t>(2016-2018)</a:t>
            </a: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913" y="1629295"/>
            <a:ext cx="7813964" cy="4397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148051" y="861764"/>
            <a:ext cx="65338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‘institutional research (IR)’? – </a:t>
            </a:r>
            <a:r>
              <a:rPr lang="en-GB" sz="2000" dirty="0" err="1"/>
              <a:t>ie</a:t>
            </a:r>
            <a:r>
              <a:rPr lang="en-GB" sz="2000" dirty="0"/>
              <a:t>: conducted within an educational organisation to inform decision-making, planning and effectiveness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IR typically seeks a quick turnaround and clear simple answers, is not underpinned by theoretical perspectives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Gender(s) At Work aimed to increase corporate intelligence about gender equality and contribute to the university’s Athena SWAN gender equality agenda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but distinctive: 18 month duration, qualitative data (interviews and visual mapping); feminist geographic analytical framework, findings reported externally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693" y="6124743"/>
            <a:ext cx="2380735" cy="66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9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sample</a:t>
            </a:r>
            <a:br>
              <a:rPr lang="en-GB" sz="2800" b="1" dirty="0"/>
            </a:br>
            <a:br>
              <a:rPr lang="en-GB" sz="2800" b="1" dirty="0"/>
            </a:br>
            <a:br>
              <a:rPr lang="en-GB" sz="2800" b="1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971170" y="334063"/>
            <a:ext cx="7043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A3329F3-5FDD-4CB3-8225-7F363A3A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5395" y="951949"/>
            <a:ext cx="7315200" cy="512064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50 self-selecting participants: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23 female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16 male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1 gender non-binary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academic/professional roles</a:t>
            </a:r>
          </a:p>
          <a:p>
            <a:pPr marL="78867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across organisational hierarchy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06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022941" cy="4601183"/>
          </a:xfrm>
        </p:spPr>
        <p:txBody>
          <a:bodyPr>
            <a:normAutofit/>
          </a:bodyPr>
          <a:lstStyle/>
          <a:p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methods</a:t>
            </a:r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1. narrative enquiry</a:t>
            </a:r>
            <a:br>
              <a:rPr lang="en-GB" sz="2800" b="1" dirty="0"/>
            </a:br>
            <a:br>
              <a:rPr lang="en-GB" sz="2800" b="1" dirty="0"/>
            </a:br>
            <a:br>
              <a:rPr lang="en-GB" sz="2800" b="1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913" y="1629295"/>
            <a:ext cx="7813964" cy="4397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71170" y="737362"/>
            <a:ext cx="75964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potted career histories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common question 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experiences of working at the university and sector more widely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participants’ perceptions of the influence of gender on those experiences/trajectories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participant verification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why narrative?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i="1" dirty="0">
                <a:solidFill>
                  <a:schemeClr val="accent6"/>
                </a:solidFill>
              </a:rPr>
              <a:t>	experiences as expressed in lived and told stories of individuals and 	relates to the singular and particular within a social context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/>
              <a:t>(Creswell 2007)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/>
                </a:solidFill>
              </a:rPr>
              <a:t>	</a:t>
            </a:r>
            <a:r>
              <a:rPr lang="en-GB" i="1" dirty="0">
                <a:solidFill>
                  <a:schemeClr val="accent6"/>
                </a:solidFill>
              </a:rPr>
              <a:t>accommodating complexity…revealing ambiguity </a:t>
            </a:r>
            <a:r>
              <a:rPr lang="en-GB" dirty="0"/>
              <a:t>(</a:t>
            </a:r>
            <a:r>
              <a:rPr lang="en-GB" dirty="0" err="1"/>
              <a:t>Bathmaker</a:t>
            </a:r>
            <a:r>
              <a:rPr lang="en-GB" dirty="0"/>
              <a:t> 2010, p2)</a:t>
            </a:r>
            <a:endParaRPr lang="en-GB" i="1" dirty="0">
              <a:solidFill>
                <a:schemeClr val="accent6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i="1" dirty="0">
                <a:solidFill>
                  <a:schemeClr val="accent6"/>
                </a:solidFill>
              </a:rPr>
              <a:t>  space as a </a:t>
            </a:r>
            <a:r>
              <a:rPr lang="en-GB" i="1" dirty="0" err="1">
                <a:solidFill>
                  <a:schemeClr val="accent6"/>
                </a:solidFill>
              </a:rPr>
              <a:t>simultanaeity</a:t>
            </a:r>
            <a:r>
              <a:rPr lang="en-GB" i="1" dirty="0">
                <a:solidFill>
                  <a:schemeClr val="accent6"/>
                </a:solidFill>
              </a:rPr>
              <a:t> of stories-so-far … place is a collection of those </a:t>
            </a:r>
          </a:p>
          <a:p>
            <a:r>
              <a:rPr lang="en-GB" i="1" dirty="0">
                <a:solidFill>
                  <a:schemeClr val="accent6"/>
                </a:solidFill>
              </a:rPr>
              <a:t>          stories</a:t>
            </a:r>
            <a:r>
              <a:rPr lang="en-GB" dirty="0"/>
              <a:t> (Massey, 2005, p9)</a:t>
            </a:r>
          </a:p>
          <a:p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8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methods</a:t>
            </a:r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2. organisational mapping</a:t>
            </a:r>
            <a:br>
              <a:rPr lang="en-GB" sz="2800" b="1" dirty="0"/>
            </a:br>
            <a:br>
              <a:rPr lang="en-GB" sz="2800" b="1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565" y="2783392"/>
            <a:ext cx="7813964" cy="4397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71170" y="737362"/>
            <a:ext cx="70436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mapping sheet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common shapes – or freedom to create 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‘which best matches your perception of the university’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‘place yourself in relation to the shape’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changes/annotation allowed.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6D2033F-A72E-4D6B-A997-6704B1FEAECD}"/>
              </a:ext>
            </a:extLst>
          </p:cNvPr>
          <p:cNvGrpSpPr/>
          <p:nvPr/>
        </p:nvGrpSpPr>
        <p:grpSpPr>
          <a:xfrm>
            <a:off x="3873818" y="2620788"/>
            <a:ext cx="6341600" cy="1477328"/>
            <a:chOff x="2564476" y="2465932"/>
            <a:chExt cx="7139369" cy="183205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223B72A-34F8-4C35-8E11-96B4A4D21E18}"/>
                </a:ext>
              </a:extLst>
            </p:cNvPr>
            <p:cNvGrpSpPr/>
            <p:nvPr/>
          </p:nvGrpSpPr>
          <p:grpSpPr>
            <a:xfrm>
              <a:off x="2564476" y="2465932"/>
              <a:ext cx="4371783" cy="1832053"/>
              <a:chOff x="7424801" y="493239"/>
              <a:chExt cx="2863075" cy="1231722"/>
            </a:xfrm>
          </p:grpSpPr>
          <p:sp>
            <p:nvSpPr>
              <p:cNvPr id="8" name="Isosceles Triangle 7">
                <a:extLst>
                  <a:ext uri="{FF2B5EF4-FFF2-40B4-BE49-F238E27FC236}">
                    <a16:creationId xmlns:a16="http://schemas.microsoft.com/office/drawing/2014/main" id="{EA107D27-8AB6-40B9-AF52-D6532EF5FAED}"/>
                  </a:ext>
                </a:extLst>
              </p:cNvPr>
              <p:cNvSpPr/>
              <p:nvPr/>
            </p:nvSpPr>
            <p:spPr>
              <a:xfrm>
                <a:off x="7424801" y="528364"/>
                <a:ext cx="1335425" cy="1074117"/>
              </a:xfrm>
              <a:prstGeom prst="triangl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2B1A501B-61C4-43C5-85B9-83DF0C8FEE34}"/>
                  </a:ext>
                </a:extLst>
              </p:cNvPr>
              <p:cNvSpPr/>
              <p:nvPr/>
            </p:nvSpPr>
            <p:spPr>
              <a:xfrm>
                <a:off x="9090508" y="493239"/>
                <a:ext cx="1197368" cy="1231722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D2DB37B3-A627-4618-8C0F-EE25919235EC}"/>
                </a:ext>
              </a:extLst>
            </p:cNvPr>
            <p:cNvSpPr/>
            <p:nvPr/>
          </p:nvSpPr>
          <p:spPr>
            <a:xfrm>
              <a:off x="7718111" y="2465932"/>
              <a:ext cx="1985734" cy="183205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1C26CAD-6D53-4276-B8A8-DD87C2A95A55}"/>
              </a:ext>
            </a:extLst>
          </p:cNvPr>
          <p:cNvSpPr/>
          <p:nvPr/>
        </p:nvSpPr>
        <p:spPr>
          <a:xfrm>
            <a:off x="4059299" y="4486677"/>
            <a:ext cx="7285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why mapping?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i="1" dirty="0">
                <a:solidFill>
                  <a:schemeClr val="accent6"/>
                </a:solidFill>
              </a:rPr>
              <a:t>	Participant-generated visual materials are particularly helpful in 	exploring the taken-for-granted things in their research participants’ </a:t>
            </a:r>
            <a:br>
              <a:rPr lang="en-GB" i="1" dirty="0">
                <a:solidFill>
                  <a:schemeClr val="accent6"/>
                </a:solidFill>
              </a:rPr>
            </a:br>
            <a:r>
              <a:rPr lang="en-GB" i="1" dirty="0">
                <a:solidFill>
                  <a:schemeClr val="accent6"/>
                </a:solidFill>
              </a:rPr>
              <a:t>	lives …</a:t>
            </a:r>
            <a:r>
              <a:rPr lang="en-GB" i="1" dirty="0"/>
              <a:t>(</a:t>
            </a:r>
            <a:r>
              <a:rPr lang="en-GB" dirty="0"/>
              <a:t>Rose 2014, p. 27)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i="1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i="1" dirty="0">
                <a:solidFill>
                  <a:schemeClr val="accent6"/>
                </a:solidFill>
              </a:rPr>
              <a:t>    space as social relations shaped by power </a:t>
            </a:r>
            <a:r>
              <a:rPr lang="en-GB" dirty="0"/>
              <a:t>(Massey 2005, p9)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98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spatial storytelling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913" y="1629295"/>
            <a:ext cx="7813964" cy="4397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71169" y="2180618"/>
            <a:ext cx="75087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C00000"/>
                </a:solidFill>
              </a:rPr>
              <a:t>In </a:t>
            </a:r>
            <a:r>
              <a:rPr lang="en-US" sz="2400" dirty="0">
                <a:solidFill>
                  <a:srgbClr val="C00000"/>
                </a:solidFill>
              </a:rPr>
              <a:t>Gender(s) at Work </a:t>
            </a:r>
            <a:r>
              <a:rPr lang="en-US" sz="2400" i="1" dirty="0">
                <a:solidFill>
                  <a:srgbClr val="C00000"/>
                </a:solidFill>
              </a:rPr>
              <a:t>I use spatial storytelling to map and report stories beyond dominant and exclusionary narratives, to uncover spaces between … to foreground relationships between spaces and power. </a:t>
            </a:r>
          </a:p>
          <a:p>
            <a:pPr algn="r"/>
            <a:r>
              <a:rPr lang="en-US" dirty="0"/>
              <a:t>(Carruthers Thomas, 2019) </a:t>
            </a:r>
            <a:endParaRPr lang="en-US" i="1" dirty="0">
              <a:solidFill>
                <a:srgbClr val="C00000"/>
              </a:solidFill>
            </a:endParaRPr>
          </a:p>
          <a:p>
            <a:endParaRPr lang="en-US" i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revealing spaces between organisational rhetoric/lived experience</a:t>
            </a:r>
          </a:p>
          <a:p>
            <a:endParaRPr lang="en-GB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9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864E5C9-52C9-4572-AC75-548B9B9C2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C6500-4DBD-4C34-BC14-2387FB483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E3F5E2-BF1C-4760-89C9-95034230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9" y="1298448"/>
            <a:ext cx="3258688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findings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D2F72-4CBB-415B-AD6B-E8709C076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0015" y="4670246"/>
            <a:ext cx="3228521" cy="91440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E445487-778C-4165-8EB3-5F72AE575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640" y="1355561"/>
            <a:ext cx="6367271" cy="4138726"/>
          </a:xfrm>
          <a:prstGeom prst="rect">
            <a:avLst/>
          </a:prstGeom>
        </p:spPr>
      </p:pic>
      <p:sp>
        <p:nvSpPr>
          <p:cNvPr id="24" name="Rectangle 17">
            <a:extLst>
              <a:ext uri="{FF2B5EF4-FFF2-40B4-BE49-F238E27FC236}">
                <a16:creationId xmlns:a16="http://schemas.microsoft.com/office/drawing/2014/main" id="{4E34A3B6-BAD2-4156-BDC6-4736248BF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348221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1365</Words>
  <Application>Microsoft Office PowerPoint</Application>
  <PresentationFormat>Widescreen</PresentationFormat>
  <Paragraphs>154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Corbel</vt:lpstr>
      <vt:lpstr>Courier New</vt:lpstr>
      <vt:lpstr>Wingdings</vt:lpstr>
      <vt:lpstr>Wingdings 2</vt:lpstr>
      <vt:lpstr>Frame</vt:lpstr>
      <vt:lpstr>   The workplace: glassed and gendered?  </vt:lpstr>
      <vt:lpstr>the g word tour</vt:lpstr>
      <vt:lpstr>  the research:  Gender(s) At Work  (2016-2018)    </vt:lpstr>
      <vt:lpstr>the research:  Gender(s) At Work  (2016-2018)  </vt:lpstr>
      <vt:lpstr>sample     </vt:lpstr>
      <vt:lpstr>  methods  1. narrative enquiry     </vt:lpstr>
      <vt:lpstr>  methods  2. organisational mapping    </vt:lpstr>
      <vt:lpstr>spatial storytelling </vt:lpstr>
      <vt:lpstr>findings</vt:lpstr>
      <vt:lpstr>Story A</vt:lpstr>
      <vt:lpstr>Story B</vt:lpstr>
      <vt:lpstr>Story C</vt:lpstr>
      <vt:lpstr> ? career archetypes:  glass ceiling glass escalator glass cliff   </vt:lpstr>
      <vt:lpstr>    the gword tour</vt:lpstr>
      <vt:lpstr>    </vt:lpstr>
      <vt:lpstr>    </vt:lpstr>
      <vt:lpstr>glass</vt:lpstr>
      <vt:lpstr>ceiling (ii)</vt:lpstr>
      <vt:lpstr>cliff (ii)</vt:lpstr>
      <vt:lpstr>discussion</vt:lpstr>
      <vt:lpstr> gender, work and career in HE</vt:lpstr>
      <vt:lpstr> implications for Athena SWAN?  </vt:lpstr>
      <vt:lpstr>thank you 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The workplace: glassed and gendered?  </dc:title>
  <dc:creator>K T</dc:creator>
  <cp:lastModifiedBy>K T</cp:lastModifiedBy>
  <cp:revision>7</cp:revision>
  <dcterms:created xsi:type="dcterms:W3CDTF">2019-04-08T11:04:50Z</dcterms:created>
  <dcterms:modified xsi:type="dcterms:W3CDTF">2019-04-09T07:50:47Z</dcterms:modified>
</cp:coreProperties>
</file>