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notesMasterIdLst>
    <p:notesMasterId r:id="rId18"/>
  </p:notesMasterIdLst>
  <p:sldIdLst>
    <p:sldId id="256" r:id="rId2"/>
    <p:sldId id="258" r:id="rId3"/>
    <p:sldId id="259" r:id="rId4"/>
    <p:sldId id="263" r:id="rId5"/>
    <p:sldId id="264" r:id="rId6"/>
    <p:sldId id="265" r:id="rId7"/>
    <p:sldId id="273" r:id="rId8"/>
    <p:sldId id="267" r:id="rId9"/>
    <p:sldId id="266" r:id="rId10"/>
    <p:sldId id="268" r:id="rId11"/>
    <p:sldId id="276" r:id="rId12"/>
    <p:sldId id="269" r:id="rId13"/>
    <p:sldId id="274" r:id="rId14"/>
    <p:sldId id="272" r:id="rId15"/>
    <p:sldId id="270" r:id="rId16"/>
    <p:sldId id="275" r:id="rId17"/>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505" autoAdjust="0"/>
  </p:normalViewPr>
  <p:slideViewPr>
    <p:cSldViewPr>
      <p:cViewPr varScale="1">
        <p:scale>
          <a:sx n="53" d="100"/>
          <a:sy n="53" d="100"/>
        </p:scale>
        <p:origin x="207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332"/>
          </a:xfrm>
          <a:prstGeom prst="rect">
            <a:avLst/>
          </a:prstGeom>
        </p:spPr>
        <p:txBody>
          <a:bodyPr vert="horz" lIns="91432" tIns="45716" rIns="91432" bIns="45716" rtlCol="0"/>
          <a:lstStyle>
            <a:lvl1pPr algn="l">
              <a:defRPr sz="1200"/>
            </a:lvl1pPr>
          </a:lstStyle>
          <a:p>
            <a:endParaRPr lang="en-GB"/>
          </a:p>
        </p:txBody>
      </p:sp>
      <p:sp>
        <p:nvSpPr>
          <p:cNvPr id="3" name="Date Placeholder 2"/>
          <p:cNvSpPr>
            <a:spLocks noGrp="1"/>
          </p:cNvSpPr>
          <p:nvPr>
            <p:ph type="dt" idx="1"/>
          </p:nvPr>
        </p:nvSpPr>
        <p:spPr>
          <a:xfrm>
            <a:off x="3850444" y="0"/>
            <a:ext cx="2945659" cy="496332"/>
          </a:xfrm>
          <a:prstGeom prst="rect">
            <a:avLst/>
          </a:prstGeom>
        </p:spPr>
        <p:txBody>
          <a:bodyPr vert="horz" lIns="91432" tIns="45716" rIns="91432" bIns="45716" rtlCol="0"/>
          <a:lstStyle>
            <a:lvl1pPr algn="r">
              <a:defRPr sz="1200"/>
            </a:lvl1pPr>
          </a:lstStyle>
          <a:p>
            <a:fld id="{E3A04D28-D000-40E9-B380-0B636FEA5BCB}" type="datetimeFigureOut">
              <a:rPr lang="en-GB" smtClean="0"/>
              <a:t>04/09/2019</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32" tIns="45716" rIns="91432" bIns="45716" rtlCol="0" anchor="ctr"/>
          <a:lstStyle/>
          <a:p>
            <a:endParaRPr lang="en-GB"/>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1432" tIns="45716" rIns="91432" bIns="4571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28584"/>
            <a:ext cx="2945659" cy="496332"/>
          </a:xfrm>
          <a:prstGeom prst="rect">
            <a:avLst/>
          </a:prstGeom>
        </p:spPr>
        <p:txBody>
          <a:bodyPr vert="horz" lIns="91432" tIns="45716" rIns="91432" bIns="45716"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428584"/>
            <a:ext cx="2945659" cy="496332"/>
          </a:xfrm>
          <a:prstGeom prst="rect">
            <a:avLst/>
          </a:prstGeom>
        </p:spPr>
        <p:txBody>
          <a:bodyPr vert="horz" lIns="91432" tIns="45716" rIns="91432" bIns="45716" rtlCol="0" anchor="b"/>
          <a:lstStyle>
            <a:lvl1pPr algn="r">
              <a:defRPr sz="1200"/>
            </a:lvl1pPr>
          </a:lstStyle>
          <a:p>
            <a:fld id="{BE53FAC4-7D22-4618-8870-5187BEA267D1}" type="slidenum">
              <a:rPr lang="en-GB" smtClean="0"/>
              <a:t>‹#›</a:t>
            </a:fld>
            <a:endParaRPr lang="en-GB"/>
          </a:p>
        </p:txBody>
      </p:sp>
    </p:spTree>
    <p:extLst>
      <p:ext uri="{BB962C8B-B14F-4D97-AF65-F5344CB8AC3E}">
        <p14:creationId xmlns:p14="http://schemas.microsoft.com/office/powerpoint/2010/main" val="975550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Make a few notes for me about your experience in this background why chose it what intentions future</a:t>
            </a:r>
          </a:p>
          <a:p>
            <a:endParaRPr lang="en-GB" dirty="0" smtClean="0"/>
          </a:p>
          <a:p>
            <a:r>
              <a:rPr lang="en-GB" dirty="0" smtClean="0"/>
              <a:t>Today nothing too taxiing some time for you to do some small</a:t>
            </a:r>
            <a:r>
              <a:rPr lang="en-GB" baseline="0" dirty="0" smtClean="0"/>
              <a:t> group discussion </a:t>
            </a:r>
            <a:endParaRPr lang="en-GB" dirty="0"/>
          </a:p>
        </p:txBody>
      </p:sp>
      <p:sp>
        <p:nvSpPr>
          <p:cNvPr id="4" name="Slide Number Placeholder 3"/>
          <p:cNvSpPr>
            <a:spLocks noGrp="1"/>
          </p:cNvSpPr>
          <p:nvPr>
            <p:ph type="sldNum" sz="quarter" idx="10"/>
          </p:nvPr>
        </p:nvSpPr>
        <p:spPr/>
        <p:txBody>
          <a:bodyPr/>
          <a:lstStyle/>
          <a:p>
            <a:fld id="{BE53FAC4-7D22-4618-8870-5187BEA267D1}" type="slidenum">
              <a:rPr lang="en-GB" smtClean="0"/>
              <a:t>1</a:t>
            </a:fld>
            <a:endParaRPr lang="en-GB"/>
          </a:p>
        </p:txBody>
      </p:sp>
    </p:spTree>
    <p:extLst>
      <p:ext uri="{BB962C8B-B14F-4D97-AF65-F5344CB8AC3E}">
        <p14:creationId xmlns:p14="http://schemas.microsoft.com/office/powerpoint/2010/main" val="201458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5.21</a:t>
            </a:r>
            <a:r>
              <a:rPr lang="en-GB" baseline="0" dirty="0" smtClean="0"/>
              <a:t> – 9.30 a window into </a:t>
            </a:r>
            <a:r>
              <a:rPr lang="en-GB" baseline="0" dirty="0" err="1" smtClean="0"/>
              <a:t>waldorf</a:t>
            </a:r>
            <a:endParaRPr lang="en-GB" dirty="0"/>
          </a:p>
        </p:txBody>
      </p:sp>
      <p:sp>
        <p:nvSpPr>
          <p:cNvPr id="4" name="Slide Number Placeholder 3"/>
          <p:cNvSpPr>
            <a:spLocks noGrp="1"/>
          </p:cNvSpPr>
          <p:nvPr>
            <p:ph type="sldNum" sz="quarter" idx="10"/>
          </p:nvPr>
        </p:nvSpPr>
        <p:spPr/>
        <p:txBody>
          <a:bodyPr/>
          <a:lstStyle/>
          <a:p>
            <a:fld id="{BE53FAC4-7D22-4618-8870-5187BEA267D1}" type="slidenum">
              <a:rPr lang="en-GB" smtClean="0"/>
              <a:t>10</a:t>
            </a:fld>
            <a:endParaRPr lang="en-GB"/>
          </a:p>
        </p:txBody>
      </p:sp>
    </p:spTree>
    <p:extLst>
      <p:ext uri="{BB962C8B-B14F-4D97-AF65-F5344CB8AC3E}">
        <p14:creationId xmlns:p14="http://schemas.microsoft.com/office/powerpoint/2010/main" val="736939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53FAC4-7D22-4618-8870-5187BEA267D1}" type="slidenum">
              <a:rPr lang="en-GB" smtClean="0"/>
              <a:t>11</a:t>
            </a:fld>
            <a:endParaRPr lang="en-GB"/>
          </a:p>
        </p:txBody>
      </p:sp>
    </p:spTree>
    <p:extLst>
      <p:ext uri="{BB962C8B-B14F-4D97-AF65-F5344CB8AC3E}">
        <p14:creationId xmlns:p14="http://schemas.microsoft.com/office/powerpoint/2010/main" val="29347818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Look at the day popular in USA.</a:t>
            </a:r>
            <a:endParaRPr lang="en-GB" dirty="0"/>
          </a:p>
        </p:txBody>
      </p:sp>
      <p:sp>
        <p:nvSpPr>
          <p:cNvPr id="4" name="Slide Number Placeholder 3"/>
          <p:cNvSpPr>
            <a:spLocks noGrp="1"/>
          </p:cNvSpPr>
          <p:nvPr>
            <p:ph type="sldNum" sz="quarter" idx="10"/>
          </p:nvPr>
        </p:nvSpPr>
        <p:spPr/>
        <p:txBody>
          <a:bodyPr/>
          <a:lstStyle/>
          <a:p>
            <a:fld id="{BE53FAC4-7D22-4618-8870-5187BEA267D1}" type="slidenum">
              <a:rPr lang="en-GB" smtClean="0"/>
              <a:t>12</a:t>
            </a:fld>
            <a:endParaRPr lang="en-GB"/>
          </a:p>
        </p:txBody>
      </p:sp>
    </p:spTree>
    <p:extLst>
      <p:ext uri="{BB962C8B-B14F-4D97-AF65-F5344CB8AC3E}">
        <p14:creationId xmlns:p14="http://schemas.microsoft.com/office/powerpoint/2010/main" val="37417208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53FAC4-7D22-4618-8870-5187BEA267D1}" type="slidenum">
              <a:rPr lang="en-GB" smtClean="0"/>
              <a:t>13</a:t>
            </a:fld>
            <a:endParaRPr lang="en-GB"/>
          </a:p>
        </p:txBody>
      </p:sp>
    </p:spTree>
    <p:extLst>
      <p:ext uri="{BB962C8B-B14F-4D97-AF65-F5344CB8AC3E}">
        <p14:creationId xmlns:p14="http://schemas.microsoft.com/office/powerpoint/2010/main" val="3112307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Planning time bears.</a:t>
            </a:r>
            <a:endParaRPr lang="en-GB" dirty="0"/>
          </a:p>
        </p:txBody>
      </p:sp>
      <p:sp>
        <p:nvSpPr>
          <p:cNvPr id="4" name="Slide Number Placeholder 3"/>
          <p:cNvSpPr>
            <a:spLocks noGrp="1"/>
          </p:cNvSpPr>
          <p:nvPr>
            <p:ph type="sldNum" sz="quarter" idx="10"/>
          </p:nvPr>
        </p:nvSpPr>
        <p:spPr/>
        <p:txBody>
          <a:bodyPr/>
          <a:lstStyle/>
          <a:p>
            <a:fld id="{BE53FAC4-7D22-4618-8870-5187BEA267D1}" type="slidenum">
              <a:rPr lang="en-GB" smtClean="0"/>
              <a:t>14</a:t>
            </a:fld>
            <a:endParaRPr lang="en-GB"/>
          </a:p>
        </p:txBody>
      </p:sp>
    </p:spTree>
    <p:extLst>
      <p:ext uri="{BB962C8B-B14F-4D97-AF65-F5344CB8AC3E}">
        <p14:creationId xmlns:p14="http://schemas.microsoft.com/office/powerpoint/2010/main" val="32597507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Clip 0</a:t>
            </a:r>
            <a:r>
              <a:rPr lang="en-GB" baseline="0" dirty="0" smtClean="0"/>
              <a:t> to 7.40.</a:t>
            </a:r>
            <a:endParaRPr lang="en-GB" dirty="0"/>
          </a:p>
        </p:txBody>
      </p:sp>
      <p:sp>
        <p:nvSpPr>
          <p:cNvPr id="4" name="Slide Number Placeholder 3"/>
          <p:cNvSpPr>
            <a:spLocks noGrp="1"/>
          </p:cNvSpPr>
          <p:nvPr>
            <p:ph type="sldNum" sz="quarter" idx="10"/>
          </p:nvPr>
        </p:nvSpPr>
        <p:spPr/>
        <p:txBody>
          <a:bodyPr/>
          <a:lstStyle/>
          <a:p>
            <a:fld id="{BE53FAC4-7D22-4618-8870-5187BEA267D1}" type="slidenum">
              <a:rPr lang="en-GB" smtClean="0"/>
              <a:t>15</a:t>
            </a:fld>
            <a:endParaRPr lang="en-GB"/>
          </a:p>
        </p:txBody>
      </p:sp>
    </p:spTree>
    <p:extLst>
      <p:ext uri="{BB962C8B-B14F-4D97-AF65-F5344CB8AC3E}">
        <p14:creationId xmlns:p14="http://schemas.microsoft.com/office/powerpoint/2010/main" val="484758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53FAC4-7D22-4618-8870-5187BEA267D1}" type="slidenum">
              <a:rPr lang="en-GB" smtClean="0"/>
              <a:t>16</a:t>
            </a:fld>
            <a:endParaRPr lang="en-GB"/>
          </a:p>
        </p:txBody>
      </p:sp>
    </p:spTree>
    <p:extLst>
      <p:ext uri="{BB962C8B-B14F-4D97-AF65-F5344CB8AC3E}">
        <p14:creationId xmlns:p14="http://schemas.microsoft.com/office/powerpoint/2010/main" val="2276061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53FAC4-7D22-4618-8870-5187BEA267D1}" type="slidenum">
              <a:rPr lang="en-GB" smtClean="0"/>
              <a:t>2</a:t>
            </a:fld>
            <a:endParaRPr lang="en-GB"/>
          </a:p>
        </p:txBody>
      </p:sp>
    </p:spTree>
    <p:extLst>
      <p:ext uri="{BB962C8B-B14F-4D97-AF65-F5344CB8AC3E}">
        <p14:creationId xmlns:p14="http://schemas.microsoft.com/office/powerpoint/2010/main" val="176818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It was controversial from start whilst maintained sector had been used to many such things new to </a:t>
            </a:r>
            <a:r>
              <a:rPr lang="en-GB" dirty="0" err="1" smtClean="0"/>
              <a:t>idep</a:t>
            </a:r>
            <a:r>
              <a:rPr lang="en-GB" dirty="0" smtClean="0"/>
              <a:t> and child minders and amount of </a:t>
            </a:r>
            <a:r>
              <a:rPr lang="en-GB" dirty="0" err="1" smtClean="0"/>
              <a:t>perscription</a:t>
            </a:r>
            <a:r>
              <a:rPr lang="en-GB" dirty="0" smtClean="0"/>
              <a:t> and paperwork was often overwhelming in fact the numbers of childminders dropped significantly after </a:t>
            </a:r>
            <a:endParaRPr lang="en-GB" dirty="0"/>
          </a:p>
        </p:txBody>
      </p:sp>
      <p:sp>
        <p:nvSpPr>
          <p:cNvPr id="4" name="Slide Number Placeholder 3"/>
          <p:cNvSpPr>
            <a:spLocks noGrp="1"/>
          </p:cNvSpPr>
          <p:nvPr>
            <p:ph type="sldNum" sz="quarter" idx="10"/>
          </p:nvPr>
        </p:nvSpPr>
        <p:spPr/>
        <p:txBody>
          <a:bodyPr/>
          <a:lstStyle/>
          <a:p>
            <a:fld id="{BE53FAC4-7D22-4618-8870-5187BEA267D1}" type="slidenum">
              <a:rPr lang="en-GB" smtClean="0"/>
              <a:t>3</a:t>
            </a:fld>
            <a:endParaRPr lang="en-GB"/>
          </a:p>
        </p:txBody>
      </p:sp>
    </p:spTree>
    <p:extLst>
      <p:ext uri="{BB962C8B-B14F-4D97-AF65-F5344CB8AC3E}">
        <p14:creationId xmlns:p14="http://schemas.microsoft.com/office/powerpoint/2010/main" val="3568987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53FAC4-7D22-4618-8870-5187BEA267D1}" type="slidenum">
              <a:rPr lang="en-GB" smtClean="0"/>
              <a:t>4</a:t>
            </a:fld>
            <a:endParaRPr lang="en-GB"/>
          </a:p>
        </p:txBody>
      </p:sp>
    </p:spTree>
    <p:extLst>
      <p:ext uri="{BB962C8B-B14F-4D97-AF65-F5344CB8AC3E}">
        <p14:creationId xmlns:p14="http://schemas.microsoft.com/office/powerpoint/2010/main" val="4285277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20">
              <a:defRPr/>
            </a:pPr>
            <a:r>
              <a:rPr lang="en-GB" dirty="0" smtClean="0"/>
              <a:t>Learning</a:t>
            </a:r>
            <a:r>
              <a:rPr lang="en-GB" baseline="0" dirty="0" smtClean="0"/>
              <a:t> by doing was quite revolutionary in her day. She fled Italy because she was a free thinker and  so enemy of Mussolini.</a:t>
            </a:r>
            <a:endParaRPr lang="en-GB" dirty="0" smtClean="0"/>
          </a:p>
          <a:p>
            <a:endParaRPr lang="en-GB" dirty="0"/>
          </a:p>
        </p:txBody>
      </p:sp>
      <p:sp>
        <p:nvSpPr>
          <p:cNvPr id="4" name="Slide Number Placeholder 3"/>
          <p:cNvSpPr>
            <a:spLocks noGrp="1"/>
          </p:cNvSpPr>
          <p:nvPr>
            <p:ph type="sldNum" sz="quarter" idx="10"/>
          </p:nvPr>
        </p:nvSpPr>
        <p:spPr/>
        <p:txBody>
          <a:bodyPr/>
          <a:lstStyle/>
          <a:p>
            <a:fld id="{BE53FAC4-7D22-4618-8870-5187BEA267D1}" type="slidenum">
              <a:rPr lang="en-GB" smtClean="0"/>
              <a:t>5</a:t>
            </a:fld>
            <a:endParaRPr lang="en-GB"/>
          </a:p>
        </p:txBody>
      </p:sp>
    </p:spTree>
    <p:extLst>
      <p:ext uri="{BB962C8B-B14F-4D97-AF65-F5344CB8AC3E}">
        <p14:creationId xmlns:p14="http://schemas.microsoft.com/office/powerpoint/2010/main" val="3376892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8.15-13.46 18.30-24.25 schools world Montessori.</a:t>
            </a:r>
            <a:endParaRPr lang="en-GB" dirty="0"/>
          </a:p>
        </p:txBody>
      </p:sp>
      <p:sp>
        <p:nvSpPr>
          <p:cNvPr id="4" name="Slide Number Placeholder 3"/>
          <p:cNvSpPr>
            <a:spLocks noGrp="1"/>
          </p:cNvSpPr>
          <p:nvPr>
            <p:ph type="sldNum" sz="quarter" idx="10"/>
          </p:nvPr>
        </p:nvSpPr>
        <p:spPr/>
        <p:txBody>
          <a:bodyPr/>
          <a:lstStyle/>
          <a:p>
            <a:fld id="{BE53FAC4-7D22-4618-8870-5187BEA267D1}" type="slidenum">
              <a:rPr lang="en-GB" smtClean="0"/>
              <a:t>6</a:t>
            </a:fld>
            <a:endParaRPr lang="en-GB"/>
          </a:p>
        </p:txBody>
      </p:sp>
    </p:spTree>
    <p:extLst>
      <p:ext uri="{BB962C8B-B14F-4D97-AF65-F5344CB8AC3E}">
        <p14:creationId xmlns:p14="http://schemas.microsoft.com/office/powerpoint/2010/main" val="2002270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53FAC4-7D22-4618-8870-5187BEA267D1}" type="slidenum">
              <a:rPr lang="en-GB" smtClean="0"/>
              <a:t>7</a:t>
            </a:fld>
            <a:endParaRPr lang="en-GB"/>
          </a:p>
        </p:txBody>
      </p:sp>
    </p:spTree>
    <p:extLst>
      <p:ext uri="{BB962C8B-B14F-4D97-AF65-F5344CB8AC3E}">
        <p14:creationId xmlns:p14="http://schemas.microsoft.com/office/powerpoint/2010/main" val="7652916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53FAC4-7D22-4618-8870-5187BEA267D1}" type="slidenum">
              <a:rPr lang="en-GB" smtClean="0"/>
              <a:t>8</a:t>
            </a:fld>
            <a:endParaRPr lang="en-GB"/>
          </a:p>
        </p:txBody>
      </p:sp>
    </p:spTree>
    <p:extLst>
      <p:ext uri="{BB962C8B-B14F-4D97-AF65-F5344CB8AC3E}">
        <p14:creationId xmlns:p14="http://schemas.microsoft.com/office/powerpoint/2010/main" val="4019385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a:t>
            </a:r>
            <a:r>
              <a:rPr lang="en-GB" baseline="0" dirty="0" smtClean="0"/>
              <a:t> tube </a:t>
            </a:r>
            <a:r>
              <a:rPr lang="en-GB" baseline="0" dirty="0" err="1" smtClean="0"/>
              <a:t>cnn</a:t>
            </a:r>
            <a:r>
              <a:rPr lang="en-GB" baseline="0" dirty="0" smtClean="0"/>
              <a:t> news report 2.00-7.06</a:t>
            </a:r>
            <a:endParaRPr lang="en-GB" dirty="0"/>
          </a:p>
        </p:txBody>
      </p:sp>
      <p:sp>
        <p:nvSpPr>
          <p:cNvPr id="4" name="Slide Number Placeholder 3"/>
          <p:cNvSpPr>
            <a:spLocks noGrp="1"/>
          </p:cNvSpPr>
          <p:nvPr>
            <p:ph type="sldNum" sz="quarter" idx="10"/>
          </p:nvPr>
        </p:nvSpPr>
        <p:spPr/>
        <p:txBody>
          <a:bodyPr/>
          <a:lstStyle/>
          <a:p>
            <a:fld id="{BE53FAC4-7D22-4618-8870-5187BEA267D1}" type="slidenum">
              <a:rPr lang="en-GB" smtClean="0"/>
              <a:t>9</a:t>
            </a:fld>
            <a:endParaRPr lang="en-GB"/>
          </a:p>
        </p:txBody>
      </p:sp>
    </p:spTree>
    <p:extLst>
      <p:ext uri="{BB962C8B-B14F-4D97-AF65-F5344CB8AC3E}">
        <p14:creationId xmlns:p14="http://schemas.microsoft.com/office/powerpoint/2010/main" val="3308641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3E7DAC2A-0BFB-4709-8202-2DE4DCC9823C}" type="datetimeFigureOut">
              <a:rPr lang="en-GB" smtClean="0"/>
              <a:t>04/09/2019</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GB"/>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EA05EB2-C2CD-41B9-A885-2F40A463F718}" type="slidenum">
              <a:rPr lang="en-GB" smtClean="0"/>
              <a:t>‹#›</a:t>
            </a:fld>
            <a:endParaRPr lang="en-GB"/>
          </a:p>
        </p:txBody>
      </p:sp>
      <p:cxnSp>
        <p:nvCxnSpPr>
          <p:cNvPr id="8" name="Straight Connector 7"/>
          <p:cNvCxnSpPr/>
          <p:nvPr/>
        </p:nvCxnSpPr>
        <p:spPr>
          <a:xfrm>
            <a:off x="1483995" y="373380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4359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7DAC2A-0BFB-4709-8202-2DE4DCC9823C}"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A05EB2-C2CD-41B9-A885-2F40A463F718}" type="slidenum">
              <a:rPr lang="en-GB" smtClean="0"/>
              <a:t>‹#›</a:t>
            </a:fld>
            <a:endParaRPr lang="en-GB"/>
          </a:p>
        </p:txBody>
      </p:sp>
    </p:spTree>
    <p:extLst>
      <p:ext uri="{BB962C8B-B14F-4D97-AF65-F5344CB8AC3E}">
        <p14:creationId xmlns:p14="http://schemas.microsoft.com/office/powerpoint/2010/main" val="190854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7DAC2A-0BFB-4709-8202-2DE4DCC9823C}"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A05EB2-C2CD-41B9-A885-2F40A463F718}" type="slidenum">
              <a:rPr lang="en-GB" smtClean="0"/>
              <a:t>‹#›</a:t>
            </a:fld>
            <a:endParaRPr lang="en-GB"/>
          </a:p>
        </p:txBody>
      </p:sp>
    </p:spTree>
    <p:extLst>
      <p:ext uri="{BB962C8B-B14F-4D97-AF65-F5344CB8AC3E}">
        <p14:creationId xmlns:p14="http://schemas.microsoft.com/office/powerpoint/2010/main" val="3347213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7DAC2A-0BFB-4709-8202-2DE4DCC9823C}"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A05EB2-C2CD-41B9-A885-2F40A463F718}" type="slidenum">
              <a:rPr lang="en-GB" smtClean="0"/>
              <a:t>‹#›</a:t>
            </a:fld>
            <a:endParaRPr lang="en-GB"/>
          </a:p>
        </p:txBody>
      </p:sp>
    </p:spTree>
    <p:extLst>
      <p:ext uri="{BB962C8B-B14F-4D97-AF65-F5344CB8AC3E}">
        <p14:creationId xmlns:p14="http://schemas.microsoft.com/office/powerpoint/2010/main" val="3414388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sz="60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7DAC2A-0BFB-4709-8202-2DE4DCC9823C}"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A05EB2-C2CD-41B9-A885-2F40A463F718}" type="slidenum">
              <a:rPr lang="en-GB" smtClean="0"/>
              <a:t>‹#›</a:t>
            </a:fld>
            <a:endParaRPr lang="en-GB"/>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0355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E7DAC2A-0BFB-4709-8202-2DE4DCC9823C}"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EA05EB2-C2CD-41B9-A885-2F40A463F718}" type="slidenum">
              <a:rPr lang="en-GB" smtClean="0"/>
              <a:t>‹#›</a:t>
            </a:fld>
            <a:endParaRPr lang="en-GB"/>
          </a:p>
        </p:txBody>
      </p:sp>
    </p:spTree>
    <p:extLst>
      <p:ext uri="{BB962C8B-B14F-4D97-AF65-F5344CB8AC3E}">
        <p14:creationId xmlns:p14="http://schemas.microsoft.com/office/powerpoint/2010/main" val="4111148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E7DAC2A-0BFB-4709-8202-2DE4DCC9823C}" type="datetimeFigureOut">
              <a:rPr lang="en-GB" smtClean="0"/>
              <a:t>04/09/2019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EA05EB2-C2CD-41B9-A885-2F40A463F718}" type="slidenum">
              <a:rPr lang="en-GB" smtClean="0"/>
              <a:t>‹#›</a:t>
            </a:fld>
            <a:endParaRPr lang="en-GB"/>
          </a:p>
        </p:txBody>
      </p:sp>
    </p:spTree>
    <p:extLst>
      <p:ext uri="{BB962C8B-B14F-4D97-AF65-F5344CB8AC3E}">
        <p14:creationId xmlns:p14="http://schemas.microsoft.com/office/powerpoint/2010/main" val="873827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E7DAC2A-0BFB-4709-8202-2DE4DCC9823C}" type="datetimeFigureOut">
              <a:rPr lang="en-GB" smtClean="0"/>
              <a:t>04/09/2019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EA05EB2-C2CD-41B9-A885-2F40A463F718}" type="slidenum">
              <a:rPr lang="en-GB" smtClean="0"/>
              <a:t>‹#›</a:t>
            </a:fld>
            <a:endParaRPr lang="en-GB"/>
          </a:p>
        </p:txBody>
      </p:sp>
    </p:spTree>
    <p:extLst>
      <p:ext uri="{BB962C8B-B14F-4D97-AF65-F5344CB8AC3E}">
        <p14:creationId xmlns:p14="http://schemas.microsoft.com/office/powerpoint/2010/main" val="267649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7DAC2A-0BFB-4709-8202-2DE4DCC9823C}" type="datetimeFigureOut">
              <a:rPr lang="en-GB" smtClean="0"/>
              <a:t>04/09/2019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EA05EB2-C2CD-41B9-A885-2F40A463F718}" type="slidenum">
              <a:rPr lang="en-GB" smtClean="0"/>
              <a:t>‹#›</a:t>
            </a:fld>
            <a:endParaRPr lang="en-GB"/>
          </a:p>
        </p:txBody>
      </p:sp>
    </p:spTree>
    <p:extLst>
      <p:ext uri="{BB962C8B-B14F-4D97-AF65-F5344CB8AC3E}">
        <p14:creationId xmlns:p14="http://schemas.microsoft.com/office/powerpoint/2010/main" val="1756177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n-US" smtClean="0"/>
              <a:t>Click to edit Master title style</a:t>
            </a:r>
            <a:endParaRPr lang="en-US" dirty="0"/>
          </a:p>
        </p:txBody>
      </p:sp>
      <p:sp>
        <p:nvSpPr>
          <p:cNvPr id="3" name="Content Placeholder 2"/>
          <p:cNvSpPr>
            <a:spLocks noGrp="1"/>
          </p:cNvSpPr>
          <p:nvPr>
            <p:ph idx="1"/>
          </p:nvPr>
        </p:nvSpPr>
        <p:spPr>
          <a:xfrm>
            <a:off x="4129314"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7DAC2A-0BFB-4709-8202-2DE4DCC9823C}"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EA05EB2-C2CD-41B9-A885-2F40A463F718}" type="slidenum">
              <a:rPr lang="en-GB" smtClean="0"/>
              <a:t>‹#›</a:t>
            </a:fld>
            <a:endParaRPr lang="en-GB"/>
          </a:p>
        </p:txBody>
      </p:sp>
    </p:spTree>
    <p:extLst>
      <p:ext uri="{BB962C8B-B14F-4D97-AF65-F5344CB8AC3E}">
        <p14:creationId xmlns:p14="http://schemas.microsoft.com/office/powerpoint/2010/main" val="1738493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019107" y="1069847"/>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7DAC2A-0BFB-4709-8202-2DE4DCC9823C}"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EA05EB2-C2CD-41B9-A885-2F40A463F718}" type="slidenum">
              <a:rPr lang="en-GB" smtClean="0"/>
              <a:t>‹#›</a:t>
            </a:fld>
            <a:endParaRPr lang="en-GB"/>
          </a:p>
        </p:txBody>
      </p:sp>
    </p:spTree>
    <p:extLst>
      <p:ext uri="{BB962C8B-B14F-4D97-AF65-F5344CB8AC3E}">
        <p14:creationId xmlns:p14="http://schemas.microsoft.com/office/powerpoint/2010/main" val="2043163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1000">
                <a:solidFill>
                  <a:schemeClr val="accent1"/>
                </a:solidFill>
              </a:defRPr>
            </a:lvl1pPr>
          </a:lstStyle>
          <a:p>
            <a:fld id="{3E7DAC2A-0BFB-4709-8202-2DE4DCC9823C}" type="datetimeFigureOut">
              <a:rPr lang="en-GB" smtClean="0"/>
              <a:t>04/09/2019</a:t>
            </a:fld>
            <a:endParaRPr lang="en-GB"/>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1000">
                <a:solidFill>
                  <a:schemeClr val="accent1"/>
                </a:solidFill>
              </a:defRPr>
            </a:lvl1pPr>
          </a:lstStyle>
          <a:p>
            <a:endParaRPr lang="en-GB"/>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1000">
                <a:solidFill>
                  <a:schemeClr val="accent1"/>
                </a:solidFill>
              </a:defRPr>
            </a:lvl1pPr>
          </a:lstStyle>
          <a:p>
            <a:fld id="{AEA05EB2-C2CD-41B9-A885-2F40A463F718}" type="slidenum">
              <a:rPr lang="en-GB" smtClean="0"/>
              <a:t>‹#›</a:t>
            </a:fld>
            <a:endParaRPr lang="en-GB"/>
          </a:p>
        </p:txBody>
      </p:sp>
    </p:spTree>
    <p:extLst>
      <p:ext uri="{BB962C8B-B14F-4D97-AF65-F5344CB8AC3E}">
        <p14:creationId xmlns:p14="http://schemas.microsoft.com/office/powerpoint/2010/main" val="657109918"/>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pMzc5dW0hfw"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4.jp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youtube.com/watch?v=E7BFQJmi7bc&amp;list=PLjykHGOWmlzieNdamVlewcGZuhXxejTyV&amp;index=23"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http://www.youtube.com/watch?v=bAR_OTMxNOs" TargetMode="Externa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NyMqSG98a8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ww.youtube.com/watch?v=XVv5ZL9nlgs" TargetMode="Externa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95536" y="381000"/>
            <a:ext cx="8352928" cy="1967880"/>
          </a:xfrm>
        </p:spPr>
        <p:txBody>
          <a:bodyPr>
            <a:noAutofit/>
          </a:bodyPr>
          <a:lstStyle/>
          <a:p>
            <a:r>
              <a:rPr lang="en-GB" sz="4800" dirty="0" smtClean="0">
                <a:solidFill>
                  <a:schemeClr val="accent2">
                    <a:lumMod val="75000"/>
                  </a:schemeClr>
                </a:solidFill>
                <a:latin typeface="Aharoni" panose="02010803020104030203" pitchFamily="2" charset="-79"/>
                <a:cs typeface="Aharoni" panose="02010803020104030203" pitchFamily="2" charset="-79"/>
              </a:rPr>
              <a:t>Comparing approaches to </a:t>
            </a:r>
            <a:br>
              <a:rPr lang="en-GB" sz="4800" dirty="0" smtClean="0">
                <a:solidFill>
                  <a:schemeClr val="accent2">
                    <a:lumMod val="75000"/>
                  </a:schemeClr>
                </a:solidFill>
                <a:latin typeface="Aharoni" panose="02010803020104030203" pitchFamily="2" charset="-79"/>
                <a:cs typeface="Aharoni" panose="02010803020104030203" pitchFamily="2" charset="-79"/>
              </a:rPr>
            </a:br>
            <a:r>
              <a:rPr lang="en-GB" sz="4800" dirty="0" smtClean="0">
                <a:solidFill>
                  <a:schemeClr val="accent2">
                    <a:lumMod val="75000"/>
                  </a:schemeClr>
                </a:solidFill>
                <a:latin typeface="Aharoni" panose="02010803020104030203" pitchFamily="2" charset="-79"/>
                <a:cs typeface="Aharoni" panose="02010803020104030203" pitchFamily="2" charset="-79"/>
              </a:rPr>
              <a:t>Early Years Teaching</a:t>
            </a:r>
            <a:endParaRPr lang="en-GB" sz="4800" dirty="0">
              <a:solidFill>
                <a:schemeClr val="accent2">
                  <a:lumMod val="75000"/>
                </a:schemeClr>
              </a:solidFill>
              <a:latin typeface="Aharoni" panose="02010803020104030203" pitchFamily="2" charset="-79"/>
              <a:cs typeface="Aharoni" panose="02010803020104030203" pitchFamily="2" charset="-79"/>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3668" y="2348880"/>
            <a:ext cx="5976664" cy="396569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131840" y="6314572"/>
            <a:ext cx="2664296" cy="369332"/>
          </a:xfrm>
          <a:prstGeom prst="rect">
            <a:avLst/>
          </a:prstGeom>
          <a:noFill/>
        </p:spPr>
        <p:txBody>
          <a:bodyPr wrap="square" rtlCol="0">
            <a:spAutoFit/>
          </a:bodyPr>
          <a:lstStyle/>
          <a:p>
            <a:pPr algn="ctr"/>
            <a:r>
              <a:rPr lang="en-GB" dirty="0" smtClean="0">
                <a:latin typeface="Aharoni" panose="02010803020104030203" pitchFamily="2" charset="-79"/>
                <a:cs typeface="Aharoni" panose="02010803020104030203" pitchFamily="2" charset="-79"/>
              </a:rPr>
              <a:t>Kirsty Weeks 2019</a:t>
            </a:r>
            <a:endParaRPr lang="en-GB"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8590234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28" y="116632"/>
            <a:ext cx="7200800" cy="1008112"/>
          </a:xfrm>
        </p:spPr>
        <p:txBody>
          <a:bodyPr>
            <a:normAutofit/>
          </a:bodyPr>
          <a:lstStyle/>
          <a:p>
            <a:pPr algn="ctr"/>
            <a:r>
              <a:rPr lang="en-GB" dirty="0" smtClean="0">
                <a:solidFill>
                  <a:schemeClr val="tx1"/>
                </a:solidFill>
                <a:latin typeface="Aharoni" panose="02010803020104030203" pitchFamily="2" charset="-79"/>
                <a:cs typeface="Aharoni" panose="02010803020104030203" pitchFamily="2" charset="-79"/>
              </a:rPr>
              <a:t>Waldorf/Steiner approach</a:t>
            </a:r>
            <a:endParaRPr lang="en-GB" dirty="0">
              <a:solidFill>
                <a:schemeClr val="tx1"/>
              </a:solidFill>
              <a:latin typeface="Aharoni" panose="02010803020104030203" pitchFamily="2" charset="-79"/>
              <a:cs typeface="Aharoni" panose="02010803020104030203" pitchFamily="2" charset="-79"/>
            </a:endParaRPr>
          </a:p>
        </p:txBody>
      </p:sp>
      <p:sp>
        <p:nvSpPr>
          <p:cNvPr id="3" name="Content Placeholder 2"/>
          <p:cNvSpPr>
            <a:spLocks noGrp="1"/>
          </p:cNvSpPr>
          <p:nvPr>
            <p:ph idx="1"/>
          </p:nvPr>
        </p:nvSpPr>
        <p:spPr>
          <a:xfrm>
            <a:off x="198552" y="3341495"/>
            <a:ext cx="8787639" cy="3359210"/>
          </a:xfrm>
        </p:spPr>
        <p:txBody>
          <a:bodyPr>
            <a:normAutofit/>
          </a:bodyPr>
          <a:lstStyle/>
          <a:p>
            <a:pPr>
              <a:lnSpc>
                <a:spcPct val="150000"/>
              </a:lnSpc>
            </a:pPr>
            <a:r>
              <a:rPr lang="en-GB" sz="2400" dirty="0" smtClean="0">
                <a:solidFill>
                  <a:schemeClr val="tx1"/>
                </a:solidFill>
                <a:cs typeface="Andalus" panose="02020603050405020304" pitchFamily="18" charset="-78"/>
              </a:rPr>
              <a:t>In the UK there </a:t>
            </a:r>
            <a:r>
              <a:rPr lang="en-GB" sz="2400" dirty="0">
                <a:solidFill>
                  <a:schemeClr val="tx1"/>
                </a:solidFill>
                <a:cs typeface="Andalus" panose="02020603050405020304" pitchFamily="18" charset="-78"/>
              </a:rPr>
              <a:t>have been criticisms of the science education in the Steiner </a:t>
            </a:r>
            <a:r>
              <a:rPr lang="en-GB" sz="2400" dirty="0" smtClean="0">
                <a:solidFill>
                  <a:schemeClr val="tx1"/>
                </a:solidFill>
                <a:cs typeface="Andalus" panose="02020603050405020304" pitchFamily="18" charset="-78"/>
              </a:rPr>
              <a:t>Academies, particularly in relation to promoting homeopathy  and ideas about spirits.</a:t>
            </a:r>
          </a:p>
          <a:p>
            <a:pPr>
              <a:lnSpc>
                <a:spcPct val="150000"/>
              </a:lnSpc>
            </a:pPr>
            <a:r>
              <a:rPr lang="en-GB" sz="2400" dirty="0" smtClean="0">
                <a:solidFill>
                  <a:schemeClr val="tx1"/>
                </a:solidFill>
                <a:cs typeface="Andalus" panose="02020603050405020304" pitchFamily="18" charset="-78"/>
              </a:rPr>
              <a:t>He believed in 7 teaching methods that used  imagination: drama, exploration, storytelling, routine, arts, discussion, </a:t>
            </a:r>
            <a:r>
              <a:rPr lang="en-GB" sz="2400" dirty="0">
                <a:solidFill>
                  <a:schemeClr val="tx1"/>
                </a:solidFill>
                <a:cs typeface="Andalus" panose="02020603050405020304" pitchFamily="18" charset="-78"/>
              </a:rPr>
              <a:t>e</a:t>
            </a:r>
            <a:r>
              <a:rPr lang="en-GB" sz="2400" dirty="0" smtClean="0">
                <a:solidFill>
                  <a:schemeClr val="tx1"/>
                </a:solidFill>
                <a:cs typeface="Andalus" panose="02020603050405020304" pitchFamily="18" charset="-78"/>
              </a:rPr>
              <a:t>mpathy</a:t>
            </a:r>
            <a:r>
              <a:rPr lang="en-GB" sz="2400" dirty="0" smtClean="0">
                <a:solidFill>
                  <a:schemeClr val="tx1"/>
                </a:solidFill>
              </a:rPr>
              <a:t>.</a:t>
            </a:r>
          </a:p>
        </p:txBody>
      </p:sp>
      <p:pic>
        <p:nvPicPr>
          <p:cNvPr id="614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8571"/>
          <a:stretch/>
        </p:blipFill>
        <p:spPr bwMode="auto">
          <a:xfrm>
            <a:off x="6876256" y="332656"/>
            <a:ext cx="1870937" cy="230425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96280" y="821215"/>
            <a:ext cx="6535960" cy="2352952"/>
          </a:xfrm>
          <a:prstGeom prst="rect">
            <a:avLst/>
          </a:prstGeom>
          <a:noFill/>
        </p:spPr>
        <p:txBody>
          <a:bodyPr wrap="square" rtlCol="0">
            <a:spAutoFit/>
          </a:bodyPr>
          <a:lstStyle/>
          <a:p>
            <a:pPr marL="34290" indent="0">
              <a:lnSpc>
                <a:spcPct val="150000"/>
              </a:lnSpc>
              <a:buNone/>
            </a:pPr>
            <a:r>
              <a:rPr lang="en-GB" sz="2000" b="1" dirty="0">
                <a:solidFill>
                  <a:schemeClr val="accent1"/>
                </a:solidFill>
                <a:cs typeface="Andalus" panose="02020603050405020304" pitchFamily="18" charset="-78"/>
              </a:rPr>
              <a:t>Developed by Rudolf Steiner in1919, Waldorf Education distinguishes three broad stages in child development, each lasting seven years. The early years education focuses on providing practical hands on activities that encourage creative play.</a:t>
            </a:r>
          </a:p>
        </p:txBody>
      </p:sp>
    </p:spTree>
    <p:extLst>
      <p:ext uri="{BB962C8B-B14F-4D97-AF65-F5344CB8AC3E}">
        <p14:creationId xmlns:p14="http://schemas.microsoft.com/office/powerpoint/2010/main" val="2063829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75848" y="6093296"/>
            <a:ext cx="1368152" cy="584775"/>
          </a:xfrm>
          <a:prstGeom prst="rect">
            <a:avLst/>
          </a:prstGeom>
          <a:noFill/>
        </p:spPr>
        <p:txBody>
          <a:bodyPr wrap="square" rtlCol="0">
            <a:spAutoFit/>
          </a:bodyPr>
          <a:lstStyle/>
          <a:p>
            <a:r>
              <a:rPr lang="en-GB" sz="3200" dirty="0">
                <a:ln>
                  <a:solidFill>
                    <a:sysClr val="windowText" lastClr="000000"/>
                  </a:solidFill>
                </a:ln>
                <a:solidFill>
                  <a:sysClr val="windowText" lastClr="000000"/>
                </a:solidFill>
                <a:hlinkClick r:id="rId3"/>
              </a:rPr>
              <a:t>Clip</a:t>
            </a:r>
            <a:endParaRPr lang="en-GB" sz="3200" dirty="0">
              <a:ln>
                <a:solidFill>
                  <a:sysClr val="windowText" lastClr="000000"/>
                </a:solidFill>
              </a:ln>
              <a:solidFill>
                <a:sysClr val="windowText" lastClr="000000"/>
              </a:solidFill>
            </a:endParaRPr>
          </a:p>
        </p:txBody>
      </p:sp>
      <p:sp>
        <p:nvSpPr>
          <p:cNvPr id="3" name="TextBox 2"/>
          <p:cNvSpPr txBox="1"/>
          <p:nvPr/>
        </p:nvSpPr>
        <p:spPr>
          <a:xfrm>
            <a:off x="323528" y="332656"/>
            <a:ext cx="8496944" cy="2499467"/>
          </a:xfrm>
          <a:prstGeom prst="rect">
            <a:avLst/>
          </a:prstGeom>
          <a:noFill/>
        </p:spPr>
        <p:txBody>
          <a:bodyPr wrap="square" rtlCol="0">
            <a:spAutoFit/>
          </a:bodyPr>
          <a:lstStyle/>
          <a:p>
            <a:pPr>
              <a:lnSpc>
                <a:spcPct val="150000"/>
              </a:lnSpc>
            </a:pPr>
            <a:r>
              <a:rPr lang="en-GB" sz="3600" dirty="0" smtClean="0">
                <a:solidFill>
                  <a:srgbClr val="7030A0"/>
                </a:solidFill>
              </a:rPr>
              <a:t>What </a:t>
            </a:r>
            <a:r>
              <a:rPr lang="en-GB" sz="3600" dirty="0">
                <a:solidFill>
                  <a:srgbClr val="7030A0"/>
                </a:solidFill>
              </a:rPr>
              <a:t>are </a:t>
            </a:r>
            <a:r>
              <a:rPr lang="en-GB" sz="3600" dirty="0" smtClean="0">
                <a:solidFill>
                  <a:srgbClr val="7030A0"/>
                </a:solidFill>
              </a:rPr>
              <a:t>the advantages/disadvantages </a:t>
            </a:r>
            <a:r>
              <a:rPr lang="en-GB" sz="3600" dirty="0">
                <a:solidFill>
                  <a:srgbClr val="7030A0"/>
                </a:solidFill>
              </a:rPr>
              <a:t>of </a:t>
            </a:r>
          </a:p>
          <a:p>
            <a:pPr>
              <a:lnSpc>
                <a:spcPct val="150000"/>
              </a:lnSpc>
            </a:pPr>
            <a:r>
              <a:rPr lang="en-GB" sz="3600" dirty="0">
                <a:solidFill>
                  <a:srgbClr val="7030A0"/>
                </a:solidFill>
              </a:rPr>
              <a:t>sheltering the children from  </a:t>
            </a:r>
            <a:r>
              <a:rPr lang="en-GB" sz="3600" dirty="0" smtClean="0">
                <a:solidFill>
                  <a:srgbClr val="7030A0"/>
                </a:solidFill>
              </a:rPr>
              <a:t>modern outside influences</a:t>
            </a:r>
            <a:r>
              <a:rPr lang="en-GB" sz="3600" dirty="0">
                <a:solidFill>
                  <a:srgbClr val="7030A0"/>
                </a:solidFill>
              </a:rPr>
              <a:t>?</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41113" y="2204864"/>
            <a:ext cx="4029075" cy="4048125"/>
          </a:xfrm>
          <a:prstGeom prst="rect">
            <a:avLst/>
          </a:prstGeom>
        </p:spPr>
      </p:pic>
    </p:spTree>
    <p:extLst>
      <p:ext uri="{BB962C8B-B14F-4D97-AF65-F5344CB8AC3E}">
        <p14:creationId xmlns:p14="http://schemas.microsoft.com/office/powerpoint/2010/main" val="18083805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404664"/>
            <a:ext cx="2850654" cy="515144"/>
          </a:xfrm>
        </p:spPr>
        <p:txBody>
          <a:bodyPr>
            <a:normAutofit fontScale="90000"/>
          </a:bodyPr>
          <a:lstStyle/>
          <a:p>
            <a:r>
              <a:rPr lang="en-GB" b="1" dirty="0" smtClean="0">
                <a:solidFill>
                  <a:schemeClr val="tx1"/>
                </a:solidFill>
                <a:latin typeface="Aharoni" panose="02010803020104030203" pitchFamily="2" charset="-79"/>
                <a:cs typeface="Aharoni" panose="02010803020104030203" pitchFamily="2" charset="-79"/>
              </a:rPr>
              <a:t>High Scope</a:t>
            </a:r>
            <a:endParaRPr lang="en-GB" b="1" dirty="0">
              <a:solidFill>
                <a:schemeClr val="tx1"/>
              </a:solidFill>
              <a:latin typeface="Aharoni" panose="02010803020104030203" pitchFamily="2" charset="-79"/>
              <a:cs typeface="Aharoni" panose="02010803020104030203" pitchFamily="2" charset="-79"/>
            </a:endParaRPr>
          </a:p>
        </p:txBody>
      </p:sp>
      <p:sp>
        <p:nvSpPr>
          <p:cNvPr id="3" name="Content Placeholder 2"/>
          <p:cNvSpPr>
            <a:spLocks noGrp="1"/>
          </p:cNvSpPr>
          <p:nvPr>
            <p:ph idx="1"/>
          </p:nvPr>
        </p:nvSpPr>
        <p:spPr>
          <a:xfrm>
            <a:off x="212264" y="919808"/>
            <a:ext cx="8627640" cy="1296144"/>
          </a:xfrm>
        </p:spPr>
        <p:txBody>
          <a:bodyPr>
            <a:normAutofit fontScale="85000" lnSpcReduction="20000"/>
          </a:bodyPr>
          <a:lstStyle/>
          <a:p>
            <a:pPr marL="34290" indent="0">
              <a:lnSpc>
                <a:spcPct val="150000"/>
              </a:lnSpc>
              <a:buNone/>
            </a:pPr>
            <a:r>
              <a:rPr lang="en-GB" sz="3400" b="1" dirty="0"/>
              <a:t>The High Scope philosophy is, in part, based on </a:t>
            </a:r>
            <a:r>
              <a:rPr lang="en-GB" sz="3400" b="1" dirty="0" smtClean="0"/>
              <a:t>the work of  Piaget</a:t>
            </a:r>
            <a:r>
              <a:rPr lang="en-GB" sz="3400" b="1" dirty="0"/>
              <a:t> </a:t>
            </a:r>
            <a:r>
              <a:rPr lang="en-GB" sz="3400" b="1" dirty="0" smtClean="0"/>
              <a:t>and Bronfenbrenner. (see theory </a:t>
            </a:r>
            <a:r>
              <a:rPr lang="en-GB" sz="3400" b="1" dirty="0" err="1" smtClean="0"/>
              <a:t>ppt</a:t>
            </a:r>
            <a:r>
              <a:rPr lang="en-GB" sz="3400" b="1" dirty="0" smtClean="0"/>
              <a:t>)</a:t>
            </a:r>
            <a:endParaRPr lang="en-GB" altLang="en-US" sz="3400" b="1" dirty="0" smtClean="0">
              <a:latin typeface="Arial Narrow" panose="020B0606020202030204" pitchFamily="34" charset="0"/>
              <a:cs typeface="Times New Roman" pitchFamily="18" charset="0"/>
            </a:endParaRPr>
          </a:p>
          <a:p>
            <a:pPr marL="34290" indent="0">
              <a:buNone/>
            </a:pPr>
            <a:endParaRPr lang="en-GB" altLang="en-US" sz="2800" dirty="0">
              <a:latin typeface="Arial Narrow" panose="020B0606020202030204" pitchFamily="34" charset="0"/>
              <a:cs typeface="Times New Roman" pitchFamily="18" charset="0"/>
            </a:endParaRPr>
          </a:p>
          <a:p>
            <a:pPr marL="34290" indent="0">
              <a:buNone/>
            </a:pPr>
            <a:endParaRPr lang="en-GB" altLang="en-US" sz="2800" dirty="0" smtClean="0">
              <a:latin typeface="Arial Narrow" panose="020B0606020202030204" pitchFamily="34" charset="0"/>
              <a:cs typeface="Times New Roman" pitchFamily="18" charset="0"/>
            </a:endParaRPr>
          </a:p>
          <a:p>
            <a:pPr marL="0" indent="0">
              <a:buNone/>
            </a:pPr>
            <a:endParaRPr lang="en-US" altLang="en-US" sz="2000" dirty="0">
              <a:cs typeface="Times New Roman" pitchFamily="18" charset="0"/>
            </a:endParaRPr>
          </a:p>
          <a:p>
            <a:pPr marL="0" indent="0">
              <a:buNone/>
            </a:pPr>
            <a:endParaRPr lang="en-GB" dirty="0"/>
          </a:p>
        </p:txBody>
      </p:sp>
      <p:sp>
        <p:nvSpPr>
          <p:cNvPr id="6" name="TextBox 5"/>
          <p:cNvSpPr txBox="1"/>
          <p:nvPr/>
        </p:nvSpPr>
        <p:spPr>
          <a:xfrm>
            <a:off x="177200" y="2348880"/>
            <a:ext cx="6215896" cy="3970318"/>
          </a:xfrm>
          <a:prstGeom prst="rect">
            <a:avLst/>
          </a:prstGeom>
          <a:noFill/>
        </p:spPr>
        <p:txBody>
          <a:bodyPr wrap="square" rtlCol="0">
            <a:spAutoFit/>
          </a:bodyPr>
          <a:lstStyle/>
          <a:p>
            <a:pPr marL="320040" indent="-285750">
              <a:lnSpc>
                <a:spcPct val="150000"/>
              </a:lnSpc>
              <a:buFont typeface="Arial" panose="020B0604020202020204" pitchFamily="34" charset="0"/>
              <a:buChar char="•"/>
            </a:pPr>
            <a:r>
              <a:rPr lang="en-US" altLang="en-US" sz="2400" dirty="0">
                <a:cs typeface="Times New Roman" pitchFamily="18" charset="0"/>
              </a:rPr>
              <a:t>In a High Scope school, different areas of the classroom are </a:t>
            </a:r>
            <a:r>
              <a:rPr lang="en-US" altLang="en-US" sz="2400" dirty="0" smtClean="0">
                <a:cs typeface="Times New Roman" pitchFamily="18" charset="0"/>
              </a:rPr>
              <a:t>designated </a:t>
            </a:r>
            <a:r>
              <a:rPr lang="en-US" altLang="en-US" sz="2400" dirty="0">
                <a:cs typeface="Times New Roman" pitchFamily="18" charset="0"/>
              </a:rPr>
              <a:t>for different activities, for example water play, reading, sand play, art, writing, dramatic play, </a:t>
            </a:r>
            <a:r>
              <a:rPr lang="en-US" altLang="en-US" sz="2400" dirty="0" smtClean="0">
                <a:cs typeface="Times New Roman" pitchFamily="18" charset="0"/>
              </a:rPr>
              <a:t>etc.</a:t>
            </a:r>
            <a:endParaRPr lang="en-US" altLang="en-US" sz="2400" dirty="0">
              <a:cs typeface="Times New Roman" pitchFamily="18" charset="0"/>
            </a:endParaRPr>
          </a:p>
          <a:p>
            <a:pPr marL="285750" indent="-285750">
              <a:lnSpc>
                <a:spcPct val="150000"/>
              </a:lnSpc>
              <a:buFont typeface="Arial" panose="020B0604020202020204" pitchFamily="34" charset="0"/>
              <a:buChar char="•"/>
            </a:pPr>
            <a:r>
              <a:rPr lang="en-US" altLang="en-US" sz="2400" dirty="0" smtClean="0">
                <a:cs typeface="Times New Roman" pitchFamily="18" charset="0"/>
              </a:rPr>
              <a:t>Children </a:t>
            </a:r>
            <a:r>
              <a:rPr lang="en-US" altLang="en-US" sz="2400" dirty="0">
                <a:cs typeface="Times New Roman" pitchFamily="18" charset="0"/>
              </a:rPr>
              <a:t>are intended to be able to access all facilities independently and be able to take some responsibility for use of these areas.</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24785" y="3645024"/>
            <a:ext cx="2515119" cy="2880320"/>
          </a:xfrm>
          <a:prstGeom prst="rect">
            <a:avLst/>
          </a:prstGeom>
          <a:ln>
            <a:noFill/>
          </a:ln>
          <a:effectLst>
            <a:softEdge rad="112500"/>
          </a:effectLst>
        </p:spPr>
      </p:pic>
    </p:spTree>
    <p:extLst>
      <p:ext uri="{BB962C8B-B14F-4D97-AF65-F5344CB8AC3E}">
        <p14:creationId xmlns:p14="http://schemas.microsoft.com/office/powerpoint/2010/main" val="24888839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1832"/>
            <a:ext cx="8568952" cy="3024336"/>
          </a:xfrm>
        </p:spPr>
        <p:txBody>
          <a:bodyPr>
            <a:noAutofit/>
          </a:bodyPr>
          <a:lstStyle/>
          <a:p>
            <a:pPr marL="34290" indent="0">
              <a:lnSpc>
                <a:spcPct val="160000"/>
              </a:lnSpc>
              <a:buNone/>
            </a:pPr>
            <a:r>
              <a:rPr lang="en-US" altLang="en-US" dirty="0" smtClean="0">
                <a:cs typeface="Times New Roman" pitchFamily="18" charset="0"/>
              </a:rPr>
              <a:t>An </a:t>
            </a:r>
            <a:r>
              <a:rPr lang="en-US" altLang="en-US" dirty="0">
                <a:cs typeface="Times New Roman" pitchFamily="18" charset="0"/>
              </a:rPr>
              <a:t>important part of the approach is the plan-do-review sequence. Children first plan what materials they want to work with and what they want to do (this can be done formally or informally in small groups). Only once they have made a plan, however vague, of what they want to do can they go and do it. Then, after this choice worktime, the children discuss what they have been doing and whether it was successful</a:t>
            </a:r>
            <a:r>
              <a:rPr lang="en-US" altLang="en-US" dirty="0" smtClean="0">
                <a:cs typeface="Times New Roman" pitchFamily="18" charset="0"/>
              </a:rPr>
              <a:t>.</a:t>
            </a:r>
            <a:endParaRPr lang="en-US" altLang="en-US" dirty="0">
              <a:cs typeface="Times New Roman" pitchFamily="18" charset="0"/>
            </a:endParaRPr>
          </a:p>
        </p:txBody>
      </p:sp>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7462" b="5617"/>
          <a:stretch/>
        </p:blipFill>
        <p:spPr bwMode="auto">
          <a:xfrm>
            <a:off x="1763688" y="3104336"/>
            <a:ext cx="5904656" cy="3423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108388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0424" y="4222324"/>
            <a:ext cx="4737620" cy="2303020"/>
          </a:xfrm>
        </p:spPr>
        <p:txBody>
          <a:bodyPr>
            <a:normAutofit fontScale="70000" lnSpcReduction="20000"/>
          </a:bodyPr>
          <a:lstStyle/>
          <a:p>
            <a:pPr marL="34290" indent="0">
              <a:lnSpc>
                <a:spcPct val="170000"/>
              </a:lnSpc>
              <a:buNone/>
            </a:pPr>
            <a:r>
              <a:rPr lang="en-GB" sz="3400" b="1" dirty="0" smtClean="0">
                <a:solidFill>
                  <a:srgbClr val="7030A0"/>
                </a:solidFill>
                <a:cs typeface="Aparajita" panose="020B0604020202020204" pitchFamily="34" charset="0"/>
              </a:rPr>
              <a:t>TASK</a:t>
            </a:r>
            <a:r>
              <a:rPr lang="en-GB" sz="3400" b="1" dirty="0">
                <a:solidFill>
                  <a:srgbClr val="7030A0"/>
                </a:solidFill>
                <a:cs typeface="Aparajita" panose="020B0604020202020204" pitchFamily="34" charset="0"/>
              </a:rPr>
              <a:t>: Discuss the differences and similarities between this and other approaches  we have seen today</a:t>
            </a:r>
            <a:r>
              <a:rPr lang="en-GB" sz="3400" b="1" dirty="0" smtClean="0">
                <a:solidFill>
                  <a:srgbClr val="7030A0"/>
                </a:solidFill>
                <a:cs typeface="Aparajita" panose="020B0604020202020204" pitchFamily="34" charset="0"/>
              </a:rPr>
              <a:t>.</a:t>
            </a:r>
            <a:endParaRPr lang="en-GB" sz="2800" b="1" dirty="0">
              <a:latin typeface="Aparajita" panose="020B0604020202020204" pitchFamily="34" charset="0"/>
              <a:cs typeface="Aparajita" panose="020B0604020202020204" pitchFamily="34" charset="0"/>
            </a:endParaRPr>
          </a:p>
          <a:p>
            <a:endParaRPr lang="en-GB"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3645024"/>
            <a:ext cx="3780420" cy="252028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79512" y="116632"/>
            <a:ext cx="8568952" cy="3785652"/>
          </a:xfrm>
          <a:prstGeom prst="rect">
            <a:avLst/>
          </a:prstGeom>
          <a:noFill/>
        </p:spPr>
        <p:txBody>
          <a:bodyPr wrap="square" rtlCol="0">
            <a:spAutoFit/>
          </a:bodyPr>
          <a:lstStyle/>
          <a:p>
            <a:pPr>
              <a:lnSpc>
                <a:spcPct val="150000"/>
              </a:lnSpc>
            </a:pPr>
            <a:r>
              <a:rPr lang="en-GB" sz="2000" b="1" dirty="0">
                <a:cs typeface="Aparajita" panose="020B0604020202020204" pitchFamily="34" charset="0"/>
              </a:rPr>
              <a:t>Even when activities are planned by adults around specific concepts, adults encourage children's initiatives and choices. In play situations, adults follow children's lead. While teachers may look for opportunities to gently challenge children by introducing a new idea or appropriate vocabulary, they stay within the context of the children's play goals.</a:t>
            </a:r>
          </a:p>
          <a:p>
            <a:pPr>
              <a:lnSpc>
                <a:spcPct val="150000"/>
              </a:lnSpc>
            </a:pPr>
            <a:r>
              <a:rPr lang="en-GB" sz="2000" b="1" dirty="0">
                <a:cs typeface="Aparajita" panose="020B0604020202020204" pitchFamily="34" charset="0"/>
              </a:rPr>
              <a:t>HighScope has neither a directive nor an “anything-goes” atmosphere. Instead, HighScope promotes a supportive climate in which adults and children are partners throughout the day.</a:t>
            </a:r>
          </a:p>
        </p:txBody>
      </p:sp>
      <p:sp>
        <p:nvSpPr>
          <p:cNvPr id="6" name="TextBox 5"/>
          <p:cNvSpPr txBox="1"/>
          <p:nvPr/>
        </p:nvSpPr>
        <p:spPr>
          <a:xfrm>
            <a:off x="6588224" y="6144304"/>
            <a:ext cx="792088" cy="523220"/>
          </a:xfrm>
          <a:prstGeom prst="rect">
            <a:avLst/>
          </a:prstGeom>
          <a:noFill/>
        </p:spPr>
        <p:txBody>
          <a:bodyPr wrap="square" rtlCol="0">
            <a:spAutoFit/>
          </a:bodyPr>
          <a:lstStyle/>
          <a:p>
            <a:pPr algn="r"/>
            <a:r>
              <a:rPr lang="en-GB" sz="2800" dirty="0">
                <a:ln>
                  <a:solidFill>
                    <a:sysClr val="windowText" lastClr="000000"/>
                  </a:solidFill>
                </a:ln>
                <a:solidFill>
                  <a:sysClr val="windowText" lastClr="000000"/>
                </a:solidFill>
                <a:cs typeface="Aparajita" panose="020B0604020202020204" pitchFamily="34" charset="0"/>
                <a:hlinkClick r:id="rId4"/>
              </a:rPr>
              <a:t>Clip</a:t>
            </a:r>
            <a:endParaRPr lang="en-GB" sz="2800" dirty="0">
              <a:ln>
                <a:solidFill>
                  <a:sysClr val="windowText" lastClr="000000"/>
                </a:solidFill>
              </a:ln>
              <a:solidFill>
                <a:sysClr val="windowText" lastClr="000000"/>
              </a:solidFill>
              <a:cs typeface="Aparajita" panose="020B0604020202020204" pitchFamily="34" charset="0"/>
            </a:endParaRPr>
          </a:p>
        </p:txBody>
      </p:sp>
    </p:spTree>
    <p:extLst>
      <p:ext uri="{BB962C8B-B14F-4D97-AF65-F5344CB8AC3E}">
        <p14:creationId xmlns:p14="http://schemas.microsoft.com/office/powerpoint/2010/main" val="42860378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99979"/>
            <a:ext cx="3642742" cy="659160"/>
          </a:xfrm>
        </p:spPr>
        <p:txBody>
          <a:bodyPr/>
          <a:lstStyle/>
          <a:p>
            <a:r>
              <a:rPr lang="en-GB" b="1" dirty="0" smtClean="0"/>
              <a:t>Forest Schools</a:t>
            </a:r>
            <a:endParaRPr lang="en-GB" b="1" dirty="0"/>
          </a:p>
        </p:txBody>
      </p:sp>
      <p:sp>
        <p:nvSpPr>
          <p:cNvPr id="3" name="Content Placeholder 2"/>
          <p:cNvSpPr>
            <a:spLocks noGrp="1"/>
          </p:cNvSpPr>
          <p:nvPr>
            <p:ph idx="1"/>
          </p:nvPr>
        </p:nvSpPr>
        <p:spPr>
          <a:xfrm>
            <a:off x="250892" y="2276872"/>
            <a:ext cx="5761268" cy="4248472"/>
          </a:xfrm>
        </p:spPr>
        <p:txBody>
          <a:bodyPr>
            <a:normAutofit fontScale="92500" lnSpcReduction="10000"/>
          </a:bodyPr>
          <a:lstStyle/>
          <a:p>
            <a:pPr marL="34290" indent="0">
              <a:lnSpc>
                <a:spcPct val="150000"/>
              </a:lnSpc>
              <a:buNone/>
            </a:pPr>
            <a:r>
              <a:rPr lang="en-GB" dirty="0" smtClean="0">
                <a:solidFill>
                  <a:schemeClr val="tx1"/>
                </a:solidFill>
                <a:latin typeface="Arial" panose="020B0604020202020204" pitchFamily="34" charset="0"/>
                <a:cs typeface="Arial" panose="020B0604020202020204" pitchFamily="34" charset="0"/>
              </a:rPr>
              <a:t>A </a:t>
            </a:r>
            <a:r>
              <a:rPr lang="en-GB" dirty="0">
                <a:solidFill>
                  <a:schemeClr val="tx1"/>
                </a:solidFill>
                <a:latin typeface="Arial" panose="020B0604020202020204" pitchFamily="34" charset="0"/>
                <a:cs typeface="Arial" panose="020B0604020202020204" pitchFamily="34" charset="0"/>
              </a:rPr>
              <a:t>study done in Sweden over a 13 month period found that children located in urban environments were much less happy than those attending forest school kindergarten in a countryside environment</a:t>
            </a:r>
            <a:r>
              <a:rPr lang="en-GB" dirty="0" smtClean="0">
                <a:solidFill>
                  <a:schemeClr val="tx1"/>
                </a:solidFill>
                <a:latin typeface="Arial" panose="020B0604020202020204" pitchFamily="34" charset="0"/>
                <a:cs typeface="Arial" panose="020B0604020202020204" pitchFamily="34" charset="0"/>
              </a:rPr>
              <a:t>.</a:t>
            </a:r>
            <a:r>
              <a:rPr lang="en-GB" dirty="0">
                <a:solidFill>
                  <a:schemeClr val="tx1"/>
                </a:solidFill>
                <a:latin typeface="Arial" panose="020B0604020202020204" pitchFamily="34" charset="0"/>
                <a:cs typeface="Arial" panose="020B0604020202020204" pitchFamily="34" charset="0"/>
              </a:rPr>
              <a:t> The children who had the forest school opportunity were in a pleasant, fun, natural and relaxing environment. These children were arriving at school with stronger social skills, high capacity to work in groups and seemed to have high self-esteem and confidence in their own abilities</a:t>
            </a:r>
            <a:r>
              <a:rPr lang="en-GB" dirty="0" smtClean="0">
                <a:solidFill>
                  <a:schemeClr val="tx1"/>
                </a:solidFill>
                <a:latin typeface="Arial" panose="020B0604020202020204" pitchFamily="34" charset="0"/>
                <a:cs typeface="Arial" panose="020B0604020202020204" pitchFamily="34" charset="0"/>
              </a:rPr>
              <a:t>.</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0072" y="1881376"/>
            <a:ext cx="3024336" cy="226533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r="27559"/>
          <a:stretch/>
        </p:blipFill>
        <p:spPr bwMode="auto">
          <a:xfrm>
            <a:off x="5995115" y="4327968"/>
            <a:ext cx="2842402" cy="216192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8167032" y="30128"/>
            <a:ext cx="792088" cy="738664"/>
          </a:xfrm>
          <a:prstGeom prst="rect">
            <a:avLst/>
          </a:prstGeom>
          <a:noFill/>
        </p:spPr>
        <p:txBody>
          <a:bodyPr wrap="square" rtlCol="0">
            <a:spAutoFit/>
          </a:bodyPr>
          <a:lstStyle/>
          <a:p>
            <a:pPr algn="r">
              <a:lnSpc>
                <a:spcPct val="150000"/>
              </a:lnSpc>
            </a:pPr>
            <a:r>
              <a:rPr lang="en-GB" sz="2800" dirty="0">
                <a:ln>
                  <a:solidFill>
                    <a:sysClr val="windowText" lastClr="000000"/>
                  </a:solidFill>
                </a:ln>
                <a:solidFill>
                  <a:sysClr val="windowText" lastClr="000000"/>
                </a:solidFill>
                <a:latin typeface="Arial" panose="020B0604020202020204" pitchFamily="34" charset="0"/>
                <a:cs typeface="Arial" panose="020B0604020202020204" pitchFamily="34" charset="0"/>
                <a:hlinkClick r:id="rId5"/>
              </a:rPr>
              <a:t>clip</a:t>
            </a:r>
            <a:endParaRPr lang="en-GB" sz="2800" dirty="0">
              <a:ln>
                <a:solidFill>
                  <a:sysClr val="windowText" lastClr="000000"/>
                </a:solidFill>
              </a:ln>
              <a:solidFill>
                <a:sysClr val="windowText" lastClr="000000"/>
              </a:solidFill>
              <a:latin typeface="Arial" panose="020B0604020202020204" pitchFamily="34" charset="0"/>
              <a:cs typeface="Arial" panose="020B0604020202020204" pitchFamily="34" charset="0"/>
            </a:endParaRPr>
          </a:p>
        </p:txBody>
      </p:sp>
      <p:sp>
        <p:nvSpPr>
          <p:cNvPr id="5" name="TextBox 4"/>
          <p:cNvSpPr txBox="1"/>
          <p:nvPr/>
        </p:nvSpPr>
        <p:spPr>
          <a:xfrm>
            <a:off x="250892" y="808081"/>
            <a:ext cx="8280920" cy="1287532"/>
          </a:xfrm>
          <a:prstGeom prst="rect">
            <a:avLst/>
          </a:prstGeom>
          <a:noFill/>
        </p:spPr>
        <p:txBody>
          <a:bodyPr wrap="square" rtlCol="0">
            <a:spAutoFit/>
          </a:bodyPr>
          <a:lstStyle/>
          <a:p>
            <a:pPr marL="34290" indent="0">
              <a:lnSpc>
                <a:spcPct val="150000"/>
              </a:lnSpc>
              <a:buNone/>
            </a:pPr>
            <a:r>
              <a:rPr lang="en-GB" b="1" dirty="0">
                <a:solidFill>
                  <a:schemeClr val="accent1"/>
                </a:solidFill>
                <a:latin typeface="Arial" panose="020B0604020202020204" pitchFamily="34" charset="0"/>
                <a:cs typeface="Arial" panose="020B0604020202020204" pitchFamily="34" charset="0"/>
              </a:rPr>
              <a:t>A history of Forest Schools can begin with the original concept of Forest Schools in Sweden. Forest Schools was implemented here in the 1950’s and it has since extended throughout the world. </a:t>
            </a:r>
          </a:p>
        </p:txBody>
      </p:sp>
    </p:spTree>
    <p:extLst>
      <p:ext uri="{BB962C8B-B14F-4D97-AF65-F5344CB8AC3E}">
        <p14:creationId xmlns:p14="http://schemas.microsoft.com/office/powerpoint/2010/main" val="18170653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63888" y="1243713"/>
            <a:ext cx="5184576" cy="4032448"/>
          </a:xfrm>
        </p:spPr>
        <p:txBody>
          <a:bodyPr>
            <a:normAutofit fontScale="92500"/>
          </a:bodyPr>
          <a:lstStyle/>
          <a:p>
            <a:pPr marL="0" indent="0" algn="ctr">
              <a:lnSpc>
                <a:spcPct val="150000"/>
              </a:lnSpc>
              <a:buNone/>
            </a:pPr>
            <a:r>
              <a:rPr lang="en-GB" sz="4400" b="1" dirty="0">
                <a:solidFill>
                  <a:schemeClr val="tx1"/>
                </a:solidFill>
              </a:rPr>
              <a:t>How has this overview today helped you to develop as a teacher?</a:t>
            </a:r>
          </a:p>
          <a:p>
            <a:endParaRPr lang="en-GB" dirty="0"/>
          </a:p>
        </p:txBody>
      </p:sp>
      <p:pic>
        <p:nvPicPr>
          <p:cNvPr id="5" name="Picture 4"/>
          <p:cNvPicPr>
            <a:picLocks noChangeAspect="1"/>
          </p:cNvPicPr>
          <p:nvPr/>
        </p:nvPicPr>
        <p:blipFill>
          <a:blip r:embed="rId3"/>
          <a:stretch>
            <a:fillRect/>
          </a:stretch>
        </p:blipFill>
        <p:spPr>
          <a:xfrm>
            <a:off x="323528" y="1484783"/>
            <a:ext cx="3024336" cy="3550307"/>
          </a:xfrm>
          <a:prstGeom prst="rect">
            <a:avLst/>
          </a:prstGeom>
        </p:spPr>
      </p:pic>
    </p:spTree>
    <p:extLst>
      <p:ext uri="{BB962C8B-B14F-4D97-AF65-F5344CB8AC3E}">
        <p14:creationId xmlns:p14="http://schemas.microsoft.com/office/powerpoint/2010/main" val="35465349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808926"/>
            <a:ext cx="7149124" cy="3528392"/>
          </a:xfrm>
        </p:spPr>
        <p:txBody>
          <a:bodyPr>
            <a:noAutofit/>
          </a:bodyPr>
          <a:lstStyle/>
          <a:p>
            <a:pPr marL="0" indent="0">
              <a:lnSpc>
                <a:spcPct val="150000"/>
              </a:lnSpc>
              <a:buNone/>
            </a:pPr>
            <a:r>
              <a:rPr lang="en-GB" sz="2400" dirty="0" smtClean="0">
                <a:solidFill>
                  <a:schemeClr val="tx1"/>
                </a:solidFill>
              </a:rPr>
              <a:t>Think about families you know. </a:t>
            </a:r>
          </a:p>
          <a:p>
            <a:pPr>
              <a:lnSpc>
                <a:spcPct val="150000"/>
              </a:lnSpc>
              <a:buFont typeface="Wingdings" panose="05000000000000000000" pitchFamily="2" charset="2"/>
              <a:buChar char="§"/>
            </a:pPr>
            <a:r>
              <a:rPr lang="en-GB" sz="2400" dirty="0" smtClean="0">
                <a:solidFill>
                  <a:schemeClr val="tx1"/>
                </a:solidFill>
              </a:rPr>
              <a:t>What might influence their philosophy?</a:t>
            </a:r>
          </a:p>
          <a:p>
            <a:pPr>
              <a:lnSpc>
                <a:spcPct val="150000"/>
              </a:lnSpc>
              <a:buFont typeface="Wingdings" panose="05000000000000000000" pitchFamily="2" charset="2"/>
              <a:buChar char="§"/>
            </a:pPr>
            <a:r>
              <a:rPr lang="en-GB" sz="2400" dirty="0" smtClean="0">
                <a:solidFill>
                  <a:schemeClr val="tx1"/>
                </a:solidFill>
              </a:rPr>
              <a:t>When a child spends time outside the home what factors are at play?</a:t>
            </a:r>
          </a:p>
          <a:p>
            <a:pPr>
              <a:lnSpc>
                <a:spcPct val="150000"/>
              </a:lnSpc>
              <a:buFont typeface="Wingdings" panose="05000000000000000000" pitchFamily="2" charset="2"/>
              <a:buChar char="§"/>
            </a:pPr>
            <a:r>
              <a:rPr lang="en-GB" sz="2400" dirty="0" smtClean="0">
                <a:solidFill>
                  <a:schemeClr val="tx1"/>
                </a:solidFill>
              </a:rPr>
              <a:t>Are there common threads in the type of early education children receive?</a:t>
            </a:r>
            <a:endParaRPr lang="en-GB" sz="2400" dirty="0">
              <a:solidFill>
                <a:schemeClr val="tx1"/>
              </a:solidFill>
            </a:endParaRPr>
          </a:p>
        </p:txBody>
      </p:sp>
      <p:sp>
        <p:nvSpPr>
          <p:cNvPr id="4" name="TextBox 3"/>
          <p:cNvSpPr txBox="1"/>
          <p:nvPr/>
        </p:nvSpPr>
        <p:spPr>
          <a:xfrm>
            <a:off x="320196" y="1484784"/>
            <a:ext cx="8313436" cy="1224136"/>
          </a:xfrm>
          <a:prstGeom prst="rect">
            <a:avLst/>
          </a:prstGeom>
          <a:noFill/>
        </p:spPr>
        <p:txBody>
          <a:bodyPr wrap="square" rtlCol="0">
            <a:spAutoFit/>
          </a:bodyPr>
          <a:lstStyle/>
          <a:p>
            <a:pPr>
              <a:lnSpc>
                <a:spcPct val="150000"/>
              </a:lnSpc>
            </a:pPr>
            <a:r>
              <a:rPr lang="en-GB" sz="2400" dirty="0"/>
              <a:t>Families philosophies of how to raise and educate their children vary immensely and often change over time.</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9712" y="203059"/>
            <a:ext cx="4982812" cy="1396150"/>
          </a:xfrm>
          <a:prstGeom prst="rect">
            <a:avLst/>
          </a:prstGeom>
        </p:spPr>
      </p:pic>
    </p:spTree>
    <p:extLst>
      <p:ext uri="{BB962C8B-B14F-4D97-AF65-F5344CB8AC3E}">
        <p14:creationId xmlns:p14="http://schemas.microsoft.com/office/powerpoint/2010/main" val="1131672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04664"/>
            <a:ext cx="8534400" cy="974976"/>
          </a:xfrm>
        </p:spPr>
        <p:txBody>
          <a:bodyPr>
            <a:normAutofit fontScale="90000"/>
          </a:bodyPr>
          <a:lstStyle/>
          <a:p>
            <a:pPr algn="ctr"/>
            <a:r>
              <a:rPr lang="en-GB" b="1" dirty="0" smtClean="0">
                <a:solidFill>
                  <a:schemeClr val="tx1"/>
                </a:solidFill>
                <a:latin typeface="Aharoni" panose="02010803020104030203" pitchFamily="2" charset="-79"/>
                <a:cs typeface="Aharoni" panose="02010803020104030203" pitchFamily="2" charset="-79"/>
              </a:rPr>
              <a:t>Since 2008 there has been an Early Years Statutory Framework</a:t>
            </a:r>
            <a:endParaRPr lang="en-GB" b="1" dirty="0">
              <a:solidFill>
                <a:schemeClr val="tx1"/>
              </a:solidFill>
              <a:latin typeface="Aharoni" panose="02010803020104030203" pitchFamily="2" charset="-79"/>
              <a:cs typeface="Aharoni" panose="02010803020104030203" pitchFamily="2" charset="-79"/>
            </a:endParaRPr>
          </a:p>
        </p:txBody>
      </p:sp>
      <p:sp>
        <p:nvSpPr>
          <p:cNvPr id="3" name="Content Placeholder 2"/>
          <p:cNvSpPr>
            <a:spLocks noGrp="1"/>
          </p:cNvSpPr>
          <p:nvPr>
            <p:ph idx="1"/>
          </p:nvPr>
        </p:nvSpPr>
        <p:spPr>
          <a:xfrm>
            <a:off x="301752" y="1527048"/>
            <a:ext cx="8534400" cy="4710264"/>
          </a:xfrm>
        </p:spPr>
        <p:txBody>
          <a:bodyPr>
            <a:noAutofit/>
          </a:bodyPr>
          <a:lstStyle/>
          <a:p>
            <a:pPr>
              <a:lnSpc>
                <a:spcPct val="150000"/>
              </a:lnSpc>
            </a:pPr>
            <a:r>
              <a:rPr lang="en-GB" sz="2800" dirty="0">
                <a:solidFill>
                  <a:schemeClr val="tx1"/>
                </a:solidFill>
              </a:rPr>
              <a:t>This means it must be delivered by maintained schools, non-maintained schools, independent schools and all providers on the Early Years Register in England - this includes childminders, children’s  centres, pre-schools and nurseries</a:t>
            </a:r>
            <a:r>
              <a:rPr lang="en-GB" sz="2800" dirty="0" smtClean="0">
                <a:solidFill>
                  <a:schemeClr val="tx1"/>
                </a:solidFill>
              </a:rPr>
              <a:t>.</a:t>
            </a:r>
          </a:p>
          <a:p>
            <a:pPr>
              <a:lnSpc>
                <a:spcPct val="150000"/>
              </a:lnSpc>
            </a:pPr>
            <a:r>
              <a:rPr lang="en-GB" sz="2800" dirty="0" smtClean="0">
                <a:solidFill>
                  <a:schemeClr val="tx1"/>
                </a:solidFill>
              </a:rPr>
              <a:t>It comprises a </a:t>
            </a:r>
            <a:r>
              <a:rPr lang="en-GB" altLang="en-US" sz="2800" dirty="0">
                <a:solidFill>
                  <a:schemeClr val="tx1"/>
                </a:solidFill>
              </a:rPr>
              <a:t>set of welfare requirements and a set of Learning and Development </a:t>
            </a:r>
            <a:r>
              <a:rPr lang="en-GB" altLang="en-US" sz="2800" dirty="0" smtClean="0">
                <a:solidFill>
                  <a:schemeClr val="tx1"/>
                </a:solidFill>
              </a:rPr>
              <a:t>requirements.</a:t>
            </a:r>
            <a:endParaRPr lang="en-GB" sz="2800" dirty="0">
              <a:solidFill>
                <a:schemeClr val="tx1"/>
              </a:solidFill>
            </a:endParaRPr>
          </a:p>
        </p:txBody>
      </p:sp>
    </p:spTree>
    <p:extLst>
      <p:ext uri="{BB962C8B-B14F-4D97-AF65-F5344CB8AC3E}">
        <p14:creationId xmlns:p14="http://schemas.microsoft.com/office/powerpoint/2010/main" val="36364778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404664"/>
            <a:ext cx="8534400" cy="936104"/>
          </a:xfrm>
        </p:spPr>
        <p:txBody>
          <a:bodyPr>
            <a:normAutofit fontScale="90000"/>
          </a:bodyPr>
          <a:lstStyle/>
          <a:p>
            <a:pPr algn="ctr"/>
            <a:r>
              <a:rPr lang="en-GB" b="1" dirty="0" smtClean="0">
                <a:solidFill>
                  <a:schemeClr val="tx1"/>
                </a:solidFill>
                <a:latin typeface="Aharoni" panose="02010803020104030203" pitchFamily="2" charset="-79"/>
                <a:cs typeface="Aharoni" panose="02010803020104030203" pitchFamily="2" charset="-79"/>
              </a:rPr>
              <a:t>The EYFS framework is often referred to as a political centred approach</a:t>
            </a:r>
            <a:endParaRPr lang="en-GB" b="1" dirty="0">
              <a:solidFill>
                <a:schemeClr val="tx1"/>
              </a:solidFill>
              <a:latin typeface="Aharoni" panose="02010803020104030203" pitchFamily="2" charset="-79"/>
              <a:cs typeface="Aharoni" panose="02010803020104030203" pitchFamily="2" charset="-79"/>
            </a:endParaRPr>
          </a:p>
        </p:txBody>
      </p:sp>
      <p:sp>
        <p:nvSpPr>
          <p:cNvPr id="3" name="Content Placeholder 2"/>
          <p:cNvSpPr>
            <a:spLocks noGrp="1"/>
          </p:cNvSpPr>
          <p:nvPr>
            <p:ph idx="1"/>
          </p:nvPr>
        </p:nvSpPr>
        <p:spPr>
          <a:xfrm>
            <a:off x="302496" y="1844824"/>
            <a:ext cx="6516732" cy="4392488"/>
          </a:xfrm>
        </p:spPr>
        <p:txBody>
          <a:bodyPr>
            <a:normAutofit/>
          </a:bodyPr>
          <a:lstStyle/>
          <a:p>
            <a:pPr>
              <a:lnSpc>
                <a:spcPct val="150000"/>
              </a:lnSpc>
            </a:pPr>
            <a:r>
              <a:rPr lang="en-GB" sz="2800" dirty="0" smtClean="0">
                <a:solidFill>
                  <a:schemeClr val="tx1"/>
                </a:solidFill>
              </a:rPr>
              <a:t>In fact what you see in the documentation and in settings themselves is practice which is often  a mixture of a range of approaches.</a:t>
            </a:r>
          </a:p>
          <a:p>
            <a:pPr>
              <a:lnSpc>
                <a:spcPct val="150000"/>
              </a:lnSpc>
            </a:pPr>
            <a:r>
              <a:rPr lang="en-GB" sz="2800" dirty="0" smtClean="0">
                <a:solidFill>
                  <a:schemeClr val="tx1"/>
                </a:solidFill>
              </a:rPr>
              <a:t>Let’s have a look at a number of these approaches to Early Education.</a:t>
            </a:r>
          </a:p>
          <a:p>
            <a:pPr marL="0" indent="0">
              <a:buNone/>
            </a:pP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0272" y="3068960"/>
            <a:ext cx="1437364" cy="3374094"/>
          </a:xfrm>
          <a:prstGeom prst="rect">
            <a:avLst/>
          </a:prstGeom>
        </p:spPr>
      </p:pic>
    </p:spTree>
    <p:extLst>
      <p:ext uri="{BB962C8B-B14F-4D97-AF65-F5344CB8AC3E}">
        <p14:creationId xmlns:p14="http://schemas.microsoft.com/office/powerpoint/2010/main" val="27483014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998" y="364395"/>
            <a:ext cx="2922662" cy="731168"/>
          </a:xfrm>
        </p:spPr>
        <p:txBody>
          <a:bodyPr/>
          <a:lstStyle/>
          <a:p>
            <a:r>
              <a:rPr lang="en-GB" dirty="0" smtClean="0">
                <a:solidFill>
                  <a:schemeClr val="tx1"/>
                </a:solidFill>
                <a:latin typeface="Aharoni" panose="02010803020104030203" pitchFamily="2" charset="-79"/>
                <a:cs typeface="Aharoni" panose="02010803020104030203" pitchFamily="2" charset="-79"/>
              </a:rPr>
              <a:t>Montessori</a:t>
            </a:r>
            <a:endParaRPr lang="en-GB" dirty="0">
              <a:solidFill>
                <a:schemeClr val="tx1"/>
              </a:solidFill>
              <a:latin typeface="Aharoni" panose="02010803020104030203" pitchFamily="2" charset="-79"/>
              <a:cs typeface="Aharoni" panose="02010803020104030203" pitchFamily="2" charset="-79"/>
            </a:endParaRPr>
          </a:p>
        </p:txBody>
      </p:sp>
      <p:sp>
        <p:nvSpPr>
          <p:cNvPr id="3" name="Content Placeholder 2"/>
          <p:cNvSpPr>
            <a:spLocks noGrp="1"/>
          </p:cNvSpPr>
          <p:nvPr>
            <p:ph idx="1"/>
          </p:nvPr>
        </p:nvSpPr>
        <p:spPr>
          <a:xfrm>
            <a:off x="168420" y="908720"/>
            <a:ext cx="6358480" cy="2045968"/>
          </a:xfrm>
        </p:spPr>
        <p:txBody>
          <a:bodyPr>
            <a:normAutofit/>
          </a:bodyPr>
          <a:lstStyle/>
          <a:p>
            <a:pPr marL="0" indent="0">
              <a:lnSpc>
                <a:spcPct val="150000"/>
              </a:lnSpc>
              <a:buNone/>
            </a:pPr>
            <a:r>
              <a:rPr lang="en-GB" sz="2800" b="1" dirty="0" smtClean="0"/>
              <a:t>Maria Montessori was born in Italy in 1870. She studied Medicine at the University of Rome.</a:t>
            </a:r>
          </a:p>
          <a:p>
            <a:pPr marL="0" indent="0">
              <a:buNone/>
            </a:pPr>
            <a:endParaRPr lang="en-GB"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413595"/>
            <a:ext cx="2102247" cy="251978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68420" y="2780928"/>
            <a:ext cx="8748464" cy="3903504"/>
          </a:xfrm>
          <a:prstGeom prst="rect">
            <a:avLst/>
          </a:prstGeom>
          <a:noFill/>
        </p:spPr>
        <p:txBody>
          <a:bodyPr wrap="square" rtlCol="0">
            <a:spAutoFit/>
          </a:bodyPr>
          <a:lstStyle/>
          <a:p>
            <a:pPr>
              <a:lnSpc>
                <a:spcPct val="150000"/>
              </a:lnSpc>
            </a:pPr>
            <a:r>
              <a:rPr lang="en-GB" sz="2800" dirty="0"/>
              <a:t>Montessori is an approach to education based upon the principle that schooling should work with the nature of the child instead of against it. Therefore, education should be based upon scientific study of the child and a resulting understanding of the processes of development and learning.</a:t>
            </a:r>
          </a:p>
        </p:txBody>
      </p:sp>
    </p:spTree>
    <p:extLst>
      <p:ext uri="{BB962C8B-B14F-4D97-AF65-F5344CB8AC3E}">
        <p14:creationId xmlns:p14="http://schemas.microsoft.com/office/powerpoint/2010/main" val="9684825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1752" y="332656"/>
            <a:ext cx="5278360" cy="6264696"/>
          </a:xfrm>
        </p:spPr>
        <p:txBody>
          <a:bodyPr>
            <a:noAutofit/>
          </a:bodyPr>
          <a:lstStyle/>
          <a:p>
            <a:pPr>
              <a:lnSpc>
                <a:spcPct val="150000"/>
              </a:lnSpc>
            </a:pPr>
            <a:r>
              <a:rPr lang="en-GB" sz="2200" dirty="0" smtClean="0">
                <a:solidFill>
                  <a:schemeClr val="tx1"/>
                </a:solidFill>
              </a:rPr>
              <a:t>The teacher presents lessons to individuals rather than classes.</a:t>
            </a:r>
          </a:p>
          <a:p>
            <a:pPr>
              <a:lnSpc>
                <a:spcPct val="150000"/>
              </a:lnSpc>
            </a:pPr>
            <a:r>
              <a:rPr lang="en-GB" sz="2200" dirty="0" smtClean="0">
                <a:solidFill>
                  <a:schemeClr val="tx1"/>
                </a:solidFill>
              </a:rPr>
              <a:t>Children learn through practising tasks rather than listening to facts.</a:t>
            </a:r>
          </a:p>
          <a:p>
            <a:pPr>
              <a:lnSpc>
                <a:spcPct val="150000"/>
              </a:lnSpc>
            </a:pPr>
            <a:r>
              <a:rPr lang="en-GB" sz="2200" dirty="0" smtClean="0">
                <a:solidFill>
                  <a:schemeClr val="tx1"/>
                </a:solidFill>
              </a:rPr>
              <a:t>It has an emphasis on  self-discipline.</a:t>
            </a:r>
          </a:p>
          <a:p>
            <a:pPr>
              <a:lnSpc>
                <a:spcPct val="150000"/>
              </a:lnSpc>
            </a:pPr>
            <a:r>
              <a:rPr lang="en-GB" sz="2200" dirty="0" smtClean="0">
                <a:solidFill>
                  <a:schemeClr val="tx1"/>
                </a:solidFill>
              </a:rPr>
              <a:t>Materials in the </a:t>
            </a:r>
            <a:r>
              <a:rPr lang="en-GB" sz="2200" dirty="0">
                <a:solidFill>
                  <a:schemeClr val="tx1"/>
                </a:solidFill>
              </a:rPr>
              <a:t>c</a:t>
            </a:r>
            <a:r>
              <a:rPr lang="en-GB" sz="2200" dirty="0" smtClean="0">
                <a:solidFill>
                  <a:schemeClr val="tx1"/>
                </a:solidFill>
              </a:rPr>
              <a:t>lassroom are carefully designed and displayed.</a:t>
            </a:r>
          </a:p>
          <a:p>
            <a:pPr>
              <a:lnSpc>
                <a:spcPct val="150000"/>
              </a:lnSpc>
            </a:pPr>
            <a:r>
              <a:rPr lang="en-GB" sz="2200" dirty="0" smtClean="0">
                <a:solidFill>
                  <a:schemeClr val="tx1"/>
                </a:solidFill>
              </a:rPr>
              <a:t>It is systematic  and carefully sequenced.</a:t>
            </a:r>
          </a:p>
          <a:p>
            <a:pPr>
              <a:lnSpc>
                <a:spcPct val="150000"/>
              </a:lnSpc>
            </a:pPr>
            <a:r>
              <a:rPr lang="en-GB" sz="2200" dirty="0" smtClean="0">
                <a:solidFill>
                  <a:schemeClr val="tx1"/>
                </a:solidFill>
              </a:rPr>
              <a:t>It is based on the principle of freedom of choice rather than set times for activities.</a:t>
            </a:r>
          </a:p>
          <a:p>
            <a:pPr marL="34290" indent="0">
              <a:buNone/>
            </a:pPr>
            <a:r>
              <a:rPr lang="en-GB" sz="2200" dirty="0" smtClean="0">
                <a:solidFill>
                  <a:schemeClr val="tx1"/>
                </a:solidFill>
                <a:hlinkClick r:id="rId3"/>
              </a:rPr>
              <a:t>clip</a:t>
            </a:r>
            <a:endParaRPr lang="en-GB" sz="2200" dirty="0">
              <a:solidFill>
                <a:schemeClr val="tx1"/>
              </a:solidFill>
            </a:endParaRP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128" y="4387939"/>
            <a:ext cx="3162862" cy="210474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24128" y="332656"/>
            <a:ext cx="3023390" cy="201622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20072" y="2402704"/>
            <a:ext cx="3069645" cy="193141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46406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114912"/>
            <a:ext cx="8747620" cy="4536504"/>
          </a:xfrm>
        </p:spPr>
        <p:txBody>
          <a:bodyPr>
            <a:normAutofit fontScale="92500" lnSpcReduction="20000"/>
          </a:bodyPr>
          <a:lstStyle/>
          <a:p>
            <a:pPr>
              <a:lnSpc>
                <a:spcPct val="150000"/>
              </a:lnSpc>
            </a:pPr>
            <a:r>
              <a:rPr lang="en-GB" sz="3000" b="1" dirty="0" smtClean="0">
                <a:solidFill>
                  <a:schemeClr val="accent1">
                    <a:lumMod val="75000"/>
                  </a:schemeClr>
                </a:solidFill>
              </a:rPr>
              <a:t> Why do you think this method  is popular amongst the middle class in the UK?</a:t>
            </a:r>
          </a:p>
          <a:p>
            <a:pPr>
              <a:lnSpc>
                <a:spcPct val="150000"/>
              </a:lnSpc>
            </a:pPr>
            <a:r>
              <a:rPr lang="en-GB" sz="3000" b="1" dirty="0" smtClean="0">
                <a:solidFill>
                  <a:schemeClr val="accent1">
                    <a:lumMod val="75000"/>
                  </a:schemeClr>
                </a:solidFill>
              </a:rPr>
              <a:t> Why do you think this system wasn’t as popular in the state sector?</a:t>
            </a:r>
          </a:p>
          <a:p>
            <a:pPr>
              <a:lnSpc>
                <a:spcPct val="150000"/>
              </a:lnSpc>
            </a:pPr>
            <a:r>
              <a:rPr lang="en-GB" sz="3000" b="1" dirty="0" smtClean="0">
                <a:solidFill>
                  <a:schemeClr val="accent1">
                    <a:lumMod val="75000"/>
                  </a:schemeClr>
                </a:solidFill>
              </a:rPr>
              <a:t> Can an approach which was devised 100 years ago meet the needs of today’s children?</a:t>
            </a:r>
          </a:p>
          <a:p>
            <a:pPr>
              <a:lnSpc>
                <a:spcPct val="150000"/>
              </a:lnSpc>
            </a:pPr>
            <a:r>
              <a:rPr lang="en-GB" sz="3000" b="1" dirty="0" smtClean="0">
                <a:solidFill>
                  <a:schemeClr val="accent1">
                    <a:lumMod val="75000"/>
                  </a:schemeClr>
                </a:solidFill>
              </a:rPr>
              <a:t> What aspects of this have you seen in practice?</a:t>
            </a:r>
          </a:p>
          <a:p>
            <a:endParaRPr lang="en-GB" dirty="0"/>
          </a:p>
        </p:txBody>
      </p:sp>
      <p:pic>
        <p:nvPicPr>
          <p:cNvPr id="5" name="Picture 4"/>
          <p:cNvPicPr>
            <a:picLocks noChangeAspect="1"/>
          </p:cNvPicPr>
          <p:nvPr/>
        </p:nvPicPr>
        <p:blipFill rotWithShape="1">
          <a:blip r:embed="rId3"/>
          <a:srcRect b="4264"/>
          <a:stretch/>
        </p:blipFill>
        <p:spPr>
          <a:xfrm>
            <a:off x="3722348" y="332656"/>
            <a:ext cx="1661948" cy="1656184"/>
          </a:xfrm>
          <a:prstGeom prst="rect">
            <a:avLst/>
          </a:prstGeom>
        </p:spPr>
      </p:pic>
    </p:spTree>
    <p:extLst>
      <p:ext uri="{BB962C8B-B14F-4D97-AF65-F5344CB8AC3E}">
        <p14:creationId xmlns:p14="http://schemas.microsoft.com/office/powerpoint/2010/main" val="31338634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58924"/>
            <a:ext cx="6480720" cy="864096"/>
          </a:xfrm>
        </p:spPr>
        <p:txBody>
          <a:bodyPr>
            <a:normAutofit/>
          </a:bodyPr>
          <a:lstStyle/>
          <a:p>
            <a:r>
              <a:rPr lang="en-GB" altLang="en-US" sz="3600" dirty="0" smtClean="0">
                <a:solidFill>
                  <a:schemeClr val="bg2">
                    <a:lumMod val="50000"/>
                  </a:schemeClr>
                </a:solidFill>
                <a:latin typeface="Aharoni" panose="02010803020104030203" pitchFamily="2" charset="-79"/>
                <a:cs typeface="Aharoni" panose="02010803020104030203" pitchFamily="2" charset="-79"/>
              </a:rPr>
              <a:t>The Reggio Emilia Approach</a:t>
            </a:r>
            <a:endParaRPr lang="en-GB" dirty="0"/>
          </a:p>
        </p:txBody>
      </p:sp>
      <p:sp>
        <p:nvSpPr>
          <p:cNvPr id="3" name="Content Placeholder 2"/>
          <p:cNvSpPr>
            <a:spLocks noGrp="1"/>
          </p:cNvSpPr>
          <p:nvPr>
            <p:ph idx="1"/>
          </p:nvPr>
        </p:nvSpPr>
        <p:spPr>
          <a:xfrm>
            <a:off x="251519" y="3287198"/>
            <a:ext cx="8556781" cy="3238146"/>
          </a:xfrm>
        </p:spPr>
        <p:txBody>
          <a:bodyPr>
            <a:normAutofit fontScale="92500" lnSpcReduction="10000"/>
          </a:bodyPr>
          <a:lstStyle/>
          <a:p>
            <a:pPr marL="0" indent="0">
              <a:lnSpc>
                <a:spcPct val="160000"/>
              </a:lnSpc>
              <a:buNone/>
            </a:pPr>
            <a:r>
              <a:rPr lang="en-GB" altLang="en-US" sz="2900" dirty="0" smtClean="0">
                <a:solidFill>
                  <a:schemeClr val="tx1"/>
                </a:solidFill>
                <a:cs typeface="Andalus" panose="02020603050405020304" pitchFamily="18" charset="-78"/>
              </a:rPr>
              <a:t>At the heart of his system is the powerful image of the child. Reggio educators do not see children as empty vessels that require filling with facts. Rather they see children as full of potential, competent and capable of building their own theories.</a:t>
            </a:r>
          </a:p>
          <a:p>
            <a:pPr marL="0" indent="0">
              <a:buNone/>
            </a:pPr>
            <a:endParaRPr lang="en-GB" altLang="en-US" sz="2400" dirty="0" smtClean="0">
              <a:latin typeface="Andalus" panose="02020603050405020304" pitchFamily="18" charset="-78"/>
              <a:cs typeface="Andalus" panose="02020603050405020304" pitchFamily="18" charset="-78"/>
            </a:endParaRPr>
          </a:p>
          <a:p>
            <a:pPr marL="0" indent="0">
              <a:buNone/>
            </a:pPr>
            <a:endParaRPr lang="en-GB" dirty="0" smtClean="0"/>
          </a:p>
          <a:p>
            <a:endParaRPr lang="en-GB"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6093" y="404664"/>
            <a:ext cx="1872208" cy="272582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51520" y="967826"/>
            <a:ext cx="6480720" cy="2308324"/>
          </a:xfrm>
          <a:prstGeom prst="rect">
            <a:avLst/>
          </a:prstGeom>
          <a:noFill/>
        </p:spPr>
        <p:txBody>
          <a:bodyPr wrap="square" rtlCol="0">
            <a:spAutoFit/>
          </a:bodyPr>
          <a:lstStyle/>
          <a:p>
            <a:pPr marL="34290" indent="0">
              <a:lnSpc>
                <a:spcPct val="150000"/>
              </a:lnSpc>
              <a:buNone/>
            </a:pPr>
            <a:r>
              <a:rPr lang="en-GB" sz="2400" b="1" dirty="0">
                <a:solidFill>
                  <a:schemeClr val="accent1"/>
                </a:solidFill>
                <a:cs typeface="Andalus" panose="02020603050405020304" pitchFamily="18" charset="-78"/>
              </a:rPr>
              <a:t>Reggio Emilia is a prosperous town in </a:t>
            </a:r>
          </a:p>
          <a:p>
            <a:pPr>
              <a:lnSpc>
                <a:spcPct val="150000"/>
              </a:lnSpc>
            </a:pPr>
            <a:r>
              <a:rPr lang="en-GB" sz="2400" b="1" dirty="0">
                <a:solidFill>
                  <a:schemeClr val="accent1"/>
                </a:solidFill>
                <a:cs typeface="Andalus" panose="02020603050405020304" pitchFamily="18" charset="-78"/>
              </a:rPr>
              <a:t>Northern Italy.</a:t>
            </a:r>
          </a:p>
          <a:p>
            <a:pPr>
              <a:lnSpc>
                <a:spcPct val="150000"/>
              </a:lnSpc>
            </a:pPr>
            <a:r>
              <a:rPr lang="en-GB" sz="2400" b="1" dirty="0">
                <a:solidFill>
                  <a:schemeClr val="accent1"/>
                </a:solidFill>
                <a:cs typeface="Andalus" panose="02020603050405020304" pitchFamily="18" charset="-78"/>
              </a:rPr>
              <a:t>It is also an approach founded by </a:t>
            </a:r>
            <a:r>
              <a:rPr lang="en-GB" altLang="en-US" sz="2400" b="1" dirty="0">
                <a:solidFill>
                  <a:schemeClr val="accent1"/>
                </a:solidFill>
                <a:cs typeface="Andalus" panose="02020603050405020304" pitchFamily="18" charset="-78"/>
              </a:rPr>
              <a:t>Loris </a:t>
            </a:r>
            <a:r>
              <a:rPr lang="en-GB" altLang="en-US" sz="2400" b="1" dirty="0" err="1">
                <a:solidFill>
                  <a:schemeClr val="accent1"/>
                </a:solidFill>
                <a:cs typeface="Andalus" panose="02020603050405020304" pitchFamily="18" charset="-78"/>
              </a:rPr>
              <a:t>Malaguzzi</a:t>
            </a:r>
            <a:r>
              <a:rPr lang="en-GB" altLang="en-US" sz="2400" b="1" dirty="0">
                <a:solidFill>
                  <a:schemeClr val="accent1"/>
                </a:solidFill>
                <a:cs typeface="Andalus" panose="02020603050405020304" pitchFamily="18" charset="-78"/>
              </a:rPr>
              <a:t> who set up his first school in 1945.</a:t>
            </a:r>
          </a:p>
        </p:txBody>
      </p:sp>
    </p:spTree>
    <p:extLst>
      <p:ext uri="{BB962C8B-B14F-4D97-AF65-F5344CB8AC3E}">
        <p14:creationId xmlns:p14="http://schemas.microsoft.com/office/powerpoint/2010/main" val="22942322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776" y="115534"/>
            <a:ext cx="8640960" cy="683430"/>
          </a:xfrm>
        </p:spPr>
        <p:txBody>
          <a:bodyPr>
            <a:noAutofit/>
          </a:bodyPr>
          <a:lstStyle/>
          <a:p>
            <a:pPr>
              <a:lnSpc>
                <a:spcPct val="150000"/>
              </a:lnSpc>
            </a:pPr>
            <a:r>
              <a:rPr lang="en-GB" sz="2200" b="1" dirty="0" smtClean="0"/>
              <a:t>Children must have some control over the direction of their learning.</a:t>
            </a:r>
            <a:endParaRPr lang="en-GB" sz="2200" b="1" dirty="0"/>
          </a:p>
        </p:txBody>
      </p:sp>
      <p:pic>
        <p:nvPicPr>
          <p:cNvPr id="4098"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bwMode="auto">
          <a:xfrm>
            <a:off x="257658" y="3456133"/>
            <a:ext cx="2895440" cy="217032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3514" y="2075943"/>
            <a:ext cx="2880692" cy="216181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3796" y="733729"/>
            <a:ext cx="1923624" cy="256628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219300" y="2362695"/>
            <a:ext cx="3814490" cy="1429622"/>
          </a:xfrm>
          <a:prstGeom prst="rect">
            <a:avLst/>
          </a:prstGeom>
        </p:spPr>
        <p:txBody>
          <a:bodyPr wrap="square">
            <a:spAutoFit/>
          </a:bodyPr>
          <a:lstStyle/>
          <a:p>
            <a:pPr algn="r">
              <a:lnSpc>
                <a:spcPct val="150000"/>
              </a:lnSpc>
            </a:pPr>
            <a:r>
              <a:rPr lang="en-GB" altLang="en-US" sz="2000" b="1" dirty="0"/>
              <a:t>The environment is warm and calm </a:t>
            </a:r>
            <a:r>
              <a:rPr lang="en-GB" altLang="en-US" sz="2000" b="1" dirty="0" smtClean="0"/>
              <a:t> </a:t>
            </a:r>
            <a:r>
              <a:rPr lang="en-GB" altLang="en-US" sz="2000" b="1" dirty="0"/>
              <a:t>featuring wood, glass, and muted </a:t>
            </a:r>
            <a:r>
              <a:rPr lang="en-GB" altLang="en-US" sz="2000" b="1" dirty="0" smtClean="0"/>
              <a:t>colours.</a:t>
            </a:r>
          </a:p>
        </p:txBody>
      </p:sp>
      <p:sp>
        <p:nvSpPr>
          <p:cNvPr id="5" name="TextBox 4"/>
          <p:cNvSpPr txBox="1"/>
          <p:nvPr/>
        </p:nvSpPr>
        <p:spPr>
          <a:xfrm>
            <a:off x="2187976" y="647850"/>
            <a:ext cx="5040560" cy="1615827"/>
          </a:xfrm>
          <a:prstGeom prst="rect">
            <a:avLst/>
          </a:prstGeom>
          <a:noFill/>
        </p:spPr>
        <p:txBody>
          <a:bodyPr wrap="square" rtlCol="0">
            <a:spAutoFit/>
          </a:bodyPr>
          <a:lstStyle/>
          <a:p>
            <a:pPr>
              <a:lnSpc>
                <a:spcPct val="150000"/>
              </a:lnSpc>
            </a:pPr>
            <a:r>
              <a:rPr lang="en-GB" sz="2200" b="1" dirty="0" smtClean="0"/>
              <a:t>Children must be able to learn through experiences of touching, moving, listening, seeing and hearing.</a:t>
            </a:r>
          </a:p>
        </p:txBody>
      </p:sp>
      <p:sp>
        <p:nvSpPr>
          <p:cNvPr id="6" name="TextBox 5"/>
          <p:cNvSpPr txBox="1"/>
          <p:nvPr/>
        </p:nvSpPr>
        <p:spPr>
          <a:xfrm>
            <a:off x="3153098" y="4149134"/>
            <a:ext cx="5595366" cy="1477328"/>
          </a:xfrm>
          <a:prstGeom prst="rect">
            <a:avLst/>
          </a:prstGeom>
          <a:noFill/>
        </p:spPr>
        <p:txBody>
          <a:bodyPr wrap="square" rtlCol="0">
            <a:spAutoFit/>
          </a:bodyPr>
          <a:lstStyle/>
          <a:p>
            <a:pPr>
              <a:lnSpc>
                <a:spcPct val="150000"/>
              </a:lnSpc>
            </a:pPr>
            <a:r>
              <a:rPr lang="en-GB" sz="2000" b="1" dirty="0" smtClean="0"/>
              <a:t>The teacher is the partner, nurturer, guide and researcher.  Facilitators not instructors. The parent is a partner. No formal curriculum. </a:t>
            </a:r>
            <a:endParaRPr lang="en-GB" sz="2000" b="1" dirty="0"/>
          </a:p>
        </p:txBody>
      </p:sp>
      <p:sp>
        <p:nvSpPr>
          <p:cNvPr id="8" name="TextBox 7"/>
          <p:cNvSpPr txBox="1"/>
          <p:nvPr/>
        </p:nvSpPr>
        <p:spPr>
          <a:xfrm>
            <a:off x="8172400" y="6123218"/>
            <a:ext cx="1152128" cy="461665"/>
          </a:xfrm>
          <a:prstGeom prst="rect">
            <a:avLst/>
          </a:prstGeom>
          <a:noFill/>
        </p:spPr>
        <p:txBody>
          <a:bodyPr wrap="square" rtlCol="0">
            <a:spAutoFit/>
          </a:bodyPr>
          <a:lstStyle/>
          <a:p>
            <a:r>
              <a:rPr lang="en-GB" sz="2400" dirty="0" smtClean="0">
                <a:ln w="0">
                  <a:solidFill>
                    <a:sysClr val="windowText" lastClr="000000"/>
                  </a:solidFill>
                </a:ln>
                <a:solidFill>
                  <a:sysClr val="windowText" lastClr="000000"/>
                </a:solidFill>
                <a:effectLst>
                  <a:outerShdw blurRad="38100" dist="19050" dir="2700000" algn="tl" rotWithShape="0">
                    <a:schemeClr val="dk1">
                      <a:alpha val="40000"/>
                    </a:schemeClr>
                  </a:outerShdw>
                </a:effectLst>
                <a:hlinkClick r:id="rId6"/>
              </a:rPr>
              <a:t>clip</a:t>
            </a:r>
            <a:endParaRPr lang="en-GB" sz="2400" dirty="0">
              <a:ln w="0">
                <a:solidFill>
                  <a:sysClr val="windowText" lastClr="000000"/>
                </a:solidFill>
              </a:ln>
              <a:solidFill>
                <a:sysClr val="windowText" lastClr="000000"/>
              </a:solidFill>
              <a:effectLst>
                <a:outerShdw blurRad="38100" dist="19050" dir="2700000" algn="tl" rotWithShape="0">
                  <a:schemeClr val="dk1">
                    <a:alpha val="40000"/>
                  </a:schemeClr>
                </a:outerShdw>
              </a:effectLst>
            </a:endParaRPr>
          </a:p>
        </p:txBody>
      </p:sp>
      <p:sp>
        <p:nvSpPr>
          <p:cNvPr id="3" name="TextBox 2"/>
          <p:cNvSpPr txBox="1"/>
          <p:nvPr/>
        </p:nvSpPr>
        <p:spPr>
          <a:xfrm>
            <a:off x="1023392" y="5983279"/>
            <a:ext cx="7128792" cy="461665"/>
          </a:xfrm>
          <a:prstGeom prst="rect">
            <a:avLst/>
          </a:prstGeom>
          <a:noFill/>
        </p:spPr>
        <p:txBody>
          <a:bodyPr wrap="square" rtlCol="0">
            <a:spAutoFit/>
          </a:bodyPr>
          <a:lstStyle/>
          <a:p>
            <a:r>
              <a:rPr lang="en-GB" sz="2400" b="1" dirty="0" smtClean="0">
                <a:solidFill>
                  <a:srgbClr val="7030A0"/>
                </a:solidFill>
              </a:rPr>
              <a:t>TASK : What aspect would you explore further?</a:t>
            </a:r>
            <a:endParaRPr lang="en-GB" sz="2400" b="1" dirty="0">
              <a:solidFill>
                <a:srgbClr val="7030A0"/>
              </a:solidFill>
            </a:endParaRPr>
          </a:p>
        </p:txBody>
      </p:sp>
    </p:spTree>
    <p:extLst>
      <p:ext uri="{BB962C8B-B14F-4D97-AF65-F5344CB8AC3E}">
        <p14:creationId xmlns:p14="http://schemas.microsoft.com/office/powerpoint/2010/main" val="3346047301"/>
      </p:ext>
    </p:extLst>
  </p:cSld>
  <p:clrMapOvr>
    <a:masterClrMapping/>
  </p:clrMapOvr>
  <p:timing>
    <p:tnLst>
      <p:par>
        <p:cTn id="1" dur="indefinite" restart="never" nodeType="tmRoot"/>
      </p:par>
    </p:tn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TM03457444[[fn=Basis]]</Template>
  <TotalTime>521</TotalTime>
  <Words>1076</Words>
  <Application>Microsoft Office PowerPoint</Application>
  <PresentationFormat>On-screen Show (4:3)</PresentationFormat>
  <Paragraphs>89</Paragraphs>
  <Slides>16</Slides>
  <Notes>16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Aharoni</vt:lpstr>
      <vt:lpstr>Andalus</vt:lpstr>
      <vt:lpstr>Aparajita</vt:lpstr>
      <vt:lpstr>Arial</vt:lpstr>
      <vt:lpstr>Arial Narrow</vt:lpstr>
      <vt:lpstr>Calibri</vt:lpstr>
      <vt:lpstr>Corbel</vt:lpstr>
      <vt:lpstr>Times New Roman</vt:lpstr>
      <vt:lpstr>Wingdings</vt:lpstr>
      <vt:lpstr>Basis</vt:lpstr>
      <vt:lpstr>Comparing approaches to  Early Years Teaching</vt:lpstr>
      <vt:lpstr>PowerPoint Presentation</vt:lpstr>
      <vt:lpstr>Since 2008 there has been an Early Years Statutory Framework</vt:lpstr>
      <vt:lpstr>The EYFS framework is often referred to as a political centred approach</vt:lpstr>
      <vt:lpstr>Montessori</vt:lpstr>
      <vt:lpstr>PowerPoint Presentation</vt:lpstr>
      <vt:lpstr>PowerPoint Presentation</vt:lpstr>
      <vt:lpstr>The Reggio Emilia Approach</vt:lpstr>
      <vt:lpstr>Children must have some control over the direction of their learning.</vt:lpstr>
      <vt:lpstr>Waldorf/Steiner approach</vt:lpstr>
      <vt:lpstr>PowerPoint Presentation</vt:lpstr>
      <vt:lpstr>High Scope</vt:lpstr>
      <vt:lpstr>PowerPoint Presentation</vt:lpstr>
      <vt:lpstr>PowerPoint Presentation</vt:lpstr>
      <vt:lpstr>Forest Schools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Comparing approaches to Early Years Teaching.</dc:title>
  <dc:creator>Craig Weeks</dc:creator>
  <cp:lastModifiedBy>Rawlings, Emma</cp:lastModifiedBy>
  <cp:revision>55</cp:revision>
  <cp:lastPrinted>2018-09-18T14:26:10Z</cp:lastPrinted>
  <dcterms:created xsi:type="dcterms:W3CDTF">2013-12-17T16:53:02Z</dcterms:created>
  <dcterms:modified xsi:type="dcterms:W3CDTF">2019-09-04T13:11:56Z</dcterms:modified>
</cp:coreProperties>
</file>