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 id="2147483703" r:id="rId2"/>
    <p:sldMasterId id="2147483715" r:id="rId3"/>
  </p:sldMasterIdLst>
  <p:notesMasterIdLst>
    <p:notesMasterId r:id="rId34"/>
  </p:notesMasterIdLst>
  <p:sldIdLst>
    <p:sldId id="256" r:id="rId4"/>
    <p:sldId id="288" r:id="rId5"/>
    <p:sldId id="269" r:id="rId6"/>
    <p:sldId id="257" r:id="rId7"/>
    <p:sldId id="316" r:id="rId8"/>
    <p:sldId id="317" r:id="rId9"/>
    <p:sldId id="318" r:id="rId10"/>
    <p:sldId id="300" r:id="rId11"/>
    <p:sldId id="307" r:id="rId12"/>
    <p:sldId id="301" r:id="rId13"/>
    <p:sldId id="302" r:id="rId14"/>
    <p:sldId id="303" r:id="rId15"/>
    <p:sldId id="304" r:id="rId16"/>
    <p:sldId id="305" r:id="rId17"/>
    <p:sldId id="306" r:id="rId18"/>
    <p:sldId id="289" r:id="rId19"/>
    <p:sldId id="319" r:id="rId20"/>
    <p:sldId id="308" r:id="rId21"/>
    <p:sldId id="321" r:id="rId22"/>
    <p:sldId id="322" r:id="rId23"/>
    <p:sldId id="266" r:id="rId24"/>
    <p:sldId id="292" r:id="rId25"/>
    <p:sldId id="293" r:id="rId26"/>
    <p:sldId id="323" r:id="rId27"/>
    <p:sldId id="324" r:id="rId28"/>
    <p:sldId id="326" r:id="rId29"/>
    <p:sldId id="325" r:id="rId30"/>
    <p:sldId id="294" r:id="rId31"/>
    <p:sldId id="327" r:id="rId32"/>
    <p:sldId id="268" r:id="rId33"/>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28C"/>
    <a:srgbClr val="8F3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44" autoAdjust="0"/>
    <p:restoredTop sz="57125" autoAdjust="0"/>
  </p:normalViewPr>
  <p:slideViewPr>
    <p:cSldViewPr>
      <p:cViewPr varScale="1">
        <p:scale>
          <a:sx n="44" d="100"/>
          <a:sy n="44" d="100"/>
        </p:scale>
        <p:origin x="2412" y="48"/>
      </p:cViewPr>
      <p:guideLst>
        <p:guide orient="horz" pos="2160"/>
        <p:guide pos="2880"/>
      </p:guideLst>
    </p:cSldViewPr>
  </p:slideViewPr>
  <p:outlineViewPr>
    <p:cViewPr>
      <p:scale>
        <a:sx n="33" d="100"/>
        <a:sy n="33" d="100"/>
      </p:scale>
      <p:origin x="48" y="11736"/>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8D64DA6B-1EE6-46AF-A717-25E7B4273923}" type="datetimeFigureOut">
              <a:rPr lang="en-US" smtClean="0"/>
              <a:pPr/>
              <a:t>9/4/2019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5913E604-33A8-4F6F-9704-48A4FAE079FA}" type="slidenum">
              <a:rPr lang="en-US" smtClean="0"/>
              <a:pPr/>
              <a:t>‹#›</a:t>
            </a:fld>
            <a:endParaRPr lang="en-US"/>
          </a:p>
        </p:txBody>
      </p:sp>
    </p:spTree>
    <p:extLst>
      <p:ext uri="{BB962C8B-B14F-4D97-AF65-F5344CB8AC3E}">
        <p14:creationId xmlns:p14="http://schemas.microsoft.com/office/powerpoint/2010/main" val="386556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1</a:t>
            </a:fld>
            <a:endParaRPr lang="en-US"/>
          </a:p>
        </p:txBody>
      </p:sp>
    </p:spTree>
    <p:extLst>
      <p:ext uri="{BB962C8B-B14F-4D97-AF65-F5344CB8AC3E}">
        <p14:creationId xmlns:p14="http://schemas.microsoft.com/office/powerpoint/2010/main" val="40873395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11</a:t>
            </a:fld>
            <a:endParaRPr lang="en-US"/>
          </a:p>
        </p:txBody>
      </p:sp>
    </p:spTree>
    <p:extLst>
      <p:ext uri="{BB962C8B-B14F-4D97-AF65-F5344CB8AC3E}">
        <p14:creationId xmlns:p14="http://schemas.microsoft.com/office/powerpoint/2010/main" val="24911764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12</a:t>
            </a:fld>
            <a:endParaRPr lang="en-US"/>
          </a:p>
        </p:txBody>
      </p:sp>
    </p:spTree>
    <p:extLst>
      <p:ext uri="{BB962C8B-B14F-4D97-AF65-F5344CB8AC3E}">
        <p14:creationId xmlns:p14="http://schemas.microsoft.com/office/powerpoint/2010/main" val="19094158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13</a:t>
            </a:fld>
            <a:endParaRPr lang="en-US"/>
          </a:p>
        </p:txBody>
      </p:sp>
    </p:spTree>
    <p:extLst>
      <p:ext uri="{BB962C8B-B14F-4D97-AF65-F5344CB8AC3E}">
        <p14:creationId xmlns:p14="http://schemas.microsoft.com/office/powerpoint/2010/main" val="39924779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14</a:t>
            </a:fld>
            <a:endParaRPr lang="en-US"/>
          </a:p>
        </p:txBody>
      </p:sp>
    </p:spTree>
    <p:extLst>
      <p:ext uri="{BB962C8B-B14F-4D97-AF65-F5344CB8AC3E}">
        <p14:creationId xmlns:p14="http://schemas.microsoft.com/office/powerpoint/2010/main" val="29848042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15</a:t>
            </a:fld>
            <a:endParaRPr lang="en-US"/>
          </a:p>
        </p:txBody>
      </p:sp>
    </p:spTree>
    <p:extLst>
      <p:ext uri="{BB962C8B-B14F-4D97-AF65-F5344CB8AC3E}">
        <p14:creationId xmlns:p14="http://schemas.microsoft.com/office/powerpoint/2010/main" val="21416385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16</a:t>
            </a:fld>
            <a:endParaRPr lang="en-US"/>
          </a:p>
        </p:txBody>
      </p:sp>
    </p:spTree>
    <p:extLst>
      <p:ext uri="{BB962C8B-B14F-4D97-AF65-F5344CB8AC3E}">
        <p14:creationId xmlns:p14="http://schemas.microsoft.com/office/powerpoint/2010/main" val="21155160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17</a:t>
            </a:fld>
            <a:endParaRPr lang="en-US"/>
          </a:p>
        </p:txBody>
      </p:sp>
    </p:spTree>
    <p:extLst>
      <p:ext uri="{BB962C8B-B14F-4D97-AF65-F5344CB8AC3E}">
        <p14:creationId xmlns:p14="http://schemas.microsoft.com/office/powerpoint/2010/main" val="4639463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18</a:t>
            </a:fld>
            <a:endParaRPr lang="en-US"/>
          </a:p>
        </p:txBody>
      </p:sp>
    </p:spTree>
    <p:extLst>
      <p:ext uri="{BB962C8B-B14F-4D97-AF65-F5344CB8AC3E}">
        <p14:creationId xmlns:p14="http://schemas.microsoft.com/office/powerpoint/2010/main" val="20515143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19</a:t>
            </a:fld>
            <a:endParaRPr lang="en-US"/>
          </a:p>
        </p:txBody>
      </p:sp>
    </p:spTree>
    <p:extLst>
      <p:ext uri="{BB962C8B-B14F-4D97-AF65-F5344CB8AC3E}">
        <p14:creationId xmlns:p14="http://schemas.microsoft.com/office/powerpoint/2010/main" val="6835220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20</a:t>
            </a:fld>
            <a:endParaRPr lang="en-US"/>
          </a:p>
        </p:txBody>
      </p:sp>
    </p:spTree>
    <p:extLst>
      <p:ext uri="{BB962C8B-B14F-4D97-AF65-F5344CB8AC3E}">
        <p14:creationId xmlns:p14="http://schemas.microsoft.com/office/powerpoint/2010/main" val="27754821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2</a:t>
            </a:fld>
            <a:endParaRPr lang="en-US"/>
          </a:p>
        </p:txBody>
      </p:sp>
    </p:spTree>
    <p:extLst>
      <p:ext uri="{BB962C8B-B14F-4D97-AF65-F5344CB8AC3E}">
        <p14:creationId xmlns:p14="http://schemas.microsoft.com/office/powerpoint/2010/main" val="34976044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21</a:t>
            </a:fld>
            <a:endParaRPr lang="en-US"/>
          </a:p>
        </p:txBody>
      </p:sp>
    </p:spTree>
    <p:extLst>
      <p:ext uri="{BB962C8B-B14F-4D97-AF65-F5344CB8AC3E}">
        <p14:creationId xmlns:p14="http://schemas.microsoft.com/office/powerpoint/2010/main" val="25840201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22</a:t>
            </a:fld>
            <a:endParaRPr lang="en-US"/>
          </a:p>
        </p:txBody>
      </p:sp>
    </p:spTree>
    <p:extLst>
      <p:ext uri="{BB962C8B-B14F-4D97-AF65-F5344CB8AC3E}">
        <p14:creationId xmlns:p14="http://schemas.microsoft.com/office/powerpoint/2010/main" val="3686066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23</a:t>
            </a:fld>
            <a:endParaRPr lang="en-US"/>
          </a:p>
        </p:txBody>
      </p:sp>
    </p:spTree>
    <p:extLst>
      <p:ext uri="{BB962C8B-B14F-4D97-AF65-F5344CB8AC3E}">
        <p14:creationId xmlns:p14="http://schemas.microsoft.com/office/powerpoint/2010/main" val="15086244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24</a:t>
            </a:fld>
            <a:endParaRPr lang="en-US"/>
          </a:p>
        </p:txBody>
      </p:sp>
    </p:spTree>
    <p:extLst>
      <p:ext uri="{BB962C8B-B14F-4D97-AF65-F5344CB8AC3E}">
        <p14:creationId xmlns:p14="http://schemas.microsoft.com/office/powerpoint/2010/main" val="6289104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26</a:t>
            </a:fld>
            <a:endParaRPr lang="en-US"/>
          </a:p>
        </p:txBody>
      </p:sp>
    </p:spTree>
    <p:extLst>
      <p:ext uri="{BB962C8B-B14F-4D97-AF65-F5344CB8AC3E}">
        <p14:creationId xmlns:p14="http://schemas.microsoft.com/office/powerpoint/2010/main" val="30521511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28</a:t>
            </a:fld>
            <a:endParaRPr lang="en-US"/>
          </a:p>
        </p:txBody>
      </p:sp>
    </p:spTree>
    <p:extLst>
      <p:ext uri="{BB962C8B-B14F-4D97-AF65-F5344CB8AC3E}">
        <p14:creationId xmlns:p14="http://schemas.microsoft.com/office/powerpoint/2010/main" val="12693452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30</a:t>
            </a:fld>
            <a:endParaRPr lang="en-US"/>
          </a:p>
        </p:txBody>
      </p:sp>
    </p:spTree>
    <p:extLst>
      <p:ext uri="{BB962C8B-B14F-4D97-AF65-F5344CB8AC3E}">
        <p14:creationId xmlns:p14="http://schemas.microsoft.com/office/powerpoint/2010/main" val="23550286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3</a:t>
            </a:fld>
            <a:endParaRPr lang="en-US"/>
          </a:p>
        </p:txBody>
      </p:sp>
    </p:spTree>
    <p:extLst>
      <p:ext uri="{BB962C8B-B14F-4D97-AF65-F5344CB8AC3E}">
        <p14:creationId xmlns:p14="http://schemas.microsoft.com/office/powerpoint/2010/main" val="2474968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4</a:t>
            </a:fld>
            <a:endParaRPr lang="en-US"/>
          </a:p>
        </p:txBody>
      </p:sp>
    </p:spTree>
    <p:extLst>
      <p:ext uri="{BB962C8B-B14F-4D97-AF65-F5344CB8AC3E}">
        <p14:creationId xmlns:p14="http://schemas.microsoft.com/office/powerpoint/2010/main" val="13638717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5</a:t>
            </a:fld>
            <a:endParaRPr lang="en-US"/>
          </a:p>
        </p:txBody>
      </p:sp>
    </p:spTree>
    <p:extLst>
      <p:ext uri="{BB962C8B-B14F-4D97-AF65-F5344CB8AC3E}">
        <p14:creationId xmlns:p14="http://schemas.microsoft.com/office/powerpoint/2010/main" val="3078911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6</a:t>
            </a:fld>
            <a:endParaRPr lang="en-US"/>
          </a:p>
        </p:txBody>
      </p:sp>
    </p:spTree>
    <p:extLst>
      <p:ext uri="{BB962C8B-B14F-4D97-AF65-F5344CB8AC3E}">
        <p14:creationId xmlns:p14="http://schemas.microsoft.com/office/powerpoint/2010/main" val="33619892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8</a:t>
            </a:fld>
            <a:endParaRPr lang="en-US"/>
          </a:p>
        </p:txBody>
      </p:sp>
    </p:spTree>
    <p:extLst>
      <p:ext uri="{BB962C8B-B14F-4D97-AF65-F5344CB8AC3E}">
        <p14:creationId xmlns:p14="http://schemas.microsoft.com/office/powerpoint/2010/main" val="23769823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9</a:t>
            </a:fld>
            <a:endParaRPr lang="en-US"/>
          </a:p>
        </p:txBody>
      </p:sp>
    </p:spTree>
    <p:extLst>
      <p:ext uri="{BB962C8B-B14F-4D97-AF65-F5344CB8AC3E}">
        <p14:creationId xmlns:p14="http://schemas.microsoft.com/office/powerpoint/2010/main" val="41593335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10</a:t>
            </a:fld>
            <a:endParaRPr lang="en-US"/>
          </a:p>
        </p:txBody>
      </p:sp>
    </p:spTree>
    <p:extLst>
      <p:ext uri="{BB962C8B-B14F-4D97-AF65-F5344CB8AC3E}">
        <p14:creationId xmlns:p14="http://schemas.microsoft.com/office/powerpoint/2010/main" val="19914017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973563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46A0D3B0-7A9A-4272-80E7-84F437EB2ABA}" type="datetimeFigureOut">
              <a:rPr lang="en-US" smtClean="0"/>
              <a:pPr/>
              <a:t>9/4/2019</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1F82C0F8-4CA2-4834-B56E-2C74DD1BA5A7}" type="slidenum">
              <a:rPr lang="en-US" smtClean="0"/>
              <a:pPr/>
              <a:t>‹#›</a:t>
            </a:fld>
            <a:endParaRPr lang="en-US"/>
          </a:p>
        </p:txBody>
      </p:sp>
    </p:spTree>
    <p:extLst>
      <p:ext uri="{BB962C8B-B14F-4D97-AF65-F5344CB8AC3E}">
        <p14:creationId xmlns:p14="http://schemas.microsoft.com/office/powerpoint/2010/main" val="3100269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46A0D3B0-7A9A-4272-80E7-84F437EB2ABA}" type="datetimeFigureOut">
              <a:rPr lang="en-US" smtClean="0"/>
              <a:pPr/>
              <a:t>9/4/2019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1F82C0F8-4CA2-4834-B56E-2C74DD1BA5A7}" type="slidenum">
              <a:rPr lang="en-US" smtClean="0"/>
              <a:pPr/>
              <a:t>‹#›</a:t>
            </a:fld>
            <a:endParaRPr lang="en-US"/>
          </a:p>
        </p:txBody>
      </p:sp>
    </p:spTree>
    <p:extLst>
      <p:ext uri="{BB962C8B-B14F-4D97-AF65-F5344CB8AC3E}">
        <p14:creationId xmlns:p14="http://schemas.microsoft.com/office/powerpoint/2010/main" val="32321115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46A0D3B0-7A9A-4272-80E7-84F437EB2ABA}" type="datetimeFigureOut">
              <a:rPr lang="en-US" smtClean="0"/>
              <a:pPr/>
              <a:t>9/4/2019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1F82C0F8-4CA2-4834-B56E-2C74DD1BA5A7}" type="slidenum">
              <a:rPr lang="en-US" smtClean="0"/>
              <a:pPr/>
              <a:t>‹#›</a:t>
            </a:fld>
            <a:endParaRPr lang="en-US"/>
          </a:p>
        </p:txBody>
      </p:sp>
    </p:spTree>
    <p:extLst>
      <p:ext uri="{BB962C8B-B14F-4D97-AF65-F5344CB8AC3E}">
        <p14:creationId xmlns:p14="http://schemas.microsoft.com/office/powerpoint/2010/main" val="39992259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356825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6131249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4621381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04/09/2019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02921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04/09/2019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060159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04/09/2019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4627122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04/09/2019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922910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6124675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6358182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9691760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9495955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5492358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21379138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23632661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30557977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04/09/2019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3035431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04/09/2019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18116757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04/09/2019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17908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46A0D3B0-7A9A-4272-80E7-84F437EB2ABA}" type="datetimeFigureOut">
              <a:rPr lang="en-US" smtClean="0"/>
              <a:pPr/>
              <a:t>9/4/2019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1F82C0F8-4CA2-4834-B56E-2C74DD1BA5A7}" type="slidenum">
              <a:rPr lang="en-US" smtClean="0"/>
              <a:pPr/>
              <a:t>‹#›</a:t>
            </a:fld>
            <a:endParaRPr lang="en-US"/>
          </a:p>
        </p:txBody>
      </p:sp>
    </p:spTree>
    <p:extLst>
      <p:ext uri="{BB962C8B-B14F-4D97-AF65-F5344CB8AC3E}">
        <p14:creationId xmlns:p14="http://schemas.microsoft.com/office/powerpoint/2010/main" val="17428689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04/09/2019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15263375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04/09/2019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40807032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04/09/2019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22563720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85570826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122478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46A0D3B0-7A9A-4272-80E7-84F437EB2ABA}" type="datetimeFigureOut">
              <a:rPr lang="en-US" smtClean="0"/>
              <a:pPr/>
              <a:t>9/4/2019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1F82C0F8-4CA2-4834-B56E-2C74DD1BA5A7}" type="slidenum">
              <a:rPr lang="en-US" smtClean="0"/>
              <a:pPr/>
              <a:t>‹#›</a:t>
            </a:fld>
            <a:endParaRPr lang="en-US"/>
          </a:p>
        </p:txBody>
      </p:sp>
    </p:spTree>
    <p:extLst>
      <p:ext uri="{BB962C8B-B14F-4D97-AF65-F5344CB8AC3E}">
        <p14:creationId xmlns:p14="http://schemas.microsoft.com/office/powerpoint/2010/main" val="1642259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46A0D3B0-7A9A-4272-80E7-84F437EB2ABA}" type="datetimeFigureOut">
              <a:rPr lang="en-US" smtClean="0"/>
              <a:pPr/>
              <a:t>9/4/2019</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1F82C0F8-4CA2-4834-B56E-2C74DD1BA5A7}" type="slidenum">
              <a:rPr lang="en-US" smtClean="0"/>
              <a:pPr/>
              <a:t>‹#›</a:t>
            </a:fld>
            <a:endParaRPr lang="en-US"/>
          </a:p>
        </p:txBody>
      </p:sp>
    </p:spTree>
    <p:extLst>
      <p:ext uri="{BB962C8B-B14F-4D97-AF65-F5344CB8AC3E}">
        <p14:creationId xmlns:p14="http://schemas.microsoft.com/office/powerpoint/2010/main" val="1861017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46A0D3B0-7A9A-4272-80E7-84F437EB2ABA}" type="datetimeFigureOut">
              <a:rPr lang="en-US" smtClean="0"/>
              <a:pPr/>
              <a:t>9/4/2019</a:t>
            </a:fld>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1F82C0F8-4CA2-4834-B56E-2C74DD1BA5A7}" type="slidenum">
              <a:rPr lang="en-US" smtClean="0"/>
              <a:pPr/>
              <a:t>‹#›</a:t>
            </a:fld>
            <a:endParaRPr lang="en-US"/>
          </a:p>
        </p:txBody>
      </p:sp>
    </p:spTree>
    <p:extLst>
      <p:ext uri="{BB962C8B-B14F-4D97-AF65-F5344CB8AC3E}">
        <p14:creationId xmlns:p14="http://schemas.microsoft.com/office/powerpoint/2010/main" val="3911096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46A0D3B0-7A9A-4272-80E7-84F437EB2ABA}" type="datetimeFigureOut">
              <a:rPr lang="en-US" smtClean="0"/>
              <a:pPr/>
              <a:t>9/4/2019</a:t>
            </a:fld>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1F82C0F8-4CA2-4834-B56E-2C74DD1BA5A7}" type="slidenum">
              <a:rPr lang="en-US" smtClean="0"/>
              <a:pPr/>
              <a:t>‹#›</a:t>
            </a:fld>
            <a:endParaRPr lang="en-US"/>
          </a:p>
        </p:txBody>
      </p:sp>
    </p:spTree>
    <p:extLst>
      <p:ext uri="{BB962C8B-B14F-4D97-AF65-F5344CB8AC3E}">
        <p14:creationId xmlns:p14="http://schemas.microsoft.com/office/powerpoint/2010/main" val="3938960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46A0D3B0-7A9A-4272-80E7-84F437EB2ABA}" type="datetimeFigureOut">
              <a:rPr lang="en-US" smtClean="0"/>
              <a:pPr/>
              <a:t>9/4/2019</a:t>
            </a:fld>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1F82C0F8-4CA2-4834-B56E-2C74DD1BA5A7}" type="slidenum">
              <a:rPr lang="en-US" smtClean="0"/>
              <a:pPr/>
              <a:t>‹#›</a:t>
            </a:fld>
            <a:endParaRPr lang="en-US"/>
          </a:p>
        </p:txBody>
      </p:sp>
    </p:spTree>
    <p:extLst>
      <p:ext uri="{BB962C8B-B14F-4D97-AF65-F5344CB8AC3E}">
        <p14:creationId xmlns:p14="http://schemas.microsoft.com/office/powerpoint/2010/main" val="21085020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46A0D3B0-7A9A-4272-80E7-84F437EB2ABA}" type="datetimeFigureOut">
              <a:rPr lang="en-US" smtClean="0"/>
              <a:pPr/>
              <a:t>9/4/2019</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1F82C0F8-4CA2-4834-B56E-2C74DD1BA5A7}" type="slidenum">
              <a:rPr lang="en-US" smtClean="0"/>
              <a:pPr/>
              <a:t>‹#›</a:t>
            </a:fld>
            <a:endParaRPr lang="en-US"/>
          </a:p>
        </p:txBody>
      </p:sp>
    </p:spTree>
    <p:extLst>
      <p:ext uri="{BB962C8B-B14F-4D97-AF65-F5344CB8AC3E}">
        <p14:creationId xmlns:p14="http://schemas.microsoft.com/office/powerpoint/2010/main" val="2968088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46A0D3B0-7A9A-4272-80E7-84F437EB2ABA}" type="datetimeFigureOut">
              <a:rPr lang="en-US" smtClean="0"/>
              <a:pPr/>
              <a:t>9/4/2019</a:t>
            </a:fld>
            <a:endParaRPr lang="en-US"/>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US"/>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1F82C0F8-4CA2-4834-B56E-2C74DD1BA5A7}" type="slidenum">
              <a:rPr lang="en-US" smtClean="0"/>
              <a:pPr/>
              <a:t>‹#›</a:t>
            </a:fld>
            <a:endParaRPr lang="en-US"/>
          </a:p>
        </p:txBody>
      </p:sp>
    </p:spTree>
    <p:extLst>
      <p:ext uri="{BB962C8B-B14F-4D97-AF65-F5344CB8AC3E}">
        <p14:creationId xmlns:p14="http://schemas.microsoft.com/office/powerpoint/2010/main" val="2095256785"/>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04/09/2019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111405542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04/09/2019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2795848420"/>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hyperlink" Target="http://www.nationalnumeracy.org.uk/"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hyperlink" Target="https://moodle.warwick.ac.uk/mod/quiz/view.php?id=715439" TargetMode="Externa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hyperlink" Target="https://www.ncetm.org.uk/" TargetMode="External"/><Relationship Id="rId2" Type="http://schemas.openxmlformats.org/officeDocument/2006/relationships/notesSlide" Target="../notesSlides/notesSlide26.xml"/><Relationship Id="rId1" Type="http://schemas.openxmlformats.org/officeDocument/2006/relationships/slideLayout" Target="../slideLayouts/slideLayout14.xml"/><Relationship Id="rId6" Type="http://schemas.openxmlformats.org/officeDocument/2006/relationships/hyperlink" Target="http://www.m-a.org.uk/jsp/index.jsp" TargetMode="External"/><Relationship Id="rId5" Type="http://schemas.openxmlformats.org/officeDocument/2006/relationships/hyperlink" Target="http://www.nationalstemcentre.org.uk/" TargetMode="External"/><Relationship Id="rId4" Type="http://schemas.openxmlformats.org/officeDocument/2006/relationships/hyperlink" Target="http://nrich.maths.org/frontpage"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Mathematical Mindsets</a:t>
            </a:r>
            <a:endParaRPr lang="en-US" dirty="0"/>
          </a:p>
        </p:txBody>
      </p:sp>
      <p:sp>
        <p:nvSpPr>
          <p:cNvPr id="3" name="Subtitle 2"/>
          <p:cNvSpPr>
            <a:spLocks noGrp="1"/>
          </p:cNvSpPr>
          <p:nvPr>
            <p:ph type="subTitle" idx="1"/>
          </p:nvPr>
        </p:nvSpPr>
        <p:spPr/>
        <p:txBody>
          <a:bodyPr>
            <a:normAutofit/>
          </a:bodyPr>
          <a:lstStyle/>
          <a:p>
            <a:r>
              <a:rPr lang="en-GB" dirty="0" smtClean="0"/>
              <a:t>Mark Harris</a:t>
            </a:r>
          </a:p>
          <a:p>
            <a:r>
              <a:rPr lang="en-GB" dirty="0" smtClean="0">
                <a:solidFill>
                  <a:schemeClr val="bg2"/>
                </a:solidFill>
              </a:rPr>
              <a:t>m.o.harris@warwick.ac.uk</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Subject Knowledge Test</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769524783"/>
              </p:ext>
            </p:extLst>
          </p:nvPr>
        </p:nvGraphicFramePr>
        <p:xfrm>
          <a:off x="1524000" y="1988840"/>
          <a:ext cx="6096000" cy="365760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762000">
                  <a:extLst>
                    <a:ext uri="{9D8B030D-6E8A-4147-A177-3AD203B41FA5}">
                      <a16:colId xmlns:a16="http://schemas.microsoft.com/office/drawing/2014/main" val="20007"/>
                    </a:ext>
                  </a:extLst>
                </a:gridCol>
              </a:tblGrid>
              <a:tr h="370840">
                <a:tc>
                  <a:txBody>
                    <a:bodyPr/>
                    <a:lstStyle/>
                    <a:p>
                      <a:pPr algn="ctr"/>
                      <a:r>
                        <a:rPr lang="en-GB" sz="2400" dirty="0" smtClean="0"/>
                        <a:t>X</a:t>
                      </a:r>
                      <a:endParaRPr lang="en-GB" sz="2400" dirty="0"/>
                    </a:p>
                  </a:txBody>
                  <a:tcPr/>
                </a:tc>
                <a:tc>
                  <a:txBody>
                    <a:bodyPr/>
                    <a:lstStyle/>
                    <a:p>
                      <a:pPr algn="ctr"/>
                      <a:r>
                        <a:rPr lang="en-GB" sz="2400" dirty="0" smtClean="0"/>
                        <a:t>8</a:t>
                      </a:r>
                      <a:endParaRPr lang="en-GB" sz="2400" dirty="0"/>
                    </a:p>
                  </a:txBody>
                  <a:tcPr/>
                </a:tc>
                <a:tc>
                  <a:txBody>
                    <a:bodyPr/>
                    <a:lstStyle/>
                    <a:p>
                      <a:pPr algn="ctr"/>
                      <a:r>
                        <a:rPr lang="en-GB" sz="2400" dirty="0" smtClean="0"/>
                        <a:t>2</a:t>
                      </a:r>
                      <a:endParaRPr lang="en-GB" sz="2400" dirty="0"/>
                    </a:p>
                  </a:txBody>
                  <a:tcPr/>
                </a:tc>
                <a:tc>
                  <a:txBody>
                    <a:bodyPr/>
                    <a:lstStyle/>
                    <a:p>
                      <a:pPr algn="ctr"/>
                      <a:r>
                        <a:rPr lang="en-GB" sz="2400" dirty="0" smtClean="0"/>
                        <a:t>½</a:t>
                      </a:r>
                      <a:endParaRPr lang="en-GB" sz="2400" dirty="0"/>
                    </a:p>
                  </a:txBody>
                  <a:tcPr/>
                </a:tc>
                <a:tc>
                  <a:txBody>
                    <a:bodyPr/>
                    <a:lstStyle/>
                    <a:p>
                      <a:pPr algn="ctr"/>
                      <a:r>
                        <a:rPr lang="en-GB" sz="2400" dirty="0" smtClean="0"/>
                        <a:t>5</a:t>
                      </a:r>
                      <a:endParaRPr lang="en-GB" sz="2400" dirty="0"/>
                    </a:p>
                  </a:txBody>
                  <a:tcPr/>
                </a:tc>
                <a:tc>
                  <a:txBody>
                    <a:bodyPr/>
                    <a:lstStyle/>
                    <a:p>
                      <a:pPr algn="ctr"/>
                      <a:r>
                        <a:rPr lang="en-GB" sz="2400" dirty="0" smtClean="0"/>
                        <a:t>¼</a:t>
                      </a:r>
                      <a:endParaRPr lang="en-GB" sz="2400" dirty="0"/>
                    </a:p>
                  </a:txBody>
                  <a:tcPr/>
                </a:tc>
                <a:tc>
                  <a:txBody>
                    <a:bodyPr/>
                    <a:lstStyle/>
                    <a:p>
                      <a:pPr algn="ctr"/>
                      <a:r>
                        <a:rPr lang="en-GB" sz="2400" dirty="0" smtClean="0"/>
                        <a:t>10</a:t>
                      </a:r>
                      <a:endParaRPr lang="en-GB" sz="2400" dirty="0"/>
                    </a:p>
                  </a:txBody>
                  <a:tcPr/>
                </a:tc>
                <a:tc>
                  <a:txBody>
                    <a:bodyPr/>
                    <a:lstStyle/>
                    <a:p>
                      <a:pPr algn="ctr"/>
                      <a:r>
                        <a:rPr lang="en-GB" sz="2400" dirty="0" smtClean="0"/>
                        <a:t>4</a:t>
                      </a:r>
                      <a:endParaRPr lang="en-GB" sz="2400" dirty="0"/>
                    </a:p>
                  </a:txBody>
                  <a:tcPr/>
                </a:tc>
                <a:extLst>
                  <a:ext uri="{0D108BD9-81ED-4DB2-BD59-A6C34878D82A}">
                    <a16:rowId xmlns:a16="http://schemas.microsoft.com/office/drawing/2014/main" val="10000"/>
                  </a:ext>
                </a:extLst>
              </a:tr>
              <a:tr h="370840">
                <a:tc>
                  <a:txBody>
                    <a:bodyPr/>
                    <a:lstStyle/>
                    <a:p>
                      <a:pPr algn="ctr"/>
                      <a:r>
                        <a:rPr lang="en-GB" sz="2400" dirty="0" smtClean="0"/>
                        <a:t>6</a:t>
                      </a:r>
                      <a:endParaRPr lang="en-GB" sz="2400" dirty="0"/>
                    </a:p>
                  </a:txBody>
                  <a:tcPr/>
                </a:tc>
                <a:tc>
                  <a:txBody>
                    <a:bodyPr/>
                    <a:lstStyle/>
                    <a:p>
                      <a:pPr algn="ctr"/>
                      <a:endParaRPr lang="en-GB" sz="2400" dirty="0"/>
                    </a:p>
                  </a:txBody>
                  <a:tcPr/>
                </a:tc>
                <a:tc>
                  <a:txBody>
                    <a:bodyPr/>
                    <a:lstStyle/>
                    <a:p>
                      <a:pPr algn="ctr"/>
                      <a:r>
                        <a:rPr lang="en-GB" sz="2400" dirty="0" smtClean="0"/>
                        <a:t>12</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24</a:t>
                      </a:r>
                      <a:endParaRPr lang="en-GB" sz="2400" dirty="0"/>
                    </a:p>
                  </a:txBody>
                  <a:tcPr/>
                </a:tc>
                <a:extLst>
                  <a:ext uri="{0D108BD9-81ED-4DB2-BD59-A6C34878D82A}">
                    <a16:rowId xmlns:a16="http://schemas.microsoft.com/office/drawing/2014/main" val="10001"/>
                  </a:ext>
                </a:extLst>
              </a:tr>
              <a:tr h="370840">
                <a:tc>
                  <a:txBody>
                    <a:bodyPr/>
                    <a:lstStyle/>
                    <a:p>
                      <a:pPr algn="ctr"/>
                      <a:r>
                        <a:rPr lang="en-GB" sz="2400" dirty="0" smtClean="0"/>
                        <a:t>3</a:t>
                      </a:r>
                      <a:endParaRPr lang="en-GB" sz="2400" dirty="0"/>
                    </a:p>
                  </a:txBody>
                  <a:tcPr/>
                </a:tc>
                <a:tc>
                  <a:txBody>
                    <a:bodyPr/>
                    <a:lstStyle/>
                    <a:p>
                      <a:pPr algn="ctr"/>
                      <a:endParaRPr lang="en-GB" sz="2400" dirty="0"/>
                    </a:p>
                  </a:txBody>
                  <a:tcPr/>
                </a:tc>
                <a:tc>
                  <a:txBody>
                    <a:bodyPr/>
                    <a:lstStyle/>
                    <a:p>
                      <a:pPr algn="ctr"/>
                      <a:r>
                        <a:rPr lang="en-GB" sz="2400" dirty="0" smtClean="0"/>
                        <a:t>6</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12</a:t>
                      </a:r>
                      <a:endParaRPr lang="en-GB" sz="2400" dirty="0"/>
                    </a:p>
                  </a:txBody>
                  <a:tcPr/>
                </a:tc>
                <a:extLst>
                  <a:ext uri="{0D108BD9-81ED-4DB2-BD59-A6C34878D82A}">
                    <a16:rowId xmlns:a16="http://schemas.microsoft.com/office/drawing/2014/main" val="10002"/>
                  </a:ext>
                </a:extLst>
              </a:tr>
              <a:tr h="370840">
                <a:tc>
                  <a:txBody>
                    <a:bodyPr/>
                    <a:lstStyle/>
                    <a:p>
                      <a:pPr algn="ctr"/>
                      <a:r>
                        <a:rPr lang="en-GB" sz="2400" dirty="0" smtClean="0"/>
                        <a:t>7</a:t>
                      </a:r>
                      <a:endParaRPr lang="en-GB" sz="2400" dirty="0"/>
                    </a:p>
                  </a:txBody>
                  <a:tcPr/>
                </a:tc>
                <a:tc>
                  <a:txBody>
                    <a:bodyPr/>
                    <a:lstStyle/>
                    <a:p>
                      <a:pPr algn="ctr"/>
                      <a:endParaRPr lang="en-GB" sz="2400" dirty="0"/>
                    </a:p>
                  </a:txBody>
                  <a:tcPr/>
                </a:tc>
                <a:tc>
                  <a:txBody>
                    <a:bodyPr/>
                    <a:lstStyle/>
                    <a:p>
                      <a:pPr algn="ctr"/>
                      <a:r>
                        <a:rPr lang="en-GB" sz="2400" dirty="0" smtClean="0"/>
                        <a:t>14</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28</a:t>
                      </a:r>
                      <a:endParaRPr lang="en-GB" sz="2400" dirty="0"/>
                    </a:p>
                  </a:txBody>
                  <a:tcPr/>
                </a:tc>
                <a:extLst>
                  <a:ext uri="{0D108BD9-81ED-4DB2-BD59-A6C34878D82A}">
                    <a16:rowId xmlns:a16="http://schemas.microsoft.com/office/drawing/2014/main" val="10003"/>
                  </a:ext>
                </a:extLst>
              </a:tr>
              <a:tr h="370840">
                <a:tc>
                  <a:txBody>
                    <a:bodyPr/>
                    <a:lstStyle/>
                    <a:p>
                      <a:pPr algn="ctr"/>
                      <a:r>
                        <a:rPr lang="en-GB" sz="2400" dirty="0" smtClean="0"/>
                        <a:t>9</a:t>
                      </a:r>
                      <a:endParaRPr lang="en-GB" sz="2400" dirty="0"/>
                    </a:p>
                  </a:txBody>
                  <a:tcPr/>
                </a:tc>
                <a:tc>
                  <a:txBody>
                    <a:bodyPr/>
                    <a:lstStyle/>
                    <a:p>
                      <a:pPr algn="ctr"/>
                      <a:endParaRPr lang="en-GB" sz="2400" dirty="0"/>
                    </a:p>
                  </a:txBody>
                  <a:tcPr/>
                </a:tc>
                <a:tc>
                  <a:txBody>
                    <a:bodyPr/>
                    <a:lstStyle/>
                    <a:p>
                      <a:pPr algn="ctr"/>
                      <a:r>
                        <a:rPr lang="en-GB" sz="2400" dirty="0" smtClean="0"/>
                        <a:t>18</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36</a:t>
                      </a:r>
                      <a:endParaRPr lang="en-GB" sz="2400" dirty="0"/>
                    </a:p>
                  </a:txBody>
                  <a:tcPr/>
                </a:tc>
                <a:extLst>
                  <a:ext uri="{0D108BD9-81ED-4DB2-BD59-A6C34878D82A}">
                    <a16:rowId xmlns:a16="http://schemas.microsoft.com/office/drawing/2014/main" val="10004"/>
                  </a:ext>
                </a:extLst>
              </a:tr>
              <a:tr h="370840">
                <a:tc>
                  <a:txBody>
                    <a:bodyPr/>
                    <a:lstStyle/>
                    <a:p>
                      <a:pPr algn="ctr"/>
                      <a:r>
                        <a:rPr lang="en-GB" sz="2400" dirty="0" smtClean="0"/>
                        <a:t>4</a:t>
                      </a:r>
                      <a:endParaRPr lang="en-GB" sz="2400" dirty="0"/>
                    </a:p>
                  </a:txBody>
                  <a:tcPr/>
                </a:tc>
                <a:tc>
                  <a:txBody>
                    <a:bodyPr/>
                    <a:lstStyle/>
                    <a:p>
                      <a:pPr algn="ctr"/>
                      <a:endParaRPr lang="en-GB" sz="2400" dirty="0"/>
                    </a:p>
                  </a:txBody>
                  <a:tcPr/>
                </a:tc>
                <a:tc>
                  <a:txBody>
                    <a:bodyPr/>
                    <a:lstStyle/>
                    <a:p>
                      <a:pPr algn="ctr"/>
                      <a:r>
                        <a:rPr lang="en-GB" sz="2400" dirty="0" smtClean="0"/>
                        <a:t>8</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16</a:t>
                      </a:r>
                      <a:endParaRPr lang="en-GB" sz="2400" dirty="0"/>
                    </a:p>
                  </a:txBody>
                  <a:tcPr/>
                </a:tc>
                <a:extLst>
                  <a:ext uri="{0D108BD9-81ED-4DB2-BD59-A6C34878D82A}">
                    <a16:rowId xmlns:a16="http://schemas.microsoft.com/office/drawing/2014/main" val="10005"/>
                  </a:ext>
                </a:extLst>
              </a:tr>
              <a:tr h="370840">
                <a:tc>
                  <a:txBody>
                    <a:bodyPr/>
                    <a:lstStyle/>
                    <a:p>
                      <a:pPr algn="ctr"/>
                      <a:r>
                        <a:rPr lang="en-GB" sz="2400" dirty="0" smtClean="0"/>
                        <a:t>5</a:t>
                      </a:r>
                      <a:endParaRPr lang="en-GB" sz="2400" dirty="0"/>
                    </a:p>
                  </a:txBody>
                  <a:tcPr/>
                </a:tc>
                <a:tc>
                  <a:txBody>
                    <a:bodyPr/>
                    <a:lstStyle/>
                    <a:p>
                      <a:pPr algn="ctr"/>
                      <a:endParaRPr lang="en-GB" sz="2400" dirty="0"/>
                    </a:p>
                  </a:txBody>
                  <a:tcPr/>
                </a:tc>
                <a:tc>
                  <a:txBody>
                    <a:bodyPr/>
                    <a:lstStyle/>
                    <a:p>
                      <a:pPr algn="ctr"/>
                      <a:r>
                        <a:rPr lang="en-GB" sz="2400" dirty="0" smtClean="0"/>
                        <a:t>10</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20</a:t>
                      </a:r>
                      <a:endParaRPr lang="en-GB" sz="2400" dirty="0"/>
                    </a:p>
                  </a:txBody>
                  <a:tcPr/>
                </a:tc>
                <a:extLst>
                  <a:ext uri="{0D108BD9-81ED-4DB2-BD59-A6C34878D82A}">
                    <a16:rowId xmlns:a16="http://schemas.microsoft.com/office/drawing/2014/main" val="10006"/>
                  </a:ext>
                </a:extLst>
              </a:tr>
              <a:tr h="370840">
                <a:tc>
                  <a:txBody>
                    <a:bodyPr/>
                    <a:lstStyle/>
                    <a:p>
                      <a:pPr algn="ctr"/>
                      <a:r>
                        <a:rPr lang="en-GB" sz="2400" dirty="0" smtClean="0"/>
                        <a:t>12</a:t>
                      </a:r>
                      <a:endParaRPr lang="en-GB" sz="2400" dirty="0"/>
                    </a:p>
                  </a:txBody>
                  <a:tcPr/>
                </a:tc>
                <a:tc>
                  <a:txBody>
                    <a:bodyPr/>
                    <a:lstStyle/>
                    <a:p>
                      <a:pPr algn="ctr"/>
                      <a:endParaRPr lang="en-GB" sz="2400" dirty="0"/>
                    </a:p>
                  </a:txBody>
                  <a:tcPr/>
                </a:tc>
                <a:tc>
                  <a:txBody>
                    <a:bodyPr/>
                    <a:lstStyle/>
                    <a:p>
                      <a:pPr algn="ctr"/>
                      <a:r>
                        <a:rPr lang="en-GB" sz="2400" dirty="0" smtClean="0"/>
                        <a:t>24</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48</a:t>
                      </a:r>
                      <a:endParaRPr lang="en-GB" sz="2400"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40284622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Subject Knowledge Test</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874736354"/>
              </p:ext>
            </p:extLst>
          </p:nvPr>
        </p:nvGraphicFramePr>
        <p:xfrm>
          <a:off x="1524000" y="1988840"/>
          <a:ext cx="6096000" cy="365760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762000">
                  <a:extLst>
                    <a:ext uri="{9D8B030D-6E8A-4147-A177-3AD203B41FA5}">
                      <a16:colId xmlns:a16="http://schemas.microsoft.com/office/drawing/2014/main" val="20007"/>
                    </a:ext>
                  </a:extLst>
                </a:gridCol>
              </a:tblGrid>
              <a:tr h="370840">
                <a:tc>
                  <a:txBody>
                    <a:bodyPr/>
                    <a:lstStyle/>
                    <a:p>
                      <a:pPr algn="ctr"/>
                      <a:r>
                        <a:rPr lang="en-GB" sz="2400" dirty="0" smtClean="0"/>
                        <a:t>X</a:t>
                      </a:r>
                      <a:endParaRPr lang="en-GB" sz="2400" dirty="0"/>
                    </a:p>
                  </a:txBody>
                  <a:tcPr/>
                </a:tc>
                <a:tc>
                  <a:txBody>
                    <a:bodyPr/>
                    <a:lstStyle/>
                    <a:p>
                      <a:pPr algn="ctr"/>
                      <a:r>
                        <a:rPr lang="en-GB" sz="2400" dirty="0" smtClean="0"/>
                        <a:t>8</a:t>
                      </a:r>
                      <a:endParaRPr lang="en-GB" sz="2400" dirty="0"/>
                    </a:p>
                  </a:txBody>
                  <a:tcPr/>
                </a:tc>
                <a:tc>
                  <a:txBody>
                    <a:bodyPr/>
                    <a:lstStyle/>
                    <a:p>
                      <a:pPr algn="ctr"/>
                      <a:r>
                        <a:rPr lang="en-GB" sz="2400" dirty="0" smtClean="0"/>
                        <a:t>2</a:t>
                      </a:r>
                      <a:endParaRPr lang="en-GB" sz="2400" dirty="0"/>
                    </a:p>
                  </a:txBody>
                  <a:tcPr/>
                </a:tc>
                <a:tc>
                  <a:txBody>
                    <a:bodyPr/>
                    <a:lstStyle/>
                    <a:p>
                      <a:pPr algn="ctr"/>
                      <a:r>
                        <a:rPr lang="en-GB" sz="2400" dirty="0" smtClean="0"/>
                        <a:t>½</a:t>
                      </a:r>
                      <a:endParaRPr lang="en-GB" sz="2400" dirty="0"/>
                    </a:p>
                  </a:txBody>
                  <a:tcPr/>
                </a:tc>
                <a:tc>
                  <a:txBody>
                    <a:bodyPr/>
                    <a:lstStyle/>
                    <a:p>
                      <a:pPr algn="ctr"/>
                      <a:r>
                        <a:rPr lang="en-GB" sz="2400" dirty="0" smtClean="0"/>
                        <a:t>5</a:t>
                      </a:r>
                      <a:endParaRPr lang="en-GB" sz="2400" dirty="0"/>
                    </a:p>
                  </a:txBody>
                  <a:tcPr/>
                </a:tc>
                <a:tc>
                  <a:txBody>
                    <a:bodyPr/>
                    <a:lstStyle/>
                    <a:p>
                      <a:pPr algn="ctr"/>
                      <a:r>
                        <a:rPr lang="en-GB" sz="2400" dirty="0" smtClean="0"/>
                        <a:t>¼</a:t>
                      </a:r>
                      <a:endParaRPr lang="en-GB" sz="2400" dirty="0"/>
                    </a:p>
                  </a:txBody>
                  <a:tcPr/>
                </a:tc>
                <a:tc>
                  <a:txBody>
                    <a:bodyPr/>
                    <a:lstStyle/>
                    <a:p>
                      <a:pPr algn="ctr"/>
                      <a:r>
                        <a:rPr lang="en-GB" sz="2400" dirty="0" smtClean="0"/>
                        <a:t>10</a:t>
                      </a:r>
                      <a:endParaRPr lang="en-GB" sz="2400" dirty="0"/>
                    </a:p>
                  </a:txBody>
                  <a:tcPr/>
                </a:tc>
                <a:tc>
                  <a:txBody>
                    <a:bodyPr/>
                    <a:lstStyle/>
                    <a:p>
                      <a:pPr algn="ctr"/>
                      <a:r>
                        <a:rPr lang="en-GB" sz="2400" dirty="0" smtClean="0"/>
                        <a:t>4</a:t>
                      </a:r>
                      <a:endParaRPr lang="en-GB" sz="2400" dirty="0"/>
                    </a:p>
                  </a:txBody>
                  <a:tcPr/>
                </a:tc>
                <a:extLst>
                  <a:ext uri="{0D108BD9-81ED-4DB2-BD59-A6C34878D82A}">
                    <a16:rowId xmlns:a16="http://schemas.microsoft.com/office/drawing/2014/main" val="10000"/>
                  </a:ext>
                </a:extLst>
              </a:tr>
              <a:tr h="370840">
                <a:tc>
                  <a:txBody>
                    <a:bodyPr/>
                    <a:lstStyle/>
                    <a:p>
                      <a:pPr algn="ctr"/>
                      <a:r>
                        <a:rPr lang="en-GB" sz="2400" dirty="0" smtClean="0"/>
                        <a:t>6</a:t>
                      </a:r>
                      <a:endParaRPr lang="en-GB" sz="2400" dirty="0"/>
                    </a:p>
                  </a:txBody>
                  <a:tcPr/>
                </a:tc>
                <a:tc>
                  <a:txBody>
                    <a:bodyPr/>
                    <a:lstStyle/>
                    <a:p>
                      <a:pPr algn="ctr"/>
                      <a:r>
                        <a:rPr lang="en-GB" sz="2400" dirty="0" smtClean="0"/>
                        <a:t>48</a:t>
                      </a:r>
                      <a:endParaRPr lang="en-GB" sz="2400" dirty="0"/>
                    </a:p>
                  </a:txBody>
                  <a:tcPr/>
                </a:tc>
                <a:tc>
                  <a:txBody>
                    <a:bodyPr/>
                    <a:lstStyle/>
                    <a:p>
                      <a:pPr algn="ctr"/>
                      <a:r>
                        <a:rPr lang="en-GB" sz="2400" dirty="0" smtClean="0"/>
                        <a:t>12</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24</a:t>
                      </a:r>
                      <a:endParaRPr lang="en-GB" sz="2400" dirty="0"/>
                    </a:p>
                  </a:txBody>
                  <a:tcPr/>
                </a:tc>
                <a:extLst>
                  <a:ext uri="{0D108BD9-81ED-4DB2-BD59-A6C34878D82A}">
                    <a16:rowId xmlns:a16="http://schemas.microsoft.com/office/drawing/2014/main" val="10001"/>
                  </a:ext>
                </a:extLst>
              </a:tr>
              <a:tr h="370840">
                <a:tc>
                  <a:txBody>
                    <a:bodyPr/>
                    <a:lstStyle/>
                    <a:p>
                      <a:pPr algn="ctr"/>
                      <a:r>
                        <a:rPr lang="en-GB" sz="2400" dirty="0" smtClean="0"/>
                        <a:t>3</a:t>
                      </a:r>
                      <a:endParaRPr lang="en-GB" sz="2400" dirty="0"/>
                    </a:p>
                  </a:txBody>
                  <a:tcPr/>
                </a:tc>
                <a:tc>
                  <a:txBody>
                    <a:bodyPr/>
                    <a:lstStyle/>
                    <a:p>
                      <a:pPr algn="ctr"/>
                      <a:r>
                        <a:rPr lang="en-GB" sz="2400" dirty="0" smtClean="0"/>
                        <a:t>24</a:t>
                      </a:r>
                      <a:endParaRPr lang="en-GB" sz="2400" dirty="0"/>
                    </a:p>
                  </a:txBody>
                  <a:tcPr/>
                </a:tc>
                <a:tc>
                  <a:txBody>
                    <a:bodyPr/>
                    <a:lstStyle/>
                    <a:p>
                      <a:pPr algn="ctr"/>
                      <a:r>
                        <a:rPr lang="en-GB" sz="2400" dirty="0" smtClean="0"/>
                        <a:t>6</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12</a:t>
                      </a:r>
                      <a:endParaRPr lang="en-GB" sz="2400" dirty="0"/>
                    </a:p>
                  </a:txBody>
                  <a:tcPr/>
                </a:tc>
                <a:extLst>
                  <a:ext uri="{0D108BD9-81ED-4DB2-BD59-A6C34878D82A}">
                    <a16:rowId xmlns:a16="http://schemas.microsoft.com/office/drawing/2014/main" val="10002"/>
                  </a:ext>
                </a:extLst>
              </a:tr>
              <a:tr h="370840">
                <a:tc>
                  <a:txBody>
                    <a:bodyPr/>
                    <a:lstStyle/>
                    <a:p>
                      <a:pPr algn="ctr"/>
                      <a:r>
                        <a:rPr lang="en-GB" sz="2400" dirty="0" smtClean="0"/>
                        <a:t>7</a:t>
                      </a:r>
                      <a:endParaRPr lang="en-GB" sz="2400" dirty="0"/>
                    </a:p>
                  </a:txBody>
                  <a:tcPr/>
                </a:tc>
                <a:tc>
                  <a:txBody>
                    <a:bodyPr/>
                    <a:lstStyle/>
                    <a:p>
                      <a:pPr algn="ctr"/>
                      <a:r>
                        <a:rPr lang="en-GB" sz="2400" dirty="0" smtClean="0"/>
                        <a:t>56</a:t>
                      </a:r>
                      <a:endParaRPr lang="en-GB" sz="2400" dirty="0"/>
                    </a:p>
                  </a:txBody>
                  <a:tcPr/>
                </a:tc>
                <a:tc>
                  <a:txBody>
                    <a:bodyPr/>
                    <a:lstStyle/>
                    <a:p>
                      <a:pPr algn="ctr"/>
                      <a:r>
                        <a:rPr lang="en-GB" sz="2400" dirty="0" smtClean="0"/>
                        <a:t>14</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28</a:t>
                      </a:r>
                      <a:endParaRPr lang="en-GB" sz="2400" dirty="0"/>
                    </a:p>
                  </a:txBody>
                  <a:tcPr/>
                </a:tc>
                <a:extLst>
                  <a:ext uri="{0D108BD9-81ED-4DB2-BD59-A6C34878D82A}">
                    <a16:rowId xmlns:a16="http://schemas.microsoft.com/office/drawing/2014/main" val="10003"/>
                  </a:ext>
                </a:extLst>
              </a:tr>
              <a:tr h="370840">
                <a:tc>
                  <a:txBody>
                    <a:bodyPr/>
                    <a:lstStyle/>
                    <a:p>
                      <a:pPr algn="ctr"/>
                      <a:r>
                        <a:rPr lang="en-GB" sz="2400" dirty="0" smtClean="0"/>
                        <a:t>9</a:t>
                      </a:r>
                      <a:endParaRPr lang="en-GB" sz="2400" dirty="0"/>
                    </a:p>
                  </a:txBody>
                  <a:tcPr/>
                </a:tc>
                <a:tc>
                  <a:txBody>
                    <a:bodyPr/>
                    <a:lstStyle/>
                    <a:p>
                      <a:pPr algn="ctr"/>
                      <a:r>
                        <a:rPr lang="en-GB" sz="2400" dirty="0" smtClean="0"/>
                        <a:t>72</a:t>
                      </a:r>
                      <a:endParaRPr lang="en-GB" sz="2400" dirty="0"/>
                    </a:p>
                  </a:txBody>
                  <a:tcPr/>
                </a:tc>
                <a:tc>
                  <a:txBody>
                    <a:bodyPr/>
                    <a:lstStyle/>
                    <a:p>
                      <a:pPr algn="ctr"/>
                      <a:r>
                        <a:rPr lang="en-GB" sz="2400" dirty="0" smtClean="0"/>
                        <a:t>18</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36</a:t>
                      </a:r>
                      <a:endParaRPr lang="en-GB" sz="2400" dirty="0"/>
                    </a:p>
                  </a:txBody>
                  <a:tcPr/>
                </a:tc>
                <a:extLst>
                  <a:ext uri="{0D108BD9-81ED-4DB2-BD59-A6C34878D82A}">
                    <a16:rowId xmlns:a16="http://schemas.microsoft.com/office/drawing/2014/main" val="10004"/>
                  </a:ext>
                </a:extLst>
              </a:tr>
              <a:tr h="370840">
                <a:tc>
                  <a:txBody>
                    <a:bodyPr/>
                    <a:lstStyle/>
                    <a:p>
                      <a:pPr algn="ctr"/>
                      <a:r>
                        <a:rPr lang="en-GB" sz="2400" dirty="0" smtClean="0"/>
                        <a:t>4</a:t>
                      </a:r>
                      <a:endParaRPr lang="en-GB" sz="2400" dirty="0"/>
                    </a:p>
                  </a:txBody>
                  <a:tcPr/>
                </a:tc>
                <a:tc>
                  <a:txBody>
                    <a:bodyPr/>
                    <a:lstStyle/>
                    <a:p>
                      <a:pPr algn="ctr"/>
                      <a:r>
                        <a:rPr lang="en-GB" sz="2400" dirty="0" smtClean="0"/>
                        <a:t>32</a:t>
                      </a:r>
                      <a:endParaRPr lang="en-GB" sz="2400" dirty="0"/>
                    </a:p>
                  </a:txBody>
                  <a:tcPr/>
                </a:tc>
                <a:tc>
                  <a:txBody>
                    <a:bodyPr/>
                    <a:lstStyle/>
                    <a:p>
                      <a:pPr algn="ctr"/>
                      <a:r>
                        <a:rPr lang="en-GB" sz="2400" dirty="0" smtClean="0"/>
                        <a:t>8</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16</a:t>
                      </a:r>
                      <a:endParaRPr lang="en-GB" sz="2400" dirty="0"/>
                    </a:p>
                  </a:txBody>
                  <a:tcPr/>
                </a:tc>
                <a:extLst>
                  <a:ext uri="{0D108BD9-81ED-4DB2-BD59-A6C34878D82A}">
                    <a16:rowId xmlns:a16="http://schemas.microsoft.com/office/drawing/2014/main" val="10005"/>
                  </a:ext>
                </a:extLst>
              </a:tr>
              <a:tr h="370840">
                <a:tc>
                  <a:txBody>
                    <a:bodyPr/>
                    <a:lstStyle/>
                    <a:p>
                      <a:pPr algn="ctr"/>
                      <a:r>
                        <a:rPr lang="en-GB" sz="2400" dirty="0" smtClean="0"/>
                        <a:t>5</a:t>
                      </a:r>
                      <a:endParaRPr lang="en-GB" sz="2400" dirty="0"/>
                    </a:p>
                  </a:txBody>
                  <a:tcPr/>
                </a:tc>
                <a:tc>
                  <a:txBody>
                    <a:bodyPr/>
                    <a:lstStyle/>
                    <a:p>
                      <a:pPr algn="ctr"/>
                      <a:r>
                        <a:rPr lang="en-GB" sz="2400" dirty="0" smtClean="0"/>
                        <a:t>40</a:t>
                      </a:r>
                      <a:endParaRPr lang="en-GB" sz="2400" dirty="0"/>
                    </a:p>
                  </a:txBody>
                  <a:tcPr/>
                </a:tc>
                <a:tc>
                  <a:txBody>
                    <a:bodyPr/>
                    <a:lstStyle/>
                    <a:p>
                      <a:pPr algn="ctr"/>
                      <a:r>
                        <a:rPr lang="en-GB" sz="2400" dirty="0" smtClean="0"/>
                        <a:t>10</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20</a:t>
                      </a:r>
                      <a:endParaRPr lang="en-GB" sz="2400" dirty="0"/>
                    </a:p>
                  </a:txBody>
                  <a:tcPr/>
                </a:tc>
                <a:extLst>
                  <a:ext uri="{0D108BD9-81ED-4DB2-BD59-A6C34878D82A}">
                    <a16:rowId xmlns:a16="http://schemas.microsoft.com/office/drawing/2014/main" val="10006"/>
                  </a:ext>
                </a:extLst>
              </a:tr>
              <a:tr h="370840">
                <a:tc>
                  <a:txBody>
                    <a:bodyPr/>
                    <a:lstStyle/>
                    <a:p>
                      <a:pPr algn="ctr"/>
                      <a:r>
                        <a:rPr lang="en-GB" sz="2400" dirty="0" smtClean="0"/>
                        <a:t>12</a:t>
                      </a:r>
                      <a:endParaRPr lang="en-GB" sz="2400" dirty="0"/>
                    </a:p>
                  </a:txBody>
                  <a:tcPr/>
                </a:tc>
                <a:tc>
                  <a:txBody>
                    <a:bodyPr/>
                    <a:lstStyle/>
                    <a:p>
                      <a:pPr algn="ctr"/>
                      <a:r>
                        <a:rPr lang="en-GB" sz="2400" dirty="0" smtClean="0"/>
                        <a:t>96</a:t>
                      </a:r>
                      <a:endParaRPr lang="en-GB" sz="2400" dirty="0"/>
                    </a:p>
                  </a:txBody>
                  <a:tcPr/>
                </a:tc>
                <a:tc>
                  <a:txBody>
                    <a:bodyPr/>
                    <a:lstStyle/>
                    <a:p>
                      <a:pPr algn="ctr"/>
                      <a:r>
                        <a:rPr lang="en-GB" sz="2400" dirty="0" smtClean="0"/>
                        <a:t>24</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48</a:t>
                      </a:r>
                      <a:endParaRPr lang="en-GB" sz="2400"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6126299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Subject Knowledge Test</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352917043"/>
              </p:ext>
            </p:extLst>
          </p:nvPr>
        </p:nvGraphicFramePr>
        <p:xfrm>
          <a:off x="1524000" y="1988840"/>
          <a:ext cx="6096000" cy="365760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762000">
                  <a:extLst>
                    <a:ext uri="{9D8B030D-6E8A-4147-A177-3AD203B41FA5}">
                      <a16:colId xmlns:a16="http://schemas.microsoft.com/office/drawing/2014/main" val="20007"/>
                    </a:ext>
                  </a:extLst>
                </a:gridCol>
              </a:tblGrid>
              <a:tr h="370840">
                <a:tc>
                  <a:txBody>
                    <a:bodyPr/>
                    <a:lstStyle/>
                    <a:p>
                      <a:pPr algn="ctr"/>
                      <a:r>
                        <a:rPr lang="en-GB" sz="2400" dirty="0" smtClean="0"/>
                        <a:t>X</a:t>
                      </a:r>
                      <a:endParaRPr lang="en-GB" sz="2400" dirty="0"/>
                    </a:p>
                  </a:txBody>
                  <a:tcPr/>
                </a:tc>
                <a:tc>
                  <a:txBody>
                    <a:bodyPr/>
                    <a:lstStyle/>
                    <a:p>
                      <a:pPr algn="ctr"/>
                      <a:r>
                        <a:rPr lang="en-GB" sz="2400" dirty="0" smtClean="0"/>
                        <a:t>8</a:t>
                      </a:r>
                      <a:endParaRPr lang="en-GB" sz="2400" dirty="0"/>
                    </a:p>
                  </a:txBody>
                  <a:tcPr/>
                </a:tc>
                <a:tc>
                  <a:txBody>
                    <a:bodyPr/>
                    <a:lstStyle/>
                    <a:p>
                      <a:pPr algn="ctr"/>
                      <a:r>
                        <a:rPr lang="en-GB" sz="2400" dirty="0" smtClean="0"/>
                        <a:t>2</a:t>
                      </a:r>
                      <a:endParaRPr lang="en-GB" sz="2400" dirty="0"/>
                    </a:p>
                  </a:txBody>
                  <a:tcPr/>
                </a:tc>
                <a:tc>
                  <a:txBody>
                    <a:bodyPr/>
                    <a:lstStyle/>
                    <a:p>
                      <a:pPr algn="ctr"/>
                      <a:r>
                        <a:rPr lang="en-GB" sz="2400" dirty="0" smtClean="0"/>
                        <a:t>½</a:t>
                      </a:r>
                      <a:endParaRPr lang="en-GB" sz="2400" dirty="0"/>
                    </a:p>
                  </a:txBody>
                  <a:tcPr/>
                </a:tc>
                <a:tc>
                  <a:txBody>
                    <a:bodyPr/>
                    <a:lstStyle/>
                    <a:p>
                      <a:pPr algn="ctr"/>
                      <a:r>
                        <a:rPr lang="en-GB" sz="2400" dirty="0" smtClean="0"/>
                        <a:t>5</a:t>
                      </a:r>
                      <a:endParaRPr lang="en-GB" sz="2400" dirty="0"/>
                    </a:p>
                  </a:txBody>
                  <a:tcPr/>
                </a:tc>
                <a:tc>
                  <a:txBody>
                    <a:bodyPr/>
                    <a:lstStyle/>
                    <a:p>
                      <a:pPr algn="ctr"/>
                      <a:r>
                        <a:rPr lang="en-GB" sz="2400" dirty="0" smtClean="0"/>
                        <a:t>¼</a:t>
                      </a:r>
                      <a:endParaRPr lang="en-GB" sz="2400" dirty="0"/>
                    </a:p>
                  </a:txBody>
                  <a:tcPr/>
                </a:tc>
                <a:tc>
                  <a:txBody>
                    <a:bodyPr/>
                    <a:lstStyle/>
                    <a:p>
                      <a:pPr algn="ctr"/>
                      <a:r>
                        <a:rPr lang="en-GB" sz="2400" dirty="0" smtClean="0"/>
                        <a:t>10</a:t>
                      </a:r>
                      <a:endParaRPr lang="en-GB" sz="2400" dirty="0"/>
                    </a:p>
                  </a:txBody>
                  <a:tcPr/>
                </a:tc>
                <a:tc>
                  <a:txBody>
                    <a:bodyPr/>
                    <a:lstStyle/>
                    <a:p>
                      <a:pPr algn="ctr"/>
                      <a:r>
                        <a:rPr lang="en-GB" sz="2400" dirty="0" smtClean="0"/>
                        <a:t>4</a:t>
                      </a:r>
                      <a:endParaRPr lang="en-GB" sz="2400" dirty="0"/>
                    </a:p>
                  </a:txBody>
                  <a:tcPr/>
                </a:tc>
                <a:extLst>
                  <a:ext uri="{0D108BD9-81ED-4DB2-BD59-A6C34878D82A}">
                    <a16:rowId xmlns:a16="http://schemas.microsoft.com/office/drawing/2014/main" val="10000"/>
                  </a:ext>
                </a:extLst>
              </a:tr>
              <a:tr h="370840">
                <a:tc>
                  <a:txBody>
                    <a:bodyPr/>
                    <a:lstStyle/>
                    <a:p>
                      <a:pPr algn="ctr"/>
                      <a:r>
                        <a:rPr lang="en-GB" sz="2400" dirty="0" smtClean="0"/>
                        <a:t>6</a:t>
                      </a:r>
                      <a:endParaRPr lang="en-GB" sz="2400" dirty="0"/>
                    </a:p>
                  </a:txBody>
                  <a:tcPr/>
                </a:tc>
                <a:tc>
                  <a:txBody>
                    <a:bodyPr/>
                    <a:lstStyle/>
                    <a:p>
                      <a:pPr algn="ctr"/>
                      <a:r>
                        <a:rPr lang="en-GB" sz="2400" dirty="0" smtClean="0"/>
                        <a:t>48</a:t>
                      </a:r>
                      <a:endParaRPr lang="en-GB" sz="2400" dirty="0"/>
                    </a:p>
                  </a:txBody>
                  <a:tcPr/>
                </a:tc>
                <a:tc>
                  <a:txBody>
                    <a:bodyPr/>
                    <a:lstStyle/>
                    <a:p>
                      <a:pPr algn="ctr"/>
                      <a:r>
                        <a:rPr lang="en-GB" sz="2400" dirty="0" smtClean="0"/>
                        <a:t>12</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60</a:t>
                      </a:r>
                      <a:endParaRPr lang="en-GB" sz="2400" dirty="0"/>
                    </a:p>
                  </a:txBody>
                  <a:tcPr/>
                </a:tc>
                <a:tc>
                  <a:txBody>
                    <a:bodyPr/>
                    <a:lstStyle/>
                    <a:p>
                      <a:pPr algn="ctr"/>
                      <a:r>
                        <a:rPr lang="en-GB" sz="2400" dirty="0" smtClean="0"/>
                        <a:t>24</a:t>
                      </a:r>
                      <a:endParaRPr lang="en-GB" sz="2400" dirty="0"/>
                    </a:p>
                  </a:txBody>
                  <a:tcPr/>
                </a:tc>
                <a:extLst>
                  <a:ext uri="{0D108BD9-81ED-4DB2-BD59-A6C34878D82A}">
                    <a16:rowId xmlns:a16="http://schemas.microsoft.com/office/drawing/2014/main" val="10001"/>
                  </a:ext>
                </a:extLst>
              </a:tr>
              <a:tr h="370840">
                <a:tc>
                  <a:txBody>
                    <a:bodyPr/>
                    <a:lstStyle/>
                    <a:p>
                      <a:pPr algn="ctr"/>
                      <a:r>
                        <a:rPr lang="en-GB" sz="2400" dirty="0" smtClean="0"/>
                        <a:t>3</a:t>
                      </a:r>
                      <a:endParaRPr lang="en-GB" sz="2400" dirty="0"/>
                    </a:p>
                  </a:txBody>
                  <a:tcPr/>
                </a:tc>
                <a:tc>
                  <a:txBody>
                    <a:bodyPr/>
                    <a:lstStyle/>
                    <a:p>
                      <a:pPr algn="ctr"/>
                      <a:r>
                        <a:rPr lang="en-GB" sz="2400" dirty="0" smtClean="0"/>
                        <a:t>24</a:t>
                      </a:r>
                      <a:endParaRPr lang="en-GB" sz="2400" dirty="0"/>
                    </a:p>
                  </a:txBody>
                  <a:tcPr/>
                </a:tc>
                <a:tc>
                  <a:txBody>
                    <a:bodyPr/>
                    <a:lstStyle/>
                    <a:p>
                      <a:pPr algn="ctr"/>
                      <a:r>
                        <a:rPr lang="en-GB" sz="2400" dirty="0" smtClean="0"/>
                        <a:t>6</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30</a:t>
                      </a:r>
                      <a:endParaRPr lang="en-GB" sz="2400" dirty="0"/>
                    </a:p>
                  </a:txBody>
                  <a:tcPr/>
                </a:tc>
                <a:tc>
                  <a:txBody>
                    <a:bodyPr/>
                    <a:lstStyle/>
                    <a:p>
                      <a:pPr algn="ctr"/>
                      <a:r>
                        <a:rPr lang="en-GB" sz="2400" dirty="0" smtClean="0"/>
                        <a:t>12</a:t>
                      </a:r>
                      <a:endParaRPr lang="en-GB" sz="2400" dirty="0"/>
                    </a:p>
                  </a:txBody>
                  <a:tcPr/>
                </a:tc>
                <a:extLst>
                  <a:ext uri="{0D108BD9-81ED-4DB2-BD59-A6C34878D82A}">
                    <a16:rowId xmlns:a16="http://schemas.microsoft.com/office/drawing/2014/main" val="10002"/>
                  </a:ext>
                </a:extLst>
              </a:tr>
              <a:tr h="370840">
                <a:tc>
                  <a:txBody>
                    <a:bodyPr/>
                    <a:lstStyle/>
                    <a:p>
                      <a:pPr algn="ctr"/>
                      <a:r>
                        <a:rPr lang="en-GB" sz="2400" dirty="0" smtClean="0"/>
                        <a:t>7</a:t>
                      </a:r>
                      <a:endParaRPr lang="en-GB" sz="2400" dirty="0"/>
                    </a:p>
                  </a:txBody>
                  <a:tcPr/>
                </a:tc>
                <a:tc>
                  <a:txBody>
                    <a:bodyPr/>
                    <a:lstStyle/>
                    <a:p>
                      <a:pPr algn="ctr"/>
                      <a:r>
                        <a:rPr lang="en-GB" sz="2400" dirty="0" smtClean="0"/>
                        <a:t>56</a:t>
                      </a:r>
                      <a:endParaRPr lang="en-GB" sz="2400" dirty="0"/>
                    </a:p>
                  </a:txBody>
                  <a:tcPr/>
                </a:tc>
                <a:tc>
                  <a:txBody>
                    <a:bodyPr/>
                    <a:lstStyle/>
                    <a:p>
                      <a:pPr algn="ctr"/>
                      <a:r>
                        <a:rPr lang="en-GB" sz="2400" dirty="0" smtClean="0"/>
                        <a:t>14</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70</a:t>
                      </a:r>
                      <a:endParaRPr lang="en-GB" sz="2400" dirty="0"/>
                    </a:p>
                  </a:txBody>
                  <a:tcPr/>
                </a:tc>
                <a:tc>
                  <a:txBody>
                    <a:bodyPr/>
                    <a:lstStyle/>
                    <a:p>
                      <a:pPr algn="ctr"/>
                      <a:r>
                        <a:rPr lang="en-GB" sz="2400" dirty="0" smtClean="0"/>
                        <a:t>28</a:t>
                      </a:r>
                      <a:endParaRPr lang="en-GB" sz="2400" dirty="0"/>
                    </a:p>
                  </a:txBody>
                  <a:tcPr/>
                </a:tc>
                <a:extLst>
                  <a:ext uri="{0D108BD9-81ED-4DB2-BD59-A6C34878D82A}">
                    <a16:rowId xmlns:a16="http://schemas.microsoft.com/office/drawing/2014/main" val="10003"/>
                  </a:ext>
                </a:extLst>
              </a:tr>
              <a:tr h="370840">
                <a:tc>
                  <a:txBody>
                    <a:bodyPr/>
                    <a:lstStyle/>
                    <a:p>
                      <a:pPr algn="ctr"/>
                      <a:r>
                        <a:rPr lang="en-GB" sz="2400" dirty="0" smtClean="0"/>
                        <a:t>9</a:t>
                      </a:r>
                      <a:endParaRPr lang="en-GB" sz="2400" dirty="0"/>
                    </a:p>
                  </a:txBody>
                  <a:tcPr/>
                </a:tc>
                <a:tc>
                  <a:txBody>
                    <a:bodyPr/>
                    <a:lstStyle/>
                    <a:p>
                      <a:pPr algn="ctr"/>
                      <a:r>
                        <a:rPr lang="en-GB" sz="2400" dirty="0" smtClean="0"/>
                        <a:t>72</a:t>
                      </a:r>
                      <a:endParaRPr lang="en-GB" sz="2400" dirty="0"/>
                    </a:p>
                  </a:txBody>
                  <a:tcPr/>
                </a:tc>
                <a:tc>
                  <a:txBody>
                    <a:bodyPr/>
                    <a:lstStyle/>
                    <a:p>
                      <a:pPr algn="ctr"/>
                      <a:r>
                        <a:rPr lang="en-GB" sz="2400" dirty="0" smtClean="0"/>
                        <a:t>18</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90</a:t>
                      </a:r>
                      <a:endParaRPr lang="en-GB" sz="2400" dirty="0"/>
                    </a:p>
                  </a:txBody>
                  <a:tcPr/>
                </a:tc>
                <a:tc>
                  <a:txBody>
                    <a:bodyPr/>
                    <a:lstStyle/>
                    <a:p>
                      <a:pPr algn="ctr"/>
                      <a:r>
                        <a:rPr lang="en-GB" sz="2400" dirty="0" smtClean="0"/>
                        <a:t>36</a:t>
                      </a:r>
                      <a:endParaRPr lang="en-GB" sz="2400" dirty="0"/>
                    </a:p>
                  </a:txBody>
                  <a:tcPr/>
                </a:tc>
                <a:extLst>
                  <a:ext uri="{0D108BD9-81ED-4DB2-BD59-A6C34878D82A}">
                    <a16:rowId xmlns:a16="http://schemas.microsoft.com/office/drawing/2014/main" val="10004"/>
                  </a:ext>
                </a:extLst>
              </a:tr>
              <a:tr h="370840">
                <a:tc>
                  <a:txBody>
                    <a:bodyPr/>
                    <a:lstStyle/>
                    <a:p>
                      <a:pPr algn="ctr"/>
                      <a:r>
                        <a:rPr lang="en-GB" sz="2400" dirty="0" smtClean="0"/>
                        <a:t>4</a:t>
                      </a:r>
                      <a:endParaRPr lang="en-GB" sz="2400" dirty="0"/>
                    </a:p>
                  </a:txBody>
                  <a:tcPr/>
                </a:tc>
                <a:tc>
                  <a:txBody>
                    <a:bodyPr/>
                    <a:lstStyle/>
                    <a:p>
                      <a:pPr algn="ctr"/>
                      <a:r>
                        <a:rPr lang="en-GB" sz="2400" dirty="0" smtClean="0"/>
                        <a:t>32</a:t>
                      </a:r>
                      <a:endParaRPr lang="en-GB" sz="2400" dirty="0"/>
                    </a:p>
                  </a:txBody>
                  <a:tcPr/>
                </a:tc>
                <a:tc>
                  <a:txBody>
                    <a:bodyPr/>
                    <a:lstStyle/>
                    <a:p>
                      <a:pPr algn="ctr"/>
                      <a:r>
                        <a:rPr lang="en-GB" sz="2400" dirty="0" smtClean="0"/>
                        <a:t>8</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40</a:t>
                      </a:r>
                      <a:endParaRPr lang="en-GB" sz="2400" dirty="0"/>
                    </a:p>
                  </a:txBody>
                  <a:tcPr/>
                </a:tc>
                <a:tc>
                  <a:txBody>
                    <a:bodyPr/>
                    <a:lstStyle/>
                    <a:p>
                      <a:pPr algn="ctr"/>
                      <a:r>
                        <a:rPr lang="en-GB" sz="2400" dirty="0" smtClean="0"/>
                        <a:t>16</a:t>
                      </a:r>
                      <a:endParaRPr lang="en-GB" sz="2400" dirty="0"/>
                    </a:p>
                  </a:txBody>
                  <a:tcPr/>
                </a:tc>
                <a:extLst>
                  <a:ext uri="{0D108BD9-81ED-4DB2-BD59-A6C34878D82A}">
                    <a16:rowId xmlns:a16="http://schemas.microsoft.com/office/drawing/2014/main" val="10005"/>
                  </a:ext>
                </a:extLst>
              </a:tr>
              <a:tr h="370840">
                <a:tc>
                  <a:txBody>
                    <a:bodyPr/>
                    <a:lstStyle/>
                    <a:p>
                      <a:pPr algn="ctr"/>
                      <a:r>
                        <a:rPr lang="en-GB" sz="2400" dirty="0" smtClean="0"/>
                        <a:t>5</a:t>
                      </a:r>
                      <a:endParaRPr lang="en-GB" sz="2400" dirty="0"/>
                    </a:p>
                  </a:txBody>
                  <a:tcPr/>
                </a:tc>
                <a:tc>
                  <a:txBody>
                    <a:bodyPr/>
                    <a:lstStyle/>
                    <a:p>
                      <a:pPr algn="ctr"/>
                      <a:r>
                        <a:rPr lang="en-GB" sz="2400" dirty="0" smtClean="0"/>
                        <a:t>40</a:t>
                      </a:r>
                      <a:endParaRPr lang="en-GB" sz="2400" dirty="0"/>
                    </a:p>
                  </a:txBody>
                  <a:tcPr/>
                </a:tc>
                <a:tc>
                  <a:txBody>
                    <a:bodyPr/>
                    <a:lstStyle/>
                    <a:p>
                      <a:pPr algn="ctr"/>
                      <a:r>
                        <a:rPr lang="en-GB" sz="2400" dirty="0" smtClean="0"/>
                        <a:t>10</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50</a:t>
                      </a:r>
                      <a:endParaRPr lang="en-GB" sz="2400" dirty="0"/>
                    </a:p>
                  </a:txBody>
                  <a:tcPr/>
                </a:tc>
                <a:tc>
                  <a:txBody>
                    <a:bodyPr/>
                    <a:lstStyle/>
                    <a:p>
                      <a:pPr algn="ctr"/>
                      <a:r>
                        <a:rPr lang="en-GB" sz="2400" dirty="0" smtClean="0"/>
                        <a:t>20</a:t>
                      </a:r>
                      <a:endParaRPr lang="en-GB" sz="2400" dirty="0"/>
                    </a:p>
                  </a:txBody>
                  <a:tcPr/>
                </a:tc>
                <a:extLst>
                  <a:ext uri="{0D108BD9-81ED-4DB2-BD59-A6C34878D82A}">
                    <a16:rowId xmlns:a16="http://schemas.microsoft.com/office/drawing/2014/main" val="10006"/>
                  </a:ext>
                </a:extLst>
              </a:tr>
              <a:tr h="370840">
                <a:tc>
                  <a:txBody>
                    <a:bodyPr/>
                    <a:lstStyle/>
                    <a:p>
                      <a:pPr algn="ctr"/>
                      <a:r>
                        <a:rPr lang="en-GB" sz="2400" dirty="0" smtClean="0"/>
                        <a:t>12</a:t>
                      </a:r>
                      <a:endParaRPr lang="en-GB" sz="2400" dirty="0"/>
                    </a:p>
                  </a:txBody>
                  <a:tcPr/>
                </a:tc>
                <a:tc>
                  <a:txBody>
                    <a:bodyPr/>
                    <a:lstStyle/>
                    <a:p>
                      <a:pPr algn="ctr"/>
                      <a:r>
                        <a:rPr lang="en-GB" sz="2400" dirty="0" smtClean="0"/>
                        <a:t>96</a:t>
                      </a:r>
                      <a:endParaRPr lang="en-GB" sz="2400" dirty="0"/>
                    </a:p>
                  </a:txBody>
                  <a:tcPr/>
                </a:tc>
                <a:tc>
                  <a:txBody>
                    <a:bodyPr/>
                    <a:lstStyle/>
                    <a:p>
                      <a:pPr algn="ctr"/>
                      <a:r>
                        <a:rPr lang="en-GB" sz="2400" dirty="0" smtClean="0"/>
                        <a:t>24</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120</a:t>
                      </a:r>
                      <a:endParaRPr lang="en-GB" sz="2400" dirty="0"/>
                    </a:p>
                  </a:txBody>
                  <a:tcPr/>
                </a:tc>
                <a:tc>
                  <a:txBody>
                    <a:bodyPr/>
                    <a:lstStyle/>
                    <a:p>
                      <a:pPr algn="ctr"/>
                      <a:r>
                        <a:rPr lang="en-GB" sz="2400" dirty="0" smtClean="0"/>
                        <a:t>48</a:t>
                      </a:r>
                      <a:endParaRPr lang="en-GB" sz="2400"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4458419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Subject Knowledge Test</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476960835"/>
              </p:ext>
            </p:extLst>
          </p:nvPr>
        </p:nvGraphicFramePr>
        <p:xfrm>
          <a:off x="1524000" y="1988840"/>
          <a:ext cx="6096000" cy="365760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762000">
                  <a:extLst>
                    <a:ext uri="{9D8B030D-6E8A-4147-A177-3AD203B41FA5}">
                      <a16:colId xmlns:a16="http://schemas.microsoft.com/office/drawing/2014/main" val="20007"/>
                    </a:ext>
                  </a:extLst>
                </a:gridCol>
              </a:tblGrid>
              <a:tr h="370840">
                <a:tc>
                  <a:txBody>
                    <a:bodyPr/>
                    <a:lstStyle/>
                    <a:p>
                      <a:pPr algn="ctr"/>
                      <a:r>
                        <a:rPr lang="en-GB" sz="2400" dirty="0" smtClean="0"/>
                        <a:t>X</a:t>
                      </a:r>
                      <a:endParaRPr lang="en-GB" sz="2400" dirty="0"/>
                    </a:p>
                  </a:txBody>
                  <a:tcPr/>
                </a:tc>
                <a:tc>
                  <a:txBody>
                    <a:bodyPr/>
                    <a:lstStyle/>
                    <a:p>
                      <a:pPr algn="ctr"/>
                      <a:r>
                        <a:rPr lang="en-GB" sz="2400" dirty="0" smtClean="0"/>
                        <a:t>8</a:t>
                      </a:r>
                      <a:endParaRPr lang="en-GB" sz="2400" dirty="0"/>
                    </a:p>
                  </a:txBody>
                  <a:tcPr/>
                </a:tc>
                <a:tc>
                  <a:txBody>
                    <a:bodyPr/>
                    <a:lstStyle/>
                    <a:p>
                      <a:pPr algn="ctr"/>
                      <a:r>
                        <a:rPr lang="en-GB" sz="2400" dirty="0" smtClean="0"/>
                        <a:t>2</a:t>
                      </a:r>
                      <a:endParaRPr lang="en-GB" sz="2400" dirty="0"/>
                    </a:p>
                  </a:txBody>
                  <a:tcPr/>
                </a:tc>
                <a:tc>
                  <a:txBody>
                    <a:bodyPr/>
                    <a:lstStyle/>
                    <a:p>
                      <a:pPr algn="ctr"/>
                      <a:r>
                        <a:rPr lang="en-GB" sz="2400" dirty="0" smtClean="0"/>
                        <a:t>½</a:t>
                      </a:r>
                      <a:endParaRPr lang="en-GB" sz="2400" dirty="0"/>
                    </a:p>
                  </a:txBody>
                  <a:tcPr/>
                </a:tc>
                <a:tc>
                  <a:txBody>
                    <a:bodyPr/>
                    <a:lstStyle/>
                    <a:p>
                      <a:pPr algn="ctr"/>
                      <a:r>
                        <a:rPr lang="en-GB" sz="2400" dirty="0" smtClean="0"/>
                        <a:t>5</a:t>
                      </a:r>
                      <a:endParaRPr lang="en-GB" sz="2400" dirty="0"/>
                    </a:p>
                  </a:txBody>
                  <a:tcPr/>
                </a:tc>
                <a:tc>
                  <a:txBody>
                    <a:bodyPr/>
                    <a:lstStyle/>
                    <a:p>
                      <a:pPr algn="ctr"/>
                      <a:r>
                        <a:rPr lang="en-GB" sz="2400" dirty="0" smtClean="0"/>
                        <a:t>¼</a:t>
                      </a:r>
                      <a:endParaRPr lang="en-GB" sz="2400" dirty="0"/>
                    </a:p>
                  </a:txBody>
                  <a:tcPr/>
                </a:tc>
                <a:tc>
                  <a:txBody>
                    <a:bodyPr/>
                    <a:lstStyle/>
                    <a:p>
                      <a:pPr algn="ctr"/>
                      <a:r>
                        <a:rPr lang="en-GB" sz="2400" dirty="0" smtClean="0"/>
                        <a:t>10</a:t>
                      </a:r>
                      <a:endParaRPr lang="en-GB" sz="2400" dirty="0"/>
                    </a:p>
                  </a:txBody>
                  <a:tcPr/>
                </a:tc>
                <a:tc>
                  <a:txBody>
                    <a:bodyPr/>
                    <a:lstStyle/>
                    <a:p>
                      <a:pPr algn="ctr"/>
                      <a:r>
                        <a:rPr lang="en-GB" sz="2400" dirty="0" smtClean="0"/>
                        <a:t>4</a:t>
                      </a:r>
                      <a:endParaRPr lang="en-GB" sz="2400" dirty="0"/>
                    </a:p>
                  </a:txBody>
                  <a:tcPr/>
                </a:tc>
                <a:extLst>
                  <a:ext uri="{0D108BD9-81ED-4DB2-BD59-A6C34878D82A}">
                    <a16:rowId xmlns:a16="http://schemas.microsoft.com/office/drawing/2014/main" val="10000"/>
                  </a:ext>
                </a:extLst>
              </a:tr>
              <a:tr h="370840">
                <a:tc>
                  <a:txBody>
                    <a:bodyPr/>
                    <a:lstStyle/>
                    <a:p>
                      <a:pPr algn="ctr"/>
                      <a:r>
                        <a:rPr lang="en-GB" sz="2400" dirty="0" smtClean="0"/>
                        <a:t>6</a:t>
                      </a:r>
                      <a:endParaRPr lang="en-GB" sz="2400" dirty="0"/>
                    </a:p>
                  </a:txBody>
                  <a:tcPr/>
                </a:tc>
                <a:tc>
                  <a:txBody>
                    <a:bodyPr/>
                    <a:lstStyle/>
                    <a:p>
                      <a:pPr algn="ctr"/>
                      <a:r>
                        <a:rPr lang="en-GB" sz="2400" dirty="0" smtClean="0"/>
                        <a:t>48</a:t>
                      </a:r>
                      <a:endParaRPr lang="en-GB" sz="2400" dirty="0"/>
                    </a:p>
                  </a:txBody>
                  <a:tcPr/>
                </a:tc>
                <a:tc>
                  <a:txBody>
                    <a:bodyPr/>
                    <a:lstStyle/>
                    <a:p>
                      <a:pPr algn="ctr"/>
                      <a:r>
                        <a:rPr lang="en-GB" sz="2400" dirty="0" smtClean="0"/>
                        <a:t>12</a:t>
                      </a:r>
                      <a:endParaRPr lang="en-GB" sz="2400" dirty="0"/>
                    </a:p>
                  </a:txBody>
                  <a:tcPr/>
                </a:tc>
                <a:tc>
                  <a:txBody>
                    <a:bodyPr/>
                    <a:lstStyle/>
                    <a:p>
                      <a:pPr algn="ctr"/>
                      <a:endParaRPr lang="en-GB" sz="2400" dirty="0"/>
                    </a:p>
                  </a:txBody>
                  <a:tcPr/>
                </a:tc>
                <a:tc>
                  <a:txBody>
                    <a:bodyPr/>
                    <a:lstStyle/>
                    <a:p>
                      <a:pPr algn="ctr"/>
                      <a:r>
                        <a:rPr lang="en-GB" sz="2400" dirty="0" smtClean="0"/>
                        <a:t>30</a:t>
                      </a:r>
                      <a:endParaRPr lang="en-GB" sz="2400" dirty="0"/>
                    </a:p>
                  </a:txBody>
                  <a:tcPr/>
                </a:tc>
                <a:tc>
                  <a:txBody>
                    <a:bodyPr/>
                    <a:lstStyle/>
                    <a:p>
                      <a:pPr algn="ctr"/>
                      <a:endParaRPr lang="en-GB" sz="2400" dirty="0"/>
                    </a:p>
                  </a:txBody>
                  <a:tcPr/>
                </a:tc>
                <a:tc>
                  <a:txBody>
                    <a:bodyPr/>
                    <a:lstStyle/>
                    <a:p>
                      <a:pPr algn="ctr"/>
                      <a:r>
                        <a:rPr lang="en-GB" sz="2400" dirty="0" smtClean="0"/>
                        <a:t>60</a:t>
                      </a:r>
                      <a:endParaRPr lang="en-GB" sz="2400" dirty="0"/>
                    </a:p>
                  </a:txBody>
                  <a:tcPr/>
                </a:tc>
                <a:tc>
                  <a:txBody>
                    <a:bodyPr/>
                    <a:lstStyle/>
                    <a:p>
                      <a:pPr algn="ctr"/>
                      <a:r>
                        <a:rPr lang="en-GB" sz="2400" dirty="0" smtClean="0"/>
                        <a:t>24</a:t>
                      </a:r>
                      <a:endParaRPr lang="en-GB" sz="2400" dirty="0"/>
                    </a:p>
                  </a:txBody>
                  <a:tcPr/>
                </a:tc>
                <a:extLst>
                  <a:ext uri="{0D108BD9-81ED-4DB2-BD59-A6C34878D82A}">
                    <a16:rowId xmlns:a16="http://schemas.microsoft.com/office/drawing/2014/main" val="10001"/>
                  </a:ext>
                </a:extLst>
              </a:tr>
              <a:tr h="370840">
                <a:tc>
                  <a:txBody>
                    <a:bodyPr/>
                    <a:lstStyle/>
                    <a:p>
                      <a:pPr algn="ctr"/>
                      <a:r>
                        <a:rPr lang="en-GB" sz="2400" dirty="0" smtClean="0"/>
                        <a:t>3</a:t>
                      </a:r>
                      <a:endParaRPr lang="en-GB" sz="2400" dirty="0"/>
                    </a:p>
                  </a:txBody>
                  <a:tcPr/>
                </a:tc>
                <a:tc>
                  <a:txBody>
                    <a:bodyPr/>
                    <a:lstStyle/>
                    <a:p>
                      <a:pPr algn="ctr"/>
                      <a:r>
                        <a:rPr lang="en-GB" sz="2400" dirty="0" smtClean="0"/>
                        <a:t>24</a:t>
                      </a:r>
                      <a:endParaRPr lang="en-GB" sz="2400" dirty="0"/>
                    </a:p>
                  </a:txBody>
                  <a:tcPr/>
                </a:tc>
                <a:tc>
                  <a:txBody>
                    <a:bodyPr/>
                    <a:lstStyle/>
                    <a:p>
                      <a:pPr algn="ctr"/>
                      <a:r>
                        <a:rPr lang="en-GB" sz="2400" dirty="0" smtClean="0"/>
                        <a:t>6</a:t>
                      </a:r>
                      <a:endParaRPr lang="en-GB" sz="2400" dirty="0"/>
                    </a:p>
                  </a:txBody>
                  <a:tcPr/>
                </a:tc>
                <a:tc>
                  <a:txBody>
                    <a:bodyPr/>
                    <a:lstStyle/>
                    <a:p>
                      <a:pPr algn="ctr"/>
                      <a:endParaRPr lang="en-GB" sz="2400" dirty="0"/>
                    </a:p>
                  </a:txBody>
                  <a:tcPr/>
                </a:tc>
                <a:tc>
                  <a:txBody>
                    <a:bodyPr/>
                    <a:lstStyle/>
                    <a:p>
                      <a:pPr algn="ctr"/>
                      <a:r>
                        <a:rPr lang="en-GB" sz="2400" dirty="0" smtClean="0"/>
                        <a:t>15</a:t>
                      </a:r>
                      <a:endParaRPr lang="en-GB" sz="2400" dirty="0"/>
                    </a:p>
                  </a:txBody>
                  <a:tcPr/>
                </a:tc>
                <a:tc>
                  <a:txBody>
                    <a:bodyPr/>
                    <a:lstStyle/>
                    <a:p>
                      <a:pPr algn="ctr"/>
                      <a:endParaRPr lang="en-GB" sz="2400" dirty="0"/>
                    </a:p>
                  </a:txBody>
                  <a:tcPr/>
                </a:tc>
                <a:tc>
                  <a:txBody>
                    <a:bodyPr/>
                    <a:lstStyle/>
                    <a:p>
                      <a:pPr algn="ctr"/>
                      <a:r>
                        <a:rPr lang="en-GB" sz="2400" dirty="0" smtClean="0"/>
                        <a:t>30</a:t>
                      </a:r>
                      <a:endParaRPr lang="en-GB" sz="2400" dirty="0"/>
                    </a:p>
                  </a:txBody>
                  <a:tcPr/>
                </a:tc>
                <a:tc>
                  <a:txBody>
                    <a:bodyPr/>
                    <a:lstStyle/>
                    <a:p>
                      <a:pPr algn="ctr"/>
                      <a:r>
                        <a:rPr lang="en-GB" sz="2400" dirty="0" smtClean="0"/>
                        <a:t>12</a:t>
                      </a:r>
                      <a:endParaRPr lang="en-GB" sz="2400" dirty="0"/>
                    </a:p>
                  </a:txBody>
                  <a:tcPr/>
                </a:tc>
                <a:extLst>
                  <a:ext uri="{0D108BD9-81ED-4DB2-BD59-A6C34878D82A}">
                    <a16:rowId xmlns:a16="http://schemas.microsoft.com/office/drawing/2014/main" val="10002"/>
                  </a:ext>
                </a:extLst>
              </a:tr>
              <a:tr h="370840">
                <a:tc>
                  <a:txBody>
                    <a:bodyPr/>
                    <a:lstStyle/>
                    <a:p>
                      <a:pPr algn="ctr"/>
                      <a:r>
                        <a:rPr lang="en-GB" sz="2400" dirty="0" smtClean="0"/>
                        <a:t>7</a:t>
                      </a:r>
                      <a:endParaRPr lang="en-GB" sz="2400" dirty="0"/>
                    </a:p>
                  </a:txBody>
                  <a:tcPr/>
                </a:tc>
                <a:tc>
                  <a:txBody>
                    <a:bodyPr/>
                    <a:lstStyle/>
                    <a:p>
                      <a:pPr algn="ctr"/>
                      <a:r>
                        <a:rPr lang="en-GB" sz="2400" dirty="0" smtClean="0"/>
                        <a:t>56</a:t>
                      </a:r>
                      <a:endParaRPr lang="en-GB" sz="2400" dirty="0"/>
                    </a:p>
                  </a:txBody>
                  <a:tcPr/>
                </a:tc>
                <a:tc>
                  <a:txBody>
                    <a:bodyPr/>
                    <a:lstStyle/>
                    <a:p>
                      <a:pPr algn="ctr"/>
                      <a:r>
                        <a:rPr lang="en-GB" sz="2400" dirty="0" smtClean="0"/>
                        <a:t>14</a:t>
                      </a:r>
                      <a:endParaRPr lang="en-GB" sz="2400" dirty="0"/>
                    </a:p>
                  </a:txBody>
                  <a:tcPr/>
                </a:tc>
                <a:tc>
                  <a:txBody>
                    <a:bodyPr/>
                    <a:lstStyle/>
                    <a:p>
                      <a:pPr algn="ctr"/>
                      <a:endParaRPr lang="en-GB" sz="2400" dirty="0"/>
                    </a:p>
                  </a:txBody>
                  <a:tcPr/>
                </a:tc>
                <a:tc>
                  <a:txBody>
                    <a:bodyPr/>
                    <a:lstStyle/>
                    <a:p>
                      <a:pPr algn="ctr"/>
                      <a:r>
                        <a:rPr lang="en-GB" sz="2400" dirty="0" smtClean="0"/>
                        <a:t>35</a:t>
                      </a:r>
                      <a:endParaRPr lang="en-GB" sz="2400" dirty="0"/>
                    </a:p>
                  </a:txBody>
                  <a:tcPr/>
                </a:tc>
                <a:tc>
                  <a:txBody>
                    <a:bodyPr/>
                    <a:lstStyle/>
                    <a:p>
                      <a:pPr algn="ctr"/>
                      <a:endParaRPr lang="en-GB" sz="2400" dirty="0"/>
                    </a:p>
                  </a:txBody>
                  <a:tcPr/>
                </a:tc>
                <a:tc>
                  <a:txBody>
                    <a:bodyPr/>
                    <a:lstStyle/>
                    <a:p>
                      <a:pPr algn="ctr"/>
                      <a:r>
                        <a:rPr lang="en-GB" sz="2400" dirty="0" smtClean="0"/>
                        <a:t>70</a:t>
                      </a:r>
                      <a:endParaRPr lang="en-GB" sz="2400" dirty="0"/>
                    </a:p>
                  </a:txBody>
                  <a:tcPr/>
                </a:tc>
                <a:tc>
                  <a:txBody>
                    <a:bodyPr/>
                    <a:lstStyle/>
                    <a:p>
                      <a:pPr algn="ctr"/>
                      <a:r>
                        <a:rPr lang="en-GB" sz="2400" dirty="0" smtClean="0"/>
                        <a:t>28</a:t>
                      </a:r>
                      <a:endParaRPr lang="en-GB" sz="2400" dirty="0"/>
                    </a:p>
                  </a:txBody>
                  <a:tcPr/>
                </a:tc>
                <a:extLst>
                  <a:ext uri="{0D108BD9-81ED-4DB2-BD59-A6C34878D82A}">
                    <a16:rowId xmlns:a16="http://schemas.microsoft.com/office/drawing/2014/main" val="10003"/>
                  </a:ext>
                </a:extLst>
              </a:tr>
              <a:tr h="370840">
                <a:tc>
                  <a:txBody>
                    <a:bodyPr/>
                    <a:lstStyle/>
                    <a:p>
                      <a:pPr algn="ctr"/>
                      <a:r>
                        <a:rPr lang="en-GB" sz="2400" dirty="0" smtClean="0"/>
                        <a:t>9</a:t>
                      </a:r>
                      <a:endParaRPr lang="en-GB" sz="2400" dirty="0"/>
                    </a:p>
                  </a:txBody>
                  <a:tcPr/>
                </a:tc>
                <a:tc>
                  <a:txBody>
                    <a:bodyPr/>
                    <a:lstStyle/>
                    <a:p>
                      <a:pPr algn="ctr"/>
                      <a:r>
                        <a:rPr lang="en-GB" sz="2400" dirty="0" smtClean="0"/>
                        <a:t>72</a:t>
                      </a:r>
                      <a:endParaRPr lang="en-GB" sz="2400" dirty="0"/>
                    </a:p>
                  </a:txBody>
                  <a:tcPr/>
                </a:tc>
                <a:tc>
                  <a:txBody>
                    <a:bodyPr/>
                    <a:lstStyle/>
                    <a:p>
                      <a:pPr algn="ctr"/>
                      <a:r>
                        <a:rPr lang="en-GB" sz="2400" dirty="0" smtClean="0"/>
                        <a:t>18</a:t>
                      </a:r>
                      <a:endParaRPr lang="en-GB" sz="2400" dirty="0"/>
                    </a:p>
                  </a:txBody>
                  <a:tcPr/>
                </a:tc>
                <a:tc>
                  <a:txBody>
                    <a:bodyPr/>
                    <a:lstStyle/>
                    <a:p>
                      <a:pPr algn="ctr"/>
                      <a:endParaRPr lang="en-GB" sz="2400" dirty="0"/>
                    </a:p>
                  </a:txBody>
                  <a:tcPr/>
                </a:tc>
                <a:tc>
                  <a:txBody>
                    <a:bodyPr/>
                    <a:lstStyle/>
                    <a:p>
                      <a:pPr algn="ctr"/>
                      <a:r>
                        <a:rPr lang="en-GB" sz="2400" dirty="0" smtClean="0"/>
                        <a:t>45</a:t>
                      </a:r>
                      <a:endParaRPr lang="en-GB" sz="2400" dirty="0"/>
                    </a:p>
                  </a:txBody>
                  <a:tcPr/>
                </a:tc>
                <a:tc>
                  <a:txBody>
                    <a:bodyPr/>
                    <a:lstStyle/>
                    <a:p>
                      <a:pPr algn="ctr"/>
                      <a:endParaRPr lang="en-GB" sz="2400" dirty="0"/>
                    </a:p>
                  </a:txBody>
                  <a:tcPr/>
                </a:tc>
                <a:tc>
                  <a:txBody>
                    <a:bodyPr/>
                    <a:lstStyle/>
                    <a:p>
                      <a:pPr algn="ctr"/>
                      <a:r>
                        <a:rPr lang="en-GB" sz="2400" dirty="0" smtClean="0"/>
                        <a:t>90</a:t>
                      </a:r>
                      <a:endParaRPr lang="en-GB" sz="2400" dirty="0"/>
                    </a:p>
                  </a:txBody>
                  <a:tcPr/>
                </a:tc>
                <a:tc>
                  <a:txBody>
                    <a:bodyPr/>
                    <a:lstStyle/>
                    <a:p>
                      <a:pPr algn="ctr"/>
                      <a:r>
                        <a:rPr lang="en-GB" sz="2400" dirty="0" smtClean="0"/>
                        <a:t>36</a:t>
                      </a:r>
                      <a:endParaRPr lang="en-GB" sz="2400" dirty="0"/>
                    </a:p>
                  </a:txBody>
                  <a:tcPr/>
                </a:tc>
                <a:extLst>
                  <a:ext uri="{0D108BD9-81ED-4DB2-BD59-A6C34878D82A}">
                    <a16:rowId xmlns:a16="http://schemas.microsoft.com/office/drawing/2014/main" val="10004"/>
                  </a:ext>
                </a:extLst>
              </a:tr>
              <a:tr h="370840">
                <a:tc>
                  <a:txBody>
                    <a:bodyPr/>
                    <a:lstStyle/>
                    <a:p>
                      <a:pPr algn="ctr"/>
                      <a:r>
                        <a:rPr lang="en-GB" sz="2400" dirty="0" smtClean="0"/>
                        <a:t>4</a:t>
                      </a:r>
                      <a:endParaRPr lang="en-GB" sz="2400" dirty="0"/>
                    </a:p>
                  </a:txBody>
                  <a:tcPr/>
                </a:tc>
                <a:tc>
                  <a:txBody>
                    <a:bodyPr/>
                    <a:lstStyle/>
                    <a:p>
                      <a:pPr algn="ctr"/>
                      <a:r>
                        <a:rPr lang="en-GB" sz="2400" dirty="0" smtClean="0"/>
                        <a:t>32</a:t>
                      </a:r>
                      <a:endParaRPr lang="en-GB" sz="2400" dirty="0"/>
                    </a:p>
                  </a:txBody>
                  <a:tcPr/>
                </a:tc>
                <a:tc>
                  <a:txBody>
                    <a:bodyPr/>
                    <a:lstStyle/>
                    <a:p>
                      <a:pPr algn="ctr"/>
                      <a:r>
                        <a:rPr lang="en-GB" sz="2400" dirty="0" smtClean="0"/>
                        <a:t>8</a:t>
                      </a:r>
                      <a:endParaRPr lang="en-GB" sz="2400" dirty="0"/>
                    </a:p>
                  </a:txBody>
                  <a:tcPr/>
                </a:tc>
                <a:tc>
                  <a:txBody>
                    <a:bodyPr/>
                    <a:lstStyle/>
                    <a:p>
                      <a:pPr algn="ctr"/>
                      <a:endParaRPr lang="en-GB" sz="2400" dirty="0"/>
                    </a:p>
                  </a:txBody>
                  <a:tcPr/>
                </a:tc>
                <a:tc>
                  <a:txBody>
                    <a:bodyPr/>
                    <a:lstStyle/>
                    <a:p>
                      <a:pPr algn="ctr"/>
                      <a:r>
                        <a:rPr lang="en-GB" sz="2400" dirty="0" smtClean="0"/>
                        <a:t>20</a:t>
                      </a:r>
                      <a:endParaRPr lang="en-GB" sz="2400" dirty="0"/>
                    </a:p>
                  </a:txBody>
                  <a:tcPr/>
                </a:tc>
                <a:tc>
                  <a:txBody>
                    <a:bodyPr/>
                    <a:lstStyle/>
                    <a:p>
                      <a:pPr algn="ctr"/>
                      <a:endParaRPr lang="en-GB" sz="2400" dirty="0"/>
                    </a:p>
                  </a:txBody>
                  <a:tcPr/>
                </a:tc>
                <a:tc>
                  <a:txBody>
                    <a:bodyPr/>
                    <a:lstStyle/>
                    <a:p>
                      <a:pPr algn="ctr"/>
                      <a:r>
                        <a:rPr lang="en-GB" sz="2400" dirty="0" smtClean="0"/>
                        <a:t>40</a:t>
                      </a:r>
                      <a:endParaRPr lang="en-GB" sz="2400" dirty="0"/>
                    </a:p>
                  </a:txBody>
                  <a:tcPr/>
                </a:tc>
                <a:tc>
                  <a:txBody>
                    <a:bodyPr/>
                    <a:lstStyle/>
                    <a:p>
                      <a:pPr algn="ctr"/>
                      <a:r>
                        <a:rPr lang="en-GB" sz="2400" dirty="0" smtClean="0"/>
                        <a:t>16</a:t>
                      </a:r>
                      <a:endParaRPr lang="en-GB" sz="2400" dirty="0"/>
                    </a:p>
                  </a:txBody>
                  <a:tcPr/>
                </a:tc>
                <a:extLst>
                  <a:ext uri="{0D108BD9-81ED-4DB2-BD59-A6C34878D82A}">
                    <a16:rowId xmlns:a16="http://schemas.microsoft.com/office/drawing/2014/main" val="10005"/>
                  </a:ext>
                </a:extLst>
              </a:tr>
              <a:tr h="370840">
                <a:tc>
                  <a:txBody>
                    <a:bodyPr/>
                    <a:lstStyle/>
                    <a:p>
                      <a:pPr algn="ctr"/>
                      <a:r>
                        <a:rPr lang="en-GB" sz="2400" dirty="0" smtClean="0"/>
                        <a:t>5</a:t>
                      </a:r>
                      <a:endParaRPr lang="en-GB" sz="2400" dirty="0"/>
                    </a:p>
                  </a:txBody>
                  <a:tcPr/>
                </a:tc>
                <a:tc>
                  <a:txBody>
                    <a:bodyPr/>
                    <a:lstStyle/>
                    <a:p>
                      <a:pPr algn="ctr"/>
                      <a:r>
                        <a:rPr lang="en-GB" sz="2400" dirty="0" smtClean="0"/>
                        <a:t>40</a:t>
                      </a:r>
                      <a:endParaRPr lang="en-GB" sz="2400" dirty="0"/>
                    </a:p>
                  </a:txBody>
                  <a:tcPr/>
                </a:tc>
                <a:tc>
                  <a:txBody>
                    <a:bodyPr/>
                    <a:lstStyle/>
                    <a:p>
                      <a:pPr algn="ctr"/>
                      <a:r>
                        <a:rPr lang="en-GB" sz="2400" dirty="0" smtClean="0"/>
                        <a:t>10</a:t>
                      </a:r>
                      <a:endParaRPr lang="en-GB" sz="2400" dirty="0"/>
                    </a:p>
                  </a:txBody>
                  <a:tcPr/>
                </a:tc>
                <a:tc>
                  <a:txBody>
                    <a:bodyPr/>
                    <a:lstStyle/>
                    <a:p>
                      <a:pPr algn="ctr"/>
                      <a:endParaRPr lang="en-GB" sz="2400" dirty="0"/>
                    </a:p>
                  </a:txBody>
                  <a:tcPr/>
                </a:tc>
                <a:tc>
                  <a:txBody>
                    <a:bodyPr/>
                    <a:lstStyle/>
                    <a:p>
                      <a:pPr algn="ctr"/>
                      <a:r>
                        <a:rPr lang="en-GB" sz="2400" dirty="0" smtClean="0"/>
                        <a:t>25</a:t>
                      </a:r>
                      <a:endParaRPr lang="en-GB" sz="2400" dirty="0"/>
                    </a:p>
                  </a:txBody>
                  <a:tcPr/>
                </a:tc>
                <a:tc>
                  <a:txBody>
                    <a:bodyPr/>
                    <a:lstStyle/>
                    <a:p>
                      <a:pPr algn="ctr"/>
                      <a:endParaRPr lang="en-GB" sz="2400" dirty="0"/>
                    </a:p>
                  </a:txBody>
                  <a:tcPr/>
                </a:tc>
                <a:tc>
                  <a:txBody>
                    <a:bodyPr/>
                    <a:lstStyle/>
                    <a:p>
                      <a:pPr algn="ctr"/>
                      <a:r>
                        <a:rPr lang="en-GB" sz="2400" dirty="0" smtClean="0"/>
                        <a:t>50</a:t>
                      </a:r>
                      <a:endParaRPr lang="en-GB" sz="2400" dirty="0"/>
                    </a:p>
                  </a:txBody>
                  <a:tcPr/>
                </a:tc>
                <a:tc>
                  <a:txBody>
                    <a:bodyPr/>
                    <a:lstStyle/>
                    <a:p>
                      <a:pPr algn="ctr"/>
                      <a:r>
                        <a:rPr lang="en-GB" sz="2400" dirty="0" smtClean="0"/>
                        <a:t>20</a:t>
                      </a:r>
                      <a:endParaRPr lang="en-GB" sz="2400" dirty="0"/>
                    </a:p>
                  </a:txBody>
                  <a:tcPr/>
                </a:tc>
                <a:extLst>
                  <a:ext uri="{0D108BD9-81ED-4DB2-BD59-A6C34878D82A}">
                    <a16:rowId xmlns:a16="http://schemas.microsoft.com/office/drawing/2014/main" val="10006"/>
                  </a:ext>
                </a:extLst>
              </a:tr>
              <a:tr h="370840">
                <a:tc>
                  <a:txBody>
                    <a:bodyPr/>
                    <a:lstStyle/>
                    <a:p>
                      <a:pPr algn="ctr"/>
                      <a:r>
                        <a:rPr lang="en-GB" sz="2400" dirty="0" smtClean="0"/>
                        <a:t>12</a:t>
                      </a:r>
                      <a:endParaRPr lang="en-GB" sz="2400" dirty="0"/>
                    </a:p>
                  </a:txBody>
                  <a:tcPr/>
                </a:tc>
                <a:tc>
                  <a:txBody>
                    <a:bodyPr/>
                    <a:lstStyle/>
                    <a:p>
                      <a:pPr algn="ctr"/>
                      <a:r>
                        <a:rPr lang="en-GB" sz="2400" dirty="0" smtClean="0"/>
                        <a:t>96</a:t>
                      </a:r>
                      <a:endParaRPr lang="en-GB" sz="2400" dirty="0"/>
                    </a:p>
                  </a:txBody>
                  <a:tcPr/>
                </a:tc>
                <a:tc>
                  <a:txBody>
                    <a:bodyPr/>
                    <a:lstStyle/>
                    <a:p>
                      <a:pPr algn="ctr"/>
                      <a:r>
                        <a:rPr lang="en-GB" sz="2400" dirty="0" smtClean="0"/>
                        <a:t>24</a:t>
                      </a:r>
                      <a:endParaRPr lang="en-GB" sz="2400" dirty="0"/>
                    </a:p>
                  </a:txBody>
                  <a:tcPr/>
                </a:tc>
                <a:tc>
                  <a:txBody>
                    <a:bodyPr/>
                    <a:lstStyle/>
                    <a:p>
                      <a:pPr algn="ctr"/>
                      <a:endParaRPr lang="en-GB" sz="2400" dirty="0"/>
                    </a:p>
                  </a:txBody>
                  <a:tcPr/>
                </a:tc>
                <a:tc>
                  <a:txBody>
                    <a:bodyPr/>
                    <a:lstStyle/>
                    <a:p>
                      <a:pPr algn="ctr"/>
                      <a:r>
                        <a:rPr lang="en-GB" sz="2400" dirty="0" smtClean="0"/>
                        <a:t>60</a:t>
                      </a:r>
                      <a:endParaRPr lang="en-GB" sz="2400" dirty="0"/>
                    </a:p>
                  </a:txBody>
                  <a:tcPr/>
                </a:tc>
                <a:tc>
                  <a:txBody>
                    <a:bodyPr/>
                    <a:lstStyle/>
                    <a:p>
                      <a:pPr algn="ctr"/>
                      <a:endParaRPr lang="en-GB" sz="2400" dirty="0"/>
                    </a:p>
                  </a:txBody>
                  <a:tcPr/>
                </a:tc>
                <a:tc>
                  <a:txBody>
                    <a:bodyPr/>
                    <a:lstStyle/>
                    <a:p>
                      <a:pPr algn="ctr"/>
                      <a:r>
                        <a:rPr lang="en-GB" sz="2400" dirty="0" smtClean="0"/>
                        <a:t>120</a:t>
                      </a:r>
                      <a:endParaRPr lang="en-GB" sz="2400" dirty="0"/>
                    </a:p>
                  </a:txBody>
                  <a:tcPr/>
                </a:tc>
                <a:tc>
                  <a:txBody>
                    <a:bodyPr/>
                    <a:lstStyle/>
                    <a:p>
                      <a:pPr algn="ctr"/>
                      <a:r>
                        <a:rPr lang="en-GB" sz="2400" dirty="0" smtClean="0"/>
                        <a:t>48</a:t>
                      </a:r>
                      <a:endParaRPr lang="en-GB" sz="2400"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416814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Subject Knowledge Test</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670243326"/>
              </p:ext>
            </p:extLst>
          </p:nvPr>
        </p:nvGraphicFramePr>
        <p:xfrm>
          <a:off x="1524000" y="1988840"/>
          <a:ext cx="6096000" cy="365760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762000">
                  <a:extLst>
                    <a:ext uri="{9D8B030D-6E8A-4147-A177-3AD203B41FA5}">
                      <a16:colId xmlns:a16="http://schemas.microsoft.com/office/drawing/2014/main" val="20007"/>
                    </a:ext>
                  </a:extLst>
                </a:gridCol>
              </a:tblGrid>
              <a:tr h="370840">
                <a:tc>
                  <a:txBody>
                    <a:bodyPr/>
                    <a:lstStyle/>
                    <a:p>
                      <a:pPr algn="ctr"/>
                      <a:r>
                        <a:rPr lang="en-GB" sz="2400" dirty="0" smtClean="0"/>
                        <a:t>X</a:t>
                      </a:r>
                      <a:endParaRPr lang="en-GB" sz="2400" dirty="0"/>
                    </a:p>
                  </a:txBody>
                  <a:tcPr/>
                </a:tc>
                <a:tc>
                  <a:txBody>
                    <a:bodyPr/>
                    <a:lstStyle/>
                    <a:p>
                      <a:pPr algn="ctr"/>
                      <a:r>
                        <a:rPr lang="en-GB" sz="2400" dirty="0" smtClean="0"/>
                        <a:t>8</a:t>
                      </a:r>
                      <a:endParaRPr lang="en-GB" sz="2400" dirty="0"/>
                    </a:p>
                  </a:txBody>
                  <a:tcPr/>
                </a:tc>
                <a:tc>
                  <a:txBody>
                    <a:bodyPr/>
                    <a:lstStyle/>
                    <a:p>
                      <a:pPr algn="ctr"/>
                      <a:r>
                        <a:rPr lang="en-GB" sz="2400" dirty="0" smtClean="0"/>
                        <a:t>2</a:t>
                      </a:r>
                      <a:endParaRPr lang="en-GB" sz="2400" dirty="0"/>
                    </a:p>
                  </a:txBody>
                  <a:tcPr/>
                </a:tc>
                <a:tc>
                  <a:txBody>
                    <a:bodyPr/>
                    <a:lstStyle/>
                    <a:p>
                      <a:pPr algn="ctr"/>
                      <a:r>
                        <a:rPr lang="en-GB" sz="2400" dirty="0" smtClean="0"/>
                        <a:t>½</a:t>
                      </a:r>
                      <a:endParaRPr lang="en-GB" sz="2400" dirty="0"/>
                    </a:p>
                  </a:txBody>
                  <a:tcPr/>
                </a:tc>
                <a:tc>
                  <a:txBody>
                    <a:bodyPr/>
                    <a:lstStyle/>
                    <a:p>
                      <a:pPr algn="ctr"/>
                      <a:r>
                        <a:rPr lang="en-GB" sz="2400" dirty="0" smtClean="0"/>
                        <a:t>5</a:t>
                      </a:r>
                      <a:endParaRPr lang="en-GB" sz="2400" dirty="0"/>
                    </a:p>
                  </a:txBody>
                  <a:tcPr/>
                </a:tc>
                <a:tc>
                  <a:txBody>
                    <a:bodyPr/>
                    <a:lstStyle/>
                    <a:p>
                      <a:pPr algn="ctr"/>
                      <a:r>
                        <a:rPr lang="en-GB" sz="2400" dirty="0" smtClean="0"/>
                        <a:t>¼</a:t>
                      </a:r>
                      <a:endParaRPr lang="en-GB" sz="2400" dirty="0"/>
                    </a:p>
                  </a:txBody>
                  <a:tcPr/>
                </a:tc>
                <a:tc>
                  <a:txBody>
                    <a:bodyPr/>
                    <a:lstStyle/>
                    <a:p>
                      <a:pPr algn="ctr"/>
                      <a:r>
                        <a:rPr lang="en-GB" sz="2400" dirty="0" smtClean="0"/>
                        <a:t>10</a:t>
                      </a:r>
                      <a:endParaRPr lang="en-GB" sz="2400" dirty="0"/>
                    </a:p>
                  </a:txBody>
                  <a:tcPr/>
                </a:tc>
                <a:tc>
                  <a:txBody>
                    <a:bodyPr/>
                    <a:lstStyle/>
                    <a:p>
                      <a:pPr algn="ctr"/>
                      <a:r>
                        <a:rPr lang="en-GB" sz="2400" dirty="0" smtClean="0"/>
                        <a:t>4</a:t>
                      </a:r>
                      <a:endParaRPr lang="en-GB" sz="2400" dirty="0"/>
                    </a:p>
                  </a:txBody>
                  <a:tcPr/>
                </a:tc>
                <a:extLst>
                  <a:ext uri="{0D108BD9-81ED-4DB2-BD59-A6C34878D82A}">
                    <a16:rowId xmlns:a16="http://schemas.microsoft.com/office/drawing/2014/main" val="10000"/>
                  </a:ext>
                </a:extLst>
              </a:tr>
              <a:tr h="370840">
                <a:tc>
                  <a:txBody>
                    <a:bodyPr/>
                    <a:lstStyle/>
                    <a:p>
                      <a:pPr algn="ctr"/>
                      <a:r>
                        <a:rPr lang="en-GB" sz="2400" dirty="0" smtClean="0"/>
                        <a:t>6</a:t>
                      </a:r>
                      <a:endParaRPr lang="en-GB" sz="2400" dirty="0"/>
                    </a:p>
                  </a:txBody>
                  <a:tcPr/>
                </a:tc>
                <a:tc>
                  <a:txBody>
                    <a:bodyPr/>
                    <a:lstStyle/>
                    <a:p>
                      <a:pPr algn="ctr"/>
                      <a:r>
                        <a:rPr lang="en-GB" sz="2400" dirty="0" smtClean="0"/>
                        <a:t>48</a:t>
                      </a:r>
                      <a:endParaRPr lang="en-GB" sz="2400" dirty="0"/>
                    </a:p>
                  </a:txBody>
                  <a:tcPr/>
                </a:tc>
                <a:tc>
                  <a:txBody>
                    <a:bodyPr/>
                    <a:lstStyle/>
                    <a:p>
                      <a:pPr algn="ctr"/>
                      <a:r>
                        <a:rPr lang="en-GB" sz="2400" dirty="0" smtClean="0"/>
                        <a:t>12</a:t>
                      </a:r>
                      <a:endParaRPr lang="en-GB" sz="2400" dirty="0"/>
                    </a:p>
                  </a:txBody>
                  <a:tcPr/>
                </a:tc>
                <a:tc>
                  <a:txBody>
                    <a:bodyPr/>
                    <a:lstStyle/>
                    <a:p>
                      <a:pPr algn="ctr"/>
                      <a:r>
                        <a:rPr lang="en-GB" sz="2400" dirty="0" smtClean="0"/>
                        <a:t>3</a:t>
                      </a:r>
                      <a:endParaRPr lang="en-GB" sz="2400" dirty="0"/>
                    </a:p>
                  </a:txBody>
                  <a:tcPr/>
                </a:tc>
                <a:tc>
                  <a:txBody>
                    <a:bodyPr/>
                    <a:lstStyle/>
                    <a:p>
                      <a:pPr algn="ctr"/>
                      <a:r>
                        <a:rPr lang="en-GB" sz="2400" dirty="0" smtClean="0"/>
                        <a:t>30</a:t>
                      </a:r>
                      <a:endParaRPr lang="en-GB" sz="2400" dirty="0"/>
                    </a:p>
                  </a:txBody>
                  <a:tcPr/>
                </a:tc>
                <a:tc>
                  <a:txBody>
                    <a:bodyPr/>
                    <a:lstStyle/>
                    <a:p>
                      <a:pPr algn="ctr"/>
                      <a:endParaRPr lang="en-GB" sz="2400" dirty="0"/>
                    </a:p>
                  </a:txBody>
                  <a:tcPr/>
                </a:tc>
                <a:tc>
                  <a:txBody>
                    <a:bodyPr/>
                    <a:lstStyle/>
                    <a:p>
                      <a:pPr algn="ctr"/>
                      <a:r>
                        <a:rPr lang="en-GB" sz="2400" dirty="0" smtClean="0"/>
                        <a:t>60</a:t>
                      </a:r>
                      <a:endParaRPr lang="en-GB" sz="2400" dirty="0"/>
                    </a:p>
                  </a:txBody>
                  <a:tcPr/>
                </a:tc>
                <a:tc>
                  <a:txBody>
                    <a:bodyPr/>
                    <a:lstStyle/>
                    <a:p>
                      <a:pPr algn="ctr"/>
                      <a:r>
                        <a:rPr lang="en-GB" sz="2400" dirty="0" smtClean="0"/>
                        <a:t>24</a:t>
                      </a:r>
                      <a:endParaRPr lang="en-GB" sz="2400" dirty="0"/>
                    </a:p>
                  </a:txBody>
                  <a:tcPr/>
                </a:tc>
                <a:extLst>
                  <a:ext uri="{0D108BD9-81ED-4DB2-BD59-A6C34878D82A}">
                    <a16:rowId xmlns:a16="http://schemas.microsoft.com/office/drawing/2014/main" val="10001"/>
                  </a:ext>
                </a:extLst>
              </a:tr>
              <a:tr h="370840">
                <a:tc>
                  <a:txBody>
                    <a:bodyPr/>
                    <a:lstStyle/>
                    <a:p>
                      <a:pPr algn="ctr"/>
                      <a:r>
                        <a:rPr lang="en-GB" sz="2400" dirty="0" smtClean="0"/>
                        <a:t>3</a:t>
                      </a:r>
                      <a:endParaRPr lang="en-GB" sz="2400" dirty="0"/>
                    </a:p>
                  </a:txBody>
                  <a:tcPr/>
                </a:tc>
                <a:tc>
                  <a:txBody>
                    <a:bodyPr/>
                    <a:lstStyle/>
                    <a:p>
                      <a:pPr algn="ctr"/>
                      <a:r>
                        <a:rPr lang="en-GB" sz="2400" dirty="0" smtClean="0"/>
                        <a:t>24</a:t>
                      </a:r>
                      <a:endParaRPr lang="en-GB" sz="2400" dirty="0"/>
                    </a:p>
                  </a:txBody>
                  <a:tcPr/>
                </a:tc>
                <a:tc>
                  <a:txBody>
                    <a:bodyPr/>
                    <a:lstStyle/>
                    <a:p>
                      <a:pPr algn="ctr"/>
                      <a:r>
                        <a:rPr lang="en-GB" sz="2400" dirty="0" smtClean="0"/>
                        <a:t>6</a:t>
                      </a:r>
                      <a:endParaRPr lang="en-GB" sz="2400" dirty="0"/>
                    </a:p>
                  </a:txBody>
                  <a:tcPr/>
                </a:tc>
                <a:tc>
                  <a:txBody>
                    <a:bodyPr/>
                    <a:lstStyle/>
                    <a:p>
                      <a:pPr algn="ctr"/>
                      <a:r>
                        <a:rPr lang="en-GB" sz="2400" dirty="0" smtClean="0"/>
                        <a:t>1.5</a:t>
                      </a:r>
                      <a:endParaRPr lang="en-GB" sz="2400" dirty="0"/>
                    </a:p>
                  </a:txBody>
                  <a:tcPr/>
                </a:tc>
                <a:tc>
                  <a:txBody>
                    <a:bodyPr/>
                    <a:lstStyle/>
                    <a:p>
                      <a:pPr algn="ctr"/>
                      <a:r>
                        <a:rPr lang="en-GB" sz="2400" dirty="0" smtClean="0"/>
                        <a:t>15</a:t>
                      </a:r>
                      <a:endParaRPr lang="en-GB" sz="2400" dirty="0"/>
                    </a:p>
                  </a:txBody>
                  <a:tcPr/>
                </a:tc>
                <a:tc>
                  <a:txBody>
                    <a:bodyPr/>
                    <a:lstStyle/>
                    <a:p>
                      <a:pPr algn="ctr"/>
                      <a:endParaRPr lang="en-GB" sz="2400" dirty="0"/>
                    </a:p>
                  </a:txBody>
                  <a:tcPr/>
                </a:tc>
                <a:tc>
                  <a:txBody>
                    <a:bodyPr/>
                    <a:lstStyle/>
                    <a:p>
                      <a:pPr algn="ctr"/>
                      <a:r>
                        <a:rPr lang="en-GB" sz="2400" dirty="0" smtClean="0"/>
                        <a:t>30</a:t>
                      </a:r>
                      <a:endParaRPr lang="en-GB" sz="2400" dirty="0"/>
                    </a:p>
                  </a:txBody>
                  <a:tcPr/>
                </a:tc>
                <a:tc>
                  <a:txBody>
                    <a:bodyPr/>
                    <a:lstStyle/>
                    <a:p>
                      <a:pPr algn="ctr"/>
                      <a:r>
                        <a:rPr lang="en-GB" sz="2400" dirty="0" smtClean="0"/>
                        <a:t>12</a:t>
                      </a:r>
                      <a:endParaRPr lang="en-GB" sz="2400" dirty="0"/>
                    </a:p>
                  </a:txBody>
                  <a:tcPr/>
                </a:tc>
                <a:extLst>
                  <a:ext uri="{0D108BD9-81ED-4DB2-BD59-A6C34878D82A}">
                    <a16:rowId xmlns:a16="http://schemas.microsoft.com/office/drawing/2014/main" val="10002"/>
                  </a:ext>
                </a:extLst>
              </a:tr>
              <a:tr h="370840">
                <a:tc>
                  <a:txBody>
                    <a:bodyPr/>
                    <a:lstStyle/>
                    <a:p>
                      <a:pPr algn="ctr"/>
                      <a:r>
                        <a:rPr lang="en-GB" sz="2400" dirty="0" smtClean="0"/>
                        <a:t>7</a:t>
                      </a:r>
                      <a:endParaRPr lang="en-GB" sz="2400" dirty="0"/>
                    </a:p>
                  </a:txBody>
                  <a:tcPr/>
                </a:tc>
                <a:tc>
                  <a:txBody>
                    <a:bodyPr/>
                    <a:lstStyle/>
                    <a:p>
                      <a:pPr algn="ctr"/>
                      <a:r>
                        <a:rPr lang="en-GB" sz="2400" dirty="0" smtClean="0"/>
                        <a:t>56</a:t>
                      </a:r>
                      <a:endParaRPr lang="en-GB" sz="2400" dirty="0"/>
                    </a:p>
                  </a:txBody>
                  <a:tcPr/>
                </a:tc>
                <a:tc>
                  <a:txBody>
                    <a:bodyPr/>
                    <a:lstStyle/>
                    <a:p>
                      <a:pPr algn="ctr"/>
                      <a:r>
                        <a:rPr lang="en-GB" sz="2400" dirty="0" smtClean="0"/>
                        <a:t>14</a:t>
                      </a:r>
                      <a:endParaRPr lang="en-GB" sz="2400" dirty="0"/>
                    </a:p>
                  </a:txBody>
                  <a:tcPr/>
                </a:tc>
                <a:tc>
                  <a:txBody>
                    <a:bodyPr/>
                    <a:lstStyle/>
                    <a:p>
                      <a:pPr algn="ctr"/>
                      <a:r>
                        <a:rPr lang="en-GB" sz="2400" dirty="0" smtClean="0"/>
                        <a:t>3.5</a:t>
                      </a:r>
                      <a:endParaRPr lang="en-GB" sz="2400" dirty="0"/>
                    </a:p>
                  </a:txBody>
                  <a:tcPr/>
                </a:tc>
                <a:tc>
                  <a:txBody>
                    <a:bodyPr/>
                    <a:lstStyle/>
                    <a:p>
                      <a:pPr algn="ctr"/>
                      <a:r>
                        <a:rPr lang="en-GB" sz="2400" dirty="0" smtClean="0"/>
                        <a:t>35</a:t>
                      </a:r>
                      <a:endParaRPr lang="en-GB" sz="2400" dirty="0"/>
                    </a:p>
                  </a:txBody>
                  <a:tcPr/>
                </a:tc>
                <a:tc>
                  <a:txBody>
                    <a:bodyPr/>
                    <a:lstStyle/>
                    <a:p>
                      <a:pPr algn="ctr"/>
                      <a:endParaRPr lang="en-GB" sz="2400" dirty="0"/>
                    </a:p>
                  </a:txBody>
                  <a:tcPr/>
                </a:tc>
                <a:tc>
                  <a:txBody>
                    <a:bodyPr/>
                    <a:lstStyle/>
                    <a:p>
                      <a:pPr algn="ctr"/>
                      <a:r>
                        <a:rPr lang="en-GB" sz="2400" dirty="0" smtClean="0"/>
                        <a:t>70</a:t>
                      </a:r>
                      <a:endParaRPr lang="en-GB" sz="2400" dirty="0"/>
                    </a:p>
                  </a:txBody>
                  <a:tcPr/>
                </a:tc>
                <a:tc>
                  <a:txBody>
                    <a:bodyPr/>
                    <a:lstStyle/>
                    <a:p>
                      <a:pPr algn="ctr"/>
                      <a:r>
                        <a:rPr lang="en-GB" sz="2400" dirty="0" smtClean="0"/>
                        <a:t>28</a:t>
                      </a:r>
                      <a:endParaRPr lang="en-GB" sz="2400" dirty="0"/>
                    </a:p>
                  </a:txBody>
                  <a:tcPr/>
                </a:tc>
                <a:extLst>
                  <a:ext uri="{0D108BD9-81ED-4DB2-BD59-A6C34878D82A}">
                    <a16:rowId xmlns:a16="http://schemas.microsoft.com/office/drawing/2014/main" val="10003"/>
                  </a:ext>
                </a:extLst>
              </a:tr>
              <a:tr h="370840">
                <a:tc>
                  <a:txBody>
                    <a:bodyPr/>
                    <a:lstStyle/>
                    <a:p>
                      <a:pPr algn="ctr"/>
                      <a:r>
                        <a:rPr lang="en-GB" sz="2400" dirty="0" smtClean="0"/>
                        <a:t>9</a:t>
                      </a:r>
                      <a:endParaRPr lang="en-GB" sz="2400" dirty="0"/>
                    </a:p>
                  </a:txBody>
                  <a:tcPr/>
                </a:tc>
                <a:tc>
                  <a:txBody>
                    <a:bodyPr/>
                    <a:lstStyle/>
                    <a:p>
                      <a:pPr algn="ctr"/>
                      <a:r>
                        <a:rPr lang="en-GB" sz="2400" dirty="0" smtClean="0"/>
                        <a:t>72</a:t>
                      </a:r>
                      <a:endParaRPr lang="en-GB" sz="2400" dirty="0"/>
                    </a:p>
                  </a:txBody>
                  <a:tcPr/>
                </a:tc>
                <a:tc>
                  <a:txBody>
                    <a:bodyPr/>
                    <a:lstStyle/>
                    <a:p>
                      <a:pPr algn="ctr"/>
                      <a:r>
                        <a:rPr lang="en-GB" sz="2400" dirty="0" smtClean="0"/>
                        <a:t>18</a:t>
                      </a:r>
                      <a:endParaRPr lang="en-GB" sz="2400" dirty="0"/>
                    </a:p>
                  </a:txBody>
                  <a:tcPr/>
                </a:tc>
                <a:tc>
                  <a:txBody>
                    <a:bodyPr/>
                    <a:lstStyle/>
                    <a:p>
                      <a:pPr algn="ctr"/>
                      <a:r>
                        <a:rPr lang="en-GB" sz="2400" dirty="0" smtClean="0"/>
                        <a:t>4.5</a:t>
                      </a:r>
                      <a:endParaRPr lang="en-GB" sz="2400" dirty="0"/>
                    </a:p>
                  </a:txBody>
                  <a:tcPr/>
                </a:tc>
                <a:tc>
                  <a:txBody>
                    <a:bodyPr/>
                    <a:lstStyle/>
                    <a:p>
                      <a:pPr algn="ctr"/>
                      <a:r>
                        <a:rPr lang="en-GB" sz="2400" dirty="0" smtClean="0"/>
                        <a:t>45</a:t>
                      </a:r>
                      <a:endParaRPr lang="en-GB" sz="2400" dirty="0"/>
                    </a:p>
                  </a:txBody>
                  <a:tcPr/>
                </a:tc>
                <a:tc>
                  <a:txBody>
                    <a:bodyPr/>
                    <a:lstStyle/>
                    <a:p>
                      <a:pPr algn="ctr"/>
                      <a:endParaRPr lang="en-GB" sz="2400" dirty="0"/>
                    </a:p>
                  </a:txBody>
                  <a:tcPr/>
                </a:tc>
                <a:tc>
                  <a:txBody>
                    <a:bodyPr/>
                    <a:lstStyle/>
                    <a:p>
                      <a:pPr algn="ctr"/>
                      <a:r>
                        <a:rPr lang="en-GB" sz="2400" dirty="0" smtClean="0"/>
                        <a:t>90</a:t>
                      </a:r>
                      <a:endParaRPr lang="en-GB" sz="2400" dirty="0"/>
                    </a:p>
                  </a:txBody>
                  <a:tcPr/>
                </a:tc>
                <a:tc>
                  <a:txBody>
                    <a:bodyPr/>
                    <a:lstStyle/>
                    <a:p>
                      <a:pPr algn="ctr"/>
                      <a:r>
                        <a:rPr lang="en-GB" sz="2400" dirty="0" smtClean="0"/>
                        <a:t>36</a:t>
                      </a:r>
                      <a:endParaRPr lang="en-GB" sz="2400" dirty="0"/>
                    </a:p>
                  </a:txBody>
                  <a:tcPr/>
                </a:tc>
                <a:extLst>
                  <a:ext uri="{0D108BD9-81ED-4DB2-BD59-A6C34878D82A}">
                    <a16:rowId xmlns:a16="http://schemas.microsoft.com/office/drawing/2014/main" val="10004"/>
                  </a:ext>
                </a:extLst>
              </a:tr>
              <a:tr h="370840">
                <a:tc>
                  <a:txBody>
                    <a:bodyPr/>
                    <a:lstStyle/>
                    <a:p>
                      <a:pPr algn="ctr"/>
                      <a:r>
                        <a:rPr lang="en-GB" sz="2400" dirty="0" smtClean="0"/>
                        <a:t>4</a:t>
                      </a:r>
                      <a:endParaRPr lang="en-GB" sz="2400" dirty="0"/>
                    </a:p>
                  </a:txBody>
                  <a:tcPr/>
                </a:tc>
                <a:tc>
                  <a:txBody>
                    <a:bodyPr/>
                    <a:lstStyle/>
                    <a:p>
                      <a:pPr algn="ctr"/>
                      <a:r>
                        <a:rPr lang="en-GB" sz="2400" dirty="0" smtClean="0"/>
                        <a:t>32</a:t>
                      </a:r>
                      <a:endParaRPr lang="en-GB" sz="2400" dirty="0"/>
                    </a:p>
                  </a:txBody>
                  <a:tcPr/>
                </a:tc>
                <a:tc>
                  <a:txBody>
                    <a:bodyPr/>
                    <a:lstStyle/>
                    <a:p>
                      <a:pPr algn="ctr"/>
                      <a:r>
                        <a:rPr lang="en-GB" sz="2400" dirty="0" smtClean="0"/>
                        <a:t>8</a:t>
                      </a:r>
                      <a:endParaRPr lang="en-GB" sz="2400" dirty="0"/>
                    </a:p>
                  </a:txBody>
                  <a:tcPr/>
                </a:tc>
                <a:tc>
                  <a:txBody>
                    <a:bodyPr/>
                    <a:lstStyle/>
                    <a:p>
                      <a:pPr algn="ctr"/>
                      <a:r>
                        <a:rPr lang="en-GB" sz="2400" dirty="0" smtClean="0"/>
                        <a:t>2</a:t>
                      </a:r>
                      <a:endParaRPr lang="en-GB" sz="2400" dirty="0"/>
                    </a:p>
                  </a:txBody>
                  <a:tcPr/>
                </a:tc>
                <a:tc>
                  <a:txBody>
                    <a:bodyPr/>
                    <a:lstStyle/>
                    <a:p>
                      <a:pPr algn="ctr"/>
                      <a:r>
                        <a:rPr lang="en-GB" sz="2400" dirty="0" smtClean="0"/>
                        <a:t>20</a:t>
                      </a:r>
                      <a:endParaRPr lang="en-GB" sz="2400" dirty="0"/>
                    </a:p>
                  </a:txBody>
                  <a:tcPr/>
                </a:tc>
                <a:tc>
                  <a:txBody>
                    <a:bodyPr/>
                    <a:lstStyle/>
                    <a:p>
                      <a:pPr algn="ctr"/>
                      <a:endParaRPr lang="en-GB" sz="2400" dirty="0"/>
                    </a:p>
                  </a:txBody>
                  <a:tcPr/>
                </a:tc>
                <a:tc>
                  <a:txBody>
                    <a:bodyPr/>
                    <a:lstStyle/>
                    <a:p>
                      <a:pPr algn="ctr"/>
                      <a:r>
                        <a:rPr lang="en-GB" sz="2400" dirty="0" smtClean="0"/>
                        <a:t>40</a:t>
                      </a:r>
                      <a:endParaRPr lang="en-GB" sz="2400" dirty="0"/>
                    </a:p>
                  </a:txBody>
                  <a:tcPr/>
                </a:tc>
                <a:tc>
                  <a:txBody>
                    <a:bodyPr/>
                    <a:lstStyle/>
                    <a:p>
                      <a:pPr algn="ctr"/>
                      <a:r>
                        <a:rPr lang="en-GB" sz="2400" dirty="0" smtClean="0"/>
                        <a:t>16</a:t>
                      </a:r>
                      <a:endParaRPr lang="en-GB" sz="2400" dirty="0"/>
                    </a:p>
                  </a:txBody>
                  <a:tcPr/>
                </a:tc>
                <a:extLst>
                  <a:ext uri="{0D108BD9-81ED-4DB2-BD59-A6C34878D82A}">
                    <a16:rowId xmlns:a16="http://schemas.microsoft.com/office/drawing/2014/main" val="10005"/>
                  </a:ext>
                </a:extLst>
              </a:tr>
              <a:tr h="370840">
                <a:tc>
                  <a:txBody>
                    <a:bodyPr/>
                    <a:lstStyle/>
                    <a:p>
                      <a:pPr algn="ctr"/>
                      <a:r>
                        <a:rPr lang="en-GB" sz="2400" dirty="0" smtClean="0"/>
                        <a:t>5</a:t>
                      </a:r>
                      <a:endParaRPr lang="en-GB" sz="2400" dirty="0"/>
                    </a:p>
                  </a:txBody>
                  <a:tcPr/>
                </a:tc>
                <a:tc>
                  <a:txBody>
                    <a:bodyPr/>
                    <a:lstStyle/>
                    <a:p>
                      <a:pPr algn="ctr"/>
                      <a:r>
                        <a:rPr lang="en-GB" sz="2400" dirty="0" smtClean="0"/>
                        <a:t>40</a:t>
                      </a:r>
                      <a:endParaRPr lang="en-GB" sz="2400" dirty="0"/>
                    </a:p>
                  </a:txBody>
                  <a:tcPr/>
                </a:tc>
                <a:tc>
                  <a:txBody>
                    <a:bodyPr/>
                    <a:lstStyle/>
                    <a:p>
                      <a:pPr algn="ctr"/>
                      <a:r>
                        <a:rPr lang="en-GB" sz="2400" dirty="0" smtClean="0"/>
                        <a:t>10</a:t>
                      </a:r>
                      <a:endParaRPr lang="en-GB" sz="2400" dirty="0"/>
                    </a:p>
                  </a:txBody>
                  <a:tcPr/>
                </a:tc>
                <a:tc>
                  <a:txBody>
                    <a:bodyPr/>
                    <a:lstStyle/>
                    <a:p>
                      <a:pPr algn="ctr"/>
                      <a:r>
                        <a:rPr lang="en-GB" sz="2400" dirty="0" smtClean="0"/>
                        <a:t>2.5</a:t>
                      </a:r>
                      <a:endParaRPr lang="en-GB" sz="2400" dirty="0"/>
                    </a:p>
                  </a:txBody>
                  <a:tcPr/>
                </a:tc>
                <a:tc>
                  <a:txBody>
                    <a:bodyPr/>
                    <a:lstStyle/>
                    <a:p>
                      <a:pPr algn="ctr"/>
                      <a:r>
                        <a:rPr lang="en-GB" sz="2400" dirty="0" smtClean="0"/>
                        <a:t>25</a:t>
                      </a:r>
                      <a:endParaRPr lang="en-GB" sz="2400" dirty="0"/>
                    </a:p>
                  </a:txBody>
                  <a:tcPr/>
                </a:tc>
                <a:tc>
                  <a:txBody>
                    <a:bodyPr/>
                    <a:lstStyle/>
                    <a:p>
                      <a:pPr algn="ctr"/>
                      <a:endParaRPr lang="en-GB" sz="2400" dirty="0"/>
                    </a:p>
                  </a:txBody>
                  <a:tcPr/>
                </a:tc>
                <a:tc>
                  <a:txBody>
                    <a:bodyPr/>
                    <a:lstStyle/>
                    <a:p>
                      <a:pPr algn="ctr"/>
                      <a:r>
                        <a:rPr lang="en-GB" sz="2400" dirty="0" smtClean="0"/>
                        <a:t>50</a:t>
                      </a:r>
                      <a:endParaRPr lang="en-GB" sz="2400" dirty="0"/>
                    </a:p>
                  </a:txBody>
                  <a:tcPr/>
                </a:tc>
                <a:tc>
                  <a:txBody>
                    <a:bodyPr/>
                    <a:lstStyle/>
                    <a:p>
                      <a:pPr algn="ctr"/>
                      <a:r>
                        <a:rPr lang="en-GB" sz="2400" dirty="0" smtClean="0"/>
                        <a:t>20</a:t>
                      </a:r>
                      <a:endParaRPr lang="en-GB" sz="2400" dirty="0"/>
                    </a:p>
                  </a:txBody>
                  <a:tcPr/>
                </a:tc>
                <a:extLst>
                  <a:ext uri="{0D108BD9-81ED-4DB2-BD59-A6C34878D82A}">
                    <a16:rowId xmlns:a16="http://schemas.microsoft.com/office/drawing/2014/main" val="10006"/>
                  </a:ext>
                </a:extLst>
              </a:tr>
              <a:tr h="370840">
                <a:tc>
                  <a:txBody>
                    <a:bodyPr/>
                    <a:lstStyle/>
                    <a:p>
                      <a:pPr algn="ctr"/>
                      <a:r>
                        <a:rPr lang="en-GB" sz="2400" dirty="0" smtClean="0"/>
                        <a:t>12</a:t>
                      </a:r>
                      <a:endParaRPr lang="en-GB" sz="2400" dirty="0"/>
                    </a:p>
                  </a:txBody>
                  <a:tcPr/>
                </a:tc>
                <a:tc>
                  <a:txBody>
                    <a:bodyPr/>
                    <a:lstStyle/>
                    <a:p>
                      <a:pPr algn="ctr"/>
                      <a:r>
                        <a:rPr lang="en-GB" sz="2400" dirty="0" smtClean="0"/>
                        <a:t>96</a:t>
                      </a:r>
                      <a:endParaRPr lang="en-GB" sz="2400" dirty="0"/>
                    </a:p>
                  </a:txBody>
                  <a:tcPr/>
                </a:tc>
                <a:tc>
                  <a:txBody>
                    <a:bodyPr/>
                    <a:lstStyle/>
                    <a:p>
                      <a:pPr algn="ctr"/>
                      <a:r>
                        <a:rPr lang="en-GB" sz="2400" dirty="0" smtClean="0"/>
                        <a:t>24</a:t>
                      </a:r>
                      <a:endParaRPr lang="en-GB" sz="2400" dirty="0"/>
                    </a:p>
                  </a:txBody>
                  <a:tcPr/>
                </a:tc>
                <a:tc>
                  <a:txBody>
                    <a:bodyPr/>
                    <a:lstStyle/>
                    <a:p>
                      <a:pPr algn="ctr"/>
                      <a:r>
                        <a:rPr lang="en-GB" sz="2400" dirty="0" smtClean="0"/>
                        <a:t>6</a:t>
                      </a:r>
                      <a:endParaRPr lang="en-GB" sz="2400" dirty="0"/>
                    </a:p>
                  </a:txBody>
                  <a:tcPr/>
                </a:tc>
                <a:tc>
                  <a:txBody>
                    <a:bodyPr/>
                    <a:lstStyle/>
                    <a:p>
                      <a:pPr algn="ctr"/>
                      <a:r>
                        <a:rPr lang="en-GB" sz="2400" dirty="0" smtClean="0"/>
                        <a:t>60</a:t>
                      </a:r>
                      <a:endParaRPr lang="en-GB" sz="2400" dirty="0"/>
                    </a:p>
                  </a:txBody>
                  <a:tcPr/>
                </a:tc>
                <a:tc>
                  <a:txBody>
                    <a:bodyPr/>
                    <a:lstStyle/>
                    <a:p>
                      <a:pPr algn="ctr"/>
                      <a:endParaRPr lang="en-GB" sz="2400" dirty="0"/>
                    </a:p>
                  </a:txBody>
                  <a:tcPr/>
                </a:tc>
                <a:tc>
                  <a:txBody>
                    <a:bodyPr/>
                    <a:lstStyle/>
                    <a:p>
                      <a:pPr algn="ctr"/>
                      <a:r>
                        <a:rPr lang="en-GB" sz="2400" dirty="0" smtClean="0"/>
                        <a:t>120</a:t>
                      </a:r>
                      <a:endParaRPr lang="en-GB" sz="2400" dirty="0"/>
                    </a:p>
                  </a:txBody>
                  <a:tcPr/>
                </a:tc>
                <a:tc>
                  <a:txBody>
                    <a:bodyPr/>
                    <a:lstStyle/>
                    <a:p>
                      <a:pPr algn="ctr"/>
                      <a:r>
                        <a:rPr lang="en-GB" sz="2400" dirty="0" smtClean="0"/>
                        <a:t>48</a:t>
                      </a:r>
                      <a:endParaRPr lang="en-GB" sz="2400"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4683381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Subject Knowledge Test</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744748315"/>
              </p:ext>
            </p:extLst>
          </p:nvPr>
        </p:nvGraphicFramePr>
        <p:xfrm>
          <a:off x="1524000" y="1988840"/>
          <a:ext cx="6096000" cy="365760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762000">
                  <a:extLst>
                    <a:ext uri="{9D8B030D-6E8A-4147-A177-3AD203B41FA5}">
                      <a16:colId xmlns:a16="http://schemas.microsoft.com/office/drawing/2014/main" val="20007"/>
                    </a:ext>
                  </a:extLst>
                </a:gridCol>
              </a:tblGrid>
              <a:tr h="370840">
                <a:tc>
                  <a:txBody>
                    <a:bodyPr/>
                    <a:lstStyle/>
                    <a:p>
                      <a:pPr algn="ctr"/>
                      <a:r>
                        <a:rPr lang="en-GB" sz="2400" dirty="0" smtClean="0"/>
                        <a:t>X</a:t>
                      </a:r>
                      <a:endParaRPr lang="en-GB" sz="2400" dirty="0"/>
                    </a:p>
                  </a:txBody>
                  <a:tcPr/>
                </a:tc>
                <a:tc>
                  <a:txBody>
                    <a:bodyPr/>
                    <a:lstStyle/>
                    <a:p>
                      <a:pPr algn="ctr"/>
                      <a:r>
                        <a:rPr lang="en-GB" sz="2400" dirty="0" smtClean="0"/>
                        <a:t>8</a:t>
                      </a:r>
                      <a:endParaRPr lang="en-GB" sz="2400" dirty="0"/>
                    </a:p>
                  </a:txBody>
                  <a:tcPr/>
                </a:tc>
                <a:tc>
                  <a:txBody>
                    <a:bodyPr/>
                    <a:lstStyle/>
                    <a:p>
                      <a:pPr algn="ctr"/>
                      <a:r>
                        <a:rPr lang="en-GB" sz="2400" dirty="0" smtClean="0"/>
                        <a:t>2</a:t>
                      </a:r>
                      <a:endParaRPr lang="en-GB" sz="2400" dirty="0"/>
                    </a:p>
                  </a:txBody>
                  <a:tcPr/>
                </a:tc>
                <a:tc>
                  <a:txBody>
                    <a:bodyPr/>
                    <a:lstStyle/>
                    <a:p>
                      <a:pPr algn="ctr"/>
                      <a:r>
                        <a:rPr lang="en-GB" sz="2400" dirty="0" smtClean="0"/>
                        <a:t>½</a:t>
                      </a:r>
                      <a:endParaRPr lang="en-GB" sz="2400" dirty="0"/>
                    </a:p>
                  </a:txBody>
                  <a:tcPr/>
                </a:tc>
                <a:tc>
                  <a:txBody>
                    <a:bodyPr/>
                    <a:lstStyle/>
                    <a:p>
                      <a:pPr algn="ctr"/>
                      <a:r>
                        <a:rPr lang="en-GB" sz="2400" dirty="0" smtClean="0"/>
                        <a:t>5</a:t>
                      </a:r>
                      <a:endParaRPr lang="en-GB" sz="2400" dirty="0"/>
                    </a:p>
                  </a:txBody>
                  <a:tcPr/>
                </a:tc>
                <a:tc>
                  <a:txBody>
                    <a:bodyPr/>
                    <a:lstStyle/>
                    <a:p>
                      <a:pPr algn="ctr"/>
                      <a:r>
                        <a:rPr lang="en-GB" sz="2400" dirty="0" smtClean="0"/>
                        <a:t>¼</a:t>
                      </a:r>
                      <a:endParaRPr lang="en-GB" sz="2400" dirty="0"/>
                    </a:p>
                  </a:txBody>
                  <a:tcPr/>
                </a:tc>
                <a:tc>
                  <a:txBody>
                    <a:bodyPr/>
                    <a:lstStyle/>
                    <a:p>
                      <a:pPr algn="ctr"/>
                      <a:r>
                        <a:rPr lang="en-GB" sz="2400" dirty="0" smtClean="0"/>
                        <a:t>10</a:t>
                      </a:r>
                      <a:endParaRPr lang="en-GB" sz="2400" dirty="0"/>
                    </a:p>
                  </a:txBody>
                  <a:tcPr/>
                </a:tc>
                <a:tc>
                  <a:txBody>
                    <a:bodyPr/>
                    <a:lstStyle/>
                    <a:p>
                      <a:pPr algn="ctr"/>
                      <a:r>
                        <a:rPr lang="en-GB" sz="2400" dirty="0" smtClean="0"/>
                        <a:t>4</a:t>
                      </a:r>
                      <a:endParaRPr lang="en-GB" sz="2400" dirty="0"/>
                    </a:p>
                  </a:txBody>
                  <a:tcPr/>
                </a:tc>
                <a:extLst>
                  <a:ext uri="{0D108BD9-81ED-4DB2-BD59-A6C34878D82A}">
                    <a16:rowId xmlns:a16="http://schemas.microsoft.com/office/drawing/2014/main" val="10000"/>
                  </a:ext>
                </a:extLst>
              </a:tr>
              <a:tr h="370840">
                <a:tc>
                  <a:txBody>
                    <a:bodyPr/>
                    <a:lstStyle/>
                    <a:p>
                      <a:pPr algn="ctr"/>
                      <a:r>
                        <a:rPr lang="en-GB" sz="2400" dirty="0" smtClean="0"/>
                        <a:t>6</a:t>
                      </a:r>
                      <a:endParaRPr lang="en-GB" sz="2400" dirty="0"/>
                    </a:p>
                  </a:txBody>
                  <a:tcPr/>
                </a:tc>
                <a:tc>
                  <a:txBody>
                    <a:bodyPr/>
                    <a:lstStyle/>
                    <a:p>
                      <a:pPr algn="ctr"/>
                      <a:r>
                        <a:rPr lang="en-GB" sz="2400" dirty="0" smtClean="0"/>
                        <a:t>48</a:t>
                      </a:r>
                      <a:endParaRPr lang="en-GB" sz="2400" dirty="0"/>
                    </a:p>
                  </a:txBody>
                  <a:tcPr/>
                </a:tc>
                <a:tc>
                  <a:txBody>
                    <a:bodyPr/>
                    <a:lstStyle/>
                    <a:p>
                      <a:pPr algn="ctr"/>
                      <a:r>
                        <a:rPr lang="en-GB" sz="2400" dirty="0" smtClean="0"/>
                        <a:t>12</a:t>
                      </a:r>
                      <a:endParaRPr lang="en-GB" sz="2400" dirty="0"/>
                    </a:p>
                  </a:txBody>
                  <a:tcPr/>
                </a:tc>
                <a:tc>
                  <a:txBody>
                    <a:bodyPr/>
                    <a:lstStyle/>
                    <a:p>
                      <a:pPr algn="ctr"/>
                      <a:r>
                        <a:rPr lang="en-GB" sz="2400" dirty="0" smtClean="0"/>
                        <a:t>3</a:t>
                      </a:r>
                      <a:endParaRPr lang="en-GB" sz="2400" dirty="0"/>
                    </a:p>
                  </a:txBody>
                  <a:tcPr/>
                </a:tc>
                <a:tc>
                  <a:txBody>
                    <a:bodyPr/>
                    <a:lstStyle/>
                    <a:p>
                      <a:pPr algn="ctr"/>
                      <a:r>
                        <a:rPr lang="en-GB" sz="2400" dirty="0" smtClean="0"/>
                        <a:t>30</a:t>
                      </a:r>
                      <a:endParaRPr lang="en-GB" sz="2400" dirty="0"/>
                    </a:p>
                  </a:txBody>
                  <a:tcPr/>
                </a:tc>
                <a:tc>
                  <a:txBody>
                    <a:bodyPr/>
                    <a:lstStyle/>
                    <a:p>
                      <a:pPr algn="ctr"/>
                      <a:r>
                        <a:rPr lang="en-GB" sz="2400" dirty="0" smtClean="0"/>
                        <a:t>1.5</a:t>
                      </a:r>
                      <a:endParaRPr lang="en-GB" sz="2400" dirty="0"/>
                    </a:p>
                  </a:txBody>
                  <a:tcPr/>
                </a:tc>
                <a:tc>
                  <a:txBody>
                    <a:bodyPr/>
                    <a:lstStyle/>
                    <a:p>
                      <a:pPr algn="ctr"/>
                      <a:r>
                        <a:rPr lang="en-GB" sz="2400" dirty="0" smtClean="0"/>
                        <a:t>60</a:t>
                      </a:r>
                      <a:endParaRPr lang="en-GB" sz="2400" dirty="0"/>
                    </a:p>
                  </a:txBody>
                  <a:tcPr/>
                </a:tc>
                <a:tc>
                  <a:txBody>
                    <a:bodyPr/>
                    <a:lstStyle/>
                    <a:p>
                      <a:pPr algn="ctr"/>
                      <a:r>
                        <a:rPr lang="en-GB" sz="2400" dirty="0" smtClean="0"/>
                        <a:t>24</a:t>
                      </a:r>
                      <a:endParaRPr lang="en-GB" sz="2400" dirty="0"/>
                    </a:p>
                  </a:txBody>
                  <a:tcPr/>
                </a:tc>
                <a:extLst>
                  <a:ext uri="{0D108BD9-81ED-4DB2-BD59-A6C34878D82A}">
                    <a16:rowId xmlns:a16="http://schemas.microsoft.com/office/drawing/2014/main" val="10001"/>
                  </a:ext>
                </a:extLst>
              </a:tr>
              <a:tr h="370840">
                <a:tc>
                  <a:txBody>
                    <a:bodyPr/>
                    <a:lstStyle/>
                    <a:p>
                      <a:pPr algn="ctr"/>
                      <a:r>
                        <a:rPr lang="en-GB" sz="2400" dirty="0" smtClean="0"/>
                        <a:t>3</a:t>
                      </a:r>
                      <a:endParaRPr lang="en-GB" sz="2400" dirty="0"/>
                    </a:p>
                  </a:txBody>
                  <a:tcPr/>
                </a:tc>
                <a:tc>
                  <a:txBody>
                    <a:bodyPr/>
                    <a:lstStyle/>
                    <a:p>
                      <a:pPr algn="ctr"/>
                      <a:r>
                        <a:rPr lang="en-GB" sz="2400" dirty="0" smtClean="0"/>
                        <a:t>24</a:t>
                      </a:r>
                      <a:endParaRPr lang="en-GB" sz="2400" dirty="0"/>
                    </a:p>
                  </a:txBody>
                  <a:tcPr/>
                </a:tc>
                <a:tc>
                  <a:txBody>
                    <a:bodyPr/>
                    <a:lstStyle/>
                    <a:p>
                      <a:pPr algn="ctr"/>
                      <a:r>
                        <a:rPr lang="en-GB" sz="2400" dirty="0" smtClean="0"/>
                        <a:t>6</a:t>
                      </a:r>
                      <a:endParaRPr lang="en-GB" sz="2400" dirty="0"/>
                    </a:p>
                  </a:txBody>
                  <a:tcPr/>
                </a:tc>
                <a:tc>
                  <a:txBody>
                    <a:bodyPr/>
                    <a:lstStyle/>
                    <a:p>
                      <a:pPr algn="ctr"/>
                      <a:r>
                        <a:rPr lang="en-GB" sz="2400" dirty="0" smtClean="0"/>
                        <a:t>1.5</a:t>
                      </a:r>
                      <a:endParaRPr lang="en-GB" sz="2400" dirty="0"/>
                    </a:p>
                  </a:txBody>
                  <a:tcPr/>
                </a:tc>
                <a:tc>
                  <a:txBody>
                    <a:bodyPr/>
                    <a:lstStyle/>
                    <a:p>
                      <a:pPr algn="ctr"/>
                      <a:r>
                        <a:rPr lang="en-GB" sz="2400" dirty="0" smtClean="0"/>
                        <a:t>15</a:t>
                      </a:r>
                      <a:endParaRPr lang="en-GB" sz="2400" dirty="0"/>
                    </a:p>
                  </a:txBody>
                  <a:tcPr/>
                </a:tc>
                <a:tc>
                  <a:txBody>
                    <a:bodyPr/>
                    <a:lstStyle/>
                    <a:p>
                      <a:pPr algn="ctr"/>
                      <a:r>
                        <a:rPr lang="en-GB" sz="2400" dirty="0" smtClean="0"/>
                        <a:t>0.75</a:t>
                      </a:r>
                      <a:endParaRPr lang="en-GB" sz="2400" dirty="0"/>
                    </a:p>
                  </a:txBody>
                  <a:tcPr/>
                </a:tc>
                <a:tc>
                  <a:txBody>
                    <a:bodyPr/>
                    <a:lstStyle/>
                    <a:p>
                      <a:pPr algn="ctr"/>
                      <a:r>
                        <a:rPr lang="en-GB" sz="2400" dirty="0" smtClean="0"/>
                        <a:t>30</a:t>
                      </a:r>
                      <a:endParaRPr lang="en-GB" sz="2400" dirty="0"/>
                    </a:p>
                  </a:txBody>
                  <a:tcPr/>
                </a:tc>
                <a:tc>
                  <a:txBody>
                    <a:bodyPr/>
                    <a:lstStyle/>
                    <a:p>
                      <a:pPr algn="ctr"/>
                      <a:r>
                        <a:rPr lang="en-GB" sz="2400" dirty="0" smtClean="0"/>
                        <a:t>12</a:t>
                      </a:r>
                      <a:endParaRPr lang="en-GB" sz="2400" dirty="0"/>
                    </a:p>
                  </a:txBody>
                  <a:tcPr/>
                </a:tc>
                <a:extLst>
                  <a:ext uri="{0D108BD9-81ED-4DB2-BD59-A6C34878D82A}">
                    <a16:rowId xmlns:a16="http://schemas.microsoft.com/office/drawing/2014/main" val="10002"/>
                  </a:ext>
                </a:extLst>
              </a:tr>
              <a:tr h="370840">
                <a:tc>
                  <a:txBody>
                    <a:bodyPr/>
                    <a:lstStyle/>
                    <a:p>
                      <a:pPr algn="ctr"/>
                      <a:r>
                        <a:rPr lang="en-GB" sz="2400" dirty="0" smtClean="0"/>
                        <a:t>7</a:t>
                      </a:r>
                      <a:endParaRPr lang="en-GB" sz="2400" dirty="0"/>
                    </a:p>
                  </a:txBody>
                  <a:tcPr/>
                </a:tc>
                <a:tc>
                  <a:txBody>
                    <a:bodyPr/>
                    <a:lstStyle/>
                    <a:p>
                      <a:pPr algn="ctr"/>
                      <a:r>
                        <a:rPr lang="en-GB" sz="2400" dirty="0" smtClean="0"/>
                        <a:t>56</a:t>
                      </a:r>
                      <a:endParaRPr lang="en-GB" sz="2400" dirty="0"/>
                    </a:p>
                  </a:txBody>
                  <a:tcPr/>
                </a:tc>
                <a:tc>
                  <a:txBody>
                    <a:bodyPr/>
                    <a:lstStyle/>
                    <a:p>
                      <a:pPr algn="ctr"/>
                      <a:r>
                        <a:rPr lang="en-GB" sz="2400" dirty="0" smtClean="0"/>
                        <a:t>14</a:t>
                      </a:r>
                      <a:endParaRPr lang="en-GB" sz="2400" dirty="0"/>
                    </a:p>
                  </a:txBody>
                  <a:tcPr/>
                </a:tc>
                <a:tc>
                  <a:txBody>
                    <a:bodyPr/>
                    <a:lstStyle/>
                    <a:p>
                      <a:pPr algn="ctr"/>
                      <a:r>
                        <a:rPr lang="en-GB" sz="2400" dirty="0" smtClean="0"/>
                        <a:t>3.5</a:t>
                      </a:r>
                      <a:endParaRPr lang="en-GB" sz="2400" dirty="0"/>
                    </a:p>
                  </a:txBody>
                  <a:tcPr/>
                </a:tc>
                <a:tc>
                  <a:txBody>
                    <a:bodyPr/>
                    <a:lstStyle/>
                    <a:p>
                      <a:pPr algn="ctr"/>
                      <a:r>
                        <a:rPr lang="en-GB" sz="2400" dirty="0" smtClean="0"/>
                        <a:t>35</a:t>
                      </a:r>
                      <a:endParaRPr lang="en-GB" sz="2400" dirty="0"/>
                    </a:p>
                  </a:txBody>
                  <a:tcPr/>
                </a:tc>
                <a:tc>
                  <a:txBody>
                    <a:bodyPr/>
                    <a:lstStyle/>
                    <a:p>
                      <a:pPr algn="ctr"/>
                      <a:r>
                        <a:rPr lang="en-GB" sz="2400" dirty="0" smtClean="0"/>
                        <a:t>1.75</a:t>
                      </a:r>
                      <a:endParaRPr lang="en-GB" sz="2400" dirty="0"/>
                    </a:p>
                  </a:txBody>
                  <a:tcPr/>
                </a:tc>
                <a:tc>
                  <a:txBody>
                    <a:bodyPr/>
                    <a:lstStyle/>
                    <a:p>
                      <a:pPr algn="ctr"/>
                      <a:r>
                        <a:rPr lang="en-GB" sz="2400" dirty="0" smtClean="0"/>
                        <a:t>70</a:t>
                      </a:r>
                      <a:endParaRPr lang="en-GB" sz="2400" dirty="0"/>
                    </a:p>
                  </a:txBody>
                  <a:tcPr/>
                </a:tc>
                <a:tc>
                  <a:txBody>
                    <a:bodyPr/>
                    <a:lstStyle/>
                    <a:p>
                      <a:pPr algn="ctr"/>
                      <a:r>
                        <a:rPr lang="en-GB" sz="2400" dirty="0" smtClean="0"/>
                        <a:t>28</a:t>
                      </a:r>
                      <a:endParaRPr lang="en-GB" sz="2400" dirty="0"/>
                    </a:p>
                  </a:txBody>
                  <a:tcPr/>
                </a:tc>
                <a:extLst>
                  <a:ext uri="{0D108BD9-81ED-4DB2-BD59-A6C34878D82A}">
                    <a16:rowId xmlns:a16="http://schemas.microsoft.com/office/drawing/2014/main" val="10003"/>
                  </a:ext>
                </a:extLst>
              </a:tr>
              <a:tr h="370840">
                <a:tc>
                  <a:txBody>
                    <a:bodyPr/>
                    <a:lstStyle/>
                    <a:p>
                      <a:pPr algn="ctr"/>
                      <a:r>
                        <a:rPr lang="en-GB" sz="2400" dirty="0" smtClean="0"/>
                        <a:t>9</a:t>
                      </a:r>
                      <a:endParaRPr lang="en-GB" sz="2400" dirty="0"/>
                    </a:p>
                  </a:txBody>
                  <a:tcPr/>
                </a:tc>
                <a:tc>
                  <a:txBody>
                    <a:bodyPr/>
                    <a:lstStyle/>
                    <a:p>
                      <a:pPr algn="ctr"/>
                      <a:r>
                        <a:rPr lang="en-GB" sz="2400" dirty="0" smtClean="0"/>
                        <a:t>72</a:t>
                      </a:r>
                      <a:endParaRPr lang="en-GB" sz="2400" dirty="0"/>
                    </a:p>
                  </a:txBody>
                  <a:tcPr/>
                </a:tc>
                <a:tc>
                  <a:txBody>
                    <a:bodyPr/>
                    <a:lstStyle/>
                    <a:p>
                      <a:pPr algn="ctr"/>
                      <a:r>
                        <a:rPr lang="en-GB" sz="2400" dirty="0" smtClean="0"/>
                        <a:t>18</a:t>
                      </a:r>
                      <a:endParaRPr lang="en-GB" sz="2400" dirty="0"/>
                    </a:p>
                  </a:txBody>
                  <a:tcPr/>
                </a:tc>
                <a:tc>
                  <a:txBody>
                    <a:bodyPr/>
                    <a:lstStyle/>
                    <a:p>
                      <a:pPr algn="ctr"/>
                      <a:r>
                        <a:rPr lang="en-GB" sz="2400" dirty="0" smtClean="0"/>
                        <a:t>4.5</a:t>
                      </a:r>
                      <a:endParaRPr lang="en-GB" sz="2400" dirty="0"/>
                    </a:p>
                  </a:txBody>
                  <a:tcPr/>
                </a:tc>
                <a:tc>
                  <a:txBody>
                    <a:bodyPr/>
                    <a:lstStyle/>
                    <a:p>
                      <a:pPr algn="ctr"/>
                      <a:r>
                        <a:rPr lang="en-GB" sz="2400" dirty="0" smtClean="0"/>
                        <a:t>45</a:t>
                      </a:r>
                      <a:endParaRPr lang="en-GB" sz="2400" dirty="0"/>
                    </a:p>
                  </a:txBody>
                  <a:tcPr/>
                </a:tc>
                <a:tc>
                  <a:txBody>
                    <a:bodyPr/>
                    <a:lstStyle/>
                    <a:p>
                      <a:pPr algn="ctr"/>
                      <a:r>
                        <a:rPr lang="en-GB" sz="2400" dirty="0" smtClean="0"/>
                        <a:t>2.25</a:t>
                      </a:r>
                      <a:endParaRPr lang="en-GB" sz="2400" dirty="0"/>
                    </a:p>
                  </a:txBody>
                  <a:tcPr/>
                </a:tc>
                <a:tc>
                  <a:txBody>
                    <a:bodyPr/>
                    <a:lstStyle/>
                    <a:p>
                      <a:pPr algn="ctr"/>
                      <a:r>
                        <a:rPr lang="en-GB" sz="2400" dirty="0" smtClean="0"/>
                        <a:t>90</a:t>
                      </a:r>
                      <a:endParaRPr lang="en-GB" sz="2400" dirty="0"/>
                    </a:p>
                  </a:txBody>
                  <a:tcPr/>
                </a:tc>
                <a:tc>
                  <a:txBody>
                    <a:bodyPr/>
                    <a:lstStyle/>
                    <a:p>
                      <a:pPr algn="ctr"/>
                      <a:r>
                        <a:rPr lang="en-GB" sz="2400" dirty="0" smtClean="0"/>
                        <a:t>36</a:t>
                      </a:r>
                      <a:endParaRPr lang="en-GB" sz="2400" dirty="0"/>
                    </a:p>
                  </a:txBody>
                  <a:tcPr/>
                </a:tc>
                <a:extLst>
                  <a:ext uri="{0D108BD9-81ED-4DB2-BD59-A6C34878D82A}">
                    <a16:rowId xmlns:a16="http://schemas.microsoft.com/office/drawing/2014/main" val="10004"/>
                  </a:ext>
                </a:extLst>
              </a:tr>
              <a:tr h="370840">
                <a:tc>
                  <a:txBody>
                    <a:bodyPr/>
                    <a:lstStyle/>
                    <a:p>
                      <a:pPr algn="ctr"/>
                      <a:r>
                        <a:rPr lang="en-GB" sz="2400" dirty="0" smtClean="0"/>
                        <a:t>4</a:t>
                      </a:r>
                      <a:endParaRPr lang="en-GB" sz="2400" dirty="0"/>
                    </a:p>
                  </a:txBody>
                  <a:tcPr/>
                </a:tc>
                <a:tc>
                  <a:txBody>
                    <a:bodyPr/>
                    <a:lstStyle/>
                    <a:p>
                      <a:pPr algn="ctr"/>
                      <a:r>
                        <a:rPr lang="en-GB" sz="2400" dirty="0" smtClean="0"/>
                        <a:t>32</a:t>
                      </a:r>
                      <a:endParaRPr lang="en-GB" sz="2400" dirty="0"/>
                    </a:p>
                  </a:txBody>
                  <a:tcPr/>
                </a:tc>
                <a:tc>
                  <a:txBody>
                    <a:bodyPr/>
                    <a:lstStyle/>
                    <a:p>
                      <a:pPr algn="ctr"/>
                      <a:r>
                        <a:rPr lang="en-GB" sz="2400" dirty="0" smtClean="0"/>
                        <a:t>8</a:t>
                      </a:r>
                      <a:endParaRPr lang="en-GB" sz="2400" dirty="0"/>
                    </a:p>
                  </a:txBody>
                  <a:tcPr/>
                </a:tc>
                <a:tc>
                  <a:txBody>
                    <a:bodyPr/>
                    <a:lstStyle/>
                    <a:p>
                      <a:pPr algn="ctr"/>
                      <a:r>
                        <a:rPr lang="en-GB" sz="2400" dirty="0" smtClean="0"/>
                        <a:t>2</a:t>
                      </a:r>
                      <a:endParaRPr lang="en-GB" sz="2400" dirty="0"/>
                    </a:p>
                  </a:txBody>
                  <a:tcPr/>
                </a:tc>
                <a:tc>
                  <a:txBody>
                    <a:bodyPr/>
                    <a:lstStyle/>
                    <a:p>
                      <a:pPr algn="ctr"/>
                      <a:r>
                        <a:rPr lang="en-GB" sz="2400" dirty="0" smtClean="0"/>
                        <a:t>20</a:t>
                      </a:r>
                      <a:endParaRPr lang="en-GB" sz="2400" dirty="0"/>
                    </a:p>
                  </a:txBody>
                  <a:tcPr/>
                </a:tc>
                <a:tc>
                  <a:txBody>
                    <a:bodyPr/>
                    <a:lstStyle/>
                    <a:p>
                      <a:pPr algn="ctr"/>
                      <a:r>
                        <a:rPr lang="en-GB" sz="2400" dirty="0" smtClean="0"/>
                        <a:t>1</a:t>
                      </a:r>
                      <a:endParaRPr lang="en-GB" sz="2400" dirty="0"/>
                    </a:p>
                  </a:txBody>
                  <a:tcPr/>
                </a:tc>
                <a:tc>
                  <a:txBody>
                    <a:bodyPr/>
                    <a:lstStyle/>
                    <a:p>
                      <a:pPr algn="ctr"/>
                      <a:r>
                        <a:rPr lang="en-GB" sz="2400" dirty="0" smtClean="0"/>
                        <a:t>40</a:t>
                      </a:r>
                      <a:endParaRPr lang="en-GB" sz="2400" dirty="0"/>
                    </a:p>
                  </a:txBody>
                  <a:tcPr/>
                </a:tc>
                <a:tc>
                  <a:txBody>
                    <a:bodyPr/>
                    <a:lstStyle/>
                    <a:p>
                      <a:pPr algn="ctr"/>
                      <a:r>
                        <a:rPr lang="en-GB" sz="2400" dirty="0" smtClean="0"/>
                        <a:t>16</a:t>
                      </a:r>
                      <a:endParaRPr lang="en-GB" sz="2400" dirty="0"/>
                    </a:p>
                  </a:txBody>
                  <a:tcPr/>
                </a:tc>
                <a:extLst>
                  <a:ext uri="{0D108BD9-81ED-4DB2-BD59-A6C34878D82A}">
                    <a16:rowId xmlns:a16="http://schemas.microsoft.com/office/drawing/2014/main" val="10005"/>
                  </a:ext>
                </a:extLst>
              </a:tr>
              <a:tr h="370840">
                <a:tc>
                  <a:txBody>
                    <a:bodyPr/>
                    <a:lstStyle/>
                    <a:p>
                      <a:pPr algn="ctr"/>
                      <a:r>
                        <a:rPr lang="en-GB" sz="2400" dirty="0" smtClean="0"/>
                        <a:t>5</a:t>
                      </a:r>
                      <a:endParaRPr lang="en-GB" sz="2400" dirty="0"/>
                    </a:p>
                  </a:txBody>
                  <a:tcPr/>
                </a:tc>
                <a:tc>
                  <a:txBody>
                    <a:bodyPr/>
                    <a:lstStyle/>
                    <a:p>
                      <a:pPr algn="ctr"/>
                      <a:r>
                        <a:rPr lang="en-GB" sz="2400" dirty="0" smtClean="0"/>
                        <a:t>40</a:t>
                      </a:r>
                      <a:endParaRPr lang="en-GB" sz="2400" dirty="0"/>
                    </a:p>
                  </a:txBody>
                  <a:tcPr/>
                </a:tc>
                <a:tc>
                  <a:txBody>
                    <a:bodyPr/>
                    <a:lstStyle/>
                    <a:p>
                      <a:pPr algn="ctr"/>
                      <a:r>
                        <a:rPr lang="en-GB" sz="2400" dirty="0" smtClean="0"/>
                        <a:t>10</a:t>
                      </a:r>
                      <a:endParaRPr lang="en-GB" sz="2400" dirty="0"/>
                    </a:p>
                  </a:txBody>
                  <a:tcPr/>
                </a:tc>
                <a:tc>
                  <a:txBody>
                    <a:bodyPr/>
                    <a:lstStyle/>
                    <a:p>
                      <a:pPr algn="ctr"/>
                      <a:r>
                        <a:rPr lang="en-GB" sz="2400" dirty="0" smtClean="0"/>
                        <a:t>2.5</a:t>
                      </a:r>
                      <a:endParaRPr lang="en-GB" sz="2400" dirty="0"/>
                    </a:p>
                  </a:txBody>
                  <a:tcPr/>
                </a:tc>
                <a:tc>
                  <a:txBody>
                    <a:bodyPr/>
                    <a:lstStyle/>
                    <a:p>
                      <a:pPr algn="ctr"/>
                      <a:r>
                        <a:rPr lang="en-GB" sz="2400" dirty="0" smtClean="0"/>
                        <a:t>25</a:t>
                      </a:r>
                      <a:endParaRPr lang="en-GB" sz="2400" dirty="0"/>
                    </a:p>
                  </a:txBody>
                  <a:tcPr/>
                </a:tc>
                <a:tc>
                  <a:txBody>
                    <a:bodyPr/>
                    <a:lstStyle/>
                    <a:p>
                      <a:pPr algn="ctr"/>
                      <a:r>
                        <a:rPr lang="en-GB" sz="2400" dirty="0" smtClean="0"/>
                        <a:t>1.25</a:t>
                      </a:r>
                      <a:endParaRPr lang="en-GB" sz="2400" dirty="0"/>
                    </a:p>
                  </a:txBody>
                  <a:tcPr/>
                </a:tc>
                <a:tc>
                  <a:txBody>
                    <a:bodyPr/>
                    <a:lstStyle/>
                    <a:p>
                      <a:pPr algn="ctr"/>
                      <a:r>
                        <a:rPr lang="en-GB" sz="2400" dirty="0" smtClean="0"/>
                        <a:t>50</a:t>
                      </a:r>
                      <a:endParaRPr lang="en-GB" sz="2400" dirty="0"/>
                    </a:p>
                  </a:txBody>
                  <a:tcPr/>
                </a:tc>
                <a:tc>
                  <a:txBody>
                    <a:bodyPr/>
                    <a:lstStyle/>
                    <a:p>
                      <a:pPr algn="ctr"/>
                      <a:r>
                        <a:rPr lang="en-GB" sz="2400" dirty="0" smtClean="0"/>
                        <a:t>20</a:t>
                      </a:r>
                      <a:endParaRPr lang="en-GB" sz="2400" dirty="0"/>
                    </a:p>
                  </a:txBody>
                  <a:tcPr/>
                </a:tc>
                <a:extLst>
                  <a:ext uri="{0D108BD9-81ED-4DB2-BD59-A6C34878D82A}">
                    <a16:rowId xmlns:a16="http://schemas.microsoft.com/office/drawing/2014/main" val="10006"/>
                  </a:ext>
                </a:extLst>
              </a:tr>
              <a:tr h="370840">
                <a:tc>
                  <a:txBody>
                    <a:bodyPr/>
                    <a:lstStyle/>
                    <a:p>
                      <a:pPr algn="ctr"/>
                      <a:r>
                        <a:rPr lang="en-GB" sz="2400" dirty="0" smtClean="0"/>
                        <a:t>12</a:t>
                      </a:r>
                      <a:endParaRPr lang="en-GB" sz="2400" dirty="0"/>
                    </a:p>
                  </a:txBody>
                  <a:tcPr/>
                </a:tc>
                <a:tc>
                  <a:txBody>
                    <a:bodyPr/>
                    <a:lstStyle/>
                    <a:p>
                      <a:pPr algn="ctr"/>
                      <a:r>
                        <a:rPr lang="en-GB" sz="2400" dirty="0" smtClean="0"/>
                        <a:t>96</a:t>
                      </a:r>
                      <a:endParaRPr lang="en-GB" sz="2400" dirty="0"/>
                    </a:p>
                  </a:txBody>
                  <a:tcPr/>
                </a:tc>
                <a:tc>
                  <a:txBody>
                    <a:bodyPr/>
                    <a:lstStyle/>
                    <a:p>
                      <a:pPr algn="ctr"/>
                      <a:r>
                        <a:rPr lang="en-GB" sz="2400" dirty="0" smtClean="0"/>
                        <a:t>24</a:t>
                      </a:r>
                      <a:endParaRPr lang="en-GB" sz="2400" dirty="0"/>
                    </a:p>
                  </a:txBody>
                  <a:tcPr/>
                </a:tc>
                <a:tc>
                  <a:txBody>
                    <a:bodyPr/>
                    <a:lstStyle/>
                    <a:p>
                      <a:pPr algn="ctr"/>
                      <a:r>
                        <a:rPr lang="en-GB" sz="2400" dirty="0" smtClean="0"/>
                        <a:t>6</a:t>
                      </a:r>
                      <a:endParaRPr lang="en-GB" sz="2400" dirty="0"/>
                    </a:p>
                  </a:txBody>
                  <a:tcPr/>
                </a:tc>
                <a:tc>
                  <a:txBody>
                    <a:bodyPr/>
                    <a:lstStyle/>
                    <a:p>
                      <a:pPr algn="ctr"/>
                      <a:r>
                        <a:rPr lang="en-GB" sz="2400" dirty="0" smtClean="0"/>
                        <a:t>60</a:t>
                      </a:r>
                      <a:endParaRPr lang="en-GB" sz="2400" dirty="0"/>
                    </a:p>
                  </a:txBody>
                  <a:tcPr/>
                </a:tc>
                <a:tc>
                  <a:txBody>
                    <a:bodyPr/>
                    <a:lstStyle/>
                    <a:p>
                      <a:pPr algn="ctr"/>
                      <a:r>
                        <a:rPr lang="en-GB" sz="2400" dirty="0" smtClean="0"/>
                        <a:t>3</a:t>
                      </a:r>
                      <a:endParaRPr lang="en-GB" sz="2400" dirty="0"/>
                    </a:p>
                  </a:txBody>
                  <a:tcPr/>
                </a:tc>
                <a:tc>
                  <a:txBody>
                    <a:bodyPr/>
                    <a:lstStyle/>
                    <a:p>
                      <a:pPr algn="ctr"/>
                      <a:r>
                        <a:rPr lang="en-GB" sz="2400" dirty="0" smtClean="0"/>
                        <a:t>120</a:t>
                      </a:r>
                      <a:endParaRPr lang="en-GB" sz="2400" dirty="0"/>
                    </a:p>
                  </a:txBody>
                  <a:tcPr/>
                </a:tc>
                <a:tc>
                  <a:txBody>
                    <a:bodyPr/>
                    <a:lstStyle/>
                    <a:p>
                      <a:pPr algn="ctr"/>
                      <a:r>
                        <a:rPr lang="en-GB" sz="2400" dirty="0" smtClean="0"/>
                        <a:t>48</a:t>
                      </a:r>
                      <a:endParaRPr lang="en-GB" sz="2400"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2965706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Causes of Negativity</a:t>
            </a:r>
            <a:endParaRPr lang="en-GB" dirty="0"/>
          </a:p>
        </p:txBody>
      </p:sp>
      <p:sp>
        <p:nvSpPr>
          <p:cNvPr id="3" name="Content Placeholder 2"/>
          <p:cNvSpPr>
            <a:spLocks noGrp="1"/>
          </p:cNvSpPr>
          <p:nvPr>
            <p:ph idx="1"/>
          </p:nvPr>
        </p:nvSpPr>
        <p:spPr/>
        <p:txBody>
          <a:bodyPr>
            <a:normAutofit/>
          </a:bodyPr>
          <a:lstStyle/>
          <a:p>
            <a:r>
              <a:rPr lang="en-GB" sz="2800" b="1" dirty="0" smtClean="0"/>
              <a:t>Bad experiences of Maths: </a:t>
            </a:r>
            <a:r>
              <a:rPr lang="en-GB" sz="2800" dirty="0" smtClean="0"/>
              <a:t>Students are often not confident in their understanding of basic concepts and they also don’t see the everyday relevance or value of maths.  Many have bad memories of school maths and this continues to influence how they feel about maths throughout their adult lives.</a:t>
            </a:r>
          </a:p>
          <a:p>
            <a:r>
              <a:rPr lang="en-GB" sz="2800" dirty="0" smtClean="0"/>
              <a:t>“Negative Memories of School</a:t>
            </a:r>
            <a:br>
              <a:rPr lang="en-GB" sz="2800" dirty="0" smtClean="0"/>
            </a:br>
            <a:r>
              <a:rPr lang="en-GB" sz="2800" dirty="0" smtClean="0"/>
              <a:t>Maths Still Affect me”.</a:t>
            </a:r>
          </a:p>
          <a:p>
            <a:pPr marL="0" indent="0">
              <a:buNone/>
            </a:pPr>
            <a:endParaRPr lang="en-GB" sz="2800" dirty="0" smtClean="0"/>
          </a:p>
          <a:p>
            <a:pPr marL="0" indent="0">
              <a:buNone/>
            </a:pPr>
            <a:r>
              <a:rPr lang="en-GB" sz="1800" dirty="0" smtClean="0"/>
              <a:t>Source: Challenge Pilot participant data, 2013</a:t>
            </a:r>
            <a:endParaRPr lang="en-GB" sz="1600" dirty="0"/>
          </a:p>
        </p:txBody>
      </p:sp>
      <p:grpSp>
        <p:nvGrpSpPr>
          <p:cNvPr id="8" name="Group 7"/>
          <p:cNvGrpSpPr/>
          <p:nvPr/>
        </p:nvGrpSpPr>
        <p:grpSpPr>
          <a:xfrm>
            <a:off x="5796136" y="4149080"/>
            <a:ext cx="3024336" cy="2403945"/>
            <a:chOff x="1615797" y="3789040"/>
            <a:chExt cx="2020099" cy="1605710"/>
          </a:xfrm>
        </p:grpSpPr>
        <p:sp>
          <p:nvSpPr>
            <p:cNvPr id="4" name="Block Arc 3"/>
            <p:cNvSpPr/>
            <p:nvPr/>
          </p:nvSpPr>
          <p:spPr bwMode="auto">
            <a:xfrm>
              <a:off x="1907704" y="3789040"/>
              <a:ext cx="1728192" cy="1584176"/>
            </a:xfrm>
            <a:prstGeom prst="blockArc">
              <a:avLst>
                <a:gd name="adj1" fmla="val 10800000"/>
                <a:gd name="adj2" fmla="val 10776235"/>
                <a:gd name="adj3" fmla="val 1574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6" name="Block Arc 5"/>
            <p:cNvSpPr/>
            <p:nvPr/>
          </p:nvSpPr>
          <p:spPr bwMode="auto">
            <a:xfrm>
              <a:off x="1907704" y="3789040"/>
              <a:ext cx="1728192" cy="1584176"/>
            </a:xfrm>
            <a:prstGeom prst="blockArc">
              <a:avLst>
                <a:gd name="adj1" fmla="val 5399965"/>
                <a:gd name="adj2" fmla="val 10776235"/>
                <a:gd name="adj3" fmla="val 15740"/>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7" name="TextBox 6"/>
            <p:cNvSpPr txBox="1"/>
            <p:nvPr/>
          </p:nvSpPr>
          <p:spPr>
            <a:xfrm>
              <a:off x="1615797" y="5025418"/>
              <a:ext cx="583814" cy="369332"/>
            </a:xfrm>
            <a:prstGeom prst="rect">
              <a:avLst/>
            </a:prstGeom>
            <a:noFill/>
          </p:spPr>
          <p:txBody>
            <a:bodyPr wrap="none" rtlCol="0">
              <a:spAutoFit/>
            </a:bodyPr>
            <a:lstStyle/>
            <a:p>
              <a:r>
                <a:rPr lang="en-GB" dirty="0" smtClean="0"/>
                <a:t>25%</a:t>
              </a:r>
              <a:endParaRPr lang="en-GB" dirty="0"/>
            </a:p>
          </p:txBody>
        </p:sp>
      </p:grpSp>
    </p:spTree>
    <p:extLst>
      <p:ext uri="{BB962C8B-B14F-4D97-AF65-F5344CB8AC3E}">
        <p14:creationId xmlns:p14="http://schemas.microsoft.com/office/powerpoint/2010/main" val="22937086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Causes of Negativity</a:t>
            </a:r>
            <a:endParaRPr lang="en-GB" dirty="0"/>
          </a:p>
        </p:txBody>
      </p:sp>
      <p:sp>
        <p:nvSpPr>
          <p:cNvPr id="3" name="Content Placeholder 2"/>
          <p:cNvSpPr>
            <a:spLocks noGrp="1"/>
          </p:cNvSpPr>
          <p:nvPr>
            <p:ph idx="1"/>
          </p:nvPr>
        </p:nvSpPr>
        <p:spPr>
          <a:xfrm>
            <a:off x="5220072" y="1670075"/>
            <a:ext cx="3582512" cy="4525963"/>
          </a:xfrm>
        </p:spPr>
        <p:txBody>
          <a:bodyPr/>
          <a:lstStyle/>
          <a:p>
            <a:pPr marL="0" indent="0">
              <a:buNone/>
            </a:pPr>
            <a:r>
              <a:rPr lang="en-GB" dirty="0" smtClean="0"/>
              <a:t>How do you feel when you see this worksheet?</a:t>
            </a:r>
          </a:p>
          <a:p>
            <a:pPr marL="0" indent="0">
              <a:buNone/>
            </a:pPr>
            <a:endParaRPr lang="en-GB" dirty="0"/>
          </a:p>
          <a:p>
            <a:pPr marL="0" indent="0">
              <a:buNone/>
            </a:pPr>
            <a:r>
              <a:rPr lang="en-GB" dirty="0" smtClean="0"/>
              <a:t>Mindful practice vs Mindless practice?</a:t>
            </a:r>
            <a:endParaRPr lang="en-GB" dirty="0"/>
          </a:p>
        </p:txBody>
      </p:sp>
      <p:pic>
        <p:nvPicPr>
          <p:cNvPr id="4" name="Picture 3"/>
          <p:cNvPicPr>
            <a:picLocks noChangeAspect="1"/>
          </p:cNvPicPr>
          <p:nvPr/>
        </p:nvPicPr>
        <p:blipFill rotWithShape="1">
          <a:blip r:embed="rId3"/>
          <a:srcRect b="10968"/>
          <a:stretch/>
        </p:blipFill>
        <p:spPr>
          <a:xfrm>
            <a:off x="230068" y="1124745"/>
            <a:ext cx="4873352" cy="5616624"/>
          </a:xfrm>
          <a:prstGeom prst="rect">
            <a:avLst/>
          </a:prstGeom>
          <a:ln>
            <a:solidFill>
              <a:srgbClr val="00628C"/>
            </a:solidFill>
          </a:ln>
        </p:spPr>
      </p:pic>
    </p:spTree>
    <p:extLst>
      <p:ext uri="{BB962C8B-B14F-4D97-AF65-F5344CB8AC3E}">
        <p14:creationId xmlns:p14="http://schemas.microsoft.com/office/powerpoint/2010/main" val="24531190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Victorian Maths</a:t>
            </a:r>
            <a:endParaRPr lang="en-GB" dirty="0"/>
          </a:p>
        </p:txBody>
      </p:sp>
      <p:sp>
        <p:nvSpPr>
          <p:cNvPr id="3" name="Content Placeholder 2"/>
          <p:cNvSpPr>
            <a:spLocks noGrp="1"/>
          </p:cNvSpPr>
          <p:nvPr>
            <p:ph idx="1"/>
          </p:nvPr>
        </p:nvSpPr>
        <p:spPr>
          <a:xfrm>
            <a:off x="457200" y="1600200"/>
            <a:ext cx="4321714" cy="4525963"/>
          </a:xfrm>
        </p:spPr>
        <p:txBody>
          <a:bodyPr/>
          <a:lstStyle/>
          <a:p>
            <a:r>
              <a:rPr lang="en-GB" dirty="0" smtClean="0"/>
              <a:t>Focus on number work</a:t>
            </a:r>
          </a:p>
          <a:p>
            <a:r>
              <a:rPr lang="en-GB" dirty="0" smtClean="0"/>
              <a:t>Children learnt number facts by rote</a:t>
            </a:r>
          </a:p>
          <a:p>
            <a:r>
              <a:rPr lang="en-GB" dirty="0" smtClean="0"/>
              <a:t>Children sat separately or in rows</a:t>
            </a:r>
          </a:p>
          <a:p>
            <a:r>
              <a:rPr lang="en-GB" dirty="0" smtClean="0"/>
              <a:t>Talking was discouraged</a:t>
            </a:r>
            <a:endParaRPr lang="en-GB" dirty="0"/>
          </a:p>
        </p:txBody>
      </p:sp>
      <p:pic>
        <p:nvPicPr>
          <p:cNvPr id="4" name="Picture 3"/>
          <p:cNvPicPr>
            <a:picLocks noChangeAspect="1"/>
          </p:cNvPicPr>
          <p:nvPr/>
        </p:nvPicPr>
        <p:blipFill>
          <a:blip r:embed="rId3"/>
          <a:stretch>
            <a:fillRect/>
          </a:stretch>
        </p:blipFill>
        <p:spPr>
          <a:xfrm>
            <a:off x="4932040" y="2372717"/>
            <a:ext cx="3942518" cy="2980928"/>
          </a:xfrm>
          <a:prstGeom prst="rect">
            <a:avLst/>
          </a:prstGeom>
        </p:spPr>
      </p:pic>
    </p:spTree>
    <p:extLst>
      <p:ext uri="{BB962C8B-B14F-4D97-AF65-F5344CB8AC3E}">
        <p14:creationId xmlns:p14="http://schemas.microsoft.com/office/powerpoint/2010/main" val="18740059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 Labels</a:t>
            </a:r>
            <a:endParaRPr lang="en-GB" dirty="0"/>
          </a:p>
        </p:txBody>
      </p:sp>
      <p:sp>
        <p:nvSpPr>
          <p:cNvPr id="3" name="Content Placeholder 2"/>
          <p:cNvSpPr>
            <a:spLocks noGrp="1"/>
          </p:cNvSpPr>
          <p:nvPr>
            <p:ph idx="1"/>
          </p:nvPr>
        </p:nvSpPr>
        <p:spPr>
          <a:xfrm>
            <a:off x="457200" y="1417638"/>
            <a:ext cx="8229600" cy="4525963"/>
          </a:xfrm>
        </p:spPr>
        <p:txBody>
          <a:bodyPr/>
          <a:lstStyle/>
          <a:p>
            <a:r>
              <a:rPr lang="en-GB" dirty="0" smtClean="0"/>
              <a:t>What are the benefits/disadvantages to setting children based on ability in maths?</a:t>
            </a:r>
          </a:p>
          <a:p>
            <a:endParaRPr lang="en-GB" dirty="0" smtClean="0"/>
          </a:p>
          <a:p>
            <a:r>
              <a:rPr lang="en-GB" dirty="0" smtClean="0"/>
              <a:t>Education Endowment Foundation</a:t>
            </a:r>
          </a:p>
          <a:p>
            <a:endParaRPr lang="en-GB" dirty="0"/>
          </a:p>
          <a:p>
            <a:endParaRPr lang="en-GB" dirty="0" smtClean="0"/>
          </a:p>
          <a:p>
            <a:pPr marL="0" indent="0">
              <a:buNone/>
            </a:pPr>
            <a:endParaRPr lang="en-GB" dirty="0"/>
          </a:p>
        </p:txBody>
      </p:sp>
      <p:pic>
        <p:nvPicPr>
          <p:cNvPr id="4" name="Picture 3"/>
          <p:cNvPicPr>
            <a:picLocks noChangeAspect="1"/>
          </p:cNvPicPr>
          <p:nvPr/>
        </p:nvPicPr>
        <p:blipFill rotWithShape="1">
          <a:blip r:embed="rId3"/>
          <a:srcRect l="21752" t="45340" r="26478" b="44972"/>
          <a:stretch/>
        </p:blipFill>
        <p:spPr>
          <a:xfrm>
            <a:off x="264096" y="3930132"/>
            <a:ext cx="8615808" cy="906928"/>
          </a:xfrm>
          <a:prstGeom prst="rect">
            <a:avLst/>
          </a:prstGeom>
          <a:ln w="28575">
            <a:solidFill>
              <a:srgbClr val="00628C"/>
            </a:solidFill>
          </a:ln>
        </p:spPr>
      </p:pic>
      <p:pic>
        <p:nvPicPr>
          <p:cNvPr id="5" name="Picture 4"/>
          <p:cNvPicPr>
            <a:picLocks noChangeAspect="1"/>
          </p:cNvPicPr>
          <p:nvPr/>
        </p:nvPicPr>
        <p:blipFill rotWithShape="1">
          <a:blip r:embed="rId4"/>
          <a:srcRect l="25987" t="32199" r="7077" b="57301"/>
          <a:stretch/>
        </p:blipFill>
        <p:spPr>
          <a:xfrm>
            <a:off x="264096" y="5010221"/>
            <a:ext cx="8615808" cy="760219"/>
          </a:xfrm>
          <a:prstGeom prst="rect">
            <a:avLst/>
          </a:prstGeom>
          <a:ln w="41275">
            <a:solidFill>
              <a:schemeClr val="accent1"/>
            </a:solidFill>
          </a:ln>
        </p:spPr>
      </p:pic>
    </p:spTree>
    <p:extLst>
      <p:ext uri="{BB962C8B-B14F-4D97-AF65-F5344CB8AC3E}">
        <p14:creationId xmlns:p14="http://schemas.microsoft.com/office/powerpoint/2010/main" val="16768338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3860" y="620688"/>
            <a:ext cx="7772400" cy="1362075"/>
          </a:xfrm>
        </p:spPr>
        <p:txBody>
          <a:bodyPr/>
          <a:lstStyle/>
          <a:p>
            <a:r>
              <a:rPr lang="en-GB" dirty="0" smtClean="0"/>
              <a:t>Research</a:t>
            </a:r>
            <a:endParaRPr lang="en-GB" dirty="0"/>
          </a:p>
        </p:txBody>
      </p:sp>
      <p:sp>
        <p:nvSpPr>
          <p:cNvPr id="3" name="Text Placeholder 2"/>
          <p:cNvSpPr>
            <a:spLocks noGrp="1"/>
          </p:cNvSpPr>
          <p:nvPr>
            <p:ph type="body" idx="1"/>
          </p:nvPr>
        </p:nvSpPr>
        <p:spPr>
          <a:xfrm>
            <a:off x="703860" y="1484784"/>
            <a:ext cx="7772400" cy="1500187"/>
          </a:xfrm>
        </p:spPr>
        <p:txBody>
          <a:bodyPr/>
          <a:lstStyle/>
          <a:p>
            <a:pPr marL="342900" indent="-342900">
              <a:buFont typeface="Arial" panose="020B0604020202020204" pitchFamily="34" charset="0"/>
              <a:buChar char="•"/>
            </a:pPr>
            <a:r>
              <a:rPr lang="en-GB" sz="2400" dirty="0" err="1" smtClean="0"/>
              <a:t>Boaler</a:t>
            </a:r>
            <a:r>
              <a:rPr lang="en-GB" sz="2400" dirty="0" smtClean="0"/>
              <a:t>, J (2016) </a:t>
            </a:r>
            <a:r>
              <a:rPr lang="en-GB" sz="2400" i="1" dirty="0" smtClean="0"/>
              <a:t>Mathematical </a:t>
            </a:r>
            <a:r>
              <a:rPr lang="en-GB" sz="2400" i="1" dirty="0" err="1" smtClean="0"/>
              <a:t>Mindets</a:t>
            </a:r>
            <a:endParaRPr lang="en-GB" sz="2400" i="1" dirty="0"/>
          </a:p>
          <a:p>
            <a:pPr marL="342900" indent="-342900">
              <a:buFont typeface="Arial" panose="020B0604020202020204" pitchFamily="34" charset="0"/>
              <a:buChar char="•"/>
            </a:pPr>
            <a:r>
              <a:rPr lang="en-GB" sz="2400" i="1" dirty="0" smtClean="0"/>
              <a:t>Drury, H (2015) Mastering Mathematics</a:t>
            </a:r>
          </a:p>
          <a:p>
            <a:pPr marL="342900" indent="-342900">
              <a:buFont typeface="Arial" panose="020B0604020202020204" pitchFamily="34" charset="0"/>
              <a:buChar char="•"/>
            </a:pPr>
            <a:r>
              <a:rPr lang="en-GB" sz="2400" dirty="0" smtClean="0"/>
              <a:t>(2013) Attitudes Towards Maths. National Numeracy (online), available at:  </a:t>
            </a:r>
            <a:r>
              <a:rPr lang="en-GB" sz="2400" i="1" dirty="0" smtClean="0">
                <a:hlinkClick r:id="rId3"/>
              </a:rPr>
              <a:t>www.nationalnumeracy.org.uk</a:t>
            </a:r>
            <a:r>
              <a:rPr lang="en-GB" sz="2400" i="1" dirty="0" smtClean="0"/>
              <a:t> [accessed 31 August 2015]</a:t>
            </a:r>
          </a:p>
          <a:p>
            <a:pPr marL="342900" indent="-342900">
              <a:buFont typeface="Arial" panose="020B0604020202020204" pitchFamily="34" charset="0"/>
              <a:buChar char="•"/>
            </a:pPr>
            <a:r>
              <a:rPr lang="en-GB" sz="2400" dirty="0" smtClean="0"/>
              <a:t>Education Endowment Foundation Toolkit – Setting and Streaming</a:t>
            </a:r>
          </a:p>
          <a:p>
            <a:endParaRPr lang="en-GB" sz="2400" dirty="0">
              <a:solidFill>
                <a:srgbClr val="00628C"/>
              </a:solidFill>
            </a:endParaRPr>
          </a:p>
        </p:txBody>
      </p:sp>
    </p:spTree>
    <p:extLst>
      <p:ext uri="{BB962C8B-B14F-4D97-AF65-F5344CB8AC3E}">
        <p14:creationId xmlns:p14="http://schemas.microsoft.com/office/powerpoint/2010/main" val="35635628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Pre-task</a:t>
            </a:r>
            <a:endParaRPr lang="en-GB" dirty="0"/>
          </a:p>
        </p:txBody>
      </p:sp>
      <p:sp>
        <p:nvSpPr>
          <p:cNvPr id="3" name="Content Placeholder 2"/>
          <p:cNvSpPr>
            <a:spLocks noGrp="1"/>
          </p:cNvSpPr>
          <p:nvPr>
            <p:ph idx="1"/>
          </p:nvPr>
        </p:nvSpPr>
        <p:spPr/>
        <p:txBody>
          <a:bodyPr/>
          <a:lstStyle/>
          <a:p>
            <a:pPr marL="0" indent="0">
              <a:buNone/>
            </a:pPr>
            <a:r>
              <a:rPr lang="en-GB" dirty="0" smtClean="0"/>
              <a:t>Five Principles of Extraordinary Maths Teaching (Dan </a:t>
            </a:r>
            <a:r>
              <a:rPr lang="en-GB" dirty="0" err="1" smtClean="0"/>
              <a:t>Finkel</a:t>
            </a:r>
            <a:r>
              <a:rPr lang="en-GB" dirty="0" smtClean="0"/>
              <a:t>, </a:t>
            </a:r>
            <a:r>
              <a:rPr lang="en-GB" dirty="0" err="1" smtClean="0"/>
              <a:t>Tedx</a:t>
            </a:r>
            <a:r>
              <a:rPr lang="en-GB" dirty="0" smtClean="0"/>
              <a:t> Talks, 2016)</a:t>
            </a:r>
          </a:p>
          <a:p>
            <a:r>
              <a:rPr lang="en-GB" dirty="0" smtClean="0"/>
              <a:t>Start with a question</a:t>
            </a:r>
          </a:p>
          <a:p>
            <a:r>
              <a:rPr lang="en-GB" dirty="0" smtClean="0"/>
              <a:t>Students need time to struggle</a:t>
            </a:r>
          </a:p>
          <a:p>
            <a:r>
              <a:rPr lang="en-GB" dirty="0" smtClean="0"/>
              <a:t>Teacher is not the answer key</a:t>
            </a:r>
          </a:p>
          <a:p>
            <a:r>
              <a:rPr lang="en-GB" dirty="0" smtClean="0"/>
              <a:t>Say ‘yes’ to your students’ ideas</a:t>
            </a:r>
          </a:p>
          <a:p>
            <a:r>
              <a:rPr lang="en-GB" dirty="0" smtClean="0"/>
              <a:t>Play!</a:t>
            </a:r>
            <a:endParaRPr lang="en-GB" dirty="0"/>
          </a:p>
        </p:txBody>
      </p:sp>
    </p:spTree>
    <p:extLst>
      <p:ext uri="{BB962C8B-B14F-4D97-AF65-F5344CB8AC3E}">
        <p14:creationId xmlns:p14="http://schemas.microsoft.com/office/powerpoint/2010/main" val="15609184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Effective Maths Teachers</a:t>
            </a:r>
            <a:endParaRPr lang="en-US" dirty="0"/>
          </a:p>
        </p:txBody>
      </p:sp>
      <p:sp>
        <p:nvSpPr>
          <p:cNvPr id="2" name="Content Placeholder 1"/>
          <p:cNvSpPr>
            <a:spLocks noGrp="1"/>
          </p:cNvSpPr>
          <p:nvPr>
            <p:ph idx="1"/>
          </p:nvPr>
        </p:nvSpPr>
        <p:spPr/>
        <p:txBody>
          <a:bodyPr/>
          <a:lstStyle/>
          <a:p>
            <a:r>
              <a:rPr lang="en-GB" dirty="0" smtClean="0"/>
              <a:t>Talk to a partner and identify the key features of effective Maths teachers you have known.</a:t>
            </a:r>
          </a:p>
          <a:p>
            <a:r>
              <a:rPr lang="en-GB" dirty="0" smtClean="0"/>
              <a:t>You might also want to list features to be avoided at all costs!</a:t>
            </a:r>
          </a:p>
          <a:p>
            <a:endParaRPr lang="en-GB" dirty="0" smtClean="0">
              <a:solidFill>
                <a:srgbClr val="00628C"/>
              </a:solidFill>
            </a:endParaRPr>
          </a:p>
          <a:p>
            <a:endParaRPr lang="en-US" dirty="0">
              <a:solidFill>
                <a:srgbClr val="00628C"/>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Developing Positive Attitudes</a:t>
            </a:r>
            <a:endParaRPr lang="en-GB" dirty="0"/>
          </a:p>
        </p:txBody>
      </p:sp>
      <p:sp>
        <p:nvSpPr>
          <p:cNvPr id="3" name="Content Placeholder 2"/>
          <p:cNvSpPr>
            <a:spLocks noGrp="1"/>
          </p:cNvSpPr>
          <p:nvPr>
            <p:ph idx="1"/>
          </p:nvPr>
        </p:nvSpPr>
        <p:spPr>
          <a:xfrm>
            <a:off x="179512" y="1600200"/>
            <a:ext cx="8784976" cy="4853136"/>
          </a:xfrm>
        </p:spPr>
        <p:txBody>
          <a:bodyPr>
            <a:normAutofit fontScale="25000" lnSpcReduction="20000"/>
          </a:bodyPr>
          <a:lstStyle/>
          <a:p>
            <a:r>
              <a:rPr lang="en-GB" sz="9600" dirty="0" smtClean="0"/>
              <a:t>How do we develop positive attitudes towards mathematics and learning mathematics?</a:t>
            </a:r>
          </a:p>
          <a:p>
            <a:pPr lvl="1"/>
            <a:r>
              <a:rPr lang="en-GB" sz="9600" dirty="0" smtClean="0"/>
              <a:t>Use a wide range of tasks and resources</a:t>
            </a:r>
          </a:p>
          <a:p>
            <a:pPr lvl="1"/>
            <a:r>
              <a:rPr lang="en-GB" sz="9600" dirty="0" smtClean="0"/>
              <a:t>Enthusiastic teachers, with a ‘can do’ positive attitude</a:t>
            </a:r>
          </a:p>
          <a:p>
            <a:pPr lvl="1"/>
            <a:r>
              <a:rPr lang="en-GB" sz="9600" dirty="0" smtClean="0"/>
              <a:t>Plenty of opportunities for students to experience success</a:t>
            </a:r>
          </a:p>
          <a:p>
            <a:pPr lvl="1"/>
            <a:r>
              <a:rPr lang="en-GB" sz="9600" dirty="0" smtClean="0"/>
              <a:t>Hands-on approaches to learning</a:t>
            </a:r>
          </a:p>
          <a:p>
            <a:pPr lvl="1"/>
            <a:r>
              <a:rPr lang="en-GB" sz="9600" dirty="0" smtClean="0"/>
              <a:t>Use real-life examples and explore links with other subjects</a:t>
            </a:r>
          </a:p>
          <a:p>
            <a:pPr lvl="1"/>
            <a:r>
              <a:rPr lang="en-GB" sz="9600" dirty="0" smtClean="0"/>
              <a:t>Offer positive role models of mathematicians</a:t>
            </a:r>
          </a:p>
          <a:p>
            <a:pPr lvl="1"/>
            <a:r>
              <a:rPr lang="en-GB" sz="9600" dirty="0" smtClean="0"/>
              <a:t>Maths Clubs – e.g. older students mentoring younger students</a:t>
            </a:r>
          </a:p>
          <a:p>
            <a:pPr lvl="1"/>
            <a:r>
              <a:rPr lang="en-GB" sz="9600" dirty="0" smtClean="0"/>
              <a:t>Share learning with parents (e.g. maths evenings to encourage positive attitudes amongst parents)</a:t>
            </a:r>
          </a:p>
          <a:p>
            <a:pPr lvl="1"/>
            <a:r>
              <a:rPr lang="en-GB" sz="9600" dirty="0" smtClean="0"/>
              <a:t>‘Make it enjoyable’: maths challenges, competitions, puzzles, celebrate achievements</a:t>
            </a:r>
          </a:p>
          <a:p>
            <a:pPr marL="457200" lvl="1" indent="0">
              <a:buNone/>
            </a:pPr>
            <a:r>
              <a:rPr lang="en-GB" sz="5600" dirty="0" smtClean="0"/>
              <a:t>Source: NRICH (2011) </a:t>
            </a:r>
            <a:r>
              <a:rPr lang="en-GB" sz="5600" i="1" dirty="0" smtClean="0"/>
              <a:t>Engaging Students, Developing Confidence, Promoting Independence</a:t>
            </a:r>
            <a:endParaRPr lang="en-GB" sz="5600" dirty="0" smtClean="0"/>
          </a:p>
          <a:p>
            <a:pPr lvl="1"/>
            <a:endParaRPr lang="en-GB" dirty="0">
              <a:solidFill>
                <a:srgbClr val="00628C"/>
              </a:solidFill>
            </a:endParaRPr>
          </a:p>
        </p:txBody>
      </p:sp>
    </p:spTree>
    <p:extLst>
      <p:ext uri="{BB962C8B-B14F-4D97-AF65-F5344CB8AC3E}">
        <p14:creationId xmlns:p14="http://schemas.microsoft.com/office/powerpoint/2010/main" val="4009767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fade">
                                      <p:cBhvr>
                                        <p:cTn id="4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Developing Positive Attitudes</a:t>
            </a:r>
            <a:endParaRPr lang="en-GB" dirty="0"/>
          </a:p>
        </p:txBody>
      </p:sp>
      <p:sp>
        <p:nvSpPr>
          <p:cNvPr id="3" name="Content Placeholder 2"/>
          <p:cNvSpPr>
            <a:spLocks noGrp="1"/>
          </p:cNvSpPr>
          <p:nvPr>
            <p:ph idx="1"/>
          </p:nvPr>
        </p:nvSpPr>
        <p:spPr/>
        <p:txBody>
          <a:bodyPr>
            <a:normAutofit lnSpcReduction="10000"/>
          </a:bodyPr>
          <a:lstStyle/>
          <a:p>
            <a:r>
              <a:rPr lang="en-GB" dirty="0" smtClean="0"/>
              <a:t>How do we develop confident learners who are able to work independently and willing to take risks?</a:t>
            </a:r>
          </a:p>
          <a:p>
            <a:pPr lvl="1"/>
            <a:r>
              <a:rPr lang="en-GB" sz="2400" dirty="0" smtClean="0"/>
              <a:t>Acknowledge all contributions positively, encourage learning from mistakes, welcome wrong answers as the springboard to new understanding</a:t>
            </a:r>
          </a:p>
          <a:p>
            <a:pPr lvl="1"/>
            <a:r>
              <a:rPr lang="en-GB" sz="2400" dirty="0" smtClean="0"/>
              <a:t>Use positive language</a:t>
            </a:r>
          </a:p>
          <a:p>
            <a:pPr lvl="1"/>
            <a:r>
              <a:rPr lang="en-GB" sz="2400" dirty="0" smtClean="0"/>
              <a:t>Encourage independent and small group research</a:t>
            </a:r>
          </a:p>
          <a:p>
            <a:pPr lvl="1"/>
            <a:r>
              <a:rPr lang="en-GB" sz="2400" dirty="0" smtClean="0"/>
              <a:t>Value different approaches to solving problems</a:t>
            </a:r>
          </a:p>
          <a:p>
            <a:pPr marL="457200" lvl="1" indent="0">
              <a:buNone/>
            </a:pPr>
            <a:r>
              <a:rPr lang="en-GB" sz="1800" dirty="0" smtClean="0"/>
              <a:t>Source: NRICH (2011) </a:t>
            </a:r>
            <a:r>
              <a:rPr lang="en-GB" sz="1800" i="1" dirty="0" smtClean="0"/>
              <a:t>Engaging Students, Developing Confidence, Promoting Independence</a:t>
            </a:r>
            <a:endParaRPr lang="en-GB" sz="1800" dirty="0" smtClean="0"/>
          </a:p>
          <a:p>
            <a:pPr marL="457200" lvl="1" indent="0">
              <a:buNone/>
            </a:pPr>
            <a:endParaRPr lang="en-GB" dirty="0" smtClean="0"/>
          </a:p>
        </p:txBody>
      </p:sp>
    </p:spTree>
    <p:extLst>
      <p:ext uri="{BB962C8B-B14F-4D97-AF65-F5344CB8AC3E}">
        <p14:creationId xmlns:p14="http://schemas.microsoft.com/office/powerpoint/2010/main" val="2072704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Mathematical Classroom</a:t>
            </a:r>
            <a:endParaRPr lang="en-GB" dirty="0"/>
          </a:p>
        </p:txBody>
      </p:sp>
      <p:sp>
        <p:nvSpPr>
          <p:cNvPr id="3" name="Content Placeholder 2"/>
          <p:cNvSpPr>
            <a:spLocks noGrp="1"/>
          </p:cNvSpPr>
          <p:nvPr>
            <p:ph idx="1"/>
          </p:nvPr>
        </p:nvSpPr>
        <p:spPr>
          <a:xfrm>
            <a:off x="251520" y="1600200"/>
            <a:ext cx="8435280" cy="4925144"/>
          </a:xfrm>
        </p:spPr>
        <p:txBody>
          <a:bodyPr>
            <a:normAutofit fontScale="77500" lnSpcReduction="20000"/>
          </a:bodyPr>
          <a:lstStyle/>
          <a:p>
            <a:pPr marL="0" indent="0">
              <a:buNone/>
            </a:pPr>
            <a:r>
              <a:rPr lang="en-GB" dirty="0" smtClean="0"/>
              <a:t>Jo </a:t>
            </a:r>
            <a:r>
              <a:rPr lang="en-GB" dirty="0" err="1" smtClean="0"/>
              <a:t>Boaler</a:t>
            </a:r>
            <a:r>
              <a:rPr lang="en-GB" dirty="0" smtClean="0"/>
              <a:t>: Mathematical classrooms are places where students:</a:t>
            </a:r>
          </a:p>
          <a:p>
            <a:r>
              <a:rPr lang="en-GB" dirty="0" smtClean="0"/>
              <a:t>Develop an inquiry relationship within mathematics, approaching maths with curiosity, courage, confidence and intuition;</a:t>
            </a:r>
          </a:p>
          <a:p>
            <a:r>
              <a:rPr lang="en-GB" dirty="0" smtClean="0"/>
              <a:t>Talk to each other and the teachers about ideas;</a:t>
            </a:r>
          </a:p>
          <a:p>
            <a:r>
              <a:rPr lang="en-GB" dirty="0" smtClean="0"/>
              <a:t>Work on mathematics tasks that can be solved in different ways and/or with different solutions;</a:t>
            </a:r>
          </a:p>
          <a:p>
            <a:r>
              <a:rPr lang="en-GB" dirty="0" smtClean="0"/>
              <a:t>Work on mathematics tasks with a low entry point but very high ceiling;</a:t>
            </a:r>
          </a:p>
          <a:p>
            <a:r>
              <a:rPr lang="en-GB" dirty="0" smtClean="0"/>
              <a:t>Work on mathematics tasks that are complex, involve one or more method or area of mathematics</a:t>
            </a:r>
          </a:p>
          <a:p>
            <a:r>
              <a:rPr lang="en-GB" dirty="0" smtClean="0"/>
              <a:t>Are given growth mindset messages at all times</a:t>
            </a:r>
          </a:p>
          <a:p>
            <a:r>
              <a:rPr lang="en-GB" dirty="0" smtClean="0"/>
              <a:t>Are assessed formatively – to inform learning – not summatively to give a rank with their peers.</a:t>
            </a:r>
          </a:p>
        </p:txBody>
      </p:sp>
    </p:spTree>
    <p:extLst>
      <p:ext uri="{BB962C8B-B14F-4D97-AF65-F5344CB8AC3E}">
        <p14:creationId xmlns:p14="http://schemas.microsoft.com/office/powerpoint/2010/main" val="39100743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Mathematical Classroom</a:t>
            </a:r>
            <a:endParaRPr lang="en-GB" dirty="0"/>
          </a:p>
        </p:txBody>
      </p:sp>
      <p:sp>
        <p:nvSpPr>
          <p:cNvPr id="3" name="Content Placeholder 2"/>
          <p:cNvSpPr>
            <a:spLocks noGrp="1"/>
          </p:cNvSpPr>
          <p:nvPr>
            <p:ph idx="1"/>
          </p:nvPr>
        </p:nvSpPr>
        <p:spPr/>
        <p:txBody>
          <a:bodyPr/>
          <a:lstStyle/>
          <a:p>
            <a:pPr marL="0" indent="0">
              <a:buNone/>
            </a:pPr>
            <a:r>
              <a:rPr lang="en-GB" dirty="0"/>
              <a:t>Jo </a:t>
            </a:r>
            <a:r>
              <a:rPr lang="en-GB" dirty="0" err="1"/>
              <a:t>Boaler</a:t>
            </a:r>
            <a:r>
              <a:rPr lang="en-GB" dirty="0"/>
              <a:t>: Mathematical classrooms are places where </a:t>
            </a:r>
            <a:r>
              <a:rPr lang="en-GB" dirty="0" smtClean="0"/>
              <a:t>students believe:</a:t>
            </a:r>
            <a:endParaRPr lang="en-GB" dirty="0"/>
          </a:p>
          <a:p>
            <a:r>
              <a:rPr lang="en-GB" dirty="0" smtClean="0"/>
              <a:t>Everyone can do well in maths;</a:t>
            </a:r>
          </a:p>
          <a:p>
            <a:r>
              <a:rPr lang="en-GB" dirty="0" smtClean="0"/>
              <a:t>Mathematics problems can be solved with many different insights and methods;</a:t>
            </a:r>
          </a:p>
          <a:p>
            <a:r>
              <a:rPr lang="en-GB" dirty="0" smtClean="0"/>
              <a:t>Mistakes are valuable, they encourage brain growth and learning;</a:t>
            </a:r>
          </a:p>
          <a:p>
            <a:r>
              <a:rPr lang="en-GB" dirty="0" smtClean="0"/>
              <a:t>Mathematics will help them in their lives.</a:t>
            </a:r>
            <a:endParaRPr lang="en-GB" dirty="0"/>
          </a:p>
        </p:txBody>
      </p:sp>
    </p:spTree>
    <p:extLst>
      <p:ext uri="{BB962C8B-B14F-4D97-AF65-F5344CB8AC3E}">
        <p14:creationId xmlns:p14="http://schemas.microsoft.com/office/powerpoint/2010/main" val="30766383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Advice for Parents</a:t>
            </a:r>
            <a:endParaRPr lang="en-GB" dirty="0"/>
          </a:p>
        </p:txBody>
      </p:sp>
      <p:sp>
        <p:nvSpPr>
          <p:cNvPr id="3" name="Content Placeholder 2"/>
          <p:cNvSpPr>
            <a:spLocks noGrp="1"/>
          </p:cNvSpPr>
          <p:nvPr>
            <p:ph idx="1"/>
          </p:nvPr>
        </p:nvSpPr>
        <p:spPr/>
        <p:txBody>
          <a:bodyPr>
            <a:normAutofit fontScale="85000" lnSpcReduction="10000"/>
          </a:bodyPr>
          <a:lstStyle/>
          <a:p>
            <a:pPr marL="0" indent="0">
              <a:buNone/>
            </a:pPr>
            <a:r>
              <a:rPr lang="en-GB" b="1" dirty="0" err="1" smtClean="0"/>
              <a:t>Boaler</a:t>
            </a:r>
            <a:r>
              <a:rPr lang="en-GB" b="1" dirty="0" smtClean="0"/>
              <a:t> gives the following advice for parents:</a:t>
            </a:r>
          </a:p>
          <a:p>
            <a:pPr marL="514350" indent="-514350">
              <a:buFont typeface="+mj-lt"/>
              <a:buAutoNum type="arabicPeriod"/>
            </a:pPr>
            <a:r>
              <a:rPr lang="en-GB" dirty="0" smtClean="0"/>
              <a:t>Encourage children to play maths puzzles and games.</a:t>
            </a:r>
          </a:p>
          <a:p>
            <a:pPr marL="514350" indent="-514350">
              <a:buFont typeface="+mj-lt"/>
              <a:buAutoNum type="arabicPeriod"/>
            </a:pPr>
            <a:r>
              <a:rPr lang="en-GB" dirty="0" smtClean="0"/>
              <a:t>Always be encouraging and never tell kids they are wrong when they are working on maths problems.</a:t>
            </a:r>
          </a:p>
          <a:p>
            <a:pPr marL="514350" indent="-514350">
              <a:buFont typeface="+mj-lt"/>
              <a:buAutoNum type="arabicPeriod"/>
            </a:pPr>
            <a:r>
              <a:rPr lang="en-GB" dirty="0" smtClean="0"/>
              <a:t>Never associate maths with speed.</a:t>
            </a:r>
          </a:p>
          <a:p>
            <a:pPr marL="514350" indent="-514350">
              <a:buFont typeface="+mj-lt"/>
              <a:buAutoNum type="arabicPeriod"/>
            </a:pPr>
            <a:r>
              <a:rPr lang="en-GB" dirty="0" smtClean="0"/>
              <a:t>Never share with your child the idea that you were bad at maths at school or you dislike it – especially if you are a mother.</a:t>
            </a:r>
          </a:p>
          <a:p>
            <a:pPr marL="514350" indent="-514350">
              <a:buFont typeface="+mj-lt"/>
              <a:buAutoNum type="arabicPeriod"/>
            </a:pPr>
            <a:r>
              <a:rPr lang="en-GB" dirty="0" smtClean="0"/>
              <a:t>Encourage number sense</a:t>
            </a:r>
          </a:p>
          <a:p>
            <a:pPr marL="514350" indent="-514350">
              <a:buFont typeface="+mj-lt"/>
              <a:buAutoNum type="arabicPeriod"/>
            </a:pPr>
            <a:r>
              <a:rPr lang="en-GB" dirty="0" smtClean="0"/>
              <a:t>Encourage a growth mindset</a:t>
            </a:r>
            <a:endParaRPr lang="en-GB" dirty="0"/>
          </a:p>
        </p:txBody>
      </p:sp>
    </p:spTree>
    <p:extLst>
      <p:ext uri="{BB962C8B-B14F-4D97-AF65-F5344CB8AC3E}">
        <p14:creationId xmlns:p14="http://schemas.microsoft.com/office/powerpoint/2010/main" val="32824451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Maths Audit</a:t>
            </a:r>
            <a:endParaRPr lang="en-GB" dirty="0"/>
          </a:p>
        </p:txBody>
      </p:sp>
      <p:sp>
        <p:nvSpPr>
          <p:cNvPr id="3" name="Content Placeholder 2"/>
          <p:cNvSpPr>
            <a:spLocks noGrp="1"/>
          </p:cNvSpPr>
          <p:nvPr>
            <p:ph idx="1"/>
          </p:nvPr>
        </p:nvSpPr>
        <p:spPr/>
        <p:txBody>
          <a:bodyPr>
            <a:normAutofit fontScale="92500"/>
          </a:bodyPr>
          <a:lstStyle/>
          <a:p>
            <a:r>
              <a:rPr lang="en-GB" dirty="0" smtClean="0"/>
              <a:t>Maths General </a:t>
            </a:r>
            <a:r>
              <a:rPr lang="en-GB" dirty="0" smtClean="0">
                <a:sym typeface="Wingdings" panose="05000000000000000000" pitchFamily="2" charset="2"/>
              </a:rPr>
              <a:t> Maths Audit 1</a:t>
            </a:r>
          </a:p>
          <a:p>
            <a:r>
              <a:rPr lang="en-GB" dirty="0" smtClean="0">
                <a:sym typeface="Wingdings" panose="05000000000000000000" pitchFamily="2" charset="2"/>
              </a:rPr>
              <a:t>Can be located at:</a:t>
            </a:r>
          </a:p>
          <a:p>
            <a:pPr marL="400050" lvl="1" indent="0">
              <a:buNone/>
            </a:pPr>
            <a:r>
              <a:rPr lang="en-GB" dirty="0">
                <a:hlinkClick r:id="rId2"/>
              </a:rPr>
              <a:t>https://</a:t>
            </a:r>
            <a:r>
              <a:rPr lang="en-GB" dirty="0" smtClean="0">
                <a:hlinkClick r:id="rId2"/>
              </a:rPr>
              <a:t>moodle.warwick.ac.uk/mod/quiz/view.php?id=715439</a:t>
            </a:r>
            <a:endParaRPr lang="en-GB" dirty="0" smtClean="0"/>
          </a:p>
          <a:p>
            <a:pPr marL="400050" lvl="1" indent="0">
              <a:buNone/>
            </a:pPr>
            <a:r>
              <a:rPr lang="en-GB" dirty="0" smtClean="0"/>
              <a:t>Don’t panic!</a:t>
            </a:r>
          </a:p>
          <a:p>
            <a:pPr marL="457200" indent="-457200"/>
            <a:r>
              <a:rPr lang="en-GB" dirty="0" smtClean="0"/>
              <a:t>Initial audit helps identify any gaps in subject knowledge.</a:t>
            </a:r>
          </a:p>
          <a:p>
            <a:pPr marL="457200" indent="-457200"/>
            <a:r>
              <a:rPr lang="en-GB" dirty="0" smtClean="0"/>
              <a:t>Mixed ability cohort with a range of backgrounds – take advantage of this throughout the year</a:t>
            </a:r>
          </a:p>
          <a:p>
            <a:pPr marL="457200" indent="-457200"/>
            <a:endParaRPr lang="en-GB" dirty="0"/>
          </a:p>
        </p:txBody>
      </p:sp>
    </p:spTree>
    <p:extLst>
      <p:ext uri="{BB962C8B-B14F-4D97-AF65-F5344CB8AC3E}">
        <p14:creationId xmlns:p14="http://schemas.microsoft.com/office/powerpoint/2010/main" val="37044276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48680"/>
            <a:ext cx="8229600" cy="1143000"/>
          </a:xfrm>
        </p:spPr>
        <p:txBody>
          <a:bodyPr>
            <a:normAutofit fontScale="90000"/>
          </a:bodyPr>
          <a:lstStyle/>
          <a:p>
            <a:r>
              <a:rPr lang="en-GB" dirty="0" smtClean="0"/>
              <a:t>Recommended books to develop your subject knowledge</a:t>
            </a:r>
            <a:endParaRPr lang="en-GB" dirty="0"/>
          </a:p>
        </p:txBody>
      </p:sp>
      <p:sp>
        <p:nvSpPr>
          <p:cNvPr id="2" name="Content Placeholder 1"/>
          <p:cNvSpPr>
            <a:spLocks noGrp="1"/>
          </p:cNvSpPr>
          <p:nvPr>
            <p:ph idx="1"/>
          </p:nvPr>
        </p:nvSpPr>
        <p:spPr>
          <a:xfrm>
            <a:off x="457200" y="1691680"/>
            <a:ext cx="8229600" cy="4525963"/>
          </a:xfrm>
        </p:spPr>
        <p:txBody>
          <a:bodyPr>
            <a:noAutofit/>
          </a:bodyPr>
          <a:lstStyle/>
          <a:p>
            <a:r>
              <a:rPr lang="en-GB" sz="2400" b="1" dirty="0" smtClean="0">
                <a:solidFill>
                  <a:srgbClr val="00628C"/>
                </a:solidFill>
                <a:ea typeface="Tahoma" panose="020B0604030504040204" pitchFamily="34" charset="0"/>
                <a:cs typeface="Tahoma" panose="020B0604030504040204" pitchFamily="34" charset="0"/>
              </a:rPr>
              <a:t>Mathematics Explained for Primary Teachers</a:t>
            </a:r>
            <a:br>
              <a:rPr lang="en-GB" sz="2400" b="1" dirty="0" smtClean="0">
                <a:solidFill>
                  <a:srgbClr val="00628C"/>
                </a:solidFill>
                <a:ea typeface="Tahoma" panose="020B0604030504040204" pitchFamily="34" charset="0"/>
                <a:cs typeface="Tahoma" panose="020B0604030504040204" pitchFamily="34" charset="0"/>
              </a:rPr>
            </a:br>
            <a:r>
              <a:rPr lang="en-GB" sz="2400" b="1" dirty="0" smtClean="0">
                <a:solidFill>
                  <a:srgbClr val="00628C"/>
                </a:solidFill>
                <a:ea typeface="Tahoma" panose="020B0604030504040204" pitchFamily="34" charset="0"/>
                <a:cs typeface="Tahoma" panose="020B0604030504040204" pitchFamily="34" charset="0"/>
              </a:rPr>
              <a:t>	</a:t>
            </a:r>
            <a:r>
              <a:rPr lang="en-GB" sz="2400" dirty="0" smtClean="0">
                <a:solidFill>
                  <a:srgbClr val="00628C"/>
                </a:solidFill>
                <a:ea typeface="Tahoma" panose="020B0604030504040204" pitchFamily="34" charset="0"/>
                <a:cs typeface="Tahoma" panose="020B0604030504040204" pitchFamily="34" charset="0"/>
              </a:rPr>
              <a:t>Derek Haylock ISBN: 9781526455840</a:t>
            </a:r>
          </a:p>
          <a:p>
            <a:r>
              <a:rPr lang="en-GB" sz="2400" b="1" dirty="0" smtClean="0">
                <a:solidFill>
                  <a:srgbClr val="00628C"/>
                </a:solidFill>
                <a:ea typeface="Tahoma" panose="020B0604030504040204" pitchFamily="34" charset="0"/>
                <a:cs typeface="Tahoma" panose="020B0604030504040204" pitchFamily="34" charset="0"/>
              </a:rPr>
              <a:t>Understanding Mathematics for Young Children (useful for KS 1 placement)</a:t>
            </a:r>
          </a:p>
          <a:p>
            <a:pPr marL="0" indent="0">
              <a:buNone/>
            </a:pPr>
            <a:r>
              <a:rPr lang="en-GB" sz="2400" dirty="0" smtClean="0">
                <a:solidFill>
                  <a:srgbClr val="00628C"/>
                </a:solidFill>
                <a:ea typeface="Tahoma" panose="020B0604030504040204" pitchFamily="34" charset="0"/>
                <a:cs typeface="Tahoma" panose="020B0604030504040204" pitchFamily="34" charset="0"/>
              </a:rPr>
              <a:t>	Derek </a:t>
            </a:r>
            <a:r>
              <a:rPr lang="en-GB" sz="2400" dirty="0" err="1" smtClean="0">
                <a:solidFill>
                  <a:srgbClr val="00628C"/>
                </a:solidFill>
                <a:ea typeface="Tahoma" panose="020B0604030504040204" pitchFamily="34" charset="0"/>
                <a:cs typeface="Tahoma" panose="020B0604030504040204" pitchFamily="34" charset="0"/>
              </a:rPr>
              <a:t>Haylock</a:t>
            </a:r>
            <a:r>
              <a:rPr lang="en-GB" sz="2400" dirty="0" smtClean="0">
                <a:solidFill>
                  <a:srgbClr val="00628C"/>
                </a:solidFill>
                <a:ea typeface="Tahoma" panose="020B0604030504040204" pitchFamily="34" charset="0"/>
                <a:cs typeface="Tahoma" panose="020B0604030504040204" pitchFamily="34" charset="0"/>
              </a:rPr>
              <a:t> and Anne Cockburn</a:t>
            </a:r>
          </a:p>
          <a:p>
            <a:pPr marL="0" indent="0">
              <a:buNone/>
            </a:pPr>
            <a:r>
              <a:rPr lang="en-GB" sz="2400" dirty="0" smtClean="0">
                <a:solidFill>
                  <a:srgbClr val="00628C"/>
                </a:solidFill>
                <a:ea typeface="Tahoma" panose="020B0604030504040204" pitchFamily="34" charset="0"/>
                <a:cs typeface="Tahoma" panose="020B0604030504040204" pitchFamily="34" charset="0"/>
              </a:rPr>
              <a:t>	ISBN: 9781446248669</a:t>
            </a:r>
          </a:p>
          <a:p>
            <a:r>
              <a:rPr lang="en-GB" sz="2400" b="1" dirty="0" smtClean="0">
                <a:solidFill>
                  <a:srgbClr val="00628C"/>
                </a:solidFill>
                <a:ea typeface="Tahoma" panose="020B0604030504040204" pitchFamily="34" charset="0"/>
                <a:cs typeface="Tahoma" panose="020B0604030504040204" pitchFamily="34" charset="0"/>
              </a:rPr>
              <a:t>Children’s Errors in Mathematics</a:t>
            </a:r>
            <a:br>
              <a:rPr lang="en-GB" sz="2400" b="1" dirty="0" smtClean="0">
                <a:solidFill>
                  <a:srgbClr val="00628C"/>
                </a:solidFill>
                <a:ea typeface="Tahoma" panose="020B0604030504040204" pitchFamily="34" charset="0"/>
                <a:cs typeface="Tahoma" panose="020B0604030504040204" pitchFamily="34" charset="0"/>
              </a:rPr>
            </a:br>
            <a:r>
              <a:rPr lang="en-GB" sz="2400" b="1" dirty="0" smtClean="0">
                <a:solidFill>
                  <a:srgbClr val="00628C"/>
                </a:solidFill>
                <a:ea typeface="Tahoma" panose="020B0604030504040204" pitchFamily="34" charset="0"/>
                <a:cs typeface="Tahoma" panose="020B0604030504040204" pitchFamily="34" charset="0"/>
              </a:rPr>
              <a:t>	</a:t>
            </a:r>
            <a:r>
              <a:rPr lang="en-GB" sz="2400" dirty="0" smtClean="0">
                <a:solidFill>
                  <a:srgbClr val="00628C"/>
                </a:solidFill>
                <a:ea typeface="Tahoma" panose="020B0604030504040204" pitchFamily="34" charset="0"/>
                <a:cs typeface="Tahoma" panose="020B0604030504040204" pitchFamily="34" charset="0"/>
              </a:rPr>
              <a:t>Alice Hansen ISBN: 9781446274439</a:t>
            </a:r>
            <a:endParaRPr lang="en-GB" sz="2400" b="1" dirty="0" smtClean="0">
              <a:solidFill>
                <a:srgbClr val="00628C"/>
              </a:solidFill>
              <a:ea typeface="Tahoma" panose="020B0604030504040204" pitchFamily="34" charset="0"/>
              <a:cs typeface="Tahoma" panose="020B0604030504040204" pitchFamily="34" charset="0"/>
            </a:endParaRPr>
          </a:p>
          <a:p>
            <a:r>
              <a:rPr lang="en-GB" sz="2400" b="1" dirty="0" smtClean="0">
                <a:solidFill>
                  <a:srgbClr val="00628C"/>
                </a:solidFill>
                <a:ea typeface="Tahoma" panose="020B0604030504040204" pitchFamily="34" charset="0"/>
                <a:cs typeface="Tahoma" panose="020B0604030504040204" pitchFamily="34" charset="0"/>
              </a:rPr>
              <a:t>Transforming Primary Mathematics</a:t>
            </a:r>
          </a:p>
          <a:p>
            <a:pPr marL="0" indent="0">
              <a:buNone/>
            </a:pPr>
            <a:r>
              <a:rPr lang="en-GB" sz="2400" dirty="0" smtClean="0">
                <a:solidFill>
                  <a:srgbClr val="00628C"/>
                </a:solidFill>
                <a:ea typeface="Tahoma" panose="020B0604030504040204" pitchFamily="34" charset="0"/>
                <a:cs typeface="Tahoma" panose="020B0604030504040204" pitchFamily="34" charset="0"/>
              </a:rPr>
              <a:t>	Mike Askew ISBN: 9780415607025</a:t>
            </a:r>
          </a:p>
          <a:p>
            <a:r>
              <a:rPr lang="en-GB" sz="2400" b="1" dirty="0" smtClean="0">
                <a:solidFill>
                  <a:srgbClr val="00628C"/>
                </a:solidFill>
                <a:ea typeface="Tahoma" panose="020B0604030504040204" pitchFamily="34" charset="0"/>
                <a:cs typeface="Tahoma" panose="020B0604030504040204" pitchFamily="34" charset="0"/>
              </a:rPr>
              <a:t>CGP Maths (Key stage or individual year group)</a:t>
            </a:r>
          </a:p>
          <a:p>
            <a:pPr marL="857250" lvl="2" indent="0">
              <a:buNone/>
            </a:pPr>
            <a:r>
              <a:rPr lang="en-GB" dirty="0" smtClean="0">
                <a:solidFill>
                  <a:srgbClr val="00628C"/>
                </a:solidFill>
                <a:ea typeface="Tahoma" panose="020B0604030504040204" pitchFamily="34" charset="0"/>
                <a:cs typeface="Tahoma" panose="020B0604030504040204" pitchFamily="34" charset="0"/>
              </a:rPr>
              <a:t>ISBN</a:t>
            </a:r>
            <a:r>
              <a:rPr lang="en-GB" dirty="0">
                <a:solidFill>
                  <a:srgbClr val="00628C"/>
                </a:solidFill>
                <a:ea typeface="Tahoma" panose="020B0604030504040204" pitchFamily="34" charset="0"/>
                <a:cs typeface="Tahoma" panose="020B0604030504040204" pitchFamily="34" charset="0"/>
              </a:rPr>
              <a:t>: 978-1782944195</a:t>
            </a:r>
          </a:p>
        </p:txBody>
      </p:sp>
      <p:pic>
        <p:nvPicPr>
          <p:cNvPr id="5" name="Picture 4"/>
          <p:cNvPicPr>
            <a:picLocks noChangeAspect="1"/>
          </p:cNvPicPr>
          <p:nvPr/>
        </p:nvPicPr>
        <p:blipFill>
          <a:blip r:embed="rId3"/>
          <a:stretch>
            <a:fillRect/>
          </a:stretch>
        </p:blipFill>
        <p:spPr>
          <a:xfrm>
            <a:off x="7524328" y="4581128"/>
            <a:ext cx="1480429" cy="2086819"/>
          </a:xfrm>
          <a:prstGeom prst="rect">
            <a:avLst/>
          </a:prstGeom>
        </p:spPr>
      </p:pic>
    </p:spTree>
    <p:extLst>
      <p:ext uri="{BB962C8B-B14F-4D97-AF65-F5344CB8AC3E}">
        <p14:creationId xmlns:p14="http://schemas.microsoft.com/office/powerpoint/2010/main" val="61294671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3568" y="-13672"/>
            <a:ext cx="8206680" cy="1066800"/>
          </a:xfrm>
        </p:spPr>
        <p:txBody>
          <a:bodyPr/>
          <a:lstStyle/>
          <a:p>
            <a:r>
              <a:rPr lang="en-GB" dirty="0" smtClean="0"/>
              <a:t>FREE ATM Student e-Membership</a:t>
            </a:r>
            <a:endParaRPr lang="en-GB" dirty="0"/>
          </a:p>
        </p:txBody>
      </p:sp>
      <p:sp>
        <p:nvSpPr>
          <p:cNvPr id="5" name="Content Placeholder 4"/>
          <p:cNvSpPr>
            <a:spLocks noGrp="1"/>
          </p:cNvSpPr>
          <p:nvPr>
            <p:ph idx="1"/>
          </p:nvPr>
        </p:nvSpPr>
        <p:spPr>
          <a:xfrm>
            <a:off x="103664" y="762000"/>
            <a:ext cx="9036496" cy="4114800"/>
          </a:xfrm>
        </p:spPr>
        <p:txBody>
          <a:bodyPr/>
          <a:lstStyle/>
          <a:p>
            <a:r>
              <a:rPr lang="en-GB" sz="2400" dirty="0" smtClean="0"/>
              <a:t>Trainee </a:t>
            </a:r>
            <a:r>
              <a:rPr lang="en-GB" sz="2400" dirty="0"/>
              <a:t>Teachers can now join ATM for the 2019/2020 academic year free of charge.  </a:t>
            </a:r>
            <a:r>
              <a:rPr lang="en-GB" sz="2400" b="1" dirty="0"/>
              <a:t>Each application will be funded courtesy of the Alan Bell Endowment to support trainee teachers.</a:t>
            </a:r>
            <a:r>
              <a:rPr lang="en-GB" sz="2400" dirty="0"/>
              <a:t>   </a:t>
            </a:r>
          </a:p>
          <a:p>
            <a:r>
              <a:rPr lang="en-GB" sz="2400" dirty="0"/>
              <a:t>Benefits include:</a:t>
            </a:r>
          </a:p>
          <a:p>
            <a:pPr lvl="1"/>
            <a:r>
              <a:rPr lang="en-GB" sz="1800" dirty="0" smtClean="0"/>
              <a:t>Online </a:t>
            </a:r>
            <a:r>
              <a:rPr lang="en-GB" sz="1800" dirty="0"/>
              <a:t>access to the latest journal as well as the complete library of past MT journal articles.</a:t>
            </a:r>
          </a:p>
          <a:p>
            <a:pPr lvl="1"/>
            <a:r>
              <a:rPr lang="en-GB" sz="1800" dirty="0" smtClean="0"/>
              <a:t>Access </a:t>
            </a:r>
            <a:r>
              <a:rPr lang="en-GB" sz="1800" dirty="0"/>
              <a:t>to the growing member only resources area</a:t>
            </a:r>
          </a:p>
          <a:p>
            <a:pPr lvl="1"/>
            <a:r>
              <a:rPr lang="en-GB" sz="1800" dirty="0" smtClean="0"/>
              <a:t>Joining </a:t>
            </a:r>
            <a:r>
              <a:rPr lang="en-GB" sz="1800" dirty="0"/>
              <a:t>Offer - free downloadable resource pack</a:t>
            </a:r>
          </a:p>
          <a:p>
            <a:pPr lvl="1"/>
            <a:r>
              <a:rPr lang="en-GB" sz="1800" dirty="0" smtClean="0"/>
              <a:t>25</a:t>
            </a:r>
            <a:r>
              <a:rPr lang="en-GB" sz="1800" dirty="0"/>
              <a:t>% discount on ATM publications</a:t>
            </a:r>
          </a:p>
          <a:p>
            <a:pPr lvl="1"/>
            <a:r>
              <a:rPr lang="en-GB" sz="1800" dirty="0" smtClean="0"/>
              <a:t>Significant </a:t>
            </a:r>
            <a:r>
              <a:rPr lang="en-GB" sz="1800" dirty="0"/>
              <a:t>discounts on the ATM Annual Conference</a:t>
            </a:r>
          </a:p>
          <a:p>
            <a:pPr lvl="1"/>
            <a:r>
              <a:rPr lang="en-GB" sz="1800" dirty="0" smtClean="0"/>
              <a:t>CPD </a:t>
            </a:r>
            <a:r>
              <a:rPr lang="en-GB" sz="1800" dirty="0"/>
              <a:t>Opportunities</a:t>
            </a:r>
          </a:p>
          <a:p>
            <a:pPr lvl="1"/>
            <a:r>
              <a:rPr lang="en-GB" sz="1800" dirty="0" smtClean="0"/>
              <a:t>Access </a:t>
            </a:r>
            <a:r>
              <a:rPr lang="en-GB" sz="1800" dirty="0"/>
              <a:t>to local branches and networking</a:t>
            </a:r>
          </a:p>
          <a:p>
            <a:pPr lvl="1"/>
            <a:r>
              <a:rPr lang="en-GB" sz="1800" dirty="0" smtClean="0"/>
              <a:t>Professional </a:t>
            </a:r>
            <a:r>
              <a:rPr lang="en-GB" sz="1800" dirty="0"/>
              <a:t>support and enrichment by being part of the ATM </a:t>
            </a:r>
            <a:r>
              <a:rPr lang="en-GB" sz="1800" dirty="0" smtClean="0"/>
              <a:t>Community</a:t>
            </a:r>
            <a:endParaRPr lang="en-GB" sz="2400" dirty="0"/>
          </a:p>
          <a:p>
            <a:r>
              <a:rPr lang="en-GB" sz="2400" dirty="0" smtClean="0"/>
              <a:t>Students </a:t>
            </a:r>
            <a:r>
              <a:rPr lang="en-GB" sz="2400" dirty="0"/>
              <a:t>can apply </a:t>
            </a:r>
            <a:r>
              <a:rPr lang="en-GB" sz="2400" dirty="0" smtClean="0"/>
              <a:t>individually </a:t>
            </a:r>
            <a:r>
              <a:rPr lang="en-GB" sz="2400" dirty="0"/>
              <a:t>by </a:t>
            </a:r>
            <a:r>
              <a:rPr lang="en-GB" sz="2400" dirty="0" smtClean="0"/>
              <a:t>going to: </a:t>
            </a:r>
            <a:r>
              <a:rPr lang="en-GB" sz="2400" u="sng" dirty="0" smtClean="0"/>
              <a:t>www.atm.org.uk/Join/Student</a:t>
            </a:r>
            <a:endParaRPr lang="en-GB" sz="2400" u="sng" dirty="0"/>
          </a:p>
        </p:txBody>
      </p:sp>
    </p:spTree>
    <p:extLst>
      <p:ext uri="{BB962C8B-B14F-4D97-AF65-F5344CB8AC3E}">
        <p14:creationId xmlns:p14="http://schemas.microsoft.com/office/powerpoint/2010/main" val="414278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b="0" dirty="0" smtClean="0">
                <a:latin typeface="Tahoma" panose="020B0604030504040204" pitchFamily="34" charset="0"/>
                <a:ea typeface="Tahoma" panose="020B0604030504040204" pitchFamily="34" charset="0"/>
                <a:cs typeface="Tahoma" panose="020B0604030504040204" pitchFamily="34" charset="0"/>
              </a:rPr>
              <a:t>Objectives</a:t>
            </a:r>
            <a:endParaRPr lang="en-US" b="0" dirty="0">
              <a:latin typeface="Tahoma" panose="020B0604030504040204" pitchFamily="34" charset="0"/>
              <a:ea typeface="Tahoma" panose="020B0604030504040204" pitchFamily="34" charset="0"/>
              <a:cs typeface="Tahoma" panose="020B0604030504040204" pitchFamily="34" charset="0"/>
            </a:endParaRPr>
          </a:p>
        </p:txBody>
      </p:sp>
      <p:sp>
        <p:nvSpPr>
          <p:cNvPr id="2" name="Content Placeholder 1"/>
          <p:cNvSpPr>
            <a:spLocks noGrp="1"/>
          </p:cNvSpPr>
          <p:nvPr>
            <p:ph idx="1"/>
          </p:nvPr>
        </p:nvSpPr>
        <p:spPr/>
        <p:txBody>
          <a:bodyPr>
            <a:normAutofit/>
          </a:bodyPr>
          <a:lstStyle/>
          <a:p>
            <a:r>
              <a:rPr lang="en-GB" dirty="0" smtClean="0">
                <a:latin typeface="+mj-lt"/>
                <a:ea typeface="Tahoma" panose="020B0604030504040204" pitchFamily="34" charset="0"/>
                <a:cs typeface="Tahoma" panose="020B0604030504040204" pitchFamily="34" charset="0"/>
              </a:rPr>
              <a:t>To understand the importance of a Mathematical Mindset</a:t>
            </a:r>
          </a:p>
          <a:p>
            <a:r>
              <a:rPr lang="en-GB" dirty="0" smtClean="0">
                <a:latin typeface="+mj-lt"/>
                <a:ea typeface="Tahoma" panose="020B0604030504040204" pitchFamily="34" charset="0"/>
                <a:cs typeface="Tahoma" panose="020B0604030504040204" pitchFamily="34" charset="0"/>
              </a:rPr>
              <a:t>To identify strategies to develop a Mathematical Mindset</a:t>
            </a:r>
          </a:p>
          <a:p>
            <a:r>
              <a:rPr lang="en-GB" dirty="0" smtClean="0">
                <a:latin typeface="+mj-lt"/>
                <a:ea typeface="Tahoma" panose="020B0604030504040204" pitchFamily="34" charset="0"/>
                <a:cs typeface="Tahoma" panose="020B0604030504040204" pitchFamily="34" charset="0"/>
              </a:rPr>
              <a:t>To begin to reflect on the kind of teacher of Maths that you want to be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dirty="0" smtClean="0"/>
              <a:t>Useful Websites</a:t>
            </a:r>
            <a:endParaRPr lang="en-US" dirty="0">
              <a:solidFill>
                <a:srgbClr val="FF0000"/>
              </a:solidFill>
            </a:endParaRPr>
          </a:p>
        </p:txBody>
      </p:sp>
      <p:sp>
        <p:nvSpPr>
          <p:cNvPr id="2" name="Content Placeholder 1"/>
          <p:cNvSpPr>
            <a:spLocks noGrp="1"/>
          </p:cNvSpPr>
          <p:nvPr>
            <p:ph idx="1"/>
          </p:nvPr>
        </p:nvSpPr>
        <p:spPr/>
        <p:txBody>
          <a:bodyPr>
            <a:normAutofit fontScale="77500" lnSpcReduction="20000"/>
          </a:bodyPr>
          <a:lstStyle/>
          <a:p>
            <a:pPr marL="109728" indent="0">
              <a:buNone/>
            </a:pPr>
            <a:r>
              <a:rPr lang="en-US" dirty="0" smtClean="0">
                <a:solidFill>
                  <a:srgbClr val="00628C"/>
                </a:solidFill>
                <a:hlinkClick r:id="rId3"/>
              </a:rPr>
              <a:t>https://www.ncetm.org.uk/</a:t>
            </a:r>
            <a:endParaRPr lang="en-US" dirty="0" smtClean="0">
              <a:solidFill>
                <a:srgbClr val="00628C"/>
              </a:solidFill>
            </a:endParaRPr>
          </a:p>
          <a:p>
            <a:pPr marL="109728" indent="0">
              <a:buNone/>
            </a:pPr>
            <a:r>
              <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rPr>
              <a:t>National Centre for Excellence in Teaching Mathematics</a:t>
            </a:r>
          </a:p>
          <a:p>
            <a:pPr marL="109728" indent="0">
              <a:buNone/>
            </a:pPr>
            <a:endPar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endParaRPr>
          </a:p>
          <a:p>
            <a:pPr marL="109728" indent="0">
              <a:buNone/>
            </a:pPr>
            <a:r>
              <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hlinkClick r:id="rId4"/>
              </a:rPr>
              <a:t>http://nrich.maths.org/frontpage</a:t>
            </a:r>
            <a:endPar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endParaRPr>
          </a:p>
          <a:p>
            <a:pPr marL="109728" indent="0">
              <a:buNone/>
            </a:pPr>
            <a:r>
              <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rPr>
              <a:t>NRICH</a:t>
            </a:r>
          </a:p>
          <a:p>
            <a:pPr marL="109728" indent="0">
              <a:buNone/>
            </a:pPr>
            <a:endPar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endParaRPr>
          </a:p>
          <a:p>
            <a:pPr marL="109728" indent="0">
              <a:buNone/>
            </a:pPr>
            <a:r>
              <a:rPr lang="en-GB" dirty="0">
                <a:solidFill>
                  <a:srgbClr val="00628C"/>
                </a:solidFill>
                <a:latin typeface="Tahoma" panose="020B0604030504040204" pitchFamily="34" charset="0"/>
                <a:ea typeface="Tahoma" panose="020B0604030504040204" pitchFamily="34" charset="0"/>
                <a:cs typeface="Tahoma" panose="020B0604030504040204" pitchFamily="34" charset="0"/>
                <a:hlinkClick r:id="rId5"/>
              </a:rPr>
              <a:t>http://www.nationalstemcentre.org.uk</a:t>
            </a:r>
            <a:r>
              <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hlinkClick r:id="rId5"/>
              </a:rPr>
              <a:t>/</a:t>
            </a:r>
            <a:endPar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endParaRPr>
          </a:p>
          <a:p>
            <a:pPr marL="109728" indent="0">
              <a:buNone/>
            </a:pPr>
            <a:r>
              <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rPr>
              <a:t>National STEM Centre</a:t>
            </a:r>
          </a:p>
          <a:p>
            <a:pPr marL="109728" indent="0">
              <a:buNone/>
            </a:pPr>
            <a:endPar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endParaRPr>
          </a:p>
          <a:p>
            <a:pPr marL="109728" indent="0">
              <a:buNone/>
            </a:pPr>
            <a:r>
              <a:rPr lang="en-GB" dirty="0">
                <a:solidFill>
                  <a:srgbClr val="00628C"/>
                </a:solidFill>
                <a:latin typeface="Tahoma" panose="020B0604030504040204" pitchFamily="34" charset="0"/>
                <a:ea typeface="Tahoma" panose="020B0604030504040204" pitchFamily="34" charset="0"/>
                <a:cs typeface="Tahoma" panose="020B0604030504040204" pitchFamily="34" charset="0"/>
                <a:hlinkClick r:id="rId6"/>
              </a:rPr>
              <a:t>http://</a:t>
            </a:r>
            <a:r>
              <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hlinkClick r:id="rId6"/>
              </a:rPr>
              <a:t>www.m-a.org.uk/jsp/index.jsp</a:t>
            </a:r>
            <a:endPar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endParaRPr>
          </a:p>
          <a:p>
            <a:pPr marL="109728" indent="0">
              <a:buNone/>
            </a:pPr>
            <a:r>
              <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rPr>
              <a:t>The </a:t>
            </a:r>
            <a:r>
              <a:rPr lang="en-GB" dirty="0">
                <a:solidFill>
                  <a:srgbClr val="00628C"/>
                </a:solidFill>
                <a:latin typeface="Tahoma" panose="020B0604030504040204" pitchFamily="34" charset="0"/>
                <a:ea typeface="Tahoma" panose="020B0604030504040204" pitchFamily="34" charset="0"/>
                <a:cs typeface="Tahoma" panose="020B0604030504040204" pitchFamily="34" charset="0"/>
              </a:rPr>
              <a:t>M</a:t>
            </a:r>
            <a:r>
              <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rPr>
              <a:t>athematical </a:t>
            </a:r>
            <a:r>
              <a:rPr lang="en-GB" dirty="0">
                <a:solidFill>
                  <a:srgbClr val="00628C"/>
                </a:solidFill>
                <a:latin typeface="Tahoma" panose="020B0604030504040204" pitchFamily="34" charset="0"/>
                <a:ea typeface="Tahoma" panose="020B0604030504040204" pitchFamily="34" charset="0"/>
                <a:cs typeface="Tahoma" panose="020B0604030504040204" pitchFamily="34" charset="0"/>
              </a:rPr>
              <a:t>A</a:t>
            </a:r>
            <a:r>
              <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rPr>
              <a:t>ssociation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latin typeface="Tahoma" panose="020B0604030504040204" pitchFamily="34" charset="0"/>
                <a:ea typeface="Tahoma" panose="020B0604030504040204" pitchFamily="34" charset="0"/>
                <a:cs typeface="Tahoma" panose="020B0604030504040204" pitchFamily="34" charset="0"/>
              </a:rPr>
              <a:t>Teaching Standards</a:t>
            </a:r>
            <a:endParaRPr lang="en-US" b="0"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457200" y="1600200"/>
            <a:ext cx="8229600" cy="5069160"/>
          </a:xfrm>
        </p:spPr>
        <p:txBody>
          <a:bodyPr>
            <a:normAutofit fontScale="85000" lnSpcReduction="10000"/>
          </a:bodyPr>
          <a:lstStyle/>
          <a:p>
            <a:pPr marL="0" indent="0">
              <a:buNone/>
            </a:pPr>
            <a:r>
              <a:rPr lang="en-GB" dirty="0" smtClean="0">
                <a:latin typeface="+mj-lt"/>
                <a:ea typeface="Tahoma" panose="020B0604030504040204" pitchFamily="34" charset="0"/>
                <a:cs typeface="Tahoma" panose="020B0604030504040204" pitchFamily="34" charset="0"/>
              </a:rPr>
              <a:t>TS 3  </a:t>
            </a:r>
            <a:r>
              <a:rPr lang="en-GB" b="1" dirty="0" smtClean="0">
                <a:latin typeface="+mj-lt"/>
                <a:ea typeface="Tahoma" panose="020B0604030504040204" pitchFamily="34" charset="0"/>
                <a:cs typeface="Tahoma" panose="020B0604030504040204" pitchFamily="34" charset="0"/>
              </a:rPr>
              <a:t>Demonstrate Good Subject and Curriculum Knowledge</a:t>
            </a:r>
            <a:endParaRPr lang="en-US" dirty="0" smtClean="0">
              <a:latin typeface="+mj-lt"/>
              <a:ea typeface="Tahoma" panose="020B0604030504040204" pitchFamily="34" charset="0"/>
              <a:cs typeface="Tahoma" panose="020B0604030504040204" pitchFamily="34" charset="0"/>
            </a:endParaRPr>
          </a:p>
          <a:p>
            <a:pPr lvl="0"/>
            <a:r>
              <a:rPr lang="en-GB" dirty="0" smtClean="0">
                <a:latin typeface="+mj-lt"/>
                <a:ea typeface="Tahoma" panose="020B0604030504040204" pitchFamily="34" charset="0"/>
                <a:cs typeface="Tahoma" panose="020B0604030504040204" pitchFamily="34" charset="0"/>
              </a:rPr>
              <a:t>TS3a: Have a secure knowledge of the relevant subject/s and curriculum areas, </a:t>
            </a:r>
            <a:r>
              <a:rPr lang="en-GB" dirty="0" smtClean="0">
                <a:solidFill>
                  <a:srgbClr val="FF0000"/>
                </a:solidFill>
                <a:latin typeface="+mj-lt"/>
                <a:ea typeface="Tahoma" panose="020B0604030504040204" pitchFamily="34" charset="0"/>
                <a:cs typeface="Tahoma" panose="020B0604030504040204" pitchFamily="34" charset="0"/>
              </a:rPr>
              <a:t>foster and maintain pupils’ interest </a:t>
            </a:r>
            <a:r>
              <a:rPr lang="en-GB" dirty="0" smtClean="0">
                <a:latin typeface="+mj-lt"/>
                <a:ea typeface="Tahoma" panose="020B0604030504040204" pitchFamily="34" charset="0"/>
                <a:cs typeface="Tahoma" panose="020B0604030504040204" pitchFamily="34" charset="0"/>
              </a:rPr>
              <a:t>in the subject and address misunderstandings </a:t>
            </a:r>
          </a:p>
          <a:p>
            <a:pPr lvl="0"/>
            <a:r>
              <a:rPr lang="en-GB" dirty="0" smtClean="0">
                <a:latin typeface="+mj-lt"/>
                <a:ea typeface="Tahoma" panose="020B0604030504040204" pitchFamily="34" charset="0"/>
                <a:cs typeface="Tahoma" panose="020B0604030504040204" pitchFamily="34" charset="0"/>
              </a:rPr>
              <a:t>TS3b: Demonstrate </a:t>
            </a:r>
            <a:r>
              <a:rPr lang="en-US" dirty="0" smtClean="0">
                <a:latin typeface="+mj-lt"/>
                <a:ea typeface="Tahoma" panose="020B0604030504040204" pitchFamily="34" charset="0"/>
                <a:cs typeface="Tahoma" panose="020B0604030504040204" pitchFamily="34" charset="0"/>
              </a:rPr>
              <a:t>a </a:t>
            </a:r>
            <a:r>
              <a:rPr lang="en-US" dirty="0">
                <a:latin typeface="+mj-lt"/>
                <a:ea typeface="Tahoma" panose="020B0604030504040204" pitchFamily="34" charset="0"/>
                <a:cs typeface="Tahoma" panose="020B0604030504040204" pitchFamily="34" charset="0"/>
              </a:rPr>
              <a:t>critical understanding of developments in the subject and curriculum areas, and promote the value of scholarship </a:t>
            </a:r>
            <a:endParaRPr lang="en-GB" dirty="0" smtClean="0">
              <a:latin typeface="+mj-lt"/>
              <a:ea typeface="Tahoma" panose="020B0604030504040204" pitchFamily="34" charset="0"/>
              <a:cs typeface="Tahoma" panose="020B0604030504040204" pitchFamily="34" charset="0"/>
            </a:endParaRPr>
          </a:p>
          <a:p>
            <a:pPr lvl="0"/>
            <a:r>
              <a:rPr lang="en-GB" dirty="0" smtClean="0">
                <a:solidFill>
                  <a:srgbClr val="FF0000"/>
                </a:solidFill>
                <a:latin typeface="+mj-lt"/>
                <a:ea typeface="Tahoma" panose="020B0604030504040204" pitchFamily="34" charset="0"/>
                <a:cs typeface="Tahoma" panose="020B0604030504040204" pitchFamily="34" charset="0"/>
              </a:rPr>
              <a:t>TS3d:</a:t>
            </a:r>
            <a:r>
              <a:rPr lang="en-US" dirty="0" smtClean="0">
                <a:solidFill>
                  <a:srgbClr val="FF0000"/>
                </a:solidFill>
                <a:latin typeface="+mj-lt"/>
                <a:ea typeface="Tahoma" panose="020B0604030504040204" pitchFamily="34" charset="0"/>
                <a:cs typeface="Tahoma" panose="020B0604030504040204" pitchFamily="34" charset="0"/>
              </a:rPr>
              <a:t> If </a:t>
            </a:r>
            <a:r>
              <a:rPr lang="en-US" dirty="0">
                <a:solidFill>
                  <a:srgbClr val="FF0000"/>
                </a:solidFill>
                <a:latin typeface="+mj-lt"/>
                <a:ea typeface="Tahoma" panose="020B0604030504040204" pitchFamily="34" charset="0"/>
                <a:cs typeface="Tahoma" panose="020B0604030504040204" pitchFamily="34" charset="0"/>
              </a:rPr>
              <a:t>teaching early mathematics, demonstrate a clear understanding of appropriate teaching strategies</a:t>
            </a:r>
            <a:r>
              <a:rPr lang="en-US" dirty="0" smtClean="0">
                <a:solidFill>
                  <a:srgbClr val="FF0000"/>
                </a:solidFill>
                <a:latin typeface="+mj-lt"/>
                <a:ea typeface="Tahoma" panose="020B0604030504040204" pitchFamily="34" charset="0"/>
                <a:cs typeface="Tahoma" panose="020B0604030504040204" pitchFamily="34" charset="0"/>
              </a:rPr>
              <a:t>. </a:t>
            </a:r>
          </a:p>
          <a:p>
            <a:pPr marL="0" lvl="0" indent="0">
              <a:buNone/>
            </a:pPr>
            <a:r>
              <a:rPr lang="en-US" sz="2600" dirty="0">
                <a:latin typeface="+mj-lt"/>
                <a:ea typeface="Tahoma" panose="020B0604030504040204" pitchFamily="34" charset="0"/>
                <a:cs typeface="Tahoma" panose="020B0604030504040204" pitchFamily="34" charset="0"/>
              </a:rPr>
              <a:t>	</a:t>
            </a:r>
            <a:r>
              <a:rPr lang="en-US" sz="2400" dirty="0" smtClean="0">
                <a:latin typeface="+mj-lt"/>
                <a:ea typeface="Tahoma" panose="020B0604030504040204" pitchFamily="34" charset="0"/>
                <a:cs typeface="Tahoma" panose="020B0604030504040204" pitchFamily="34" charset="0"/>
              </a:rPr>
              <a:t>(</a:t>
            </a:r>
            <a:r>
              <a:rPr lang="en-US" sz="2400" dirty="0" err="1" smtClean="0">
                <a:latin typeface="+mj-lt"/>
                <a:ea typeface="Tahoma" panose="020B0604030504040204" pitchFamily="34" charset="0"/>
                <a:cs typeface="Tahoma" panose="020B0604030504040204" pitchFamily="34" charset="0"/>
              </a:rPr>
              <a:t>n.b.</a:t>
            </a:r>
            <a:r>
              <a:rPr lang="en-US" sz="2400" dirty="0" smtClean="0">
                <a:latin typeface="+mj-lt"/>
                <a:ea typeface="Tahoma" panose="020B0604030504040204" pitchFamily="34" charset="0"/>
                <a:cs typeface="Tahoma" panose="020B0604030504040204" pitchFamily="34" charset="0"/>
              </a:rPr>
              <a:t> early mathematics refers to mathematics taught in both 	the early years </a:t>
            </a:r>
            <a:r>
              <a:rPr lang="en-US" sz="2400" b="1" dirty="0" smtClean="0">
                <a:latin typeface="+mj-lt"/>
                <a:ea typeface="Tahoma" panose="020B0604030504040204" pitchFamily="34" charset="0"/>
                <a:cs typeface="Tahoma" panose="020B0604030504040204" pitchFamily="34" charset="0"/>
              </a:rPr>
              <a:t>and</a:t>
            </a:r>
            <a:r>
              <a:rPr lang="en-US" sz="2400" dirty="0" smtClean="0">
                <a:latin typeface="+mj-lt"/>
                <a:ea typeface="Tahoma" panose="020B0604030504040204" pitchFamily="34" charset="0"/>
                <a:cs typeface="Tahoma" panose="020B0604030504040204" pitchFamily="34" charset="0"/>
              </a:rPr>
              <a:t> primary age phases)</a:t>
            </a:r>
          </a:p>
          <a:p>
            <a:endParaRPr lang="en-US" dirty="0">
              <a:solidFill>
                <a:srgbClr val="00628C"/>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Discuss</a:t>
            </a:r>
            <a:endParaRPr lang="en-GB" dirty="0"/>
          </a:p>
        </p:txBody>
      </p:sp>
      <p:sp>
        <p:nvSpPr>
          <p:cNvPr id="3" name="Content Placeholder 2"/>
          <p:cNvSpPr>
            <a:spLocks noGrp="1"/>
          </p:cNvSpPr>
          <p:nvPr>
            <p:ph idx="1"/>
          </p:nvPr>
        </p:nvSpPr>
        <p:spPr/>
        <p:txBody>
          <a:bodyPr/>
          <a:lstStyle/>
          <a:p>
            <a:r>
              <a:rPr lang="en-GB" dirty="0" smtClean="0"/>
              <a:t>What are you like at maths?</a:t>
            </a:r>
          </a:p>
          <a:p>
            <a:r>
              <a:rPr lang="en-GB" dirty="0" smtClean="0"/>
              <a:t>What made you come to this conclusion?</a:t>
            </a:r>
            <a:endParaRPr lang="en-GB" dirty="0"/>
          </a:p>
        </p:txBody>
      </p:sp>
      <p:pic>
        <p:nvPicPr>
          <p:cNvPr id="4" name="Picture 3"/>
          <p:cNvPicPr>
            <a:picLocks noChangeAspect="1"/>
          </p:cNvPicPr>
          <p:nvPr/>
        </p:nvPicPr>
        <p:blipFill>
          <a:blip r:embed="rId3"/>
          <a:stretch>
            <a:fillRect/>
          </a:stretch>
        </p:blipFill>
        <p:spPr>
          <a:xfrm>
            <a:off x="1289019" y="3501008"/>
            <a:ext cx="6565961" cy="2438611"/>
          </a:xfrm>
          <a:prstGeom prst="rect">
            <a:avLst/>
          </a:prstGeom>
        </p:spPr>
      </p:pic>
    </p:spTree>
    <p:extLst>
      <p:ext uri="{BB962C8B-B14F-4D97-AF65-F5344CB8AC3E}">
        <p14:creationId xmlns:p14="http://schemas.microsoft.com/office/powerpoint/2010/main" val="9251534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Maths Brain</a:t>
            </a:r>
            <a:endParaRPr lang="en-GB" dirty="0"/>
          </a:p>
        </p:txBody>
      </p:sp>
      <p:sp>
        <p:nvSpPr>
          <p:cNvPr id="3" name="Content Placeholder 2"/>
          <p:cNvSpPr>
            <a:spLocks noGrp="1"/>
          </p:cNvSpPr>
          <p:nvPr>
            <p:ph idx="1"/>
          </p:nvPr>
        </p:nvSpPr>
        <p:spPr>
          <a:xfrm>
            <a:off x="457200" y="1600200"/>
            <a:ext cx="4906888" cy="4525963"/>
          </a:xfrm>
        </p:spPr>
        <p:txBody>
          <a:bodyPr>
            <a:normAutofit fontScale="92500" lnSpcReduction="10000"/>
          </a:bodyPr>
          <a:lstStyle/>
          <a:p>
            <a:r>
              <a:rPr lang="en-GB" dirty="0" smtClean="0"/>
              <a:t>Brain ‘plasticity’</a:t>
            </a:r>
          </a:p>
          <a:p>
            <a:r>
              <a:rPr lang="en-GB" dirty="0" smtClean="0"/>
              <a:t>New learning – Synapse fires</a:t>
            </a:r>
          </a:p>
          <a:p>
            <a:r>
              <a:rPr lang="en-GB" dirty="0" smtClean="0"/>
              <a:t>‘The Knowledge’</a:t>
            </a:r>
          </a:p>
          <a:p>
            <a:r>
              <a:rPr lang="en-GB" dirty="0" smtClean="0"/>
              <a:t>Hippocampus</a:t>
            </a:r>
          </a:p>
          <a:p>
            <a:pPr marL="0" indent="0">
              <a:buNone/>
            </a:pPr>
            <a:endParaRPr lang="en-GB" dirty="0" smtClean="0"/>
          </a:p>
          <a:p>
            <a:pPr marL="0" indent="0">
              <a:buNone/>
            </a:pPr>
            <a:r>
              <a:rPr lang="en-GB" b="1" dirty="0" smtClean="0">
                <a:solidFill>
                  <a:schemeClr val="tx2"/>
                </a:solidFill>
              </a:rPr>
              <a:t>Therefore, </a:t>
            </a:r>
            <a:r>
              <a:rPr lang="en-GB" b="1" u="sng" dirty="0" smtClean="0">
                <a:solidFill>
                  <a:schemeClr val="tx2"/>
                </a:solidFill>
              </a:rPr>
              <a:t>all</a:t>
            </a:r>
            <a:r>
              <a:rPr lang="en-GB" b="1" dirty="0" smtClean="0">
                <a:solidFill>
                  <a:schemeClr val="tx2"/>
                </a:solidFill>
              </a:rPr>
              <a:t> students can achieve at the highest level of maths.</a:t>
            </a:r>
            <a:endParaRPr lang="en-GB" b="1" dirty="0">
              <a:solidFill>
                <a:schemeClr val="tx2"/>
              </a:solidFill>
            </a:endParaRPr>
          </a:p>
        </p:txBody>
      </p:sp>
      <p:pic>
        <p:nvPicPr>
          <p:cNvPr id="4" name="Picture 3"/>
          <p:cNvPicPr>
            <a:picLocks noChangeAspect="1"/>
          </p:cNvPicPr>
          <p:nvPr/>
        </p:nvPicPr>
        <p:blipFill>
          <a:blip r:embed="rId3"/>
          <a:stretch>
            <a:fillRect/>
          </a:stretch>
        </p:blipFill>
        <p:spPr>
          <a:xfrm>
            <a:off x="5340300" y="1958181"/>
            <a:ext cx="3676650" cy="3810000"/>
          </a:xfrm>
          <a:prstGeom prst="rect">
            <a:avLst/>
          </a:prstGeom>
        </p:spPr>
      </p:pic>
    </p:spTree>
    <p:extLst>
      <p:ext uri="{BB962C8B-B14F-4D97-AF65-F5344CB8AC3E}">
        <p14:creationId xmlns:p14="http://schemas.microsoft.com/office/powerpoint/2010/main" val="6260294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Mindsets</a:t>
            </a:r>
            <a:endParaRPr lang="en-GB" dirty="0"/>
          </a:p>
        </p:txBody>
      </p:sp>
      <p:sp>
        <p:nvSpPr>
          <p:cNvPr id="4" name="Content Placeholder 3"/>
          <p:cNvSpPr>
            <a:spLocks noGrp="1"/>
          </p:cNvSpPr>
          <p:nvPr>
            <p:ph sz="half" idx="1"/>
          </p:nvPr>
        </p:nvSpPr>
        <p:spPr>
          <a:xfrm>
            <a:off x="457200" y="1556792"/>
            <a:ext cx="4038600" cy="4569371"/>
          </a:xfrm>
        </p:spPr>
        <p:txBody>
          <a:bodyPr>
            <a:normAutofit fontScale="92500" lnSpcReduction="20000"/>
          </a:bodyPr>
          <a:lstStyle/>
          <a:p>
            <a:pPr marL="0" indent="0">
              <a:buNone/>
            </a:pPr>
            <a:r>
              <a:rPr lang="en-GB" b="1" dirty="0" smtClean="0"/>
              <a:t>Growth Mindset</a:t>
            </a:r>
          </a:p>
          <a:p>
            <a:r>
              <a:rPr lang="en-GB" dirty="0" smtClean="0"/>
              <a:t>Believe that effort creates success</a:t>
            </a:r>
          </a:p>
          <a:p>
            <a:r>
              <a:rPr lang="en-GB" dirty="0" smtClean="0"/>
              <a:t>Believe that skills and ability can be increased over time</a:t>
            </a:r>
          </a:p>
          <a:p>
            <a:r>
              <a:rPr lang="en-GB" dirty="0" smtClean="0"/>
              <a:t>View mistakes as an opportunity to develop</a:t>
            </a:r>
          </a:p>
          <a:p>
            <a:r>
              <a:rPr lang="en-GB" dirty="0" smtClean="0"/>
              <a:t>Are resilient</a:t>
            </a:r>
          </a:p>
          <a:p>
            <a:r>
              <a:rPr lang="en-GB" dirty="0" smtClean="0"/>
              <a:t>Think about how they learn</a:t>
            </a:r>
            <a:endParaRPr lang="en-GB" dirty="0"/>
          </a:p>
        </p:txBody>
      </p:sp>
      <p:sp>
        <p:nvSpPr>
          <p:cNvPr id="5" name="Content Placeholder 4"/>
          <p:cNvSpPr>
            <a:spLocks noGrp="1"/>
          </p:cNvSpPr>
          <p:nvPr>
            <p:ph sz="half" idx="2"/>
          </p:nvPr>
        </p:nvSpPr>
        <p:spPr>
          <a:xfrm>
            <a:off x="4648200" y="1556792"/>
            <a:ext cx="4038600" cy="4569371"/>
          </a:xfrm>
        </p:spPr>
        <p:txBody>
          <a:bodyPr>
            <a:normAutofit fontScale="92500" lnSpcReduction="20000"/>
          </a:bodyPr>
          <a:lstStyle/>
          <a:p>
            <a:pPr marL="0" indent="0">
              <a:buNone/>
            </a:pPr>
            <a:r>
              <a:rPr lang="en-GB" b="1" dirty="0" smtClean="0"/>
              <a:t>Fixed Mindset</a:t>
            </a:r>
          </a:p>
          <a:p>
            <a:r>
              <a:rPr lang="en-GB" dirty="0" smtClean="0"/>
              <a:t>Believe that you either have ability or do not</a:t>
            </a:r>
          </a:p>
          <a:p>
            <a:r>
              <a:rPr lang="en-GB" dirty="0" smtClean="0"/>
              <a:t>Are reluctant to take on challenges</a:t>
            </a:r>
          </a:p>
          <a:p>
            <a:r>
              <a:rPr lang="en-GB" dirty="0" smtClean="0"/>
              <a:t>Are worried about making mistakes</a:t>
            </a:r>
          </a:p>
          <a:p>
            <a:r>
              <a:rPr lang="en-GB" dirty="0" smtClean="0"/>
              <a:t>Prefer to stay in their comfort zone</a:t>
            </a:r>
          </a:p>
          <a:p>
            <a:r>
              <a:rPr lang="en-GB" dirty="0" smtClean="0"/>
              <a:t>Think it is important to seem intelligent in front of others</a:t>
            </a:r>
            <a:endParaRPr lang="en-GB" dirty="0"/>
          </a:p>
        </p:txBody>
      </p:sp>
    </p:spTree>
    <p:extLst>
      <p:ext uri="{BB962C8B-B14F-4D97-AF65-F5344CB8AC3E}">
        <p14:creationId xmlns:p14="http://schemas.microsoft.com/office/powerpoint/2010/main" val="33623280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Subject Knowledge Test</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458427099"/>
              </p:ext>
            </p:extLst>
          </p:nvPr>
        </p:nvGraphicFramePr>
        <p:xfrm>
          <a:off x="1524000" y="1988840"/>
          <a:ext cx="6096000" cy="365760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762000">
                  <a:extLst>
                    <a:ext uri="{9D8B030D-6E8A-4147-A177-3AD203B41FA5}">
                      <a16:colId xmlns:a16="http://schemas.microsoft.com/office/drawing/2014/main" val="20007"/>
                    </a:ext>
                  </a:extLst>
                </a:gridCol>
              </a:tblGrid>
              <a:tr h="370840">
                <a:tc>
                  <a:txBody>
                    <a:bodyPr/>
                    <a:lstStyle/>
                    <a:p>
                      <a:pPr algn="ctr"/>
                      <a:r>
                        <a:rPr lang="en-GB" sz="2400" dirty="0" smtClean="0"/>
                        <a:t>X</a:t>
                      </a:r>
                      <a:endParaRPr lang="en-GB" sz="2400" dirty="0"/>
                    </a:p>
                  </a:txBody>
                  <a:tcPr/>
                </a:tc>
                <a:tc>
                  <a:txBody>
                    <a:bodyPr/>
                    <a:lstStyle/>
                    <a:p>
                      <a:pPr algn="ctr"/>
                      <a:r>
                        <a:rPr lang="en-GB" sz="2400" dirty="0" smtClean="0"/>
                        <a:t>8</a:t>
                      </a:r>
                      <a:endParaRPr lang="en-GB" sz="2400" dirty="0"/>
                    </a:p>
                  </a:txBody>
                  <a:tcPr/>
                </a:tc>
                <a:tc>
                  <a:txBody>
                    <a:bodyPr/>
                    <a:lstStyle/>
                    <a:p>
                      <a:pPr algn="ctr"/>
                      <a:r>
                        <a:rPr lang="en-GB" sz="2400" dirty="0" smtClean="0"/>
                        <a:t>2</a:t>
                      </a:r>
                      <a:endParaRPr lang="en-GB" sz="2400" dirty="0"/>
                    </a:p>
                  </a:txBody>
                  <a:tcPr/>
                </a:tc>
                <a:tc>
                  <a:txBody>
                    <a:bodyPr/>
                    <a:lstStyle/>
                    <a:p>
                      <a:pPr algn="ctr"/>
                      <a:r>
                        <a:rPr lang="en-GB" sz="2400" dirty="0" smtClean="0"/>
                        <a:t>½</a:t>
                      </a:r>
                      <a:endParaRPr lang="en-GB" sz="2400" dirty="0"/>
                    </a:p>
                  </a:txBody>
                  <a:tcPr/>
                </a:tc>
                <a:tc>
                  <a:txBody>
                    <a:bodyPr/>
                    <a:lstStyle/>
                    <a:p>
                      <a:pPr algn="ctr"/>
                      <a:r>
                        <a:rPr lang="en-GB" sz="2400" dirty="0" smtClean="0"/>
                        <a:t>5</a:t>
                      </a:r>
                      <a:endParaRPr lang="en-GB" sz="2400" dirty="0"/>
                    </a:p>
                  </a:txBody>
                  <a:tcPr/>
                </a:tc>
                <a:tc>
                  <a:txBody>
                    <a:bodyPr/>
                    <a:lstStyle/>
                    <a:p>
                      <a:pPr algn="ctr"/>
                      <a:r>
                        <a:rPr lang="en-GB" sz="2400" dirty="0" smtClean="0"/>
                        <a:t>¼</a:t>
                      </a:r>
                      <a:endParaRPr lang="en-GB" sz="2400" dirty="0"/>
                    </a:p>
                  </a:txBody>
                  <a:tcPr/>
                </a:tc>
                <a:tc>
                  <a:txBody>
                    <a:bodyPr/>
                    <a:lstStyle/>
                    <a:p>
                      <a:pPr algn="ctr"/>
                      <a:r>
                        <a:rPr lang="en-GB" sz="2400" dirty="0" smtClean="0"/>
                        <a:t>10</a:t>
                      </a:r>
                      <a:endParaRPr lang="en-GB" sz="2400" dirty="0"/>
                    </a:p>
                  </a:txBody>
                  <a:tcPr/>
                </a:tc>
                <a:tc>
                  <a:txBody>
                    <a:bodyPr/>
                    <a:lstStyle/>
                    <a:p>
                      <a:pPr algn="ctr"/>
                      <a:r>
                        <a:rPr lang="en-GB" sz="2400" dirty="0" smtClean="0"/>
                        <a:t>4</a:t>
                      </a:r>
                      <a:endParaRPr lang="en-GB" sz="2400" dirty="0"/>
                    </a:p>
                  </a:txBody>
                  <a:tcPr/>
                </a:tc>
                <a:extLst>
                  <a:ext uri="{0D108BD9-81ED-4DB2-BD59-A6C34878D82A}">
                    <a16:rowId xmlns:a16="http://schemas.microsoft.com/office/drawing/2014/main" val="10000"/>
                  </a:ext>
                </a:extLst>
              </a:tr>
              <a:tr h="370840">
                <a:tc>
                  <a:txBody>
                    <a:bodyPr/>
                    <a:lstStyle/>
                    <a:p>
                      <a:pPr algn="ctr"/>
                      <a:r>
                        <a:rPr lang="en-GB" sz="2400" dirty="0" smtClean="0"/>
                        <a:t>6</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1"/>
                  </a:ext>
                </a:extLst>
              </a:tr>
              <a:tr h="370840">
                <a:tc>
                  <a:txBody>
                    <a:bodyPr/>
                    <a:lstStyle/>
                    <a:p>
                      <a:pPr algn="ctr"/>
                      <a:r>
                        <a:rPr lang="en-GB" sz="2400" dirty="0" smtClean="0"/>
                        <a:t>3</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2"/>
                  </a:ext>
                </a:extLst>
              </a:tr>
              <a:tr h="370840">
                <a:tc>
                  <a:txBody>
                    <a:bodyPr/>
                    <a:lstStyle/>
                    <a:p>
                      <a:pPr algn="ctr"/>
                      <a:r>
                        <a:rPr lang="en-GB" sz="2400" dirty="0" smtClean="0"/>
                        <a:t>7</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3"/>
                  </a:ext>
                </a:extLst>
              </a:tr>
              <a:tr h="370840">
                <a:tc>
                  <a:txBody>
                    <a:bodyPr/>
                    <a:lstStyle/>
                    <a:p>
                      <a:pPr algn="ctr"/>
                      <a:r>
                        <a:rPr lang="en-GB" sz="2400" dirty="0" smtClean="0"/>
                        <a:t>9</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4"/>
                  </a:ext>
                </a:extLst>
              </a:tr>
              <a:tr h="370840">
                <a:tc>
                  <a:txBody>
                    <a:bodyPr/>
                    <a:lstStyle/>
                    <a:p>
                      <a:pPr algn="ctr"/>
                      <a:r>
                        <a:rPr lang="en-GB" sz="2400" dirty="0" smtClean="0"/>
                        <a:t>4</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5"/>
                  </a:ext>
                </a:extLst>
              </a:tr>
              <a:tr h="370840">
                <a:tc>
                  <a:txBody>
                    <a:bodyPr/>
                    <a:lstStyle/>
                    <a:p>
                      <a:pPr algn="ctr"/>
                      <a:r>
                        <a:rPr lang="en-GB" sz="2400" dirty="0" smtClean="0"/>
                        <a:t>5</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6"/>
                  </a:ext>
                </a:extLst>
              </a:tr>
              <a:tr h="370840">
                <a:tc>
                  <a:txBody>
                    <a:bodyPr/>
                    <a:lstStyle/>
                    <a:p>
                      <a:pPr algn="ctr"/>
                      <a:r>
                        <a:rPr lang="en-GB" sz="2400" dirty="0" smtClean="0"/>
                        <a:t>12</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7"/>
                  </a:ext>
                </a:extLst>
              </a:tr>
            </a:tbl>
          </a:graphicData>
        </a:graphic>
      </p:graphicFrame>
      <p:sp>
        <p:nvSpPr>
          <p:cNvPr id="5" name="TextBox 4"/>
          <p:cNvSpPr txBox="1"/>
          <p:nvPr/>
        </p:nvSpPr>
        <p:spPr>
          <a:xfrm>
            <a:off x="791580" y="3032810"/>
            <a:ext cx="7560840" cy="1569660"/>
          </a:xfrm>
          <a:prstGeom prst="rect">
            <a:avLst/>
          </a:prstGeom>
          <a:solidFill>
            <a:schemeClr val="accent5">
              <a:lumMod val="40000"/>
              <a:lumOff val="60000"/>
            </a:schemeClr>
          </a:solidFill>
        </p:spPr>
        <p:txBody>
          <a:bodyPr wrap="square" rtlCol="0">
            <a:spAutoFit/>
          </a:bodyPr>
          <a:lstStyle/>
          <a:p>
            <a:r>
              <a:rPr lang="en-GB" sz="2400" dirty="0" smtClean="0"/>
              <a:t>Once you have completed the grid, discuss:</a:t>
            </a:r>
          </a:p>
          <a:p>
            <a:pPr marL="285750" indent="-285750">
              <a:buFont typeface="Arial" panose="020B0604020202020204" pitchFamily="34" charset="0"/>
              <a:buChar char="•"/>
            </a:pPr>
            <a:r>
              <a:rPr lang="en-GB" sz="2400" dirty="0" smtClean="0"/>
              <a:t>What was your starting point?  Why?</a:t>
            </a:r>
          </a:p>
          <a:p>
            <a:pPr marL="285750" indent="-285750">
              <a:buFont typeface="Arial" panose="020B0604020202020204" pitchFamily="34" charset="0"/>
              <a:buChar char="•"/>
            </a:pPr>
            <a:r>
              <a:rPr lang="en-GB" sz="2400" dirty="0" smtClean="0"/>
              <a:t>What order did you complete the grid in?  Why?</a:t>
            </a:r>
          </a:p>
          <a:p>
            <a:pPr marL="285750" indent="-285750">
              <a:buFont typeface="Arial" panose="020B0604020202020204" pitchFamily="34" charset="0"/>
              <a:buChar char="•"/>
            </a:pPr>
            <a:r>
              <a:rPr lang="en-GB" sz="2400" dirty="0" smtClean="0"/>
              <a:t>What is the correct way to complete this grid?</a:t>
            </a:r>
          </a:p>
        </p:txBody>
      </p:sp>
    </p:spTree>
    <p:extLst>
      <p:ext uri="{BB962C8B-B14F-4D97-AF65-F5344CB8AC3E}">
        <p14:creationId xmlns:p14="http://schemas.microsoft.com/office/powerpoint/2010/main" val="113650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Subject Knowledge Test</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488454873"/>
              </p:ext>
            </p:extLst>
          </p:nvPr>
        </p:nvGraphicFramePr>
        <p:xfrm>
          <a:off x="1524000" y="1988840"/>
          <a:ext cx="6096000" cy="365760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762000">
                  <a:extLst>
                    <a:ext uri="{9D8B030D-6E8A-4147-A177-3AD203B41FA5}">
                      <a16:colId xmlns:a16="http://schemas.microsoft.com/office/drawing/2014/main" val="20007"/>
                    </a:ext>
                  </a:extLst>
                </a:gridCol>
              </a:tblGrid>
              <a:tr h="370840">
                <a:tc>
                  <a:txBody>
                    <a:bodyPr/>
                    <a:lstStyle/>
                    <a:p>
                      <a:pPr algn="ctr"/>
                      <a:r>
                        <a:rPr lang="en-GB" sz="2400" dirty="0" smtClean="0"/>
                        <a:t>X</a:t>
                      </a:r>
                      <a:endParaRPr lang="en-GB" sz="2400" dirty="0"/>
                    </a:p>
                  </a:txBody>
                  <a:tcPr/>
                </a:tc>
                <a:tc>
                  <a:txBody>
                    <a:bodyPr/>
                    <a:lstStyle/>
                    <a:p>
                      <a:pPr algn="ctr"/>
                      <a:r>
                        <a:rPr lang="en-GB" sz="2400" dirty="0" smtClean="0"/>
                        <a:t>8</a:t>
                      </a:r>
                      <a:endParaRPr lang="en-GB" sz="2400" dirty="0"/>
                    </a:p>
                  </a:txBody>
                  <a:tcPr/>
                </a:tc>
                <a:tc>
                  <a:txBody>
                    <a:bodyPr/>
                    <a:lstStyle/>
                    <a:p>
                      <a:pPr algn="ctr"/>
                      <a:r>
                        <a:rPr lang="en-GB" sz="2400" dirty="0" smtClean="0"/>
                        <a:t>2</a:t>
                      </a:r>
                      <a:endParaRPr lang="en-GB" sz="2400" dirty="0"/>
                    </a:p>
                  </a:txBody>
                  <a:tcPr/>
                </a:tc>
                <a:tc>
                  <a:txBody>
                    <a:bodyPr/>
                    <a:lstStyle/>
                    <a:p>
                      <a:pPr algn="ctr"/>
                      <a:r>
                        <a:rPr lang="en-GB" sz="2400" dirty="0" smtClean="0"/>
                        <a:t>½</a:t>
                      </a:r>
                      <a:endParaRPr lang="en-GB" sz="2400" dirty="0"/>
                    </a:p>
                  </a:txBody>
                  <a:tcPr/>
                </a:tc>
                <a:tc>
                  <a:txBody>
                    <a:bodyPr/>
                    <a:lstStyle/>
                    <a:p>
                      <a:pPr algn="ctr"/>
                      <a:r>
                        <a:rPr lang="en-GB" sz="2400" dirty="0" smtClean="0"/>
                        <a:t>5</a:t>
                      </a:r>
                      <a:endParaRPr lang="en-GB" sz="2400" dirty="0"/>
                    </a:p>
                  </a:txBody>
                  <a:tcPr/>
                </a:tc>
                <a:tc>
                  <a:txBody>
                    <a:bodyPr/>
                    <a:lstStyle/>
                    <a:p>
                      <a:pPr algn="ctr"/>
                      <a:r>
                        <a:rPr lang="en-GB" sz="2400" dirty="0" smtClean="0"/>
                        <a:t>¼</a:t>
                      </a:r>
                      <a:endParaRPr lang="en-GB" sz="2400" dirty="0"/>
                    </a:p>
                  </a:txBody>
                  <a:tcPr/>
                </a:tc>
                <a:tc>
                  <a:txBody>
                    <a:bodyPr/>
                    <a:lstStyle/>
                    <a:p>
                      <a:pPr algn="ctr"/>
                      <a:r>
                        <a:rPr lang="en-GB" sz="2400" dirty="0" smtClean="0"/>
                        <a:t>10</a:t>
                      </a:r>
                      <a:endParaRPr lang="en-GB" sz="2400" dirty="0"/>
                    </a:p>
                  </a:txBody>
                  <a:tcPr/>
                </a:tc>
                <a:tc>
                  <a:txBody>
                    <a:bodyPr/>
                    <a:lstStyle/>
                    <a:p>
                      <a:pPr algn="ctr"/>
                      <a:r>
                        <a:rPr lang="en-GB" sz="2400" dirty="0" smtClean="0"/>
                        <a:t>4</a:t>
                      </a:r>
                      <a:endParaRPr lang="en-GB" sz="2400" dirty="0"/>
                    </a:p>
                  </a:txBody>
                  <a:tcPr/>
                </a:tc>
                <a:extLst>
                  <a:ext uri="{0D108BD9-81ED-4DB2-BD59-A6C34878D82A}">
                    <a16:rowId xmlns:a16="http://schemas.microsoft.com/office/drawing/2014/main" val="10000"/>
                  </a:ext>
                </a:extLst>
              </a:tr>
              <a:tr h="370840">
                <a:tc>
                  <a:txBody>
                    <a:bodyPr/>
                    <a:lstStyle/>
                    <a:p>
                      <a:pPr algn="ctr"/>
                      <a:r>
                        <a:rPr lang="en-GB" sz="2400" dirty="0" smtClean="0"/>
                        <a:t>6</a:t>
                      </a:r>
                      <a:endParaRPr lang="en-GB" sz="2400" dirty="0"/>
                    </a:p>
                  </a:txBody>
                  <a:tcPr/>
                </a:tc>
                <a:tc>
                  <a:txBody>
                    <a:bodyPr/>
                    <a:lstStyle/>
                    <a:p>
                      <a:pPr algn="ctr"/>
                      <a:endParaRPr lang="en-GB" sz="2400" dirty="0"/>
                    </a:p>
                  </a:txBody>
                  <a:tcPr/>
                </a:tc>
                <a:tc>
                  <a:txBody>
                    <a:bodyPr/>
                    <a:lstStyle/>
                    <a:p>
                      <a:pPr algn="ctr"/>
                      <a:r>
                        <a:rPr lang="en-GB" sz="2400" dirty="0" smtClean="0"/>
                        <a:t>12</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1"/>
                  </a:ext>
                </a:extLst>
              </a:tr>
              <a:tr h="370840">
                <a:tc>
                  <a:txBody>
                    <a:bodyPr/>
                    <a:lstStyle/>
                    <a:p>
                      <a:pPr algn="ctr"/>
                      <a:r>
                        <a:rPr lang="en-GB" sz="2400" dirty="0" smtClean="0"/>
                        <a:t>3</a:t>
                      </a:r>
                      <a:endParaRPr lang="en-GB" sz="2400" dirty="0"/>
                    </a:p>
                  </a:txBody>
                  <a:tcPr/>
                </a:tc>
                <a:tc>
                  <a:txBody>
                    <a:bodyPr/>
                    <a:lstStyle/>
                    <a:p>
                      <a:pPr algn="ctr"/>
                      <a:endParaRPr lang="en-GB" sz="2400" dirty="0"/>
                    </a:p>
                  </a:txBody>
                  <a:tcPr/>
                </a:tc>
                <a:tc>
                  <a:txBody>
                    <a:bodyPr/>
                    <a:lstStyle/>
                    <a:p>
                      <a:pPr algn="ctr"/>
                      <a:r>
                        <a:rPr lang="en-GB" sz="2400" dirty="0" smtClean="0"/>
                        <a:t>6</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2"/>
                  </a:ext>
                </a:extLst>
              </a:tr>
              <a:tr h="370840">
                <a:tc>
                  <a:txBody>
                    <a:bodyPr/>
                    <a:lstStyle/>
                    <a:p>
                      <a:pPr algn="ctr"/>
                      <a:r>
                        <a:rPr lang="en-GB" sz="2400" dirty="0" smtClean="0"/>
                        <a:t>7</a:t>
                      </a:r>
                      <a:endParaRPr lang="en-GB" sz="2400" dirty="0"/>
                    </a:p>
                  </a:txBody>
                  <a:tcPr/>
                </a:tc>
                <a:tc>
                  <a:txBody>
                    <a:bodyPr/>
                    <a:lstStyle/>
                    <a:p>
                      <a:pPr algn="ctr"/>
                      <a:endParaRPr lang="en-GB" sz="2400" dirty="0"/>
                    </a:p>
                  </a:txBody>
                  <a:tcPr/>
                </a:tc>
                <a:tc>
                  <a:txBody>
                    <a:bodyPr/>
                    <a:lstStyle/>
                    <a:p>
                      <a:pPr algn="ctr"/>
                      <a:r>
                        <a:rPr lang="en-GB" sz="2400" dirty="0" smtClean="0"/>
                        <a:t>14</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3"/>
                  </a:ext>
                </a:extLst>
              </a:tr>
              <a:tr h="370840">
                <a:tc>
                  <a:txBody>
                    <a:bodyPr/>
                    <a:lstStyle/>
                    <a:p>
                      <a:pPr algn="ctr"/>
                      <a:r>
                        <a:rPr lang="en-GB" sz="2400" dirty="0" smtClean="0"/>
                        <a:t>9</a:t>
                      </a:r>
                      <a:endParaRPr lang="en-GB" sz="2400" dirty="0"/>
                    </a:p>
                  </a:txBody>
                  <a:tcPr/>
                </a:tc>
                <a:tc>
                  <a:txBody>
                    <a:bodyPr/>
                    <a:lstStyle/>
                    <a:p>
                      <a:pPr algn="ctr"/>
                      <a:endParaRPr lang="en-GB" sz="2400" dirty="0"/>
                    </a:p>
                  </a:txBody>
                  <a:tcPr/>
                </a:tc>
                <a:tc>
                  <a:txBody>
                    <a:bodyPr/>
                    <a:lstStyle/>
                    <a:p>
                      <a:pPr algn="ctr"/>
                      <a:r>
                        <a:rPr lang="en-GB" sz="2400" dirty="0" smtClean="0"/>
                        <a:t>18</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4"/>
                  </a:ext>
                </a:extLst>
              </a:tr>
              <a:tr h="370840">
                <a:tc>
                  <a:txBody>
                    <a:bodyPr/>
                    <a:lstStyle/>
                    <a:p>
                      <a:pPr algn="ctr"/>
                      <a:r>
                        <a:rPr lang="en-GB" sz="2400" dirty="0" smtClean="0"/>
                        <a:t>4</a:t>
                      </a:r>
                      <a:endParaRPr lang="en-GB" sz="2400" dirty="0"/>
                    </a:p>
                  </a:txBody>
                  <a:tcPr/>
                </a:tc>
                <a:tc>
                  <a:txBody>
                    <a:bodyPr/>
                    <a:lstStyle/>
                    <a:p>
                      <a:pPr algn="ctr"/>
                      <a:endParaRPr lang="en-GB" sz="2400" dirty="0"/>
                    </a:p>
                  </a:txBody>
                  <a:tcPr/>
                </a:tc>
                <a:tc>
                  <a:txBody>
                    <a:bodyPr/>
                    <a:lstStyle/>
                    <a:p>
                      <a:pPr algn="ctr"/>
                      <a:r>
                        <a:rPr lang="en-GB" sz="2400" dirty="0" smtClean="0"/>
                        <a:t>8</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5"/>
                  </a:ext>
                </a:extLst>
              </a:tr>
              <a:tr h="370840">
                <a:tc>
                  <a:txBody>
                    <a:bodyPr/>
                    <a:lstStyle/>
                    <a:p>
                      <a:pPr algn="ctr"/>
                      <a:r>
                        <a:rPr lang="en-GB" sz="2400" dirty="0" smtClean="0"/>
                        <a:t>5</a:t>
                      </a:r>
                      <a:endParaRPr lang="en-GB" sz="2400" dirty="0"/>
                    </a:p>
                  </a:txBody>
                  <a:tcPr/>
                </a:tc>
                <a:tc>
                  <a:txBody>
                    <a:bodyPr/>
                    <a:lstStyle/>
                    <a:p>
                      <a:pPr algn="ctr"/>
                      <a:endParaRPr lang="en-GB" sz="2400" dirty="0"/>
                    </a:p>
                  </a:txBody>
                  <a:tcPr/>
                </a:tc>
                <a:tc>
                  <a:txBody>
                    <a:bodyPr/>
                    <a:lstStyle/>
                    <a:p>
                      <a:pPr algn="ctr"/>
                      <a:r>
                        <a:rPr lang="en-GB" sz="2400" dirty="0" smtClean="0"/>
                        <a:t>10</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6"/>
                  </a:ext>
                </a:extLst>
              </a:tr>
              <a:tr h="370840">
                <a:tc>
                  <a:txBody>
                    <a:bodyPr/>
                    <a:lstStyle/>
                    <a:p>
                      <a:pPr algn="ctr"/>
                      <a:r>
                        <a:rPr lang="en-GB" sz="2400" dirty="0" smtClean="0"/>
                        <a:t>12</a:t>
                      </a:r>
                      <a:endParaRPr lang="en-GB" sz="2400" dirty="0"/>
                    </a:p>
                  </a:txBody>
                  <a:tcPr/>
                </a:tc>
                <a:tc>
                  <a:txBody>
                    <a:bodyPr/>
                    <a:lstStyle/>
                    <a:p>
                      <a:pPr algn="ctr"/>
                      <a:endParaRPr lang="en-GB" sz="2400" dirty="0"/>
                    </a:p>
                  </a:txBody>
                  <a:tcPr/>
                </a:tc>
                <a:tc>
                  <a:txBody>
                    <a:bodyPr/>
                    <a:lstStyle/>
                    <a:p>
                      <a:pPr algn="ctr"/>
                      <a:r>
                        <a:rPr lang="en-GB" sz="2400" dirty="0" smtClean="0"/>
                        <a:t>24</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58947446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plate_uni_of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New Branding template_uni_of_warwick [Read-Only]" id="{1111E099-6E92-4477-ABF6-65CB5E84BB0F}" vid="{FF5E1B13-64D4-4B7E-9CA6-C58449391B54}"/>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ew Branding template_uni_of_warwick [Read-Only]" id="{1111E099-6E92-4477-ABF6-65CB5E84BB0F}" vid="{87457878-5116-49FD-B0C9-C73CFED9119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ew Branding template_uni_of_warwick [Read-Only]" id="{1111E099-6E92-4477-ABF6-65CB5E84BB0F}" vid="{29DCFAD3-0F92-4418-B6B1-92D32F71A76B}"/>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 Branding template_uni_of_warwick</Template>
  <TotalTime>2896</TotalTime>
  <Words>1408</Words>
  <Application>Microsoft Office PowerPoint</Application>
  <PresentationFormat>On-screen Show (4:3)</PresentationFormat>
  <Paragraphs>508</Paragraphs>
  <Slides>30</Slides>
  <Notes>26</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30</vt:i4>
      </vt:variant>
    </vt:vector>
  </HeadingPairs>
  <TitlesOfParts>
    <vt:vector size="38" baseType="lpstr">
      <vt:lpstr>Arial</vt:lpstr>
      <vt:lpstr>Calibri</vt:lpstr>
      <vt:lpstr>Tahoma</vt:lpstr>
      <vt:lpstr>Times New Roman</vt:lpstr>
      <vt:lpstr>Wingdings</vt:lpstr>
      <vt:lpstr>template_uni_of_warwick</vt:lpstr>
      <vt:lpstr>1_Custom Design</vt:lpstr>
      <vt:lpstr>Custom Design</vt:lpstr>
      <vt:lpstr>Mathematical Mindsets</vt:lpstr>
      <vt:lpstr>Research</vt:lpstr>
      <vt:lpstr>Objectives</vt:lpstr>
      <vt:lpstr>Teaching Standards</vt:lpstr>
      <vt:lpstr>Discuss</vt:lpstr>
      <vt:lpstr>Maths Brain</vt:lpstr>
      <vt:lpstr>Mindsets</vt:lpstr>
      <vt:lpstr>Subject Knowledge Test</vt:lpstr>
      <vt:lpstr>Subject Knowledge Test</vt:lpstr>
      <vt:lpstr>Subject Knowledge Test</vt:lpstr>
      <vt:lpstr>Subject Knowledge Test</vt:lpstr>
      <vt:lpstr>Subject Knowledge Test</vt:lpstr>
      <vt:lpstr>Subject Knowledge Test</vt:lpstr>
      <vt:lpstr>Subject Knowledge Test</vt:lpstr>
      <vt:lpstr>Subject Knowledge Test</vt:lpstr>
      <vt:lpstr>Causes of Negativity</vt:lpstr>
      <vt:lpstr>Causes of Negativity</vt:lpstr>
      <vt:lpstr>Victorian Maths</vt:lpstr>
      <vt:lpstr>No Labels</vt:lpstr>
      <vt:lpstr>Pre-task</vt:lpstr>
      <vt:lpstr>Effective Maths Teachers</vt:lpstr>
      <vt:lpstr>Developing Positive Attitudes</vt:lpstr>
      <vt:lpstr>Developing Positive Attitudes</vt:lpstr>
      <vt:lpstr>A Mathematical Classroom</vt:lpstr>
      <vt:lpstr>A Mathematical Classroom</vt:lpstr>
      <vt:lpstr>Advice for Parents</vt:lpstr>
      <vt:lpstr>Maths Audit</vt:lpstr>
      <vt:lpstr>Recommended books to develop your subject knowledge</vt:lpstr>
      <vt:lpstr>FREE ATM Student e-Membership</vt:lpstr>
      <vt:lpstr>Useful Websites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Hewitt, Sally</dc:creator>
  <cp:lastModifiedBy>Rawlings, Emma</cp:lastModifiedBy>
  <cp:revision>138</cp:revision>
  <cp:lastPrinted>2017-08-23T08:52:25Z</cp:lastPrinted>
  <dcterms:created xsi:type="dcterms:W3CDTF">2012-09-14T12:20:46Z</dcterms:created>
  <dcterms:modified xsi:type="dcterms:W3CDTF">2019-09-04T13:08:40Z</dcterms:modified>
</cp:coreProperties>
</file>