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58"/>
  </p:notesMasterIdLst>
  <p:handoutMasterIdLst>
    <p:handoutMasterId r:id="rId59"/>
  </p:handoutMasterIdLst>
  <p:sldIdLst>
    <p:sldId id="274" r:id="rId4"/>
    <p:sldId id="386" r:id="rId5"/>
    <p:sldId id="325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9" r:id="rId16"/>
    <p:sldId id="341" r:id="rId17"/>
    <p:sldId id="342" r:id="rId18"/>
    <p:sldId id="343" r:id="rId19"/>
    <p:sldId id="344" r:id="rId20"/>
    <p:sldId id="345" r:id="rId21"/>
    <p:sldId id="346" r:id="rId22"/>
    <p:sldId id="389" r:id="rId23"/>
    <p:sldId id="347" r:id="rId24"/>
    <p:sldId id="390" r:id="rId25"/>
    <p:sldId id="348" r:id="rId26"/>
    <p:sldId id="349" r:id="rId27"/>
    <p:sldId id="350" r:id="rId28"/>
    <p:sldId id="351" r:id="rId29"/>
    <p:sldId id="352" r:id="rId30"/>
    <p:sldId id="385" r:id="rId31"/>
    <p:sldId id="353" r:id="rId32"/>
    <p:sldId id="354" r:id="rId33"/>
    <p:sldId id="380" r:id="rId34"/>
    <p:sldId id="356" r:id="rId35"/>
    <p:sldId id="357" r:id="rId36"/>
    <p:sldId id="359" r:id="rId37"/>
    <p:sldId id="381" r:id="rId38"/>
    <p:sldId id="360" r:id="rId39"/>
    <p:sldId id="361" r:id="rId40"/>
    <p:sldId id="362" r:id="rId41"/>
    <p:sldId id="364" r:id="rId42"/>
    <p:sldId id="365" r:id="rId43"/>
    <p:sldId id="366" r:id="rId44"/>
    <p:sldId id="368" r:id="rId45"/>
    <p:sldId id="369" r:id="rId46"/>
    <p:sldId id="370" r:id="rId47"/>
    <p:sldId id="371" r:id="rId48"/>
    <p:sldId id="384" r:id="rId49"/>
    <p:sldId id="372" r:id="rId50"/>
    <p:sldId id="373" r:id="rId51"/>
    <p:sldId id="374" r:id="rId52"/>
    <p:sldId id="358" r:id="rId53"/>
    <p:sldId id="375" r:id="rId54"/>
    <p:sldId id="376" r:id="rId55"/>
    <p:sldId id="378" r:id="rId56"/>
    <p:sldId id="379" r:id="rId57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A0BCE4"/>
    <a:srgbClr val="BC3EC6"/>
    <a:srgbClr val="AAE2CA"/>
    <a:srgbClr val="914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7" autoAdjust="0"/>
    <p:restoredTop sz="90929"/>
  </p:normalViewPr>
  <p:slideViewPr>
    <p:cSldViewPr showGuides="1">
      <p:cViewPr varScale="1">
        <p:scale>
          <a:sx n="70" d="100"/>
          <a:sy n="70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7655318-3DE2-452E-85CD-9B6D9ECC3865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1405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0A44A5-74D8-4535-A26E-204004CE84A3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26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6F3DD74-4E9D-4AA7-AB11-C8A7F5FFEF6F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686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2A8D24A-6719-40EC-8C2D-3B5BC59511BC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5577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C37D1A-1B30-4FFB-A969-FA37A81F8F20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6439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93C3F76-D557-4FE3-A53C-4ECCEE6DB15B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9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0461F26-6B4B-4401-A4AD-587794468025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8137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7266CDC-9396-432A-BC67-D255EDD61A33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670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DFD33FB-E473-4F52-B51D-B21A05C5F5D9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02307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A2C366F-B414-46AD-85B6-F334330F1E28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1493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E01245-7F09-4AD3-AD8C-3F3FD1A46131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37014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F9E15A-2DDD-48A4-81E6-2EDEC1199FAA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5102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F18DEB1-3AF0-40C8-A673-080756300262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4280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1A8274-2FA1-4F2B-A265-930F04194B1C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2407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DF6D3E8-C81A-4FCF-B3B4-43D792A7616A}" type="slidenum">
              <a:rPr lang="en-US" altLang="en-US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1404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B940CEF-BB65-46B5-9B48-8995809D0D6E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387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31C77D8-8E6B-4CA1-BB03-CFF65D2D6D22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717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0EA094-7E97-8F4E-99BA-A915661B706B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i="1" dirty="0" smtClean="0">
                <a:cs typeface="+mn-cs"/>
              </a:rPr>
              <a:t>A misunderstanding:  have, come, some,    </a:t>
            </a:r>
            <a:r>
              <a:rPr lang="en-GB" dirty="0" smtClean="0">
                <a:cs typeface="+mn-cs"/>
              </a:rPr>
              <a:t>are not split-digraphs</a:t>
            </a:r>
            <a:endParaRPr lang="en-US" i="1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0546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2EC35BD-B604-4F44-9001-D904460CF635}" type="slidenum">
              <a:rPr lang="en-US" altLang="en-US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26858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553BF5C-6737-49D6-885F-E6D4547375A6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5681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CEA7ED3-DE93-4586-91F4-827B6B218D1A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85116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2CCF50F-0F8D-41F9-8371-93C6D5727D56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1352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4456647-EE63-4A1F-9620-01B3C3964EE7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4426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73966B0-1E8E-4FCE-BCD2-0A84A33458A2}" type="slidenum">
              <a:rPr lang="en-US" altLang="en-US"/>
              <a:pPr>
                <a:spcBef>
                  <a:spcPct val="0"/>
                </a:spcBef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7352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1D7578-C8FF-46CF-A612-781EF8498D26}" type="slidenum">
              <a:rPr lang="en-US" altLang="en-US"/>
              <a:pPr>
                <a:spcBef>
                  <a:spcPct val="0"/>
                </a:spcBef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8417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1D7578-C8FF-46CF-A612-781EF8498D26}" type="slidenum">
              <a:rPr lang="en-US" altLang="en-US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66420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103582E-6F50-4E4C-BC06-68EFF0619A2B}" type="slidenum">
              <a:rPr lang="en-US" altLang="en-US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613173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1E51CC-6FBD-402C-A256-F7CD48A38646}" type="slidenum">
              <a:rPr lang="en-US" altLang="en-US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1283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D0ABDF7-E902-4BE0-93BD-7467E4FEA6CB}" type="slidenum">
              <a:rPr lang="en-US" altLang="en-US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9393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97E8DE-6574-42EF-AE7C-6D192C36C95D}" type="slidenum">
              <a:rPr lang="en-US" altLang="en-US"/>
              <a:pPr>
                <a:spcBef>
                  <a:spcPct val="0"/>
                </a:spcBef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68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12EA2B-9152-4EC7-B4FE-8EDE962E6EB3}" type="slidenum">
              <a:rPr lang="en-US" altLang="en-US"/>
              <a:pPr>
                <a:spcBef>
                  <a:spcPct val="0"/>
                </a:spcBef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5269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92AB33-56AF-4670-8F68-F17EF476EB51}" type="slidenum">
              <a:rPr lang="en-US" altLang="en-US"/>
              <a:pPr>
                <a:spcBef>
                  <a:spcPct val="0"/>
                </a:spcBef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52387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22226EE-D66B-448E-B84B-C8CE1A4A4E95}" type="slidenum">
              <a:rPr lang="en-US" altLang="en-US"/>
              <a:pPr>
                <a:spcBef>
                  <a:spcPct val="0"/>
                </a:spcBef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264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41D1A62-CE80-4A4A-BA27-A5910DD31395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1200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444AEF8-6591-4F9E-88D5-654EDDBF91FF}" type="slidenum">
              <a:rPr lang="en-US" altLang="en-US"/>
              <a:pPr>
                <a:spcBef>
                  <a:spcPct val="0"/>
                </a:spcBef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5021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F9A6AA2-560C-4D1D-8F67-DA14BF5004B6}" type="slidenum">
              <a:rPr lang="en-US" altLang="en-US"/>
              <a:pPr>
                <a:spcBef>
                  <a:spcPct val="0"/>
                </a:spcBef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5759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A5A9DA-378E-4E47-8E48-43D77DE251B9}" type="slidenum">
              <a:rPr lang="en-US" altLang="en-US"/>
              <a:pPr>
                <a:spcBef>
                  <a:spcPct val="0"/>
                </a:spcBef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96413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E55C987-A695-4CF4-9F23-26BCCB35BFA9}" type="slidenum">
              <a:rPr lang="en-US" altLang="en-US"/>
              <a:pPr>
                <a:spcBef>
                  <a:spcPct val="0"/>
                </a:spcBef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15895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48856A5-F079-48C0-946F-71635D12AC71}" type="slidenum">
              <a:rPr lang="en-US" altLang="en-US"/>
              <a:pPr>
                <a:spcBef>
                  <a:spcPct val="0"/>
                </a:spcBef>
              </a:pPr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69556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arenR"/>
            </a:pPr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5F681E1-6986-4B82-8CE0-A3A534662E50}" type="slidenum">
              <a:rPr lang="en-US" altLang="en-US"/>
              <a:pPr>
                <a:spcBef>
                  <a:spcPct val="0"/>
                </a:spcBef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936107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9F1245B-2B6B-467A-AF40-12909ACD7F34}" type="slidenum">
              <a:rPr lang="en-US" altLang="en-US"/>
              <a:pPr>
                <a:spcBef>
                  <a:spcPct val="0"/>
                </a:spcBef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934020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A607E8C-FBD1-47D9-8611-7E4AAA955B23}" type="slidenum">
              <a:rPr lang="en-US" altLang="en-US"/>
              <a:pPr>
                <a:spcBef>
                  <a:spcPct val="0"/>
                </a:spcBef>
              </a:pPr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45016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9AD1DCB-011D-4662-9974-90A4AF222DB0}" type="slidenum">
              <a:rPr lang="en-US" altLang="en-US"/>
              <a:pPr>
                <a:spcBef>
                  <a:spcPct val="0"/>
                </a:spcBef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4616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77F019-160E-4E61-99F3-48C615DCDBE7}" type="slidenum">
              <a:rPr lang="en-US" altLang="en-US"/>
              <a:pPr>
                <a:spcBef>
                  <a:spcPct val="0"/>
                </a:spcBef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31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1046529-0A0F-4E21-8B41-97A6FA796636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1762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1ECAB7-2E1C-4518-A335-964499E77165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6251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9A671CB-F6E1-4D8D-B7CD-3C98CD5C93F7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098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C92986C-A766-4334-87A7-B961A6AAF3CC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96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98A74AB-FD17-4134-A6E0-18CF1DAE1E58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3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6A61E-C1FA-4026-AC74-41FD7D931C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5459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B7A4D-A037-41D5-A541-52DC87163D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4164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75"/>
            <a:ext cx="9144000" cy="150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8" r:id="rId13"/>
    <p:sldLayoutId id="2147483709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2"/>
            <a:ext cx="914400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nicsplay.co.uk/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113"/>
            <a:ext cx="9144000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5144"/>
            <a:ext cx="6400800" cy="719138"/>
          </a:xfrm>
        </p:spPr>
        <p:txBody>
          <a:bodyPr/>
          <a:lstStyle/>
          <a:p>
            <a:pPr algn="ctr"/>
            <a:r>
              <a:rPr lang="en-GB" altLang="en-US" dirty="0" smtClean="0">
                <a:solidFill>
                  <a:schemeClr val="accent3"/>
                </a:solidFill>
              </a:rPr>
              <a:t>Jo Dobb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43608" y="2015281"/>
            <a:ext cx="7056784" cy="1296144"/>
          </a:xfrm>
        </p:spPr>
        <p:txBody>
          <a:bodyPr/>
          <a:lstStyle/>
          <a:p>
            <a:pPr algn="ctr"/>
            <a:r>
              <a:rPr lang="en-GB" sz="6000" dirty="0" smtClean="0">
                <a:solidFill>
                  <a:schemeClr val="bg1"/>
                </a:solidFill>
              </a:rPr>
              <a:t>Phonics</a:t>
            </a:r>
            <a:r>
              <a:rPr lang="en-GB" sz="5400" dirty="0">
                <a:solidFill>
                  <a:schemeClr val="bg1"/>
                </a:solidFill>
              </a:rPr>
              <a:t>:</a:t>
            </a:r>
            <a:r>
              <a:rPr lang="en-GB" sz="5400" dirty="0" smtClean="0">
                <a:solidFill>
                  <a:schemeClr val="bg1"/>
                </a:solidFill>
              </a:rPr>
              <a:t/>
            </a:r>
            <a:br>
              <a:rPr lang="en-GB" sz="5400" dirty="0" smtClean="0">
                <a:solidFill>
                  <a:schemeClr val="bg1"/>
                </a:solidFill>
              </a:rPr>
            </a:br>
            <a:r>
              <a:rPr lang="en-GB" sz="5400" dirty="0" smtClean="0">
                <a:solidFill>
                  <a:schemeClr val="bg1"/>
                </a:solidFill>
              </a:rPr>
              <a:t>Developing your Subject Knowledge </a:t>
            </a:r>
            <a:r>
              <a:rPr lang="en-GB" sz="4400" dirty="0" smtClean="0">
                <a:solidFill>
                  <a:schemeClr val="bg1"/>
                </a:solidFill>
              </a:rPr>
              <a:t>(TS3.d)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24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Books like these…</a:t>
            </a:r>
            <a:endParaRPr lang="en-US" alt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</a:t>
            </a:r>
            <a:endParaRPr lang="en-US" altLang="en-US" sz="2800" smtClean="0"/>
          </a:p>
        </p:txBody>
      </p:sp>
      <p:pic>
        <p:nvPicPr>
          <p:cNvPr id="21508" name="Picture 7" descr="scan002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771958"/>
            <a:ext cx="3816350" cy="3529012"/>
          </a:xfrm>
          <a:noFill/>
        </p:spPr>
      </p:pic>
      <p:pic>
        <p:nvPicPr>
          <p:cNvPr id="21509" name="Picture 8" descr="scan002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538" y="1754818"/>
            <a:ext cx="4032250" cy="3529012"/>
          </a:xfrm>
          <a:noFill/>
        </p:spPr>
      </p:pic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6732588" y="5661025"/>
            <a:ext cx="1727200" cy="863600"/>
          </a:xfrm>
          <a:prstGeom prst="rect">
            <a:avLst/>
          </a:prstGeom>
          <a:solidFill>
            <a:srgbClr val="E6FC9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/>
              <a:t>Use alongside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/>
              <a:t>NF – focus on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/>
              <a:t>camouflage</a:t>
            </a:r>
            <a:endParaRPr lang="en-US" altLang="en-US" sz="1800" b="0"/>
          </a:p>
        </p:txBody>
      </p:sp>
    </p:spTree>
    <p:extLst>
      <p:ext uri="{BB962C8B-B14F-4D97-AF65-F5344CB8AC3E}">
        <p14:creationId xmlns:p14="http://schemas.microsoft.com/office/powerpoint/2010/main" val="109656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and for older children…</a:t>
            </a:r>
            <a:endParaRPr lang="en-US" altLang="en-US" smtClean="0"/>
          </a:p>
        </p:txBody>
      </p:sp>
      <p:pic>
        <p:nvPicPr>
          <p:cNvPr id="23555" name="Picture 5" descr="scan003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412776"/>
            <a:ext cx="3810000" cy="3200400"/>
          </a:xfrm>
          <a:noFill/>
        </p:spPr>
      </p:pic>
      <p:pic>
        <p:nvPicPr>
          <p:cNvPr id="23556" name="Picture 8" descr="scan00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1401763"/>
            <a:ext cx="3103562" cy="4114800"/>
          </a:xfrm>
          <a:noFill/>
        </p:spPr>
      </p:pic>
      <p:sp>
        <p:nvSpPr>
          <p:cNvPr id="23557" name="Rectangle 10"/>
          <p:cNvSpPr>
            <a:spLocks noChangeArrowheads="1"/>
          </p:cNvSpPr>
          <p:nvPr/>
        </p:nvSpPr>
        <p:spPr bwMode="auto">
          <a:xfrm>
            <a:off x="572319" y="4869160"/>
            <a:ext cx="3600450" cy="792162"/>
          </a:xfrm>
          <a:prstGeom prst="rect">
            <a:avLst/>
          </a:prstGeom>
          <a:solidFill>
            <a:srgbClr val="A0BC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/>
              <a:t>Don’t underestimate the value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/>
              <a:t>of sharing strongly rhythmical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/>
              <a:t>texts with older children too…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9159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Please…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don’t look any further in your hand-outs  or copies of slides…</a:t>
            </a:r>
          </a:p>
        </p:txBody>
      </p:sp>
    </p:spTree>
    <p:extLst>
      <p:ext uri="{BB962C8B-B14F-4D97-AF65-F5344CB8AC3E}">
        <p14:creationId xmlns:p14="http://schemas.microsoft.com/office/powerpoint/2010/main" val="24867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Reading:</a:t>
            </a:r>
            <a:endParaRPr lang="en-US" alt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649688"/>
          </a:xfrm>
          <a:solidFill>
            <a:srgbClr val="CCECF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…and once you recognised the letters in those ‘chunks’ you gave them a sound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i="1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…and then you combined those sounds to pronounce a word.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i="1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="1" i="1" dirty="0" smtClean="0"/>
              <a:t>This is called blending.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5734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0668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Spelling</a:t>
            </a:r>
            <a:endParaRPr lang="en-US" altLang="en-US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71600"/>
            <a:ext cx="8640960" cy="4114800"/>
          </a:xfrm>
          <a:solidFill>
            <a:srgbClr val="CCECFF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You listened to the word and broke it up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in your head into individual sounds…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i="1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dirty="0" smtClean="0"/>
              <a:t>This is called segmenting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i="1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…and then matched the most likely letter to each sound.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b="1" i="1" dirty="0" smtClean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148064" y="4869160"/>
            <a:ext cx="3672408" cy="18448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b="0" dirty="0"/>
              <a:t>Research shows that children</a:t>
            </a:r>
          </a:p>
          <a:p>
            <a:pPr algn="ctr" eaLnBrk="1" hangingPunct="1">
              <a:defRPr/>
            </a:pPr>
            <a:r>
              <a:rPr lang="en-GB" b="0" dirty="0"/>
              <a:t>who can segment make faster</a:t>
            </a:r>
          </a:p>
          <a:p>
            <a:pPr algn="ctr" eaLnBrk="1" hangingPunct="1">
              <a:defRPr/>
            </a:pPr>
            <a:r>
              <a:rPr lang="en-GB" b="0" dirty="0"/>
              <a:t>progress with early reading</a:t>
            </a:r>
          </a:p>
          <a:p>
            <a:pPr algn="ctr" eaLnBrk="1" hangingPunct="1">
              <a:defRPr/>
            </a:pPr>
            <a:r>
              <a:rPr lang="en-GB" b="0" dirty="0"/>
              <a:t>and writing than those who </a:t>
            </a:r>
          </a:p>
          <a:p>
            <a:pPr algn="ctr" eaLnBrk="1" hangingPunct="1">
              <a:defRPr/>
            </a:pPr>
            <a:r>
              <a:rPr lang="en-GB" b="0" dirty="0"/>
              <a:t>cannot.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511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Phonics at a glance: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                   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314700" y="1700808"/>
            <a:ext cx="2286000" cy="1295400"/>
          </a:xfrm>
          <a:prstGeom prst="rect">
            <a:avLst/>
          </a:prstGeom>
          <a:solidFill>
            <a:srgbClr val="A0BC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4000" b="0"/>
              <a:t>Phonics is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028700" y="3619500"/>
            <a:ext cx="22860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b="0" dirty="0"/>
              <a:t>The reversible</a:t>
            </a:r>
          </a:p>
          <a:p>
            <a:pPr algn="ctr" eaLnBrk="1" hangingPunct="1">
              <a:defRPr/>
            </a:pPr>
            <a:r>
              <a:rPr lang="en-GB" b="1" i="1" dirty="0"/>
              <a:t>skills</a:t>
            </a:r>
            <a:r>
              <a:rPr lang="en-GB" i="1" dirty="0"/>
              <a:t>  </a:t>
            </a:r>
            <a:r>
              <a:rPr lang="en-GB" b="0" dirty="0"/>
              <a:t>of </a:t>
            </a:r>
          </a:p>
          <a:p>
            <a:pPr algn="ctr" eaLnBrk="1" hangingPunct="1">
              <a:defRPr/>
            </a:pPr>
            <a:r>
              <a:rPr lang="en-GB" b="0" dirty="0"/>
              <a:t>segmentation </a:t>
            </a:r>
          </a:p>
          <a:p>
            <a:pPr algn="ctr" eaLnBrk="1" hangingPunct="1">
              <a:defRPr/>
            </a:pPr>
            <a:r>
              <a:rPr lang="en-GB" b="0" dirty="0"/>
              <a:t>and blending</a:t>
            </a:r>
            <a:endParaRPr lang="en-GB" b="0" dirty="0">
              <a:solidFill>
                <a:schemeClr val="bg1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5532482" y="3618408"/>
            <a:ext cx="22860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b="1" i="1" dirty="0"/>
              <a:t>Knowledge</a:t>
            </a:r>
            <a:r>
              <a:rPr lang="en-GB" b="0" dirty="0"/>
              <a:t> of </a:t>
            </a:r>
          </a:p>
          <a:p>
            <a:pPr algn="ctr" eaLnBrk="1" hangingPunct="1">
              <a:defRPr/>
            </a:pPr>
            <a:r>
              <a:rPr lang="en-GB" b="0" dirty="0"/>
              <a:t>the alphabetic </a:t>
            </a:r>
          </a:p>
          <a:p>
            <a:pPr algn="ctr" eaLnBrk="1" hangingPunct="1">
              <a:defRPr/>
            </a:pPr>
            <a:r>
              <a:rPr lang="en-GB" b="0" dirty="0"/>
              <a:t>code</a:t>
            </a:r>
            <a:endParaRPr lang="en-GB" i="1" dirty="0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038600" y="3660775"/>
            <a:ext cx="838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6000" b="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1226808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 autoUpdateAnimBg="0"/>
      <p:bldP spid="17415" grpId="0" animBg="1" autoUpdateAnimBg="0"/>
      <p:bldP spid="17418" grpId="0" animBg="1" autoUpdateAnimBg="0"/>
      <p:bldP spid="174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764463" cy="1557338"/>
          </a:xfrm>
        </p:spPr>
        <p:txBody>
          <a:bodyPr/>
          <a:lstStyle/>
          <a:p>
            <a:pPr algn="ctr" eaLnBrk="1" hangingPunct="1"/>
            <a:r>
              <a:rPr lang="en-GB" altLang="en-US" sz="3600" dirty="0" smtClean="0"/>
              <a:t> Daily, discrete phonic work </a:t>
            </a:r>
            <a:r>
              <a:rPr lang="en-GB" altLang="en-US" sz="3600" b="0" dirty="0" smtClean="0"/>
              <a:t>is a </a:t>
            </a:r>
            <a:r>
              <a:rPr lang="en-GB" altLang="en-US" sz="3600" b="0" i="1" dirty="0" smtClean="0"/>
              <a:t>priority </a:t>
            </a:r>
            <a:r>
              <a:rPr lang="en-GB" altLang="en-US" sz="3600" b="0" dirty="0" smtClean="0"/>
              <a:t>        </a:t>
            </a:r>
            <a:br>
              <a:rPr lang="en-GB" altLang="en-US" sz="3600" b="0" dirty="0" smtClean="0"/>
            </a:br>
            <a:r>
              <a:rPr lang="en-GB" altLang="en-US" sz="3600" b="0" dirty="0" smtClean="0"/>
              <a:t> for swift, early reading development</a:t>
            </a:r>
            <a:endParaRPr lang="en-US" altLang="en-US" sz="3600" b="0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</a:t>
            </a:r>
            <a:endParaRPr lang="en-US" altLang="en-US" dirty="0" smtClean="0"/>
          </a:p>
        </p:txBody>
      </p:sp>
      <p:sp>
        <p:nvSpPr>
          <p:cNvPr id="138257" name="Line 17"/>
          <p:cNvSpPr>
            <a:spLocks noChangeShapeType="1"/>
          </p:cNvSpPr>
          <p:nvPr/>
        </p:nvSpPr>
        <p:spPr bwMode="auto">
          <a:xfrm flipH="1">
            <a:off x="5076825" y="2420938"/>
            <a:ext cx="1511300" cy="10795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6500813" y="1928813"/>
            <a:ext cx="2447925" cy="8636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1800" dirty="0"/>
              <a:t>Good decoding skills</a:t>
            </a:r>
          </a:p>
          <a:p>
            <a:pPr algn="ctr" eaLnBrk="1" hangingPunct="1">
              <a:defRPr/>
            </a:pPr>
            <a:r>
              <a:rPr lang="en-GB" sz="1800" dirty="0"/>
              <a:t>will help children</a:t>
            </a:r>
          </a:p>
          <a:p>
            <a:pPr algn="ctr" eaLnBrk="1" hangingPunct="1">
              <a:defRPr/>
            </a:pPr>
            <a:r>
              <a:rPr lang="en-GB" sz="1800" dirty="0"/>
              <a:t>to operate here… </a:t>
            </a:r>
            <a:endParaRPr lang="en-US" sz="18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531938" y="1557338"/>
            <a:ext cx="6192837" cy="5078254"/>
            <a:chOff x="1258888" y="1779746"/>
            <a:chExt cx="6192837" cy="5078254"/>
          </a:xfrm>
        </p:grpSpPr>
        <p:sp>
          <p:nvSpPr>
            <p:cNvPr id="17" name="AutoShape 4"/>
            <p:cNvSpPr>
              <a:spLocks noChangeArrowheads="1"/>
            </p:cNvSpPr>
            <p:nvPr/>
          </p:nvSpPr>
          <p:spPr bwMode="auto">
            <a:xfrm>
              <a:off x="3095623" y="1779746"/>
              <a:ext cx="2376488" cy="1439863"/>
            </a:xfrm>
            <a:prstGeom prst="flowChartDecision">
              <a:avLst/>
            </a:prstGeom>
            <a:solidFill>
              <a:srgbClr val="E6F0B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Language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Comprehension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processes</a:t>
              </a:r>
              <a:endParaRPr lang="en-US" altLang="en-US" sz="1800" dirty="0"/>
            </a:p>
          </p:txBody>
        </p:sp>
        <p:sp>
          <p:nvSpPr>
            <p:cNvPr id="18" name="AutoShape 5"/>
            <p:cNvSpPr>
              <a:spLocks noChangeArrowheads="1"/>
            </p:cNvSpPr>
            <p:nvPr/>
          </p:nvSpPr>
          <p:spPr bwMode="auto">
            <a:xfrm>
              <a:off x="3251518" y="5157788"/>
              <a:ext cx="2089150" cy="1700212"/>
            </a:xfrm>
            <a:prstGeom prst="flowChartDecision">
              <a:avLst/>
            </a:prstGeom>
            <a:solidFill>
              <a:srgbClr val="E6F0B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Language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Comprehension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processes</a:t>
              </a:r>
              <a:endParaRPr lang="en-US" altLang="en-US" sz="1800"/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4284663" y="3357563"/>
              <a:ext cx="0" cy="1800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0" name="AutoShape 6"/>
            <p:cNvSpPr>
              <a:spLocks noChangeArrowheads="1"/>
            </p:cNvSpPr>
            <p:nvPr/>
          </p:nvSpPr>
          <p:spPr bwMode="auto">
            <a:xfrm>
              <a:off x="5724525" y="3213100"/>
              <a:ext cx="1727200" cy="1800225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1800" dirty="0"/>
                <a:t>Word</a:t>
              </a:r>
            </a:p>
            <a:p>
              <a:pPr algn="ctr" eaLnBrk="1" hangingPunct="1">
                <a:defRPr/>
              </a:pPr>
              <a:r>
                <a:rPr lang="en-GB" sz="1800" dirty="0"/>
                <a:t>Recognition</a:t>
              </a:r>
            </a:p>
            <a:p>
              <a:pPr algn="ctr" eaLnBrk="1" hangingPunct="1">
                <a:defRPr/>
              </a:pPr>
              <a:r>
                <a:rPr lang="en-GB" sz="1800" dirty="0"/>
                <a:t>process</a:t>
              </a:r>
              <a:endParaRPr lang="en-US" sz="1800" dirty="0"/>
            </a:p>
          </p:txBody>
        </p:sp>
        <p:sp>
          <p:nvSpPr>
            <p:cNvPr id="21" name="AutoShape 7"/>
            <p:cNvSpPr>
              <a:spLocks noChangeArrowheads="1"/>
            </p:cNvSpPr>
            <p:nvPr/>
          </p:nvSpPr>
          <p:spPr bwMode="auto">
            <a:xfrm>
              <a:off x="1258888" y="3301207"/>
              <a:ext cx="1728787" cy="17272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1800" dirty="0"/>
                <a:t>Word </a:t>
              </a:r>
            </a:p>
            <a:p>
              <a:pPr algn="ctr" eaLnBrk="1" hangingPunct="1">
                <a:defRPr/>
              </a:pPr>
              <a:r>
                <a:rPr lang="en-GB" sz="1800" dirty="0"/>
                <a:t>Recognition</a:t>
              </a:r>
            </a:p>
            <a:p>
              <a:pPr algn="ctr" eaLnBrk="1" hangingPunct="1">
                <a:defRPr/>
              </a:pPr>
              <a:r>
                <a:rPr lang="en-GB" sz="1800" dirty="0"/>
                <a:t>process</a:t>
              </a:r>
              <a:endParaRPr lang="en-US" sz="1800" dirty="0"/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3203575" y="4149725"/>
              <a:ext cx="2160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4859338" y="3804444"/>
              <a:ext cx="7921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good</a:t>
              </a:r>
              <a:endParaRPr lang="en-US" altLang="en-US" sz="1200"/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2916238" y="3804444"/>
              <a:ext cx="647700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poor</a:t>
              </a:r>
              <a:endParaRPr lang="en-US" altLang="en-US" sz="1200"/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auto">
            <a:xfrm>
              <a:off x="3779837" y="3464402"/>
              <a:ext cx="1008063" cy="215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good</a:t>
              </a:r>
              <a:endParaRPr lang="en-US" altLang="en-US" sz="1200"/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3923505" y="4671220"/>
              <a:ext cx="720725" cy="215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 dirty="0"/>
                <a:t>poor</a:t>
              </a:r>
              <a:endParaRPr lang="en-US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426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57" grpId="0" animBg="1"/>
      <p:bldP spid="1382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r>
              <a:rPr lang="en-GB" altLang="en-US" dirty="0" smtClean="0"/>
              <a:t>A ‘Simple View of Reading’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415338" cy="4114800"/>
          </a:xfrm>
          <a:solidFill>
            <a:srgbClr val="CCECFF"/>
          </a:solidFill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800" dirty="0" smtClean="0"/>
              <a:t>The process of phonics acquisition is </a:t>
            </a:r>
            <a:r>
              <a:rPr lang="en-GB" sz="2800" dirty="0" smtClean="0">
                <a:solidFill>
                  <a:schemeClr val="accent2"/>
                </a:solidFill>
              </a:rPr>
              <a:t>time-limited</a:t>
            </a:r>
            <a:r>
              <a:rPr lang="en-GB" sz="2800" dirty="0" smtClean="0"/>
              <a:t> whereas the development of comprehension is a </a:t>
            </a:r>
            <a:r>
              <a:rPr lang="en-GB" sz="2800" dirty="0" smtClean="0">
                <a:solidFill>
                  <a:schemeClr val="accent2"/>
                </a:solidFill>
              </a:rPr>
              <a:t>lifelong</a:t>
            </a:r>
            <a:r>
              <a:rPr lang="en-GB" sz="2800" dirty="0" smtClean="0"/>
              <a:t> activity.</a:t>
            </a:r>
          </a:p>
          <a:p>
            <a:pPr>
              <a:defRPr/>
            </a:pPr>
            <a:endParaRPr lang="en-GB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800" dirty="0" smtClean="0"/>
              <a:t>So we need an early emphasis on word recognition and decoding…and ‘phonics’ as a first-call strategy in early reading.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998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Next, some activities…</a:t>
            </a:r>
            <a:endParaRPr lang="en-US" altLang="en-US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8"/>
            <a:ext cx="7772400" cy="4114800"/>
          </a:xfrm>
          <a:solidFill>
            <a:srgbClr val="CCECFF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What is the definition of a phoneme…?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...and a helpful way to determine if you are enunciating a ‘new’ one...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Also... a word about vowels and consonants...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548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r>
              <a:rPr lang="en-GB" altLang="en-US" dirty="0" smtClean="0"/>
              <a:t>Enunciation…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107950" y="2017713"/>
            <a:ext cx="8847138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GB" altLang="en-US" dirty="0" smtClean="0"/>
              <a:t>Let’s practise some consonant sounds: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 smtClean="0"/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0825" y="2781300"/>
          <a:ext cx="7200900" cy="579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009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f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z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sh</a:t>
                      </a:r>
                      <a:endParaRPr lang="en-GB" sz="1800" dirty="0"/>
                    </a:p>
                  </a:txBody>
                  <a:tcPr marL="91441" marR="91441" marT="45745" marB="4574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th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400" dirty="0" smtClean="0"/>
                        <a:t>(thin)</a:t>
                      </a:r>
                      <a:endParaRPr lang="en-GB" sz="1400" dirty="0"/>
                    </a:p>
                  </a:txBody>
                  <a:tcPr marL="91441" marR="91441" marT="45745" marB="4574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850" y="4652963"/>
          <a:ext cx="7129460" cy="639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29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3976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g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smtClean="0"/>
                        <a:t>ch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j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</a:t>
                      </a:r>
                      <a:endParaRPr lang="en-GB" sz="1800" dirty="0"/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49" marR="91449" marT="45589" marB="45589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y</a:t>
                      </a:r>
                    </a:p>
                    <a:p>
                      <a:endParaRPr lang="en-GB" sz="1800" dirty="0"/>
                    </a:p>
                  </a:txBody>
                  <a:tcPr marL="91449" marR="91449" marT="45589" marB="4558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0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10668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 smtClean="0"/>
              <a:t>The NC English - Glossary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01952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sz="4000" b="1" dirty="0" smtClean="0">
                <a:solidFill>
                  <a:srgbClr val="FF0000"/>
                </a:solidFill>
              </a:rPr>
              <a:t>R </a:t>
            </a:r>
            <a:r>
              <a:rPr lang="en-GB" sz="4000" b="1" dirty="0" smtClean="0">
                <a:solidFill>
                  <a:srgbClr val="FFC000"/>
                </a:solidFill>
              </a:rPr>
              <a:t>A </a:t>
            </a:r>
            <a:r>
              <a:rPr lang="en-GB" sz="4000" b="1" dirty="0" smtClean="0">
                <a:solidFill>
                  <a:srgbClr val="00B050"/>
                </a:solidFill>
              </a:rPr>
              <a:t>G </a:t>
            </a:r>
            <a:r>
              <a:rPr lang="en-GB" dirty="0" smtClean="0"/>
              <a:t>rate for September:</a:t>
            </a:r>
          </a:p>
          <a:p>
            <a:pPr marL="28575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 = </a:t>
            </a:r>
            <a:r>
              <a:rPr lang="en-GB" dirty="0"/>
              <a:t>I don’t understand what this term means</a:t>
            </a:r>
          </a:p>
          <a:p>
            <a:pPr marL="285750" lvl="1" indent="0">
              <a:buNone/>
            </a:pPr>
            <a:r>
              <a:rPr lang="en-GB" dirty="0" smtClean="0">
                <a:solidFill>
                  <a:srgbClr val="FFC000"/>
                </a:solidFill>
              </a:rPr>
              <a:t>Amber</a:t>
            </a:r>
            <a:r>
              <a:rPr lang="en-GB" dirty="0" smtClean="0"/>
              <a:t> = </a:t>
            </a:r>
            <a:r>
              <a:rPr lang="en-GB" dirty="0"/>
              <a:t>I understand this but I am not confident </a:t>
            </a:r>
            <a:endParaRPr lang="en-GB" dirty="0" smtClean="0"/>
          </a:p>
          <a:p>
            <a:pPr marL="285750" lvl="1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Green</a:t>
            </a:r>
            <a:r>
              <a:rPr lang="en-GB" dirty="0" smtClean="0"/>
              <a:t> = </a:t>
            </a:r>
            <a:r>
              <a:rPr lang="en-GB" dirty="0"/>
              <a:t>I can explain this term to someone else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Upload to your </a:t>
            </a:r>
            <a:r>
              <a:rPr lang="en-GB" dirty="0" smtClean="0"/>
              <a:t>e-PDP </a:t>
            </a:r>
            <a:r>
              <a:rPr lang="en-GB" sz="2400" dirty="0" smtClean="0"/>
              <a:t>(edit in December and March/April)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Keep in your school file whilst on placement if you choose to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430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GB" sz="4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Phoneme Count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Next, some activities…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7182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Door bells: </a:t>
            </a:r>
            <a:r>
              <a:rPr lang="en-GB" altLang="en-US" smtClean="0">
                <a:solidFill>
                  <a:schemeClr val="hlink"/>
                </a:solidFill>
              </a:rPr>
              <a:t>demonstration</a:t>
            </a:r>
            <a:endParaRPr lang="en-US" altLang="en-US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12776"/>
            <a:ext cx="8134672" cy="4320480"/>
          </a:xfrm>
          <a:solidFill>
            <a:srgbClr val="CCECFF"/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en-GB" altLang="en-US" sz="4400" dirty="0" smtClean="0"/>
              <a:t>    </a:t>
            </a:r>
          </a:p>
          <a:p>
            <a:pPr marL="0" indent="0" eaLnBrk="1" hangingPunct="1">
              <a:buNone/>
            </a:pPr>
            <a:r>
              <a:rPr lang="en-GB" altLang="en-US" sz="4400" dirty="0"/>
              <a:t> </a:t>
            </a:r>
            <a:r>
              <a:rPr lang="en-GB" altLang="en-US" sz="4400" dirty="0" smtClean="0"/>
              <a:t>   f </a:t>
            </a:r>
            <a:r>
              <a:rPr lang="en-GB" altLang="en-US" sz="4400" dirty="0" err="1" smtClean="0"/>
              <a:t>i</a:t>
            </a:r>
            <a:r>
              <a:rPr lang="en-GB" altLang="en-US" sz="4400" dirty="0" smtClean="0"/>
              <a:t> n                      b r </a:t>
            </a:r>
            <a:r>
              <a:rPr lang="en-GB" altLang="en-US" sz="4400" dirty="0" err="1" smtClean="0"/>
              <a:t>i</a:t>
            </a:r>
            <a:r>
              <a:rPr lang="en-GB" altLang="en-US" sz="4400" dirty="0" smtClean="0"/>
              <a:t> </a:t>
            </a:r>
            <a:r>
              <a:rPr lang="en-GB" altLang="en-US" sz="4400" dirty="0" err="1" smtClean="0"/>
              <a:t>dge</a:t>
            </a:r>
            <a:endParaRPr lang="en-GB" altLang="en-US" sz="4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b="1" dirty="0" smtClean="0"/>
              <a:t>       .  .   .                                    .   .   .    ___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b="1" dirty="0" smtClean="0"/>
          </a:p>
          <a:p>
            <a:pPr marL="0" indent="0" eaLnBrk="1" hangingPunct="1">
              <a:buNone/>
            </a:pPr>
            <a:r>
              <a:rPr lang="en-GB" altLang="en-US" sz="4400" dirty="0" smtClean="0"/>
              <a:t>    c a </a:t>
            </a:r>
            <a:r>
              <a:rPr lang="en-GB" altLang="en-US" sz="4400" dirty="0" err="1" smtClean="0"/>
              <a:t>tch</a:t>
            </a:r>
            <a:r>
              <a:rPr lang="en-GB" altLang="en-US" sz="4400" dirty="0" smtClean="0"/>
              <a:t>                 s l augh t </a:t>
            </a:r>
            <a:r>
              <a:rPr lang="en-GB" altLang="en-US" sz="4400" dirty="0" err="1" smtClean="0"/>
              <a:t>er</a:t>
            </a:r>
            <a:endParaRPr lang="en-GB" altLang="en-US" sz="4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        .   .    __                              .   .       __       .   __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92014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endParaRPr lang="en-GB" sz="40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Sound buttons</a:t>
            </a:r>
            <a:endParaRPr lang="en-GB" sz="4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Next, some activities…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8607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sz="4000" dirty="0" smtClean="0"/>
              <a:t>Now let’s check some terminology:</a:t>
            </a:r>
            <a:endParaRPr lang="en-US" altLang="en-US" sz="4000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00808"/>
            <a:ext cx="7772400" cy="4114800"/>
          </a:xfrm>
          <a:solidFill>
            <a:srgbClr val="CCECFF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phoneme</a:t>
            </a:r>
          </a:p>
          <a:p>
            <a:pPr eaLnBrk="1" hangingPunct="1"/>
            <a:r>
              <a:rPr lang="en-GB" altLang="en-US" dirty="0" smtClean="0"/>
              <a:t>grapheme</a:t>
            </a:r>
          </a:p>
          <a:p>
            <a:pPr eaLnBrk="1" hangingPunct="1"/>
            <a:r>
              <a:rPr lang="en-GB" altLang="en-US" dirty="0" smtClean="0"/>
              <a:t>segmenting</a:t>
            </a:r>
          </a:p>
          <a:p>
            <a:pPr eaLnBrk="1" hangingPunct="1"/>
            <a:r>
              <a:rPr lang="en-GB" altLang="en-US" dirty="0" smtClean="0"/>
              <a:t>blending</a:t>
            </a:r>
          </a:p>
          <a:p>
            <a:pPr eaLnBrk="1" hangingPunct="1"/>
            <a:r>
              <a:rPr lang="en-GB" altLang="en-US" dirty="0" smtClean="0"/>
              <a:t>consecutive consonants</a:t>
            </a:r>
          </a:p>
          <a:p>
            <a:pPr eaLnBrk="1" hangingPunct="1"/>
            <a:r>
              <a:rPr lang="en-GB" altLang="en-US" dirty="0" smtClean="0"/>
              <a:t>digraph</a:t>
            </a:r>
          </a:p>
          <a:p>
            <a:pPr eaLnBrk="1" hangingPunct="1"/>
            <a:r>
              <a:rPr lang="en-GB" altLang="en-US" dirty="0" err="1" smtClean="0"/>
              <a:t>trigraph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32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Terminology…</a:t>
            </a:r>
            <a:endParaRPr lang="en-US" altLang="en-US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CCECFF"/>
          </a:solidFill>
        </p:spPr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Consonant digraph</a:t>
            </a:r>
          </a:p>
          <a:p>
            <a:pPr eaLnBrk="1" hangingPunct="1"/>
            <a:r>
              <a:rPr lang="en-GB" altLang="en-US" dirty="0" smtClean="0"/>
              <a:t>Vowel digraph</a:t>
            </a:r>
          </a:p>
          <a:p>
            <a:pPr eaLnBrk="1" hangingPunct="1"/>
            <a:r>
              <a:rPr lang="en-GB" altLang="en-US" dirty="0" smtClean="0"/>
              <a:t>Split digraph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61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The split digraph:  </a:t>
            </a:r>
            <a:r>
              <a:rPr lang="en-GB" altLang="en-US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ie</a:t>
            </a:r>
            <a:endParaRPr lang="en-US" alt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18280"/>
            <a:ext cx="8280920" cy="4608512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dirty="0" err="1" smtClean="0"/>
              <a:t>ie</a:t>
            </a:r>
            <a:r>
              <a:rPr lang="en-GB" altLang="en-US" i="1" dirty="0" smtClean="0"/>
              <a:t> </a:t>
            </a:r>
            <a:r>
              <a:rPr lang="en-GB" altLang="en-US" dirty="0" smtClean="0"/>
              <a:t>representing the long vowel sound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commonly comes at the end of a word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dirty="0" smtClean="0"/>
              <a:t>e.g. </a:t>
            </a:r>
            <a:r>
              <a:rPr lang="en-GB" altLang="en-US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pie; tie;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i="1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i="1" dirty="0" smtClean="0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3347864" y="3861048"/>
            <a:ext cx="3529013" cy="1296987"/>
          </a:xfrm>
          <a:prstGeom prst="rect">
            <a:avLst/>
          </a:prstGeom>
          <a:solidFill>
            <a:srgbClr val="A0BCE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b="0"/>
              <a:t>Write ‘pie’ on your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b="0"/>
              <a:t>whiteboard</a:t>
            </a:r>
            <a:endParaRPr lang="en-US" altLang="en-US" b="0"/>
          </a:p>
        </p:txBody>
      </p:sp>
    </p:spTree>
    <p:extLst>
      <p:ext uri="{BB962C8B-B14F-4D97-AF65-F5344CB8AC3E}">
        <p14:creationId xmlns:p14="http://schemas.microsoft.com/office/powerpoint/2010/main" val="318765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  The split digraph</a:t>
            </a:r>
            <a:endParaRPr lang="en-US" altLang="en-US" dirty="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0668" y="1484784"/>
            <a:ext cx="7983538" cy="4435475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Apart from the plural form (t</a:t>
            </a:r>
            <a:r>
              <a:rPr lang="en-GB" altLang="en-US" sz="2800" dirty="0" smtClean="0">
                <a:solidFill>
                  <a:schemeClr val="accent1"/>
                </a:solidFill>
              </a:rPr>
              <a:t>ie</a:t>
            </a:r>
            <a:r>
              <a:rPr lang="en-GB" altLang="en-US" sz="2800" dirty="0" smtClean="0"/>
              <a:t>s) and past tense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(t</a:t>
            </a:r>
            <a:r>
              <a:rPr lang="en-GB" altLang="en-US" sz="2800" dirty="0" smtClean="0">
                <a:solidFill>
                  <a:schemeClr val="accent1"/>
                </a:solidFill>
              </a:rPr>
              <a:t>ie</a:t>
            </a:r>
            <a:r>
              <a:rPr lang="en-GB" altLang="en-US" sz="2800" dirty="0" smtClean="0"/>
              <a:t>d) it isn’t common to find </a:t>
            </a:r>
            <a:r>
              <a:rPr lang="en-GB" altLang="en-US" sz="2800" b="1" i="1" dirty="0" err="1">
                <a:solidFill>
                  <a:schemeClr val="accent1"/>
                </a:solidFill>
              </a:rPr>
              <a:t>ie</a:t>
            </a:r>
            <a:r>
              <a:rPr lang="en-GB" alt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GB" altLang="en-US" sz="2800" dirty="0" smtClean="0"/>
              <a:t>in the </a:t>
            </a:r>
            <a:r>
              <a:rPr lang="en-GB" altLang="en-US" sz="2800" i="1" dirty="0" smtClean="0"/>
              <a:t>medial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position in English spellings.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Instead, the vowels are ‘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split</a:t>
            </a:r>
            <a:r>
              <a:rPr lang="en-GB" altLang="en-US" sz="2800" dirty="0" smtClean="0"/>
              <a:t>’ – but still working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together to create the long vowel sound: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i="1" dirty="0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i="1" dirty="0" smtClean="0"/>
              <a:t>time  </a:t>
            </a:r>
            <a:r>
              <a:rPr lang="en-GB" altLang="en-US" sz="2800" dirty="0" smtClean="0"/>
              <a:t>not</a:t>
            </a:r>
            <a:r>
              <a:rPr lang="en-GB" altLang="en-US" sz="2800" i="1" dirty="0" smtClean="0"/>
              <a:t> </a:t>
            </a:r>
            <a:r>
              <a:rPr lang="en-GB" altLang="en-US" sz="2800" i="1" dirty="0" err="1" smtClean="0"/>
              <a:t>tiem</a:t>
            </a:r>
            <a:r>
              <a:rPr lang="en-GB" altLang="en-US" sz="2800" i="1" dirty="0" smtClean="0"/>
              <a:t>;   fine  </a:t>
            </a:r>
            <a:r>
              <a:rPr lang="en-GB" altLang="en-US" sz="2800" dirty="0" smtClean="0"/>
              <a:t>not </a:t>
            </a:r>
            <a:r>
              <a:rPr lang="en-GB" altLang="en-US" sz="2800" i="1" dirty="0" err="1" smtClean="0"/>
              <a:t>fien</a:t>
            </a:r>
            <a:r>
              <a:rPr lang="en-GB" altLang="en-US" sz="2800" i="1" dirty="0" smtClean="0"/>
              <a:t>        </a:t>
            </a:r>
          </a:p>
          <a:p>
            <a:pPr eaLnBrk="1" hangingPunct="1"/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2573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More split digraphs…</a:t>
            </a:r>
            <a:endParaRPr lang="en-US" altLang="en-US" dirty="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56792"/>
            <a:ext cx="8424936" cy="4114800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rgbClr val="FF0000"/>
                </a:solidFill>
              </a:rPr>
              <a:t>ae</a:t>
            </a:r>
            <a:r>
              <a:rPr lang="en-GB" altLang="en-US" dirty="0" smtClean="0">
                <a:solidFill>
                  <a:schemeClr val="hlink"/>
                </a:solidFill>
              </a:rPr>
              <a:t> </a:t>
            </a:r>
            <a:r>
              <a:rPr lang="en-GB" altLang="en-US" dirty="0" smtClean="0"/>
              <a:t>            sane; made; gate;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err="1" smtClean="0">
                <a:solidFill>
                  <a:srgbClr val="FF0000"/>
                </a:solidFill>
              </a:rPr>
              <a:t>ee</a:t>
            </a:r>
            <a:r>
              <a:rPr lang="en-GB" altLang="en-US" dirty="0" smtClean="0">
                <a:solidFill>
                  <a:srgbClr val="FF0000"/>
                </a:solidFill>
              </a:rPr>
              <a:t> </a:t>
            </a:r>
            <a:r>
              <a:rPr lang="en-GB" altLang="en-US" dirty="0" smtClean="0"/>
              <a:t>            </a:t>
            </a:r>
            <a:r>
              <a:rPr lang="en-GB" altLang="en-US" i="1" dirty="0" smtClean="0"/>
              <a:t>will</a:t>
            </a:r>
            <a:r>
              <a:rPr lang="en-GB" altLang="en-US" dirty="0" smtClean="0"/>
              <a:t> be seen in medial position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err="1" smtClean="0">
                <a:solidFill>
                  <a:srgbClr val="FF0000"/>
                </a:solidFill>
              </a:rPr>
              <a:t>oe</a:t>
            </a:r>
            <a:r>
              <a:rPr lang="en-GB" altLang="en-US" dirty="0" smtClean="0">
                <a:solidFill>
                  <a:srgbClr val="FF0000"/>
                </a:solidFill>
              </a:rPr>
              <a:t> </a:t>
            </a:r>
            <a:r>
              <a:rPr lang="en-GB" altLang="en-US" dirty="0" smtClean="0"/>
              <a:t>            lobe; cone; home;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err="1" smtClean="0">
                <a:solidFill>
                  <a:srgbClr val="FF0000"/>
                </a:solidFill>
              </a:rPr>
              <a:t>ue</a:t>
            </a:r>
            <a:r>
              <a:rPr lang="en-GB" altLang="en-US" dirty="0" smtClean="0"/>
              <a:t>             tune;  tube;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46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15562"/>
            <a:ext cx="8229600" cy="114300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tx2">
                    <a:lumMod val="50000"/>
                  </a:schemeClr>
                </a:solidFill>
                <a:latin typeface="Century Gothic"/>
                <a:cs typeface="Century Gothic"/>
              </a:rPr>
              <a:t>Which of these words contain a split digraph?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51553" name="Rectangle 3"/>
          <p:cNvSpPr>
            <a:spLocks noGrp="1" noChangeArrowheads="1"/>
          </p:cNvSpPr>
          <p:nvPr>
            <p:ph idx="1"/>
          </p:nvPr>
        </p:nvSpPr>
        <p:spPr>
          <a:xfrm>
            <a:off x="1979215" y="1844824"/>
            <a:ext cx="5617369" cy="39608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n-GB" dirty="0">
                <a:latin typeface="Candara" charset="0"/>
              </a:rPr>
              <a:t> </a:t>
            </a:r>
            <a:r>
              <a:rPr lang="en-GB" dirty="0" smtClean="0">
                <a:latin typeface="Candara" charset="0"/>
              </a:rPr>
              <a:t> </a:t>
            </a:r>
            <a:r>
              <a:rPr lang="en-GB" sz="3600" dirty="0" smtClean="0">
                <a:latin typeface="Skia" charset="0"/>
                <a:cs typeface="Skia" charset="0"/>
              </a:rPr>
              <a:t> </a:t>
            </a:r>
            <a:r>
              <a:rPr lang="en-GB" sz="3600" dirty="0">
                <a:latin typeface="Century Gothic"/>
                <a:cs typeface="Century Gothic"/>
              </a:rPr>
              <a:t>time                 made</a:t>
            </a:r>
          </a:p>
          <a:p>
            <a:pPr algn="ctr" eaLnBrk="1" hangingPunct="1">
              <a:buFontTx/>
              <a:buNone/>
            </a:pPr>
            <a:r>
              <a:rPr lang="en-GB" sz="3600" dirty="0">
                <a:latin typeface="Century Gothic"/>
                <a:cs typeface="Century Gothic"/>
              </a:rPr>
              <a:t>   </a:t>
            </a:r>
          </a:p>
          <a:p>
            <a:pPr eaLnBrk="1" hangingPunct="1">
              <a:buFontTx/>
              <a:buNone/>
            </a:pPr>
            <a:r>
              <a:rPr lang="en-GB" sz="3600" dirty="0">
                <a:latin typeface="Century Gothic"/>
                <a:cs typeface="Century Gothic"/>
              </a:rPr>
              <a:t>  </a:t>
            </a:r>
            <a:r>
              <a:rPr lang="en-GB" sz="3600" dirty="0" smtClean="0">
                <a:latin typeface="Century Gothic"/>
                <a:cs typeface="Century Gothic"/>
              </a:rPr>
              <a:t>spike                </a:t>
            </a:r>
            <a:r>
              <a:rPr lang="en-GB" sz="3600" dirty="0">
                <a:latin typeface="Century Gothic"/>
                <a:cs typeface="Century Gothic"/>
              </a:rPr>
              <a:t>have</a:t>
            </a:r>
          </a:p>
          <a:p>
            <a:pPr eaLnBrk="1" hangingPunct="1">
              <a:buFontTx/>
              <a:buNone/>
            </a:pPr>
            <a:endParaRPr lang="en-GB" sz="3600" dirty="0">
              <a:latin typeface="Century Gothic"/>
              <a:cs typeface="Century Gothic"/>
            </a:endParaRPr>
          </a:p>
          <a:p>
            <a:pPr eaLnBrk="1" hangingPunct="1">
              <a:buFontTx/>
              <a:buNone/>
            </a:pPr>
            <a:r>
              <a:rPr lang="en-GB" sz="3600" dirty="0">
                <a:latin typeface="Century Gothic"/>
                <a:cs typeface="Century Gothic"/>
              </a:rPr>
              <a:t>   </a:t>
            </a:r>
            <a:r>
              <a:rPr lang="en-GB" sz="3600" dirty="0" smtClean="0">
                <a:latin typeface="Century Gothic"/>
                <a:cs typeface="Century Gothic"/>
              </a:rPr>
              <a:t>come               </a:t>
            </a:r>
            <a:r>
              <a:rPr lang="en-GB" sz="3600" dirty="0">
                <a:latin typeface="Century Gothic"/>
                <a:cs typeface="Century Gothic"/>
              </a:rPr>
              <a:t>hope</a:t>
            </a:r>
          </a:p>
          <a:p>
            <a:pPr eaLnBrk="1" hangingPunct="1">
              <a:buFontTx/>
              <a:buNone/>
            </a:pPr>
            <a:endParaRPr lang="en-GB" sz="3600" dirty="0">
              <a:latin typeface="Century Gothic"/>
              <a:cs typeface="Century Gothic"/>
            </a:endParaRPr>
          </a:p>
          <a:p>
            <a:pPr eaLnBrk="1" hangingPunct="1">
              <a:buFontTx/>
              <a:buNone/>
            </a:pPr>
            <a:r>
              <a:rPr lang="en-GB" sz="3600" dirty="0">
                <a:latin typeface="Century Gothic"/>
                <a:cs typeface="Century Gothic"/>
              </a:rPr>
              <a:t> </a:t>
            </a:r>
            <a:r>
              <a:rPr lang="en-GB" sz="3600" dirty="0" smtClean="0">
                <a:latin typeface="Century Gothic"/>
                <a:cs typeface="Century Gothic"/>
              </a:rPr>
              <a:t>  some                </a:t>
            </a:r>
            <a:r>
              <a:rPr lang="en-GB" sz="3600" dirty="0">
                <a:latin typeface="Century Gothic"/>
                <a:cs typeface="Century Gothic"/>
              </a:rPr>
              <a:t>tune</a:t>
            </a:r>
            <a:endParaRPr lang="en-US" sz="3600" dirty="0">
              <a:latin typeface="Century Gothic"/>
              <a:cs typeface="Century Gothic"/>
            </a:endParaRPr>
          </a:p>
        </p:txBody>
      </p:sp>
      <p:sp>
        <p:nvSpPr>
          <p:cNvPr id="151556" name="TextBox 2"/>
          <p:cNvSpPr txBox="1">
            <a:spLocks noChangeArrowheads="1"/>
          </p:cNvSpPr>
          <p:nvPr/>
        </p:nvSpPr>
        <p:spPr bwMode="auto">
          <a:xfrm>
            <a:off x="1258888" y="257175"/>
            <a:ext cx="7058025" cy="584200"/>
          </a:xfrm>
          <a:prstGeom prst="rect">
            <a:avLst/>
          </a:prstGeom>
          <a:solidFill>
            <a:srgbClr val="A0BCE4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dirty="0">
                <a:latin typeface="Century Gothic"/>
                <a:cs typeface="Century Gothic"/>
              </a:rPr>
              <a:t>Phase 5 teaching: the split digraph</a:t>
            </a:r>
          </a:p>
        </p:txBody>
      </p:sp>
    </p:spTree>
    <p:extLst>
      <p:ext uri="{BB962C8B-B14F-4D97-AF65-F5344CB8AC3E}">
        <p14:creationId xmlns:p14="http://schemas.microsoft.com/office/powerpoint/2010/main" val="18184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10668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A bit more subject knowledge</a:t>
            </a:r>
            <a:endParaRPr lang="en-US" altLang="en-US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295401"/>
            <a:ext cx="8784976" cy="4293840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There are about </a:t>
            </a:r>
            <a:r>
              <a:rPr lang="en-GB" altLang="en-US" sz="2800" b="1" i="1" u="sng" dirty="0" smtClean="0"/>
              <a:t>44 phonemes </a:t>
            </a:r>
            <a:r>
              <a:rPr lang="en-GB" altLang="en-US" sz="2800" dirty="0" smtClean="0"/>
              <a:t>in the English language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– but only 26 letters in the alphabet to represent them.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We therefore need to </a:t>
            </a:r>
            <a:r>
              <a:rPr lang="en-GB" altLang="en-US" sz="2800" i="1" dirty="0" smtClean="0"/>
              <a:t>use letters in different combinations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to represent the full range of sounds.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There are approximately </a:t>
            </a:r>
            <a:r>
              <a:rPr lang="en-GB" altLang="en-US" sz="2800" b="1" i="1" dirty="0" smtClean="0"/>
              <a:t>140 letter combinations</a:t>
            </a:r>
            <a:r>
              <a:rPr lang="en-GB" altLang="en-US" sz="2800" dirty="0" smtClean="0"/>
              <a:t> for us to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draw upon.  </a:t>
            </a:r>
            <a:r>
              <a:rPr lang="en-GB" altLang="en-US" sz="2800" dirty="0" smtClean="0">
                <a:solidFill>
                  <a:schemeClr val="accent2"/>
                </a:solidFill>
              </a:rPr>
              <a:t>(See HO)</a:t>
            </a:r>
            <a:endParaRPr lang="en-US" altLang="en-US" sz="2800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1038" y="4437112"/>
            <a:ext cx="7772400" cy="1500187"/>
          </a:xfrm>
        </p:spPr>
        <p:txBody>
          <a:bodyPr>
            <a:normAutofit/>
          </a:bodyPr>
          <a:lstStyle/>
          <a:p>
            <a:pPr algn="ctr"/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92696"/>
            <a:ext cx="7772400" cy="1362075"/>
          </a:xfrm>
        </p:spPr>
        <p:txBody>
          <a:bodyPr/>
          <a:lstStyle/>
          <a:p>
            <a:pPr eaLnBrk="1" hangingPunct="1"/>
            <a:r>
              <a:rPr lang="en-GB" altLang="en-US" sz="4000" dirty="0" smtClean="0"/>
              <a:t>Objectives for this session</a:t>
            </a:r>
            <a:endParaRPr lang="en-US" altLang="en-US" sz="40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556793"/>
            <a:ext cx="8568952" cy="468052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GB" altLang="en-US" kern="0" dirty="0" smtClean="0">
                <a:solidFill>
                  <a:srgbClr val="FF0000"/>
                </a:solidFill>
              </a:rPr>
              <a:t>For you to:</a:t>
            </a:r>
          </a:p>
          <a:p>
            <a:r>
              <a:rPr lang="en-GB" altLang="en-US" sz="2400" kern="0" dirty="0" smtClean="0"/>
              <a:t>know and understand some technical vocabulary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sz="2400" kern="0" dirty="0" smtClean="0"/>
          </a:p>
          <a:p>
            <a:r>
              <a:rPr lang="en-GB" altLang="en-US" sz="2400" kern="0" dirty="0" smtClean="0"/>
              <a:t>be able to count phonemes in words</a:t>
            </a:r>
          </a:p>
          <a:p>
            <a:endParaRPr lang="en-GB" altLang="en-US" sz="2400" kern="0" dirty="0"/>
          </a:p>
          <a:p>
            <a:r>
              <a:rPr lang="en-GB" altLang="en-US" sz="2400" kern="0" dirty="0" smtClean="0"/>
              <a:t>begin to recognise how progression is mapped and supported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sz="2400" kern="0" dirty="0" smtClean="0"/>
          </a:p>
          <a:p>
            <a:r>
              <a:rPr lang="en-GB" altLang="en-US" sz="2400" kern="0" dirty="0" smtClean="0"/>
              <a:t>understand the place of phonics in the reading and writing process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207490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020317" cy="700534"/>
          </a:xfrm>
          <a:solidFill>
            <a:srgbClr val="A0BCE4"/>
          </a:solidFill>
        </p:spPr>
        <p:txBody>
          <a:bodyPr/>
          <a:lstStyle/>
          <a:p>
            <a:pPr algn="ctr" eaLnBrk="1" hangingPunct="1"/>
            <a:r>
              <a:rPr lang="en-GB" altLang="en-US" sz="3600" dirty="0" smtClean="0"/>
              <a:t>Letters &amp; phonemes: the alphabetic code</a:t>
            </a:r>
            <a:endParaRPr lang="en-US" altLang="en-US" sz="36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1979712" y="1052736"/>
            <a:ext cx="4536504" cy="5688632"/>
            <a:chOff x="2555875" y="1844675"/>
            <a:chExt cx="3595532" cy="4824413"/>
          </a:xfrm>
        </p:grpSpPr>
        <p:grpSp>
          <p:nvGrpSpPr>
            <p:cNvPr id="2" name="Group 1"/>
            <p:cNvGrpSpPr/>
            <p:nvPr/>
          </p:nvGrpSpPr>
          <p:grpSpPr>
            <a:xfrm>
              <a:off x="2555875" y="1844675"/>
              <a:ext cx="3595532" cy="4824413"/>
              <a:chOff x="2552199" y="1844675"/>
              <a:chExt cx="3595532" cy="4824413"/>
            </a:xfrm>
          </p:grpSpPr>
          <p:pic>
            <p:nvPicPr>
              <p:cNvPr id="62467" name="Picture 9" descr="scan0024"/>
              <p:cNvPicPr>
                <a:picLocks noGrp="1" noChangeAspect="1" noChangeArrowheads="1"/>
              </p:cNvPicPr>
              <p:nvPr>
                <p:ph idx="1"/>
              </p:nvPr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552199" y="1844675"/>
                <a:ext cx="3595532" cy="4824413"/>
              </a:xfrm>
              <a:noFill/>
            </p:spPr>
          </p:pic>
          <p:sp>
            <p:nvSpPr>
              <p:cNvPr id="72715" name="Rectangle 11"/>
              <p:cNvSpPr>
                <a:spLocks noChangeArrowheads="1"/>
              </p:cNvSpPr>
              <p:nvPr/>
            </p:nvSpPr>
            <p:spPr bwMode="auto">
              <a:xfrm>
                <a:off x="2555875" y="1916113"/>
                <a:ext cx="3452312" cy="288925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/>
              </a:p>
            </p:txBody>
          </p:sp>
        </p:grpSp>
        <p:sp>
          <p:nvSpPr>
            <p:cNvPr id="72716" name="Rectangle 12"/>
            <p:cNvSpPr>
              <a:spLocks noChangeArrowheads="1"/>
            </p:cNvSpPr>
            <p:nvPr/>
          </p:nvSpPr>
          <p:spPr bwMode="auto">
            <a:xfrm>
              <a:off x="2555875" y="5734050"/>
              <a:ext cx="3481388" cy="935038"/>
            </a:xfrm>
            <a:prstGeom prst="rect">
              <a:avLst/>
            </a:prstGeom>
            <a:noFill/>
            <a:ln w="28575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72717" name="Rectangle 13"/>
            <p:cNvSpPr>
              <a:spLocks noChangeArrowheads="1"/>
            </p:cNvSpPr>
            <p:nvPr/>
          </p:nvSpPr>
          <p:spPr bwMode="auto">
            <a:xfrm>
              <a:off x="2555875" y="2636838"/>
              <a:ext cx="3455988" cy="3024187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62471" name="Rectangle 6"/>
          <p:cNvSpPr>
            <a:spLocks noChangeArrowheads="1"/>
          </p:cNvSpPr>
          <p:nvPr/>
        </p:nvSpPr>
        <p:spPr bwMode="auto">
          <a:xfrm>
            <a:off x="6500182" y="2396158"/>
            <a:ext cx="2357438" cy="1357312"/>
          </a:xfrm>
          <a:prstGeom prst="rect">
            <a:avLst/>
          </a:prstGeom>
          <a:solidFill>
            <a:srgbClr val="AAE2CA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/>
              <a:t>English does not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/>
              <a:t>have single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/>
              <a:t>sound-symbol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/>
              <a:t>correspondence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53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4031" y="225426"/>
            <a:ext cx="8064500" cy="866775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         Consonant phonemes       </a:t>
            </a:r>
            <a:endParaRPr lang="en-US" altLang="en-US" dirty="0" smtClean="0"/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33486" y="1484784"/>
            <a:ext cx="4307079" cy="4114800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Most consonant phonemes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have one highly frequent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representation.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b="1" dirty="0" smtClean="0"/>
              <a:t>e.g.</a:t>
            </a:r>
            <a:r>
              <a:rPr lang="en-GB" altLang="en-US" sz="2800" dirty="0" smtClean="0"/>
              <a:t> </a:t>
            </a:r>
            <a:r>
              <a:rPr lang="en-GB" altLang="en-US" sz="2800" dirty="0" smtClean="0">
                <a:solidFill>
                  <a:schemeClr val="accent2"/>
                </a:solidFill>
              </a:rPr>
              <a:t>m</a:t>
            </a:r>
            <a:r>
              <a:rPr lang="en-GB" altLang="en-US" sz="2800" dirty="0" smtClean="0"/>
              <a:t> is more common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than </a:t>
            </a:r>
            <a:r>
              <a:rPr lang="en-GB" altLang="en-US" sz="2800" dirty="0" err="1" smtClean="0">
                <a:solidFill>
                  <a:schemeClr val="accent2"/>
                </a:solidFill>
              </a:rPr>
              <a:t>mb</a:t>
            </a:r>
            <a:r>
              <a:rPr lang="en-GB" altLang="en-US" sz="2800" dirty="0" smtClean="0">
                <a:solidFill>
                  <a:schemeClr val="accent2"/>
                </a:solidFill>
              </a:rPr>
              <a:t> </a:t>
            </a:r>
            <a:r>
              <a:rPr lang="en-GB" altLang="en-US" sz="2800" dirty="0" smtClean="0"/>
              <a:t>or</a:t>
            </a:r>
            <a:r>
              <a:rPr lang="en-GB" altLang="en-US" sz="2800" dirty="0" smtClean="0">
                <a:solidFill>
                  <a:schemeClr val="accent2"/>
                </a:solidFill>
              </a:rPr>
              <a:t> mm </a:t>
            </a:r>
            <a:r>
              <a:rPr lang="en-GB" altLang="en-US" sz="2800" dirty="0" smtClean="0"/>
              <a:t>for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encoding the /</a:t>
            </a:r>
            <a:r>
              <a:rPr lang="en-GB" altLang="en-US" sz="2800" i="1" dirty="0" smtClean="0"/>
              <a:t>m</a:t>
            </a:r>
            <a:r>
              <a:rPr lang="en-GB" altLang="en-US" sz="2800" dirty="0" smtClean="0"/>
              <a:t>/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phoneme</a:t>
            </a:r>
            <a:endParaRPr lang="en-US" altLang="en-US" sz="28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6592" y="1092201"/>
            <a:ext cx="4514523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9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52128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              Vowel phonemes        </a:t>
            </a:r>
            <a:endParaRPr lang="en-US" altLang="en-US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672058" y="2369967"/>
            <a:ext cx="2439053" cy="4356318"/>
            <a:chOff x="395288" y="3025229"/>
            <a:chExt cx="2016125" cy="3616871"/>
          </a:xfrm>
        </p:grpSpPr>
        <p:sp>
          <p:nvSpPr>
            <p:cNvPr id="171014" name="AutoShape 6"/>
            <p:cNvSpPr>
              <a:spLocks/>
            </p:cNvSpPr>
            <p:nvPr/>
          </p:nvSpPr>
          <p:spPr bwMode="auto">
            <a:xfrm>
              <a:off x="2339975" y="3025229"/>
              <a:ext cx="71438" cy="792163"/>
            </a:xfrm>
            <a:prstGeom prst="leftBracket">
              <a:avLst>
                <a:gd name="adj" fmla="val 92407"/>
              </a:avLst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71015" name="Rectangle 7"/>
            <p:cNvSpPr>
              <a:spLocks noChangeArrowheads="1"/>
            </p:cNvSpPr>
            <p:nvPr/>
          </p:nvSpPr>
          <p:spPr bwMode="auto">
            <a:xfrm>
              <a:off x="611188" y="3068960"/>
              <a:ext cx="1655762" cy="36036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Short vowels</a:t>
              </a:r>
              <a:endParaRPr lang="en-US" altLang="en-US" sz="1800" dirty="0"/>
            </a:p>
          </p:txBody>
        </p:sp>
        <p:sp>
          <p:nvSpPr>
            <p:cNvPr id="171016" name="AutoShape 8"/>
            <p:cNvSpPr>
              <a:spLocks/>
            </p:cNvSpPr>
            <p:nvPr/>
          </p:nvSpPr>
          <p:spPr bwMode="auto">
            <a:xfrm>
              <a:off x="2339975" y="3861122"/>
              <a:ext cx="71438" cy="936625"/>
            </a:xfrm>
            <a:prstGeom prst="leftBracket">
              <a:avLst>
                <a:gd name="adj" fmla="val 109258"/>
              </a:avLst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71017" name="Rectangle 9"/>
            <p:cNvSpPr>
              <a:spLocks noChangeArrowheads="1"/>
            </p:cNvSpPr>
            <p:nvPr/>
          </p:nvSpPr>
          <p:spPr bwMode="auto">
            <a:xfrm>
              <a:off x="684213" y="4076700"/>
              <a:ext cx="1584325" cy="576263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 sz="1800"/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Long vowels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 sz="1800"/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71018" name="AutoShape 10"/>
            <p:cNvSpPr>
              <a:spLocks/>
            </p:cNvSpPr>
            <p:nvPr/>
          </p:nvSpPr>
          <p:spPr bwMode="auto">
            <a:xfrm>
              <a:off x="2339975" y="4869185"/>
              <a:ext cx="71438" cy="1655762"/>
            </a:xfrm>
            <a:prstGeom prst="leftBracket">
              <a:avLst>
                <a:gd name="adj" fmla="val 193147"/>
              </a:avLst>
            </a:prstGeom>
            <a:noFill/>
            <a:ln w="38100">
              <a:solidFill>
                <a:srgbClr val="8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71019" name="Rectangle 11"/>
            <p:cNvSpPr>
              <a:spLocks noChangeArrowheads="1"/>
            </p:cNvSpPr>
            <p:nvPr/>
          </p:nvSpPr>
          <p:spPr bwMode="auto">
            <a:xfrm>
              <a:off x="395288" y="5157788"/>
              <a:ext cx="1871662" cy="14843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1800" dirty="0"/>
                <a:t>One spelling of </a:t>
              </a:r>
            </a:p>
            <a:p>
              <a:pPr algn="ctr" eaLnBrk="1" hangingPunct="1">
                <a:defRPr/>
              </a:pPr>
              <a:r>
                <a:rPr lang="en-GB" sz="1800" dirty="0"/>
                <a:t>each of the</a:t>
              </a:r>
            </a:p>
            <a:p>
              <a:pPr algn="ctr" eaLnBrk="1" hangingPunct="1">
                <a:defRPr/>
              </a:pPr>
              <a:r>
                <a:rPr lang="en-GB" sz="1800" dirty="0"/>
                <a:t>remaining</a:t>
              </a:r>
            </a:p>
            <a:p>
              <a:pPr algn="ctr" eaLnBrk="1" hangingPunct="1">
                <a:defRPr/>
              </a:pPr>
              <a:r>
                <a:rPr lang="en-GB" sz="1800" dirty="0"/>
                <a:t>long vowel </a:t>
              </a:r>
            </a:p>
            <a:p>
              <a:pPr algn="ctr" eaLnBrk="1" hangingPunct="1">
                <a:defRPr/>
              </a:pPr>
              <a:r>
                <a:rPr lang="en-GB" sz="1800" dirty="0"/>
                <a:t>phonemes </a:t>
              </a:r>
              <a:endParaRPr lang="en-US" sz="1800" dirty="0"/>
            </a:p>
          </p:txBody>
        </p:sp>
      </p:grp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1111" y="1196752"/>
            <a:ext cx="4752528" cy="554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2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2716" y="116632"/>
            <a:ext cx="7198568" cy="792088"/>
          </a:xfrm>
          <a:solidFill>
            <a:srgbClr val="A0BCE4"/>
          </a:solidFill>
        </p:spPr>
        <p:txBody>
          <a:bodyPr/>
          <a:lstStyle/>
          <a:p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Three </a:t>
            </a:r>
            <a:r>
              <a:rPr lang="en-GB" altLang="en-US" dirty="0"/>
              <a:t>Key principles: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alt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15516" y="1196752"/>
            <a:ext cx="8712968" cy="4824536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en-US" sz="2800" dirty="0" smtClean="0"/>
              <a:t>A phoneme can be represented by one or more letters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altLang="en-US" sz="2800" dirty="0">
                <a:solidFill>
                  <a:schemeClr val="accent2"/>
                </a:solidFill>
              </a:rPr>
              <a:t> </a:t>
            </a:r>
            <a:r>
              <a:rPr lang="en-GB" altLang="en-US" sz="2800" dirty="0" smtClean="0">
                <a:solidFill>
                  <a:schemeClr val="accent2"/>
                </a:solidFill>
              </a:rPr>
              <a:t>             </a:t>
            </a:r>
            <a:r>
              <a:rPr lang="en-GB" altLang="en-US" dirty="0" smtClean="0">
                <a:solidFill>
                  <a:schemeClr val="accent2"/>
                </a:solidFill>
              </a:rPr>
              <a:t>/b/    /</a:t>
            </a:r>
            <a:r>
              <a:rPr lang="en-GB" altLang="en-US" u="sng" dirty="0" err="1" smtClean="0">
                <a:solidFill>
                  <a:schemeClr val="accent2"/>
                </a:solidFill>
              </a:rPr>
              <a:t>sh</a:t>
            </a:r>
            <a:r>
              <a:rPr lang="en-GB" altLang="en-US" u="sng" dirty="0" smtClean="0">
                <a:solidFill>
                  <a:schemeClr val="accent2"/>
                </a:solidFill>
              </a:rPr>
              <a:t>/</a:t>
            </a:r>
            <a:r>
              <a:rPr lang="en-GB" altLang="en-US" dirty="0" smtClean="0">
                <a:solidFill>
                  <a:schemeClr val="accent2"/>
                </a:solidFill>
              </a:rPr>
              <a:t>     /</a:t>
            </a:r>
            <a:r>
              <a:rPr lang="en-GB" altLang="en-US" u="sng" dirty="0" err="1" smtClean="0">
                <a:solidFill>
                  <a:schemeClr val="accent2"/>
                </a:solidFill>
              </a:rPr>
              <a:t>igh</a:t>
            </a:r>
            <a:r>
              <a:rPr lang="en-GB" altLang="en-US" u="sng" dirty="0" smtClean="0">
                <a:solidFill>
                  <a:schemeClr val="accent2"/>
                </a:solidFill>
              </a:rPr>
              <a:t>/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u="sng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en-US" sz="2800" dirty="0" smtClean="0"/>
              <a:t>The same phoneme can be represented / spelled in more than one way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	      </a:t>
            </a:r>
            <a:r>
              <a:rPr lang="en-GB" altLang="en-US" dirty="0" smtClean="0">
                <a:solidFill>
                  <a:schemeClr val="accent2"/>
                </a:solidFill>
              </a:rPr>
              <a:t>r</a:t>
            </a:r>
            <a:r>
              <a:rPr lang="en-GB" altLang="en-US" u="sng" dirty="0" smtClean="0">
                <a:solidFill>
                  <a:schemeClr val="accent2"/>
                </a:solidFill>
              </a:rPr>
              <a:t>ai</a:t>
            </a:r>
            <a:r>
              <a:rPr lang="en-GB" altLang="en-US" dirty="0" smtClean="0">
                <a:solidFill>
                  <a:schemeClr val="accent2"/>
                </a:solidFill>
              </a:rPr>
              <a:t>n   m</a:t>
            </a:r>
            <a:r>
              <a:rPr lang="en-GB" altLang="en-US" u="sng" dirty="0" smtClean="0">
                <a:solidFill>
                  <a:schemeClr val="accent2"/>
                </a:solidFill>
              </a:rPr>
              <a:t>ay</a:t>
            </a:r>
            <a:r>
              <a:rPr lang="en-GB" altLang="en-US" dirty="0" smtClean="0">
                <a:solidFill>
                  <a:schemeClr val="accent2"/>
                </a:solidFill>
              </a:rPr>
              <a:t>   l</a:t>
            </a:r>
            <a:r>
              <a:rPr lang="en-GB" altLang="en-US" u="sng" dirty="0" smtClean="0">
                <a:solidFill>
                  <a:schemeClr val="accent2"/>
                </a:solidFill>
              </a:rPr>
              <a:t>a</a:t>
            </a:r>
            <a:r>
              <a:rPr lang="en-GB" altLang="en-US" dirty="0" smtClean="0">
                <a:solidFill>
                  <a:schemeClr val="accent2"/>
                </a:solidFill>
              </a:rPr>
              <a:t>k</a:t>
            </a:r>
            <a:r>
              <a:rPr lang="en-GB" altLang="en-US" u="sng" dirty="0" smtClean="0">
                <a:solidFill>
                  <a:schemeClr val="accent2"/>
                </a:solidFill>
              </a:rPr>
              <a:t>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u="sng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altLang="en-US" sz="2800" dirty="0" smtClean="0"/>
              <a:t>The same spelling may represent more than one phoneme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		</a:t>
            </a:r>
            <a:r>
              <a:rPr lang="en-GB" altLang="en-US" dirty="0" smtClean="0">
                <a:solidFill>
                  <a:schemeClr val="accent2"/>
                </a:solidFill>
              </a:rPr>
              <a:t>m</a:t>
            </a:r>
            <a:r>
              <a:rPr lang="en-GB" altLang="en-US" u="sng" dirty="0" smtClean="0">
                <a:solidFill>
                  <a:schemeClr val="accent2"/>
                </a:solidFill>
              </a:rPr>
              <a:t>ea</a:t>
            </a:r>
            <a:r>
              <a:rPr lang="en-GB" altLang="en-US" dirty="0" smtClean="0">
                <a:solidFill>
                  <a:schemeClr val="accent2"/>
                </a:solidFill>
              </a:rPr>
              <a:t>n    d</a:t>
            </a:r>
            <a:r>
              <a:rPr lang="en-GB" altLang="en-US" u="sng" dirty="0" smtClean="0">
                <a:solidFill>
                  <a:schemeClr val="accent2"/>
                </a:solidFill>
              </a:rPr>
              <a:t>ea</a:t>
            </a:r>
            <a:r>
              <a:rPr lang="en-GB" altLang="en-US" dirty="0" smtClean="0">
                <a:solidFill>
                  <a:schemeClr val="accent2"/>
                </a:solidFill>
              </a:rPr>
              <a:t>f   gr</a:t>
            </a:r>
            <a:r>
              <a:rPr lang="en-GB" altLang="en-US" u="sng" dirty="0" smtClean="0">
                <a:solidFill>
                  <a:schemeClr val="accent2"/>
                </a:solidFill>
              </a:rPr>
              <a:t>ea</a:t>
            </a:r>
            <a:r>
              <a:rPr lang="en-GB" altLang="en-US" dirty="0" smtClean="0">
                <a:solidFill>
                  <a:schemeClr val="accent2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16660564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An important point of practice</a:t>
            </a:r>
            <a:endParaRPr lang="en-US" altLang="en-US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764" y="1412776"/>
            <a:ext cx="8820472" cy="46496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You must routinely, during teaching, distinguish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between letter names and letter sounds…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…sounds for decoding (reading)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…letter names for encoding (spelling)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dirty="0" smtClean="0"/>
              <a:t>Model</a:t>
            </a:r>
            <a:r>
              <a:rPr lang="en-GB" altLang="en-US" dirty="0" smtClean="0"/>
              <a:t> this and then encourage and expect your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children to do the same within KS1 especially!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673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556"/>
            <a:ext cx="7772400" cy="10668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  Important points to note:</a:t>
            </a:r>
            <a:endParaRPr lang="en-US" altLang="en-US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213178"/>
            <a:ext cx="8928992" cy="5441776"/>
          </a:xfrm>
          <a:solidFill>
            <a:schemeClr val="bg1"/>
          </a:solidFill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Teachers</a:t>
            </a:r>
            <a:r>
              <a:rPr lang="en-US" sz="2000" dirty="0"/>
              <a:t>’ </a:t>
            </a:r>
            <a:r>
              <a:rPr lang="en-US" sz="2000" b="1" dirty="0"/>
              <a:t>subject knowledge </a:t>
            </a:r>
            <a:r>
              <a:rPr lang="en-US" sz="2000" dirty="0"/>
              <a:t>is crucial to learners’ progress.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Teaching is </a:t>
            </a:r>
            <a:r>
              <a:rPr lang="en-US" sz="2000" dirty="0" smtClean="0"/>
              <a:t>structured, systematic and based on ongoing assessments.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Phonics teaching is daily </a:t>
            </a:r>
            <a:r>
              <a:rPr lang="en-US" sz="2000" dirty="0"/>
              <a:t>with new learning in each lesson as well as previous learning revisited.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Effective phonics teaching leaves no one behind. </a:t>
            </a:r>
            <a:r>
              <a:rPr lang="en-US" sz="2000" b="1" dirty="0"/>
              <a:t>Quick intervention </a:t>
            </a:r>
            <a:r>
              <a:rPr lang="en-US" sz="2000" dirty="0"/>
              <a:t>for catch </a:t>
            </a:r>
            <a:r>
              <a:rPr lang="mr-IN" sz="2000" dirty="0"/>
              <a:t>–</a:t>
            </a:r>
            <a:r>
              <a:rPr lang="en-US" sz="2000" dirty="0"/>
              <a:t>up and keep up. 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Effective phonics teaching </a:t>
            </a:r>
            <a:r>
              <a:rPr lang="en-US" sz="2000" dirty="0" smtClean="0"/>
              <a:t>includes a focus on </a:t>
            </a:r>
            <a:r>
              <a:rPr lang="en-US" sz="2000" b="1" dirty="0" smtClean="0"/>
              <a:t>reading and writing </a:t>
            </a:r>
            <a:r>
              <a:rPr lang="en-US" sz="2000" b="1" dirty="0"/>
              <a:t>‘tricky words’ 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Polysyllabic words should be included from Phase 3 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Decodable books should be used within Phonics and reading lessons.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3690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4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Part 2:</a:t>
            </a:r>
            <a:r>
              <a:rPr lang="en-GB" altLang="en-US" sz="4000" dirty="0" smtClean="0">
                <a:solidFill>
                  <a:schemeClr val="hlink"/>
                </a:solidFill>
              </a:rPr>
              <a:t> </a:t>
            </a:r>
            <a:r>
              <a:rPr lang="en-GB" altLang="en-US" sz="4000" dirty="0" smtClean="0"/>
              <a:t>The sequence – 6 phases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250825" y="2133600"/>
            <a:ext cx="8424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2000" b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635" y="1556792"/>
            <a:ext cx="2663241" cy="376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7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rgbClr val="000099"/>
                </a:solidFill>
              </a:rPr>
              <a:t>Phase 1   </a:t>
            </a:r>
            <a:endParaRPr lang="en-US" altLang="en-US" dirty="0" smtClean="0">
              <a:solidFill>
                <a:srgbClr val="000099"/>
              </a:solidFill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96752"/>
            <a:ext cx="8569325" cy="5473700"/>
          </a:xfrm>
        </p:spPr>
        <p:txBody>
          <a:bodyPr/>
          <a:lstStyle/>
          <a:p>
            <a:pPr eaLnBrk="1" hangingPunct="1"/>
            <a:r>
              <a:rPr lang="en-GB" altLang="en-US" sz="2800" dirty="0" smtClean="0"/>
              <a:t>developing good phonological awareness </a:t>
            </a:r>
          </a:p>
          <a:p>
            <a:pPr eaLnBrk="1" hangingPunct="1"/>
            <a:r>
              <a:rPr lang="en-GB" altLang="en-US" sz="2800" dirty="0" smtClean="0"/>
              <a:t>an ability to distinguish between sounds</a:t>
            </a:r>
          </a:p>
          <a:p>
            <a:pPr eaLnBrk="1" hangingPunct="1"/>
            <a:r>
              <a:rPr lang="en-GB" altLang="en-US" sz="2800" dirty="0" smtClean="0"/>
              <a:t>an ability to ‘tune in’ to rhyme, rhythm and alliteration; a sensitivity to syllable units; onset  and rime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>
              <a:solidFill>
                <a:srgbClr val="F81D06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u="sng" dirty="0" smtClean="0">
                <a:solidFill>
                  <a:srgbClr val="F81D06"/>
                </a:solidFill>
              </a:rPr>
              <a:t>Duration</a:t>
            </a:r>
            <a:r>
              <a:rPr lang="en-GB" altLang="en-US" sz="28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This period falls within the developmental stages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from Nursery onwards.</a:t>
            </a:r>
            <a:endParaRPr lang="en-US" altLang="en-US" dirty="0" smtClean="0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3059832" y="5662389"/>
            <a:ext cx="5545634" cy="10080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GB" sz="2800" b="1" dirty="0">
                <a:latin typeface="Arial" charset="0"/>
              </a:rPr>
              <a:t>This phase is the foundation of</a:t>
            </a:r>
          </a:p>
          <a:p>
            <a:pPr algn="ctr">
              <a:defRPr/>
            </a:pPr>
            <a:r>
              <a:rPr lang="en-GB" sz="2800" b="1" dirty="0">
                <a:latin typeface="Arial" charset="0"/>
              </a:rPr>
              <a:t>Literacy learning</a:t>
            </a:r>
          </a:p>
        </p:txBody>
      </p:sp>
    </p:spTree>
    <p:extLst>
      <p:ext uri="{BB962C8B-B14F-4D97-AF65-F5344CB8AC3E}">
        <p14:creationId xmlns:p14="http://schemas.microsoft.com/office/powerpoint/2010/main" val="235896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solidFill>
                  <a:srgbClr val="000099"/>
                </a:solidFill>
              </a:rPr>
              <a:t>Phase 1</a:t>
            </a:r>
            <a:r>
              <a:rPr lang="en-GB" altLang="en-US" dirty="0" smtClean="0"/>
              <a:t> – 7 strands</a:t>
            </a:r>
            <a:endParaRPr lang="en-US" altLang="en-US" dirty="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17713"/>
            <a:ext cx="8775700" cy="4840287"/>
          </a:xfrm>
        </p:spPr>
        <p:txBody>
          <a:bodyPr/>
          <a:lstStyle/>
          <a:p>
            <a:pPr eaLnBrk="1" hangingPunct="1"/>
            <a:r>
              <a:rPr lang="en-GB" altLang="en-US" smtClean="0"/>
              <a:t>General sound discrimination – </a:t>
            </a:r>
            <a:r>
              <a:rPr lang="en-GB" altLang="en-US" sz="2000" b="1" smtClean="0">
                <a:solidFill>
                  <a:srgbClr val="FF0000"/>
                </a:solidFill>
              </a:rPr>
              <a:t>environmental</a:t>
            </a:r>
          </a:p>
          <a:p>
            <a:pPr eaLnBrk="1" hangingPunct="1"/>
            <a:r>
              <a:rPr lang="en-GB" altLang="en-US" smtClean="0"/>
              <a:t>General sound discrimination – </a:t>
            </a:r>
            <a:r>
              <a:rPr lang="en-GB" altLang="en-US" sz="2000" b="1" smtClean="0">
                <a:solidFill>
                  <a:srgbClr val="FF0000"/>
                </a:solidFill>
              </a:rPr>
              <a:t>instrumental</a:t>
            </a:r>
          </a:p>
          <a:p>
            <a:pPr eaLnBrk="1" hangingPunct="1"/>
            <a:r>
              <a:rPr lang="en-GB" altLang="en-US" smtClean="0"/>
              <a:t>General sound discrimination </a:t>
            </a:r>
            <a:r>
              <a:rPr lang="en-GB" altLang="en-US" sz="2000" b="1" smtClean="0">
                <a:solidFill>
                  <a:srgbClr val="FF0000"/>
                </a:solidFill>
              </a:rPr>
              <a:t>– body percussion</a:t>
            </a:r>
          </a:p>
          <a:p>
            <a:pPr eaLnBrk="1" hangingPunct="1"/>
            <a:r>
              <a:rPr lang="en-GB" altLang="en-US" smtClean="0"/>
              <a:t>Rhythm and rhyme</a:t>
            </a:r>
          </a:p>
          <a:p>
            <a:pPr eaLnBrk="1" hangingPunct="1"/>
            <a:r>
              <a:rPr lang="en-GB" altLang="en-US" smtClean="0"/>
              <a:t>Alliteration</a:t>
            </a:r>
          </a:p>
          <a:p>
            <a:pPr eaLnBrk="1" hangingPunct="1"/>
            <a:r>
              <a:rPr lang="en-GB" altLang="en-US" smtClean="0"/>
              <a:t>Voice sounds</a:t>
            </a:r>
          </a:p>
          <a:p>
            <a:pPr eaLnBrk="1" hangingPunct="1"/>
            <a:r>
              <a:rPr lang="en-GB" altLang="en-US" smtClean="0"/>
              <a:t>Oral blending and segmenting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219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79284"/>
            <a:ext cx="8043862" cy="11430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Phase 1 -  sound discrimination</a:t>
            </a:r>
            <a:endParaRPr lang="en-US" altLang="en-US" dirty="0" smtClean="0"/>
          </a:p>
        </p:txBody>
      </p:sp>
      <p:pic>
        <p:nvPicPr>
          <p:cNvPr id="82947" name="Picture 3" descr="dinosaur egg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558925"/>
            <a:ext cx="5754687" cy="4316412"/>
          </a:xfrm>
          <a:noFill/>
        </p:spPr>
      </p:pic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6659563" y="2852738"/>
            <a:ext cx="2232025" cy="1728787"/>
          </a:xfrm>
          <a:prstGeom prst="rect">
            <a:avLst/>
          </a:prstGeom>
          <a:solidFill>
            <a:schemeClr val="accent1">
              <a:lumMod val="20000"/>
              <a:lumOff val="80000"/>
              <a:alpha val="97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2000" dirty="0">
                <a:latin typeface="Arial" charset="0"/>
              </a:rPr>
              <a:t>‘Playful </a:t>
            </a:r>
          </a:p>
          <a:p>
            <a:pPr algn="ctr" eaLnBrk="1" hangingPunct="1">
              <a:defRPr/>
            </a:pPr>
            <a:r>
              <a:rPr lang="en-GB" sz="2000" dirty="0">
                <a:latin typeface="Arial" charset="0"/>
              </a:rPr>
              <a:t>opportunities</a:t>
            </a:r>
          </a:p>
          <a:p>
            <a:pPr algn="ctr" eaLnBrk="1" hangingPunct="1">
              <a:defRPr/>
            </a:pPr>
            <a:r>
              <a:rPr lang="en-GB" sz="2000" dirty="0">
                <a:latin typeface="Arial" charset="0"/>
              </a:rPr>
              <a:t>to share and </a:t>
            </a:r>
          </a:p>
          <a:p>
            <a:pPr algn="ctr" eaLnBrk="1" hangingPunct="1">
              <a:defRPr/>
            </a:pPr>
            <a:r>
              <a:rPr lang="en-GB" sz="2000" dirty="0">
                <a:latin typeface="Arial" charset="0"/>
              </a:rPr>
              <a:t>enjoy the sounds</a:t>
            </a:r>
          </a:p>
          <a:p>
            <a:pPr algn="ctr" eaLnBrk="1" hangingPunct="1">
              <a:defRPr/>
            </a:pPr>
            <a:r>
              <a:rPr lang="en-GB" sz="2000" dirty="0">
                <a:latin typeface="Arial" charset="0"/>
              </a:rPr>
              <a:t>of the language’ </a:t>
            </a: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0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48034"/>
            <a:ext cx="7772400" cy="1066800"/>
          </a:xfrm>
        </p:spPr>
        <p:txBody>
          <a:bodyPr/>
          <a:lstStyle/>
          <a:p>
            <a:pPr eaLnBrk="1" hangingPunct="1"/>
            <a:r>
              <a:rPr lang="en-GB" altLang="en-US" sz="4000" dirty="0" smtClean="0"/>
              <a:t>…and introduce you to one SSP   </a:t>
            </a:r>
            <a:br>
              <a:rPr lang="en-GB" altLang="en-US" sz="4000" dirty="0" smtClean="0"/>
            </a:br>
            <a:r>
              <a:rPr lang="en-GB" altLang="en-US" sz="4000" dirty="0" smtClean="0"/>
              <a:t>  programme for teaching</a:t>
            </a:r>
            <a:endParaRPr lang="en-US" altLang="en-US" sz="40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2051720" y="1295400"/>
            <a:ext cx="4608513" cy="4797425"/>
            <a:chOff x="2267743" y="1899443"/>
            <a:chExt cx="4608513" cy="4797425"/>
          </a:xfrm>
        </p:grpSpPr>
        <p:sp>
          <p:nvSpPr>
            <p:cNvPr id="6147" name="Rectangle 5"/>
            <p:cNvSpPr>
              <a:spLocks noChangeArrowheads="1"/>
            </p:cNvSpPr>
            <p:nvPr/>
          </p:nvSpPr>
          <p:spPr bwMode="auto">
            <a:xfrm>
              <a:off x="2267743" y="1899443"/>
              <a:ext cx="4608513" cy="47974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  <p:pic>
          <p:nvPicPr>
            <p:cNvPr id="9220" name="Picture 8" descr="scan0018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987675" y="2060575"/>
              <a:ext cx="3170238" cy="4475163"/>
            </a:xfrm>
            <a:noFill/>
          </p:spPr>
        </p:pic>
      </p:grpSp>
    </p:spTree>
    <p:extLst>
      <p:ext uri="{BB962C8B-B14F-4D97-AF65-F5344CB8AC3E}">
        <p14:creationId xmlns:p14="http://schemas.microsoft.com/office/powerpoint/2010/main" val="297281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7900987" cy="1143000"/>
          </a:xfrm>
        </p:spPr>
        <p:txBody>
          <a:bodyPr/>
          <a:lstStyle/>
          <a:p>
            <a:pPr eaLnBrk="1" hangingPunct="1"/>
            <a:r>
              <a:rPr lang="en-GB" altLang="en-US" u="sng" dirty="0" smtClean="0">
                <a:solidFill>
                  <a:srgbClr val="000099"/>
                </a:solidFill>
              </a:rPr>
              <a:t>Phase 2</a:t>
            </a:r>
            <a:r>
              <a:rPr lang="en-GB" altLang="en-US" dirty="0" smtClean="0">
                <a:solidFill>
                  <a:srgbClr val="000099"/>
                </a:solidFill>
              </a:rPr>
              <a:t> -</a:t>
            </a:r>
            <a:r>
              <a:rPr lang="en-GB" altLang="en-US" sz="4000" dirty="0" smtClean="0">
                <a:solidFill>
                  <a:srgbClr val="000099"/>
                </a:solidFill>
              </a:rPr>
              <a:t> Duration: up to 6 weeks</a:t>
            </a:r>
            <a:endParaRPr lang="en-US" altLang="en-US" sz="4000" dirty="0" smtClean="0">
              <a:solidFill>
                <a:srgbClr val="000099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56792"/>
            <a:ext cx="8748712" cy="5013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3600" dirty="0" smtClean="0"/>
              <a:t>– </a:t>
            </a:r>
            <a:r>
              <a:rPr lang="en-GB" altLang="en-US" dirty="0" smtClean="0"/>
              <a:t> introduce </a:t>
            </a:r>
            <a:r>
              <a:rPr lang="en-GB" altLang="en-US" b="1" i="1" dirty="0" smtClean="0">
                <a:solidFill>
                  <a:srgbClr val="FF0000"/>
                </a:solidFill>
              </a:rPr>
              <a:t>19</a:t>
            </a:r>
            <a:r>
              <a:rPr lang="en-GB" altLang="en-US" dirty="0" smtClean="0"/>
              <a:t> grapheme-phoneme correspondences</a:t>
            </a:r>
            <a:endParaRPr lang="en-GB" altLang="en-US" sz="2400" b="1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400" b="1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This will provide children with knowledge of a </a:t>
            </a:r>
            <a:r>
              <a:rPr lang="en-GB" altLang="en-US" sz="2800" b="1" i="1" dirty="0" smtClean="0">
                <a:solidFill>
                  <a:srgbClr val="F81D06"/>
                </a:solidFill>
              </a:rPr>
              <a:t>small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b="1" i="1" dirty="0" smtClean="0">
                <a:solidFill>
                  <a:srgbClr val="F81D06"/>
                </a:solidFill>
              </a:rPr>
              <a:t>selection</a:t>
            </a:r>
            <a:r>
              <a:rPr lang="en-GB" altLang="en-US" sz="2800" dirty="0" smtClean="0"/>
              <a:t> of common consonants and vowels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enabling them to blend and segment simple CVC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words:</a:t>
            </a:r>
            <a:r>
              <a:rPr lang="en-GB" altLang="en-US" dirty="0" smtClean="0"/>
              <a:t>    </a:t>
            </a:r>
            <a:r>
              <a:rPr lang="en-GB" altLang="en-US" i="1" dirty="0" smtClean="0">
                <a:solidFill>
                  <a:srgbClr val="FF0000"/>
                </a:solidFill>
              </a:rPr>
              <a:t>s/a/t    p/</a:t>
            </a:r>
            <a:r>
              <a:rPr lang="en-GB" altLang="en-US" i="1" dirty="0" err="1" smtClean="0">
                <a:solidFill>
                  <a:srgbClr val="FF0000"/>
                </a:solidFill>
              </a:rPr>
              <a:t>i</a:t>
            </a:r>
            <a:r>
              <a:rPr lang="en-GB" altLang="en-US" i="1" dirty="0" smtClean="0">
                <a:solidFill>
                  <a:srgbClr val="FF0000"/>
                </a:solidFill>
              </a:rPr>
              <a:t>/n</a:t>
            </a: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9187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414592" cy="10668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Phase 2</a:t>
            </a:r>
            <a:endParaRPr lang="en-US" altLang="en-US" dirty="0" smtClean="0"/>
          </a:p>
        </p:txBody>
      </p:sp>
      <p:pic>
        <p:nvPicPr>
          <p:cNvPr id="87043" name="Picture 3" descr="Phonic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1628800"/>
            <a:ext cx="5683250" cy="4262437"/>
          </a:xfrm>
          <a:noFill/>
        </p:spPr>
      </p:pic>
    </p:spTree>
    <p:extLst>
      <p:ext uri="{BB962C8B-B14F-4D97-AF65-F5344CB8AC3E}">
        <p14:creationId xmlns:p14="http://schemas.microsoft.com/office/powerpoint/2010/main" val="42042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247" y="116632"/>
            <a:ext cx="8043862" cy="1143000"/>
          </a:xfrm>
        </p:spPr>
        <p:txBody>
          <a:bodyPr/>
          <a:lstStyle/>
          <a:p>
            <a:pPr eaLnBrk="1" hangingPunct="1"/>
            <a:r>
              <a:rPr lang="en-GB" altLang="en-US" sz="4000" u="sng" dirty="0" smtClean="0">
                <a:solidFill>
                  <a:srgbClr val="000099"/>
                </a:solidFill>
              </a:rPr>
              <a:t>Phase 3</a:t>
            </a:r>
            <a:r>
              <a:rPr lang="en-GB" altLang="en-US" sz="4000" dirty="0" smtClean="0">
                <a:solidFill>
                  <a:srgbClr val="000099"/>
                </a:solidFill>
              </a:rPr>
              <a:t> - Duration: up to 12 weeks  </a:t>
            </a:r>
            <a:endParaRPr lang="en-US" altLang="en-US" sz="4000" dirty="0" smtClean="0">
              <a:solidFill>
                <a:srgbClr val="000099"/>
              </a:solidFill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6027" y="1124744"/>
            <a:ext cx="8604250" cy="6121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3600" dirty="0" smtClean="0"/>
              <a:t>– </a:t>
            </a:r>
            <a:r>
              <a:rPr lang="en-GB" altLang="en-US" sz="2800" dirty="0" smtClean="0"/>
              <a:t>introduces another 25 graphemes so children know one GPC </a:t>
            </a:r>
            <a:r>
              <a:rPr lang="en-GB" altLang="en-US" sz="2800" i="1" dirty="0" smtClean="0">
                <a:solidFill>
                  <a:srgbClr val="F81D06"/>
                </a:solidFill>
              </a:rPr>
              <a:t>for each</a:t>
            </a:r>
            <a:r>
              <a:rPr lang="en-GB" altLang="en-US" sz="2800" dirty="0" smtClean="0"/>
              <a:t> of the 43 phonemes including one representation of each of the long vowel phonemes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Tx/>
              <a:buChar char="-"/>
            </a:pPr>
            <a:r>
              <a:rPr lang="en-GB" altLang="en-US" sz="2800" dirty="0" smtClean="0"/>
              <a:t>children link sounds to letters, naming and sounding the letters of the alphabet</a:t>
            </a:r>
          </a:p>
          <a:p>
            <a:pPr eaLnBrk="1" hangingPunct="1">
              <a:buFontTx/>
              <a:buChar char="-"/>
            </a:pPr>
            <a:r>
              <a:rPr lang="en-GB" altLang="en-US" sz="28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- hear and say sounds in the order in which they occur in the word </a:t>
            </a:r>
            <a:r>
              <a:rPr lang="en-GB" altLang="en-US" sz="2400" b="1" dirty="0" smtClean="0">
                <a:solidFill>
                  <a:srgbClr val="F81D06"/>
                </a:solidFill>
              </a:rPr>
              <a:t>initial, medial and final phonemes</a:t>
            </a:r>
            <a:r>
              <a:rPr lang="en-GB" altLang="en-US" sz="36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12581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 Phase 3</a:t>
            </a:r>
            <a:endParaRPr lang="en-US" altLang="en-US" dirty="0" smtClean="0"/>
          </a:p>
        </p:txBody>
      </p:sp>
      <p:pic>
        <p:nvPicPr>
          <p:cNvPr id="91139" name="Picture 4" descr="scan002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6"/>
          <a:stretch/>
        </p:blipFill>
        <p:spPr>
          <a:xfrm>
            <a:off x="14878" y="2339975"/>
            <a:ext cx="8964612" cy="4329385"/>
          </a:xfrm>
          <a:noFill/>
        </p:spPr>
      </p:pic>
      <p:sp>
        <p:nvSpPr>
          <p:cNvPr id="91140" name="Rectangle 6"/>
          <p:cNvSpPr>
            <a:spLocks noChangeArrowheads="1"/>
          </p:cNvSpPr>
          <p:nvPr/>
        </p:nvSpPr>
        <p:spPr bwMode="auto">
          <a:xfrm>
            <a:off x="518498" y="1607821"/>
            <a:ext cx="8280400" cy="64928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Children will know the most common representation of each consonant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phoneme and  one representation of each of the vowel phonemes.</a:t>
            </a:r>
            <a:endParaRPr lang="en-US" altLang="en-US" sz="1800"/>
          </a:p>
        </p:txBody>
      </p:sp>
      <p:sp>
        <p:nvSpPr>
          <p:cNvPr id="173063" name="Rectangle 7"/>
          <p:cNvSpPr>
            <a:spLocks noChangeArrowheads="1"/>
          </p:cNvSpPr>
          <p:nvPr/>
        </p:nvSpPr>
        <p:spPr bwMode="auto">
          <a:xfrm>
            <a:off x="4716463" y="4897438"/>
            <a:ext cx="4105275" cy="1916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dirty="0"/>
              <a:t>At this point, children</a:t>
            </a:r>
          </a:p>
          <a:p>
            <a:pPr algn="ctr" eaLnBrk="1" hangingPunct="1">
              <a:defRPr/>
            </a:pPr>
            <a:r>
              <a:rPr lang="en-GB" dirty="0"/>
              <a:t>can encode the sounds</a:t>
            </a:r>
          </a:p>
          <a:p>
            <a:pPr algn="ctr" eaLnBrk="1" hangingPunct="1">
              <a:defRPr/>
            </a:pPr>
            <a:r>
              <a:rPr lang="en-GB" dirty="0"/>
              <a:t>in any words they </a:t>
            </a:r>
          </a:p>
          <a:p>
            <a:pPr algn="ctr" eaLnBrk="1" hangingPunct="1">
              <a:defRPr/>
            </a:pPr>
            <a:r>
              <a:rPr lang="en-GB" dirty="0"/>
              <a:t>want to write…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7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u="sng" dirty="0" smtClean="0">
                <a:solidFill>
                  <a:srgbClr val="000099"/>
                </a:solidFill>
              </a:rPr>
              <a:t>Phase 4</a:t>
            </a:r>
            <a:r>
              <a:rPr lang="en-GB" altLang="en-US" sz="4000" dirty="0" smtClean="0">
                <a:solidFill>
                  <a:srgbClr val="000099"/>
                </a:solidFill>
              </a:rPr>
              <a:t> - Duration: 4-6 weeks</a:t>
            </a:r>
            <a:endParaRPr lang="en-US" altLang="en-US" sz="4000" dirty="0" smtClean="0">
              <a:solidFill>
                <a:srgbClr val="000099"/>
              </a:solidFill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271414"/>
            <a:ext cx="8305800" cy="458152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altLang="en-US" sz="2800" dirty="0" smtClean="0"/>
              <a:t>no new GPCs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Tx/>
              <a:buChar char="-"/>
            </a:pPr>
            <a:r>
              <a:rPr lang="en-GB" altLang="en-US" sz="2800" dirty="0" smtClean="0"/>
              <a:t>teaching children to read and spell words with</a:t>
            </a:r>
          </a:p>
          <a:p>
            <a:pPr eaLnBrk="1" hangingPunct="1">
              <a:buFontTx/>
              <a:buNone/>
            </a:pPr>
            <a:r>
              <a:rPr lang="en-GB" altLang="en-US" sz="2800" dirty="0" smtClean="0">
                <a:solidFill>
                  <a:srgbClr val="F81D06"/>
                </a:solidFill>
              </a:rPr>
              <a:t>   </a:t>
            </a:r>
            <a:r>
              <a:rPr lang="en-GB" altLang="en-US" sz="2800" dirty="0" smtClean="0">
                <a:solidFill>
                  <a:srgbClr val="0070C0"/>
                </a:solidFill>
              </a:rPr>
              <a:t>consecutive consonants                    </a:t>
            </a:r>
            <a:r>
              <a:rPr lang="en-GB" altLang="en-US" sz="2800" i="1" dirty="0" smtClean="0">
                <a:solidFill>
                  <a:srgbClr val="53235B"/>
                </a:solidFill>
              </a:rPr>
              <a:t>c/r/</a:t>
            </a:r>
            <a:r>
              <a:rPr lang="en-GB" altLang="en-US" sz="2800" i="1" dirty="0" err="1" smtClean="0">
                <a:solidFill>
                  <a:srgbClr val="53235B"/>
                </a:solidFill>
              </a:rPr>
              <a:t>i</a:t>
            </a:r>
            <a:r>
              <a:rPr lang="en-GB" altLang="en-US" sz="2800" i="1" dirty="0" smtClean="0">
                <a:solidFill>
                  <a:srgbClr val="53235B"/>
                </a:solidFill>
              </a:rPr>
              <a:t>/s/p</a:t>
            </a:r>
          </a:p>
          <a:p>
            <a:pPr eaLnBrk="1" hangingPunct="1">
              <a:buFontTx/>
              <a:buNone/>
            </a:pPr>
            <a:endParaRPr lang="en-GB" altLang="en-US" sz="2800" i="1" dirty="0" smtClean="0">
              <a:solidFill>
                <a:srgbClr val="53235B"/>
              </a:solidFill>
            </a:endParaRPr>
          </a:p>
          <a:p>
            <a:pPr eaLnBrk="1" hangingPunct="1">
              <a:buFontTx/>
              <a:buChar char="-"/>
            </a:pPr>
            <a:r>
              <a:rPr lang="en-GB" altLang="en-US" sz="2400" dirty="0" smtClean="0"/>
              <a:t>children are able to blend and segment adjacent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dirty="0" smtClean="0"/>
              <a:t>    consonants in words and apply this skill when reading unfamiliar texts and when spelling</a:t>
            </a:r>
            <a:r>
              <a:rPr lang="en-GB" altLang="en-US" sz="2800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600" dirty="0" smtClean="0"/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4427984" y="3284984"/>
            <a:ext cx="1223963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48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 dirty="0" smtClean="0">
                <a:solidFill>
                  <a:srgbClr val="000099"/>
                </a:solidFill>
              </a:rPr>
              <a:t>Phase 5 - </a:t>
            </a:r>
            <a:r>
              <a:rPr lang="en-GB" altLang="en-US" sz="4000" dirty="0" smtClean="0">
                <a:solidFill>
                  <a:srgbClr val="000099"/>
                </a:solidFill>
              </a:rPr>
              <a:t>Duration: throughout Y1</a:t>
            </a:r>
            <a:endParaRPr lang="en-US" altLang="en-US" sz="4000" dirty="0" smtClean="0">
              <a:solidFill>
                <a:srgbClr val="000099"/>
              </a:solidFill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156" y="1196753"/>
            <a:ext cx="8675687" cy="4680520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800" dirty="0" smtClean="0"/>
              <a:t> - </a:t>
            </a:r>
            <a:r>
              <a:rPr lang="en-GB" altLang="en-US" sz="2400" dirty="0" smtClean="0"/>
              <a:t>additional GPCs – </a:t>
            </a:r>
            <a:r>
              <a:rPr lang="en-GB" altLang="en-US" sz="2400" dirty="0" err="1" smtClean="0"/>
              <a:t>ie</a:t>
            </a:r>
            <a:r>
              <a:rPr lang="en-GB" altLang="en-US" sz="2800" dirty="0" smtClean="0"/>
              <a:t> </a:t>
            </a:r>
            <a:r>
              <a:rPr lang="en-GB" altLang="en-US" sz="2400" dirty="0" smtClean="0"/>
              <a:t>alternative ways of pronouncing the graphemes and spelling the phonemes already taught  </a:t>
            </a:r>
            <a:r>
              <a:rPr lang="en-GB" altLang="en-US" sz="2400" b="1" i="1" dirty="0" smtClean="0">
                <a:solidFill>
                  <a:srgbClr val="F81D06"/>
                </a:solidFill>
              </a:rPr>
              <a:t>jam/giant/bridge</a:t>
            </a:r>
            <a:endParaRPr lang="en-GB" altLang="en-US" sz="24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dirty="0" smtClean="0"/>
              <a:t> - alternative ways of pronouncing the graphemes and spelling phonemes corresponding to </a:t>
            </a:r>
            <a:r>
              <a:rPr lang="en-GB" altLang="en-US" sz="2400" b="1" dirty="0" smtClean="0">
                <a:solidFill>
                  <a:srgbClr val="F81D06"/>
                </a:solidFill>
              </a:rPr>
              <a:t>long vowel phonemes</a:t>
            </a:r>
            <a:endParaRPr lang="en-GB" altLang="en-US" sz="24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dirty="0" smtClean="0"/>
              <a:t>  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altLang="en-US" sz="2400" dirty="0" smtClean="0"/>
              <a:t>children will read and spell  phonically decodable 2 and 3-syllable words.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GB" altLang="en-US" sz="240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altLang="en-US" sz="2400" dirty="0" smtClean="0"/>
              <a:t>phonic skills will be prime approach in reading and spelling of unfamiliar words.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166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1790"/>
            <a:ext cx="6344241" cy="461665"/>
          </a:xfrm>
          <a:prstGeom prst="rect">
            <a:avLst/>
          </a:prstGeom>
          <a:solidFill>
            <a:srgbClr val="A0BCE4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/>
                <a:cs typeface="Century Gothic"/>
              </a:rPr>
              <a:t>Phase 5 words from 2017 reading check 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3870" y="616165"/>
            <a:ext cx="1527396" cy="6463308"/>
          </a:xfrm>
          <a:prstGeom prst="rect">
            <a:avLst/>
          </a:prstGeom>
          <a:solidFill>
            <a:srgbClr val="BC3EC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tay</a:t>
            </a:r>
          </a:p>
          <a:p>
            <a:pPr algn="ctr"/>
            <a:endParaRPr lang="en-U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zued</a:t>
            </a:r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meve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splue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feast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shape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groups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straw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person</a:t>
            </a: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>
                <a:solidFill>
                  <a:srgbClr val="FFFFFF"/>
                </a:solidFill>
                <a:latin typeface="Century Gothic"/>
                <a:cs typeface="Century Gothic"/>
              </a:rPr>
              <a:t>m</a:t>
            </a:r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odel </a:t>
            </a:r>
          </a:p>
          <a:p>
            <a:pPr algn="ctr"/>
            <a:endParaRPr lang="en-U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  <a:latin typeface="Century Gothic"/>
                <a:cs typeface="Century Gothic"/>
              </a:rPr>
              <a:t>reptiles</a:t>
            </a:r>
          </a:p>
          <a:p>
            <a:pPr algn="ctr"/>
            <a:endParaRPr lang="en-US" dirty="0" smtClean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endParaRPr lang="en-US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663381" y="1196753"/>
            <a:ext cx="2725043" cy="2175402"/>
          </a:xfrm>
          <a:prstGeom prst="wedgeEllipseCallout">
            <a:avLst>
              <a:gd name="adj1" fmla="val -60648"/>
              <a:gd name="adj2" fmla="val 8179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entury Gothic"/>
                <a:cs typeface="Century Gothic"/>
              </a:rPr>
              <a:t>Can they  smoothly blend to read these words?</a:t>
            </a:r>
            <a:endParaRPr lang="en-US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886483" y="3826923"/>
            <a:ext cx="3123441" cy="2589276"/>
          </a:xfrm>
          <a:prstGeom prst="wedgeEllipseCallout">
            <a:avLst>
              <a:gd name="adj1" fmla="val -69843"/>
              <a:gd name="adj2" fmla="val -619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entury Gothic"/>
                <a:cs typeface="Century Gothic"/>
              </a:rPr>
              <a:t>Can our children in Year 1 identify the phonemes in these words? </a:t>
            </a:r>
            <a:endParaRPr lang="en-US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014" y="2342304"/>
            <a:ext cx="213663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Split digraph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2015" y="4050564"/>
            <a:ext cx="202376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Alternative GPCs</a:t>
            </a:r>
            <a:endParaRPr lang="en-US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16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28600"/>
            <a:ext cx="8496944" cy="1066800"/>
          </a:xfrm>
        </p:spPr>
        <p:txBody>
          <a:bodyPr/>
          <a:lstStyle/>
          <a:p>
            <a:pPr eaLnBrk="1" hangingPunct="1"/>
            <a:r>
              <a:rPr lang="en-GB" altLang="en-US" u="sng" dirty="0" smtClean="0">
                <a:solidFill>
                  <a:srgbClr val="000099"/>
                </a:solidFill>
              </a:rPr>
              <a:t> Phase 6 </a:t>
            </a:r>
            <a:r>
              <a:rPr lang="en-GB" altLang="en-US" dirty="0" smtClean="0">
                <a:solidFill>
                  <a:srgbClr val="000099"/>
                </a:solidFill>
              </a:rPr>
              <a:t>- Duration: throughout Y2</a:t>
            </a:r>
            <a:endParaRPr lang="en-US" altLang="en-US" dirty="0" smtClean="0">
              <a:solidFill>
                <a:srgbClr val="000099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7092" y="1295401"/>
            <a:ext cx="8305800" cy="4509864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GB" altLang="en-US" sz="2800" dirty="0"/>
              <a:t>The spelling programme</a:t>
            </a:r>
          </a:p>
          <a:p>
            <a:pPr marL="0" indent="0" eaLnBrk="1" hangingPunct="1">
              <a:buNone/>
            </a:pPr>
            <a:endParaRPr lang="en-GB" altLang="en-US" sz="2800" b="1" dirty="0"/>
          </a:p>
          <a:p>
            <a:pPr eaLnBrk="1" hangingPunct="1">
              <a:buFontTx/>
              <a:buChar char="-"/>
            </a:pPr>
            <a:r>
              <a:rPr lang="en-GB" altLang="en-US" sz="2800" dirty="0" smtClean="0"/>
              <a:t>Teaching children to develop their skill and </a:t>
            </a:r>
            <a:r>
              <a:rPr lang="en-GB" altLang="en-US" sz="2800" i="1" dirty="0" smtClean="0">
                <a:solidFill>
                  <a:srgbClr val="F81D06"/>
                </a:solidFill>
              </a:rPr>
              <a:t>automaticity</a:t>
            </a:r>
            <a:r>
              <a:rPr lang="en-GB" altLang="en-US" sz="2800" dirty="0" smtClean="0"/>
              <a:t> in reading and spelling to create an ever-increasing capacity to attend to </a:t>
            </a:r>
            <a:r>
              <a:rPr lang="en-GB" altLang="en-US" sz="2800" i="1" dirty="0" smtClean="0"/>
              <a:t>reading for meaning</a:t>
            </a:r>
            <a:r>
              <a:rPr lang="en-GB" altLang="en-US" sz="2800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dirty="0" smtClean="0"/>
              <a:t>-  Children </a:t>
            </a:r>
            <a:r>
              <a:rPr lang="en-GB" altLang="en-US" sz="2800" i="1" dirty="0" smtClean="0">
                <a:solidFill>
                  <a:srgbClr val="F81D06"/>
                </a:solidFill>
              </a:rPr>
              <a:t>apply</a:t>
            </a:r>
            <a:r>
              <a:rPr lang="en-GB" altLang="en-US" sz="2800" dirty="0" smtClean="0"/>
              <a:t> phonic skills to recognise and spell an increasing number of complex words.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dirty="0" smtClean="0">
              <a:solidFill>
                <a:srgbClr val="F81D06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36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2533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Record sheet showing 6 phases</a:t>
            </a:r>
            <a:endParaRPr lang="en-US" altLang="en-US" sz="4000" smtClean="0"/>
          </a:p>
        </p:txBody>
      </p:sp>
      <p:pic>
        <p:nvPicPr>
          <p:cNvPr id="99331" name="Picture 4" descr="scan00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924" y="1368425"/>
            <a:ext cx="3370263" cy="4868862"/>
          </a:xfrm>
          <a:noFill/>
        </p:spPr>
      </p:pic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4499992" y="1700808"/>
            <a:ext cx="3500437" cy="3744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2000" dirty="0"/>
              <a:t>Theory into practice</a:t>
            </a:r>
            <a:r>
              <a:rPr lang="en-GB" dirty="0"/>
              <a:t>:</a:t>
            </a:r>
          </a:p>
          <a:p>
            <a:pPr algn="ctr" eaLnBrk="1" hangingPunct="1">
              <a:defRPr/>
            </a:pPr>
            <a:r>
              <a:rPr lang="en-GB" b="0" dirty="0"/>
              <a:t>Let’s watch some</a:t>
            </a:r>
          </a:p>
          <a:p>
            <a:pPr algn="ctr" eaLnBrk="1" hangingPunct="1">
              <a:defRPr/>
            </a:pPr>
            <a:r>
              <a:rPr lang="en-GB" b="0" dirty="0"/>
              <a:t>video clips which</a:t>
            </a:r>
          </a:p>
          <a:p>
            <a:pPr algn="ctr" eaLnBrk="1" hangingPunct="1">
              <a:defRPr/>
            </a:pPr>
            <a:r>
              <a:rPr lang="en-GB" b="0" dirty="0"/>
              <a:t>exemplify teaching</a:t>
            </a:r>
          </a:p>
          <a:p>
            <a:pPr algn="ctr" eaLnBrk="1" hangingPunct="1">
              <a:defRPr/>
            </a:pPr>
            <a:r>
              <a:rPr lang="en-GB" b="0" dirty="0"/>
              <a:t>and learning at the </a:t>
            </a:r>
          </a:p>
          <a:p>
            <a:pPr algn="ctr" eaLnBrk="1" hangingPunct="1">
              <a:defRPr/>
            </a:pPr>
            <a:r>
              <a:rPr lang="en-GB" b="0" dirty="0"/>
              <a:t>different  Phases.</a:t>
            </a:r>
          </a:p>
          <a:p>
            <a:pPr algn="ctr" eaLnBrk="1" hangingPunct="1">
              <a:defRPr/>
            </a:pPr>
            <a:r>
              <a:rPr lang="en-GB" b="0" dirty="0"/>
              <a:t>Use the grid to track </a:t>
            </a:r>
          </a:p>
          <a:p>
            <a:pPr algn="ctr" eaLnBrk="1" hangingPunct="1">
              <a:defRPr/>
            </a:pPr>
            <a:r>
              <a:rPr lang="en-GB" b="0" dirty="0"/>
              <a:t>progression from Phase 1</a:t>
            </a:r>
          </a:p>
          <a:p>
            <a:pPr algn="ctr" eaLnBrk="1" hangingPunct="1">
              <a:defRPr/>
            </a:pPr>
            <a:r>
              <a:rPr lang="en-GB" b="0" dirty="0"/>
              <a:t>to Phase 6</a:t>
            </a:r>
            <a:endParaRPr lang="en-US" b="0" dirty="0"/>
          </a:p>
        </p:txBody>
      </p:sp>
      <p:sp>
        <p:nvSpPr>
          <p:cNvPr id="99333" name="Line 7"/>
          <p:cNvSpPr>
            <a:spLocks noChangeShapeType="1"/>
          </p:cNvSpPr>
          <p:nvPr/>
        </p:nvSpPr>
        <p:spPr bwMode="auto">
          <a:xfrm>
            <a:off x="466924" y="1295400"/>
            <a:ext cx="0" cy="4797425"/>
          </a:xfrm>
          <a:prstGeom prst="line">
            <a:avLst/>
          </a:prstGeom>
          <a:noFill/>
          <a:ln w="5715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9334" name="Line 8"/>
          <p:cNvSpPr>
            <a:spLocks noChangeShapeType="1"/>
          </p:cNvSpPr>
          <p:nvPr/>
        </p:nvSpPr>
        <p:spPr bwMode="auto">
          <a:xfrm>
            <a:off x="395536" y="1295400"/>
            <a:ext cx="3313112" cy="0"/>
          </a:xfrm>
          <a:prstGeom prst="line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4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Ongoing difficulties</a:t>
            </a:r>
            <a:endParaRPr lang="en-US" altLang="en-US" dirty="0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784"/>
            <a:ext cx="7983538" cy="457993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Children not making expected progress will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exhibit 3 typical weaknesses: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/>
            <a:r>
              <a:rPr lang="en-GB" altLang="en-US" dirty="0" smtClean="0"/>
              <a:t>an inability to segment</a:t>
            </a:r>
          </a:p>
          <a:p>
            <a:pPr eaLnBrk="1" hangingPunct="1"/>
            <a:r>
              <a:rPr lang="en-GB" altLang="en-US" dirty="0" smtClean="0"/>
              <a:t>poor vowel choices</a:t>
            </a:r>
          </a:p>
          <a:p>
            <a:pPr eaLnBrk="1" hangingPunct="1"/>
            <a:r>
              <a:rPr lang="en-GB" altLang="en-US" dirty="0" smtClean="0"/>
              <a:t>poor memory for rapid recall of spellings of high frequency words</a:t>
            </a:r>
            <a:endParaRPr lang="en-US" altLang="en-US" dirty="0" smtClean="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5292080" y="2852936"/>
            <a:ext cx="3097213" cy="28733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/>
              <a:t>Poor sound discrimination</a:t>
            </a:r>
          </a:p>
        </p:txBody>
      </p:sp>
    </p:spTree>
    <p:extLst>
      <p:ext uri="{BB962C8B-B14F-4D97-AF65-F5344CB8AC3E}">
        <p14:creationId xmlns:p14="http://schemas.microsoft.com/office/powerpoint/2010/main" val="288428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>
                <a:solidFill>
                  <a:schemeClr val="accent2"/>
                </a:solidFill>
              </a:rPr>
              <a:t>Today’s session is focusing on one dimension of this model…</a:t>
            </a:r>
            <a:endParaRPr lang="en-US" altLang="en-US" sz="4000" smtClean="0">
              <a:solidFill>
                <a:schemeClr val="accent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</a:t>
            </a:r>
            <a:endParaRPr lang="en-US" altLang="en-US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331640" y="1371600"/>
            <a:ext cx="6192837" cy="5078254"/>
            <a:chOff x="1258888" y="1779746"/>
            <a:chExt cx="6192837" cy="5078254"/>
          </a:xfrm>
        </p:grpSpPr>
        <p:sp>
          <p:nvSpPr>
            <p:cNvPr id="183300" name="AutoShape 4"/>
            <p:cNvSpPr>
              <a:spLocks noChangeArrowheads="1"/>
            </p:cNvSpPr>
            <p:nvPr/>
          </p:nvSpPr>
          <p:spPr bwMode="auto">
            <a:xfrm>
              <a:off x="3095623" y="1779746"/>
              <a:ext cx="2376488" cy="1439863"/>
            </a:xfrm>
            <a:prstGeom prst="flowChartDecision">
              <a:avLst/>
            </a:prstGeom>
            <a:solidFill>
              <a:srgbClr val="E6F0B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Language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Comprehension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 dirty="0"/>
                <a:t>processes</a:t>
              </a:r>
              <a:endParaRPr lang="en-US" altLang="en-US" sz="1800" dirty="0"/>
            </a:p>
          </p:txBody>
        </p:sp>
        <p:sp>
          <p:nvSpPr>
            <p:cNvPr id="183301" name="AutoShape 5"/>
            <p:cNvSpPr>
              <a:spLocks noChangeArrowheads="1"/>
            </p:cNvSpPr>
            <p:nvPr/>
          </p:nvSpPr>
          <p:spPr bwMode="auto">
            <a:xfrm>
              <a:off x="3251518" y="5157788"/>
              <a:ext cx="2089150" cy="1700212"/>
            </a:xfrm>
            <a:prstGeom prst="flowChartDecision">
              <a:avLst/>
            </a:prstGeom>
            <a:solidFill>
              <a:srgbClr val="E6F0B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Language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Comprehension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800"/>
                <a:t>processes</a:t>
              </a:r>
              <a:endParaRPr lang="en-US" altLang="en-US" sz="1800"/>
            </a:p>
          </p:txBody>
        </p:sp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>
              <a:off x="4284663" y="3357563"/>
              <a:ext cx="0" cy="1800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>
              <a:off x="5724525" y="3213100"/>
              <a:ext cx="1727200" cy="1800225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1800" dirty="0"/>
                <a:t>Word</a:t>
              </a:r>
            </a:p>
            <a:p>
              <a:pPr algn="ctr" eaLnBrk="1" hangingPunct="1">
                <a:defRPr/>
              </a:pPr>
              <a:r>
                <a:rPr lang="en-GB" sz="1800" dirty="0"/>
                <a:t>Recognition</a:t>
              </a:r>
            </a:p>
            <a:p>
              <a:pPr algn="ctr" eaLnBrk="1" hangingPunct="1">
                <a:defRPr/>
              </a:pPr>
              <a:r>
                <a:rPr lang="en-GB" sz="1800" dirty="0"/>
                <a:t>process</a:t>
              </a:r>
              <a:endParaRPr lang="en-US" sz="1800" dirty="0"/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auto">
            <a:xfrm>
              <a:off x="1258888" y="3301207"/>
              <a:ext cx="1728787" cy="17272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GB" sz="1800" dirty="0"/>
                <a:t>Word </a:t>
              </a:r>
            </a:p>
            <a:p>
              <a:pPr algn="ctr" eaLnBrk="1" hangingPunct="1">
                <a:defRPr/>
              </a:pPr>
              <a:r>
                <a:rPr lang="en-GB" sz="1800" dirty="0"/>
                <a:t>Recognition</a:t>
              </a:r>
            </a:p>
            <a:p>
              <a:pPr algn="ctr" eaLnBrk="1" hangingPunct="1">
                <a:defRPr/>
              </a:pPr>
              <a:r>
                <a:rPr lang="en-GB" sz="1800" dirty="0"/>
                <a:t>process</a:t>
              </a:r>
              <a:endParaRPr lang="en-US" sz="1800" dirty="0"/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3203575" y="4149725"/>
              <a:ext cx="2160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4859338" y="3804444"/>
              <a:ext cx="792162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good</a:t>
              </a:r>
              <a:endParaRPr lang="en-US" altLang="en-US" sz="1200"/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2916238" y="3804444"/>
              <a:ext cx="647700" cy="215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poor</a:t>
              </a:r>
              <a:endParaRPr lang="en-US" altLang="en-US" sz="1200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3779837" y="3464402"/>
              <a:ext cx="1008063" cy="215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/>
                <a:t>good</a:t>
              </a:r>
              <a:endParaRPr lang="en-US" altLang="en-US" sz="1200"/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3923505" y="4671220"/>
              <a:ext cx="720725" cy="215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 dirty="0"/>
                <a:t>poor</a:t>
              </a:r>
              <a:endParaRPr lang="en-US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776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Subject knowledge</a:t>
            </a:r>
            <a:endParaRPr lang="en-US" altLang="en-US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4000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4000" smtClean="0"/>
              <a:t>A test of what you now know…</a:t>
            </a:r>
            <a:endParaRPr lang="en-US" altLang="en-US" sz="4000" smtClean="0"/>
          </a:p>
        </p:txBody>
      </p:sp>
    </p:spTree>
    <p:extLst>
      <p:ext uri="{BB962C8B-B14F-4D97-AF65-F5344CB8AC3E}">
        <p14:creationId xmlns:p14="http://schemas.microsoft.com/office/powerpoint/2010/main" val="9545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827088" y="617538"/>
            <a:ext cx="8116887" cy="1143000"/>
          </a:xfrm>
        </p:spPr>
        <p:txBody>
          <a:bodyPr/>
          <a:lstStyle/>
          <a:p>
            <a:r>
              <a:rPr lang="en-GB" altLang="en-US" smtClean="0"/>
              <a:t>Useful website for games and activities linked to L&amp;S phases: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1"/>
          </p:nvPr>
        </p:nvSpPr>
        <p:spPr>
          <a:xfrm>
            <a:off x="827088" y="2060575"/>
            <a:ext cx="7772400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www.phonicsplay.co.uk</a:t>
            </a:r>
            <a:r>
              <a:rPr lang="en-GB" altLang="en-US" dirty="0" smtClean="0"/>
              <a:t>  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 smtClean="0"/>
              <a:t>select ‘Free Phonics Play’ button and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 smtClean="0"/>
              <a:t>experiment with the online games.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52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Teaching a synthetic phonics lesson</a:t>
            </a:r>
            <a:endParaRPr lang="en-US" altLang="en-US" sz="4000" smtClean="0"/>
          </a:p>
        </p:txBody>
      </p:sp>
      <p:pic>
        <p:nvPicPr>
          <p:cNvPr id="104451" name="Picture 4" descr="scan000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2133600"/>
            <a:ext cx="3068637" cy="4464050"/>
          </a:xfrm>
          <a:noFill/>
        </p:spPr>
      </p:pic>
      <p:sp>
        <p:nvSpPr>
          <p:cNvPr id="104452" name="Rectangle 6"/>
          <p:cNvSpPr>
            <a:spLocks noChangeArrowheads="1"/>
          </p:cNvSpPr>
          <p:nvPr/>
        </p:nvSpPr>
        <p:spPr bwMode="auto">
          <a:xfrm>
            <a:off x="4787900" y="3284538"/>
            <a:ext cx="3600450" cy="2232025"/>
          </a:xfrm>
          <a:prstGeom prst="rect">
            <a:avLst/>
          </a:prstGeom>
          <a:solidFill>
            <a:srgbClr val="E6FC9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Exemplification of how to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plan a synthetic phonics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lesson at different Phases –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using </a:t>
            </a:r>
            <a:r>
              <a:rPr lang="en-GB" altLang="en-US" sz="1800" i="1">
                <a:latin typeface="Arial" panose="020B0604020202020204" pitchFamily="34" charset="0"/>
              </a:rPr>
              <a:t>Letters and Sounds</a:t>
            </a:r>
            <a:r>
              <a:rPr lang="en-GB" altLang="en-US" sz="1800">
                <a:latin typeface="Arial" panose="020B0604020202020204" pitchFamily="34" charset="0"/>
              </a:rPr>
              <a:t> can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be found in chapters 6 and 7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of this book.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0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400200"/>
          </a:xfrm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sz="4000" dirty="0" smtClean="0"/>
              <a:t>Remember!!!</a:t>
            </a:r>
            <a:br>
              <a:rPr lang="en-GB" altLang="en-US" sz="4000" dirty="0" smtClean="0"/>
            </a:br>
            <a:r>
              <a:rPr lang="en-GB" altLang="en-US" sz="4000" dirty="0" smtClean="0"/>
              <a:t>Phonics will only get you so far…</a:t>
            </a:r>
            <a:endParaRPr lang="en-US" altLang="en-US" sz="4000" dirty="0" smtClean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700" y="2636912"/>
            <a:ext cx="8278688" cy="216024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4400" dirty="0" smtClean="0"/>
              <a:t>  We turn</a:t>
            </a:r>
            <a:r>
              <a:rPr lang="en-GB" altLang="en-US" sz="4400" u="sng" dirty="0" smtClean="0"/>
              <a:t>ed</a:t>
            </a:r>
            <a:r>
              <a:rPr lang="en-GB" altLang="en-US" sz="4400" dirty="0" smtClean="0"/>
              <a:t> up late but we wait</a:t>
            </a:r>
            <a:r>
              <a:rPr lang="en-GB" altLang="en-US" sz="4400" u="sng" dirty="0" smtClean="0"/>
              <a:t>ed</a:t>
            </a:r>
            <a:r>
              <a:rPr lang="en-GB" altLang="en-US" sz="4400" dirty="0" smtClean="0"/>
              <a:t> for Zap while he jump</a:t>
            </a:r>
            <a:r>
              <a:rPr lang="en-GB" altLang="en-US" sz="4400" u="sng" dirty="0" smtClean="0"/>
              <a:t>ed</a:t>
            </a:r>
            <a:r>
              <a:rPr lang="en-GB" altLang="en-US" sz="4400" dirty="0" smtClean="0"/>
              <a:t> around.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719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Phonics will only get you so far…</a:t>
            </a:r>
            <a:endParaRPr lang="en-US" altLang="en-US" sz="4000" smtClean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28494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4400" dirty="0" smtClean="0"/>
              <a:t>  We </a:t>
            </a:r>
            <a:r>
              <a:rPr lang="en-GB" altLang="en-US" sz="4400" dirty="0" err="1" smtClean="0"/>
              <a:t>turn</a:t>
            </a:r>
            <a:r>
              <a:rPr lang="en-GB" altLang="en-US" sz="4400" u="sng" dirty="0" err="1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GB" altLang="en-US" sz="4400" dirty="0" smtClean="0"/>
              <a:t> up late but we </a:t>
            </a:r>
            <a:r>
              <a:rPr lang="en-GB" altLang="en-US" sz="4400" dirty="0" err="1" smtClean="0"/>
              <a:t>wait</a:t>
            </a:r>
            <a:r>
              <a:rPr lang="en-GB" altLang="en-US" sz="4400" dirty="0" err="1" smtClean="0">
                <a:solidFill>
                  <a:schemeClr val="accent6">
                    <a:lumMod val="75000"/>
                  </a:schemeClr>
                </a:solidFill>
              </a:rPr>
              <a:t>id</a:t>
            </a:r>
            <a:r>
              <a:rPr lang="en-GB" altLang="en-US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en-US" sz="4400" dirty="0" smtClean="0"/>
              <a:t>for Zap while he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4400" dirty="0" smtClean="0"/>
              <a:t>  </a:t>
            </a:r>
            <a:r>
              <a:rPr lang="en-GB" altLang="en-US" sz="4400" dirty="0" err="1" smtClean="0"/>
              <a:t>jump</a:t>
            </a:r>
            <a:r>
              <a:rPr lang="en-GB" altLang="en-US" sz="4400" u="sng" dirty="0" err="1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GB" altLang="en-US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en-US" sz="4400" dirty="0" smtClean="0"/>
              <a:t>around.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13384" y="4725144"/>
            <a:ext cx="734481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buFont typeface="Wingdings" panose="05000000000000000000" pitchFamily="2" charset="2"/>
              <a:buNone/>
            </a:pPr>
            <a:r>
              <a:rPr lang="en-GB" altLang="en-US" dirty="0"/>
              <a:t>Phonics is </a:t>
            </a:r>
            <a:r>
              <a:rPr lang="en-GB" altLang="en-US" b="1" dirty="0"/>
              <a:t>one part of early </a:t>
            </a:r>
            <a:r>
              <a:rPr lang="en-GB" altLang="en-US" b="1" dirty="0" smtClean="0"/>
              <a:t>reading</a:t>
            </a:r>
            <a:r>
              <a:rPr lang="en-GB" altLang="en-US" dirty="0" smtClean="0"/>
              <a:t>; a love of reading, together with fluency and comprehension </a:t>
            </a:r>
            <a:r>
              <a:rPr lang="en-GB" altLang="en-US" dirty="0"/>
              <a:t>must be skilfully </a:t>
            </a:r>
            <a:r>
              <a:rPr lang="en-GB" altLang="en-US" dirty="0" smtClean="0"/>
              <a:t>enabled and developed, </a:t>
            </a:r>
            <a:r>
              <a:rPr lang="en-GB" altLang="en-US" dirty="0"/>
              <a:t>over </a:t>
            </a:r>
            <a:r>
              <a:rPr lang="en-GB" altLang="en-US" dirty="0" smtClean="0"/>
              <a:t>time, </a:t>
            </a:r>
            <a:r>
              <a:rPr lang="en-GB" altLang="en-US" dirty="0"/>
              <a:t>if children are to </a:t>
            </a:r>
            <a:r>
              <a:rPr lang="en-GB" altLang="en-US" dirty="0" smtClean="0"/>
              <a:t>progress as competent and </a:t>
            </a:r>
            <a:r>
              <a:rPr lang="en-GB" altLang="en-US" dirty="0"/>
              <a:t>engaged </a:t>
            </a:r>
            <a:r>
              <a:rPr lang="en-GB" altLang="en-US" dirty="0" smtClean="0"/>
              <a:t>readers who read independently and for pleasure…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80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92100" y="150570"/>
            <a:ext cx="7772400" cy="1066800"/>
          </a:xfrm>
          <a:solidFill>
            <a:srgbClr val="A0BCE4"/>
          </a:solidFill>
        </p:spPr>
        <p:txBody>
          <a:bodyPr/>
          <a:lstStyle/>
          <a:p>
            <a:r>
              <a:rPr lang="en-GB" altLang="en-US" dirty="0" smtClean="0"/>
              <a:t>Further Reading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92100" y="1340768"/>
            <a:ext cx="8559800" cy="4579937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i="1" dirty="0" smtClean="0"/>
              <a:t>The Rose Report-An Independent Review of Reading </a:t>
            </a:r>
            <a:r>
              <a:rPr lang="en-GB" altLang="en-US" sz="2400" dirty="0" smtClean="0"/>
              <a:t>2006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z="2400" i="1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i="1" dirty="0" smtClean="0"/>
              <a:t>Phonics - Practice, Research and Policy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dirty="0" smtClean="0"/>
              <a:t>by Maureen Lewis and Sue Ellis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z="240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i="1" dirty="0" smtClean="0"/>
              <a:t>Teaching Synthetic Phonics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dirty="0" smtClean="0"/>
              <a:t>by Rhona Johnson and Joyce Watson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sz="240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2400" i="1" dirty="0" err="1" smtClean="0"/>
              <a:t>Stythetic</a:t>
            </a:r>
            <a:r>
              <a:rPr lang="en-GB" altLang="en-US" sz="2400" i="1" dirty="0" smtClean="0"/>
              <a:t> Phonics and Learning to Read: A cross-language perspective </a:t>
            </a:r>
            <a:r>
              <a:rPr lang="en-GB" altLang="en-US" sz="2400" dirty="0" smtClean="0"/>
              <a:t>by Usha </a:t>
            </a:r>
            <a:r>
              <a:rPr lang="en-GB" altLang="en-US" sz="2400" dirty="0" err="1" smtClean="0"/>
              <a:t>Goswami</a:t>
            </a:r>
            <a:endParaRPr lang="en-GB" altLang="en-US" sz="2400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lang="en-GB" altLang="en-US" sz="1200" dirty="0" smtClean="0"/>
              <a:t>Pub: Educational Psychology in </a:t>
            </a:r>
            <a:r>
              <a:rPr lang="en-GB" altLang="en-US" sz="1200" dirty="0" err="1" smtClean="0"/>
              <a:t>Pracice</a:t>
            </a:r>
            <a:r>
              <a:rPr lang="en-GB" altLang="en-US" sz="1200" dirty="0" smtClean="0"/>
              <a:t>, Vol 21, No.4,Dec 2005, pp273-88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77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A0BCE4"/>
          </a:solidFill>
        </p:spPr>
        <p:txBody>
          <a:bodyPr/>
          <a:lstStyle/>
          <a:p>
            <a:pPr eaLnBrk="1" hangingPunct="1"/>
            <a:r>
              <a:rPr lang="en-GB" altLang="en-US" dirty="0" smtClean="0"/>
              <a:t>Programmes &amp; Resources</a:t>
            </a:r>
            <a:endParaRPr lang="en-US" alt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17713"/>
            <a:ext cx="8270875" cy="3427511"/>
          </a:xfrm>
          <a:solidFill>
            <a:schemeClr val="accent3">
              <a:lumMod val="95000"/>
            </a:schemeClr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dirty="0" smtClean="0"/>
              <a:t>Whichever</a:t>
            </a:r>
            <a:r>
              <a:rPr lang="en-GB" altLang="en-US" dirty="0" smtClean="0"/>
              <a:t> programme or resource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teachers use, exciting and appealing books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which play with sound, rhyme and rhythm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will remain a key element of a rich and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effective literacy environment.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74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Books like these…</a:t>
            </a:r>
            <a:endParaRPr lang="en-US" altLang="en-US" smtClean="0"/>
          </a:p>
        </p:txBody>
      </p:sp>
      <p:pic>
        <p:nvPicPr>
          <p:cNvPr id="17411" name="Picture 6" descr="scan00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682" y="1772816"/>
            <a:ext cx="3087688" cy="4114800"/>
          </a:xfrm>
          <a:noFill/>
        </p:spPr>
      </p:pic>
      <p:pic>
        <p:nvPicPr>
          <p:cNvPr id="17412" name="Picture 9" descr="scan00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4169" y="1789956"/>
            <a:ext cx="4167187" cy="3743325"/>
          </a:xfrm>
          <a:noFill/>
        </p:spPr>
      </p:pic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6227763" y="5805488"/>
            <a:ext cx="2376487" cy="647700"/>
          </a:xfrm>
          <a:prstGeom prst="rect">
            <a:avLst/>
          </a:prstGeom>
          <a:solidFill>
            <a:srgbClr val="E6FC9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/>
              <a:t>links with NF theme of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0"/>
              <a:t> the water cycle</a:t>
            </a:r>
            <a:endParaRPr lang="en-US" altLang="en-US" sz="1800" b="0"/>
          </a:p>
        </p:txBody>
      </p:sp>
    </p:spTree>
    <p:extLst>
      <p:ext uri="{BB962C8B-B14F-4D97-AF65-F5344CB8AC3E}">
        <p14:creationId xmlns:p14="http://schemas.microsoft.com/office/powerpoint/2010/main" val="83392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Books like these…</a:t>
            </a:r>
            <a:endParaRPr lang="en-US" altLang="en-US" smtClean="0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</a:t>
            </a:r>
            <a:endParaRPr lang="en-US" altLang="en-US" sz="2800" smtClean="0"/>
          </a:p>
        </p:txBody>
      </p:sp>
      <p:pic>
        <p:nvPicPr>
          <p:cNvPr id="19460" name="Picture 6" descr="scan002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0883" y="1760538"/>
            <a:ext cx="4284662" cy="3921125"/>
          </a:xfrm>
          <a:noFill/>
        </p:spPr>
      </p:pic>
      <p:pic>
        <p:nvPicPr>
          <p:cNvPr id="19461" name="Picture 9" descr="scan00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760538"/>
            <a:ext cx="4098925" cy="3889375"/>
          </a:xfrm>
          <a:noFill/>
        </p:spPr>
      </p:pic>
    </p:spTree>
    <p:extLst>
      <p:ext uri="{BB962C8B-B14F-4D97-AF65-F5344CB8AC3E}">
        <p14:creationId xmlns:p14="http://schemas.microsoft.com/office/powerpoint/2010/main" val="32761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uni_of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template_uni_of_warwick.pptx</Template>
  <TotalTime>313</TotalTime>
  <Words>1858</Words>
  <Application>Microsoft Office PowerPoint</Application>
  <PresentationFormat>On-screen Show (4:3)</PresentationFormat>
  <Paragraphs>500</Paragraphs>
  <Slides>54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54</vt:i4>
      </vt:variant>
    </vt:vector>
  </HeadingPairs>
  <TitlesOfParts>
    <vt:vector size="67" baseType="lpstr">
      <vt:lpstr>ＭＳ Ｐゴシック</vt:lpstr>
      <vt:lpstr>Arial</vt:lpstr>
      <vt:lpstr>Calibri</vt:lpstr>
      <vt:lpstr>Candara</vt:lpstr>
      <vt:lpstr>Century Gothic</vt:lpstr>
      <vt:lpstr>Mangal</vt:lpstr>
      <vt:lpstr>Skia</vt:lpstr>
      <vt:lpstr>Tahoma</vt:lpstr>
      <vt:lpstr>Times New Roman</vt:lpstr>
      <vt:lpstr>Wingdings</vt:lpstr>
      <vt:lpstr>template_uni_of_warwick</vt:lpstr>
      <vt:lpstr>1_Custom Design</vt:lpstr>
      <vt:lpstr>Custom Design</vt:lpstr>
      <vt:lpstr>Phonics: Developing your Subject Knowledge (TS3.d)</vt:lpstr>
      <vt:lpstr>The NC English - Glossary</vt:lpstr>
      <vt:lpstr>Objectives for this session</vt:lpstr>
      <vt:lpstr>…and introduce you to one SSP      programme for teaching</vt:lpstr>
      <vt:lpstr>Today’s session is focusing on one dimension of this model…</vt:lpstr>
      <vt:lpstr>Further Reading</vt:lpstr>
      <vt:lpstr>Programmes &amp; Resources</vt:lpstr>
      <vt:lpstr>Books like these…</vt:lpstr>
      <vt:lpstr>Books like these…</vt:lpstr>
      <vt:lpstr>Books like these…</vt:lpstr>
      <vt:lpstr>and for older children…</vt:lpstr>
      <vt:lpstr>Please…</vt:lpstr>
      <vt:lpstr>Reading:</vt:lpstr>
      <vt:lpstr>Spelling</vt:lpstr>
      <vt:lpstr>Phonics at a glance:</vt:lpstr>
      <vt:lpstr> Daily, discrete phonic work is a priority           for swift, early reading development</vt:lpstr>
      <vt:lpstr>A ‘Simple View of Reading’</vt:lpstr>
      <vt:lpstr>Next, some activities…</vt:lpstr>
      <vt:lpstr>Enunciation…</vt:lpstr>
      <vt:lpstr>Next, some activities…</vt:lpstr>
      <vt:lpstr>Door bells: demonstration</vt:lpstr>
      <vt:lpstr>Next, some activities…</vt:lpstr>
      <vt:lpstr>Now let’s check some terminology:</vt:lpstr>
      <vt:lpstr>Terminology…</vt:lpstr>
      <vt:lpstr>The split digraph:  ie</vt:lpstr>
      <vt:lpstr>  The split digraph</vt:lpstr>
      <vt:lpstr>More split digraphs…</vt:lpstr>
      <vt:lpstr>Which of these words contain a split digraph?</vt:lpstr>
      <vt:lpstr>A bit more subject knowledge</vt:lpstr>
      <vt:lpstr>Letters &amp; phonemes: the alphabetic code</vt:lpstr>
      <vt:lpstr>         Consonant phonemes       </vt:lpstr>
      <vt:lpstr>              Vowel phonemes        </vt:lpstr>
      <vt:lpstr>  Three Key principles:  </vt:lpstr>
      <vt:lpstr>An important point of practice</vt:lpstr>
      <vt:lpstr>  Important points to note:</vt:lpstr>
      <vt:lpstr>Part 2: The sequence – 6 phases</vt:lpstr>
      <vt:lpstr>Phase 1   </vt:lpstr>
      <vt:lpstr>Phase 1 – 7 strands</vt:lpstr>
      <vt:lpstr>Phase 1 -  sound discrimination</vt:lpstr>
      <vt:lpstr>Phase 2 - Duration: up to 6 weeks</vt:lpstr>
      <vt:lpstr>Phase 2</vt:lpstr>
      <vt:lpstr>Phase 3 - Duration: up to 12 weeks  </vt:lpstr>
      <vt:lpstr> Phase 3</vt:lpstr>
      <vt:lpstr>Phase 4 - Duration: 4-6 weeks</vt:lpstr>
      <vt:lpstr>Phase 5 - Duration: throughout Y1</vt:lpstr>
      <vt:lpstr>PowerPoint Presentation</vt:lpstr>
      <vt:lpstr> Phase 6 - Duration: throughout Y2</vt:lpstr>
      <vt:lpstr>Record sheet showing 6 phases</vt:lpstr>
      <vt:lpstr>Ongoing difficulties</vt:lpstr>
      <vt:lpstr>Subject knowledge</vt:lpstr>
      <vt:lpstr>Useful website for games and activities linked to L&amp;S phases:</vt:lpstr>
      <vt:lpstr>Teaching a synthetic phonics lesson</vt:lpstr>
      <vt:lpstr>Remember!!! Phonics will only get you so far…</vt:lpstr>
      <vt:lpstr>Phonics will only get you so far…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Rawlings, Emma</cp:lastModifiedBy>
  <cp:revision>45</cp:revision>
  <cp:lastPrinted>2001-12-07T16:14:49Z</cp:lastPrinted>
  <dcterms:created xsi:type="dcterms:W3CDTF">2015-06-12T09:20:06Z</dcterms:created>
  <dcterms:modified xsi:type="dcterms:W3CDTF">2019-09-04T13:50:16Z</dcterms:modified>
</cp:coreProperties>
</file>