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2.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32"/>
  </p:notesMasterIdLst>
  <p:handoutMasterIdLst>
    <p:handoutMasterId r:id="rId33"/>
  </p:handoutMasterIdLst>
  <p:sldIdLst>
    <p:sldId id="270" r:id="rId4"/>
    <p:sldId id="317" r:id="rId5"/>
    <p:sldId id="318" r:id="rId6"/>
    <p:sldId id="276" r:id="rId7"/>
    <p:sldId id="319" r:id="rId8"/>
    <p:sldId id="320" r:id="rId9"/>
    <p:sldId id="357" r:id="rId10"/>
    <p:sldId id="322" r:id="rId11"/>
    <p:sldId id="349" r:id="rId12"/>
    <p:sldId id="351" r:id="rId13"/>
    <p:sldId id="294" r:id="rId14"/>
    <p:sldId id="361" r:id="rId15"/>
    <p:sldId id="354" r:id="rId16"/>
    <p:sldId id="324" r:id="rId17"/>
    <p:sldId id="331" r:id="rId18"/>
    <p:sldId id="325" r:id="rId19"/>
    <p:sldId id="352" r:id="rId20"/>
    <p:sldId id="332" r:id="rId21"/>
    <p:sldId id="356" r:id="rId22"/>
    <p:sldId id="333" r:id="rId23"/>
    <p:sldId id="358" r:id="rId24"/>
    <p:sldId id="359" r:id="rId25"/>
    <p:sldId id="334" r:id="rId26"/>
    <p:sldId id="335" r:id="rId27"/>
    <p:sldId id="350" r:id="rId28"/>
    <p:sldId id="298" r:id="rId29"/>
    <p:sldId id="299" r:id="rId30"/>
    <p:sldId id="272" r:id="rId31"/>
  </p:sldIdLst>
  <p:sldSz cx="9144000" cy="6858000" type="screen4x3"/>
  <p:notesSz cx="6797675"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66CC"/>
    <a:srgbClr val="FF0066"/>
    <a:srgbClr val="FF6600"/>
    <a:srgbClr val="CCFF66"/>
    <a:srgbClr val="0066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06" autoAdjust="0"/>
    <p:restoredTop sz="62044" autoAdjust="0"/>
  </p:normalViewPr>
  <p:slideViewPr>
    <p:cSldViewPr showGuides="1">
      <p:cViewPr varScale="1">
        <p:scale>
          <a:sx n="48" d="100"/>
          <a:sy n="48" d="100"/>
        </p:scale>
        <p:origin x="1914"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88509E-8DB2-4F90-B740-97FC2A48E709}"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3414AD64-6CBE-441E-81EE-215A36CF126F}">
      <dgm:prSet phldrT="[Text]"/>
      <dgm:spPr/>
      <dgm:t>
        <a:bodyPr/>
        <a:lstStyle/>
        <a:p>
          <a:r>
            <a:rPr lang="en-GB" dirty="0" smtClean="0"/>
            <a:t>Explore</a:t>
          </a:r>
          <a:endParaRPr lang="en-GB" dirty="0"/>
        </a:p>
      </dgm:t>
    </dgm:pt>
    <dgm:pt modelId="{5E421F7D-34FC-4C49-85C1-C9BB4E2E6185}" type="parTrans" cxnId="{DD35EECC-FC19-42DD-A14D-C1290AA2789C}">
      <dgm:prSet/>
      <dgm:spPr/>
      <dgm:t>
        <a:bodyPr/>
        <a:lstStyle/>
        <a:p>
          <a:endParaRPr lang="en-GB"/>
        </a:p>
      </dgm:t>
    </dgm:pt>
    <dgm:pt modelId="{148734EC-6F9E-4214-8D2F-561844BDEF57}" type="sibTrans" cxnId="{DD35EECC-FC19-42DD-A14D-C1290AA2789C}">
      <dgm:prSet/>
      <dgm:spPr/>
      <dgm:t>
        <a:bodyPr/>
        <a:lstStyle/>
        <a:p>
          <a:endParaRPr lang="en-GB"/>
        </a:p>
      </dgm:t>
    </dgm:pt>
    <dgm:pt modelId="{C59EDBED-296A-4E67-9E1B-1682334D580B}">
      <dgm:prSet phldrT="[Text]"/>
      <dgm:spPr/>
      <dgm:t>
        <a:bodyPr/>
        <a:lstStyle/>
        <a:p>
          <a:r>
            <a:rPr lang="en-GB" dirty="0" smtClean="0"/>
            <a:t>Report</a:t>
          </a:r>
          <a:endParaRPr lang="en-GB" dirty="0"/>
        </a:p>
      </dgm:t>
    </dgm:pt>
    <dgm:pt modelId="{D8F5F9E8-5765-4B8E-8B0E-989B38C59B97}" type="parTrans" cxnId="{C1255FBC-FADA-4B7E-8476-68B08C79AB89}">
      <dgm:prSet/>
      <dgm:spPr/>
      <dgm:t>
        <a:bodyPr/>
        <a:lstStyle/>
        <a:p>
          <a:endParaRPr lang="en-GB"/>
        </a:p>
      </dgm:t>
    </dgm:pt>
    <dgm:pt modelId="{A16C7F03-BB47-4186-AEF6-1C507BCB00B1}" type="sibTrans" cxnId="{C1255FBC-FADA-4B7E-8476-68B08C79AB89}">
      <dgm:prSet/>
      <dgm:spPr/>
      <dgm:t>
        <a:bodyPr/>
        <a:lstStyle/>
        <a:p>
          <a:endParaRPr lang="en-GB"/>
        </a:p>
      </dgm:t>
    </dgm:pt>
    <dgm:pt modelId="{40594701-DD06-426A-BD71-B0B0A2B593A5}">
      <dgm:prSet/>
      <dgm:spPr/>
      <dgm:t>
        <a:bodyPr/>
        <a:lstStyle/>
        <a:p>
          <a:r>
            <a:rPr lang="en-GB" dirty="0" smtClean="0"/>
            <a:t>Discuss</a:t>
          </a:r>
          <a:endParaRPr lang="en-GB" dirty="0"/>
        </a:p>
      </dgm:t>
    </dgm:pt>
    <dgm:pt modelId="{26D2C269-3D22-48FD-9FC0-6ACFD9BA4BD8}" type="sibTrans" cxnId="{627FD21F-10B3-4039-B2FD-071D6A19CC1E}">
      <dgm:prSet/>
      <dgm:spPr/>
      <dgm:t>
        <a:bodyPr/>
        <a:lstStyle/>
        <a:p>
          <a:endParaRPr lang="en-GB"/>
        </a:p>
      </dgm:t>
    </dgm:pt>
    <dgm:pt modelId="{0547CC14-48AC-4AFD-8E79-5F845B359044}" type="parTrans" cxnId="{627FD21F-10B3-4039-B2FD-071D6A19CC1E}">
      <dgm:prSet/>
      <dgm:spPr/>
      <dgm:t>
        <a:bodyPr/>
        <a:lstStyle/>
        <a:p>
          <a:endParaRPr lang="en-GB"/>
        </a:p>
      </dgm:t>
    </dgm:pt>
    <dgm:pt modelId="{0C82D945-6970-41B7-8A72-038767AD1762}">
      <dgm:prSet/>
      <dgm:spPr/>
      <dgm:t>
        <a:bodyPr/>
        <a:lstStyle/>
        <a:p>
          <a:r>
            <a:rPr lang="en-GB" dirty="0" smtClean="0"/>
            <a:t>Question</a:t>
          </a:r>
          <a:endParaRPr lang="en-GB" dirty="0"/>
        </a:p>
      </dgm:t>
    </dgm:pt>
    <dgm:pt modelId="{9F204E7B-C40D-4D24-BD08-E774A9D90B57}" type="sibTrans" cxnId="{16E66DB9-5F9A-4061-94F0-36F0A4508B86}">
      <dgm:prSet/>
      <dgm:spPr/>
      <dgm:t>
        <a:bodyPr/>
        <a:lstStyle/>
        <a:p>
          <a:endParaRPr lang="en-GB"/>
        </a:p>
      </dgm:t>
    </dgm:pt>
    <dgm:pt modelId="{A2F9393B-D2A1-4EEA-984B-3054C3596482}" type="parTrans" cxnId="{16E66DB9-5F9A-4061-94F0-36F0A4508B86}">
      <dgm:prSet/>
      <dgm:spPr/>
      <dgm:t>
        <a:bodyPr/>
        <a:lstStyle/>
        <a:p>
          <a:endParaRPr lang="en-GB"/>
        </a:p>
      </dgm:t>
    </dgm:pt>
    <dgm:pt modelId="{2FD89C40-782F-4164-B502-8CDA26998C34}" type="pres">
      <dgm:prSet presAssocID="{1788509E-8DB2-4F90-B740-97FC2A48E709}" presName="cycle" presStyleCnt="0">
        <dgm:presLayoutVars>
          <dgm:dir/>
          <dgm:resizeHandles val="exact"/>
        </dgm:presLayoutVars>
      </dgm:prSet>
      <dgm:spPr/>
      <dgm:t>
        <a:bodyPr/>
        <a:lstStyle/>
        <a:p>
          <a:endParaRPr lang="en-GB"/>
        </a:p>
      </dgm:t>
    </dgm:pt>
    <dgm:pt modelId="{C61F7153-5CA9-4442-A52D-36BD0B564037}" type="pres">
      <dgm:prSet presAssocID="{3414AD64-6CBE-441E-81EE-215A36CF126F}" presName="node" presStyleLbl="node1" presStyleIdx="0" presStyleCnt="4">
        <dgm:presLayoutVars>
          <dgm:bulletEnabled val="1"/>
        </dgm:presLayoutVars>
      </dgm:prSet>
      <dgm:spPr/>
      <dgm:t>
        <a:bodyPr/>
        <a:lstStyle/>
        <a:p>
          <a:endParaRPr lang="en-GB"/>
        </a:p>
      </dgm:t>
    </dgm:pt>
    <dgm:pt modelId="{4D1F5295-D44A-40F3-9CBB-3BEBF8CA995B}" type="pres">
      <dgm:prSet presAssocID="{3414AD64-6CBE-441E-81EE-215A36CF126F}" presName="spNode" presStyleCnt="0"/>
      <dgm:spPr/>
    </dgm:pt>
    <dgm:pt modelId="{6CACDBC1-D03B-4DE0-B17A-88719AD2AED9}" type="pres">
      <dgm:prSet presAssocID="{148734EC-6F9E-4214-8D2F-561844BDEF57}" presName="sibTrans" presStyleLbl="sibTrans1D1" presStyleIdx="0" presStyleCnt="4"/>
      <dgm:spPr/>
      <dgm:t>
        <a:bodyPr/>
        <a:lstStyle/>
        <a:p>
          <a:endParaRPr lang="en-GB"/>
        </a:p>
      </dgm:t>
    </dgm:pt>
    <dgm:pt modelId="{A0FFFE66-74C3-4042-B2D7-65185429E844}" type="pres">
      <dgm:prSet presAssocID="{0C82D945-6970-41B7-8A72-038767AD1762}" presName="node" presStyleLbl="node1" presStyleIdx="1" presStyleCnt="4">
        <dgm:presLayoutVars>
          <dgm:bulletEnabled val="1"/>
        </dgm:presLayoutVars>
      </dgm:prSet>
      <dgm:spPr/>
      <dgm:t>
        <a:bodyPr/>
        <a:lstStyle/>
        <a:p>
          <a:endParaRPr lang="en-GB"/>
        </a:p>
      </dgm:t>
    </dgm:pt>
    <dgm:pt modelId="{9E0FAF68-CD66-44C4-AED9-35DF89F2CF7E}" type="pres">
      <dgm:prSet presAssocID="{0C82D945-6970-41B7-8A72-038767AD1762}" presName="spNode" presStyleCnt="0"/>
      <dgm:spPr/>
    </dgm:pt>
    <dgm:pt modelId="{BF312920-1540-4023-8D2D-FEC07EA184A5}" type="pres">
      <dgm:prSet presAssocID="{9F204E7B-C40D-4D24-BD08-E774A9D90B57}" presName="sibTrans" presStyleLbl="sibTrans1D1" presStyleIdx="1" presStyleCnt="4"/>
      <dgm:spPr/>
      <dgm:t>
        <a:bodyPr/>
        <a:lstStyle/>
        <a:p>
          <a:endParaRPr lang="en-GB"/>
        </a:p>
      </dgm:t>
    </dgm:pt>
    <dgm:pt modelId="{23517686-AAFE-475C-90B1-FFB1453D4F9C}" type="pres">
      <dgm:prSet presAssocID="{40594701-DD06-426A-BD71-B0B0A2B593A5}" presName="node" presStyleLbl="node1" presStyleIdx="2" presStyleCnt="4">
        <dgm:presLayoutVars>
          <dgm:bulletEnabled val="1"/>
        </dgm:presLayoutVars>
      </dgm:prSet>
      <dgm:spPr/>
      <dgm:t>
        <a:bodyPr/>
        <a:lstStyle/>
        <a:p>
          <a:endParaRPr lang="en-GB"/>
        </a:p>
      </dgm:t>
    </dgm:pt>
    <dgm:pt modelId="{95CF51D7-A661-4C39-905B-078ED07A140D}" type="pres">
      <dgm:prSet presAssocID="{40594701-DD06-426A-BD71-B0B0A2B593A5}" presName="spNode" presStyleCnt="0"/>
      <dgm:spPr/>
    </dgm:pt>
    <dgm:pt modelId="{C7214A5A-1E75-48A4-880A-DC9E3734DF9E}" type="pres">
      <dgm:prSet presAssocID="{26D2C269-3D22-48FD-9FC0-6ACFD9BA4BD8}" presName="sibTrans" presStyleLbl="sibTrans1D1" presStyleIdx="2" presStyleCnt="4"/>
      <dgm:spPr/>
      <dgm:t>
        <a:bodyPr/>
        <a:lstStyle/>
        <a:p>
          <a:endParaRPr lang="en-GB"/>
        </a:p>
      </dgm:t>
    </dgm:pt>
    <dgm:pt modelId="{6E420366-9F44-416E-8E7C-3A4A71B7F6F0}" type="pres">
      <dgm:prSet presAssocID="{C59EDBED-296A-4E67-9E1B-1682334D580B}" presName="node" presStyleLbl="node1" presStyleIdx="3" presStyleCnt="4">
        <dgm:presLayoutVars>
          <dgm:bulletEnabled val="1"/>
        </dgm:presLayoutVars>
      </dgm:prSet>
      <dgm:spPr/>
      <dgm:t>
        <a:bodyPr/>
        <a:lstStyle/>
        <a:p>
          <a:endParaRPr lang="en-GB"/>
        </a:p>
      </dgm:t>
    </dgm:pt>
    <dgm:pt modelId="{AC7C94E9-EF4E-4144-8449-B73D0DCA316F}" type="pres">
      <dgm:prSet presAssocID="{C59EDBED-296A-4E67-9E1B-1682334D580B}" presName="spNode" presStyleCnt="0"/>
      <dgm:spPr/>
    </dgm:pt>
    <dgm:pt modelId="{EF547219-0E82-446D-89EC-166130CBA66A}" type="pres">
      <dgm:prSet presAssocID="{A16C7F03-BB47-4186-AEF6-1C507BCB00B1}" presName="sibTrans" presStyleLbl="sibTrans1D1" presStyleIdx="3" presStyleCnt="4"/>
      <dgm:spPr/>
      <dgm:t>
        <a:bodyPr/>
        <a:lstStyle/>
        <a:p>
          <a:endParaRPr lang="en-GB"/>
        </a:p>
      </dgm:t>
    </dgm:pt>
  </dgm:ptLst>
  <dgm:cxnLst>
    <dgm:cxn modelId="{3DC4B4C2-A411-4D6E-9B8D-D945A1083A61}" type="presOf" srcId="{A16C7F03-BB47-4186-AEF6-1C507BCB00B1}" destId="{EF547219-0E82-446D-89EC-166130CBA66A}" srcOrd="0" destOrd="0" presId="urn:microsoft.com/office/officeart/2005/8/layout/cycle5"/>
    <dgm:cxn modelId="{5865A2F5-3348-422A-A58F-5EAACAE04DE8}" type="presOf" srcId="{0C82D945-6970-41B7-8A72-038767AD1762}" destId="{A0FFFE66-74C3-4042-B2D7-65185429E844}" srcOrd="0" destOrd="0" presId="urn:microsoft.com/office/officeart/2005/8/layout/cycle5"/>
    <dgm:cxn modelId="{F9FD95D4-F635-49C1-B592-EEB93F982C2F}" type="presOf" srcId="{148734EC-6F9E-4214-8D2F-561844BDEF57}" destId="{6CACDBC1-D03B-4DE0-B17A-88719AD2AED9}" srcOrd="0" destOrd="0" presId="urn:microsoft.com/office/officeart/2005/8/layout/cycle5"/>
    <dgm:cxn modelId="{CE7A9306-7246-4274-BD7C-AA3D64740B40}" type="presOf" srcId="{26D2C269-3D22-48FD-9FC0-6ACFD9BA4BD8}" destId="{C7214A5A-1E75-48A4-880A-DC9E3734DF9E}" srcOrd="0" destOrd="0" presId="urn:microsoft.com/office/officeart/2005/8/layout/cycle5"/>
    <dgm:cxn modelId="{2E30D6EC-BAD2-4469-B624-F92F8B1430D4}" type="presOf" srcId="{3414AD64-6CBE-441E-81EE-215A36CF126F}" destId="{C61F7153-5CA9-4442-A52D-36BD0B564037}" srcOrd="0" destOrd="0" presId="urn:microsoft.com/office/officeart/2005/8/layout/cycle5"/>
    <dgm:cxn modelId="{B9734567-BCE7-49F9-8AAC-9F63E4D469FB}" type="presOf" srcId="{1788509E-8DB2-4F90-B740-97FC2A48E709}" destId="{2FD89C40-782F-4164-B502-8CDA26998C34}" srcOrd="0" destOrd="0" presId="urn:microsoft.com/office/officeart/2005/8/layout/cycle5"/>
    <dgm:cxn modelId="{40A0E359-8666-44C3-919D-7D8D9725CC1B}" type="presOf" srcId="{40594701-DD06-426A-BD71-B0B0A2B593A5}" destId="{23517686-AAFE-475C-90B1-FFB1453D4F9C}" srcOrd="0" destOrd="0" presId="urn:microsoft.com/office/officeart/2005/8/layout/cycle5"/>
    <dgm:cxn modelId="{C1255FBC-FADA-4B7E-8476-68B08C79AB89}" srcId="{1788509E-8DB2-4F90-B740-97FC2A48E709}" destId="{C59EDBED-296A-4E67-9E1B-1682334D580B}" srcOrd="3" destOrd="0" parTransId="{D8F5F9E8-5765-4B8E-8B0E-989B38C59B97}" sibTransId="{A16C7F03-BB47-4186-AEF6-1C507BCB00B1}"/>
    <dgm:cxn modelId="{DD35EECC-FC19-42DD-A14D-C1290AA2789C}" srcId="{1788509E-8DB2-4F90-B740-97FC2A48E709}" destId="{3414AD64-6CBE-441E-81EE-215A36CF126F}" srcOrd="0" destOrd="0" parTransId="{5E421F7D-34FC-4C49-85C1-C9BB4E2E6185}" sibTransId="{148734EC-6F9E-4214-8D2F-561844BDEF57}"/>
    <dgm:cxn modelId="{16E66DB9-5F9A-4061-94F0-36F0A4508B86}" srcId="{1788509E-8DB2-4F90-B740-97FC2A48E709}" destId="{0C82D945-6970-41B7-8A72-038767AD1762}" srcOrd="1" destOrd="0" parTransId="{A2F9393B-D2A1-4EEA-984B-3054C3596482}" sibTransId="{9F204E7B-C40D-4D24-BD08-E774A9D90B57}"/>
    <dgm:cxn modelId="{627FD21F-10B3-4039-B2FD-071D6A19CC1E}" srcId="{1788509E-8DB2-4F90-B740-97FC2A48E709}" destId="{40594701-DD06-426A-BD71-B0B0A2B593A5}" srcOrd="2" destOrd="0" parTransId="{0547CC14-48AC-4AFD-8E79-5F845B359044}" sibTransId="{26D2C269-3D22-48FD-9FC0-6ACFD9BA4BD8}"/>
    <dgm:cxn modelId="{9079E6FC-409C-4974-AE42-EDEDD019CB9C}" type="presOf" srcId="{9F204E7B-C40D-4D24-BD08-E774A9D90B57}" destId="{BF312920-1540-4023-8D2D-FEC07EA184A5}" srcOrd="0" destOrd="0" presId="urn:microsoft.com/office/officeart/2005/8/layout/cycle5"/>
    <dgm:cxn modelId="{F7FF0DC7-64DB-4473-A2AE-FD1A3FB64D91}" type="presOf" srcId="{C59EDBED-296A-4E67-9E1B-1682334D580B}" destId="{6E420366-9F44-416E-8E7C-3A4A71B7F6F0}" srcOrd="0" destOrd="0" presId="urn:microsoft.com/office/officeart/2005/8/layout/cycle5"/>
    <dgm:cxn modelId="{17A866A9-59EE-4204-B882-F12499A4B3C7}" type="presParOf" srcId="{2FD89C40-782F-4164-B502-8CDA26998C34}" destId="{C61F7153-5CA9-4442-A52D-36BD0B564037}" srcOrd="0" destOrd="0" presId="urn:microsoft.com/office/officeart/2005/8/layout/cycle5"/>
    <dgm:cxn modelId="{E459FCC4-E05B-493C-B7DF-30923B12B1BA}" type="presParOf" srcId="{2FD89C40-782F-4164-B502-8CDA26998C34}" destId="{4D1F5295-D44A-40F3-9CBB-3BEBF8CA995B}" srcOrd="1" destOrd="0" presId="urn:microsoft.com/office/officeart/2005/8/layout/cycle5"/>
    <dgm:cxn modelId="{EE27DABA-7C9F-4E00-95D8-2E6629DCD93F}" type="presParOf" srcId="{2FD89C40-782F-4164-B502-8CDA26998C34}" destId="{6CACDBC1-D03B-4DE0-B17A-88719AD2AED9}" srcOrd="2" destOrd="0" presId="urn:microsoft.com/office/officeart/2005/8/layout/cycle5"/>
    <dgm:cxn modelId="{B3729A4F-0578-4E6E-99A0-3F8218740CC2}" type="presParOf" srcId="{2FD89C40-782F-4164-B502-8CDA26998C34}" destId="{A0FFFE66-74C3-4042-B2D7-65185429E844}" srcOrd="3" destOrd="0" presId="urn:microsoft.com/office/officeart/2005/8/layout/cycle5"/>
    <dgm:cxn modelId="{44B958CA-7E85-4D2C-ADDD-EFA87FE5D7E2}" type="presParOf" srcId="{2FD89C40-782F-4164-B502-8CDA26998C34}" destId="{9E0FAF68-CD66-44C4-AED9-35DF89F2CF7E}" srcOrd="4" destOrd="0" presId="urn:microsoft.com/office/officeart/2005/8/layout/cycle5"/>
    <dgm:cxn modelId="{4ABA139D-46CB-4A89-932D-67F5E8742161}" type="presParOf" srcId="{2FD89C40-782F-4164-B502-8CDA26998C34}" destId="{BF312920-1540-4023-8D2D-FEC07EA184A5}" srcOrd="5" destOrd="0" presId="urn:microsoft.com/office/officeart/2005/8/layout/cycle5"/>
    <dgm:cxn modelId="{AC0E0097-1BBE-4CCC-A3FC-3CFE72C60EE6}" type="presParOf" srcId="{2FD89C40-782F-4164-B502-8CDA26998C34}" destId="{23517686-AAFE-475C-90B1-FFB1453D4F9C}" srcOrd="6" destOrd="0" presId="urn:microsoft.com/office/officeart/2005/8/layout/cycle5"/>
    <dgm:cxn modelId="{328C2BE4-F69E-4602-AF0E-A58BBB372CFC}" type="presParOf" srcId="{2FD89C40-782F-4164-B502-8CDA26998C34}" destId="{95CF51D7-A661-4C39-905B-078ED07A140D}" srcOrd="7" destOrd="0" presId="urn:microsoft.com/office/officeart/2005/8/layout/cycle5"/>
    <dgm:cxn modelId="{79199C4F-CCD4-4935-BB17-1BC1FDB64F1E}" type="presParOf" srcId="{2FD89C40-782F-4164-B502-8CDA26998C34}" destId="{C7214A5A-1E75-48A4-880A-DC9E3734DF9E}" srcOrd="8" destOrd="0" presId="urn:microsoft.com/office/officeart/2005/8/layout/cycle5"/>
    <dgm:cxn modelId="{C55B5693-192E-4136-B934-A04ADC931F52}" type="presParOf" srcId="{2FD89C40-782F-4164-B502-8CDA26998C34}" destId="{6E420366-9F44-416E-8E7C-3A4A71B7F6F0}" srcOrd="9" destOrd="0" presId="urn:microsoft.com/office/officeart/2005/8/layout/cycle5"/>
    <dgm:cxn modelId="{BB73E409-275C-473E-8753-0A3AE8073E57}" type="presParOf" srcId="{2FD89C40-782F-4164-B502-8CDA26998C34}" destId="{AC7C94E9-EF4E-4144-8449-B73D0DCA316F}" srcOrd="10" destOrd="0" presId="urn:microsoft.com/office/officeart/2005/8/layout/cycle5"/>
    <dgm:cxn modelId="{FFA0D916-7FCC-4F9B-8B88-8774FAE4FF8E}" type="presParOf" srcId="{2FD89C40-782F-4164-B502-8CDA26998C34}" destId="{EF547219-0E82-446D-89EC-166130CBA66A}"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1F7153-5CA9-4442-A52D-36BD0B564037}">
      <dsp:nvSpPr>
        <dsp:cNvPr id="0" name=""/>
        <dsp:cNvSpPr/>
      </dsp:nvSpPr>
      <dsp:spPr>
        <a:xfrm>
          <a:off x="2584709" y="1645"/>
          <a:ext cx="1543941" cy="1003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Explore</a:t>
          </a:r>
          <a:endParaRPr lang="en-GB" sz="2600" kern="1200" dirty="0"/>
        </a:p>
      </dsp:txBody>
      <dsp:txXfrm>
        <a:off x="2633699" y="50635"/>
        <a:ext cx="1445961" cy="905582"/>
      </dsp:txXfrm>
    </dsp:sp>
    <dsp:sp modelId="{6CACDBC1-D03B-4DE0-B17A-88719AD2AED9}">
      <dsp:nvSpPr>
        <dsp:cNvPr id="0" name=""/>
        <dsp:cNvSpPr/>
      </dsp:nvSpPr>
      <dsp:spPr>
        <a:xfrm>
          <a:off x="1699867" y="503426"/>
          <a:ext cx="3313626" cy="3313626"/>
        </a:xfrm>
        <a:custGeom>
          <a:avLst/>
          <a:gdLst/>
          <a:ahLst/>
          <a:cxnLst/>
          <a:rect l="0" t="0" r="0" b="0"/>
          <a:pathLst>
            <a:path>
              <a:moveTo>
                <a:pt x="2641563" y="324410"/>
              </a:moveTo>
              <a:arcTo wR="1656813" hR="1656813" stAng="18388040" swAng="163240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0FFFE66-74C3-4042-B2D7-65185429E844}">
      <dsp:nvSpPr>
        <dsp:cNvPr id="0" name=""/>
        <dsp:cNvSpPr/>
      </dsp:nvSpPr>
      <dsp:spPr>
        <a:xfrm>
          <a:off x="4241522" y="1658458"/>
          <a:ext cx="1543941" cy="1003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Question</a:t>
          </a:r>
          <a:endParaRPr lang="en-GB" sz="2600" kern="1200" dirty="0"/>
        </a:p>
      </dsp:txBody>
      <dsp:txXfrm>
        <a:off x="4290512" y="1707448"/>
        <a:ext cx="1445961" cy="905582"/>
      </dsp:txXfrm>
    </dsp:sp>
    <dsp:sp modelId="{BF312920-1540-4023-8D2D-FEC07EA184A5}">
      <dsp:nvSpPr>
        <dsp:cNvPr id="0" name=""/>
        <dsp:cNvSpPr/>
      </dsp:nvSpPr>
      <dsp:spPr>
        <a:xfrm>
          <a:off x="1699867" y="503426"/>
          <a:ext cx="3313626" cy="3313626"/>
        </a:xfrm>
        <a:custGeom>
          <a:avLst/>
          <a:gdLst/>
          <a:ahLst/>
          <a:cxnLst/>
          <a:rect l="0" t="0" r="0" b="0"/>
          <a:pathLst>
            <a:path>
              <a:moveTo>
                <a:pt x="3141791" y="2391569"/>
              </a:moveTo>
              <a:arcTo wR="1656813" hR="1656813" stAng="1579551" swAng="163240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3517686-AAFE-475C-90B1-FFB1453D4F9C}">
      <dsp:nvSpPr>
        <dsp:cNvPr id="0" name=""/>
        <dsp:cNvSpPr/>
      </dsp:nvSpPr>
      <dsp:spPr>
        <a:xfrm>
          <a:off x="2584709" y="3315271"/>
          <a:ext cx="1543941" cy="1003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Discuss</a:t>
          </a:r>
          <a:endParaRPr lang="en-GB" sz="2600" kern="1200" dirty="0"/>
        </a:p>
      </dsp:txBody>
      <dsp:txXfrm>
        <a:off x="2633699" y="3364261"/>
        <a:ext cx="1445961" cy="905582"/>
      </dsp:txXfrm>
    </dsp:sp>
    <dsp:sp modelId="{C7214A5A-1E75-48A4-880A-DC9E3734DF9E}">
      <dsp:nvSpPr>
        <dsp:cNvPr id="0" name=""/>
        <dsp:cNvSpPr/>
      </dsp:nvSpPr>
      <dsp:spPr>
        <a:xfrm>
          <a:off x="1699867" y="503426"/>
          <a:ext cx="3313626" cy="3313626"/>
        </a:xfrm>
        <a:custGeom>
          <a:avLst/>
          <a:gdLst/>
          <a:ahLst/>
          <a:cxnLst/>
          <a:rect l="0" t="0" r="0" b="0"/>
          <a:pathLst>
            <a:path>
              <a:moveTo>
                <a:pt x="672062" y="2989215"/>
              </a:moveTo>
              <a:arcTo wR="1656813" hR="1656813" stAng="7588040" swAng="163240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E420366-9F44-416E-8E7C-3A4A71B7F6F0}">
      <dsp:nvSpPr>
        <dsp:cNvPr id="0" name=""/>
        <dsp:cNvSpPr/>
      </dsp:nvSpPr>
      <dsp:spPr>
        <a:xfrm>
          <a:off x="927896" y="1658458"/>
          <a:ext cx="1543941" cy="1003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Report</a:t>
          </a:r>
          <a:endParaRPr lang="en-GB" sz="2600" kern="1200" dirty="0"/>
        </a:p>
      </dsp:txBody>
      <dsp:txXfrm>
        <a:off x="976886" y="1707448"/>
        <a:ext cx="1445961" cy="905582"/>
      </dsp:txXfrm>
    </dsp:sp>
    <dsp:sp modelId="{EF547219-0E82-446D-89EC-166130CBA66A}">
      <dsp:nvSpPr>
        <dsp:cNvPr id="0" name=""/>
        <dsp:cNvSpPr/>
      </dsp:nvSpPr>
      <dsp:spPr>
        <a:xfrm>
          <a:off x="1699867" y="503426"/>
          <a:ext cx="3313626" cy="3313626"/>
        </a:xfrm>
        <a:custGeom>
          <a:avLst/>
          <a:gdLst/>
          <a:ahLst/>
          <a:cxnLst/>
          <a:rect l="0" t="0" r="0" b="0"/>
          <a:pathLst>
            <a:path>
              <a:moveTo>
                <a:pt x="171834" y="922056"/>
              </a:moveTo>
              <a:arcTo wR="1656813" hR="1656813" stAng="12379551" swAng="163240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6993" y="4715153"/>
            <a:ext cx="4983689"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16390" name="Rectangle 2054"/>
          <p:cNvSpPr>
            <a:spLocks noGrp="1" noChangeArrowheads="1"/>
          </p:cNvSpPr>
          <p:nvPr>
            <p:ph type="ftr" sz="quarter" idx="4"/>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a:t>
            </a:fld>
            <a:endParaRPr lang="en-GB" altLang="en-US"/>
          </a:p>
        </p:txBody>
      </p:sp>
    </p:spTree>
    <p:extLst>
      <p:ext uri="{BB962C8B-B14F-4D97-AF65-F5344CB8AC3E}">
        <p14:creationId xmlns:p14="http://schemas.microsoft.com/office/powerpoint/2010/main" val="5528670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917575" y="744538"/>
            <a:ext cx="4962525" cy="3722687"/>
          </a:xfrm>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576BC9B6-252B-4C8A-B58B-2D3954F0ED4E}" type="slidenum">
              <a:rPr lang="en-GB" smtClean="0"/>
              <a:pPr>
                <a:defRPr/>
              </a:pPr>
              <a:t>10</a:t>
            </a:fld>
            <a:endParaRPr lang="en-GB"/>
          </a:p>
        </p:txBody>
      </p:sp>
    </p:spTree>
    <p:extLst>
      <p:ext uri="{BB962C8B-B14F-4D97-AF65-F5344CB8AC3E}">
        <p14:creationId xmlns:p14="http://schemas.microsoft.com/office/powerpoint/2010/main" val="2730771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11</a:t>
            </a:fld>
            <a:endParaRPr lang="en-GB" altLang="en-US"/>
          </a:p>
        </p:txBody>
      </p:sp>
    </p:spTree>
    <p:extLst>
      <p:ext uri="{BB962C8B-B14F-4D97-AF65-F5344CB8AC3E}">
        <p14:creationId xmlns:p14="http://schemas.microsoft.com/office/powerpoint/2010/main" val="16395690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12</a:t>
            </a:fld>
            <a:endParaRPr lang="en-GB" altLang="en-US"/>
          </a:p>
        </p:txBody>
      </p:sp>
    </p:spTree>
    <p:extLst>
      <p:ext uri="{BB962C8B-B14F-4D97-AF65-F5344CB8AC3E}">
        <p14:creationId xmlns:p14="http://schemas.microsoft.com/office/powerpoint/2010/main" val="263823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13</a:t>
            </a:fld>
            <a:endParaRPr lang="en-GB" altLang="en-US"/>
          </a:p>
        </p:txBody>
      </p:sp>
    </p:spTree>
    <p:extLst>
      <p:ext uri="{BB962C8B-B14F-4D97-AF65-F5344CB8AC3E}">
        <p14:creationId xmlns:p14="http://schemas.microsoft.com/office/powerpoint/2010/main" val="3490646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14</a:t>
            </a:fld>
            <a:endParaRPr lang="en-GB" altLang="en-US"/>
          </a:p>
        </p:txBody>
      </p:sp>
    </p:spTree>
    <p:extLst>
      <p:ext uri="{BB962C8B-B14F-4D97-AF65-F5344CB8AC3E}">
        <p14:creationId xmlns:p14="http://schemas.microsoft.com/office/powerpoint/2010/main" val="2403496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917575" y="744538"/>
            <a:ext cx="4962525" cy="3722687"/>
          </a:xfrm>
          <a:ln/>
        </p:spPr>
      </p:sp>
      <p:sp>
        <p:nvSpPr>
          <p:cNvPr id="3" name="Notes Placeholder 2"/>
          <p:cNvSpPr>
            <a:spLocks noGrp="1"/>
          </p:cNvSpPr>
          <p:nvPr>
            <p:ph type="body" idx="1"/>
          </p:nvPr>
        </p:nvSpPr>
        <p:spPr/>
        <p:txBody>
          <a:bodyPr>
            <a:normAutofit/>
          </a:bodyPr>
          <a:lstStyle/>
          <a:p>
            <a:pPr>
              <a:defRPr/>
            </a:pPr>
            <a:endParaRPr lang="en-GB" dirty="0"/>
          </a:p>
        </p:txBody>
      </p:sp>
      <p:sp>
        <p:nvSpPr>
          <p:cNvPr id="12292"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8756" eaLnBrk="0" hangingPunct="0">
              <a:defRPr sz="2000">
                <a:solidFill>
                  <a:schemeClr val="tx1"/>
                </a:solidFill>
                <a:latin typeface="Arial" charset="0"/>
              </a:defRPr>
            </a:lvl1pPr>
            <a:lvl2pPr marL="735130" indent="-282743" defTabSz="948756" eaLnBrk="0" hangingPunct="0">
              <a:defRPr sz="2000">
                <a:solidFill>
                  <a:schemeClr val="tx1"/>
                </a:solidFill>
                <a:latin typeface="Arial" charset="0"/>
              </a:defRPr>
            </a:lvl2pPr>
            <a:lvl3pPr marL="1130968" indent="-226194" defTabSz="948756" eaLnBrk="0" hangingPunct="0">
              <a:defRPr sz="2000">
                <a:solidFill>
                  <a:schemeClr val="tx1"/>
                </a:solidFill>
                <a:latin typeface="Arial" charset="0"/>
              </a:defRPr>
            </a:lvl3pPr>
            <a:lvl4pPr marL="1583355" indent="-226194" defTabSz="948756" eaLnBrk="0" hangingPunct="0">
              <a:defRPr sz="2000">
                <a:solidFill>
                  <a:schemeClr val="tx1"/>
                </a:solidFill>
                <a:latin typeface="Arial" charset="0"/>
              </a:defRPr>
            </a:lvl4pPr>
            <a:lvl5pPr marL="2035743" indent="-226194" defTabSz="948756" eaLnBrk="0" hangingPunct="0">
              <a:defRPr sz="2000">
                <a:solidFill>
                  <a:schemeClr val="tx1"/>
                </a:solidFill>
                <a:latin typeface="Arial" charset="0"/>
              </a:defRPr>
            </a:lvl5pPr>
            <a:lvl6pPr marL="2488130" indent="-226194" defTabSz="948756" eaLnBrk="0" fontAlgn="base" hangingPunct="0">
              <a:lnSpc>
                <a:spcPct val="90000"/>
              </a:lnSpc>
              <a:spcBef>
                <a:spcPct val="20000"/>
              </a:spcBef>
              <a:spcAft>
                <a:spcPct val="0"/>
              </a:spcAft>
              <a:buClr>
                <a:schemeClr val="hlink"/>
              </a:buClr>
              <a:buSzPct val="70000"/>
              <a:buFont typeface="Wingdings" pitchFamily="2" charset="2"/>
              <a:buChar char="n"/>
              <a:defRPr sz="2000">
                <a:solidFill>
                  <a:schemeClr val="tx1"/>
                </a:solidFill>
                <a:latin typeface="Arial" charset="0"/>
              </a:defRPr>
            </a:lvl6pPr>
            <a:lvl7pPr marL="2940517" indent="-226194" defTabSz="948756" eaLnBrk="0" fontAlgn="base" hangingPunct="0">
              <a:lnSpc>
                <a:spcPct val="90000"/>
              </a:lnSpc>
              <a:spcBef>
                <a:spcPct val="20000"/>
              </a:spcBef>
              <a:spcAft>
                <a:spcPct val="0"/>
              </a:spcAft>
              <a:buClr>
                <a:schemeClr val="hlink"/>
              </a:buClr>
              <a:buSzPct val="70000"/>
              <a:buFont typeface="Wingdings" pitchFamily="2" charset="2"/>
              <a:buChar char="n"/>
              <a:defRPr sz="2000">
                <a:solidFill>
                  <a:schemeClr val="tx1"/>
                </a:solidFill>
                <a:latin typeface="Arial" charset="0"/>
              </a:defRPr>
            </a:lvl7pPr>
            <a:lvl8pPr marL="3392905" indent="-226194" defTabSz="948756" eaLnBrk="0" fontAlgn="base" hangingPunct="0">
              <a:lnSpc>
                <a:spcPct val="90000"/>
              </a:lnSpc>
              <a:spcBef>
                <a:spcPct val="20000"/>
              </a:spcBef>
              <a:spcAft>
                <a:spcPct val="0"/>
              </a:spcAft>
              <a:buClr>
                <a:schemeClr val="hlink"/>
              </a:buClr>
              <a:buSzPct val="70000"/>
              <a:buFont typeface="Wingdings" pitchFamily="2" charset="2"/>
              <a:buChar char="n"/>
              <a:defRPr sz="2000">
                <a:solidFill>
                  <a:schemeClr val="tx1"/>
                </a:solidFill>
                <a:latin typeface="Arial" charset="0"/>
              </a:defRPr>
            </a:lvl8pPr>
            <a:lvl9pPr marL="3845292" indent="-226194" defTabSz="948756" eaLnBrk="0" fontAlgn="base" hangingPunct="0">
              <a:lnSpc>
                <a:spcPct val="90000"/>
              </a:lnSpc>
              <a:spcBef>
                <a:spcPct val="20000"/>
              </a:spcBef>
              <a:spcAft>
                <a:spcPct val="0"/>
              </a:spcAft>
              <a:buClr>
                <a:schemeClr val="hlink"/>
              </a:buClr>
              <a:buSzPct val="70000"/>
              <a:buFont typeface="Wingdings" pitchFamily="2" charset="2"/>
              <a:buChar char="n"/>
              <a:defRPr sz="2000">
                <a:solidFill>
                  <a:schemeClr val="tx1"/>
                </a:solidFill>
                <a:latin typeface="Arial" charset="0"/>
              </a:defRPr>
            </a:lvl9pPr>
          </a:lstStyle>
          <a:p>
            <a:pPr eaLnBrk="1" hangingPunct="1">
              <a:defRPr/>
            </a:pPr>
            <a:fld id="{C91C4D9C-6DEE-4F27-AAC1-EA8BFC84B5D8}" type="slidenum">
              <a:rPr lang="en-GB" sz="1200">
                <a:latin typeface="Times New Roman" pitchFamily="18" charset="0"/>
              </a:rPr>
              <a:pPr eaLnBrk="1" hangingPunct="1">
                <a:defRPr/>
              </a:pPr>
              <a:t>15</a:t>
            </a:fld>
            <a:endParaRPr lang="en-GB" sz="1200">
              <a:latin typeface="Times New Roman" pitchFamily="18" charset="0"/>
            </a:endParaRPr>
          </a:p>
        </p:txBody>
      </p:sp>
    </p:spTree>
    <p:extLst>
      <p:ext uri="{BB962C8B-B14F-4D97-AF65-F5344CB8AC3E}">
        <p14:creationId xmlns:p14="http://schemas.microsoft.com/office/powerpoint/2010/main" val="1122279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6320">
              <a:defRPr/>
            </a:pPr>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16</a:t>
            </a:fld>
            <a:endParaRPr lang="en-GB" altLang="en-US"/>
          </a:p>
        </p:txBody>
      </p:sp>
    </p:spTree>
    <p:extLst>
      <p:ext uri="{BB962C8B-B14F-4D97-AF65-F5344CB8AC3E}">
        <p14:creationId xmlns:p14="http://schemas.microsoft.com/office/powerpoint/2010/main" val="7950560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17</a:t>
            </a:fld>
            <a:endParaRPr lang="en-GB" altLang="en-US"/>
          </a:p>
        </p:txBody>
      </p:sp>
    </p:spTree>
    <p:extLst>
      <p:ext uri="{BB962C8B-B14F-4D97-AF65-F5344CB8AC3E}">
        <p14:creationId xmlns:p14="http://schemas.microsoft.com/office/powerpoint/2010/main" val="5790504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18</a:t>
            </a:fld>
            <a:endParaRPr lang="en-GB" altLang="en-US"/>
          </a:p>
        </p:txBody>
      </p:sp>
    </p:spTree>
    <p:extLst>
      <p:ext uri="{BB962C8B-B14F-4D97-AF65-F5344CB8AC3E}">
        <p14:creationId xmlns:p14="http://schemas.microsoft.com/office/powerpoint/2010/main" val="31123298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19</a:t>
            </a:fld>
            <a:endParaRPr lang="en-GB" altLang="en-US"/>
          </a:p>
        </p:txBody>
      </p:sp>
    </p:spTree>
    <p:extLst>
      <p:ext uri="{BB962C8B-B14F-4D97-AF65-F5344CB8AC3E}">
        <p14:creationId xmlns:p14="http://schemas.microsoft.com/office/powerpoint/2010/main" val="4202369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1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a:t>
            </a:fld>
            <a:endParaRPr lang="en-GB" altLang="en-US"/>
          </a:p>
        </p:txBody>
      </p:sp>
    </p:spTree>
    <p:extLst>
      <p:ext uri="{BB962C8B-B14F-4D97-AF65-F5344CB8AC3E}">
        <p14:creationId xmlns:p14="http://schemas.microsoft.com/office/powerpoint/2010/main" val="37553172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xfrm>
            <a:off x="917575" y="744538"/>
            <a:ext cx="4962525" cy="3722687"/>
          </a:xfrm>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b="1" dirty="0" smtClean="0"/>
          </a:p>
        </p:txBody>
      </p:sp>
      <p:sp>
        <p:nvSpPr>
          <p:cNvPr id="4" name="Slide Number Placeholder 3"/>
          <p:cNvSpPr>
            <a:spLocks noGrp="1"/>
          </p:cNvSpPr>
          <p:nvPr>
            <p:ph type="sldNum" sz="quarter" idx="5"/>
          </p:nvPr>
        </p:nvSpPr>
        <p:spPr/>
        <p:txBody>
          <a:bodyPr/>
          <a:lstStyle/>
          <a:p>
            <a:pPr>
              <a:defRPr/>
            </a:pPr>
            <a:fld id="{CECE1671-97C0-442D-8B63-57129F8A5EE0}" type="slidenum">
              <a:rPr lang="en-GB" smtClean="0"/>
              <a:pPr>
                <a:defRPr/>
              </a:pPr>
              <a:t>20</a:t>
            </a:fld>
            <a:endParaRPr lang="en-GB"/>
          </a:p>
        </p:txBody>
      </p:sp>
    </p:spTree>
    <p:extLst>
      <p:ext uri="{BB962C8B-B14F-4D97-AF65-F5344CB8AC3E}">
        <p14:creationId xmlns:p14="http://schemas.microsoft.com/office/powerpoint/2010/main" val="11323459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21</a:t>
            </a:fld>
            <a:endParaRPr lang="en-GB" altLang="en-US"/>
          </a:p>
        </p:txBody>
      </p:sp>
    </p:spTree>
    <p:extLst>
      <p:ext uri="{BB962C8B-B14F-4D97-AF65-F5344CB8AC3E}">
        <p14:creationId xmlns:p14="http://schemas.microsoft.com/office/powerpoint/2010/main" val="40927265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2225675" y="744538"/>
            <a:ext cx="2573338" cy="1928812"/>
          </a:xfrm>
          <a:ln/>
        </p:spPr>
      </p:sp>
      <p:sp>
        <p:nvSpPr>
          <p:cNvPr id="40963" name="Notes Placeholder 2"/>
          <p:cNvSpPr>
            <a:spLocks noGrp="1"/>
          </p:cNvSpPr>
          <p:nvPr>
            <p:ph type="body" idx="1"/>
          </p:nvPr>
        </p:nvSpPr>
        <p:spPr>
          <a:noFill/>
          <a:ln/>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225EDFAC-34CC-4849-9B4E-A7DB09484F67}" type="slidenum">
              <a:rPr lang="en-GB" smtClean="0"/>
              <a:pPr>
                <a:defRPr/>
              </a:pPr>
              <a:t>22</a:t>
            </a:fld>
            <a:endParaRPr lang="en-GB"/>
          </a:p>
        </p:txBody>
      </p:sp>
    </p:spTree>
    <p:extLst>
      <p:ext uri="{BB962C8B-B14F-4D97-AF65-F5344CB8AC3E}">
        <p14:creationId xmlns:p14="http://schemas.microsoft.com/office/powerpoint/2010/main" val="1137402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381E55A-EFAD-4F46-9F6A-951B2AE98C90}" type="slidenum">
              <a:rPr lang="en-GB" smtClean="0"/>
              <a:t>23</a:t>
            </a:fld>
            <a:endParaRPr lang="en-GB"/>
          </a:p>
        </p:txBody>
      </p:sp>
    </p:spTree>
    <p:extLst>
      <p:ext uri="{BB962C8B-B14F-4D97-AF65-F5344CB8AC3E}">
        <p14:creationId xmlns:p14="http://schemas.microsoft.com/office/powerpoint/2010/main" val="31657013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917575" y="744538"/>
            <a:ext cx="4962525" cy="3722687"/>
          </a:xfrm>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6320" eaLnBrk="1" hangingPunct="1">
              <a:defRPr/>
            </a:pPr>
            <a:endParaRPr lang="en-US" altLang="en-US" dirty="0" smtClean="0"/>
          </a:p>
        </p:txBody>
      </p:sp>
      <p:sp>
        <p:nvSpPr>
          <p:cNvPr id="4" name="Slide Number Placeholder 3"/>
          <p:cNvSpPr>
            <a:spLocks noGrp="1"/>
          </p:cNvSpPr>
          <p:nvPr>
            <p:ph type="sldNum" sz="quarter" idx="5"/>
          </p:nvPr>
        </p:nvSpPr>
        <p:spPr/>
        <p:txBody>
          <a:bodyPr/>
          <a:lstStyle/>
          <a:p>
            <a:pPr>
              <a:defRPr/>
            </a:pPr>
            <a:fld id="{94D94250-5AF1-44CB-B328-D8DFA85FE3A2}" type="slidenum">
              <a:rPr lang="en-GB" smtClean="0"/>
              <a:pPr>
                <a:defRPr/>
              </a:pPr>
              <a:t>24</a:t>
            </a:fld>
            <a:endParaRPr lang="en-GB"/>
          </a:p>
        </p:txBody>
      </p:sp>
    </p:spTree>
    <p:extLst>
      <p:ext uri="{BB962C8B-B14F-4D97-AF65-F5344CB8AC3E}">
        <p14:creationId xmlns:p14="http://schemas.microsoft.com/office/powerpoint/2010/main" val="126067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C89F38A-B6E0-455C-AB64-BCA763D2ECA4}" type="slidenum">
              <a:rPr lang="en-GB" smtClean="0"/>
              <a:t>25</a:t>
            </a:fld>
            <a:endParaRPr lang="en-GB"/>
          </a:p>
        </p:txBody>
      </p:sp>
    </p:spTree>
    <p:extLst>
      <p:ext uri="{BB962C8B-B14F-4D97-AF65-F5344CB8AC3E}">
        <p14:creationId xmlns:p14="http://schemas.microsoft.com/office/powerpoint/2010/main" val="17707109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p:txBody>
          <a:bodyPr/>
          <a:lstStyle/>
          <a:p>
            <a:pPr>
              <a:defRPr/>
            </a:pPr>
            <a:fld id="{5364AB07-C69F-4AEB-9D4F-C46A52E241CC}" type="slidenum">
              <a:rPr lang="en-GB"/>
              <a:pPr>
                <a:defRPr/>
              </a:pPr>
              <a:t>26</a:t>
            </a:fld>
            <a:endParaRPr lang="en-GB"/>
          </a:p>
        </p:txBody>
      </p:sp>
      <p:sp>
        <p:nvSpPr>
          <p:cNvPr id="35843" name="Rectangle 3"/>
          <p:cNvSpPr>
            <a:spLocks noGrp="1" noChangeArrowheads="1"/>
          </p:cNvSpPr>
          <p:nvPr>
            <p:ph type="body" idx="1"/>
          </p:nvPr>
        </p:nvSpPr>
        <p:spPr>
          <a:xfrm>
            <a:off x="375208" y="314759"/>
            <a:ext cx="6092788" cy="611664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z="1300" b="1" dirty="0"/>
              <a:t>	</a:t>
            </a:r>
            <a:endParaRPr lang="en-GB" altLang="en-US" sz="1900" dirty="0"/>
          </a:p>
        </p:txBody>
      </p:sp>
    </p:spTree>
    <p:extLst>
      <p:ext uri="{BB962C8B-B14F-4D97-AF65-F5344CB8AC3E}">
        <p14:creationId xmlns:p14="http://schemas.microsoft.com/office/powerpoint/2010/main" val="33465993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917575" y="744538"/>
            <a:ext cx="4962525" cy="3722687"/>
          </a:xfrm>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Slide Number Placeholder 3"/>
          <p:cNvSpPr>
            <a:spLocks noGrp="1"/>
          </p:cNvSpPr>
          <p:nvPr>
            <p:ph type="sldNum" sz="quarter" idx="5"/>
          </p:nvPr>
        </p:nvSpPr>
        <p:spPr/>
        <p:txBody>
          <a:bodyPr/>
          <a:lstStyle/>
          <a:p>
            <a:pPr>
              <a:defRPr/>
            </a:pPr>
            <a:fld id="{AF58D5F8-8D44-422F-8835-DE2D5F45B828}" type="slidenum">
              <a:rPr lang="en-GB" smtClean="0"/>
              <a:pPr>
                <a:defRPr/>
              </a:pPr>
              <a:t>27</a:t>
            </a:fld>
            <a:endParaRPr lang="en-GB"/>
          </a:p>
        </p:txBody>
      </p:sp>
    </p:spTree>
    <p:extLst>
      <p:ext uri="{BB962C8B-B14F-4D97-AF65-F5344CB8AC3E}">
        <p14:creationId xmlns:p14="http://schemas.microsoft.com/office/powerpoint/2010/main" val="16303654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28</a:t>
            </a:fld>
            <a:endParaRPr lang="en-GB" altLang="en-US"/>
          </a:p>
        </p:txBody>
      </p:sp>
    </p:spTree>
    <p:extLst>
      <p:ext uri="{BB962C8B-B14F-4D97-AF65-F5344CB8AC3E}">
        <p14:creationId xmlns:p14="http://schemas.microsoft.com/office/powerpoint/2010/main" val="541506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3</a:t>
            </a:fld>
            <a:endParaRPr lang="en-GB" altLang="en-US"/>
          </a:p>
        </p:txBody>
      </p:sp>
    </p:spTree>
    <p:extLst>
      <p:ext uri="{BB962C8B-B14F-4D97-AF65-F5344CB8AC3E}">
        <p14:creationId xmlns:p14="http://schemas.microsoft.com/office/powerpoint/2010/main" val="2085529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C89F38A-B6E0-455C-AB64-BCA763D2ECA4}" type="slidenum">
              <a:rPr lang="en-GB" smtClean="0"/>
              <a:t>4</a:t>
            </a:fld>
            <a:endParaRPr lang="en-GB"/>
          </a:p>
        </p:txBody>
      </p:sp>
    </p:spTree>
    <p:extLst>
      <p:ext uri="{BB962C8B-B14F-4D97-AF65-F5344CB8AC3E}">
        <p14:creationId xmlns:p14="http://schemas.microsoft.com/office/powerpoint/2010/main" val="1798468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6571B57-011B-4F4E-A0DD-F4BC7D6F8B39}" type="slidenum">
              <a:rPr lang="en-GB">
                <a:solidFill>
                  <a:srgbClr val="000000"/>
                </a:solidFill>
              </a:rPr>
              <a:pPr>
                <a:defRPr/>
              </a:pPr>
              <a:t>5</a:t>
            </a:fld>
            <a:endParaRPr lang="en-GB">
              <a:solidFill>
                <a:srgbClr val="000000"/>
              </a:solidFill>
            </a:endParaRPr>
          </a:p>
        </p:txBody>
      </p:sp>
      <p:sp>
        <p:nvSpPr>
          <p:cNvPr id="31747" name="Rectangle 2"/>
          <p:cNvSpPr>
            <a:spLocks noGrp="1" noRot="1" noChangeAspect="1" noChangeArrowheads="1" noTextEdit="1"/>
          </p:cNvSpPr>
          <p:nvPr>
            <p:ph type="sldImg"/>
          </p:nvPr>
        </p:nvSpPr>
        <p:spPr>
          <a:xfrm>
            <a:off x="917575" y="744538"/>
            <a:ext cx="4962525" cy="3722687"/>
          </a:xfrm>
          <a:ln/>
        </p:spPr>
      </p:sp>
      <p:sp>
        <p:nvSpPr>
          <p:cNvPr id="31748" name="Rectangle 4"/>
          <p:cNvSpPr>
            <a:spLocks noGrp="1" noChangeArrowheads="1"/>
          </p:cNvSpPr>
          <p:nvPr>
            <p:ph type="body" idx="1"/>
          </p:nvPr>
        </p:nvSpPr>
        <p:spPr>
          <a:xfrm>
            <a:off x="375208" y="3064591"/>
            <a:ext cx="6092788" cy="611664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15936" indent="-215936"/>
            <a:endParaRPr lang="en-US" altLang="en-US" dirty="0" smtClean="0"/>
          </a:p>
        </p:txBody>
      </p:sp>
    </p:spTree>
    <p:extLst>
      <p:ext uri="{BB962C8B-B14F-4D97-AF65-F5344CB8AC3E}">
        <p14:creationId xmlns:p14="http://schemas.microsoft.com/office/powerpoint/2010/main" val="2295644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GB" dirty="0">
              <a:latin typeface="+mn-lt"/>
            </a:endParaRPr>
          </a:p>
        </p:txBody>
      </p:sp>
      <p:sp>
        <p:nvSpPr>
          <p:cNvPr id="4" name="Slide Number Placeholder 3"/>
          <p:cNvSpPr>
            <a:spLocks noGrp="1"/>
          </p:cNvSpPr>
          <p:nvPr>
            <p:ph type="sldNum" sz="quarter" idx="10"/>
          </p:nvPr>
        </p:nvSpPr>
        <p:spPr/>
        <p:txBody>
          <a:bodyPr/>
          <a:lstStyle/>
          <a:p>
            <a:fld id="{2DE70EA2-92CA-45AE-970A-48CA6ACC23A8}" type="slidenum">
              <a:rPr lang="en-GB" smtClean="0">
                <a:solidFill>
                  <a:srgbClr val="000000"/>
                </a:solidFill>
              </a:rPr>
              <a:pPr/>
              <a:t>6</a:t>
            </a:fld>
            <a:endParaRPr lang="en-GB">
              <a:solidFill>
                <a:srgbClr val="000000"/>
              </a:solidFill>
            </a:endParaRPr>
          </a:p>
        </p:txBody>
      </p:sp>
    </p:spTree>
    <p:extLst>
      <p:ext uri="{BB962C8B-B14F-4D97-AF65-F5344CB8AC3E}">
        <p14:creationId xmlns:p14="http://schemas.microsoft.com/office/powerpoint/2010/main" val="2109522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7</a:t>
            </a:fld>
            <a:endParaRPr lang="en-GB" altLang="en-US"/>
          </a:p>
        </p:txBody>
      </p:sp>
    </p:spTree>
    <p:extLst>
      <p:ext uri="{BB962C8B-B14F-4D97-AF65-F5344CB8AC3E}">
        <p14:creationId xmlns:p14="http://schemas.microsoft.com/office/powerpoint/2010/main" val="3201815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917575" y="744538"/>
            <a:ext cx="4962525" cy="3722687"/>
          </a:xfrm>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b="0" dirty="0"/>
          </a:p>
        </p:txBody>
      </p:sp>
      <p:sp>
        <p:nvSpPr>
          <p:cNvPr id="4" name="Slide Number Placeholder 3"/>
          <p:cNvSpPr>
            <a:spLocks noGrp="1"/>
          </p:cNvSpPr>
          <p:nvPr>
            <p:ph type="sldNum" sz="quarter" idx="5"/>
          </p:nvPr>
        </p:nvSpPr>
        <p:spPr/>
        <p:txBody>
          <a:bodyPr/>
          <a:lstStyle/>
          <a:p>
            <a:pPr>
              <a:defRPr/>
            </a:pPr>
            <a:fld id="{840CDCB2-C381-46EB-891B-8E7EB875B1E1}" type="slidenum">
              <a:rPr lang="en-GB" smtClean="0"/>
              <a:pPr>
                <a:defRPr/>
              </a:pPr>
              <a:t>8</a:t>
            </a:fld>
            <a:endParaRPr lang="en-GB"/>
          </a:p>
        </p:txBody>
      </p:sp>
    </p:spTree>
    <p:extLst>
      <p:ext uri="{BB962C8B-B14F-4D97-AF65-F5344CB8AC3E}">
        <p14:creationId xmlns:p14="http://schemas.microsoft.com/office/powerpoint/2010/main" val="3386343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000"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9</a:t>
            </a:fld>
            <a:endParaRPr lang="en-GB" altLang="en-US"/>
          </a:p>
        </p:txBody>
      </p:sp>
    </p:spTree>
    <p:extLst>
      <p:ext uri="{BB962C8B-B14F-4D97-AF65-F5344CB8AC3E}">
        <p14:creationId xmlns:p14="http://schemas.microsoft.com/office/powerpoint/2010/main" val="32884479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04/09/2019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04/09/2019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04/09/2019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04/09/2019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04/09/2019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04/09/2019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04/09/2019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04/09/2019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04/09/2019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04/09/2019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L.Spicer@warwick.ac.u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emf"/></Relationships>
</file>

<file path=ppt/slides/_rels/slide2.xml.rels><?xml version="1.0" encoding="UTF-8" standalone="yes"?>
<Relationships xmlns="http://schemas.openxmlformats.org/package/2006/relationships"><Relationship Id="rId3" Type="http://schemas.openxmlformats.org/officeDocument/2006/relationships/hyperlink" Target="http://www.scienceinschool.org/content/fifty-shades-muddy-green"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hyperlink" Target="http://www.score-education.org/media/3674/primary.pdf" TargetMode="External"/><Relationship Id="rId3" Type="http://schemas.openxmlformats.org/officeDocument/2006/relationships/notesSlide" Target="../notesSlides/notesSlide26.xml"/><Relationship Id="rId7" Type="http://schemas.openxmlformats.org/officeDocument/2006/relationships/hyperlink" Target="http://www.ciec.org.uk/" TargetMode="External"/><Relationship Id="rId2" Type="http://schemas.openxmlformats.org/officeDocument/2006/relationships/slideLayout" Target="../slideLayouts/slideLayout3.xml"/><Relationship Id="rId1" Type="http://schemas.openxmlformats.org/officeDocument/2006/relationships/tags" Target="../tags/tag2.xml"/><Relationship Id="rId6" Type="http://schemas.openxmlformats.org/officeDocument/2006/relationships/hyperlink" Target="https://pstt.org.uk/resources" TargetMode="External"/><Relationship Id="rId5" Type="http://schemas.openxmlformats.org/officeDocument/2006/relationships/hyperlink" Target="https://www.ase.org.uk/resources/primary/plan/" TargetMode="External"/><Relationship Id="rId10" Type="http://schemas.openxmlformats.org/officeDocument/2006/relationships/image" Target="../media/image34.png"/><Relationship Id="rId4" Type="http://schemas.openxmlformats.org/officeDocument/2006/relationships/hyperlink" Target="http://www.ase.org.uk/home/" TargetMode="External"/><Relationship Id="rId9" Type="http://schemas.openxmlformats.org/officeDocument/2006/relationships/hyperlink" Target="http://www.score-education.org/media/3662/framework.pdf"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ase.org.uk/bookshop/new-books/"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www.ase.org.uk/home/"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1.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hyperlink" Target="http://www.score-education.org/media/3674/primary.pdf"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868513"/>
            <a:ext cx="7056784" cy="1352575"/>
          </a:xfrm>
        </p:spPr>
        <p:txBody>
          <a:bodyPr/>
          <a:lstStyle/>
          <a:p>
            <a:pPr algn="ctr"/>
            <a:r>
              <a:rPr lang="en-GB" sz="4400" dirty="0" smtClean="0">
                <a:solidFill>
                  <a:srgbClr val="002060"/>
                </a:solidFill>
              </a:rPr>
              <a:t>Working Scientifically 1:</a:t>
            </a:r>
            <a:br>
              <a:rPr lang="en-GB" sz="4400" dirty="0" smtClean="0">
                <a:solidFill>
                  <a:srgbClr val="002060"/>
                </a:solidFill>
              </a:rPr>
            </a:br>
            <a:r>
              <a:rPr lang="en-GB" sz="4400" dirty="0" smtClean="0">
                <a:solidFill>
                  <a:srgbClr val="002060"/>
                </a:solidFill>
              </a:rPr>
              <a:t>Observation</a:t>
            </a:r>
            <a:br>
              <a:rPr lang="en-GB" sz="4400" dirty="0" smtClean="0">
                <a:solidFill>
                  <a:srgbClr val="002060"/>
                </a:solidFill>
              </a:rPr>
            </a:br>
            <a:endParaRPr lang="en-GB" sz="4400" dirty="0">
              <a:solidFill>
                <a:srgbClr val="002060"/>
              </a:solidFill>
            </a:endParaRPr>
          </a:p>
        </p:txBody>
      </p:sp>
      <p:sp>
        <p:nvSpPr>
          <p:cNvPr id="3" name="Subtitle 2"/>
          <p:cNvSpPr>
            <a:spLocks noGrp="1"/>
          </p:cNvSpPr>
          <p:nvPr>
            <p:ph type="subTitle" idx="1"/>
          </p:nvPr>
        </p:nvSpPr>
        <p:spPr>
          <a:xfrm>
            <a:off x="1061356" y="3933056"/>
            <a:ext cx="7128792" cy="1327299"/>
          </a:xfrm>
        </p:spPr>
        <p:txBody>
          <a:bodyPr/>
          <a:lstStyle/>
          <a:p>
            <a:pPr algn="ctr">
              <a:defRPr/>
            </a:pPr>
            <a:r>
              <a:rPr lang="en-GB" dirty="0" smtClean="0">
                <a:solidFill>
                  <a:srgbClr val="002060"/>
                </a:solidFill>
              </a:rPr>
              <a:t>Tutor: </a:t>
            </a:r>
          </a:p>
          <a:p>
            <a:pPr algn="ctr">
              <a:defRPr/>
            </a:pPr>
            <a:r>
              <a:rPr lang="en-GB" dirty="0" smtClean="0">
                <a:solidFill>
                  <a:srgbClr val="002060"/>
                </a:solidFill>
              </a:rPr>
              <a:t>Sally Spicer  </a:t>
            </a:r>
          </a:p>
          <a:p>
            <a:pPr algn="ctr">
              <a:defRPr/>
            </a:pPr>
            <a:r>
              <a:rPr lang="en-GB" sz="2400" dirty="0" smtClean="0">
                <a:solidFill>
                  <a:srgbClr val="0070C0"/>
                </a:solidFill>
                <a:hlinkClick r:id="rId3"/>
              </a:rPr>
              <a:t>S.L.Spicer@warwick.ac.uk</a:t>
            </a:r>
            <a:endParaRPr lang="en-GB" sz="2400" dirty="0">
              <a:solidFill>
                <a:srgbClr val="002060"/>
              </a:solidFill>
            </a:endParaRPr>
          </a:p>
          <a:p>
            <a:endParaRPr lang="en-GB" dirty="0"/>
          </a:p>
        </p:txBody>
      </p:sp>
      <p:pic>
        <p:nvPicPr>
          <p:cNvPr id="5" name="Picture 4"/>
          <p:cNvPicPr>
            <a:picLocks noChangeAspect="1"/>
          </p:cNvPicPr>
          <p:nvPr/>
        </p:nvPicPr>
        <p:blipFill rotWithShape="1">
          <a:blip r:embed="rId4"/>
          <a:srcRect l="20004" t="6273" r="14045" b="3617"/>
          <a:stretch/>
        </p:blipFill>
        <p:spPr>
          <a:xfrm>
            <a:off x="250348" y="3902408"/>
            <a:ext cx="2304256" cy="2363702"/>
          </a:xfrm>
          <a:prstGeom prst="rect">
            <a:avLst/>
          </a:prstGeom>
        </p:spPr>
      </p:pic>
    </p:spTree>
    <p:extLst>
      <p:ext uri="{BB962C8B-B14F-4D97-AF65-F5344CB8AC3E}">
        <p14:creationId xmlns:p14="http://schemas.microsoft.com/office/powerpoint/2010/main" val="157084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11560" y="404813"/>
            <a:ext cx="7886432" cy="1164907"/>
          </a:xfrm>
        </p:spPr>
        <p:txBody>
          <a:bodyPr>
            <a:normAutofit/>
          </a:bodyPr>
          <a:lstStyle/>
          <a:p>
            <a:pPr algn="ctr" eaLnBrk="1" hangingPunct="1"/>
            <a:r>
              <a:rPr lang="en-GB" altLang="en-US" sz="4900" dirty="0" smtClean="0">
                <a:solidFill>
                  <a:srgbClr val="002060"/>
                </a:solidFill>
              </a:rPr>
              <a:t>Aspects of science enquiry</a:t>
            </a:r>
            <a:endParaRPr lang="en-GB" altLang="en-US" sz="1800" dirty="0" smtClean="0">
              <a:solidFill>
                <a:srgbClr val="002060"/>
              </a:solidFill>
            </a:endParaRPr>
          </a:p>
        </p:txBody>
      </p:sp>
      <p:sp>
        <p:nvSpPr>
          <p:cNvPr id="3" name="Content Placeholder 2"/>
          <p:cNvSpPr>
            <a:spLocks noGrp="1"/>
          </p:cNvSpPr>
          <p:nvPr>
            <p:ph idx="1"/>
          </p:nvPr>
        </p:nvSpPr>
        <p:spPr>
          <a:xfrm>
            <a:off x="849923" y="1645921"/>
            <a:ext cx="7962900" cy="4735831"/>
          </a:xfrm>
        </p:spPr>
        <p:txBody>
          <a:bodyPr rtlCol="0">
            <a:noAutofit/>
          </a:bodyPr>
          <a:lstStyle/>
          <a:p>
            <a:pPr eaLnBrk="1" fontAlgn="auto" hangingPunct="1">
              <a:spcAft>
                <a:spcPts val="0"/>
              </a:spcAft>
              <a:buFont typeface="Wingdings" pitchFamily="2" charset="2"/>
              <a:buNone/>
              <a:defRPr/>
            </a:pPr>
            <a:r>
              <a:rPr lang="en-GB" sz="2800" b="1" dirty="0" smtClean="0">
                <a:solidFill>
                  <a:srgbClr val="002060"/>
                </a:solidFill>
              </a:rPr>
              <a:t>Skills: </a:t>
            </a:r>
            <a:r>
              <a:rPr lang="en-GB" sz="2800" b="1" dirty="0" smtClean="0">
                <a:solidFill>
                  <a:srgbClr val="7030A0"/>
                </a:solidFill>
              </a:rPr>
              <a:t>choosing and using ‘scientific’ equipment  </a:t>
            </a:r>
            <a:r>
              <a:rPr lang="en-GB" sz="2800" dirty="0" smtClean="0">
                <a:solidFill>
                  <a:srgbClr val="0070C0"/>
                </a:solidFill>
              </a:rPr>
              <a:t>(</a:t>
            </a:r>
            <a:r>
              <a:rPr lang="en-GB" sz="2800" dirty="0" err="1" smtClean="0">
                <a:solidFill>
                  <a:srgbClr val="0070C0"/>
                </a:solidFill>
              </a:rPr>
              <a:t>eg</a:t>
            </a:r>
            <a:r>
              <a:rPr lang="en-GB" sz="2800" dirty="0" smtClean="0">
                <a:solidFill>
                  <a:srgbClr val="0070C0"/>
                </a:solidFill>
              </a:rPr>
              <a:t> measuring temperature, using hand lens, measuring distance or time taken)</a:t>
            </a:r>
          </a:p>
          <a:p>
            <a:pPr eaLnBrk="1" fontAlgn="auto" hangingPunct="1">
              <a:spcAft>
                <a:spcPts val="0"/>
              </a:spcAft>
              <a:buFont typeface="Wingdings" pitchFamily="2" charset="2"/>
              <a:buNone/>
              <a:defRPr/>
            </a:pPr>
            <a:r>
              <a:rPr lang="en-GB" sz="2800" b="1" dirty="0" smtClean="0">
                <a:solidFill>
                  <a:srgbClr val="002060"/>
                </a:solidFill>
              </a:rPr>
              <a:t>Observations:</a:t>
            </a:r>
            <a:r>
              <a:rPr lang="en-GB" sz="2800" b="1" dirty="0" smtClean="0"/>
              <a:t> </a:t>
            </a:r>
            <a:r>
              <a:rPr lang="en-GB" sz="2800" b="1" dirty="0" smtClean="0">
                <a:solidFill>
                  <a:srgbClr val="7030A0"/>
                </a:solidFill>
              </a:rPr>
              <a:t>Using 5 senses</a:t>
            </a:r>
            <a:r>
              <a:rPr lang="en-GB" sz="2800" dirty="0" smtClean="0">
                <a:solidFill>
                  <a:schemeClr val="accent2">
                    <a:lumMod val="75000"/>
                  </a:schemeClr>
                </a:solidFill>
              </a:rPr>
              <a:t>, using aids, classifying (</a:t>
            </a:r>
            <a:r>
              <a:rPr lang="en-GB" sz="2800" dirty="0" err="1" smtClean="0">
                <a:solidFill>
                  <a:schemeClr val="accent2">
                    <a:lumMod val="75000"/>
                  </a:schemeClr>
                </a:solidFill>
              </a:rPr>
              <a:t>eg</a:t>
            </a:r>
            <a:r>
              <a:rPr lang="en-GB" sz="2800" dirty="0" smtClean="0">
                <a:solidFill>
                  <a:schemeClr val="accent2">
                    <a:lumMod val="75000"/>
                  </a:schemeClr>
                </a:solidFill>
              </a:rPr>
              <a:t> grouping, sorting, pattern seeking) </a:t>
            </a:r>
          </a:p>
          <a:p>
            <a:pPr eaLnBrk="1" fontAlgn="auto" hangingPunct="1">
              <a:spcAft>
                <a:spcPts val="0"/>
              </a:spcAft>
              <a:buFont typeface="Wingdings" pitchFamily="2" charset="2"/>
              <a:buNone/>
              <a:defRPr/>
            </a:pPr>
            <a:r>
              <a:rPr lang="en-GB" sz="2800" b="1" dirty="0" smtClean="0">
                <a:solidFill>
                  <a:srgbClr val="002060"/>
                </a:solidFill>
              </a:rPr>
              <a:t>Illustrations:</a:t>
            </a:r>
            <a:r>
              <a:rPr lang="en-GB" sz="2800" b="1" dirty="0" smtClean="0"/>
              <a:t> </a:t>
            </a:r>
            <a:r>
              <a:rPr lang="en-GB" sz="2800" dirty="0" smtClean="0">
                <a:solidFill>
                  <a:schemeClr val="accent2">
                    <a:lumMod val="75000"/>
                  </a:schemeClr>
                </a:solidFill>
              </a:rPr>
              <a:t>Focussed activity to </a:t>
            </a:r>
            <a:r>
              <a:rPr lang="en-GB" sz="2800" dirty="0" smtClean="0">
                <a:solidFill>
                  <a:srgbClr val="7030A0"/>
                </a:solidFill>
              </a:rPr>
              <a:t>demonstrate</a:t>
            </a:r>
            <a:r>
              <a:rPr lang="en-GB" sz="2800" dirty="0" smtClean="0">
                <a:solidFill>
                  <a:schemeClr val="accent2">
                    <a:lumMod val="75000"/>
                  </a:schemeClr>
                </a:solidFill>
              </a:rPr>
              <a:t> a particular science idea</a:t>
            </a:r>
          </a:p>
          <a:p>
            <a:pPr eaLnBrk="1" fontAlgn="auto" hangingPunct="1">
              <a:spcAft>
                <a:spcPts val="0"/>
              </a:spcAft>
              <a:buFont typeface="Wingdings" pitchFamily="2" charset="2"/>
              <a:buNone/>
              <a:defRPr/>
            </a:pPr>
            <a:r>
              <a:rPr lang="en-GB" sz="2800" b="1" dirty="0" smtClean="0">
                <a:solidFill>
                  <a:srgbClr val="002060"/>
                </a:solidFill>
              </a:rPr>
              <a:t>Investigations:</a:t>
            </a:r>
            <a:r>
              <a:rPr lang="en-GB" sz="2800" b="1" dirty="0" smtClean="0"/>
              <a:t> </a:t>
            </a:r>
            <a:r>
              <a:rPr lang="en-GB" sz="2800" dirty="0" smtClean="0">
                <a:solidFill>
                  <a:schemeClr val="accent2">
                    <a:lumMod val="75000"/>
                  </a:schemeClr>
                </a:solidFill>
              </a:rPr>
              <a:t>Learning </a:t>
            </a:r>
            <a:r>
              <a:rPr lang="en-GB" sz="2800" dirty="0" smtClean="0">
                <a:solidFill>
                  <a:srgbClr val="7030A0"/>
                </a:solidFill>
              </a:rPr>
              <a:t>methods &amp; strategies </a:t>
            </a:r>
            <a:r>
              <a:rPr lang="en-GB" sz="2800" dirty="0" smtClean="0">
                <a:solidFill>
                  <a:schemeClr val="accent2">
                    <a:lumMod val="75000"/>
                  </a:schemeClr>
                </a:solidFill>
              </a:rPr>
              <a:t>for finding out science ideas</a:t>
            </a:r>
            <a:endParaRPr lang="en-GB" sz="2800" dirty="0">
              <a:solidFill>
                <a:schemeClr val="accent2">
                  <a:lumMod val="75000"/>
                </a:schemeClr>
              </a:solidFill>
            </a:endParaRPr>
          </a:p>
        </p:txBody>
      </p:sp>
    </p:spTree>
    <p:extLst>
      <p:ext uri="{BB962C8B-B14F-4D97-AF65-F5344CB8AC3E}">
        <p14:creationId xmlns:p14="http://schemas.microsoft.com/office/powerpoint/2010/main" val="2828075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altLang="en-US" dirty="0" smtClean="0">
                <a:solidFill>
                  <a:srgbClr val="002060"/>
                </a:solidFill>
              </a:rPr>
              <a:t>Types of enquiry</a:t>
            </a:r>
            <a:endParaRPr lang="en-GB" dirty="0">
              <a:solidFill>
                <a:srgbClr val="002060"/>
              </a:solidFill>
            </a:endParaRPr>
          </a:p>
        </p:txBody>
      </p:sp>
      <p:sp>
        <p:nvSpPr>
          <p:cNvPr id="3" name="Content Placeholder 2"/>
          <p:cNvSpPr>
            <a:spLocks noGrp="1"/>
          </p:cNvSpPr>
          <p:nvPr>
            <p:ph idx="1"/>
          </p:nvPr>
        </p:nvSpPr>
        <p:spPr>
          <a:xfrm>
            <a:off x="467544" y="1124744"/>
            <a:ext cx="8280920" cy="4896544"/>
          </a:xfrm>
        </p:spPr>
        <p:txBody>
          <a:bodyPr>
            <a:noAutofit/>
          </a:bodyPr>
          <a:lstStyle/>
          <a:p>
            <a:pPr>
              <a:buFont typeface="Arial" panose="020B0604020202020204" pitchFamily="34" charset="0"/>
              <a:buChar char="•"/>
            </a:pPr>
            <a:r>
              <a:rPr lang="en-GB" sz="2400" dirty="0" smtClean="0">
                <a:solidFill>
                  <a:srgbClr val="002060"/>
                </a:solidFill>
              </a:rPr>
              <a:t>‘</a:t>
            </a:r>
            <a:r>
              <a:rPr lang="en-GB" sz="2400" dirty="0">
                <a:solidFill>
                  <a:srgbClr val="002060"/>
                </a:solidFill>
              </a:rPr>
              <a:t>working scientifically’ </a:t>
            </a:r>
            <a:r>
              <a:rPr lang="en-GB" sz="2400" dirty="0" smtClean="0">
                <a:solidFill>
                  <a:srgbClr val="002060"/>
                </a:solidFill>
              </a:rPr>
              <a:t>… </a:t>
            </a:r>
            <a:r>
              <a:rPr lang="en-GB" sz="2400" dirty="0">
                <a:solidFill>
                  <a:srgbClr val="002060"/>
                </a:solidFill>
              </a:rPr>
              <a:t>so that </a:t>
            </a:r>
            <a:r>
              <a:rPr lang="en-GB" sz="2400" b="1" dirty="0">
                <a:solidFill>
                  <a:srgbClr val="002060"/>
                </a:solidFill>
              </a:rPr>
              <a:t>pupils learn to use a variety of approaches to answer relevant scientific questions.</a:t>
            </a:r>
            <a:r>
              <a:rPr lang="en-GB" sz="2400" dirty="0">
                <a:solidFill>
                  <a:srgbClr val="002060"/>
                </a:solidFill>
              </a:rPr>
              <a:t> </a:t>
            </a:r>
            <a:endParaRPr lang="en-GB" sz="2400" dirty="0" smtClean="0">
              <a:solidFill>
                <a:srgbClr val="002060"/>
              </a:solidFill>
            </a:endParaRPr>
          </a:p>
          <a:p>
            <a:pPr marL="0" indent="0">
              <a:buNone/>
            </a:pPr>
            <a:r>
              <a:rPr lang="en-GB" sz="2400" dirty="0" smtClean="0">
                <a:solidFill>
                  <a:srgbClr val="002060"/>
                </a:solidFill>
              </a:rPr>
              <a:t>Types </a:t>
            </a:r>
            <a:r>
              <a:rPr lang="en-GB" sz="2400" dirty="0">
                <a:solidFill>
                  <a:srgbClr val="002060"/>
                </a:solidFill>
              </a:rPr>
              <a:t>of scientific enquiry should include: </a:t>
            </a:r>
            <a:endParaRPr lang="en-GB" sz="2400" dirty="0" smtClean="0">
              <a:solidFill>
                <a:srgbClr val="002060"/>
              </a:solidFill>
            </a:endParaRPr>
          </a:p>
          <a:p>
            <a:pPr>
              <a:buFont typeface="Arial" panose="020B0604020202020204" pitchFamily="34" charset="0"/>
              <a:buChar char="•"/>
            </a:pPr>
            <a:r>
              <a:rPr lang="en-GB" sz="2400" b="1" dirty="0" smtClean="0">
                <a:solidFill>
                  <a:srgbClr val="0070C0"/>
                </a:solidFill>
              </a:rPr>
              <a:t>observing </a:t>
            </a:r>
            <a:r>
              <a:rPr lang="en-GB" sz="2400" b="1" dirty="0">
                <a:solidFill>
                  <a:srgbClr val="0070C0"/>
                </a:solidFill>
              </a:rPr>
              <a:t>over </a:t>
            </a:r>
            <a:r>
              <a:rPr lang="en-GB" sz="2400" b="1" dirty="0" smtClean="0">
                <a:solidFill>
                  <a:srgbClr val="0070C0"/>
                </a:solidFill>
              </a:rPr>
              <a:t>time</a:t>
            </a:r>
          </a:p>
          <a:p>
            <a:pPr>
              <a:buFont typeface="Arial" panose="020B0604020202020204" pitchFamily="34" charset="0"/>
              <a:buChar char="•"/>
            </a:pPr>
            <a:r>
              <a:rPr lang="en-GB" sz="2400" b="1" dirty="0" smtClean="0">
                <a:solidFill>
                  <a:srgbClr val="0070C0"/>
                </a:solidFill>
              </a:rPr>
              <a:t>pattern seeking</a:t>
            </a:r>
          </a:p>
          <a:p>
            <a:pPr>
              <a:buFont typeface="Arial" panose="020B0604020202020204" pitchFamily="34" charset="0"/>
              <a:buChar char="•"/>
            </a:pPr>
            <a:r>
              <a:rPr lang="en-GB" sz="2400" b="1" dirty="0" smtClean="0">
                <a:solidFill>
                  <a:srgbClr val="0070C0"/>
                </a:solidFill>
              </a:rPr>
              <a:t>identifying</a:t>
            </a:r>
            <a:r>
              <a:rPr lang="en-GB" sz="2400" b="1" dirty="0">
                <a:solidFill>
                  <a:srgbClr val="0070C0"/>
                </a:solidFill>
              </a:rPr>
              <a:t>, classifying and </a:t>
            </a:r>
            <a:r>
              <a:rPr lang="en-GB" sz="2400" b="1" dirty="0" smtClean="0">
                <a:solidFill>
                  <a:srgbClr val="0070C0"/>
                </a:solidFill>
              </a:rPr>
              <a:t>grouping</a:t>
            </a:r>
          </a:p>
          <a:p>
            <a:pPr>
              <a:buFont typeface="Arial" panose="020B0604020202020204" pitchFamily="34" charset="0"/>
              <a:buChar char="•"/>
            </a:pPr>
            <a:r>
              <a:rPr lang="en-GB" sz="2400" b="1" dirty="0" smtClean="0">
                <a:solidFill>
                  <a:srgbClr val="0070C0"/>
                </a:solidFill>
              </a:rPr>
              <a:t>comparative </a:t>
            </a:r>
            <a:r>
              <a:rPr lang="en-GB" sz="2400" b="1" dirty="0">
                <a:solidFill>
                  <a:srgbClr val="0070C0"/>
                </a:solidFill>
              </a:rPr>
              <a:t>and fair testing (controlled </a:t>
            </a:r>
            <a:r>
              <a:rPr lang="en-GB" sz="2400" b="1" dirty="0" smtClean="0">
                <a:solidFill>
                  <a:srgbClr val="0070C0"/>
                </a:solidFill>
              </a:rPr>
              <a:t>investigations)</a:t>
            </a:r>
          </a:p>
          <a:p>
            <a:pPr>
              <a:buFont typeface="Arial" panose="020B0604020202020204" pitchFamily="34" charset="0"/>
              <a:buChar char="•"/>
            </a:pPr>
            <a:r>
              <a:rPr lang="en-GB" sz="2400" b="1" dirty="0" smtClean="0">
                <a:solidFill>
                  <a:srgbClr val="0070C0"/>
                </a:solidFill>
              </a:rPr>
              <a:t>researching </a:t>
            </a:r>
            <a:r>
              <a:rPr lang="en-GB" sz="2400" b="1" dirty="0">
                <a:solidFill>
                  <a:srgbClr val="0070C0"/>
                </a:solidFill>
              </a:rPr>
              <a:t>using secondary sources.</a:t>
            </a:r>
            <a:r>
              <a:rPr lang="en-GB" sz="2400" b="1" dirty="0">
                <a:solidFill>
                  <a:srgbClr val="002060"/>
                </a:solidFill>
              </a:rPr>
              <a:t> </a:t>
            </a:r>
            <a:endParaRPr lang="en-GB" sz="2400" b="1" dirty="0" smtClean="0">
              <a:solidFill>
                <a:srgbClr val="002060"/>
              </a:solidFill>
            </a:endParaRPr>
          </a:p>
          <a:p>
            <a:pPr marL="0" indent="0">
              <a:buNone/>
            </a:pPr>
            <a:r>
              <a:rPr lang="en-GB" sz="2400" dirty="0" smtClean="0">
                <a:solidFill>
                  <a:srgbClr val="002060"/>
                </a:solidFill>
              </a:rPr>
              <a:t>Pupils </a:t>
            </a:r>
            <a:r>
              <a:rPr lang="en-GB" sz="2400" dirty="0">
                <a:solidFill>
                  <a:srgbClr val="002060"/>
                </a:solidFill>
              </a:rPr>
              <a:t>should seek answers to questions through </a:t>
            </a:r>
            <a:r>
              <a:rPr lang="en-GB" sz="2400" b="1" dirty="0">
                <a:solidFill>
                  <a:srgbClr val="002060"/>
                </a:solidFill>
              </a:rPr>
              <a:t>collecting</a:t>
            </a:r>
            <a:r>
              <a:rPr lang="en-GB" sz="2400" dirty="0">
                <a:solidFill>
                  <a:srgbClr val="002060"/>
                </a:solidFill>
              </a:rPr>
              <a:t>, </a:t>
            </a:r>
            <a:r>
              <a:rPr lang="en-GB" sz="2400" b="1" dirty="0">
                <a:solidFill>
                  <a:srgbClr val="002060"/>
                </a:solidFill>
              </a:rPr>
              <a:t>analysing</a:t>
            </a:r>
            <a:r>
              <a:rPr lang="en-GB" sz="2400" dirty="0">
                <a:solidFill>
                  <a:srgbClr val="002060"/>
                </a:solidFill>
              </a:rPr>
              <a:t> and </a:t>
            </a:r>
            <a:r>
              <a:rPr lang="en-GB" sz="2400" b="1" dirty="0">
                <a:solidFill>
                  <a:srgbClr val="002060"/>
                </a:solidFill>
              </a:rPr>
              <a:t>presenting</a:t>
            </a:r>
            <a:r>
              <a:rPr lang="en-GB" sz="2400" dirty="0">
                <a:solidFill>
                  <a:srgbClr val="002060"/>
                </a:solidFill>
              </a:rPr>
              <a:t> data</a:t>
            </a:r>
            <a:r>
              <a:rPr lang="en-GB" sz="2400" dirty="0" smtClean="0">
                <a:solidFill>
                  <a:srgbClr val="002060"/>
                </a:solidFill>
              </a:rPr>
              <a:t>.</a:t>
            </a:r>
            <a:endParaRPr lang="en-GB" sz="2400" dirty="0">
              <a:solidFill>
                <a:schemeClr val="accent6">
                  <a:lumMod val="50000"/>
                </a:schemeClr>
              </a:solidFill>
            </a:endParaRPr>
          </a:p>
        </p:txBody>
      </p:sp>
      <p:pic>
        <p:nvPicPr>
          <p:cNvPr id="5" name="Picture 4"/>
          <p:cNvPicPr>
            <a:picLocks noChangeAspect="1"/>
          </p:cNvPicPr>
          <p:nvPr/>
        </p:nvPicPr>
        <p:blipFill>
          <a:blip r:embed="rId3"/>
          <a:stretch>
            <a:fillRect/>
          </a:stretch>
        </p:blipFill>
        <p:spPr>
          <a:xfrm>
            <a:off x="2446513" y="5403924"/>
            <a:ext cx="1644594" cy="1234727"/>
          </a:xfrm>
          <a:prstGeom prst="rect">
            <a:avLst/>
          </a:prstGeom>
        </p:spPr>
      </p:pic>
      <p:pic>
        <p:nvPicPr>
          <p:cNvPr id="6" name="Picture 5"/>
          <p:cNvPicPr>
            <a:picLocks noChangeAspect="1"/>
          </p:cNvPicPr>
          <p:nvPr/>
        </p:nvPicPr>
        <p:blipFill>
          <a:blip r:embed="rId4"/>
          <a:stretch>
            <a:fillRect/>
          </a:stretch>
        </p:blipFill>
        <p:spPr>
          <a:xfrm rot="5400000">
            <a:off x="6064260" y="5286777"/>
            <a:ext cx="1392064" cy="1045132"/>
          </a:xfrm>
          <a:prstGeom prst="rect">
            <a:avLst/>
          </a:prstGeom>
        </p:spPr>
      </p:pic>
      <p:pic>
        <p:nvPicPr>
          <p:cNvPr id="7" name="Picture 6"/>
          <p:cNvPicPr>
            <a:picLocks noChangeAspect="1"/>
          </p:cNvPicPr>
          <p:nvPr/>
        </p:nvPicPr>
        <p:blipFill>
          <a:blip r:embed="rId5"/>
          <a:stretch>
            <a:fillRect/>
          </a:stretch>
        </p:blipFill>
        <p:spPr>
          <a:xfrm rot="5400000">
            <a:off x="4365319" y="5186717"/>
            <a:ext cx="1658615" cy="1245253"/>
          </a:xfrm>
          <a:prstGeom prst="rect">
            <a:avLst/>
          </a:prstGeom>
        </p:spPr>
      </p:pic>
    </p:spTree>
    <p:extLst>
      <p:ext uri="{BB962C8B-B14F-4D97-AF65-F5344CB8AC3E}">
        <p14:creationId xmlns:p14="http://schemas.microsoft.com/office/powerpoint/2010/main" val="3415777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sz="half" idx="1"/>
          </p:nvPr>
        </p:nvPicPr>
        <p:blipFill>
          <a:blip r:embed="rId3"/>
          <a:stretch>
            <a:fillRect/>
          </a:stretch>
        </p:blipFill>
        <p:spPr>
          <a:xfrm>
            <a:off x="226722" y="1556792"/>
            <a:ext cx="4269078" cy="3380853"/>
          </a:xfrm>
          <a:prstGeom prst="rect">
            <a:avLst/>
          </a:prstGeom>
        </p:spPr>
      </p:pic>
      <p:pic>
        <p:nvPicPr>
          <p:cNvPr id="7" name="Content Placeholder 6"/>
          <p:cNvPicPr>
            <a:picLocks noGrp="1" noChangeAspect="1"/>
          </p:cNvPicPr>
          <p:nvPr>
            <p:ph sz="half" idx="2"/>
          </p:nvPr>
        </p:nvPicPr>
        <p:blipFill>
          <a:blip r:embed="rId4"/>
          <a:stretch>
            <a:fillRect/>
          </a:stretch>
        </p:blipFill>
        <p:spPr>
          <a:xfrm>
            <a:off x="4495800" y="1772816"/>
            <a:ext cx="4217322" cy="2889294"/>
          </a:xfrm>
          <a:prstGeom prst="rect">
            <a:avLst/>
          </a:prstGeom>
        </p:spPr>
      </p:pic>
      <p:pic>
        <p:nvPicPr>
          <p:cNvPr id="6" name="Picture 5"/>
          <p:cNvPicPr>
            <a:picLocks noChangeAspect="1"/>
          </p:cNvPicPr>
          <p:nvPr/>
        </p:nvPicPr>
        <p:blipFill>
          <a:blip r:embed="rId5"/>
          <a:stretch>
            <a:fillRect/>
          </a:stretch>
        </p:blipFill>
        <p:spPr>
          <a:xfrm>
            <a:off x="632895" y="5199037"/>
            <a:ext cx="3456732" cy="646232"/>
          </a:xfrm>
          <a:prstGeom prst="rect">
            <a:avLst/>
          </a:prstGeom>
        </p:spPr>
      </p:pic>
    </p:spTree>
    <p:extLst>
      <p:ext uri="{BB962C8B-B14F-4D97-AF65-F5344CB8AC3E}">
        <p14:creationId xmlns:p14="http://schemas.microsoft.com/office/powerpoint/2010/main" val="30015459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68846" y="850682"/>
            <a:ext cx="8402644" cy="4738558"/>
          </a:xfrm>
          <a:prstGeom prst="rect">
            <a:avLst/>
          </a:prstGeom>
        </p:spPr>
      </p:pic>
    </p:spTree>
    <p:extLst>
      <p:ext uri="{BB962C8B-B14F-4D97-AF65-F5344CB8AC3E}">
        <p14:creationId xmlns:p14="http://schemas.microsoft.com/office/powerpoint/2010/main" val="34267551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bwMode="auto">
          <a:xfrm>
            <a:off x="685800" y="6055693"/>
            <a:ext cx="1365920" cy="53989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pic>
        <p:nvPicPr>
          <p:cNvPr id="6" name="Picture 5"/>
          <p:cNvPicPr>
            <a:picLocks noChangeAspect="1"/>
          </p:cNvPicPr>
          <p:nvPr/>
        </p:nvPicPr>
        <p:blipFill>
          <a:blip r:embed="rId3"/>
          <a:stretch>
            <a:fillRect/>
          </a:stretch>
        </p:blipFill>
        <p:spPr>
          <a:xfrm>
            <a:off x="4572000" y="5766454"/>
            <a:ext cx="2231329" cy="829128"/>
          </a:xfrm>
          <a:prstGeom prst="rect">
            <a:avLst/>
          </a:prstGeom>
        </p:spPr>
      </p:pic>
      <p:sp>
        <p:nvSpPr>
          <p:cNvPr id="2" name="Title 1"/>
          <p:cNvSpPr>
            <a:spLocks noGrp="1"/>
          </p:cNvSpPr>
          <p:nvPr>
            <p:ph type="title"/>
          </p:nvPr>
        </p:nvSpPr>
        <p:spPr/>
        <p:txBody>
          <a:bodyPr/>
          <a:lstStyle/>
          <a:p>
            <a:r>
              <a:rPr lang="en-GB" dirty="0" smtClean="0">
                <a:solidFill>
                  <a:srgbClr val="7030A0"/>
                </a:solidFill>
              </a:rPr>
              <a:t>Developing </a:t>
            </a:r>
            <a:r>
              <a:rPr lang="en-GB" dirty="0">
                <a:solidFill>
                  <a:srgbClr val="7030A0"/>
                </a:solidFill>
              </a:rPr>
              <a:t>Observational Skills</a:t>
            </a:r>
          </a:p>
        </p:txBody>
      </p:sp>
      <p:sp>
        <p:nvSpPr>
          <p:cNvPr id="3" name="Content Placeholder 2"/>
          <p:cNvSpPr>
            <a:spLocks noGrp="1"/>
          </p:cNvSpPr>
          <p:nvPr>
            <p:ph idx="1"/>
          </p:nvPr>
        </p:nvSpPr>
        <p:spPr>
          <a:xfrm>
            <a:off x="685800" y="1084746"/>
            <a:ext cx="7772400" cy="4114800"/>
          </a:xfrm>
        </p:spPr>
        <p:txBody>
          <a:bodyPr/>
          <a:lstStyle/>
          <a:p>
            <a:pPr marL="0" indent="0">
              <a:buNone/>
            </a:pPr>
            <a:r>
              <a:rPr lang="en-GB" sz="2400" b="1" dirty="0">
                <a:solidFill>
                  <a:srgbClr val="7030A0"/>
                </a:solidFill>
              </a:rPr>
              <a:t>Circuit of Activities – explore using the prompts at the </a:t>
            </a:r>
            <a:r>
              <a:rPr lang="en-GB" sz="2400" b="1" dirty="0" smtClean="0">
                <a:solidFill>
                  <a:srgbClr val="7030A0"/>
                </a:solidFill>
              </a:rPr>
              <a:t>tables</a:t>
            </a:r>
          </a:p>
          <a:p>
            <a:pPr marL="514350" indent="-514350">
              <a:buFont typeface="+mj-lt"/>
              <a:buAutoNum type="alphaUcPeriod"/>
            </a:pPr>
            <a:r>
              <a:rPr lang="en-GB" sz="2400" dirty="0">
                <a:solidFill>
                  <a:srgbClr val="0070C0"/>
                </a:solidFill>
              </a:rPr>
              <a:t>Feely bags / boxes </a:t>
            </a:r>
          </a:p>
          <a:p>
            <a:pPr marL="514350" indent="-514350">
              <a:buFont typeface="+mj-lt"/>
              <a:buAutoNum type="alphaUcPeriod"/>
            </a:pPr>
            <a:r>
              <a:rPr lang="en-GB" sz="2400" dirty="0">
                <a:solidFill>
                  <a:srgbClr val="0070C0"/>
                </a:solidFill>
              </a:rPr>
              <a:t>Leaves</a:t>
            </a:r>
          </a:p>
          <a:p>
            <a:pPr marL="514350" indent="-514350">
              <a:buFont typeface="+mj-lt"/>
              <a:buAutoNum type="alphaUcPeriod"/>
            </a:pPr>
            <a:r>
              <a:rPr lang="en-GB" sz="2400" dirty="0">
                <a:solidFill>
                  <a:srgbClr val="0070C0"/>
                </a:solidFill>
              </a:rPr>
              <a:t>Liquids</a:t>
            </a:r>
          </a:p>
          <a:p>
            <a:pPr marL="514350" indent="-514350">
              <a:buFont typeface="+mj-lt"/>
              <a:buAutoNum type="alphaUcPeriod"/>
            </a:pPr>
            <a:r>
              <a:rPr lang="en-GB" sz="2400" dirty="0">
                <a:solidFill>
                  <a:srgbClr val="0070C0"/>
                </a:solidFill>
              </a:rPr>
              <a:t>Sealed containers  </a:t>
            </a:r>
          </a:p>
          <a:p>
            <a:pPr marL="514350" indent="-514350">
              <a:buFont typeface="+mj-lt"/>
              <a:buAutoNum type="alphaUcPeriod"/>
            </a:pPr>
            <a:r>
              <a:rPr lang="en-GB" sz="2400" dirty="0">
                <a:solidFill>
                  <a:srgbClr val="0070C0"/>
                </a:solidFill>
              </a:rPr>
              <a:t>RSPCA photo </a:t>
            </a:r>
            <a:r>
              <a:rPr lang="en-GB" sz="2400" dirty="0" smtClean="0">
                <a:solidFill>
                  <a:srgbClr val="0070C0"/>
                </a:solidFill>
              </a:rPr>
              <a:t>cards</a:t>
            </a:r>
          </a:p>
          <a:p>
            <a:pPr marL="514350" indent="-514350">
              <a:buFont typeface="+mj-lt"/>
              <a:buAutoNum type="alphaUcPeriod"/>
            </a:pPr>
            <a:r>
              <a:rPr lang="en-GB" sz="2400" dirty="0" smtClean="0">
                <a:solidFill>
                  <a:srgbClr val="0070C0"/>
                </a:solidFill>
              </a:rPr>
              <a:t>Focus frame &amp; graphic organiser supported observation</a:t>
            </a:r>
          </a:p>
          <a:p>
            <a:pPr marL="0" indent="0">
              <a:buNone/>
            </a:pPr>
            <a:r>
              <a:rPr lang="en-GB" sz="2400" dirty="0">
                <a:solidFill>
                  <a:srgbClr val="FF6600"/>
                </a:solidFill>
              </a:rPr>
              <a:t>What senses and skills have you used? How? Do you have any more questions you would like to ask? How could you find out the answers? How might you record your observations?</a:t>
            </a:r>
            <a:r>
              <a:rPr lang="en-GB" altLang="en-US" sz="2400" dirty="0"/>
              <a:t> </a:t>
            </a:r>
            <a:endParaRPr lang="en-GB" altLang="en-US" sz="2400" dirty="0" smtClean="0"/>
          </a:p>
          <a:p>
            <a:pPr marL="0" indent="0">
              <a:buNone/>
            </a:pPr>
            <a:r>
              <a:rPr lang="en-GB" altLang="en-US" sz="2400" dirty="0" smtClean="0">
                <a:solidFill>
                  <a:srgbClr val="7030A0"/>
                </a:solidFill>
              </a:rPr>
              <a:t>CLEAPSS</a:t>
            </a:r>
            <a:endParaRPr lang="en-GB" altLang="en-US" sz="2400" dirty="0">
              <a:solidFill>
                <a:srgbClr val="7030A0"/>
              </a:solidFill>
            </a:endParaRPr>
          </a:p>
          <a:p>
            <a:pPr marL="514350" indent="-514350">
              <a:buFont typeface="+mj-lt"/>
              <a:buAutoNum type="alphaUcPeriod"/>
            </a:pPr>
            <a:endParaRPr lang="en-GB" dirty="0"/>
          </a:p>
          <a:p>
            <a:endParaRPr lang="en-GB" b="1" dirty="0">
              <a:solidFill>
                <a:srgbClr val="7030A0"/>
              </a:solidFill>
            </a:endParaRPr>
          </a:p>
          <a:p>
            <a:endParaRPr lang="en-GB" dirty="0"/>
          </a:p>
        </p:txBody>
      </p:sp>
      <p:pic>
        <p:nvPicPr>
          <p:cNvPr id="4" name="Picture 3"/>
          <p:cNvPicPr>
            <a:picLocks noChangeAspect="1"/>
          </p:cNvPicPr>
          <p:nvPr/>
        </p:nvPicPr>
        <p:blipFill>
          <a:blip r:embed="rId4"/>
          <a:stretch>
            <a:fillRect/>
          </a:stretch>
        </p:blipFill>
        <p:spPr>
          <a:xfrm>
            <a:off x="4075907" y="2151546"/>
            <a:ext cx="992186" cy="1512284"/>
          </a:xfrm>
          <a:prstGeom prst="rect">
            <a:avLst/>
          </a:prstGeom>
        </p:spPr>
      </p:pic>
      <p:pic>
        <p:nvPicPr>
          <p:cNvPr id="5" name="Picture 4"/>
          <p:cNvPicPr>
            <a:picLocks noChangeAspect="1"/>
          </p:cNvPicPr>
          <p:nvPr/>
        </p:nvPicPr>
        <p:blipFill>
          <a:blip r:embed="rId5"/>
          <a:stretch>
            <a:fillRect/>
          </a:stretch>
        </p:blipFill>
        <p:spPr>
          <a:xfrm>
            <a:off x="5083940" y="5541347"/>
            <a:ext cx="1920406" cy="1121761"/>
          </a:xfrm>
          <a:prstGeom prst="rect">
            <a:avLst/>
          </a:prstGeom>
        </p:spPr>
      </p:pic>
    </p:spTree>
    <p:extLst>
      <p:ext uri="{BB962C8B-B14F-4D97-AF65-F5344CB8AC3E}">
        <p14:creationId xmlns:p14="http://schemas.microsoft.com/office/powerpoint/2010/main" val="828750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611561" y="404813"/>
            <a:ext cx="8281296" cy="792162"/>
          </a:xfrm>
        </p:spPr>
        <p:txBody>
          <a:bodyPr>
            <a:noAutofit/>
          </a:bodyPr>
          <a:lstStyle/>
          <a:p>
            <a:r>
              <a:rPr lang="en-GB" dirty="0" smtClean="0">
                <a:solidFill>
                  <a:srgbClr val="0070C0"/>
                </a:solidFill>
              </a:rPr>
              <a:t/>
            </a:r>
            <a:br>
              <a:rPr lang="en-GB" dirty="0" smtClean="0">
                <a:solidFill>
                  <a:srgbClr val="0070C0"/>
                </a:solidFill>
              </a:rPr>
            </a:br>
            <a:r>
              <a:rPr lang="en-GB" sz="4000" dirty="0" smtClean="0">
                <a:solidFill>
                  <a:srgbClr val="002060"/>
                </a:solidFill>
              </a:rPr>
              <a:t>Scientific Knowledge &amp; Understanding</a:t>
            </a:r>
            <a:r>
              <a:rPr lang="en-GB" i="1" dirty="0">
                <a:solidFill>
                  <a:schemeClr val="accent6">
                    <a:lumMod val="50000"/>
                  </a:schemeClr>
                </a:solidFill>
                <a:cs typeface="Arial" pitchFamily="34" charset="0"/>
              </a:rPr>
              <a:t/>
            </a:r>
            <a:br>
              <a:rPr lang="en-GB" i="1" dirty="0">
                <a:solidFill>
                  <a:schemeClr val="accent6">
                    <a:lumMod val="50000"/>
                  </a:schemeClr>
                </a:solidFill>
                <a:cs typeface="Arial" pitchFamily="34" charset="0"/>
              </a:rPr>
            </a:br>
            <a:endParaRPr lang="en-GB" altLang="en-US" dirty="0" smtClean="0"/>
          </a:p>
        </p:txBody>
      </p:sp>
      <p:sp>
        <p:nvSpPr>
          <p:cNvPr id="3" name="Content Placeholder 2"/>
          <p:cNvSpPr>
            <a:spLocks noGrp="1"/>
          </p:cNvSpPr>
          <p:nvPr>
            <p:ph idx="1"/>
          </p:nvPr>
        </p:nvSpPr>
        <p:spPr>
          <a:xfrm>
            <a:off x="755576" y="1419045"/>
            <a:ext cx="8137281" cy="4386219"/>
          </a:xfrm>
        </p:spPr>
        <p:txBody>
          <a:bodyPr rtlCol="0">
            <a:noAutofit/>
          </a:bodyPr>
          <a:lstStyle/>
          <a:p>
            <a:pPr marL="0" indent="0">
              <a:buNone/>
              <a:defRPr/>
            </a:pPr>
            <a:r>
              <a:rPr lang="en-GB" sz="2400" dirty="0"/>
              <a:t>Pupils should be taught to use </a:t>
            </a:r>
            <a:r>
              <a:rPr lang="en-GB" sz="2400" dirty="0" smtClean="0"/>
              <a:t>… </a:t>
            </a:r>
            <a:r>
              <a:rPr lang="en-GB" sz="2400" dirty="0" smtClean="0">
                <a:solidFill>
                  <a:srgbClr val="0070C0"/>
                </a:solidFill>
              </a:rPr>
              <a:t>practical </a:t>
            </a:r>
            <a:r>
              <a:rPr lang="en-GB" sz="2400" dirty="0">
                <a:solidFill>
                  <a:srgbClr val="0070C0"/>
                </a:solidFill>
              </a:rPr>
              <a:t>scientific methods, processes and skills</a:t>
            </a:r>
            <a:r>
              <a:rPr lang="en-GB" sz="2400" dirty="0"/>
              <a:t> </a:t>
            </a:r>
            <a:r>
              <a:rPr lang="en-GB" sz="2400" dirty="0">
                <a:solidFill>
                  <a:srgbClr val="7030A0"/>
                </a:solidFill>
              </a:rPr>
              <a:t>through the teaching of the programme of study</a:t>
            </a:r>
            <a:r>
              <a:rPr lang="en-GB" sz="2400" dirty="0">
                <a:solidFill>
                  <a:srgbClr val="0070C0"/>
                </a:solidFill>
              </a:rPr>
              <a:t> </a:t>
            </a:r>
            <a:r>
              <a:rPr lang="en-GB" sz="2400" dirty="0"/>
              <a:t>content: </a:t>
            </a:r>
          </a:p>
          <a:p>
            <a:pPr marL="0" indent="0">
              <a:buNone/>
              <a:defRPr/>
            </a:pPr>
            <a:r>
              <a:rPr lang="en-GB" sz="2400" dirty="0" smtClean="0">
                <a:solidFill>
                  <a:srgbClr val="002060"/>
                </a:solidFill>
                <a:cs typeface="Arial" pitchFamily="34" charset="0"/>
              </a:rPr>
              <a:t>Links from observation circuit to the NC (2014) for science:</a:t>
            </a:r>
          </a:p>
          <a:p>
            <a:pPr marL="0" indent="0">
              <a:buNone/>
              <a:defRPr/>
            </a:pPr>
            <a:r>
              <a:rPr lang="en-GB" sz="2400" dirty="0" smtClean="0">
                <a:solidFill>
                  <a:srgbClr val="C00000"/>
                </a:solidFill>
                <a:cs typeface="Arial" pitchFamily="34" charset="0"/>
              </a:rPr>
              <a:t>Year 1 Plants; Animals, Including humans </a:t>
            </a:r>
          </a:p>
          <a:p>
            <a:pPr marL="0" indent="0">
              <a:buNone/>
              <a:defRPr/>
            </a:pPr>
            <a:r>
              <a:rPr lang="en-GB" sz="2400" dirty="0" smtClean="0">
                <a:solidFill>
                  <a:srgbClr val="C00000"/>
                </a:solidFill>
                <a:cs typeface="Arial" pitchFamily="34" charset="0"/>
              </a:rPr>
              <a:t>Year 1 Everyday materials</a:t>
            </a:r>
            <a:endParaRPr lang="en-GB" sz="2400" dirty="0">
              <a:solidFill>
                <a:srgbClr val="C00000"/>
              </a:solidFill>
              <a:cs typeface="Arial" pitchFamily="34" charset="0"/>
            </a:endParaRPr>
          </a:p>
          <a:p>
            <a:pPr marL="0" indent="0">
              <a:buNone/>
              <a:defRPr/>
            </a:pPr>
            <a:r>
              <a:rPr lang="en-GB" sz="2400" dirty="0" smtClean="0">
                <a:solidFill>
                  <a:srgbClr val="C00000"/>
                </a:solidFill>
                <a:cs typeface="Arial" pitchFamily="34" charset="0"/>
              </a:rPr>
              <a:t>Year 4 Living things and their habitats; </a:t>
            </a:r>
            <a:r>
              <a:rPr lang="en-GB" sz="2400" dirty="0">
                <a:solidFill>
                  <a:srgbClr val="C00000"/>
                </a:solidFill>
                <a:cs typeface="Arial" pitchFamily="34" charset="0"/>
              </a:rPr>
              <a:t>Animals, Including </a:t>
            </a:r>
            <a:r>
              <a:rPr lang="en-GB" sz="2400" dirty="0" smtClean="0">
                <a:solidFill>
                  <a:srgbClr val="C00000"/>
                </a:solidFill>
                <a:cs typeface="Arial" pitchFamily="34" charset="0"/>
              </a:rPr>
              <a:t>humans</a:t>
            </a:r>
          </a:p>
          <a:p>
            <a:pPr marL="0" indent="0">
              <a:buNone/>
              <a:defRPr/>
            </a:pPr>
            <a:r>
              <a:rPr lang="en-GB" sz="2400" dirty="0" smtClean="0">
                <a:solidFill>
                  <a:srgbClr val="C00000"/>
                </a:solidFill>
                <a:cs typeface="Arial" pitchFamily="34" charset="0"/>
              </a:rPr>
              <a:t>Year 4 Sound </a:t>
            </a:r>
          </a:p>
          <a:p>
            <a:pPr marL="0" indent="0">
              <a:buNone/>
              <a:defRPr/>
            </a:pPr>
            <a:r>
              <a:rPr lang="en-GB" sz="2400" dirty="0" smtClean="0">
                <a:solidFill>
                  <a:srgbClr val="C00000"/>
                </a:solidFill>
                <a:cs typeface="Arial" pitchFamily="34" charset="0"/>
              </a:rPr>
              <a:t>Year 6 Living things and their habitats</a:t>
            </a:r>
          </a:p>
          <a:p>
            <a:pPr marL="0" indent="0">
              <a:buNone/>
              <a:defRPr/>
            </a:pPr>
            <a:endParaRPr lang="en-GB" sz="2800" dirty="0" smtClean="0">
              <a:solidFill>
                <a:schemeClr val="accent6">
                  <a:lumMod val="50000"/>
                </a:schemeClr>
              </a:solidFill>
              <a:cs typeface="Arial" pitchFamily="34" charset="0"/>
            </a:endParaRPr>
          </a:p>
          <a:p>
            <a:pPr marL="0" indent="0">
              <a:buNone/>
              <a:defRPr/>
            </a:pPr>
            <a:endParaRPr lang="en-GB" i="1" dirty="0" smtClean="0">
              <a:solidFill>
                <a:schemeClr val="accent6">
                  <a:lumMod val="50000"/>
                </a:schemeClr>
              </a:solidFill>
              <a:cs typeface="Arial" pitchFamily="34" charset="0"/>
            </a:endParaRPr>
          </a:p>
        </p:txBody>
      </p:sp>
    </p:spTree>
    <p:extLst>
      <p:ext uri="{BB962C8B-B14F-4D97-AF65-F5344CB8AC3E}">
        <p14:creationId xmlns:p14="http://schemas.microsoft.com/office/powerpoint/2010/main" val="1543475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4328" y="487119"/>
            <a:ext cx="1611861" cy="16118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95536" y="228600"/>
            <a:ext cx="8568952" cy="1066800"/>
          </a:xfrm>
        </p:spPr>
        <p:txBody>
          <a:bodyPr/>
          <a:lstStyle/>
          <a:p>
            <a:pPr algn="ctr"/>
            <a:r>
              <a:rPr lang="en-GB" sz="4000" dirty="0" smtClean="0">
                <a:solidFill>
                  <a:srgbClr val="7030A0"/>
                </a:solidFill>
              </a:rPr>
              <a:t>Asking Science Questions</a:t>
            </a:r>
            <a:endParaRPr lang="en-GB" sz="4000" dirty="0">
              <a:solidFill>
                <a:srgbClr val="7030A0"/>
              </a:solidFill>
            </a:endParaRPr>
          </a:p>
        </p:txBody>
      </p:sp>
      <p:sp>
        <p:nvSpPr>
          <p:cNvPr id="3" name="Content Placeholder 2"/>
          <p:cNvSpPr>
            <a:spLocks noGrp="1"/>
          </p:cNvSpPr>
          <p:nvPr>
            <p:ph idx="1"/>
          </p:nvPr>
        </p:nvSpPr>
        <p:spPr>
          <a:xfrm>
            <a:off x="613792" y="1160748"/>
            <a:ext cx="7772400" cy="4114800"/>
          </a:xfrm>
        </p:spPr>
        <p:txBody>
          <a:bodyPr/>
          <a:lstStyle/>
          <a:p>
            <a:pPr>
              <a:buFont typeface="Arial" panose="020B0604020202020204" pitchFamily="34" charset="0"/>
              <a:buChar char="•"/>
            </a:pPr>
            <a:r>
              <a:rPr lang="en-GB" sz="2600" dirty="0" smtClean="0">
                <a:solidFill>
                  <a:srgbClr val="0070C0"/>
                </a:solidFill>
              </a:rPr>
              <a:t>Children need encouraging to continue asking questions (post EYFS)</a:t>
            </a:r>
          </a:p>
          <a:p>
            <a:pPr>
              <a:buFont typeface="Arial" panose="020B0604020202020204" pitchFamily="34" charset="0"/>
              <a:buChar char="•"/>
            </a:pPr>
            <a:r>
              <a:rPr lang="en-GB" sz="2600" dirty="0">
                <a:solidFill>
                  <a:srgbClr val="0070C0"/>
                </a:solidFill>
              </a:rPr>
              <a:t>N</a:t>
            </a:r>
            <a:r>
              <a:rPr lang="en-GB" sz="2600" dirty="0" smtClean="0">
                <a:solidFill>
                  <a:srgbClr val="0070C0"/>
                </a:solidFill>
              </a:rPr>
              <a:t>eed teaching to identify questions that can/ cannot be investigated</a:t>
            </a:r>
          </a:p>
          <a:p>
            <a:pPr>
              <a:buFont typeface="Arial" panose="020B0604020202020204" pitchFamily="34" charset="0"/>
              <a:buChar char="•"/>
            </a:pPr>
            <a:r>
              <a:rPr lang="en-GB" sz="2600" dirty="0" smtClean="0">
                <a:solidFill>
                  <a:srgbClr val="0070C0"/>
                </a:solidFill>
              </a:rPr>
              <a:t>Questions to investigate generated after first hand observational experience often better</a:t>
            </a:r>
          </a:p>
          <a:p>
            <a:pPr>
              <a:buFont typeface="Arial" panose="020B0604020202020204" pitchFamily="34" charset="0"/>
              <a:buChar char="•"/>
            </a:pPr>
            <a:r>
              <a:rPr lang="en-GB" sz="2600" dirty="0" smtClean="0">
                <a:solidFill>
                  <a:srgbClr val="0070C0"/>
                </a:solidFill>
              </a:rPr>
              <a:t>Scaffold: question words, model; develop in pairs from observations, use sorting grid</a:t>
            </a:r>
          </a:p>
          <a:p>
            <a:pPr marL="0" indent="0">
              <a:buNone/>
            </a:pPr>
            <a:r>
              <a:rPr lang="en-GB" sz="2400" dirty="0" smtClean="0">
                <a:solidFill>
                  <a:srgbClr val="002060"/>
                </a:solidFill>
              </a:rPr>
              <a:t>      </a:t>
            </a:r>
            <a:r>
              <a:rPr lang="en-GB" sz="2400" dirty="0" err="1" smtClean="0">
                <a:solidFill>
                  <a:srgbClr val="002060"/>
                </a:solidFill>
              </a:rPr>
              <a:t>Roden</a:t>
            </a:r>
            <a:r>
              <a:rPr lang="en-GB" sz="2400" dirty="0" smtClean="0">
                <a:solidFill>
                  <a:srgbClr val="002060"/>
                </a:solidFill>
              </a:rPr>
              <a:t> &amp; Archer 2014             </a:t>
            </a:r>
          </a:p>
          <a:p>
            <a:pPr marL="0" indent="0">
              <a:buNone/>
            </a:pPr>
            <a:r>
              <a:rPr lang="en-GB" sz="2400" b="1" dirty="0" smtClean="0">
                <a:solidFill>
                  <a:srgbClr val="7030A0"/>
                </a:solidFill>
              </a:rPr>
              <a:t>Bloom’s revised Taxonomy</a:t>
            </a:r>
          </a:p>
          <a:p>
            <a:pPr marL="0" indent="0">
              <a:buNone/>
            </a:pPr>
            <a:endParaRPr lang="en-GB" sz="2400" dirty="0">
              <a:solidFill>
                <a:srgbClr val="7030A0"/>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2766458376"/>
              </p:ext>
            </p:extLst>
          </p:nvPr>
        </p:nvGraphicFramePr>
        <p:xfrm>
          <a:off x="5940153" y="4293096"/>
          <a:ext cx="3024336" cy="1656080"/>
        </p:xfrm>
        <a:graphic>
          <a:graphicData uri="http://schemas.openxmlformats.org/drawingml/2006/table">
            <a:tbl>
              <a:tblPr firstRow="1" bandRow="1">
                <a:tableStyleId>{5C22544A-7EE6-4342-B048-85BDC9FD1C3A}</a:tableStyleId>
              </a:tblPr>
              <a:tblGrid>
                <a:gridCol w="1584175">
                  <a:extLst>
                    <a:ext uri="{9D8B030D-6E8A-4147-A177-3AD203B41FA5}">
                      <a16:colId xmlns:a16="http://schemas.microsoft.com/office/drawing/2014/main" val="20000"/>
                    </a:ext>
                  </a:extLst>
                </a:gridCol>
                <a:gridCol w="1440161">
                  <a:extLst>
                    <a:ext uri="{9D8B030D-6E8A-4147-A177-3AD203B41FA5}">
                      <a16:colId xmlns:a16="http://schemas.microsoft.com/office/drawing/2014/main" val="20001"/>
                    </a:ext>
                  </a:extLst>
                </a:gridCol>
              </a:tblGrid>
              <a:tr h="370840">
                <a:tc gridSpan="2">
                  <a:txBody>
                    <a:bodyPr/>
                    <a:lstStyle/>
                    <a:p>
                      <a:pPr algn="ctr"/>
                      <a:r>
                        <a:rPr lang="en-GB" dirty="0" smtClean="0"/>
                        <a:t>Questions</a:t>
                      </a:r>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70840">
                <a:tc>
                  <a:txBody>
                    <a:bodyPr/>
                    <a:lstStyle/>
                    <a:p>
                      <a:r>
                        <a:rPr lang="en-GB" dirty="0" smtClean="0"/>
                        <a:t>I can investigate now</a:t>
                      </a:r>
                      <a:endParaRPr lang="en-GB" dirty="0"/>
                    </a:p>
                  </a:txBody>
                  <a:tcPr/>
                </a:tc>
                <a:tc>
                  <a:txBody>
                    <a:bodyPr/>
                    <a:lstStyle/>
                    <a:p>
                      <a:r>
                        <a:rPr lang="en-GB" dirty="0" smtClean="0"/>
                        <a:t>I can’t investigate</a:t>
                      </a:r>
                      <a:r>
                        <a:rPr lang="en-GB" baseline="0" dirty="0" smtClean="0"/>
                        <a:t> now</a:t>
                      </a:r>
                      <a:endParaRPr lang="en-GB" dirty="0"/>
                    </a:p>
                  </a:txBody>
                  <a:tcPr/>
                </a:tc>
                <a:extLst>
                  <a:ext uri="{0D108BD9-81ED-4DB2-BD59-A6C34878D82A}">
                    <a16:rowId xmlns:a16="http://schemas.microsoft.com/office/drawing/2014/main" val="10001"/>
                  </a:ext>
                </a:extLst>
              </a:tr>
              <a:tr h="370840">
                <a:tc>
                  <a:txBody>
                    <a:bodyPr/>
                    <a:lstStyle/>
                    <a:p>
                      <a:r>
                        <a:rPr lang="en-GB" dirty="0" smtClean="0"/>
                        <a:t>?</a:t>
                      </a:r>
                      <a:endParaRPr lang="en-GB" dirty="0"/>
                    </a:p>
                  </a:txBody>
                  <a:tcPr/>
                </a:tc>
                <a:tc>
                  <a:txBody>
                    <a:bodyPr/>
                    <a:lstStyle/>
                    <a:p>
                      <a:r>
                        <a:rPr lang="en-GB" dirty="0" smtClean="0"/>
                        <a:t>?</a:t>
                      </a:r>
                      <a:endParaRPr lang="en-GB"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514013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1" b="21567"/>
          <a:stretch/>
        </p:blipFill>
        <p:spPr>
          <a:xfrm>
            <a:off x="1238805" y="260648"/>
            <a:ext cx="5040560" cy="2968189"/>
          </a:xfrm>
          <a:prstGeom prst="rect">
            <a:avLst/>
          </a:prstGeom>
        </p:spPr>
      </p:pic>
      <p:pic>
        <p:nvPicPr>
          <p:cNvPr id="3" name="Picture 2"/>
          <p:cNvPicPr>
            <a:picLocks noChangeAspect="1"/>
          </p:cNvPicPr>
          <p:nvPr/>
        </p:nvPicPr>
        <p:blipFill>
          <a:blip r:embed="rId4"/>
          <a:stretch>
            <a:fillRect/>
          </a:stretch>
        </p:blipFill>
        <p:spPr>
          <a:xfrm>
            <a:off x="1238805" y="3429000"/>
            <a:ext cx="5832649" cy="3188740"/>
          </a:xfrm>
          <a:prstGeom prst="rect">
            <a:avLst/>
          </a:prstGeom>
        </p:spPr>
      </p:pic>
      <p:sp>
        <p:nvSpPr>
          <p:cNvPr id="5" name="TextBox 4"/>
          <p:cNvSpPr txBox="1"/>
          <p:nvPr/>
        </p:nvSpPr>
        <p:spPr>
          <a:xfrm>
            <a:off x="7092280" y="1556792"/>
            <a:ext cx="1800199" cy="830997"/>
          </a:xfrm>
          <a:prstGeom prst="rect">
            <a:avLst/>
          </a:prstGeom>
          <a:noFill/>
        </p:spPr>
        <p:txBody>
          <a:bodyPr wrap="square" rtlCol="0">
            <a:spAutoFit/>
          </a:bodyPr>
          <a:lstStyle/>
          <a:p>
            <a:r>
              <a:rPr lang="en-GB" dirty="0" smtClean="0">
                <a:solidFill>
                  <a:srgbClr val="002060"/>
                </a:solidFill>
              </a:rPr>
              <a:t>Ofsted July 2019</a:t>
            </a:r>
            <a:endParaRPr lang="en-GB" dirty="0">
              <a:solidFill>
                <a:srgbClr val="002060"/>
              </a:solidFill>
            </a:endParaRPr>
          </a:p>
        </p:txBody>
      </p:sp>
      <p:sp>
        <p:nvSpPr>
          <p:cNvPr id="6" name="TextBox 5"/>
          <p:cNvSpPr txBox="1"/>
          <p:nvPr/>
        </p:nvSpPr>
        <p:spPr>
          <a:xfrm>
            <a:off x="7092280" y="3861048"/>
            <a:ext cx="1800199" cy="830997"/>
          </a:xfrm>
          <a:prstGeom prst="rect">
            <a:avLst/>
          </a:prstGeom>
          <a:noFill/>
        </p:spPr>
        <p:txBody>
          <a:bodyPr wrap="square" rtlCol="0">
            <a:spAutoFit/>
          </a:bodyPr>
          <a:lstStyle/>
          <a:p>
            <a:r>
              <a:rPr lang="en-GB" dirty="0" smtClean="0">
                <a:solidFill>
                  <a:srgbClr val="002060"/>
                </a:solidFill>
              </a:rPr>
              <a:t>Ofsted July 2018</a:t>
            </a:r>
            <a:endParaRPr lang="en-GB" dirty="0">
              <a:solidFill>
                <a:srgbClr val="002060"/>
              </a:solidFill>
            </a:endParaRPr>
          </a:p>
        </p:txBody>
      </p:sp>
    </p:spTree>
    <p:extLst>
      <p:ext uri="{BB962C8B-B14F-4D97-AF65-F5344CB8AC3E}">
        <p14:creationId xmlns:p14="http://schemas.microsoft.com/office/powerpoint/2010/main" val="12299340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8600"/>
            <a:ext cx="8712968" cy="464096"/>
          </a:xfrm>
        </p:spPr>
        <p:txBody>
          <a:bodyPr/>
          <a:lstStyle/>
          <a:p>
            <a:r>
              <a:rPr lang="en-GB" sz="3200" dirty="0">
                <a:solidFill>
                  <a:srgbClr val="7030A0"/>
                </a:solidFill>
              </a:rPr>
              <a:t>National Curriculum </a:t>
            </a:r>
            <a:r>
              <a:rPr lang="en-GB" sz="3200" dirty="0" smtClean="0">
                <a:solidFill>
                  <a:srgbClr val="7030A0"/>
                </a:solidFill>
              </a:rPr>
              <a:t>2014 Working Scientifically</a:t>
            </a:r>
            <a:endParaRPr lang="en-GB" sz="3200" dirty="0">
              <a:solidFill>
                <a:srgbClr val="7030A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39080798"/>
              </p:ext>
            </p:extLst>
          </p:nvPr>
        </p:nvGraphicFramePr>
        <p:xfrm>
          <a:off x="307404" y="908720"/>
          <a:ext cx="8712968" cy="4836317"/>
        </p:xfrm>
        <a:graphic>
          <a:graphicData uri="http://schemas.openxmlformats.org/drawingml/2006/table">
            <a:tbl>
              <a:tblPr firstRow="1" bandRow="1">
                <a:tableStyleId>{5C22544A-7EE6-4342-B048-85BDC9FD1C3A}</a:tableStyleId>
              </a:tblPr>
              <a:tblGrid>
                <a:gridCol w="2304257">
                  <a:extLst>
                    <a:ext uri="{9D8B030D-6E8A-4147-A177-3AD203B41FA5}">
                      <a16:colId xmlns:a16="http://schemas.microsoft.com/office/drawing/2014/main" val="20000"/>
                    </a:ext>
                  </a:extLst>
                </a:gridCol>
                <a:gridCol w="2808312">
                  <a:extLst>
                    <a:ext uri="{9D8B030D-6E8A-4147-A177-3AD203B41FA5}">
                      <a16:colId xmlns:a16="http://schemas.microsoft.com/office/drawing/2014/main" val="20001"/>
                    </a:ext>
                  </a:extLst>
                </a:gridCol>
                <a:gridCol w="3600399">
                  <a:extLst>
                    <a:ext uri="{9D8B030D-6E8A-4147-A177-3AD203B41FA5}">
                      <a16:colId xmlns:a16="http://schemas.microsoft.com/office/drawing/2014/main" val="20002"/>
                    </a:ext>
                  </a:extLst>
                </a:gridCol>
              </a:tblGrid>
              <a:tr h="386237">
                <a:tc>
                  <a:txBody>
                    <a:bodyPr/>
                    <a:lstStyle/>
                    <a:p>
                      <a:pPr algn="ctr"/>
                      <a:r>
                        <a:rPr lang="en-GB" dirty="0" smtClean="0"/>
                        <a:t>KS1</a:t>
                      </a:r>
                      <a:endParaRPr lang="en-GB" dirty="0"/>
                    </a:p>
                  </a:txBody>
                  <a:tcPr/>
                </a:tc>
                <a:tc>
                  <a:txBody>
                    <a:bodyPr/>
                    <a:lstStyle/>
                    <a:p>
                      <a:pPr algn="ctr"/>
                      <a:r>
                        <a:rPr lang="en-GB" dirty="0" smtClean="0"/>
                        <a:t>Lower KS2</a:t>
                      </a:r>
                      <a:endParaRPr lang="en-GB" dirty="0"/>
                    </a:p>
                  </a:txBody>
                  <a:tcPr/>
                </a:tc>
                <a:tc>
                  <a:txBody>
                    <a:bodyPr/>
                    <a:lstStyle/>
                    <a:p>
                      <a:pPr algn="ctr"/>
                      <a:r>
                        <a:rPr lang="en-GB" dirty="0" smtClean="0"/>
                        <a:t>Upper KS2</a:t>
                      </a:r>
                      <a:endParaRPr lang="en-GB" dirty="0"/>
                    </a:p>
                  </a:txBody>
                  <a:tcPr/>
                </a:tc>
                <a:extLst>
                  <a:ext uri="{0D108BD9-81ED-4DB2-BD59-A6C34878D82A}">
                    <a16:rowId xmlns:a16="http://schemas.microsoft.com/office/drawing/2014/main" val="10000"/>
                  </a:ext>
                </a:extLst>
              </a:tr>
              <a:tr h="154494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Asking simple questions</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sz="2000" b="0" dirty="0" smtClean="0">
                        <a:solidFill>
                          <a:srgbClr val="0000FF"/>
                        </a:solidFill>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Observing closely</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sz="2000" b="1" dirty="0" smtClean="0">
                        <a:solidFill>
                          <a:srgbClr val="0000FF"/>
                        </a:solidFill>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use observations</a:t>
                      </a:r>
                      <a:r>
                        <a:rPr lang="en-GB" sz="2000" b="0" dirty="0" smtClean="0"/>
                        <a:t> </a:t>
                      </a:r>
                      <a:r>
                        <a:rPr lang="en-GB" sz="2000" dirty="0" smtClean="0">
                          <a:solidFill>
                            <a:srgbClr val="002060"/>
                          </a:solidFill>
                        </a:rPr>
                        <a:t>and ideas </a:t>
                      </a:r>
                      <a:r>
                        <a:rPr lang="en-GB" sz="2000" dirty="0" smtClean="0">
                          <a:solidFill>
                            <a:srgbClr val="0000FF"/>
                          </a:solidFill>
                        </a:rPr>
                        <a:t>to suggest answers to questions </a:t>
                      </a:r>
                      <a:endParaRPr lang="en-GB" sz="2000" dirty="0">
                        <a:solidFill>
                          <a:srgbClr val="0000FF"/>
                        </a:solidFill>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Asking relevant questions</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sz="2000" b="0" dirty="0" smtClean="0">
                        <a:solidFill>
                          <a:srgbClr val="0000FF"/>
                        </a:solidFill>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Making systematic and careful observations ...taking</a:t>
                      </a:r>
                      <a:r>
                        <a:rPr lang="en-GB" sz="2000" b="0" baseline="0" dirty="0" smtClean="0">
                          <a:solidFill>
                            <a:srgbClr val="0000FF"/>
                          </a:solidFill>
                        </a:rPr>
                        <a:t> accurate measurements ...</a:t>
                      </a:r>
                      <a:endParaRPr lang="en-GB" sz="2000" b="0" dirty="0" smtClean="0">
                        <a:solidFill>
                          <a:srgbClr val="0000FF"/>
                        </a:solidFill>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use results </a:t>
                      </a:r>
                      <a:r>
                        <a:rPr lang="en-GB" sz="2000" dirty="0" smtClean="0"/>
                        <a:t>to draw simple conclusions ... </a:t>
                      </a:r>
                      <a:r>
                        <a:rPr lang="en-GB" sz="2000" baseline="0" dirty="0" smtClean="0">
                          <a:solidFill>
                            <a:srgbClr val="0000FF"/>
                          </a:solidFill>
                        </a:rPr>
                        <a:t>raise further questions</a:t>
                      </a:r>
                      <a:endParaRPr lang="en-GB" sz="2000" dirty="0">
                        <a:solidFill>
                          <a:srgbClr val="0000FF"/>
                        </a:solidFill>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Planning different types of scientific</a:t>
                      </a:r>
                      <a:r>
                        <a:rPr lang="en-GB" sz="2000" b="0" baseline="0" dirty="0" smtClean="0">
                          <a:solidFill>
                            <a:srgbClr val="0000FF"/>
                          </a:solidFill>
                        </a:rPr>
                        <a:t> enquiries to answer questions</a:t>
                      </a:r>
                      <a:endParaRPr lang="en-GB" sz="2000" b="0" dirty="0" smtClean="0">
                        <a:solidFill>
                          <a:srgbClr val="0000FF"/>
                        </a:solidFill>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Taking measurements ... with</a:t>
                      </a:r>
                      <a:r>
                        <a:rPr lang="en-GB" sz="2000" b="0" baseline="0" dirty="0" smtClean="0">
                          <a:solidFill>
                            <a:srgbClr val="0000FF"/>
                          </a:solidFill>
                        </a:rPr>
                        <a:t> increasing accuracy and precision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sz="2000" b="0" baseline="0" dirty="0" smtClean="0">
                        <a:solidFill>
                          <a:srgbClr val="0000FF"/>
                        </a:solidFill>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baseline="0" dirty="0" smtClean="0">
                          <a:solidFill>
                            <a:srgbClr val="002060"/>
                          </a:solidFill>
                        </a:rPr>
                        <a:t>Reporting and presenting findings from enquiries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sz="2000" b="0" dirty="0" smtClean="0">
                        <a:solidFill>
                          <a:srgbClr val="0000FF"/>
                        </a:solidFill>
                      </a:endParaRPr>
                    </a:p>
                  </a:txBody>
                  <a:tcPr/>
                </a:tc>
                <a:extLst>
                  <a:ext uri="{0D108BD9-81ED-4DB2-BD59-A6C34878D82A}">
                    <a16:rowId xmlns:a16="http://schemas.microsoft.com/office/drawing/2014/main" val="10001"/>
                  </a:ext>
                </a:extLst>
              </a:tr>
              <a:tr h="96559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dirty="0" smtClean="0"/>
                        <a:t>Gathering and recording data to help in </a:t>
                      </a:r>
                      <a:r>
                        <a:rPr lang="en-GB" sz="2000" dirty="0" smtClean="0">
                          <a:solidFill>
                            <a:srgbClr val="0000FF"/>
                          </a:solidFill>
                        </a:rPr>
                        <a:t>answering questions</a:t>
                      </a:r>
                      <a:endParaRPr lang="en-GB" sz="2000" dirty="0">
                        <a:solidFill>
                          <a:srgbClr val="0000FF"/>
                        </a:solidFill>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dirty="0" smtClean="0"/>
                        <a:t>Use straightforward</a:t>
                      </a:r>
                      <a:r>
                        <a:rPr lang="en-GB" sz="2000" baseline="0" dirty="0" smtClean="0"/>
                        <a:t> scientific evidence…to </a:t>
                      </a:r>
                      <a:r>
                        <a:rPr lang="en-GB" sz="2000" baseline="0" dirty="0" smtClean="0">
                          <a:solidFill>
                            <a:srgbClr val="0000FF"/>
                          </a:solidFill>
                        </a:rPr>
                        <a:t>answer questions </a:t>
                      </a:r>
                      <a:r>
                        <a:rPr lang="en-GB" sz="2000" baseline="0" dirty="0" smtClean="0"/>
                        <a:t>or support findings</a:t>
                      </a:r>
                      <a:endParaRPr lang="en-GB" sz="20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dirty="0" smtClean="0"/>
                        <a:t>Identify</a:t>
                      </a:r>
                      <a:r>
                        <a:rPr lang="en-GB" sz="2000" baseline="0" dirty="0" smtClean="0"/>
                        <a:t> scientific evidence used to support or refute ideas or arguments</a:t>
                      </a:r>
                      <a:endParaRPr lang="en-GB" sz="2000"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810456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2209" t="2863" r="1"/>
          <a:stretch/>
        </p:blipFill>
        <p:spPr>
          <a:xfrm>
            <a:off x="403831" y="284883"/>
            <a:ext cx="3188077" cy="2378180"/>
          </a:xfrm>
          <a:prstGeom prst="rect">
            <a:avLst/>
          </a:prstGeom>
        </p:spPr>
      </p:pic>
      <p:pic>
        <p:nvPicPr>
          <p:cNvPr id="5" name="Picture 4"/>
          <p:cNvPicPr>
            <a:picLocks noChangeAspect="1"/>
          </p:cNvPicPr>
          <p:nvPr/>
        </p:nvPicPr>
        <p:blipFill rotWithShape="1">
          <a:blip r:embed="rId4"/>
          <a:srcRect l="12231" t="23000" r="11391" b="20299"/>
          <a:stretch/>
        </p:blipFill>
        <p:spPr>
          <a:xfrm>
            <a:off x="4139952" y="2996952"/>
            <a:ext cx="4752528" cy="2193474"/>
          </a:xfrm>
          <a:prstGeom prst="rect">
            <a:avLst/>
          </a:prstGeom>
        </p:spPr>
      </p:pic>
      <p:pic>
        <p:nvPicPr>
          <p:cNvPr id="7" name="Picture 6"/>
          <p:cNvPicPr>
            <a:picLocks noChangeAspect="1"/>
          </p:cNvPicPr>
          <p:nvPr/>
        </p:nvPicPr>
        <p:blipFill>
          <a:blip r:embed="rId5"/>
          <a:stretch>
            <a:fillRect/>
          </a:stretch>
        </p:blipFill>
        <p:spPr>
          <a:xfrm>
            <a:off x="426001" y="3573016"/>
            <a:ext cx="3507790" cy="2502663"/>
          </a:xfrm>
          <a:prstGeom prst="rect">
            <a:avLst/>
          </a:prstGeom>
        </p:spPr>
      </p:pic>
      <p:pic>
        <p:nvPicPr>
          <p:cNvPr id="9" name="Picture 8"/>
          <p:cNvPicPr>
            <a:picLocks noChangeAspect="1"/>
          </p:cNvPicPr>
          <p:nvPr/>
        </p:nvPicPr>
        <p:blipFill rotWithShape="1">
          <a:blip r:embed="rId6"/>
          <a:srcRect l="4169" t="17900"/>
          <a:stretch/>
        </p:blipFill>
        <p:spPr>
          <a:xfrm>
            <a:off x="3933791" y="284883"/>
            <a:ext cx="4952046" cy="2580295"/>
          </a:xfrm>
          <a:prstGeom prst="rect">
            <a:avLst/>
          </a:prstGeom>
        </p:spPr>
      </p:pic>
    </p:spTree>
    <p:extLst>
      <p:ext uri="{BB962C8B-B14F-4D97-AF65-F5344CB8AC3E}">
        <p14:creationId xmlns:p14="http://schemas.microsoft.com/office/powerpoint/2010/main" val="3017584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916" y="620688"/>
            <a:ext cx="7772400" cy="792088"/>
          </a:xfrm>
        </p:spPr>
        <p:txBody>
          <a:bodyPr/>
          <a:lstStyle/>
          <a:p>
            <a:pPr algn="ctr"/>
            <a:r>
              <a:rPr lang="en-GB" sz="4400" dirty="0" smtClean="0">
                <a:solidFill>
                  <a:srgbClr val="002060"/>
                </a:solidFill>
              </a:rPr>
              <a:t>Research</a:t>
            </a:r>
            <a:endParaRPr lang="en-GB" sz="4400" dirty="0">
              <a:solidFill>
                <a:srgbClr val="002060"/>
              </a:solidFill>
            </a:endParaRPr>
          </a:p>
        </p:txBody>
      </p:sp>
      <p:sp>
        <p:nvSpPr>
          <p:cNvPr id="3" name="Text Placeholder 2"/>
          <p:cNvSpPr>
            <a:spLocks noGrp="1"/>
          </p:cNvSpPr>
          <p:nvPr>
            <p:ph type="body" idx="1"/>
          </p:nvPr>
        </p:nvSpPr>
        <p:spPr>
          <a:xfrm>
            <a:off x="323527" y="1772816"/>
            <a:ext cx="8099177" cy="4320480"/>
          </a:xfrm>
        </p:spPr>
        <p:txBody>
          <a:bodyPr/>
          <a:lstStyle/>
          <a:p>
            <a:pPr marL="457200" indent="-457200">
              <a:buFont typeface="Arial" panose="020B0604020202020204" pitchFamily="34" charset="0"/>
              <a:buChar char="•"/>
            </a:pPr>
            <a:r>
              <a:rPr lang="en-GB" sz="2400" dirty="0">
                <a:solidFill>
                  <a:srgbClr val="002060"/>
                </a:solidFill>
              </a:rPr>
              <a:t>Archer L. Osborne, J. Dewitt, J., Dillon, J., Wong, B. and Willis, B. (2013) ASPIRES Young people and career aspirations 10-14. London: King’s College London</a:t>
            </a:r>
            <a:endParaRPr lang="en-US" sz="2400" dirty="0" smtClean="0">
              <a:solidFill>
                <a:srgbClr val="002060"/>
              </a:solidFill>
            </a:endParaRPr>
          </a:p>
          <a:p>
            <a:pPr marL="457200" indent="-457200">
              <a:buFont typeface="Arial" panose="020B0604020202020204" pitchFamily="34" charset="0"/>
              <a:buChar char="•"/>
            </a:pPr>
            <a:r>
              <a:rPr lang="en-US" sz="2400" dirty="0" smtClean="0">
                <a:solidFill>
                  <a:srgbClr val="002060"/>
                </a:solidFill>
              </a:rPr>
              <a:t>Maule </a:t>
            </a:r>
            <a:r>
              <a:rPr lang="en-US" sz="2400" dirty="0">
                <a:solidFill>
                  <a:srgbClr val="002060"/>
                </a:solidFill>
              </a:rPr>
              <a:t>L. and </a:t>
            </a:r>
            <a:r>
              <a:rPr lang="en-US" sz="2400" dirty="0" err="1">
                <a:solidFill>
                  <a:srgbClr val="002060"/>
                </a:solidFill>
              </a:rPr>
              <a:t>Featonby</a:t>
            </a:r>
            <a:r>
              <a:rPr lang="en-US" sz="2400" dirty="0">
                <a:solidFill>
                  <a:srgbClr val="002060"/>
                </a:solidFill>
              </a:rPr>
              <a:t> D. (2016) Fifty Shades of Muddy Green </a:t>
            </a:r>
            <a:r>
              <a:rPr lang="en-US" sz="2400" i="1" dirty="0">
                <a:solidFill>
                  <a:srgbClr val="002060"/>
                </a:solidFill>
              </a:rPr>
              <a:t>Issue 35 : Science in School </a:t>
            </a:r>
            <a:r>
              <a:rPr lang="en-US" sz="2400" i="1" dirty="0" smtClean="0">
                <a:hlinkClick r:id="rId3"/>
              </a:rPr>
              <a:t>http</a:t>
            </a:r>
            <a:r>
              <a:rPr lang="en-US" sz="2400" i="1" dirty="0">
                <a:hlinkClick r:id="rId3"/>
              </a:rPr>
              <a:t>://</a:t>
            </a:r>
            <a:r>
              <a:rPr lang="en-US" sz="2400" i="1" dirty="0" smtClean="0">
                <a:hlinkClick r:id="rId3"/>
              </a:rPr>
              <a:t>www.scienceinschool.org/content/fifty-shades-muddy-green</a:t>
            </a:r>
            <a:endParaRPr lang="en-US" sz="2400" i="1" dirty="0" smtClean="0"/>
          </a:p>
          <a:p>
            <a:pPr marL="457200" indent="-457200">
              <a:buFont typeface="Arial" panose="020B0604020202020204" pitchFamily="34" charset="0"/>
              <a:buChar char="•"/>
            </a:pPr>
            <a:r>
              <a:rPr lang="en-US" sz="2400" dirty="0" err="1" smtClean="0">
                <a:solidFill>
                  <a:srgbClr val="002060"/>
                </a:solidFill>
              </a:rPr>
              <a:t>Mepsted</a:t>
            </a:r>
            <a:r>
              <a:rPr lang="en-US" sz="2400" dirty="0" smtClean="0">
                <a:solidFill>
                  <a:srgbClr val="002060"/>
                </a:solidFill>
              </a:rPr>
              <a:t> </a:t>
            </a:r>
            <a:r>
              <a:rPr lang="en-US" sz="2400" dirty="0">
                <a:solidFill>
                  <a:srgbClr val="002060"/>
                </a:solidFill>
              </a:rPr>
              <a:t>J. (2018) Supporting the teaching and assessment of working scientifically; Primary Science; special issue </a:t>
            </a:r>
            <a:r>
              <a:rPr lang="en-US" sz="2400" dirty="0" smtClean="0">
                <a:solidFill>
                  <a:srgbClr val="002060"/>
                </a:solidFill>
              </a:rPr>
              <a:t>TAPS</a:t>
            </a:r>
            <a:endParaRPr lang="en-US" sz="2400" dirty="0">
              <a:solidFill>
                <a:srgbClr val="002060"/>
              </a:solidFill>
            </a:endParaRPr>
          </a:p>
          <a:p>
            <a:pPr marL="457200" indent="-457200">
              <a:buFont typeface="Arial" panose="020B0604020202020204" pitchFamily="34" charset="0"/>
              <a:buChar char="•"/>
            </a:pPr>
            <a:r>
              <a:rPr lang="en-GB" sz="2400" dirty="0">
                <a:solidFill>
                  <a:srgbClr val="002060"/>
                </a:solidFill>
              </a:rPr>
              <a:t>Ofsted (2015) </a:t>
            </a:r>
            <a:r>
              <a:rPr lang="en-US" sz="2400" dirty="0">
                <a:solidFill>
                  <a:srgbClr val="002060"/>
                </a:solidFill>
              </a:rPr>
              <a:t>Improving science with the Lab 13 </a:t>
            </a:r>
            <a:r>
              <a:rPr lang="en-GB" sz="2400" dirty="0">
                <a:solidFill>
                  <a:srgbClr val="002060"/>
                </a:solidFill>
              </a:rPr>
              <a:t>project: </a:t>
            </a:r>
            <a:r>
              <a:rPr lang="en-GB" sz="2400" dirty="0" err="1">
                <a:solidFill>
                  <a:srgbClr val="002060"/>
                </a:solidFill>
              </a:rPr>
              <a:t>Irchester</a:t>
            </a:r>
            <a:r>
              <a:rPr lang="en-GB" sz="2400" dirty="0">
                <a:solidFill>
                  <a:srgbClr val="002060"/>
                </a:solidFill>
              </a:rPr>
              <a:t> Community Primary</a:t>
            </a:r>
          </a:p>
          <a:p>
            <a:endParaRPr lang="en-US" sz="2400" i="1" dirty="0" smtClean="0"/>
          </a:p>
          <a:p>
            <a:pPr marL="457200" indent="-457200">
              <a:buFont typeface="Arial" panose="020B0604020202020204" pitchFamily="34" charset="0"/>
              <a:buChar char="•"/>
            </a:pPr>
            <a:endParaRPr lang="en-US" sz="2400" i="1" dirty="0" smtClean="0"/>
          </a:p>
          <a:p>
            <a:endParaRPr lang="en-GB" altLang="en-US" sz="2400" dirty="0">
              <a:solidFill>
                <a:srgbClr val="002060"/>
              </a:solidFill>
            </a:endParaRPr>
          </a:p>
          <a:p>
            <a:pPr marL="457200" indent="-457200">
              <a:buFont typeface="Arial" panose="020B0604020202020204" pitchFamily="34" charset="0"/>
              <a:buChar char="•"/>
            </a:pPr>
            <a:endParaRPr lang="en-GB" sz="2600" dirty="0">
              <a:solidFill>
                <a:srgbClr val="002060"/>
              </a:solidFill>
            </a:endParaRPr>
          </a:p>
          <a:p>
            <a:endParaRPr lang="en-GB" dirty="0"/>
          </a:p>
        </p:txBody>
      </p:sp>
    </p:spTree>
    <p:extLst>
      <p:ext uri="{BB962C8B-B14F-4D97-AF65-F5344CB8AC3E}">
        <p14:creationId xmlns:p14="http://schemas.microsoft.com/office/powerpoint/2010/main" val="6301563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lgn="ctr" eaLnBrk="1" hangingPunct="1"/>
            <a:r>
              <a:rPr lang="en-GB" altLang="en-US" dirty="0" smtClean="0"/>
              <a:t>Investigating Magnets</a:t>
            </a:r>
          </a:p>
        </p:txBody>
      </p:sp>
      <p:sp>
        <p:nvSpPr>
          <p:cNvPr id="13315" name="Content Placeholder 2"/>
          <p:cNvSpPr>
            <a:spLocks noGrp="1"/>
          </p:cNvSpPr>
          <p:nvPr>
            <p:ph idx="1"/>
          </p:nvPr>
        </p:nvSpPr>
        <p:spPr>
          <a:xfrm>
            <a:off x="517282" y="1341438"/>
            <a:ext cx="8162192" cy="5137739"/>
          </a:xfrm>
        </p:spPr>
        <p:txBody>
          <a:bodyPr>
            <a:normAutofit fontScale="92500" lnSpcReduction="10000"/>
          </a:bodyPr>
          <a:lstStyle/>
          <a:p>
            <a:pPr marL="0" indent="0" eaLnBrk="1" hangingPunct="1">
              <a:buNone/>
            </a:pPr>
            <a:r>
              <a:rPr lang="en-GB" altLang="en-US" b="1" dirty="0" smtClean="0">
                <a:solidFill>
                  <a:srgbClr val="7030A0"/>
                </a:solidFill>
              </a:rPr>
              <a:t>Task 1</a:t>
            </a:r>
          </a:p>
          <a:p>
            <a:pPr marL="0" indent="0" eaLnBrk="1" hangingPunct="1">
              <a:buNone/>
            </a:pPr>
            <a:r>
              <a:rPr lang="en-GB" altLang="en-US" dirty="0" smtClean="0">
                <a:solidFill>
                  <a:srgbClr val="00B050"/>
                </a:solidFill>
              </a:rPr>
              <a:t>Explore the collection of magnets (5 </a:t>
            </a:r>
            <a:r>
              <a:rPr lang="en-GB" altLang="en-US" dirty="0" err="1" smtClean="0">
                <a:solidFill>
                  <a:srgbClr val="00B050"/>
                </a:solidFill>
              </a:rPr>
              <a:t>mins</a:t>
            </a:r>
            <a:r>
              <a:rPr lang="en-GB" altLang="en-US" dirty="0" smtClean="0">
                <a:solidFill>
                  <a:srgbClr val="00B050"/>
                </a:solidFill>
              </a:rPr>
              <a:t>)</a:t>
            </a:r>
          </a:p>
          <a:p>
            <a:pPr eaLnBrk="1" hangingPunct="1"/>
            <a:r>
              <a:rPr lang="en-GB" altLang="en-US" dirty="0" smtClean="0"/>
              <a:t>Which objects are attracted to the magnet?</a:t>
            </a:r>
          </a:p>
          <a:p>
            <a:pPr eaLnBrk="1" hangingPunct="1"/>
            <a:r>
              <a:rPr lang="en-GB" altLang="en-US" dirty="0" smtClean="0"/>
              <a:t>What properties do they have in common?</a:t>
            </a:r>
          </a:p>
          <a:p>
            <a:pPr eaLnBrk="1" hangingPunct="1">
              <a:buFont typeface="Wingdings" pitchFamily="2" charset="2"/>
              <a:buNone/>
            </a:pPr>
            <a:r>
              <a:rPr lang="en-GB" altLang="en-US" b="1" dirty="0" smtClean="0">
                <a:solidFill>
                  <a:srgbClr val="7030A0"/>
                </a:solidFill>
              </a:rPr>
              <a:t>Task 2</a:t>
            </a:r>
          </a:p>
          <a:p>
            <a:pPr eaLnBrk="1" hangingPunct="1">
              <a:buFont typeface="Wingdings" pitchFamily="2" charset="2"/>
              <a:buNone/>
            </a:pPr>
            <a:r>
              <a:rPr lang="en-GB" altLang="en-US" b="1" dirty="0" smtClean="0">
                <a:solidFill>
                  <a:srgbClr val="00B050"/>
                </a:solidFill>
              </a:rPr>
              <a:t>Which is the strongest magnet?</a:t>
            </a:r>
          </a:p>
          <a:p>
            <a:pPr eaLnBrk="1" hangingPunct="1"/>
            <a:r>
              <a:rPr lang="en-GB" altLang="en-US" dirty="0" smtClean="0"/>
              <a:t>Devise a test to find out exactly how strong each magnet is? </a:t>
            </a:r>
            <a:r>
              <a:rPr lang="en-GB" altLang="en-US" i="1" dirty="0" smtClean="0">
                <a:solidFill>
                  <a:srgbClr val="FF6600"/>
                </a:solidFill>
              </a:rPr>
              <a:t>Does the size, shape, colour or any other factor affect  how strong the magnet is?</a:t>
            </a:r>
          </a:p>
          <a:p>
            <a:pPr>
              <a:buNone/>
            </a:pPr>
            <a:r>
              <a:rPr lang="en-GB" altLang="en-US" dirty="0" smtClean="0"/>
              <a:t>What other tests are </a:t>
            </a:r>
            <a:r>
              <a:rPr lang="en-GB" altLang="en-US" dirty="0"/>
              <a:t>there? </a:t>
            </a:r>
            <a:r>
              <a:rPr lang="en-GB" altLang="en-US" dirty="0">
                <a:solidFill>
                  <a:srgbClr val="FF0000"/>
                </a:solidFill>
              </a:rPr>
              <a:t>Groups share ideas</a:t>
            </a:r>
          </a:p>
          <a:p>
            <a:pPr eaLnBrk="1" hangingPunct="1">
              <a:buFont typeface="Wingdings" pitchFamily="2" charset="2"/>
              <a:buNone/>
            </a:pPr>
            <a:endParaRPr lang="en-GB" altLang="en-US" i="1" dirty="0">
              <a:solidFill>
                <a:srgbClr val="FF6600"/>
              </a:solidFill>
            </a:endParaRPr>
          </a:p>
          <a:p>
            <a:pPr eaLnBrk="1" hangingPunct="1">
              <a:buFont typeface="Wingdings" pitchFamily="2" charset="2"/>
              <a:buNone/>
            </a:pPr>
            <a:endParaRPr lang="en-GB" altLang="en-US" i="1" dirty="0" smtClean="0">
              <a:solidFill>
                <a:srgbClr val="FF6600"/>
              </a:solidFill>
            </a:endParaRPr>
          </a:p>
          <a:p>
            <a:pPr eaLnBrk="1" hangingPunct="1">
              <a:buFont typeface="Wingdings" pitchFamily="2" charset="2"/>
              <a:buNone/>
            </a:pPr>
            <a:endParaRPr lang="en-GB" altLang="en-US" i="1" dirty="0" smtClean="0">
              <a:solidFill>
                <a:srgbClr val="FF6600"/>
              </a:solidFill>
            </a:endParaRPr>
          </a:p>
          <a:p>
            <a:pPr eaLnBrk="1" hangingPunct="1">
              <a:buFont typeface="Wingdings" pitchFamily="2" charset="2"/>
              <a:buNone/>
            </a:pPr>
            <a:endParaRPr lang="en-GB" altLang="en-US" b="1" dirty="0" smtClean="0"/>
          </a:p>
          <a:p>
            <a:pPr eaLnBrk="1" hangingPunct="1">
              <a:buFont typeface="Wingdings" pitchFamily="2" charset="2"/>
              <a:buNone/>
            </a:pPr>
            <a:endParaRPr lang="en-GB" altLang="en-US" sz="2000" b="1" dirty="0" smtClean="0"/>
          </a:p>
          <a:p>
            <a:pPr eaLnBrk="1" hangingPunct="1"/>
            <a:endParaRPr lang="en-GB" altLang="en-US" dirty="0" smtClean="0"/>
          </a:p>
        </p:txBody>
      </p:sp>
      <p:sp>
        <p:nvSpPr>
          <p:cNvPr id="4" name="Slide Number Placeholder 3"/>
          <p:cNvSpPr>
            <a:spLocks noGrp="1"/>
          </p:cNvSpPr>
          <p:nvPr>
            <p:ph type="sldNum" sz="quarter" idx="12"/>
          </p:nvPr>
        </p:nvSpPr>
        <p:spPr/>
        <p:txBody>
          <a:bodyPr/>
          <a:lstStyle/>
          <a:p>
            <a:pPr>
              <a:defRPr/>
            </a:pPr>
            <a:fld id="{4634B1D8-5FF6-4D09-990C-EE42945391AA}" type="slidenum">
              <a:rPr lang="en-GB"/>
              <a:pPr>
                <a:defRPr/>
              </a:pPr>
              <a:t>20</a:t>
            </a:fld>
            <a:endParaRPr lang="en-GB"/>
          </a:p>
        </p:txBody>
      </p:sp>
      <p:pic>
        <p:nvPicPr>
          <p:cNvPr id="13317" name="Picture 5" descr="C:\Users\sally\AppData\Local\Microsoft\Windows\Temporary Internet Files\Content.IE5\FDK1VKVP\MC90039115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4328" y="1263493"/>
            <a:ext cx="1332035" cy="145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3385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5">
                                            <p:txEl>
                                              <p:pRg st="4" end="4"/>
                                            </p:txEl>
                                          </p:spTgt>
                                        </p:tgtEl>
                                        <p:attrNameLst>
                                          <p:attrName>style.visibility</p:attrName>
                                        </p:attrNameLst>
                                      </p:cBhvr>
                                      <p:to>
                                        <p:strVal val="visible"/>
                                      </p:to>
                                    </p:set>
                                    <p:anim calcmode="lin" valueType="num">
                                      <p:cBhvr additive="base">
                                        <p:cTn id="7" dur="500" fill="hold"/>
                                        <p:tgtEl>
                                          <p:spTgt spid="13315">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5">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315">
                                            <p:txEl>
                                              <p:pRg st="5" end="5"/>
                                            </p:txEl>
                                          </p:spTgt>
                                        </p:tgtEl>
                                        <p:attrNameLst>
                                          <p:attrName>style.visibility</p:attrName>
                                        </p:attrNameLst>
                                      </p:cBhvr>
                                      <p:to>
                                        <p:strVal val="visible"/>
                                      </p:to>
                                    </p:set>
                                    <p:anim calcmode="lin" valueType="num">
                                      <p:cBhvr additive="base">
                                        <p:cTn id="11" dur="500" fill="hold"/>
                                        <p:tgtEl>
                                          <p:spTgt spid="13315">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3315">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315">
                                            <p:txEl>
                                              <p:pRg st="6" end="6"/>
                                            </p:txEl>
                                          </p:spTgt>
                                        </p:tgtEl>
                                        <p:attrNameLst>
                                          <p:attrName>style.visibility</p:attrName>
                                        </p:attrNameLst>
                                      </p:cBhvr>
                                      <p:to>
                                        <p:strVal val="visible"/>
                                      </p:to>
                                    </p:set>
                                    <p:anim calcmode="lin" valueType="num">
                                      <p:cBhvr additive="base">
                                        <p:cTn id="15" dur="500" fill="hold"/>
                                        <p:tgtEl>
                                          <p:spTgt spid="13315">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3315">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3315">
                                            <p:txEl>
                                              <p:pRg st="7" end="7"/>
                                            </p:txEl>
                                          </p:spTgt>
                                        </p:tgtEl>
                                        <p:attrNameLst>
                                          <p:attrName>style.visibility</p:attrName>
                                        </p:attrNameLst>
                                      </p:cBhvr>
                                      <p:to>
                                        <p:strVal val="visible"/>
                                      </p:to>
                                    </p:set>
                                    <p:anim calcmode="lin" valueType="num">
                                      <p:cBhvr additive="base">
                                        <p:cTn id="19" dur="500" fill="hold"/>
                                        <p:tgtEl>
                                          <p:spTgt spid="13315">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31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solidFill>
                  <a:srgbClr val="002060"/>
                </a:solidFill>
              </a:rPr>
              <a:t>Comparative testing KS1 -tights</a:t>
            </a:r>
            <a:endParaRPr lang="en-GB" dirty="0">
              <a:solidFill>
                <a:srgbClr val="002060"/>
              </a:solidFill>
            </a:endParaRPr>
          </a:p>
        </p:txBody>
      </p:sp>
      <p:pic>
        <p:nvPicPr>
          <p:cNvPr id="6" name="Content Placeholder 5"/>
          <p:cNvPicPr>
            <a:picLocks noGrp="1" noChangeAspect="1"/>
          </p:cNvPicPr>
          <p:nvPr>
            <p:ph sz="half" idx="1"/>
          </p:nvPr>
        </p:nvPicPr>
        <p:blipFill>
          <a:blip r:embed="rId3"/>
          <a:stretch>
            <a:fillRect/>
          </a:stretch>
        </p:blipFill>
        <p:spPr>
          <a:xfrm>
            <a:off x="706632" y="1371600"/>
            <a:ext cx="3768336" cy="4114800"/>
          </a:xfrm>
          <a:prstGeom prst="rect">
            <a:avLst/>
          </a:prstGeom>
        </p:spPr>
      </p:pic>
      <p:pic>
        <p:nvPicPr>
          <p:cNvPr id="7" name="Content Placeholder 6"/>
          <p:cNvPicPr>
            <a:picLocks noGrp="1" noChangeAspect="1"/>
          </p:cNvPicPr>
          <p:nvPr>
            <p:ph sz="half" idx="2"/>
          </p:nvPr>
        </p:nvPicPr>
        <p:blipFill>
          <a:blip r:embed="rId4"/>
          <a:stretch>
            <a:fillRect/>
          </a:stretch>
        </p:blipFill>
        <p:spPr>
          <a:xfrm>
            <a:off x="4648200" y="1488476"/>
            <a:ext cx="3810000" cy="3881048"/>
          </a:xfrm>
          <a:prstGeom prst="rect">
            <a:avLst/>
          </a:prstGeom>
        </p:spPr>
      </p:pic>
    </p:spTree>
    <p:extLst>
      <p:ext uri="{BB962C8B-B14F-4D97-AF65-F5344CB8AC3E}">
        <p14:creationId xmlns:p14="http://schemas.microsoft.com/office/powerpoint/2010/main" val="255365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522" name="Rectangle 2"/>
          <p:cNvSpPr>
            <a:spLocks noGrp="1" noChangeArrowheads="1"/>
          </p:cNvSpPr>
          <p:nvPr>
            <p:ph type="title"/>
          </p:nvPr>
        </p:nvSpPr>
        <p:spPr>
          <a:xfrm>
            <a:off x="4853354" y="533400"/>
            <a:ext cx="3974123" cy="685800"/>
          </a:xfrm>
        </p:spPr>
        <p:txBody>
          <a:bodyPr/>
          <a:lstStyle/>
          <a:p>
            <a:pPr eaLnBrk="1" hangingPunct="1">
              <a:defRPr/>
            </a:pPr>
            <a:r>
              <a:rPr lang="en-GB" sz="2400" smtClean="0"/>
              <a:t>Investigating tights</a:t>
            </a:r>
          </a:p>
        </p:txBody>
      </p:sp>
      <p:sp>
        <p:nvSpPr>
          <p:cNvPr id="7" name="Slide Number Placeholder 4"/>
          <p:cNvSpPr>
            <a:spLocks noGrp="1"/>
          </p:cNvSpPr>
          <p:nvPr>
            <p:ph type="sldNum" sz="quarter" idx="12"/>
          </p:nvPr>
        </p:nvSpPr>
        <p:spPr/>
        <p:txBody>
          <a:bodyPr/>
          <a:lstStyle/>
          <a:p>
            <a:pPr>
              <a:defRPr/>
            </a:pPr>
            <a:fld id="{CF6C088D-533A-40D4-81DD-2403E52FFA61}" type="slidenum">
              <a:rPr lang="en-GB"/>
              <a:pPr>
                <a:defRPr/>
              </a:pPr>
              <a:t>22</a:t>
            </a:fld>
            <a:endParaRPr lang="en-GB"/>
          </a:p>
        </p:txBody>
      </p:sp>
      <p:pic>
        <p:nvPicPr>
          <p:cNvPr id="19459" name="Picture 4" descr="Image3"/>
          <p:cNvPicPr>
            <a:picLocks noChangeAspect="1" noChangeArrowheads="1"/>
          </p:cNvPicPr>
          <p:nvPr/>
        </p:nvPicPr>
        <p:blipFill>
          <a:blip r:embed="rId3" cstate="print"/>
          <a:srcRect/>
          <a:stretch>
            <a:fillRect/>
          </a:stretch>
        </p:blipFill>
        <p:spPr bwMode="auto">
          <a:xfrm>
            <a:off x="0" y="0"/>
            <a:ext cx="3442189" cy="6858000"/>
          </a:xfrm>
          <a:prstGeom prst="rect">
            <a:avLst/>
          </a:prstGeom>
          <a:noFill/>
          <a:ln w="9525">
            <a:noFill/>
            <a:miter lim="800000"/>
            <a:headEnd/>
            <a:tailEnd/>
          </a:ln>
        </p:spPr>
      </p:pic>
      <p:pic>
        <p:nvPicPr>
          <p:cNvPr id="19461" name="Picture 3" descr="Image6"/>
          <p:cNvPicPr>
            <a:picLocks noChangeAspect="1" noChangeArrowheads="1"/>
          </p:cNvPicPr>
          <p:nvPr/>
        </p:nvPicPr>
        <p:blipFill>
          <a:blip r:embed="rId4" cstate="print"/>
          <a:srcRect/>
          <a:stretch>
            <a:fillRect/>
          </a:stretch>
        </p:blipFill>
        <p:spPr bwMode="auto">
          <a:xfrm>
            <a:off x="3641481" y="1371600"/>
            <a:ext cx="5221165" cy="5226050"/>
          </a:xfrm>
          <a:prstGeom prst="rect">
            <a:avLst/>
          </a:prstGeom>
          <a:noFill/>
          <a:ln w="9525">
            <a:noFill/>
            <a:miter lim="800000"/>
            <a:headEnd/>
            <a:tailEnd/>
          </a:ln>
        </p:spPr>
      </p:pic>
    </p:spTree>
    <p:extLst>
      <p:ext uri="{BB962C8B-B14F-4D97-AF65-F5344CB8AC3E}">
        <p14:creationId xmlns:p14="http://schemas.microsoft.com/office/powerpoint/2010/main" val="1561214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57163"/>
            <a:ext cx="8712968" cy="1325563"/>
          </a:xfrm>
        </p:spPr>
        <p:txBody>
          <a:bodyPr/>
          <a:lstStyle/>
          <a:p>
            <a:r>
              <a:rPr lang="en-GB" sz="3800" dirty="0" smtClean="0">
                <a:solidFill>
                  <a:srgbClr val="7030A0"/>
                </a:solidFill>
              </a:rPr>
              <a:t>Observation-Creative and Cross curricular</a:t>
            </a:r>
            <a:endParaRPr lang="en-GB" sz="3800" dirty="0">
              <a:solidFill>
                <a:srgbClr val="7030A0"/>
              </a:solidFill>
            </a:endParaRPr>
          </a:p>
        </p:txBody>
      </p:sp>
      <p:sp>
        <p:nvSpPr>
          <p:cNvPr id="8" name="Content Placeholder 7"/>
          <p:cNvSpPr>
            <a:spLocks noGrp="1"/>
          </p:cNvSpPr>
          <p:nvPr>
            <p:ph sz="half" idx="1"/>
          </p:nvPr>
        </p:nvSpPr>
        <p:spPr>
          <a:xfrm>
            <a:off x="0" y="548680"/>
            <a:ext cx="4299313" cy="5460274"/>
          </a:xfrm>
        </p:spPr>
        <p:txBody>
          <a:bodyPr>
            <a:normAutofit fontScale="25000" lnSpcReduction="20000"/>
          </a:bodyPr>
          <a:lstStyle/>
          <a:p>
            <a:pPr>
              <a:buNone/>
              <a:defRPr/>
            </a:pPr>
            <a:endParaRPr lang="en-US" altLang="en-US" sz="4200" u="sng" dirty="0" smtClean="0">
              <a:cs typeface="Arial" charset="0"/>
            </a:endParaRPr>
          </a:p>
          <a:p>
            <a:pPr>
              <a:buNone/>
              <a:defRPr/>
            </a:pPr>
            <a:r>
              <a:rPr lang="en-US" altLang="en-US" sz="8000" u="sng" dirty="0" smtClean="0">
                <a:solidFill>
                  <a:srgbClr val="0070C0"/>
                </a:solidFill>
                <a:cs typeface="Arial" charset="0"/>
              </a:rPr>
              <a:t>My </a:t>
            </a:r>
            <a:r>
              <a:rPr lang="en-US" altLang="en-US" sz="8000" u="sng" dirty="0">
                <a:solidFill>
                  <a:srgbClr val="0070C0"/>
                </a:solidFill>
                <a:cs typeface="Arial" charset="0"/>
              </a:rPr>
              <a:t>Thoughts About Being Blind</a:t>
            </a:r>
            <a:endParaRPr lang="en-US" sz="8000" dirty="0" smtClean="0">
              <a:solidFill>
                <a:srgbClr val="0070C0"/>
              </a:solidFill>
              <a:cs typeface="Arial" pitchFamily="34" charset="0"/>
            </a:endParaRPr>
          </a:p>
          <a:p>
            <a:pPr>
              <a:buNone/>
              <a:defRPr/>
            </a:pPr>
            <a:r>
              <a:rPr lang="en-US" sz="8000" dirty="0" smtClean="0">
                <a:solidFill>
                  <a:srgbClr val="0070C0"/>
                </a:solidFill>
                <a:cs typeface="Arial" pitchFamily="34" charset="0"/>
              </a:rPr>
              <a:t>I </a:t>
            </a:r>
            <a:r>
              <a:rPr lang="en-US" sz="8000" dirty="0">
                <a:solidFill>
                  <a:srgbClr val="0070C0"/>
                </a:solidFill>
                <a:cs typeface="Arial" pitchFamily="34" charset="0"/>
              </a:rPr>
              <a:t>see with my ears.</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hear the leaves in the tall trees, whispering in the night.</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hear the sea, dark and deep, and the splash of the dolphin’s leap.</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hear the flames crackling and the window frames rattling in the wind.</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see with my ears.</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 </a:t>
            </a:r>
          </a:p>
          <a:p>
            <a:pPr>
              <a:buNone/>
              <a:defRPr/>
            </a:pPr>
            <a:r>
              <a:rPr lang="en-US" sz="8000" dirty="0">
                <a:solidFill>
                  <a:srgbClr val="0070C0"/>
                </a:solidFill>
                <a:cs typeface="Arial" pitchFamily="34" charset="0"/>
              </a:rPr>
              <a:t>I see with my nose.</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smell the blossoms pearly-grey and hay new mown.</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smell the ploughed earth, cows in the byre, the smoky fire.</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smell Grandpa’s pipe, Gran’s lavender room and Mum’s faint perfume.</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see with my nose.</a:t>
            </a:r>
            <a:endParaRPr lang="en-GB" sz="8000" dirty="0">
              <a:solidFill>
                <a:srgbClr val="0070C0"/>
              </a:solidFill>
              <a:cs typeface="Times New Roman" pitchFamily="18" charset="0"/>
            </a:endParaRPr>
          </a:p>
          <a:p>
            <a:endParaRPr lang="en-GB" dirty="0"/>
          </a:p>
        </p:txBody>
      </p:sp>
      <p:sp>
        <p:nvSpPr>
          <p:cNvPr id="9" name="Content Placeholder 8"/>
          <p:cNvSpPr>
            <a:spLocks noGrp="1"/>
          </p:cNvSpPr>
          <p:nvPr>
            <p:ph sz="half" idx="2"/>
          </p:nvPr>
        </p:nvSpPr>
        <p:spPr>
          <a:xfrm>
            <a:off x="4261148" y="764704"/>
            <a:ext cx="4896544" cy="5146766"/>
          </a:xfrm>
        </p:spPr>
        <p:txBody>
          <a:bodyPr>
            <a:normAutofit fontScale="25000" lnSpcReduction="20000"/>
          </a:bodyPr>
          <a:lstStyle/>
          <a:p>
            <a:pPr>
              <a:buNone/>
              <a:defRPr/>
            </a:pPr>
            <a:r>
              <a:rPr lang="en-US" sz="8000" dirty="0" smtClean="0">
                <a:solidFill>
                  <a:srgbClr val="0070C0"/>
                </a:solidFill>
                <a:cs typeface="Arial" pitchFamily="34" charset="0"/>
              </a:rPr>
              <a:t>I </a:t>
            </a:r>
            <a:r>
              <a:rPr lang="en-US" sz="8000" dirty="0">
                <a:solidFill>
                  <a:srgbClr val="0070C0"/>
                </a:solidFill>
                <a:cs typeface="Arial" pitchFamily="34" charset="0"/>
              </a:rPr>
              <a:t>see with my mouth.</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taste the strong black coffee and the thick brown toffee between my teeth.</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taste the yellow of the lemon, the green of the melon and the red of the tomato.</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taste the orange of the carrot, the purple of the plum, the gold of the sun on my face.</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see with my mouth.</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 </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see with my hands.</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feel the sharp edges, slippery floors, smooth ledges.</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feel lemonade in cold canisters, hard wooden banisters.</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feel hands to hold, arms on shoulders, faces to touch.</a:t>
            </a:r>
            <a:endParaRPr lang="en-GB" sz="8000" dirty="0">
              <a:solidFill>
                <a:srgbClr val="0070C0"/>
              </a:solidFill>
              <a:cs typeface="Times New Roman" pitchFamily="18" charset="0"/>
            </a:endParaRPr>
          </a:p>
          <a:p>
            <a:pPr>
              <a:buNone/>
              <a:defRPr/>
            </a:pPr>
            <a:r>
              <a:rPr lang="en-US" sz="8000" dirty="0">
                <a:solidFill>
                  <a:srgbClr val="0070C0"/>
                </a:solidFill>
                <a:cs typeface="Arial" pitchFamily="34" charset="0"/>
              </a:rPr>
              <a:t>I see with my hands.</a:t>
            </a:r>
            <a:endParaRPr lang="en-GB" sz="8000" dirty="0">
              <a:solidFill>
                <a:srgbClr val="0070C0"/>
              </a:solidFill>
              <a:cs typeface="Times New Roman" pitchFamily="18" charset="0"/>
            </a:endParaRPr>
          </a:p>
          <a:p>
            <a:pPr>
              <a:buNone/>
              <a:defRPr/>
            </a:pPr>
            <a:r>
              <a:rPr lang="en-GB" sz="8000" dirty="0">
                <a:cs typeface="Times New Roman" pitchFamily="18" charset="0"/>
              </a:rPr>
              <a:t> 	</a:t>
            </a:r>
            <a:r>
              <a:rPr lang="en-GB" sz="8000" i="1" dirty="0" smtClean="0">
                <a:solidFill>
                  <a:srgbClr val="FF6600"/>
                </a:solidFill>
                <a:cs typeface="Times New Roman" pitchFamily="18" charset="0"/>
              </a:rPr>
              <a:t>Originally</a:t>
            </a:r>
            <a:r>
              <a:rPr lang="en-GB" sz="8000" dirty="0" smtClean="0">
                <a:solidFill>
                  <a:srgbClr val="FF6600"/>
                </a:solidFill>
                <a:cs typeface="Times New Roman" pitchFamily="18" charset="0"/>
              </a:rPr>
              <a:t> </a:t>
            </a:r>
            <a:r>
              <a:rPr lang="en-GB" sz="8000" dirty="0">
                <a:solidFill>
                  <a:srgbClr val="FF6600"/>
                </a:solidFill>
                <a:cs typeface="Times New Roman" pitchFamily="18" charset="0"/>
              </a:rPr>
              <a:t>w</a:t>
            </a:r>
            <a:r>
              <a:rPr lang="en-GB" sz="8000" i="1" dirty="0">
                <a:solidFill>
                  <a:srgbClr val="FF6600"/>
                </a:solidFill>
                <a:cs typeface="Times New Roman" pitchFamily="18" charset="0"/>
              </a:rPr>
              <a:t>ritten in Braille by Ruth </a:t>
            </a:r>
            <a:r>
              <a:rPr lang="en-GB" sz="8000" i="1" dirty="0" err="1">
                <a:solidFill>
                  <a:srgbClr val="FF6600"/>
                </a:solidFill>
                <a:cs typeface="Times New Roman" pitchFamily="18" charset="0"/>
              </a:rPr>
              <a:t>Hardcastle</a:t>
            </a:r>
            <a:r>
              <a:rPr lang="en-GB" sz="8000" i="1" dirty="0">
                <a:solidFill>
                  <a:srgbClr val="FF6600"/>
                </a:solidFill>
                <a:cs typeface="Times New Roman" pitchFamily="18" charset="0"/>
              </a:rPr>
              <a:t> aged 11</a:t>
            </a:r>
            <a:endParaRPr lang="en-GB" sz="8000" dirty="0">
              <a:solidFill>
                <a:srgbClr val="FF6600"/>
              </a:solidFill>
              <a:cs typeface="Times New Roman" pitchFamily="18" charset="0"/>
            </a:endParaRPr>
          </a:p>
          <a:p>
            <a:endParaRPr lang="en-GB" dirty="0"/>
          </a:p>
        </p:txBody>
      </p:sp>
    </p:spTree>
    <p:extLst>
      <p:ext uri="{BB962C8B-B14F-4D97-AF65-F5344CB8AC3E}">
        <p14:creationId xmlns:p14="http://schemas.microsoft.com/office/powerpoint/2010/main" val="36117220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1" y="274638"/>
            <a:ext cx="8302869" cy="1066130"/>
          </a:xfrm>
        </p:spPr>
        <p:txBody>
          <a:bodyPr>
            <a:normAutofit fontScale="90000"/>
          </a:bodyPr>
          <a:lstStyle/>
          <a:p>
            <a:pPr algn="ctr" eaLnBrk="1" hangingPunct="1"/>
            <a:r>
              <a:rPr lang="en-GB" altLang="en-US" sz="2400" b="1" dirty="0" smtClean="0">
                <a:solidFill>
                  <a:srgbClr val="00B050"/>
                </a:solidFill>
              </a:rPr>
              <a:t/>
            </a:r>
            <a:br>
              <a:rPr lang="en-GB" altLang="en-US" sz="2400" b="1" dirty="0" smtClean="0">
                <a:solidFill>
                  <a:srgbClr val="00B050"/>
                </a:solidFill>
              </a:rPr>
            </a:br>
            <a:r>
              <a:rPr lang="en-GB" altLang="en-US" sz="3100" b="1" dirty="0" smtClean="0">
                <a:solidFill>
                  <a:srgbClr val="0070C0"/>
                </a:solidFill>
              </a:rPr>
              <a:t>Developing the right attitudes through practical science takes time!</a:t>
            </a:r>
          </a:p>
        </p:txBody>
      </p:sp>
      <p:sp>
        <p:nvSpPr>
          <p:cNvPr id="10243" name="Content Placeholder 2"/>
          <p:cNvSpPr>
            <a:spLocks noGrp="1"/>
          </p:cNvSpPr>
          <p:nvPr>
            <p:ph idx="1"/>
          </p:nvPr>
        </p:nvSpPr>
        <p:spPr>
          <a:xfrm>
            <a:off x="323528" y="1423142"/>
            <a:ext cx="8660423" cy="5040861"/>
          </a:xfrm>
        </p:spPr>
        <p:txBody>
          <a:bodyPr>
            <a:normAutofit/>
          </a:bodyPr>
          <a:lstStyle/>
          <a:p>
            <a:pPr eaLnBrk="1" hangingPunct="1">
              <a:buFont typeface="Wingdings" pitchFamily="2" charset="2"/>
              <a:buNone/>
            </a:pPr>
            <a:r>
              <a:rPr lang="en-GB" altLang="en-US" sz="2400" dirty="0" smtClean="0">
                <a:solidFill>
                  <a:srgbClr val="0070C0"/>
                </a:solidFill>
              </a:rPr>
              <a:t>‘An attitude of willingness to take account of evidence does not result from a single activity or even several activities … They are ‘caught’ rather than ‘taught’ ... an example of the behaviour in practice is a key action teachers can take. … reinforcing positive attitudes; and discussing attitude related behaviour.’ </a:t>
            </a:r>
          </a:p>
          <a:p>
            <a:pPr eaLnBrk="1" hangingPunct="1">
              <a:buFont typeface="Wingdings" pitchFamily="2" charset="2"/>
              <a:buNone/>
            </a:pPr>
            <a:r>
              <a:rPr lang="en-GB" altLang="en-US" sz="2400" dirty="0" smtClean="0">
                <a:solidFill>
                  <a:srgbClr val="002060"/>
                </a:solidFill>
              </a:rPr>
              <a:t>(</a:t>
            </a:r>
            <a:r>
              <a:rPr lang="en-GB" altLang="en-US" sz="2400" i="1" dirty="0" err="1" smtClean="0">
                <a:solidFill>
                  <a:srgbClr val="002060"/>
                </a:solidFill>
              </a:rPr>
              <a:t>Harlen</a:t>
            </a:r>
            <a:r>
              <a:rPr lang="en-GB" altLang="en-US" sz="2400" i="1" dirty="0" smtClean="0">
                <a:solidFill>
                  <a:srgbClr val="002060"/>
                </a:solidFill>
              </a:rPr>
              <a:t> &amp; </a:t>
            </a:r>
            <a:r>
              <a:rPr lang="en-GB" altLang="en-US" sz="2400" i="1" dirty="0" err="1" smtClean="0">
                <a:solidFill>
                  <a:srgbClr val="002060"/>
                </a:solidFill>
              </a:rPr>
              <a:t>Qualter</a:t>
            </a:r>
            <a:r>
              <a:rPr lang="en-GB" altLang="en-US" sz="2400" i="1" dirty="0" smtClean="0">
                <a:solidFill>
                  <a:srgbClr val="002060"/>
                </a:solidFill>
              </a:rPr>
              <a:t> 2009 cited </a:t>
            </a:r>
            <a:r>
              <a:rPr lang="en-GB" altLang="en-US" sz="2400" i="1" dirty="0" err="1" smtClean="0">
                <a:solidFill>
                  <a:srgbClr val="002060"/>
                </a:solidFill>
              </a:rPr>
              <a:t>Harlen</a:t>
            </a:r>
            <a:r>
              <a:rPr lang="en-GB" altLang="en-US" sz="2400" i="1" dirty="0" smtClean="0">
                <a:solidFill>
                  <a:srgbClr val="002060"/>
                </a:solidFill>
              </a:rPr>
              <a:t>, W. 2011 p6 ASE Guide to primary science education)</a:t>
            </a:r>
          </a:p>
          <a:p>
            <a:pPr lvl="0">
              <a:buNone/>
            </a:pPr>
            <a:r>
              <a:rPr lang="en-GB" sz="2400" dirty="0" smtClean="0">
                <a:solidFill>
                  <a:srgbClr val="00B050"/>
                </a:solidFill>
              </a:rPr>
              <a:t>“ …science has </a:t>
            </a:r>
            <a:r>
              <a:rPr lang="en-GB" sz="2400" dirty="0">
                <a:solidFill>
                  <a:srgbClr val="00B050"/>
                </a:solidFill>
              </a:rPr>
              <a:t>not been taught frequently enough for enquiry skills to be developed.  The expectation is that science should be taught weekly though no minimum time will be quoted</a:t>
            </a:r>
            <a:r>
              <a:rPr lang="en-GB" sz="2400" dirty="0" smtClean="0">
                <a:solidFill>
                  <a:srgbClr val="00B050"/>
                </a:solidFill>
              </a:rPr>
              <a:t>.”</a:t>
            </a:r>
            <a:endParaRPr lang="en-GB" sz="2400" dirty="0">
              <a:solidFill>
                <a:srgbClr val="00B050"/>
              </a:solidFill>
            </a:endParaRPr>
          </a:p>
          <a:p>
            <a:pPr marL="0" indent="0">
              <a:buNone/>
            </a:pPr>
            <a:r>
              <a:rPr lang="en-GB" sz="2400" dirty="0" smtClean="0">
                <a:solidFill>
                  <a:srgbClr val="002060"/>
                </a:solidFill>
              </a:rPr>
              <a:t>Brian </a:t>
            </a:r>
            <a:r>
              <a:rPr lang="en-GB" sz="2400" dirty="0">
                <a:solidFill>
                  <a:srgbClr val="002060"/>
                </a:solidFill>
              </a:rPr>
              <a:t>Cartwright </a:t>
            </a:r>
            <a:r>
              <a:rPr lang="en-GB" sz="2400" dirty="0" smtClean="0">
                <a:solidFill>
                  <a:srgbClr val="002060"/>
                </a:solidFill>
              </a:rPr>
              <a:t> </a:t>
            </a:r>
            <a:r>
              <a:rPr lang="en-GB" sz="2400" dirty="0">
                <a:solidFill>
                  <a:srgbClr val="002060"/>
                </a:solidFill>
              </a:rPr>
              <a:t>on Maintaining </a:t>
            </a:r>
            <a:r>
              <a:rPr lang="en-GB" sz="2400" dirty="0" smtClean="0">
                <a:solidFill>
                  <a:srgbClr val="002060"/>
                </a:solidFill>
              </a:rPr>
              <a:t>Curiosity, </a:t>
            </a:r>
            <a:r>
              <a:rPr lang="en-GB" sz="2400" dirty="0">
                <a:solidFill>
                  <a:srgbClr val="002060"/>
                </a:solidFill>
              </a:rPr>
              <a:t>at NSLC, </a:t>
            </a:r>
            <a:r>
              <a:rPr lang="en-GB" sz="2400" dirty="0" smtClean="0">
                <a:solidFill>
                  <a:srgbClr val="002060"/>
                </a:solidFill>
              </a:rPr>
              <a:t>21.11.13</a:t>
            </a:r>
          </a:p>
          <a:p>
            <a:pPr marL="0" indent="0">
              <a:buNone/>
            </a:pPr>
            <a:r>
              <a:rPr lang="en-GB" sz="2400" b="1" dirty="0" smtClean="0">
                <a:solidFill>
                  <a:srgbClr val="002060"/>
                </a:solidFill>
              </a:rPr>
              <a:t>ASPIRES report (2013)</a:t>
            </a:r>
            <a:endParaRPr lang="en-GB" sz="2400" b="1" dirty="0">
              <a:solidFill>
                <a:srgbClr val="002060"/>
              </a:solidFill>
            </a:endParaRPr>
          </a:p>
          <a:p>
            <a:pPr eaLnBrk="1" hangingPunct="1">
              <a:buFont typeface="Wingdings" pitchFamily="2" charset="2"/>
              <a:buNone/>
            </a:pPr>
            <a:endParaRPr lang="en-GB" altLang="en-US" sz="2400" i="1" dirty="0" smtClean="0">
              <a:solidFill>
                <a:srgbClr val="00B050"/>
              </a:solidFill>
            </a:endParaRPr>
          </a:p>
        </p:txBody>
      </p:sp>
      <p:pic>
        <p:nvPicPr>
          <p:cNvPr id="10245" name="Picture 6" descr="C:\Users\sally\AppData\Local\Microsoft\Windows\Temporary Internet Files\Content.IE5\SMXW8833\MP90044912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874418"/>
            <a:ext cx="905094" cy="696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5507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smtClean="0">
                <a:solidFill>
                  <a:srgbClr val="0070C0"/>
                </a:solidFill>
                <a:latin typeface="Arial" pitchFamily="34" charset="0"/>
              </a:rPr>
              <a:t/>
            </a:r>
            <a:br>
              <a:rPr lang="en-GB" dirty="0" smtClean="0">
                <a:solidFill>
                  <a:srgbClr val="0070C0"/>
                </a:solidFill>
                <a:latin typeface="Arial" pitchFamily="34" charset="0"/>
              </a:rPr>
            </a:br>
            <a:r>
              <a:rPr lang="en-GB" sz="4900" dirty="0" smtClean="0">
                <a:solidFill>
                  <a:srgbClr val="002060"/>
                </a:solidFill>
                <a:latin typeface="Arial" pitchFamily="34" charset="0"/>
              </a:rPr>
              <a:t>Plenary</a:t>
            </a:r>
            <a:r>
              <a:rPr lang="en-GB" b="1" i="1" dirty="0">
                <a:solidFill>
                  <a:schemeClr val="tx2"/>
                </a:solidFill>
                <a:effectLst>
                  <a:outerShdw blurRad="38100" dist="38100" dir="2700000" algn="tl">
                    <a:srgbClr val="C0C0C0"/>
                  </a:outerShdw>
                </a:effectLst>
                <a:latin typeface="Arial" pitchFamily="34" charset="0"/>
              </a:rPr>
              <a:t/>
            </a:r>
            <a:br>
              <a:rPr lang="en-GB" b="1" i="1" dirty="0">
                <a:solidFill>
                  <a:schemeClr val="tx2"/>
                </a:solidFill>
                <a:effectLst>
                  <a:outerShdw blurRad="38100" dist="38100" dir="2700000" algn="tl">
                    <a:srgbClr val="C0C0C0"/>
                  </a:outerShdw>
                </a:effectLst>
                <a:latin typeface="Arial" pitchFamily="34" charset="0"/>
              </a:rPr>
            </a:br>
            <a:endParaRPr lang="en-GB" dirty="0"/>
          </a:p>
        </p:txBody>
      </p:sp>
      <p:sp>
        <p:nvSpPr>
          <p:cNvPr id="3" name="Content Placeholder 2"/>
          <p:cNvSpPr>
            <a:spLocks noGrp="1"/>
          </p:cNvSpPr>
          <p:nvPr>
            <p:ph idx="1"/>
          </p:nvPr>
        </p:nvSpPr>
        <p:spPr/>
        <p:txBody>
          <a:bodyPr>
            <a:normAutofit/>
          </a:bodyPr>
          <a:lstStyle/>
          <a:p>
            <a:pPr marL="457200" lvl="1" indent="0">
              <a:buNone/>
            </a:pPr>
            <a:r>
              <a:rPr lang="en-GB" altLang="en-US" sz="3200" dirty="0" smtClean="0">
                <a:solidFill>
                  <a:srgbClr val="002060"/>
                </a:solidFill>
              </a:rPr>
              <a:t>Trainees should have a better knowledge and understanding of:</a:t>
            </a:r>
          </a:p>
          <a:p>
            <a:pPr lvl="1">
              <a:buFont typeface="Arial" panose="020B0604020202020204" pitchFamily="34" charset="0"/>
              <a:buChar char="•"/>
            </a:pPr>
            <a:r>
              <a:rPr lang="en-GB" altLang="en-US" dirty="0">
                <a:solidFill>
                  <a:srgbClr val="C00000"/>
                </a:solidFill>
              </a:rPr>
              <a:t>Importance of practical scientific enquiry</a:t>
            </a:r>
          </a:p>
          <a:p>
            <a:pPr lvl="1">
              <a:buFont typeface="Arial" panose="020B0604020202020204" pitchFamily="34" charset="0"/>
              <a:buChar char="•"/>
            </a:pPr>
            <a:r>
              <a:rPr lang="en-GB" altLang="en-US" dirty="0">
                <a:solidFill>
                  <a:srgbClr val="00B050"/>
                </a:solidFill>
              </a:rPr>
              <a:t>Working scientifically: types of enquiry</a:t>
            </a:r>
          </a:p>
          <a:p>
            <a:pPr lvl="1">
              <a:buFont typeface="Arial" panose="020B0604020202020204" pitchFamily="34" charset="0"/>
              <a:buChar char="•"/>
            </a:pPr>
            <a:r>
              <a:rPr lang="en-GB" altLang="en-US" dirty="0" smtClean="0">
                <a:solidFill>
                  <a:srgbClr val="7030A0"/>
                </a:solidFill>
              </a:rPr>
              <a:t>Observation </a:t>
            </a:r>
            <a:r>
              <a:rPr lang="en-GB" altLang="en-US" dirty="0">
                <a:solidFill>
                  <a:srgbClr val="7030A0"/>
                </a:solidFill>
              </a:rPr>
              <a:t>and asking questions</a:t>
            </a:r>
          </a:p>
          <a:p>
            <a:pPr marL="457200" lvl="1" indent="0">
              <a:buNone/>
            </a:pPr>
            <a:endParaRPr lang="en-GB" altLang="en-US" sz="2800" dirty="0">
              <a:solidFill>
                <a:srgbClr val="6699FF"/>
              </a:solidFill>
            </a:endParaRPr>
          </a:p>
          <a:p>
            <a:endParaRPr lang="en-GB" dirty="0"/>
          </a:p>
        </p:txBody>
      </p:sp>
    </p:spTree>
    <p:extLst>
      <p:ext uri="{BB962C8B-B14F-4D97-AF65-F5344CB8AC3E}">
        <p14:creationId xmlns:p14="http://schemas.microsoft.com/office/powerpoint/2010/main" val="36977779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p:cNvSpPr>
            <a:spLocks noGrp="1"/>
          </p:cNvSpPr>
          <p:nvPr>
            <p:ph type="title"/>
          </p:nvPr>
        </p:nvSpPr>
        <p:spPr/>
        <p:txBody>
          <a:bodyPr>
            <a:normAutofit/>
          </a:bodyPr>
          <a:lstStyle/>
          <a:p>
            <a:pPr algn="ctr" eaLnBrk="1" hangingPunct="1"/>
            <a:r>
              <a:rPr lang="en-GB" altLang="en-US" dirty="0" smtClean="0">
                <a:solidFill>
                  <a:srgbClr val="002060"/>
                </a:solidFill>
              </a:rPr>
              <a:t>Useful resources</a:t>
            </a:r>
          </a:p>
        </p:txBody>
      </p:sp>
      <p:sp>
        <p:nvSpPr>
          <p:cNvPr id="5" name="Content Placeholder 4"/>
          <p:cNvSpPr>
            <a:spLocks noGrp="1"/>
          </p:cNvSpPr>
          <p:nvPr>
            <p:ph idx="1"/>
          </p:nvPr>
        </p:nvSpPr>
        <p:spPr>
          <a:xfrm>
            <a:off x="490904" y="1916832"/>
            <a:ext cx="8162192" cy="4391000"/>
          </a:xfrm>
        </p:spPr>
        <p:txBody>
          <a:bodyPr rtlCol="0">
            <a:normAutofit fontScale="70000" lnSpcReduction="20000"/>
          </a:bodyPr>
          <a:lstStyle/>
          <a:p>
            <a:pPr fontAlgn="auto">
              <a:spcAft>
                <a:spcPts val="0"/>
              </a:spcAft>
              <a:buFont typeface="Arial" pitchFamily="34" charset="0"/>
              <a:buChar char="•"/>
              <a:defRPr/>
            </a:pPr>
            <a:r>
              <a:rPr lang="en-GB" dirty="0">
                <a:solidFill>
                  <a:srgbClr val="002060"/>
                </a:solidFill>
              </a:rPr>
              <a:t>ASE (Association for Science Education)</a:t>
            </a:r>
          </a:p>
          <a:p>
            <a:pPr marL="0" indent="0" fontAlgn="auto">
              <a:spcAft>
                <a:spcPts val="0"/>
              </a:spcAft>
              <a:buNone/>
              <a:defRPr/>
            </a:pPr>
            <a:r>
              <a:rPr lang="en-GB" dirty="0">
                <a:solidFill>
                  <a:srgbClr val="002060"/>
                </a:solidFill>
                <a:hlinkClick r:id="rId4"/>
              </a:rPr>
              <a:t>http://www.ase.org.uk/home</a:t>
            </a:r>
            <a:r>
              <a:rPr lang="en-GB" dirty="0" smtClean="0">
                <a:solidFill>
                  <a:srgbClr val="002060"/>
                </a:solidFill>
                <a:hlinkClick r:id="rId4"/>
              </a:rPr>
              <a:t>/</a:t>
            </a:r>
            <a:endParaRPr lang="en-GB" dirty="0" smtClean="0">
              <a:solidFill>
                <a:srgbClr val="002060"/>
              </a:solidFill>
            </a:endParaRPr>
          </a:p>
          <a:p>
            <a:pPr fontAlgn="auto">
              <a:spcAft>
                <a:spcPts val="0"/>
              </a:spcAft>
              <a:buFont typeface="Arial" panose="020B0604020202020204" pitchFamily="34" charset="0"/>
              <a:buChar char="•"/>
              <a:defRPr/>
            </a:pPr>
            <a:r>
              <a:rPr lang="en-GB" dirty="0">
                <a:solidFill>
                  <a:srgbClr val="002060"/>
                </a:solidFill>
              </a:rPr>
              <a:t>PLAN </a:t>
            </a:r>
            <a:r>
              <a:rPr lang="en-GB" dirty="0">
                <a:solidFill>
                  <a:srgbClr val="002060"/>
                </a:solidFill>
                <a:hlinkClick r:id="rId5"/>
              </a:rPr>
              <a:t>https://www.ase.org.uk/resources/primary/plan</a:t>
            </a:r>
            <a:r>
              <a:rPr lang="en-GB" dirty="0" smtClean="0">
                <a:solidFill>
                  <a:srgbClr val="002060"/>
                </a:solidFill>
                <a:hlinkClick r:id="rId5"/>
              </a:rPr>
              <a:t>/</a:t>
            </a:r>
            <a:endParaRPr lang="en-GB" dirty="0" smtClean="0">
              <a:solidFill>
                <a:srgbClr val="002060"/>
              </a:solidFill>
            </a:endParaRPr>
          </a:p>
          <a:p>
            <a:pPr fontAlgn="auto">
              <a:spcAft>
                <a:spcPts val="0"/>
              </a:spcAft>
              <a:buFont typeface="Arial" panose="020B0604020202020204" pitchFamily="34" charset="0"/>
              <a:buChar char="•"/>
              <a:defRPr/>
            </a:pPr>
            <a:r>
              <a:rPr lang="en-GB" dirty="0">
                <a:solidFill>
                  <a:srgbClr val="002060"/>
                </a:solidFill>
              </a:rPr>
              <a:t>PSTT (Primary Science Teaching Trust) </a:t>
            </a:r>
            <a:r>
              <a:rPr lang="en-GB" dirty="0">
                <a:solidFill>
                  <a:srgbClr val="002060"/>
                </a:solidFill>
                <a:hlinkClick r:id="rId6"/>
              </a:rPr>
              <a:t>https://</a:t>
            </a:r>
            <a:r>
              <a:rPr lang="en-GB" dirty="0" smtClean="0">
                <a:solidFill>
                  <a:srgbClr val="002060"/>
                </a:solidFill>
                <a:hlinkClick r:id="rId6"/>
              </a:rPr>
              <a:t>pstt.org.uk/resources</a:t>
            </a:r>
            <a:endParaRPr lang="en-GB" dirty="0" smtClean="0">
              <a:solidFill>
                <a:srgbClr val="002060"/>
              </a:solidFill>
            </a:endParaRPr>
          </a:p>
          <a:p>
            <a:pPr fontAlgn="auto">
              <a:spcAft>
                <a:spcPts val="0"/>
              </a:spcAft>
              <a:buFont typeface="Arial" panose="020B0604020202020204" pitchFamily="34" charset="0"/>
              <a:buChar char="•"/>
              <a:defRPr/>
            </a:pPr>
            <a:r>
              <a:rPr lang="en-GB" dirty="0" smtClean="0">
                <a:solidFill>
                  <a:srgbClr val="002060"/>
                </a:solidFill>
              </a:rPr>
              <a:t>CIEC </a:t>
            </a:r>
            <a:r>
              <a:rPr lang="en-GB" i="1" dirty="0" smtClean="0">
                <a:solidFill>
                  <a:srgbClr val="002060"/>
                </a:solidFill>
              </a:rPr>
              <a:t>Working </a:t>
            </a:r>
            <a:r>
              <a:rPr lang="en-GB" i="1" dirty="0">
                <a:solidFill>
                  <a:srgbClr val="002060"/>
                </a:solidFill>
              </a:rPr>
              <a:t>Scientifically in the primary classroom: Progression of Enquiry Skills from EYFS to KS3 </a:t>
            </a:r>
            <a:r>
              <a:rPr lang="en-GB" dirty="0">
                <a:hlinkClick r:id="rId7"/>
              </a:rPr>
              <a:t>www.ciec.org.uk</a:t>
            </a:r>
            <a:r>
              <a:rPr lang="en-GB" dirty="0"/>
              <a:t> </a:t>
            </a:r>
            <a:endParaRPr lang="en-GB" dirty="0">
              <a:solidFill>
                <a:srgbClr val="002060"/>
              </a:solidFill>
            </a:endParaRPr>
          </a:p>
          <a:p>
            <a:pPr eaLnBrk="1" fontAlgn="auto" hangingPunct="1">
              <a:spcAft>
                <a:spcPts val="0"/>
              </a:spcAft>
              <a:buFont typeface="Arial" pitchFamily="34" charset="0"/>
              <a:buChar char="•"/>
              <a:defRPr/>
            </a:pPr>
            <a:r>
              <a:rPr lang="en-GB" dirty="0" smtClean="0">
                <a:solidFill>
                  <a:srgbClr val="002060"/>
                </a:solidFill>
              </a:rPr>
              <a:t>Practical work in primary science (SCORE 2009) free booklet</a:t>
            </a:r>
          </a:p>
          <a:p>
            <a:pPr marL="0" indent="0" eaLnBrk="1" fontAlgn="auto" hangingPunct="1">
              <a:spcAft>
                <a:spcPts val="0"/>
              </a:spcAft>
              <a:buFont typeface="Arial" pitchFamily="34" charset="0"/>
              <a:buNone/>
              <a:defRPr/>
            </a:pPr>
            <a:r>
              <a:rPr lang="en-GB" dirty="0" smtClean="0">
                <a:hlinkClick r:id="rId8"/>
              </a:rPr>
              <a:t>http://www.score-education.org/media/3674/primary.pdf</a:t>
            </a:r>
            <a:endParaRPr lang="en-GB" dirty="0" smtClean="0"/>
          </a:p>
          <a:p>
            <a:pPr eaLnBrk="1" fontAlgn="auto" hangingPunct="1">
              <a:spcAft>
                <a:spcPts val="0"/>
              </a:spcAft>
              <a:buFont typeface="Arial" pitchFamily="34" charset="0"/>
              <a:buChar char="•"/>
              <a:defRPr/>
            </a:pPr>
            <a:r>
              <a:rPr lang="en-GB" dirty="0" smtClean="0">
                <a:solidFill>
                  <a:srgbClr val="002060"/>
                </a:solidFill>
              </a:rPr>
              <a:t>A framework for practical science (SCORE 2009)</a:t>
            </a:r>
          </a:p>
          <a:p>
            <a:pPr marL="0" indent="0" eaLnBrk="1" fontAlgn="auto" hangingPunct="1">
              <a:spcAft>
                <a:spcPts val="0"/>
              </a:spcAft>
              <a:buFont typeface="Arial" pitchFamily="34" charset="0"/>
              <a:buNone/>
              <a:defRPr/>
            </a:pPr>
            <a:r>
              <a:rPr lang="en-GB" dirty="0" smtClean="0">
                <a:hlinkClick r:id="rId9"/>
              </a:rPr>
              <a:t>http://www.score-education.org/media/3662/framework.pdf</a:t>
            </a:r>
            <a:endParaRPr lang="en-GB" dirty="0" smtClean="0"/>
          </a:p>
          <a:p>
            <a:pPr marL="0" indent="0" fontAlgn="auto">
              <a:spcAft>
                <a:spcPts val="0"/>
              </a:spcAft>
              <a:buNone/>
              <a:defRPr/>
            </a:pPr>
            <a:endParaRPr lang="en-GB" dirty="0" smtClean="0">
              <a:solidFill>
                <a:srgbClr val="002060"/>
              </a:solidFill>
            </a:endParaRPr>
          </a:p>
          <a:p>
            <a:pPr marL="0" indent="0" eaLnBrk="1" fontAlgn="auto" hangingPunct="1">
              <a:spcAft>
                <a:spcPts val="0"/>
              </a:spcAft>
              <a:buFont typeface="Arial" pitchFamily="34" charset="0"/>
              <a:buNone/>
              <a:defRPr/>
            </a:pPr>
            <a:endParaRPr lang="en-GB" dirty="0" smtClean="0"/>
          </a:p>
          <a:p>
            <a:pPr eaLnBrk="1" fontAlgn="auto" hangingPunct="1">
              <a:spcAft>
                <a:spcPts val="0"/>
              </a:spcAft>
              <a:buFont typeface="Arial" pitchFamily="34" charset="0"/>
              <a:buChar char="•"/>
              <a:defRPr/>
            </a:pPr>
            <a:endParaRPr lang="en-GB" dirty="0"/>
          </a:p>
        </p:txBody>
      </p:sp>
      <p:pic>
        <p:nvPicPr>
          <p:cNvPr id="2" name="Picture 1"/>
          <p:cNvPicPr>
            <a:picLocks noChangeAspect="1"/>
          </p:cNvPicPr>
          <p:nvPr/>
        </p:nvPicPr>
        <p:blipFill rotWithShape="1">
          <a:blip r:embed="rId10"/>
          <a:srcRect l="34775" t="10080" r="33201" b="18521"/>
          <a:stretch/>
        </p:blipFill>
        <p:spPr>
          <a:xfrm>
            <a:off x="6993791" y="228600"/>
            <a:ext cx="1656440" cy="2308154"/>
          </a:xfrm>
          <a:prstGeom prst="rect">
            <a:avLst/>
          </a:prstGeom>
        </p:spPr>
      </p:pic>
    </p:spTree>
    <p:custDataLst>
      <p:tags r:id="rId1"/>
    </p:custDataLst>
    <p:extLst>
      <p:ext uri="{BB962C8B-B14F-4D97-AF65-F5344CB8AC3E}">
        <p14:creationId xmlns:p14="http://schemas.microsoft.com/office/powerpoint/2010/main" val="38000482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83568" y="116632"/>
            <a:ext cx="7772400" cy="1066800"/>
          </a:xfrm>
        </p:spPr>
        <p:txBody>
          <a:bodyPr/>
          <a:lstStyle/>
          <a:p>
            <a:pPr algn="ctr" eaLnBrk="1" hangingPunct="1"/>
            <a:r>
              <a:rPr lang="en-GB" altLang="en-US" dirty="0" smtClean="0">
                <a:solidFill>
                  <a:srgbClr val="002060"/>
                </a:solidFill>
              </a:rPr>
              <a:t>Bibliography</a:t>
            </a:r>
          </a:p>
        </p:txBody>
      </p:sp>
      <p:sp>
        <p:nvSpPr>
          <p:cNvPr id="3" name="Content Placeholder 2"/>
          <p:cNvSpPr>
            <a:spLocks noGrp="1"/>
          </p:cNvSpPr>
          <p:nvPr>
            <p:ph idx="1"/>
          </p:nvPr>
        </p:nvSpPr>
        <p:spPr>
          <a:xfrm>
            <a:off x="467544" y="1052736"/>
            <a:ext cx="8208912" cy="5306536"/>
          </a:xfrm>
        </p:spPr>
        <p:txBody>
          <a:bodyPr rtlCol="0">
            <a:normAutofit/>
          </a:bodyPr>
          <a:lstStyle/>
          <a:p>
            <a:pPr eaLnBrk="1" fontAlgn="auto" hangingPunct="1">
              <a:spcAft>
                <a:spcPts val="0"/>
              </a:spcAft>
              <a:buFont typeface="Arial" pitchFamily="34" charset="0"/>
              <a:buChar char="•"/>
              <a:defRPr/>
            </a:pPr>
            <a:r>
              <a:rPr lang="en-GB" sz="1800" dirty="0" smtClean="0">
                <a:solidFill>
                  <a:srgbClr val="002060"/>
                </a:solidFill>
              </a:rPr>
              <a:t>Bianchi, L., </a:t>
            </a:r>
            <a:r>
              <a:rPr lang="en-GB" sz="1800" dirty="0" err="1" smtClean="0">
                <a:solidFill>
                  <a:srgbClr val="002060"/>
                </a:solidFill>
              </a:rPr>
              <a:t>Feasey</a:t>
            </a:r>
            <a:r>
              <a:rPr lang="en-GB" sz="1800" dirty="0" smtClean="0">
                <a:solidFill>
                  <a:srgbClr val="002060"/>
                </a:solidFill>
              </a:rPr>
              <a:t>, R. (2011) Science Beyond the Classroom </a:t>
            </a:r>
            <a:r>
              <a:rPr lang="en-GB" sz="1800" dirty="0">
                <a:solidFill>
                  <a:srgbClr val="002060"/>
                </a:solidFill>
              </a:rPr>
              <a:t>B</a:t>
            </a:r>
            <a:r>
              <a:rPr lang="en-GB" sz="1800" dirty="0" smtClean="0">
                <a:solidFill>
                  <a:srgbClr val="002060"/>
                </a:solidFill>
              </a:rPr>
              <a:t>oundaries. For 3 – 5 year olds.  McGraw Hill.</a:t>
            </a:r>
          </a:p>
          <a:p>
            <a:pPr lvl="0" fontAlgn="auto">
              <a:spcAft>
                <a:spcPts val="0"/>
              </a:spcAft>
              <a:buFont typeface="Arial" pitchFamily="34" charset="0"/>
              <a:buChar char="•"/>
              <a:defRPr/>
            </a:pPr>
            <a:r>
              <a:rPr lang="en-GB" sz="1800" dirty="0" smtClean="0">
                <a:solidFill>
                  <a:srgbClr val="002060"/>
                </a:solidFill>
              </a:rPr>
              <a:t>Department for Education (2014) Statutory Framework for the Early </a:t>
            </a:r>
            <a:r>
              <a:rPr lang="en-GB" sz="1800" dirty="0">
                <a:solidFill>
                  <a:srgbClr val="002060"/>
                </a:solidFill>
              </a:rPr>
              <a:t>Years Foundation Stage Setting the standards for learning, development and care for children from birth to five</a:t>
            </a:r>
          </a:p>
          <a:p>
            <a:pPr>
              <a:buFont typeface="Arial" panose="020B0604020202020204" pitchFamily="34" charset="0"/>
              <a:buChar char="•"/>
              <a:defRPr/>
            </a:pPr>
            <a:r>
              <a:rPr lang="en-GB" sz="1800" dirty="0" smtClean="0">
                <a:solidFill>
                  <a:srgbClr val="002060"/>
                </a:solidFill>
              </a:rPr>
              <a:t>Department </a:t>
            </a:r>
            <a:r>
              <a:rPr lang="en-GB" sz="1800" dirty="0">
                <a:solidFill>
                  <a:srgbClr val="002060"/>
                </a:solidFill>
              </a:rPr>
              <a:t>for </a:t>
            </a:r>
            <a:r>
              <a:rPr lang="en-GB" sz="1800" dirty="0" smtClean="0">
                <a:solidFill>
                  <a:srgbClr val="002060"/>
                </a:solidFill>
              </a:rPr>
              <a:t>Education (2013) </a:t>
            </a:r>
            <a:r>
              <a:rPr lang="en-GB" sz="1800" dirty="0">
                <a:solidFill>
                  <a:srgbClr val="002060"/>
                </a:solidFill>
              </a:rPr>
              <a:t>National Curriculum in England: science programmes of </a:t>
            </a:r>
            <a:r>
              <a:rPr lang="en-GB" sz="1800" dirty="0" smtClean="0">
                <a:solidFill>
                  <a:srgbClr val="002060"/>
                </a:solidFill>
              </a:rPr>
              <a:t>study</a:t>
            </a:r>
          </a:p>
          <a:p>
            <a:pPr>
              <a:buFont typeface="Arial" panose="020B0604020202020204" pitchFamily="34" charset="0"/>
              <a:buChar char="•"/>
              <a:defRPr/>
            </a:pPr>
            <a:r>
              <a:rPr lang="en-GB" sz="1800" dirty="0" smtClean="0">
                <a:solidFill>
                  <a:srgbClr val="002060"/>
                </a:solidFill>
              </a:rPr>
              <a:t>Department for Education (2013) The national curriculum in England; framework document: for teaching </a:t>
            </a:r>
            <a:r>
              <a:rPr lang="en-GB" sz="1800" dirty="0">
                <a:solidFill>
                  <a:srgbClr val="002060"/>
                </a:solidFill>
              </a:rPr>
              <a:t>1 September 2014 </a:t>
            </a:r>
            <a:r>
              <a:rPr lang="en-GB" sz="1800" dirty="0" smtClean="0">
                <a:solidFill>
                  <a:srgbClr val="002060"/>
                </a:solidFill>
              </a:rPr>
              <a:t>to 31 August 2015</a:t>
            </a:r>
          </a:p>
          <a:p>
            <a:pPr>
              <a:buFont typeface="Arial" panose="020B0604020202020204" pitchFamily="34" charset="0"/>
              <a:buChar char="•"/>
              <a:defRPr/>
            </a:pPr>
            <a:r>
              <a:rPr lang="en-GB" sz="1800" dirty="0" smtClean="0">
                <a:solidFill>
                  <a:srgbClr val="002060"/>
                </a:solidFill>
              </a:rPr>
              <a:t>Department for Education (2013) Teachers’ </a:t>
            </a:r>
            <a:r>
              <a:rPr lang="en-GB" sz="1800" dirty="0">
                <a:solidFill>
                  <a:srgbClr val="002060"/>
                </a:solidFill>
              </a:rPr>
              <a:t>Standards </a:t>
            </a:r>
            <a:endParaRPr lang="en-GB" sz="1800" dirty="0" smtClean="0">
              <a:solidFill>
                <a:srgbClr val="002060"/>
              </a:solidFill>
            </a:endParaRPr>
          </a:p>
          <a:p>
            <a:pPr>
              <a:buFont typeface="Arial" panose="020B0604020202020204" pitchFamily="34" charset="0"/>
              <a:buChar char="•"/>
              <a:defRPr/>
            </a:pPr>
            <a:r>
              <a:rPr lang="en-GB" sz="1800" dirty="0" smtClean="0">
                <a:solidFill>
                  <a:srgbClr val="002060"/>
                </a:solidFill>
              </a:rPr>
              <a:t>Dunne, M. and Peacock, A. (2015) 2</a:t>
            </a:r>
            <a:r>
              <a:rPr lang="en-GB" sz="1800" baseline="30000" dirty="0" smtClean="0">
                <a:solidFill>
                  <a:srgbClr val="002060"/>
                </a:solidFill>
              </a:rPr>
              <a:t>nd</a:t>
            </a:r>
            <a:r>
              <a:rPr lang="en-GB" sz="1800" dirty="0" smtClean="0">
                <a:solidFill>
                  <a:srgbClr val="002060"/>
                </a:solidFill>
              </a:rPr>
              <a:t> Edition; Primary Science: A Guide to Teaching Practice; SAGE</a:t>
            </a:r>
            <a:endParaRPr lang="en-GB" sz="1800" dirty="0">
              <a:solidFill>
                <a:srgbClr val="002060"/>
              </a:solidFill>
            </a:endParaRPr>
          </a:p>
          <a:p>
            <a:pPr>
              <a:buFont typeface="Arial" panose="020B0604020202020204" pitchFamily="34" charset="0"/>
              <a:buChar char="•"/>
              <a:defRPr/>
            </a:pPr>
            <a:r>
              <a:rPr lang="en-GB" sz="1800" dirty="0" err="1" smtClean="0">
                <a:solidFill>
                  <a:srgbClr val="002060"/>
                </a:solidFill>
              </a:rPr>
              <a:t>Harlen</a:t>
            </a:r>
            <a:r>
              <a:rPr lang="en-GB" sz="1800" dirty="0" smtClean="0">
                <a:solidFill>
                  <a:srgbClr val="002060"/>
                </a:solidFill>
              </a:rPr>
              <a:t>, W. </a:t>
            </a:r>
            <a:r>
              <a:rPr lang="en-GB" sz="1800" dirty="0" err="1" smtClean="0">
                <a:solidFill>
                  <a:srgbClr val="002060"/>
                </a:solidFill>
              </a:rPr>
              <a:t>ed</a:t>
            </a:r>
            <a:r>
              <a:rPr lang="en-GB" sz="1800" dirty="0" smtClean="0">
                <a:solidFill>
                  <a:srgbClr val="002060"/>
                </a:solidFill>
              </a:rPr>
              <a:t> (2010) ASE Guide to Primary Science Education. New Edition.  ASE Hatfield.</a:t>
            </a:r>
            <a:r>
              <a:rPr lang="en-GB" sz="1800" dirty="0" smtClean="0">
                <a:solidFill>
                  <a:srgbClr val="002060"/>
                </a:solidFill>
                <a:hlinkClick r:id="rId3"/>
              </a:rPr>
              <a:t> </a:t>
            </a:r>
            <a:endParaRPr lang="en-GB" sz="1800" dirty="0" smtClean="0">
              <a:solidFill>
                <a:srgbClr val="002060"/>
              </a:solidFill>
            </a:endParaRPr>
          </a:p>
          <a:p>
            <a:pPr>
              <a:buFont typeface="Arial" panose="020B0604020202020204" pitchFamily="34" charset="0"/>
              <a:buChar char="•"/>
              <a:defRPr/>
            </a:pPr>
            <a:r>
              <a:rPr lang="en-GB" sz="1800" dirty="0" smtClean="0">
                <a:solidFill>
                  <a:srgbClr val="002060"/>
                </a:solidFill>
              </a:rPr>
              <a:t>Howe</a:t>
            </a:r>
            <a:r>
              <a:rPr lang="en-GB" sz="1800" dirty="0">
                <a:solidFill>
                  <a:srgbClr val="002060"/>
                </a:solidFill>
              </a:rPr>
              <a:t>, A., Davies, D., McMahon, K., </a:t>
            </a:r>
            <a:r>
              <a:rPr lang="en-GB" sz="1800" dirty="0" err="1">
                <a:solidFill>
                  <a:srgbClr val="002060"/>
                </a:solidFill>
              </a:rPr>
              <a:t>Towler</a:t>
            </a:r>
            <a:r>
              <a:rPr lang="en-GB" sz="1800" dirty="0">
                <a:solidFill>
                  <a:srgbClr val="002060"/>
                </a:solidFill>
              </a:rPr>
              <a:t>, L., Collier, C., Scott, T. ( 2009) 2</a:t>
            </a:r>
            <a:r>
              <a:rPr lang="en-GB" sz="1800" baseline="30000" dirty="0">
                <a:solidFill>
                  <a:srgbClr val="002060"/>
                </a:solidFill>
              </a:rPr>
              <a:t>nd</a:t>
            </a:r>
            <a:r>
              <a:rPr lang="en-GB" sz="1800" dirty="0">
                <a:solidFill>
                  <a:srgbClr val="002060"/>
                </a:solidFill>
              </a:rPr>
              <a:t>  </a:t>
            </a:r>
            <a:r>
              <a:rPr lang="en-GB" sz="1800" dirty="0" err="1">
                <a:solidFill>
                  <a:srgbClr val="002060"/>
                </a:solidFill>
              </a:rPr>
              <a:t>ed</a:t>
            </a:r>
            <a:r>
              <a:rPr lang="en-GB" sz="1800" dirty="0">
                <a:solidFill>
                  <a:srgbClr val="002060"/>
                </a:solidFill>
              </a:rPr>
              <a:t> Science 5 – 11. A Guide for Teachers. Routledge. London.</a:t>
            </a:r>
          </a:p>
          <a:p>
            <a:pPr eaLnBrk="1" fontAlgn="auto" hangingPunct="1">
              <a:spcAft>
                <a:spcPts val="0"/>
              </a:spcAft>
              <a:buFont typeface="Arial" pitchFamily="34" charset="0"/>
              <a:buChar char="•"/>
              <a:defRPr/>
            </a:pPr>
            <a:endParaRPr lang="en-GB" sz="1800" dirty="0"/>
          </a:p>
        </p:txBody>
      </p:sp>
    </p:spTree>
    <p:extLst>
      <p:ext uri="{BB962C8B-B14F-4D97-AF65-F5344CB8AC3E}">
        <p14:creationId xmlns:p14="http://schemas.microsoft.com/office/powerpoint/2010/main" val="30351014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altLang="en-US" dirty="0" smtClean="0">
                <a:solidFill>
                  <a:srgbClr val="002060"/>
                </a:solidFill>
              </a:rPr>
              <a:t>Bibliography cont.</a:t>
            </a:r>
            <a:endParaRPr lang="en-GB" dirty="0"/>
          </a:p>
        </p:txBody>
      </p:sp>
      <p:sp>
        <p:nvSpPr>
          <p:cNvPr id="3" name="Content Placeholder 2"/>
          <p:cNvSpPr>
            <a:spLocks noGrp="1"/>
          </p:cNvSpPr>
          <p:nvPr>
            <p:ph idx="1"/>
          </p:nvPr>
        </p:nvSpPr>
        <p:spPr>
          <a:xfrm>
            <a:off x="467544" y="1124744"/>
            <a:ext cx="8208912" cy="4114800"/>
          </a:xfrm>
        </p:spPr>
        <p:txBody>
          <a:bodyPr/>
          <a:lstStyle/>
          <a:p>
            <a:pPr fontAlgn="auto">
              <a:spcAft>
                <a:spcPts val="0"/>
              </a:spcAft>
              <a:buFont typeface="Arial" pitchFamily="34" charset="0"/>
              <a:buChar char="•"/>
              <a:defRPr/>
            </a:pPr>
            <a:r>
              <a:rPr lang="en-GB" sz="1800" dirty="0" err="1">
                <a:solidFill>
                  <a:srgbClr val="002060"/>
                </a:solidFill>
              </a:rPr>
              <a:t>Lakin</a:t>
            </a:r>
            <a:r>
              <a:rPr lang="en-GB" sz="1800" dirty="0">
                <a:solidFill>
                  <a:srgbClr val="002060"/>
                </a:solidFill>
              </a:rPr>
              <a:t>, L. (2013) Developing independent Learning in Science. Practical ideas and activities for 7-12 year olds Open University Press.</a:t>
            </a:r>
          </a:p>
          <a:p>
            <a:pPr>
              <a:buFont typeface="Arial" panose="020B0604020202020204" pitchFamily="34" charset="0"/>
              <a:buChar char="•"/>
              <a:defRPr/>
            </a:pPr>
            <a:r>
              <a:rPr lang="en-GB" sz="1800" dirty="0">
                <a:solidFill>
                  <a:srgbClr val="002060"/>
                </a:solidFill>
              </a:rPr>
              <a:t>Ofsted (2013) Maintaining Curiosity A survey into science education in schools; No. 130135</a:t>
            </a:r>
          </a:p>
          <a:p>
            <a:pPr>
              <a:buFont typeface="Arial" panose="020B0604020202020204" pitchFamily="34" charset="0"/>
              <a:buChar char="•"/>
              <a:defRPr/>
            </a:pPr>
            <a:r>
              <a:rPr lang="en-GB" sz="1800" dirty="0">
                <a:solidFill>
                  <a:srgbClr val="002060"/>
                </a:solidFill>
              </a:rPr>
              <a:t>Ofsted (2013) Report Summary; Maintaining Curiosity A survey into science education in schools; No. 130135</a:t>
            </a:r>
          </a:p>
          <a:p>
            <a:pPr fontAlgn="auto">
              <a:spcAft>
                <a:spcPts val="0"/>
              </a:spcAft>
              <a:buFont typeface="Arial" pitchFamily="34" charset="0"/>
              <a:buChar char="•"/>
              <a:defRPr/>
            </a:pPr>
            <a:r>
              <a:rPr lang="en-GB" sz="1800" dirty="0">
                <a:solidFill>
                  <a:srgbClr val="002060"/>
                </a:solidFill>
              </a:rPr>
              <a:t>Osborne, J., Simon, S., &amp; Collins, S. (2003) Attitudes towards science: a review of the literature and its implications. International Journal of Science Education. 25 (9), 1049 – 1079</a:t>
            </a:r>
          </a:p>
          <a:p>
            <a:pPr fontAlgn="auto">
              <a:spcAft>
                <a:spcPts val="0"/>
              </a:spcAft>
              <a:buFont typeface="Arial" pitchFamily="34" charset="0"/>
              <a:buChar char="•"/>
              <a:defRPr/>
            </a:pPr>
            <a:r>
              <a:rPr lang="en-GB" sz="1800" dirty="0" err="1">
                <a:solidFill>
                  <a:srgbClr val="002060"/>
                </a:solidFill>
              </a:rPr>
              <a:t>Roden</a:t>
            </a:r>
            <a:r>
              <a:rPr lang="en-GB" sz="1800" dirty="0">
                <a:solidFill>
                  <a:srgbClr val="002060"/>
                </a:solidFill>
              </a:rPr>
              <a:t>, J. and Archer, J. (2014) Primary Science For Trainee Teachers; SAGE</a:t>
            </a:r>
          </a:p>
          <a:p>
            <a:pPr fontAlgn="auto">
              <a:spcAft>
                <a:spcPts val="0"/>
              </a:spcAft>
              <a:buFont typeface="Arial" pitchFamily="34" charset="0"/>
              <a:buChar char="•"/>
              <a:defRPr/>
            </a:pPr>
            <a:r>
              <a:rPr lang="en-GB" sz="1800" dirty="0">
                <a:solidFill>
                  <a:srgbClr val="002060"/>
                </a:solidFill>
              </a:rPr>
              <a:t>Wilson, H., </a:t>
            </a:r>
            <a:r>
              <a:rPr lang="en-GB" sz="1800" dirty="0" err="1">
                <a:solidFill>
                  <a:srgbClr val="002060"/>
                </a:solidFill>
              </a:rPr>
              <a:t>Mant</a:t>
            </a:r>
            <a:r>
              <a:rPr lang="en-GB" sz="1800" dirty="0">
                <a:solidFill>
                  <a:srgbClr val="002060"/>
                </a:solidFill>
              </a:rPr>
              <a:t>, J. 2011 What makes an exemplary teacher of science? The pupils’ perspective. School Science Review. </a:t>
            </a:r>
            <a:r>
              <a:rPr lang="en-GB" sz="1800" dirty="0" err="1">
                <a:solidFill>
                  <a:srgbClr val="002060"/>
                </a:solidFill>
              </a:rPr>
              <a:t>Vol</a:t>
            </a:r>
            <a:r>
              <a:rPr lang="en-GB" sz="1800" dirty="0">
                <a:solidFill>
                  <a:srgbClr val="002060"/>
                </a:solidFill>
              </a:rPr>
              <a:t> 93:342 ASE  Hatfield. Herts. </a:t>
            </a:r>
            <a:r>
              <a:rPr lang="en-GB" sz="1800" dirty="0">
                <a:solidFill>
                  <a:srgbClr val="002060"/>
                </a:solidFill>
                <a:hlinkClick r:id="rId3"/>
              </a:rPr>
              <a:t>http://www.ase.org.uk/home/</a:t>
            </a:r>
            <a:endParaRPr lang="en-GB" sz="1800" dirty="0">
              <a:solidFill>
                <a:srgbClr val="002060"/>
              </a:solidFill>
            </a:endParaRPr>
          </a:p>
          <a:p>
            <a:endParaRPr lang="en-GB" dirty="0"/>
          </a:p>
        </p:txBody>
      </p:sp>
    </p:spTree>
    <p:extLst>
      <p:ext uri="{BB962C8B-B14F-4D97-AF65-F5344CB8AC3E}">
        <p14:creationId xmlns:p14="http://schemas.microsoft.com/office/powerpoint/2010/main" val="1096430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solidFill>
                  <a:srgbClr val="002060"/>
                </a:solidFill>
              </a:rPr>
              <a:t>Teachers’ Standards</a:t>
            </a:r>
            <a:endParaRPr lang="en-GB" dirty="0">
              <a:solidFill>
                <a:srgbClr val="002060"/>
              </a:solidFill>
            </a:endParaRPr>
          </a:p>
        </p:txBody>
      </p:sp>
      <p:sp>
        <p:nvSpPr>
          <p:cNvPr id="3" name="Content Placeholder 2"/>
          <p:cNvSpPr>
            <a:spLocks noGrp="1"/>
          </p:cNvSpPr>
          <p:nvPr>
            <p:ph idx="1"/>
          </p:nvPr>
        </p:nvSpPr>
        <p:spPr/>
        <p:txBody>
          <a:bodyPr>
            <a:normAutofit fontScale="92500" lnSpcReduction="20000"/>
          </a:bodyPr>
          <a:lstStyle/>
          <a:p>
            <a:pPr marL="0" indent="0">
              <a:buNone/>
            </a:pPr>
            <a:r>
              <a:rPr lang="en-GB" b="1" dirty="0" smtClean="0">
                <a:solidFill>
                  <a:srgbClr val="002060"/>
                </a:solidFill>
              </a:rPr>
              <a:t>TS 1 – 8 all apply </a:t>
            </a:r>
            <a:r>
              <a:rPr lang="en-GB" dirty="0" smtClean="0">
                <a:solidFill>
                  <a:srgbClr val="002060"/>
                </a:solidFill>
              </a:rPr>
              <a:t>to teaching science, a core subject</a:t>
            </a:r>
          </a:p>
          <a:p>
            <a:pPr>
              <a:buFont typeface="Arial" panose="020B0604020202020204" pitchFamily="34" charset="0"/>
              <a:buChar char="•"/>
              <a:defRPr/>
            </a:pPr>
            <a:r>
              <a:rPr lang="en-GB" dirty="0">
                <a:solidFill>
                  <a:srgbClr val="0070C0"/>
                </a:solidFill>
              </a:rPr>
              <a:t>TS 1 High expectations that </a:t>
            </a:r>
            <a:r>
              <a:rPr lang="en-GB" b="1" dirty="0" smtClean="0">
                <a:solidFill>
                  <a:srgbClr val="0070C0"/>
                </a:solidFill>
              </a:rPr>
              <a:t>inspire, </a:t>
            </a:r>
            <a:r>
              <a:rPr lang="en-GB" b="1" dirty="0">
                <a:solidFill>
                  <a:srgbClr val="0070C0"/>
                </a:solidFill>
              </a:rPr>
              <a:t>motivate </a:t>
            </a:r>
            <a:r>
              <a:rPr lang="en-GB" dirty="0">
                <a:solidFill>
                  <a:srgbClr val="0070C0"/>
                </a:solidFill>
              </a:rPr>
              <a:t>and</a:t>
            </a:r>
            <a:r>
              <a:rPr lang="en-GB" b="1" dirty="0">
                <a:solidFill>
                  <a:srgbClr val="0070C0"/>
                </a:solidFill>
              </a:rPr>
              <a:t> challenge </a:t>
            </a:r>
            <a:r>
              <a:rPr lang="en-GB" dirty="0">
                <a:solidFill>
                  <a:srgbClr val="0070C0"/>
                </a:solidFill>
              </a:rPr>
              <a:t>pupils</a:t>
            </a:r>
          </a:p>
          <a:p>
            <a:pPr>
              <a:buFont typeface="Arial" panose="020B0604020202020204" pitchFamily="34" charset="0"/>
              <a:buChar char="•"/>
              <a:defRPr/>
            </a:pPr>
            <a:r>
              <a:rPr lang="en-GB" dirty="0">
                <a:solidFill>
                  <a:srgbClr val="0070C0"/>
                </a:solidFill>
              </a:rPr>
              <a:t>TS 3 Good </a:t>
            </a:r>
            <a:r>
              <a:rPr lang="en-GB" b="1" dirty="0">
                <a:solidFill>
                  <a:srgbClr val="0070C0"/>
                </a:solidFill>
              </a:rPr>
              <a:t>subject knowledge </a:t>
            </a:r>
            <a:r>
              <a:rPr lang="en-GB" dirty="0">
                <a:solidFill>
                  <a:srgbClr val="0070C0"/>
                </a:solidFill>
              </a:rPr>
              <a:t>and </a:t>
            </a:r>
            <a:r>
              <a:rPr lang="en-GB" b="1" dirty="0">
                <a:solidFill>
                  <a:srgbClr val="0070C0"/>
                </a:solidFill>
              </a:rPr>
              <a:t>curriculum </a:t>
            </a:r>
            <a:r>
              <a:rPr lang="en-GB" b="1" dirty="0" smtClean="0">
                <a:solidFill>
                  <a:srgbClr val="0070C0"/>
                </a:solidFill>
              </a:rPr>
              <a:t>knowledge</a:t>
            </a:r>
            <a:endParaRPr lang="en-GB" b="1" dirty="0">
              <a:solidFill>
                <a:srgbClr val="0070C0"/>
              </a:solidFill>
            </a:endParaRPr>
          </a:p>
          <a:p>
            <a:pPr>
              <a:buFont typeface="Arial" panose="020B0604020202020204" pitchFamily="34" charset="0"/>
              <a:buChar char="•"/>
              <a:defRPr/>
            </a:pPr>
            <a:r>
              <a:rPr lang="en-GB" dirty="0">
                <a:solidFill>
                  <a:srgbClr val="0070C0"/>
                </a:solidFill>
              </a:rPr>
              <a:t>TS4 Plan and teach well-structured lessons</a:t>
            </a:r>
          </a:p>
          <a:p>
            <a:pPr>
              <a:buFont typeface="Arial" panose="020B0604020202020204" pitchFamily="34" charset="0"/>
              <a:buChar char="•"/>
              <a:defRPr/>
            </a:pPr>
            <a:r>
              <a:rPr lang="en-GB" dirty="0">
                <a:solidFill>
                  <a:srgbClr val="0070C0"/>
                </a:solidFill>
              </a:rPr>
              <a:t>TS 5 </a:t>
            </a:r>
            <a:r>
              <a:rPr lang="en-GB" b="1" dirty="0">
                <a:solidFill>
                  <a:srgbClr val="0070C0"/>
                </a:solidFill>
              </a:rPr>
              <a:t>Adapt teaching </a:t>
            </a:r>
            <a:r>
              <a:rPr lang="en-GB" dirty="0">
                <a:solidFill>
                  <a:srgbClr val="0070C0"/>
                </a:solidFill>
              </a:rPr>
              <a:t>to respond to strengths and needs of all pupils</a:t>
            </a:r>
          </a:p>
          <a:p>
            <a:endParaRPr lang="en-GB" dirty="0"/>
          </a:p>
        </p:txBody>
      </p:sp>
    </p:spTree>
    <p:extLst>
      <p:ext uri="{BB962C8B-B14F-4D97-AF65-F5344CB8AC3E}">
        <p14:creationId xmlns:p14="http://schemas.microsoft.com/office/powerpoint/2010/main" val="40479565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smtClean="0">
                <a:solidFill>
                  <a:srgbClr val="0070C0"/>
                </a:solidFill>
                <a:latin typeface="Arial" pitchFamily="34" charset="0"/>
              </a:rPr>
              <a:t/>
            </a:r>
            <a:br>
              <a:rPr lang="en-GB" dirty="0" smtClean="0">
                <a:solidFill>
                  <a:srgbClr val="0070C0"/>
                </a:solidFill>
                <a:latin typeface="Arial" pitchFamily="34" charset="0"/>
              </a:rPr>
            </a:br>
            <a:r>
              <a:rPr lang="en-GB" sz="4900" dirty="0" smtClean="0">
                <a:solidFill>
                  <a:srgbClr val="002060"/>
                </a:solidFill>
                <a:latin typeface="Arial" pitchFamily="34" charset="0"/>
              </a:rPr>
              <a:t>Session Overview</a:t>
            </a:r>
            <a:r>
              <a:rPr lang="en-GB" b="1" i="1" dirty="0">
                <a:solidFill>
                  <a:schemeClr val="tx2"/>
                </a:solidFill>
                <a:effectLst>
                  <a:outerShdw blurRad="38100" dist="38100" dir="2700000" algn="tl">
                    <a:srgbClr val="C0C0C0"/>
                  </a:outerShdw>
                </a:effectLst>
                <a:latin typeface="Arial" pitchFamily="34" charset="0"/>
              </a:rPr>
              <a:t/>
            </a:r>
            <a:br>
              <a:rPr lang="en-GB" b="1" i="1" dirty="0">
                <a:solidFill>
                  <a:schemeClr val="tx2"/>
                </a:solidFill>
                <a:effectLst>
                  <a:outerShdw blurRad="38100" dist="38100" dir="2700000" algn="tl">
                    <a:srgbClr val="C0C0C0"/>
                  </a:outerShdw>
                </a:effectLst>
                <a:latin typeface="Arial" pitchFamily="34" charset="0"/>
              </a:rPr>
            </a:br>
            <a:endParaRPr lang="en-GB" dirty="0"/>
          </a:p>
        </p:txBody>
      </p:sp>
      <p:sp>
        <p:nvSpPr>
          <p:cNvPr id="3" name="Content Placeholder 2"/>
          <p:cNvSpPr>
            <a:spLocks noGrp="1"/>
          </p:cNvSpPr>
          <p:nvPr>
            <p:ph idx="1"/>
          </p:nvPr>
        </p:nvSpPr>
        <p:spPr/>
        <p:txBody>
          <a:bodyPr>
            <a:normAutofit/>
          </a:bodyPr>
          <a:lstStyle/>
          <a:p>
            <a:pPr marL="457200" lvl="1" indent="0">
              <a:buNone/>
            </a:pPr>
            <a:r>
              <a:rPr lang="en-GB" altLang="en-US" sz="3200" dirty="0" smtClean="0">
                <a:solidFill>
                  <a:srgbClr val="002060"/>
                </a:solidFill>
              </a:rPr>
              <a:t>To know and understand:</a:t>
            </a:r>
          </a:p>
          <a:p>
            <a:pPr lvl="1">
              <a:buFont typeface="Arial" panose="020B0604020202020204" pitchFamily="34" charset="0"/>
              <a:buChar char="•"/>
            </a:pPr>
            <a:r>
              <a:rPr lang="en-GB" altLang="en-US" sz="3200" dirty="0" smtClean="0">
                <a:solidFill>
                  <a:srgbClr val="C00000"/>
                </a:solidFill>
              </a:rPr>
              <a:t>Importance of practical scientific enquiry</a:t>
            </a:r>
          </a:p>
          <a:p>
            <a:pPr lvl="1">
              <a:buFont typeface="Arial" panose="020B0604020202020204" pitchFamily="34" charset="0"/>
              <a:buChar char="•"/>
            </a:pPr>
            <a:r>
              <a:rPr lang="en-GB" altLang="en-US" sz="3200" dirty="0" smtClean="0">
                <a:solidFill>
                  <a:srgbClr val="00B050"/>
                </a:solidFill>
              </a:rPr>
              <a:t>Working scientifically: types of enquiry</a:t>
            </a:r>
          </a:p>
          <a:p>
            <a:pPr lvl="1">
              <a:buFont typeface="Arial" panose="020B0604020202020204" pitchFamily="34" charset="0"/>
              <a:buChar char="•"/>
            </a:pPr>
            <a:r>
              <a:rPr lang="en-GB" altLang="en-US" sz="3200" dirty="0" smtClean="0">
                <a:solidFill>
                  <a:srgbClr val="7030A0"/>
                </a:solidFill>
              </a:rPr>
              <a:t>Observations and asking questions</a:t>
            </a:r>
          </a:p>
          <a:p>
            <a:pPr marL="457200" lvl="1" indent="0">
              <a:buNone/>
            </a:pPr>
            <a:endParaRPr lang="en-GB" altLang="en-US" sz="2800" dirty="0">
              <a:solidFill>
                <a:srgbClr val="6699FF"/>
              </a:solidFill>
            </a:endParaRPr>
          </a:p>
          <a:p>
            <a:pPr marL="0" indent="0">
              <a:buNone/>
            </a:pPr>
            <a:endParaRPr lang="en-GB" dirty="0"/>
          </a:p>
        </p:txBody>
      </p:sp>
    </p:spTree>
    <p:extLst>
      <p:ext uri="{BB962C8B-B14F-4D97-AF65-F5344CB8AC3E}">
        <p14:creationId xmlns:p14="http://schemas.microsoft.com/office/powerpoint/2010/main" val="17245431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11560" y="260648"/>
            <a:ext cx="7968236" cy="977900"/>
          </a:xfrm>
        </p:spPr>
        <p:txBody>
          <a:bodyPr/>
          <a:lstStyle/>
          <a:p>
            <a:pPr eaLnBrk="1" hangingPunct="1"/>
            <a:r>
              <a:rPr lang="en-GB" altLang="en-US" sz="3600" dirty="0" smtClean="0">
                <a:solidFill>
                  <a:srgbClr val="C00000"/>
                </a:solidFill>
              </a:rPr>
              <a:t>Importance of practical scientific enquiry</a:t>
            </a:r>
          </a:p>
        </p:txBody>
      </p:sp>
      <p:sp>
        <p:nvSpPr>
          <p:cNvPr id="125955" name="Rectangle 3"/>
          <p:cNvSpPr>
            <a:spLocks noGrp="1" noChangeArrowheads="1"/>
          </p:cNvSpPr>
          <p:nvPr>
            <p:ph idx="1"/>
          </p:nvPr>
        </p:nvSpPr>
        <p:spPr>
          <a:xfrm>
            <a:off x="251520" y="1412776"/>
            <a:ext cx="8707316" cy="5035869"/>
          </a:xfrm>
        </p:spPr>
        <p:txBody>
          <a:bodyPr rtlCol="0">
            <a:noAutofit/>
          </a:bodyPr>
          <a:lstStyle/>
          <a:p>
            <a:pPr marL="514350" indent="-514350" eaLnBrk="1" fontAlgn="auto" hangingPunct="1">
              <a:lnSpc>
                <a:spcPct val="80000"/>
              </a:lnSpc>
              <a:spcAft>
                <a:spcPts val="0"/>
              </a:spcAft>
              <a:buFont typeface="Wingdings" pitchFamily="2" charset="2"/>
              <a:buAutoNum type="arabicParenR"/>
              <a:defRPr/>
            </a:pPr>
            <a:r>
              <a:rPr lang="en-GB" b="1" dirty="0" smtClean="0">
                <a:solidFill>
                  <a:srgbClr val="7030A0"/>
                </a:solidFill>
              </a:rPr>
              <a:t>Developing Enquiry Skills </a:t>
            </a:r>
            <a:r>
              <a:rPr lang="en-GB" dirty="0" smtClean="0">
                <a:solidFill>
                  <a:srgbClr val="7030A0"/>
                </a:solidFill>
              </a:rPr>
              <a:t>(NC = WS)</a:t>
            </a:r>
            <a:endParaRPr lang="en-GB" dirty="0">
              <a:solidFill>
                <a:srgbClr val="7030A0"/>
              </a:solidFill>
            </a:endParaRPr>
          </a:p>
          <a:p>
            <a:pPr>
              <a:lnSpc>
                <a:spcPct val="80000"/>
              </a:lnSpc>
              <a:buFont typeface="Arial" panose="020B0604020202020204" pitchFamily="34" charset="0"/>
              <a:buChar char="•"/>
              <a:defRPr/>
            </a:pPr>
            <a:r>
              <a:rPr lang="en-GB" sz="2800" dirty="0" smtClean="0">
                <a:solidFill>
                  <a:srgbClr val="0070C0"/>
                </a:solidFill>
              </a:rPr>
              <a:t>Use methods /strategies of scientists to find answers </a:t>
            </a:r>
          </a:p>
          <a:p>
            <a:pPr marL="0" indent="0">
              <a:lnSpc>
                <a:spcPct val="80000"/>
              </a:lnSpc>
              <a:buNone/>
              <a:defRPr/>
            </a:pPr>
            <a:r>
              <a:rPr lang="en-GB" sz="2800" b="1" dirty="0" smtClean="0">
                <a:solidFill>
                  <a:srgbClr val="7030A0"/>
                </a:solidFill>
              </a:rPr>
              <a:t>2</a:t>
            </a:r>
            <a:r>
              <a:rPr lang="en-GB" b="1" dirty="0" smtClean="0">
                <a:solidFill>
                  <a:srgbClr val="7030A0"/>
                </a:solidFill>
              </a:rPr>
              <a:t>) Conceptual Knowledge and Understanding</a:t>
            </a:r>
            <a:endParaRPr lang="en-GB" b="1" dirty="0">
              <a:solidFill>
                <a:srgbClr val="7030A0"/>
              </a:solidFill>
            </a:endParaRPr>
          </a:p>
          <a:p>
            <a:pPr>
              <a:lnSpc>
                <a:spcPct val="80000"/>
              </a:lnSpc>
              <a:buFont typeface="Arial" panose="020B0604020202020204" pitchFamily="34" charset="0"/>
              <a:buChar char="•"/>
              <a:defRPr/>
            </a:pPr>
            <a:r>
              <a:rPr lang="en-GB" sz="2800" dirty="0">
                <a:solidFill>
                  <a:srgbClr val="0070C0"/>
                </a:solidFill>
              </a:rPr>
              <a:t>L</a:t>
            </a:r>
            <a:r>
              <a:rPr lang="en-GB" sz="2800" dirty="0" smtClean="0">
                <a:solidFill>
                  <a:srgbClr val="0070C0"/>
                </a:solidFill>
              </a:rPr>
              <a:t>earn about important ‘big’ science ideas </a:t>
            </a:r>
          </a:p>
          <a:p>
            <a:pPr>
              <a:lnSpc>
                <a:spcPct val="80000"/>
              </a:lnSpc>
              <a:buFont typeface="Arial" panose="020B0604020202020204" pitchFamily="34" charset="0"/>
              <a:buChar char="•"/>
              <a:defRPr/>
            </a:pPr>
            <a:r>
              <a:rPr lang="en-GB" sz="2800" dirty="0">
                <a:solidFill>
                  <a:srgbClr val="0070C0"/>
                </a:solidFill>
              </a:rPr>
              <a:t>U</a:t>
            </a:r>
            <a:r>
              <a:rPr lang="en-GB" sz="2800" dirty="0" smtClean="0">
                <a:solidFill>
                  <a:srgbClr val="0070C0"/>
                </a:solidFill>
              </a:rPr>
              <a:t>nderstand </a:t>
            </a:r>
            <a:r>
              <a:rPr lang="en-GB" sz="2800" dirty="0">
                <a:solidFill>
                  <a:srgbClr val="0070C0"/>
                </a:solidFill>
              </a:rPr>
              <a:t>the world around </a:t>
            </a:r>
            <a:endParaRPr lang="en-GB" sz="2800" dirty="0" smtClean="0">
              <a:solidFill>
                <a:srgbClr val="0070C0"/>
              </a:solidFill>
            </a:endParaRPr>
          </a:p>
          <a:p>
            <a:pPr>
              <a:lnSpc>
                <a:spcPct val="80000"/>
              </a:lnSpc>
              <a:buFont typeface="Arial" panose="020B0604020202020204" pitchFamily="34" charset="0"/>
              <a:buChar char="•"/>
              <a:defRPr/>
            </a:pPr>
            <a:r>
              <a:rPr lang="en-GB" sz="2800" dirty="0" smtClean="0">
                <a:solidFill>
                  <a:srgbClr val="0070C0"/>
                </a:solidFill>
              </a:rPr>
              <a:t>Develop </a:t>
            </a:r>
            <a:r>
              <a:rPr lang="en-GB" sz="2800" dirty="0">
                <a:solidFill>
                  <a:srgbClr val="0070C0"/>
                </a:solidFill>
              </a:rPr>
              <a:t>learning skills they will need throughout life </a:t>
            </a:r>
            <a:r>
              <a:rPr lang="en-GB" sz="2800" dirty="0" smtClean="0">
                <a:solidFill>
                  <a:srgbClr val="0070C0"/>
                </a:solidFill>
              </a:rPr>
              <a:t>...</a:t>
            </a:r>
          </a:p>
          <a:p>
            <a:pPr marL="0" indent="0">
              <a:lnSpc>
                <a:spcPct val="80000"/>
              </a:lnSpc>
              <a:buNone/>
              <a:defRPr/>
            </a:pPr>
            <a:r>
              <a:rPr lang="en-GB" sz="2800" b="1" dirty="0" smtClean="0">
                <a:solidFill>
                  <a:srgbClr val="7030A0"/>
                </a:solidFill>
              </a:rPr>
              <a:t>3</a:t>
            </a:r>
            <a:r>
              <a:rPr lang="en-GB" b="1" dirty="0">
                <a:solidFill>
                  <a:srgbClr val="7030A0"/>
                </a:solidFill>
              </a:rPr>
              <a:t>) Developing Social Skills and Positive </a:t>
            </a:r>
            <a:r>
              <a:rPr lang="en-GB" b="1" dirty="0" smtClean="0">
                <a:solidFill>
                  <a:srgbClr val="7030A0"/>
                </a:solidFill>
              </a:rPr>
              <a:t>Attitudes</a:t>
            </a:r>
          </a:p>
          <a:p>
            <a:pPr>
              <a:buFont typeface="Arial" panose="020B0604020202020204" pitchFamily="34" charset="0"/>
              <a:buChar char="•"/>
            </a:pPr>
            <a:r>
              <a:rPr lang="en-GB" sz="2800" dirty="0" smtClean="0">
                <a:solidFill>
                  <a:srgbClr val="0070C0"/>
                </a:solidFill>
              </a:rPr>
              <a:t>Develop </a:t>
            </a:r>
            <a:r>
              <a:rPr lang="en-GB" sz="2800" dirty="0">
                <a:solidFill>
                  <a:srgbClr val="0070C0"/>
                </a:solidFill>
              </a:rPr>
              <a:t>positive attitudes</a:t>
            </a:r>
            <a:r>
              <a:rPr lang="en-GB" sz="2800" dirty="0" smtClean="0">
                <a:solidFill>
                  <a:srgbClr val="0070C0"/>
                </a:solidFill>
              </a:rPr>
              <a:t>: </a:t>
            </a:r>
          </a:p>
          <a:p>
            <a:pPr marL="0" indent="0">
              <a:buNone/>
            </a:pPr>
            <a:r>
              <a:rPr lang="en-GB" sz="2800" dirty="0">
                <a:solidFill>
                  <a:srgbClr val="0070C0"/>
                </a:solidFill>
              </a:rPr>
              <a:t> </a:t>
            </a:r>
            <a:r>
              <a:rPr lang="en-GB" sz="2800" dirty="0" smtClean="0">
                <a:solidFill>
                  <a:srgbClr val="0070C0"/>
                </a:solidFill>
              </a:rPr>
              <a:t>     Curiosity</a:t>
            </a:r>
            <a:r>
              <a:rPr lang="en-GB" sz="2800" dirty="0">
                <a:solidFill>
                  <a:srgbClr val="0070C0"/>
                </a:solidFill>
              </a:rPr>
              <a:t>, awe and </a:t>
            </a:r>
            <a:r>
              <a:rPr lang="en-GB" sz="2800" dirty="0" smtClean="0">
                <a:solidFill>
                  <a:srgbClr val="0070C0"/>
                </a:solidFill>
              </a:rPr>
              <a:t>wonder, co-operation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8174" y="4820606"/>
            <a:ext cx="2470662" cy="1173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57464" y="5006760"/>
            <a:ext cx="2386536" cy="801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273400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5955">
                                            <p:txEl>
                                              <p:pRg st="0" end="0"/>
                                            </p:txEl>
                                          </p:spTgt>
                                        </p:tgtEl>
                                        <p:attrNameLst>
                                          <p:attrName>style.visibility</p:attrName>
                                        </p:attrNameLst>
                                      </p:cBhvr>
                                      <p:to>
                                        <p:strVal val="visible"/>
                                      </p:to>
                                    </p:set>
                                    <p:anim calcmode="lin" valueType="num">
                                      <p:cBhvr additive="base">
                                        <p:cTn id="7" dur="500" fill="hold"/>
                                        <p:tgtEl>
                                          <p:spTgt spid="1259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59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25955">
                                            <p:txEl>
                                              <p:pRg st="1" end="1"/>
                                            </p:txEl>
                                          </p:spTgt>
                                        </p:tgtEl>
                                        <p:attrNameLst>
                                          <p:attrName>style.visibility</p:attrName>
                                        </p:attrNameLst>
                                      </p:cBhvr>
                                      <p:to>
                                        <p:strVal val="visible"/>
                                      </p:to>
                                    </p:set>
                                    <p:animEffect transition="in" filter="barn(inVertical)">
                                      <p:cBhvr>
                                        <p:cTn id="13" dur="500"/>
                                        <p:tgtEl>
                                          <p:spTgt spid="12595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5955">
                                            <p:txEl>
                                              <p:pRg st="2" end="2"/>
                                            </p:txEl>
                                          </p:spTgt>
                                        </p:tgtEl>
                                        <p:attrNameLst>
                                          <p:attrName>style.visibility</p:attrName>
                                        </p:attrNameLst>
                                      </p:cBhvr>
                                      <p:to>
                                        <p:strVal val="visible"/>
                                      </p:to>
                                    </p:set>
                                    <p:anim calcmode="lin" valueType="num">
                                      <p:cBhvr additive="base">
                                        <p:cTn id="18" dur="500" fill="hold"/>
                                        <p:tgtEl>
                                          <p:spTgt spid="125955">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259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25955">
                                            <p:txEl>
                                              <p:pRg st="3" end="3"/>
                                            </p:txEl>
                                          </p:spTgt>
                                        </p:tgtEl>
                                        <p:attrNameLst>
                                          <p:attrName>style.visibility</p:attrName>
                                        </p:attrNameLst>
                                      </p:cBhvr>
                                      <p:to>
                                        <p:strVal val="visible"/>
                                      </p:to>
                                    </p:set>
                                    <p:animEffect transition="in" filter="barn(inVertical)">
                                      <p:cBhvr>
                                        <p:cTn id="24" dur="500"/>
                                        <p:tgtEl>
                                          <p:spTgt spid="125955">
                                            <p:txEl>
                                              <p:pRg st="3" end="3"/>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125955">
                                            <p:txEl>
                                              <p:pRg st="4" end="4"/>
                                            </p:txEl>
                                          </p:spTgt>
                                        </p:tgtEl>
                                        <p:attrNameLst>
                                          <p:attrName>style.visibility</p:attrName>
                                        </p:attrNameLst>
                                      </p:cBhvr>
                                      <p:to>
                                        <p:strVal val="visible"/>
                                      </p:to>
                                    </p:set>
                                    <p:animEffect transition="in" filter="barn(inVertical)">
                                      <p:cBhvr>
                                        <p:cTn id="27" dur="500"/>
                                        <p:tgtEl>
                                          <p:spTgt spid="125955">
                                            <p:txEl>
                                              <p:pRg st="4" end="4"/>
                                            </p:txEl>
                                          </p:spTgt>
                                        </p:tgtEl>
                                      </p:cBhvr>
                                    </p:animEffect>
                                  </p:childTnLst>
                                </p:cTn>
                              </p:par>
                              <p:par>
                                <p:cTn id="28" presetID="16" presetClass="entr" presetSubtype="21" fill="hold" nodeType="withEffect">
                                  <p:stCondLst>
                                    <p:cond delay="0"/>
                                  </p:stCondLst>
                                  <p:childTnLst>
                                    <p:set>
                                      <p:cBhvr>
                                        <p:cTn id="29" dur="1" fill="hold">
                                          <p:stCondLst>
                                            <p:cond delay="0"/>
                                          </p:stCondLst>
                                        </p:cTn>
                                        <p:tgtEl>
                                          <p:spTgt spid="125955">
                                            <p:txEl>
                                              <p:pRg st="5" end="5"/>
                                            </p:txEl>
                                          </p:spTgt>
                                        </p:tgtEl>
                                        <p:attrNameLst>
                                          <p:attrName>style.visibility</p:attrName>
                                        </p:attrNameLst>
                                      </p:cBhvr>
                                      <p:to>
                                        <p:strVal val="visible"/>
                                      </p:to>
                                    </p:set>
                                    <p:animEffect transition="in" filter="barn(inVertical)">
                                      <p:cBhvr>
                                        <p:cTn id="30" dur="500"/>
                                        <p:tgtEl>
                                          <p:spTgt spid="125955">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25955">
                                            <p:txEl>
                                              <p:pRg st="6" end="6"/>
                                            </p:txEl>
                                          </p:spTgt>
                                        </p:tgtEl>
                                        <p:attrNameLst>
                                          <p:attrName>style.visibility</p:attrName>
                                        </p:attrNameLst>
                                      </p:cBhvr>
                                      <p:to>
                                        <p:strVal val="visible"/>
                                      </p:to>
                                    </p:set>
                                    <p:anim calcmode="lin" valueType="num">
                                      <p:cBhvr additive="base">
                                        <p:cTn id="35" dur="500" fill="hold"/>
                                        <p:tgtEl>
                                          <p:spTgt spid="125955">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2595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125955">
                                            <p:txEl>
                                              <p:pRg st="7" end="7"/>
                                            </p:txEl>
                                          </p:spTgt>
                                        </p:tgtEl>
                                        <p:attrNameLst>
                                          <p:attrName>style.visibility</p:attrName>
                                        </p:attrNameLst>
                                      </p:cBhvr>
                                      <p:to>
                                        <p:strVal val="visible"/>
                                      </p:to>
                                    </p:set>
                                    <p:animEffect transition="in" filter="barn(inVertical)">
                                      <p:cBhvr>
                                        <p:cTn id="41" dur="500"/>
                                        <p:tgtEl>
                                          <p:spTgt spid="125955">
                                            <p:txEl>
                                              <p:pRg st="7" end="7"/>
                                            </p:txEl>
                                          </p:spTgt>
                                        </p:tgtEl>
                                      </p:cBhvr>
                                    </p:animEffect>
                                  </p:childTnLst>
                                </p:cTn>
                              </p:par>
                              <p:par>
                                <p:cTn id="42" presetID="16" presetClass="entr" presetSubtype="21" fill="hold" nodeType="withEffect">
                                  <p:stCondLst>
                                    <p:cond delay="0"/>
                                  </p:stCondLst>
                                  <p:childTnLst>
                                    <p:set>
                                      <p:cBhvr>
                                        <p:cTn id="43" dur="1" fill="hold">
                                          <p:stCondLst>
                                            <p:cond delay="0"/>
                                          </p:stCondLst>
                                        </p:cTn>
                                        <p:tgtEl>
                                          <p:spTgt spid="125955">
                                            <p:txEl>
                                              <p:pRg st="8" end="8"/>
                                            </p:txEl>
                                          </p:spTgt>
                                        </p:tgtEl>
                                        <p:attrNameLst>
                                          <p:attrName>style.visibility</p:attrName>
                                        </p:attrNameLst>
                                      </p:cBhvr>
                                      <p:to>
                                        <p:strVal val="visible"/>
                                      </p:to>
                                    </p:set>
                                    <p:animEffect transition="in" filter="barn(inVertical)">
                                      <p:cBhvr>
                                        <p:cTn id="44" dur="500"/>
                                        <p:tgtEl>
                                          <p:spTgt spid="125955">
                                            <p:txEl>
                                              <p:pRg st="8" end="8"/>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027"/>
                                        </p:tgtEl>
                                        <p:attrNameLst>
                                          <p:attrName>style.visibility</p:attrName>
                                        </p:attrNameLst>
                                      </p:cBhvr>
                                      <p:to>
                                        <p:strVal val="visible"/>
                                      </p:to>
                                    </p:set>
                                    <p:anim calcmode="lin" valueType="num">
                                      <p:cBhvr additive="base">
                                        <p:cTn id="49" dur="500" fill="hold"/>
                                        <p:tgtEl>
                                          <p:spTgt spid="1027"/>
                                        </p:tgtEl>
                                        <p:attrNameLst>
                                          <p:attrName>ppt_x</p:attrName>
                                        </p:attrNameLst>
                                      </p:cBhvr>
                                      <p:tavLst>
                                        <p:tav tm="0">
                                          <p:val>
                                            <p:strVal val="#ppt_x"/>
                                          </p:val>
                                        </p:tav>
                                        <p:tav tm="100000">
                                          <p:val>
                                            <p:strVal val="#ppt_x"/>
                                          </p:val>
                                        </p:tav>
                                      </p:tavLst>
                                    </p:anim>
                                    <p:anim calcmode="lin" valueType="num">
                                      <p:cBhvr additive="base">
                                        <p:cTn id="50"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8600"/>
            <a:ext cx="8134672" cy="1066800"/>
          </a:xfrm>
        </p:spPr>
        <p:txBody>
          <a:bodyPr/>
          <a:lstStyle/>
          <a:p>
            <a:pPr algn="ctr"/>
            <a:r>
              <a:rPr lang="en-GB" dirty="0" smtClean="0">
                <a:solidFill>
                  <a:srgbClr val="C00000"/>
                </a:solidFill>
              </a:rPr>
              <a:t>NC Science 2014 KS1 &amp; 2</a:t>
            </a:r>
            <a:endParaRPr lang="en-GB" dirty="0">
              <a:solidFill>
                <a:srgbClr val="C00000"/>
              </a:solidFill>
            </a:endParaRPr>
          </a:p>
        </p:txBody>
      </p:sp>
      <p:sp>
        <p:nvSpPr>
          <p:cNvPr id="3" name="Content Placeholder 2"/>
          <p:cNvSpPr>
            <a:spLocks noGrp="1"/>
          </p:cNvSpPr>
          <p:nvPr>
            <p:ph idx="1"/>
          </p:nvPr>
        </p:nvSpPr>
        <p:spPr>
          <a:xfrm>
            <a:off x="323528" y="1196752"/>
            <a:ext cx="8568952" cy="4824536"/>
          </a:xfrm>
        </p:spPr>
        <p:txBody>
          <a:bodyPr>
            <a:normAutofit/>
          </a:bodyPr>
          <a:lstStyle/>
          <a:p>
            <a:pPr marL="0" indent="0">
              <a:buNone/>
            </a:pPr>
            <a:r>
              <a:rPr lang="en-GB" b="1" dirty="0" smtClean="0">
                <a:solidFill>
                  <a:srgbClr val="002060"/>
                </a:solidFill>
              </a:rPr>
              <a:t>Working scientifically</a:t>
            </a:r>
            <a:endParaRPr lang="en-GB" dirty="0">
              <a:solidFill>
                <a:srgbClr val="002060"/>
              </a:solidFill>
            </a:endParaRPr>
          </a:p>
          <a:p>
            <a:pPr marL="0" indent="0">
              <a:buNone/>
            </a:pPr>
            <a:r>
              <a:rPr lang="en-GB" sz="2800" dirty="0" smtClean="0">
                <a:solidFill>
                  <a:srgbClr val="0070C0"/>
                </a:solidFill>
              </a:rPr>
              <a:t>…</a:t>
            </a:r>
            <a:r>
              <a:rPr lang="en-GB" sz="2800" dirty="0">
                <a:solidFill>
                  <a:srgbClr val="0070C0"/>
                </a:solidFill>
              </a:rPr>
              <a:t>to understand how science can be used to </a:t>
            </a:r>
            <a:r>
              <a:rPr lang="en-GB" sz="2800" b="1" dirty="0">
                <a:solidFill>
                  <a:srgbClr val="0070C0"/>
                </a:solidFill>
              </a:rPr>
              <a:t>explain</a:t>
            </a:r>
            <a:r>
              <a:rPr lang="en-GB" sz="2800" dirty="0">
                <a:solidFill>
                  <a:srgbClr val="0070C0"/>
                </a:solidFill>
              </a:rPr>
              <a:t> what is occurring, </a:t>
            </a:r>
            <a:r>
              <a:rPr lang="en-GB" sz="2800" b="1" dirty="0">
                <a:solidFill>
                  <a:srgbClr val="0070C0"/>
                </a:solidFill>
              </a:rPr>
              <a:t>predict</a:t>
            </a:r>
            <a:r>
              <a:rPr lang="en-GB" sz="2800" dirty="0">
                <a:solidFill>
                  <a:srgbClr val="0070C0"/>
                </a:solidFill>
              </a:rPr>
              <a:t> how things will behave, and </a:t>
            </a:r>
            <a:r>
              <a:rPr lang="en-GB" sz="2800" b="1" dirty="0">
                <a:solidFill>
                  <a:srgbClr val="0070C0"/>
                </a:solidFill>
              </a:rPr>
              <a:t>analyse </a:t>
            </a:r>
            <a:r>
              <a:rPr lang="en-GB" sz="2800" dirty="0">
                <a:solidFill>
                  <a:srgbClr val="0070C0"/>
                </a:solidFill>
              </a:rPr>
              <a:t>causes.</a:t>
            </a:r>
            <a:r>
              <a:rPr lang="en-GB" sz="2800" baseline="30000" dirty="0">
                <a:solidFill>
                  <a:srgbClr val="0070C0"/>
                </a:solidFill>
              </a:rPr>
              <a:t> </a:t>
            </a:r>
            <a:endParaRPr lang="en-GB" sz="2800" baseline="30000" dirty="0" smtClean="0">
              <a:solidFill>
                <a:srgbClr val="0070C0"/>
              </a:solidFill>
            </a:endParaRPr>
          </a:p>
          <a:p>
            <a:pPr marL="0" indent="0">
              <a:buNone/>
            </a:pPr>
            <a:endParaRPr lang="en-GB" sz="2800" baseline="30000" dirty="0">
              <a:solidFill>
                <a:srgbClr val="0070C0"/>
              </a:solidFill>
            </a:endParaRPr>
          </a:p>
          <a:p>
            <a:pPr marL="0" indent="0">
              <a:buNone/>
            </a:pPr>
            <a:r>
              <a:rPr lang="en-GB" sz="2800" b="1" dirty="0" smtClean="0">
                <a:solidFill>
                  <a:srgbClr val="0070C0"/>
                </a:solidFill>
              </a:rPr>
              <a:t>... </a:t>
            </a:r>
            <a:r>
              <a:rPr lang="en-GB" sz="2800" dirty="0" smtClean="0">
                <a:solidFill>
                  <a:srgbClr val="0070C0"/>
                </a:solidFill>
              </a:rPr>
              <a:t>specifies </a:t>
            </a:r>
            <a:r>
              <a:rPr lang="en-GB" sz="2800" dirty="0">
                <a:solidFill>
                  <a:srgbClr val="0070C0"/>
                </a:solidFill>
              </a:rPr>
              <a:t>the understanding of the nature, processes and methods of science for each year group</a:t>
            </a:r>
            <a:r>
              <a:rPr lang="en-GB" sz="2800" dirty="0">
                <a:solidFill>
                  <a:srgbClr val="002060"/>
                </a:solidFill>
              </a:rPr>
              <a:t>. </a:t>
            </a:r>
            <a:r>
              <a:rPr lang="en-GB" sz="2800" b="1" dirty="0">
                <a:solidFill>
                  <a:srgbClr val="FF0000"/>
                </a:solidFill>
              </a:rPr>
              <a:t>It should not be taught as a separate strand</a:t>
            </a:r>
            <a:r>
              <a:rPr lang="en-GB" sz="2800" dirty="0">
                <a:solidFill>
                  <a:srgbClr val="FF0000"/>
                </a:solidFill>
              </a:rPr>
              <a:t>. </a:t>
            </a:r>
          </a:p>
          <a:p>
            <a:pPr marL="0" indent="0">
              <a:buNone/>
            </a:pPr>
            <a:endParaRPr lang="en-GB" sz="2800" baseline="30000" dirty="0" smtClean="0">
              <a:solidFill>
                <a:srgbClr val="0070C0"/>
              </a:solidFill>
            </a:endParaRPr>
          </a:p>
          <a:p>
            <a:pPr marL="0" indent="0">
              <a:buNone/>
            </a:pPr>
            <a:endParaRPr lang="en-GB" sz="2800" baseline="30000" dirty="0" smtClean="0">
              <a:solidFill>
                <a:srgbClr val="0070C0"/>
              </a:solidFill>
            </a:endParaRPr>
          </a:p>
          <a:p>
            <a:pPr marL="0" indent="0">
              <a:buNone/>
            </a:pPr>
            <a:endParaRPr lang="en-GB" sz="2800" baseline="30000" dirty="0" smtClean="0">
              <a:solidFill>
                <a:srgbClr val="0070C0"/>
              </a:solidFill>
            </a:endParaRPr>
          </a:p>
          <a:p>
            <a:pPr marL="0" indent="0">
              <a:buNone/>
            </a:pPr>
            <a:endParaRPr lang="en-GB" sz="2800" baseline="30000" dirty="0" smtClean="0">
              <a:solidFill>
                <a:srgbClr val="0070C0"/>
              </a:solidFill>
            </a:endParaRPr>
          </a:p>
          <a:p>
            <a:pPr marL="0" indent="0">
              <a:buNone/>
            </a:pPr>
            <a:endParaRPr lang="en-GB" sz="2800" baseline="30000" dirty="0" smtClean="0">
              <a:solidFill>
                <a:srgbClr val="0070C0"/>
              </a:solidFill>
            </a:endParaRPr>
          </a:p>
          <a:p>
            <a:pPr marL="0" indent="0">
              <a:buNone/>
            </a:pPr>
            <a:endParaRPr lang="en-GB" sz="2800" baseline="30000" dirty="0">
              <a:solidFill>
                <a:srgbClr val="0070C0"/>
              </a:solidFill>
            </a:endParaRPr>
          </a:p>
          <a:p>
            <a:pPr marL="0" indent="0">
              <a:buNone/>
            </a:pPr>
            <a:endParaRPr lang="en-GB" sz="2800" dirty="0">
              <a:solidFill>
                <a:srgbClr val="0070C0"/>
              </a:solidFill>
            </a:endParaRPr>
          </a:p>
          <a:p>
            <a:pPr marL="0" indent="0">
              <a:buNone/>
            </a:pPr>
            <a:endParaRPr lang="en-GB" sz="3800" dirty="0" smtClean="0">
              <a:solidFill>
                <a:srgbClr val="C00000"/>
              </a:solidFill>
            </a:endParaRPr>
          </a:p>
          <a:p>
            <a:endParaRPr lang="en-GB" sz="3800" dirty="0">
              <a:solidFill>
                <a:srgbClr val="C00000"/>
              </a:solidFill>
            </a:endParaRPr>
          </a:p>
        </p:txBody>
      </p:sp>
    </p:spTree>
    <p:extLst>
      <p:ext uri="{BB962C8B-B14F-4D97-AF65-F5344CB8AC3E}">
        <p14:creationId xmlns:p14="http://schemas.microsoft.com/office/powerpoint/2010/main" val="12271362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8600"/>
            <a:ext cx="8712968" cy="464096"/>
          </a:xfrm>
        </p:spPr>
        <p:txBody>
          <a:bodyPr/>
          <a:lstStyle/>
          <a:p>
            <a:r>
              <a:rPr lang="en-GB" sz="3200" dirty="0">
                <a:solidFill>
                  <a:srgbClr val="002060"/>
                </a:solidFill>
              </a:rPr>
              <a:t>National Curriculum </a:t>
            </a:r>
            <a:r>
              <a:rPr lang="en-GB" sz="3200" dirty="0" smtClean="0">
                <a:solidFill>
                  <a:srgbClr val="002060"/>
                </a:solidFill>
              </a:rPr>
              <a:t>2014 Working Scientifically</a:t>
            </a:r>
            <a:endParaRPr lang="en-GB" sz="3200" dirty="0"/>
          </a:p>
        </p:txBody>
      </p:sp>
      <p:graphicFrame>
        <p:nvGraphicFramePr>
          <p:cNvPr id="4" name="Content Placeholder 3"/>
          <p:cNvGraphicFramePr>
            <a:graphicFrameLocks noGrp="1"/>
          </p:cNvGraphicFramePr>
          <p:nvPr>
            <p:ph idx="1"/>
            <p:extLst/>
          </p:nvPr>
        </p:nvGraphicFramePr>
        <p:xfrm>
          <a:off x="179512" y="710534"/>
          <a:ext cx="8712968" cy="5842157"/>
        </p:xfrm>
        <a:graphic>
          <a:graphicData uri="http://schemas.openxmlformats.org/drawingml/2006/table">
            <a:tbl>
              <a:tblPr firstRow="1" bandRow="1">
                <a:tableStyleId>{5C22544A-7EE6-4342-B048-85BDC9FD1C3A}</a:tableStyleId>
              </a:tblPr>
              <a:tblGrid>
                <a:gridCol w="2304257">
                  <a:extLst>
                    <a:ext uri="{9D8B030D-6E8A-4147-A177-3AD203B41FA5}">
                      <a16:colId xmlns:a16="http://schemas.microsoft.com/office/drawing/2014/main" val="20000"/>
                    </a:ext>
                  </a:extLst>
                </a:gridCol>
                <a:gridCol w="2808312">
                  <a:extLst>
                    <a:ext uri="{9D8B030D-6E8A-4147-A177-3AD203B41FA5}">
                      <a16:colId xmlns:a16="http://schemas.microsoft.com/office/drawing/2014/main" val="20001"/>
                    </a:ext>
                  </a:extLst>
                </a:gridCol>
                <a:gridCol w="3600399">
                  <a:extLst>
                    <a:ext uri="{9D8B030D-6E8A-4147-A177-3AD203B41FA5}">
                      <a16:colId xmlns:a16="http://schemas.microsoft.com/office/drawing/2014/main" val="20002"/>
                    </a:ext>
                  </a:extLst>
                </a:gridCol>
              </a:tblGrid>
              <a:tr h="386237">
                <a:tc>
                  <a:txBody>
                    <a:bodyPr/>
                    <a:lstStyle/>
                    <a:p>
                      <a:pPr algn="ctr"/>
                      <a:r>
                        <a:rPr lang="en-GB" dirty="0" smtClean="0"/>
                        <a:t>KS1</a:t>
                      </a:r>
                      <a:endParaRPr lang="en-GB" dirty="0"/>
                    </a:p>
                  </a:txBody>
                  <a:tcPr/>
                </a:tc>
                <a:tc>
                  <a:txBody>
                    <a:bodyPr/>
                    <a:lstStyle/>
                    <a:p>
                      <a:pPr algn="ctr"/>
                      <a:r>
                        <a:rPr lang="en-GB" dirty="0" smtClean="0"/>
                        <a:t>Lower KS2</a:t>
                      </a:r>
                      <a:endParaRPr lang="en-GB" dirty="0"/>
                    </a:p>
                  </a:txBody>
                  <a:tcPr/>
                </a:tc>
                <a:tc>
                  <a:txBody>
                    <a:bodyPr/>
                    <a:lstStyle/>
                    <a:p>
                      <a:pPr algn="ctr"/>
                      <a:r>
                        <a:rPr lang="en-GB" dirty="0" smtClean="0"/>
                        <a:t>Upper KS2</a:t>
                      </a:r>
                      <a:endParaRPr lang="en-GB" dirty="0"/>
                    </a:p>
                  </a:txBody>
                  <a:tcPr/>
                </a:tc>
                <a:extLst>
                  <a:ext uri="{0D108BD9-81ED-4DB2-BD59-A6C34878D82A}">
                    <a16:rowId xmlns:a16="http://schemas.microsoft.com/office/drawing/2014/main" val="10000"/>
                  </a:ext>
                </a:extLst>
              </a:tr>
              <a:tr h="241397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simple tests </a:t>
                      </a:r>
                    </a:p>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2060"/>
                          </a:solidFill>
                        </a:rPr>
                        <a:t>simple equipment </a:t>
                      </a:r>
                    </a:p>
                    <a:p>
                      <a:endParaRPr lang="en-GB" sz="2000" b="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simple practical enquiries, comparative </a:t>
                      </a:r>
                      <a:r>
                        <a:rPr lang="en-GB" sz="2000" b="0" dirty="0" smtClean="0">
                          <a:solidFill>
                            <a:srgbClr val="002060"/>
                          </a:solidFill>
                        </a:rPr>
                        <a:t>and</a:t>
                      </a:r>
                      <a:r>
                        <a:rPr lang="en-GB" sz="2000" b="0" dirty="0" smtClean="0"/>
                        <a:t> </a:t>
                      </a:r>
                      <a:r>
                        <a:rPr lang="en-GB" sz="2000" b="0" dirty="0" smtClean="0">
                          <a:solidFill>
                            <a:srgbClr val="0000FF"/>
                          </a:solidFill>
                        </a:rPr>
                        <a:t>fair tests</a:t>
                      </a:r>
                    </a:p>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2060"/>
                          </a:solidFill>
                        </a:rPr>
                        <a:t>range of equipment</a:t>
                      </a:r>
                      <a:r>
                        <a:rPr lang="en-GB" sz="2000" b="0" baseline="0" dirty="0" smtClean="0">
                          <a:solidFill>
                            <a:srgbClr val="002060"/>
                          </a:solidFill>
                        </a:rPr>
                        <a:t> …</a:t>
                      </a:r>
                      <a:r>
                        <a:rPr lang="en-GB" sz="2000" b="0" dirty="0" smtClean="0">
                          <a:solidFill>
                            <a:srgbClr val="002060"/>
                          </a:solidFill>
                        </a:rPr>
                        <a:t> data loggers, thermometers</a:t>
                      </a:r>
                    </a:p>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2060"/>
                          </a:solidFill>
                        </a:rPr>
                        <a:t>Accurate measurements, standard</a:t>
                      </a:r>
                      <a:r>
                        <a:rPr lang="en-GB" sz="2000" b="0" baseline="0" dirty="0" smtClean="0">
                          <a:solidFill>
                            <a:srgbClr val="002060"/>
                          </a:solidFill>
                        </a:rPr>
                        <a:t> units</a:t>
                      </a:r>
                      <a:endParaRPr lang="en-GB" sz="2000" b="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planning different types of scientific enquiries recognising and controlling variables where necessary </a:t>
                      </a:r>
                    </a:p>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2060"/>
                          </a:solidFill>
                        </a:rPr>
                        <a:t>measurements,  range of scientific equipment, increasing accuracy and precision,</a:t>
                      </a:r>
                      <a:r>
                        <a:rPr lang="en-GB" sz="2000" b="0" dirty="0" smtClean="0"/>
                        <a:t> </a:t>
                      </a:r>
                      <a:r>
                        <a:rPr lang="en-GB" sz="2000" b="0" dirty="0" smtClean="0">
                          <a:solidFill>
                            <a:srgbClr val="0000FF"/>
                          </a:solidFill>
                        </a:rPr>
                        <a:t>repeat readings when appropriate </a:t>
                      </a:r>
                      <a:endParaRPr lang="en-GB" sz="2000" b="0" dirty="0"/>
                    </a:p>
                  </a:txBody>
                  <a:tcPr/>
                </a:tc>
                <a:extLst>
                  <a:ext uri="{0D108BD9-81ED-4DB2-BD59-A6C34878D82A}">
                    <a16:rowId xmlns:a16="http://schemas.microsoft.com/office/drawing/2014/main" val="10001"/>
                  </a:ext>
                </a:extLst>
              </a:tr>
              <a:tr h="154494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use observations</a:t>
                      </a:r>
                      <a:r>
                        <a:rPr lang="en-GB" sz="2000" b="0" dirty="0" smtClean="0"/>
                        <a:t> </a:t>
                      </a:r>
                      <a:r>
                        <a:rPr lang="en-GB" sz="2000" b="0" dirty="0" smtClean="0">
                          <a:solidFill>
                            <a:srgbClr val="002060"/>
                          </a:solidFill>
                        </a:rPr>
                        <a:t>and ideas to suggest answers to questions </a:t>
                      </a:r>
                      <a:endParaRPr lang="en-GB" sz="2000" b="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use results </a:t>
                      </a:r>
                      <a:r>
                        <a:rPr lang="en-GB" sz="2000" b="0" dirty="0" smtClean="0"/>
                        <a:t>to draw simple conclusions, make</a:t>
                      </a:r>
                      <a:r>
                        <a:rPr lang="en-GB" sz="2000" b="0" baseline="0" dirty="0" smtClean="0"/>
                        <a:t> predictions for new values, suggest improvements, raise further questions</a:t>
                      </a:r>
                      <a:endParaRPr lang="en-GB" sz="2000" b="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rgbClr val="0000FF"/>
                          </a:solidFill>
                        </a:rPr>
                        <a:t>use test results </a:t>
                      </a:r>
                      <a:r>
                        <a:rPr lang="en-GB" sz="2000" b="0" dirty="0" smtClean="0">
                          <a:solidFill>
                            <a:srgbClr val="002060"/>
                          </a:solidFill>
                        </a:rPr>
                        <a:t>to make predictions to </a:t>
                      </a:r>
                      <a:r>
                        <a:rPr lang="en-GB" sz="2000" b="0" dirty="0" smtClean="0">
                          <a:solidFill>
                            <a:srgbClr val="0000FF"/>
                          </a:solidFill>
                        </a:rPr>
                        <a:t>set up further comparative and fair tests </a:t>
                      </a:r>
                      <a:endParaRPr lang="en-GB" sz="2000" b="0" dirty="0"/>
                    </a:p>
                  </a:txBody>
                  <a:tcPr/>
                </a:tc>
                <a:extLst>
                  <a:ext uri="{0D108BD9-81ED-4DB2-BD59-A6C34878D82A}">
                    <a16:rowId xmlns:a16="http://schemas.microsoft.com/office/drawing/2014/main" val="10002"/>
                  </a:ext>
                </a:extLst>
              </a:tr>
              <a:tr h="96559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GB" sz="20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dirty="0" smtClean="0"/>
                        <a:t>Use straightforward</a:t>
                      </a:r>
                      <a:r>
                        <a:rPr lang="en-GB" sz="2000" baseline="0" dirty="0" smtClean="0"/>
                        <a:t> scientific evidence…to support findings</a:t>
                      </a:r>
                      <a:endParaRPr lang="en-GB" sz="20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dirty="0" smtClean="0"/>
                        <a:t>Identify</a:t>
                      </a:r>
                      <a:r>
                        <a:rPr lang="en-GB" sz="2000" baseline="0" dirty="0" smtClean="0"/>
                        <a:t> scientific evidence used to support or refute ideas or arguments</a:t>
                      </a:r>
                      <a:endParaRPr lang="en-GB" sz="20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7766753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0" y="540445"/>
            <a:ext cx="8367347" cy="930275"/>
          </a:xfrm>
        </p:spPr>
        <p:txBody>
          <a:bodyPr rtlCol="0">
            <a:normAutofit fontScale="90000"/>
          </a:bodyPr>
          <a:lstStyle/>
          <a:p>
            <a:pPr algn="ctr" eaLnBrk="1" fontAlgn="auto" hangingPunct="1">
              <a:spcAft>
                <a:spcPts val="0"/>
              </a:spcAft>
              <a:defRPr/>
            </a:pPr>
            <a:r>
              <a:rPr lang="en-GB" dirty="0" smtClean="0"/>
              <a:t/>
            </a:r>
            <a:br>
              <a:rPr lang="en-GB" dirty="0" smtClean="0"/>
            </a:br>
            <a:r>
              <a:rPr lang="en-GB" dirty="0" smtClean="0"/>
              <a:t>“</a:t>
            </a:r>
            <a:r>
              <a:rPr lang="en-GB" sz="3600" b="1" dirty="0" smtClean="0">
                <a:solidFill>
                  <a:srgbClr val="002060"/>
                </a:solidFill>
              </a:rPr>
              <a:t>Science without practical is like swimming without water” </a:t>
            </a:r>
            <a:r>
              <a:rPr lang="en-GB" sz="3600" dirty="0" smtClean="0">
                <a:solidFill>
                  <a:srgbClr val="002060"/>
                </a:solidFill>
              </a:rPr>
              <a:t>(SCORE 2009)</a:t>
            </a:r>
            <a:r>
              <a:rPr lang="en-GB" sz="3100" dirty="0" smtClean="0">
                <a:solidFill>
                  <a:srgbClr val="002060"/>
                </a:solidFill>
              </a:rPr>
              <a:t/>
            </a:r>
            <a:br>
              <a:rPr lang="en-GB" sz="3100" dirty="0" smtClean="0">
                <a:solidFill>
                  <a:srgbClr val="002060"/>
                </a:solidFill>
              </a:rPr>
            </a:br>
            <a:r>
              <a:rPr lang="en-GB" dirty="0" smtClean="0">
                <a:solidFill>
                  <a:srgbClr val="002060"/>
                </a:solidFill>
              </a:rPr>
              <a:t/>
            </a:r>
            <a:br>
              <a:rPr lang="en-GB" dirty="0" smtClean="0">
                <a:solidFill>
                  <a:srgbClr val="002060"/>
                </a:solidFill>
              </a:rPr>
            </a:br>
            <a:endParaRPr lang="en-GB" dirty="0">
              <a:solidFill>
                <a:srgbClr val="002060"/>
              </a:solidFill>
            </a:endParaRPr>
          </a:p>
        </p:txBody>
      </p:sp>
      <p:graphicFrame>
        <p:nvGraphicFramePr>
          <p:cNvPr id="5" name="Diagram 4"/>
          <p:cNvGraphicFramePr/>
          <p:nvPr>
            <p:extLst/>
          </p:nvPr>
        </p:nvGraphicFramePr>
        <p:xfrm>
          <a:off x="1512753" y="1242120"/>
          <a:ext cx="6713361"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ontent Placeholder 5"/>
          <p:cNvSpPr>
            <a:spLocks noGrp="1"/>
          </p:cNvSpPr>
          <p:nvPr>
            <p:ph idx="1"/>
          </p:nvPr>
        </p:nvSpPr>
        <p:spPr>
          <a:xfrm>
            <a:off x="605449" y="1242120"/>
            <a:ext cx="7772400" cy="4114800"/>
          </a:xfrm>
        </p:spPr>
        <p:txBody>
          <a:bodyPr/>
          <a:lstStyle/>
          <a:p>
            <a:endParaRPr lang="en-GB" dirty="0"/>
          </a:p>
        </p:txBody>
      </p:sp>
      <p:sp>
        <p:nvSpPr>
          <p:cNvPr id="4" name="Rectangle 3"/>
          <p:cNvSpPr/>
          <p:nvPr/>
        </p:nvSpPr>
        <p:spPr>
          <a:xfrm>
            <a:off x="329557" y="6257835"/>
            <a:ext cx="8048292" cy="369332"/>
          </a:xfrm>
          <a:prstGeom prst="rect">
            <a:avLst/>
          </a:prstGeom>
        </p:spPr>
        <p:txBody>
          <a:bodyPr wrap="square">
            <a:spAutoFit/>
          </a:bodyPr>
          <a:lstStyle/>
          <a:p>
            <a:r>
              <a:rPr lang="en-GB" sz="1800" dirty="0">
                <a:solidFill>
                  <a:srgbClr val="002060"/>
                </a:solidFill>
                <a:latin typeface="Arial" panose="020B0604020202020204" pitchFamily="34" charset="0"/>
                <a:cs typeface="Arial" panose="020B0604020202020204" pitchFamily="34" charset="0"/>
                <a:hlinkClick r:id="rId8"/>
              </a:rPr>
              <a:t>http://www.score- education.org/media/3674/primary.pdf</a:t>
            </a:r>
            <a:r>
              <a:rPr lang="en-GB" sz="1800" dirty="0">
                <a:solidFill>
                  <a:srgbClr val="00206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315843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28600"/>
            <a:ext cx="7772400" cy="536104"/>
          </a:xfrm>
        </p:spPr>
        <p:txBody>
          <a:bodyPr/>
          <a:lstStyle/>
          <a:p>
            <a:pPr algn="ctr"/>
            <a:r>
              <a:rPr lang="en-GB" altLang="en-US" sz="4000" dirty="0">
                <a:solidFill>
                  <a:srgbClr val="C00000"/>
                </a:solidFill>
              </a:rPr>
              <a:t>Working Scientifically: Skittles!</a:t>
            </a:r>
            <a:endParaRPr lang="en-GB" sz="4000" dirty="0">
              <a:solidFill>
                <a:srgbClr val="C00000"/>
              </a:solidFill>
            </a:endParaRPr>
          </a:p>
        </p:txBody>
      </p:sp>
      <p:sp>
        <p:nvSpPr>
          <p:cNvPr id="5" name="Content Placeholder 4"/>
          <p:cNvSpPr>
            <a:spLocks noGrp="1"/>
          </p:cNvSpPr>
          <p:nvPr>
            <p:ph idx="1"/>
          </p:nvPr>
        </p:nvSpPr>
        <p:spPr>
          <a:xfrm>
            <a:off x="685800" y="772276"/>
            <a:ext cx="7772400" cy="4433664"/>
          </a:xfrm>
        </p:spPr>
        <p:txBody>
          <a:bodyPr/>
          <a:lstStyle/>
          <a:p>
            <a:pPr lvl="0">
              <a:buFont typeface="Arial" panose="020B0604020202020204" pitchFamily="34" charset="0"/>
              <a:buChar char="•"/>
            </a:pPr>
            <a:r>
              <a:rPr lang="en-GB" altLang="en-US" sz="2600" b="1" dirty="0">
                <a:solidFill>
                  <a:srgbClr val="00B050"/>
                </a:solidFill>
              </a:rPr>
              <a:t>Explore </a:t>
            </a:r>
            <a:r>
              <a:rPr lang="en-GB" altLang="en-US" sz="2600" dirty="0">
                <a:solidFill>
                  <a:srgbClr val="002060"/>
                </a:solidFill>
              </a:rPr>
              <a:t>Skittles - arrange 3 – 5 Skittles on a paper plate or in a petri dish placed on white paper </a:t>
            </a:r>
          </a:p>
          <a:p>
            <a:pPr lvl="0">
              <a:buFont typeface="Arial" panose="020B0604020202020204" pitchFamily="34" charset="0"/>
              <a:buChar char="•"/>
            </a:pPr>
            <a:r>
              <a:rPr lang="en-GB" altLang="en-US" sz="2600" b="1" dirty="0">
                <a:solidFill>
                  <a:srgbClr val="00B050"/>
                </a:solidFill>
              </a:rPr>
              <a:t>Predict: </a:t>
            </a:r>
            <a:r>
              <a:rPr lang="en-GB" altLang="en-US" sz="2600" dirty="0">
                <a:solidFill>
                  <a:srgbClr val="002060"/>
                </a:solidFill>
              </a:rPr>
              <a:t>what will happen when you add water?</a:t>
            </a:r>
          </a:p>
          <a:p>
            <a:pPr lvl="0">
              <a:buFont typeface="Arial" panose="020B0604020202020204" pitchFamily="34" charset="0"/>
              <a:buChar char="•"/>
            </a:pPr>
            <a:r>
              <a:rPr lang="en-GB" altLang="en-US" sz="2600" b="1" dirty="0">
                <a:solidFill>
                  <a:srgbClr val="00B050"/>
                </a:solidFill>
              </a:rPr>
              <a:t>Observe</a:t>
            </a:r>
            <a:r>
              <a:rPr lang="en-GB" altLang="en-US" sz="2600" b="1" dirty="0">
                <a:solidFill>
                  <a:srgbClr val="002060"/>
                </a:solidFill>
              </a:rPr>
              <a:t> </a:t>
            </a:r>
            <a:r>
              <a:rPr lang="en-GB" altLang="en-US" sz="2600" dirty="0">
                <a:solidFill>
                  <a:srgbClr val="002060"/>
                </a:solidFill>
              </a:rPr>
              <a:t>-what happens?</a:t>
            </a:r>
          </a:p>
          <a:p>
            <a:pPr lvl="0">
              <a:buFont typeface="Arial" panose="020B0604020202020204" pitchFamily="34" charset="0"/>
              <a:buChar char="•"/>
            </a:pPr>
            <a:r>
              <a:rPr lang="en-GB" altLang="en-US" sz="2600" b="1" dirty="0">
                <a:solidFill>
                  <a:srgbClr val="00B050"/>
                </a:solidFill>
              </a:rPr>
              <a:t>Discuss</a:t>
            </a:r>
            <a:r>
              <a:rPr lang="en-GB" altLang="en-US" sz="2600" b="1" dirty="0">
                <a:solidFill>
                  <a:srgbClr val="002060"/>
                </a:solidFill>
              </a:rPr>
              <a:t> </a:t>
            </a:r>
            <a:r>
              <a:rPr lang="en-GB" altLang="en-US" sz="2600" dirty="0">
                <a:solidFill>
                  <a:srgbClr val="002060"/>
                </a:solidFill>
              </a:rPr>
              <a:t>– can you explain what you observe? How many different questions can you come up with? What if? …. When would …? How might … ? Why is..? Where could…? </a:t>
            </a:r>
          </a:p>
          <a:p>
            <a:pPr lvl="0">
              <a:buFont typeface="Arial" panose="020B0604020202020204" pitchFamily="34" charset="0"/>
              <a:buChar char="•"/>
            </a:pPr>
            <a:r>
              <a:rPr lang="en-GB" altLang="en-US" sz="2600" b="1" dirty="0">
                <a:solidFill>
                  <a:srgbClr val="00B050"/>
                </a:solidFill>
              </a:rPr>
              <a:t>Report</a:t>
            </a:r>
            <a:r>
              <a:rPr lang="en-GB" altLang="en-US" sz="2600" dirty="0">
                <a:solidFill>
                  <a:srgbClr val="00B050"/>
                </a:solidFill>
              </a:rPr>
              <a:t> </a:t>
            </a:r>
            <a:r>
              <a:rPr lang="en-GB" altLang="en-US" sz="2600" dirty="0">
                <a:solidFill>
                  <a:srgbClr val="002060"/>
                </a:solidFill>
              </a:rPr>
              <a:t>findings/explanations; what could you explore </a:t>
            </a:r>
            <a:r>
              <a:rPr lang="en-GB" altLang="en-US" sz="2600" dirty="0" smtClean="0">
                <a:solidFill>
                  <a:srgbClr val="002060"/>
                </a:solidFill>
              </a:rPr>
              <a:t>next </a:t>
            </a:r>
            <a:endParaRPr lang="en-GB" altLang="en-US" sz="2600" dirty="0">
              <a:solidFill>
                <a:srgbClr val="002060"/>
              </a:solidFill>
            </a:endParaRPr>
          </a:p>
          <a:p>
            <a:pPr marL="0" lvl="0" indent="0">
              <a:buNone/>
            </a:pPr>
            <a:r>
              <a:rPr lang="en-GB" altLang="en-US" sz="2600" dirty="0">
                <a:solidFill>
                  <a:srgbClr val="CC6600"/>
                </a:solidFill>
              </a:rPr>
              <a:t>What </a:t>
            </a:r>
            <a:r>
              <a:rPr lang="en-GB" altLang="en-US" sz="2600" dirty="0" smtClean="0">
                <a:solidFill>
                  <a:srgbClr val="CC6600"/>
                </a:solidFill>
              </a:rPr>
              <a:t>skills </a:t>
            </a:r>
            <a:r>
              <a:rPr lang="en-GB" altLang="en-US" sz="2600" dirty="0">
                <a:solidFill>
                  <a:srgbClr val="CC6600"/>
                </a:solidFill>
              </a:rPr>
              <a:t>might be developing?</a:t>
            </a:r>
            <a:r>
              <a:rPr lang="en-GB" altLang="en-US" sz="2600" b="1" dirty="0">
                <a:solidFill>
                  <a:srgbClr val="CC6600"/>
                </a:solidFill>
              </a:rPr>
              <a:t> </a:t>
            </a:r>
            <a:endParaRPr lang="en-GB" altLang="en-US" sz="2600" b="1" dirty="0">
              <a:solidFill>
                <a:srgbClr val="C00000"/>
              </a:solidFill>
            </a:endParaRPr>
          </a:p>
          <a:p>
            <a:pPr marL="0" lvl="0" indent="0">
              <a:buNone/>
            </a:pPr>
            <a:r>
              <a:rPr lang="en-GB" altLang="en-US" sz="2600" dirty="0" smtClean="0">
                <a:solidFill>
                  <a:schemeClr val="accent2">
                    <a:lumMod val="75000"/>
                  </a:schemeClr>
                </a:solidFill>
              </a:rPr>
              <a:t>Misconceptions?     </a:t>
            </a:r>
          </a:p>
          <a:p>
            <a:pPr marL="0" lvl="0" indent="0" algn="ctr">
              <a:buNone/>
            </a:pPr>
            <a:r>
              <a:rPr lang="en-GB" altLang="en-US" sz="2600" b="1" dirty="0" smtClean="0">
                <a:solidFill>
                  <a:srgbClr val="C00000"/>
                </a:solidFill>
              </a:rPr>
              <a:t>SEND</a:t>
            </a:r>
            <a:endParaRPr lang="en-GB" sz="2600" dirty="0"/>
          </a:p>
        </p:txBody>
      </p:sp>
      <p:pic>
        <p:nvPicPr>
          <p:cNvPr id="6" name="Picture 5"/>
          <p:cNvPicPr>
            <a:picLocks noChangeAspect="1"/>
          </p:cNvPicPr>
          <p:nvPr/>
        </p:nvPicPr>
        <p:blipFill>
          <a:blip r:embed="rId3"/>
          <a:stretch>
            <a:fillRect/>
          </a:stretch>
        </p:blipFill>
        <p:spPr>
          <a:xfrm>
            <a:off x="7524328" y="3933056"/>
            <a:ext cx="1390353" cy="1933331"/>
          </a:xfrm>
          <a:prstGeom prst="rect">
            <a:avLst/>
          </a:prstGeom>
        </p:spPr>
      </p:pic>
    </p:spTree>
    <p:extLst>
      <p:ext uri="{BB962C8B-B14F-4D97-AF65-F5344CB8AC3E}">
        <p14:creationId xmlns:p14="http://schemas.microsoft.com/office/powerpoint/2010/main" val="2368415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anim calcmode="lin" valueType="num">
                                      <p:cBhvr additive="base">
                                        <p:cTn id="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6" end="6"/>
                                            </p:txEl>
                                          </p:spTgt>
                                        </p:tgtEl>
                                        <p:attrNameLst>
                                          <p:attrName>style.visibility</p:attrName>
                                        </p:attrNameLst>
                                      </p:cBhvr>
                                      <p:to>
                                        <p:strVal val="visible"/>
                                      </p:to>
                                    </p:set>
                                    <p:anim calcmode="lin" valueType="num">
                                      <p:cBhvr additive="base">
                                        <p:cTn id="1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anim calcmode="lin" valueType="num">
                                      <p:cBhvr additive="base">
                                        <p:cTn id="1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template_uni_of_warwick.pptx</Template>
  <TotalTime>2290</TotalTime>
  <Words>1822</Words>
  <Application>Microsoft Office PowerPoint</Application>
  <PresentationFormat>On-screen Show (4:3)</PresentationFormat>
  <Paragraphs>253</Paragraphs>
  <Slides>28</Slides>
  <Notes>28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28</vt:i4>
      </vt:variant>
    </vt:vector>
  </HeadingPairs>
  <TitlesOfParts>
    <vt:vector size="35" baseType="lpstr">
      <vt:lpstr>Arial</vt:lpstr>
      <vt:lpstr>Calibri</vt:lpstr>
      <vt:lpstr>Times New Roman</vt:lpstr>
      <vt:lpstr>Wingdings</vt:lpstr>
      <vt:lpstr>template_uni_of_warwick</vt:lpstr>
      <vt:lpstr>1_Custom Design</vt:lpstr>
      <vt:lpstr>Custom Design</vt:lpstr>
      <vt:lpstr>Working Scientifically 1: Observation </vt:lpstr>
      <vt:lpstr>Research</vt:lpstr>
      <vt:lpstr>Teachers’ Standards</vt:lpstr>
      <vt:lpstr> Session Overview </vt:lpstr>
      <vt:lpstr>Importance of practical scientific enquiry</vt:lpstr>
      <vt:lpstr>NC Science 2014 KS1 &amp; 2</vt:lpstr>
      <vt:lpstr>National Curriculum 2014 Working Scientifically</vt:lpstr>
      <vt:lpstr> “Science without practical is like swimming without water” (SCORE 2009)  </vt:lpstr>
      <vt:lpstr>Working Scientifically: Skittles!</vt:lpstr>
      <vt:lpstr>Aspects of science enquiry</vt:lpstr>
      <vt:lpstr>Types of enquiry</vt:lpstr>
      <vt:lpstr>PowerPoint Presentation</vt:lpstr>
      <vt:lpstr>PowerPoint Presentation</vt:lpstr>
      <vt:lpstr>Developing Observational Skills</vt:lpstr>
      <vt:lpstr> Scientific Knowledge &amp; Understanding </vt:lpstr>
      <vt:lpstr>Asking Science Questions</vt:lpstr>
      <vt:lpstr>PowerPoint Presentation</vt:lpstr>
      <vt:lpstr>National Curriculum 2014 Working Scientifically</vt:lpstr>
      <vt:lpstr>PowerPoint Presentation</vt:lpstr>
      <vt:lpstr>Investigating Magnets</vt:lpstr>
      <vt:lpstr>Comparative testing KS1 -tights</vt:lpstr>
      <vt:lpstr>Investigating tights</vt:lpstr>
      <vt:lpstr>Observation-Creative and Cross curricular</vt:lpstr>
      <vt:lpstr> Developing the right attitudes through practical science takes time!</vt:lpstr>
      <vt:lpstr> Plenary </vt:lpstr>
      <vt:lpstr>Useful resources</vt:lpstr>
      <vt:lpstr>Bibliography</vt:lpstr>
      <vt:lpstr>Bibliography cont.</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Huber, Keira</dc:creator>
  <cp:lastModifiedBy>Rawlings, Emma</cp:lastModifiedBy>
  <cp:revision>243</cp:revision>
  <cp:lastPrinted>2017-08-01T14:16:06Z</cp:lastPrinted>
  <dcterms:created xsi:type="dcterms:W3CDTF">2015-06-12T09:20:06Z</dcterms:created>
  <dcterms:modified xsi:type="dcterms:W3CDTF">2019-09-04T13:20:01Z</dcterms:modified>
</cp:coreProperties>
</file>