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9" r:id="rId3"/>
    <p:sldId id="271" r:id="rId4"/>
    <p:sldId id="272" r:id="rId5"/>
    <p:sldId id="273" r:id="rId6"/>
    <p:sldId id="274" r:id="rId7"/>
    <p:sldId id="275" r:id="rId8"/>
    <p:sldId id="277" r:id="rId9"/>
    <p:sldId id="25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472BF3-CAE6-4E6C-BC64-887C46F27DED}" type="datetimeFigureOut">
              <a:rPr lang="en-GB" smtClean="0"/>
              <a:t>28/08/2019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E15C3E-680E-45BF-A4E5-C3619413A1FA}" type="slidenum">
              <a:rPr lang="en-GB" smtClean="0"/>
              <a:t>‹#›</a:t>
            </a:fld>
            <a:endParaRPr lang="en-GB"/>
          </a:p>
        </p:txBody>
      </p:sp>
    </p:spTree>
    <p:extLst>
      <p:ext uri="{BB962C8B-B14F-4D97-AF65-F5344CB8AC3E}">
        <p14:creationId xmlns:p14="http://schemas.microsoft.com/office/powerpoint/2010/main" val="3176977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4293054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382303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1479103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Important parts of the bullet can be highlighted in a bold weight for added impact.</a:t>
            </a:r>
          </a:p>
          <a:p>
            <a:pPr lvl="0"/>
            <a:r>
              <a:rPr lang="en-US" dirty="0" smtClean="0"/>
              <a:t>Maecenas vitae quam et </a:t>
            </a:r>
            <a:r>
              <a:rPr lang="en-US" dirty="0" err="1" smtClean="0"/>
              <a:t>leo</a:t>
            </a:r>
            <a:r>
              <a:rPr lang="en-US" dirty="0" smtClean="0"/>
              <a:t> </a:t>
            </a:r>
            <a:r>
              <a:rPr lang="en-US" dirty="0" err="1" smtClean="0"/>
              <a:t>vulputate</a:t>
            </a:r>
            <a:r>
              <a:rPr lang="en-US" dirty="0" smtClean="0"/>
              <a:t> </a:t>
            </a:r>
            <a:r>
              <a:rPr lang="en-US" dirty="0" err="1" smtClean="0"/>
              <a:t>maximus</a:t>
            </a:r>
            <a:r>
              <a:rPr lang="en-US" dirty="0" smtClean="0"/>
              <a:t> </a:t>
            </a:r>
            <a:r>
              <a:rPr lang="en-US" dirty="0" err="1" smtClean="0"/>
              <a:t>quis</a:t>
            </a:r>
            <a:r>
              <a:rPr lang="en-US" dirty="0" smtClean="0"/>
              <a:t> a </a:t>
            </a:r>
            <a:r>
              <a:rPr lang="en-US" dirty="0" err="1" smtClean="0"/>
              <a:t>tortor</a:t>
            </a:r>
            <a:r>
              <a:rPr lang="en-US" dirty="0" smtClean="0"/>
              <a:t>. </a:t>
            </a:r>
            <a:r>
              <a:rPr lang="en-US" dirty="0" err="1" smtClean="0"/>
              <a:t>Vivamus</a:t>
            </a:r>
            <a:r>
              <a:rPr lang="en-US" dirty="0" smtClean="0"/>
              <a:t> </a:t>
            </a:r>
            <a:r>
              <a:rPr lang="en-US" dirty="0" err="1" smtClean="0"/>
              <a:t>tincidunt</a:t>
            </a:r>
            <a:r>
              <a:rPr lang="en-US" dirty="0" smtClean="0"/>
              <a:t> </a:t>
            </a:r>
            <a:r>
              <a:rPr lang="en-US" dirty="0" err="1" smtClean="0"/>
              <a:t>lacinia</a:t>
            </a:r>
            <a:r>
              <a:rPr lang="en-US" dirty="0" smtClean="0"/>
              <a:t> </a:t>
            </a:r>
            <a:r>
              <a:rPr lang="en-US" dirty="0" err="1" smtClean="0"/>
              <a:t>tempor</a:t>
            </a:r>
            <a:r>
              <a:rPr lang="en-US" dirty="0" smtClean="0"/>
              <a:t>.</a:t>
            </a:r>
          </a:p>
          <a:p>
            <a:pPr lvl="0"/>
            <a:r>
              <a:rPr lang="en-US" dirty="0" err="1" smtClean="0"/>
              <a:t>Nunc</a:t>
            </a:r>
            <a:r>
              <a:rPr lang="en-US" dirty="0" smtClean="0"/>
              <a:t> a </a:t>
            </a:r>
            <a:r>
              <a:rPr lang="en-US" dirty="0" err="1" smtClean="0"/>
              <a:t>nisl</a:t>
            </a:r>
            <a:r>
              <a:rPr lang="en-US" dirty="0" smtClean="0"/>
              <a:t> vitae </a:t>
            </a:r>
            <a:r>
              <a:rPr lang="en-US" dirty="0" err="1" smtClean="0"/>
              <a:t>massa</a:t>
            </a:r>
            <a:r>
              <a:rPr lang="en-US" dirty="0" smtClean="0"/>
              <a:t> </a:t>
            </a:r>
            <a:r>
              <a:rPr lang="en-US" dirty="0" err="1" smtClean="0"/>
              <a:t>volutpat</a:t>
            </a:r>
            <a:r>
              <a:rPr lang="en-US" dirty="0" smtClean="0"/>
              <a:t> </a:t>
            </a:r>
            <a:r>
              <a:rPr lang="en-US" dirty="0" err="1" smtClean="0"/>
              <a:t>volutpat</a:t>
            </a:r>
            <a:r>
              <a:rPr lang="en-US" dirty="0" smtClean="0"/>
              <a:t>. </a:t>
            </a:r>
            <a:r>
              <a:rPr lang="en-US" dirty="0" err="1" smtClean="0"/>
              <a:t>Sed</a:t>
            </a:r>
            <a:r>
              <a:rPr lang="en-US" dirty="0" smtClean="0"/>
              <a:t> </a:t>
            </a:r>
            <a:r>
              <a:rPr lang="en-US" dirty="0" err="1" smtClean="0"/>
              <a:t>bibendum</a:t>
            </a:r>
            <a:r>
              <a:rPr lang="en-US" dirty="0" smtClean="0"/>
              <a:t> </a:t>
            </a:r>
            <a:r>
              <a:rPr lang="en-US" dirty="0" err="1" smtClean="0"/>
              <a:t>mauris</a:t>
            </a:r>
            <a:r>
              <a:rPr lang="en-US" dirty="0" smtClean="0"/>
              <a:t> id </a:t>
            </a:r>
            <a:r>
              <a:rPr lang="en-US" dirty="0" err="1" smtClean="0"/>
              <a:t>rutrum</a:t>
            </a:r>
            <a:r>
              <a:rPr lang="en-US" dirty="0" smtClean="0"/>
              <a:t> </a:t>
            </a:r>
            <a:r>
              <a:rPr lang="en-US" dirty="0" err="1" smtClean="0"/>
              <a:t>feugiat</a:t>
            </a:r>
            <a:r>
              <a:rPr lang="en-US" dirty="0" smtClean="0"/>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smtClean="0"/>
              <a:t>Page title (minimal text as bullet points)</a:t>
            </a:r>
          </a:p>
          <a:p>
            <a:pPr lvl="0"/>
            <a:endParaRPr lang="en-US" dirty="0"/>
          </a:p>
        </p:txBody>
      </p:sp>
    </p:spTree>
    <p:extLst>
      <p:ext uri="{BB962C8B-B14F-4D97-AF65-F5344CB8AC3E}">
        <p14:creationId xmlns:p14="http://schemas.microsoft.com/office/powerpoint/2010/main" val="30100505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a:t>
            </a:r>
            <a:r>
              <a:rPr lang="en-US" b="1" dirty="0" smtClean="0">
                <a:latin typeface="+mn-lt"/>
                <a:ea typeface="Avenir Next Demi Bold" charset="0"/>
                <a:cs typeface="Avenir Next Demi Bold" charset="0"/>
              </a:rPr>
              <a:t>bold </a:t>
            </a:r>
            <a:r>
              <a:rPr lang="en-US" b="1" dirty="0">
                <a:latin typeface="+mn-lt"/>
                <a:ea typeface="Avenir Next Demi Bold" charset="0"/>
                <a:cs typeface="Avenir Next Demi Bold" charset="0"/>
              </a:rPr>
              <a:t>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smtClean="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a:t>
            </a:r>
            <a:r>
              <a:rPr lang="en-US" dirty="0" smtClean="0">
                <a:solidFill>
                  <a:srgbClr val="511C6C"/>
                </a:solidFill>
                <a:latin typeface="+mn-lt"/>
              </a:rPr>
              <a:t>(more bullet </a:t>
            </a:r>
            <a:r>
              <a:rPr lang="en-US" dirty="0">
                <a:solidFill>
                  <a:srgbClr val="511C6C"/>
                </a:solidFill>
                <a:latin typeface="+mn-lt"/>
              </a:rPr>
              <a:t>points)</a:t>
            </a:r>
          </a:p>
          <a:p>
            <a:endParaRPr lang="en-US" dirty="0">
              <a:solidFill>
                <a:srgbClr val="00B2DD"/>
              </a:solidFill>
              <a:latin typeface="+mn-lt"/>
            </a:endParaRPr>
          </a:p>
        </p:txBody>
      </p:sp>
    </p:spTree>
    <p:extLst>
      <p:ext uri="{BB962C8B-B14F-4D97-AF65-F5344CB8AC3E}">
        <p14:creationId xmlns:p14="http://schemas.microsoft.com/office/powerpoint/2010/main" val="169758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BDB556-F00F-4F38-80D2-DDFA786ABE71}"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514937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BDB556-F00F-4F38-80D2-DDFA786ABE71}" type="datetimeFigureOut">
              <a:rPr lang="en-GB" smtClean="0"/>
              <a:t>28/08/2019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4256164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8BDB556-F00F-4F38-80D2-DDFA786ABE71}"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1258449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8BDB556-F00F-4F38-80D2-DDFA786ABE71}" type="datetimeFigureOut">
              <a:rPr lang="en-GB" smtClean="0"/>
              <a:t>28/08/2019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858024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8BDB556-F00F-4F38-80D2-DDFA786ABE71}" type="datetimeFigureOut">
              <a:rPr lang="en-GB" smtClean="0"/>
              <a:t>28/08/2019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6329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BDB556-F00F-4F38-80D2-DDFA786ABE71}" type="datetimeFigureOut">
              <a:rPr lang="en-GB" smtClean="0"/>
              <a:t>28/08/2019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277735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BDB556-F00F-4F38-80D2-DDFA786ABE71}"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504894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BDB556-F00F-4F38-80D2-DDFA786ABE71}" type="datetimeFigureOut">
              <a:rPr lang="en-GB" smtClean="0"/>
              <a:t>28/08/2019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EA08B3-8E0D-42F8-906A-6C5E990A2BBA}" type="slidenum">
              <a:rPr lang="en-GB" smtClean="0"/>
              <a:t>‹#›</a:t>
            </a:fld>
            <a:endParaRPr lang="en-GB"/>
          </a:p>
        </p:txBody>
      </p:sp>
    </p:spTree>
    <p:extLst>
      <p:ext uri="{BB962C8B-B14F-4D97-AF65-F5344CB8AC3E}">
        <p14:creationId xmlns:p14="http://schemas.microsoft.com/office/powerpoint/2010/main" val="942773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BDB556-F00F-4F38-80D2-DDFA786ABE71}" type="datetimeFigureOut">
              <a:rPr lang="en-GB" smtClean="0"/>
              <a:t>28/08/2019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A08B3-8E0D-42F8-906A-6C5E990A2BBA}" type="slidenum">
              <a:rPr lang="en-GB" smtClean="0"/>
              <a:t>‹#›</a:t>
            </a:fld>
            <a:endParaRPr lang="en-GB"/>
          </a:p>
        </p:txBody>
      </p:sp>
    </p:spTree>
    <p:extLst>
      <p:ext uri="{BB962C8B-B14F-4D97-AF65-F5344CB8AC3E}">
        <p14:creationId xmlns:p14="http://schemas.microsoft.com/office/powerpoint/2010/main" val="1508802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obb@warwick.ac.uk"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nate.org.uk/" TargetMode="External"/><Relationship Id="rId7" Type="http://schemas.openxmlformats.org/officeDocument/2006/relationships/hyperlink" Target="http://www.literacyshed.com/" TargetMode="External"/><Relationship Id="rId2" Type="http://schemas.openxmlformats.org/officeDocument/2006/relationships/hyperlink" Target="http://www.ukla.org/" TargetMode="External"/><Relationship Id="rId1" Type="http://schemas.openxmlformats.org/officeDocument/2006/relationships/slideLayout" Target="../slideLayouts/slideLayout13.xml"/><Relationship Id="rId6" Type="http://schemas.openxmlformats.org/officeDocument/2006/relationships/hyperlink" Target="http://www.lovereading4kids.co.uk/" TargetMode="External"/><Relationship Id="rId5" Type="http://schemas.openxmlformats.org/officeDocument/2006/relationships/hyperlink" Target="http://www.literacytrust.org.uk/" TargetMode="External"/><Relationship Id="rId4" Type="http://schemas.openxmlformats.org/officeDocument/2006/relationships/hyperlink" Target="http://www.lovereading4kid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hyperlink" Target="https://moodle.warwick.ac.uk/mod/page/view.php?id=716418"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moodle.warwick.ac.uk/course/view.php?id=32159#section-4"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82878"/>
            <a:ext cx="12191545" cy="6857997"/>
          </a:xfrm>
          <a:prstGeom prst="rect">
            <a:avLst/>
          </a:prstGeom>
        </p:spPr>
      </p:pic>
      <p:sp>
        <p:nvSpPr>
          <p:cNvPr id="7" name="Title 1"/>
          <p:cNvSpPr txBox="1">
            <a:spLocks/>
          </p:cNvSpPr>
          <p:nvPr/>
        </p:nvSpPr>
        <p:spPr>
          <a:xfrm>
            <a:off x="799820" y="4238784"/>
            <a:ext cx="6846859" cy="1498571"/>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r>
              <a:rPr lang="en-US" sz="3733" dirty="0" smtClean="0">
                <a:solidFill>
                  <a:srgbClr val="511C6C"/>
                </a:solidFill>
                <a:latin typeface="+mn-lt"/>
              </a:rPr>
              <a:t>English – Introductory session</a:t>
            </a:r>
            <a:endParaRPr lang="en-US" sz="3733" dirty="0">
              <a:solidFill>
                <a:srgbClr val="511C6C"/>
              </a:solidFill>
              <a:latin typeface="+mn-lt"/>
            </a:endParaRPr>
          </a:p>
        </p:txBody>
      </p:sp>
      <p:sp>
        <p:nvSpPr>
          <p:cNvPr id="8" name="Subtitle 2"/>
          <p:cNvSpPr txBox="1">
            <a:spLocks/>
          </p:cNvSpPr>
          <p:nvPr/>
        </p:nvSpPr>
        <p:spPr>
          <a:xfrm>
            <a:off x="799820" y="4956607"/>
            <a:ext cx="9144000" cy="462308"/>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sz="2400" dirty="0">
                <a:solidFill>
                  <a:srgbClr val="002060"/>
                </a:solidFill>
                <a:latin typeface="Lucida Handwriting" panose="03010101010101010101" pitchFamily="66" charset="0"/>
              </a:rPr>
              <a:t>Literature at the heart of English…</a:t>
            </a:r>
          </a:p>
          <a:p>
            <a:endParaRPr lang="en-US" sz="2400" dirty="0">
              <a:solidFill>
                <a:srgbClr val="511C6C"/>
              </a:solidFill>
              <a:latin typeface="+mn-lt"/>
            </a:endParaRPr>
          </a:p>
        </p:txBody>
      </p:sp>
      <p:sp>
        <p:nvSpPr>
          <p:cNvPr id="9" name="Subtitle 2"/>
          <p:cNvSpPr txBox="1">
            <a:spLocks/>
          </p:cNvSpPr>
          <p:nvPr/>
        </p:nvSpPr>
        <p:spPr>
          <a:xfrm>
            <a:off x="799820" y="5534015"/>
            <a:ext cx="9144000" cy="1256204"/>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sz="1600" dirty="0" smtClean="0"/>
              <a:t>Jo </a:t>
            </a:r>
            <a:r>
              <a:rPr lang="en-GB" sz="1600" dirty="0"/>
              <a:t>Dobb</a:t>
            </a:r>
          </a:p>
          <a:p>
            <a:r>
              <a:rPr lang="en-GB" sz="1600" dirty="0">
                <a:hlinkClick r:id="rId3"/>
              </a:rPr>
              <a:t>j.dobb@warwick.ac.uk</a:t>
            </a:r>
            <a:endParaRPr lang="en-GB" sz="1600" dirty="0"/>
          </a:p>
          <a:p>
            <a:r>
              <a:rPr lang="en-GB" sz="1600" dirty="0"/>
              <a:t>Avon building WA 0.05c</a:t>
            </a:r>
          </a:p>
          <a:p>
            <a:endParaRPr lang="en-US" sz="1600" dirty="0">
              <a:solidFill>
                <a:srgbClr val="511C6C"/>
              </a:solidFill>
              <a:latin typeface="+mn-lt"/>
              <a:ea typeface="Avenir Next" charset="0"/>
              <a:cs typeface="Avenir Next" charset="0"/>
            </a:endParaRPr>
          </a:p>
        </p:txBody>
      </p:sp>
    </p:spTree>
    <p:extLst>
      <p:ext uri="{BB962C8B-B14F-4D97-AF65-F5344CB8AC3E}">
        <p14:creationId xmlns:p14="http://schemas.microsoft.com/office/powerpoint/2010/main" val="2638914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1179513" y="1233659"/>
            <a:ext cx="7164912" cy="507823"/>
          </a:xfrm>
          <a:prstGeom prst="rect">
            <a:avLst/>
          </a:prstGeom>
        </p:spPr>
        <p:txBody>
          <a:bodyPr>
            <a:noAutofit/>
          </a:bodyPr>
          <a:lstStyle/>
          <a:p>
            <a:pPr marL="0" indent="0">
              <a:buNone/>
            </a:pPr>
            <a:r>
              <a:rPr lang="en-GB" sz="4000" dirty="0" smtClean="0">
                <a:solidFill>
                  <a:srgbClr val="7030A0"/>
                </a:solidFill>
              </a:rPr>
              <a:t>Programme Outline</a:t>
            </a:r>
            <a:endParaRPr lang="en-US" sz="4000" dirty="0">
              <a:solidFill>
                <a:srgbClr val="7030A0"/>
              </a:solidFill>
            </a:endParaRPr>
          </a:p>
        </p:txBody>
      </p:sp>
      <p:sp>
        <p:nvSpPr>
          <p:cNvPr id="4" name="Content Placeholder 2"/>
          <p:cNvSpPr>
            <a:spLocks noGrp="1"/>
          </p:cNvSpPr>
          <p:nvPr>
            <p:ph type="body" sz="quarter" idx="4294967295"/>
          </p:nvPr>
        </p:nvSpPr>
        <p:spPr>
          <a:xfrm>
            <a:off x="1179513" y="2351088"/>
            <a:ext cx="8147050" cy="3665537"/>
          </a:xfrm>
        </p:spPr>
        <p:txBody>
          <a:bodyPr>
            <a:normAutofit fontScale="92500" lnSpcReduction="20000"/>
          </a:bodyPr>
          <a:lstStyle/>
          <a:p>
            <a:pPr marL="0" indent="0">
              <a:buNone/>
            </a:pPr>
            <a:r>
              <a:rPr lang="en-GB" dirty="0" smtClean="0"/>
              <a:t>Creating your ‘Toolkit</a:t>
            </a:r>
            <a:r>
              <a:rPr lang="en-GB" dirty="0" smtClean="0"/>
              <a:t>’</a:t>
            </a:r>
          </a:p>
          <a:p>
            <a:pPr marL="0" indent="0">
              <a:buNone/>
            </a:pPr>
            <a:r>
              <a:rPr lang="en-GB" dirty="0" smtClean="0"/>
              <a:t>Research-based approaches</a:t>
            </a:r>
          </a:p>
          <a:p>
            <a:pPr marL="0" indent="0">
              <a:buNone/>
            </a:pPr>
            <a:r>
              <a:rPr lang="en-GB" dirty="0" smtClean="0"/>
              <a:t>SK alongside practical ideas</a:t>
            </a:r>
          </a:p>
          <a:p>
            <a:pPr marL="0" indent="0">
              <a:buNone/>
            </a:pPr>
            <a:r>
              <a:rPr lang="en-GB" dirty="0" smtClean="0"/>
              <a:t>Text-based – </a:t>
            </a:r>
            <a:r>
              <a:rPr lang="en-GB" sz="2400" dirty="0">
                <a:latin typeface="Lucida Handwriting" panose="03010101010101010101" pitchFamily="66" charset="0"/>
              </a:rPr>
              <a:t>Literature at the heart of English…</a:t>
            </a:r>
          </a:p>
          <a:p>
            <a:pPr marL="0" indent="0">
              <a:buNone/>
            </a:pPr>
            <a:r>
              <a:rPr lang="en-GB" b="1" u="sng" dirty="0" smtClean="0"/>
              <a:t>Focus on Phonics</a:t>
            </a:r>
          </a:p>
          <a:p>
            <a:pPr marL="0" indent="0">
              <a:buNone/>
            </a:pPr>
            <a:r>
              <a:rPr lang="en-GB" dirty="0" smtClean="0"/>
              <a:t>KS1 and KS2 </a:t>
            </a:r>
            <a:endParaRPr lang="en-GB" dirty="0" smtClean="0"/>
          </a:p>
          <a:p>
            <a:pPr marL="0" indent="0">
              <a:buNone/>
            </a:pPr>
            <a:r>
              <a:rPr lang="en-GB" dirty="0" smtClean="0"/>
              <a:t>Tasks to support and develop your understanding and expertise</a:t>
            </a:r>
          </a:p>
          <a:p>
            <a:pPr marL="0" indent="0">
              <a:buNone/>
            </a:pPr>
            <a:r>
              <a:rPr lang="en-GB" dirty="0" smtClean="0"/>
              <a:t>Tutor</a:t>
            </a:r>
            <a:r>
              <a:rPr lang="en-GB" dirty="0" smtClean="0"/>
              <a:t>: Jo Dobb</a:t>
            </a:r>
          </a:p>
          <a:p>
            <a:pPr marL="0" indent="0">
              <a:buNone/>
            </a:pPr>
            <a:endParaRPr lang="en-GB" dirty="0" smtClean="0"/>
          </a:p>
        </p:txBody>
      </p:sp>
    </p:spTree>
    <p:extLst>
      <p:ext uri="{BB962C8B-B14F-4D97-AF65-F5344CB8AC3E}">
        <p14:creationId xmlns:p14="http://schemas.microsoft.com/office/powerpoint/2010/main" val="219779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99290" y="889414"/>
            <a:ext cx="7164912" cy="507823"/>
          </a:xfrm>
          <a:prstGeom prst="rect">
            <a:avLst/>
          </a:prstGeom>
        </p:spPr>
        <p:txBody>
          <a:bodyPr>
            <a:normAutofit/>
          </a:bodyPr>
          <a:lstStyle/>
          <a:p>
            <a:pPr marL="0" indent="0">
              <a:buNone/>
            </a:pPr>
            <a:r>
              <a:rPr lang="en-GB" dirty="0" smtClean="0">
                <a:solidFill>
                  <a:srgbClr val="7030A0"/>
                </a:solidFill>
              </a:rPr>
              <a:t>Programme Outline</a:t>
            </a:r>
            <a:endParaRPr lang="en-US" dirty="0">
              <a:solidFill>
                <a:srgbClr val="7030A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224164790"/>
              </p:ext>
            </p:extLst>
          </p:nvPr>
        </p:nvGraphicFramePr>
        <p:xfrm>
          <a:off x="2064272" y="1601792"/>
          <a:ext cx="6843059" cy="4079240"/>
        </p:xfrm>
        <a:graphic>
          <a:graphicData uri="http://schemas.openxmlformats.org/drawingml/2006/table">
            <a:tbl>
              <a:tblPr firstRow="1" bandRow="1">
                <a:tableStyleId>{5C22544A-7EE6-4342-B048-85BDC9FD1C3A}</a:tableStyleId>
              </a:tblPr>
              <a:tblGrid>
                <a:gridCol w="2066664">
                  <a:extLst>
                    <a:ext uri="{9D8B030D-6E8A-4147-A177-3AD203B41FA5}">
                      <a16:colId xmlns:a16="http://schemas.microsoft.com/office/drawing/2014/main" val="637391843"/>
                    </a:ext>
                  </a:extLst>
                </a:gridCol>
                <a:gridCol w="4776395">
                  <a:extLst>
                    <a:ext uri="{9D8B030D-6E8A-4147-A177-3AD203B41FA5}">
                      <a16:colId xmlns:a16="http://schemas.microsoft.com/office/drawing/2014/main" val="3143618163"/>
                    </a:ext>
                  </a:extLst>
                </a:gridCol>
              </a:tblGrid>
              <a:tr h="370840">
                <a:tc>
                  <a:txBody>
                    <a:bodyPr/>
                    <a:lstStyle/>
                    <a:p>
                      <a:r>
                        <a:rPr lang="en-GB" dirty="0" smtClean="0"/>
                        <a:t>Session Number</a:t>
                      </a:r>
                      <a:endParaRPr lang="en-GB" dirty="0"/>
                    </a:p>
                  </a:txBody>
                  <a:tcPr/>
                </a:tc>
                <a:tc>
                  <a:txBody>
                    <a:bodyPr/>
                    <a:lstStyle/>
                    <a:p>
                      <a:r>
                        <a:rPr lang="en-GB" dirty="0" smtClean="0"/>
                        <a:t>Session Focus</a:t>
                      </a:r>
                      <a:endParaRPr lang="en-GB" dirty="0"/>
                    </a:p>
                  </a:txBody>
                  <a:tcPr/>
                </a:tc>
                <a:extLst>
                  <a:ext uri="{0D108BD9-81ED-4DB2-BD59-A6C34878D82A}">
                    <a16:rowId xmlns:a16="http://schemas.microsoft.com/office/drawing/2014/main" val="2500336729"/>
                  </a:ext>
                </a:extLst>
              </a:tr>
              <a:tr h="370840">
                <a:tc>
                  <a:txBody>
                    <a:bodyPr/>
                    <a:lstStyle/>
                    <a:p>
                      <a:r>
                        <a:rPr lang="en-GB" dirty="0" smtClean="0"/>
                        <a:t>1</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Phonics</a:t>
                      </a:r>
                    </a:p>
                  </a:txBody>
                  <a:tcPr/>
                </a:tc>
                <a:extLst>
                  <a:ext uri="{0D108BD9-81ED-4DB2-BD59-A6C34878D82A}">
                    <a16:rowId xmlns:a16="http://schemas.microsoft.com/office/drawing/2014/main" val="628477603"/>
                  </a:ext>
                </a:extLst>
              </a:tr>
              <a:tr h="370840">
                <a:tc>
                  <a:txBody>
                    <a:bodyPr/>
                    <a:lstStyle/>
                    <a:p>
                      <a:r>
                        <a:rPr lang="en-GB" dirty="0" smtClean="0"/>
                        <a:t>2</a:t>
                      </a:r>
                      <a:endParaRPr lang="en-GB" dirty="0"/>
                    </a:p>
                  </a:txBody>
                  <a:tcPr/>
                </a:tc>
                <a:tc>
                  <a:txBody>
                    <a:bodyPr/>
                    <a:lstStyle/>
                    <a:p>
                      <a:r>
                        <a:rPr lang="en-GB" dirty="0" smtClean="0"/>
                        <a:t>Shared Reading</a:t>
                      </a:r>
                      <a:endParaRPr lang="en-GB" dirty="0"/>
                    </a:p>
                  </a:txBody>
                  <a:tcPr/>
                </a:tc>
                <a:extLst>
                  <a:ext uri="{0D108BD9-81ED-4DB2-BD59-A6C34878D82A}">
                    <a16:rowId xmlns:a16="http://schemas.microsoft.com/office/drawing/2014/main" val="1174984916"/>
                  </a:ext>
                </a:extLst>
              </a:tr>
              <a:tr h="370840">
                <a:tc>
                  <a:txBody>
                    <a:bodyPr/>
                    <a:lstStyle/>
                    <a:p>
                      <a:r>
                        <a:rPr lang="en-GB" dirty="0" smtClean="0"/>
                        <a:t>3</a:t>
                      </a:r>
                      <a:endParaRPr lang="en-GB" dirty="0"/>
                    </a:p>
                  </a:txBody>
                  <a:tcPr/>
                </a:tc>
                <a:tc>
                  <a:txBody>
                    <a:bodyPr/>
                    <a:lstStyle/>
                    <a:p>
                      <a:r>
                        <a:rPr lang="en-GB" dirty="0" smtClean="0"/>
                        <a:t>Shared Writing</a:t>
                      </a:r>
                      <a:endParaRPr lang="en-GB" dirty="0"/>
                    </a:p>
                  </a:txBody>
                  <a:tcPr/>
                </a:tc>
                <a:extLst>
                  <a:ext uri="{0D108BD9-81ED-4DB2-BD59-A6C34878D82A}">
                    <a16:rowId xmlns:a16="http://schemas.microsoft.com/office/drawing/2014/main" val="1555299971"/>
                  </a:ext>
                </a:extLst>
              </a:tr>
              <a:tr h="370840">
                <a:tc>
                  <a:txBody>
                    <a:bodyPr/>
                    <a:lstStyle/>
                    <a:p>
                      <a:r>
                        <a:rPr lang="en-GB" dirty="0" smtClean="0"/>
                        <a:t>4</a:t>
                      </a:r>
                      <a:endParaRPr lang="en-GB" dirty="0"/>
                    </a:p>
                  </a:txBody>
                  <a:tcPr/>
                </a:tc>
                <a:tc>
                  <a:txBody>
                    <a:bodyPr/>
                    <a:lstStyle/>
                    <a:p>
                      <a:r>
                        <a:rPr lang="en-GB" dirty="0" smtClean="0"/>
                        <a:t>Guided Reading</a:t>
                      </a:r>
                      <a:endParaRPr lang="en-GB" dirty="0"/>
                    </a:p>
                  </a:txBody>
                  <a:tcPr/>
                </a:tc>
                <a:extLst>
                  <a:ext uri="{0D108BD9-81ED-4DB2-BD59-A6C34878D82A}">
                    <a16:rowId xmlns:a16="http://schemas.microsoft.com/office/drawing/2014/main" val="426585094"/>
                  </a:ext>
                </a:extLst>
              </a:tr>
              <a:tr h="370840">
                <a:tc>
                  <a:txBody>
                    <a:bodyPr/>
                    <a:lstStyle/>
                    <a:p>
                      <a:r>
                        <a:rPr lang="en-GB" dirty="0" smtClean="0"/>
                        <a:t>5</a:t>
                      </a:r>
                      <a:endParaRPr lang="en-GB" dirty="0"/>
                    </a:p>
                  </a:txBody>
                  <a:tcPr/>
                </a:tc>
                <a:tc>
                  <a:txBody>
                    <a:bodyPr/>
                    <a:lstStyle/>
                    <a:p>
                      <a:r>
                        <a:rPr lang="en-GB" dirty="0" smtClean="0"/>
                        <a:t>Grammar SK</a:t>
                      </a:r>
                      <a:endParaRPr lang="en-GB" dirty="0"/>
                    </a:p>
                  </a:txBody>
                  <a:tcPr/>
                </a:tc>
                <a:extLst>
                  <a:ext uri="{0D108BD9-81ED-4DB2-BD59-A6C34878D82A}">
                    <a16:rowId xmlns:a16="http://schemas.microsoft.com/office/drawing/2014/main" val="4196277496"/>
                  </a:ext>
                </a:extLst>
              </a:tr>
              <a:tr h="370840">
                <a:tc>
                  <a:txBody>
                    <a:bodyPr/>
                    <a:lstStyle/>
                    <a:p>
                      <a:r>
                        <a:rPr lang="en-GB" dirty="0" smtClean="0"/>
                        <a:t>6</a:t>
                      </a:r>
                      <a:endParaRPr lang="en-GB" dirty="0"/>
                    </a:p>
                  </a:txBody>
                  <a:tcPr/>
                </a:tc>
                <a:tc>
                  <a:txBody>
                    <a:bodyPr/>
                    <a:lstStyle/>
                    <a:p>
                      <a:r>
                        <a:rPr lang="en-GB" dirty="0" smtClean="0"/>
                        <a:t>Grammar </a:t>
                      </a:r>
                      <a:endParaRPr lang="en-GB" dirty="0"/>
                    </a:p>
                  </a:txBody>
                  <a:tcPr/>
                </a:tc>
                <a:extLst>
                  <a:ext uri="{0D108BD9-81ED-4DB2-BD59-A6C34878D82A}">
                    <a16:rowId xmlns:a16="http://schemas.microsoft.com/office/drawing/2014/main" val="1925502324"/>
                  </a:ext>
                </a:extLst>
              </a:tr>
              <a:tr h="370840">
                <a:tc>
                  <a:txBody>
                    <a:bodyPr/>
                    <a:lstStyle/>
                    <a:p>
                      <a:r>
                        <a:rPr lang="en-GB" dirty="0" smtClean="0"/>
                        <a:t>7</a:t>
                      </a:r>
                      <a:endParaRPr lang="en-GB" dirty="0"/>
                    </a:p>
                  </a:txBody>
                  <a:tcPr/>
                </a:tc>
                <a:tc>
                  <a:txBody>
                    <a:bodyPr/>
                    <a:lstStyle/>
                    <a:p>
                      <a:r>
                        <a:rPr lang="en-GB" dirty="0" smtClean="0"/>
                        <a:t>Spoken</a:t>
                      </a:r>
                      <a:r>
                        <a:rPr lang="en-GB" baseline="0" dirty="0" smtClean="0"/>
                        <a:t> Language</a:t>
                      </a:r>
                      <a:endParaRPr lang="en-GB" dirty="0"/>
                    </a:p>
                  </a:txBody>
                  <a:tcPr/>
                </a:tc>
                <a:extLst>
                  <a:ext uri="{0D108BD9-81ED-4DB2-BD59-A6C34878D82A}">
                    <a16:rowId xmlns:a16="http://schemas.microsoft.com/office/drawing/2014/main" val="113338911"/>
                  </a:ext>
                </a:extLst>
              </a:tr>
              <a:tr h="370840">
                <a:tc>
                  <a:txBody>
                    <a:bodyPr/>
                    <a:lstStyle/>
                    <a:p>
                      <a:r>
                        <a:rPr lang="en-GB" dirty="0" smtClean="0"/>
                        <a:t>8</a:t>
                      </a:r>
                      <a:endParaRPr lang="en-GB" dirty="0"/>
                    </a:p>
                  </a:txBody>
                  <a:tcPr/>
                </a:tc>
                <a:tc>
                  <a:txBody>
                    <a:bodyPr/>
                    <a:lstStyle/>
                    <a:p>
                      <a:r>
                        <a:rPr lang="en-GB" dirty="0" smtClean="0"/>
                        <a:t>Non-Fiction</a:t>
                      </a:r>
                      <a:endParaRPr lang="en-GB" dirty="0"/>
                    </a:p>
                  </a:txBody>
                  <a:tcPr/>
                </a:tc>
                <a:extLst>
                  <a:ext uri="{0D108BD9-81ED-4DB2-BD59-A6C34878D82A}">
                    <a16:rowId xmlns:a16="http://schemas.microsoft.com/office/drawing/2014/main" val="2189681299"/>
                  </a:ext>
                </a:extLst>
              </a:tr>
              <a:tr h="370840">
                <a:tc>
                  <a:txBody>
                    <a:bodyPr/>
                    <a:lstStyle/>
                    <a:p>
                      <a:r>
                        <a:rPr lang="en-GB" dirty="0" smtClean="0"/>
                        <a:t>9</a:t>
                      </a:r>
                      <a:endParaRPr lang="en-GB" dirty="0"/>
                    </a:p>
                  </a:txBody>
                  <a:tcPr/>
                </a:tc>
                <a:tc>
                  <a:txBody>
                    <a:bodyPr/>
                    <a:lstStyle/>
                    <a:p>
                      <a:r>
                        <a:rPr lang="en-GB" dirty="0" smtClean="0"/>
                        <a:t>English</a:t>
                      </a:r>
                      <a:r>
                        <a:rPr lang="en-GB" baseline="0" dirty="0" smtClean="0"/>
                        <a:t> as an Additional Language (EAL) SST</a:t>
                      </a:r>
                      <a:endParaRPr lang="en-GB" dirty="0"/>
                    </a:p>
                  </a:txBody>
                  <a:tcPr/>
                </a:tc>
                <a:extLst>
                  <a:ext uri="{0D108BD9-81ED-4DB2-BD59-A6C34878D82A}">
                    <a16:rowId xmlns:a16="http://schemas.microsoft.com/office/drawing/2014/main" val="2747822746"/>
                  </a:ext>
                </a:extLst>
              </a:tr>
              <a:tr h="370840">
                <a:tc>
                  <a:txBody>
                    <a:bodyPr/>
                    <a:lstStyle/>
                    <a:p>
                      <a:r>
                        <a:rPr lang="en-GB" dirty="0" smtClean="0"/>
                        <a:t>10</a:t>
                      </a:r>
                      <a:endParaRPr lang="en-GB" dirty="0"/>
                    </a:p>
                  </a:txBody>
                  <a:tcPr/>
                </a:tc>
                <a:tc>
                  <a:txBody>
                    <a:bodyPr/>
                    <a:lstStyle/>
                    <a:p>
                      <a:r>
                        <a:rPr lang="en-GB" dirty="0" smtClean="0"/>
                        <a:t>Developing Comprehension</a:t>
                      </a:r>
                      <a:endParaRPr lang="en-GB" dirty="0"/>
                    </a:p>
                  </a:txBody>
                  <a:tcPr/>
                </a:tc>
                <a:extLst>
                  <a:ext uri="{0D108BD9-81ED-4DB2-BD59-A6C34878D82A}">
                    <a16:rowId xmlns:a16="http://schemas.microsoft.com/office/drawing/2014/main" val="76529542"/>
                  </a:ext>
                </a:extLst>
              </a:tr>
            </a:tbl>
          </a:graphicData>
        </a:graphic>
      </p:graphicFrame>
      <p:sp>
        <p:nvSpPr>
          <p:cNvPr id="6" name="TextBox 5"/>
          <p:cNvSpPr txBox="1"/>
          <p:nvPr/>
        </p:nvSpPr>
        <p:spPr>
          <a:xfrm>
            <a:off x="2661320" y="5786775"/>
            <a:ext cx="5292622" cy="646331"/>
          </a:xfrm>
          <a:prstGeom prst="rect">
            <a:avLst/>
          </a:prstGeom>
          <a:noFill/>
        </p:spPr>
        <p:txBody>
          <a:bodyPr wrap="square" rtlCol="0">
            <a:spAutoFit/>
          </a:bodyPr>
          <a:lstStyle/>
          <a:p>
            <a:r>
              <a:rPr lang="en-GB" dirty="0"/>
              <a:t>Session materials are found in Moodle under the </a:t>
            </a:r>
            <a:r>
              <a:rPr lang="en-GB" i="1" dirty="0"/>
              <a:t>‘English Sessions’ </a:t>
            </a:r>
            <a:r>
              <a:rPr lang="en-GB" dirty="0" smtClean="0"/>
              <a:t>tile</a:t>
            </a:r>
            <a:r>
              <a:rPr lang="en-GB" dirty="0"/>
              <a:t>.</a:t>
            </a:r>
          </a:p>
        </p:txBody>
      </p:sp>
    </p:spTree>
    <p:extLst>
      <p:ext uri="{BB962C8B-B14F-4D97-AF65-F5344CB8AC3E}">
        <p14:creationId xmlns:p14="http://schemas.microsoft.com/office/powerpoint/2010/main" val="3764495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99289" y="674262"/>
            <a:ext cx="8029557" cy="1036205"/>
          </a:xfrm>
          <a:prstGeom prst="rect">
            <a:avLst/>
          </a:prstGeom>
        </p:spPr>
        <p:txBody>
          <a:bodyPr>
            <a:noAutofit/>
          </a:bodyPr>
          <a:lstStyle/>
          <a:p>
            <a:pPr marL="0" indent="0">
              <a:buNone/>
            </a:pPr>
            <a:r>
              <a:rPr lang="en-GB" sz="3600" dirty="0" smtClean="0">
                <a:solidFill>
                  <a:srgbClr val="7030A0"/>
                </a:solidFill>
              </a:rPr>
              <a:t>Professional Subject Associations </a:t>
            </a:r>
            <a:br>
              <a:rPr lang="en-GB" sz="3600" dirty="0" smtClean="0">
                <a:solidFill>
                  <a:srgbClr val="7030A0"/>
                </a:solidFill>
              </a:rPr>
            </a:br>
            <a:r>
              <a:rPr lang="en-GB" sz="3600" dirty="0" smtClean="0">
                <a:solidFill>
                  <a:srgbClr val="7030A0"/>
                </a:solidFill>
              </a:rPr>
              <a:t>Useful Websites</a:t>
            </a:r>
            <a:endParaRPr lang="en-US" sz="3600" dirty="0">
              <a:solidFill>
                <a:srgbClr val="7030A0"/>
              </a:solidFill>
            </a:endParaRPr>
          </a:p>
        </p:txBody>
      </p:sp>
      <p:sp>
        <p:nvSpPr>
          <p:cNvPr id="8" name="Content Placeholder 5"/>
          <p:cNvSpPr txBox="1">
            <a:spLocks/>
          </p:cNvSpPr>
          <p:nvPr/>
        </p:nvSpPr>
        <p:spPr>
          <a:xfrm>
            <a:off x="899289" y="2073051"/>
            <a:ext cx="10515600" cy="4351338"/>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mtClean="0"/>
              <a:t>The UK Literacy Association (UKLA)</a:t>
            </a:r>
          </a:p>
          <a:p>
            <a:r>
              <a:rPr lang="en-GB" i="1" smtClean="0">
                <a:hlinkClick r:id="rId2"/>
              </a:rPr>
              <a:t>www.</a:t>
            </a:r>
            <a:r>
              <a:rPr lang="en-GB" b="1" i="1" smtClean="0">
                <a:hlinkClick r:id="rId2"/>
              </a:rPr>
              <a:t>ukla</a:t>
            </a:r>
            <a:r>
              <a:rPr lang="en-GB" i="1" smtClean="0">
                <a:hlinkClick r:id="rId2"/>
              </a:rPr>
              <a:t>.org</a:t>
            </a:r>
            <a:endParaRPr lang="en-GB" i="1" smtClean="0"/>
          </a:p>
          <a:p>
            <a:pPr marL="0" indent="0">
              <a:buFont typeface="Arial" panose="020B0604020202020204" pitchFamily="34" charset="0"/>
              <a:buNone/>
            </a:pPr>
            <a:endParaRPr lang="en-GB" smtClean="0"/>
          </a:p>
          <a:p>
            <a:r>
              <a:rPr lang="en-GB" smtClean="0"/>
              <a:t>National Association for the Teaching of English (NATE)</a:t>
            </a:r>
          </a:p>
          <a:p>
            <a:r>
              <a:rPr lang="en-GB" i="1" smtClean="0">
                <a:hlinkClick r:id="rId3"/>
              </a:rPr>
              <a:t>www.</a:t>
            </a:r>
            <a:r>
              <a:rPr lang="en-GB" b="1" i="1" smtClean="0">
                <a:hlinkClick r:id="rId3"/>
              </a:rPr>
              <a:t>nate</a:t>
            </a:r>
            <a:r>
              <a:rPr lang="en-GB" i="1" smtClean="0">
                <a:hlinkClick r:id="rId3"/>
              </a:rPr>
              <a:t>.org.uk</a:t>
            </a:r>
            <a:endParaRPr lang="en-GB" i="1" smtClean="0"/>
          </a:p>
          <a:p>
            <a:pPr marL="0" indent="0">
              <a:buFont typeface="Arial" panose="020B0604020202020204" pitchFamily="34" charset="0"/>
              <a:buNone/>
            </a:pPr>
            <a:endParaRPr lang="en-GB" smtClean="0"/>
          </a:p>
          <a:p>
            <a:endParaRPr lang="en-GB" smtClean="0"/>
          </a:p>
          <a:p>
            <a:r>
              <a:rPr lang="en-GB" smtClean="0"/>
              <a:t>Websites:</a:t>
            </a:r>
          </a:p>
          <a:p>
            <a:r>
              <a:rPr lang="en-GB" smtClean="0">
                <a:hlinkClick r:id="rId4"/>
              </a:rPr>
              <a:t>booksforkeeps.co.uk</a:t>
            </a:r>
          </a:p>
          <a:p>
            <a:r>
              <a:rPr lang="en-GB" i="1" smtClean="0">
                <a:hlinkClick r:id="rId5"/>
              </a:rPr>
              <a:t>www.</a:t>
            </a:r>
            <a:r>
              <a:rPr lang="en-GB" b="1" i="1" smtClean="0">
                <a:hlinkClick r:id="rId5"/>
              </a:rPr>
              <a:t>literacytrust</a:t>
            </a:r>
            <a:r>
              <a:rPr lang="en-GB" i="1" smtClean="0">
                <a:hlinkClick r:id="rId5"/>
              </a:rPr>
              <a:t>.org.uk</a:t>
            </a:r>
            <a:endParaRPr lang="en-GB" i="1" smtClean="0"/>
          </a:p>
          <a:p>
            <a:r>
              <a:rPr lang="en-GB" i="1" smtClean="0">
                <a:hlinkClick r:id="rId6"/>
              </a:rPr>
              <a:t>www.</a:t>
            </a:r>
            <a:r>
              <a:rPr lang="en-GB" b="1" i="1" smtClean="0">
                <a:hlinkClick r:id="rId6"/>
              </a:rPr>
              <a:t>lovereading4kids</a:t>
            </a:r>
            <a:r>
              <a:rPr lang="en-GB" i="1" smtClean="0">
                <a:hlinkClick r:id="rId6"/>
              </a:rPr>
              <a:t>.co.uk</a:t>
            </a:r>
            <a:endParaRPr lang="en-GB" i="1" smtClean="0"/>
          </a:p>
          <a:p>
            <a:r>
              <a:rPr lang="en-GB" i="1" smtClean="0">
                <a:hlinkClick r:id="rId7"/>
              </a:rPr>
              <a:t>www.</a:t>
            </a:r>
            <a:r>
              <a:rPr lang="en-GB" b="1" i="1" smtClean="0">
                <a:hlinkClick r:id="rId7"/>
              </a:rPr>
              <a:t>literacyshed</a:t>
            </a:r>
            <a:r>
              <a:rPr lang="en-GB" i="1" smtClean="0">
                <a:hlinkClick r:id="rId7"/>
              </a:rPr>
              <a:t>.com</a:t>
            </a:r>
            <a:endParaRPr lang="en-GB" i="1" smtClean="0"/>
          </a:p>
          <a:p>
            <a:endParaRPr lang="en-GB" i="1" smtClean="0"/>
          </a:p>
          <a:p>
            <a:endParaRPr lang="en-GB" dirty="0"/>
          </a:p>
        </p:txBody>
      </p:sp>
    </p:spTree>
    <p:extLst>
      <p:ext uri="{BB962C8B-B14F-4D97-AF65-F5344CB8AC3E}">
        <p14:creationId xmlns:p14="http://schemas.microsoft.com/office/powerpoint/2010/main" val="158715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2142310" y="622941"/>
            <a:ext cx="8029557" cy="1036205"/>
          </a:xfrm>
          <a:prstGeom prst="rect">
            <a:avLst/>
          </a:prstGeom>
        </p:spPr>
        <p:txBody>
          <a:bodyPr>
            <a:noAutofit/>
          </a:bodyPr>
          <a:lstStyle/>
          <a:p>
            <a:pPr marL="0" indent="0">
              <a:buNone/>
            </a:pPr>
            <a:r>
              <a:rPr lang="en-GB" sz="3600" dirty="0" smtClean="0">
                <a:solidFill>
                  <a:srgbClr val="7030A0"/>
                </a:solidFill>
              </a:rPr>
              <a:t>The Statutory Curricula for English</a:t>
            </a:r>
            <a:endParaRPr lang="en-US" sz="3600" dirty="0">
              <a:solidFill>
                <a:srgbClr val="7030A0"/>
              </a:solidFill>
            </a:endParaRPr>
          </a:p>
        </p:txBody>
      </p:sp>
      <p:sp>
        <p:nvSpPr>
          <p:cNvPr id="8" name="Content Placeholder 5"/>
          <p:cNvSpPr txBox="1">
            <a:spLocks/>
          </p:cNvSpPr>
          <p:nvPr/>
        </p:nvSpPr>
        <p:spPr>
          <a:xfrm>
            <a:off x="899289" y="1280160"/>
            <a:ext cx="10515600" cy="51442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i="1" dirty="0" smtClean="0"/>
          </a:p>
          <a:p>
            <a:endParaRPr lang="en-GB" dirty="0"/>
          </a:p>
        </p:txBody>
      </p:sp>
      <p:sp>
        <p:nvSpPr>
          <p:cNvPr id="5" name="Content Placeholder 2"/>
          <p:cNvSpPr txBox="1">
            <a:spLocks/>
          </p:cNvSpPr>
          <p:nvPr/>
        </p:nvSpPr>
        <p:spPr>
          <a:xfrm>
            <a:off x="387309" y="2091325"/>
            <a:ext cx="5795235" cy="4853136"/>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200" dirty="0" smtClean="0"/>
              <a:t>‘Spoken Language’</a:t>
            </a:r>
          </a:p>
          <a:p>
            <a:endParaRPr lang="en-GB" sz="2200" dirty="0" smtClean="0"/>
          </a:p>
          <a:p>
            <a:r>
              <a:rPr lang="en-GB" sz="2200" dirty="0" smtClean="0"/>
              <a:t>Reading has 2 dimensions:</a:t>
            </a:r>
          </a:p>
          <a:p>
            <a:pPr lvl="1"/>
            <a:r>
              <a:rPr lang="en-GB" sz="1900" dirty="0" smtClean="0"/>
              <a:t> Word Reading </a:t>
            </a:r>
          </a:p>
          <a:p>
            <a:pPr lvl="1"/>
            <a:r>
              <a:rPr lang="en-GB" sz="1900" dirty="0" smtClean="0"/>
              <a:t>Comprehension (listening and reading)</a:t>
            </a:r>
          </a:p>
          <a:p>
            <a:r>
              <a:rPr lang="en-GB" sz="2200" dirty="0" smtClean="0"/>
              <a:t>Emphasis on reading for pleasure</a:t>
            </a:r>
          </a:p>
          <a:p>
            <a:pPr marL="0" indent="0">
              <a:buFont typeface="Arial" panose="020B0604020202020204" pitchFamily="34" charset="0"/>
              <a:buNone/>
            </a:pPr>
            <a:endParaRPr lang="en-GB" sz="2200" dirty="0" smtClean="0"/>
          </a:p>
          <a:p>
            <a:r>
              <a:rPr lang="en-GB" sz="2200" dirty="0" smtClean="0"/>
              <a:t>Writing has 2 dimensions:</a:t>
            </a:r>
          </a:p>
          <a:p>
            <a:pPr lvl="1"/>
            <a:r>
              <a:rPr lang="en-GB" sz="1900" dirty="0" smtClean="0"/>
              <a:t>Transcription (spelling and handwriting)</a:t>
            </a:r>
          </a:p>
          <a:p>
            <a:pPr lvl="1"/>
            <a:r>
              <a:rPr lang="en-GB" sz="1900" dirty="0" smtClean="0"/>
              <a:t>Composition (articulating ideas and structuring them into speech and writing)</a:t>
            </a:r>
          </a:p>
          <a:p>
            <a:pPr lvl="1"/>
            <a:endParaRPr lang="en-GB" sz="1900" dirty="0" smtClean="0"/>
          </a:p>
          <a:p>
            <a:r>
              <a:rPr lang="en-GB" sz="2200" dirty="0" smtClean="0"/>
              <a:t>Statutory Appendices: </a:t>
            </a:r>
          </a:p>
          <a:p>
            <a:r>
              <a:rPr lang="en-GB" sz="2200" dirty="0" smtClean="0"/>
              <a:t>Non-Statutory Glossary </a:t>
            </a:r>
          </a:p>
          <a:p>
            <a:endParaRPr lang="en-GB" dirty="0" smtClean="0"/>
          </a:p>
          <a:p>
            <a:endParaRPr lang="en-GB" dirty="0" smtClean="0"/>
          </a:p>
          <a:p>
            <a:endParaRPr lang="en-GB" dirty="0" smtClean="0"/>
          </a:p>
          <a:p>
            <a:endParaRPr lang="en-GB" dirty="0" smtClean="0"/>
          </a:p>
          <a:p>
            <a:endParaRPr lang="en-GB" dirty="0"/>
          </a:p>
        </p:txBody>
      </p:sp>
      <p:sp>
        <p:nvSpPr>
          <p:cNvPr id="6" name="Content Placeholder 2"/>
          <p:cNvSpPr txBox="1">
            <a:spLocks/>
          </p:cNvSpPr>
          <p:nvPr/>
        </p:nvSpPr>
        <p:spPr>
          <a:xfrm>
            <a:off x="6925681" y="2614745"/>
            <a:ext cx="4737401" cy="30781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dirty="0"/>
          </a:p>
          <a:p>
            <a:r>
              <a:rPr lang="en-GB" sz="2000" dirty="0" smtClean="0"/>
              <a:t>Prime Area of Learning:</a:t>
            </a:r>
          </a:p>
          <a:p>
            <a:pPr marL="0" indent="0">
              <a:buNone/>
            </a:pPr>
            <a:r>
              <a:rPr lang="en-GB" sz="2000" dirty="0" smtClean="0"/>
              <a:t>Communication and Language</a:t>
            </a:r>
          </a:p>
          <a:p>
            <a:pPr marL="0" indent="0">
              <a:buNone/>
            </a:pPr>
            <a:endParaRPr lang="en-GB" sz="2000" dirty="0"/>
          </a:p>
          <a:p>
            <a:r>
              <a:rPr lang="en-GB" sz="2000" dirty="0" smtClean="0"/>
              <a:t>Specific Area of Learning:</a:t>
            </a:r>
          </a:p>
          <a:p>
            <a:pPr marL="0" indent="0">
              <a:buNone/>
            </a:pPr>
            <a:r>
              <a:rPr lang="en-GB" sz="2000" dirty="0" smtClean="0"/>
              <a:t>Literacy</a:t>
            </a:r>
          </a:p>
          <a:p>
            <a:endParaRPr lang="en-GB" dirty="0" smtClean="0"/>
          </a:p>
          <a:p>
            <a:endParaRPr lang="en-GB" dirty="0" smtClean="0"/>
          </a:p>
          <a:p>
            <a:endParaRPr lang="en-GB" dirty="0"/>
          </a:p>
        </p:txBody>
      </p:sp>
      <p:sp>
        <p:nvSpPr>
          <p:cNvPr id="3" name="TextBox 2"/>
          <p:cNvSpPr txBox="1"/>
          <p:nvPr/>
        </p:nvSpPr>
        <p:spPr>
          <a:xfrm>
            <a:off x="387309" y="1454910"/>
            <a:ext cx="3539266" cy="461665"/>
          </a:xfrm>
          <a:prstGeom prst="rect">
            <a:avLst/>
          </a:prstGeom>
          <a:noFill/>
        </p:spPr>
        <p:txBody>
          <a:bodyPr wrap="square" rtlCol="0">
            <a:spAutoFit/>
          </a:bodyPr>
          <a:lstStyle/>
          <a:p>
            <a:r>
              <a:rPr lang="en-GB" sz="2400" u="sng" dirty="0" smtClean="0"/>
              <a:t>The National Curriculum</a:t>
            </a:r>
            <a:endParaRPr lang="en-GB" sz="2400" u="sng" dirty="0"/>
          </a:p>
        </p:txBody>
      </p:sp>
      <p:sp>
        <p:nvSpPr>
          <p:cNvPr id="9" name="TextBox 8"/>
          <p:cNvSpPr txBox="1"/>
          <p:nvPr/>
        </p:nvSpPr>
        <p:spPr>
          <a:xfrm>
            <a:off x="6843690" y="2153080"/>
            <a:ext cx="3539266" cy="461665"/>
          </a:xfrm>
          <a:prstGeom prst="rect">
            <a:avLst/>
          </a:prstGeom>
          <a:noFill/>
        </p:spPr>
        <p:txBody>
          <a:bodyPr wrap="square" rtlCol="0">
            <a:spAutoFit/>
          </a:bodyPr>
          <a:lstStyle/>
          <a:p>
            <a:r>
              <a:rPr lang="en-GB" sz="2400" u="sng" dirty="0" smtClean="0"/>
              <a:t>The EYFS</a:t>
            </a:r>
            <a:endParaRPr lang="en-GB" sz="2400" u="sng" dirty="0"/>
          </a:p>
        </p:txBody>
      </p:sp>
    </p:spTree>
    <p:extLst>
      <p:ext uri="{BB962C8B-B14F-4D97-AF65-F5344CB8AC3E}">
        <p14:creationId xmlns:p14="http://schemas.microsoft.com/office/powerpoint/2010/main" val="4076055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99289" y="674262"/>
            <a:ext cx="8029557" cy="1036205"/>
          </a:xfrm>
          <a:prstGeom prst="rect">
            <a:avLst/>
          </a:prstGeom>
        </p:spPr>
        <p:txBody>
          <a:bodyPr>
            <a:noAutofit/>
          </a:bodyPr>
          <a:lstStyle/>
          <a:p>
            <a:pPr marL="0" indent="0">
              <a:buNone/>
            </a:pPr>
            <a:r>
              <a:rPr lang="en-GB" sz="3600" i="1" dirty="0" smtClean="0">
                <a:solidFill>
                  <a:srgbClr val="7030A0"/>
                </a:solidFill>
              </a:rPr>
              <a:t>PHONICS, PHONICS, PHONICS…</a:t>
            </a:r>
            <a:endParaRPr lang="en-US" sz="3600" dirty="0">
              <a:solidFill>
                <a:srgbClr val="7030A0"/>
              </a:solidFill>
            </a:endParaRPr>
          </a:p>
        </p:txBody>
      </p:sp>
      <p:sp>
        <p:nvSpPr>
          <p:cNvPr id="8" name="Content Placeholder 5"/>
          <p:cNvSpPr txBox="1">
            <a:spLocks/>
          </p:cNvSpPr>
          <p:nvPr/>
        </p:nvSpPr>
        <p:spPr>
          <a:xfrm>
            <a:off x="899289" y="1280160"/>
            <a:ext cx="10515600" cy="51442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i="1" dirty="0" smtClean="0"/>
          </a:p>
          <a:p>
            <a:endParaRPr lang="en-GB" dirty="0"/>
          </a:p>
        </p:txBody>
      </p:sp>
      <p:sp>
        <p:nvSpPr>
          <p:cNvPr id="5" name="Content Placeholder 2"/>
          <p:cNvSpPr txBox="1">
            <a:spLocks/>
          </p:cNvSpPr>
          <p:nvPr/>
        </p:nvSpPr>
        <p:spPr>
          <a:xfrm>
            <a:off x="1756633" y="1571253"/>
            <a:ext cx="8229600" cy="48531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smtClean="0"/>
          </a:p>
          <a:p>
            <a:endParaRPr lang="en-GB" dirty="0" smtClean="0"/>
          </a:p>
          <a:p>
            <a:endParaRPr lang="en-GB" dirty="0" smtClean="0"/>
          </a:p>
          <a:p>
            <a:endParaRPr lang="en-GB" dirty="0" smtClean="0"/>
          </a:p>
          <a:p>
            <a:endParaRPr lang="en-GB" dirty="0"/>
          </a:p>
        </p:txBody>
      </p:sp>
      <p:sp>
        <p:nvSpPr>
          <p:cNvPr id="6" name="Content Placeholder 2"/>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mtClean="0"/>
              <a:t>National Priority</a:t>
            </a:r>
          </a:p>
          <a:p>
            <a:r>
              <a:rPr lang="en-GB" smtClean="0"/>
              <a:t>No-notice Inspection</a:t>
            </a:r>
          </a:p>
          <a:p>
            <a:r>
              <a:rPr lang="en-GB" smtClean="0"/>
              <a:t>First-call strategy</a:t>
            </a:r>
          </a:p>
          <a:p>
            <a:r>
              <a:rPr lang="en-GB" smtClean="0"/>
              <a:t>Schools under scrutiny</a:t>
            </a:r>
          </a:p>
          <a:p>
            <a:r>
              <a:rPr lang="en-GB" smtClean="0"/>
              <a:t>Variation in school approaches – same key principles</a:t>
            </a:r>
          </a:p>
          <a:p>
            <a:r>
              <a:rPr lang="en-GB" smtClean="0"/>
              <a:t>Intervention at KS2</a:t>
            </a:r>
          </a:p>
          <a:p>
            <a:r>
              <a:rPr lang="en-GB" smtClean="0"/>
              <a:t>Application across the Curriculum</a:t>
            </a:r>
            <a:endParaRPr lang="en-GB" dirty="0"/>
          </a:p>
        </p:txBody>
      </p:sp>
    </p:spTree>
    <p:extLst>
      <p:ext uri="{BB962C8B-B14F-4D97-AF65-F5344CB8AC3E}">
        <p14:creationId xmlns:p14="http://schemas.microsoft.com/office/powerpoint/2010/main" val="1229949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99289" y="674262"/>
            <a:ext cx="8029557" cy="1036205"/>
          </a:xfrm>
          <a:prstGeom prst="rect">
            <a:avLst/>
          </a:prstGeom>
        </p:spPr>
        <p:txBody>
          <a:bodyPr>
            <a:noAutofit/>
          </a:bodyPr>
          <a:lstStyle/>
          <a:p>
            <a:pPr marL="0" indent="0">
              <a:buNone/>
            </a:pPr>
            <a:r>
              <a:rPr lang="en-US" sz="3600" dirty="0" smtClean="0">
                <a:solidFill>
                  <a:srgbClr val="7030A0"/>
                </a:solidFill>
              </a:rPr>
              <a:t>The School-Based Task</a:t>
            </a:r>
            <a:endParaRPr lang="en-US" sz="3600" dirty="0">
              <a:solidFill>
                <a:srgbClr val="7030A0"/>
              </a:solidFill>
            </a:endParaRPr>
          </a:p>
        </p:txBody>
      </p:sp>
      <p:sp>
        <p:nvSpPr>
          <p:cNvPr id="8" name="Content Placeholder 5"/>
          <p:cNvSpPr txBox="1">
            <a:spLocks/>
          </p:cNvSpPr>
          <p:nvPr/>
        </p:nvSpPr>
        <p:spPr>
          <a:xfrm>
            <a:off x="899289" y="1280160"/>
            <a:ext cx="10515600" cy="51442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i="1" dirty="0" smtClean="0"/>
          </a:p>
          <a:p>
            <a:endParaRPr lang="en-GB" dirty="0"/>
          </a:p>
        </p:txBody>
      </p:sp>
      <p:sp>
        <p:nvSpPr>
          <p:cNvPr id="5" name="Content Placeholder 2"/>
          <p:cNvSpPr txBox="1">
            <a:spLocks/>
          </p:cNvSpPr>
          <p:nvPr/>
        </p:nvSpPr>
        <p:spPr>
          <a:xfrm>
            <a:off x="1756633" y="1571253"/>
            <a:ext cx="8229600" cy="48531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smtClean="0"/>
          </a:p>
          <a:p>
            <a:endParaRPr lang="en-GB" dirty="0" smtClean="0"/>
          </a:p>
          <a:p>
            <a:endParaRPr lang="en-GB" dirty="0" smtClean="0"/>
          </a:p>
          <a:p>
            <a:endParaRPr lang="en-GB" dirty="0" smtClean="0"/>
          </a:p>
          <a:p>
            <a:endParaRPr lang="en-GB" dirty="0"/>
          </a:p>
        </p:txBody>
      </p:sp>
      <p:sp>
        <p:nvSpPr>
          <p:cNvPr id="6" name="Content Placeholder 2"/>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740348235"/>
              </p:ext>
            </p:extLst>
          </p:nvPr>
        </p:nvGraphicFramePr>
        <p:xfrm>
          <a:off x="419548" y="1825625"/>
          <a:ext cx="11134165" cy="4598764"/>
        </p:xfrm>
        <a:graphic>
          <a:graphicData uri="http://schemas.openxmlformats.org/drawingml/2006/table">
            <a:tbl>
              <a:tblPr firstRow="1" firstCol="1" bandRow="1">
                <a:tableStyleId>{BC89EF96-8CEA-46FF-86C4-4CE0E7609802}</a:tableStyleId>
              </a:tblPr>
              <a:tblGrid>
                <a:gridCol w="2962433">
                  <a:extLst>
                    <a:ext uri="{9D8B030D-6E8A-4147-A177-3AD203B41FA5}">
                      <a16:colId xmlns:a16="http://schemas.microsoft.com/office/drawing/2014/main" val="1295488761"/>
                    </a:ext>
                  </a:extLst>
                </a:gridCol>
                <a:gridCol w="4310868">
                  <a:extLst>
                    <a:ext uri="{9D8B030D-6E8A-4147-A177-3AD203B41FA5}">
                      <a16:colId xmlns:a16="http://schemas.microsoft.com/office/drawing/2014/main" val="1623091080"/>
                    </a:ext>
                  </a:extLst>
                </a:gridCol>
                <a:gridCol w="3860864">
                  <a:extLst>
                    <a:ext uri="{9D8B030D-6E8A-4147-A177-3AD203B41FA5}">
                      <a16:colId xmlns:a16="http://schemas.microsoft.com/office/drawing/2014/main" val="1178967121"/>
                    </a:ext>
                  </a:extLst>
                </a:gridCol>
              </a:tblGrid>
              <a:tr h="4598764">
                <a:tc>
                  <a:txBody>
                    <a:bodyPr/>
                    <a:lstStyle/>
                    <a:p>
                      <a:pPr>
                        <a:lnSpc>
                          <a:spcPct val="107000"/>
                        </a:lnSpc>
                        <a:spcAft>
                          <a:spcPts val="1200"/>
                        </a:spcAft>
                      </a:pPr>
                      <a:r>
                        <a:rPr lang="en-GB" sz="900" u="sng" dirty="0">
                          <a:effectLst/>
                        </a:rPr>
                        <a:t>On each placement as applicable:</a:t>
                      </a:r>
                      <a:endParaRPr lang="en-GB" sz="900" dirty="0">
                        <a:effectLst/>
                      </a:endParaRPr>
                    </a:p>
                    <a:p>
                      <a:pPr>
                        <a:lnSpc>
                          <a:spcPct val="107000"/>
                        </a:lnSpc>
                        <a:spcAft>
                          <a:spcPts val="1200"/>
                        </a:spcAft>
                      </a:pPr>
                      <a:r>
                        <a:rPr lang="en-GB" sz="900" b="0" dirty="0">
                          <a:effectLst/>
                        </a:rPr>
                        <a:t>Find out about the Phonics scheme used by the school, spend time finding out about how the teachers plan and assess Phonics (look through and engage with their planning) and find out which resources are available to you.</a:t>
                      </a:r>
                    </a:p>
                    <a:p>
                      <a:pPr>
                        <a:lnSpc>
                          <a:spcPct val="107000"/>
                        </a:lnSpc>
                        <a:spcAft>
                          <a:spcPts val="1200"/>
                        </a:spcAft>
                      </a:pPr>
                      <a:r>
                        <a:rPr lang="en-GB" sz="900" b="0" dirty="0">
                          <a:effectLst/>
                        </a:rPr>
                        <a:t>Arrange to observe a Phonics lesson (see optional ‘observation checklist’ attached below to support you)</a:t>
                      </a:r>
                    </a:p>
                    <a:p>
                      <a:pPr>
                        <a:lnSpc>
                          <a:spcPct val="107000"/>
                        </a:lnSpc>
                        <a:spcAft>
                          <a:spcPts val="1200"/>
                        </a:spcAft>
                      </a:pPr>
                      <a:r>
                        <a:rPr lang="en-GB" sz="900" b="0" dirty="0">
                          <a:effectLst/>
                        </a:rPr>
                        <a:t>For a genre of children’s literature that you are less familiar with (initially, see your targets identified at interview) identify three new titles/authors that your teacher recommends</a:t>
                      </a:r>
                    </a:p>
                    <a:p>
                      <a:pPr>
                        <a:lnSpc>
                          <a:spcPct val="107000"/>
                        </a:lnSpc>
                        <a:spcAft>
                          <a:spcPts val="1200"/>
                        </a:spcAft>
                      </a:pPr>
                      <a:r>
                        <a:rPr lang="en-GB" sz="900" b="0" dirty="0">
                          <a:effectLst/>
                        </a:rPr>
                        <a:t> </a:t>
                      </a:r>
                    </a:p>
                    <a:p>
                      <a:pPr>
                        <a:lnSpc>
                          <a:spcPct val="107000"/>
                        </a:lnSpc>
                        <a:spcAft>
                          <a:spcPts val="1200"/>
                        </a:spcAft>
                      </a:pPr>
                      <a:r>
                        <a:rPr lang="en-GB" sz="900" b="0" dirty="0">
                          <a:effectLst/>
                        </a:rPr>
                        <a:t>Optional challenge task: choose one text to add to ‘The Book Place’</a:t>
                      </a:r>
                    </a:p>
                    <a:p>
                      <a:pPr>
                        <a:lnSpc>
                          <a:spcPct val="107000"/>
                        </a:lnSpc>
                        <a:spcAft>
                          <a:spcPts val="1200"/>
                        </a:spcAft>
                      </a:pPr>
                      <a:r>
                        <a:rPr lang="en-GB" sz="900" b="0" dirty="0">
                          <a:effectLst/>
                        </a:rPr>
                        <a:t>This challenge task is optional but it will really support your fellow trainees in developing their knowledge of children’s literature as well as your own; the CTE Book Place resource will only be as good as you help to make it!</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tc>
                <a:tc>
                  <a:txBody>
                    <a:bodyPr/>
                    <a:lstStyle/>
                    <a:p>
                      <a:pPr>
                        <a:lnSpc>
                          <a:spcPct val="107000"/>
                        </a:lnSpc>
                        <a:spcAft>
                          <a:spcPts val="1200"/>
                        </a:spcAft>
                      </a:pPr>
                      <a:r>
                        <a:rPr lang="en-GB" sz="900" u="sng" dirty="0" smtClean="0">
                          <a:effectLst/>
                        </a:rPr>
                        <a:t>When </a:t>
                      </a:r>
                      <a:r>
                        <a:rPr lang="en-GB" sz="900" u="sng" dirty="0">
                          <a:effectLst/>
                        </a:rPr>
                        <a:t>you are in KS2: </a:t>
                      </a:r>
                      <a:endParaRPr lang="en-GB" sz="900" u="sng" dirty="0" smtClean="0">
                        <a:effectLst/>
                      </a:endParaRPr>
                    </a:p>
                    <a:p>
                      <a:pPr>
                        <a:lnSpc>
                          <a:spcPct val="107000"/>
                        </a:lnSpc>
                        <a:spcAft>
                          <a:spcPts val="1200"/>
                        </a:spcAft>
                      </a:pPr>
                      <a:r>
                        <a:rPr lang="en-GB" sz="900" b="0" dirty="0" smtClean="0">
                          <a:effectLst/>
                        </a:rPr>
                        <a:t>Plan</a:t>
                      </a:r>
                      <a:r>
                        <a:rPr lang="en-GB" sz="900" b="0" dirty="0">
                          <a:effectLst/>
                        </a:rPr>
                        <a:t>, teach and assess pupils in Phonics for a minimum of 1 week (or equivalent)</a:t>
                      </a:r>
                    </a:p>
                    <a:p>
                      <a:pPr>
                        <a:lnSpc>
                          <a:spcPct val="107000"/>
                        </a:lnSpc>
                        <a:spcAft>
                          <a:spcPts val="1200"/>
                        </a:spcAft>
                      </a:pPr>
                      <a:r>
                        <a:rPr lang="en-GB" sz="900" b="0" dirty="0">
                          <a:effectLst/>
                        </a:rPr>
                        <a:t>You can teach a small intervention group in your own class  or arrange to visit a KS1/Reception class – please organise this for early on in your placement - see Moodle (English General Tile &gt; SBTs and resources for school placement) for more guidance on how to approach and organise this.</a:t>
                      </a:r>
                    </a:p>
                    <a:p>
                      <a:pPr>
                        <a:lnSpc>
                          <a:spcPct val="107000"/>
                        </a:lnSpc>
                        <a:spcAft>
                          <a:spcPts val="1200"/>
                        </a:spcAft>
                      </a:pPr>
                      <a:r>
                        <a:rPr lang="en-GB" sz="900" b="0" dirty="0">
                          <a:effectLst/>
                        </a:rPr>
                        <a:t>You can find a Phonics planning pro-forma attached below.</a:t>
                      </a:r>
                    </a:p>
                    <a:p>
                      <a:pPr>
                        <a:lnSpc>
                          <a:spcPct val="107000"/>
                        </a:lnSpc>
                        <a:spcAft>
                          <a:spcPts val="1200"/>
                        </a:spcAft>
                      </a:pPr>
                      <a:r>
                        <a:rPr lang="en-GB" sz="900" b="0" dirty="0">
                          <a:effectLst/>
                        </a:rPr>
                        <a:t>Additional resources to support your planning can be found on Moodle: English General Tile &gt; SBTs and resources for school placement</a:t>
                      </a:r>
                    </a:p>
                    <a:p>
                      <a:pPr>
                        <a:lnSpc>
                          <a:spcPct val="107000"/>
                        </a:lnSpc>
                        <a:spcAft>
                          <a:spcPts val="1200"/>
                        </a:spcAft>
                      </a:pPr>
                      <a:r>
                        <a:rPr lang="en-GB" sz="900" b="0" dirty="0">
                          <a:effectLst/>
                        </a:rPr>
                        <a:t>*****</a:t>
                      </a:r>
                    </a:p>
                    <a:p>
                      <a:pPr>
                        <a:lnSpc>
                          <a:spcPct val="107000"/>
                        </a:lnSpc>
                        <a:spcAft>
                          <a:spcPts val="1200"/>
                        </a:spcAft>
                      </a:pPr>
                      <a:r>
                        <a:rPr lang="en-GB" sz="900" b="0" dirty="0">
                          <a:effectLst/>
                        </a:rPr>
                        <a:t>At the end of your placement, you can upload a copy of your planning to your e-PDP as this will be good evidence of your developing Subject Knowledge.</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tc>
                <a:tc>
                  <a:txBody>
                    <a:bodyPr/>
                    <a:lstStyle/>
                    <a:p>
                      <a:pPr>
                        <a:lnSpc>
                          <a:spcPct val="107000"/>
                        </a:lnSpc>
                        <a:spcAft>
                          <a:spcPts val="1200"/>
                        </a:spcAft>
                      </a:pPr>
                      <a:r>
                        <a:rPr lang="en-GB" sz="900" u="sng" dirty="0">
                          <a:effectLst/>
                        </a:rPr>
                        <a:t>When you are in KS1: </a:t>
                      </a:r>
                      <a:endParaRPr lang="en-GB" sz="900" dirty="0">
                        <a:effectLst/>
                      </a:endParaRPr>
                    </a:p>
                    <a:p>
                      <a:pPr>
                        <a:lnSpc>
                          <a:spcPct val="107000"/>
                        </a:lnSpc>
                        <a:spcAft>
                          <a:spcPts val="1200"/>
                        </a:spcAft>
                      </a:pPr>
                      <a:r>
                        <a:rPr lang="en-GB" sz="900" b="0" dirty="0">
                          <a:effectLst/>
                        </a:rPr>
                        <a:t>Plan, teach and assess pupils in Phonics for a minimum of 3 weeks</a:t>
                      </a:r>
                    </a:p>
                    <a:p>
                      <a:pPr>
                        <a:lnSpc>
                          <a:spcPct val="107000"/>
                        </a:lnSpc>
                        <a:spcAft>
                          <a:spcPts val="1200"/>
                        </a:spcAft>
                      </a:pPr>
                      <a:r>
                        <a:rPr lang="en-GB" sz="900" b="0" dirty="0">
                          <a:effectLst/>
                        </a:rPr>
                        <a:t>This should be with the whole class </a:t>
                      </a:r>
                    </a:p>
                    <a:p>
                      <a:pPr>
                        <a:lnSpc>
                          <a:spcPct val="107000"/>
                        </a:lnSpc>
                        <a:spcAft>
                          <a:spcPts val="1200"/>
                        </a:spcAft>
                      </a:pPr>
                      <a:r>
                        <a:rPr lang="en-GB" sz="900" b="0" dirty="0">
                          <a:effectLst/>
                        </a:rPr>
                        <a:t>You should have at least one formal observation (two is advisable: one early on to give you some formative feedback to support your progress and another towards the end of your teaching to support an accurate grading against TS3.d)</a:t>
                      </a:r>
                    </a:p>
                    <a:p>
                      <a:pPr>
                        <a:lnSpc>
                          <a:spcPct val="107000"/>
                        </a:lnSpc>
                        <a:spcAft>
                          <a:spcPts val="1200"/>
                        </a:spcAft>
                      </a:pPr>
                      <a:r>
                        <a:rPr lang="en-GB" sz="900" b="0" dirty="0">
                          <a:effectLst/>
                        </a:rPr>
                        <a:t>The pro-forma for a formal observation, to be completed by your mentor or class teacher can be found attached below.</a:t>
                      </a:r>
                    </a:p>
                    <a:p>
                      <a:pPr>
                        <a:lnSpc>
                          <a:spcPct val="107000"/>
                        </a:lnSpc>
                        <a:spcAft>
                          <a:spcPts val="1200"/>
                        </a:spcAft>
                      </a:pPr>
                      <a:r>
                        <a:rPr lang="en-GB" sz="900" b="0" dirty="0">
                          <a:effectLst/>
                        </a:rPr>
                        <a:t>Assess a child in Phonics </a:t>
                      </a:r>
                    </a:p>
                    <a:p>
                      <a:pPr>
                        <a:lnSpc>
                          <a:spcPct val="107000"/>
                        </a:lnSpc>
                        <a:spcAft>
                          <a:spcPts val="1200"/>
                        </a:spcAft>
                      </a:pPr>
                      <a:r>
                        <a:rPr lang="en-GB" sz="900" b="0" dirty="0">
                          <a:effectLst/>
                        </a:rPr>
                        <a:t>Write a profile of the child which is diagnostic and which sets next steps for planning and teaching.</a:t>
                      </a:r>
                    </a:p>
                    <a:p>
                      <a:pPr>
                        <a:lnSpc>
                          <a:spcPct val="107000"/>
                        </a:lnSpc>
                        <a:spcAft>
                          <a:spcPts val="0"/>
                        </a:spcAft>
                      </a:pPr>
                      <a:r>
                        <a:rPr lang="en-GB" sz="900" b="0" dirty="0">
                          <a:effectLst/>
                        </a:rPr>
                        <a:t>Please see the attached prompt sheet and format for recording below ‘Assessing a child in Phonics</a:t>
                      </a:r>
                      <a:r>
                        <a:rPr lang="en-GB" sz="900" b="0" dirty="0" smtClean="0">
                          <a:effectLst/>
                        </a:rPr>
                        <a:t>’.</a:t>
                      </a:r>
                    </a:p>
                    <a:p>
                      <a:pPr>
                        <a:lnSpc>
                          <a:spcPct val="107000"/>
                        </a:lnSpc>
                        <a:spcAft>
                          <a:spcPts val="0"/>
                        </a:spcAft>
                      </a:pPr>
                      <a:endParaRPr lang="en-GB" sz="900" b="0" dirty="0">
                        <a:effectLst/>
                      </a:endParaRPr>
                    </a:p>
                    <a:p>
                      <a:pPr>
                        <a:lnSpc>
                          <a:spcPct val="107000"/>
                        </a:lnSpc>
                        <a:spcAft>
                          <a:spcPts val="0"/>
                        </a:spcAft>
                      </a:pPr>
                      <a:r>
                        <a:rPr lang="en-GB" sz="900" b="0" dirty="0">
                          <a:effectLst/>
                        </a:rPr>
                        <a:t>*****</a:t>
                      </a:r>
                    </a:p>
                    <a:p>
                      <a:pPr>
                        <a:lnSpc>
                          <a:spcPct val="107000"/>
                        </a:lnSpc>
                        <a:spcAft>
                          <a:spcPts val="1200"/>
                        </a:spcAft>
                      </a:pPr>
                      <a:r>
                        <a:rPr lang="en-GB" sz="900" b="0" dirty="0">
                          <a:effectLst/>
                        </a:rPr>
                        <a:t>At the end of your placement, you can upload a copy of your planning, observation and the Assessing a child in Phonics page to your e-PDP as this will be good evidence of your developing Subject Knowledge as well of your progress towards TS6.</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tc>
                <a:extLst>
                  <a:ext uri="{0D108BD9-81ED-4DB2-BD59-A6C34878D82A}">
                    <a16:rowId xmlns:a16="http://schemas.microsoft.com/office/drawing/2014/main" val="3715255569"/>
                  </a:ext>
                </a:extLst>
              </a:tr>
            </a:tbl>
          </a:graphicData>
        </a:graphic>
      </p:graphicFrame>
      <p:sp>
        <p:nvSpPr>
          <p:cNvPr id="3" name="TextBox 2"/>
          <p:cNvSpPr txBox="1"/>
          <p:nvPr/>
        </p:nvSpPr>
        <p:spPr>
          <a:xfrm>
            <a:off x="925157" y="1145016"/>
            <a:ext cx="8003689" cy="923330"/>
          </a:xfrm>
          <a:prstGeom prst="rect">
            <a:avLst/>
          </a:prstGeom>
          <a:noFill/>
        </p:spPr>
        <p:txBody>
          <a:bodyPr wrap="square" rtlCol="0">
            <a:spAutoFit/>
          </a:bodyPr>
          <a:lstStyle/>
          <a:p>
            <a:r>
              <a:rPr lang="en-GB" dirty="0" smtClean="0"/>
              <a:t>Full details on Moodle &gt; English General &gt; SBTs and Resources for School Placement </a:t>
            </a:r>
            <a:r>
              <a:rPr lang="en-GB" dirty="0" smtClean="0">
                <a:hlinkClick r:id="rId2"/>
              </a:rPr>
              <a:t>https://moodle.warwick.ac.uk/mod/page/view.php?id=716418</a:t>
            </a:r>
            <a:endParaRPr lang="en-GB" dirty="0" smtClean="0"/>
          </a:p>
          <a:p>
            <a:endParaRPr lang="en-GB" dirty="0"/>
          </a:p>
        </p:txBody>
      </p:sp>
    </p:spTree>
    <p:extLst>
      <p:ext uri="{BB962C8B-B14F-4D97-AF65-F5344CB8AC3E}">
        <p14:creationId xmlns:p14="http://schemas.microsoft.com/office/powerpoint/2010/main" val="3164399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99289" y="674262"/>
            <a:ext cx="8029557" cy="1036205"/>
          </a:xfrm>
          <a:prstGeom prst="rect">
            <a:avLst/>
          </a:prstGeom>
        </p:spPr>
        <p:txBody>
          <a:bodyPr>
            <a:noAutofit/>
          </a:bodyPr>
          <a:lstStyle/>
          <a:p>
            <a:pPr marL="0" indent="0">
              <a:buNone/>
            </a:pPr>
            <a:r>
              <a:rPr lang="en-US" sz="3600" dirty="0" smtClean="0">
                <a:solidFill>
                  <a:srgbClr val="7030A0"/>
                </a:solidFill>
              </a:rPr>
              <a:t>The Initial English Audit</a:t>
            </a:r>
            <a:endParaRPr lang="en-US" sz="3600" dirty="0">
              <a:solidFill>
                <a:srgbClr val="7030A0"/>
              </a:solidFill>
            </a:endParaRPr>
          </a:p>
        </p:txBody>
      </p:sp>
      <p:sp>
        <p:nvSpPr>
          <p:cNvPr id="8" name="Content Placeholder 5"/>
          <p:cNvSpPr txBox="1">
            <a:spLocks/>
          </p:cNvSpPr>
          <p:nvPr/>
        </p:nvSpPr>
        <p:spPr>
          <a:xfrm>
            <a:off x="899289" y="1280160"/>
            <a:ext cx="10515600" cy="514422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i="1" dirty="0" smtClean="0"/>
          </a:p>
          <a:p>
            <a:endParaRPr lang="en-GB" dirty="0"/>
          </a:p>
        </p:txBody>
      </p:sp>
      <p:sp>
        <p:nvSpPr>
          <p:cNvPr id="5" name="Content Placeholder 2"/>
          <p:cNvSpPr txBox="1">
            <a:spLocks/>
          </p:cNvSpPr>
          <p:nvPr/>
        </p:nvSpPr>
        <p:spPr>
          <a:xfrm>
            <a:off x="1756633" y="1571253"/>
            <a:ext cx="8229600" cy="48531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smtClean="0"/>
          </a:p>
          <a:p>
            <a:endParaRPr lang="en-GB" dirty="0" smtClean="0"/>
          </a:p>
          <a:p>
            <a:endParaRPr lang="en-GB" dirty="0" smtClean="0"/>
          </a:p>
          <a:p>
            <a:endParaRPr lang="en-GB" dirty="0" smtClean="0"/>
          </a:p>
          <a:p>
            <a:endParaRPr lang="en-GB" dirty="0"/>
          </a:p>
        </p:txBody>
      </p:sp>
      <p:sp>
        <p:nvSpPr>
          <p:cNvPr id="6" name="Content Placeholder 2"/>
          <p:cNvSpPr txBox="1">
            <a:spLocks/>
          </p:cNvSpPr>
          <p:nvPr/>
        </p:nvSpPr>
        <p:spPr>
          <a:xfrm>
            <a:off x="258185" y="1571254"/>
            <a:ext cx="11435378" cy="4947880"/>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i="1" dirty="0" smtClean="0"/>
              <a:t>Not a test!</a:t>
            </a:r>
          </a:p>
          <a:p>
            <a:r>
              <a:rPr lang="en-GB" dirty="0" smtClean="0"/>
              <a:t>Supports targeted actions = progress for you and your pupils!</a:t>
            </a:r>
          </a:p>
          <a:p>
            <a:r>
              <a:rPr lang="en-GB" dirty="0" smtClean="0"/>
              <a:t>Repeated at the end of the year</a:t>
            </a:r>
          </a:p>
          <a:p>
            <a:endParaRPr lang="en-GB" dirty="0" smtClean="0"/>
          </a:p>
          <a:p>
            <a:pPr marL="0" indent="0">
              <a:buNone/>
            </a:pPr>
            <a:r>
              <a:rPr lang="en-GB" sz="3400" i="1" u="sng" dirty="0" smtClean="0"/>
              <a:t>What to do:</a:t>
            </a:r>
          </a:p>
          <a:p>
            <a:pPr marL="0" indent="0">
              <a:buNone/>
            </a:pPr>
            <a:endParaRPr lang="en-GB" sz="3400" i="1" u="sng" dirty="0" smtClean="0"/>
          </a:p>
          <a:p>
            <a:pPr marL="0" indent="0">
              <a:buNone/>
            </a:pPr>
            <a:r>
              <a:rPr lang="en-GB" dirty="0" smtClean="0"/>
              <a:t>Lets have a look!</a:t>
            </a:r>
          </a:p>
          <a:p>
            <a:pPr marL="0" indent="0">
              <a:buNone/>
            </a:pPr>
            <a:r>
              <a:rPr lang="en-GB" dirty="0" smtClean="0">
                <a:hlinkClick r:id="rId2"/>
              </a:rPr>
              <a:t>https://moodle.warwick.ac.uk/course/view.php?id=32159#section-4</a:t>
            </a:r>
            <a:endParaRPr lang="en-GB" dirty="0" smtClean="0"/>
          </a:p>
          <a:p>
            <a:pPr marL="0" indent="0">
              <a:buNone/>
            </a:pPr>
            <a:endParaRPr lang="en-GB" dirty="0" smtClean="0"/>
          </a:p>
          <a:p>
            <a:pPr marL="0" indent="0">
              <a:buNone/>
            </a:pPr>
            <a:endParaRPr lang="en-GB" dirty="0" smtClean="0"/>
          </a:p>
          <a:p>
            <a:r>
              <a:rPr lang="en-GB" dirty="0" smtClean="0"/>
              <a:t>Complete the online audit</a:t>
            </a:r>
          </a:p>
          <a:p>
            <a:r>
              <a:rPr lang="en-GB" dirty="0" smtClean="0"/>
              <a:t>Complete the Needs Analysis form and action plan</a:t>
            </a:r>
          </a:p>
          <a:p>
            <a:r>
              <a:rPr lang="en-GB" dirty="0" smtClean="0"/>
              <a:t>Email me a </a:t>
            </a:r>
            <a:r>
              <a:rPr lang="en-GB" i="1" dirty="0" smtClean="0"/>
              <a:t>COPY</a:t>
            </a:r>
            <a:r>
              <a:rPr lang="en-GB" dirty="0" smtClean="0"/>
              <a:t> of your Action Plan by </a:t>
            </a:r>
            <a:r>
              <a:rPr lang="en-GB" b="1" u="sng" dirty="0" smtClean="0"/>
              <a:t>13.09.19 </a:t>
            </a:r>
            <a:r>
              <a:rPr lang="en-GB" dirty="0" smtClean="0"/>
              <a:t>(your first English session)</a:t>
            </a:r>
          </a:p>
          <a:p>
            <a:r>
              <a:rPr lang="en-GB" dirty="0" smtClean="0"/>
              <a:t>Upload a copy to your e-PDP – the Subject knowledge page</a:t>
            </a:r>
          </a:p>
          <a:p>
            <a:r>
              <a:rPr lang="en-GB" dirty="0" smtClean="0"/>
              <a:t>Add all info to your training plan</a:t>
            </a:r>
          </a:p>
        </p:txBody>
      </p:sp>
      <p:pic>
        <p:nvPicPr>
          <p:cNvPr id="2" name="Picture 1"/>
          <p:cNvPicPr>
            <a:picLocks noChangeAspect="1"/>
          </p:cNvPicPr>
          <p:nvPr/>
        </p:nvPicPr>
        <p:blipFill>
          <a:blip r:embed="rId3"/>
          <a:stretch>
            <a:fillRect/>
          </a:stretch>
        </p:blipFill>
        <p:spPr>
          <a:xfrm rot="1000870">
            <a:off x="8101833" y="2135363"/>
            <a:ext cx="3610256" cy="4432103"/>
          </a:xfrm>
          <a:prstGeom prst="rect">
            <a:avLst/>
          </a:prstGeom>
        </p:spPr>
      </p:pic>
    </p:spTree>
    <p:extLst>
      <p:ext uri="{BB962C8B-B14F-4D97-AF65-F5344CB8AC3E}">
        <p14:creationId xmlns:p14="http://schemas.microsoft.com/office/powerpoint/2010/main" val="4056762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8294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TotalTime>
  <Words>727</Words>
  <Application>Microsoft Office PowerPoint</Application>
  <PresentationFormat>Widescreen</PresentationFormat>
  <Paragraphs>137</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Avenir Next</vt:lpstr>
      <vt:lpstr>Avenir Next Demi Bold</vt:lpstr>
      <vt:lpstr>Avenir Next Medium</vt:lpstr>
      <vt:lpstr>Calibri</vt:lpstr>
      <vt:lpstr>Calibri Light</vt:lpstr>
      <vt:lpstr>Lucida Handwriting</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Dobb, Jo</dc:creator>
  <cp:lastModifiedBy>Dobb, Jo</cp:lastModifiedBy>
  <cp:revision>12</cp:revision>
  <dcterms:created xsi:type="dcterms:W3CDTF">2019-08-28T12:06:30Z</dcterms:created>
  <dcterms:modified xsi:type="dcterms:W3CDTF">2019-08-28T14:27:06Z</dcterms:modified>
</cp:coreProperties>
</file>