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 id="2147483674" r:id="rId2"/>
    <p:sldMasterId id="2147483686" r:id="rId3"/>
    <p:sldMasterId id="2147483698" r:id="rId4"/>
    <p:sldMasterId id="2147483710" r:id="rId5"/>
  </p:sldMasterIdLst>
  <p:notesMasterIdLst>
    <p:notesMasterId r:id="rId28"/>
  </p:notesMasterIdLst>
  <p:handoutMasterIdLst>
    <p:handoutMasterId r:id="rId29"/>
  </p:handoutMasterIdLst>
  <p:sldIdLst>
    <p:sldId id="268" r:id="rId6"/>
    <p:sldId id="256" r:id="rId7"/>
    <p:sldId id="284" r:id="rId8"/>
    <p:sldId id="282" r:id="rId9"/>
    <p:sldId id="272" r:id="rId10"/>
    <p:sldId id="312" r:id="rId11"/>
    <p:sldId id="286" r:id="rId12"/>
    <p:sldId id="311" r:id="rId13"/>
    <p:sldId id="288" r:id="rId14"/>
    <p:sldId id="289" r:id="rId15"/>
    <p:sldId id="313" r:id="rId16"/>
    <p:sldId id="279" r:id="rId17"/>
    <p:sldId id="316" r:id="rId18"/>
    <p:sldId id="327" r:id="rId19"/>
    <p:sldId id="317" r:id="rId20"/>
    <p:sldId id="318" r:id="rId21"/>
    <p:sldId id="319" r:id="rId22"/>
    <p:sldId id="325" r:id="rId23"/>
    <p:sldId id="326" r:id="rId24"/>
    <p:sldId id="322" r:id="rId25"/>
    <p:sldId id="324" r:id="rId26"/>
    <p:sldId id="283" r:id="rId27"/>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0099CC"/>
    <a:srgbClr val="3399FF"/>
    <a:srgbClr val="9999FF"/>
    <a:srgbClr val="00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00" autoAdjust="0"/>
    <p:restoredTop sz="69841" autoAdjust="0"/>
  </p:normalViewPr>
  <p:slideViewPr>
    <p:cSldViewPr snapToGrid="0">
      <p:cViewPr varScale="1">
        <p:scale>
          <a:sx n="63" d="100"/>
          <a:sy n="63" d="100"/>
        </p:scale>
        <p:origin x="1512" y="78"/>
      </p:cViewPr>
      <p:guideLst>
        <p:guide orient="horz" pos="2160"/>
        <p:guide pos="2880"/>
      </p:guideLst>
    </p:cSldViewPr>
  </p:slideViewPr>
  <p:outlineViewPr>
    <p:cViewPr>
      <p:scale>
        <a:sx n="33" d="100"/>
        <a:sy n="33" d="100"/>
      </p:scale>
      <p:origin x="0" y="3786"/>
    </p:cViewPr>
  </p:outlineViewPr>
  <p:notesTextViewPr>
    <p:cViewPr>
      <p:scale>
        <a:sx n="100" d="100"/>
        <a:sy n="100" d="100"/>
      </p:scale>
      <p:origin x="0" y="0"/>
    </p:cViewPr>
  </p:notesTextViewPr>
  <p:sorterViewPr>
    <p:cViewPr>
      <p:scale>
        <a:sx n="110" d="100"/>
        <a:sy n="110" d="100"/>
      </p:scale>
      <p:origin x="0" y="-900"/>
    </p:cViewPr>
  </p:sorterViewPr>
  <p:notesViewPr>
    <p:cSldViewPr snapToGrid="0">
      <p:cViewPr varScale="1">
        <p:scale>
          <a:sx n="74" d="100"/>
          <a:sy n="74" d="100"/>
        </p:scale>
        <p:origin x="-2160" y="-11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4" y="0"/>
            <a:ext cx="2944927" cy="4965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47108" name="Rectangle 4"/>
          <p:cNvSpPr>
            <a:spLocks noGrp="1" noChangeArrowheads="1"/>
          </p:cNvSpPr>
          <p:nvPr>
            <p:ph type="ftr" sz="quarter" idx="2"/>
          </p:nvPr>
        </p:nvSpPr>
        <p:spPr bwMode="auto">
          <a:xfrm>
            <a:off x="4" y="9430066"/>
            <a:ext cx="2944927"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47109" name="Rectangle 5"/>
          <p:cNvSpPr>
            <a:spLocks noGrp="1" noChangeArrowheads="1"/>
          </p:cNvSpPr>
          <p:nvPr>
            <p:ph type="sldNum" sz="quarter" idx="3"/>
          </p:nvPr>
        </p:nvSpPr>
        <p:spPr bwMode="auto">
          <a:xfrm>
            <a:off x="3852749" y="9430066"/>
            <a:ext cx="2944926"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77C18C64-3E49-45AB-B94F-898C75A211E8}" type="slidenum">
              <a:rPr lang="en-GB"/>
              <a:pPr>
                <a:defRPr/>
              </a:pPr>
              <a:t>‹#›</a:t>
            </a:fld>
            <a:endParaRPr lang="en-GB"/>
          </a:p>
        </p:txBody>
      </p:sp>
    </p:spTree>
    <p:extLst>
      <p:ext uri="{BB962C8B-B14F-4D97-AF65-F5344CB8AC3E}">
        <p14:creationId xmlns:p14="http://schemas.microsoft.com/office/powerpoint/2010/main" val="10104495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4" y="0"/>
            <a:ext cx="2944927" cy="4965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16387" name="Rectangle 3"/>
          <p:cNvSpPr>
            <a:spLocks noGrp="1" noChangeArrowheads="1"/>
          </p:cNvSpPr>
          <p:nvPr>
            <p:ph type="dt" idx="1"/>
          </p:nvPr>
        </p:nvSpPr>
        <p:spPr bwMode="auto">
          <a:xfrm>
            <a:off x="3852749" y="0"/>
            <a:ext cx="2944926" cy="4965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p>
        </p:txBody>
      </p:sp>
      <p:sp>
        <p:nvSpPr>
          <p:cNvPr id="3174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9" name="Rectangle 5"/>
          <p:cNvSpPr>
            <a:spLocks noGrp="1" noChangeArrowheads="1"/>
          </p:cNvSpPr>
          <p:nvPr>
            <p:ph type="body" sz="quarter" idx="3"/>
          </p:nvPr>
        </p:nvSpPr>
        <p:spPr bwMode="auto">
          <a:xfrm>
            <a:off x="906257" y="4715841"/>
            <a:ext cx="4985171" cy="44659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4" y="9430066"/>
            <a:ext cx="2944927"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16391" name="Rectangle 7"/>
          <p:cNvSpPr>
            <a:spLocks noGrp="1" noChangeArrowheads="1"/>
          </p:cNvSpPr>
          <p:nvPr>
            <p:ph type="sldNum" sz="quarter" idx="5"/>
          </p:nvPr>
        </p:nvSpPr>
        <p:spPr bwMode="auto">
          <a:xfrm>
            <a:off x="3852749" y="9430066"/>
            <a:ext cx="2944926"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346CAC46-F6A0-485A-ABEE-A87E8DC4DF06}" type="slidenum">
              <a:rPr lang="en-GB"/>
              <a:pPr>
                <a:defRPr/>
              </a:pPr>
              <a:t>‹#›</a:t>
            </a:fld>
            <a:endParaRPr lang="en-GB"/>
          </a:p>
        </p:txBody>
      </p:sp>
    </p:spTree>
    <p:extLst>
      <p:ext uri="{BB962C8B-B14F-4D97-AF65-F5344CB8AC3E}">
        <p14:creationId xmlns:p14="http://schemas.microsoft.com/office/powerpoint/2010/main" val="2541260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993A5D9-585D-4E82-83C2-09213AE5D3A4}" type="slidenum">
              <a:rPr lang="en-GB" sz="1200" smtClean="0"/>
              <a:pPr/>
              <a:t>1</a:t>
            </a:fld>
            <a:endParaRPr lang="en-GB" sz="1200" smtClean="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extLst>
      <p:ext uri="{BB962C8B-B14F-4D97-AF65-F5344CB8AC3E}">
        <p14:creationId xmlns:p14="http://schemas.microsoft.com/office/powerpoint/2010/main" val="2779037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Times New Roman" pitchFamily="18" charset="0"/>
                <a:ea typeface="+mn-ea"/>
                <a:cs typeface="+mn-cs"/>
              </a:rPr>
              <a:t>Purposes of Reflection</a:t>
            </a:r>
            <a:endParaRPr lang="en-GB" sz="1200" kern="1200" dirty="0" smtClean="0">
              <a:solidFill>
                <a:schemeClr val="tx1"/>
              </a:solidFill>
              <a:effectLst/>
              <a:latin typeface="Times New Roman" pitchFamily="18" charset="0"/>
              <a:ea typeface="+mn-ea"/>
              <a:cs typeface="+mn-cs"/>
            </a:endParaRPr>
          </a:p>
          <a:p>
            <a:r>
              <a:rPr lang="en-GB" sz="1200" kern="1200" dirty="0" smtClean="0">
                <a:solidFill>
                  <a:schemeClr val="tx1"/>
                </a:solidFill>
                <a:effectLst/>
                <a:latin typeface="Times New Roman" pitchFamily="18" charset="0"/>
                <a:ea typeface="+mn-ea"/>
                <a:cs typeface="+mn-cs"/>
              </a:rPr>
              <a:t>As a group make  a list of purposes of reflective practice (in it’s broadest sense – all definitions discussed)</a:t>
            </a:r>
          </a:p>
          <a:p>
            <a:r>
              <a:rPr lang="en-GB" sz="1200" kern="1200" dirty="0" smtClean="0">
                <a:solidFill>
                  <a:schemeClr val="tx1"/>
                </a:solidFill>
                <a:effectLst/>
                <a:latin typeface="Times New Roman" pitchFamily="18" charset="0"/>
                <a:ea typeface="+mn-ea"/>
                <a:cs typeface="+mn-cs"/>
              </a:rPr>
              <a:t>One group shares – tick of if you have on your list….any more?</a:t>
            </a:r>
          </a:p>
          <a:p>
            <a:r>
              <a:rPr lang="en-GB" sz="1200" kern="1200" dirty="0" smtClean="0">
                <a:solidFill>
                  <a:schemeClr val="tx1"/>
                </a:solidFill>
                <a:effectLst/>
                <a:latin typeface="Times New Roman" pitchFamily="18" charset="0"/>
                <a:ea typeface="+mn-ea"/>
                <a:cs typeface="+mn-cs"/>
              </a:rPr>
              <a:t>Scribe purposes on the slide.</a:t>
            </a:r>
          </a:p>
          <a:p>
            <a:r>
              <a:rPr lang="en-GB" sz="1200" kern="1200" dirty="0" smtClean="0">
                <a:solidFill>
                  <a:schemeClr val="tx1"/>
                </a:solidFill>
                <a:effectLst/>
                <a:latin typeface="Times New Roman" pitchFamily="18" charset="0"/>
                <a:ea typeface="+mn-ea"/>
                <a:cs typeface="+mn-cs"/>
              </a:rPr>
              <a:t>Typical</a:t>
            </a:r>
            <a:r>
              <a:rPr lang="en-GB" sz="1200" kern="1200" baseline="0" dirty="0" smtClean="0">
                <a:solidFill>
                  <a:schemeClr val="tx1"/>
                </a:solidFill>
                <a:effectLst/>
                <a:latin typeface="Times New Roman" pitchFamily="18" charset="0"/>
                <a:ea typeface="+mn-ea"/>
                <a:cs typeface="+mn-cs"/>
              </a:rPr>
              <a:t> responses might be: to learn from our mistakes; to improve our teaching, to improve children’s learning, to allow us to reconsider our practical approaches against theory, to involve others in our professional development, to encourage us to consider taken-for-granted assumptions….etc.</a:t>
            </a:r>
            <a:endParaRPr lang="en-GB" sz="1200" kern="1200" dirty="0" smtClean="0">
              <a:solidFill>
                <a:schemeClr val="tx1"/>
              </a:solidFill>
              <a:effectLst/>
              <a:latin typeface="Times New Roman" pitchFamily="18"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10</a:t>
            </a:fld>
            <a:endParaRPr lang="en-GB"/>
          </a:p>
        </p:txBody>
      </p:sp>
    </p:spTree>
    <p:extLst>
      <p:ext uri="{BB962C8B-B14F-4D97-AF65-F5344CB8AC3E}">
        <p14:creationId xmlns:p14="http://schemas.microsoft.com/office/powerpoint/2010/main" val="1592636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those that like an image, this is Pollard’s view of the purpose of reflective teaching i.e. to improve professional competence,</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11</a:t>
            </a:fld>
            <a:endParaRPr lang="en-GB"/>
          </a:p>
        </p:txBody>
      </p:sp>
    </p:spTree>
    <p:extLst>
      <p:ext uri="{BB962C8B-B14F-4D97-AF65-F5344CB8AC3E}">
        <p14:creationId xmlns:p14="http://schemas.microsoft.com/office/powerpoint/2010/main" val="1259367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Another way of conceptualising reflection is to consider the depth of reflection. Moon conceptualises 4 levels.</a:t>
            </a:r>
          </a:p>
          <a:p>
            <a:r>
              <a:rPr lang="en-GB" dirty="0" smtClean="0"/>
              <a:t>Briefly introduce these </a:t>
            </a:r>
          </a:p>
          <a:p>
            <a:r>
              <a:rPr lang="en-GB" dirty="0" smtClean="0"/>
              <a:t>It isn’t really important whether they correctly identify the level of reflection in the examples provided,</a:t>
            </a:r>
            <a:r>
              <a:rPr lang="en-GB" baseline="0" dirty="0" smtClean="0"/>
              <a:t> different interpretations are indeed possible. However the activity does encourage them to consider the concept of reflection a little more deeply/from other perspectives.</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12</a:t>
            </a:fld>
            <a:endParaRPr lang="en-GB"/>
          </a:p>
        </p:txBody>
      </p:sp>
    </p:spTree>
    <p:extLst>
      <p:ext uri="{BB962C8B-B14F-4D97-AF65-F5344CB8AC3E}">
        <p14:creationId xmlns:p14="http://schemas.microsoft.com/office/powerpoint/2010/main" val="2759256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Sally introduced</a:t>
            </a:r>
            <a:r>
              <a:rPr lang="en-GB" baseline="0" dirty="0" smtClean="0"/>
              <a:t> WADs the day before. </a:t>
            </a:r>
          </a:p>
          <a:p>
            <a:r>
              <a:rPr lang="en-GB" baseline="0" dirty="0" smtClean="0"/>
              <a:t>Get a folder with WADs and training plan. </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13</a:t>
            </a:fld>
            <a:endParaRPr lang="en-GB"/>
          </a:p>
        </p:txBody>
      </p:sp>
    </p:spTree>
    <p:extLst>
      <p:ext uri="{BB962C8B-B14F-4D97-AF65-F5344CB8AC3E}">
        <p14:creationId xmlns:p14="http://schemas.microsoft.com/office/powerpoint/2010/main" val="2793702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Share the e-PDP with trainees – show them Reflection</a:t>
            </a:r>
            <a:r>
              <a:rPr lang="en-GB" baseline="0" dirty="0" smtClean="0"/>
              <a:t> Points – Abi will go through this tomorrow.  </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14</a:t>
            </a:fld>
            <a:endParaRPr lang="en-GB"/>
          </a:p>
        </p:txBody>
      </p:sp>
    </p:spTree>
    <p:extLst>
      <p:ext uri="{BB962C8B-B14F-4D97-AF65-F5344CB8AC3E}">
        <p14:creationId xmlns:p14="http://schemas.microsoft.com/office/powerpoint/2010/main" val="10317552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Get WADs</a:t>
            </a:r>
            <a:r>
              <a:rPr lang="en-GB" baseline="0" dirty="0" smtClean="0"/>
              <a:t> out. Turn to TS5 – </a:t>
            </a:r>
            <a:r>
              <a:rPr lang="en-GB" baseline="0" dirty="0" err="1" smtClean="0"/>
              <a:t>ePDP</a:t>
            </a:r>
            <a:r>
              <a:rPr lang="en-GB" baseline="0" dirty="0" smtClean="0"/>
              <a:t> – WADs support the </a:t>
            </a:r>
            <a:r>
              <a:rPr lang="en-GB" baseline="0" dirty="0" err="1" smtClean="0"/>
              <a:t>ePDP</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15</a:t>
            </a:fld>
            <a:endParaRPr lang="en-GB"/>
          </a:p>
        </p:txBody>
      </p:sp>
    </p:spTree>
    <p:extLst>
      <p:ext uri="{BB962C8B-B14F-4D97-AF65-F5344CB8AC3E}">
        <p14:creationId xmlns:p14="http://schemas.microsoft.com/office/powerpoint/2010/main" val="3900403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16</a:t>
            </a:fld>
            <a:endParaRPr lang="en-GB"/>
          </a:p>
        </p:txBody>
      </p:sp>
    </p:spTree>
    <p:extLst>
      <p:ext uri="{BB962C8B-B14F-4D97-AF65-F5344CB8AC3E}">
        <p14:creationId xmlns:p14="http://schemas.microsoft.com/office/powerpoint/2010/main" val="3617660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17</a:t>
            </a:fld>
            <a:endParaRPr lang="en-GB"/>
          </a:p>
        </p:txBody>
      </p:sp>
    </p:spTree>
    <p:extLst>
      <p:ext uri="{BB962C8B-B14F-4D97-AF65-F5344CB8AC3E}">
        <p14:creationId xmlns:p14="http://schemas.microsoft.com/office/powerpoint/2010/main" val="33953226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18</a:t>
            </a:fld>
            <a:endParaRPr lang="en-GB"/>
          </a:p>
        </p:txBody>
      </p:sp>
    </p:spTree>
    <p:extLst>
      <p:ext uri="{BB962C8B-B14F-4D97-AF65-F5344CB8AC3E}">
        <p14:creationId xmlns:p14="http://schemas.microsoft.com/office/powerpoint/2010/main" val="19709503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Pass copies around at beginning</a:t>
            </a:r>
            <a:r>
              <a:rPr lang="en-GB" baseline="0" dirty="0" smtClean="0"/>
              <a:t> </a:t>
            </a:r>
          </a:p>
          <a:p>
            <a:r>
              <a:rPr lang="en-GB" baseline="0" dirty="0" smtClean="0"/>
              <a:t>Assessed at H-Level and monitored throughout the year by personal tutors. </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19</a:t>
            </a:fld>
            <a:endParaRPr lang="en-GB"/>
          </a:p>
        </p:txBody>
      </p:sp>
    </p:spTree>
    <p:extLst>
      <p:ext uri="{BB962C8B-B14F-4D97-AF65-F5344CB8AC3E}">
        <p14:creationId xmlns:p14="http://schemas.microsoft.com/office/powerpoint/2010/main" val="3064101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5A2102A-1E5C-42FF-961A-D99998A51BED}" type="slidenum">
              <a:rPr lang="en-GB" sz="1200" smtClean="0"/>
              <a:pPr/>
              <a:t>2</a:t>
            </a:fld>
            <a:endParaRPr lang="en-GB" sz="1200" smtClean="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dirty="0" smtClean="0">
              <a:latin typeface="Arial" charset="0"/>
            </a:endParaRPr>
          </a:p>
        </p:txBody>
      </p:sp>
    </p:spTree>
    <p:extLst>
      <p:ext uri="{BB962C8B-B14F-4D97-AF65-F5344CB8AC3E}">
        <p14:creationId xmlns:p14="http://schemas.microsoft.com/office/powerpoint/2010/main" val="20538995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Talk</a:t>
            </a:r>
            <a:r>
              <a:rPr lang="en-GB" baseline="0" dirty="0" smtClean="0"/>
              <a:t> to them about e-PDP and </a:t>
            </a:r>
            <a:r>
              <a:rPr lang="en-GB" baseline="0" dirty="0" err="1" smtClean="0"/>
              <a:t>Mahara</a:t>
            </a:r>
            <a:r>
              <a:rPr lang="en-GB" baseline="0" dirty="0" smtClean="0"/>
              <a:t> – </a:t>
            </a:r>
            <a:r>
              <a:rPr lang="en-GB" baseline="0" dirty="0" err="1" smtClean="0"/>
              <a:t>Mahara</a:t>
            </a:r>
            <a:r>
              <a:rPr lang="en-GB" baseline="0" dirty="0" smtClean="0"/>
              <a:t> is the platform/tool – the e-PDP is the Professional Development Portfolio.</a:t>
            </a:r>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20</a:t>
            </a:fld>
            <a:endParaRPr lang="en-GB"/>
          </a:p>
        </p:txBody>
      </p:sp>
    </p:spTree>
    <p:extLst>
      <p:ext uri="{BB962C8B-B14F-4D97-AF65-F5344CB8AC3E}">
        <p14:creationId xmlns:p14="http://schemas.microsoft.com/office/powerpoint/2010/main" val="3946606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21</a:t>
            </a:fld>
            <a:endParaRPr lang="en-GB"/>
          </a:p>
        </p:txBody>
      </p:sp>
    </p:spTree>
    <p:extLst>
      <p:ext uri="{BB962C8B-B14F-4D97-AF65-F5344CB8AC3E}">
        <p14:creationId xmlns:p14="http://schemas.microsoft.com/office/powerpoint/2010/main" val="322667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trainees to reflect on the comment. You might use the ‘Think, pair, share’ strategy.</a:t>
            </a:r>
          </a:p>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22</a:t>
            </a:fld>
            <a:endParaRPr lang="en-GB"/>
          </a:p>
        </p:txBody>
      </p:sp>
    </p:spTree>
    <p:extLst>
      <p:ext uri="{BB962C8B-B14F-4D97-AF65-F5344CB8AC3E}">
        <p14:creationId xmlns:p14="http://schemas.microsoft.com/office/powerpoint/2010/main" val="1288098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Emphasise the importance of reflective practice in the teaching profession</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3</a:t>
            </a:fld>
            <a:endParaRPr lang="en-GB"/>
          </a:p>
        </p:txBody>
      </p:sp>
    </p:spTree>
    <p:extLst>
      <p:ext uri="{BB962C8B-B14F-4D97-AF65-F5344CB8AC3E}">
        <p14:creationId xmlns:p14="http://schemas.microsoft.com/office/powerpoint/2010/main" val="3292558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3 definitions are included for</a:t>
            </a:r>
            <a:r>
              <a:rPr lang="en-GB" baseline="0" dirty="0" smtClean="0"/>
              <a:t> the purpose of feedback discussion for you to use/not use as you see fit.</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4</a:t>
            </a:fld>
            <a:endParaRPr lang="en-GB"/>
          </a:p>
        </p:txBody>
      </p:sp>
    </p:spTree>
    <p:extLst>
      <p:ext uri="{BB962C8B-B14F-4D97-AF65-F5344CB8AC3E}">
        <p14:creationId xmlns:p14="http://schemas.microsoft.com/office/powerpoint/2010/main" val="474507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5</a:t>
            </a:fld>
            <a:endParaRPr lang="en-GB"/>
          </a:p>
        </p:txBody>
      </p:sp>
    </p:spTree>
    <p:extLst>
      <p:ext uri="{BB962C8B-B14F-4D97-AF65-F5344CB8AC3E}">
        <p14:creationId xmlns:p14="http://schemas.microsoft.com/office/powerpoint/2010/main" val="2263095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6</a:t>
            </a:fld>
            <a:endParaRPr lang="en-GB"/>
          </a:p>
        </p:txBody>
      </p:sp>
    </p:spTree>
    <p:extLst>
      <p:ext uri="{BB962C8B-B14F-4D97-AF65-F5344CB8AC3E}">
        <p14:creationId xmlns:p14="http://schemas.microsoft.com/office/powerpoint/2010/main" val="1281707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trainees have a grasp of reflection and reflective practice, develop this to consider the concept of ‘reflexivity’.</a:t>
            </a:r>
          </a:p>
          <a:p>
            <a:r>
              <a:rPr lang="en-GB" dirty="0" smtClean="0"/>
              <a:t>Ask</a:t>
            </a:r>
            <a:r>
              <a:rPr lang="en-GB" baseline="0" dirty="0" smtClean="0"/>
              <a:t> trainees to read the above quotes and to try to articulate the difference.</a:t>
            </a:r>
          </a:p>
          <a:p>
            <a:r>
              <a:rPr lang="en-GB" baseline="0" dirty="0" smtClean="0"/>
              <a:t>Could use ‘Think, Pair, Share’ here.</a:t>
            </a:r>
          </a:p>
          <a:p>
            <a:r>
              <a:rPr lang="en-GB" baseline="0" dirty="0" smtClean="0"/>
              <a:t>Illustrate this with the quote on the next slide.</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7</a:t>
            </a:fld>
            <a:endParaRPr lang="en-GB"/>
          </a:p>
        </p:txBody>
      </p:sp>
    </p:spTree>
    <p:extLst>
      <p:ext uri="{BB962C8B-B14F-4D97-AF65-F5344CB8AC3E}">
        <p14:creationId xmlns:p14="http://schemas.microsoft.com/office/powerpoint/2010/main" val="743393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the self-study task, trainees will have considered 1 of 3 definitions of reflection – understanding that definitions vary, that knowledge is contested is a feature of work at Master’s level – we will revisit this is when we look at the PGCE assignment.</a:t>
            </a:r>
          </a:p>
          <a:p>
            <a:endParaRPr lang="en-GB" dirty="0" smtClean="0"/>
          </a:p>
          <a:p>
            <a:r>
              <a:rPr lang="en-GB" dirty="0" smtClean="0"/>
              <a:t>Group students in groups of 3 with one of each definition (A,B,C). Students to share each definition and consider</a:t>
            </a:r>
            <a:r>
              <a:rPr lang="en-GB" baseline="0" dirty="0" smtClean="0"/>
              <a:t> the similarities and differences.</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8</a:t>
            </a:fld>
            <a:endParaRPr lang="en-GB"/>
          </a:p>
        </p:txBody>
      </p:sp>
    </p:spTree>
    <p:extLst>
      <p:ext uri="{BB962C8B-B14F-4D97-AF65-F5344CB8AC3E}">
        <p14:creationId xmlns:p14="http://schemas.microsoft.com/office/powerpoint/2010/main" val="2386384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Quote from a PGCE student.</a:t>
            </a:r>
          </a:p>
          <a:p>
            <a:r>
              <a:rPr lang="en-GB" dirty="0" smtClean="0"/>
              <a:t>Read, discuss with a partner:</a:t>
            </a:r>
            <a:r>
              <a:rPr lang="en-GB" baseline="0" dirty="0" smtClean="0"/>
              <a:t> is this reflective or reflexive practice?</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9</a:t>
            </a:fld>
            <a:endParaRPr lang="en-GB"/>
          </a:p>
        </p:txBody>
      </p:sp>
    </p:spTree>
    <p:extLst>
      <p:ext uri="{BB962C8B-B14F-4D97-AF65-F5344CB8AC3E}">
        <p14:creationId xmlns:p14="http://schemas.microsoft.com/office/powerpoint/2010/main" val="3966370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3EAA2EA-1468-427D-A8F4-71C2CE70E63E}" type="slidenum">
              <a:rPr lang="en-GB" smtClean="0"/>
              <a:pPr>
                <a:defRPr/>
              </a:pPr>
              <a:t>‹#›</a:t>
            </a:fld>
            <a:endParaRPr lang="en-GB"/>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9B3158A-565C-40CA-9F9E-EBF52D8E80EF}" type="slidenum">
              <a:rPr lang="en-GB" smtClean="0"/>
              <a:pPr>
                <a:defRPr/>
              </a:pPr>
              <a:t>‹#›</a:t>
            </a:fld>
            <a:endParaRPr lang="en-GB"/>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0206C5A-099F-45C4-B55B-DE8AEE626DB5}" type="slidenum">
              <a:rPr lang="en-GB" smtClean="0"/>
              <a:pPr>
                <a:defRPr/>
              </a:pPr>
              <a:t>‹#›</a:t>
            </a:fld>
            <a:endParaRPr lang="en-GB"/>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21/08/2019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21/08/2019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99725E2-11EA-4A90-945F-FCD371E0FCFE}" type="slidenum">
              <a:rPr lang="en-GB" smtClean="0"/>
              <a:pPr>
                <a:defRPr/>
              </a:pPr>
              <a:t>‹#›</a:t>
            </a:fld>
            <a:endParaRPr lang="en-GB"/>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21/08/2019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3DE0003-B5D7-4213-A3EF-1E418D1D5F44}" type="slidenum">
              <a:rPr lang="en-GB" smtClean="0"/>
              <a:pPr>
                <a:defRPr/>
              </a:pPr>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47D9FDE-8268-4EAB-8BAF-654877F91840}" type="slidenum">
              <a:rPr lang="en-GB" smtClean="0"/>
              <a:pPr>
                <a:defRPr/>
              </a:pPr>
              <a:t>‹#›</a:t>
            </a:fld>
            <a:endParaRPr lang="en-GB"/>
          </a:p>
        </p:txBody>
      </p:sp>
    </p:spTree>
    <p:extLst>
      <p:ext uri="{BB962C8B-B14F-4D97-AF65-F5344CB8AC3E}">
        <p14:creationId xmlns:p14="http://schemas.microsoft.com/office/powerpoint/2010/main" val="30452839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21/08/2019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21/08/2019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21/08/2019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7256AF1-3498-4AD6-B423-CB88DB227D9F}" type="slidenum">
              <a:rPr lang="en-GB" smtClean="0"/>
              <a:pPr>
                <a:defRPr/>
              </a:pPr>
              <a:t>‹#›</a:t>
            </a:fld>
            <a:endParaRPr lang="en-GB"/>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05CCE35-80D5-412E-9CEA-97C68B1203A0}" type="slidenum">
              <a:rPr lang="en-GB" smtClean="0"/>
              <a:pPr>
                <a:defRPr/>
              </a:pPr>
              <a:t>‹#›</a:t>
            </a:fld>
            <a:endParaRPr lang="en-GB"/>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699A9B8-88C1-4E6D-A178-23E7C4B2966E}" type="slidenum">
              <a:rPr lang="en-GB" smtClean="0"/>
              <a:pPr>
                <a:defRPr/>
              </a:pPr>
              <a:t>‹#›</a:t>
            </a:fld>
            <a:endParaRPr lang="en-GB"/>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A7FA089-5ECA-4850-BE81-A5B3EBD333D2}" type="slidenum">
              <a:rPr lang="en-GB" smtClean="0"/>
              <a:pPr>
                <a:defRPr/>
              </a:pPr>
              <a:t>‹#›</a:t>
            </a:fld>
            <a:endParaRPr lang="en-GB"/>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6.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FF46D21D-EA1A-432A-ADAF-C72883F148CB}" type="slidenum">
              <a:rPr lang="en-GB" smtClean="0"/>
              <a:pPr>
                <a:defRPr/>
              </a:pPr>
              <a:t>‹#›</a:t>
            </a:fld>
            <a:endParaRPr lang="en-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www.ldu.leeds.ac.uk/ldu/sddu_multimedia/kolb/kolb_flash.htm" TargetMode="External"/><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learningdevelopment.plymouth.ac.uk/LDstudyguides/pdf/11Reflection.pd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33793" name="Text Box 1027"/>
          <p:cNvSpPr txBox="1">
            <a:spLocks noChangeArrowheads="1"/>
          </p:cNvSpPr>
          <p:nvPr/>
        </p:nvSpPr>
        <p:spPr bwMode="auto">
          <a:xfrm>
            <a:off x="762000" y="1981200"/>
            <a:ext cx="74676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endParaRPr lang="en-GB">
              <a:latin typeface="Arial Black" pitchFamily="34" charset="0"/>
            </a:endParaRPr>
          </a:p>
          <a:p>
            <a:pPr algn="ctr">
              <a:spcBef>
                <a:spcPct val="50000"/>
              </a:spcBef>
            </a:pPr>
            <a:endParaRPr lang="en-GB" sz="2800">
              <a:latin typeface="Arial Black" pitchFamily="34" charset="0"/>
            </a:endParaRPr>
          </a:p>
        </p:txBody>
      </p:sp>
      <p:sp>
        <p:nvSpPr>
          <p:cNvPr id="33794" name="Rectangle 1040"/>
          <p:cNvSpPr>
            <a:spLocks noGrp="1" noChangeArrowheads="1"/>
          </p:cNvSpPr>
          <p:nvPr>
            <p:ph type="ctrTitle"/>
          </p:nvPr>
        </p:nvSpPr>
        <p:spPr>
          <a:xfrm>
            <a:off x="125029" y="4684713"/>
            <a:ext cx="7620000" cy="1143000"/>
          </a:xfrm>
        </p:spPr>
        <p:txBody>
          <a:bodyPr/>
          <a:lstStyle/>
          <a:p>
            <a:r>
              <a:rPr lang="en-US" sz="3600" dirty="0" smtClean="0">
                <a:solidFill>
                  <a:schemeClr val="tx2"/>
                </a:solidFill>
              </a:rPr>
              <a:t>Developing Reflective Practice</a:t>
            </a:r>
            <a:endParaRPr lang="en-GB" sz="3600" dirty="0" smtClean="0">
              <a:solidFill>
                <a:schemeClr val="tx2"/>
              </a:solidFill>
            </a:endParaRPr>
          </a:p>
        </p:txBody>
      </p:sp>
      <p:sp>
        <p:nvSpPr>
          <p:cNvPr id="33795" name="Subtitle 4"/>
          <p:cNvSpPr>
            <a:spLocks noGrp="1"/>
          </p:cNvSpPr>
          <p:nvPr>
            <p:ph type="subTitle" idx="1"/>
          </p:nvPr>
        </p:nvSpPr>
        <p:spPr>
          <a:xfrm>
            <a:off x="205171" y="5737169"/>
            <a:ext cx="6400800" cy="900113"/>
          </a:xfrm>
        </p:spPr>
        <p:txBody>
          <a:bodyPr/>
          <a:lstStyle/>
          <a:p>
            <a:pPr>
              <a:lnSpc>
                <a:spcPct val="80000"/>
              </a:lnSpc>
            </a:pPr>
            <a:r>
              <a:rPr lang="en-US" sz="2800" dirty="0" smtClean="0">
                <a:solidFill>
                  <a:schemeClr val="tx1"/>
                </a:solidFill>
              </a:rPr>
              <a:t>Primary/EY School Direct</a:t>
            </a:r>
          </a:p>
          <a:p>
            <a:pPr>
              <a:lnSpc>
                <a:spcPct val="80000"/>
              </a:lnSpc>
            </a:pPr>
            <a:r>
              <a:rPr lang="en-US" sz="2800" dirty="0" smtClean="0"/>
              <a:t>August </a:t>
            </a:r>
            <a:r>
              <a:rPr lang="en-US" sz="2800" dirty="0" smtClean="0"/>
              <a:t>2019</a:t>
            </a:r>
            <a:endParaRPr lang="en-US" sz="2800" dirty="0" smtClean="0">
              <a:solidFill>
                <a:schemeClr val="tx1"/>
              </a:solidFill>
            </a:endParaRPr>
          </a:p>
          <a:p>
            <a:pPr>
              <a:lnSpc>
                <a:spcPct val="80000"/>
              </a:lnSpc>
            </a:pPr>
            <a:endParaRPr lang="en-US" sz="28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534" y="1517754"/>
            <a:ext cx="7990656" cy="1066800"/>
          </a:xfrm>
        </p:spPr>
        <p:txBody>
          <a:bodyPr/>
          <a:lstStyle/>
          <a:p>
            <a:r>
              <a:rPr lang="en-GB" dirty="0" smtClean="0"/>
              <a:t>Purposes of Reflective Practice </a:t>
            </a:r>
            <a:r>
              <a:rPr lang="en-GB" i="1" dirty="0" smtClean="0"/>
              <a:t>(Theory to Practice)?</a:t>
            </a:r>
            <a:br>
              <a:rPr lang="en-GB" i="1" dirty="0" smtClean="0"/>
            </a:br>
            <a:r>
              <a:rPr lang="en-GB" i="1" dirty="0" smtClean="0"/>
              <a:t/>
            </a:r>
            <a:br>
              <a:rPr lang="en-GB" i="1" dirty="0" smtClean="0"/>
            </a:br>
            <a:r>
              <a:rPr lang="en-GB" i="1" dirty="0" smtClean="0">
                <a:solidFill>
                  <a:srgbClr val="00B050"/>
                </a:solidFill>
              </a:rPr>
              <a:t>TTYP</a:t>
            </a:r>
            <a:endParaRPr lang="en-GB" i="1" dirty="0">
              <a:solidFill>
                <a:srgbClr val="00B050"/>
              </a:solidFill>
            </a:endParaRPr>
          </a:p>
        </p:txBody>
      </p:sp>
    </p:spTree>
    <p:extLst>
      <p:ext uri="{BB962C8B-B14F-4D97-AF65-F5344CB8AC3E}">
        <p14:creationId xmlns:p14="http://schemas.microsoft.com/office/powerpoint/2010/main" val="4109620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Grp="1" noChangeArrowheads="1"/>
          </p:cNvSpPr>
          <p:nvPr>
            <p:ph type="title"/>
          </p:nvPr>
        </p:nvSpPr>
        <p:spPr bwMode="auto">
          <a:xfrm>
            <a:off x="539552" y="476672"/>
            <a:ext cx="7772400"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rgbClr val="003399"/>
                </a:solidFill>
                <a:latin typeface="+mn-lt"/>
                <a:ea typeface="+mn-ea"/>
                <a:cs typeface="+mn-cs"/>
              </a:defRPr>
            </a:lvl1pPr>
            <a:lvl2pPr marL="742950" indent="-285750" algn="l" rtl="0" eaLnBrk="0" fontAlgn="base" hangingPunct="0">
              <a:spcBef>
                <a:spcPct val="20000"/>
              </a:spcBef>
              <a:spcAft>
                <a:spcPct val="0"/>
              </a:spcAft>
              <a:buChar char="–"/>
              <a:defRPr sz="2800">
                <a:solidFill>
                  <a:srgbClr val="003399"/>
                </a:solidFill>
                <a:latin typeface="+mn-lt"/>
              </a:defRPr>
            </a:lvl2pPr>
            <a:lvl3pPr marL="1143000" indent="-228600" algn="l" rtl="0" eaLnBrk="0" fontAlgn="base" hangingPunct="0">
              <a:spcBef>
                <a:spcPct val="20000"/>
              </a:spcBef>
              <a:spcAft>
                <a:spcPct val="0"/>
              </a:spcAft>
              <a:buChar char="•"/>
              <a:defRPr sz="2400">
                <a:solidFill>
                  <a:srgbClr val="003399"/>
                </a:solidFill>
                <a:latin typeface="+mn-lt"/>
              </a:defRPr>
            </a:lvl3pPr>
            <a:lvl4pPr marL="1600200" indent="-228600" algn="l" rtl="0" eaLnBrk="0" fontAlgn="base" hangingPunct="0">
              <a:spcBef>
                <a:spcPct val="20000"/>
              </a:spcBef>
              <a:spcAft>
                <a:spcPct val="0"/>
              </a:spcAft>
              <a:buChar char="–"/>
              <a:defRPr sz="2000">
                <a:solidFill>
                  <a:srgbClr val="003399"/>
                </a:solidFill>
                <a:latin typeface="+mn-lt"/>
              </a:defRPr>
            </a:lvl4pPr>
            <a:lvl5pPr marL="2057400" indent="-228600" algn="l" rtl="0" eaLnBrk="0" fontAlgn="base" hangingPunct="0">
              <a:spcBef>
                <a:spcPct val="20000"/>
              </a:spcBef>
              <a:spcAft>
                <a:spcPct val="0"/>
              </a:spcAft>
              <a:buChar char="»"/>
              <a:defRPr sz="2000">
                <a:solidFill>
                  <a:srgbClr val="003399"/>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80000"/>
              </a:lnSpc>
              <a:buFontTx/>
              <a:buNone/>
            </a:pPr>
            <a:r>
              <a:rPr lang="en-GB" sz="4400" dirty="0" smtClean="0">
                <a:solidFill>
                  <a:srgbClr val="0099CC"/>
                </a:solidFill>
              </a:rPr>
              <a:t>Pollard, 2005, p.5</a:t>
            </a:r>
          </a:p>
        </p:txBody>
      </p:sp>
      <p:pic>
        <p:nvPicPr>
          <p:cNvPr id="4" name="Picture 5" descr=" "/>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2564904"/>
            <a:ext cx="8128821"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749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115888"/>
            <a:ext cx="7772400" cy="1066800"/>
          </a:xfrm>
        </p:spPr>
        <p:txBody>
          <a:bodyPr/>
          <a:lstStyle/>
          <a:p>
            <a:r>
              <a:rPr lang="en-GB" dirty="0" smtClean="0"/>
              <a:t>Levels of reflection</a:t>
            </a:r>
          </a:p>
        </p:txBody>
      </p:sp>
      <p:sp>
        <p:nvSpPr>
          <p:cNvPr id="57347" name="Rectangle 3"/>
          <p:cNvSpPr>
            <a:spLocks noGrp="1" noChangeArrowheads="1"/>
          </p:cNvSpPr>
          <p:nvPr>
            <p:ph idx="1"/>
          </p:nvPr>
        </p:nvSpPr>
        <p:spPr>
          <a:xfrm>
            <a:off x="323850" y="1125538"/>
            <a:ext cx="8569325" cy="5486400"/>
          </a:xfrm>
        </p:spPr>
        <p:txBody>
          <a:bodyPr/>
          <a:lstStyle/>
          <a:p>
            <a:pPr>
              <a:lnSpc>
                <a:spcPct val="80000"/>
              </a:lnSpc>
              <a:spcAft>
                <a:spcPct val="25000"/>
              </a:spcAft>
              <a:buFontTx/>
              <a:buNone/>
            </a:pPr>
            <a:r>
              <a:rPr lang="en-GB" sz="2000" b="1" dirty="0" smtClean="0">
                <a:solidFill>
                  <a:srgbClr val="0099CC"/>
                </a:solidFill>
              </a:rPr>
              <a:t>1. Descriptive writing</a:t>
            </a:r>
            <a:r>
              <a:rPr lang="en-GB" sz="2000" dirty="0" smtClean="0"/>
              <a:t>: writing that is not considered to show evidence of reflection: it is a description with no discussion beyond description.</a:t>
            </a:r>
          </a:p>
          <a:p>
            <a:pPr>
              <a:lnSpc>
                <a:spcPct val="80000"/>
              </a:lnSpc>
              <a:spcAft>
                <a:spcPct val="25000"/>
              </a:spcAft>
              <a:buFontTx/>
              <a:buNone/>
            </a:pPr>
            <a:r>
              <a:rPr lang="en-GB" sz="2000" b="1" dirty="0" smtClean="0">
                <a:solidFill>
                  <a:srgbClr val="0099CC"/>
                </a:solidFill>
              </a:rPr>
              <a:t>2. Descriptive reflection</a:t>
            </a:r>
            <a:r>
              <a:rPr lang="en-GB" sz="2000" dirty="0" smtClean="0"/>
              <a:t>: There is a description of events. The possibility of alternative viewpoints is accepted but most reflection is from one perspective.</a:t>
            </a:r>
          </a:p>
          <a:p>
            <a:pPr>
              <a:lnSpc>
                <a:spcPct val="80000"/>
              </a:lnSpc>
              <a:spcAft>
                <a:spcPct val="25000"/>
              </a:spcAft>
              <a:buFontTx/>
              <a:buNone/>
            </a:pPr>
            <a:r>
              <a:rPr lang="en-GB" sz="2000" b="1" dirty="0" smtClean="0">
                <a:solidFill>
                  <a:srgbClr val="0099CC"/>
                </a:solidFill>
              </a:rPr>
              <a:t>3. Dialogic reflection</a:t>
            </a:r>
            <a:r>
              <a:rPr lang="en-GB" sz="2000" dirty="0" smtClean="0"/>
              <a:t>: the work demonstrates ‘a “stepping back” from events and actions leading to a different level of mulling about discourse with self and exploring the discourse of events and actions’. There is a recognition that different qualities of judgement and alternative explanations may exist for the same material. The reflection is analytical or integrative, though may reveal inconsistency.</a:t>
            </a:r>
          </a:p>
          <a:p>
            <a:pPr>
              <a:lnSpc>
                <a:spcPct val="80000"/>
              </a:lnSpc>
              <a:spcAft>
                <a:spcPct val="25000"/>
              </a:spcAft>
              <a:buFontTx/>
              <a:buNone/>
            </a:pPr>
            <a:r>
              <a:rPr lang="en-GB" sz="2000" b="1" dirty="0" smtClean="0">
                <a:solidFill>
                  <a:srgbClr val="0099CC"/>
                </a:solidFill>
              </a:rPr>
              <a:t>4. Critical reflection:</a:t>
            </a:r>
            <a:r>
              <a:rPr lang="en-GB" sz="2000" dirty="0" smtClean="0"/>
              <a:t> ‘Demonstrates an awareness that actions and events are not only located within and explicable by multiple perspectives, but are located in and influenced by multiple historical and socio-political contexts’</a:t>
            </a:r>
          </a:p>
          <a:p>
            <a:pPr>
              <a:lnSpc>
                <a:spcPct val="80000"/>
              </a:lnSpc>
              <a:spcAft>
                <a:spcPct val="25000"/>
              </a:spcAft>
              <a:buFontTx/>
              <a:buNone/>
            </a:pPr>
            <a:endParaRPr lang="en-GB" sz="2000" dirty="0" smtClean="0"/>
          </a:p>
          <a:p>
            <a:pPr>
              <a:lnSpc>
                <a:spcPct val="80000"/>
              </a:lnSpc>
              <a:spcAft>
                <a:spcPct val="25000"/>
              </a:spcAft>
              <a:buFontTx/>
              <a:buNone/>
            </a:pPr>
            <a:r>
              <a:rPr lang="en-GB" sz="2000" dirty="0" smtClean="0"/>
              <a:t>Moon (2006) p.40-41</a:t>
            </a:r>
          </a:p>
        </p:txBody>
      </p:sp>
      <p:cxnSp>
        <p:nvCxnSpPr>
          <p:cNvPr id="3" name="Straight Connector 2"/>
          <p:cNvCxnSpPr/>
          <p:nvPr/>
        </p:nvCxnSpPr>
        <p:spPr bwMode="auto">
          <a:xfrm>
            <a:off x="4444409" y="1637414"/>
            <a:ext cx="3689498" cy="1063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6" name="Straight Connector 5"/>
          <p:cNvCxnSpPr/>
          <p:nvPr/>
        </p:nvCxnSpPr>
        <p:spPr bwMode="auto">
          <a:xfrm>
            <a:off x="5287925" y="2278911"/>
            <a:ext cx="2973573" cy="1063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8" name="Straight Connector 7"/>
          <p:cNvCxnSpPr/>
          <p:nvPr/>
        </p:nvCxnSpPr>
        <p:spPr bwMode="auto">
          <a:xfrm>
            <a:off x="793897" y="2527003"/>
            <a:ext cx="1215656" cy="5316"/>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0" name="Straight Connector 9"/>
          <p:cNvCxnSpPr/>
          <p:nvPr/>
        </p:nvCxnSpPr>
        <p:spPr bwMode="auto">
          <a:xfrm>
            <a:off x="793897" y="3359886"/>
            <a:ext cx="2066261" cy="5316"/>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2" name="Straight Connector 11"/>
          <p:cNvCxnSpPr/>
          <p:nvPr/>
        </p:nvCxnSpPr>
        <p:spPr bwMode="auto">
          <a:xfrm>
            <a:off x="793897" y="3863160"/>
            <a:ext cx="6138531" cy="5316"/>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4" name="Straight Connector 13"/>
          <p:cNvCxnSpPr/>
          <p:nvPr/>
        </p:nvCxnSpPr>
        <p:spPr bwMode="auto">
          <a:xfrm>
            <a:off x="793896" y="4717309"/>
            <a:ext cx="1215657" cy="2658"/>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6" name="Straight Connector 15"/>
          <p:cNvCxnSpPr/>
          <p:nvPr/>
        </p:nvCxnSpPr>
        <p:spPr bwMode="auto">
          <a:xfrm>
            <a:off x="5073501" y="4706674"/>
            <a:ext cx="2390555" cy="1329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8" name="Straight Connector 17"/>
          <p:cNvCxnSpPr/>
          <p:nvPr/>
        </p:nvCxnSpPr>
        <p:spPr bwMode="auto">
          <a:xfrm>
            <a:off x="814275" y="4986665"/>
            <a:ext cx="1397297"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a:off x="4773131" y="4986665"/>
            <a:ext cx="3626590"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2" name="Straight Connector 21"/>
          <p:cNvCxnSpPr/>
          <p:nvPr/>
        </p:nvCxnSpPr>
        <p:spPr bwMode="auto">
          <a:xfrm>
            <a:off x="793896" y="5234758"/>
            <a:ext cx="2938132"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Reflective practice and your </a:t>
            </a:r>
            <a:r>
              <a:rPr lang="en-GB" dirty="0" err="1" smtClean="0"/>
              <a:t>ePDP</a:t>
            </a:r>
            <a:endParaRPr lang="en-GB" dirty="0"/>
          </a:p>
        </p:txBody>
      </p:sp>
      <p:sp>
        <p:nvSpPr>
          <p:cNvPr id="5" name="Text Placeholder 4"/>
          <p:cNvSpPr>
            <a:spLocks noGrp="1"/>
          </p:cNvSpPr>
          <p:nvPr>
            <p:ph type="body" idx="1"/>
          </p:nvPr>
        </p:nvSpPr>
        <p:spPr/>
        <p:txBody>
          <a:bodyPr/>
          <a:lstStyle/>
          <a:p>
            <a:r>
              <a:rPr lang="en-GB" dirty="0" smtClean="0"/>
              <a:t>Remember – the WADs contain learning questions to support your reflections. </a:t>
            </a:r>
            <a:endParaRPr lang="en-GB" dirty="0"/>
          </a:p>
        </p:txBody>
      </p:sp>
    </p:spTree>
    <p:extLst>
      <p:ext uri="{BB962C8B-B14F-4D97-AF65-F5344CB8AC3E}">
        <p14:creationId xmlns:p14="http://schemas.microsoft.com/office/powerpoint/2010/main" val="726460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a:t>
            </a:r>
            <a:r>
              <a:rPr lang="en-GB" dirty="0" smtClean="0"/>
              <a:t>-PDP</a:t>
            </a:r>
            <a:endParaRPr lang="en-GB" dirty="0"/>
          </a:p>
        </p:txBody>
      </p:sp>
      <p:sp>
        <p:nvSpPr>
          <p:cNvPr id="3" name="Text Placeholder 2"/>
          <p:cNvSpPr>
            <a:spLocks noGrp="1"/>
          </p:cNvSpPr>
          <p:nvPr>
            <p:ph type="body" idx="1"/>
          </p:nvPr>
        </p:nvSpPr>
        <p:spPr>
          <a:xfrm>
            <a:off x="661353" y="2419033"/>
            <a:ext cx="7772400" cy="1500187"/>
          </a:xfrm>
        </p:spPr>
        <p:txBody>
          <a:bodyPr/>
          <a:lstStyle/>
          <a:p>
            <a:r>
              <a:rPr lang="en-GB" dirty="0" smtClean="0"/>
              <a:t>Online portfolio</a:t>
            </a:r>
          </a:p>
          <a:p>
            <a:r>
              <a:rPr lang="en-GB" dirty="0" err="1" smtClean="0"/>
              <a:t>Mahara</a:t>
            </a:r>
            <a:endParaRPr lang="en-GB" dirty="0" smtClean="0"/>
          </a:p>
          <a:p>
            <a:r>
              <a:rPr lang="en-GB" dirty="0" smtClean="0"/>
              <a:t>Will be introduced tomorrow</a:t>
            </a:r>
          </a:p>
          <a:p>
            <a:r>
              <a:rPr lang="en-GB" dirty="0" smtClean="0"/>
              <a:t> </a:t>
            </a:r>
          </a:p>
          <a:p>
            <a:r>
              <a:rPr lang="en-GB" i="1" dirty="0" smtClean="0">
                <a:solidFill>
                  <a:srgbClr val="FF0000"/>
                </a:solidFill>
              </a:rPr>
              <a:t>Add link to share template briefly </a:t>
            </a:r>
            <a:endParaRPr lang="en-GB" i="1" dirty="0" smtClean="0">
              <a:solidFill>
                <a:srgbClr val="FF0000"/>
              </a:solidFill>
            </a:endParaRPr>
          </a:p>
          <a:p>
            <a:endParaRPr lang="en-GB" dirty="0"/>
          </a:p>
        </p:txBody>
      </p:sp>
    </p:spTree>
    <p:extLst>
      <p:ext uri="{BB962C8B-B14F-4D97-AF65-F5344CB8AC3E}">
        <p14:creationId xmlns:p14="http://schemas.microsoft.com/office/powerpoint/2010/main" val="2492765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WADs to support your reflections</a:t>
            </a:r>
            <a:endParaRPr lang="en-US" dirty="0"/>
          </a:p>
        </p:txBody>
      </p:sp>
      <p:sp>
        <p:nvSpPr>
          <p:cNvPr id="3" name="Content Placeholder 2"/>
          <p:cNvSpPr>
            <a:spLocks noGrp="1"/>
          </p:cNvSpPr>
          <p:nvPr>
            <p:ph idx="1"/>
          </p:nvPr>
        </p:nvSpPr>
        <p:spPr>
          <a:xfrm>
            <a:off x="149196" y="1409075"/>
            <a:ext cx="8366154" cy="4317168"/>
          </a:xfrm>
        </p:spPr>
        <p:txBody>
          <a:bodyPr>
            <a:normAutofit fontScale="92500" lnSpcReduction="10000"/>
          </a:bodyPr>
          <a:lstStyle/>
          <a:p>
            <a:r>
              <a:rPr lang="en-GB" sz="3300" i="1" dirty="0" smtClean="0"/>
              <a:t>Examples of learning questions (TS5) </a:t>
            </a:r>
          </a:p>
          <a:p>
            <a:r>
              <a:rPr lang="en-GB" sz="3300" i="1" dirty="0" smtClean="0"/>
              <a:t>How </a:t>
            </a:r>
            <a:r>
              <a:rPr lang="en-GB" sz="3300" i="1" dirty="0"/>
              <a:t>does your planning take account of different needs and strengths of learners? </a:t>
            </a:r>
            <a:endParaRPr lang="en-GB" sz="3300" dirty="0"/>
          </a:p>
          <a:p>
            <a:r>
              <a:rPr lang="en-GB" sz="3300" i="1" dirty="0"/>
              <a:t>How does your planning refer to individual and group learning needs?</a:t>
            </a:r>
            <a:endParaRPr lang="en-GB" sz="3300" dirty="0"/>
          </a:p>
          <a:p>
            <a:r>
              <a:rPr lang="en-GB" sz="3300" i="1" dirty="0"/>
              <a:t>What differentiation strategies have you found to be most effective and why?</a:t>
            </a:r>
            <a:endParaRPr lang="en-GB" sz="3300" dirty="0"/>
          </a:p>
          <a:p>
            <a:r>
              <a:rPr lang="en-GB" sz="3300" i="1" dirty="0"/>
              <a:t>How do you know if your differentiation strategies have been effective?</a:t>
            </a:r>
            <a:endParaRPr lang="en-GB" sz="3300" dirty="0"/>
          </a:p>
          <a:p>
            <a:endParaRPr lang="en-US" dirty="0"/>
          </a:p>
        </p:txBody>
      </p:sp>
    </p:spTree>
    <p:extLst>
      <p:ext uri="{BB962C8B-B14F-4D97-AF65-F5344CB8AC3E}">
        <p14:creationId xmlns:p14="http://schemas.microsoft.com/office/powerpoint/2010/main" val="24651647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questions and your </a:t>
            </a:r>
            <a:r>
              <a:rPr lang="en-US" dirty="0" err="1" smtClean="0"/>
              <a:t>ePDP</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Use these questions during your University sessions and at other times throughout your training year.</a:t>
            </a:r>
            <a:r>
              <a:rPr lang="en-GB" dirty="0"/>
              <a:t> </a:t>
            </a:r>
            <a:endParaRPr lang="en-GB" dirty="0" smtClean="0"/>
          </a:p>
          <a:p>
            <a:r>
              <a:rPr lang="en-GB" dirty="0" smtClean="0"/>
              <a:t>Your </a:t>
            </a:r>
            <a:r>
              <a:rPr lang="en-GB" dirty="0"/>
              <a:t>responses to these questions will provide evidence of your developing professional knowledge, skills and understanding during your training year. </a:t>
            </a:r>
            <a:endParaRPr lang="en-GB" dirty="0" smtClean="0"/>
          </a:p>
          <a:p>
            <a:r>
              <a:rPr lang="en-US" dirty="0" smtClean="0">
                <a:solidFill>
                  <a:srgbClr val="00B050"/>
                </a:solidFill>
              </a:rPr>
              <a:t>Consider how you can apply </a:t>
            </a:r>
            <a:r>
              <a:rPr lang="en-US" dirty="0">
                <a:solidFill>
                  <a:srgbClr val="00B050"/>
                </a:solidFill>
              </a:rPr>
              <a:t>models of reflection to </a:t>
            </a:r>
            <a:r>
              <a:rPr lang="en-US" dirty="0" smtClean="0">
                <a:solidFill>
                  <a:srgbClr val="00B050"/>
                </a:solidFill>
              </a:rPr>
              <a:t>your </a:t>
            </a:r>
            <a:r>
              <a:rPr lang="en-US" dirty="0">
                <a:solidFill>
                  <a:srgbClr val="00B050"/>
                </a:solidFill>
              </a:rPr>
              <a:t>experiences e.g. Kolb, Moon, </a:t>
            </a:r>
            <a:r>
              <a:rPr lang="en-US" dirty="0" err="1">
                <a:solidFill>
                  <a:srgbClr val="00B050"/>
                </a:solidFill>
              </a:rPr>
              <a:t>Schon</a:t>
            </a:r>
            <a:r>
              <a:rPr lang="en-US" dirty="0">
                <a:solidFill>
                  <a:srgbClr val="00B050"/>
                </a:solidFill>
              </a:rPr>
              <a:t>, Bolton’s ‘reflective’ vs ‘reflexive’ </a:t>
            </a:r>
            <a:r>
              <a:rPr lang="en-US" dirty="0" smtClean="0">
                <a:solidFill>
                  <a:srgbClr val="00B050"/>
                </a:solidFill>
              </a:rPr>
              <a:t>practice as part of your </a:t>
            </a:r>
            <a:r>
              <a:rPr lang="en-US" dirty="0" err="1" smtClean="0">
                <a:solidFill>
                  <a:srgbClr val="00B050"/>
                </a:solidFill>
              </a:rPr>
              <a:t>ePDP</a:t>
            </a:r>
            <a:endParaRPr lang="en-GB" dirty="0" smtClean="0">
              <a:solidFill>
                <a:srgbClr val="00B050"/>
              </a:solidFill>
            </a:endParaRPr>
          </a:p>
          <a:p>
            <a:endParaRPr lang="en-GB" dirty="0" smtClean="0"/>
          </a:p>
          <a:p>
            <a:endParaRPr lang="en-US" dirty="0"/>
          </a:p>
        </p:txBody>
      </p:sp>
    </p:spTree>
    <p:extLst>
      <p:ext uri="{BB962C8B-B14F-4D97-AF65-F5344CB8AC3E}">
        <p14:creationId xmlns:p14="http://schemas.microsoft.com/office/powerpoint/2010/main" val="572978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Sources of evidence of progress against the Standards</a:t>
            </a:r>
          </a:p>
        </p:txBody>
      </p:sp>
      <p:sp>
        <p:nvSpPr>
          <p:cNvPr id="3" name="Content Placeholder 2"/>
          <p:cNvSpPr>
            <a:spLocks noGrp="1"/>
          </p:cNvSpPr>
          <p:nvPr>
            <p:ph idx="1"/>
          </p:nvPr>
        </p:nvSpPr>
        <p:spPr/>
        <p:txBody>
          <a:bodyPr/>
          <a:lstStyle/>
          <a:p>
            <a:r>
              <a:rPr lang="en-GB" dirty="0"/>
              <a:t>Children’s work</a:t>
            </a:r>
          </a:p>
          <a:p>
            <a:r>
              <a:rPr lang="en-GB" dirty="0" smtClean="0"/>
              <a:t>Lesson </a:t>
            </a:r>
            <a:r>
              <a:rPr lang="en-GB" dirty="0"/>
              <a:t>evaluations  </a:t>
            </a:r>
          </a:p>
          <a:p>
            <a:r>
              <a:rPr lang="en-GB" dirty="0" smtClean="0"/>
              <a:t>Lesson observations </a:t>
            </a:r>
            <a:r>
              <a:rPr lang="en-GB" dirty="0"/>
              <a:t> </a:t>
            </a:r>
            <a:endParaRPr lang="en-GB" dirty="0" smtClean="0"/>
          </a:p>
          <a:p>
            <a:r>
              <a:rPr lang="en-GB" dirty="0" smtClean="0"/>
              <a:t>Planning </a:t>
            </a:r>
          </a:p>
          <a:p>
            <a:r>
              <a:rPr lang="en-GB" dirty="0" smtClean="0"/>
              <a:t>Assessment and marking</a:t>
            </a:r>
            <a:endParaRPr lang="en-GB" dirty="0"/>
          </a:p>
        </p:txBody>
      </p:sp>
    </p:spTree>
    <p:extLst>
      <p:ext uri="{BB962C8B-B14F-4D97-AF65-F5344CB8AC3E}">
        <p14:creationId xmlns:p14="http://schemas.microsoft.com/office/powerpoint/2010/main" val="20206323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Reflection points</a:t>
            </a:r>
            <a:endParaRPr lang="en-GB" dirty="0"/>
          </a:p>
        </p:txBody>
      </p:sp>
      <p:sp>
        <p:nvSpPr>
          <p:cNvPr id="3" name="Content Placeholder 2"/>
          <p:cNvSpPr>
            <a:spLocks noGrp="1"/>
          </p:cNvSpPr>
          <p:nvPr>
            <p:ph idx="1"/>
          </p:nvPr>
        </p:nvSpPr>
        <p:spPr/>
        <p:txBody>
          <a:bodyPr/>
          <a:lstStyle/>
          <a:p>
            <a:r>
              <a:rPr lang="en-GB" dirty="0" smtClean="0"/>
              <a:t>RP1 – by the end of the October half term</a:t>
            </a:r>
          </a:p>
          <a:p>
            <a:r>
              <a:rPr lang="en-GB" dirty="0" smtClean="0"/>
              <a:t>RP2 – By the end of Christmas holidays</a:t>
            </a:r>
          </a:p>
          <a:p>
            <a:r>
              <a:rPr lang="en-GB" dirty="0" smtClean="0"/>
              <a:t>RP3 – By the end of the Easter holidays</a:t>
            </a:r>
          </a:p>
          <a:p>
            <a:r>
              <a:rPr lang="en-GB" dirty="0" smtClean="0"/>
              <a:t>RP4 – </a:t>
            </a:r>
            <a:r>
              <a:rPr lang="en-GB" dirty="0" smtClean="0"/>
              <a:t>22nd </a:t>
            </a:r>
            <a:r>
              <a:rPr lang="en-GB" dirty="0" smtClean="0"/>
              <a:t>June 2019</a:t>
            </a:r>
            <a:endParaRPr lang="en-GB" dirty="0"/>
          </a:p>
        </p:txBody>
      </p:sp>
    </p:spTree>
    <p:extLst>
      <p:ext uri="{BB962C8B-B14F-4D97-AF65-F5344CB8AC3E}">
        <p14:creationId xmlns:p14="http://schemas.microsoft.com/office/powerpoint/2010/main" val="2125397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30111" t="17289" r="30889" b="8756"/>
          <a:stretch/>
        </p:blipFill>
        <p:spPr>
          <a:xfrm>
            <a:off x="1645920" y="137160"/>
            <a:ext cx="5638800" cy="6683022"/>
          </a:xfrm>
          <a:prstGeom prst="rect">
            <a:avLst/>
          </a:prstGeom>
        </p:spPr>
      </p:pic>
    </p:spTree>
    <p:extLst>
      <p:ext uri="{BB962C8B-B14F-4D97-AF65-F5344CB8AC3E}">
        <p14:creationId xmlns:p14="http://schemas.microsoft.com/office/powerpoint/2010/main" val="2840129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2"/>
          <p:cNvSpPr>
            <a:spLocks noGrp="1" noChangeArrowheads="1"/>
          </p:cNvSpPr>
          <p:nvPr>
            <p:ph type="title"/>
          </p:nvPr>
        </p:nvSpPr>
        <p:spPr>
          <a:xfrm>
            <a:off x="467544" y="228600"/>
            <a:ext cx="7990656" cy="1066800"/>
          </a:xfrm>
        </p:spPr>
        <p:txBody>
          <a:bodyPr/>
          <a:lstStyle/>
          <a:p>
            <a:r>
              <a:rPr lang="en-GB" dirty="0" smtClean="0"/>
              <a:t>Objectives</a:t>
            </a:r>
          </a:p>
        </p:txBody>
      </p:sp>
      <p:sp>
        <p:nvSpPr>
          <p:cNvPr id="35842" name="Rectangle 13"/>
          <p:cNvSpPr>
            <a:spLocks noGrp="1" noChangeArrowheads="1"/>
          </p:cNvSpPr>
          <p:nvPr>
            <p:ph idx="1"/>
          </p:nvPr>
        </p:nvSpPr>
        <p:spPr>
          <a:xfrm>
            <a:off x="323529" y="1268760"/>
            <a:ext cx="8640960" cy="3023840"/>
          </a:xfrm>
        </p:spPr>
        <p:txBody>
          <a:bodyPr/>
          <a:lstStyle/>
          <a:p>
            <a:pPr marL="0" indent="0">
              <a:lnSpc>
                <a:spcPct val="90000"/>
              </a:lnSpc>
              <a:buNone/>
            </a:pPr>
            <a:r>
              <a:rPr lang="en-GB" dirty="0" smtClean="0"/>
              <a:t>To:</a:t>
            </a:r>
          </a:p>
          <a:p>
            <a:pPr>
              <a:lnSpc>
                <a:spcPct val="90000"/>
              </a:lnSpc>
            </a:pPr>
            <a:r>
              <a:rPr lang="en-GB" dirty="0"/>
              <a:t>p</a:t>
            </a:r>
            <a:r>
              <a:rPr lang="en-GB" dirty="0" smtClean="0"/>
              <a:t>romote personal reflection;</a:t>
            </a:r>
          </a:p>
          <a:p>
            <a:pPr>
              <a:lnSpc>
                <a:spcPct val="90000"/>
              </a:lnSpc>
            </a:pPr>
            <a:r>
              <a:rPr lang="en-GB" dirty="0" smtClean="0"/>
              <a:t>develop your understanding of ‘reflective practice’ and its centrality to professionalism;</a:t>
            </a:r>
          </a:p>
          <a:p>
            <a:pPr>
              <a:lnSpc>
                <a:spcPct val="90000"/>
              </a:lnSpc>
            </a:pPr>
            <a:r>
              <a:rPr lang="en-GB" dirty="0" smtClean="0"/>
              <a:t>understand the purpose of </a:t>
            </a:r>
            <a:r>
              <a:rPr lang="en-GB" dirty="0"/>
              <a:t>‘reflective </a:t>
            </a:r>
            <a:r>
              <a:rPr lang="en-GB" dirty="0" smtClean="0"/>
              <a:t>practice’ and its importance to ITE trainees;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a:t>
            </a:r>
            <a:br>
              <a:rPr lang="en-GB" dirty="0" smtClean="0"/>
            </a:br>
            <a:endParaRPr lang="en-GB" dirty="0"/>
          </a:p>
        </p:txBody>
      </p:sp>
      <p:sp>
        <p:nvSpPr>
          <p:cNvPr id="3" name="Content Placeholder 2"/>
          <p:cNvSpPr>
            <a:spLocks noGrp="1"/>
          </p:cNvSpPr>
          <p:nvPr>
            <p:ph idx="1"/>
          </p:nvPr>
        </p:nvSpPr>
        <p:spPr>
          <a:xfrm>
            <a:off x="381000" y="960120"/>
            <a:ext cx="8290560" cy="3291840"/>
          </a:xfrm>
        </p:spPr>
        <p:txBody>
          <a:bodyPr/>
          <a:lstStyle/>
          <a:p>
            <a:r>
              <a:rPr lang="en-GB" dirty="0" smtClean="0"/>
              <a:t>Complete the first page of your e-PDP with your own details once you are set up (Thursday)</a:t>
            </a:r>
          </a:p>
          <a:p>
            <a:endParaRPr lang="en-GB" dirty="0" smtClean="0"/>
          </a:p>
          <a:p>
            <a:r>
              <a:rPr lang="en-GB" dirty="0" smtClean="0"/>
              <a:t>In the coming weeks begin completing your reflections for RP1</a:t>
            </a:r>
          </a:p>
          <a:p>
            <a:r>
              <a:rPr lang="en-GB" dirty="0" smtClean="0"/>
              <a:t>Feeling </a:t>
            </a:r>
            <a:r>
              <a:rPr lang="en-GB" dirty="0" smtClean="0"/>
              <a:t>like a teacher</a:t>
            </a:r>
          </a:p>
          <a:p>
            <a:r>
              <a:rPr lang="en-GB" dirty="0" smtClean="0"/>
              <a:t>This </a:t>
            </a:r>
            <a:r>
              <a:rPr lang="en-GB" dirty="0" smtClean="0"/>
              <a:t>is assessed as H Level</a:t>
            </a:r>
            <a:endParaRPr lang="en-GB" dirty="0"/>
          </a:p>
        </p:txBody>
      </p:sp>
    </p:spTree>
    <p:extLst>
      <p:ext uri="{BB962C8B-B14F-4D97-AF65-F5344CB8AC3E}">
        <p14:creationId xmlns:p14="http://schemas.microsoft.com/office/powerpoint/2010/main" val="8821600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67544" y="228600"/>
            <a:ext cx="7990656" cy="1066800"/>
          </a:xfrm>
        </p:spPr>
        <p:txBody>
          <a:bodyPr/>
          <a:lstStyle/>
          <a:p>
            <a:r>
              <a:rPr lang="en-GB" dirty="0" smtClean="0"/>
              <a:t>References</a:t>
            </a:r>
          </a:p>
        </p:txBody>
      </p:sp>
      <p:sp>
        <p:nvSpPr>
          <p:cNvPr id="52227" name="Rectangle 3"/>
          <p:cNvSpPr>
            <a:spLocks noGrp="1" noChangeArrowheads="1"/>
          </p:cNvSpPr>
          <p:nvPr>
            <p:ph idx="1"/>
          </p:nvPr>
        </p:nvSpPr>
        <p:spPr>
          <a:xfrm>
            <a:off x="468313" y="1124744"/>
            <a:ext cx="8351837" cy="5112544"/>
          </a:xfrm>
        </p:spPr>
        <p:txBody>
          <a:bodyPr/>
          <a:lstStyle/>
          <a:p>
            <a:pPr>
              <a:spcBef>
                <a:spcPts val="600"/>
              </a:spcBef>
              <a:spcAft>
                <a:spcPts val="0"/>
              </a:spcAft>
              <a:buFontTx/>
              <a:buNone/>
            </a:pPr>
            <a:r>
              <a:rPr lang="en-GB" sz="2000" dirty="0" smtClean="0"/>
              <a:t>Bolton, G. (2010) </a:t>
            </a:r>
            <a:r>
              <a:rPr lang="en-GB" sz="2000" i="1" dirty="0" smtClean="0"/>
              <a:t>Reflective Practice</a:t>
            </a:r>
            <a:r>
              <a:rPr lang="en-GB" sz="2000" dirty="0" smtClean="0"/>
              <a:t> (third edition) London: Sage</a:t>
            </a:r>
          </a:p>
          <a:p>
            <a:pPr>
              <a:spcBef>
                <a:spcPts val="600"/>
              </a:spcBef>
              <a:spcAft>
                <a:spcPts val="0"/>
              </a:spcAft>
              <a:buFontTx/>
              <a:buNone/>
            </a:pPr>
            <a:r>
              <a:rPr lang="en-GB" sz="2000" dirty="0" smtClean="0"/>
              <a:t>Kolb, D. (1984) cited in Leeds University available online at:</a:t>
            </a:r>
          </a:p>
          <a:p>
            <a:pPr>
              <a:spcBef>
                <a:spcPts val="600"/>
              </a:spcBef>
              <a:spcAft>
                <a:spcPts val="0"/>
              </a:spcAft>
              <a:buNone/>
            </a:pPr>
            <a:r>
              <a:rPr lang="en-GB" sz="2000" u="sng" dirty="0"/>
              <a:t>http://www.ldu.leeds.ac.uk/ldu/sddu_multimedia/kolb/kolb_flash.htm</a:t>
            </a:r>
            <a:endParaRPr lang="en-GB" sz="2000" dirty="0"/>
          </a:p>
          <a:p>
            <a:pPr>
              <a:spcBef>
                <a:spcPts val="600"/>
              </a:spcBef>
              <a:spcAft>
                <a:spcPts val="0"/>
              </a:spcAft>
              <a:buNone/>
            </a:pPr>
            <a:r>
              <a:rPr lang="en-GB" sz="2000" dirty="0" smtClean="0"/>
              <a:t>accessed 24.7.13</a:t>
            </a:r>
          </a:p>
          <a:p>
            <a:pPr>
              <a:spcBef>
                <a:spcPts val="600"/>
              </a:spcBef>
              <a:spcAft>
                <a:spcPts val="0"/>
              </a:spcAft>
              <a:buNone/>
            </a:pPr>
            <a:r>
              <a:rPr lang="en-US" sz="2000" dirty="0"/>
              <a:t>Matthews, B. &amp; </a:t>
            </a:r>
            <a:r>
              <a:rPr lang="en-US" sz="2000" dirty="0" err="1"/>
              <a:t>Jessel</a:t>
            </a:r>
            <a:r>
              <a:rPr lang="en-US" sz="2000" dirty="0"/>
              <a:t>, J. (1998) Reflective and Reflexive Practice in Initial Teacher Education: a critical case study </a:t>
            </a:r>
            <a:r>
              <a:rPr lang="en-US" sz="2000" i="1" dirty="0"/>
              <a:t>Teaching in Higher Education</a:t>
            </a:r>
            <a:r>
              <a:rPr lang="en-US" sz="2000" dirty="0"/>
              <a:t>, 3:2, </a:t>
            </a:r>
            <a:r>
              <a:rPr lang="en-US" sz="2000" dirty="0" smtClean="0"/>
              <a:t>231-243</a:t>
            </a:r>
            <a:endParaRPr lang="en-GB" sz="2000" dirty="0" smtClean="0"/>
          </a:p>
          <a:p>
            <a:pPr>
              <a:spcBef>
                <a:spcPts val="600"/>
              </a:spcBef>
              <a:spcAft>
                <a:spcPts val="0"/>
              </a:spcAft>
              <a:buFontTx/>
              <a:buNone/>
            </a:pPr>
            <a:r>
              <a:rPr lang="en-GB" sz="2000" dirty="0" smtClean="0"/>
              <a:t>Moon, J. </a:t>
            </a:r>
            <a:r>
              <a:rPr lang="en-GB" sz="2000" i="1" dirty="0" smtClean="0"/>
              <a:t>Learning Journals A handbook for Reflective Practice and Professional Development</a:t>
            </a:r>
            <a:r>
              <a:rPr lang="en-GB" sz="2000" dirty="0" smtClean="0"/>
              <a:t> (second edition) London: </a:t>
            </a:r>
            <a:r>
              <a:rPr lang="en-GB" sz="2000" dirty="0" err="1" smtClean="0"/>
              <a:t>Routledge</a:t>
            </a:r>
            <a:endParaRPr lang="en-GB" sz="2000" dirty="0" smtClean="0"/>
          </a:p>
          <a:p>
            <a:pPr>
              <a:spcBef>
                <a:spcPts val="600"/>
              </a:spcBef>
              <a:spcAft>
                <a:spcPts val="0"/>
              </a:spcAft>
              <a:buFontTx/>
              <a:buNone/>
            </a:pPr>
            <a:r>
              <a:rPr lang="en-GB" sz="2000" dirty="0" smtClean="0"/>
              <a:t>Pollard, A. (2005) </a:t>
            </a:r>
            <a:r>
              <a:rPr lang="en-GB" sz="2000" i="1" dirty="0" smtClean="0"/>
              <a:t>Reflective Teaching</a:t>
            </a:r>
            <a:r>
              <a:rPr lang="en-GB" sz="2000" dirty="0" smtClean="0"/>
              <a:t> (third edition) London: Continuum</a:t>
            </a:r>
          </a:p>
          <a:p>
            <a:pPr>
              <a:spcBef>
                <a:spcPts val="600"/>
              </a:spcBef>
              <a:spcAft>
                <a:spcPts val="0"/>
              </a:spcAft>
              <a:buNone/>
            </a:pPr>
            <a:r>
              <a:rPr lang="en-GB" sz="2000" dirty="0" err="1" smtClean="0"/>
              <a:t>Schon</a:t>
            </a:r>
            <a:r>
              <a:rPr lang="en-GB" sz="2000" dirty="0" smtClean="0"/>
              <a:t>, D. (1991) cited in Plymouth University available online at: http</a:t>
            </a:r>
            <a:r>
              <a:rPr lang="en-GB" sz="2000" dirty="0"/>
              <a:t>://</a:t>
            </a:r>
            <a:r>
              <a:rPr lang="en-GB" sz="2000" dirty="0" smtClean="0"/>
              <a:t>www.learningdevelopment.plymouth.ac.uk/LDstudyguides/pdf/11Reflection.pdf accessed 24.7.13</a:t>
            </a:r>
          </a:p>
          <a:p>
            <a:pPr>
              <a:spcBef>
                <a:spcPts val="600"/>
              </a:spcBef>
              <a:spcAft>
                <a:spcPts val="0"/>
              </a:spcAft>
              <a:buFontTx/>
              <a:buNone/>
            </a:pPr>
            <a:r>
              <a:rPr lang="en-GB" sz="2000" dirty="0" err="1" smtClean="0"/>
              <a:t>Warin</a:t>
            </a:r>
            <a:r>
              <a:rPr lang="en-GB" sz="2000" dirty="0" smtClean="0"/>
              <a:t>, J., </a:t>
            </a:r>
            <a:r>
              <a:rPr lang="en-GB" sz="2000" dirty="0" err="1" smtClean="0"/>
              <a:t>Maddock</a:t>
            </a:r>
            <a:r>
              <a:rPr lang="en-GB" sz="2000" dirty="0" smtClean="0"/>
              <a:t>, M., Pell, A. and Hargreaves, (2006) L. Resolving identity dissonance through reflective and reflexive practice in teaching </a:t>
            </a:r>
            <a:r>
              <a:rPr lang="en-GB" sz="2000" i="1" dirty="0" smtClean="0"/>
              <a:t>Reflective Practice  7: 2 pp. 233–245</a:t>
            </a:r>
          </a:p>
          <a:p>
            <a:pPr>
              <a:lnSpc>
                <a:spcPct val="90000"/>
              </a:lnSpc>
              <a:spcAft>
                <a:spcPct val="40000"/>
              </a:spcAft>
              <a:buFontTx/>
              <a:buNone/>
            </a:pPr>
            <a:endParaRPr lang="en-GB" sz="2000" i="1" dirty="0" smtClean="0"/>
          </a:p>
        </p:txBody>
      </p:sp>
    </p:spTree>
    <p:extLst>
      <p:ext uri="{BB962C8B-B14F-4D97-AF65-F5344CB8AC3E}">
        <p14:creationId xmlns:p14="http://schemas.microsoft.com/office/powerpoint/2010/main" val="3232335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755650" y="2205038"/>
            <a:ext cx="7772400" cy="2232025"/>
          </a:xfrm>
        </p:spPr>
        <p:txBody>
          <a:bodyPr/>
          <a:lstStyle/>
          <a:p>
            <a:r>
              <a:rPr lang="en-GB" sz="4000" smtClean="0"/>
              <a:t>We learn not from doing, but by thinking about what we do.</a:t>
            </a:r>
            <a:br>
              <a:rPr lang="en-GB" sz="4000" smtClean="0"/>
            </a:br>
            <a:r>
              <a:rPr lang="en-GB" sz="4000" smtClean="0"/>
              <a:t>							</a:t>
            </a:r>
            <a:r>
              <a:rPr lang="en-GB" sz="2800" i="1" smtClean="0"/>
              <a:t>Anon.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Teachers’ Standards</a:t>
            </a:r>
            <a:endParaRPr lang="en-GB" dirty="0"/>
          </a:p>
        </p:txBody>
      </p:sp>
      <p:sp>
        <p:nvSpPr>
          <p:cNvPr id="3" name="Content Placeholder 2"/>
          <p:cNvSpPr>
            <a:spLocks noGrp="1"/>
          </p:cNvSpPr>
          <p:nvPr>
            <p:ph idx="1"/>
          </p:nvPr>
        </p:nvSpPr>
        <p:spPr>
          <a:xfrm>
            <a:off x="685800" y="1371600"/>
            <a:ext cx="8233348" cy="4114800"/>
          </a:xfrm>
        </p:spPr>
        <p:txBody>
          <a:bodyPr/>
          <a:lstStyle/>
          <a:p>
            <a:pPr marL="0" indent="0">
              <a:buNone/>
            </a:pPr>
            <a:r>
              <a:rPr lang="en-US" sz="2000" b="1" dirty="0"/>
              <a:t>Preamble</a:t>
            </a:r>
          </a:p>
          <a:p>
            <a:pPr marL="0" indent="0">
              <a:buNone/>
            </a:pPr>
            <a:r>
              <a:rPr lang="en-US" sz="2000" dirty="0"/>
              <a:t>Teachers make the education of their pupils their first concern, and are accountable for achieving the highest possible standards in work and conduct. Teachers act with honesty and integrity; have strong subject knowledge, keep their knowledge and skills as teachers up-to-date and are self-critical; forge positive professional relationships; and work with parents in the best interests of their pupils.</a:t>
            </a:r>
            <a:endParaRPr lang="en-GB" sz="2000" dirty="0" smtClean="0"/>
          </a:p>
          <a:p>
            <a:pPr marL="0" indent="0">
              <a:buNone/>
            </a:pPr>
            <a:endParaRPr lang="en-GB" sz="2000" dirty="0"/>
          </a:p>
          <a:p>
            <a:pPr marL="0" indent="0">
              <a:buNone/>
            </a:pPr>
            <a:r>
              <a:rPr lang="en-GB" sz="2000" b="1" dirty="0" smtClean="0"/>
              <a:t>TS 4: </a:t>
            </a:r>
            <a:r>
              <a:rPr lang="en-GB" sz="2000" dirty="0"/>
              <a:t>reflect systematically on the effectiveness of lessons and approaches to teaching </a:t>
            </a:r>
          </a:p>
          <a:p>
            <a:endParaRPr lang="en-GB" sz="2000" dirty="0"/>
          </a:p>
          <a:p>
            <a:pPr marL="0" indent="0">
              <a:buNone/>
            </a:pPr>
            <a:r>
              <a:rPr lang="en-GB" sz="2000" b="1" dirty="0" smtClean="0"/>
              <a:t>TS 8: </a:t>
            </a:r>
            <a:r>
              <a:rPr lang="en-GB" sz="2000" dirty="0" smtClean="0"/>
              <a:t>take </a:t>
            </a:r>
            <a:r>
              <a:rPr lang="en-GB" sz="2000" dirty="0"/>
              <a:t>responsibility for improving teaching through appropriate professional development, responding to advice and feedback from colleagues </a:t>
            </a:r>
          </a:p>
          <a:p>
            <a:endParaRPr lang="en-GB" sz="2000" dirty="0"/>
          </a:p>
          <a:p>
            <a:pPr marL="0" indent="0">
              <a:buNone/>
            </a:pPr>
            <a:endParaRPr lang="en-GB" sz="2000" dirty="0"/>
          </a:p>
          <a:p>
            <a:endParaRPr lang="en-GB" sz="2000" dirty="0"/>
          </a:p>
        </p:txBody>
      </p:sp>
    </p:spTree>
    <p:extLst>
      <p:ext uri="{BB962C8B-B14F-4D97-AF65-F5344CB8AC3E}">
        <p14:creationId xmlns:p14="http://schemas.microsoft.com/office/powerpoint/2010/main" val="1586545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79512" y="260648"/>
            <a:ext cx="7844408" cy="680120"/>
          </a:xfrm>
        </p:spPr>
        <p:txBody>
          <a:bodyPr/>
          <a:lstStyle/>
          <a:p>
            <a:r>
              <a:rPr lang="en-GB" dirty="0" smtClean="0"/>
              <a:t>A. Kolb’s Learning    Cycle </a:t>
            </a:r>
          </a:p>
        </p:txBody>
      </p:sp>
      <p:sp>
        <p:nvSpPr>
          <p:cNvPr id="62467" name="Rectangle 3"/>
          <p:cNvSpPr>
            <a:spLocks noGrp="1" noChangeArrowheads="1"/>
          </p:cNvSpPr>
          <p:nvPr>
            <p:ph idx="1"/>
          </p:nvPr>
        </p:nvSpPr>
        <p:spPr>
          <a:xfrm>
            <a:off x="5194595" y="5661248"/>
            <a:ext cx="3841902" cy="328613"/>
          </a:xfrm>
        </p:spPr>
        <p:txBody>
          <a:bodyPr/>
          <a:lstStyle/>
          <a:p>
            <a:pPr>
              <a:lnSpc>
                <a:spcPct val="80000"/>
              </a:lnSpc>
              <a:buFontTx/>
              <a:buNone/>
            </a:pPr>
            <a:r>
              <a:rPr lang="en-GB" sz="1800" dirty="0" smtClean="0">
                <a:hlinkClick r:id="rId3"/>
              </a:rPr>
              <a:t>http://www.ldu.leeds.ac.uk/ldu/sddu_multimedia/kolb/kolb_flash.htm</a:t>
            </a:r>
            <a:r>
              <a:rPr lang="en-GB" sz="1800" dirty="0" smtClean="0"/>
              <a:t> </a:t>
            </a:r>
          </a:p>
        </p:txBody>
      </p:sp>
      <p:pic>
        <p:nvPicPr>
          <p:cNvPr id="62468" name="Picture 4"/>
          <p:cNvPicPr>
            <a:picLocks noChangeAspect="1" noChangeArrowheads="1"/>
          </p:cNvPicPr>
          <p:nvPr/>
        </p:nvPicPr>
        <p:blipFill>
          <a:blip r:embed="rId4">
            <a:extLst>
              <a:ext uri="{28A0092B-C50C-407E-A947-70E740481C1C}">
                <a14:useLocalDpi xmlns:a14="http://schemas.microsoft.com/office/drawing/2010/main" val="0"/>
              </a:ext>
            </a:extLst>
          </a:blip>
          <a:srcRect l="4727" t="19939" r="46263" b="30600"/>
          <a:stretch>
            <a:fillRect/>
          </a:stretch>
        </p:blipFill>
        <p:spPr bwMode="auto">
          <a:xfrm>
            <a:off x="1826777" y="1298404"/>
            <a:ext cx="54737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2"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107" t="27915" r="63086" b="45941"/>
          <a:stretch/>
        </p:blipFill>
        <p:spPr bwMode="auto">
          <a:xfrm>
            <a:off x="5319030" y="788239"/>
            <a:ext cx="966281" cy="102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3"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18483" t="32751" r="59438" b="41758"/>
          <a:stretch/>
        </p:blipFill>
        <p:spPr bwMode="auto">
          <a:xfrm>
            <a:off x="7308304" y="2512479"/>
            <a:ext cx="1587557" cy="1466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5"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l="18399" t="31592" r="65000" b="44363"/>
          <a:stretch/>
        </p:blipFill>
        <p:spPr bwMode="auto">
          <a:xfrm>
            <a:off x="4020206" y="5718004"/>
            <a:ext cx="983841" cy="1139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6"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l="23034" t="33593" r="62135" b="41758"/>
          <a:stretch/>
        </p:blipFill>
        <p:spPr bwMode="auto">
          <a:xfrm>
            <a:off x="467544" y="2536523"/>
            <a:ext cx="1200440" cy="1596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6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68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6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95536" y="181520"/>
            <a:ext cx="8640960" cy="1066800"/>
          </a:xfrm>
        </p:spPr>
        <p:txBody>
          <a:bodyPr/>
          <a:lstStyle/>
          <a:p>
            <a:r>
              <a:rPr lang="en-GB" sz="3200" dirty="0" smtClean="0"/>
              <a:t>B. Reflection according to Bolton (2006)</a:t>
            </a:r>
          </a:p>
        </p:txBody>
      </p:sp>
      <p:sp>
        <p:nvSpPr>
          <p:cNvPr id="50179" name="Rectangle 3"/>
          <p:cNvSpPr>
            <a:spLocks noGrp="1" noChangeArrowheads="1"/>
          </p:cNvSpPr>
          <p:nvPr>
            <p:ph idx="1"/>
          </p:nvPr>
        </p:nvSpPr>
        <p:spPr>
          <a:xfrm>
            <a:off x="395288" y="1150876"/>
            <a:ext cx="8424862" cy="1841376"/>
          </a:xfrm>
        </p:spPr>
        <p:txBody>
          <a:bodyPr/>
          <a:lstStyle/>
          <a:p>
            <a:pPr marL="0" indent="0">
              <a:lnSpc>
                <a:spcPct val="80000"/>
              </a:lnSpc>
              <a:buFontTx/>
              <a:buNone/>
            </a:pPr>
            <a:r>
              <a:rPr lang="en-GB" sz="2200" dirty="0" smtClean="0"/>
              <a:t>‘</a:t>
            </a:r>
            <a:r>
              <a:rPr lang="en-GB" sz="2200" b="1" dirty="0" smtClean="0">
                <a:solidFill>
                  <a:srgbClr val="0099CC"/>
                </a:solidFill>
              </a:rPr>
              <a:t>Reflection</a:t>
            </a:r>
            <a:r>
              <a:rPr lang="en-GB" sz="2200" dirty="0" smtClean="0"/>
              <a:t> is an </a:t>
            </a:r>
            <a:r>
              <a:rPr lang="en-GB" sz="2200" b="1" dirty="0" smtClean="0">
                <a:solidFill>
                  <a:srgbClr val="FF0000"/>
                </a:solidFill>
              </a:rPr>
              <a:t>in-depth</a:t>
            </a:r>
            <a:r>
              <a:rPr lang="en-GB" sz="2200" dirty="0" smtClean="0"/>
              <a:t> consideration of events or situations: the people involved, what they experienced, and how they felt about it. This involves reviewing or re-living the experience to bring it into focus, and replying from </a:t>
            </a:r>
            <a:r>
              <a:rPr lang="en-GB" sz="2200" b="1" dirty="0" smtClean="0">
                <a:solidFill>
                  <a:srgbClr val="FF0000"/>
                </a:solidFill>
              </a:rPr>
              <a:t>diverse points of view</a:t>
            </a:r>
            <a:r>
              <a:rPr lang="en-GB" sz="2200" dirty="0" smtClean="0"/>
              <a:t>. Seemingly innocent details might prove to be key; seemingly vital details may be irrelevant’ (Bolton, 2010, p. </a:t>
            </a:r>
            <a:r>
              <a:rPr lang="en-GB" sz="2200" dirty="0" err="1" smtClean="0"/>
              <a:t>xvix</a:t>
            </a:r>
            <a:r>
              <a:rPr lang="en-GB" sz="2200" dirty="0" smtClean="0"/>
              <a:t>)</a:t>
            </a:r>
          </a:p>
          <a:p>
            <a:pPr marL="0" indent="0">
              <a:lnSpc>
                <a:spcPct val="80000"/>
              </a:lnSpc>
              <a:buNone/>
            </a:pPr>
            <a:r>
              <a:rPr lang="en-GB" sz="2200" b="1" dirty="0" smtClean="0">
                <a:solidFill>
                  <a:srgbClr val="0099CC"/>
                </a:solidFill>
              </a:rPr>
              <a:t>Reflection</a:t>
            </a:r>
            <a:r>
              <a:rPr lang="en-GB" sz="2200" dirty="0" smtClean="0"/>
              <a:t> </a:t>
            </a:r>
            <a:r>
              <a:rPr lang="en-GB" sz="2200" b="1" dirty="0" smtClean="0">
                <a:solidFill>
                  <a:srgbClr val="FF0000"/>
                </a:solidFill>
              </a:rPr>
              <a:t>is a state of mind</a:t>
            </a:r>
            <a:r>
              <a:rPr lang="en-GB" sz="2200" dirty="0" smtClean="0"/>
              <a:t>, </a:t>
            </a:r>
            <a:r>
              <a:rPr lang="en-GB" sz="2200" b="1" dirty="0" smtClean="0">
                <a:solidFill>
                  <a:srgbClr val="FF0000"/>
                </a:solidFill>
              </a:rPr>
              <a:t>an ongoing constituent of practice, not a technique, or curriculum element. </a:t>
            </a:r>
            <a:r>
              <a:rPr lang="en-GB" sz="2200" i="1" dirty="0" smtClean="0"/>
              <a:t>Reflective Practice</a:t>
            </a:r>
            <a:r>
              <a:rPr lang="en-GB" sz="2200" dirty="0" smtClean="0"/>
              <a:t> can enable practitioners to learn from experience about themselves, their work, and the way they relate to home and work, significant others and wider society and culture. It gives strategies to bring things out into the open, and </a:t>
            </a:r>
            <a:r>
              <a:rPr lang="en-GB" sz="2200" b="1" dirty="0" smtClean="0">
                <a:solidFill>
                  <a:srgbClr val="FF0000"/>
                </a:solidFill>
              </a:rPr>
              <a:t>frame appropriate and searching questions</a:t>
            </a:r>
            <a:r>
              <a:rPr lang="en-GB" sz="2200" dirty="0" smtClean="0"/>
              <a:t> never asked before. It can provide relatively safe and confidential ways to explore and express experiences otherwise difficult to communicate. It </a:t>
            </a:r>
            <a:r>
              <a:rPr lang="en-GB" sz="2200" b="1" dirty="0" smtClean="0">
                <a:solidFill>
                  <a:srgbClr val="FF0000"/>
                </a:solidFill>
              </a:rPr>
              <a:t>challenges</a:t>
            </a:r>
            <a:r>
              <a:rPr lang="en-GB" sz="2200" dirty="0" smtClean="0"/>
              <a:t> assumptions, ideological illusions, damaging social and cultural biases, inequalities, and </a:t>
            </a:r>
            <a:r>
              <a:rPr lang="en-GB" sz="2200" b="1" dirty="0" smtClean="0">
                <a:solidFill>
                  <a:srgbClr val="FF0000"/>
                </a:solidFill>
              </a:rPr>
              <a:t>questions personal behaviours </a:t>
            </a:r>
            <a:r>
              <a:rPr lang="en-GB" sz="2200" dirty="0" smtClean="0"/>
              <a:t>which perhaps silence the voices of others or otherwise marginalise them. (Bolton, 2006, pp.3)</a:t>
            </a:r>
          </a:p>
          <a:p>
            <a:pPr marL="0" indent="0">
              <a:lnSpc>
                <a:spcPct val="80000"/>
              </a:lnSpc>
              <a:buNone/>
            </a:pPr>
            <a:endParaRPr lang="en-GB" sz="2000" dirty="0"/>
          </a:p>
          <a:p>
            <a:pPr marL="0" indent="0">
              <a:lnSpc>
                <a:spcPct val="80000"/>
              </a:lnSpc>
              <a:buFontTx/>
              <a:buNone/>
            </a:pPr>
            <a:endParaRPr lang="en-GB"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712968" cy="845065"/>
          </a:xfrm>
        </p:spPr>
        <p:txBody>
          <a:bodyPr/>
          <a:lstStyle/>
          <a:p>
            <a:r>
              <a:rPr lang="en-GB" sz="3200" dirty="0" smtClean="0"/>
              <a:t>C. Reflection according to </a:t>
            </a:r>
            <a:r>
              <a:rPr lang="en-GB" sz="3200" dirty="0" err="1" smtClean="0"/>
              <a:t>Schon</a:t>
            </a:r>
            <a:r>
              <a:rPr lang="en-GB" sz="3200" dirty="0" smtClean="0"/>
              <a:t> (1991)</a:t>
            </a:r>
            <a:endParaRPr lang="en-GB" sz="3200" dirty="0"/>
          </a:p>
        </p:txBody>
      </p:sp>
      <p:sp>
        <p:nvSpPr>
          <p:cNvPr id="3" name="Content Placeholder 2"/>
          <p:cNvSpPr>
            <a:spLocks noGrp="1"/>
          </p:cNvSpPr>
          <p:nvPr>
            <p:ph idx="1"/>
          </p:nvPr>
        </p:nvSpPr>
        <p:spPr>
          <a:xfrm>
            <a:off x="467544" y="886132"/>
            <a:ext cx="8352928" cy="4505672"/>
          </a:xfrm>
        </p:spPr>
        <p:txBody>
          <a:bodyPr/>
          <a:lstStyle/>
          <a:p>
            <a:pPr marL="0" indent="0">
              <a:buNone/>
            </a:pPr>
            <a:r>
              <a:rPr lang="en-GB" sz="2000" dirty="0"/>
              <a:t>“When we reflect, we consider </a:t>
            </a:r>
            <a:r>
              <a:rPr lang="en-GB" sz="2000" b="1" dirty="0">
                <a:solidFill>
                  <a:srgbClr val="FF0000"/>
                </a:solidFill>
              </a:rPr>
              <a:t>deeply</a:t>
            </a:r>
            <a:r>
              <a:rPr lang="en-GB" sz="2000" dirty="0"/>
              <a:t> something which we might not otherwise have given much thought to. This helps us to learn.  Reflection is concerned with consciously looking at and thinking about our experiences, actions, feelings and responses and then interpreting or analysing them </a:t>
            </a:r>
            <a:r>
              <a:rPr lang="en-GB" sz="2000" b="1" dirty="0">
                <a:solidFill>
                  <a:srgbClr val="FF0000"/>
                </a:solidFill>
              </a:rPr>
              <a:t>in order to learn from them </a:t>
            </a:r>
            <a:r>
              <a:rPr lang="en-GB" sz="2000" dirty="0"/>
              <a:t>(</a:t>
            </a:r>
            <a:r>
              <a:rPr lang="en-GB" sz="2000" dirty="0" err="1"/>
              <a:t>Boud</a:t>
            </a:r>
            <a:r>
              <a:rPr lang="en-GB" sz="2000" dirty="0"/>
              <a:t> et al., 1994; Atkins and Murphy, 1994). Typically we do this by </a:t>
            </a:r>
            <a:r>
              <a:rPr lang="en-GB" sz="2000" b="1" dirty="0">
                <a:solidFill>
                  <a:srgbClr val="FF0000"/>
                </a:solidFill>
              </a:rPr>
              <a:t>asking ourselves questions </a:t>
            </a:r>
            <a:r>
              <a:rPr lang="en-GB" sz="2000" dirty="0"/>
              <a:t>about what we did, how we did it and what we learnt from doing it.  </a:t>
            </a:r>
            <a:r>
              <a:rPr lang="en-GB" sz="2000" dirty="0" err="1"/>
              <a:t>Schön</a:t>
            </a:r>
            <a:r>
              <a:rPr lang="en-GB" sz="2000" dirty="0"/>
              <a:t> (1991) distinguishes between reflection-on-action and reflection-in-action in the following way: </a:t>
            </a:r>
            <a:r>
              <a:rPr lang="en-GB" sz="2000" b="1" dirty="0">
                <a:solidFill>
                  <a:srgbClr val="FF0000"/>
                </a:solidFill>
              </a:rPr>
              <a:t>Reflection-in-action</a:t>
            </a:r>
            <a:r>
              <a:rPr lang="en-GB" sz="2000" dirty="0"/>
              <a:t> is concerned with practising critically. So, a physiotherapy student working with a client on an exercise programme is making decisions about the suitability of particular exercises, which exercise to do next and judging the success of each exercise at the same time as they are conducting the activity. </a:t>
            </a:r>
            <a:r>
              <a:rPr lang="en-GB" sz="2000" b="1" dirty="0">
                <a:solidFill>
                  <a:srgbClr val="FF0000"/>
                </a:solidFill>
              </a:rPr>
              <a:t>Reflection-on-action</a:t>
            </a:r>
            <a:r>
              <a:rPr lang="en-GB" sz="2000" dirty="0"/>
              <a:t> on the other hand, occurs after the activity  has taken place when you are thinking about what you (and  others) did, judging how successful you were and whether any  changes to what you did could have resulted in different  outcomes</a:t>
            </a:r>
            <a:r>
              <a:rPr lang="en-GB" sz="2000" dirty="0" smtClean="0"/>
              <a:t>. </a:t>
            </a:r>
          </a:p>
          <a:p>
            <a:pPr marL="0" indent="0">
              <a:buNone/>
            </a:pPr>
            <a:r>
              <a:rPr lang="en-GB" sz="2000" u="sng" dirty="0">
                <a:solidFill>
                  <a:srgbClr val="0099CC"/>
                </a:solidFill>
                <a:hlinkClick r:id="rId3"/>
              </a:rPr>
              <a:t>http://www.learningdevelopment.plymouth.ac.uk/LDstudyguides/pdf/11Reflection.pdf</a:t>
            </a:r>
            <a:endParaRPr lang="en-GB" sz="2000" dirty="0">
              <a:solidFill>
                <a:srgbClr val="0099CC"/>
              </a:solidFill>
            </a:endParaRPr>
          </a:p>
          <a:p>
            <a:pPr marL="0" indent="0">
              <a:buNone/>
            </a:pPr>
            <a:endParaRPr lang="en-GB" sz="2000" dirty="0"/>
          </a:p>
        </p:txBody>
      </p:sp>
    </p:spTree>
    <p:extLst>
      <p:ext uri="{BB962C8B-B14F-4D97-AF65-F5344CB8AC3E}">
        <p14:creationId xmlns:p14="http://schemas.microsoft.com/office/powerpoint/2010/main" val="989022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8600"/>
            <a:ext cx="7772400" cy="824136"/>
          </a:xfrm>
        </p:spPr>
        <p:txBody>
          <a:bodyPr/>
          <a:lstStyle/>
          <a:p>
            <a:r>
              <a:rPr lang="en-GB" dirty="0" smtClean="0"/>
              <a:t>Reflexivity: What is it?</a:t>
            </a:r>
            <a:endParaRPr lang="en-GB" dirty="0"/>
          </a:p>
        </p:txBody>
      </p:sp>
      <p:sp>
        <p:nvSpPr>
          <p:cNvPr id="3" name="Content Placeholder 2"/>
          <p:cNvSpPr>
            <a:spLocks noGrp="1"/>
          </p:cNvSpPr>
          <p:nvPr>
            <p:ph idx="1"/>
          </p:nvPr>
        </p:nvSpPr>
        <p:spPr>
          <a:xfrm>
            <a:off x="323528" y="1124744"/>
            <a:ext cx="8568952" cy="4361656"/>
          </a:xfrm>
        </p:spPr>
        <p:txBody>
          <a:bodyPr/>
          <a:lstStyle/>
          <a:p>
            <a:pPr marL="0" indent="0">
              <a:lnSpc>
                <a:spcPct val="80000"/>
              </a:lnSpc>
              <a:buFontTx/>
              <a:buNone/>
            </a:pPr>
            <a:r>
              <a:rPr lang="en-GB" sz="1900" b="1" dirty="0">
                <a:solidFill>
                  <a:srgbClr val="0099CC"/>
                </a:solidFill>
              </a:rPr>
              <a:t>Reflexivity</a:t>
            </a:r>
            <a:r>
              <a:rPr lang="en-GB" sz="1900" dirty="0"/>
              <a:t> is concerned with reflection upon </a:t>
            </a:r>
            <a:r>
              <a:rPr lang="en-GB" sz="1900" b="1" dirty="0">
                <a:solidFill>
                  <a:srgbClr val="FF0000"/>
                </a:solidFill>
              </a:rPr>
              <a:t>the self </a:t>
            </a:r>
            <a:r>
              <a:rPr lang="en-GB" sz="1900" dirty="0"/>
              <a:t>within teaching (</a:t>
            </a:r>
            <a:r>
              <a:rPr lang="en-GB" sz="1900" dirty="0" err="1"/>
              <a:t>Warin</a:t>
            </a:r>
            <a:r>
              <a:rPr lang="en-GB" sz="1900" dirty="0"/>
              <a:t> et al., 2006, </a:t>
            </a:r>
            <a:r>
              <a:rPr lang="en-GB" sz="1900" dirty="0" smtClean="0"/>
              <a:t>p.242)</a:t>
            </a:r>
          </a:p>
          <a:p>
            <a:pPr marL="0" indent="0">
              <a:lnSpc>
                <a:spcPct val="80000"/>
              </a:lnSpc>
              <a:buFontTx/>
              <a:buNone/>
            </a:pPr>
            <a:endParaRPr lang="en-GB" sz="1000" dirty="0"/>
          </a:p>
          <a:p>
            <a:pPr marL="0" indent="0">
              <a:lnSpc>
                <a:spcPct val="80000"/>
              </a:lnSpc>
              <a:buFontTx/>
              <a:buNone/>
            </a:pPr>
            <a:r>
              <a:rPr lang="en-GB" sz="1900" dirty="0" smtClean="0"/>
              <a:t>“</a:t>
            </a:r>
            <a:r>
              <a:rPr lang="en-GB" sz="1900" dirty="0" err="1" smtClean="0"/>
              <a:t>Ashmore</a:t>
            </a:r>
            <a:r>
              <a:rPr lang="en-GB" sz="1900" dirty="0" smtClean="0"/>
              <a:t> </a:t>
            </a:r>
            <a:r>
              <a:rPr lang="en-GB" sz="1900" dirty="0"/>
              <a:t>(1989) outlines the many uses and meanings of 'reflexive</a:t>
            </a:r>
            <a:r>
              <a:rPr lang="en-GB" sz="1900" dirty="0" smtClean="0"/>
              <a:t>'. Included in these </a:t>
            </a:r>
            <a:r>
              <a:rPr lang="en-GB" sz="1900" dirty="0"/>
              <a:t>are reflexivity as self-reference, reflexivity as </a:t>
            </a:r>
            <a:r>
              <a:rPr lang="en-GB" sz="1900" b="1" dirty="0"/>
              <a:t>self-awareness</a:t>
            </a:r>
            <a:r>
              <a:rPr lang="en-GB" sz="1900" dirty="0"/>
              <a:t> </a:t>
            </a:r>
            <a:r>
              <a:rPr lang="en-GB" sz="1900" dirty="0" smtClean="0"/>
              <a:t>and…..Many </a:t>
            </a:r>
            <a:r>
              <a:rPr lang="en-GB" sz="1900" dirty="0"/>
              <a:t>writers take the meaning from its Latin derived </a:t>
            </a:r>
            <a:r>
              <a:rPr lang="en-GB" sz="1900" dirty="0" smtClean="0"/>
              <a:t>dictionary definition</a:t>
            </a:r>
            <a:r>
              <a:rPr lang="en-GB" sz="1900" dirty="0"/>
              <a:t>: </a:t>
            </a:r>
            <a:r>
              <a:rPr lang="en-GB" sz="1900" b="1" dirty="0"/>
              <a:t>to turn back on oneself </a:t>
            </a:r>
            <a:r>
              <a:rPr lang="en-GB" sz="1900" dirty="0"/>
              <a:t>(Bourdieu &amp; </a:t>
            </a:r>
            <a:r>
              <a:rPr lang="en-GB" sz="1900" dirty="0" err="1"/>
              <a:t>Wacquant</a:t>
            </a:r>
            <a:r>
              <a:rPr lang="en-GB" sz="1900" dirty="0"/>
              <a:t>, 1992; Lawson, </a:t>
            </a:r>
            <a:r>
              <a:rPr lang="en-GB" sz="1900" dirty="0" smtClean="0"/>
              <a:t>1985; </a:t>
            </a:r>
            <a:r>
              <a:rPr lang="en-GB" sz="1900" dirty="0" err="1" smtClean="0"/>
              <a:t>Steier</a:t>
            </a:r>
            <a:r>
              <a:rPr lang="en-GB" sz="1900" dirty="0"/>
              <a:t>, 1991). This is interpreted to mean that people have </a:t>
            </a:r>
            <a:r>
              <a:rPr lang="en-GB" sz="1900" b="1" dirty="0"/>
              <a:t>to think about their </a:t>
            </a:r>
            <a:r>
              <a:rPr lang="en-GB" sz="1900" b="1" dirty="0" smtClean="0"/>
              <a:t>own concepts </a:t>
            </a:r>
            <a:r>
              <a:rPr lang="en-GB" sz="1900" b="1" dirty="0">
                <a:solidFill>
                  <a:srgbClr val="FF0000"/>
                </a:solidFill>
              </a:rPr>
              <a:t>and what they bring to any situation</a:t>
            </a:r>
            <a:r>
              <a:rPr lang="en-GB" sz="1900" dirty="0"/>
              <a:t>. </a:t>
            </a:r>
            <a:r>
              <a:rPr lang="en-GB" sz="1900" dirty="0" smtClean="0"/>
              <a:t>(</a:t>
            </a:r>
            <a:r>
              <a:rPr lang="en-US" sz="1900" dirty="0" smtClean="0"/>
              <a:t>Matthews</a:t>
            </a:r>
            <a:r>
              <a:rPr lang="en-US" sz="1900" dirty="0"/>
              <a:t> </a:t>
            </a:r>
            <a:r>
              <a:rPr lang="en-US" sz="1900" dirty="0" smtClean="0"/>
              <a:t>and </a:t>
            </a:r>
            <a:r>
              <a:rPr lang="en-US" sz="1900" dirty="0" err="1" smtClean="0"/>
              <a:t>Jessel</a:t>
            </a:r>
            <a:r>
              <a:rPr lang="en-US" sz="1900" dirty="0" smtClean="0"/>
              <a:t>, 1998</a:t>
            </a:r>
            <a:r>
              <a:rPr lang="en-US" sz="1900" dirty="0"/>
              <a:t>) </a:t>
            </a:r>
            <a:endParaRPr lang="en-GB" sz="1900" dirty="0" smtClean="0"/>
          </a:p>
          <a:p>
            <a:pPr marL="0" indent="0">
              <a:lnSpc>
                <a:spcPct val="80000"/>
              </a:lnSpc>
              <a:buFontTx/>
              <a:buNone/>
            </a:pPr>
            <a:endParaRPr lang="en-GB" sz="1200" dirty="0" smtClean="0"/>
          </a:p>
          <a:p>
            <a:pPr marL="0" indent="0">
              <a:lnSpc>
                <a:spcPct val="80000"/>
              </a:lnSpc>
              <a:buFontTx/>
              <a:buNone/>
            </a:pPr>
            <a:r>
              <a:rPr lang="en-GB" sz="1900" dirty="0" smtClean="0"/>
              <a:t>In </a:t>
            </a:r>
            <a:r>
              <a:rPr lang="en-GB" sz="1900" dirty="0"/>
              <a:t>contrast to the view that </a:t>
            </a:r>
            <a:r>
              <a:rPr lang="en-GB" sz="1900" dirty="0" smtClean="0"/>
              <a:t>people can </a:t>
            </a:r>
            <a:r>
              <a:rPr lang="en-GB" sz="1900" dirty="0"/>
              <a:t>be objective, reflexivity argues that we have a social and intellectual </a:t>
            </a:r>
            <a:r>
              <a:rPr lang="en-GB" sz="1900" dirty="0" smtClean="0"/>
              <a:t>unconscious—and </a:t>
            </a:r>
            <a:r>
              <a:rPr lang="en-GB" sz="1900" dirty="0"/>
              <a:t>consciousness—that we bring to any situation</a:t>
            </a:r>
            <a:r>
              <a:rPr lang="en-GB" sz="1900" dirty="0" smtClean="0"/>
              <a:t>.‘….</a:t>
            </a:r>
            <a:r>
              <a:rPr lang="en-GB" sz="1900" dirty="0"/>
              <a:t>to find a way of standing outside the self….it enables becoming aware of the limits of our own knowledge of how our own behaviour is complicit in forming organisational practices which for example, marginalise groups or exclude individuals. Reflexivity uses strategies such as internal dialogue to make aspects of the self strange. It requires being able to stay with personal uncertainty, critically informed curiosity and flexibility to find ways of changing deeply held ways of being: a complex, highly responsible social and political activity.’ (Bolton, 2010, p. </a:t>
            </a:r>
            <a:r>
              <a:rPr lang="en-GB" sz="1900" dirty="0" err="1"/>
              <a:t>xvix</a:t>
            </a:r>
            <a:r>
              <a:rPr lang="en-GB" sz="1900" dirty="0"/>
              <a:t>)</a:t>
            </a:r>
          </a:p>
          <a:p>
            <a:endParaRPr lang="en-GB" dirty="0"/>
          </a:p>
        </p:txBody>
      </p:sp>
    </p:spTree>
    <p:extLst>
      <p:ext uri="{BB962C8B-B14F-4D97-AF65-F5344CB8AC3E}">
        <p14:creationId xmlns:p14="http://schemas.microsoft.com/office/powerpoint/2010/main" val="1970205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2768352"/>
          </a:xfrm>
        </p:spPr>
        <p:txBody>
          <a:bodyPr/>
          <a:lstStyle/>
          <a:p>
            <a:r>
              <a:rPr lang="en-GB" dirty="0" smtClean="0"/>
              <a:t>Definitions of ‘reflection, reflective practice, reflexivity…</a:t>
            </a:r>
            <a:endParaRPr lang="en-GB" dirty="0"/>
          </a:p>
        </p:txBody>
      </p:sp>
      <p:sp>
        <p:nvSpPr>
          <p:cNvPr id="3" name="TextBox 2"/>
          <p:cNvSpPr txBox="1"/>
          <p:nvPr/>
        </p:nvSpPr>
        <p:spPr>
          <a:xfrm>
            <a:off x="971600" y="2996952"/>
            <a:ext cx="5112568" cy="2062103"/>
          </a:xfrm>
          <a:prstGeom prst="rect">
            <a:avLst/>
          </a:prstGeom>
          <a:noFill/>
        </p:spPr>
        <p:txBody>
          <a:bodyPr wrap="square" rtlCol="0">
            <a:spAutoFit/>
          </a:bodyPr>
          <a:lstStyle/>
          <a:p>
            <a:pPr marL="342900" indent="-342900">
              <a:lnSpc>
                <a:spcPct val="200000"/>
              </a:lnSpc>
              <a:buFont typeface="Arial" pitchFamily="34" charset="0"/>
              <a:buChar char="•"/>
            </a:pPr>
            <a:r>
              <a:rPr lang="en-GB" sz="3200" dirty="0" smtClean="0">
                <a:solidFill>
                  <a:srgbClr val="003399"/>
                </a:solidFill>
                <a:latin typeface="+mn-lt"/>
              </a:rPr>
              <a:t>Similarities</a:t>
            </a:r>
          </a:p>
          <a:p>
            <a:pPr marL="342900" indent="-342900">
              <a:lnSpc>
                <a:spcPct val="200000"/>
              </a:lnSpc>
              <a:buFont typeface="Arial" pitchFamily="34" charset="0"/>
              <a:buChar char="•"/>
            </a:pPr>
            <a:r>
              <a:rPr lang="en-GB" sz="3200" dirty="0">
                <a:solidFill>
                  <a:srgbClr val="003399"/>
                </a:solidFill>
                <a:latin typeface="+mn-lt"/>
              </a:rPr>
              <a:t>D</a:t>
            </a:r>
            <a:r>
              <a:rPr lang="en-GB" sz="3200" dirty="0" smtClean="0">
                <a:solidFill>
                  <a:srgbClr val="003399"/>
                </a:solidFill>
                <a:latin typeface="+mn-lt"/>
              </a:rPr>
              <a:t>ifferences</a:t>
            </a:r>
            <a:endParaRPr lang="en-GB" sz="3200" dirty="0">
              <a:solidFill>
                <a:srgbClr val="003399"/>
              </a:solidFill>
              <a:latin typeface="+mn-lt"/>
            </a:endParaRPr>
          </a:p>
        </p:txBody>
      </p:sp>
    </p:spTree>
    <p:extLst>
      <p:ext uri="{BB962C8B-B14F-4D97-AF65-F5344CB8AC3E}">
        <p14:creationId xmlns:p14="http://schemas.microsoft.com/office/powerpoint/2010/main" val="2019499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Reflection or Reflexivity?</a:t>
            </a:r>
            <a:endParaRPr lang="en-GB" dirty="0"/>
          </a:p>
        </p:txBody>
      </p:sp>
      <p:sp>
        <p:nvSpPr>
          <p:cNvPr id="3" name="Content Placeholder 2"/>
          <p:cNvSpPr>
            <a:spLocks noGrp="1"/>
          </p:cNvSpPr>
          <p:nvPr>
            <p:ph idx="1"/>
          </p:nvPr>
        </p:nvSpPr>
        <p:spPr>
          <a:xfrm>
            <a:off x="323528" y="1340768"/>
            <a:ext cx="8568952" cy="4145632"/>
          </a:xfrm>
        </p:spPr>
        <p:txBody>
          <a:bodyPr/>
          <a:lstStyle/>
          <a:p>
            <a:pPr marL="0" indent="0">
              <a:buNone/>
            </a:pPr>
            <a:r>
              <a:rPr lang="en-GB" sz="2000" dirty="0" smtClean="0"/>
              <a:t>“I </a:t>
            </a:r>
            <a:r>
              <a:rPr lang="en-GB" sz="2000" dirty="0"/>
              <a:t>just do not get on with my classes. They do not respect me and I </a:t>
            </a:r>
            <a:r>
              <a:rPr lang="en-GB" sz="2000" dirty="0" smtClean="0"/>
              <a:t>cannot seem </a:t>
            </a:r>
            <a:r>
              <a:rPr lang="en-GB" sz="2000" dirty="0"/>
              <a:t>to establish my authority. The school-based tutor has suggested </a:t>
            </a:r>
            <a:r>
              <a:rPr lang="en-GB" sz="2000" dirty="0" smtClean="0"/>
              <a:t>that I </a:t>
            </a:r>
            <a:r>
              <a:rPr lang="en-GB" sz="2000" dirty="0"/>
              <a:t>sit and work with a group of pupils during some lessons and talk to </a:t>
            </a:r>
            <a:r>
              <a:rPr lang="en-GB" sz="2000" dirty="0" smtClean="0"/>
              <a:t>them to </a:t>
            </a:r>
            <a:r>
              <a:rPr lang="en-GB" sz="2000" dirty="0"/>
              <a:t>see how they are feeling.... When I worked with the pupils I realised </a:t>
            </a:r>
            <a:r>
              <a:rPr lang="en-GB" sz="2000" dirty="0" smtClean="0"/>
              <a:t>how boring </a:t>
            </a:r>
            <a:r>
              <a:rPr lang="en-GB" sz="2000" dirty="0"/>
              <a:t>they found much of the work, and that they did not respect </a:t>
            </a:r>
            <a:r>
              <a:rPr lang="en-GB" sz="2000" dirty="0" smtClean="0"/>
              <a:t>teachers who </a:t>
            </a:r>
            <a:r>
              <a:rPr lang="en-GB" sz="2000" dirty="0"/>
              <a:t>were not interested in them. I realised that they did respect, </a:t>
            </a:r>
            <a:r>
              <a:rPr lang="en-GB" sz="2000" dirty="0" smtClean="0"/>
              <a:t>and responded </a:t>
            </a:r>
            <a:r>
              <a:rPr lang="en-GB" sz="2000" dirty="0"/>
              <a:t>to, some of the teachers, but that the teacher has to </a:t>
            </a:r>
            <a:r>
              <a:rPr lang="en-GB" sz="2000" dirty="0" smtClean="0"/>
              <a:t>earn respect</a:t>
            </a:r>
            <a:r>
              <a:rPr lang="en-GB" sz="2000" dirty="0"/>
              <a:t>. I have begun to realise that I had been brought up to believe </a:t>
            </a:r>
            <a:r>
              <a:rPr lang="en-GB" sz="2000" dirty="0" smtClean="0"/>
              <a:t>that the </a:t>
            </a:r>
            <a:r>
              <a:rPr lang="en-GB" sz="2000" dirty="0"/>
              <a:t>young should automatically respect their elders, and that pupils </a:t>
            </a:r>
            <a:r>
              <a:rPr lang="en-GB" sz="2000" dirty="0" smtClean="0"/>
              <a:t>should therefore </a:t>
            </a:r>
            <a:r>
              <a:rPr lang="en-GB" sz="2000" dirty="0"/>
              <a:t>obey teachers. It is painful for me to realise that this is not </a:t>
            </a:r>
            <a:r>
              <a:rPr lang="en-GB" sz="2000" dirty="0" smtClean="0"/>
              <a:t>the case</a:t>
            </a:r>
            <a:r>
              <a:rPr lang="en-GB" sz="2000" dirty="0"/>
              <a:t>, and that I will have to earn their respect. Even more, through </a:t>
            </a:r>
            <a:r>
              <a:rPr lang="en-GB" sz="2000" dirty="0" smtClean="0"/>
              <a:t>talking to </a:t>
            </a:r>
            <a:r>
              <a:rPr lang="en-GB" sz="2000" dirty="0"/>
              <a:t>the pupils, I realise that I have to respect them and that this is part </a:t>
            </a:r>
            <a:r>
              <a:rPr lang="en-GB" sz="2000" dirty="0" smtClean="0"/>
              <a:t>of the </a:t>
            </a:r>
            <a:r>
              <a:rPr lang="en-GB" sz="2000" dirty="0"/>
              <a:t>process. I thought I did, and still think I do, but perhaps I am just </a:t>
            </a:r>
            <a:r>
              <a:rPr lang="en-GB" sz="2000" dirty="0" smtClean="0"/>
              <a:t>not communicating </a:t>
            </a:r>
            <a:r>
              <a:rPr lang="en-GB" sz="2000" dirty="0"/>
              <a:t>it to them. I think that these are </a:t>
            </a:r>
            <a:r>
              <a:rPr lang="en-GB" sz="2000" dirty="0" smtClean="0"/>
              <a:t>the </a:t>
            </a:r>
            <a:r>
              <a:rPr lang="en-GB" sz="2000" dirty="0"/>
              <a:t>areas I am going </a:t>
            </a:r>
            <a:r>
              <a:rPr lang="en-GB" sz="2000" dirty="0" smtClean="0"/>
              <a:t>to have </a:t>
            </a:r>
            <a:r>
              <a:rPr lang="en-GB" sz="2000" dirty="0"/>
              <a:t>to work on to improve my discipline</a:t>
            </a:r>
            <a:r>
              <a:rPr lang="en-GB" sz="2000" dirty="0" smtClean="0"/>
              <a:t>.” </a:t>
            </a:r>
          </a:p>
          <a:p>
            <a:pPr marL="0" indent="0">
              <a:buNone/>
            </a:pPr>
            <a:r>
              <a:rPr lang="en-GB" sz="2000" dirty="0"/>
              <a:t>(</a:t>
            </a:r>
            <a:r>
              <a:rPr lang="en-GB" sz="1400" dirty="0" smtClean="0"/>
              <a:t>Matthews and </a:t>
            </a:r>
            <a:r>
              <a:rPr lang="en-GB" sz="1400" dirty="0" err="1" smtClean="0"/>
              <a:t>Jessel</a:t>
            </a:r>
            <a:r>
              <a:rPr lang="en-GB" sz="1400" dirty="0" smtClean="0"/>
              <a:t>, 1998, p. 233-234)</a:t>
            </a:r>
            <a:endParaRPr lang="en-GB" sz="1400" dirty="0"/>
          </a:p>
        </p:txBody>
      </p:sp>
    </p:spTree>
    <p:extLst>
      <p:ext uri="{BB962C8B-B14F-4D97-AF65-F5344CB8AC3E}">
        <p14:creationId xmlns:p14="http://schemas.microsoft.com/office/powerpoint/2010/main" val="3182796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Template>
  <TotalTime>9105</TotalTime>
  <Words>2202</Words>
  <Application>Microsoft Office PowerPoint</Application>
  <PresentationFormat>On-screen Show (4:3)</PresentationFormat>
  <Paragraphs>141</Paragraphs>
  <Slides>22</Slides>
  <Notes>22</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22</vt:i4>
      </vt:variant>
    </vt:vector>
  </HeadingPairs>
  <TitlesOfParts>
    <vt:vector size="31" baseType="lpstr">
      <vt:lpstr>Arial</vt:lpstr>
      <vt:lpstr>Arial Black</vt:lpstr>
      <vt:lpstr>Calibri</vt:lpstr>
      <vt:lpstr>Times New Roman</vt:lpstr>
      <vt:lpstr>Warwick</vt:lpstr>
      <vt:lpstr>1_Custom Design</vt:lpstr>
      <vt:lpstr>Custom Design</vt:lpstr>
      <vt:lpstr>2_Custom Design</vt:lpstr>
      <vt:lpstr>3_Custom Design</vt:lpstr>
      <vt:lpstr>Developing Reflective Practice</vt:lpstr>
      <vt:lpstr>Objectives</vt:lpstr>
      <vt:lpstr>Teachers’ Standards</vt:lpstr>
      <vt:lpstr>A. Kolb’s Learning    Cycle </vt:lpstr>
      <vt:lpstr>B. Reflection according to Bolton (2006)</vt:lpstr>
      <vt:lpstr>C. Reflection according to Schon (1991)</vt:lpstr>
      <vt:lpstr>Reflexivity: What is it?</vt:lpstr>
      <vt:lpstr>Definitions of ‘reflection, reflective practice, reflexivity…</vt:lpstr>
      <vt:lpstr>Reflection or Reflexivity?</vt:lpstr>
      <vt:lpstr>Purposes of Reflective Practice (Theory to Practice)?  TTYP</vt:lpstr>
      <vt:lpstr>Pollard, 2005, p.5</vt:lpstr>
      <vt:lpstr>Levels of reflection</vt:lpstr>
      <vt:lpstr>Reflective practice and your ePDP</vt:lpstr>
      <vt:lpstr>e-PDP</vt:lpstr>
      <vt:lpstr>Using the WADs to support your reflections</vt:lpstr>
      <vt:lpstr>Learning questions and your ePDP</vt:lpstr>
      <vt:lpstr>Sources of evidence of progress against the Standards</vt:lpstr>
      <vt:lpstr>Reflection points</vt:lpstr>
      <vt:lpstr>PowerPoint Presentation</vt:lpstr>
      <vt:lpstr>Next steps </vt:lpstr>
      <vt:lpstr>References</vt:lpstr>
      <vt:lpstr>We learn not from doing, but by thinking about what we do.        Anon.</vt:lpstr>
    </vt:vector>
  </TitlesOfParts>
  <Company>SMC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x</dc:creator>
  <cp:lastModifiedBy>Hewitt, Sally</cp:lastModifiedBy>
  <cp:revision>123</cp:revision>
  <cp:lastPrinted>2018-08-29T11:57:42Z</cp:lastPrinted>
  <dcterms:created xsi:type="dcterms:W3CDTF">2011-05-24T09:16:47Z</dcterms:created>
  <dcterms:modified xsi:type="dcterms:W3CDTF">2019-08-21T13:54:26Z</dcterms:modified>
</cp:coreProperties>
</file>