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703" r:id="rId2"/>
    <p:sldMasterId id="2147483715" r:id="rId3"/>
  </p:sldMasterIdLst>
  <p:notesMasterIdLst>
    <p:notesMasterId r:id="rId32"/>
  </p:notesMasterIdLst>
  <p:sldIdLst>
    <p:sldId id="256" r:id="rId4"/>
    <p:sldId id="288" r:id="rId5"/>
    <p:sldId id="269" r:id="rId6"/>
    <p:sldId id="257" r:id="rId7"/>
    <p:sldId id="316" r:id="rId8"/>
    <p:sldId id="327" r:id="rId9"/>
    <p:sldId id="328" r:id="rId10"/>
    <p:sldId id="329" r:id="rId11"/>
    <p:sldId id="330" r:id="rId12"/>
    <p:sldId id="318" r:id="rId13"/>
    <p:sldId id="317" r:id="rId14"/>
    <p:sldId id="300" r:id="rId15"/>
    <p:sldId id="307" r:id="rId16"/>
    <p:sldId id="301" r:id="rId17"/>
    <p:sldId id="302" r:id="rId18"/>
    <p:sldId id="303" r:id="rId19"/>
    <p:sldId id="304" r:id="rId20"/>
    <p:sldId id="305" r:id="rId21"/>
    <p:sldId id="306" r:id="rId22"/>
    <p:sldId id="266" r:id="rId23"/>
    <p:sldId id="322" r:id="rId24"/>
    <p:sldId id="292" r:id="rId25"/>
    <p:sldId id="293" r:id="rId26"/>
    <p:sldId id="323" r:id="rId27"/>
    <p:sldId id="324" r:id="rId28"/>
    <p:sldId id="325" r:id="rId29"/>
    <p:sldId id="294" r:id="rId30"/>
    <p:sldId id="268" r:id="rId3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8C"/>
    <a:srgbClr val="8F30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57125" autoAdjust="0"/>
  </p:normalViewPr>
  <p:slideViewPr>
    <p:cSldViewPr>
      <p:cViewPr varScale="1">
        <p:scale>
          <a:sx n="52" d="100"/>
          <a:sy n="52" d="100"/>
        </p:scale>
        <p:origin x="2208" y="60"/>
      </p:cViewPr>
      <p:guideLst>
        <p:guide orient="horz" pos="2160"/>
        <p:guide pos="2880"/>
      </p:guideLst>
    </p:cSldViewPr>
  </p:slideViewPr>
  <p:outlineViewPr>
    <p:cViewPr>
      <p:scale>
        <a:sx n="33" d="100"/>
        <a:sy n="33" d="100"/>
      </p:scale>
      <p:origin x="48" y="11736"/>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8D64DA6B-1EE6-46AF-A717-25E7B4273923}" type="datetimeFigureOut">
              <a:rPr lang="en-US" smtClean="0"/>
              <a:pPr/>
              <a:t>8/28/2019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5913E604-33A8-4F6F-9704-48A4FAE079FA}" type="slidenum">
              <a:rPr lang="en-US" smtClean="0"/>
              <a:pPr/>
              <a:t>‹#›</a:t>
            </a:fld>
            <a:endParaRPr lang="en-US"/>
          </a:p>
        </p:txBody>
      </p:sp>
    </p:spTree>
    <p:extLst>
      <p:ext uri="{BB962C8B-B14F-4D97-AF65-F5344CB8AC3E}">
        <p14:creationId xmlns:p14="http://schemas.microsoft.com/office/powerpoint/2010/main" val="386556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vimeo.com/245472639"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vimeo.com/241875015"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hlinkClick r:id="rId3"/>
              </a:rPr>
              <a:t>https://vimeo.com/245472639</a:t>
            </a:r>
            <a:endParaRPr lang="en-GB" dirty="0" smtClean="0"/>
          </a:p>
          <a:p>
            <a:r>
              <a:rPr lang="en-GB" dirty="0" smtClean="0">
                <a:hlinkClick r:id="rId4"/>
              </a:rPr>
              <a:t>https://vimeo.com/241875015</a:t>
            </a:r>
            <a:endParaRPr lang="en-GB" dirty="0" smtClean="0"/>
          </a:p>
          <a:p>
            <a:endParaRPr lang="en-US"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a:t>
            </a:fld>
            <a:endParaRPr lang="en-US"/>
          </a:p>
        </p:txBody>
      </p:sp>
    </p:spTree>
    <p:extLst>
      <p:ext uri="{BB962C8B-B14F-4D97-AF65-F5344CB8AC3E}">
        <p14:creationId xmlns:p14="http://schemas.microsoft.com/office/powerpoint/2010/main" val="40873395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10</a:t>
            </a:fld>
            <a:endParaRPr lang="en-US"/>
          </a:p>
        </p:txBody>
      </p:sp>
    </p:spTree>
    <p:extLst>
      <p:ext uri="{BB962C8B-B14F-4D97-AF65-F5344CB8AC3E}">
        <p14:creationId xmlns:p14="http://schemas.microsoft.com/office/powerpoint/2010/main" val="2906549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Brain plasticity</a:t>
            </a:r>
            <a:r>
              <a:rPr lang="en-GB" baseline="0" dirty="0" smtClean="0"/>
              <a:t> – the brain has the ability to grow.  Neuroplasticity – ability for the brain to change and rewire itself</a:t>
            </a:r>
          </a:p>
          <a:p>
            <a:r>
              <a:rPr lang="en-GB" baseline="0" dirty="0" smtClean="0"/>
              <a:t>New synapses are described as ‘footprints in the sand’ – can become if travelled a lot or be washed away.</a:t>
            </a:r>
          </a:p>
          <a:p>
            <a:r>
              <a:rPr lang="en-GB" baseline="0" dirty="0" smtClean="0"/>
              <a:t>Research by Moser et al (2011) found that synapses fire more when mistakes happen.</a:t>
            </a:r>
          </a:p>
          <a:p>
            <a:r>
              <a:rPr lang="en-GB" baseline="0" dirty="0" smtClean="0"/>
              <a:t>Brain is losing/gaining connections all the time.</a:t>
            </a:r>
          </a:p>
          <a:p>
            <a:r>
              <a:rPr lang="en-GB" baseline="0" dirty="0" smtClean="0"/>
              <a:t>Tab Cab drivers have to learn to pass ‘The Knowledge’ test.  Need to learn (within 6 mile radius of Charing Cross):</a:t>
            </a:r>
          </a:p>
          <a:p>
            <a:pPr marL="171450" indent="-171450">
              <a:buFont typeface="Arial" panose="020B0604020202020204" pitchFamily="34" charset="0"/>
              <a:buChar char="•"/>
            </a:pPr>
            <a:r>
              <a:rPr lang="en-GB" baseline="0" dirty="0" smtClean="0"/>
              <a:t>320 routes</a:t>
            </a:r>
          </a:p>
          <a:p>
            <a:pPr marL="171450" indent="-171450">
              <a:buFont typeface="Arial" panose="020B0604020202020204" pitchFamily="34" charset="0"/>
              <a:buChar char="•"/>
            </a:pPr>
            <a:r>
              <a:rPr lang="en-GB" baseline="0" dirty="0" smtClean="0"/>
              <a:t>25,000 streets</a:t>
            </a:r>
          </a:p>
          <a:p>
            <a:pPr marL="171450" indent="-171450">
              <a:buFont typeface="Arial" panose="020B0604020202020204" pitchFamily="34" charset="0"/>
              <a:buChar char="•"/>
            </a:pPr>
            <a:r>
              <a:rPr lang="en-GB" baseline="0" dirty="0" smtClean="0"/>
              <a:t>20,000 landmarks (</a:t>
            </a:r>
            <a:r>
              <a:rPr lang="en-GB" dirty="0" smtClean="0"/>
              <a:t>clubs, hospitals, hotels, theatres, embassies, stations and historic buildings. )</a:t>
            </a:r>
            <a:endParaRPr lang="en-GB" baseline="0" dirty="0" smtClean="0"/>
          </a:p>
          <a:p>
            <a:pPr marL="0" indent="0">
              <a:buFont typeface="Arial" panose="020B0604020202020204" pitchFamily="34" charset="0"/>
              <a:buNone/>
            </a:pPr>
            <a:r>
              <a:rPr lang="en-GB" dirty="0" smtClean="0"/>
              <a:t>Hippocampus – part</a:t>
            </a:r>
            <a:r>
              <a:rPr lang="en-GB" baseline="0" dirty="0" smtClean="0"/>
              <a:t> of the brain.  A black cab driver’s hippocampus grows whilst training and working as a cabbie.  Researchers have found that the hippocampus shrinks when a black cab driver retires.  Researchers have also found that the hippocampus of a London bus driver is smaller – why?  They only have to memorise set routes.</a:t>
            </a:r>
            <a:endParaRPr lang="en-GB" dirty="0" smtClean="0"/>
          </a:p>
          <a:p>
            <a:r>
              <a:rPr lang="en-GB" dirty="0" smtClean="0"/>
              <a:t>People believe that there</a:t>
            </a:r>
            <a:r>
              <a:rPr lang="en-GB" baseline="0" dirty="0" smtClean="0"/>
              <a:t> is a ‘maths brain’ – that people are either born to be good or bad at mathematics.  This is a myth.</a:t>
            </a:r>
          </a:p>
          <a:p>
            <a:r>
              <a:rPr lang="en-GB" baseline="0" dirty="0" smtClean="0"/>
              <a:t>Therefore, need to challenge traditional thinking towards maths – especially grouping/setting children in groups.</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11</a:t>
            </a:fld>
            <a:endParaRPr lang="en-US"/>
          </a:p>
        </p:txBody>
      </p:sp>
    </p:spTree>
    <p:extLst>
      <p:ext uri="{BB962C8B-B14F-4D97-AF65-F5344CB8AC3E}">
        <p14:creationId xmlns:p14="http://schemas.microsoft.com/office/powerpoint/2010/main" val="3361989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Once the trainees have completed</a:t>
            </a:r>
            <a:r>
              <a:rPr lang="en-GB" baseline="0" dirty="0" smtClean="0"/>
              <a:t> the grid, share the questions with them.</a:t>
            </a:r>
          </a:p>
          <a:p>
            <a:endParaRPr lang="en-GB" baseline="0" dirty="0" smtClean="0"/>
          </a:p>
          <a:p>
            <a:r>
              <a:rPr lang="en-GB" baseline="0" dirty="0" smtClean="0"/>
              <a:t>Get the trainees to realise that mathematical thinking is about looking at a problem and finding the most effective, or efficient, way of solving it rather than simply following a process which had ‘worked’ previously.</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12</a:t>
            </a:fld>
            <a:endParaRPr lang="en-US"/>
          </a:p>
        </p:txBody>
      </p:sp>
    </p:spTree>
    <p:extLst>
      <p:ext uri="{BB962C8B-B14F-4D97-AF65-F5344CB8AC3E}">
        <p14:creationId xmlns:p14="http://schemas.microsoft.com/office/powerpoint/2010/main" val="2376982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13</a:t>
            </a:fld>
            <a:endParaRPr lang="en-US"/>
          </a:p>
        </p:txBody>
      </p:sp>
    </p:spTree>
    <p:extLst>
      <p:ext uri="{BB962C8B-B14F-4D97-AF65-F5344CB8AC3E}">
        <p14:creationId xmlns:p14="http://schemas.microsoft.com/office/powerpoint/2010/main" val="4159333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14</a:t>
            </a:fld>
            <a:endParaRPr lang="en-US"/>
          </a:p>
        </p:txBody>
      </p:sp>
    </p:spTree>
    <p:extLst>
      <p:ext uri="{BB962C8B-B14F-4D97-AF65-F5344CB8AC3E}">
        <p14:creationId xmlns:p14="http://schemas.microsoft.com/office/powerpoint/2010/main" val="1991401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15</a:t>
            </a:fld>
            <a:endParaRPr lang="en-US"/>
          </a:p>
        </p:txBody>
      </p:sp>
    </p:spTree>
    <p:extLst>
      <p:ext uri="{BB962C8B-B14F-4D97-AF65-F5344CB8AC3E}">
        <p14:creationId xmlns:p14="http://schemas.microsoft.com/office/powerpoint/2010/main" val="2491176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16</a:t>
            </a:fld>
            <a:endParaRPr lang="en-US"/>
          </a:p>
        </p:txBody>
      </p:sp>
    </p:spTree>
    <p:extLst>
      <p:ext uri="{BB962C8B-B14F-4D97-AF65-F5344CB8AC3E}">
        <p14:creationId xmlns:p14="http://schemas.microsoft.com/office/powerpoint/2010/main" val="1909415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17</a:t>
            </a:fld>
            <a:endParaRPr lang="en-US"/>
          </a:p>
        </p:txBody>
      </p:sp>
    </p:spTree>
    <p:extLst>
      <p:ext uri="{BB962C8B-B14F-4D97-AF65-F5344CB8AC3E}">
        <p14:creationId xmlns:p14="http://schemas.microsoft.com/office/powerpoint/2010/main" val="3992477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18</a:t>
            </a:fld>
            <a:endParaRPr lang="en-US"/>
          </a:p>
        </p:txBody>
      </p:sp>
    </p:spTree>
    <p:extLst>
      <p:ext uri="{BB962C8B-B14F-4D97-AF65-F5344CB8AC3E}">
        <p14:creationId xmlns:p14="http://schemas.microsoft.com/office/powerpoint/2010/main" val="2984804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a:t>
            </a:r>
            <a:r>
              <a:rPr lang="en-GB" baseline="0" dirty="0" smtClean="0"/>
              <a:t> does this activity teach you in what’s important to teach children?</a:t>
            </a:r>
          </a:p>
          <a:p>
            <a:r>
              <a:rPr lang="en-GB" baseline="0" dirty="0" smtClean="0"/>
              <a:t>How were you influenced by your own experiences in school when completing this grid?</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19</a:t>
            </a:fld>
            <a:endParaRPr lang="en-US"/>
          </a:p>
        </p:txBody>
      </p:sp>
    </p:spTree>
    <p:extLst>
      <p:ext uri="{BB962C8B-B14F-4D97-AF65-F5344CB8AC3E}">
        <p14:creationId xmlns:p14="http://schemas.microsoft.com/office/powerpoint/2010/main" val="2141638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a:t>
            </a:fld>
            <a:endParaRPr lang="en-US"/>
          </a:p>
        </p:txBody>
      </p:sp>
    </p:spTree>
    <p:extLst>
      <p:ext uri="{BB962C8B-B14F-4D97-AF65-F5344CB8AC3E}">
        <p14:creationId xmlns:p14="http://schemas.microsoft.com/office/powerpoint/2010/main" val="34976044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20</a:t>
            </a:fld>
            <a:endParaRPr lang="en-US"/>
          </a:p>
        </p:txBody>
      </p:sp>
    </p:spTree>
    <p:extLst>
      <p:ext uri="{BB962C8B-B14F-4D97-AF65-F5344CB8AC3E}">
        <p14:creationId xmlns:p14="http://schemas.microsoft.com/office/powerpoint/2010/main" val="2584020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Opportunity for trainees to discuss and</a:t>
            </a:r>
            <a:r>
              <a:rPr lang="en-GB" baseline="0" dirty="0" smtClean="0"/>
              <a:t> share their thoughts regarding the pre-task set before today’s lecture.  Do they agree?  Disagree?</a:t>
            </a:r>
          </a:p>
          <a:p>
            <a:endParaRPr lang="en-GB" baseline="0" dirty="0" smtClean="0"/>
          </a:p>
          <a:p>
            <a:r>
              <a:rPr lang="en-GB" sz="1200" b="0" i="0" kern="1200" smtClean="0">
                <a:solidFill>
                  <a:schemeClr val="tx1"/>
                </a:solidFill>
                <a:effectLst/>
                <a:latin typeface="+mn-lt"/>
                <a:ea typeface="+mn-ea"/>
                <a:cs typeface="+mn-cs"/>
              </a:rPr>
              <a:t>"Not knowing is not failure, it's the first step to understanding"</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21</a:t>
            </a:fld>
            <a:endParaRPr lang="en-US"/>
          </a:p>
        </p:txBody>
      </p:sp>
    </p:spTree>
    <p:extLst>
      <p:ext uri="{BB962C8B-B14F-4D97-AF65-F5344CB8AC3E}">
        <p14:creationId xmlns:p14="http://schemas.microsoft.com/office/powerpoint/2010/main" val="2775482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22</a:t>
            </a:fld>
            <a:endParaRPr lang="en-US"/>
          </a:p>
        </p:txBody>
      </p:sp>
    </p:spTree>
    <p:extLst>
      <p:ext uri="{BB962C8B-B14F-4D97-AF65-F5344CB8AC3E}">
        <p14:creationId xmlns:p14="http://schemas.microsoft.com/office/powerpoint/2010/main" val="3686066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23</a:t>
            </a:fld>
            <a:endParaRPr lang="en-US"/>
          </a:p>
        </p:txBody>
      </p:sp>
    </p:spTree>
    <p:extLst>
      <p:ext uri="{BB962C8B-B14F-4D97-AF65-F5344CB8AC3E}">
        <p14:creationId xmlns:p14="http://schemas.microsoft.com/office/powerpoint/2010/main" val="1508624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24</a:t>
            </a:fld>
            <a:endParaRPr lang="en-US"/>
          </a:p>
        </p:txBody>
      </p:sp>
    </p:spTree>
    <p:extLst>
      <p:ext uri="{BB962C8B-B14F-4D97-AF65-F5344CB8AC3E}">
        <p14:creationId xmlns:p14="http://schemas.microsoft.com/office/powerpoint/2010/main" val="6289104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25</a:t>
            </a:fld>
            <a:endParaRPr lang="en-US"/>
          </a:p>
        </p:txBody>
      </p:sp>
    </p:spTree>
    <p:extLst>
      <p:ext uri="{BB962C8B-B14F-4D97-AF65-F5344CB8AC3E}">
        <p14:creationId xmlns:p14="http://schemas.microsoft.com/office/powerpoint/2010/main" val="2523044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Complete by Friday</a:t>
            </a:r>
            <a:r>
              <a:rPr lang="en-GB" baseline="0" dirty="0" smtClean="0"/>
              <a:t> 13</a:t>
            </a:r>
            <a:r>
              <a:rPr lang="en-GB" baseline="30000" dirty="0" smtClean="0"/>
              <a:t>th</a:t>
            </a:r>
            <a:r>
              <a:rPr lang="en-GB" baseline="0" dirty="0" smtClean="0"/>
              <a:t> Sept</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26</a:t>
            </a:fld>
            <a:endParaRPr lang="en-US"/>
          </a:p>
        </p:txBody>
      </p:sp>
    </p:spTree>
    <p:extLst>
      <p:ext uri="{BB962C8B-B14F-4D97-AF65-F5344CB8AC3E}">
        <p14:creationId xmlns:p14="http://schemas.microsoft.com/office/powerpoint/2010/main" val="35315312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27</a:t>
            </a:fld>
            <a:endParaRPr lang="en-US"/>
          </a:p>
        </p:txBody>
      </p:sp>
    </p:spTree>
    <p:extLst>
      <p:ext uri="{BB962C8B-B14F-4D97-AF65-F5344CB8AC3E}">
        <p14:creationId xmlns:p14="http://schemas.microsoft.com/office/powerpoint/2010/main" val="1269345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28</a:t>
            </a:fld>
            <a:endParaRPr lang="en-US"/>
          </a:p>
        </p:txBody>
      </p:sp>
    </p:spTree>
    <p:extLst>
      <p:ext uri="{BB962C8B-B14F-4D97-AF65-F5344CB8AC3E}">
        <p14:creationId xmlns:p14="http://schemas.microsoft.com/office/powerpoint/2010/main" val="2355028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3</a:t>
            </a:fld>
            <a:endParaRPr lang="en-US"/>
          </a:p>
        </p:txBody>
      </p:sp>
    </p:spTree>
    <p:extLst>
      <p:ext uri="{BB962C8B-B14F-4D97-AF65-F5344CB8AC3E}">
        <p14:creationId xmlns:p14="http://schemas.microsoft.com/office/powerpoint/2010/main" val="2474968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4</a:t>
            </a:fld>
            <a:endParaRPr lang="en-US"/>
          </a:p>
        </p:txBody>
      </p:sp>
    </p:spTree>
    <p:extLst>
      <p:ext uri="{BB962C8B-B14F-4D97-AF65-F5344CB8AC3E}">
        <p14:creationId xmlns:p14="http://schemas.microsoft.com/office/powerpoint/2010/main" val="1363871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many trainees have the idea that they can’t do maths?</a:t>
            </a:r>
          </a:p>
          <a:p>
            <a:r>
              <a:rPr lang="en-GB" dirty="0" smtClean="0"/>
              <a:t>How</a:t>
            </a:r>
            <a:r>
              <a:rPr lang="en-GB" baseline="0" dirty="0" smtClean="0"/>
              <a:t> did you come to this conclusion?  Why do you think this?</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5</a:t>
            </a:fld>
            <a:endParaRPr lang="en-US"/>
          </a:p>
        </p:txBody>
      </p:sp>
    </p:spTree>
    <p:extLst>
      <p:ext uri="{BB962C8B-B14F-4D97-AF65-F5344CB8AC3E}">
        <p14:creationId xmlns:p14="http://schemas.microsoft.com/office/powerpoint/2010/main" val="3078911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13E604-33A8-4F6F-9704-48A4FAE079FA}" type="slidenum">
              <a:rPr lang="en-US" smtClean="0"/>
              <a:pPr/>
              <a:t>6</a:t>
            </a:fld>
            <a:endParaRPr lang="en-US"/>
          </a:p>
        </p:txBody>
      </p:sp>
    </p:spTree>
    <p:extLst>
      <p:ext uri="{BB962C8B-B14F-4D97-AF65-F5344CB8AC3E}">
        <p14:creationId xmlns:p14="http://schemas.microsoft.com/office/powerpoint/2010/main" val="611133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Discuss the development</a:t>
            </a:r>
            <a:r>
              <a:rPr lang="en-GB" baseline="0" dirty="0" smtClean="0"/>
              <a:t> of a fixed mindset by giving children a worksheet similar to this:</a:t>
            </a:r>
          </a:p>
          <a:p>
            <a:pPr marL="171450" indent="-171450">
              <a:buFont typeface="Arial" panose="020B0604020202020204" pitchFamily="34" charset="0"/>
              <a:buChar char="•"/>
            </a:pPr>
            <a:r>
              <a:rPr lang="en-GB" baseline="0" dirty="0" smtClean="0"/>
              <a:t>Boredom</a:t>
            </a:r>
          </a:p>
          <a:p>
            <a:pPr marL="171450" indent="-171450">
              <a:buFont typeface="Arial" panose="020B0604020202020204" pitchFamily="34" charset="0"/>
              <a:buChar char="•"/>
            </a:pPr>
            <a:r>
              <a:rPr lang="en-GB" baseline="0" dirty="0" smtClean="0"/>
              <a:t>Can/can’t do it</a:t>
            </a:r>
          </a:p>
          <a:p>
            <a:pPr marL="171450" indent="-171450">
              <a:buFont typeface="Arial" panose="020B0604020202020204" pitchFamily="34" charset="0"/>
              <a:buChar char="•"/>
            </a:pPr>
            <a:r>
              <a:rPr lang="en-GB" baseline="0" dirty="0" smtClean="0"/>
              <a:t>Is getting the answer important or how they get the answer?</a:t>
            </a:r>
          </a:p>
          <a:p>
            <a:pPr marL="171450" indent="-171450">
              <a:buFont typeface="Arial" panose="020B0604020202020204" pitchFamily="34" charset="0"/>
              <a:buChar char="•"/>
            </a:pPr>
            <a:r>
              <a:rPr lang="en-GB" baseline="0" dirty="0" smtClean="0"/>
              <a:t>How many questions does a child need to answer to know if they can/can’t do something?</a:t>
            </a:r>
          </a:p>
          <a:p>
            <a:pPr marL="171450" indent="-171450">
              <a:buFont typeface="Arial" panose="020B0604020202020204" pitchFamily="34" charset="0"/>
              <a:buChar char="•"/>
            </a:pPr>
            <a:r>
              <a:rPr lang="en-GB" baseline="0" dirty="0" smtClean="0"/>
              <a:t>Range of questions included that may use different strategies to answer.</a:t>
            </a:r>
          </a:p>
          <a:p>
            <a:pPr marL="171450" indent="-171450">
              <a:buFont typeface="Arial" panose="020B0604020202020204" pitchFamily="34" charset="0"/>
              <a:buChar char="•"/>
            </a:pPr>
            <a:endParaRPr lang="en-GB" baseline="0" dirty="0" smtClean="0"/>
          </a:p>
          <a:p>
            <a:pPr marL="0" indent="0">
              <a:buFont typeface="Arial" panose="020B0604020202020204" pitchFamily="34" charset="0"/>
              <a:buNone/>
            </a:pPr>
            <a:r>
              <a:rPr lang="en-GB" baseline="0" dirty="0" smtClean="0"/>
              <a:t>Mindful practice – carefully selected questions that have progression and develop key skills.</a:t>
            </a:r>
          </a:p>
          <a:p>
            <a:pPr marL="0" indent="0">
              <a:buFont typeface="Arial" panose="020B0604020202020204" pitchFamily="34" charset="0"/>
              <a:buNone/>
            </a:pPr>
            <a:r>
              <a:rPr lang="en-GB" baseline="0" dirty="0" smtClean="0"/>
              <a:t>Mindless practice – answering many randomly created questions that have no clear progression.  </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7</a:t>
            </a:fld>
            <a:endParaRPr lang="en-US"/>
          </a:p>
        </p:txBody>
      </p:sp>
    </p:spTree>
    <p:extLst>
      <p:ext uri="{BB962C8B-B14F-4D97-AF65-F5344CB8AC3E}">
        <p14:creationId xmlns:p14="http://schemas.microsoft.com/office/powerpoint/2010/main" val="1430271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many trainees experienced maths lessons like this?</a:t>
            </a:r>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8</a:t>
            </a:fld>
            <a:endParaRPr lang="en-US"/>
          </a:p>
        </p:txBody>
      </p:sp>
    </p:spTree>
    <p:extLst>
      <p:ext uri="{BB962C8B-B14F-4D97-AF65-F5344CB8AC3E}">
        <p14:creationId xmlns:p14="http://schemas.microsoft.com/office/powerpoint/2010/main" val="825467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b="1" dirty="0" smtClean="0"/>
              <a:t>Low attaining learners </a:t>
            </a:r>
            <a:r>
              <a:rPr lang="en-GB" dirty="0" smtClean="0"/>
              <a:t>who are set or streamed fall behind by 1 or 2 months per year, on average, when compared with the progress of similar students in classes with mixed ability groups. It appears likely that routine setting or streaming arrangements </a:t>
            </a:r>
            <a:r>
              <a:rPr lang="en-GB" b="1" dirty="0" smtClean="0"/>
              <a:t>undermine low attainers’ confidence </a:t>
            </a:r>
            <a:r>
              <a:rPr lang="en-GB" dirty="0" smtClean="0"/>
              <a:t>and </a:t>
            </a:r>
            <a:r>
              <a:rPr lang="en-GB" b="1" dirty="0" smtClean="0"/>
              <a:t>discourage the belief that attainment can be improved through effort</a:t>
            </a:r>
            <a:r>
              <a:rPr lang="en-GB" dirty="0" smtClean="0"/>
              <a:t>. Research also suggests that ability grouping can have a </a:t>
            </a:r>
            <a:r>
              <a:rPr lang="en-GB" b="1" dirty="0" smtClean="0"/>
              <a:t>longer term negative effect on the attitudes and engagement of low attaining pupils</a:t>
            </a:r>
            <a:r>
              <a:rPr lang="en-GB" dirty="0" smtClean="0"/>
              <a:t>. </a:t>
            </a:r>
          </a:p>
          <a:p>
            <a:endParaRPr lang="en-GB" dirty="0" smtClean="0"/>
          </a:p>
          <a:p>
            <a:r>
              <a:rPr lang="en-GB" dirty="0" smtClean="0"/>
              <a:t>In contrast, studies show that </a:t>
            </a:r>
            <a:r>
              <a:rPr lang="en-GB" b="1" dirty="0" smtClean="0"/>
              <a:t>higher attaining learners </a:t>
            </a:r>
            <a:r>
              <a:rPr lang="en-GB" dirty="0" smtClean="0"/>
              <a:t>make between 1 and 2 additional months' progress when set or streamed compared to when taught in mixed ability groups. This is unsurprising: studies of targeted interventions for pupils identified as "gifted and talented" show that they benefit from a range of different kinds of grouping, including pull-out classes, accelerated classes and promotion (where high attaining pupils move up a year). However, research into gifted and talented schemes rarely records the impact of the schemes on the students not identified as gifted and talented, who are more likely to be from disadvantaged backgrounds. It is possible that, as with setting and streaming, those not identified as gifted and talented experience a negative impact. </a:t>
            </a:r>
          </a:p>
          <a:p>
            <a:endParaRPr lang="en-GB" dirty="0" smtClean="0"/>
          </a:p>
          <a:p>
            <a:r>
              <a:rPr lang="en-GB" dirty="0" smtClean="0"/>
              <a:t>Though the average impact of setting or streaming on low attaining pupils is negative, evidence suggests that certain types of grouping are more effective than others. Some studies have shown that reducing the size of the lowest attaining groups and assigning high-performing teachers to these groups can be effective, as can providing additional targeted catch up support </a:t>
            </a:r>
          </a:p>
          <a:p>
            <a:endParaRPr lang="en-GB" dirty="0" smtClean="0"/>
          </a:p>
          <a:p>
            <a:r>
              <a:rPr lang="en-GB" dirty="0" smtClean="0"/>
              <a:t>One of the challenges of attainment grouping is ensuring that pupils are correctly allocated to groups. Some studies from the UK suggest that misallocation is a particular problem for pupils from disadvantaged backgrounds, who are at greater risk of misallocation to lower attaining groups, and the negative impact which can accompany this.</a:t>
            </a:r>
          </a:p>
          <a:p>
            <a:endParaRPr lang="en-GB" dirty="0" smtClean="0"/>
          </a:p>
          <a:p>
            <a:r>
              <a:rPr lang="en-GB" sz="1200" b="0" i="0" u="none" strike="noStrike" kern="1200" dirty="0" smtClean="0">
                <a:solidFill>
                  <a:schemeClr val="tx1"/>
                </a:solidFill>
                <a:effectLst/>
                <a:latin typeface="+mn-lt"/>
                <a:ea typeface="+mn-ea"/>
                <a:cs typeface="+mn-cs"/>
              </a:rPr>
              <a:t>What should I consider?</a:t>
            </a:r>
          </a:p>
          <a:p>
            <a:r>
              <a:rPr lang="en-GB" sz="1200" b="0" i="1" kern="1200" dirty="0" smtClean="0">
                <a:solidFill>
                  <a:schemeClr val="tx1"/>
                </a:solidFill>
                <a:effectLst/>
                <a:latin typeface="+mn-lt"/>
                <a:ea typeface="+mn-ea"/>
                <a:cs typeface="+mn-cs"/>
              </a:rPr>
              <a:t>Before you implement this strategy in your learning environment, consider the following:</a:t>
            </a:r>
          </a:p>
          <a:p>
            <a:r>
              <a:rPr lang="en-GB" sz="1200" b="0" i="0" kern="1200" dirty="0" smtClean="0">
                <a:solidFill>
                  <a:schemeClr val="tx1"/>
                </a:solidFill>
                <a:effectLst/>
                <a:latin typeface="+mn-lt"/>
                <a:ea typeface="+mn-ea"/>
                <a:cs typeface="+mn-cs"/>
              </a:rPr>
              <a:t>How will you decide which subjects or activities are grouped by current level of attainment and which are not?</a:t>
            </a:r>
          </a:p>
          <a:p>
            <a:r>
              <a:rPr lang="en-GB" sz="1200" b="0" i="0" kern="1200" dirty="0" smtClean="0">
                <a:solidFill>
                  <a:schemeClr val="tx1"/>
                </a:solidFill>
                <a:effectLst/>
                <a:latin typeface="+mn-lt"/>
                <a:ea typeface="+mn-ea"/>
                <a:cs typeface="+mn-cs"/>
              </a:rPr>
              <a:t>How will you ensure that all pupils receive high quality teaching when different groups are doing different tasks or require different teaching strategies?</a:t>
            </a:r>
          </a:p>
          <a:p>
            <a:r>
              <a:rPr lang="en-GB" sz="1200" b="0" i="0" kern="1200" dirty="0" smtClean="0">
                <a:solidFill>
                  <a:schemeClr val="tx1"/>
                </a:solidFill>
                <a:effectLst/>
                <a:latin typeface="+mn-lt"/>
                <a:ea typeface="+mn-ea"/>
                <a:cs typeface="+mn-cs"/>
              </a:rPr>
              <a:t>How will you minimise the risk of allocating pupils to the wrong group? Have you assessed whether your grouping criteria could disadvantage certain pupils? For younger children, have you taken their relative age within the year group into account?</a:t>
            </a:r>
          </a:p>
          <a:p>
            <a:r>
              <a:rPr lang="en-GB" sz="1200" b="0" i="0" kern="1200" dirty="0" smtClean="0">
                <a:solidFill>
                  <a:schemeClr val="tx1"/>
                </a:solidFill>
                <a:effectLst/>
                <a:latin typeface="+mn-lt"/>
                <a:ea typeface="+mn-ea"/>
                <a:cs typeface="+mn-cs"/>
              </a:rPr>
              <a:t>How flexible are your grouping arrangements? Pupils progress at different rates so regular monitoring and assessment is important to minimise misallocation and ensure challenge for all pupils.</a:t>
            </a:r>
          </a:p>
          <a:p>
            <a:r>
              <a:rPr lang="en-GB" sz="1200" b="0" i="0" kern="1200" dirty="0" smtClean="0">
                <a:solidFill>
                  <a:schemeClr val="tx1"/>
                </a:solidFill>
                <a:effectLst/>
                <a:latin typeface="+mn-lt"/>
                <a:ea typeface="+mn-ea"/>
                <a:cs typeface="+mn-cs"/>
              </a:rPr>
              <a:t>How will you monitor the impact of grouping on pupils’ engagement and attitudes to learning, particularly for lower attaining pupils?</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5913E604-33A8-4F6F-9704-48A4FAE079FA}" type="slidenum">
              <a:rPr lang="en-US" smtClean="0"/>
              <a:pPr/>
              <a:t>9</a:t>
            </a:fld>
            <a:endParaRPr lang="en-US"/>
          </a:p>
        </p:txBody>
      </p:sp>
    </p:spTree>
    <p:extLst>
      <p:ext uri="{BB962C8B-B14F-4D97-AF65-F5344CB8AC3E}">
        <p14:creationId xmlns:p14="http://schemas.microsoft.com/office/powerpoint/2010/main" val="7552871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73563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100269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232111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9992259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56825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613124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62138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2921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060159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627122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22910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6124675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35818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9691760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495955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492358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1379138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3632661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0557977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035431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28/08/2019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8116757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28/08/2019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1790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17428689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28/08/2019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5263375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40807032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28/08/2019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22563720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8557082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28/08/2019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122478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1642259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186101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911096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393896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2108502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46A0D3B0-7A9A-4272-80E7-84F437EB2ABA}" type="datetimeFigureOut">
              <a:rPr lang="en-US" smtClean="0"/>
              <a:pPr/>
              <a:t>8/28/2019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2968088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46A0D3B0-7A9A-4272-80E7-84F437EB2ABA}" type="datetimeFigureOut">
              <a:rPr lang="en-US" smtClean="0"/>
              <a:pPr/>
              <a:t>8/28/2019</a:t>
            </a:fld>
            <a:endParaRPr 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1F82C0F8-4CA2-4834-B56E-2C74DD1BA5A7}" type="slidenum">
              <a:rPr lang="en-US" smtClean="0"/>
              <a:pPr/>
              <a:t>‹#›</a:t>
            </a:fld>
            <a:endParaRPr lang="en-US"/>
          </a:p>
        </p:txBody>
      </p:sp>
    </p:spTree>
    <p:extLst>
      <p:ext uri="{BB962C8B-B14F-4D97-AF65-F5344CB8AC3E}">
        <p14:creationId xmlns:p14="http://schemas.microsoft.com/office/powerpoint/2010/main" val="209525678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11405542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95848420"/>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rris@warwick.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www.nationalnumeracy.org.uk/"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hyperlink" Target="https://moodle.warwick.ac.uk/mod/quiz/view.php?id=715439" TargetMode="External"/><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hyperlink" Target="https://www.ncetm.org.uk/" TargetMode="External"/><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hyperlink" Target="http://www.m-a.org.uk/jsp/index.jsp" TargetMode="External"/><Relationship Id="rId5" Type="http://schemas.openxmlformats.org/officeDocument/2006/relationships/hyperlink" Target="http://www.nationalstemcentre.org.uk/" TargetMode="External"/><Relationship Id="rId4" Type="http://schemas.openxmlformats.org/officeDocument/2006/relationships/hyperlink" Target="http://nrich.maths.org/frontpag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Mathematical Mindsets</a:t>
            </a:r>
            <a:endParaRPr lang="en-US" dirty="0"/>
          </a:p>
        </p:txBody>
      </p:sp>
      <p:sp>
        <p:nvSpPr>
          <p:cNvPr id="3" name="Subtitle 2"/>
          <p:cNvSpPr>
            <a:spLocks noGrp="1"/>
          </p:cNvSpPr>
          <p:nvPr>
            <p:ph type="subTitle" idx="1"/>
          </p:nvPr>
        </p:nvSpPr>
        <p:spPr/>
        <p:txBody>
          <a:bodyPr>
            <a:normAutofit fontScale="92500" lnSpcReduction="20000"/>
          </a:bodyPr>
          <a:lstStyle/>
          <a:p>
            <a:r>
              <a:rPr lang="en-GB" dirty="0" smtClean="0"/>
              <a:t>Sally Hewitt</a:t>
            </a:r>
          </a:p>
          <a:p>
            <a:r>
              <a:rPr lang="en-GB" dirty="0" smtClean="0"/>
              <a:t>Mark Harris (</a:t>
            </a:r>
            <a:r>
              <a:rPr lang="en-GB" dirty="0" smtClean="0">
                <a:hlinkClick r:id="rId3"/>
              </a:rPr>
              <a:t>m.o.harris@warwick.ac.uk</a:t>
            </a:r>
            <a:r>
              <a:rPr lang="en-GB" dirty="0" smtClean="0"/>
              <a:t>)  </a:t>
            </a:r>
            <a:endParaRPr lang="en-GB" dirty="0" smtClean="0">
              <a:solidFill>
                <a:schemeClr val="bg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Mindsets</a:t>
            </a:r>
            <a:endParaRPr lang="en-GB" dirty="0"/>
          </a:p>
        </p:txBody>
      </p:sp>
      <p:sp>
        <p:nvSpPr>
          <p:cNvPr id="4" name="Content Placeholder 3"/>
          <p:cNvSpPr>
            <a:spLocks noGrp="1"/>
          </p:cNvSpPr>
          <p:nvPr>
            <p:ph sz="half" idx="1"/>
          </p:nvPr>
        </p:nvSpPr>
        <p:spPr>
          <a:xfrm>
            <a:off x="457200" y="1556792"/>
            <a:ext cx="4038600" cy="4569371"/>
          </a:xfrm>
        </p:spPr>
        <p:txBody>
          <a:bodyPr>
            <a:normAutofit fontScale="92500" lnSpcReduction="20000"/>
          </a:bodyPr>
          <a:lstStyle/>
          <a:p>
            <a:pPr marL="0" indent="0">
              <a:buNone/>
            </a:pPr>
            <a:r>
              <a:rPr lang="en-GB" b="1" dirty="0" smtClean="0"/>
              <a:t>Growth Mindset</a:t>
            </a:r>
          </a:p>
          <a:p>
            <a:r>
              <a:rPr lang="en-GB" dirty="0" smtClean="0"/>
              <a:t>Believe that effort creates success</a:t>
            </a:r>
          </a:p>
          <a:p>
            <a:r>
              <a:rPr lang="en-GB" dirty="0" smtClean="0"/>
              <a:t>Believe that skills and ability can be increased over time</a:t>
            </a:r>
          </a:p>
          <a:p>
            <a:r>
              <a:rPr lang="en-GB" dirty="0" smtClean="0"/>
              <a:t>View mistakes as an opportunity to develop</a:t>
            </a:r>
          </a:p>
          <a:p>
            <a:r>
              <a:rPr lang="en-GB" dirty="0" smtClean="0"/>
              <a:t>Are resilient</a:t>
            </a:r>
          </a:p>
          <a:p>
            <a:r>
              <a:rPr lang="en-GB" dirty="0" smtClean="0"/>
              <a:t>Think about how they learn</a:t>
            </a:r>
            <a:endParaRPr lang="en-GB" dirty="0"/>
          </a:p>
        </p:txBody>
      </p:sp>
      <p:sp>
        <p:nvSpPr>
          <p:cNvPr id="5" name="Content Placeholder 4"/>
          <p:cNvSpPr>
            <a:spLocks noGrp="1"/>
          </p:cNvSpPr>
          <p:nvPr>
            <p:ph sz="half" idx="2"/>
          </p:nvPr>
        </p:nvSpPr>
        <p:spPr>
          <a:xfrm>
            <a:off x="4648200" y="1556792"/>
            <a:ext cx="4038600" cy="4569371"/>
          </a:xfrm>
        </p:spPr>
        <p:txBody>
          <a:bodyPr>
            <a:normAutofit fontScale="92500" lnSpcReduction="20000"/>
          </a:bodyPr>
          <a:lstStyle/>
          <a:p>
            <a:pPr marL="0" indent="0">
              <a:buNone/>
            </a:pPr>
            <a:r>
              <a:rPr lang="en-GB" b="1" dirty="0" smtClean="0"/>
              <a:t>Fixed Mindset</a:t>
            </a:r>
          </a:p>
          <a:p>
            <a:r>
              <a:rPr lang="en-GB" dirty="0" smtClean="0"/>
              <a:t>Believe that you either have ability or do not</a:t>
            </a:r>
          </a:p>
          <a:p>
            <a:r>
              <a:rPr lang="en-GB" dirty="0" smtClean="0"/>
              <a:t>Are reluctant to take on challenges</a:t>
            </a:r>
          </a:p>
          <a:p>
            <a:r>
              <a:rPr lang="en-GB" dirty="0" smtClean="0"/>
              <a:t>Are worried about making mistakes</a:t>
            </a:r>
          </a:p>
          <a:p>
            <a:r>
              <a:rPr lang="en-GB" dirty="0" smtClean="0"/>
              <a:t>Prefer to stay in their comfort zone</a:t>
            </a:r>
          </a:p>
          <a:p>
            <a:r>
              <a:rPr lang="en-GB" dirty="0" smtClean="0"/>
              <a:t>Think it is important to seem intelligent in front of others</a:t>
            </a:r>
            <a:endParaRPr lang="en-GB" dirty="0"/>
          </a:p>
        </p:txBody>
      </p:sp>
    </p:spTree>
    <p:extLst>
      <p:ext uri="{BB962C8B-B14F-4D97-AF65-F5344CB8AC3E}">
        <p14:creationId xmlns:p14="http://schemas.microsoft.com/office/powerpoint/2010/main" val="3362328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Maths Brain</a:t>
            </a:r>
            <a:endParaRPr lang="en-GB" dirty="0"/>
          </a:p>
        </p:txBody>
      </p:sp>
      <p:sp>
        <p:nvSpPr>
          <p:cNvPr id="3" name="Content Placeholder 2"/>
          <p:cNvSpPr>
            <a:spLocks noGrp="1"/>
          </p:cNvSpPr>
          <p:nvPr>
            <p:ph idx="1"/>
          </p:nvPr>
        </p:nvSpPr>
        <p:spPr>
          <a:xfrm>
            <a:off x="457200" y="1600200"/>
            <a:ext cx="4906888" cy="4525963"/>
          </a:xfrm>
        </p:spPr>
        <p:txBody>
          <a:bodyPr>
            <a:normAutofit fontScale="92500" lnSpcReduction="10000"/>
          </a:bodyPr>
          <a:lstStyle/>
          <a:p>
            <a:r>
              <a:rPr lang="en-GB" dirty="0" smtClean="0"/>
              <a:t>Brain ‘plasticity’</a:t>
            </a:r>
          </a:p>
          <a:p>
            <a:r>
              <a:rPr lang="en-GB" dirty="0" smtClean="0"/>
              <a:t>New learning – Synapse fires</a:t>
            </a:r>
          </a:p>
          <a:p>
            <a:r>
              <a:rPr lang="en-GB" dirty="0" smtClean="0"/>
              <a:t>‘The Knowledge’</a:t>
            </a:r>
          </a:p>
          <a:p>
            <a:r>
              <a:rPr lang="en-GB" dirty="0" smtClean="0"/>
              <a:t>Hippocampus</a:t>
            </a:r>
          </a:p>
          <a:p>
            <a:pPr marL="0" indent="0">
              <a:buNone/>
            </a:pPr>
            <a:endParaRPr lang="en-GB" dirty="0" smtClean="0"/>
          </a:p>
          <a:p>
            <a:pPr marL="0" indent="0">
              <a:buNone/>
            </a:pPr>
            <a:r>
              <a:rPr lang="en-GB" b="1" dirty="0" smtClean="0">
                <a:solidFill>
                  <a:schemeClr val="tx2"/>
                </a:solidFill>
              </a:rPr>
              <a:t>Therefore, </a:t>
            </a:r>
            <a:r>
              <a:rPr lang="en-GB" b="1" u="sng" dirty="0" smtClean="0">
                <a:solidFill>
                  <a:schemeClr val="tx2"/>
                </a:solidFill>
              </a:rPr>
              <a:t>all</a:t>
            </a:r>
            <a:r>
              <a:rPr lang="en-GB" b="1" dirty="0" smtClean="0">
                <a:solidFill>
                  <a:schemeClr val="tx2"/>
                </a:solidFill>
              </a:rPr>
              <a:t> students can achieve at the highest level of maths.</a:t>
            </a:r>
            <a:endParaRPr lang="en-GB" b="1" dirty="0">
              <a:solidFill>
                <a:schemeClr val="tx2"/>
              </a:solidFill>
            </a:endParaRPr>
          </a:p>
        </p:txBody>
      </p:sp>
      <p:pic>
        <p:nvPicPr>
          <p:cNvPr id="4" name="Picture 3"/>
          <p:cNvPicPr>
            <a:picLocks noChangeAspect="1"/>
          </p:cNvPicPr>
          <p:nvPr/>
        </p:nvPicPr>
        <p:blipFill>
          <a:blip r:embed="rId3"/>
          <a:stretch>
            <a:fillRect/>
          </a:stretch>
        </p:blipFill>
        <p:spPr>
          <a:xfrm>
            <a:off x="5340300" y="1958181"/>
            <a:ext cx="3676650" cy="3810000"/>
          </a:xfrm>
          <a:prstGeom prst="rect">
            <a:avLst/>
          </a:prstGeom>
        </p:spPr>
      </p:pic>
    </p:spTree>
    <p:extLst>
      <p:ext uri="{BB962C8B-B14F-4D97-AF65-F5344CB8AC3E}">
        <p14:creationId xmlns:p14="http://schemas.microsoft.com/office/powerpoint/2010/main" val="626029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58427099"/>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7"/>
                  </a:ext>
                </a:extLst>
              </a:tr>
            </a:tbl>
          </a:graphicData>
        </a:graphic>
      </p:graphicFrame>
      <p:sp>
        <p:nvSpPr>
          <p:cNvPr id="5" name="TextBox 4"/>
          <p:cNvSpPr txBox="1"/>
          <p:nvPr/>
        </p:nvSpPr>
        <p:spPr>
          <a:xfrm>
            <a:off x="791580" y="3155484"/>
            <a:ext cx="7560840" cy="1569660"/>
          </a:xfrm>
          <a:prstGeom prst="rect">
            <a:avLst/>
          </a:prstGeom>
          <a:solidFill>
            <a:schemeClr val="accent5">
              <a:lumMod val="40000"/>
              <a:lumOff val="60000"/>
            </a:schemeClr>
          </a:solidFill>
        </p:spPr>
        <p:txBody>
          <a:bodyPr wrap="square" rtlCol="0">
            <a:spAutoFit/>
          </a:bodyPr>
          <a:lstStyle/>
          <a:p>
            <a:r>
              <a:rPr lang="en-GB" sz="2400" dirty="0" smtClean="0"/>
              <a:t>Once you have completed the grid, discuss:</a:t>
            </a:r>
          </a:p>
          <a:p>
            <a:pPr marL="285750" indent="-285750">
              <a:buFont typeface="Arial" panose="020B0604020202020204" pitchFamily="34" charset="0"/>
              <a:buChar char="•"/>
            </a:pPr>
            <a:r>
              <a:rPr lang="en-GB" sz="2400" dirty="0" smtClean="0"/>
              <a:t>What was your starting point?  Why?</a:t>
            </a:r>
          </a:p>
          <a:p>
            <a:pPr marL="285750" indent="-285750">
              <a:buFont typeface="Arial" panose="020B0604020202020204" pitchFamily="34" charset="0"/>
              <a:buChar char="•"/>
            </a:pPr>
            <a:r>
              <a:rPr lang="en-GB" sz="2400" dirty="0" smtClean="0"/>
              <a:t>What order did you complete the grid in?  Why?</a:t>
            </a:r>
          </a:p>
          <a:p>
            <a:pPr marL="285750" indent="-285750">
              <a:buFont typeface="Arial" panose="020B0604020202020204" pitchFamily="34" charset="0"/>
              <a:buChar char="•"/>
            </a:pPr>
            <a:r>
              <a:rPr lang="en-GB" sz="2400" dirty="0" smtClean="0"/>
              <a:t>What is the correct way to complete this grid?</a:t>
            </a:r>
          </a:p>
        </p:txBody>
      </p:sp>
    </p:spTree>
    <p:extLst>
      <p:ext uri="{BB962C8B-B14F-4D97-AF65-F5344CB8AC3E}">
        <p14:creationId xmlns:p14="http://schemas.microsoft.com/office/powerpoint/2010/main" val="11365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488454873"/>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589474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769524783"/>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028462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874736354"/>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12629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52917043"/>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458419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76960835"/>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endParaRPr lang="en-GB" sz="2400" dirty="0"/>
                    </a:p>
                  </a:txBody>
                  <a:tcPr/>
                </a:tc>
                <a:tc>
                  <a:txBody>
                    <a:bodyPr/>
                    <a:lstStyle/>
                    <a:p>
                      <a:pPr algn="ctr"/>
                      <a:r>
                        <a:rPr lang="en-GB" sz="2400" dirty="0" smtClean="0"/>
                        <a:t>15</a:t>
                      </a: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endParaRPr lang="en-GB" sz="2400" dirty="0"/>
                    </a:p>
                  </a:txBody>
                  <a:tcPr/>
                </a:tc>
                <a:tc>
                  <a:txBody>
                    <a:bodyPr/>
                    <a:lstStyle/>
                    <a:p>
                      <a:pPr algn="ctr"/>
                      <a:r>
                        <a:rPr lang="en-GB" sz="2400" dirty="0" smtClean="0"/>
                        <a:t>35</a:t>
                      </a:r>
                      <a:endParaRPr lang="en-GB" sz="2400" dirty="0"/>
                    </a:p>
                  </a:txBody>
                  <a:tcPr/>
                </a:tc>
                <a:tc>
                  <a:txBody>
                    <a:bodyPr/>
                    <a:lstStyle/>
                    <a:p>
                      <a:pPr algn="ct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endParaRPr lang="en-GB" sz="2400" dirty="0"/>
                    </a:p>
                  </a:txBody>
                  <a:tcPr/>
                </a:tc>
                <a:tc>
                  <a:txBody>
                    <a:bodyPr/>
                    <a:lstStyle/>
                    <a:p>
                      <a:pPr algn="ctr"/>
                      <a:r>
                        <a:rPr lang="en-GB" sz="2400" dirty="0" smtClean="0"/>
                        <a:t>45</a:t>
                      </a:r>
                      <a:endParaRPr lang="en-GB" sz="2400" dirty="0"/>
                    </a:p>
                  </a:txBody>
                  <a:tcPr/>
                </a:tc>
                <a:tc>
                  <a:txBody>
                    <a:bodyPr/>
                    <a:lstStyle/>
                    <a:p>
                      <a:pPr algn="ct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endParaRPr lang="en-GB" sz="2400" dirty="0"/>
                    </a:p>
                  </a:txBody>
                  <a:tcPr/>
                </a:tc>
                <a:tc>
                  <a:txBody>
                    <a:bodyPr/>
                    <a:lstStyle/>
                    <a:p>
                      <a:pPr algn="ctr"/>
                      <a:r>
                        <a:rPr lang="en-GB" sz="2400" dirty="0" smtClean="0"/>
                        <a:t>20</a:t>
                      </a:r>
                      <a:endParaRPr lang="en-GB" sz="2400" dirty="0"/>
                    </a:p>
                  </a:txBody>
                  <a:tcPr/>
                </a:tc>
                <a:tc>
                  <a:txBody>
                    <a:bodyPr/>
                    <a:lstStyle/>
                    <a:p>
                      <a:pPr algn="ct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endParaRPr lang="en-GB" sz="2400" dirty="0"/>
                    </a:p>
                  </a:txBody>
                  <a:tcPr/>
                </a:tc>
                <a:tc>
                  <a:txBody>
                    <a:bodyPr/>
                    <a:lstStyle/>
                    <a:p>
                      <a:pPr algn="ctr"/>
                      <a:r>
                        <a:rPr lang="en-GB" sz="2400" dirty="0" smtClean="0"/>
                        <a:t>25</a:t>
                      </a:r>
                      <a:endParaRPr lang="en-GB" sz="2400" dirty="0"/>
                    </a:p>
                  </a:txBody>
                  <a:tcPr/>
                </a:tc>
                <a:tc>
                  <a:txBody>
                    <a:bodyPr/>
                    <a:lstStyle/>
                    <a:p>
                      <a:pPr algn="ct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1681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670243326"/>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r>
                        <a:rPr lang="en-GB" sz="2400" dirty="0" smtClean="0"/>
                        <a:t>3</a:t>
                      </a:r>
                      <a:endParaRPr lang="en-GB" sz="2400" dirty="0"/>
                    </a:p>
                  </a:txBody>
                  <a:tcPr/>
                </a:tc>
                <a:tc>
                  <a:txBody>
                    <a:bodyPr/>
                    <a:lstStyle/>
                    <a:p>
                      <a:pPr algn="ctr"/>
                      <a:r>
                        <a:rPr lang="en-GB" sz="2400" dirty="0" smtClean="0"/>
                        <a:t>30</a:t>
                      </a:r>
                      <a:endParaRPr lang="en-GB" sz="2400" dirty="0"/>
                    </a:p>
                  </a:txBody>
                  <a:tcPr/>
                </a:tc>
                <a:tc>
                  <a:txBody>
                    <a:bodyPr/>
                    <a:lstStyle/>
                    <a:p>
                      <a:pPr algn="ct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15</a:t>
                      </a:r>
                      <a:endParaRPr lang="en-GB" sz="2400" dirty="0"/>
                    </a:p>
                  </a:txBody>
                  <a:tcPr/>
                </a:tc>
                <a:tc>
                  <a:txBody>
                    <a:bodyPr/>
                    <a:lstStyle/>
                    <a:p>
                      <a:pPr algn="ct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r>
                        <a:rPr lang="en-GB" sz="2400" dirty="0" smtClean="0"/>
                        <a:t>3.5</a:t>
                      </a:r>
                      <a:endParaRPr lang="en-GB" sz="2400" dirty="0"/>
                    </a:p>
                  </a:txBody>
                  <a:tcPr/>
                </a:tc>
                <a:tc>
                  <a:txBody>
                    <a:bodyPr/>
                    <a:lstStyle/>
                    <a:p>
                      <a:pPr algn="ctr"/>
                      <a:r>
                        <a:rPr lang="en-GB" sz="2400" dirty="0" smtClean="0"/>
                        <a:t>35</a:t>
                      </a:r>
                      <a:endParaRPr lang="en-GB" sz="2400" dirty="0"/>
                    </a:p>
                  </a:txBody>
                  <a:tcPr/>
                </a:tc>
                <a:tc>
                  <a:txBody>
                    <a:bodyPr/>
                    <a:lstStyle/>
                    <a:p>
                      <a:pPr algn="ct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r>
                        <a:rPr lang="en-GB" sz="2400" dirty="0" smtClean="0"/>
                        <a:t>4.5</a:t>
                      </a:r>
                      <a:endParaRPr lang="en-GB" sz="2400" dirty="0"/>
                    </a:p>
                  </a:txBody>
                  <a:tcPr/>
                </a:tc>
                <a:tc>
                  <a:txBody>
                    <a:bodyPr/>
                    <a:lstStyle/>
                    <a:p>
                      <a:pPr algn="ctr"/>
                      <a:r>
                        <a:rPr lang="en-GB" sz="2400" dirty="0" smtClean="0"/>
                        <a:t>45</a:t>
                      </a:r>
                      <a:endParaRPr lang="en-GB" sz="2400" dirty="0"/>
                    </a:p>
                  </a:txBody>
                  <a:tcPr/>
                </a:tc>
                <a:tc>
                  <a:txBody>
                    <a:bodyPr/>
                    <a:lstStyle/>
                    <a:p>
                      <a:pPr algn="ct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20</a:t>
                      </a:r>
                      <a:endParaRPr lang="en-GB" sz="2400" dirty="0"/>
                    </a:p>
                  </a:txBody>
                  <a:tcPr/>
                </a:tc>
                <a:tc>
                  <a:txBody>
                    <a:bodyPr/>
                    <a:lstStyle/>
                    <a:p>
                      <a:pPr algn="ct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2.5</a:t>
                      </a:r>
                      <a:endParaRPr lang="en-GB" sz="2400" dirty="0"/>
                    </a:p>
                  </a:txBody>
                  <a:tcPr/>
                </a:tc>
                <a:tc>
                  <a:txBody>
                    <a:bodyPr/>
                    <a:lstStyle/>
                    <a:p>
                      <a:pPr algn="ctr"/>
                      <a:r>
                        <a:rPr lang="en-GB" sz="2400" dirty="0" smtClean="0"/>
                        <a:t>25</a:t>
                      </a:r>
                      <a:endParaRPr lang="en-GB" sz="2400" dirty="0"/>
                    </a:p>
                  </a:txBody>
                  <a:tcPr/>
                </a:tc>
                <a:tc>
                  <a:txBody>
                    <a:bodyPr/>
                    <a:lstStyle/>
                    <a:p>
                      <a:pPr algn="ct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60</a:t>
                      </a:r>
                      <a:endParaRPr lang="en-GB" sz="2400" dirty="0"/>
                    </a:p>
                  </a:txBody>
                  <a:tcPr/>
                </a:tc>
                <a:tc>
                  <a:txBody>
                    <a:bodyPr/>
                    <a:lstStyle/>
                    <a:p>
                      <a:pPr algn="ct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68338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Subject Knowledge Test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744748315"/>
              </p:ext>
            </p:extLst>
          </p:nvPr>
        </p:nvGraphicFramePr>
        <p:xfrm>
          <a:off x="1524000" y="1988840"/>
          <a:ext cx="6096000" cy="36576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pPr algn="ctr"/>
                      <a:r>
                        <a:rPr lang="en-GB" sz="2400" dirty="0" smtClean="0"/>
                        <a:t>X</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½</a:t>
                      </a:r>
                      <a:endParaRPr lang="en-GB" sz="2400" dirty="0"/>
                    </a:p>
                  </a:txBody>
                  <a:tcPr/>
                </a:tc>
                <a:tc>
                  <a:txBody>
                    <a:bodyPr/>
                    <a:lstStyle/>
                    <a:p>
                      <a:pPr algn="ctr"/>
                      <a:r>
                        <a:rPr lang="en-GB" sz="2400" dirty="0" smtClean="0"/>
                        <a:t>5</a:t>
                      </a:r>
                      <a:endParaRPr lang="en-GB" sz="2400" dirty="0"/>
                    </a:p>
                  </a:txBody>
                  <a:tcPr/>
                </a:tc>
                <a:tc>
                  <a:txBody>
                    <a:bodyPr/>
                    <a:lstStyle/>
                    <a:p>
                      <a:pPr algn="ctr"/>
                      <a:r>
                        <a:rPr lang="en-GB" sz="2400" dirty="0" smtClean="0"/>
                        <a:t>¼</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4</a:t>
                      </a:r>
                      <a:endParaRPr lang="en-GB" sz="2400" dirty="0"/>
                    </a:p>
                  </a:txBody>
                  <a:tcPr/>
                </a:tc>
                <a:extLst>
                  <a:ext uri="{0D108BD9-81ED-4DB2-BD59-A6C34878D82A}">
                    <a16:rowId xmlns:a16="http://schemas.microsoft.com/office/drawing/2014/main" val="10000"/>
                  </a:ext>
                </a:extLst>
              </a:tr>
              <a:tr h="370840">
                <a:tc>
                  <a:txBody>
                    <a:bodyPr/>
                    <a:lstStyle/>
                    <a:p>
                      <a:pPr algn="ctr"/>
                      <a:r>
                        <a:rPr lang="en-GB" sz="2400" dirty="0" smtClean="0"/>
                        <a:t>6</a:t>
                      </a:r>
                      <a:endParaRPr lang="en-GB" sz="2400" dirty="0"/>
                    </a:p>
                  </a:txBody>
                  <a:tcPr/>
                </a:tc>
                <a:tc>
                  <a:txBody>
                    <a:bodyPr/>
                    <a:lstStyle/>
                    <a:p>
                      <a:pPr algn="ctr"/>
                      <a:r>
                        <a:rPr lang="en-GB" sz="2400" dirty="0" smtClean="0"/>
                        <a:t>48</a:t>
                      </a:r>
                      <a:endParaRPr lang="en-GB" sz="2400" dirty="0"/>
                    </a:p>
                  </a:txBody>
                  <a:tcPr/>
                </a:tc>
                <a:tc>
                  <a:txBody>
                    <a:bodyPr/>
                    <a:lstStyle/>
                    <a:p>
                      <a:pPr algn="ctr"/>
                      <a:r>
                        <a:rPr lang="en-GB" sz="2400" dirty="0" smtClean="0"/>
                        <a:t>12</a:t>
                      </a:r>
                      <a:endParaRPr lang="en-GB" sz="2400" dirty="0"/>
                    </a:p>
                  </a:txBody>
                  <a:tcPr/>
                </a:tc>
                <a:tc>
                  <a:txBody>
                    <a:bodyPr/>
                    <a:lstStyle/>
                    <a:p>
                      <a:pPr algn="ctr"/>
                      <a:r>
                        <a:rPr lang="en-GB" sz="2400" dirty="0" smtClean="0"/>
                        <a:t>3</a:t>
                      </a: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24</a:t>
                      </a:r>
                      <a:endParaRPr lang="en-GB" sz="2400" dirty="0"/>
                    </a:p>
                  </a:txBody>
                  <a:tcPr/>
                </a:tc>
                <a:extLst>
                  <a:ext uri="{0D108BD9-81ED-4DB2-BD59-A6C34878D82A}">
                    <a16:rowId xmlns:a16="http://schemas.microsoft.com/office/drawing/2014/main" val="10001"/>
                  </a:ext>
                </a:extLst>
              </a:tr>
              <a:tr h="370840">
                <a:tc>
                  <a:txBody>
                    <a:bodyPr/>
                    <a:lstStyle/>
                    <a:p>
                      <a:pPr algn="ctr"/>
                      <a:r>
                        <a:rPr lang="en-GB" sz="2400" dirty="0" smtClean="0"/>
                        <a:t>3</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15</a:t>
                      </a:r>
                      <a:endParaRPr lang="en-GB" sz="2400" dirty="0"/>
                    </a:p>
                  </a:txBody>
                  <a:tcPr/>
                </a:tc>
                <a:tc>
                  <a:txBody>
                    <a:bodyPr/>
                    <a:lstStyle/>
                    <a:p>
                      <a:pPr algn="ctr"/>
                      <a:r>
                        <a:rPr lang="en-GB" sz="2400" dirty="0" smtClean="0"/>
                        <a:t>0.75</a:t>
                      </a:r>
                      <a:endParaRPr lang="en-GB" sz="2400" dirty="0"/>
                    </a:p>
                  </a:txBody>
                  <a:tcPr/>
                </a:tc>
                <a:tc>
                  <a:txBody>
                    <a:bodyPr/>
                    <a:lstStyle/>
                    <a:p>
                      <a:pPr algn="ctr"/>
                      <a:r>
                        <a:rPr lang="en-GB" sz="2400" dirty="0" smtClean="0"/>
                        <a:t>30</a:t>
                      </a:r>
                      <a:endParaRPr lang="en-GB" sz="2400" dirty="0"/>
                    </a:p>
                  </a:txBody>
                  <a:tcPr/>
                </a:tc>
                <a:tc>
                  <a:txBody>
                    <a:bodyPr/>
                    <a:lstStyle/>
                    <a:p>
                      <a:pPr algn="ctr"/>
                      <a:r>
                        <a:rPr lang="en-GB" sz="2400" dirty="0" smtClean="0"/>
                        <a:t>12</a:t>
                      </a:r>
                      <a:endParaRPr lang="en-GB" sz="2400" dirty="0"/>
                    </a:p>
                  </a:txBody>
                  <a:tcPr/>
                </a:tc>
                <a:extLst>
                  <a:ext uri="{0D108BD9-81ED-4DB2-BD59-A6C34878D82A}">
                    <a16:rowId xmlns:a16="http://schemas.microsoft.com/office/drawing/2014/main" val="10002"/>
                  </a:ext>
                </a:extLst>
              </a:tr>
              <a:tr h="370840">
                <a:tc>
                  <a:txBody>
                    <a:bodyPr/>
                    <a:lstStyle/>
                    <a:p>
                      <a:pPr algn="ctr"/>
                      <a:r>
                        <a:rPr lang="en-GB" sz="2400" dirty="0" smtClean="0"/>
                        <a:t>7</a:t>
                      </a:r>
                      <a:endParaRPr lang="en-GB" sz="2400" dirty="0"/>
                    </a:p>
                  </a:txBody>
                  <a:tcPr/>
                </a:tc>
                <a:tc>
                  <a:txBody>
                    <a:bodyPr/>
                    <a:lstStyle/>
                    <a:p>
                      <a:pPr algn="ctr"/>
                      <a:r>
                        <a:rPr lang="en-GB" sz="2400" dirty="0" smtClean="0"/>
                        <a:t>56</a:t>
                      </a:r>
                      <a:endParaRPr lang="en-GB" sz="2400" dirty="0"/>
                    </a:p>
                  </a:txBody>
                  <a:tcPr/>
                </a:tc>
                <a:tc>
                  <a:txBody>
                    <a:bodyPr/>
                    <a:lstStyle/>
                    <a:p>
                      <a:pPr algn="ctr"/>
                      <a:r>
                        <a:rPr lang="en-GB" sz="2400" dirty="0" smtClean="0"/>
                        <a:t>14</a:t>
                      </a:r>
                      <a:endParaRPr lang="en-GB" sz="2400" dirty="0"/>
                    </a:p>
                  </a:txBody>
                  <a:tcPr/>
                </a:tc>
                <a:tc>
                  <a:txBody>
                    <a:bodyPr/>
                    <a:lstStyle/>
                    <a:p>
                      <a:pPr algn="ctr"/>
                      <a:r>
                        <a:rPr lang="en-GB" sz="2400" dirty="0" smtClean="0"/>
                        <a:t>3.5</a:t>
                      </a:r>
                      <a:endParaRPr lang="en-GB" sz="2400" dirty="0"/>
                    </a:p>
                  </a:txBody>
                  <a:tcPr/>
                </a:tc>
                <a:tc>
                  <a:txBody>
                    <a:bodyPr/>
                    <a:lstStyle/>
                    <a:p>
                      <a:pPr algn="ctr"/>
                      <a:r>
                        <a:rPr lang="en-GB" sz="2400" dirty="0" smtClean="0"/>
                        <a:t>35</a:t>
                      </a:r>
                      <a:endParaRPr lang="en-GB" sz="2400" dirty="0"/>
                    </a:p>
                  </a:txBody>
                  <a:tcPr/>
                </a:tc>
                <a:tc>
                  <a:txBody>
                    <a:bodyPr/>
                    <a:lstStyle/>
                    <a:p>
                      <a:pPr algn="ctr"/>
                      <a:r>
                        <a:rPr lang="en-GB" sz="2400" dirty="0" smtClean="0"/>
                        <a:t>1.75</a:t>
                      </a:r>
                      <a:endParaRPr lang="en-GB" sz="2400" dirty="0"/>
                    </a:p>
                  </a:txBody>
                  <a:tcPr/>
                </a:tc>
                <a:tc>
                  <a:txBody>
                    <a:bodyPr/>
                    <a:lstStyle/>
                    <a:p>
                      <a:pPr algn="ctr"/>
                      <a:r>
                        <a:rPr lang="en-GB" sz="2400" dirty="0" smtClean="0"/>
                        <a:t>70</a:t>
                      </a:r>
                      <a:endParaRPr lang="en-GB" sz="2400" dirty="0"/>
                    </a:p>
                  </a:txBody>
                  <a:tcPr/>
                </a:tc>
                <a:tc>
                  <a:txBody>
                    <a:bodyPr/>
                    <a:lstStyle/>
                    <a:p>
                      <a:pPr algn="ctr"/>
                      <a:r>
                        <a:rPr lang="en-GB" sz="2400" dirty="0" smtClean="0"/>
                        <a:t>28</a:t>
                      </a:r>
                      <a:endParaRPr lang="en-GB" sz="2400" dirty="0"/>
                    </a:p>
                  </a:txBody>
                  <a:tcPr/>
                </a:tc>
                <a:extLst>
                  <a:ext uri="{0D108BD9-81ED-4DB2-BD59-A6C34878D82A}">
                    <a16:rowId xmlns:a16="http://schemas.microsoft.com/office/drawing/2014/main" val="10003"/>
                  </a:ext>
                </a:extLst>
              </a:tr>
              <a:tr h="370840">
                <a:tc>
                  <a:txBody>
                    <a:bodyPr/>
                    <a:lstStyle/>
                    <a:p>
                      <a:pPr algn="ctr"/>
                      <a:r>
                        <a:rPr lang="en-GB" sz="2400" dirty="0" smtClean="0"/>
                        <a:t>9</a:t>
                      </a:r>
                      <a:endParaRPr lang="en-GB" sz="2400" dirty="0"/>
                    </a:p>
                  </a:txBody>
                  <a:tcPr/>
                </a:tc>
                <a:tc>
                  <a:txBody>
                    <a:bodyPr/>
                    <a:lstStyle/>
                    <a:p>
                      <a:pPr algn="ctr"/>
                      <a:r>
                        <a:rPr lang="en-GB" sz="2400" dirty="0" smtClean="0"/>
                        <a:t>72</a:t>
                      </a:r>
                      <a:endParaRPr lang="en-GB" sz="2400" dirty="0"/>
                    </a:p>
                  </a:txBody>
                  <a:tcPr/>
                </a:tc>
                <a:tc>
                  <a:txBody>
                    <a:bodyPr/>
                    <a:lstStyle/>
                    <a:p>
                      <a:pPr algn="ctr"/>
                      <a:r>
                        <a:rPr lang="en-GB" sz="2400" dirty="0" smtClean="0"/>
                        <a:t>18</a:t>
                      </a:r>
                      <a:endParaRPr lang="en-GB" sz="2400" dirty="0"/>
                    </a:p>
                  </a:txBody>
                  <a:tcPr/>
                </a:tc>
                <a:tc>
                  <a:txBody>
                    <a:bodyPr/>
                    <a:lstStyle/>
                    <a:p>
                      <a:pPr algn="ctr"/>
                      <a:r>
                        <a:rPr lang="en-GB" sz="2400" dirty="0" smtClean="0"/>
                        <a:t>4.5</a:t>
                      </a:r>
                      <a:endParaRPr lang="en-GB" sz="2400" dirty="0"/>
                    </a:p>
                  </a:txBody>
                  <a:tcPr/>
                </a:tc>
                <a:tc>
                  <a:txBody>
                    <a:bodyPr/>
                    <a:lstStyle/>
                    <a:p>
                      <a:pPr algn="ctr"/>
                      <a:r>
                        <a:rPr lang="en-GB" sz="2400" dirty="0" smtClean="0"/>
                        <a:t>45</a:t>
                      </a:r>
                      <a:endParaRPr lang="en-GB" sz="2400" dirty="0"/>
                    </a:p>
                  </a:txBody>
                  <a:tcPr/>
                </a:tc>
                <a:tc>
                  <a:txBody>
                    <a:bodyPr/>
                    <a:lstStyle/>
                    <a:p>
                      <a:pPr algn="ctr"/>
                      <a:r>
                        <a:rPr lang="en-GB" sz="2400" dirty="0" smtClean="0"/>
                        <a:t>2.25</a:t>
                      </a:r>
                      <a:endParaRPr lang="en-GB" sz="2400" dirty="0"/>
                    </a:p>
                  </a:txBody>
                  <a:tcPr/>
                </a:tc>
                <a:tc>
                  <a:txBody>
                    <a:bodyPr/>
                    <a:lstStyle/>
                    <a:p>
                      <a:pPr algn="ctr"/>
                      <a:r>
                        <a:rPr lang="en-GB" sz="2400" dirty="0" smtClean="0"/>
                        <a:t>90</a:t>
                      </a:r>
                      <a:endParaRPr lang="en-GB" sz="2400" dirty="0"/>
                    </a:p>
                  </a:txBody>
                  <a:tcPr/>
                </a:tc>
                <a:tc>
                  <a:txBody>
                    <a:bodyPr/>
                    <a:lstStyle/>
                    <a:p>
                      <a:pPr algn="ctr"/>
                      <a:r>
                        <a:rPr lang="en-GB" sz="2400" dirty="0" smtClean="0"/>
                        <a:t>36</a:t>
                      </a:r>
                      <a:endParaRPr lang="en-GB" sz="2400" dirty="0"/>
                    </a:p>
                  </a:txBody>
                  <a:tcPr/>
                </a:tc>
                <a:extLst>
                  <a:ext uri="{0D108BD9-81ED-4DB2-BD59-A6C34878D82A}">
                    <a16:rowId xmlns:a16="http://schemas.microsoft.com/office/drawing/2014/main" val="10004"/>
                  </a:ext>
                </a:extLst>
              </a:tr>
              <a:tr h="370840">
                <a:tc>
                  <a:txBody>
                    <a:bodyPr/>
                    <a:lstStyle/>
                    <a:p>
                      <a:pPr algn="ctr"/>
                      <a:r>
                        <a:rPr lang="en-GB" sz="2400" dirty="0" smtClean="0"/>
                        <a:t>4</a:t>
                      </a:r>
                      <a:endParaRPr lang="en-GB" sz="2400" dirty="0"/>
                    </a:p>
                  </a:txBody>
                  <a:tcPr/>
                </a:tc>
                <a:tc>
                  <a:txBody>
                    <a:bodyPr/>
                    <a:lstStyle/>
                    <a:p>
                      <a:pPr algn="ctr"/>
                      <a:r>
                        <a:rPr lang="en-GB" sz="2400" dirty="0" smtClean="0"/>
                        <a:t>32</a:t>
                      </a:r>
                      <a:endParaRPr lang="en-GB" sz="2400" dirty="0"/>
                    </a:p>
                  </a:txBody>
                  <a:tcPr/>
                </a:tc>
                <a:tc>
                  <a:txBody>
                    <a:bodyPr/>
                    <a:lstStyle/>
                    <a:p>
                      <a:pPr algn="ctr"/>
                      <a:r>
                        <a:rPr lang="en-GB" sz="2400" dirty="0" smtClean="0"/>
                        <a:t>8</a:t>
                      </a:r>
                      <a:endParaRPr lang="en-GB" sz="2400" dirty="0"/>
                    </a:p>
                  </a:txBody>
                  <a:tcPr/>
                </a:tc>
                <a:tc>
                  <a:txBody>
                    <a:bodyPr/>
                    <a:lstStyle/>
                    <a:p>
                      <a:pPr algn="ctr"/>
                      <a:r>
                        <a:rPr lang="en-GB" sz="2400" dirty="0" smtClean="0"/>
                        <a:t>2</a:t>
                      </a:r>
                      <a:endParaRPr lang="en-GB" sz="2400" dirty="0"/>
                    </a:p>
                  </a:txBody>
                  <a:tcPr/>
                </a:tc>
                <a:tc>
                  <a:txBody>
                    <a:bodyPr/>
                    <a:lstStyle/>
                    <a:p>
                      <a:pPr algn="ctr"/>
                      <a:r>
                        <a:rPr lang="en-GB" sz="2400" dirty="0" smtClean="0"/>
                        <a:t>20</a:t>
                      </a:r>
                      <a:endParaRPr lang="en-GB" sz="2400" dirty="0"/>
                    </a:p>
                  </a:txBody>
                  <a:tcPr/>
                </a:tc>
                <a:tc>
                  <a:txBody>
                    <a:bodyPr/>
                    <a:lstStyle/>
                    <a:p>
                      <a:pPr algn="ctr"/>
                      <a:r>
                        <a:rPr lang="en-GB" sz="2400" dirty="0" smtClean="0"/>
                        <a:t>1</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16</a:t>
                      </a:r>
                      <a:endParaRPr lang="en-GB" sz="2400" dirty="0"/>
                    </a:p>
                  </a:txBody>
                  <a:tcPr/>
                </a:tc>
                <a:extLst>
                  <a:ext uri="{0D108BD9-81ED-4DB2-BD59-A6C34878D82A}">
                    <a16:rowId xmlns:a16="http://schemas.microsoft.com/office/drawing/2014/main" val="10005"/>
                  </a:ext>
                </a:extLst>
              </a:tr>
              <a:tr h="370840">
                <a:tc>
                  <a:txBody>
                    <a:bodyPr/>
                    <a:lstStyle/>
                    <a:p>
                      <a:pPr algn="ctr"/>
                      <a:r>
                        <a:rPr lang="en-GB" sz="2400" dirty="0" smtClean="0"/>
                        <a:t>5</a:t>
                      </a:r>
                      <a:endParaRPr lang="en-GB" sz="2400" dirty="0"/>
                    </a:p>
                  </a:txBody>
                  <a:tcPr/>
                </a:tc>
                <a:tc>
                  <a:txBody>
                    <a:bodyPr/>
                    <a:lstStyle/>
                    <a:p>
                      <a:pPr algn="ctr"/>
                      <a:r>
                        <a:rPr lang="en-GB" sz="2400" dirty="0" smtClean="0"/>
                        <a:t>40</a:t>
                      </a:r>
                      <a:endParaRPr lang="en-GB" sz="2400" dirty="0"/>
                    </a:p>
                  </a:txBody>
                  <a:tcPr/>
                </a:tc>
                <a:tc>
                  <a:txBody>
                    <a:bodyPr/>
                    <a:lstStyle/>
                    <a:p>
                      <a:pPr algn="ctr"/>
                      <a:r>
                        <a:rPr lang="en-GB" sz="2400" dirty="0" smtClean="0"/>
                        <a:t>10</a:t>
                      </a:r>
                      <a:endParaRPr lang="en-GB" sz="2400" dirty="0"/>
                    </a:p>
                  </a:txBody>
                  <a:tcPr/>
                </a:tc>
                <a:tc>
                  <a:txBody>
                    <a:bodyPr/>
                    <a:lstStyle/>
                    <a:p>
                      <a:pPr algn="ctr"/>
                      <a:r>
                        <a:rPr lang="en-GB" sz="2400" dirty="0" smtClean="0"/>
                        <a:t>2.5</a:t>
                      </a:r>
                      <a:endParaRPr lang="en-GB" sz="2400" dirty="0"/>
                    </a:p>
                  </a:txBody>
                  <a:tcPr/>
                </a:tc>
                <a:tc>
                  <a:txBody>
                    <a:bodyPr/>
                    <a:lstStyle/>
                    <a:p>
                      <a:pPr algn="ctr"/>
                      <a:r>
                        <a:rPr lang="en-GB" sz="2400" dirty="0" smtClean="0"/>
                        <a:t>25</a:t>
                      </a:r>
                      <a:endParaRPr lang="en-GB" sz="2400" dirty="0"/>
                    </a:p>
                  </a:txBody>
                  <a:tcPr/>
                </a:tc>
                <a:tc>
                  <a:txBody>
                    <a:bodyPr/>
                    <a:lstStyle/>
                    <a:p>
                      <a:pPr algn="ctr"/>
                      <a:r>
                        <a:rPr lang="en-GB" sz="2400" dirty="0" smtClean="0"/>
                        <a:t>1.25</a:t>
                      </a:r>
                      <a:endParaRPr lang="en-GB" sz="2400" dirty="0"/>
                    </a:p>
                  </a:txBody>
                  <a:tcPr/>
                </a:tc>
                <a:tc>
                  <a:txBody>
                    <a:bodyPr/>
                    <a:lstStyle/>
                    <a:p>
                      <a:pPr algn="ctr"/>
                      <a:r>
                        <a:rPr lang="en-GB" sz="2400" dirty="0" smtClean="0"/>
                        <a:t>50</a:t>
                      </a:r>
                      <a:endParaRPr lang="en-GB" sz="2400" dirty="0"/>
                    </a:p>
                  </a:txBody>
                  <a:tcPr/>
                </a:tc>
                <a:tc>
                  <a:txBody>
                    <a:bodyPr/>
                    <a:lstStyle/>
                    <a:p>
                      <a:pPr algn="ctr"/>
                      <a:r>
                        <a:rPr lang="en-GB" sz="2400" dirty="0" smtClean="0"/>
                        <a:t>20</a:t>
                      </a:r>
                      <a:endParaRPr lang="en-GB" sz="2400" dirty="0"/>
                    </a:p>
                  </a:txBody>
                  <a:tcPr/>
                </a:tc>
                <a:extLst>
                  <a:ext uri="{0D108BD9-81ED-4DB2-BD59-A6C34878D82A}">
                    <a16:rowId xmlns:a16="http://schemas.microsoft.com/office/drawing/2014/main" val="10006"/>
                  </a:ext>
                </a:extLst>
              </a:tr>
              <a:tr h="370840">
                <a:tc>
                  <a:txBody>
                    <a:bodyPr/>
                    <a:lstStyle/>
                    <a:p>
                      <a:pPr algn="ctr"/>
                      <a:r>
                        <a:rPr lang="en-GB" sz="2400" dirty="0" smtClean="0"/>
                        <a:t>12</a:t>
                      </a:r>
                      <a:endParaRPr lang="en-GB" sz="2400" dirty="0"/>
                    </a:p>
                  </a:txBody>
                  <a:tcPr/>
                </a:tc>
                <a:tc>
                  <a:txBody>
                    <a:bodyPr/>
                    <a:lstStyle/>
                    <a:p>
                      <a:pPr algn="ctr"/>
                      <a:r>
                        <a:rPr lang="en-GB" sz="2400" dirty="0" smtClean="0"/>
                        <a:t>96</a:t>
                      </a:r>
                      <a:endParaRPr lang="en-GB" sz="2400" dirty="0"/>
                    </a:p>
                  </a:txBody>
                  <a:tcPr/>
                </a:tc>
                <a:tc>
                  <a:txBody>
                    <a:bodyPr/>
                    <a:lstStyle/>
                    <a:p>
                      <a:pPr algn="ctr"/>
                      <a:r>
                        <a:rPr lang="en-GB" sz="2400" dirty="0" smtClean="0"/>
                        <a:t>24</a:t>
                      </a:r>
                      <a:endParaRPr lang="en-GB" sz="2400" dirty="0"/>
                    </a:p>
                  </a:txBody>
                  <a:tcPr/>
                </a:tc>
                <a:tc>
                  <a:txBody>
                    <a:bodyPr/>
                    <a:lstStyle/>
                    <a:p>
                      <a:pPr algn="ctr"/>
                      <a:r>
                        <a:rPr lang="en-GB" sz="2400" dirty="0" smtClean="0"/>
                        <a:t>6</a:t>
                      </a:r>
                      <a:endParaRPr lang="en-GB" sz="2400" dirty="0"/>
                    </a:p>
                  </a:txBody>
                  <a:tcPr/>
                </a:tc>
                <a:tc>
                  <a:txBody>
                    <a:bodyPr/>
                    <a:lstStyle/>
                    <a:p>
                      <a:pPr algn="ctr"/>
                      <a:r>
                        <a:rPr lang="en-GB" sz="2400" dirty="0" smtClean="0"/>
                        <a:t>60</a:t>
                      </a:r>
                      <a:endParaRPr lang="en-GB" sz="2400" dirty="0"/>
                    </a:p>
                  </a:txBody>
                  <a:tcPr/>
                </a:tc>
                <a:tc>
                  <a:txBody>
                    <a:bodyPr/>
                    <a:lstStyle/>
                    <a:p>
                      <a:pPr algn="ctr"/>
                      <a:r>
                        <a:rPr lang="en-GB" sz="2400" dirty="0" smtClean="0"/>
                        <a:t>3</a:t>
                      </a:r>
                      <a:endParaRPr lang="en-GB" sz="2400" dirty="0"/>
                    </a:p>
                  </a:txBody>
                  <a:tcPr/>
                </a:tc>
                <a:tc>
                  <a:txBody>
                    <a:bodyPr/>
                    <a:lstStyle/>
                    <a:p>
                      <a:pPr algn="ctr"/>
                      <a:r>
                        <a:rPr lang="en-GB" sz="2400" dirty="0" smtClean="0"/>
                        <a:t>120</a:t>
                      </a:r>
                      <a:endParaRPr lang="en-GB" sz="2400" dirty="0"/>
                    </a:p>
                  </a:txBody>
                  <a:tcPr/>
                </a:tc>
                <a:tc>
                  <a:txBody>
                    <a:bodyPr/>
                    <a:lstStyle/>
                    <a:p>
                      <a:pPr algn="ctr"/>
                      <a:r>
                        <a:rPr lang="en-GB" sz="2400" dirty="0" smtClean="0"/>
                        <a:t>48</a:t>
                      </a:r>
                      <a:endParaRPr lang="en-GB"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96570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860" y="620688"/>
            <a:ext cx="7772400" cy="1362075"/>
          </a:xfrm>
        </p:spPr>
        <p:txBody>
          <a:bodyPr/>
          <a:lstStyle/>
          <a:p>
            <a:r>
              <a:rPr lang="en-GB" dirty="0" smtClean="0"/>
              <a:t>Research</a:t>
            </a:r>
            <a:endParaRPr lang="en-GB" dirty="0"/>
          </a:p>
        </p:txBody>
      </p:sp>
      <p:sp>
        <p:nvSpPr>
          <p:cNvPr id="3" name="Text Placeholder 2"/>
          <p:cNvSpPr>
            <a:spLocks noGrp="1"/>
          </p:cNvSpPr>
          <p:nvPr>
            <p:ph type="body" idx="1"/>
          </p:nvPr>
        </p:nvSpPr>
        <p:spPr>
          <a:xfrm>
            <a:off x="703860" y="1484784"/>
            <a:ext cx="7772400" cy="1500187"/>
          </a:xfrm>
        </p:spPr>
        <p:txBody>
          <a:bodyPr/>
          <a:lstStyle/>
          <a:p>
            <a:pPr marL="342900" indent="-342900">
              <a:buFont typeface="Arial" panose="020B0604020202020204" pitchFamily="34" charset="0"/>
              <a:buChar char="•"/>
            </a:pPr>
            <a:r>
              <a:rPr lang="en-GB" sz="2400" dirty="0" err="1" smtClean="0"/>
              <a:t>Boaler</a:t>
            </a:r>
            <a:r>
              <a:rPr lang="en-GB" sz="2400" dirty="0" smtClean="0"/>
              <a:t>, J (2016) </a:t>
            </a:r>
            <a:r>
              <a:rPr lang="en-GB" sz="2400" i="1" dirty="0" smtClean="0"/>
              <a:t>Mathematical </a:t>
            </a:r>
            <a:r>
              <a:rPr lang="en-GB" sz="2400" i="1" dirty="0" err="1" smtClean="0"/>
              <a:t>Mindets</a:t>
            </a:r>
            <a:endParaRPr lang="en-GB" sz="2400" i="1" dirty="0"/>
          </a:p>
          <a:p>
            <a:pPr marL="342900" indent="-342900">
              <a:buFont typeface="Arial" panose="020B0604020202020204" pitchFamily="34" charset="0"/>
              <a:buChar char="•"/>
            </a:pPr>
            <a:r>
              <a:rPr lang="en-GB" sz="2400" i="1" dirty="0" smtClean="0"/>
              <a:t>Drury, H (2015) Mastering Mathematics</a:t>
            </a:r>
          </a:p>
          <a:p>
            <a:pPr marL="342900" indent="-342900">
              <a:buFont typeface="Arial" panose="020B0604020202020204" pitchFamily="34" charset="0"/>
              <a:buChar char="•"/>
            </a:pPr>
            <a:r>
              <a:rPr lang="en-GB" sz="2400" dirty="0" smtClean="0"/>
              <a:t>(2013) Attitudes Towards Maths. National Numeracy (online), available at:  </a:t>
            </a:r>
            <a:r>
              <a:rPr lang="en-GB" sz="2400" i="1" dirty="0" smtClean="0">
                <a:hlinkClick r:id="rId3"/>
              </a:rPr>
              <a:t>www.nationalnumeracy.org.uk</a:t>
            </a:r>
            <a:r>
              <a:rPr lang="en-GB" sz="2400" i="1" dirty="0" smtClean="0"/>
              <a:t> [accessed 31 August 2015]</a:t>
            </a:r>
          </a:p>
          <a:p>
            <a:pPr marL="342900" indent="-342900">
              <a:buFont typeface="Arial" panose="020B0604020202020204" pitchFamily="34" charset="0"/>
              <a:buChar char="•"/>
            </a:pPr>
            <a:r>
              <a:rPr lang="en-GB" sz="2400" dirty="0" smtClean="0"/>
              <a:t>Education Endowment Foundation Toolkit – Setting and Streaming</a:t>
            </a:r>
          </a:p>
          <a:p>
            <a:endParaRPr lang="en-GB" sz="2400" dirty="0">
              <a:solidFill>
                <a:srgbClr val="00628C"/>
              </a:solidFill>
            </a:endParaRPr>
          </a:p>
        </p:txBody>
      </p:sp>
    </p:spTree>
    <p:extLst>
      <p:ext uri="{BB962C8B-B14F-4D97-AF65-F5344CB8AC3E}">
        <p14:creationId xmlns:p14="http://schemas.microsoft.com/office/powerpoint/2010/main" val="35635628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Great Maths Teaching </a:t>
            </a:r>
            <a:endParaRPr lang="en-US" dirty="0"/>
          </a:p>
        </p:txBody>
      </p:sp>
      <p:sp>
        <p:nvSpPr>
          <p:cNvPr id="2" name="Content Placeholder 1"/>
          <p:cNvSpPr>
            <a:spLocks noGrp="1"/>
          </p:cNvSpPr>
          <p:nvPr>
            <p:ph idx="1"/>
          </p:nvPr>
        </p:nvSpPr>
        <p:spPr/>
        <p:txBody>
          <a:bodyPr/>
          <a:lstStyle/>
          <a:p>
            <a:r>
              <a:rPr lang="en-GB" dirty="0" smtClean="0"/>
              <a:t>Talk </a:t>
            </a:r>
            <a:r>
              <a:rPr lang="en-GB" dirty="0" smtClean="0"/>
              <a:t>as a table and identify </a:t>
            </a:r>
            <a:r>
              <a:rPr lang="en-GB" dirty="0" smtClean="0"/>
              <a:t>the key features of effective Maths </a:t>
            </a:r>
            <a:r>
              <a:rPr lang="en-GB" dirty="0" smtClean="0"/>
              <a:t>teaching. Record your ideas and be prepared to share! </a:t>
            </a:r>
          </a:p>
          <a:p>
            <a:r>
              <a:rPr lang="en-GB" dirty="0" smtClean="0">
                <a:solidFill>
                  <a:srgbClr val="00628C"/>
                </a:solidFill>
              </a:rPr>
              <a:t>Draw on your own experiences and consider the key messages from the pre-session task. </a:t>
            </a:r>
            <a:endParaRPr lang="en-GB" dirty="0" smtClean="0">
              <a:solidFill>
                <a:srgbClr val="00628C"/>
              </a:solidFill>
            </a:endParaRPr>
          </a:p>
          <a:p>
            <a:endParaRPr lang="en-US" dirty="0">
              <a:solidFill>
                <a:srgbClr val="00628C"/>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Pre-Session Task</a:t>
            </a:r>
            <a:endParaRPr lang="en-GB" dirty="0"/>
          </a:p>
        </p:txBody>
      </p:sp>
      <p:sp>
        <p:nvSpPr>
          <p:cNvPr id="3" name="Content Placeholder 2"/>
          <p:cNvSpPr>
            <a:spLocks noGrp="1"/>
          </p:cNvSpPr>
          <p:nvPr>
            <p:ph idx="1"/>
          </p:nvPr>
        </p:nvSpPr>
        <p:spPr/>
        <p:txBody>
          <a:bodyPr/>
          <a:lstStyle/>
          <a:p>
            <a:pPr marL="0" indent="0">
              <a:buNone/>
            </a:pPr>
            <a:r>
              <a:rPr lang="en-GB" dirty="0" smtClean="0"/>
              <a:t>Five Principles of Extraordinary Maths Teaching (Dan </a:t>
            </a:r>
            <a:r>
              <a:rPr lang="en-GB" dirty="0" err="1" smtClean="0"/>
              <a:t>Finkel</a:t>
            </a:r>
            <a:r>
              <a:rPr lang="en-GB" dirty="0" smtClean="0"/>
              <a:t>, </a:t>
            </a:r>
            <a:r>
              <a:rPr lang="en-GB" dirty="0" err="1" smtClean="0"/>
              <a:t>Tedx</a:t>
            </a:r>
            <a:r>
              <a:rPr lang="en-GB" dirty="0" smtClean="0"/>
              <a:t> Talks, 2016)</a:t>
            </a:r>
          </a:p>
          <a:p>
            <a:r>
              <a:rPr lang="en-GB" dirty="0" smtClean="0"/>
              <a:t>Start with a question</a:t>
            </a:r>
          </a:p>
          <a:p>
            <a:r>
              <a:rPr lang="en-GB" dirty="0" smtClean="0"/>
              <a:t>Students need time to struggle</a:t>
            </a:r>
          </a:p>
          <a:p>
            <a:r>
              <a:rPr lang="en-GB" dirty="0" smtClean="0"/>
              <a:t>Teacher is not the answer key</a:t>
            </a:r>
          </a:p>
          <a:p>
            <a:r>
              <a:rPr lang="en-GB" dirty="0" smtClean="0"/>
              <a:t>Say ‘yes’ to your students’ ideas</a:t>
            </a:r>
          </a:p>
          <a:p>
            <a:r>
              <a:rPr lang="en-GB" dirty="0" smtClean="0"/>
              <a:t>Play!</a:t>
            </a:r>
            <a:endParaRPr lang="en-GB" dirty="0"/>
          </a:p>
        </p:txBody>
      </p:sp>
    </p:spTree>
    <p:extLst>
      <p:ext uri="{BB962C8B-B14F-4D97-AF65-F5344CB8AC3E}">
        <p14:creationId xmlns:p14="http://schemas.microsoft.com/office/powerpoint/2010/main" val="1560918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Developing Positive Attitudes</a:t>
            </a:r>
            <a:endParaRPr lang="en-GB" dirty="0"/>
          </a:p>
        </p:txBody>
      </p:sp>
      <p:sp>
        <p:nvSpPr>
          <p:cNvPr id="3" name="Content Placeholder 2"/>
          <p:cNvSpPr>
            <a:spLocks noGrp="1"/>
          </p:cNvSpPr>
          <p:nvPr>
            <p:ph idx="1"/>
          </p:nvPr>
        </p:nvSpPr>
        <p:spPr>
          <a:xfrm>
            <a:off x="179512" y="1600200"/>
            <a:ext cx="8784976" cy="4853136"/>
          </a:xfrm>
        </p:spPr>
        <p:txBody>
          <a:bodyPr>
            <a:normAutofit fontScale="25000" lnSpcReduction="20000"/>
          </a:bodyPr>
          <a:lstStyle/>
          <a:p>
            <a:r>
              <a:rPr lang="en-GB" sz="9600" dirty="0" smtClean="0"/>
              <a:t>How do we develop positive attitudes towards mathematics and learning mathematics?</a:t>
            </a:r>
          </a:p>
          <a:p>
            <a:pPr lvl="1"/>
            <a:r>
              <a:rPr lang="en-GB" sz="9600" dirty="0" smtClean="0"/>
              <a:t>Use a wide range of tasks and resources</a:t>
            </a:r>
          </a:p>
          <a:p>
            <a:pPr lvl="1"/>
            <a:r>
              <a:rPr lang="en-GB" sz="9600" dirty="0" smtClean="0"/>
              <a:t>Enthusiastic teachers, with a ‘can do’ positive attitude</a:t>
            </a:r>
          </a:p>
          <a:p>
            <a:pPr lvl="1"/>
            <a:r>
              <a:rPr lang="en-GB" sz="9600" dirty="0" smtClean="0"/>
              <a:t>Plenty of opportunities for students to experience success</a:t>
            </a:r>
          </a:p>
          <a:p>
            <a:pPr lvl="1"/>
            <a:r>
              <a:rPr lang="en-GB" sz="9600" dirty="0" smtClean="0"/>
              <a:t>Hands-on approaches to learning</a:t>
            </a:r>
          </a:p>
          <a:p>
            <a:pPr lvl="1"/>
            <a:r>
              <a:rPr lang="en-GB" sz="9600" dirty="0" smtClean="0"/>
              <a:t>Use real-life examples and explore links with other subjects</a:t>
            </a:r>
          </a:p>
          <a:p>
            <a:pPr lvl="1"/>
            <a:r>
              <a:rPr lang="en-GB" sz="9600" dirty="0" smtClean="0"/>
              <a:t>Offer positive role models of mathematicians</a:t>
            </a:r>
          </a:p>
          <a:p>
            <a:pPr lvl="1"/>
            <a:r>
              <a:rPr lang="en-GB" sz="9600" dirty="0" smtClean="0"/>
              <a:t>Maths Clubs – e.g. older students mentoring younger students</a:t>
            </a:r>
          </a:p>
          <a:p>
            <a:pPr lvl="1"/>
            <a:r>
              <a:rPr lang="en-GB" sz="9600" dirty="0" smtClean="0"/>
              <a:t>Share learning with parents (e.g. maths evenings to encourage positive attitudes amongst parents)</a:t>
            </a:r>
          </a:p>
          <a:p>
            <a:pPr lvl="1"/>
            <a:r>
              <a:rPr lang="en-GB" sz="9600" dirty="0" smtClean="0"/>
              <a:t>‘Make it enjoyable’: maths challenges, competitions, puzzles, celebrate achievements</a:t>
            </a:r>
          </a:p>
          <a:p>
            <a:pPr marL="457200" lvl="1" indent="0">
              <a:buNone/>
            </a:pPr>
            <a:r>
              <a:rPr lang="en-GB" sz="5600" dirty="0" smtClean="0"/>
              <a:t>Source: NRICH (2011) </a:t>
            </a:r>
            <a:r>
              <a:rPr lang="en-GB" sz="5600" i="1" dirty="0" smtClean="0"/>
              <a:t>Engaging Students, Developing Confidence, Promoting Independence</a:t>
            </a:r>
            <a:endParaRPr lang="en-GB" sz="5600" dirty="0" smtClean="0"/>
          </a:p>
          <a:p>
            <a:pPr lvl="1"/>
            <a:endParaRPr lang="en-GB" dirty="0">
              <a:solidFill>
                <a:srgbClr val="00628C"/>
              </a:solidFill>
            </a:endParaRPr>
          </a:p>
        </p:txBody>
      </p:sp>
    </p:spTree>
    <p:extLst>
      <p:ext uri="{BB962C8B-B14F-4D97-AF65-F5344CB8AC3E}">
        <p14:creationId xmlns:p14="http://schemas.microsoft.com/office/powerpoint/2010/main" val="400976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Developing Positive Attitudes</a:t>
            </a:r>
            <a:endParaRPr lang="en-GB" dirty="0"/>
          </a:p>
        </p:txBody>
      </p:sp>
      <p:sp>
        <p:nvSpPr>
          <p:cNvPr id="3" name="Content Placeholder 2"/>
          <p:cNvSpPr>
            <a:spLocks noGrp="1"/>
          </p:cNvSpPr>
          <p:nvPr>
            <p:ph idx="1"/>
          </p:nvPr>
        </p:nvSpPr>
        <p:spPr/>
        <p:txBody>
          <a:bodyPr>
            <a:normAutofit lnSpcReduction="10000"/>
          </a:bodyPr>
          <a:lstStyle/>
          <a:p>
            <a:r>
              <a:rPr lang="en-GB" dirty="0" smtClean="0"/>
              <a:t>How do we develop confident learners who are able to work independently and willing to take risks?</a:t>
            </a:r>
          </a:p>
          <a:p>
            <a:pPr lvl="1"/>
            <a:r>
              <a:rPr lang="en-GB" sz="2400" dirty="0" smtClean="0"/>
              <a:t>Acknowledge all contributions positively, encourage learning from mistakes, welcome wrong answers as the springboard to new understanding</a:t>
            </a:r>
          </a:p>
          <a:p>
            <a:pPr lvl="1"/>
            <a:r>
              <a:rPr lang="en-GB" sz="2400" dirty="0" smtClean="0"/>
              <a:t>Use positive language</a:t>
            </a:r>
          </a:p>
          <a:p>
            <a:pPr lvl="1"/>
            <a:r>
              <a:rPr lang="en-GB" sz="2400" dirty="0" smtClean="0"/>
              <a:t>Encourage independent and small group research</a:t>
            </a:r>
          </a:p>
          <a:p>
            <a:pPr lvl="1"/>
            <a:r>
              <a:rPr lang="en-GB" sz="2400" dirty="0" smtClean="0"/>
              <a:t>Value different approaches to solving problems</a:t>
            </a:r>
          </a:p>
          <a:p>
            <a:pPr marL="457200" lvl="1" indent="0">
              <a:buNone/>
            </a:pPr>
            <a:r>
              <a:rPr lang="en-GB" sz="1800" dirty="0" smtClean="0"/>
              <a:t>Source: NRICH (2011) </a:t>
            </a:r>
            <a:r>
              <a:rPr lang="en-GB" sz="1800" i="1" dirty="0" smtClean="0"/>
              <a:t>Engaging Students, Developing Confidence, Promoting Independence</a:t>
            </a:r>
            <a:endParaRPr lang="en-GB" sz="1800" dirty="0" smtClean="0"/>
          </a:p>
          <a:p>
            <a:pPr marL="457200" lvl="1" indent="0">
              <a:buNone/>
            </a:pPr>
            <a:endParaRPr lang="en-GB" dirty="0" smtClean="0"/>
          </a:p>
        </p:txBody>
      </p:sp>
    </p:spTree>
    <p:extLst>
      <p:ext uri="{BB962C8B-B14F-4D97-AF65-F5344CB8AC3E}">
        <p14:creationId xmlns:p14="http://schemas.microsoft.com/office/powerpoint/2010/main" val="207270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Mathematical Classroom</a:t>
            </a:r>
            <a:endParaRPr lang="en-GB" dirty="0"/>
          </a:p>
        </p:txBody>
      </p:sp>
      <p:sp>
        <p:nvSpPr>
          <p:cNvPr id="3" name="Content Placeholder 2"/>
          <p:cNvSpPr>
            <a:spLocks noGrp="1"/>
          </p:cNvSpPr>
          <p:nvPr>
            <p:ph idx="1"/>
          </p:nvPr>
        </p:nvSpPr>
        <p:spPr>
          <a:xfrm>
            <a:off x="251520" y="1600200"/>
            <a:ext cx="8435280" cy="4925144"/>
          </a:xfrm>
        </p:spPr>
        <p:txBody>
          <a:bodyPr>
            <a:normAutofit fontScale="77500" lnSpcReduction="20000"/>
          </a:bodyPr>
          <a:lstStyle/>
          <a:p>
            <a:pPr marL="0" indent="0">
              <a:buNone/>
            </a:pPr>
            <a:r>
              <a:rPr lang="en-GB" dirty="0" smtClean="0"/>
              <a:t>Jo </a:t>
            </a:r>
            <a:r>
              <a:rPr lang="en-GB" dirty="0" err="1" smtClean="0"/>
              <a:t>Boaler</a:t>
            </a:r>
            <a:r>
              <a:rPr lang="en-GB" dirty="0" smtClean="0"/>
              <a:t>: Mathematical classrooms are places where students:</a:t>
            </a:r>
          </a:p>
          <a:p>
            <a:r>
              <a:rPr lang="en-GB" dirty="0" smtClean="0"/>
              <a:t>Develop an inquiry relationship within mathematics, approaching maths with curiosity, courage, confidence and intuition;</a:t>
            </a:r>
          </a:p>
          <a:p>
            <a:r>
              <a:rPr lang="en-GB" dirty="0" smtClean="0"/>
              <a:t>Talk to each other and the teachers about ideas;</a:t>
            </a:r>
          </a:p>
          <a:p>
            <a:r>
              <a:rPr lang="en-GB" dirty="0" smtClean="0"/>
              <a:t>Work on mathematics tasks that can be solved in different ways and/or with different solutions;</a:t>
            </a:r>
          </a:p>
          <a:p>
            <a:r>
              <a:rPr lang="en-GB" dirty="0" smtClean="0"/>
              <a:t>Work on mathematics tasks with a low entry point but very high ceiling;</a:t>
            </a:r>
          </a:p>
          <a:p>
            <a:r>
              <a:rPr lang="en-GB" dirty="0" smtClean="0"/>
              <a:t>Work on mathematics tasks that are complex, involve one or more method or area of mathematics</a:t>
            </a:r>
          </a:p>
          <a:p>
            <a:r>
              <a:rPr lang="en-GB" dirty="0" smtClean="0"/>
              <a:t>Are given growth mindset messages at all times</a:t>
            </a:r>
          </a:p>
          <a:p>
            <a:r>
              <a:rPr lang="en-GB" dirty="0" smtClean="0"/>
              <a:t>Are assessed formatively – to inform learning – not summatively to give a rank with their peers.</a:t>
            </a:r>
          </a:p>
        </p:txBody>
      </p:sp>
    </p:spTree>
    <p:extLst>
      <p:ext uri="{BB962C8B-B14F-4D97-AF65-F5344CB8AC3E}">
        <p14:creationId xmlns:p14="http://schemas.microsoft.com/office/powerpoint/2010/main" val="39100743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Mathematical Classroom</a:t>
            </a:r>
            <a:endParaRPr lang="en-GB" dirty="0"/>
          </a:p>
        </p:txBody>
      </p:sp>
      <p:sp>
        <p:nvSpPr>
          <p:cNvPr id="3" name="Content Placeholder 2"/>
          <p:cNvSpPr>
            <a:spLocks noGrp="1"/>
          </p:cNvSpPr>
          <p:nvPr>
            <p:ph idx="1"/>
          </p:nvPr>
        </p:nvSpPr>
        <p:spPr/>
        <p:txBody>
          <a:bodyPr/>
          <a:lstStyle/>
          <a:p>
            <a:pPr marL="0" indent="0">
              <a:buNone/>
            </a:pPr>
            <a:r>
              <a:rPr lang="en-GB" dirty="0"/>
              <a:t>Jo </a:t>
            </a:r>
            <a:r>
              <a:rPr lang="en-GB" dirty="0" err="1"/>
              <a:t>Boaler</a:t>
            </a:r>
            <a:r>
              <a:rPr lang="en-GB" dirty="0"/>
              <a:t>: Mathematical classrooms are places where </a:t>
            </a:r>
            <a:r>
              <a:rPr lang="en-GB" dirty="0" smtClean="0"/>
              <a:t>students believe:</a:t>
            </a:r>
            <a:endParaRPr lang="en-GB" dirty="0"/>
          </a:p>
          <a:p>
            <a:r>
              <a:rPr lang="en-GB" dirty="0" smtClean="0"/>
              <a:t>Everyone can do well in maths;</a:t>
            </a:r>
          </a:p>
          <a:p>
            <a:r>
              <a:rPr lang="en-GB" dirty="0" smtClean="0"/>
              <a:t>Mathematics problems can be solved with many different insights and methods;</a:t>
            </a:r>
          </a:p>
          <a:p>
            <a:r>
              <a:rPr lang="en-GB" dirty="0" smtClean="0"/>
              <a:t>Mistakes are valuable, they encourage brain growth and learning;</a:t>
            </a:r>
          </a:p>
          <a:p>
            <a:r>
              <a:rPr lang="en-GB" dirty="0" smtClean="0"/>
              <a:t>Mathematics will help them in their lives.</a:t>
            </a:r>
            <a:endParaRPr lang="en-GB" dirty="0"/>
          </a:p>
        </p:txBody>
      </p:sp>
    </p:spTree>
    <p:extLst>
      <p:ext uri="{BB962C8B-B14F-4D97-AF65-F5344CB8AC3E}">
        <p14:creationId xmlns:p14="http://schemas.microsoft.com/office/powerpoint/2010/main" val="3076638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Maths Audit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Maths General </a:t>
            </a:r>
            <a:r>
              <a:rPr lang="en-GB" dirty="0" smtClean="0">
                <a:sym typeface="Wingdings" panose="05000000000000000000" pitchFamily="2" charset="2"/>
              </a:rPr>
              <a:t> Maths Audit 1</a:t>
            </a:r>
          </a:p>
          <a:p>
            <a:r>
              <a:rPr lang="en-GB" dirty="0" smtClean="0">
                <a:sym typeface="Wingdings" panose="05000000000000000000" pitchFamily="2" charset="2"/>
              </a:rPr>
              <a:t>Can be located at:</a:t>
            </a:r>
          </a:p>
          <a:p>
            <a:pPr marL="400050" lvl="1" indent="0">
              <a:buNone/>
            </a:pPr>
            <a:r>
              <a:rPr lang="en-GB" dirty="0">
                <a:hlinkClick r:id="rId3"/>
              </a:rPr>
              <a:t>https://</a:t>
            </a:r>
            <a:r>
              <a:rPr lang="en-GB" dirty="0" smtClean="0">
                <a:hlinkClick r:id="rId3"/>
              </a:rPr>
              <a:t>moodle.warwick.ac.uk/mod/quiz/view.php?id=715439</a:t>
            </a:r>
            <a:endParaRPr lang="en-GB" dirty="0" smtClean="0"/>
          </a:p>
          <a:p>
            <a:pPr marL="457200" indent="-457200"/>
            <a:r>
              <a:rPr lang="en-GB" dirty="0" smtClean="0"/>
              <a:t>Don’t panic!</a:t>
            </a:r>
          </a:p>
          <a:p>
            <a:pPr marL="457200" indent="-457200"/>
            <a:r>
              <a:rPr lang="en-GB" dirty="0" smtClean="0"/>
              <a:t>Initial audit helps identify any gaps in subject knowledge.</a:t>
            </a:r>
          </a:p>
          <a:p>
            <a:pPr marL="457200" indent="-457200"/>
            <a:r>
              <a:rPr lang="en-GB" dirty="0" smtClean="0"/>
              <a:t>Mixed ability cohort with a range of backgrounds – take advantage of this throughout the year</a:t>
            </a:r>
          </a:p>
          <a:p>
            <a:pPr marL="457200" indent="-457200"/>
            <a:endParaRPr lang="en-GB" dirty="0"/>
          </a:p>
        </p:txBody>
      </p:sp>
    </p:spTree>
    <p:extLst>
      <p:ext uri="{BB962C8B-B14F-4D97-AF65-F5344CB8AC3E}">
        <p14:creationId xmlns:p14="http://schemas.microsoft.com/office/powerpoint/2010/main" val="37044276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48680"/>
            <a:ext cx="8229600" cy="1143000"/>
          </a:xfrm>
        </p:spPr>
        <p:txBody>
          <a:bodyPr>
            <a:normAutofit fontScale="90000"/>
          </a:bodyPr>
          <a:lstStyle/>
          <a:p>
            <a:r>
              <a:rPr lang="en-GB" dirty="0" smtClean="0"/>
              <a:t>Recommended books to develop your subject knowledge</a:t>
            </a:r>
            <a:endParaRPr lang="en-GB" dirty="0"/>
          </a:p>
        </p:txBody>
      </p:sp>
      <p:sp>
        <p:nvSpPr>
          <p:cNvPr id="2" name="Content Placeholder 1"/>
          <p:cNvSpPr>
            <a:spLocks noGrp="1"/>
          </p:cNvSpPr>
          <p:nvPr>
            <p:ph idx="1"/>
          </p:nvPr>
        </p:nvSpPr>
        <p:spPr>
          <a:xfrm>
            <a:off x="457200" y="1691680"/>
            <a:ext cx="8229600" cy="4525963"/>
          </a:xfrm>
        </p:spPr>
        <p:txBody>
          <a:bodyPr>
            <a:noAutofit/>
          </a:bodyPr>
          <a:lstStyle/>
          <a:p>
            <a:r>
              <a:rPr lang="en-GB" sz="2400" b="1" dirty="0" smtClean="0">
                <a:solidFill>
                  <a:srgbClr val="00628C"/>
                </a:solidFill>
                <a:ea typeface="Tahoma" panose="020B0604030504040204" pitchFamily="34" charset="0"/>
                <a:cs typeface="Tahoma" panose="020B0604030504040204" pitchFamily="34" charset="0"/>
              </a:rPr>
              <a:t>Mathematics Explained for Primary Teachers</a:t>
            </a:r>
            <a:br>
              <a:rPr lang="en-GB" sz="2400" b="1" dirty="0" smtClean="0">
                <a:solidFill>
                  <a:srgbClr val="00628C"/>
                </a:solidFill>
                <a:ea typeface="Tahoma" panose="020B0604030504040204" pitchFamily="34" charset="0"/>
                <a:cs typeface="Tahoma" panose="020B0604030504040204" pitchFamily="34" charset="0"/>
              </a:rPr>
            </a:br>
            <a:r>
              <a:rPr lang="en-GB" sz="2400" b="1" dirty="0" smtClean="0">
                <a:solidFill>
                  <a:srgbClr val="00628C"/>
                </a:solidFill>
                <a:ea typeface="Tahoma" panose="020B0604030504040204" pitchFamily="34" charset="0"/>
                <a:cs typeface="Tahoma" panose="020B0604030504040204" pitchFamily="34" charset="0"/>
              </a:rPr>
              <a:t>	</a:t>
            </a:r>
            <a:r>
              <a:rPr lang="en-GB" sz="2400" dirty="0" smtClean="0">
                <a:solidFill>
                  <a:srgbClr val="00628C"/>
                </a:solidFill>
                <a:ea typeface="Tahoma" panose="020B0604030504040204" pitchFamily="34" charset="0"/>
                <a:cs typeface="Tahoma" panose="020B0604030504040204" pitchFamily="34" charset="0"/>
              </a:rPr>
              <a:t>Derek Haylock ISBN: 9781526455840</a:t>
            </a:r>
          </a:p>
          <a:p>
            <a:r>
              <a:rPr lang="en-GB" sz="2400" b="1" dirty="0" smtClean="0">
                <a:solidFill>
                  <a:srgbClr val="00628C"/>
                </a:solidFill>
                <a:ea typeface="Tahoma" panose="020B0604030504040204" pitchFamily="34" charset="0"/>
                <a:cs typeface="Tahoma" panose="020B0604030504040204" pitchFamily="34" charset="0"/>
              </a:rPr>
              <a:t>Understanding Mathematics for Young Children (useful for KS 1 placement)</a:t>
            </a:r>
          </a:p>
          <a:p>
            <a:pPr marL="0" indent="0">
              <a:buNone/>
            </a:pPr>
            <a:r>
              <a:rPr lang="en-GB" sz="2400" dirty="0" smtClean="0">
                <a:solidFill>
                  <a:srgbClr val="00628C"/>
                </a:solidFill>
                <a:ea typeface="Tahoma" panose="020B0604030504040204" pitchFamily="34" charset="0"/>
                <a:cs typeface="Tahoma" panose="020B0604030504040204" pitchFamily="34" charset="0"/>
              </a:rPr>
              <a:t>	Derek </a:t>
            </a:r>
            <a:r>
              <a:rPr lang="en-GB" sz="2400" dirty="0" err="1" smtClean="0">
                <a:solidFill>
                  <a:srgbClr val="00628C"/>
                </a:solidFill>
                <a:ea typeface="Tahoma" panose="020B0604030504040204" pitchFamily="34" charset="0"/>
                <a:cs typeface="Tahoma" panose="020B0604030504040204" pitchFamily="34" charset="0"/>
              </a:rPr>
              <a:t>Haylock</a:t>
            </a:r>
            <a:r>
              <a:rPr lang="en-GB" sz="2400" dirty="0" smtClean="0">
                <a:solidFill>
                  <a:srgbClr val="00628C"/>
                </a:solidFill>
                <a:ea typeface="Tahoma" panose="020B0604030504040204" pitchFamily="34" charset="0"/>
                <a:cs typeface="Tahoma" panose="020B0604030504040204" pitchFamily="34" charset="0"/>
              </a:rPr>
              <a:t> and Anne Cockburn</a:t>
            </a:r>
          </a:p>
          <a:p>
            <a:pPr marL="0" indent="0">
              <a:buNone/>
            </a:pPr>
            <a:r>
              <a:rPr lang="en-GB" sz="2400" dirty="0" smtClean="0">
                <a:solidFill>
                  <a:srgbClr val="00628C"/>
                </a:solidFill>
                <a:ea typeface="Tahoma" panose="020B0604030504040204" pitchFamily="34" charset="0"/>
                <a:cs typeface="Tahoma" panose="020B0604030504040204" pitchFamily="34" charset="0"/>
              </a:rPr>
              <a:t>	ISBN: 9781446248669</a:t>
            </a:r>
          </a:p>
          <a:p>
            <a:r>
              <a:rPr lang="en-GB" sz="2400" b="1" dirty="0" smtClean="0">
                <a:solidFill>
                  <a:srgbClr val="00628C"/>
                </a:solidFill>
                <a:ea typeface="Tahoma" panose="020B0604030504040204" pitchFamily="34" charset="0"/>
                <a:cs typeface="Tahoma" panose="020B0604030504040204" pitchFamily="34" charset="0"/>
              </a:rPr>
              <a:t>Children’s Errors in Mathematics</a:t>
            </a:r>
            <a:br>
              <a:rPr lang="en-GB" sz="2400" b="1" dirty="0" smtClean="0">
                <a:solidFill>
                  <a:srgbClr val="00628C"/>
                </a:solidFill>
                <a:ea typeface="Tahoma" panose="020B0604030504040204" pitchFamily="34" charset="0"/>
                <a:cs typeface="Tahoma" panose="020B0604030504040204" pitchFamily="34" charset="0"/>
              </a:rPr>
            </a:br>
            <a:r>
              <a:rPr lang="en-GB" sz="2400" b="1" dirty="0" smtClean="0">
                <a:solidFill>
                  <a:srgbClr val="00628C"/>
                </a:solidFill>
                <a:ea typeface="Tahoma" panose="020B0604030504040204" pitchFamily="34" charset="0"/>
                <a:cs typeface="Tahoma" panose="020B0604030504040204" pitchFamily="34" charset="0"/>
              </a:rPr>
              <a:t>	</a:t>
            </a:r>
            <a:r>
              <a:rPr lang="en-GB" sz="2400" dirty="0" smtClean="0">
                <a:solidFill>
                  <a:srgbClr val="00628C"/>
                </a:solidFill>
                <a:ea typeface="Tahoma" panose="020B0604030504040204" pitchFamily="34" charset="0"/>
                <a:cs typeface="Tahoma" panose="020B0604030504040204" pitchFamily="34" charset="0"/>
              </a:rPr>
              <a:t>Alice Hansen ISBN: 9781446274439</a:t>
            </a:r>
            <a:endParaRPr lang="en-GB" sz="2400" b="1" dirty="0" smtClean="0">
              <a:solidFill>
                <a:srgbClr val="00628C"/>
              </a:solidFill>
              <a:ea typeface="Tahoma" panose="020B0604030504040204" pitchFamily="34" charset="0"/>
              <a:cs typeface="Tahoma" panose="020B0604030504040204" pitchFamily="34" charset="0"/>
            </a:endParaRPr>
          </a:p>
          <a:p>
            <a:r>
              <a:rPr lang="en-GB" sz="2400" b="1" dirty="0" smtClean="0">
                <a:solidFill>
                  <a:srgbClr val="00628C"/>
                </a:solidFill>
                <a:ea typeface="Tahoma" panose="020B0604030504040204" pitchFamily="34" charset="0"/>
                <a:cs typeface="Tahoma" panose="020B0604030504040204" pitchFamily="34" charset="0"/>
              </a:rPr>
              <a:t>Transforming Primary Mathematics</a:t>
            </a:r>
          </a:p>
          <a:p>
            <a:pPr marL="0" indent="0">
              <a:buNone/>
            </a:pPr>
            <a:r>
              <a:rPr lang="en-GB" sz="2400" dirty="0" smtClean="0">
                <a:solidFill>
                  <a:srgbClr val="00628C"/>
                </a:solidFill>
                <a:ea typeface="Tahoma" panose="020B0604030504040204" pitchFamily="34" charset="0"/>
                <a:cs typeface="Tahoma" panose="020B0604030504040204" pitchFamily="34" charset="0"/>
              </a:rPr>
              <a:t>	Mike Askew ISBN: 9780415607025</a:t>
            </a:r>
          </a:p>
          <a:p>
            <a:r>
              <a:rPr lang="en-GB" sz="2400" b="1" dirty="0" smtClean="0">
                <a:solidFill>
                  <a:srgbClr val="00628C"/>
                </a:solidFill>
                <a:ea typeface="Tahoma" panose="020B0604030504040204" pitchFamily="34" charset="0"/>
                <a:cs typeface="Tahoma" panose="020B0604030504040204" pitchFamily="34" charset="0"/>
              </a:rPr>
              <a:t>CGP Maths (Key stage or individual year group)</a:t>
            </a:r>
          </a:p>
          <a:p>
            <a:pPr marL="857250" lvl="2" indent="0">
              <a:buNone/>
            </a:pPr>
            <a:r>
              <a:rPr lang="en-GB" dirty="0" smtClean="0">
                <a:solidFill>
                  <a:srgbClr val="00628C"/>
                </a:solidFill>
                <a:ea typeface="Tahoma" panose="020B0604030504040204" pitchFamily="34" charset="0"/>
                <a:cs typeface="Tahoma" panose="020B0604030504040204" pitchFamily="34" charset="0"/>
              </a:rPr>
              <a:t>ISBN</a:t>
            </a:r>
            <a:r>
              <a:rPr lang="en-GB" dirty="0">
                <a:solidFill>
                  <a:srgbClr val="00628C"/>
                </a:solidFill>
                <a:ea typeface="Tahoma" panose="020B0604030504040204" pitchFamily="34" charset="0"/>
                <a:cs typeface="Tahoma" panose="020B0604030504040204" pitchFamily="34" charset="0"/>
              </a:rPr>
              <a:t>: 978-1782944195</a:t>
            </a:r>
          </a:p>
        </p:txBody>
      </p:sp>
      <p:pic>
        <p:nvPicPr>
          <p:cNvPr id="5" name="Picture 4"/>
          <p:cNvPicPr>
            <a:picLocks noChangeAspect="1"/>
          </p:cNvPicPr>
          <p:nvPr/>
        </p:nvPicPr>
        <p:blipFill>
          <a:blip r:embed="rId3"/>
          <a:stretch>
            <a:fillRect/>
          </a:stretch>
        </p:blipFill>
        <p:spPr>
          <a:xfrm>
            <a:off x="7524328" y="4581128"/>
            <a:ext cx="1480429" cy="2086819"/>
          </a:xfrm>
          <a:prstGeom prst="rect">
            <a:avLst/>
          </a:prstGeom>
        </p:spPr>
      </p:pic>
    </p:spTree>
    <p:extLst>
      <p:ext uri="{BB962C8B-B14F-4D97-AF65-F5344CB8AC3E}">
        <p14:creationId xmlns:p14="http://schemas.microsoft.com/office/powerpoint/2010/main" val="6129467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Useful Websites</a:t>
            </a:r>
            <a:endParaRPr lang="en-US" dirty="0">
              <a:solidFill>
                <a:srgbClr val="FF0000"/>
              </a:solidFill>
            </a:endParaRPr>
          </a:p>
        </p:txBody>
      </p:sp>
      <p:sp>
        <p:nvSpPr>
          <p:cNvPr id="2" name="Content Placeholder 1"/>
          <p:cNvSpPr>
            <a:spLocks noGrp="1"/>
          </p:cNvSpPr>
          <p:nvPr>
            <p:ph idx="1"/>
          </p:nvPr>
        </p:nvSpPr>
        <p:spPr/>
        <p:txBody>
          <a:bodyPr>
            <a:normAutofit fontScale="77500" lnSpcReduction="20000"/>
          </a:bodyPr>
          <a:lstStyle/>
          <a:p>
            <a:pPr marL="109728" indent="0">
              <a:buNone/>
            </a:pPr>
            <a:r>
              <a:rPr lang="en-US" dirty="0" smtClean="0">
                <a:solidFill>
                  <a:srgbClr val="00628C"/>
                </a:solidFill>
                <a:hlinkClick r:id="rId3"/>
              </a:rPr>
              <a:t>https://www.ncetm.org.uk/</a:t>
            </a:r>
            <a:endParaRPr lang="en-US" dirty="0" smtClean="0">
              <a:solidFill>
                <a:srgbClr val="00628C"/>
              </a:solidFill>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National Centre for Excellence in Teaching Mathematics</a:t>
            </a:r>
          </a:p>
          <a:p>
            <a:pPr marL="109728" indent="0">
              <a:buNone/>
            </a:pP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hlinkClick r:id="rId4"/>
              </a:rPr>
              <a:t>http://nrich.maths.org/frontpage</a:t>
            </a: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NRICH</a:t>
            </a:r>
          </a:p>
          <a:p>
            <a:pPr marL="109728" indent="0">
              <a:buNone/>
            </a:pP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a:solidFill>
                  <a:srgbClr val="00628C"/>
                </a:solidFill>
                <a:latin typeface="Tahoma" panose="020B0604030504040204" pitchFamily="34" charset="0"/>
                <a:ea typeface="Tahoma" panose="020B0604030504040204" pitchFamily="34" charset="0"/>
                <a:cs typeface="Tahoma" panose="020B0604030504040204" pitchFamily="34" charset="0"/>
                <a:hlinkClick r:id="rId5"/>
              </a:rPr>
              <a:t>http://www.nationalstemcentre.org.uk</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hlinkClick r:id="rId5"/>
              </a:rPr>
              <a:t>/</a:t>
            </a: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National STEM Centre</a:t>
            </a:r>
          </a:p>
          <a:p>
            <a:pPr marL="109728" indent="0">
              <a:buNone/>
            </a:pP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a:solidFill>
                  <a:srgbClr val="00628C"/>
                </a:solidFill>
                <a:latin typeface="Tahoma" panose="020B0604030504040204" pitchFamily="34" charset="0"/>
                <a:ea typeface="Tahoma" panose="020B0604030504040204" pitchFamily="34" charset="0"/>
                <a:cs typeface="Tahoma" panose="020B0604030504040204" pitchFamily="34" charset="0"/>
                <a:hlinkClick r:id="rId6"/>
              </a:rPr>
              <a:t>http://</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hlinkClick r:id="rId6"/>
              </a:rPr>
              <a:t>www.m-a.org.uk/jsp/index.jsp</a:t>
            </a:r>
            <a:endPar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endParaRPr>
          </a:p>
          <a:p>
            <a:pPr marL="109728" indent="0">
              <a:buNone/>
            </a:pP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The </a:t>
            </a:r>
            <a:r>
              <a:rPr lang="en-GB" dirty="0">
                <a:solidFill>
                  <a:srgbClr val="00628C"/>
                </a:solidFill>
                <a:latin typeface="Tahoma" panose="020B0604030504040204" pitchFamily="34" charset="0"/>
                <a:ea typeface="Tahoma" panose="020B0604030504040204" pitchFamily="34" charset="0"/>
                <a:cs typeface="Tahoma" panose="020B0604030504040204" pitchFamily="34" charset="0"/>
              </a:rPr>
              <a:t>M</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athematical </a:t>
            </a:r>
            <a:r>
              <a:rPr lang="en-GB" dirty="0">
                <a:solidFill>
                  <a:srgbClr val="00628C"/>
                </a:solidFill>
                <a:latin typeface="Tahoma" panose="020B0604030504040204" pitchFamily="34" charset="0"/>
                <a:ea typeface="Tahoma" panose="020B0604030504040204" pitchFamily="34" charset="0"/>
                <a:cs typeface="Tahoma" panose="020B0604030504040204" pitchFamily="34" charset="0"/>
              </a:rPr>
              <a:t>A</a:t>
            </a:r>
            <a:r>
              <a:rPr lang="en-GB" dirty="0" smtClean="0">
                <a:solidFill>
                  <a:srgbClr val="00628C"/>
                </a:solidFill>
                <a:latin typeface="Tahoma" panose="020B0604030504040204" pitchFamily="34" charset="0"/>
                <a:ea typeface="Tahoma" panose="020B0604030504040204" pitchFamily="34" charset="0"/>
                <a:cs typeface="Tahoma" panose="020B0604030504040204" pitchFamily="34" charset="0"/>
              </a:rPr>
              <a:t>ssociation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0" dirty="0" smtClean="0">
                <a:latin typeface="Tahoma" panose="020B0604030504040204" pitchFamily="34" charset="0"/>
                <a:ea typeface="Tahoma" panose="020B0604030504040204" pitchFamily="34" charset="0"/>
                <a:cs typeface="Tahoma" panose="020B0604030504040204" pitchFamily="34" charset="0"/>
              </a:rPr>
              <a:t>Objectives</a:t>
            </a:r>
            <a:endParaRPr lang="en-US" b="0" dirty="0">
              <a:latin typeface="Tahoma" panose="020B0604030504040204" pitchFamily="34" charset="0"/>
              <a:ea typeface="Tahoma" panose="020B0604030504040204" pitchFamily="34" charset="0"/>
              <a:cs typeface="Tahoma" panose="020B0604030504040204" pitchFamily="34" charset="0"/>
            </a:endParaRPr>
          </a:p>
        </p:txBody>
      </p:sp>
      <p:sp>
        <p:nvSpPr>
          <p:cNvPr id="2" name="Content Placeholder 1"/>
          <p:cNvSpPr>
            <a:spLocks noGrp="1"/>
          </p:cNvSpPr>
          <p:nvPr>
            <p:ph idx="1"/>
          </p:nvPr>
        </p:nvSpPr>
        <p:spPr/>
        <p:txBody>
          <a:bodyPr>
            <a:normAutofit/>
          </a:bodyPr>
          <a:lstStyle/>
          <a:p>
            <a:r>
              <a:rPr lang="en-GB" dirty="0" smtClean="0">
                <a:latin typeface="+mj-lt"/>
                <a:ea typeface="Tahoma" panose="020B0604030504040204" pitchFamily="34" charset="0"/>
                <a:cs typeface="Tahoma" panose="020B0604030504040204" pitchFamily="34" charset="0"/>
              </a:rPr>
              <a:t>To understand the importance of a Mathematical Mindset</a:t>
            </a:r>
          </a:p>
          <a:p>
            <a:r>
              <a:rPr lang="en-GB" dirty="0" smtClean="0">
                <a:latin typeface="+mj-lt"/>
                <a:ea typeface="Tahoma" panose="020B0604030504040204" pitchFamily="34" charset="0"/>
                <a:cs typeface="Tahoma" panose="020B0604030504040204" pitchFamily="34" charset="0"/>
              </a:rPr>
              <a:t>To identify strategies to develop a Mathematical Mindset</a:t>
            </a:r>
          </a:p>
          <a:p>
            <a:r>
              <a:rPr lang="en-GB" dirty="0" smtClean="0">
                <a:latin typeface="+mj-lt"/>
                <a:ea typeface="Tahoma" panose="020B0604030504040204" pitchFamily="34" charset="0"/>
                <a:cs typeface="Tahoma" panose="020B0604030504040204" pitchFamily="34" charset="0"/>
              </a:rPr>
              <a:t>To begin to reflect on the kind of teacher of Maths that you want to be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latin typeface="Tahoma" panose="020B0604030504040204" pitchFamily="34" charset="0"/>
                <a:ea typeface="Tahoma" panose="020B0604030504040204" pitchFamily="34" charset="0"/>
                <a:cs typeface="Tahoma" panose="020B0604030504040204" pitchFamily="34" charset="0"/>
              </a:rPr>
              <a:t>Teaching Standards</a:t>
            </a:r>
            <a:endParaRPr lang="en-US" b="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57200" y="1600200"/>
            <a:ext cx="8229600" cy="5069160"/>
          </a:xfrm>
        </p:spPr>
        <p:txBody>
          <a:bodyPr>
            <a:normAutofit fontScale="85000" lnSpcReduction="10000"/>
          </a:bodyPr>
          <a:lstStyle/>
          <a:p>
            <a:pPr marL="0" indent="0">
              <a:buNone/>
            </a:pPr>
            <a:r>
              <a:rPr lang="en-GB" dirty="0" smtClean="0">
                <a:latin typeface="+mj-lt"/>
                <a:ea typeface="Tahoma" panose="020B0604030504040204" pitchFamily="34" charset="0"/>
                <a:cs typeface="Tahoma" panose="020B0604030504040204" pitchFamily="34" charset="0"/>
              </a:rPr>
              <a:t>TS 3  </a:t>
            </a:r>
            <a:r>
              <a:rPr lang="en-GB" b="1" dirty="0" smtClean="0">
                <a:latin typeface="+mj-lt"/>
                <a:ea typeface="Tahoma" panose="020B0604030504040204" pitchFamily="34" charset="0"/>
                <a:cs typeface="Tahoma" panose="020B0604030504040204" pitchFamily="34" charset="0"/>
              </a:rPr>
              <a:t>Demonstrate Good Subject and Curriculum Knowledge</a:t>
            </a:r>
            <a:endParaRPr lang="en-US" dirty="0" smtClean="0">
              <a:latin typeface="+mj-lt"/>
              <a:ea typeface="Tahoma" panose="020B0604030504040204" pitchFamily="34" charset="0"/>
              <a:cs typeface="Tahoma" panose="020B0604030504040204" pitchFamily="34" charset="0"/>
            </a:endParaRPr>
          </a:p>
          <a:p>
            <a:pPr lvl="0"/>
            <a:r>
              <a:rPr lang="en-GB" dirty="0" smtClean="0">
                <a:latin typeface="+mj-lt"/>
                <a:ea typeface="Tahoma" panose="020B0604030504040204" pitchFamily="34" charset="0"/>
                <a:cs typeface="Tahoma" panose="020B0604030504040204" pitchFamily="34" charset="0"/>
              </a:rPr>
              <a:t>TS3a: Have a secure knowledge of the relevant subject/s and curriculum areas, </a:t>
            </a:r>
            <a:r>
              <a:rPr lang="en-GB" dirty="0" smtClean="0">
                <a:solidFill>
                  <a:srgbClr val="FF0000"/>
                </a:solidFill>
                <a:latin typeface="+mj-lt"/>
                <a:ea typeface="Tahoma" panose="020B0604030504040204" pitchFamily="34" charset="0"/>
                <a:cs typeface="Tahoma" panose="020B0604030504040204" pitchFamily="34" charset="0"/>
              </a:rPr>
              <a:t>foster and maintain pupils’ interest </a:t>
            </a:r>
            <a:r>
              <a:rPr lang="en-GB" dirty="0" smtClean="0">
                <a:latin typeface="+mj-lt"/>
                <a:ea typeface="Tahoma" panose="020B0604030504040204" pitchFamily="34" charset="0"/>
                <a:cs typeface="Tahoma" panose="020B0604030504040204" pitchFamily="34" charset="0"/>
              </a:rPr>
              <a:t>in the subject and address misunderstandings </a:t>
            </a:r>
          </a:p>
          <a:p>
            <a:pPr lvl="0"/>
            <a:r>
              <a:rPr lang="en-GB" dirty="0" smtClean="0">
                <a:latin typeface="+mj-lt"/>
                <a:ea typeface="Tahoma" panose="020B0604030504040204" pitchFamily="34" charset="0"/>
                <a:cs typeface="Tahoma" panose="020B0604030504040204" pitchFamily="34" charset="0"/>
              </a:rPr>
              <a:t>TS3b: Demonstrate </a:t>
            </a:r>
            <a:r>
              <a:rPr lang="en-US" dirty="0" smtClean="0">
                <a:latin typeface="+mj-lt"/>
                <a:ea typeface="Tahoma" panose="020B0604030504040204" pitchFamily="34" charset="0"/>
                <a:cs typeface="Tahoma" panose="020B0604030504040204" pitchFamily="34" charset="0"/>
              </a:rPr>
              <a:t>a </a:t>
            </a:r>
            <a:r>
              <a:rPr lang="en-US" dirty="0">
                <a:latin typeface="+mj-lt"/>
                <a:ea typeface="Tahoma" panose="020B0604030504040204" pitchFamily="34" charset="0"/>
                <a:cs typeface="Tahoma" panose="020B0604030504040204" pitchFamily="34" charset="0"/>
              </a:rPr>
              <a:t>critical understanding of developments in the subject and curriculum areas, and promote the value of scholarship </a:t>
            </a:r>
            <a:endParaRPr lang="en-GB" dirty="0" smtClean="0">
              <a:latin typeface="+mj-lt"/>
              <a:ea typeface="Tahoma" panose="020B0604030504040204" pitchFamily="34" charset="0"/>
              <a:cs typeface="Tahoma" panose="020B0604030504040204" pitchFamily="34" charset="0"/>
            </a:endParaRPr>
          </a:p>
          <a:p>
            <a:pPr lvl="0"/>
            <a:r>
              <a:rPr lang="en-GB" dirty="0" smtClean="0">
                <a:solidFill>
                  <a:srgbClr val="FF0000"/>
                </a:solidFill>
                <a:latin typeface="+mj-lt"/>
                <a:ea typeface="Tahoma" panose="020B0604030504040204" pitchFamily="34" charset="0"/>
                <a:cs typeface="Tahoma" panose="020B0604030504040204" pitchFamily="34" charset="0"/>
              </a:rPr>
              <a:t>TS3d:</a:t>
            </a:r>
            <a:r>
              <a:rPr lang="en-US" dirty="0" smtClean="0">
                <a:solidFill>
                  <a:srgbClr val="FF0000"/>
                </a:solidFill>
                <a:latin typeface="+mj-lt"/>
                <a:ea typeface="Tahoma" panose="020B0604030504040204" pitchFamily="34" charset="0"/>
                <a:cs typeface="Tahoma" panose="020B0604030504040204" pitchFamily="34" charset="0"/>
              </a:rPr>
              <a:t> If </a:t>
            </a:r>
            <a:r>
              <a:rPr lang="en-US" dirty="0">
                <a:solidFill>
                  <a:srgbClr val="FF0000"/>
                </a:solidFill>
                <a:latin typeface="+mj-lt"/>
                <a:ea typeface="Tahoma" panose="020B0604030504040204" pitchFamily="34" charset="0"/>
                <a:cs typeface="Tahoma" panose="020B0604030504040204" pitchFamily="34" charset="0"/>
              </a:rPr>
              <a:t>teaching early mathematics, demonstrate a clear understanding of appropriate teaching strategies</a:t>
            </a:r>
            <a:r>
              <a:rPr lang="en-US" dirty="0" smtClean="0">
                <a:solidFill>
                  <a:srgbClr val="FF0000"/>
                </a:solidFill>
                <a:latin typeface="+mj-lt"/>
                <a:ea typeface="Tahoma" panose="020B0604030504040204" pitchFamily="34" charset="0"/>
                <a:cs typeface="Tahoma" panose="020B0604030504040204" pitchFamily="34" charset="0"/>
              </a:rPr>
              <a:t>. </a:t>
            </a:r>
          </a:p>
          <a:p>
            <a:pPr marL="0" lvl="0" indent="0">
              <a:buNone/>
            </a:pPr>
            <a:r>
              <a:rPr lang="en-US" sz="2600" dirty="0">
                <a:latin typeface="+mj-lt"/>
                <a:ea typeface="Tahoma" panose="020B0604030504040204" pitchFamily="34" charset="0"/>
                <a:cs typeface="Tahoma" panose="020B0604030504040204" pitchFamily="34" charset="0"/>
              </a:rPr>
              <a:t>	</a:t>
            </a:r>
            <a:r>
              <a:rPr lang="en-US" sz="2400" dirty="0" smtClean="0">
                <a:latin typeface="+mj-lt"/>
                <a:ea typeface="Tahoma" panose="020B0604030504040204" pitchFamily="34" charset="0"/>
                <a:cs typeface="Tahoma" panose="020B0604030504040204" pitchFamily="34" charset="0"/>
              </a:rPr>
              <a:t>(</a:t>
            </a:r>
            <a:r>
              <a:rPr lang="en-US" sz="2400" dirty="0" err="1" smtClean="0">
                <a:latin typeface="+mj-lt"/>
                <a:ea typeface="Tahoma" panose="020B0604030504040204" pitchFamily="34" charset="0"/>
                <a:cs typeface="Tahoma" panose="020B0604030504040204" pitchFamily="34" charset="0"/>
              </a:rPr>
              <a:t>n.b.</a:t>
            </a:r>
            <a:r>
              <a:rPr lang="en-US" sz="2400" dirty="0" smtClean="0">
                <a:latin typeface="+mj-lt"/>
                <a:ea typeface="Tahoma" panose="020B0604030504040204" pitchFamily="34" charset="0"/>
                <a:cs typeface="Tahoma" panose="020B0604030504040204" pitchFamily="34" charset="0"/>
              </a:rPr>
              <a:t> early mathematics refers to mathematics taught in both 	the early years </a:t>
            </a:r>
            <a:r>
              <a:rPr lang="en-US" sz="2400" b="1" dirty="0" smtClean="0">
                <a:latin typeface="+mj-lt"/>
                <a:ea typeface="Tahoma" panose="020B0604030504040204" pitchFamily="34" charset="0"/>
                <a:cs typeface="Tahoma" panose="020B0604030504040204" pitchFamily="34" charset="0"/>
              </a:rPr>
              <a:t>and</a:t>
            </a:r>
            <a:r>
              <a:rPr lang="en-US" sz="2400" dirty="0" smtClean="0">
                <a:latin typeface="+mj-lt"/>
                <a:ea typeface="Tahoma" panose="020B0604030504040204" pitchFamily="34" charset="0"/>
                <a:cs typeface="Tahoma" panose="020B0604030504040204" pitchFamily="34" charset="0"/>
              </a:rPr>
              <a:t> primary age phases)</a:t>
            </a:r>
          </a:p>
          <a:p>
            <a:endParaRPr lang="en-US" dirty="0">
              <a:solidFill>
                <a:srgbClr val="00628C"/>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a:t>
            </a:r>
            <a:endParaRPr lang="en-GB" dirty="0"/>
          </a:p>
        </p:txBody>
      </p:sp>
      <p:sp>
        <p:nvSpPr>
          <p:cNvPr id="3" name="Content Placeholder 2"/>
          <p:cNvSpPr>
            <a:spLocks noGrp="1"/>
          </p:cNvSpPr>
          <p:nvPr>
            <p:ph idx="1"/>
          </p:nvPr>
        </p:nvSpPr>
        <p:spPr/>
        <p:txBody>
          <a:bodyPr/>
          <a:lstStyle/>
          <a:p>
            <a:r>
              <a:rPr lang="en-GB" dirty="0" smtClean="0"/>
              <a:t>What are you like at maths?</a:t>
            </a:r>
          </a:p>
          <a:p>
            <a:r>
              <a:rPr lang="en-GB" dirty="0" smtClean="0"/>
              <a:t>What made you come to this conclusion?</a:t>
            </a:r>
            <a:endParaRPr lang="en-GB" dirty="0"/>
          </a:p>
        </p:txBody>
      </p:sp>
      <p:pic>
        <p:nvPicPr>
          <p:cNvPr id="4" name="Picture 3"/>
          <p:cNvPicPr>
            <a:picLocks noChangeAspect="1"/>
          </p:cNvPicPr>
          <p:nvPr/>
        </p:nvPicPr>
        <p:blipFill>
          <a:blip r:embed="rId3"/>
          <a:stretch>
            <a:fillRect/>
          </a:stretch>
        </p:blipFill>
        <p:spPr>
          <a:xfrm>
            <a:off x="1289019" y="3501008"/>
            <a:ext cx="6565961" cy="2438611"/>
          </a:xfrm>
          <a:prstGeom prst="rect">
            <a:avLst/>
          </a:prstGeom>
        </p:spPr>
      </p:pic>
    </p:spTree>
    <p:extLst>
      <p:ext uri="{BB962C8B-B14F-4D97-AF65-F5344CB8AC3E}">
        <p14:creationId xmlns:p14="http://schemas.microsoft.com/office/powerpoint/2010/main" val="925153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Causes of Negativity</a:t>
            </a:r>
            <a:endParaRPr lang="en-GB" dirty="0"/>
          </a:p>
        </p:txBody>
      </p:sp>
      <p:sp>
        <p:nvSpPr>
          <p:cNvPr id="3" name="Content Placeholder 2"/>
          <p:cNvSpPr>
            <a:spLocks noGrp="1"/>
          </p:cNvSpPr>
          <p:nvPr>
            <p:ph idx="1"/>
          </p:nvPr>
        </p:nvSpPr>
        <p:spPr/>
        <p:txBody>
          <a:bodyPr>
            <a:normAutofit/>
          </a:bodyPr>
          <a:lstStyle/>
          <a:p>
            <a:r>
              <a:rPr lang="en-GB" sz="2800" b="1" dirty="0" smtClean="0"/>
              <a:t>Bad experiences of Maths: </a:t>
            </a:r>
            <a:r>
              <a:rPr lang="en-GB" sz="2800" dirty="0" smtClean="0"/>
              <a:t>Students are often not confident in their understanding of basic concepts and they also don’t see the everyday relevance or value of maths.  Many have bad memories of school maths and this continues to influence how they feel about maths throughout their adult lives.</a:t>
            </a:r>
          </a:p>
          <a:p>
            <a:r>
              <a:rPr lang="en-GB" sz="2800" dirty="0" smtClean="0"/>
              <a:t>“Negative Memories of School</a:t>
            </a:r>
            <a:br>
              <a:rPr lang="en-GB" sz="2800" dirty="0" smtClean="0"/>
            </a:br>
            <a:r>
              <a:rPr lang="en-GB" sz="2800" dirty="0" smtClean="0"/>
              <a:t>Maths Still Affect me”.</a:t>
            </a:r>
          </a:p>
          <a:p>
            <a:pPr marL="0" indent="0">
              <a:buNone/>
            </a:pPr>
            <a:endParaRPr lang="en-GB" sz="2800" dirty="0" smtClean="0"/>
          </a:p>
          <a:p>
            <a:pPr marL="0" indent="0">
              <a:buNone/>
            </a:pPr>
            <a:r>
              <a:rPr lang="en-GB" sz="1800" dirty="0" smtClean="0"/>
              <a:t>Source: Challenge Pilot participant data, 2013</a:t>
            </a:r>
            <a:endParaRPr lang="en-GB" sz="1600" dirty="0"/>
          </a:p>
        </p:txBody>
      </p:sp>
      <p:grpSp>
        <p:nvGrpSpPr>
          <p:cNvPr id="8" name="Group 7"/>
          <p:cNvGrpSpPr/>
          <p:nvPr/>
        </p:nvGrpSpPr>
        <p:grpSpPr>
          <a:xfrm>
            <a:off x="5796136" y="4149080"/>
            <a:ext cx="3024336" cy="2403945"/>
            <a:chOff x="1615797" y="3789040"/>
            <a:chExt cx="2020099" cy="1605710"/>
          </a:xfrm>
        </p:grpSpPr>
        <p:sp>
          <p:nvSpPr>
            <p:cNvPr id="4" name="Block Arc 3"/>
            <p:cNvSpPr/>
            <p:nvPr/>
          </p:nvSpPr>
          <p:spPr bwMode="auto">
            <a:xfrm>
              <a:off x="1907704" y="3789040"/>
              <a:ext cx="1728192" cy="1584176"/>
            </a:xfrm>
            <a:prstGeom prst="blockArc">
              <a:avLst>
                <a:gd name="adj1" fmla="val 10800000"/>
                <a:gd name="adj2" fmla="val 10776235"/>
                <a:gd name="adj3" fmla="val 1574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6" name="Block Arc 5"/>
            <p:cNvSpPr/>
            <p:nvPr/>
          </p:nvSpPr>
          <p:spPr bwMode="auto">
            <a:xfrm>
              <a:off x="1907704" y="3789040"/>
              <a:ext cx="1728192" cy="1584176"/>
            </a:xfrm>
            <a:prstGeom prst="blockArc">
              <a:avLst>
                <a:gd name="adj1" fmla="val 5399965"/>
                <a:gd name="adj2" fmla="val 10776235"/>
                <a:gd name="adj3" fmla="val 15740"/>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1615797" y="5025418"/>
              <a:ext cx="583814" cy="369332"/>
            </a:xfrm>
            <a:prstGeom prst="rect">
              <a:avLst/>
            </a:prstGeom>
            <a:noFill/>
          </p:spPr>
          <p:txBody>
            <a:bodyPr wrap="none" rtlCol="0">
              <a:spAutoFit/>
            </a:bodyPr>
            <a:lstStyle/>
            <a:p>
              <a:r>
                <a:rPr lang="en-GB" dirty="0" smtClean="0"/>
                <a:t>25%</a:t>
              </a:r>
              <a:endParaRPr lang="en-GB" dirty="0"/>
            </a:p>
          </p:txBody>
        </p:sp>
      </p:grpSp>
    </p:spTree>
    <p:extLst>
      <p:ext uri="{BB962C8B-B14F-4D97-AF65-F5344CB8AC3E}">
        <p14:creationId xmlns:p14="http://schemas.microsoft.com/office/powerpoint/2010/main" val="3214141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Causes of Negativity</a:t>
            </a:r>
            <a:endParaRPr lang="en-GB" dirty="0"/>
          </a:p>
        </p:txBody>
      </p:sp>
      <p:sp>
        <p:nvSpPr>
          <p:cNvPr id="3" name="Content Placeholder 2"/>
          <p:cNvSpPr>
            <a:spLocks noGrp="1"/>
          </p:cNvSpPr>
          <p:nvPr>
            <p:ph idx="1"/>
          </p:nvPr>
        </p:nvSpPr>
        <p:spPr>
          <a:xfrm>
            <a:off x="5220072" y="1670075"/>
            <a:ext cx="3582512" cy="4525963"/>
          </a:xfrm>
        </p:spPr>
        <p:txBody>
          <a:bodyPr/>
          <a:lstStyle/>
          <a:p>
            <a:pPr marL="0" indent="0">
              <a:buNone/>
            </a:pPr>
            <a:r>
              <a:rPr lang="en-GB" dirty="0" smtClean="0"/>
              <a:t>How do you feel when you see this worksheet?</a:t>
            </a:r>
          </a:p>
          <a:p>
            <a:pPr marL="0" indent="0">
              <a:buNone/>
            </a:pPr>
            <a:endParaRPr lang="en-GB" dirty="0"/>
          </a:p>
          <a:p>
            <a:pPr marL="0" indent="0">
              <a:buNone/>
            </a:pPr>
            <a:r>
              <a:rPr lang="en-GB" dirty="0" smtClean="0"/>
              <a:t>Mindful practice vs Mindless practice?</a:t>
            </a:r>
            <a:endParaRPr lang="en-GB" dirty="0"/>
          </a:p>
        </p:txBody>
      </p:sp>
      <p:pic>
        <p:nvPicPr>
          <p:cNvPr id="4" name="Picture 3"/>
          <p:cNvPicPr>
            <a:picLocks noChangeAspect="1"/>
          </p:cNvPicPr>
          <p:nvPr/>
        </p:nvPicPr>
        <p:blipFill rotWithShape="1">
          <a:blip r:embed="rId3"/>
          <a:srcRect b="10968"/>
          <a:stretch/>
        </p:blipFill>
        <p:spPr>
          <a:xfrm>
            <a:off x="230068" y="1124745"/>
            <a:ext cx="4873352" cy="5616624"/>
          </a:xfrm>
          <a:prstGeom prst="rect">
            <a:avLst/>
          </a:prstGeom>
          <a:ln>
            <a:solidFill>
              <a:srgbClr val="00628C"/>
            </a:solidFill>
          </a:ln>
        </p:spPr>
      </p:pic>
    </p:spTree>
    <p:extLst>
      <p:ext uri="{BB962C8B-B14F-4D97-AF65-F5344CB8AC3E}">
        <p14:creationId xmlns:p14="http://schemas.microsoft.com/office/powerpoint/2010/main" val="168781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Victorian Maths</a:t>
            </a:r>
            <a:endParaRPr lang="en-GB" dirty="0"/>
          </a:p>
        </p:txBody>
      </p:sp>
      <p:sp>
        <p:nvSpPr>
          <p:cNvPr id="3" name="Content Placeholder 2"/>
          <p:cNvSpPr>
            <a:spLocks noGrp="1"/>
          </p:cNvSpPr>
          <p:nvPr>
            <p:ph idx="1"/>
          </p:nvPr>
        </p:nvSpPr>
        <p:spPr>
          <a:xfrm>
            <a:off x="457200" y="1600200"/>
            <a:ext cx="4321714" cy="4525963"/>
          </a:xfrm>
        </p:spPr>
        <p:txBody>
          <a:bodyPr/>
          <a:lstStyle/>
          <a:p>
            <a:r>
              <a:rPr lang="en-GB" dirty="0" smtClean="0"/>
              <a:t>Focus on number work</a:t>
            </a:r>
          </a:p>
          <a:p>
            <a:r>
              <a:rPr lang="en-GB" dirty="0" smtClean="0"/>
              <a:t>Children learnt number facts by rote</a:t>
            </a:r>
          </a:p>
          <a:p>
            <a:r>
              <a:rPr lang="en-GB" dirty="0" smtClean="0"/>
              <a:t>Children sat separately or in rows</a:t>
            </a:r>
          </a:p>
          <a:p>
            <a:r>
              <a:rPr lang="en-GB" dirty="0" smtClean="0"/>
              <a:t>Talking was discouraged</a:t>
            </a:r>
            <a:endParaRPr lang="en-GB" dirty="0"/>
          </a:p>
        </p:txBody>
      </p:sp>
      <p:pic>
        <p:nvPicPr>
          <p:cNvPr id="4" name="Picture 3"/>
          <p:cNvPicPr>
            <a:picLocks noChangeAspect="1"/>
          </p:cNvPicPr>
          <p:nvPr/>
        </p:nvPicPr>
        <p:blipFill>
          <a:blip r:embed="rId3"/>
          <a:stretch>
            <a:fillRect/>
          </a:stretch>
        </p:blipFill>
        <p:spPr>
          <a:xfrm>
            <a:off x="4932040" y="2372717"/>
            <a:ext cx="3942518" cy="2980928"/>
          </a:xfrm>
          <a:prstGeom prst="rect">
            <a:avLst/>
          </a:prstGeom>
        </p:spPr>
      </p:pic>
    </p:spTree>
    <p:extLst>
      <p:ext uri="{BB962C8B-B14F-4D97-AF65-F5344CB8AC3E}">
        <p14:creationId xmlns:p14="http://schemas.microsoft.com/office/powerpoint/2010/main" val="3858584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 Labels</a:t>
            </a:r>
            <a:endParaRPr lang="en-GB" dirty="0"/>
          </a:p>
        </p:txBody>
      </p:sp>
      <p:sp>
        <p:nvSpPr>
          <p:cNvPr id="3" name="Content Placeholder 2"/>
          <p:cNvSpPr>
            <a:spLocks noGrp="1"/>
          </p:cNvSpPr>
          <p:nvPr>
            <p:ph idx="1"/>
          </p:nvPr>
        </p:nvSpPr>
        <p:spPr>
          <a:xfrm>
            <a:off x="457200" y="1417638"/>
            <a:ext cx="8229600" cy="4525963"/>
          </a:xfrm>
        </p:spPr>
        <p:txBody>
          <a:bodyPr/>
          <a:lstStyle/>
          <a:p>
            <a:r>
              <a:rPr lang="en-GB" dirty="0" smtClean="0"/>
              <a:t>What are the benefits/disadvantages to setting children based on ability in maths?</a:t>
            </a:r>
          </a:p>
          <a:p>
            <a:endParaRPr lang="en-GB" dirty="0" smtClean="0"/>
          </a:p>
          <a:p>
            <a:r>
              <a:rPr lang="en-GB" dirty="0" smtClean="0"/>
              <a:t>Education Endowment Foundation</a:t>
            </a:r>
          </a:p>
          <a:p>
            <a:endParaRPr lang="en-GB" dirty="0"/>
          </a:p>
          <a:p>
            <a:endParaRPr lang="en-GB" dirty="0" smtClean="0"/>
          </a:p>
          <a:p>
            <a:pPr marL="0" indent="0">
              <a:buNone/>
            </a:pPr>
            <a:endParaRPr lang="en-GB" dirty="0"/>
          </a:p>
        </p:txBody>
      </p:sp>
      <p:pic>
        <p:nvPicPr>
          <p:cNvPr id="4" name="Picture 3"/>
          <p:cNvPicPr>
            <a:picLocks noChangeAspect="1"/>
          </p:cNvPicPr>
          <p:nvPr/>
        </p:nvPicPr>
        <p:blipFill rotWithShape="1">
          <a:blip r:embed="rId3"/>
          <a:srcRect l="21752" t="45340" r="26478" b="44972"/>
          <a:stretch/>
        </p:blipFill>
        <p:spPr>
          <a:xfrm>
            <a:off x="264096" y="3930132"/>
            <a:ext cx="8615808" cy="906928"/>
          </a:xfrm>
          <a:prstGeom prst="rect">
            <a:avLst/>
          </a:prstGeom>
          <a:ln w="28575">
            <a:solidFill>
              <a:srgbClr val="00628C"/>
            </a:solidFill>
          </a:ln>
        </p:spPr>
      </p:pic>
      <p:pic>
        <p:nvPicPr>
          <p:cNvPr id="5" name="Picture 4"/>
          <p:cNvPicPr>
            <a:picLocks noChangeAspect="1"/>
          </p:cNvPicPr>
          <p:nvPr/>
        </p:nvPicPr>
        <p:blipFill rotWithShape="1">
          <a:blip r:embed="rId4"/>
          <a:srcRect l="25987" t="32199" r="7077" b="57301"/>
          <a:stretch/>
        </p:blipFill>
        <p:spPr>
          <a:xfrm>
            <a:off x="264096" y="5010221"/>
            <a:ext cx="8615808" cy="760219"/>
          </a:xfrm>
          <a:prstGeom prst="rect">
            <a:avLst/>
          </a:prstGeom>
          <a:ln w="41275">
            <a:solidFill>
              <a:schemeClr val="accent1"/>
            </a:solidFill>
          </a:ln>
        </p:spPr>
      </p:pic>
    </p:spTree>
    <p:extLst>
      <p:ext uri="{BB962C8B-B14F-4D97-AF65-F5344CB8AC3E}">
        <p14:creationId xmlns:p14="http://schemas.microsoft.com/office/powerpoint/2010/main" val="3944199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ew Branding template_uni_of_warwick [Read-Only]" id="{1111E099-6E92-4477-ABF6-65CB5E84BB0F}" vid="{FF5E1B13-64D4-4B7E-9CA6-C58449391B5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Branding template_uni_of_warwick</Template>
  <TotalTime>2709</TotalTime>
  <Words>2299</Words>
  <Application>Microsoft Office PowerPoint</Application>
  <PresentationFormat>On-screen Show (4:3)</PresentationFormat>
  <Paragraphs>539</Paragraphs>
  <Slides>28</Slides>
  <Notes>28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28</vt:i4>
      </vt:variant>
    </vt:vector>
  </HeadingPairs>
  <TitlesOfParts>
    <vt:vector size="36" baseType="lpstr">
      <vt:lpstr>Arial</vt:lpstr>
      <vt:lpstr>Calibri</vt:lpstr>
      <vt:lpstr>Tahoma</vt:lpstr>
      <vt:lpstr>Times New Roman</vt:lpstr>
      <vt:lpstr>Wingdings</vt:lpstr>
      <vt:lpstr>template_uni_of_warwick</vt:lpstr>
      <vt:lpstr>1_Custom Design</vt:lpstr>
      <vt:lpstr>Custom Design</vt:lpstr>
      <vt:lpstr>Mathematical Mindsets</vt:lpstr>
      <vt:lpstr>Research</vt:lpstr>
      <vt:lpstr>Objectives</vt:lpstr>
      <vt:lpstr>Teaching Standards</vt:lpstr>
      <vt:lpstr>Discuss</vt:lpstr>
      <vt:lpstr>Causes of Negativity</vt:lpstr>
      <vt:lpstr>Causes of Negativity</vt:lpstr>
      <vt:lpstr>Victorian Maths</vt:lpstr>
      <vt:lpstr>No Labels</vt:lpstr>
      <vt:lpstr>Mindsets</vt:lpstr>
      <vt:lpstr>Maths Brain</vt:lpstr>
      <vt:lpstr>Subject Knowledge Test</vt:lpstr>
      <vt:lpstr>Subject Knowledge Test</vt:lpstr>
      <vt:lpstr>Subject Knowledge Test</vt:lpstr>
      <vt:lpstr>Subject Knowledge Test</vt:lpstr>
      <vt:lpstr>Subject Knowledge Test</vt:lpstr>
      <vt:lpstr>Subject Knowledge Test</vt:lpstr>
      <vt:lpstr>Subject Knowledge Test</vt:lpstr>
      <vt:lpstr>Subject Knowledge Test</vt:lpstr>
      <vt:lpstr>Great Maths Teaching </vt:lpstr>
      <vt:lpstr>Pre-Session Task</vt:lpstr>
      <vt:lpstr>Developing Positive Attitudes</vt:lpstr>
      <vt:lpstr>Developing Positive Attitudes</vt:lpstr>
      <vt:lpstr>A Mathematical Classroom</vt:lpstr>
      <vt:lpstr>A Mathematical Classroom</vt:lpstr>
      <vt:lpstr>Maths Audit</vt:lpstr>
      <vt:lpstr>Recommended books to develop your subject knowledge</vt:lpstr>
      <vt:lpstr>Useful Websites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Hewitt, Sally</dc:creator>
  <cp:lastModifiedBy>Hewitt, Sally</cp:lastModifiedBy>
  <cp:revision>137</cp:revision>
  <cp:lastPrinted>2019-08-21T14:43:32Z</cp:lastPrinted>
  <dcterms:created xsi:type="dcterms:W3CDTF">2012-09-14T12:20:46Z</dcterms:created>
  <dcterms:modified xsi:type="dcterms:W3CDTF">2019-08-28T13:30:19Z</dcterms:modified>
</cp:coreProperties>
</file>