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Lst>
  <p:notesMasterIdLst>
    <p:notesMasterId r:id="rId52"/>
  </p:notesMasterIdLst>
  <p:handoutMasterIdLst>
    <p:handoutMasterId r:id="rId53"/>
  </p:handoutMasterIdLst>
  <p:sldIdLst>
    <p:sldId id="256" r:id="rId4"/>
    <p:sldId id="299" r:id="rId5"/>
    <p:sldId id="298" r:id="rId6"/>
    <p:sldId id="297" r:id="rId7"/>
    <p:sldId id="265" r:id="rId8"/>
    <p:sldId id="266" r:id="rId9"/>
    <p:sldId id="303" r:id="rId10"/>
    <p:sldId id="317" r:id="rId11"/>
    <p:sldId id="268" r:id="rId12"/>
    <p:sldId id="312" r:id="rId13"/>
    <p:sldId id="313" r:id="rId14"/>
    <p:sldId id="318" r:id="rId15"/>
    <p:sldId id="305" r:id="rId16"/>
    <p:sldId id="322" r:id="rId17"/>
    <p:sldId id="324" r:id="rId18"/>
    <p:sldId id="319" r:id="rId19"/>
    <p:sldId id="328" r:id="rId20"/>
    <p:sldId id="258" r:id="rId21"/>
    <p:sldId id="323" r:id="rId22"/>
    <p:sldId id="306" r:id="rId23"/>
    <p:sldId id="291" r:id="rId24"/>
    <p:sldId id="325" r:id="rId25"/>
    <p:sldId id="326" r:id="rId26"/>
    <p:sldId id="331" r:id="rId27"/>
    <p:sldId id="332" r:id="rId28"/>
    <p:sldId id="333" r:id="rId29"/>
    <p:sldId id="329" r:id="rId30"/>
    <p:sldId id="330" r:id="rId31"/>
    <p:sldId id="334" r:id="rId32"/>
    <p:sldId id="335" r:id="rId33"/>
    <p:sldId id="336" r:id="rId34"/>
    <p:sldId id="337" r:id="rId35"/>
    <p:sldId id="338" r:id="rId36"/>
    <p:sldId id="339" r:id="rId37"/>
    <p:sldId id="340" r:id="rId38"/>
    <p:sldId id="341" r:id="rId39"/>
    <p:sldId id="342" r:id="rId40"/>
    <p:sldId id="348" r:id="rId41"/>
    <p:sldId id="355" r:id="rId42"/>
    <p:sldId id="357" r:id="rId43"/>
    <p:sldId id="358" r:id="rId44"/>
    <p:sldId id="359" r:id="rId45"/>
    <p:sldId id="360" r:id="rId46"/>
    <p:sldId id="361" r:id="rId47"/>
    <p:sldId id="362" r:id="rId48"/>
    <p:sldId id="364" r:id="rId49"/>
    <p:sldId id="365" r:id="rId50"/>
    <p:sldId id="275" r:id="rId51"/>
  </p:sldIdLst>
  <p:sldSz cx="9144000" cy="6858000" type="screen4x3"/>
  <p:notesSz cx="6797675" cy="9928225"/>
  <p:defaultTextStyle>
    <a:defPPr>
      <a:defRPr lang="en-GB"/>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CC"/>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1" autoAdjust="0"/>
    <p:restoredTop sz="87954" autoAdjust="0"/>
  </p:normalViewPr>
  <p:slideViewPr>
    <p:cSldViewPr>
      <p:cViewPr varScale="1">
        <p:scale>
          <a:sx n="64" d="100"/>
          <a:sy n="64" d="100"/>
        </p:scale>
        <p:origin x="1566" y="72"/>
      </p:cViewPr>
      <p:guideLst>
        <p:guide orient="horz" pos="2160"/>
        <p:guide pos="2880"/>
      </p:guideLst>
    </p:cSldViewPr>
  </p:slideViewPr>
  <p:notesTextViewPr>
    <p:cViewPr>
      <p:scale>
        <a:sx n="1" d="1"/>
        <a:sy n="1" d="1"/>
      </p:scale>
      <p:origin x="0" y="0"/>
    </p:cViewPr>
  </p:notesTextViewPr>
  <p:sorterViewPr>
    <p:cViewPr>
      <p:scale>
        <a:sx n="120" d="100"/>
        <a:sy n="12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6751"/>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sz="quarter" idx="1"/>
          </p:nvPr>
        </p:nvSpPr>
        <p:spPr>
          <a:xfrm>
            <a:off x="3850445" y="0"/>
            <a:ext cx="2945659" cy="496751"/>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76F87BE9-016E-4E53-963E-20E138703578}" type="datetimeFigureOut">
              <a:rPr lang="en-GB"/>
              <a:pPr>
                <a:defRPr/>
              </a:pPr>
              <a:t>28/08/2019</a:t>
            </a:fld>
            <a:endParaRPr lang="en-GB"/>
          </a:p>
        </p:txBody>
      </p:sp>
      <p:sp>
        <p:nvSpPr>
          <p:cNvPr id="4" name="Footer Placeholder 3"/>
          <p:cNvSpPr>
            <a:spLocks noGrp="1"/>
          </p:cNvSpPr>
          <p:nvPr>
            <p:ph type="ftr" sz="quarter" idx="2"/>
          </p:nvPr>
        </p:nvSpPr>
        <p:spPr>
          <a:xfrm>
            <a:off x="2" y="9429780"/>
            <a:ext cx="2945659" cy="496751"/>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5" name="Slide Number Placeholder 4"/>
          <p:cNvSpPr>
            <a:spLocks noGrp="1"/>
          </p:cNvSpPr>
          <p:nvPr>
            <p:ph type="sldNum" sz="quarter" idx="3"/>
          </p:nvPr>
        </p:nvSpPr>
        <p:spPr>
          <a:xfrm>
            <a:off x="3850445" y="9429780"/>
            <a:ext cx="2945659" cy="496751"/>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6B63AB62-D3E4-461E-9E04-651555B4BB60}" type="slidenum">
              <a:rPr lang="en-GB"/>
              <a:pPr>
                <a:defRPr/>
              </a:pPr>
              <a:t>‹#›</a:t>
            </a:fld>
            <a:endParaRPr lang="en-GB"/>
          </a:p>
        </p:txBody>
      </p:sp>
    </p:spTree>
    <p:extLst>
      <p:ext uri="{BB962C8B-B14F-4D97-AF65-F5344CB8AC3E}">
        <p14:creationId xmlns:p14="http://schemas.microsoft.com/office/powerpoint/2010/main" val="28837945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675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5" y="0"/>
            <a:ext cx="2945659" cy="496751"/>
          </a:xfrm>
          <a:prstGeom prst="rect">
            <a:avLst/>
          </a:prstGeom>
        </p:spPr>
        <p:txBody>
          <a:bodyPr vert="horz" lIns="91440" tIns="45720" rIns="91440" bIns="45720" rtlCol="0"/>
          <a:lstStyle>
            <a:lvl1pPr algn="r">
              <a:defRPr sz="1200"/>
            </a:lvl1pPr>
          </a:lstStyle>
          <a:p>
            <a:fld id="{3CD279EF-9FC2-433E-BF1D-488116446E8F}" type="datetimeFigureOut">
              <a:rPr lang="en-GB" smtClean="0"/>
              <a:t>28/08/2019</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6586"/>
            <a:ext cx="5438140" cy="44673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2" y="9429780"/>
            <a:ext cx="2945659" cy="49675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5" y="9429780"/>
            <a:ext cx="2945659" cy="496751"/>
          </a:xfrm>
          <a:prstGeom prst="rect">
            <a:avLst/>
          </a:prstGeom>
        </p:spPr>
        <p:txBody>
          <a:bodyPr vert="horz" lIns="91440" tIns="45720" rIns="91440" bIns="45720" rtlCol="0" anchor="b"/>
          <a:lstStyle>
            <a:lvl1pPr algn="r">
              <a:defRPr sz="1200"/>
            </a:lvl1pPr>
          </a:lstStyle>
          <a:p>
            <a:fld id="{E7CF6398-7C3E-4ED2-BB1D-F68D487F1C80}" type="slidenum">
              <a:rPr lang="en-GB" smtClean="0"/>
              <a:t>‹#›</a:t>
            </a:fld>
            <a:endParaRPr lang="en-GB"/>
          </a:p>
        </p:txBody>
      </p:sp>
    </p:spTree>
    <p:extLst>
      <p:ext uri="{BB962C8B-B14F-4D97-AF65-F5344CB8AC3E}">
        <p14:creationId xmlns:p14="http://schemas.microsoft.com/office/powerpoint/2010/main" val="382182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en.wikipedia.org/wiki/Integrity"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1</a:t>
            </a:fld>
            <a:endParaRPr lang="en-GB" dirty="0"/>
          </a:p>
        </p:txBody>
      </p:sp>
    </p:spTree>
    <p:extLst>
      <p:ext uri="{BB962C8B-B14F-4D97-AF65-F5344CB8AC3E}">
        <p14:creationId xmlns:p14="http://schemas.microsoft.com/office/powerpoint/2010/main" val="27618379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Engaging in the whole life of the school bad example e.g.  E.g. school inspection, trainee did nothing to support staff, marked her own books and left res of staff stayed late. After all over, Head put on a buffet as a thank you to staff , and this trainee was the first to the table at the buffet….staff noted this and didn’t think it was appropriate. She also complained that she hadn’t had a Mentor meeting….!</a:t>
            </a:r>
          </a:p>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10</a:t>
            </a:fld>
            <a:endParaRPr lang="en-GB"/>
          </a:p>
        </p:txBody>
      </p:sp>
    </p:spTree>
    <p:extLst>
      <p:ext uri="{BB962C8B-B14F-4D97-AF65-F5344CB8AC3E}">
        <p14:creationId xmlns:p14="http://schemas.microsoft.com/office/powerpoint/2010/main" val="26567119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11</a:t>
            </a:fld>
            <a:endParaRPr lang="en-GB"/>
          </a:p>
        </p:txBody>
      </p:sp>
    </p:spTree>
    <p:extLst>
      <p:ext uri="{BB962C8B-B14F-4D97-AF65-F5344CB8AC3E}">
        <p14:creationId xmlns:p14="http://schemas.microsoft.com/office/powerpoint/2010/main" val="41270053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Some aspects of engagement were included in those tips about building relationships in schools…</a:t>
            </a:r>
          </a:p>
          <a:p>
            <a:r>
              <a:rPr lang="en-GB" dirty="0" smtClean="0"/>
              <a:t>But what about engaging in the university?</a:t>
            </a:r>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12</a:t>
            </a:fld>
            <a:endParaRPr lang="en-GB"/>
          </a:p>
        </p:txBody>
      </p:sp>
    </p:spTree>
    <p:extLst>
      <p:ext uri="{BB962C8B-B14F-4D97-AF65-F5344CB8AC3E}">
        <p14:creationId xmlns:p14="http://schemas.microsoft.com/office/powerpoint/2010/main" val="14284348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Engagement – expectations</a:t>
            </a:r>
            <a:r>
              <a:rPr lang="en-GB" baseline="0" dirty="0" smtClean="0"/>
              <a:t> that trainees engage in:</a:t>
            </a:r>
          </a:p>
          <a:p>
            <a:r>
              <a:rPr lang="en-GB" baseline="0" dirty="0" smtClean="0"/>
              <a:t>-  university taught sessions  - participation – active learning</a:t>
            </a:r>
          </a:p>
          <a:p>
            <a:pPr marL="171450" indent="-171450">
              <a:buFontTx/>
              <a:buChar char="-"/>
            </a:pPr>
            <a:r>
              <a:rPr lang="en-GB" baseline="0" dirty="0" smtClean="0"/>
              <a:t>CPD </a:t>
            </a:r>
          </a:p>
          <a:p>
            <a:pPr marL="171450" indent="-171450">
              <a:buFontTx/>
              <a:buChar char="-"/>
            </a:pPr>
            <a:r>
              <a:rPr lang="en-GB" baseline="0" dirty="0" smtClean="0"/>
              <a:t>Contribute to evaluations</a:t>
            </a:r>
          </a:p>
          <a:p>
            <a:pPr marL="171450" indent="-171450">
              <a:buFontTx/>
              <a:buChar char="-"/>
            </a:pPr>
            <a:r>
              <a:rPr lang="en-GB" baseline="0" dirty="0" smtClean="0"/>
              <a:t>Engage with and support each other</a:t>
            </a:r>
          </a:p>
          <a:p>
            <a:pPr marL="171450" indent="-171450">
              <a:buFontTx/>
              <a:buChar char="-"/>
            </a:pPr>
            <a:r>
              <a:rPr lang="en-GB" baseline="0" dirty="0" smtClean="0"/>
              <a:t>Engaging in the whole life of the school bad example e.g.  E.g. school inspection, trainee did nothing to support staff, marked her own books and left res of staff stayed late. After all over, Head put on a buffet as a thank you to staff , and this trainee was the first to the table at the buffet….staff noted this and didn’t think it was appropriate. She also complained that she hadn’t had a Mentor meeting….!</a:t>
            </a:r>
          </a:p>
          <a:p>
            <a:pPr marL="171450" indent="-171450">
              <a:buFontTx/>
              <a:buChar char="-"/>
            </a:pPr>
            <a:endParaRPr lang="en-GB" baseline="0" dirty="0" smtClean="0"/>
          </a:p>
          <a:p>
            <a:r>
              <a:rPr lang="en-GB" dirty="0" smtClean="0"/>
              <a:t>Good example</a:t>
            </a:r>
            <a:r>
              <a:rPr lang="en-GB" baseline="0" dirty="0" smtClean="0"/>
              <a:t> to contrast – one of the 1</a:t>
            </a:r>
            <a:r>
              <a:rPr lang="en-GB" baseline="30000" dirty="0" smtClean="0"/>
              <a:t>st</a:t>
            </a:r>
            <a:r>
              <a:rPr lang="en-GB" baseline="0" dirty="0" smtClean="0"/>
              <a:t> things </a:t>
            </a:r>
            <a:r>
              <a:rPr lang="en-GB" baseline="0" dirty="0" err="1" smtClean="0"/>
              <a:t>Menotr</a:t>
            </a:r>
            <a:r>
              <a:rPr lang="en-GB" baseline="0" dirty="0" smtClean="0"/>
              <a:t> says is…they are a brilliant trainee , they’ve helped with this…. (add to this)</a:t>
            </a:r>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13</a:t>
            </a:fld>
            <a:endParaRPr lang="en-GB"/>
          </a:p>
        </p:txBody>
      </p:sp>
    </p:spTree>
    <p:extLst>
      <p:ext uri="{BB962C8B-B14F-4D97-AF65-F5344CB8AC3E}">
        <p14:creationId xmlns:p14="http://schemas.microsoft.com/office/powerpoint/2010/main" val="7012048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Open-mindedness (Dewey 1933)</a:t>
            </a:r>
          </a:p>
          <a:p>
            <a:endParaRPr lang="en-GB" dirty="0" smtClean="0"/>
          </a:p>
          <a:p>
            <a:r>
              <a:rPr lang="en-GB" dirty="0" smtClean="0"/>
              <a:t>You will all join the course with ideas about what a good education is, what is right, what you like, believe etc. </a:t>
            </a:r>
          </a:p>
          <a:p>
            <a:r>
              <a:rPr lang="en-GB" dirty="0" smtClean="0"/>
              <a:t>Be</a:t>
            </a:r>
            <a:r>
              <a:rPr lang="en-GB" baseline="0" dirty="0" smtClean="0"/>
              <a:t> prepared to be challenged! You will see so many different ways of doing the same thing, see new approaches, </a:t>
            </a:r>
            <a:endParaRPr lang="en-GB" dirty="0"/>
          </a:p>
        </p:txBody>
      </p:sp>
      <p:sp>
        <p:nvSpPr>
          <p:cNvPr id="4" name="Slide Number Placeholder 3"/>
          <p:cNvSpPr>
            <a:spLocks noGrp="1"/>
          </p:cNvSpPr>
          <p:nvPr>
            <p:ph type="sldNum" sz="quarter" idx="10"/>
          </p:nvPr>
        </p:nvSpPr>
        <p:spPr/>
        <p:txBody>
          <a:bodyPr/>
          <a:lstStyle/>
          <a:p>
            <a:fld id="{5CB27621-BEF6-48E5-A988-1F3C786ACBC1}" type="slidenum">
              <a:rPr lang="en-GB" smtClean="0"/>
              <a:t>14</a:t>
            </a:fld>
            <a:endParaRPr lang="en-GB"/>
          </a:p>
        </p:txBody>
      </p:sp>
    </p:spTree>
    <p:extLst>
      <p:ext uri="{BB962C8B-B14F-4D97-AF65-F5344CB8AC3E}">
        <p14:creationId xmlns:p14="http://schemas.microsoft.com/office/powerpoint/2010/main" val="2606333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15</a:t>
            </a:fld>
            <a:endParaRPr lang="en-GB"/>
          </a:p>
        </p:txBody>
      </p:sp>
    </p:spTree>
    <p:extLst>
      <p:ext uri="{BB962C8B-B14F-4D97-AF65-F5344CB8AC3E}">
        <p14:creationId xmlns:p14="http://schemas.microsoft.com/office/powerpoint/2010/main" val="30905249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16</a:t>
            </a:fld>
            <a:endParaRPr lang="en-GB"/>
          </a:p>
        </p:txBody>
      </p:sp>
    </p:spTree>
    <p:extLst>
      <p:ext uri="{BB962C8B-B14F-4D97-AF65-F5344CB8AC3E}">
        <p14:creationId xmlns:p14="http://schemas.microsoft.com/office/powerpoint/2010/main" val="35893685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17</a:t>
            </a:fld>
            <a:endParaRPr lang="en-GB"/>
          </a:p>
        </p:txBody>
      </p:sp>
    </p:spTree>
    <p:extLst>
      <p:ext uri="{BB962C8B-B14F-4D97-AF65-F5344CB8AC3E}">
        <p14:creationId xmlns:p14="http://schemas.microsoft.com/office/powerpoint/2010/main" val="15614850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80%</a:t>
            </a:r>
            <a:r>
              <a:rPr lang="en-GB" baseline="0" dirty="0" smtClean="0"/>
              <a:t> attendance</a:t>
            </a:r>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18</a:t>
            </a:fld>
            <a:endParaRPr lang="en-GB"/>
          </a:p>
        </p:txBody>
      </p:sp>
    </p:spTree>
    <p:extLst>
      <p:ext uri="{BB962C8B-B14F-4D97-AF65-F5344CB8AC3E}">
        <p14:creationId xmlns:p14="http://schemas.microsoft.com/office/powerpoint/2010/main" val="26156999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19</a:t>
            </a:fld>
            <a:endParaRPr lang="en-GB"/>
          </a:p>
        </p:txBody>
      </p:sp>
    </p:spTree>
    <p:extLst>
      <p:ext uri="{BB962C8B-B14F-4D97-AF65-F5344CB8AC3E}">
        <p14:creationId xmlns:p14="http://schemas.microsoft.com/office/powerpoint/2010/main" val="3082492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2</a:t>
            </a:fld>
            <a:endParaRPr lang="en-GB" dirty="0"/>
          </a:p>
        </p:txBody>
      </p:sp>
    </p:spTree>
    <p:extLst>
      <p:ext uri="{BB962C8B-B14F-4D97-AF65-F5344CB8AC3E}">
        <p14:creationId xmlns:p14="http://schemas.microsoft.com/office/powerpoint/2010/main" val="31645652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20</a:t>
            </a:fld>
            <a:endParaRPr lang="en-GB"/>
          </a:p>
        </p:txBody>
      </p:sp>
    </p:spTree>
    <p:extLst>
      <p:ext uri="{BB962C8B-B14F-4D97-AF65-F5344CB8AC3E}">
        <p14:creationId xmlns:p14="http://schemas.microsoft.com/office/powerpoint/2010/main" val="20963532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More about</a:t>
            </a:r>
            <a:r>
              <a:rPr lang="en-GB" baseline="0" dirty="0" smtClean="0"/>
              <a:t> this later…..</a:t>
            </a:r>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21</a:t>
            </a:fld>
            <a:endParaRPr lang="en-GB"/>
          </a:p>
        </p:txBody>
      </p:sp>
    </p:spTree>
    <p:extLst>
      <p:ext uri="{BB962C8B-B14F-4D97-AF65-F5344CB8AC3E}">
        <p14:creationId xmlns:p14="http://schemas.microsoft.com/office/powerpoint/2010/main" val="25193071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i="0" kern="1200" dirty="0" smtClean="0">
                <a:solidFill>
                  <a:schemeClr val="tx1"/>
                </a:solidFill>
                <a:effectLst/>
                <a:latin typeface="+mn-lt"/>
                <a:ea typeface="+mn-ea"/>
                <a:cs typeface="+mn-cs"/>
              </a:rPr>
              <a:t>Integrity</a:t>
            </a:r>
            <a:r>
              <a:rPr lang="en-GB" sz="1200" b="0" i="0" kern="1200" dirty="0" smtClean="0">
                <a:solidFill>
                  <a:schemeClr val="tx1"/>
                </a:solidFill>
                <a:effectLst/>
                <a:latin typeface="+mn-lt"/>
                <a:ea typeface="+mn-ea"/>
                <a:cs typeface="+mn-cs"/>
              </a:rPr>
              <a:t> is the quality of being honest and having strong moral principles; moral uprightness. It is generally a personal choice to hold oneself to consistent moral </a:t>
            </a:r>
            <a:r>
              <a:rPr lang="en-GB" sz="1200" b="0" i="0" kern="1200" dirty="0" err="1" smtClean="0">
                <a:solidFill>
                  <a:schemeClr val="tx1"/>
                </a:solidFill>
                <a:effectLst/>
                <a:latin typeface="+mn-lt"/>
                <a:ea typeface="+mn-ea"/>
                <a:cs typeface="+mn-cs"/>
              </a:rPr>
              <a:t>and</a:t>
            </a:r>
            <a:r>
              <a:rPr lang="en-GB" sz="1200" b="1" i="0" kern="1200" dirty="0" err="1" smtClean="0">
                <a:solidFill>
                  <a:schemeClr val="tx1"/>
                </a:solidFill>
                <a:effectLst/>
                <a:latin typeface="+mn-lt"/>
                <a:ea typeface="+mn-ea"/>
                <a:cs typeface="+mn-cs"/>
              </a:rPr>
              <a:t>ethical</a:t>
            </a:r>
            <a:r>
              <a:rPr lang="en-GB" sz="1200" b="0" i="0" kern="1200" dirty="0" smtClean="0">
                <a:solidFill>
                  <a:schemeClr val="tx1"/>
                </a:solidFill>
                <a:effectLst/>
                <a:latin typeface="+mn-lt"/>
                <a:ea typeface="+mn-ea"/>
                <a:cs typeface="+mn-cs"/>
              </a:rPr>
              <a:t> standards. In </a:t>
            </a:r>
            <a:r>
              <a:rPr lang="en-GB" sz="1200" b="1" i="0" kern="1200" dirty="0" smtClean="0">
                <a:solidFill>
                  <a:schemeClr val="tx1"/>
                </a:solidFill>
                <a:effectLst/>
                <a:latin typeface="+mn-lt"/>
                <a:ea typeface="+mn-ea"/>
                <a:cs typeface="+mn-cs"/>
              </a:rPr>
              <a:t>ethics</a:t>
            </a:r>
            <a:r>
              <a:rPr lang="en-GB" sz="1200" b="0" i="0" kern="1200" dirty="0" smtClean="0">
                <a:solidFill>
                  <a:schemeClr val="tx1"/>
                </a:solidFill>
                <a:effectLst/>
                <a:latin typeface="+mn-lt"/>
                <a:ea typeface="+mn-ea"/>
                <a:cs typeface="+mn-cs"/>
              </a:rPr>
              <a:t>, </a:t>
            </a:r>
            <a:r>
              <a:rPr lang="en-GB" sz="1200" b="1" i="0" kern="1200" dirty="0" smtClean="0">
                <a:solidFill>
                  <a:schemeClr val="tx1"/>
                </a:solidFill>
                <a:effectLst/>
                <a:latin typeface="+mn-lt"/>
                <a:ea typeface="+mn-ea"/>
                <a:cs typeface="+mn-cs"/>
              </a:rPr>
              <a:t>integrity</a:t>
            </a:r>
            <a:r>
              <a:rPr lang="en-GB" sz="1200" b="0" i="0" kern="1200" dirty="0" smtClean="0">
                <a:solidFill>
                  <a:schemeClr val="tx1"/>
                </a:solidFill>
                <a:effectLst/>
                <a:latin typeface="+mn-lt"/>
                <a:ea typeface="+mn-ea"/>
                <a:cs typeface="+mn-cs"/>
              </a:rPr>
              <a:t> is regarded by many people as the honesty and truthfulness or accuracy of one's actions. (</a:t>
            </a:r>
            <a:r>
              <a:rPr lang="en-GB" sz="1200" b="0" i="0" u="none" strike="noStrike" kern="1200" dirty="0" smtClean="0">
                <a:solidFill>
                  <a:schemeClr val="tx1"/>
                </a:solidFill>
                <a:effectLst/>
                <a:latin typeface="+mn-lt"/>
                <a:ea typeface="+mn-ea"/>
                <a:cs typeface="+mn-cs"/>
                <a:hlinkClick r:id="rId3"/>
              </a:rPr>
              <a:t>Wikipedia, the free </a:t>
            </a:r>
            <a:r>
              <a:rPr lang="en-GB" sz="1200" b="0" i="0" u="none" strike="noStrike" kern="1200" dirty="0" err="1" smtClean="0">
                <a:solidFill>
                  <a:schemeClr val="tx1"/>
                </a:solidFill>
                <a:effectLst/>
                <a:latin typeface="+mn-lt"/>
                <a:ea typeface="+mn-ea"/>
                <a:cs typeface="+mn-cs"/>
                <a:hlinkClick r:id="rId3"/>
              </a:rPr>
              <a:t>encyclopedia</a:t>
            </a:r>
            <a:endParaRPr lang="en-GB" sz="1200" b="0" i="0" kern="1200" dirty="0" smtClean="0">
              <a:solidFill>
                <a:schemeClr val="tx1"/>
              </a:solidFill>
              <a:effectLst/>
              <a:latin typeface="+mn-lt"/>
              <a:ea typeface="+mn-ea"/>
              <a:cs typeface="+mn-cs"/>
            </a:endParaRPr>
          </a:p>
          <a:p>
            <a:r>
              <a:rPr lang="en-GB" dirty="0" smtClean="0"/>
              <a:t>)</a:t>
            </a:r>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22</a:t>
            </a:fld>
            <a:endParaRPr lang="en-GB"/>
          </a:p>
        </p:txBody>
      </p:sp>
    </p:spTree>
    <p:extLst>
      <p:ext uri="{BB962C8B-B14F-4D97-AF65-F5344CB8AC3E}">
        <p14:creationId xmlns:p14="http://schemas.microsoft.com/office/powerpoint/2010/main" val="12116333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23</a:t>
            </a:fld>
            <a:endParaRPr lang="en-GB"/>
          </a:p>
        </p:txBody>
      </p:sp>
    </p:spTree>
    <p:extLst>
      <p:ext uri="{BB962C8B-B14F-4D97-AF65-F5344CB8AC3E}">
        <p14:creationId xmlns:p14="http://schemas.microsoft.com/office/powerpoint/2010/main" val="39585271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24</a:t>
            </a:fld>
            <a:endParaRPr lang="en-GB"/>
          </a:p>
        </p:txBody>
      </p:sp>
    </p:spTree>
    <p:extLst>
      <p:ext uri="{BB962C8B-B14F-4D97-AF65-F5344CB8AC3E}">
        <p14:creationId xmlns:p14="http://schemas.microsoft.com/office/powerpoint/2010/main" val="12565258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Relate back to Jubilee</a:t>
            </a:r>
            <a:r>
              <a:rPr lang="en-GB" baseline="0" dirty="0" smtClean="0"/>
              <a:t> Centre for Character and Virtues framework introduced in earlier workshop </a:t>
            </a:r>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25</a:t>
            </a:fld>
            <a:endParaRPr lang="en-GB"/>
          </a:p>
        </p:txBody>
      </p:sp>
    </p:spTree>
    <p:extLst>
      <p:ext uri="{BB962C8B-B14F-4D97-AF65-F5344CB8AC3E}">
        <p14:creationId xmlns:p14="http://schemas.microsoft.com/office/powerpoint/2010/main" val="42465039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26</a:t>
            </a:fld>
            <a:endParaRPr lang="en-GB"/>
          </a:p>
        </p:txBody>
      </p:sp>
    </p:spTree>
    <p:extLst>
      <p:ext uri="{BB962C8B-B14F-4D97-AF65-F5344CB8AC3E}">
        <p14:creationId xmlns:p14="http://schemas.microsoft.com/office/powerpoint/2010/main" val="15180835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27</a:t>
            </a:fld>
            <a:endParaRPr lang="en-GB"/>
          </a:p>
        </p:txBody>
      </p:sp>
    </p:spTree>
    <p:extLst>
      <p:ext uri="{BB962C8B-B14F-4D97-AF65-F5344CB8AC3E}">
        <p14:creationId xmlns:p14="http://schemas.microsoft.com/office/powerpoint/2010/main" val="16806994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28</a:t>
            </a:fld>
            <a:endParaRPr lang="en-GB" altLang="en-US"/>
          </a:p>
        </p:txBody>
      </p:sp>
    </p:spTree>
    <p:extLst>
      <p:ext uri="{BB962C8B-B14F-4D97-AF65-F5344CB8AC3E}">
        <p14:creationId xmlns:p14="http://schemas.microsoft.com/office/powerpoint/2010/main" val="3013421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29</a:t>
            </a:fld>
            <a:endParaRPr lang="en-GB"/>
          </a:p>
        </p:txBody>
      </p:sp>
    </p:spTree>
    <p:extLst>
      <p:ext uri="{BB962C8B-B14F-4D97-AF65-F5344CB8AC3E}">
        <p14:creationId xmlns:p14="http://schemas.microsoft.com/office/powerpoint/2010/main" val="25511205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However, we’re working on the principle that the</a:t>
            </a:r>
            <a:r>
              <a:rPr lang="en-GB" baseline="0" dirty="0" smtClean="0"/>
              <a:t> journey has already commenced and you ‘are already’ the teacher.  Our expectations are based on this principle due to the short duration of your education/training.</a:t>
            </a:r>
            <a:endParaRPr lang="en-GB" dirty="0"/>
          </a:p>
        </p:txBody>
      </p:sp>
      <p:sp>
        <p:nvSpPr>
          <p:cNvPr id="4" name="Slide Number Placeholder 3"/>
          <p:cNvSpPr>
            <a:spLocks noGrp="1"/>
          </p:cNvSpPr>
          <p:nvPr>
            <p:ph type="sldNum" sz="quarter" idx="10"/>
          </p:nvPr>
        </p:nvSpPr>
        <p:spPr/>
        <p:txBody>
          <a:bodyPr/>
          <a:lstStyle/>
          <a:p>
            <a:fld id="{CA305157-9225-4BE6-876D-E61A1A46A81D}" type="slidenum">
              <a:rPr lang="en-GB" smtClean="0"/>
              <a:pPr/>
              <a:t>3</a:t>
            </a:fld>
            <a:endParaRPr lang="en-GB" dirty="0"/>
          </a:p>
        </p:txBody>
      </p:sp>
    </p:spTree>
    <p:extLst>
      <p:ext uri="{BB962C8B-B14F-4D97-AF65-F5344CB8AC3E}">
        <p14:creationId xmlns:p14="http://schemas.microsoft.com/office/powerpoint/2010/main" val="4272326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30</a:t>
            </a:fld>
            <a:endParaRPr lang="en-GB"/>
          </a:p>
        </p:txBody>
      </p:sp>
    </p:spTree>
    <p:extLst>
      <p:ext uri="{BB962C8B-B14F-4D97-AF65-F5344CB8AC3E}">
        <p14:creationId xmlns:p14="http://schemas.microsoft.com/office/powerpoint/2010/main" val="42735550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31</a:t>
            </a:fld>
            <a:endParaRPr lang="en-GB"/>
          </a:p>
        </p:txBody>
      </p:sp>
    </p:spTree>
    <p:extLst>
      <p:ext uri="{BB962C8B-B14F-4D97-AF65-F5344CB8AC3E}">
        <p14:creationId xmlns:p14="http://schemas.microsoft.com/office/powerpoint/2010/main" val="4073820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32</a:t>
            </a:fld>
            <a:endParaRPr lang="en-GB"/>
          </a:p>
        </p:txBody>
      </p:sp>
    </p:spTree>
    <p:extLst>
      <p:ext uri="{BB962C8B-B14F-4D97-AF65-F5344CB8AC3E}">
        <p14:creationId xmlns:p14="http://schemas.microsoft.com/office/powerpoint/2010/main" val="18698591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33</a:t>
            </a:fld>
            <a:endParaRPr lang="en-GB"/>
          </a:p>
        </p:txBody>
      </p:sp>
    </p:spTree>
    <p:extLst>
      <p:ext uri="{BB962C8B-B14F-4D97-AF65-F5344CB8AC3E}">
        <p14:creationId xmlns:p14="http://schemas.microsoft.com/office/powerpoint/2010/main" val="21167367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34</a:t>
            </a:fld>
            <a:endParaRPr lang="en-GB"/>
          </a:p>
        </p:txBody>
      </p:sp>
    </p:spTree>
    <p:extLst>
      <p:ext uri="{BB962C8B-B14F-4D97-AF65-F5344CB8AC3E}">
        <p14:creationId xmlns:p14="http://schemas.microsoft.com/office/powerpoint/2010/main" val="16264063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35</a:t>
            </a:fld>
            <a:endParaRPr lang="en-GB" altLang="en-US" dirty="0"/>
          </a:p>
        </p:txBody>
      </p:sp>
    </p:spTree>
    <p:extLst>
      <p:ext uri="{BB962C8B-B14F-4D97-AF65-F5344CB8AC3E}">
        <p14:creationId xmlns:p14="http://schemas.microsoft.com/office/powerpoint/2010/main" val="366974997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36</a:t>
            </a:fld>
            <a:endParaRPr lang="en-GB"/>
          </a:p>
        </p:txBody>
      </p:sp>
    </p:spTree>
    <p:extLst>
      <p:ext uri="{BB962C8B-B14F-4D97-AF65-F5344CB8AC3E}">
        <p14:creationId xmlns:p14="http://schemas.microsoft.com/office/powerpoint/2010/main" val="6869193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37</a:t>
            </a:fld>
            <a:endParaRPr lang="en-GB"/>
          </a:p>
        </p:txBody>
      </p:sp>
    </p:spTree>
    <p:extLst>
      <p:ext uri="{BB962C8B-B14F-4D97-AF65-F5344CB8AC3E}">
        <p14:creationId xmlns:p14="http://schemas.microsoft.com/office/powerpoint/2010/main" val="3899189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38</a:t>
            </a:fld>
            <a:endParaRPr lang="en-GB"/>
          </a:p>
        </p:txBody>
      </p:sp>
    </p:spTree>
    <p:extLst>
      <p:ext uri="{BB962C8B-B14F-4D97-AF65-F5344CB8AC3E}">
        <p14:creationId xmlns:p14="http://schemas.microsoft.com/office/powerpoint/2010/main" val="99490212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39</a:t>
            </a:fld>
            <a:endParaRPr lang="en-GB"/>
          </a:p>
        </p:txBody>
      </p:sp>
    </p:spTree>
    <p:extLst>
      <p:ext uri="{BB962C8B-B14F-4D97-AF65-F5344CB8AC3E}">
        <p14:creationId xmlns:p14="http://schemas.microsoft.com/office/powerpoint/2010/main" val="3549560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solidFill>
                  <a:srgbClr val="FF0000"/>
                </a:solidFill>
              </a:rPr>
              <a:t>As each issue is identified add to a menu for the lecture: (need a partner to scribe (neatly) on the flipchart)</a:t>
            </a:r>
          </a:p>
          <a:p>
            <a:endParaRPr lang="en-GB" sz="1200" dirty="0" smtClean="0">
              <a:solidFill>
                <a:srgbClr val="FF0000"/>
              </a:solidFill>
            </a:endParaRPr>
          </a:p>
          <a:p>
            <a:r>
              <a:rPr lang="en-GB" sz="1200" dirty="0" smtClean="0">
                <a:solidFill>
                  <a:srgbClr val="FF0000"/>
                </a:solidFill>
              </a:rPr>
              <a:t>pupils their first concern:</a:t>
            </a:r>
          </a:p>
          <a:p>
            <a:r>
              <a:rPr lang="en-GB" sz="1200" dirty="0" smtClean="0">
                <a:solidFill>
                  <a:srgbClr val="FF0000"/>
                </a:solidFill>
              </a:rPr>
              <a:t>You may be used to being in university – where</a:t>
            </a:r>
            <a:r>
              <a:rPr lang="en-GB" sz="1200" baseline="0" dirty="0" smtClean="0">
                <a:solidFill>
                  <a:srgbClr val="FF0000"/>
                </a:solidFill>
              </a:rPr>
              <a:t> the university had your progress as a central concern and here on the PGCE, your progress is our central concern BUT when you go into school on placement, what is a school’s primary responsibility/priority?</a:t>
            </a:r>
          </a:p>
          <a:p>
            <a:endParaRPr lang="en-GB" sz="1200" baseline="0" dirty="0" smtClean="0">
              <a:solidFill>
                <a:srgbClr val="FF0000"/>
              </a:solidFill>
            </a:endParaRPr>
          </a:p>
          <a:p>
            <a:r>
              <a:rPr lang="en-GB" sz="1200" baseline="0" dirty="0" smtClean="0">
                <a:solidFill>
                  <a:srgbClr val="FF0000"/>
                </a:solidFill>
              </a:rPr>
              <a:t>Accountable – you will be in a position of responsibility (for pupil progress)</a:t>
            </a:r>
            <a:endParaRPr lang="en-GB" dirty="0" smtClean="0"/>
          </a:p>
          <a:p>
            <a:endParaRPr lang="en-GB" dirty="0" smtClean="0"/>
          </a:p>
          <a:p>
            <a:endParaRPr lang="en-GB" dirty="0" smtClean="0"/>
          </a:p>
          <a:p>
            <a:r>
              <a:rPr lang="en-GB" dirty="0" smtClean="0"/>
              <a:t>Pre-reading – </a:t>
            </a:r>
            <a:r>
              <a:rPr lang="en-GB" dirty="0" err="1" smtClean="0"/>
              <a:t>traines</a:t>
            </a:r>
            <a:r>
              <a:rPr lang="en-GB" dirty="0" smtClean="0"/>
              <a:t> to read beforehand.</a:t>
            </a:r>
          </a:p>
          <a:p>
            <a:endParaRPr lang="en-GB" dirty="0" smtClean="0"/>
          </a:p>
          <a:p>
            <a:r>
              <a:rPr lang="en-GB" dirty="0" smtClean="0"/>
              <a:t>Pupils their first concern:</a:t>
            </a:r>
          </a:p>
          <a:p>
            <a:endParaRPr lang="en-GB" dirty="0" smtClean="0"/>
          </a:p>
          <a:p>
            <a:r>
              <a:rPr lang="en-GB" dirty="0" smtClean="0"/>
              <a:t>Accountability .Links to being a professional:</a:t>
            </a:r>
            <a:r>
              <a:rPr lang="en-GB" baseline="0" dirty="0" smtClean="0"/>
              <a:t> taking responsibility for your own actions and your own professional development;</a:t>
            </a:r>
            <a:endParaRPr lang="en-GB" dirty="0" smtClean="0"/>
          </a:p>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4</a:t>
            </a:fld>
            <a:endParaRPr lang="en-GB"/>
          </a:p>
        </p:txBody>
      </p:sp>
    </p:spTree>
    <p:extLst>
      <p:ext uri="{BB962C8B-B14F-4D97-AF65-F5344CB8AC3E}">
        <p14:creationId xmlns:p14="http://schemas.microsoft.com/office/powerpoint/2010/main" val="424545376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40</a:t>
            </a:fld>
            <a:endParaRPr lang="en-GB"/>
          </a:p>
        </p:txBody>
      </p:sp>
    </p:spTree>
    <p:extLst>
      <p:ext uri="{BB962C8B-B14F-4D97-AF65-F5344CB8AC3E}">
        <p14:creationId xmlns:p14="http://schemas.microsoft.com/office/powerpoint/2010/main" val="20112496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41</a:t>
            </a:fld>
            <a:endParaRPr lang="en-GB"/>
          </a:p>
        </p:txBody>
      </p:sp>
    </p:spTree>
    <p:extLst>
      <p:ext uri="{BB962C8B-B14F-4D97-AF65-F5344CB8AC3E}">
        <p14:creationId xmlns:p14="http://schemas.microsoft.com/office/powerpoint/2010/main" val="133298598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42</a:t>
            </a:fld>
            <a:endParaRPr lang="en-GB"/>
          </a:p>
        </p:txBody>
      </p:sp>
    </p:spTree>
    <p:extLst>
      <p:ext uri="{BB962C8B-B14F-4D97-AF65-F5344CB8AC3E}">
        <p14:creationId xmlns:p14="http://schemas.microsoft.com/office/powerpoint/2010/main" val="354069748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43</a:t>
            </a:fld>
            <a:endParaRPr lang="en-GB"/>
          </a:p>
        </p:txBody>
      </p:sp>
    </p:spTree>
    <p:extLst>
      <p:ext uri="{BB962C8B-B14F-4D97-AF65-F5344CB8AC3E}">
        <p14:creationId xmlns:p14="http://schemas.microsoft.com/office/powerpoint/2010/main" val="197641727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44</a:t>
            </a:fld>
            <a:endParaRPr lang="en-GB"/>
          </a:p>
        </p:txBody>
      </p:sp>
    </p:spTree>
    <p:extLst>
      <p:ext uri="{BB962C8B-B14F-4D97-AF65-F5344CB8AC3E}">
        <p14:creationId xmlns:p14="http://schemas.microsoft.com/office/powerpoint/2010/main" val="15277363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45</a:t>
            </a:fld>
            <a:endParaRPr lang="en-GB"/>
          </a:p>
        </p:txBody>
      </p:sp>
    </p:spTree>
    <p:extLst>
      <p:ext uri="{BB962C8B-B14F-4D97-AF65-F5344CB8AC3E}">
        <p14:creationId xmlns:p14="http://schemas.microsoft.com/office/powerpoint/2010/main" val="29703980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Ask</a:t>
            </a:r>
            <a:r>
              <a:rPr lang="en-GB" baseline="0" dirty="0" smtClean="0"/>
              <a:t> trainees to think about how they will </a:t>
            </a:r>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46</a:t>
            </a:fld>
            <a:endParaRPr lang="en-GB"/>
          </a:p>
        </p:txBody>
      </p:sp>
    </p:spTree>
    <p:extLst>
      <p:ext uri="{BB962C8B-B14F-4D97-AF65-F5344CB8AC3E}">
        <p14:creationId xmlns:p14="http://schemas.microsoft.com/office/powerpoint/2010/main" val="32297642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47</a:t>
            </a:fld>
            <a:endParaRPr lang="en-GB"/>
          </a:p>
        </p:txBody>
      </p:sp>
    </p:spTree>
    <p:extLst>
      <p:ext uri="{BB962C8B-B14F-4D97-AF65-F5344CB8AC3E}">
        <p14:creationId xmlns:p14="http://schemas.microsoft.com/office/powerpoint/2010/main" val="165039232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For</a:t>
            </a:r>
            <a:r>
              <a:rPr lang="en-GB" baseline="0" dirty="0" smtClean="0"/>
              <a:t> those that have been a TA – how will you establish yourself in the new role?</a:t>
            </a:r>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48</a:t>
            </a:fld>
            <a:endParaRPr lang="en-GB"/>
          </a:p>
        </p:txBody>
      </p:sp>
    </p:spTree>
    <p:extLst>
      <p:ext uri="{BB962C8B-B14F-4D97-AF65-F5344CB8AC3E}">
        <p14:creationId xmlns:p14="http://schemas.microsoft.com/office/powerpoint/2010/main" val="2383677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school you are there to learn and schools are prepared to support  you with learning to plan, manage behaviour, develop your teaching techniques. They don’t expect you to be able to do this straight away, or be brilliant straight away!</a:t>
            </a:r>
          </a:p>
          <a:p>
            <a:r>
              <a:rPr lang="en-GB" dirty="0" smtClean="0"/>
              <a:t>BUT: schools will expect you to act</a:t>
            </a:r>
            <a:r>
              <a:rPr lang="en-GB" baseline="0" dirty="0" smtClean="0"/>
              <a:t> professionally from day 1.</a:t>
            </a:r>
          </a:p>
          <a:p>
            <a:r>
              <a:rPr lang="en-GB" baseline="0" dirty="0" smtClean="0"/>
              <a:t>What do you think this means?</a:t>
            </a:r>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5</a:t>
            </a:fld>
            <a:endParaRPr lang="en-GB"/>
          </a:p>
        </p:txBody>
      </p:sp>
    </p:spTree>
    <p:extLst>
      <p:ext uri="{BB962C8B-B14F-4D97-AF65-F5344CB8AC3E}">
        <p14:creationId xmlns:p14="http://schemas.microsoft.com/office/powerpoint/2010/main" val="1789921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Blue = separate lectures so not addressing in this lecture</a:t>
            </a:r>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6</a:t>
            </a:fld>
            <a:endParaRPr lang="en-GB"/>
          </a:p>
        </p:txBody>
      </p:sp>
    </p:spTree>
    <p:extLst>
      <p:ext uri="{BB962C8B-B14F-4D97-AF65-F5344CB8AC3E}">
        <p14:creationId xmlns:p14="http://schemas.microsoft.com/office/powerpoint/2010/main" val="118405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7</a:t>
            </a:fld>
            <a:endParaRPr lang="en-GB"/>
          </a:p>
        </p:txBody>
      </p:sp>
    </p:spTree>
    <p:extLst>
      <p:ext uri="{BB962C8B-B14F-4D97-AF65-F5344CB8AC3E}">
        <p14:creationId xmlns:p14="http://schemas.microsoft.com/office/powerpoint/2010/main" val="267272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8</a:t>
            </a:fld>
            <a:endParaRPr lang="en-GB"/>
          </a:p>
        </p:txBody>
      </p:sp>
    </p:spTree>
    <p:extLst>
      <p:ext uri="{BB962C8B-B14F-4D97-AF65-F5344CB8AC3E}">
        <p14:creationId xmlns:p14="http://schemas.microsoft.com/office/powerpoint/2010/main" val="11338510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9</a:t>
            </a:fld>
            <a:endParaRPr lang="en-GB"/>
          </a:p>
        </p:txBody>
      </p:sp>
    </p:spTree>
    <p:extLst>
      <p:ext uri="{BB962C8B-B14F-4D97-AF65-F5344CB8AC3E}">
        <p14:creationId xmlns:p14="http://schemas.microsoft.com/office/powerpoint/2010/main" val="31593224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37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7048707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35EADA3-9FC8-4154-92E4-B263DD143BFF}" type="datetimeFigureOut">
              <a:rPr lang="en-GB"/>
              <a:pPr>
                <a:defRPr/>
              </a:pPr>
              <a:t>28/08/2019</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1D7BE26-DB1D-4DD6-BEF6-C1436C3EDC24}" type="slidenum">
              <a:rPr lang="en-GB"/>
              <a:pPr>
                <a:defRPr/>
              </a:pPr>
              <a:t>‹#›</a:t>
            </a:fld>
            <a:endParaRPr lang="en-GB"/>
          </a:p>
        </p:txBody>
      </p:sp>
    </p:spTree>
    <p:extLst>
      <p:ext uri="{BB962C8B-B14F-4D97-AF65-F5344CB8AC3E}">
        <p14:creationId xmlns:p14="http://schemas.microsoft.com/office/powerpoint/2010/main" val="455338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795A03F6-8D43-4A9E-B46D-41C6804E066D}" type="datetimeFigureOut">
              <a:rPr lang="en-GB"/>
              <a:pPr>
                <a:defRPr/>
              </a:pPr>
              <a:t>28/08/2019</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CD6B9D7-8844-46C1-A176-90B80AA323FE}" type="slidenum">
              <a:rPr lang="en-GB"/>
              <a:pPr>
                <a:defRPr/>
              </a:pPr>
              <a:t>‹#›</a:t>
            </a:fld>
            <a:endParaRPr lang="en-GB"/>
          </a:p>
        </p:txBody>
      </p:sp>
    </p:spTree>
    <p:extLst>
      <p:ext uri="{BB962C8B-B14F-4D97-AF65-F5344CB8AC3E}">
        <p14:creationId xmlns:p14="http://schemas.microsoft.com/office/powerpoint/2010/main" val="6016318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D56A5059-679F-4D4E-99F4-F3E76CDE21F6}" type="datetimeFigureOut">
              <a:rPr lang="en-GB"/>
              <a:pPr>
                <a:defRPr/>
              </a:pPr>
              <a:t>28/08/2019</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61EBFD8-32E8-4F46-AF37-6B6A8F0E10F1}" type="slidenum">
              <a:rPr lang="en-GB"/>
              <a:pPr>
                <a:defRPr/>
              </a:pPr>
              <a:t>‹#›</a:t>
            </a:fld>
            <a:endParaRPr lang="en-GB"/>
          </a:p>
        </p:txBody>
      </p:sp>
    </p:spTree>
    <p:extLst>
      <p:ext uri="{BB962C8B-B14F-4D97-AF65-F5344CB8AC3E}">
        <p14:creationId xmlns:p14="http://schemas.microsoft.com/office/powerpoint/2010/main" val="2412382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9FB96040-33D2-4E80-8FD4-F756B283572E}" type="datetimeFigureOut">
              <a:rPr lang="en-GB"/>
              <a:pPr>
                <a:defRPr/>
              </a:pPr>
              <a:t>28/08/2019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D8FF7A3-2DFF-402F-A73A-9ECB4270A2F4}" type="slidenum">
              <a:rPr lang="en-GB"/>
              <a:pPr>
                <a:defRPr/>
              </a:pPr>
              <a:t>‹#›</a:t>
            </a:fld>
            <a:endParaRPr lang="en-GB"/>
          </a:p>
        </p:txBody>
      </p:sp>
    </p:spTree>
    <p:extLst>
      <p:ext uri="{BB962C8B-B14F-4D97-AF65-F5344CB8AC3E}">
        <p14:creationId xmlns:p14="http://schemas.microsoft.com/office/powerpoint/2010/main" val="26972477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E8A6EC9-3F5F-49C6-BD20-7E9A13F2D377}" type="datetimeFigureOut">
              <a:rPr lang="en-GB"/>
              <a:pPr>
                <a:defRPr/>
              </a:pPr>
              <a:t>28/08/2019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EE67DA-8040-499E-9CEE-C68C5DB1B5B3}" type="slidenum">
              <a:rPr lang="en-GB"/>
              <a:pPr>
                <a:defRPr/>
              </a:pPr>
              <a:t>‹#›</a:t>
            </a:fld>
            <a:endParaRPr lang="en-GB"/>
          </a:p>
        </p:txBody>
      </p:sp>
    </p:spTree>
    <p:extLst>
      <p:ext uri="{BB962C8B-B14F-4D97-AF65-F5344CB8AC3E}">
        <p14:creationId xmlns:p14="http://schemas.microsoft.com/office/powerpoint/2010/main" val="5242828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0571906-5EFD-4FD0-845A-66A0306DAF88}" type="datetimeFigureOut">
              <a:rPr lang="en-GB"/>
              <a:pPr>
                <a:defRPr/>
              </a:pPr>
              <a:t>28/08/2019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C481600-6528-4E4A-B766-7728DC31D495}" type="slidenum">
              <a:rPr lang="en-GB"/>
              <a:pPr>
                <a:defRPr/>
              </a:pPr>
              <a:t>‹#›</a:t>
            </a:fld>
            <a:endParaRPr lang="en-GB"/>
          </a:p>
        </p:txBody>
      </p:sp>
    </p:spTree>
    <p:extLst>
      <p:ext uri="{BB962C8B-B14F-4D97-AF65-F5344CB8AC3E}">
        <p14:creationId xmlns:p14="http://schemas.microsoft.com/office/powerpoint/2010/main" val="38904428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77D5968F-D941-4937-AD05-A48C802C0C33}" type="datetimeFigureOut">
              <a:rPr lang="en-GB"/>
              <a:pPr>
                <a:defRPr/>
              </a:pPr>
              <a:t>28/08/2019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B6352060-311B-4D1B-8C25-D9624B559A55}" type="slidenum">
              <a:rPr lang="en-GB"/>
              <a:pPr>
                <a:defRPr/>
              </a:pPr>
              <a:t>‹#›</a:t>
            </a:fld>
            <a:endParaRPr lang="en-GB"/>
          </a:p>
        </p:txBody>
      </p:sp>
    </p:spTree>
    <p:extLst>
      <p:ext uri="{BB962C8B-B14F-4D97-AF65-F5344CB8AC3E}">
        <p14:creationId xmlns:p14="http://schemas.microsoft.com/office/powerpoint/2010/main" val="32478219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4EB1A4DB-D6DD-4FC0-A0C1-0D3DC7F77DC7}" type="datetimeFigureOut">
              <a:rPr lang="en-GB"/>
              <a:pPr>
                <a:defRPr/>
              </a:pPr>
              <a:t>28/08/2019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702FD54C-C0E3-4CF3-965B-13546136C9E1}" type="slidenum">
              <a:rPr lang="en-GB"/>
              <a:pPr>
                <a:defRPr/>
              </a:pPr>
              <a:t>‹#›</a:t>
            </a:fld>
            <a:endParaRPr lang="en-GB"/>
          </a:p>
        </p:txBody>
      </p:sp>
    </p:spTree>
    <p:extLst>
      <p:ext uri="{BB962C8B-B14F-4D97-AF65-F5344CB8AC3E}">
        <p14:creationId xmlns:p14="http://schemas.microsoft.com/office/powerpoint/2010/main" val="17104994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04D9D982-E3A5-4B25-AF6D-2AB074AF8733}" type="datetimeFigureOut">
              <a:rPr lang="en-GB"/>
              <a:pPr>
                <a:defRPr/>
              </a:pPr>
              <a:t>28/08/2019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E965D6C9-F355-4CCD-8D1E-BA6EAAE19ECA}" type="slidenum">
              <a:rPr lang="en-GB"/>
              <a:pPr>
                <a:defRPr/>
              </a:pPr>
              <a:t>‹#›</a:t>
            </a:fld>
            <a:endParaRPr lang="en-GB"/>
          </a:p>
        </p:txBody>
      </p:sp>
    </p:spTree>
    <p:extLst>
      <p:ext uri="{BB962C8B-B14F-4D97-AF65-F5344CB8AC3E}">
        <p14:creationId xmlns:p14="http://schemas.microsoft.com/office/powerpoint/2010/main" val="10328605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6AF6545-64A8-483E-B0B3-D1DBA213B94B}" type="datetimeFigureOut">
              <a:rPr lang="en-GB"/>
              <a:pPr>
                <a:defRPr/>
              </a:pPr>
              <a:t>28/08/2019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8CF61237-0953-4F98-B464-8838B4FF7684}" type="slidenum">
              <a:rPr lang="en-GB"/>
              <a:pPr>
                <a:defRPr/>
              </a:pPr>
              <a:t>‹#›</a:t>
            </a:fld>
            <a:endParaRPr lang="en-GB"/>
          </a:p>
        </p:txBody>
      </p:sp>
    </p:spTree>
    <p:extLst>
      <p:ext uri="{BB962C8B-B14F-4D97-AF65-F5344CB8AC3E}">
        <p14:creationId xmlns:p14="http://schemas.microsoft.com/office/powerpoint/2010/main" val="3069995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292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28066050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D9999E9-EE49-4089-8F5E-305C61D7FFAE}" type="datetimeFigureOut">
              <a:rPr lang="en-GB"/>
              <a:pPr>
                <a:defRPr/>
              </a:pPr>
              <a:t>28/08/2019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29B17ADA-D32C-4F56-A34B-EFCBEDF4764F}" type="slidenum">
              <a:rPr lang="en-GB"/>
              <a:pPr>
                <a:defRPr/>
              </a:pPr>
              <a:t>‹#›</a:t>
            </a:fld>
            <a:endParaRPr lang="en-GB"/>
          </a:p>
        </p:txBody>
      </p:sp>
    </p:spTree>
    <p:extLst>
      <p:ext uri="{BB962C8B-B14F-4D97-AF65-F5344CB8AC3E}">
        <p14:creationId xmlns:p14="http://schemas.microsoft.com/office/powerpoint/2010/main" val="39793044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EA4A393-A84A-4901-AEE4-34C730831A6B}" type="datetimeFigureOut">
              <a:rPr lang="en-GB"/>
              <a:pPr>
                <a:defRPr/>
              </a:pPr>
              <a:t>28/08/2019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463C5EE8-98B1-4449-80A6-1C2A778F224D}" type="slidenum">
              <a:rPr lang="en-GB"/>
              <a:pPr>
                <a:defRPr/>
              </a:pPr>
              <a:t>‹#›</a:t>
            </a:fld>
            <a:endParaRPr lang="en-GB"/>
          </a:p>
        </p:txBody>
      </p:sp>
    </p:spTree>
    <p:extLst>
      <p:ext uri="{BB962C8B-B14F-4D97-AF65-F5344CB8AC3E}">
        <p14:creationId xmlns:p14="http://schemas.microsoft.com/office/powerpoint/2010/main" val="1017447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EB71C222-C91E-4999-AA86-4AF0F539D3B2}" type="datetimeFigureOut">
              <a:rPr lang="en-GB"/>
              <a:pPr>
                <a:defRPr/>
              </a:pPr>
              <a:t>28/08/2019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EC57615-F6A7-4F34-8B57-E6CC679A3CC7}" type="slidenum">
              <a:rPr lang="en-GB"/>
              <a:pPr>
                <a:defRPr/>
              </a:pPr>
              <a:t>‹#›</a:t>
            </a:fld>
            <a:endParaRPr lang="en-GB"/>
          </a:p>
        </p:txBody>
      </p:sp>
    </p:spTree>
    <p:extLst>
      <p:ext uri="{BB962C8B-B14F-4D97-AF65-F5344CB8AC3E}">
        <p14:creationId xmlns:p14="http://schemas.microsoft.com/office/powerpoint/2010/main" val="35421010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B85D80C-C739-4235-85EA-0D7FE9101252}" type="datetimeFigureOut">
              <a:rPr lang="en-GB"/>
              <a:pPr>
                <a:defRPr/>
              </a:pPr>
              <a:t>28/08/2019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EAF9A67C-AC7E-4E20-8142-6C05A8A02C21}" type="slidenum">
              <a:rPr lang="en-GB"/>
              <a:pPr>
                <a:defRPr/>
              </a:pPr>
              <a:t>‹#›</a:t>
            </a:fld>
            <a:endParaRPr lang="en-GB"/>
          </a:p>
        </p:txBody>
      </p:sp>
    </p:spTree>
    <p:extLst>
      <p:ext uri="{BB962C8B-B14F-4D97-AF65-F5344CB8AC3E}">
        <p14:creationId xmlns:p14="http://schemas.microsoft.com/office/powerpoint/2010/main" val="14744103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29AB4EC4-7FD1-4BA0-AB11-3627D134A646}" type="datetimeFigureOut">
              <a:rPr lang="en-GB"/>
              <a:pPr>
                <a:defRPr/>
              </a:pPr>
              <a:t>28/08/2019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4D2D26-194C-492D-A152-676EA886CCAE}" type="slidenum">
              <a:rPr lang="en-GB"/>
              <a:pPr>
                <a:defRPr/>
              </a:pPr>
              <a:t>‹#›</a:t>
            </a:fld>
            <a:endParaRPr lang="en-GB"/>
          </a:p>
        </p:txBody>
      </p:sp>
    </p:spTree>
    <p:extLst>
      <p:ext uri="{BB962C8B-B14F-4D97-AF65-F5344CB8AC3E}">
        <p14:creationId xmlns:p14="http://schemas.microsoft.com/office/powerpoint/2010/main" val="15898677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9E749DE6-47E0-4F90-8D8B-D8287D487846}" type="datetimeFigureOut">
              <a:rPr lang="en-GB"/>
              <a:pPr>
                <a:defRPr/>
              </a:pPr>
              <a:t>28/08/2019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52F8FC5-04D9-4AE3-9F09-1EAED74E2193}" type="slidenum">
              <a:rPr lang="en-GB"/>
              <a:pPr>
                <a:defRPr/>
              </a:pPr>
              <a:t>‹#›</a:t>
            </a:fld>
            <a:endParaRPr lang="en-GB"/>
          </a:p>
        </p:txBody>
      </p:sp>
    </p:spTree>
    <p:extLst>
      <p:ext uri="{BB962C8B-B14F-4D97-AF65-F5344CB8AC3E}">
        <p14:creationId xmlns:p14="http://schemas.microsoft.com/office/powerpoint/2010/main" val="23074068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83568" y="2564904"/>
            <a:ext cx="7772400" cy="3204071"/>
          </a:xfrm>
        </p:spPr>
        <p:txBody>
          <a:bodyPr anchor="t"/>
          <a:lstStyle>
            <a:lvl1pPr algn="l">
              <a:defRPr sz="4000" b="1" cap="none"/>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967496A-912B-464A-B5A2-CC19241B5D38}" type="datetimeFigureOut">
              <a:rPr lang="en-GB"/>
              <a:pPr>
                <a:defRPr/>
              </a:pPr>
              <a:t>28/08/2019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78395246-91FB-43E1-8987-684ACCE70CBD}" type="slidenum">
              <a:rPr lang="en-GB"/>
              <a:pPr>
                <a:defRPr/>
              </a:pPr>
              <a:t>‹#›</a:t>
            </a:fld>
            <a:endParaRPr lang="en-GB"/>
          </a:p>
        </p:txBody>
      </p:sp>
    </p:spTree>
    <p:extLst>
      <p:ext uri="{BB962C8B-B14F-4D97-AF65-F5344CB8AC3E}">
        <p14:creationId xmlns:p14="http://schemas.microsoft.com/office/powerpoint/2010/main" val="32546915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C23712D5-0D5D-48A0-BF57-63A68C0AACC1}" type="datetimeFigureOut">
              <a:rPr lang="en-GB"/>
              <a:pPr>
                <a:defRPr/>
              </a:pPr>
              <a:t>28/08/2019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2FDEBAA-B5C8-4A55-888D-58812E512B28}" type="slidenum">
              <a:rPr lang="en-GB"/>
              <a:pPr>
                <a:defRPr/>
              </a:pPr>
              <a:t>‹#›</a:t>
            </a:fld>
            <a:endParaRPr lang="en-GB"/>
          </a:p>
        </p:txBody>
      </p:sp>
    </p:spTree>
    <p:extLst>
      <p:ext uri="{BB962C8B-B14F-4D97-AF65-F5344CB8AC3E}">
        <p14:creationId xmlns:p14="http://schemas.microsoft.com/office/powerpoint/2010/main" val="23383321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FD61C67A-F00C-4D75-9FA5-2DE3D4A15553}" type="datetimeFigureOut">
              <a:rPr lang="en-GB"/>
              <a:pPr>
                <a:defRPr/>
              </a:pPr>
              <a:t>28/08/2019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CC64B0B4-7BC1-4B21-B030-E3D36D97E755}" type="slidenum">
              <a:rPr lang="en-GB"/>
              <a:pPr>
                <a:defRPr/>
              </a:pPr>
              <a:t>‹#›</a:t>
            </a:fld>
            <a:endParaRPr lang="en-GB"/>
          </a:p>
        </p:txBody>
      </p:sp>
    </p:spTree>
    <p:extLst>
      <p:ext uri="{BB962C8B-B14F-4D97-AF65-F5344CB8AC3E}">
        <p14:creationId xmlns:p14="http://schemas.microsoft.com/office/powerpoint/2010/main" val="325090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EF188D63-966F-40E5-9A0F-9BD4ADCFABCE}" type="datetimeFigureOut">
              <a:rPr lang="en-GB"/>
              <a:pPr>
                <a:defRPr/>
              </a:pPr>
              <a:t>28/08/2019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E70D9D2C-50FF-48B8-B1F4-51D1F84166F7}" type="slidenum">
              <a:rPr lang="en-GB"/>
              <a:pPr>
                <a:defRPr/>
              </a:pPr>
              <a:t>‹#›</a:t>
            </a:fld>
            <a:endParaRPr lang="en-GB"/>
          </a:p>
        </p:txBody>
      </p:sp>
    </p:spTree>
    <p:extLst>
      <p:ext uri="{BB962C8B-B14F-4D97-AF65-F5344CB8AC3E}">
        <p14:creationId xmlns:p14="http://schemas.microsoft.com/office/powerpoint/2010/main" val="982937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E0D53BB7-D179-468F-8741-0A443FB8E420}" type="datetimeFigureOut">
              <a:rPr lang="en-GB"/>
              <a:pPr>
                <a:defRPr/>
              </a:pPr>
              <a:t>28/08/2019</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9FD20E9-CF8A-4F4B-A178-B78E306B8B10}" type="slidenum">
              <a:rPr lang="en-GB"/>
              <a:pPr>
                <a:defRPr/>
              </a:pPr>
              <a:t>‹#›</a:t>
            </a:fld>
            <a:endParaRPr lang="en-GB"/>
          </a:p>
        </p:txBody>
      </p:sp>
    </p:spTree>
    <p:extLst>
      <p:ext uri="{BB962C8B-B14F-4D97-AF65-F5344CB8AC3E}">
        <p14:creationId xmlns:p14="http://schemas.microsoft.com/office/powerpoint/2010/main" val="32013922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B71491B-9483-4F7F-B817-91B9C62DE6D6}" type="datetimeFigureOut">
              <a:rPr lang="en-GB"/>
              <a:pPr>
                <a:defRPr/>
              </a:pPr>
              <a:t>28/08/2019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6B4AFAA5-4941-407D-B420-D57B4A895C22}" type="slidenum">
              <a:rPr lang="en-GB"/>
              <a:pPr>
                <a:defRPr/>
              </a:pPr>
              <a:t>‹#›</a:t>
            </a:fld>
            <a:endParaRPr lang="en-GB"/>
          </a:p>
        </p:txBody>
      </p:sp>
    </p:spTree>
    <p:extLst>
      <p:ext uri="{BB962C8B-B14F-4D97-AF65-F5344CB8AC3E}">
        <p14:creationId xmlns:p14="http://schemas.microsoft.com/office/powerpoint/2010/main" val="38599458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295C195-5B44-4F3E-BD3D-8EE3D9BA1B17}" type="datetimeFigureOut">
              <a:rPr lang="en-GB"/>
              <a:pPr>
                <a:defRPr/>
              </a:pPr>
              <a:t>28/08/2019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084F2EDF-F7AC-4EC8-A6F3-8F3D54851B99}" type="slidenum">
              <a:rPr lang="en-GB"/>
              <a:pPr>
                <a:defRPr/>
              </a:pPr>
              <a:t>‹#›</a:t>
            </a:fld>
            <a:endParaRPr lang="en-GB"/>
          </a:p>
        </p:txBody>
      </p:sp>
    </p:spTree>
    <p:extLst>
      <p:ext uri="{BB962C8B-B14F-4D97-AF65-F5344CB8AC3E}">
        <p14:creationId xmlns:p14="http://schemas.microsoft.com/office/powerpoint/2010/main" val="10515751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BB3D39C-F81F-4EB7-84EB-CD98463EEAD1}" type="datetimeFigureOut">
              <a:rPr lang="en-GB"/>
              <a:pPr>
                <a:defRPr/>
              </a:pPr>
              <a:t>28/08/2019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1DC5897D-1D22-4469-BA62-FC69BC016CA9}" type="slidenum">
              <a:rPr lang="en-GB"/>
              <a:pPr>
                <a:defRPr/>
              </a:pPr>
              <a:t>‹#›</a:t>
            </a:fld>
            <a:endParaRPr lang="en-GB"/>
          </a:p>
        </p:txBody>
      </p:sp>
    </p:spTree>
    <p:extLst>
      <p:ext uri="{BB962C8B-B14F-4D97-AF65-F5344CB8AC3E}">
        <p14:creationId xmlns:p14="http://schemas.microsoft.com/office/powerpoint/2010/main" val="36994586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F6B0B655-814E-4324-A1CF-18E52E8004B0}" type="datetimeFigureOut">
              <a:rPr lang="en-GB"/>
              <a:pPr>
                <a:defRPr/>
              </a:pPr>
              <a:t>28/08/2019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B8D5F05-AE68-43E5-8034-63A9BB6FD512}" type="slidenum">
              <a:rPr lang="en-GB"/>
              <a:pPr>
                <a:defRPr/>
              </a:pPr>
              <a:t>‹#›</a:t>
            </a:fld>
            <a:endParaRPr lang="en-GB"/>
          </a:p>
        </p:txBody>
      </p:sp>
    </p:spTree>
    <p:extLst>
      <p:ext uri="{BB962C8B-B14F-4D97-AF65-F5344CB8AC3E}">
        <p14:creationId xmlns:p14="http://schemas.microsoft.com/office/powerpoint/2010/main" val="18239334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16C7541-FCB4-4EE9-81E6-0A97C9047623}" type="datetimeFigureOut">
              <a:rPr lang="en-GB"/>
              <a:pPr>
                <a:defRPr/>
              </a:pPr>
              <a:t>28/08/2019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51FC359-D3D8-42A3-B5BE-AE06EBF57B51}" type="slidenum">
              <a:rPr lang="en-GB"/>
              <a:pPr>
                <a:defRPr/>
              </a:pPr>
              <a:t>‹#›</a:t>
            </a:fld>
            <a:endParaRPr lang="en-GB"/>
          </a:p>
        </p:txBody>
      </p:sp>
    </p:spTree>
    <p:extLst>
      <p:ext uri="{BB962C8B-B14F-4D97-AF65-F5344CB8AC3E}">
        <p14:creationId xmlns:p14="http://schemas.microsoft.com/office/powerpoint/2010/main" val="2323692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7"/>
          <p:cNvSpPr>
            <a:spLocks noChangeArrowheads="1"/>
          </p:cNvSpPr>
          <p:nvPr/>
        </p:nvSpPr>
        <p:spPr bwMode="auto">
          <a:xfrm>
            <a:off x="0" y="5661025"/>
            <a:ext cx="9155113" cy="1008063"/>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0" hangingPunct="0"/>
            <a:endParaRPr lang="en-GB" altLang="en-US" sz="2400">
              <a:latin typeface="Times New Roman" pitchFamily="18" charset="0"/>
            </a:endParaRPr>
          </a:p>
        </p:txBody>
      </p:sp>
      <p:pic>
        <p:nvPicPr>
          <p:cNvPr id="5"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37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85800" y="1550979"/>
            <a:ext cx="7772400" cy="1362075"/>
          </a:xfrm>
        </p:spPr>
        <p:txBody>
          <a:bodyPr anchor="t"/>
          <a:lstStyle>
            <a:lvl1pPr algn="l">
              <a:defRPr sz="4000" b="1" cap="none"/>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Rectangle 4"/>
          <p:cNvSpPr>
            <a:spLocks noGrp="1" noChangeArrowheads="1"/>
          </p:cNvSpPr>
          <p:nvPr>
            <p:ph type="dt" sz="half" idx="10"/>
          </p:nvPr>
        </p:nvSpPr>
        <p:spPr/>
        <p:txBody>
          <a:bodyPr/>
          <a:lstStyle>
            <a:lvl1pPr>
              <a:defRPr smtClean="0"/>
            </a:lvl1pPr>
          </a:lstStyle>
          <a:p>
            <a:pPr>
              <a:defRPr/>
            </a:pPr>
            <a:fld id="{4B5E7915-0434-4E67-944E-3FE28579A804}" type="datetimeFigureOut">
              <a:rPr lang="en-GB"/>
              <a:pPr>
                <a:defRPr/>
              </a:pPr>
              <a:t>28/08/2019</a:t>
            </a:fld>
            <a:endParaRPr lang="en-GB"/>
          </a:p>
        </p:txBody>
      </p:sp>
      <p:sp>
        <p:nvSpPr>
          <p:cNvPr id="7" name="Rectangle 5"/>
          <p:cNvSpPr>
            <a:spLocks noGrp="1" noChangeArrowheads="1"/>
          </p:cNvSpPr>
          <p:nvPr>
            <p:ph type="ftr" sz="quarter" idx="11"/>
          </p:nvPr>
        </p:nvSpPr>
        <p:spPr/>
        <p:txBody>
          <a:bodyPr/>
          <a:lstStyle>
            <a:lvl1pPr>
              <a:defRPr/>
            </a:lvl1pPr>
          </a:lstStyle>
          <a:p>
            <a:pPr>
              <a:defRPr/>
            </a:pPr>
            <a:endParaRPr lang="en-GB"/>
          </a:p>
        </p:txBody>
      </p:sp>
      <p:sp>
        <p:nvSpPr>
          <p:cNvPr id="8" name="Rectangle 6"/>
          <p:cNvSpPr>
            <a:spLocks noGrp="1" noChangeArrowheads="1"/>
          </p:cNvSpPr>
          <p:nvPr>
            <p:ph type="sldNum" sz="quarter" idx="12"/>
          </p:nvPr>
        </p:nvSpPr>
        <p:spPr/>
        <p:txBody>
          <a:bodyPr/>
          <a:lstStyle>
            <a:lvl1pPr>
              <a:defRPr smtClean="0"/>
            </a:lvl1pPr>
          </a:lstStyle>
          <a:p>
            <a:pPr>
              <a:defRPr/>
            </a:pPr>
            <a:fld id="{533C5AB2-AB5C-40F8-A5A1-6DE2782177DE}" type="slidenum">
              <a:rPr lang="en-GB"/>
              <a:pPr>
                <a:defRPr/>
              </a:pPr>
              <a:t>‹#›</a:t>
            </a:fld>
            <a:endParaRPr lang="en-GB"/>
          </a:p>
        </p:txBody>
      </p:sp>
    </p:spTree>
    <p:extLst>
      <p:ext uri="{BB962C8B-B14F-4D97-AF65-F5344CB8AC3E}">
        <p14:creationId xmlns:p14="http://schemas.microsoft.com/office/powerpoint/2010/main" val="106048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2D3C2C8C-6EC3-41FD-A3E7-3AB09165616C}" type="datetimeFigureOut">
              <a:rPr lang="en-GB"/>
              <a:pPr>
                <a:defRPr/>
              </a:pPr>
              <a:t>28/08/2019</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4D9251BA-C6B7-438A-91CC-1968A77D1488}" type="slidenum">
              <a:rPr lang="en-GB"/>
              <a:pPr>
                <a:defRPr/>
              </a:pPr>
              <a:t>‹#›</a:t>
            </a:fld>
            <a:endParaRPr lang="en-GB"/>
          </a:p>
        </p:txBody>
      </p:sp>
    </p:spTree>
    <p:extLst>
      <p:ext uri="{BB962C8B-B14F-4D97-AF65-F5344CB8AC3E}">
        <p14:creationId xmlns:p14="http://schemas.microsoft.com/office/powerpoint/2010/main" val="2029334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0D5C257D-2104-4BF4-8374-236DFB7192D5}" type="datetimeFigureOut">
              <a:rPr lang="en-GB"/>
              <a:pPr>
                <a:defRPr/>
              </a:pPr>
              <a:t>28/08/2019</a:t>
            </a:fld>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FA5F3C87-C5C6-4FEE-8B25-DC8C88543C95}" type="slidenum">
              <a:rPr lang="en-GB"/>
              <a:pPr>
                <a:defRPr/>
              </a:pPr>
              <a:t>‹#›</a:t>
            </a:fld>
            <a:endParaRPr lang="en-GB"/>
          </a:p>
        </p:txBody>
      </p:sp>
    </p:spTree>
    <p:extLst>
      <p:ext uri="{BB962C8B-B14F-4D97-AF65-F5344CB8AC3E}">
        <p14:creationId xmlns:p14="http://schemas.microsoft.com/office/powerpoint/2010/main" val="8944542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AD9A5288-F473-4C9C-AE60-10013C6FA73D}" type="datetimeFigureOut">
              <a:rPr lang="en-GB"/>
              <a:pPr>
                <a:defRPr/>
              </a:pPr>
              <a:t>28/08/2019</a:t>
            </a:fld>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42AA9A12-1A86-489B-9B2D-E96A7F215F86}" type="slidenum">
              <a:rPr lang="en-GB"/>
              <a:pPr>
                <a:defRPr/>
              </a:pPr>
              <a:t>‹#›</a:t>
            </a:fld>
            <a:endParaRPr lang="en-GB"/>
          </a:p>
        </p:txBody>
      </p:sp>
    </p:spTree>
    <p:extLst>
      <p:ext uri="{BB962C8B-B14F-4D97-AF65-F5344CB8AC3E}">
        <p14:creationId xmlns:p14="http://schemas.microsoft.com/office/powerpoint/2010/main" val="3111388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1D632988-B548-4390-8BE9-C4619F1FB20B}" type="datetimeFigureOut">
              <a:rPr lang="en-GB"/>
              <a:pPr>
                <a:defRPr/>
              </a:pPr>
              <a:t>28/08/2019</a:t>
            </a:fld>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781A44AE-72C9-4CA6-B001-AD0B5A7312B2}" type="slidenum">
              <a:rPr lang="en-GB"/>
              <a:pPr>
                <a:defRPr/>
              </a:pPr>
              <a:t>‹#›</a:t>
            </a:fld>
            <a:endParaRPr lang="en-GB"/>
          </a:p>
        </p:txBody>
      </p:sp>
    </p:spTree>
    <p:extLst>
      <p:ext uri="{BB962C8B-B14F-4D97-AF65-F5344CB8AC3E}">
        <p14:creationId xmlns:p14="http://schemas.microsoft.com/office/powerpoint/2010/main" val="34804682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CD545CFD-FF40-438E-85CE-6F0C2505B11D}" type="datetimeFigureOut">
              <a:rPr lang="en-GB"/>
              <a:pPr>
                <a:defRPr/>
              </a:pPr>
              <a:t>28/08/2019</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E64B723-6ED1-400B-8C90-6C5706DF6158}" type="slidenum">
              <a:rPr lang="en-GB"/>
              <a:pPr>
                <a:defRPr/>
              </a:pPr>
              <a:t>‹#›</a:t>
            </a:fld>
            <a:endParaRPr lang="en-GB"/>
          </a:p>
        </p:txBody>
      </p:sp>
    </p:spTree>
    <p:extLst>
      <p:ext uri="{BB962C8B-B14F-4D97-AF65-F5344CB8AC3E}">
        <p14:creationId xmlns:p14="http://schemas.microsoft.com/office/powerpoint/2010/main" val="1924069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0" y="5959475"/>
            <a:ext cx="915035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fontAlgn="auto" hangingPunct="0">
              <a:spcBef>
                <a:spcPts val="0"/>
              </a:spcBef>
              <a:spcAft>
                <a:spcPts val="0"/>
              </a:spcAft>
              <a:defRPr sz="1400" smtClean="0">
                <a:latin typeface="+mn-lt"/>
                <a:cs typeface="+mn-cs"/>
              </a:defRPr>
            </a:lvl1pPr>
          </a:lstStyle>
          <a:p>
            <a:pPr>
              <a:defRPr/>
            </a:pPr>
            <a:fld id="{7EB9F6D7-951A-4258-A3E8-8E94D0B8A232}" type="datetimeFigureOut">
              <a:rPr lang="en-GB"/>
              <a:pPr>
                <a:defRPr/>
              </a:pPr>
              <a:t>28/08/2019</a:t>
            </a:fld>
            <a:endParaRPr lang="en-GB"/>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fontAlgn="auto" hangingPunct="0">
              <a:spcBef>
                <a:spcPts val="0"/>
              </a:spcBef>
              <a:spcAft>
                <a:spcPts val="0"/>
              </a:spcAft>
              <a:defRPr sz="1400">
                <a:latin typeface="+mn-lt"/>
                <a:cs typeface="+mn-cs"/>
              </a:defRPr>
            </a:lvl1pPr>
          </a:lstStyle>
          <a:p>
            <a:pPr>
              <a:defRPr/>
            </a:pPr>
            <a:endParaRPr lang="en-GB"/>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fontAlgn="auto" hangingPunct="0">
              <a:spcBef>
                <a:spcPts val="0"/>
              </a:spcBef>
              <a:spcAft>
                <a:spcPts val="0"/>
              </a:spcAft>
              <a:defRPr sz="1400" smtClean="0">
                <a:latin typeface="+mn-lt"/>
                <a:cs typeface="+mn-cs"/>
              </a:defRPr>
            </a:lvl1pPr>
          </a:lstStyle>
          <a:p>
            <a:pPr>
              <a:defRPr/>
            </a:pPr>
            <a:fld id="{FA255DB7-5744-4B07-AD37-56012E8B653E}"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31" r:id="rId1"/>
    <p:sldLayoutId id="2147483732" r:id="rId2"/>
    <p:sldLayoutId id="2147483701" r:id="rId3"/>
    <p:sldLayoutId id="2147483733"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6304E444-2FE7-4203-9C99-CAC2D15BEE33}" type="datetimeFigureOut">
              <a:rPr lang="en-GB"/>
              <a:pPr>
                <a:defRPr/>
              </a:pPr>
              <a:t>28/08/2019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24A0C811-44CD-43BE-951F-02452E8D9D23}" type="slidenum">
              <a:rPr lang="en-GB"/>
              <a:pPr>
                <a:defRPr/>
              </a:pPr>
              <a:t>‹#›</a:t>
            </a:fld>
            <a:endParaRPr lang="en-GB"/>
          </a:p>
        </p:txBody>
      </p:sp>
      <p:pic>
        <p:nvPicPr>
          <p:cNvPr id="2055" name="Picture 6"/>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6350"/>
            <a:ext cx="9144000"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307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fontAlgn="auto" hangingPunct="0">
              <a:spcBef>
                <a:spcPts val="0"/>
              </a:spcBef>
              <a:spcAft>
                <a:spcPts val="0"/>
              </a:spcAft>
              <a:defRPr sz="1200">
                <a:solidFill>
                  <a:schemeClr val="tx1">
                    <a:tint val="75000"/>
                  </a:schemeClr>
                </a:solidFill>
                <a:latin typeface="+mn-lt"/>
                <a:cs typeface="+mn-cs"/>
              </a:defRPr>
            </a:lvl1pPr>
          </a:lstStyle>
          <a:p>
            <a:pPr>
              <a:defRPr/>
            </a:pPr>
            <a:fld id="{3E34BCCC-C8D8-4521-8B9A-F7CE8121DA23}" type="datetimeFigureOut">
              <a:rPr lang="en-GB"/>
              <a:pPr>
                <a:defRPr/>
              </a:pPr>
              <a:t>28/08/2019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fontAlgn="auto" hangingPunct="0">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fontAlgn="auto" hangingPunct="0">
              <a:spcBef>
                <a:spcPts val="0"/>
              </a:spcBef>
              <a:spcAft>
                <a:spcPts val="0"/>
              </a:spcAft>
              <a:defRPr sz="1200">
                <a:solidFill>
                  <a:schemeClr val="tx1">
                    <a:tint val="75000"/>
                  </a:schemeClr>
                </a:solidFill>
                <a:latin typeface="+mn-lt"/>
                <a:cs typeface="+mn-cs"/>
              </a:defRPr>
            </a:lvl1pPr>
          </a:lstStyle>
          <a:p>
            <a:pPr>
              <a:defRPr/>
            </a:pPr>
            <a:fld id="{F817B54B-0202-4DCD-B3AE-0D1D416204A7}"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34"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hyperlink" Target="http://carriekepple.com/2015/04/24/growth-mindset-vs-fixed-mindset-which-do-you-have/"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19.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37.xml.rels><?xml version="1.0" encoding="UTF-8" standalone="yes"?>
<Relationships xmlns="http://schemas.openxmlformats.org/package/2006/relationships"><Relationship Id="rId3" Type="http://schemas.openxmlformats.org/officeDocument/2006/relationships/hyperlink" Target="https://neu.org.uk/advice-and-resources/trainee-advice/social-media" TargetMode="External"/><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6.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076056" y="4006112"/>
            <a:ext cx="3838833" cy="2632810"/>
          </a:xfrm>
          <a:prstGeom prst="rect">
            <a:avLst/>
          </a:prstGeom>
        </p:spPr>
      </p:pic>
      <p:sp>
        <p:nvSpPr>
          <p:cNvPr id="5" name="Title 1"/>
          <p:cNvSpPr txBox="1">
            <a:spLocks/>
          </p:cNvSpPr>
          <p:nvPr/>
        </p:nvSpPr>
        <p:spPr bwMode="auto">
          <a:xfrm>
            <a:off x="107504" y="2204864"/>
            <a:ext cx="7372655"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lnSpcReduction="10000"/>
          </a:bodyPr>
          <a:lstStyle>
            <a:lvl1pPr algn="l" rtl="0" eaLnBrk="1" fontAlgn="base" hangingPunct="1">
              <a:spcBef>
                <a:spcPct val="0"/>
              </a:spcBef>
              <a:spcAft>
                <a:spcPct val="0"/>
              </a:spcAft>
              <a:defRPr sz="40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r>
              <a:rPr lang="en-GB" kern="0" dirty="0" smtClean="0">
                <a:solidFill>
                  <a:srgbClr val="7030A0"/>
                </a:solidFill>
              </a:rPr>
              <a:t>Teacher professionalism and the development of professional wisdom</a:t>
            </a:r>
            <a:endParaRPr lang="en-GB" kern="0" dirty="0">
              <a:solidFill>
                <a:srgbClr val="7030A0"/>
              </a:solidFill>
            </a:endParaRPr>
          </a:p>
        </p:txBody>
      </p:sp>
      <p:sp>
        <p:nvSpPr>
          <p:cNvPr id="6" name="Subtitle 2"/>
          <p:cNvSpPr>
            <a:spLocks noGrp="1"/>
          </p:cNvSpPr>
          <p:nvPr>
            <p:ph type="subTitle" idx="1"/>
          </p:nvPr>
        </p:nvSpPr>
        <p:spPr>
          <a:xfrm>
            <a:off x="364831" y="5445224"/>
            <a:ext cx="4423193" cy="518540"/>
          </a:xfrm>
        </p:spPr>
        <p:txBody>
          <a:bodyPr/>
          <a:lstStyle/>
          <a:p>
            <a:r>
              <a:rPr lang="en-GB" sz="3600" b="1" dirty="0" smtClean="0"/>
              <a:t>School Direct 19/20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6652" y="66047"/>
            <a:ext cx="7772400" cy="835728"/>
          </a:xfrm>
        </p:spPr>
        <p:txBody>
          <a:bodyPr/>
          <a:lstStyle/>
          <a:p>
            <a:r>
              <a:rPr lang="en-GB" dirty="0">
                <a:solidFill>
                  <a:srgbClr val="7030A0"/>
                </a:solidFill>
              </a:rPr>
              <a:t>Building </a:t>
            </a:r>
            <a:r>
              <a:rPr lang="en-GB" dirty="0" smtClean="0">
                <a:solidFill>
                  <a:srgbClr val="7030A0"/>
                </a:solidFill>
              </a:rPr>
              <a:t>Relationships</a:t>
            </a:r>
            <a:endParaRPr lang="en-GB" dirty="0">
              <a:solidFill>
                <a:srgbClr val="7030A0"/>
              </a:solidFill>
            </a:endParaRPr>
          </a:p>
        </p:txBody>
      </p:sp>
      <p:pic>
        <p:nvPicPr>
          <p:cNvPr id="1026" name="Picture 2" descr="C:\Users\deborah\AppData\Local\Microsoft\Windows\Temporary Internet Files\Content.IE5\PLJ8A1D6\relationships[1].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541692" y="2070999"/>
            <a:ext cx="1728192" cy="172819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00869" y="867124"/>
            <a:ext cx="7809837" cy="584775"/>
          </a:xfrm>
          <a:prstGeom prst="rect">
            <a:avLst/>
          </a:prstGeom>
          <a:noFill/>
        </p:spPr>
        <p:txBody>
          <a:bodyPr wrap="square" rtlCol="0">
            <a:spAutoFit/>
          </a:bodyPr>
          <a:lstStyle/>
          <a:p>
            <a:r>
              <a:rPr lang="en-GB" sz="3200" dirty="0" smtClean="0"/>
              <a:t>…how can you build relationships in school?</a:t>
            </a:r>
            <a:endParaRPr lang="en-GB" sz="3200" dirty="0"/>
          </a:p>
        </p:txBody>
      </p:sp>
      <p:sp>
        <p:nvSpPr>
          <p:cNvPr id="5" name="TextBox 4"/>
          <p:cNvSpPr txBox="1"/>
          <p:nvPr/>
        </p:nvSpPr>
        <p:spPr>
          <a:xfrm rot="21012726">
            <a:off x="5789055" y="1678607"/>
            <a:ext cx="3071567" cy="830997"/>
          </a:xfrm>
          <a:prstGeom prst="rect">
            <a:avLst/>
          </a:prstGeom>
          <a:noFill/>
        </p:spPr>
        <p:txBody>
          <a:bodyPr wrap="square" rtlCol="0">
            <a:spAutoFit/>
          </a:bodyPr>
          <a:lstStyle/>
          <a:p>
            <a:r>
              <a:rPr lang="en-GB" sz="2400" dirty="0" smtClean="0"/>
              <a:t>…offering to help/ make a cup of tea</a:t>
            </a:r>
            <a:endParaRPr lang="en-GB" sz="2400" dirty="0"/>
          </a:p>
        </p:txBody>
      </p:sp>
      <p:sp>
        <p:nvSpPr>
          <p:cNvPr id="7" name="TextBox 6"/>
          <p:cNvSpPr txBox="1"/>
          <p:nvPr/>
        </p:nvSpPr>
        <p:spPr>
          <a:xfrm rot="21382337">
            <a:off x="5848673" y="2934677"/>
            <a:ext cx="2952328" cy="461665"/>
          </a:xfrm>
          <a:prstGeom prst="rect">
            <a:avLst/>
          </a:prstGeom>
          <a:noFill/>
        </p:spPr>
        <p:txBody>
          <a:bodyPr wrap="square" rtlCol="0">
            <a:spAutoFit/>
          </a:bodyPr>
          <a:lstStyle/>
          <a:p>
            <a:r>
              <a:rPr lang="en-GB" sz="2400" dirty="0" smtClean="0"/>
              <a:t>…saying hello/smiling.</a:t>
            </a:r>
            <a:endParaRPr lang="en-GB" sz="2400" dirty="0"/>
          </a:p>
        </p:txBody>
      </p:sp>
      <p:sp>
        <p:nvSpPr>
          <p:cNvPr id="8" name="TextBox 7"/>
          <p:cNvSpPr txBox="1"/>
          <p:nvPr/>
        </p:nvSpPr>
        <p:spPr>
          <a:xfrm rot="430285">
            <a:off x="5932039" y="3908956"/>
            <a:ext cx="2952328" cy="1200329"/>
          </a:xfrm>
          <a:prstGeom prst="rect">
            <a:avLst/>
          </a:prstGeom>
          <a:noFill/>
        </p:spPr>
        <p:txBody>
          <a:bodyPr wrap="square" rtlCol="0">
            <a:spAutoFit/>
          </a:bodyPr>
          <a:lstStyle/>
          <a:p>
            <a:r>
              <a:rPr lang="en-GB" sz="2400" dirty="0" smtClean="0"/>
              <a:t>…be part of the team…join in with the extras in school</a:t>
            </a:r>
            <a:endParaRPr lang="en-GB" sz="2400" dirty="0"/>
          </a:p>
        </p:txBody>
      </p:sp>
      <p:sp>
        <p:nvSpPr>
          <p:cNvPr id="9" name="TextBox 8"/>
          <p:cNvSpPr txBox="1"/>
          <p:nvPr/>
        </p:nvSpPr>
        <p:spPr>
          <a:xfrm rot="551360">
            <a:off x="297072" y="1913192"/>
            <a:ext cx="3184651" cy="830997"/>
          </a:xfrm>
          <a:prstGeom prst="rect">
            <a:avLst/>
          </a:prstGeom>
          <a:noFill/>
        </p:spPr>
        <p:txBody>
          <a:bodyPr wrap="square" rtlCol="0">
            <a:spAutoFit/>
          </a:bodyPr>
          <a:lstStyle/>
          <a:p>
            <a:r>
              <a:rPr lang="en-GB" sz="2400" dirty="0" smtClean="0"/>
              <a:t>…be proactive, show an interest, ask questions.</a:t>
            </a:r>
            <a:endParaRPr lang="en-GB" sz="2400" dirty="0"/>
          </a:p>
        </p:txBody>
      </p:sp>
      <p:sp>
        <p:nvSpPr>
          <p:cNvPr id="3" name="TextBox 2"/>
          <p:cNvSpPr txBox="1"/>
          <p:nvPr/>
        </p:nvSpPr>
        <p:spPr>
          <a:xfrm>
            <a:off x="492331" y="5026411"/>
            <a:ext cx="8320318" cy="1815882"/>
          </a:xfrm>
          <a:prstGeom prst="rect">
            <a:avLst/>
          </a:prstGeom>
          <a:noFill/>
        </p:spPr>
        <p:txBody>
          <a:bodyPr wrap="square" rtlCol="0">
            <a:spAutoFit/>
          </a:bodyPr>
          <a:lstStyle/>
          <a:p>
            <a:r>
              <a:rPr lang="en-GB" sz="2800" b="1" dirty="0" smtClean="0">
                <a:solidFill>
                  <a:srgbClr val="7030A0"/>
                </a:solidFill>
              </a:rPr>
              <a:t>Can you think of any other ways to develop positive relationships with colleagues?</a:t>
            </a:r>
          </a:p>
          <a:p>
            <a:r>
              <a:rPr lang="en-GB" sz="2800" b="1" dirty="0" smtClean="0">
                <a:solidFill>
                  <a:srgbClr val="7030A0"/>
                </a:solidFill>
              </a:rPr>
              <a:t>Why is it important to develop relationships outside your own year group? </a:t>
            </a:r>
            <a:endParaRPr lang="en-GB" sz="2800" b="1" dirty="0">
              <a:solidFill>
                <a:srgbClr val="7030A0"/>
              </a:solidFill>
            </a:endParaRPr>
          </a:p>
        </p:txBody>
      </p:sp>
      <p:sp>
        <p:nvSpPr>
          <p:cNvPr id="11" name="TextBox 10"/>
          <p:cNvSpPr txBox="1"/>
          <p:nvPr/>
        </p:nvSpPr>
        <p:spPr>
          <a:xfrm rot="20693641">
            <a:off x="388145" y="3402511"/>
            <a:ext cx="3184651" cy="1200329"/>
          </a:xfrm>
          <a:prstGeom prst="rect">
            <a:avLst/>
          </a:prstGeom>
          <a:noFill/>
        </p:spPr>
        <p:txBody>
          <a:bodyPr wrap="square" rtlCol="0">
            <a:spAutoFit/>
          </a:bodyPr>
          <a:lstStyle/>
          <a:p>
            <a:r>
              <a:rPr lang="en-GB" sz="2400" dirty="0" smtClean="0"/>
              <a:t>…saying thank you when someone does something to help you</a:t>
            </a:r>
            <a:endParaRPr lang="en-GB" sz="2400" dirty="0"/>
          </a:p>
        </p:txBody>
      </p:sp>
    </p:spTree>
    <p:extLst>
      <p:ext uri="{BB962C8B-B14F-4D97-AF65-F5344CB8AC3E}">
        <p14:creationId xmlns:p14="http://schemas.microsoft.com/office/powerpoint/2010/main" val="18926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28600"/>
            <a:ext cx="7918648" cy="1066800"/>
          </a:xfrm>
        </p:spPr>
        <p:txBody>
          <a:bodyPr/>
          <a:lstStyle/>
          <a:p>
            <a:pPr lvl="0"/>
            <a:r>
              <a:rPr lang="en-GB" dirty="0">
                <a:solidFill>
                  <a:srgbClr val="7030A0"/>
                </a:solidFill>
              </a:rPr>
              <a:t>Building </a:t>
            </a:r>
            <a:r>
              <a:rPr lang="en-GB" dirty="0" smtClean="0">
                <a:solidFill>
                  <a:srgbClr val="7030A0"/>
                </a:solidFill>
              </a:rPr>
              <a:t>Relationships</a:t>
            </a:r>
            <a:endParaRPr lang="en-GB" dirty="0">
              <a:solidFill>
                <a:srgbClr val="7030A0"/>
              </a:solidFill>
            </a:endParaRPr>
          </a:p>
        </p:txBody>
      </p:sp>
      <p:sp>
        <p:nvSpPr>
          <p:cNvPr id="3" name="Content Placeholder 2"/>
          <p:cNvSpPr>
            <a:spLocks noGrp="1"/>
          </p:cNvSpPr>
          <p:nvPr>
            <p:ph idx="1"/>
          </p:nvPr>
        </p:nvSpPr>
        <p:spPr>
          <a:xfrm>
            <a:off x="611560" y="1371600"/>
            <a:ext cx="7846640" cy="4114800"/>
          </a:xfrm>
        </p:spPr>
        <p:txBody>
          <a:bodyPr/>
          <a:lstStyle/>
          <a:p>
            <a:pPr marL="0" indent="0">
              <a:buNone/>
            </a:pPr>
            <a:r>
              <a:rPr lang="en-GB" dirty="0" smtClean="0"/>
              <a:t>“..</a:t>
            </a:r>
            <a:r>
              <a:rPr lang="en-GB" dirty="0"/>
              <a:t>on </a:t>
            </a:r>
            <a:r>
              <a:rPr lang="en-GB" dirty="0" smtClean="0"/>
              <a:t>placement </a:t>
            </a:r>
            <a:r>
              <a:rPr lang="en-GB" dirty="0"/>
              <a:t>I made a real effort to make myself known across the whole school from reception to year 6, and I feel this has had a great impact on my experience and has made me feel even more so like a teacher. I was respected by the whole school as a member of staff...it also opened doors for opportunities to observe outstanding practice that I could then adapt and implement in my own teaching.”</a:t>
            </a:r>
          </a:p>
          <a:p>
            <a:endParaRPr lang="en-GB" dirty="0"/>
          </a:p>
        </p:txBody>
      </p:sp>
    </p:spTree>
    <p:extLst>
      <p:ext uri="{BB962C8B-B14F-4D97-AF65-F5344CB8AC3E}">
        <p14:creationId xmlns:p14="http://schemas.microsoft.com/office/powerpoint/2010/main" val="9742264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2276872"/>
            <a:ext cx="7772400" cy="1066800"/>
          </a:xfrm>
        </p:spPr>
        <p:txBody>
          <a:bodyPr/>
          <a:lstStyle/>
          <a:p>
            <a:r>
              <a:rPr lang="en-GB" sz="5400" dirty="0" smtClean="0">
                <a:solidFill>
                  <a:srgbClr val="7030A0"/>
                </a:solidFill>
              </a:rPr>
              <a:t>2. Engagement</a:t>
            </a:r>
            <a:endParaRPr lang="en-GB" sz="5400" dirty="0">
              <a:solidFill>
                <a:srgbClr val="7030A0"/>
              </a:solidFill>
            </a:endParaRPr>
          </a:p>
        </p:txBody>
      </p:sp>
    </p:spTree>
    <p:extLst>
      <p:ext uri="{BB962C8B-B14F-4D97-AF65-F5344CB8AC3E}">
        <p14:creationId xmlns:p14="http://schemas.microsoft.com/office/powerpoint/2010/main" val="30124846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2" descr="http://www.takepart.com/sites/default/files/styles/tp_gallery_slide/public/Wright.jpg?itok=wvWZhqQZ"/>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9631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images.sodahead.com/polls/002321495/1757407043_tumblr_loyb5izZOV1qmhqczo1_500_xlarge.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520" y="260648"/>
            <a:ext cx="9150802" cy="6850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29455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122" name="Picture 2" descr="Growth-v-Fix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16632"/>
            <a:ext cx="9144000" cy="612068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1846" y="6216662"/>
            <a:ext cx="9112155" cy="923330"/>
          </a:xfrm>
          <a:prstGeom prst="rect">
            <a:avLst/>
          </a:prstGeom>
          <a:solidFill>
            <a:schemeClr val="bg1"/>
          </a:solidFill>
        </p:spPr>
        <p:txBody>
          <a:bodyPr wrap="square">
            <a:spAutoFit/>
          </a:bodyPr>
          <a:lstStyle/>
          <a:p>
            <a:endParaRPr lang="en-GB" dirty="0" smtClean="0">
              <a:hlinkClick r:id="rId4"/>
            </a:endParaRPr>
          </a:p>
          <a:p>
            <a:r>
              <a:rPr lang="en-GB" dirty="0" smtClean="0">
                <a:hlinkClick r:id="rId4"/>
              </a:rPr>
              <a:t>http</a:t>
            </a:r>
            <a:r>
              <a:rPr lang="en-GB" dirty="0">
                <a:hlinkClick r:id="rId4"/>
              </a:rPr>
              <a:t>://carriekepple.com/2015/04/24/growth-mindset-vs-fixed-mindset-which-do-you-have</a:t>
            </a:r>
            <a:r>
              <a:rPr lang="en-GB" dirty="0" smtClean="0">
                <a:hlinkClick r:id="rId4"/>
              </a:rPr>
              <a:t>/</a:t>
            </a:r>
            <a:endParaRPr lang="en-GB" dirty="0" smtClean="0"/>
          </a:p>
          <a:p>
            <a:r>
              <a:rPr lang="en-GB" dirty="0" smtClean="0"/>
              <a:t> </a:t>
            </a:r>
            <a:endParaRPr lang="en-GB" dirty="0"/>
          </a:p>
        </p:txBody>
      </p:sp>
    </p:spTree>
    <p:extLst>
      <p:ext uri="{BB962C8B-B14F-4D97-AF65-F5344CB8AC3E}">
        <p14:creationId xmlns:p14="http://schemas.microsoft.com/office/powerpoint/2010/main" val="36989116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246" y="219529"/>
            <a:ext cx="8062664" cy="792088"/>
          </a:xfrm>
        </p:spPr>
        <p:txBody>
          <a:bodyPr/>
          <a:lstStyle/>
          <a:p>
            <a:r>
              <a:rPr lang="en-GB" sz="4800" dirty="0" smtClean="0">
                <a:solidFill>
                  <a:srgbClr val="7030A0"/>
                </a:solidFill>
              </a:rPr>
              <a:t>Engagement</a:t>
            </a:r>
            <a:endParaRPr lang="en-GB" sz="4800" dirty="0">
              <a:solidFill>
                <a:srgbClr val="7030A0"/>
              </a:solidFill>
            </a:endParaRPr>
          </a:p>
        </p:txBody>
      </p:sp>
      <p:pic>
        <p:nvPicPr>
          <p:cNvPr id="3074" name="Picture 2" descr="C:\Users\deborah\AppData\Local\Microsoft\Windows\Temporary Internet Files\Content.IE5\PLJ8A1D6\EmployeeEngagement-358x358[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2348880"/>
            <a:ext cx="1704975" cy="170497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rot="475735">
            <a:off x="319627" y="1474876"/>
            <a:ext cx="3071567" cy="1200329"/>
          </a:xfrm>
          <a:prstGeom prst="rect">
            <a:avLst/>
          </a:prstGeom>
          <a:noFill/>
        </p:spPr>
        <p:txBody>
          <a:bodyPr wrap="square" rtlCol="0">
            <a:spAutoFit/>
          </a:bodyPr>
          <a:lstStyle/>
          <a:p>
            <a:r>
              <a:rPr lang="en-GB" sz="2400" dirty="0" smtClean="0"/>
              <a:t>…actively participate in sessions – contribute to discussions</a:t>
            </a:r>
            <a:endParaRPr lang="en-GB" sz="2400" dirty="0"/>
          </a:p>
        </p:txBody>
      </p:sp>
      <p:sp>
        <p:nvSpPr>
          <p:cNvPr id="6" name="TextBox 5"/>
          <p:cNvSpPr txBox="1"/>
          <p:nvPr/>
        </p:nvSpPr>
        <p:spPr>
          <a:xfrm>
            <a:off x="379246" y="3050832"/>
            <a:ext cx="2952328" cy="830997"/>
          </a:xfrm>
          <a:prstGeom prst="rect">
            <a:avLst/>
          </a:prstGeom>
          <a:noFill/>
        </p:spPr>
        <p:txBody>
          <a:bodyPr wrap="square" rtlCol="0">
            <a:spAutoFit/>
          </a:bodyPr>
          <a:lstStyle/>
          <a:p>
            <a:r>
              <a:rPr lang="en-GB" sz="2400" dirty="0" smtClean="0"/>
              <a:t>…engage </a:t>
            </a:r>
            <a:r>
              <a:rPr lang="en-GB" sz="2400" dirty="0"/>
              <a:t>with and support each </a:t>
            </a:r>
            <a:r>
              <a:rPr lang="en-GB" sz="2400" dirty="0" smtClean="0"/>
              <a:t>other.</a:t>
            </a:r>
            <a:endParaRPr lang="en-GB" sz="2400" dirty="0"/>
          </a:p>
        </p:txBody>
      </p:sp>
      <p:sp>
        <p:nvSpPr>
          <p:cNvPr id="7" name="TextBox 6"/>
          <p:cNvSpPr txBox="1"/>
          <p:nvPr/>
        </p:nvSpPr>
        <p:spPr>
          <a:xfrm rot="21207073">
            <a:off x="573804" y="5122259"/>
            <a:ext cx="2952328" cy="830997"/>
          </a:xfrm>
          <a:prstGeom prst="rect">
            <a:avLst/>
          </a:prstGeom>
          <a:noFill/>
        </p:spPr>
        <p:txBody>
          <a:bodyPr wrap="square" rtlCol="0">
            <a:spAutoFit/>
          </a:bodyPr>
          <a:lstStyle/>
          <a:p>
            <a:r>
              <a:rPr lang="en-GB" sz="2400" dirty="0" smtClean="0"/>
              <a:t>…be willing to work with different people</a:t>
            </a:r>
            <a:endParaRPr lang="en-GB" sz="2400" dirty="0"/>
          </a:p>
        </p:txBody>
      </p:sp>
      <p:sp>
        <p:nvSpPr>
          <p:cNvPr id="8" name="TextBox 7"/>
          <p:cNvSpPr txBox="1"/>
          <p:nvPr/>
        </p:nvSpPr>
        <p:spPr>
          <a:xfrm rot="20744283">
            <a:off x="5220326" y="483930"/>
            <a:ext cx="3184651" cy="1569660"/>
          </a:xfrm>
          <a:prstGeom prst="rect">
            <a:avLst/>
          </a:prstGeom>
          <a:noFill/>
        </p:spPr>
        <p:txBody>
          <a:bodyPr wrap="square" rtlCol="0">
            <a:spAutoFit/>
          </a:bodyPr>
          <a:lstStyle/>
          <a:p>
            <a:r>
              <a:rPr lang="en-GB" sz="2400" dirty="0" smtClean="0"/>
              <a:t>…contribute to forums…appropriately – be mindful of the feelings of others</a:t>
            </a:r>
            <a:endParaRPr lang="en-GB" sz="2400" dirty="0"/>
          </a:p>
        </p:txBody>
      </p:sp>
      <p:sp>
        <p:nvSpPr>
          <p:cNvPr id="9" name="TextBox 8"/>
          <p:cNvSpPr txBox="1"/>
          <p:nvPr/>
        </p:nvSpPr>
        <p:spPr>
          <a:xfrm rot="21102669">
            <a:off x="291341" y="4358643"/>
            <a:ext cx="3169930" cy="461665"/>
          </a:xfrm>
          <a:prstGeom prst="rect">
            <a:avLst/>
          </a:prstGeom>
          <a:noFill/>
        </p:spPr>
        <p:txBody>
          <a:bodyPr wrap="square" rtlCol="0">
            <a:spAutoFit/>
          </a:bodyPr>
          <a:lstStyle/>
          <a:p>
            <a:r>
              <a:rPr lang="en-GB" sz="2400" dirty="0" smtClean="0"/>
              <a:t>…complete evaluations</a:t>
            </a:r>
            <a:endParaRPr lang="en-GB" sz="2400" dirty="0"/>
          </a:p>
        </p:txBody>
      </p:sp>
      <p:sp>
        <p:nvSpPr>
          <p:cNvPr id="11" name="TextBox 10"/>
          <p:cNvSpPr txBox="1"/>
          <p:nvPr/>
        </p:nvSpPr>
        <p:spPr>
          <a:xfrm>
            <a:off x="3820001" y="5075118"/>
            <a:ext cx="2952328" cy="830997"/>
          </a:xfrm>
          <a:prstGeom prst="rect">
            <a:avLst/>
          </a:prstGeom>
          <a:noFill/>
        </p:spPr>
        <p:txBody>
          <a:bodyPr wrap="square" rtlCol="0">
            <a:spAutoFit/>
          </a:bodyPr>
          <a:lstStyle/>
          <a:p>
            <a:r>
              <a:rPr lang="en-GB" sz="2400" dirty="0" smtClean="0"/>
              <a:t>…attendance and punctuality</a:t>
            </a:r>
            <a:endParaRPr lang="en-GB" sz="2400" dirty="0"/>
          </a:p>
        </p:txBody>
      </p:sp>
      <p:sp>
        <p:nvSpPr>
          <p:cNvPr id="12" name="TextBox 11"/>
          <p:cNvSpPr txBox="1"/>
          <p:nvPr/>
        </p:nvSpPr>
        <p:spPr>
          <a:xfrm rot="21211782">
            <a:off x="5847973" y="2206671"/>
            <a:ext cx="2952328" cy="830997"/>
          </a:xfrm>
          <a:prstGeom prst="rect">
            <a:avLst/>
          </a:prstGeom>
          <a:noFill/>
        </p:spPr>
        <p:txBody>
          <a:bodyPr wrap="square" rtlCol="0">
            <a:spAutoFit/>
          </a:bodyPr>
          <a:lstStyle/>
          <a:p>
            <a:r>
              <a:rPr lang="en-GB" sz="2400" dirty="0" smtClean="0"/>
              <a:t>…respectful use of laptops</a:t>
            </a:r>
            <a:endParaRPr lang="en-GB" sz="2400" dirty="0"/>
          </a:p>
        </p:txBody>
      </p:sp>
      <p:sp>
        <p:nvSpPr>
          <p:cNvPr id="13" name="TextBox 12"/>
          <p:cNvSpPr txBox="1"/>
          <p:nvPr/>
        </p:nvSpPr>
        <p:spPr>
          <a:xfrm rot="754016">
            <a:off x="5886808" y="4630894"/>
            <a:ext cx="3169930" cy="830997"/>
          </a:xfrm>
          <a:prstGeom prst="rect">
            <a:avLst/>
          </a:prstGeom>
          <a:noFill/>
        </p:spPr>
        <p:txBody>
          <a:bodyPr wrap="square" rtlCol="0">
            <a:spAutoFit/>
          </a:bodyPr>
          <a:lstStyle/>
          <a:p>
            <a:r>
              <a:rPr lang="en-GB" sz="2400" dirty="0" smtClean="0"/>
              <a:t>…phones away unless an emergency</a:t>
            </a:r>
            <a:endParaRPr lang="en-GB" sz="2400" dirty="0"/>
          </a:p>
        </p:txBody>
      </p:sp>
      <p:sp>
        <p:nvSpPr>
          <p:cNvPr id="4" name="Rectangle 3"/>
          <p:cNvSpPr/>
          <p:nvPr/>
        </p:nvSpPr>
        <p:spPr>
          <a:xfrm>
            <a:off x="6080943" y="3323259"/>
            <a:ext cx="3062787" cy="830997"/>
          </a:xfrm>
          <a:prstGeom prst="rect">
            <a:avLst/>
          </a:prstGeom>
        </p:spPr>
        <p:txBody>
          <a:bodyPr wrap="square">
            <a:spAutoFit/>
          </a:bodyPr>
          <a:lstStyle/>
          <a:p>
            <a:r>
              <a:rPr lang="en-GB" dirty="0" smtClean="0"/>
              <a:t>…</a:t>
            </a:r>
            <a:r>
              <a:rPr lang="en-GB" sz="2400" dirty="0"/>
              <a:t>phrase things professionally</a:t>
            </a:r>
          </a:p>
        </p:txBody>
      </p:sp>
    </p:spTree>
    <p:extLst>
      <p:ext uri="{BB962C8B-B14F-4D97-AF65-F5344CB8AC3E}">
        <p14:creationId xmlns:p14="http://schemas.microsoft.com/office/powerpoint/2010/main" val="3277832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1" grpId="0"/>
      <p:bldP spid="12" grpId="0"/>
      <p:bldP spid="1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1026" name="Picture 2" descr="C:\Users\u1373494\AppData\Local\Microsoft\Windows\Temporary Internet Files\Content.IE5\MRFKL98C\Smartphone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954" y="2276872"/>
            <a:ext cx="3248878" cy="2240606"/>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u1373494\AppData\Local\Microsoft\Windows\Temporary Internet Files\Content.IE5\MRFKL98C\R522_03[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64154" y="1700809"/>
            <a:ext cx="3544287" cy="33830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08581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404664"/>
            <a:ext cx="7946978" cy="769441"/>
          </a:xfrm>
          <a:prstGeom prst="rect">
            <a:avLst/>
          </a:prstGeom>
          <a:noFill/>
        </p:spPr>
        <p:txBody>
          <a:bodyPr wrap="square" rtlCol="0">
            <a:spAutoFit/>
          </a:bodyPr>
          <a:lstStyle/>
          <a:p>
            <a:r>
              <a:rPr lang="en-GB" sz="4400" b="1" dirty="0" smtClean="0">
                <a:solidFill>
                  <a:srgbClr val="7030A0"/>
                </a:solidFill>
              </a:rPr>
              <a:t>Attendance and Punctuality</a:t>
            </a:r>
            <a:endParaRPr lang="en-GB" sz="4400" b="1" dirty="0">
              <a:solidFill>
                <a:srgbClr val="7030A0"/>
              </a:solidFill>
            </a:endParaRPr>
          </a:p>
        </p:txBody>
      </p:sp>
      <p:sp>
        <p:nvSpPr>
          <p:cNvPr id="5" name="Content Placeholder 4"/>
          <p:cNvSpPr txBox="1">
            <a:spLocks noGrp="1"/>
          </p:cNvSpPr>
          <p:nvPr>
            <p:ph idx="1"/>
          </p:nvPr>
        </p:nvSpPr>
        <p:spPr>
          <a:xfrm>
            <a:off x="539552" y="1201900"/>
            <a:ext cx="7772400" cy="5410712"/>
          </a:xfrm>
          <a:prstGeom prst="rect">
            <a:avLst/>
          </a:prstGeom>
          <a:noFill/>
        </p:spPr>
        <p:txBody>
          <a:bodyPr wrap="square" rtlCol="0">
            <a:spAutoFit/>
          </a:bodyPr>
          <a:lstStyle/>
          <a:p>
            <a:pPr marL="285750" indent="-285750">
              <a:buFont typeface="Arial" panose="020B0604020202020204" pitchFamily="34" charset="0"/>
              <a:buChar char="•"/>
            </a:pPr>
            <a:r>
              <a:rPr lang="en-GB" dirty="0" smtClean="0"/>
              <a:t>Follow procedures for unavoidable absence  - see handbook for details. </a:t>
            </a:r>
          </a:p>
          <a:p>
            <a:pPr marL="285750" indent="-285750">
              <a:buFont typeface="Arial" panose="020B0604020202020204" pitchFamily="34" charset="0"/>
              <a:buChar char="•"/>
            </a:pPr>
            <a:r>
              <a:rPr lang="en-GB" dirty="0" smtClean="0"/>
              <a:t>Complete o</a:t>
            </a:r>
            <a:r>
              <a:rPr lang="en-GB" dirty="0" smtClean="0"/>
              <a:t>nline form on Moodle</a:t>
            </a:r>
            <a:endParaRPr lang="en-GB" dirty="0" smtClean="0"/>
          </a:p>
          <a:p>
            <a:pPr marL="285750" indent="-285750">
              <a:buFont typeface="Arial" panose="020B0604020202020204" pitchFamily="34" charset="0"/>
              <a:buChar char="•"/>
            </a:pPr>
            <a:r>
              <a:rPr lang="en-GB" dirty="0" smtClean="0"/>
              <a:t>Email personal </a:t>
            </a:r>
            <a:r>
              <a:rPr lang="en-GB" dirty="0" smtClean="0"/>
              <a:t>tutor and Julie if you need to have an unavoidable absence</a:t>
            </a:r>
            <a:endParaRPr lang="en-GB" dirty="0" smtClean="0"/>
          </a:p>
          <a:p>
            <a:pPr marL="285750" indent="-285750">
              <a:buFont typeface="Arial" panose="020B0604020202020204" pitchFamily="34" charset="0"/>
              <a:buChar char="•"/>
            </a:pPr>
            <a:r>
              <a:rPr lang="en-GB" dirty="0" smtClean="0"/>
              <a:t>Keep mentor informed of </a:t>
            </a:r>
            <a:r>
              <a:rPr lang="en-GB" dirty="0" smtClean="0"/>
              <a:t>any university absences</a:t>
            </a:r>
          </a:p>
          <a:p>
            <a:pPr marL="285750" indent="-285750">
              <a:buFont typeface="Arial" panose="020B0604020202020204" pitchFamily="34" charset="0"/>
              <a:buChar char="•"/>
            </a:pPr>
            <a:r>
              <a:rPr lang="en-GB" dirty="0" smtClean="0"/>
              <a:t>Medical appointments should not be arranged on university days unless an emergency</a:t>
            </a:r>
            <a:endParaRPr lang="en-GB"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060848"/>
            <a:ext cx="8280920" cy="1296144"/>
          </a:xfrm>
        </p:spPr>
        <p:txBody>
          <a:bodyPr/>
          <a:lstStyle/>
          <a:p>
            <a:pPr marL="623888" indent="-623888"/>
            <a:r>
              <a:rPr lang="en-GB" dirty="0">
                <a:solidFill>
                  <a:srgbClr val="7030A0"/>
                </a:solidFill>
              </a:rPr>
              <a:t>3</a:t>
            </a:r>
            <a:r>
              <a:rPr lang="en-GB" dirty="0" smtClean="0">
                <a:solidFill>
                  <a:srgbClr val="7030A0"/>
                </a:solidFill>
              </a:rPr>
              <a:t>. </a:t>
            </a:r>
            <a:r>
              <a:rPr lang="en-GB" dirty="0">
                <a:solidFill>
                  <a:srgbClr val="7030A0"/>
                </a:solidFill>
              </a:rPr>
              <a:t>Accountable, up-to-date and </a:t>
            </a:r>
            <a:r>
              <a:rPr lang="en-GB" dirty="0" smtClean="0">
                <a:solidFill>
                  <a:srgbClr val="7030A0"/>
                </a:solidFill>
              </a:rPr>
              <a:t>self-critical</a:t>
            </a:r>
            <a:endParaRPr lang="en-GB" dirty="0">
              <a:solidFill>
                <a:srgbClr val="7030A0"/>
              </a:solidFill>
            </a:endParaRPr>
          </a:p>
        </p:txBody>
      </p:sp>
    </p:spTree>
    <p:extLst>
      <p:ext uri="{BB962C8B-B14F-4D97-AF65-F5344CB8AC3E}">
        <p14:creationId xmlns:p14="http://schemas.microsoft.com/office/powerpoint/2010/main" val="36584639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6232"/>
            <a:ext cx="7772400" cy="1066800"/>
          </a:xfrm>
        </p:spPr>
        <p:txBody>
          <a:bodyPr>
            <a:noAutofit/>
          </a:bodyPr>
          <a:lstStyle/>
          <a:p>
            <a:pPr algn="l"/>
            <a:r>
              <a:rPr lang="en-GB" sz="4800" dirty="0" smtClean="0">
                <a:solidFill>
                  <a:srgbClr val="7030A0"/>
                </a:solidFill>
              </a:rPr>
              <a:t>Objectives</a:t>
            </a:r>
            <a:endParaRPr lang="en-GB" sz="4000" dirty="0">
              <a:solidFill>
                <a:srgbClr val="7030A0"/>
              </a:solidFill>
            </a:endParaRPr>
          </a:p>
        </p:txBody>
      </p:sp>
      <p:sp>
        <p:nvSpPr>
          <p:cNvPr id="4" name="Content Placeholder 3"/>
          <p:cNvSpPr>
            <a:spLocks noGrp="1"/>
          </p:cNvSpPr>
          <p:nvPr>
            <p:ph idx="1"/>
          </p:nvPr>
        </p:nvSpPr>
        <p:spPr>
          <a:xfrm>
            <a:off x="179512" y="908720"/>
            <a:ext cx="8850916" cy="5472608"/>
          </a:xfrm>
        </p:spPr>
        <p:txBody>
          <a:bodyPr/>
          <a:lstStyle/>
          <a:p>
            <a:r>
              <a:rPr lang="en-GB" dirty="0" smtClean="0"/>
              <a:t>Understand what it means to be a ‘professional’ </a:t>
            </a:r>
          </a:p>
          <a:p>
            <a:r>
              <a:rPr lang="en-GB" dirty="0" smtClean="0"/>
              <a:t>To understand the importance of professionalism to the teacher/trainee teacher role </a:t>
            </a:r>
          </a:p>
          <a:p>
            <a:r>
              <a:rPr lang="en-GB" dirty="0" smtClean="0"/>
              <a:t>Develop an understanding of the importance of the Preamble and Part Two of the Teachers’ Standards </a:t>
            </a:r>
            <a:r>
              <a:rPr lang="en-GB" dirty="0"/>
              <a:t>helping </a:t>
            </a:r>
            <a:r>
              <a:rPr lang="en-GB" dirty="0" smtClean="0"/>
              <a:t>professionals</a:t>
            </a:r>
          </a:p>
          <a:p>
            <a:r>
              <a:rPr lang="en-GB" dirty="0" smtClean="0"/>
              <a:t>To begin to develop professional wisdom and an understanding of the moral role of the teacher through the critical reflection on </a:t>
            </a:r>
            <a:r>
              <a:rPr lang="en-US" dirty="0" smtClean="0"/>
              <a:t>ethical </a:t>
            </a:r>
            <a:r>
              <a:rPr lang="en-GB" dirty="0" smtClean="0"/>
              <a:t>dilemmas </a:t>
            </a:r>
            <a:r>
              <a:rPr lang="en-GB" dirty="0"/>
              <a:t>in </a:t>
            </a:r>
            <a:r>
              <a:rPr lang="en-GB" dirty="0" smtClean="0"/>
              <a:t>practice</a:t>
            </a:r>
          </a:p>
          <a:p>
            <a:pPr lvl="1"/>
            <a:endParaRPr lang="en-GB" dirty="0" smtClean="0"/>
          </a:p>
          <a:p>
            <a:endParaRPr lang="en-GB" dirty="0"/>
          </a:p>
        </p:txBody>
      </p:sp>
    </p:spTree>
    <p:extLst>
      <p:ext uri="{BB962C8B-B14F-4D97-AF65-F5344CB8AC3E}">
        <p14:creationId xmlns:p14="http://schemas.microsoft.com/office/powerpoint/2010/main" val="28615345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066800"/>
          </a:xfrm>
        </p:spPr>
        <p:txBody>
          <a:bodyPr/>
          <a:lstStyle/>
          <a:p>
            <a:r>
              <a:rPr lang="en-GB" dirty="0" smtClean="0">
                <a:solidFill>
                  <a:srgbClr val="7030A0"/>
                </a:solidFill>
              </a:rPr>
              <a:t>Accountable and self-critical</a:t>
            </a:r>
            <a:endParaRPr lang="en-GB" dirty="0">
              <a:solidFill>
                <a:srgbClr val="7030A0"/>
              </a:solidFill>
            </a:endParaRPr>
          </a:p>
        </p:txBody>
      </p:sp>
      <p:sp>
        <p:nvSpPr>
          <p:cNvPr id="3" name="Content Placeholder 2"/>
          <p:cNvSpPr>
            <a:spLocks noGrp="1"/>
          </p:cNvSpPr>
          <p:nvPr>
            <p:ph idx="1"/>
          </p:nvPr>
        </p:nvSpPr>
        <p:spPr>
          <a:xfrm>
            <a:off x="539552" y="1700808"/>
            <a:ext cx="7772400" cy="3960440"/>
          </a:xfrm>
        </p:spPr>
        <p:txBody>
          <a:bodyPr/>
          <a:lstStyle/>
          <a:p>
            <a:r>
              <a:rPr lang="en-GB" sz="3600" dirty="0" smtClean="0"/>
              <a:t>Take responsibility for your own professional development (with support)</a:t>
            </a:r>
          </a:p>
          <a:p>
            <a:r>
              <a:rPr lang="en-GB" sz="3600" dirty="0" smtClean="0">
                <a:solidFill>
                  <a:srgbClr val="00B050"/>
                </a:solidFill>
              </a:rPr>
              <a:t>Be open to feedback</a:t>
            </a:r>
          </a:p>
          <a:p>
            <a:r>
              <a:rPr lang="en-GB" sz="3600" dirty="0" smtClean="0">
                <a:solidFill>
                  <a:srgbClr val="00B050"/>
                </a:solidFill>
              </a:rPr>
              <a:t>See feedback as constructive</a:t>
            </a:r>
          </a:p>
          <a:p>
            <a:r>
              <a:rPr lang="en-GB" sz="3600" dirty="0" smtClean="0"/>
              <a:t>Proactively seek support</a:t>
            </a:r>
            <a:endParaRPr lang="en-GB" sz="3600" dirty="0"/>
          </a:p>
        </p:txBody>
      </p:sp>
    </p:spTree>
    <p:extLst>
      <p:ext uri="{BB962C8B-B14F-4D97-AF65-F5344CB8AC3E}">
        <p14:creationId xmlns:p14="http://schemas.microsoft.com/office/powerpoint/2010/main" val="22192712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5017"/>
            <a:ext cx="7772400" cy="1066800"/>
          </a:xfrm>
        </p:spPr>
        <p:txBody>
          <a:bodyPr/>
          <a:lstStyle/>
          <a:p>
            <a:r>
              <a:rPr lang="en-GB" b="1" dirty="0" smtClean="0">
                <a:solidFill>
                  <a:srgbClr val="7030A0"/>
                </a:solidFill>
              </a:rPr>
              <a:t>Reflective practice</a:t>
            </a:r>
            <a:endParaRPr lang="en-GB" b="1" dirty="0">
              <a:solidFill>
                <a:srgbClr val="7030A0"/>
              </a:solidFill>
            </a:endParaRPr>
          </a:p>
        </p:txBody>
      </p:sp>
      <p:sp>
        <p:nvSpPr>
          <p:cNvPr id="3" name="Content Placeholder 2"/>
          <p:cNvSpPr>
            <a:spLocks noGrp="1"/>
          </p:cNvSpPr>
          <p:nvPr>
            <p:ph idx="1"/>
          </p:nvPr>
        </p:nvSpPr>
        <p:spPr>
          <a:xfrm>
            <a:off x="611560" y="980728"/>
            <a:ext cx="8064896" cy="5400600"/>
          </a:xfrm>
        </p:spPr>
        <p:txBody>
          <a:bodyPr/>
          <a:lstStyle/>
          <a:p>
            <a:r>
              <a:rPr lang="en-GB" sz="2800" dirty="0" smtClean="0"/>
              <a:t>You will develop the skills to critically reflect throughout your training and career;</a:t>
            </a:r>
          </a:p>
          <a:p>
            <a:r>
              <a:rPr lang="en-GB" sz="2800" dirty="0" smtClean="0"/>
              <a:t>It is important to take the time to critically reflect on:</a:t>
            </a:r>
          </a:p>
          <a:p>
            <a:pPr lvl="1"/>
            <a:r>
              <a:rPr lang="en-GB" dirty="0" smtClean="0"/>
              <a:t>your progress</a:t>
            </a:r>
          </a:p>
          <a:p>
            <a:pPr lvl="1"/>
            <a:r>
              <a:rPr lang="en-GB" dirty="0"/>
              <a:t>y</a:t>
            </a:r>
            <a:r>
              <a:rPr lang="en-GB" dirty="0" smtClean="0"/>
              <a:t>our classroom practice</a:t>
            </a:r>
          </a:p>
          <a:p>
            <a:pPr lvl="1"/>
            <a:r>
              <a:rPr lang="en-GB" dirty="0" smtClean="0"/>
              <a:t>relevant literature and theory</a:t>
            </a:r>
          </a:p>
          <a:p>
            <a:pPr lvl="1"/>
            <a:r>
              <a:rPr lang="en-GB" dirty="0"/>
              <a:t>y</a:t>
            </a:r>
            <a:r>
              <a:rPr lang="en-GB" dirty="0" smtClean="0"/>
              <a:t>our learning from your university-based training AND</a:t>
            </a:r>
          </a:p>
          <a:p>
            <a:pPr lvl="1"/>
            <a:r>
              <a:rPr lang="en-GB" dirty="0"/>
              <a:t>w</a:t>
            </a:r>
            <a:r>
              <a:rPr lang="en-GB" dirty="0" smtClean="0"/>
              <a:t>hat you observe/experience on your school placements</a:t>
            </a:r>
          </a:p>
          <a:p>
            <a:pPr lvl="1"/>
            <a:endParaRPr lang="en-GB" dirty="0"/>
          </a:p>
        </p:txBody>
      </p:sp>
    </p:spTree>
    <p:extLst>
      <p:ext uri="{BB962C8B-B14F-4D97-AF65-F5344CB8AC3E}">
        <p14:creationId xmlns:p14="http://schemas.microsoft.com/office/powerpoint/2010/main" val="30059827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2204864"/>
            <a:ext cx="5904656" cy="1296144"/>
          </a:xfrm>
        </p:spPr>
        <p:txBody>
          <a:bodyPr/>
          <a:lstStyle/>
          <a:p>
            <a:pPr marL="623888" indent="-623888"/>
            <a:r>
              <a:rPr lang="en-GB" sz="4800" dirty="0">
                <a:solidFill>
                  <a:srgbClr val="7030A0"/>
                </a:solidFill>
              </a:rPr>
              <a:t>4</a:t>
            </a:r>
            <a:r>
              <a:rPr lang="en-GB" sz="4800" dirty="0" smtClean="0">
                <a:solidFill>
                  <a:srgbClr val="7030A0"/>
                </a:solidFill>
              </a:rPr>
              <a:t>. Professional Ethics</a:t>
            </a:r>
            <a:endParaRPr lang="en-GB" sz="4800" dirty="0">
              <a:solidFill>
                <a:srgbClr val="7030A0"/>
              </a:solidFill>
            </a:endParaRPr>
          </a:p>
        </p:txBody>
      </p:sp>
    </p:spTree>
    <p:extLst>
      <p:ext uri="{BB962C8B-B14F-4D97-AF65-F5344CB8AC3E}">
        <p14:creationId xmlns:p14="http://schemas.microsoft.com/office/powerpoint/2010/main" val="2667996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7171" name="Picture 3"/>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rcRect l="9925" r="11638"/>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376391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424936" cy="1066800"/>
          </a:xfrm>
        </p:spPr>
        <p:txBody>
          <a:bodyPr/>
          <a:lstStyle/>
          <a:p>
            <a:r>
              <a:rPr lang="en-GB" dirty="0" smtClean="0">
                <a:solidFill>
                  <a:srgbClr val="7030A0"/>
                </a:solidFill>
              </a:rPr>
              <a:t>The need for professional wisdom</a:t>
            </a:r>
            <a:endParaRPr lang="en-GB" dirty="0">
              <a:solidFill>
                <a:srgbClr val="7030A0"/>
              </a:solidFill>
            </a:endParaRPr>
          </a:p>
        </p:txBody>
      </p:sp>
      <p:sp>
        <p:nvSpPr>
          <p:cNvPr id="3" name="Content Placeholder 2"/>
          <p:cNvSpPr>
            <a:spLocks noGrp="1"/>
          </p:cNvSpPr>
          <p:nvPr>
            <p:ph idx="1"/>
          </p:nvPr>
        </p:nvSpPr>
        <p:spPr>
          <a:xfrm>
            <a:off x="179512" y="1058453"/>
            <a:ext cx="8964488" cy="5250868"/>
          </a:xfrm>
        </p:spPr>
        <p:txBody>
          <a:bodyPr/>
          <a:lstStyle/>
          <a:p>
            <a:pPr marL="0" indent="0">
              <a:buNone/>
            </a:pPr>
            <a:r>
              <a:rPr lang="en-US" sz="3000" i="1" dirty="0" smtClean="0">
                <a:latin typeface="AkzidenzGroteskBQ-Italic"/>
              </a:rPr>
              <a:t>“The </a:t>
            </a:r>
            <a:r>
              <a:rPr lang="en-US" sz="3000" i="1" dirty="0">
                <a:latin typeface="AkzidenzGroteskBQ-Italic"/>
              </a:rPr>
              <a:t>professions enjoy a unique </a:t>
            </a:r>
            <a:r>
              <a:rPr lang="en-US" sz="3000" i="1" dirty="0" smtClean="0">
                <a:latin typeface="AkzidenzGroteskBQ-Italic"/>
              </a:rPr>
              <a:t>and privileged </a:t>
            </a:r>
            <a:r>
              <a:rPr lang="en-US" sz="3000" i="1" dirty="0">
                <a:latin typeface="AkzidenzGroteskBQ-Italic"/>
              </a:rPr>
              <a:t>place in the public </a:t>
            </a:r>
            <a:r>
              <a:rPr lang="en-US" sz="3000" i="1" dirty="0" smtClean="0">
                <a:latin typeface="AkzidenzGroteskBQ-Italic"/>
              </a:rPr>
              <a:t>eye. They </a:t>
            </a:r>
            <a:r>
              <a:rPr lang="en-US" sz="3000" i="1" dirty="0">
                <a:latin typeface="AkzidenzGroteskBQ-Italic"/>
              </a:rPr>
              <a:t>are relied upon for moral </a:t>
            </a:r>
            <a:r>
              <a:rPr lang="en-US" sz="3000" i="1" dirty="0" smtClean="0">
                <a:latin typeface="AkzidenzGroteskBQ-Italic"/>
              </a:rPr>
              <a:t>probity, diligence</a:t>
            </a:r>
            <a:r>
              <a:rPr lang="en-US" sz="3000" i="1" dirty="0">
                <a:latin typeface="AkzidenzGroteskBQ-Italic"/>
              </a:rPr>
              <a:t>, fairness and resolve, </a:t>
            </a:r>
            <a:r>
              <a:rPr lang="en-US" sz="3000" i="1" dirty="0" smtClean="0">
                <a:latin typeface="AkzidenzGroteskBQ-Italic"/>
              </a:rPr>
              <a:t>frequently in </a:t>
            </a:r>
            <a:r>
              <a:rPr lang="en-US" sz="3000" i="1" dirty="0">
                <a:latin typeface="AkzidenzGroteskBQ-Italic"/>
              </a:rPr>
              <a:t>complicated circumstances and often </a:t>
            </a:r>
            <a:r>
              <a:rPr lang="en-US" sz="3000" i="1" dirty="0" smtClean="0">
                <a:latin typeface="AkzidenzGroteskBQ-Italic"/>
              </a:rPr>
              <a:t>in the </a:t>
            </a:r>
            <a:r>
              <a:rPr lang="en-US" sz="3000" i="1" dirty="0">
                <a:latin typeface="AkzidenzGroteskBQ-Italic"/>
              </a:rPr>
              <a:t>face of conflicting demands. Professional</a:t>
            </a:r>
          </a:p>
          <a:p>
            <a:pPr marL="0" indent="0">
              <a:buNone/>
            </a:pPr>
            <a:r>
              <a:rPr lang="en-US" sz="3000" i="1" dirty="0">
                <a:latin typeface="AkzidenzGroteskBQ-Italic"/>
              </a:rPr>
              <a:t>people are expected to do the right thing; </a:t>
            </a:r>
            <a:r>
              <a:rPr lang="en-US" sz="3000" i="1" dirty="0" smtClean="0">
                <a:latin typeface="AkzidenzGroteskBQ-Italic"/>
              </a:rPr>
              <a:t>and they </a:t>
            </a:r>
            <a:r>
              <a:rPr lang="en-US" sz="3000" i="1" dirty="0">
                <a:latin typeface="AkzidenzGroteskBQ-Italic"/>
              </a:rPr>
              <a:t>are expected to do the right thing </a:t>
            </a:r>
            <a:r>
              <a:rPr lang="en-US" sz="3000" i="1" dirty="0" smtClean="0">
                <a:latin typeface="AkzidenzGroteskBQ-Italic"/>
              </a:rPr>
              <a:t>both for  individuals </a:t>
            </a:r>
            <a:r>
              <a:rPr lang="en-US" sz="3000" i="1" dirty="0">
                <a:latin typeface="AkzidenzGroteskBQ-Italic"/>
              </a:rPr>
              <a:t>– be they clients, </a:t>
            </a:r>
            <a:r>
              <a:rPr lang="en-US" sz="3000" i="1" dirty="0" smtClean="0">
                <a:latin typeface="AkzidenzGroteskBQ-Italic"/>
              </a:rPr>
              <a:t>customers, patients</a:t>
            </a:r>
            <a:r>
              <a:rPr lang="en-US" sz="3000" i="1" dirty="0">
                <a:latin typeface="AkzidenzGroteskBQ-Italic"/>
              </a:rPr>
              <a:t>, pupils, victims of crime or </a:t>
            </a:r>
            <a:r>
              <a:rPr lang="en-US" sz="3000" i="1" dirty="0" smtClean="0">
                <a:latin typeface="AkzidenzGroteskBQ-Italic"/>
              </a:rPr>
              <a:t>enemy combatants </a:t>
            </a:r>
            <a:r>
              <a:rPr lang="en-US" sz="3000" i="1" dirty="0">
                <a:latin typeface="AkzidenzGroteskBQ-Italic"/>
              </a:rPr>
              <a:t>– and for society at large</a:t>
            </a:r>
            <a:r>
              <a:rPr lang="en-US" sz="3000" i="1" dirty="0" smtClean="0">
                <a:latin typeface="AkzidenzGroteskBQ-Italic"/>
              </a:rPr>
              <a:t>.”</a:t>
            </a:r>
          </a:p>
          <a:p>
            <a:pPr marL="0" indent="0" algn="r">
              <a:buNone/>
            </a:pPr>
            <a:r>
              <a:rPr lang="en-GB" sz="3000" dirty="0" smtClean="0">
                <a:latin typeface="AkzidenzGroteskBQ-Reg"/>
              </a:rPr>
              <a:t>(</a:t>
            </a:r>
            <a:r>
              <a:rPr lang="en-GB" sz="3000" dirty="0">
                <a:latin typeface="AkzidenzGroteskBQ-Reg"/>
              </a:rPr>
              <a:t>Jubilee Centre, 2016)</a:t>
            </a:r>
            <a:endParaRPr lang="en-GB" sz="3000" dirty="0"/>
          </a:p>
        </p:txBody>
      </p:sp>
    </p:spTree>
    <p:extLst>
      <p:ext uri="{BB962C8B-B14F-4D97-AF65-F5344CB8AC3E}">
        <p14:creationId xmlns:p14="http://schemas.microsoft.com/office/powerpoint/2010/main" val="24784865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3"/>
          <a:stretch>
            <a:fillRect/>
          </a:stretch>
        </p:blipFill>
        <p:spPr>
          <a:xfrm>
            <a:off x="-21886" y="228600"/>
            <a:ext cx="8925887" cy="6422720"/>
          </a:xfrm>
          <a:prstGeom prst="rect">
            <a:avLst/>
          </a:prstGeom>
        </p:spPr>
      </p:pic>
      <p:sp>
        <p:nvSpPr>
          <p:cNvPr id="5" name="TextBox 4"/>
          <p:cNvSpPr txBox="1"/>
          <p:nvPr/>
        </p:nvSpPr>
        <p:spPr>
          <a:xfrm>
            <a:off x="156581" y="4581128"/>
            <a:ext cx="8568952" cy="1224136"/>
          </a:xfrm>
          <a:prstGeom prst="rect">
            <a:avLst/>
          </a:prstGeom>
          <a:noFill/>
          <a:ln w="38100">
            <a:solidFill>
              <a:srgbClr val="FF0000"/>
            </a:solidFill>
          </a:ln>
        </p:spPr>
        <p:txBody>
          <a:bodyPr wrap="square" rtlCol="0">
            <a:spAutoFit/>
          </a:bodyPr>
          <a:lstStyle/>
          <a:p>
            <a:endParaRPr lang="en-GB" dirty="0"/>
          </a:p>
        </p:txBody>
      </p:sp>
    </p:spTree>
    <p:extLst>
      <p:ext uri="{BB962C8B-B14F-4D97-AF65-F5344CB8AC3E}">
        <p14:creationId xmlns:p14="http://schemas.microsoft.com/office/powerpoint/2010/main" val="4812058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ular Callout 3"/>
          <p:cNvSpPr/>
          <p:nvPr/>
        </p:nvSpPr>
        <p:spPr bwMode="auto">
          <a:xfrm>
            <a:off x="323528" y="116632"/>
            <a:ext cx="6192688" cy="4248472"/>
          </a:xfrm>
          <a:prstGeom prst="wedgeRoundRectCallout">
            <a:avLst>
              <a:gd name="adj1" fmla="val -52791"/>
              <a:gd name="adj2" fmla="val 62286"/>
              <a:gd name="adj3" fmla="val 16667"/>
            </a:avLst>
          </a:prstGeom>
          <a:solidFill>
            <a:schemeClr val="bg1"/>
          </a:solidFill>
          <a:ln w="412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r>
              <a:rPr lang="en-US" sz="3600" i="1" dirty="0" smtClean="0"/>
              <a:t>You don’t want to become just like a load of robots that just follow procedures and protocol and rules, each situation is different and you need to develop the skills to make judgements…</a:t>
            </a:r>
            <a:endParaRPr lang="en-US" sz="3600" i="1" dirty="0"/>
          </a:p>
          <a:p>
            <a:endParaRPr lang="en-GB" sz="2400" b="1" dirty="0" smtClean="0"/>
          </a:p>
        </p:txBody>
      </p:sp>
      <p:sp>
        <p:nvSpPr>
          <p:cNvPr id="5" name="TextBox 4"/>
          <p:cNvSpPr txBox="1"/>
          <p:nvPr/>
        </p:nvSpPr>
        <p:spPr>
          <a:xfrm>
            <a:off x="6761486" y="764704"/>
            <a:ext cx="2088232" cy="3416320"/>
          </a:xfrm>
          <a:prstGeom prst="rect">
            <a:avLst/>
          </a:prstGeom>
          <a:noFill/>
        </p:spPr>
        <p:txBody>
          <a:bodyPr wrap="square" rtlCol="0">
            <a:spAutoFit/>
          </a:bodyPr>
          <a:lstStyle/>
          <a:p>
            <a:r>
              <a:rPr lang="en-GB" sz="2400" b="1" dirty="0"/>
              <a:t>Experienced Teacher – quote </a:t>
            </a:r>
            <a:r>
              <a:rPr lang="en-GB" sz="2400" b="1" dirty="0" smtClean="0"/>
              <a:t>from Jubilee </a:t>
            </a:r>
            <a:r>
              <a:rPr lang="en-GB" sz="2400" b="1" dirty="0"/>
              <a:t>Centre for Character and Virtues </a:t>
            </a:r>
            <a:r>
              <a:rPr lang="en-GB" sz="2400" b="1" dirty="0" smtClean="0"/>
              <a:t>(2015)</a:t>
            </a:r>
            <a:endParaRPr lang="en-GB" sz="2400" dirty="0">
              <a:latin typeface="Times New Roman" pitchFamily="18" charset="0"/>
            </a:endParaRPr>
          </a:p>
          <a:p>
            <a:r>
              <a:rPr lang="en-GB" sz="2400" b="1" dirty="0" smtClean="0"/>
              <a:t> </a:t>
            </a:r>
            <a:r>
              <a:rPr lang="en-GB" sz="2400" b="1" i="1" dirty="0"/>
              <a:t>The Good </a:t>
            </a:r>
            <a:r>
              <a:rPr lang="en-GB" sz="2400" b="1" i="1" dirty="0" smtClean="0"/>
              <a:t>Teacher</a:t>
            </a:r>
            <a:r>
              <a:rPr lang="en-GB" sz="2400" b="1" dirty="0"/>
              <a:t> </a:t>
            </a:r>
            <a:r>
              <a:rPr lang="en-GB" sz="2400" b="1" dirty="0" smtClean="0"/>
              <a:t>report </a:t>
            </a:r>
            <a:endParaRPr lang="en-GB" sz="2400" dirty="0"/>
          </a:p>
        </p:txBody>
      </p:sp>
      <p:sp>
        <p:nvSpPr>
          <p:cNvPr id="6" name="TextBox 5"/>
          <p:cNvSpPr txBox="1"/>
          <p:nvPr/>
        </p:nvSpPr>
        <p:spPr>
          <a:xfrm>
            <a:off x="323528" y="4869160"/>
            <a:ext cx="8517362" cy="1815882"/>
          </a:xfrm>
          <a:prstGeom prst="rect">
            <a:avLst/>
          </a:prstGeom>
          <a:noFill/>
        </p:spPr>
        <p:txBody>
          <a:bodyPr wrap="square" rtlCol="0">
            <a:spAutoFit/>
          </a:bodyPr>
          <a:lstStyle/>
          <a:p>
            <a:r>
              <a:rPr lang="en-GB" sz="2800" dirty="0" smtClean="0">
                <a:solidFill>
                  <a:srgbClr val="7030A0"/>
                </a:solidFill>
              </a:rPr>
              <a:t>To support the development of your professional wisdom, we will be reflecting on a range of real-life ethical dilemmas that student teachers and experienced teachers have encountered throughout your PGCE year. </a:t>
            </a:r>
            <a:endParaRPr lang="en-GB" sz="2800" dirty="0">
              <a:solidFill>
                <a:srgbClr val="7030A0"/>
              </a:solidFill>
            </a:endParaRPr>
          </a:p>
        </p:txBody>
      </p:sp>
    </p:spTree>
    <p:extLst>
      <p:ext uri="{BB962C8B-B14F-4D97-AF65-F5344CB8AC3E}">
        <p14:creationId xmlns:p14="http://schemas.microsoft.com/office/powerpoint/2010/main" val="3513419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08720"/>
            <a:ext cx="7772400" cy="680120"/>
          </a:xfrm>
        </p:spPr>
        <p:txBody>
          <a:bodyPr/>
          <a:lstStyle/>
          <a:p>
            <a:r>
              <a:rPr lang="en-GB" sz="5400" dirty="0" smtClean="0">
                <a:solidFill>
                  <a:srgbClr val="7030A0"/>
                </a:solidFill>
              </a:rPr>
              <a:t>Scenario 1 – social media</a:t>
            </a:r>
            <a:endParaRPr lang="en-GB" sz="5400" dirty="0">
              <a:solidFill>
                <a:srgbClr val="7030A0"/>
              </a:solidFill>
            </a:endParaRPr>
          </a:p>
        </p:txBody>
      </p:sp>
      <p:sp>
        <p:nvSpPr>
          <p:cNvPr id="3" name="Content Placeholder 2"/>
          <p:cNvSpPr>
            <a:spLocks noGrp="1"/>
          </p:cNvSpPr>
          <p:nvPr>
            <p:ph idx="1"/>
          </p:nvPr>
        </p:nvSpPr>
        <p:spPr>
          <a:xfrm>
            <a:off x="546458" y="2060848"/>
            <a:ext cx="7772400" cy="3528392"/>
          </a:xfrm>
        </p:spPr>
        <p:txBody>
          <a:bodyPr/>
          <a:lstStyle/>
          <a:p>
            <a:r>
              <a:rPr lang="en-GB" sz="3600" dirty="0" smtClean="0"/>
              <a:t>Laura is a trainee teacher who has recently started her complementary placement at a local school. She posts the following message to a private Facebook group of family and friends…</a:t>
            </a:r>
            <a:endParaRPr lang="en-GB" sz="3600" dirty="0"/>
          </a:p>
        </p:txBody>
      </p:sp>
    </p:spTree>
    <p:extLst>
      <p:ext uri="{BB962C8B-B14F-4D97-AF65-F5344CB8AC3E}">
        <p14:creationId xmlns:p14="http://schemas.microsoft.com/office/powerpoint/2010/main" val="11771802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rotWithShape="1">
          <a:blip r:embed="rId3"/>
          <a:srcRect l="19881" t="18724" r="17897" b="10203"/>
          <a:stretch/>
        </p:blipFill>
        <p:spPr bwMode="auto">
          <a:xfrm>
            <a:off x="179512" y="180678"/>
            <a:ext cx="8784976" cy="6604078"/>
          </a:xfrm>
          <a:prstGeom prst="rect">
            <a:avLst/>
          </a:prstGeom>
          <a:ln>
            <a:noFill/>
          </a:ln>
          <a:extLst>
            <a:ext uri="{53640926-AAD7-44D8-BBD7-CCE9431645EC}">
              <a14:shadowObscured xmlns:a14="http://schemas.microsoft.com/office/drawing/2010/main"/>
            </a:ext>
          </a:extLst>
        </p:spPr>
      </p:pic>
      <p:sp>
        <p:nvSpPr>
          <p:cNvPr id="5" name="TextBox 4"/>
          <p:cNvSpPr txBox="1"/>
          <p:nvPr/>
        </p:nvSpPr>
        <p:spPr>
          <a:xfrm>
            <a:off x="2051720" y="3429000"/>
            <a:ext cx="3960440" cy="3416320"/>
          </a:xfrm>
          <a:prstGeom prst="rect">
            <a:avLst/>
          </a:prstGeom>
          <a:noFill/>
        </p:spPr>
        <p:txBody>
          <a:bodyPr wrap="square" rtlCol="0">
            <a:spAutoFit/>
          </a:bodyPr>
          <a:lstStyle/>
          <a:p>
            <a:r>
              <a:rPr lang="en-GB" sz="1800" dirty="0" smtClean="0">
                <a:latin typeface="+mn-lt"/>
              </a:rPr>
              <a:t>I can’t believe how much extra work I have to do at my complementary school compared to all my other teacher friends, it seems so unfair      . I’m really not enjoying my time there at all and hardly anyone has made any effort to make me feel welcome. I can’t </a:t>
            </a:r>
            <a:r>
              <a:rPr lang="en-GB" sz="1800" dirty="0">
                <a:latin typeface="+mn-lt"/>
              </a:rPr>
              <a:t>even remember what it feels like to have a social </a:t>
            </a:r>
            <a:r>
              <a:rPr lang="en-GB" sz="1800" dirty="0" smtClean="0">
                <a:latin typeface="+mn-lt"/>
              </a:rPr>
              <a:t>life and no one even seems to appreciate how hard I am working. Counting down the days until the end of term… </a:t>
            </a:r>
            <a:endParaRPr lang="en-GB" sz="1800" dirty="0">
              <a:latin typeface="+mn-lt"/>
            </a:endParaRPr>
          </a:p>
        </p:txBody>
      </p:sp>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22087" t="23831" r="23831" b="22087"/>
          <a:stretch/>
        </p:blipFill>
        <p:spPr>
          <a:xfrm>
            <a:off x="4572000" y="4293096"/>
            <a:ext cx="288032" cy="288032"/>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71800" y="6496724"/>
            <a:ext cx="288032" cy="288032"/>
          </a:xfrm>
          <a:prstGeom prst="rect">
            <a:avLst/>
          </a:prstGeom>
        </p:spPr>
      </p:pic>
    </p:spTree>
    <p:extLst>
      <p:ext uri="{BB962C8B-B14F-4D97-AF65-F5344CB8AC3E}">
        <p14:creationId xmlns:p14="http://schemas.microsoft.com/office/powerpoint/2010/main" val="13223058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solidFill>
                  <a:srgbClr val="71116C"/>
                </a:solidFill>
              </a:rPr>
              <a:t>Systematic/Reflective Case Debriefing</a:t>
            </a:r>
            <a:br>
              <a:rPr lang="en-GB" sz="3600" dirty="0">
                <a:solidFill>
                  <a:srgbClr val="71116C"/>
                </a:solidFill>
              </a:rPr>
            </a:br>
            <a:r>
              <a:rPr lang="en-GB" sz="3600" dirty="0">
                <a:solidFill>
                  <a:srgbClr val="71116C"/>
                </a:solidFill>
              </a:rPr>
              <a:t>Method (Adapted from Freeman, 1999)</a:t>
            </a:r>
            <a:endParaRPr lang="en-GB" dirty="0"/>
          </a:p>
        </p:txBody>
      </p:sp>
      <p:sp>
        <p:nvSpPr>
          <p:cNvPr id="3" name="Content Placeholder 2"/>
          <p:cNvSpPr>
            <a:spLocks noGrp="1"/>
          </p:cNvSpPr>
          <p:nvPr>
            <p:ph idx="1"/>
          </p:nvPr>
        </p:nvSpPr>
        <p:spPr>
          <a:xfrm>
            <a:off x="657382" y="1988840"/>
            <a:ext cx="7772400" cy="2376264"/>
          </a:xfrm>
        </p:spPr>
        <p:txBody>
          <a:bodyPr/>
          <a:lstStyle/>
          <a:p>
            <a:pPr marL="0" indent="0">
              <a:buNone/>
            </a:pPr>
            <a:r>
              <a:rPr lang="en-GB" sz="3600" dirty="0"/>
              <a:t>1. </a:t>
            </a:r>
            <a:r>
              <a:rPr lang="en-US" sz="3600" dirty="0"/>
              <a:t>Write down your first reaction to this scenario. Is this an ethical issue? Does anything need to happen about it? Why/Why not? </a:t>
            </a:r>
          </a:p>
        </p:txBody>
      </p:sp>
    </p:spTree>
    <p:extLst>
      <p:ext uri="{BB962C8B-B14F-4D97-AF65-F5344CB8AC3E}">
        <p14:creationId xmlns:p14="http://schemas.microsoft.com/office/powerpoint/2010/main" val="16195544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236" y="304800"/>
            <a:ext cx="7772400" cy="1066800"/>
          </a:xfrm>
        </p:spPr>
        <p:txBody>
          <a:bodyPr/>
          <a:lstStyle/>
          <a:p>
            <a:r>
              <a:rPr lang="en-GB" dirty="0" smtClean="0">
                <a:solidFill>
                  <a:srgbClr val="7030A0"/>
                </a:solidFill>
              </a:rPr>
              <a:t>Teacher professionalism</a:t>
            </a:r>
            <a:endParaRPr lang="en-GB" dirty="0">
              <a:solidFill>
                <a:srgbClr val="7030A0"/>
              </a:solidFill>
            </a:endParaRPr>
          </a:p>
        </p:txBody>
      </p:sp>
      <p:sp>
        <p:nvSpPr>
          <p:cNvPr id="3" name="Content Placeholder 2"/>
          <p:cNvSpPr>
            <a:spLocks noGrp="1"/>
          </p:cNvSpPr>
          <p:nvPr>
            <p:ph idx="1"/>
          </p:nvPr>
        </p:nvSpPr>
        <p:spPr>
          <a:xfrm>
            <a:off x="500034" y="1371600"/>
            <a:ext cx="8215370" cy="4486292"/>
          </a:xfrm>
        </p:spPr>
        <p:txBody>
          <a:bodyPr/>
          <a:lstStyle/>
          <a:p>
            <a:pPr>
              <a:buNone/>
            </a:pPr>
            <a:endParaRPr lang="en-GB" dirty="0"/>
          </a:p>
          <a:p>
            <a:pPr>
              <a:buNone/>
            </a:pPr>
            <a:r>
              <a:rPr lang="en-GB" dirty="0" smtClean="0"/>
              <a:t>This is a</a:t>
            </a:r>
            <a:r>
              <a:rPr lang="en-GB" b="1" u="sng" dirty="0" smtClean="0">
                <a:solidFill>
                  <a:srgbClr val="FF0000"/>
                </a:solidFill>
              </a:rPr>
              <a:t> professional </a:t>
            </a:r>
            <a:r>
              <a:rPr lang="en-GB" dirty="0" smtClean="0"/>
              <a:t>course.</a:t>
            </a:r>
          </a:p>
          <a:p>
            <a:pPr>
              <a:buNone/>
            </a:pPr>
            <a:endParaRPr lang="en-GB" dirty="0" smtClean="0"/>
          </a:p>
          <a:p>
            <a:pPr>
              <a:buNone/>
            </a:pPr>
            <a:r>
              <a:rPr lang="en-GB" dirty="0" smtClean="0"/>
              <a:t>You are not ‘students’; we call you ‘trainees’.</a:t>
            </a:r>
          </a:p>
          <a:p>
            <a:pPr marL="0" indent="0">
              <a:buNone/>
            </a:pPr>
            <a:r>
              <a:rPr lang="en-GB" dirty="0" smtClean="0"/>
              <a:t>To be successful, you will need to behave as a ‘professional’ when in University, school and wider society.</a:t>
            </a:r>
            <a:endParaRPr lang="en-GB" dirty="0"/>
          </a:p>
        </p:txBody>
      </p:sp>
    </p:spTree>
    <p:extLst>
      <p:ext uri="{BB962C8B-B14F-4D97-AF65-F5344CB8AC3E}">
        <p14:creationId xmlns:p14="http://schemas.microsoft.com/office/powerpoint/2010/main" val="403332835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1000"/>
                                        <p:tgtEl>
                                          <p:spTgt spid="3">
                                            <p:txEl>
                                              <p:pRg st="3" end="3"/>
                                            </p:txEl>
                                          </p:spTgt>
                                        </p:tgtEl>
                                      </p:cBhvr>
                                    </p:animEffect>
                                    <p:anim calcmode="lin" valueType="num">
                                      <p:cBhvr>
                                        <p:cTn id="1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anim calcmode="lin" valueType="num">
                                      <p:cBhvr>
                                        <p:cTn id="2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76672"/>
            <a:ext cx="7772400" cy="4752528"/>
          </a:xfrm>
        </p:spPr>
        <p:txBody>
          <a:bodyPr/>
          <a:lstStyle/>
          <a:p>
            <a:pPr marL="0" indent="0">
              <a:buNone/>
            </a:pPr>
            <a:r>
              <a:rPr lang="en-US" sz="4000" dirty="0" smtClean="0"/>
              <a:t>2. Identify all the </a:t>
            </a:r>
            <a:r>
              <a:rPr lang="en-US" sz="4000" dirty="0" smtClean="0">
                <a:solidFill>
                  <a:srgbClr val="891583"/>
                </a:solidFill>
              </a:rPr>
              <a:t>stakeholders</a:t>
            </a:r>
            <a:r>
              <a:rPr lang="en-US" sz="4000" dirty="0"/>
              <a:t> </a:t>
            </a:r>
            <a:r>
              <a:rPr lang="en-US" sz="4000" dirty="0" smtClean="0"/>
              <a:t>who are involved/could potentially be affected by this incident. </a:t>
            </a:r>
          </a:p>
          <a:p>
            <a:pPr marL="0" indent="0">
              <a:buNone/>
            </a:pPr>
            <a:endParaRPr lang="en-US" sz="4000" dirty="0" smtClean="0"/>
          </a:p>
          <a:p>
            <a:pPr marL="0" indent="0">
              <a:buNone/>
            </a:pPr>
            <a:r>
              <a:rPr lang="en-US" sz="4000" dirty="0"/>
              <a:t>3</a:t>
            </a:r>
            <a:r>
              <a:rPr lang="en-US" sz="4000" dirty="0" smtClean="0"/>
              <a:t>. Identify </a:t>
            </a:r>
            <a:r>
              <a:rPr lang="en-US" sz="4000" dirty="0"/>
              <a:t>the </a:t>
            </a:r>
            <a:r>
              <a:rPr lang="en-US" sz="4000" dirty="0">
                <a:solidFill>
                  <a:srgbClr val="891583"/>
                </a:solidFill>
              </a:rPr>
              <a:t>issues that </a:t>
            </a:r>
            <a:r>
              <a:rPr lang="en-US" sz="4000" dirty="0" smtClean="0">
                <a:solidFill>
                  <a:srgbClr val="891583"/>
                </a:solidFill>
              </a:rPr>
              <a:t>make the stakeholders </a:t>
            </a:r>
            <a:r>
              <a:rPr lang="en-US" sz="4000" dirty="0">
                <a:solidFill>
                  <a:srgbClr val="891583"/>
                </a:solidFill>
              </a:rPr>
              <a:t>care about how </a:t>
            </a:r>
            <a:r>
              <a:rPr lang="en-US" sz="4000" dirty="0" smtClean="0">
                <a:solidFill>
                  <a:srgbClr val="891583"/>
                </a:solidFill>
              </a:rPr>
              <a:t>this </a:t>
            </a:r>
            <a:r>
              <a:rPr lang="en-GB" sz="4000" dirty="0" smtClean="0">
                <a:solidFill>
                  <a:srgbClr val="891583"/>
                </a:solidFill>
              </a:rPr>
              <a:t>is </a:t>
            </a:r>
            <a:r>
              <a:rPr lang="en-GB" sz="4000" dirty="0">
                <a:solidFill>
                  <a:srgbClr val="891583"/>
                </a:solidFill>
              </a:rPr>
              <a:t>resolved</a:t>
            </a:r>
            <a:r>
              <a:rPr lang="en-GB" sz="4000" dirty="0" smtClean="0">
                <a:solidFill>
                  <a:srgbClr val="891583"/>
                </a:solidFill>
              </a:rPr>
              <a:t>.</a:t>
            </a:r>
          </a:p>
          <a:p>
            <a:pPr marL="0" indent="0">
              <a:buNone/>
            </a:pPr>
            <a:endParaRPr lang="en-GB" sz="4000" dirty="0"/>
          </a:p>
        </p:txBody>
      </p:sp>
    </p:spTree>
    <p:extLst>
      <p:ext uri="{BB962C8B-B14F-4D97-AF65-F5344CB8AC3E}">
        <p14:creationId xmlns:p14="http://schemas.microsoft.com/office/powerpoint/2010/main" val="9222980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548680"/>
            <a:ext cx="7772400" cy="5256584"/>
          </a:xfrm>
        </p:spPr>
        <p:txBody>
          <a:bodyPr/>
          <a:lstStyle/>
          <a:p>
            <a:pPr marL="0" indent="0">
              <a:buNone/>
            </a:pPr>
            <a:r>
              <a:rPr lang="en-GB" sz="4000" b="1" dirty="0">
                <a:solidFill>
                  <a:srgbClr val="891583"/>
                </a:solidFill>
              </a:rPr>
              <a:t>4</a:t>
            </a:r>
            <a:r>
              <a:rPr lang="en-GB" sz="4000" b="1" dirty="0" smtClean="0">
                <a:solidFill>
                  <a:srgbClr val="891583"/>
                </a:solidFill>
              </a:rPr>
              <a:t>. Brainstorm solutions </a:t>
            </a:r>
          </a:p>
          <a:p>
            <a:pPr marL="0" indent="0">
              <a:buNone/>
            </a:pPr>
            <a:r>
              <a:rPr lang="en-GB" sz="4000" dirty="0" smtClean="0"/>
              <a:t>Generate possible</a:t>
            </a:r>
            <a:r>
              <a:rPr lang="en-GB" sz="4000" dirty="0"/>
              <a:t> </a:t>
            </a:r>
            <a:r>
              <a:rPr lang="en-US" sz="4000" dirty="0" smtClean="0"/>
              <a:t>solutions without </a:t>
            </a:r>
            <a:r>
              <a:rPr lang="en-US" sz="4000" dirty="0"/>
              <a:t>judging their </a:t>
            </a:r>
            <a:r>
              <a:rPr lang="en-US" sz="4000" dirty="0" smtClean="0"/>
              <a:t>practicality or </a:t>
            </a:r>
            <a:r>
              <a:rPr lang="en-US" sz="4000" dirty="0"/>
              <a:t>worthiness. There are likely </a:t>
            </a:r>
            <a:r>
              <a:rPr lang="en-US" sz="4000" dirty="0" smtClean="0"/>
              <a:t>to be </a:t>
            </a:r>
            <a:r>
              <a:rPr lang="en-US" sz="4000" dirty="0"/>
              <a:t>a variety of acceptable ways to resolve </a:t>
            </a:r>
            <a:r>
              <a:rPr lang="en-US" sz="4000" dirty="0" smtClean="0"/>
              <a:t>a dilemma</a:t>
            </a:r>
            <a:r>
              <a:rPr lang="en-US" sz="4000" dirty="0"/>
              <a:t>. Explore the possibilities and </a:t>
            </a:r>
            <a:r>
              <a:rPr lang="en-US" sz="4000" dirty="0" smtClean="0"/>
              <a:t>consider </a:t>
            </a:r>
            <a:r>
              <a:rPr lang="en-GB" sz="4000" dirty="0" smtClean="0"/>
              <a:t>unconventional </a:t>
            </a:r>
            <a:r>
              <a:rPr lang="en-GB" sz="4000" dirty="0"/>
              <a:t>options.</a:t>
            </a:r>
          </a:p>
        </p:txBody>
      </p:sp>
    </p:spTree>
    <p:extLst>
      <p:ext uri="{BB962C8B-B14F-4D97-AF65-F5344CB8AC3E}">
        <p14:creationId xmlns:p14="http://schemas.microsoft.com/office/powerpoint/2010/main" val="27082367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9827" y="404664"/>
            <a:ext cx="8856984" cy="1066800"/>
          </a:xfrm>
        </p:spPr>
        <p:txBody>
          <a:bodyPr/>
          <a:lstStyle/>
          <a:p>
            <a:r>
              <a:rPr lang="en-GB" dirty="0" smtClean="0">
                <a:solidFill>
                  <a:srgbClr val="891583"/>
                </a:solidFill>
              </a:rPr>
              <a:t>Gauging the viewpoints of those involved…</a:t>
            </a:r>
            <a:endParaRPr lang="en-GB" dirty="0">
              <a:solidFill>
                <a:srgbClr val="891583"/>
              </a:solidFill>
            </a:endParaRPr>
          </a:p>
        </p:txBody>
      </p:sp>
      <p:sp>
        <p:nvSpPr>
          <p:cNvPr id="3" name="Content Placeholder 2"/>
          <p:cNvSpPr>
            <a:spLocks noGrp="1"/>
          </p:cNvSpPr>
          <p:nvPr>
            <p:ph idx="1"/>
          </p:nvPr>
        </p:nvSpPr>
        <p:spPr>
          <a:xfrm>
            <a:off x="721804" y="1916832"/>
            <a:ext cx="7772400" cy="3600400"/>
          </a:xfrm>
        </p:spPr>
        <p:txBody>
          <a:bodyPr/>
          <a:lstStyle/>
          <a:p>
            <a:r>
              <a:rPr lang="en-GB" sz="3600" dirty="0" smtClean="0"/>
              <a:t>Here are the views of 3 key stakeholders involved in this scenario. </a:t>
            </a:r>
            <a:endParaRPr lang="en-GB" sz="3600" dirty="0"/>
          </a:p>
          <a:p>
            <a:r>
              <a:rPr lang="en-GB" sz="3600" dirty="0" smtClean="0"/>
              <a:t>Does finding out about their opinions affect your own views on the situation and the possible solutions you have generated? </a:t>
            </a:r>
          </a:p>
        </p:txBody>
      </p:sp>
    </p:spTree>
    <p:extLst>
      <p:ext uri="{BB962C8B-B14F-4D97-AF65-F5344CB8AC3E}">
        <p14:creationId xmlns:p14="http://schemas.microsoft.com/office/powerpoint/2010/main" val="12196857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Callout 3"/>
          <p:cNvSpPr/>
          <p:nvPr/>
        </p:nvSpPr>
        <p:spPr bwMode="auto">
          <a:xfrm>
            <a:off x="467544" y="206036"/>
            <a:ext cx="8496944" cy="6319308"/>
          </a:xfrm>
          <a:prstGeom prst="wedgeEllipseCallout">
            <a:avLst>
              <a:gd name="adj1" fmla="val -50767"/>
              <a:gd name="adj2" fmla="val -48085"/>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200" b="0" i="0" u="none" strike="noStrike" cap="none" normalizeH="0" baseline="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I don’t see why it is a problem that I posted a comment about my school experience on</a:t>
            </a:r>
            <a:r>
              <a:rPr kumimoji="0" lang="en-GB" sz="2200" b="0" i="0" u="none" strike="noStrike" cap="none" normalizeH="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 Facebook. I didn’t name the school and </a:t>
            </a:r>
            <a:r>
              <a:rPr lang="en-GB" sz="2200" dirty="0" smtClean="0">
                <a:latin typeface="Segoe UI" panose="020B0502040204020203" pitchFamily="34" charset="0"/>
                <a:ea typeface="Segoe UI" panose="020B0502040204020203" pitchFamily="34" charset="0"/>
                <a:cs typeface="Segoe UI" panose="020B0502040204020203" pitchFamily="34" charset="0"/>
              </a:rPr>
              <a:t>I have changed all my privacy settings so that only my friends can see what I have written and I have even amended my name so it is harder for people to search for me. I was feeling upset after a hard week at my new school so putting a post on social media was a way of me having a bit of a moan so people I hadn’t seen for a while would understand that I was having a bit of a tough time…</a:t>
            </a:r>
          </a:p>
          <a:p>
            <a:pPr marL="0" marR="0" indent="0" algn="l" defTabSz="914400" rtl="0" eaLnBrk="0" fontAlgn="base" latinLnBrk="0" hangingPunct="0">
              <a:lnSpc>
                <a:spcPct val="100000"/>
              </a:lnSpc>
              <a:spcBef>
                <a:spcPct val="0"/>
              </a:spcBef>
              <a:spcAft>
                <a:spcPct val="0"/>
              </a:spcAft>
              <a:buClrTx/>
              <a:buSzTx/>
              <a:buFontTx/>
              <a:buNone/>
              <a:tabLst/>
            </a:pPr>
            <a:endParaRPr lang="en-GB" sz="2200" dirty="0" smtClean="0">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r>
              <a:rPr kumimoji="0" lang="en-GB" sz="2200" b="0" i="0" u="none" strike="noStrike" cap="none" normalizeH="0" baseline="0" dirty="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	</a:t>
            </a:r>
            <a:r>
              <a:rPr kumimoji="0" lang="en-GB" sz="2200" b="1" i="0" u="none" strike="noStrike" cap="none" normalizeH="0" baseline="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Laura – School</a:t>
            </a:r>
            <a:r>
              <a:rPr kumimoji="0" lang="en-GB" sz="2200" b="1" i="0" u="none" strike="noStrike" cap="none" normalizeH="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 Direct PGCE student</a:t>
            </a:r>
            <a:endParaRPr kumimoji="0" lang="en-GB" sz="2200" b="1" i="0" u="none" strike="noStrike" cap="none" normalizeH="0" baseline="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87343020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Callout 3"/>
          <p:cNvSpPr/>
          <p:nvPr/>
        </p:nvSpPr>
        <p:spPr bwMode="auto">
          <a:xfrm>
            <a:off x="467544" y="206036"/>
            <a:ext cx="8496944" cy="6535332"/>
          </a:xfrm>
          <a:prstGeom prst="wedgeEllipseCallout">
            <a:avLst>
              <a:gd name="adj1" fmla="val -49608"/>
              <a:gd name="adj2" fmla="val 47862"/>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The university were</a:t>
            </a:r>
            <a:r>
              <a:rPr kumimoji="0" lang="en-GB" sz="2400" b="0" i="0" u="none" strike="noStrike" cap="none" normalizeH="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 very disappointed to find out that Laura had made disparaging remarks about her complementary placement school on social media. Irrespective of privacy settings, students ar</a:t>
            </a:r>
            <a:r>
              <a:rPr lang="en-GB" dirty="0" smtClean="0">
                <a:latin typeface="Tahoma" panose="020B0604030504040204" pitchFamily="34" charset="0"/>
                <a:ea typeface="Tahoma" panose="020B0604030504040204" pitchFamily="34" charset="0"/>
                <a:cs typeface="Tahoma" panose="020B0604030504040204" pitchFamily="34" charset="0"/>
              </a:rPr>
              <a:t>e informed right at the start of the year that they must be very cautious about what they choose to post. Embarking on a career as a teacher means that even as a trainee, students have professional responsibilities that must be upheld both in and out of school. </a:t>
            </a:r>
            <a:endParaRPr kumimoji="0" lang="en-GB" sz="2400" b="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lang="en-GB" b="1" dirty="0" smtClean="0">
                <a:latin typeface="Tahoma" panose="020B0604030504040204" pitchFamily="34" charset="0"/>
                <a:ea typeface="Tahoma" panose="020B0604030504040204" pitchFamily="34" charset="0"/>
                <a:cs typeface="Tahoma" panose="020B0604030504040204" pitchFamily="34" charset="0"/>
              </a:rPr>
              <a:t>Prof Des Hewitt, Head of </a:t>
            </a:r>
          </a:p>
          <a:p>
            <a:pPr marL="0" marR="0" indent="0" algn="ctr" defTabSz="914400" rtl="0" eaLnBrk="0" fontAlgn="base" latinLnBrk="0" hangingPunct="0">
              <a:lnSpc>
                <a:spcPct val="100000"/>
              </a:lnSpc>
              <a:spcBef>
                <a:spcPct val="0"/>
              </a:spcBef>
              <a:spcAft>
                <a:spcPct val="0"/>
              </a:spcAft>
              <a:buClrTx/>
              <a:buSzTx/>
              <a:buFontTx/>
              <a:buNone/>
              <a:tabLst/>
            </a:pPr>
            <a:r>
              <a:rPr lang="en-GB" b="1" dirty="0" smtClean="0">
                <a:latin typeface="Tahoma" panose="020B0604030504040204" pitchFamily="34" charset="0"/>
                <a:ea typeface="Tahoma" panose="020B0604030504040204" pitchFamily="34" charset="0"/>
                <a:cs typeface="Tahoma" panose="020B0604030504040204" pitchFamily="34" charset="0"/>
              </a:rPr>
              <a:t>Primary Teacher Education, CTE</a:t>
            </a:r>
            <a:endParaRPr kumimoji="0" lang="en-GB" sz="2400" b="1"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9722383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Callout 3"/>
          <p:cNvSpPr/>
          <p:nvPr/>
        </p:nvSpPr>
        <p:spPr bwMode="auto">
          <a:xfrm>
            <a:off x="251520" y="206036"/>
            <a:ext cx="8712968" cy="6391316"/>
          </a:xfrm>
          <a:prstGeom prst="wedgeEllipseCallout">
            <a:avLst>
              <a:gd name="adj1" fmla="val 46915"/>
              <a:gd name="adj2" fmla="val -47194"/>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2400" dirty="0"/>
              <a:t>W</a:t>
            </a:r>
            <a:r>
              <a:rPr lang="en-GB" sz="2400" dirty="0" smtClean="0"/>
              <a:t>e were very upset to be informed that Laura had written some unfavourable comments on social media about our school and the experience she has had with us this term. If she was feeling unhappy or required additional support to help her manage her workload, she should have spoken to myself, her mentor or another senior leader to enable us to rectify the situation rather than choosing to air her views on Facebook. Although she did not specifically name the school, it would not be difficult to find out where she currently was on placement so therefore her actions could have caused damage to the school’s reputation. </a:t>
            </a:r>
            <a:endParaRPr kumimoji="0" lang="en-GB" sz="3200" b="0" i="0" u="none" strike="noStrike" cap="none" normalizeH="0" baseline="0" dirty="0">
              <a:ln>
                <a:noFill/>
              </a:ln>
              <a:solidFill>
                <a:schemeClr val="tx1"/>
              </a:solidFill>
              <a:effectLst/>
              <a:latin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pPr>
            <a:endParaRPr lang="en-GB" dirty="0" smtClean="0"/>
          </a:p>
        </p:txBody>
      </p:sp>
      <p:sp>
        <p:nvSpPr>
          <p:cNvPr id="2" name="TextBox 1"/>
          <p:cNvSpPr txBox="1"/>
          <p:nvPr/>
        </p:nvSpPr>
        <p:spPr>
          <a:xfrm>
            <a:off x="2699792" y="620688"/>
            <a:ext cx="4032448" cy="461665"/>
          </a:xfrm>
          <a:prstGeom prst="rect">
            <a:avLst/>
          </a:prstGeom>
          <a:noFill/>
        </p:spPr>
        <p:txBody>
          <a:bodyPr wrap="square" rtlCol="0">
            <a:spAutoFit/>
          </a:bodyPr>
          <a:lstStyle/>
          <a:p>
            <a:pPr algn="ctr" eaLnBrk="0" hangingPunct="0"/>
            <a:r>
              <a:rPr lang="en-GB" sz="2400" b="1" dirty="0" smtClean="0"/>
              <a:t>Mrs </a:t>
            </a:r>
            <a:r>
              <a:rPr lang="en-GB" sz="2400" b="1" dirty="0"/>
              <a:t>J. Brown, </a:t>
            </a:r>
            <a:r>
              <a:rPr lang="en-GB" sz="2400" b="1" dirty="0" smtClean="0"/>
              <a:t>Headteacher</a:t>
            </a:r>
            <a:endParaRPr lang="en-GB" sz="2400" b="1" dirty="0"/>
          </a:p>
        </p:txBody>
      </p:sp>
    </p:spTree>
    <p:extLst>
      <p:ext uri="{BB962C8B-B14F-4D97-AF65-F5344CB8AC3E}">
        <p14:creationId xmlns:p14="http://schemas.microsoft.com/office/powerpoint/2010/main" val="28690051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6238"/>
            <a:ext cx="8640960" cy="1852914"/>
          </a:xfrm>
        </p:spPr>
        <p:txBody>
          <a:bodyPr/>
          <a:lstStyle/>
          <a:p>
            <a:r>
              <a:rPr lang="en-GB" sz="3000" b="0" dirty="0" smtClean="0"/>
              <a:t>5.Taking all things into consideration, what </a:t>
            </a:r>
            <a:r>
              <a:rPr lang="en-GB" sz="3000" b="0" dirty="0"/>
              <a:t>would be the most appropriate </a:t>
            </a:r>
            <a:r>
              <a:rPr lang="en-GB" sz="3000" b="0" dirty="0" smtClean="0"/>
              <a:t>resolution(s) that meets the professional expectations and ethical code stipulated in the Teachers</a:t>
            </a:r>
            <a:r>
              <a:rPr lang="en-GB" sz="3000" b="0" dirty="0"/>
              <a:t>’ </a:t>
            </a:r>
            <a:r>
              <a:rPr lang="en-GB" sz="3000" b="0" dirty="0" smtClean="0"/>
              <a:t>Standards? Justify your decision.</a:t>
            </a:r>
            <a:endParaRPr lang="en-GB" sz="3000" b="0" dirty="0"/>
          </a:p>
        </p:txBody>
      </p:sp>
      <p:pic>
        <p:nvPicPr>
          <p:cNvPr id="6" name="Content Placeholder 5"/>
          <p:cNvPicPr>
            <a:picLocks noGrp="1" noChangeAspect="1"/>
          </p:cNvPicPr>
          <p:nvPr>
            <p:ph idx="1"/>
          </p:nvPr>
        </p:nvPicPr>
        <p:blipFill>
          <a:blip r:embed="rId3"/>
          <a:stretch>
            <a:fillRect/>
          </a:stretch>
        </p:blipFill>
        <p:spPr>
          <a:xfrm rot="20808961">
            <a:off x="1517128" y="2826985"/>
            <a:ext cx="2661213" cy="3759492"/>
          </a:xfrm>
          <a:prstGeom prst="rect">
            <a:avLst/>
          </a:prstGeom>
        </p:spPr>
      </p:pic>
      <p:pic>
        <p:nvPicPr>
          <p:cNvPr id="7" name="Picture 6"/>
          <p:cNvPicPr>
            <a:picLocks noChangeAspect="1"/>
          </p:cNvPicPr>
          <p:nvPr/>
        </p:nvPicPr>
        <p:blipFill rotWithShape="1">
          <a:blip r:embed="rId4"/>
          <a:srcRect l="37401" t="9382" r="40550" b="35993"/>
          <a:stretch/>
        </p:blipFill>
        <p:spPr>
          <a:xfrm rot="644595">
            <a:off x="4363517" y="2746796"/>
            <a:ext cx="2441622" cy="3400830"/>
          </a:xfrm>
          <a:prstGeom prst="rect">
            <a:avLst/>
          </a:prstGeom>
        </p:spPr>
      </p:pic>
    </p:spTree>
    <p:extLst>
      <p:ext uri="{BB962C8B-B14F-4D97-AF65-F5344CB8AC3E}">
        <p14:creationId xmlns:p14="http://schemas.microsoft.com/office/powerpoint/2010/main" val="9946291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395" y="8758"/>
            <a:ext cx="7772400" cy="1066800"/>
          </a:xfrm>
        </p:spPr>
        <p:txBody>
          <a:bodyPr/>
          <a:lstStyle/>
          <a:p>
            <a:r>
              <a:rPr lang="en-GB" dirty="0" smtClean="0">
                <a:solidFill>
                  <a:srgbClr val="891583"/>
                </a:solidFill>
              </a:rPr>
              <a:t>Learning Points</a:t>
            </a:r>
            <a:endParaRPr lang="en-GB" dirty="0">
              <a:solidFill>
                <a:srgbClr val="891583"/>
              </a:solidFill>
            </a:endParaRPr>
          </a:p>
        </p:txBody>
      </p:sp>
      <p:sp>
        <p:nvSpPr>
          <p:cNvPr id="3" name="Content Placeholder 2"/>
          <p:cNvSpPr>
            <a:spLocks noGrp="1"/>
          </p:cNvSpPr>
          <p:nvPr>
            <p:ph idx="1"/>
          </p:nvPr>
        </p:nvSpPr>
        <p:spPr>
          <a:xfrm>
            <a:off x="342900" y="1052736"/>
            <a:ext cx="8621588" cy="4721696"/>
          </a:xfrm>
        </p:spPr>
        <p:txBody>
          <a:bodyPr/>
          <a:lstStyle/>
          <a:p>
            <a:r>
              <a:rPr lang="en-GB" dirty="0" smtClean="0"/>
              <a:t>What would you suggest Laura should have done differently? </a:t>
            </a:r>
          </a:p>
          <a:p>
            <a:r>
              <a:rPr lang="en-GB" dirty="0" smtClean="0"/>
              <a:t>What is the most effective way of addressing a concern that arises whilst on placement? What procedures should you follow? Who should you go to for support?</a:t>
            </a:r>
          </a:p>
          <a:p>
            <a:r>
              <a:rPr lang="en-GB" dirty="0" smtClean="0"/>
              <a:t>What changes do you need to make to your use of social media now you are on a professional course? </a:t>
            </a:r>
          </a:p>
          <a:p>
            <a:r>
              <a:rPr lang="en-GB" dirty="0" smtClean="0"/>
              <a:t>Further reading: </a:t>
            </a:r>
            <a:r>
              <a:rPr lang="en-GB" dirty="0" smtClean="0">
                <a:hlinkClick r:id="rId3"/>
              </a:rPr>
              <a:t>https</a:t>
            </a:r>
            <a:r>
              <a:rPr lang="en-GB" dirty="0">
                <a:hlinkClick r:id="rId3"/>
              </a:rPr>
              <a:t>://neu.org.uk/advice-and-resources/trainee-advice/social-media</a:t>
            </a:r>
            <a:endParaRPr lang="en-GB" dirty="0" smtClean="0"/>
          </a:p>
        </p:txBody>
      </p:sp>
      <p:sp>
        <p:nvSpPr>
          <p:cNvPr id="4" name="Rectangle 3"/>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5" name="Rectangle 4"/>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6" name="Rectangle 5"/>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7" name="Rectangle 6"/>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8" name="Rectangle 7"/>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Tree>
    <p:extLst>
      <p:ext uri="{BB962C8B-B14F-4D97-AF65-F5344CB8AC3E}">
        <p14:creationId xmlns:p14="http://schemas.microsoft.com/office/powerpoint/2010/main" val="204750735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2636912"/>
            <a:ext cx="6480720" cy="2304256"/>
          </a:xfrm>
        </p:spPr>
        <p:txBody>
          <a:bodyPr/>
          <a:lstStyle/>
          <a:p>
            <a:pPr algn="ctr"/>
            <a:r>
              <a:rPr lang="en-US" dirty="0" smtClean="0">
                <a:solidFill>
                  <a:srgbClr val="7030A0"/>
                </a:solidFill>
                <a:latin typeface="+mn-lt"/>
              </a:rPr>
              <a:t>Scenario 2: Being open to feedback.</a:t>
            </a:r>
            <a:endParaRPr lang="en-GB" dirty="0">
              <a:solidFill>
                <a:srgbClr val="7030A0"/>
              </a:solidFill>
              <a:latin typeface="+mn-lt"/>
            </a:endParaRPr>
          </a:p>
        </p:txBody>
      </p:sp>
    </p:spTree>
    <p:extLst>
      <p:ext uri="{BB962C8B-B14F-4D97-AF65-F5344CB8AC3E}">
        <p14:creationId xmlns:p14="http://schemas.microsoft.com/office/powerpoint/2010/main" val="51861724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08720"/>
            <a:ext cx="7772400" cy="680120"/>
          </a:xfrm>
        </p:spPr>
        <p:txBody>
          <a:bodyPr/>
          <a:lstStyle/>
          <a:p>
            <a:r>
              <a:rPr lang="en-GB" sz="5400" dirty="0" smtClean="0">
                <a:solidFill>
                  <a:srgbClr val="7030A0"/>
                </a:solidFill>
              </a:rPr>
              <a:t>Scenario 2</a:t>
            </a:r>
            <a:endParaRPr lang="en-GB" sz="5400" dirty="0">
              <a:solidFill>
                <a:srgbClr val="7030A0"/>
              </a:solidFill>
            </a:endParaRPr>
          </a:p>
        </p:txBody>
      </p:sp>
      <p:sp>
        <p:nvSpPr>
          <p:cNvPr id="3" name="Content Placeholder 2"/>
          <p:cNvSpPr>
            <a:spLocks noGrp="1"/>
          </p:cNvSpPr>
          <p:nvPr>
            <p:ph idx="1"/>
          </p:nvPr>
        </p:nvSpPr>
        <p:spPr>
          <a:xfrm>
            <a:off x="546458" y="2060848"/>
            <a:ext cx="7772400" cy="3528392"/>
          </a:xfrm>
        </p:spPr>
        <p:txBody>
          <a:bodyPr/>
          <a:lstStyle/>
          <a:p>
            <a:r>
              <a:rPr lang="en-GB" sz="3600" dirty="0" smtClean="0"/>
              <a:t>Following lesson observation feedback, Richard became very upset and refused to sign or accept the lesson observation </a:t>
            </a:r>
            <a:r>
              <a:rPr lang="en-GB" sz="3600" dirty="0" err="1" smtClean="0"/>
              <a:t>proforma</a:t>
            </a:r>
            <a:r>
              <a:rPr lang="en-GB" sz="3600" dirty="0" smtClean="0"/>
              <a:t>. </a:t>
            </a:r>
            <a:endParaRPr lang="en-GB" sz="3600" dirty="0"/>
          </a:p>
        </p:txBody>
      </p:sp>
    </p:spTree>
    <p:extLst>
      <p:ext uri="{BB962C8B-B14F-4D97-AF65-F5344CB8AC3E}">
        <p14:creationId xmlns:p14="http://schemas.microsoft.com/office/powerpoint/2010/main" val="21911262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3968"/>
            <a:ext cx="7772400" cy="1066800"/>
          </a:xfrm>
        </p:spPr>
        <p:txBody>
          <a:bodyPr>
            <a:normAutofit/>
          </a:bodyPr>
          <a:lstStyle/>
          <a:p>
            <a:pPr algn="l"/>
            <a:r>
              <a:rPr lang="en-GB" dirty="0" smtClean="0">
                <a:solidFill>
                  <a:srgbClr val="7030A0"/>
                </a:solidFill>
              </a:rPr>
              <a:t>Government and Ofsted view</a:t>
            </a:r>
            <a:endParaRPr lang="en-GB" dirty="0">
              <a:solidFill>
                <a:srgbClr val="7030A0"/>
              </a:solidFill>
            </a:endParaRPr>
          </a:p>
        </p:txBody>
      </p:sp>
      <p:sp>
        <p:nvSpPr>
          <p:cNvPr id="3" name="Content Placeholder 2"/>
          <p:cNvSpPr>
            <a:spLocks noGrp="1"/>
          </p:cNvSpPr>
          <p:nvPr>
            <p:ph idx="1"/>
          </p:nvPr>
        </p:nvSpPr>
        <p:spPr>
          <a:xfrm>
            <a:off x="467544" y="1340768"/>
            <a:ext cx="8229600" cy="4786346"/>
          </a:xfrm>
        </p:spPr>
        <p:txBody>
          <a:bodyPr>
            <a:normAutofit/>
          </a:bodyPr>
          <a:lstStyle/>
          <a:p>
            <a:pPr>
              <a:buNone/>
            </a:pPr>
            <a:r>
              <a:rPr lang="en-GB" b="1" dirty="0" smtClean="0">
                <a:solidFill>
                  <a:srgbClr val="7030A0"/>
                </a:solidFill>
              </a:rPr>
              <a:t>Teachers’ Standards</a:t>
            </a:r>
          </a:p>
          <a:p>
            <a:pPr>
              <a:buNone/>
            </a:pPr>
            <a:r>
              <a:rPr lang="en-GB" b="1" dirty="0" smtClean="0">
                <a:solidFill>
                  <a:srgbClr val="FF0000"/>
                </a:solidFill>
              </a:rPr>
              <a:t>Preamble</a:t>
            </a:r>
            <a:r>
              <a:rPr lang="en-GB" b="1" dirty="0" smtClean="0"/>
              <a:t> </a:t>
            </a:r>
          </a:p>
          <a:p>
            <a:pPr marL="0" indent="0">
              <a:buNone/>
            </a:pPr>
            <a:r>
              <a:rPr lang="en-GB" sz="2800" dirty="0"/>
              <a:t>Teachers make the education of their </a:t>
            </a:r>
            <a:r>
              <a:rPr lang="en-GB" sz="2800" b="1" dirty="0">
                <a:solidFill>
                  <a:schemeClr val="accent1">
                    <a:lumMod val="75000"/>
                  </a:schemeClr>
                </a:solidFill>
              </a:rPr>
              <a:t>pupils their first concern</a:t>
            </a:r>
            <a:r>
              <a:rPr lang="en-GB" sz="2800" dirty="0"/>
              <a:t>, and are </a:t>
            </a:r>
            <a:r>
              <a:rPr lang="en-GB" sz="2800" dirty="0">
                <a:solidFill>
                  <a:srgbClr val="FF0000"/>
                </a:solidFill>
              </a:rPr>
              <a:t>accountable</a:t>
            </a:r>
            <a:r>
              <a:rPr lang="en-GB" sz="2800" dirty="0"/>
              <a:t> for achieving the highest possible standards in work and conduct. Teachers act with honesty and </a:t>
            </a:r>
            <a:r>
              <a:rPr lang="en-GB" sz="2800" dirty="0">
                <a:solidFill>
                  <a:srgbClr val="FF0000"/>
                </a:solidFill>
              </a:rPr>
              <a:t>integrity</a:t>
            </a:r>
            <a:r>
              <a:rPr lang="en-GB" sz="2800" dirty="0"/>
              <a:t>; have strong subject knowledge, keep their knowledge and skills as teachers </a:t>
            </a:r>
            <a:r>
              <a:rPr lang="en-GB" sz="2800" dirty="0">
                <a:solidFill>
                  <a:srgbClr val="FF0000"/>
                </a:solidFill>
              </a:rPr>
              <a:t>up-to-date and are self-critical</a:t>
            </a:r>
            <a:r>
              <a:rPr lang="en-GB" sz="2800" dirty="0"/>
              <a:t>; forge </a:t>
            </a:r>
            <a:r>
              <a:rPr lang="en-GB" sz="2800" dirty="0">
                <a:solidFill>
                  <a:srgbClr val="FF0000"/>
                </a:solidFill>
              </a:rPr>
              <a:t>positive professional relationships</a:t>
            </a:r>
            <a:r>
              <a:rPr lang="en-GB" sz="2800" dirty="0"/>
              <a:t>; and work with parents in the </a:t>
            </a:r>
            <a:r>
              <a:rPr lang="en-GB" sz="2800" b="1" dirty="0">
                <a:solidFill>
                  <a:schemeClr val="accent1">
                    <a:lumMod val="75000"/>
                  </a:schemeClr>
                </a:solidFill>
              </a:rPr>
              <a:t>best interests of their pupils</a:t>
            </a:r>
            <a:r>
              <a:rPr lang="en-GB" sz="2800" dirty="0"/>
              <a:t>. </a:t>
            </a:r>
          </a:p>
        </p:txBody>
      </p:sp>
    </p:spTree>
    <p:extLst>
      <p:ext uri="{BB962C8B-B14F-4D97-AF65-F5344CB8AC3E}">
        <p14:creationId xmlns:p14="http://schemas.microsoft.com/office/powerpoint/2010/main" val="37112304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solidFill>
                  <a:srgbClr val="71116C"/>
                </a:solidFill>
              </a:rPr>
              <a:t>Systematic/Reflective Case Debriefing</a:t>
            </a:r>
            <a:br>
              <a:rPr lang="en-GB" sz="3600" dirty="0">
                <a:solidFill>
                  <a:srgbClr val="71116C"/>
                </a:solidFill>
              </a:rPr>
            </a:br>
            <a:r>
              <a:rPr lang="en-GB" sz="3600" dirty="0">
                <a:solidFill>
                  <a:srgbClr val="71116C"/>
                </a:solidFill>
              </a:rPr>
              <a:t>Method (Adapted from Freeman, 1999)</a:t>
            </a:r>
            <a:endParaRPr lang="en-GB" dirty="0"/>
          </a:p>
        </p:txBody>
      </p:sp>
      <p:sp>
        <p:nvSpPr>
          <p:cNvPr id="3" name="Content Placeholder 2"/>
          <p:cNvSpPr>
            <a:spLocks noGrp="1"/>
          </p:cNvSpPr>
          <p:nvPr>
            <p:ph idx="1"/>
          </p:nvPr>
        </p:nvSpPr>
        <p:spPr>
          <a:xfrm>
            <a:off x="657382" y="1988840"/>
            <a:ext cx="7772400" cy="2376264"/>
          </a:xfrm>
        </p:spPr>
        <p:txBody>
          <a:bodyPr/>
          <a:lstStyle/>
          <a:p>
            <a:pPr marL="0" indent="0">
              <a:buNone/>
            </a:pPr>
            <a:r>
              <a:rPr lang="en-GB" sz="3600" dirty="0"/>
              <a:t>1. </a:t>
            </a:r>
            <a:r>
              <a:rPr lang="en-US" sz="3600" dirty="0"/>
              <a:t>Write down your first reaction to this scenario. Is this an ethical issue? Does anything need to happen about it? Why/Why not? </a:t>
            </a:r>
          </a:p>
        </p:txBody>
      </p:sp>
    </p:spTree>
    <p:extLst>
      <p:ext uri="{BB962C8B-B14F-4D97-AF65-F5344CB8AC3E}">
        <p14:creationId xmlns:p14="http://schemas.microsoft.com/office/powerpoint/2010/main" val="298454474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76672"/>
            <a:ext cx="7772400" cy="4752528"/>
          </a:xfrm>
        </p:spPr>
        <p:txBody>
          <a:bodyPr/>
          <a:lstStyle/>
          <a:p>
            <a:pPr marL="0" indent="0">
              <a:buNone/>
            </a:pPr>
            <a:r>
              <a:rPr lang="en-US" sz="4000" dirty="0" smtClean="0"/>
              <a:t>2. Identify all the </a:t>
            </a:r>
            <a:r>
              <a:rPr lang="en-US" sz="4000" dirty="0" smtClean="0">
                <a:solidFill>
                  <a:srgbClr val="891583"/>
                </a:solidFill>
              </a:rPr>
              <a:t>stakeholders</a:t>
            </a:r>
            <a:r>
              <a:rPr lang="en-US" sz="4000" dirty="0"/>
              <a:t> </a:t>
            </a:r>
            <a:r>
              <a:rPr lang="en-US" sz="4000" dirty="0" smtClean="0"/>
              <a:t>who are involved/could potentially be affected by this incident. </a:t>
            </a:r>
          </a:p>
          <a:p>
            <a:pPr marL="0" indent="0">
              <a:buNone/>
            </a:pPr>
            <a:endParaRPr lang="en-US" sz="4000" dirty="0" smtClean="0"/>
          </a:p>
          <a:p>
            <a:pPr marL="0" indent="0">
              <a:buNone/>
            </a:pPr>
            <a:r>
              <a:rPr lang="en-US" sz="4000" dirty="0"/>
              <a:t>3</a:t>
            </a:r>
            <a:r>
              <a:rPr lang="en-US" sz="4000" dirty="0" smtClean="0"/>
              <a:t>. Identify </a:t>
            </a:r>
            <a:r>
              <a:rPr lang="en-US" sz="4000" dirty="0"/>
              <a:t>the </a:t>
            </a:r>
            <a:r>
              <a:rPr lang="en-US" sz="4000" dirty="0">
                <a:solidFill>
                  <a:srgbClr val="891583"/>
                </a:solidFill>
              </a:rPr>
              <a:t>issues that </a:t>
            </a:r>
            <a:r>
              <a:rPr lang="en-US" sz="4000" dirty="0" smtClean="0">
                <a:solidFill>
                  <a:srgbClr val="891583"/>
                </a:solidFill>
              </a:rPr>
              <a:t>make the stakeholders </a:t>
            </a:r>
            <a:r>
              <a:rPr lang="en-US" sz="4000" dirty="0">
                <a:solidFill>
                  <a:srgbClr val="891583"/>
                </a:solidFill>
              </a:rPr>
              <a:t>care about how </a:t>
            </a:r>
            <a:r>
              <a:rPr lang="en-US" sz="4000" dirty="0" smtClean="0">
                <a:solidFill>
                  <a:srgbClr val="891583"/>
                </a:solidFill>
              </a:rPr>
              <a:t>this </a:t>
            </a:r>
            <a:r>
              <a:rPr lang="en-GB" sz="4000" dirty="0" smtClean="0">
                <a:solidFill>
                  <a:srgbClr val="891583"/>
                </a:solidFill>
              </a:rPr>
              <a:t>is </a:t>
            </a:r>
            <a:r>
              <a:rPr lang="en-GB" sz="4000" dirty="0">
                <a:solidFill>
                  <a:srgbClr val="891583"/>
                </a:solidFill>
              </a:rPr>
              <a:t>resolved</a:t>
            </a:r>
            <a:r>
              <a:rPr lang="en-GB" sz="4000" dirty="0" smtClean="0">
                <a:solidFill>
                  <a:srgbClr val="891583"/>
                </a:solidFill>
              </a:rPr>
              <a:t>.</a:t>
            </a:r>
          </a:p>
          <a:p>
            <a:pPr marL="0" indent="0">
              <a:buNone/>
            </a:pPr>
            <a:endParaRPr lang="en-GB" sz="4000" dirty="0"/>
          </a:p>
        </p:txBody>
      </p:sp>
    </p:spTree>
    <p:extLst>
      <p:ext uri="{BB962C8B-B14F-4D97-AF65-F5344CB8AC3E}">
        <p14:creationId xmlns:p14="http://schemas.microsoft.com/office/powerpoint/2010/main" val="113304495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548680"/>
            <a:ext cx="7772400" cy="5256584"/>
          </a:xfrm>
        </p:spPr>
        <p:txBody>
          <a:bodyPr/>
          <a:lstStyle/>
          <a:p>
            <a:pPr marL="0" indent="0">
              <a:buNone/>
            </a:pPr>
            <a:r>
              <a:rPr lang="en-GB" sz="4000" b="1" dirty="0">
                <a:solidFill>
                  <a:srgbClr val="891583"/>
                </a:solidFill>
              </a:rPr>
              <a:t>4</a:t>
            </a:r>
            <a:r>
              <a:rPr lang="en-GB" sz="4000" b="1" dirty="0" smtClean="0">
                <a:solidFill>
                  <a:srgbClr val="891583"/>
                </a:solidFill>
              </a:rPr>
              <a:t>. Brainstorm solutions </a:t>
            </a:r>
          </a:p>
          <a:p>
            <a:pPr marL="0" indent="0">
              <a:buNone/>
            </a:pPr>
            <a:r>
              <a:rPr lang="en-GB" sz="4000" dirty="0" smtClean="0"/>
              <a:t>Generate possible</a:t>
            </a:r>
            <a:r>
              <a:rPr lang="en-GB" sz="4000" dirty="0"/>
              <a:t> </a:t>
            </a:r>
            <a:r>
              <a:rPr lang="en-US" sz="4000" dirty="0" smtClean="0"/>
              <a:t>solutions without </a:t>
            </a:r>
            <a:r>
              <a:rPr lang="en-US" sz="4000" dirty="0"/>
              <a:t>judging their </a:t>
            </a:r>
            <a:r>
              <a:rPr lang="en-US" sz="4000" dirty="0" smtClean="0"/>
              <a:t>practicality or </a:t>
            </a:r>
            <a:r>
              <a:rPr lang="en-US" sz="4000" dirty="0"/>
              <a:t>worthiness. There are likely </a:t>
            </a:r>
            <a:r>
              <a:rPr lang="en-US" sz="4000" dirty="0" smtClean="0"/>
              <a:t>to be </a:t>
            </a:r>
            <a:r>
              <a:rPr lang="en-US" sz="4000" dirty="0"/>
              <a:t>a variety of acceptable ways to resolve </a:t>
            </a:r>
            <a:r>
              <a:rPr lang="en-US" sz="4000" dirty="0" smtClean="0"/>
              <a:t>a dilemma</a:t>
            </a:r>
            <a:r>
              <a:rPr lang="en-US" sz="4000" dirty="0"/>
              <a:t>. Explore the possibilities and </a:t>
            </a:r>
            <a:r>
              <a:rPr lang="en-US" sz="4000" dirty="0" smtClean="0"/>
              <a:t>consider </a:t>
            </a:r>
            <a:r>
              <a:rPr lang="en-GB" sz="4000" dirty="0" smtClean="0"/>
              <a:t>unconventional </a:t>
            </a:r>
            <a:r>
              <a:rPr lang="en-GB" sz="4000" dirty="0"/>
              <a:t>options.</a:t>
            </a:r>
          </a:p>
        </p:txBody>
      </p:sp>
    </p:spTree>
    <p:extLst>
      <p:ext uri="{BB962C8B-B14F-4D97-AF65-F5344CB8AC3E}">
        <p14:creationId xmlns:p14="http://schemas.microsoft.com/office/powerpoint/2010/main" val="35332374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9827" y="404664"/>
            <a:ext cx="8856984" cy="1066800"/>
          </a:xfrm>
        </p:spPr>
        <p:txBody>
          <a:bodyPr/>
          <a:lstStyle/>
          <a:p>
            <a:r>
              <a:rPr lang="en-GB" dirty="0" smtClean="0">
                <a:solidFill>
                  <a:srgbClr val="891583"/>
                </a:solidFill>
              </a:rPr>
              <a:t>Gauging the viewpoints of those involved…</a:t>
            </a:r>
            <a:endParaRPr lang="en-GB" dirty="0">
              <a:solidFill>
                <a:srgbClr val="891583"/>
              </a:solidFill>
            </a:endParaRPr>
          </a:p>
        </p:txBody>
      </p:sp>
      <p:sp>
        <p:nvSpPr>
          <p:cNvPr id="3" name="Content Placeholder 2"/>
          <p:cNvSpPr>
            <a:spLocks noGrp="1"/>
          </p:cNvSpPr>
          <p:nvPr>
            <p:ph idx="1"/>
          </p:nvPr>
        </p:nvSpPr>
        <p:spPr>
          <a:xfrm>
            <a:off x="721804" y="1916832"/>
            <a:ext cx="7772400" cy="3600400"/>
          </a:xfrm>
        </p:spPr>
        <p:txBody>
          <a:bodyPr/>
          <a:lstStyle/>
          <a:p>
            <a:r>
              <a:rPr lang="en-GB" sz="3600" dirty="0" smtClean="0"/>
              <a:t>Here are the views of 3 key stakeholders involved in this scenario. </a:t>
            </a:r>
            <a:endParaRPr lang="en-GB" sz="3600" dirty="0"/>
          </a:p>
          <a:p>
            <a:r>
              <a:rPr lang="en-GB" sz="3600" dirty="0" smtClean="0"/>
              <a:t>Does finding out about their opinions affect your own views on the situation and the possible solutions you have generated? </a:t>
            </a:r>
          </a:p>
        </p:txBody>
      </p:sp>
    </p:spTree>
    <p:extLst>
      <p:ext uri="{BB962C8B-B14F-4D97-AF65-F5344CB8AC3E}">
        <p14:creationId xmlns:p14="http://schemas.microsoft.com/office/powerpoint/2010/main" val="376704268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Callout 3"/>
          <p:cNvSpPr/>
          <p:nvPr/>
        </p:nvSpPr>
        <p:spPr bwMode="auto">
          <a:xfrm>
            <a:off x="467544" y="206036"/>
            <a:ext cx="8496944" cy="6319308"/>
          </a:xfrm>
          <a:prstGeom prst="wedgeEllipseCallout">
            <a:avLst>
              <a:gd name="adj1" fmla="val -50767"/>
              <a:gd name="adj2" fmla="val -48085"/>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GB" sz="2200" dirty="0" smtClean="0">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r>
              <a:rPr kumimoji="0" lang="en-GB" sz="2200" b="0" i="0" u="none" strike="noStrike" cap="none" normalizeH="0" baseline="0" dirty="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	</a:t>
            </a:r>
            <a:r>
              <a:rPr kumimoji="0" lang="en-GB" sz="2200" b="0" i="0" u="none" strike="noStrike" cap="none" normalizeH="0" baseline="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I spent two full days</a:t>
            </a:r>
            <a:r>
              <a:rPr kumimoji="0" lang="en-GB" sz="2200" b="0" i="0" u="none" strike="noStrike" cap="none" normalizeH="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 preparing for this one lesson and deserved for the grade and feedback to be much better. This is a lower grade than my previous observations and I didn’t want it in my folder because it made things look like I was going backwards. </a:t>
            </a:r>
            <a:endParaRPr kumimoji="0" lang="en-GB" sz="2200" b="0" i="0" u="none" strike="noStrike" cap="none" normalizeH="0" baseline="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endParaRPr lang="en-GB" sz="2200" dirty="0">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endParaRPr kumimoji="0" lang="en-GB" sz="2200" b="1" i="0" u="none" strike="noStrike" cap="none" normalizeH="0" baseline="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r>
              <a:rPr kumimoji="0" lang="en-GB" sz="2200" b="1" i="0" u="none" strike="noStrike" cap="none" normalizeH="0" baseline="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Richard – School</a:t>
            </a:r>
            <a:r>
              <a:rPr kumimoji="0" lang="en-GB" sz="2200" b="1" i="0" u="none" strike="noStrike" cap="none" normalizeH="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 Direct PGCE student</a:t>
            </a:r>
            <a:endParaRPr kumimoji="0" lang="en-GB" sz="2200" b="1" i="0" u="none" strike="noStrike" cap="none" normalizeH="0" baseline="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23909909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Callout 3"/>
          <p:cNvSpPr/>
          <p:nvPr/>
        </p:nvSpPr>
        <p:spPr bwMode="auto">
          <a:xfrm>
            <a:off x="467544" y="206036"/>
            <a:ext cx="8496944" cy="6535332"/>
          </a:xfrm>
          <a:prstGeom prst="wedgeEllipseCallout">
            <a:avLst>
              <a:gd name="adj1" fmla="val -49608"/>
              <a:gd name="adj2" fmla="val 47862"/>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r>
              <a:rPr lang="en-GB" sz="2400" dirty="0" smtClean="0">
                <a:latin typeface="Tahoma" panose="020B0604030504040204" pitchFamily="34" charset="0"/>
                <a:ea typeface="Tahoma" panose="020B0604030504040204" pitchFamily="34" charset="0"/>
                <a:cs typeface="Tahoma" panose="020B0604030504040204" pitchFamily="34" charset="0"/>
              </a:rPr>
              <a:t>I was shocked by Richard's reaction but did understand that he was disappointed. I think he reacted this way because he cared so much and wanted to do a great job. There was no point addressing his reaction at that time but his inability to engage in the feedback conversation did give me cause for concern. </a:t>
            </a:r>
            <a:endParaRPr lang="en-GB" sz="2400" dirty="0">
              <a:latin typeface="Tahoma" panose="020B0604030504040204" pitchFamily="34" charset="0"/>
              <a:ea typeface="Tahoma" panose="020B0604030504040204" pitchFamily="34" charset="0"/>
              <a:cs typeface="Tahoma" panose="020B0604030504040204"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lang="en-GB" b="1" dirty="0" smtClean="0">
                <a:latin typeface="Tahoma" panose="020B0604030504040204" pitchFamily="34" charset="0"/>
                <a:ea typeface="Tahoma" panose="020B0604030504040204" pitchFamily="34" charset="0"/>
                <a:cs typeface="Tahoma" panose="020B0604030504040204" pitchFamily="34" charset="0"/>
              </a:rPr>
              <a:t>Sally Hewitt, Link Tutor, CTE</a:t>
            </a:r>
            <a:endParaRPr kumimoji="0" lang="en-GB" sz="2400" b="1"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4417372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6238"/>
            <a:ext cx="8640960" cy="1852914"/>
          </a:xfrm>
        </p:spPr>
        <p:txBody>
          <a:bodyPr/>
          <a:lstStyle/>
          <a:p>
            <a:r>
              <a:rPr lang="en-GB" sz="3000" b="0" dirty="0" smtClean="0"/>
              <a:t>5.Taking all things into consideration, what </a:t>
            </a:r>
            <a:r>
              <a:rPr lang="en-GB" sz="3000" b="0" dirty="0"/>
              <a:t>would be the most appropriate </a:t>
            </a:r>
            <a:r>
              <a:rPr lang="en-GB" sz="3000" b="0" dirty="0" smtClean="0"/>
              <a:t>resolution(s) that meets the professional expectations and ethical code stipulated in the Teachers</a:t>
            </a:r>
            <a:r>
              <a:rPr lang="en-GB" sz="3000" b="0" dirty="0"/>
              <a:t>’ </a:t>
            </a:r>
            <a:r>
              <a:rPr lang="en-GB" sz="3000" b="0" dirty="0" smtClean="0"/>
              <a:t>Standards? Justify your decision.</a:t>
            </a:r>
            <a:endParaRPr lang="en-GB" sz="3000" b="0" dirty="0"/>
          </a:p>
        </p:txBody>
      </p:sp>
      <p:pic>
        <p:nvPicPr>
          <p:cNvPr id="6" name="Content Placeholder 5"/>
          <p:cNvPicPr>
            <a:picLocks noGrp="1" noChangeAspect="1"/>
          </p:cNvPicPr>
          <p:nvPr>
            <p:ph idx="1"/>
          </p:nvPr>
        </p:nvPicPr>
        <p:blipFill>
          <a:blip r:embed="rId3"/>
          <a:stretch>
            <a:fillRect/>
          </a:stretch>
        </p:blipFill>
        <p:spPr>
          <a:xfrm rot="20808961">
            <a:off x="1517128" y="2826985"/>
            <a:ext cx="2661213" cy="3759492"/>
          </a:xfrm>
          <a:prstGeom prst="rect">
            <a:avLst/>
          </a:prstGeom>
        </p:spPr>
      </p:pic>
      <p:pic>
        <p:nvPicPr>
          <p:cNvPr id="7" name="Picture 6"/>
          <p:cNvPicPr>
            <a:picLocks noChangeAspect="1"/>
          </p:cNvPicPr>
          <p:nvPr/>
        </p:nvPicPr>
        <p:blipFill rotWithShape="1">
          <a:blip r:embed="rId4"/>
          <a:srcRect l="37401" t="9382" r="40550" b="35993"/>
          <a:stretch/>
        </p:blipFill>
        <p:spPr>
          <a:xfrm rot="644595">
            <a:off x="4363517" y="2746796"/>
            <a:ext cx="2441622" cy="3400830"/>
          </a:xfrm>
          <a:prstGeom prst="rect">
            <a:avLst/>
          </a:prstGeom>
        </p:spPr>
      </p:pic>
    </p:spTree>
    <p:extLst>
      <p:ext uri="{BB962C8B-B14F-4D97-AF65-F5344CB8AC3E}">
        <p14:creationId xmlns:p14="http://schemas.microsoft.com/office/powerpoint/2010/main" val="269244465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395" y="8758"/>
            <a:ext cx="7772400" cy="1066800"/>
          </a:xfrm>
        </p:spPr>
        <p:txBody>
          <a:bodyPr/>
          <a:lstStyle/>
          <a:p>
            <a:r>
              <a:rPr lang="en-GB" dirty="0" smtClean="0">
                <a:solidFill>
                  <a:srgbClr val="891583"/>
                </a:solidFill>
              </a:rPr>
              <a:t>Learning Points</a:t>
            </a:r>
            <a:endParaRPr lang="en-GB" dirty="0">
              <a:solidFill>
                <a:srgbClr val="891583"/>
              </a:solidFill>
            </a:endParaRPr>
          </a:p>
        </p:txBody>
      </p:sp>
      <p:sp>
        <p:nvSpPr>
          <p:cNvPr id="3" name="Content Placeholder 2"/>
          <p:cNvSpPr>
            <a:spLocks noGrp="1"/>
          </p:cNvSpPr>
          <p:nvPr>
            <p:ph idx="1"/>
          </p:nvPr>
        </p:nvSpPr>
        <p:spPr>
          <a:xfrm>
            <a:off x="342900" y="1052736"/>
            <a:ext cx="8621588" cy="4721696"/>
          </a:xfrm>
        </p:spPr>
        <p:txBody>
          <a:bodyPr/>
          <a:lstStyle/>
          <a:p>
            <a:r>
              <a:rPr lang="en-GB" dirty="0" smtClean="0"/>
              <a:t>How could Richard have handled this situation differently? </a:t>
            </a:r>
          </a:p>
          <a:p>
            <a:r>
              <a:rPr lang="en-GB" dirty="0" smtClean="0"/>
              <a:t>If you find yourself in this position, what strategies could you use? </a:t>
            </a:r>
            <a:endParaRPr lang="en-GB" dirty="0"/>
          </a:p>
          <a:p>
            <a:r>
              <a:rPr lang="en-GB" dirty="0" smtClean="0"/>
              <a:t>What could you do if you disagree with feedback from a colleague?</a:t>
            </a:r>
          </a:p>
          <a:p>
            <a:r>
              <a:rPr lang="en-GB" dirty="0" smtClean="0"/>
              <a:t>How can you get the most out of feedback?</a:t>
            </a:r>
          </a:p>
          <a:p>
            <a:pPr marL="0" indent="0">
              <a:buNone/>
            </a:pPr>
            <a:endParaRPr lang="en-GB" dirty="0" smtClean="0"/>
          </a:p>
        </p:txBody>
      </p:sp>
      <p:sp>
        <p:nvSpPr>
          <p:cNvPr id="4" name="Rectangle 3"/>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5" name="Rectangle 4"/>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6" name="Rectangle 5"/>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7" name="Rectangle 6"/>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8" name="Rectangle 7"/>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Tree>
    <p:extLst>
      <p:ext uri="{BB962C8B-B14F-4D97-AF65-F5344CB8AC3E}">
        <p14:creationId xmlns:p14="http://schemas.microsoft.com/office/powerpoint/2010/main" val="412683266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7030A0"/>
                </a:solidFill>
              </a:rPr>
              <a:t>Plenary</a:t>
            </a:r>
            <a:endParaRPr lang="en-US" dirty="0">
              <a:solidFill>
                <a:srgbClr val="7030A0"/>
              </a:solidFill>
            </a:endParaRPr>
          </a:p>
        </p:txBody>
      </p:sp>
      <p:sp>
        <p:nvSpPr>
          <p:cNvPr id="3" name="Content Placeholder 2"/>
          <p:cNvSpPr>
            <a:spLocks noGrp="1"/>
          </p:cNvSpPr>
          <p:nvPr>
            <p:ph idx="1"/>
          </p:nvPr>
        </p:nvSpPr>
        <p:spPr/>
        <p:txBody>
          <a:bodyPr/>
          <a:lstStyle/>
          <a:p>
            <a:r>
              <a:rPr lang="en-US" dirty="0" smtClean="0"/>
              <a:t>What have you learnt about professional wisdom and the importance of the professional expectations of teachers? </a:t>
            </a:r>
          </a:p>
          <a:p>
            <a:r>
              <a:rPr lang="en-US" dirty="0" smtClean="0"/>
              <a:t>What are you going to take away from this session? </a:t>
            </a:r>
          </a:p>
          <a:p>
            <a:r>
              <a:rPr lang="en-US" dirty="0" smtClean="0"/>
              <a:t>How will you ensure you make a positive first impression during your first week in school?</a:t>
            </a:r>
            <a:endParaRPr lang="en-US" dirty="0"/>
          </a:p>
        </p:txBody>
      </p:sp>
    </p:spTree>
    <p:extLst>
      <p:ext uri="{BB962C8B-B14F-4D97-AF65-F5344CB8AC3E}">
        <p14:creationId xmlns:p14="http://schemas.microsoft.com/office/powerpoint/2010/main" val="2290992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32656"/>
            <a:ext cx="7772400" cy="1066800"/>
          </a:xfrm>
        </p:spPr>
        <p:txBody>
          <a:bodyPr/>
          <a:lstStyle/>
          <a:p>
            <a:r>
              <a:rPr lang="en-US" dirty="0">
                <a:solidFill>
                  <a:srgbClr val="7030A0"/>
                </a:solidFill>
              </a:rPr>
              <a:t>Teacher standards: Part 2</a:t>
            </a:r>
          </a:p>
        </p:txBody>
      </p:sp>
      <p:sp>
        <p:nvSpPr>
          <p:cNvPr id="3" name="Content Placeholder 2"/>
          <p:cNvSpPr>
            <a:spLocks noGrp="1"/>
          </p:cNvSpPr>
          <p:nvPr>
            <p:ph idx="1"/>
          </p:nvPr>
        </p:nvSpPr>
        <p:spPr>
          <a:xfrm>
            <a:off x="467544" y="1988840"/>
            <a:ext cx="7772400" cy="1987488"/>
          </a:xfrm>
        </p:spPr>
        <p:txBody>
          <a:bodyPr/>
          <a:lstStyle/>
          <a:p>
            <a:r>
              <a:rPr lang="en-GB" sz="3600" dirty="0" smtClean="0"/>
              <a:t>A teacher is expected to demonstrate </a:t>
            </a:r>
            <a:r>
              <a:rPr lang="en-GB" sz="3600" dirty="0" smtClean="0">
                <a:solidFill>
                  <a:srgbClr val="00B0F0"/>
                </a:solidFill>
              </a:rPr>
              <a:t>consistently high </a:t>
            </a:r>
            <a:r>
              <a:rPr lang="en-GB" sz="3600" dirty="0" smtClean="0"/>
              <a:t>standards of </a:t>
            </a:r>
            <a:r>
              <a:rPr lang="en-GB" sz="3600" dirty="0" smtClean="0">
                <a:solidFill>
                  <a:srgbClr val="00B0F0"/>
                </a:solidFill>
              </a:rPr>
              <a:t>personal and professional conduct</a:t>
            </a:r>
            <a:r>
              <a:rPr lang="en-GB" sz="3600" dirty="0" smtClean="0"/>
              <a:t>. </a:t>
            </a:r>
          </a:p>
        </p:txBody>
      </p:sp>
    </p:spTree>
    <p:extLst>
      <p:ext uri="{BB962C8B-B14F-4D97-AF65-F5344CB8AC3E}">
        <p14:creationId xmlns:p14="http://schemas.microsoft.com/office/powerpoint/2010/main" val="39557986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1724" y="116632"/>
            <a:ext cx="8726252" cy="6264696"/>
          </a:xfrm>
        </p:spPr>
        <p:txBody>
          <a:bodyPr>
            <a:noAutofit/>
          </a:bodyPr>
          <a:lstStyle/>
          <a:p>
            <a:pPr lvl="0">
              <a:buNone/>
            </a:pPr>
            <a:r>
              <a:rPr lang="en-GB" sz="2200" b="1" dirty="0" smtClean="0">
                <a:solidFill>
                  <a:srgbClr val="7030A0"/>
                </a:solidFill>
              </a:rPr>
              <a:t>Part 2: Teachers uphold public trust in the profession and maintain high standards of ethics and behaviour, within and outside school, by:  </a:t>
            </a:r>
          </a:p>
          <a:p>
            <a:pPr lvl="0"/>
            <a:r>
              <a:rPr lang="en-GB" sz="2000" dirty="0" smtClean="0"/>
              <a:t>treating pupils with dignity, building relationships rooted in mutual respect, and at all times observing </a:t>
            </a:r>
            <a:r>
              <a:rPr lang="en-GB" sz="2000" dirty="0" smtClean="0">
                <a:solidFill>
                  <a:srgbClr val="CC00FF"/>
                </a:solidFill>
              </a:rPr>
              <a:t>proper boundaries </a:t>
            </a:r>
            <a:r>
              <a:rPr lang="en-GB" sz="2000" dirty="0" smtClean="0"/>
              <a:t>appropriate to a teacher’s professional position</a:t>
            </a:r>
          </a:p>
          <a:p>
            <a:pPr lvl="0"/>
            <a:r>
              <a:rPr lang="en-GB" sz="2000" dirty="0" smtClean="0">
                <a:solidFill>
                  <a:srgbClr val="0070C0"/>
                </a:solidFill>
              </a:rPr>
              <a:t>having regard for the need to safeguard pupils’ well-being, in accordance with statutory provisions. </a:t>
            </a:r>
          </a:p>
          <a:p>
            <a:pPr lvl="0"/>
            <a:r>
              <a:rPr lang="en-GB" sz="2000" dirty="0" smtClean="0"/>
              <a:t>showing </a:t>
            </a:r>
            <a:r>
              <a:rPr lang="en-GB" sz="2000" dirty="0" smtClean="0">
                <a:solidFill>
                  <a:srgbClr val="CC00CC"/>
                </a:solidFill>
              </a:rPr>
              <a:t>tolerance of and respect </a:t>
            </a:r>
            <a:r>
              <a:rPr lang="en-GB" sz="2000" dirty="0" smtClean="0"/>
              <a:t>for the rights of others.</a:t>
            </a:r>
          </a:p>
          <a:p>
            <a:pPr lvl="0"/>
            <a:r>
              <a:rPr lang="en-GB" sz="2000" dirty="0" smtClean="0">
                <a:solidFill>
                  <a:srgbClr val="0070C0"/>
                </a:solidFill>
              </a:rPr>
              <a:t>not undermining fundamental British values, including democracy, the rule of law, individual liberty and mutual respect, and tolerance of those with different faiths and beliefs. </a:t>
            </a:r>
          </a:p>
          <a:p>
            <a:r>
              <a:rPr lang="en-GB" sz="2000" dirty="0" smtClean="0">
                <a:solidFill>
                  <a:srgbClr val="0070C0"/>
                </a:solidFill>
              </a:rPr>
              <a:t>ensuring that personal beliefs are not expressed in ways which exploit pupils’ vulnerability or might lead them to break the law.</a:t>
            </a:r>
          </a:p>
          <a:p>
            <a:r>
              <a:rPr lang="en-GB" sz="2000" dirty="0"/>
              <a:t>Teachers must have proper and </a:t>
            </a:r>
            <a:r>
              <a:rPr lang="en-GB" sz="2000" dirty="0">
                <a:solidFill>
                  <a:srgbClr val="CC00FF"/>
                </a:solidFill>
              </a:rPr>
              <a:t>professional regard </a:t>
            </a:r>
            <a:r>
              <a:rPr lang="en-GB" sz="2000" dirty="0"/>
              <a:t>for the ethos, policies and practices of the school in which they teach, and maintain high standards in their own </a:t>
            </a:r>
            <a:r>
              <a:rPr lang="en-GB" sz="2000" dirty="0">
                <a:solidFill>
                  <a:srgbClr val="CC00FF"/>
                </a:solidFill>
              </a:rPr>
              <a:t>attendance and punctuality</a:t>
            </a:r>
            <a:r>
              <a:rPr lang="en-GB" sz="2000" dirty="0"/>
              <a:t>. </a:t>
            </a:r>
          </a:p>
          <a:p>
            <a:pPr lvl="0"/>
            <a:r>
              <a:rPr lang="en-GB" sz="2000" dirty="0">
                <a:solidFill>
                  <a:srgbClr val="0070C0"/>
                </a:solidFill>
              </a:rPr>
              <a:t>Teachers must have an understanding of, and always act within, the statutory frameworks which set out their professional duties and responsibilities. </a:t>
            </a:r>
          </a:p>
        </p:txBody>
      </p:sp>
    </p:spTree>
    <p:extLst>
      <p:ext uri="{BB962C8B-B14F-4D97-AF65-F5344CB8AC3E}">
        <p14:creationId xmlns:p14="http://schemas.microsoft.com/office/powerpoint/2010/main" val="3607617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96056"/>
            <a:ext cx="7772400" cy="1066800"/>
          </a:xfrm>
        </p:spPr>
        <p:txBody>
          <a:bodyPr/>
          <a:lstStyle/>
          <a:p>
            <a:r>
              <a:rPr lang="en-GB" dirty="0" smtClean="0">
                <a:solidFill>
                  <a:srgbClr val="7030A0"/>
                </a:solidFill>
              </a:rPr>
              <a:t>Let’s look in more detail….</a:t>
            </a:r>
            <a:endParaRPr lang="en-GB" dirty="0">
              <a:solidFill>
                <a:srgbClr val="7030A0"/>
              </a:solidFill>
            </a:endParaRPr>
          </a:p>
        </p:txBody>
      </p:sp>
      <p:sp>
        <p:nvSpPr>
          <p:cNvPr id="3" name="Content Placeholder 2"/>
          <p:cNvSpPr>
            <a:spLocks noGrp="1"/>
          </p:cNvSpPr>
          <p:nvPr>
            <p:ph idx="1"/>
          </p:nvPr>
        </p:nvSpPr>
        <p:spPr>
          <a:xfrm>
            <a:off x="755576" y="1700808"/>
            <a:ext cx="7772400" cy="4248472"/>
          </a:xfrm>
        </p:spPr>
        <p:txBody>
          <a:bodyPr/>
          <a:lstStyle/>
          <a:p>
            <a:pPr marL="0" indent="0">
              <a:buNone/>
            </a:pPr>
            <a:r>
              <a:rPr lang="en-GB" dirty="0" smtClean="0"/>
              <a:t>1. Relationships </a:t>
            </a:r>
            <a:r>
              <a:rPr lang="en-GB" dirty="0"/>
              <a:t>and boundaries</a:t>
            </a:r>
          </a:p>
          <a:p>
            <a:pPr marL="0" indent="0">
              <a:buNone/>
            </a:pPr>
            <a:r>
              <a:rPr lang="en-GB" dirty="0" smtClean="0"/>
              <a:t>2. Engagement </a:t>
            </a:r>
            <a:r>
              <a:rPr lang="en-GB" i="1" dirty="0" smtClean="0"/>
              <a:t>including</a:t>
            </a:r>
            <a:r>
              <a:rPr lang="en-GB" dirty="0" smtClean="0"/>
              <a:t> Attendance </a:t>
            </a:r>
            <a:r>
              <a:rPr lang="en-GB" dirty="0"/>
              <a:t>and </a:t>
            </a:r>
            <a:r>
              <a:rPr lang="en-GB" dirty="0" smtClean="0"/>
              <a:t>punctuality</a:t>
            </a:r>
            <a:endParaRPr lang="en-GB" dirty="0"/>
          </a:p>
          <a:p>
            <a:pPr marL="0" indent="0">
              <a:buNone/>
            </a:pPr>
            <a:r>
              <a:rPr lang="en-GB" dirty="0" smtClean="0"/>
              <a:t>3. </a:t>
            </a:r>
            <a:r>
              <a:rPr lang="en-GB" dirty="0"/>
              <a:t>Accountable, up-to-date and </a:t>
            </a:r>
            <a:r>
              <a:rPr lang="en-GB" dirty="0" smtClean="0"/>
              <a:t>self-critical</a:t>
            </a:r>
          </a:p>
          <a:p>
            <a:pPr marL="0" indent="0">
              <a:buNone/>
            </a:pPr>
            <a:r>
              <a:rPr lang="en-GB" dirty="0" smtClean="0"/>
              <a:t>4. Professional ethics – including how to respond to ethical dilemmas linked to professional unease, integrity, tolerance and respect</a:t>
            </a:r>
          </a:p>
        </p:txBody>
      </p:sp>
    </p:spTree>
    <p:extLst>
      <p:ext uri="{BB962C8B-B14F-4D97-AF65-F5344CB8AC3E}">
        <p14:creationId xmlns:p14="http://schemas.microsoft.com/office/powerpoint/2010/main" val="41130673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708920"/>
            <a:ext cx="7772400" cy="1066800"/>
          </a:xfrm>
        </p:spPr>
        <p:txBody>
          <a:bodyPr/>
          <a:lstStyle/>
          <a:p>
            <a:r>
              <a:rPr lang="en-GB" dirty="0" smtClean="0">
                <a:solidFill>
                  <a:srgbClr val="7030A0"/>
                </a:solidFill>
              </a:rPr>
              <a:t>1. Relationships </a:t>
            </a:r>
            <a:r>
              <a:rPr lang="en-GB" dirty="0">
                <a:solidFill>
                  <a:srgbClr val="7030A0"/>
                </a:solidFill>
              </a:rPr>
              <a:t>and boundaries</a:t>
            </a:r>
          </a:p>
        </p:txBody>
      </p:sp>
    </p:spTree>
    <p:extLst>
      <p:ext uri="{BB962C8B-B14F-4D97-AF65-F5344CB8AC3E}">
        <p14:creationId xmlns:p14="http://schemas.microsoft.com/office/powerpoint/2010/main" val="42213782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5017"/>
            <a:ext cx="7990656" cy="1066800"/>
          </a:xfrm>
        </p:spPr>
        <p:txBody>
          <a:bodyPr/>
          <a:lstStyle/>
          <a:p>
            <a:r>
              <a:rPr lang="en-US" dirty="0" smtClean="0">
                <a:solidFill>
                  <a:srgbClr val="7030A0"/>
                </a:solidFill>
              </a:rPr>
              <a:t>Professional appearance</a:t>
            </a:r>
            <a:endParaRPr lang="en-US" dirty="0">
              <a:solidFill>
                <a:srgbClr val="7030A0"/>
              </a:solidFill>
            </a:endParaRPr>
          </a:p>
        </p:txBody>
      </p:sp>
      <p:sp>
        <p:nvSpPr>
          <p:cNvPr id="3" name="Content Placeholder 2"/>
          <p:cNvSpPr>
            <a:spLocks noGrp="1"/>
          </p:cNvSpPr>
          <p:nvPr>
            <p:ph idx="1"/>
          </p:nvPr>
        </p:nvSpPr>
        <p:spPr>
          <a:xfrm>
            <a:off x="336473" y="1453434"/>
            <a:ext cx="8533727" cy="4932300"/>
          </a:xfrm>
        </p:spPr>
        <p:txBody>
          <a:bodyPr/>
          <a:lstStyle/>
          <a:p>
            <a:pPr>
              <a:buFont typeface="Arial" panose="020B0604020202020204" pitchFamily="34" charset="0"/>
              <a:buChar char="•"/>
            </a:pPr>
            <a:r>
              <a:rPr lang="en-GB" b="1" dirty="0" smtClean="0">
                <a:solidFill>
                  <a:srgbClr val="7030A0"/>
                </a:solidFill>
              </a:rPr>
              <a:t>Pre-empt: </a:t>
            </a:r>
            <a:r>
              <a:rPr lang="en-GB" dirty="0" smtClean="0"/>
              <a:t>Think about how you choose to present yourself and the impression this gives</a:t>
            </a:r>
          </a:p>
          <a:p>
            <a:pPr>
              <a:buFont typeface="Arial" panose="020B0604020202020204" pitchFamily="34" charset="0"/>
              <a:buChar char="•"/>
            </a:pPr>
            <a:r>
              <a:rPr lang="en-GB" b="1" dirty="0" smtClean="0">
                <a:solidFill>
                  <a:srgbClr val="7030A0"/>
                </a:solidFill>
              </a:rPr>
              <a:t>Show initiative: </a:t>
            </a:r>
            <a:r>
              <a:rPr lang="en-GB" dirty="0" smtClean="0"/>
              <a:t>If you are new to the school, speak to mentor about dress code - schools will expect appropriate and smart dress </a:t>
            </a:r>
          </a:p>
          <a:p>
            <a:pPr>
              <a:buFont typeface="Arial" panose="020B0604020202020204" pitchFamily="34" charset="0"/>
              <a:buChar char="•"/>
            </a:pPr>
            <a:r>
              <a:rPr lang="en-GB" dirty="0" smtClean="0"/>
              <a:t>Find out about expectations for PE lessons etc. Can you wear your PE kit all day? Should you change beforehand? Role-model sensible choice of clothes and footwear for the children you teach. </a:t>
            </a:r>
            <a:endParaRPr lang="en-US" dirty="0"/>
          </a:p>
          <a:p>
            <a:pPr>
              <a:buNone/>
            </a:pPr>
            <a:endParaRPr lang="en-US" dirty="0"/>
          </a:p>
        </p:txBody>
      </p:sp>
      <p:pic>
        <p:nvPicPr>
          <p:cNvPr id="6" name="Picture 5"/>
          <p:cNvPicPr>
            <a:picLocks noChangeAspect="1"/>
          </p:cNvPicPr>
          <p:nvPr/>
        </p:nvPicPr>
        <p:blipFill>
          <a:blip r:embed="rId3"/>
          <a:stretch>
            <a:fillRect/>
          </a:stretch>
        </p:blipFill>
        <p:spPr>
          <a:xfrm>
            <a:off x="6948264" y="17462"/>
            <a:ext cx="1920645" cy="1359558"/>
          </a:xfrm>
          <a:prstGeom prst="rect">
            <a:avLst/>
          </a:prstGeom>
        </p:spPr>
      </p:pic>
    </p:spTree>
    <p:extLst>
      <p:ext uri="{BB962C8B-B14F-4D97-AF65-F5344CB8AC3E}">
        <p14:creationId xmlns:p14="http://schemas.microsoft.com/office/powerpoint/2010/main" val="2307733817"/>
      </p:ext>
    </p:extLst>
  </p:cSld>
  <p:clrMapOvr>
    <a:masterClrMapping/>
  </p:clrMapOvr>
  <p:timing>
    <p:tnLst>
      <p:par>
        <p:cTn id="1" dur="indefinite" restart="never" nodeType="tmRoot"/>
      </p:par>
    </p:tnLst>
  </p:timing>
</p:sld>
</file>

<file path=ppt/theme/theme1.xml><?xml version="1.0" encoding="utf-8"?>
<a:theme xmlns:a="http://schemas.openxmlformats.org/drawingml/2006/main" name="New Warwick ppt template">
  <a:themeElements>
    <a:clrScheme name="Custom 10">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7030A0"/>
      </a:hlink>
      <a:folHlink>
        <a:srgbClr val="CC66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 Warwick ppt template</Template>
  <TotalTime>1230</TotalTime>
  <Words>2786</Words>
  <Application>Microsoft Office PowerPoint</Application>
  <PresentationFormat>On-screen Show (4:3)</PresentationFormat>
  <Paragraphs>249</Paragraphs>
  <Slides>48</Slides>
  <Notes>48</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48</vt:i4>
      </vt:variant>
    </vt:vector>
  </HeadingPairs>
  <TitlesOfParts>
    <vt:vector size="58" baseType="lpstr">
      <vt:lpstr>AkzidenzGroteskBQ-Italic</vt:lpstr>
      <vt:lpstr>AkzidenzGroteskBQ-Reg</vt:lpstr>
      <vt:lpstr>Arial</vt:lpstr>
      <vt:lpstr>Calibri</vt:lpstr>
      <vt:lpstr>Segoe UI</vt:lpstr>
      <vt:lpstr>Tahoma</vt:lpstr>
      <vt:lpstr>Times New Roman</vt:lpstr>
      <vt:lpstr>New Warwick ppt template</vt:lpstr>
      <vt:lpstr>1_Custom Design</vt:lpstr>
      <vt:lpstr>Custom Design</vt:lpstr>
      <vt:lpstr>PowerPoint Presentation</vt:lpstr>
      <vt:lpstr>Objectives</vt:lpstr>
      <vt:lpstr>Teacher professionalism</vt:lpstr>
      <vt:lpstr>Government and Ofsted view</vt:lpstr>
      <vt:lpstr>Teacher standards: Part 2</vt:lpstr>
      <vt:lpstr>PowerPoint Presentation</vt:lpstr>
      <vt:lpstr>Let’s look in more detail….</vt:lpstr>
      <vt:lpstr>1. Relationships and boundaries</vt:lpstr>
      <vt:lpstr>Professional appearance</vt:lpstr>
      <vt:lpstr>Building Relationships</vt:lpstr>
      <vt:lpstr>Building Relationships</vt:lpstr>
      <vt:lpstr>2. Engagement</vt:lpstr>
      <vt:lpstr>PowerPoint Presentation</vt:lpstr>
      <vt:lpstr>PowerPoint Presentation</vt:lpstr>
      <vt:lpstr>PowerPoint Presentation</vt:lpstr>
      <vt:lpstr>Engagement</vt:lpstr>
      <vt:lpstr>PowerPoint Presentation</vt:lpstr>
      <vt:lpstr>PowerPoint Presentation</vt:lpstr>
      <vt:lpstr>3. Accountable, up-to-date and self-critical</vt:lpstr>
      <vt:lpstr>Accountable and self-critical</vt:lpstr>
      <vt:lpstr>Reflective practice</vt:lpstr>
      <vt:lpstr>4. Professional Ethics</vt:lpstr>
      <vt:lpstr>PowerPoint Presentation</vt:lpstr>
      <vt:lpstr>The need for professional wisdom</vt:lpstr>
      <vt:lpstr>PowerPoint Presentation</vt:lpstr>
      <vt:lpstr>PowerPoint Presentation</vt:lpstr>
      <vt:lpstr>Scenario 1 – social media</vt:lpstr>
      <vt:lpstr>PowerPoint Presentation</vt:lpstr>
      <vt:lpstr>Systematic/Reflective Case Debriefing Method (Adapted from Freeman, 1999)</vt:lpstr>
      <vt:lpstr>PowerPoint Presentation</vt:lpstr>
      <vt:lpstr>PowerPoint Presentation</vt:lpstr>
      <vt:lpstr>Gauging the viewpoints of those involved…</vt:lpstr>
      <vt:lpstr>PowerPoint Presentation</vt:lpstr>
      <vt:lpstr>PowerPoint Presentation</vt:lpstr>
      <vt:lpstr>PowerPoint Presentation</vt:lpstr>
      <vt:lpstr>5.Taking all things into consideration, what would be the most appropriate resolution(s) that meets the professional expectations and ethical code stipulated in the Teachers’ Standards? Justify your decision.</vt:lpstr>
      <vt:lpstr>Learning Points</vt:lpstr>
      <vt:lpstr>Scenario 2: Being open to feedback.</vt:lpstr>
      <vt:lpstr>Scenario 2</vt:lpstr>
      <vt:lpstr>Systematic/Reflective Case Debriefing Method (Adapted from Freeman, 1999)</vt:lpstr>
      <vt:lpstr>PowerPoint Presentation</vt:lpstr>
      <vt:lpstr>PowerPoint Presentation</vt:lpstr>
      <vt:lpstr>Gauging the viewpoints of those involved…</vt:lpstr>
      <vt:lpstr>PowerPoint Presentation</vt:lpstr>
      <vt:lpstr>PowerPoint Presentation</vt:lpstr>
      <vt:lpstr>5.Taking all things into consideration, what would be the most appropriate resolution(s) that meets the professional expectations and ethical code stipulated in the Teachers’ Standards? Justify your decision.</vt:lpstr>
      <vt:lpstr>Learning Points</vt:lpstr>
      <vt:lpstr>Plenary</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Hewitt, Sally</dc:creator>
  <cp:lastModifiedBy>Taylor, Julie</cp:lastModifiedBy>
  <cp:revision>93</cp:revision>
  <cp:lastPrinted>2018-08-28T15:33:56Z</cp:lastPrinted>
  <dcterms:created xsi:type="dcterms:W3CDTF">2015-08-19T11:05:28Z</dcterms:created>
  <dcterms:modified xsi:type="dcterms:W3CDTF">2019-08-28T11:00:41Z</dcterms:modified>
</cp:coreProperties>
</file>