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6"/>
  </p:notesMasterIdLst>
  <p:sldIdLst>
    <p:sldId id="302" r:id="rId5"/>
    <p:sldId id="375" r:id="rId6"/>
    <p:sldId id="284" r:id="rId7"/>
    <p:sldId id="378" r:id="rId8"/>
    <p:sldId id="376" r:id="rId9"/>
    <p:sldId id="377" r:id="rId10"/>
    <p:sldId id="261" r:id="rId11"/>
    <p:sldId id="381" r:id="rId12"/>
    <p:sldId id="351" r:id="rId13"/>
    <p:sldId id="352" r:id="rId14"/>
    <p:sldId id="353" r:id="rId15"/>
    <p:sldId id="354" r:id="rId16"/>
    <p:sldId id="382" r:id="rId17"/>
    <p:sldId id="356" r:id="rId18"/>
    <p:sldId id="357" r:id="rId19"/>
    <p:sldId id="379" r:id="rId20"/>
    <p:sldId id="358" r:id="rId21"/>
    <p:sldId id="361" r:id="rId22"/>
    <p:sldId id="340" r:id="rId23"/>
    <p:sldId id="368" r:id="rId24"/>
    <p:sldId id="341" r:id="rId25"/>
    <p:sldId id="287" r:id="rId26"/>
    <p:sldId id="286" r:id="rId27"/>
    <p:sldId id="289" r:id="rId28"/>
    <p:sldId id="372" r:id="rId29"/>
    <p:sldId id="295" r:id="rId30"/>
    <p:sldId id="380" r:id="rId31"/>
    <p:sldId id="292" r:id="rId32"/>
    <p:sldId id="257" r:id="rId33"/>
    <p:sldId id="383" r:id="rId34"/>
    <p:sldId id="27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4643"/>
    <a:srgbClr val="00A7CF"/>
    <a:srgbClr val="F1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2A6DAB-3CF6-4B2A-BF8B-F5779C516F1F}" v="1" dt="2021-12-09T09:46:15.955"/>
    <p1510:client id="{E300040C-87C0-4DFB-879F-6C4DFD35889B}" v="30" dt="2021-12-08T12:29:28.8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91" d="100"/>
          <a:sy n="91" d="100"/>
        </p:scale>
        <p:origin x="5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CFBF7-9F72-4F17-95A5-C464D94EDB1C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4ADCE-4B3B-4247-A03E-25BBF0870A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7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CC3650-8AEC-4945-ADDF-CCC644EBF97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917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CC3650-8AEC-4945-ADDF-CCC644EBF97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113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56FB8-075B-426B-B47A-29861036A481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0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15A8A-A519-4243-8F9B-4565CCD51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4D82B7-DC6E-40E8-AA91-C7C5F8C38D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5D0DB-96F8-4D39-BEDE-9AE45AE0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9F30A-4F02-46FC-A9EC-1871CC103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158E9-F059-41A4-A661-B47866BE0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981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F69FB-14F9-4137-BAFF-4EC70FABD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953258-04EB-4A5F-8F69-D7E1A206D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69C71-14E2-44AC-8D7B-0E150981F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DDE45-9AA6-40A6-BC11-82F4693F9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58B74-01F0-4FEE-BA29-713C1CD51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270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C0FBE5-3BB0-4873-A8DF-87D8E89AD2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C93B76-0C23-4586-B2C8-7C27B9D98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A90CF-8431-41DF-A9C5-5225177ED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9DAE9-23EF-4359-867B-52A5089DE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632CB-95E5-4E01-802A-7AD8EFAE5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86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A9A8E-52BC-4ABF-B6CC-101936D28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045B4-56B8-4515-BAC2-677E98019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E8D74-3A47-48BA-9F74-8CBCDCB0A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6A824-780A-4FE3-AFF8-177116C32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2062E-C33D-48B1-88B3-DC502E347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69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69162-C357-4E4B-B277-8B862469B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59E22-AAB1-4FFA-B619-2621CCBE1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9F145-3216-4BD4-AAF6-C634618FF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2FC30-2485-45BE-84F5-80DE395FE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2924-D9F7-483C-B806-AE3EA9792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26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13C99-607E-4519-8518-EDB5DE99F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6F49B-A246-452F-9202-4A7B6E8D86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2DF299-0C30-43AC-B0A1-99AA5A2FC3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D77BF5-7274-4305-BF42-44B278455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229319-6828-46A9-BF15-69A2B5A76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A0403E-EE7D-4869-B147-5CDB5AD8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29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327BF-4188-4AA6-9630-CC04B9FBB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3B8D1B-5CF4-4C38-9C91-F928D1E56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D97679-DB1E-4646-AF33-22665D93B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FF8D0B-4004-4EEB-99C0-E9CB73D401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3B2EBB-5758-4819-AF50-4FBA223A63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4C7EEB-C392-4F0A-AFD9-D66355839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306FD7-0B90-4C36-ABF4-B94028CA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3EA873-3234-436E-AB86-529EAFE73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834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85BD6-4BD1-467F-9DBC-4E1630CA0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91061B-5170-4692-BAFE-13BAA37B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65ACDE-61BE-437B-8C3F-ECFA16D49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D0678-4431-47E5-9C80-C7344E4BA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45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119878-91C1-4C16-9A97-D0C6FD661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50E51F-1A83-465E-BE9E-1C9CD99EE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72EDD4-8371-499E-9A5F-C62404E2D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928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91E1-5AD4-414A-B6B7-ECB10BB11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C913C-A857-499A-850C-A7C75B975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29118D-5DB9-4F12-97BF-54AB7CE4AB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249CF-E191-4DCC-B5D4-D9CDA65DB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7FA029-D50C-49C0-A442-E6CEE42FD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1C4977-468D-4838-B4C9-B069FE4FF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387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A2C83-8BEF-46BA-BCF5-5BB778746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06F8B4-951B-46AB-9CA7-BD6377919C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E3BBCB-D0BC-46A2-ADBF-5A38A3192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95A8F-FB62-44BB-B33B-11D19F335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CC342D-E93C-4783-B3F2-23457C2DC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13F23-954D-4D4B-B155-6CD034C8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175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152D3A-C02B-4875-B5CE-60472744D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362FF-095A-4A64-A108-7530757F4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2B788-7AFB-4D80-BA9E-0A233F3524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D4EB8-C3A7-4308-8749-DEBF28D9F9C6}" type="datetimeFigureOut">
              <a:rPr lang="en-GB" smtClean="0"/>
              <a:t>09/12/2021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B79C-893B-40F3-BB39-6460845B7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5E1B9-C8F2-4B5F-A2D5-A4BFF6A7C6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2F5A9-CEB2-4A4D-AC0B-F543D5A43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75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bes.com/sites/iese/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www.forbes.com/leadership-strategy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8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hyperlink" Target="https://bit.ly/ReflectionsonKeyworking" TargetMode="External"/><Relationship Id="rId4" Type="http://schemas.openxmlformats.org/officeDocument/2006/relationships/hyperlink" Target="https://bit.ly/HowKeyworkingcanimproveyourQo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swalcliffepark.co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557148"/>
            <a:ext cx="3081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328474" y="814474"/>
            <a:ext cx="326139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action research</a:t>
            </a:r>
          </a:p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perspective from a specialist school</a:t>
            </a:r>
          </a:p>
          <a:p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‘Research In Action’ Friday 10</a:t>
            </a:r>
            <a:r>
              <a:rPr lang="en-US" sz="32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 2021</a:t>
            </a: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5215466" y="1843950"/>
            <a:ext cx="59605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rgbClr val="3D45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rgbClr val="3D45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4E5233-CFD9-4508-808F-DA15D37E2A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67" r="4531" b="5669"/>
          <a:stretch/>
        </p:blipFill>
        <p:spPr>
          <a:xfrm>
            <a:off x="3987720" y="1034201"/>
            <a:ext cx="7792947" cy="561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9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677333" y="644101"/>
            <a:ext cx="308186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=</a:t>
            </a: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</a:p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436533" y="1786199"/>
            <a:ext cx="7336367" cy="321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7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119,000,000</a:t>
            </a:r>
          </a:p>
          <a:p>
            <a:pPr>
              <a:lnSpc>
                <a:spcPct val="150000"/>
              </a:lnSpc>
            </a:pPr>
            <a:r>
              <a:rPr lang="en-GB" sz="7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387,000,000</a:t>
            </a:r>
          </a:p>
        </p:txBody>
      </p:sp>
    </p:spTree>
    <p:extLst>
      <p:ext uri="{BB962C8B-B14F-4D97-AF65-F5344CB8AC3E}">
        <p14:creationId xmlns:p14="http://schemas.microsoft.com/office/powerpoint/2010/main" val="206673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7999" y="644101"/>
            <a:ext cx="325120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Google results for….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beer important?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122" name="Picture 2" descr="Newcastle Brown Ale Will Stop Using Caramel Coloring, Start Using Roasted  Malts Instead | First We Feast">
            <a:extLst>
              <a:ext uri="{FF2B5EF4-FFF2-40B4-BE49-F238E27FC236}">
                <a16:creationId xmlns:a16="http://schemas.microsoft.com/office/drawing/2014/main" id="{D3ABCABA-C219-4955-9F80-C0F81E6C4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278" y="1334465"/>
            <a:ext cx="7312722" cy="510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00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378883" y="1843950"/>
            <a:ext cx="33401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=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</a:p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755495" y="992499"/>
            <a:ext cx="6952325" cy="4873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7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119,000,000</a:t>
            </a:r>
          </a:p>
          <a:p>
            <a:pPr>
              <a:lnSpc>
                <a:spcPct val="150000"/>
              </a:lnSpc>
            </a:pPr>
            <a:r>
              <a:rPr lang="en-GB" sz="7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387,000,000</a:t>
            </a:r>
          </a:p>
          <a:p>
            <a:pPr>
              <a:lnSpc>
                <a:spcPct val="150000"/>
              </a:lnSpc>
            </a:pPr>
            <a:r>
              <a:rPr lang="en-GB" sz="7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8,390,000,000</a:t>
            </a:r>
          </a:p>
        </p:txBody>
      </p:sp>
    </p:spTree>
    <p:extLst>
      <p:ext uri="{BB962C8B-B14F-4D97-AF65-F5344CB8AC3E}">
        <p14:creationId xmlns:p14="http://schemas.microsoft.com/office/powerpoint/2010/main" val="289318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1" y="644101"/>
            <a:ext cx="3251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Google results for…….. 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climate change important?</a:t>
            </a:r>
          </a:p>
          <a:p>
            <a:b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3340388F-EB35-43BC-BD12-E7473BF47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24509" y="-1065306"/>
            <a:ext cx="6858000" cy="898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17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677333" y="644101"/>
            <a:ext cx="308186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Keynote =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</a:p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598633" y="1084831"/>
            <a:ext cx="7183146" cy="459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7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10,730,000,000</a:t>
            </a:r>
          </a:p>
          <a:p>
            <a:pPr>
              <a:lnSpc>
                <a:spcPct val="150000"/>
              </a:lnSpc>
            </a:pPr>
            <a:endParaRPr lang="en-GB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33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-698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505821"/>
            <a:ext cx="30818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answer is…..</a:t>
            </a:r>
          </a:p>
          <a:p>
            <a:endParaRPr lang="en-GB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QoL!!</a:t>
            </a:r>
            <a:endParaRPr lang="en-US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5215465" y="1843950"/>
            <a:ext cx="65574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Image result for Quality of life">
            <a:extLst>
              <a:ext uri="{FF2B5EF4-FFF2-40B4-BE49-F238E27FC236}">
                <a16:creationId xmlns:a16="http://schemas.microsoft.com/office/drawing/2014/main" id="{239CA26D-481D-40E9-855F-374E7C20B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82" y="1156447"/>
            <a:ext cx="7324165" cy="476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78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363984" y="1751617"/>
            <a:ext cx="322588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So.</a:t>
            </a:r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 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‘Quality of Life’</a:t>
            </a:r>
            <a:b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eh?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Forbes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787172"/>
            <a:ext cx="3081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7EE478CD-7633-4A38-9099-F870F467F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058" y="2601202"/>
            <a:ext cx="6712390" cy="3936311"/>
          </a:xfrm>
          <a:prstGeom prst="rect">
            <a:avLst/>
          </a:prstGeom>
          <a:solidFill>
            <a:srgbClr val="FCFC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73002" rIns="26979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737373"/>
                </a:solidFill>
                <a:effectLst/>
                <a:latin typeface="Work Sans" pitchFamily="2" charset="0"/>
              </a:rPr>
              <a:t>Sep 4, 2013,09:21am EDT</a:t>
            </a:r>
            <a:endParaRPr kumimoji="0" lang="en-US" altLang="en-US" sz="36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Merriweather" panose="000005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3E4643"/>
                </a:solidFill>
                <a:effectLst/>
                <a:latin typeface="Merriweather" panose="00000500000000000000" pitchFamily="2" charset="0"/>
              </a:rPr>
              <a:t>Quality Of Life: Everyone Wants It, But What Is It?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Work Sans" pitchFamily="2" charset="0"/>
              </a:rPr>
              <a:t>  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Work Sans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Work Sans" pitchFamily="2" charset="0"/>
                <a:hlinkClick r:id="rId3"/>
              </a:rPr>
              <a:t>IESE Business School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Work Sans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737373"/>
                </a:solidFill>
                <a:effectLst/>
                <a:latin typeface="Work Sans" pitchFamily="2" charset="0"/>
              </a:rPr>
              <a:t>Contributor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Work Sans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87411"/>
                </a:solidFill>
                <a:effectLst/>
                <a:latin typeface="Work Sans" pitchFamily="2" charset="0"/>
                <a:hlinkClick r:id="rId4"/>
              </a:rPr>
              <a:t>Leadership Strategy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Work Sans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737373"/>
                </a:solidFill>
                <a:effectLst/>
                <a:latin typeface="Georgia" panose="02040502050405020303" pitchFamily="18" charset="0"/>
              </a:rPr>
              <a:t>We share global insights and research.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IESE Business School">
            <a:hlinkClick r:id="rId3" tooltip="Photo of IESE Business School"/>
            <a:extLst>
              <a:ext uri="{FF2B5EF4-FFF2-40B4-BE49-F238E27FC236}">
                <a16:creationId xmlns:a16="http://schemas.microsoft.com/office/drawing/2014/main" id="{28791FE4-6E16-463C-8638-73A74A5EB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205" y="744093"/>
            <a:ext cx="2621243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61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505821"/>
            <a:ext cx="30818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dirty="0">
              <a:solidFill>
                <a:schemeClr val="bg1"/>
              </a:solidFill>
            </a:endParaRPr>
          </a:p>
          <a:p>
            <a:endParaRPr lang="en-GB" sz="3600" dirty="0">
              <a:solidFill>
                <a:schemeClr val="bg1"/>
              </a:solidFill>
            </a:endParaRPr>
          </a:p>
          <a:p>
            <a:endParaRPr lang="en-GB" sz="3600" dirty="0">
              <a:solidFill>
                <a:schemeClr val="bg1"/>
              </a:solidFill>
            </a:endParaRPr>
          </a:p>
          <a:p>
            <a:r>
              <a:rPr lang="en-GB" sz="3600" dirty="0">
                <a:solidFill>
                  <a:schemeClr val="bg1"/>
                </a:solidFill>
              </a:rPr>
              <a:t>How does this fit with</a:t>
            </a:r>
          </a:p>
          <a:p>
            <a:endParaRPr lang="en-GB" sz="3600" dirty="0">
              <a:solidFill>
                <a:schemeClr val="bg1"/>
              </a:solidFill>
            </a:endParaRPr>
          </a:p>
          <a:p>
            <a:r>
              <a:rPr lang="en-GB" sz="3600" dirty="0">
                <a:solidFill>
                  <a:schemeClr val="bg1"/>
                </a:solidFill>
              </a:rPr>
              <a:t>‘Why’ ?</a:t>
            </a:r>
            <a:br>
              <a:rPr lang="en-GB" sz="3600" dirty="0">
                <a:solidFill>
                  <a:schemeClr val="bg1"/>
                </a:solidFill>
              </a:rPr>
            </a:b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320489" y="2105562"/>
            <a:ext cx="73873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will talk about definitions later but it’s important to set the context first…..to establish our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3FD0DE-0685-41EA-907C-21F0FC443F19}"/>
              </a:ext>
            </a:extLst>
          </p:cNvPr>
          <p:cNvSpPr txBox="1"/>
          <p:nvPr/>
        </p:nvSpPr>
        <p:spPr>
          <a:xfrm>
            <a:off x="7235301" y="3942740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‘Why’?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49515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-80682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355108" y="505821"/>
            <a:ext cx="323476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factors for poor QoL in students?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it is important to live a happy life?</a:t>
            </a:r>
            <a:b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314549" y="1062052"/>
            <a:ext cx="7458352" cy="5275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Parents with poor mental health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Homelessness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Looked After Children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Teenage pregnancy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Victims of abuse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Gang membership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term illness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LGBTQ+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Poverty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</a:t>
            </a:r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lit review of recent research: Oct 2020</a:t>
            </a:r>
            <a:endParaRPr lang="en-GB" sz="2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02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-107578" y="90742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419100" y="2157067"/>
            <a:ext cx="308186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more numbers to consider…..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226611" y="2292187"/>
            <a:ext cx="7745255" cy="2922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around 700,000 people in the UK on the autism spectrum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3E464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include their families, autism is part of daily life for 2.8 million people</a:t>
            </a:r>
          </a:p>
          <a:p>
            <a:pPr>
              <a:lnSpc>
                <a:spcPct val="150000"/>
              </a:lnSpc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73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419100" y="1062052"/>
            <a:ext cx="3081867" cy="877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Kiran Hingorani</a:t>
            </a:r>
          </a:p>
          <a:p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CEO Swalcliffe Park School</a:t>
            </a: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khingorani@swalcliffepark.co.uk</a:t>
            </a: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5215465" y="1062052"/>
            <a:ext cx="6557435" cy="1553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sz="2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155C90-1EEA-427A-BCCE-30E1369EED1D}"/>
              </a:ext>
            </a:extLst>
          </p:cNvPr>
          <p:cNvSpPr txBox="1"/>
          <p:nvPr/>
        </p:nvSpPr>
        <p:spPr>
          <a:xfrm>
            <a:off x="4178300" y="1662216"/>
            <a:ext cx="776141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Trained as a secondary school teacher: Science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Specialist school: Cerebral Palsy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Specialist School: Speech Language and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years out: Italy: Sri Lanka: Tanzania: Global charity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Specialist School: Autism </a:t>
            </a:r>
          </a:p>
        </p:txBody>
      </p:sp>
    </p:spTree>
    <p:extLst>
      <p:ext uri="{BB962C8B-B14F-4D97-AF65-F5344CB8AC3E}">
        <p14:creationId xmlns:p14="http://schemas.microsoft.com/office/powerpoint/2010/main" val="246423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505821"/>
            <a:ext cx="3081867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bump into Emily over the holidays, she might want to chat about…</a:t>
            </a: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373755" y="1812604"/>
            <a:ext cx="7334065" cy="3722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Emily would want us to consider her ‘family systems’ model and how…..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child needs to be considered as an interconnected part of their family…</a:t>
            </a:r>
          </a:p>
          <a:p>
            <a:endParaRPr lang="en-GB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how do we hear family voices on their QoL?</a:t>
            </a:r>
          </a:p>
          <a:p>
            <a:endParaRPr lang="en-GB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400" dirty="0">
                <a:solidFill>
                  <a:srgbClr val="00A7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Emily Gardiner: UBC Vancouver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90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-26895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505821"/>
            <a:ext cx="308186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Unfortunately, research tells us that……..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Family Voice</a:t>
            </a: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267200" y="1476508"/>
            <a:ext cx="726489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Families with children who have SEND report lower QoL compared to those with typically developing children</a:t>
            </a:r>
          </a:p>
          <a:p>
            <a:pPr>
              <a:spcAft>
                <a:spcPts val="600"/>
              </a:spcAft>
            </a:pPr>
            <a:endParaRPr lang="en-GB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A7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Families with autistic children report lower QoL compared to those with other SEND…</a:t>
            </a:r>
          </a:p>
          <a:p>
            <a:pPr>
              <a:spcAft>
                <a:spcPts val="600"/>
              </a:spcAft>
            </a:pPr>
            <a:endParaRPr lang="en-GB" sz="2000" dirty="0">
              <a:solidFill>
                <a:srgbClr val="00A7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Behaviour/ isolation/exhaustion/ housing/ food/ family dynamics/ employment/ fuel/ money/ Covid/ Christmas…….</a:t>
            </a:r>
          </a:p>
        </p:txBody>
      </p:sp>
    </p:spTree>
    <p:extLst>
      <p:ext uri="{BB962C8B-B14F-4D97-AF65-F5344CB8AC3E}">
        <p14:creationId xmlns:p14="http://schemas.microsoft.com/office/powerpoint/2010/main" val="377249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481367" y="505821"/>
            <a:ext cx="308186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helpful way to think about QoL:</a:t>
            </a:r>
          </a:p>
          <a:p>
            <a:endParaRPr lang="en-US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can define it…we can measure it</a:t>
            </a:r>
            <a:br>
              <a:rPr lang="en-US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13D561-1D65-3C49-9561-339652CEDB20}"/>
              </a:ext>
            </a:extLst>
          </p:cNvPr>
          <p:cNvSpPr/>
          <p:nvPr/>
        </p:nvSpPr>
        <p:spPr>
          <a:xfrm>
            <a:off x="4045488" y="1572682"/>
            <a:ext cx="6942666" cy="780202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267199" y="1731950"/>
            <a:ext cx="6570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E9580D-6A11-B84A-89DC-49F803CE895C}"/>
              </a:ext>
            </a:extLst>
          </p:cNvPr>
          <p:cNvSpPr/>
          <p:nvPr/>
        </p:nvSpPr>
        <p:spPr>
          <a:xfrm>
            <a:off x="4045488" y="2743249"/>
            <a:ext cx="6942666" cy="780202"/>
          </a:xfrm>
          <a:prstGeom prst="rect">
            <a:avLst/>
          </a:prstGeom>
          <a:solidFill>
            <a:srgbClr val="F18A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A3591D-024B-E545-B8D6-48DA207B4D58}"/>
              </a:ext>
            </a:extLst>
          </p:cNvPr>
          <p:cNvSpPr txBox="1"/>
          <p:nvPr/>
        </p:nvSpPr>
        <p:spPr>
          <a:xfrm>
            <a:off x="4267199" y="2906866"/>
            <a:ext cx="657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F1F06-E93F-954B-A7A3-4C10BE1205B7}"/>
              </a:ext>
            </a:extLst>
          </p:cNvPr>
          <p:cNvSpPr/>
          <p:nvPr/>
        </p:nvSpPr>
        <p:spPr>
          <a:xfrm>
            <a:off x="4045488" y="3936600"/>
            <a:ext cx="6942666" cy="780202"/>
          </a:xfrm>
          <a:prstGeom prst="rect">
            <a:avLst/>
          </a:prstGeom>
          <a:solidFill>
            <a:srgbClr val="F18A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E36DD3-6058-9E42-B7AC-6AF2AF98DEC1}"/>
              </a:ext>
            </a:extLst>
          </p:cNvPr>
          <p:cNvSpPr txBox="1"/>
          <p:nvPr/>
        </p:nvSpPr>
        <p:spPr>
          <a:xfrm>
            <a:off x="4267198" y="4055082"/>
            <a:ext cx="657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Multi-dimensional</a:t>
            </a: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9560B4-47CF-434D-BA30-2700BE272BD7}"/>
              </a:ext>
            </a:extLst>
          </p:cNvPr>
          <p:cNvSpPr/>
          <p:nvPr/>
        </p:nvSpPr>
        <p:spPr>
          <a:xfrm>
            <a:off x="4045488" y="5084816"/>
            <a:ext cx="6942666" cy="780202"/>
          </a:xfrm>
          <a:prstGeom prst="rect">
            <a:avLst/>
          </a:prstGeom>
          <a:solidFill>
            <a:srgbClr val="F18A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EC6976-83E0-624A-939E-5864DA4E9607}"/>
              </a:ext>
            </a:extLst>
          </p:cNvPr>
          <p:cNvSpPr txBox="1"/>
          <p:nvPr/>
        </p:nvSpPr>
        <p:spPr>
          <a:xfrm>
            <a:off x="4267198" y="5248460"/>
            <a:ext cx="657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</a:t>
            </a: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C84A13-D113-F749-B3EC-7935F2361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0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E5B1AFB2-9DC0-BA40-9ABC-43405FCA2FC6}"/>
              </a:ext>
            </a:extLst>
          </p:cNvPr>
          <p:cNvSpPr/>
          <p:nvPr/>
        </p:nvSpPr>
        <p:spPr>
          <a:xfrm>
            <a:off x="8111066" y="713165"/>
            <a:ext cx="3831025" cy="386184"/>
          </a:xfrm>
          <a:prstGeom prst="rect">
            <a:avLst/>
          </a:prstGeom>
          <a:solidFill>
            <a:srgbClr val="00A3CC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8A52927-D2DB-0E4C-B27B-0B4957A762B7}"/>
              </a:ext>
            </a:extLst>
          </p:cNvPr>
          <p:cNvSpPr/>
          <p:nvPr/>
        </p:nvSpPr>
        <p:spPr>
          <a:xfrm>
            <a:off x="5367867" y="713165"/>
            <a:ext cx="2745624" cy="386184"/>
          </a:xfrm>
          <a:prstGeom prst="rect">
            <a:avLst/>
          </a:prstGeom>
          <a:solidFill>
            <a:srgbClr val="00A3C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E9EF747-64F1-8645-A8BB-480C5F086D5D}"/>
              </a:ext>
            </a:extLst>
          </p:cNvPr>
          <p:cNvSpPr/>
          <p:nvPr/>
        </p:nvSpPr>
        <p:spPr>
          <a:xfrm>
            <a:off x="3089124" y="1157159"/>
            <a:ext cx="2275115" cy="5598822"/>
          </a:xfrm>
          <a:prstGeom prst="rect">
            <a:avLst/>
          </a:prstGeom>
          <a:solidFill>
            <a:srgbClr val="F18A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7ABB3C6-9B6C-BD49-9600-7C7078666A50}"/>
              </a:ext>
            </a:extLst>
          </p:cNvPr>
          <p:cNvSpPr/>
          <p:nvPr/>
        </p:nvSpPr>
        <p:spPr>
          <a:xfrm>
            <a:off x="5367867" y="1142080"/>
            <a:ext cx="2745624" cy="5619572"/>
          </a:xfrm>
          <a:prstGeom prst="rect">
            <a:avLst/>
          </a:prstGeom>
          <a:solidFill>
            <a:srgbClr val="F18A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AA8DC9E-1C59-344A-8AFE-644CC2FBA9BD}"/>
              </a:ext>
            </a:extLst>
          </p:cNvPr>
          <p:cNvSpPr/>
          <p:nvPr/>
        </p:nvSpPr>
        <p:spPr>
          <a:xfrm>
            <a:off x="8113491" y="1136409"/>
            <a:ext cx="3831026" cy="5619571"/>
          </a:xfrm>
          <a:prstGeom prst="rect">
            <a:avLst/>
          </a:prstGeom>
          <a:solidFill>
            <a:srgbClr val="F18A00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2B6FAF-5ADB-B942-AFA3-BFA7C77F5C3C}"/>
              </a:ext>
            </a:extLst>
          </p:cNvPr>
          <p:cNvSpPr/>
          <p:nvPr/>
        </p:nvSpPr>
        <p:spPr>
          <a:xfrm>
            <a:off x="3089124" y="135530"/>
            <a:ext cx="8852967" cy="534904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6615F9-1EAD-6949-95F6-A8C8175BED43}"/>
              </a:ext>
            </a:extLst>
          </p:cNvPr>
          <p:cNvSpPr/>
          <p:nvPr/>
        </p:nvSpPr>
        <p:spPr>
          <a:xfrm>
            <a:off x="3089124" y="713165"/>
            <a:ext cx="2275115" cy="386184"/>
          </a:xfrm>
          <a:prstGeom prst="rect">
            <a:avLst/>
          </a:prstGeom>
          <a:solidFill>
            <a:srgbClr val="00A3C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1" y="505821"/>
            <a:ext cx="22751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Here’s Robert……</a:t>
            </a:r>
          </a:p>
          <a:p>
            <a:endParaRPr lang="en-GB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Schalock</a:t>
            </a:r>
          </a:p>
          <a:p>
            <a:endParaRPr lang="en-GB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Hastings College,</a:t>
            </a:r>
          </a:p>
          <a:p>
            <a:r>
              <a:rPr lang="en-GB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Nebraska</a:t>
            </a:r>
            <a:endParaRPr lang="en-US" sz="28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D4F184-BD08-C542-86BC-98282E2F15D8}"/>
              </a:ext>
            </a:extLst>
          </p:cNvPr>
          <p:cNvSpPr txBox="1"/>
          <p:nvPr/>
        </p:nvSpPr>
        <p:spPr>
          <a:xfrm>
            <a:off x="3309256" y="130111"/>
            <a:ext cx="847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of Life Model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C59B99-2004-284E-AD05-50DA2B30A58E}"/>
              </a:ext>
            </a:extLst>
          </p:cNvPr>
          <p:cNvSpPr txBox="1"/>
          <p:nvPr/>
        </p:nvSpPr>
        <p:spPr>
          <a:xfrm>
            <a:off x="3189514" y="715503"/>
            <a:ext cx="227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en-US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43CEE9-6B14-5942-96BA-3B972039FCAE}"/>
              </a:ext>
            </a:extLst>
          </p:cNvPr>
          <p:cNvSpPr txBox="1"/>
          <p:nvPr/>
        </p:nvSpPr>
        <p:spPr>
          <a:xfrm>
            <a:off x="5490034" y="715503"/>
            <a:ext cx="227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  <a:endParaRPr lang="en-US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65229F-A750-0A42-BC5F-B428A3B860CD}"/>
              </a:ext>
            </a:extLst>
          </p:cNvPr>
          <p:cNvSpPr txBox="1"/>
          <p:nvPr/>
        </p:nvSpPr>
        <p:spPr>
          <a:xfrm>
            <a:off x="8207830" y="715503"/>
            <a:ext cx="343263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Exemplary Indicators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7B0FBB-C4E7-CA41-82FD-94FA75F4B66C}"/>
              </a:ext>
            </a:extLst>
          </p:cNvPr>
          <p:cNvSpPr txBox="1"/>
          <p:nvPr/>
        </p:nvSpPr>
        <p:spPr>
          <a:xfrm>
            <a:off x="3189514" y="1122642"/>
            <a:ext cx="227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Independence</a:t>
            </a:r>
            <a:endParaRPr lang="en-US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96D0B5-AD09-FD4A-86EF-4E22E5D1D5D9}"/>
              </a:ext>
            </a:extLst>
          </p:cNvPr>
          <p:cNvSpPr txBox="1"/>
          <p:nvPr/>
        </p:nvSpPr>
        <p:spPr>
          <a:xfrm>
            <a:off x="5490034" y="1122642"/>
            <a:ext cx="262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 Development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89439F-7765-1B4C-86A6-072D226B4C29}"/>
              </a:ext>
            </a:extLst>
          </p:cNvPr>
          <p:cNvSpPr txBox="1"/>
          <p:nvPr/>
        </p:nvSpPr>
        <p:spPr>
          <a:xfrm>
            <a:off x="8131629" y="1122642"/>
            <a:ext cx="2623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 skills / adaptive behaviour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2D755D-7905-9341-8490-D455D523DE31}"/>
              </a:ext>
            </a:extLst>
          </p:cNvPr>
          <p:cNvSpPr txBox="1"/>
          <p:nvPr/>
        </p:nvSpPr>
        <p:spPr>
          <a:xfrm>
            <a:off x="5490034" y="1790301"/>
            <a:ext cx="262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Self-Determination</a:t>
            </a:r>
            <a:endParaRPr lang="en-US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7C2F8E-A8ED-DF42-BF8A-7CF9D1B96AF4}"/>
              </a:ext>
            </a:extLst>
          </p:cNvPr>
          <p:cNvSpPr txBox="1"/>
          <p:nvPr/>
        </p:nvSpPr>
        <p:spPr>
          <a:xfrm>
            <a:off x="8131629" y="1790301"/>
            <a:ext cx="2623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Choices / decisions / autonomy / control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3F5F34-B8B8-EB44-9114-3AB5A1DAF382}"/>
              </a:ext>
            </a:extLst>
          </p:cNvPr>
          <p:cNvSpPr txBox="1"/>
          <p:nvPr/>
        </p:nvSpPr>
        <p:spPr>
          <a:xfrm>
            <a:off x="3189514" y="2445577"/>
            <a:ext cx="227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Participation</a:t>
            </a:r>
            <a:endParaRPr lang="en-US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A15293-A5FC-8649-9039-AEAC8BE01461}"/>
              </a:ext>
            </a:extLst>
          </p:cNvPr>
          <p:cNvSpPr txBox="1"/>
          <p:nvPr/>
        </p:nvSpPr>
        <p:spPr>
          <a:xfrm>
            <a:off x="5490034" y="2445577"/>
            <a:ext cx="2623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Interpersonal</a:t>
            </a:r>
          </a:p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Relationships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3D8266-C4F8-6D49-A4C3-5DCE49F3E9F7}"/>
              </a:ext>
            </a:extLst>
          </p:cNvPr>
          <p:cNvSpPr txBox="1"/>
          <p:nvPr/>
        </p:nvSpPr>
        <p:spPr>
          <a:xfrm>
            <a:off x="8131629" y="2445577"/>
            <a:ext cx="2623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networks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Friendships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activities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3D8B3A-C895-2140-9D44-8A853AC1D474}"/>
              </a:ext>
            </a:extLst>
          </p:cNvPr>
          <p:cNvSpPr txBox="1"/>
          <p:nvPr/>
        </p:nvSpPr>
        <p:spPr>
          <a:xfrm>
            <a:off x="5490034" y="3379191"/>
            <a:ext cx="262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inclusion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0FA48A-6F96-D444-A78A-585FBD240F7A}"/>
              </a:ext>
            </a:extLst>
          </p:cNvPr>
          <p:cNvSpPr txBox="1"/>
          <p:nvPr/>
        </p:nvSpPr>
        <p:spPr>
          <a:xfrm>
            <a:off x="8131629" y="3379191"/>
            <a:ext cx="3210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Involvement in community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roles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8F71FE-50BA-6E41-B5C0-75028F4F3EC6}"/>
              </a:ext>
            </a:extLst>
          </p:cNvPr>
          <p:cNvSpPr txBox="1"/>
          <p:nvPr/>
        </p:nvSpPr>
        <p:spPr>
          <a:xfrm>
            <a:off x="5490034" y="4035969"/>
            <a:ext cx="262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6B1CE3-2556-E544-92EF-AD616EB0C92E}"/>
              </a:ext>
            </a:extLst>
          </p:cNvPr>
          <p:cNvSpPr txBox="1"/>
          <p:nvPr/>
        </p:nvSpPr>
        <p:spPr>
          <a:xfrm>
            <a:off x="8131629" y="4035969"/>
            <a:ext cx="35088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Equal opportunities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Respectful treatment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Legal access &amp; due process</a:t>
            </a:r>
          </a:p>
          <a:p>
            <a:pPr marL="285750" lvl="0" indent="-285750">
              <a:buFont typeface="Wingdings" pitchFamily="2" charset="2"/>
              <a:buChar char="ü"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5759A0-7F0C-1342-8790-9B2034F2DF4D}"/>
              </a:ext>
            </a:extLst>
          </p:cNvPr>
          <p:cNvSpPr txBox="1"/>
          <p:nvPr/>
        </p:nvSpPr>
        <p:spPr>
          <a:xfrm>
            <a:off x="3189514" y="5053027"/>
            <a:ext cx="227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Well-being</a:t>
            </a:r>
            <a:endParaRPr lang="en-US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514B56-FBEC-DF4D-93CE-CACEC21230FC}"/>
              </a:ext>
            </a:extLst>
          </p:cNvPr>
          <p:cNvSpPr txBox="1"/>
          <p:nvPr/>
        </p:nvSpPr>
        <p:spPr>
          <a:xfrm>
            <a:off x="5490034" y="4981947"/>
            <a:ext cx="262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Emotional well-being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EB6929-9BB6-A741-A708-297324436C94}"/>
              </a:ext>
            </a:extLst>
          </p:cNvPr>
          <p:cNvSpPr txBox="1"/>
          <p:nvPr/>
        </p:nvSpPr>
        <p:spPr>
          <a:xfrm>
            <a:off x="8131628" y="4976825"/>
            <a:ext cx="4060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&amp; security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experiences / success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9C2B3D-B1C2-6E47-982A-A82BC0F2A603}"/>
              </a:ext>
            </a:extLst>
          </p:cNvPr>
          <p:cNvSpPr txBox="1"/>
          <p:nvPr/>
        </p:nvSpPr>
        <p:spPr>
          <a:xfrm>
            <a:off x="5490034" y="6307414"/>
            <a:ext cx="262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well-being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1540DD-5CF8-2341-9F45-F74A500CAD39}"/>
              </a:ext>
            </a:extLst>
          </p:cNvPr>
          <p:cNvSpPr txBox="1"/>
          <p:nvPr/>
        </p:nvSpPr>
        <p:spPr>
          <a:xfrm>
            <a:off x="8131628" y="6316119"/>
            <a:ext cx="4060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Income /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possessions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B789198-CE3A-B34E-917F-EF61E23FB09E}"/>
              </a:ext>
            </a:extLst>
          </p:cNvPr>
          <p:cNvCxnSpPr>
            <a:cxnSpLocks/>
          </p:cNvCxnSpPr>
          <p:nvPr/>
        </p:nvCxnSpPr>
        <p:spPr>
          <a:xfrm>
            <a:off x="3089124" y="2436632"/>
            <a:ext cx="8852967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D313AD8-AB42-B049-95B6-9F154F0310FE}"/>
              </a:ext>
            </a:extLst>
          </p:cNvPr>
          <p:cNvCxnSpPr>
            <a:cxnSpLocks/>
          </p:cNvCxnSpPr>
          <p:nvPr/>
        </p:nvCxnSpPr>
        <p:spPr>
          <a:xfrm>
            <a:off x="3089124" y="4968819"/>
            <a:ext cx="8852967" cy="0"/>
          </a:xfrm>
          <a:prstGeom prst="line">
            <a:avLst/>
          </a:prstGeom>
          <a:ln w="190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B4B84E0-DB77-DB4F-A432-BD09BDBB1161}"/>
              </a:ext>
            </a:extLst>
          </p:cNvPr>
          <p:cNvCxnSpPr>
            <a:cxnSpLocks/>
          </p:cNvCxnSpPr>
          <p:nvPr/>
        </p:nvCxnSpPr>
        <p:spPr>
          <a:xfrm>
            <a:off x="5364239" y="1776875"/>
            <a:ext cx="6577852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3138253-DA33-744F-83F2-FBAC964C9CC2}"/>
              </a:ext>
            </a:extLst>
          </p:cNvPr>
          <p:cNvCxnSpPr>
            <a:cxnSpLocks/>
          </p:cNvCxnSpPr>
          <p:nvPr/>
        </p:nvCxnSpPr>
        <p:spPr>
          <a:xfrm>
            <a:off x="5364239" y="3361122"/>
            <a:ext cx="6577852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44262-54E8-2949-97F8-BD3D092F073E}"/>
              </a:ext>
            </a:extLst>
          </p:cNvPr>
          <p:cNvCxnSpPr>
            <a:cxnSpLocks/>
          </p:cNvCxnSpPr>
          <p:nvPr/>
        </p:nvCxnSpPr>
        <p:spPr>
          <a:xfrm>
            <a:off x="5364239" y="4034326"/>
            <a:ext cx="6577852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1BA239D-CB1A-3040-9008-AC5970871625}"/>
              </a:ext>
            </a:extLst>
          </p:cNvPr>
          <p:cNvCxnSpPr>
            <a:cxnSpLocks/>
          </p:cNvCxnSpPr>
          <p:nvPr/>
        </p:nvCxnSpPr>
        <p:spPr>
          <a:xfrm>
            <a:off x="5364239" y="5655471"/>
            <a:ext cx="6577852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5F9009D-5DF9-E74B-A215-3D2C9E31CE25}"/>
              </a:ext>
            </a:extLst>
          </p:cNvPr>
          <p:cNvSpPr txBox="1"/>
          <p:nvPr/>
        </p:nvSpPr>
        <p:spPr>
          <a:xfrm>
            <a:off x="5490034" y="5664147"/>
            <a:ext cx="262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well-being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57D7302-715A-0B4E-85D0-AA6EF2B3DA85}"/>
              </a:ext>
            </a:extLst>
          </p:cNvPr>
          <p:cNvSpPr txBox="1"/>
          <p:nvPr/>
        </p:nvSpPr>
        <p:spPr>
          <a:xfrm>
            <a:off x="8117119" y="5664147"/>
            <a:ext cx="4060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&amp; nutritional status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Recreation / physical exercise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D1F4A0C-00A7-0848-9012-C13409BF8D59}"/>
              </a:ext>
            </a:extLst>
          </p:cNvPr>
          <p:cNvCxnSpPr>
            <a:cxnSpLocks/>
          </p:cNvCxnSpPr>
          <p:nvPr/>
        </p:nvCxnSpPr>
        <p:spPr>
          <a:xfrm>
            <a:off x="5364239" y="6308615"/>
            <a:ext cx="6577852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97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220134" y="505821"/>
            <a:ext cx="230716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QoL</a:t>
            </a:r>
          </a:p>
          <a:p>
            <a:r>
              <a:rPr lang="en-US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</a:p>
          <a:p>
            <a:endParaRPr lang="en-US" sz="48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</a:p>
          <a:p>
            <a:endParaRPr lang="en-US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</a:p>
          <a:p>
            <a:endParaRPr lang="en-US" sz="32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BF329C-D1A6-A145-AF7F-A40B7D196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9200" y="3759200"/>
            <a:ext cx="1809750" cy="2032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4BAC80-8CA2-6E4A-B463-2AD1BEB57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8627" y="1642286"/>
            <a:ext cx="1632528" cy="183301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2663338-8281-A949-9FAE-4310AC6F5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33E20CE3-8999-3A4D-8133-67CCCFC6B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7299" y="430632"/>
            <a:ext cx="8686800" cy="608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7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FBF329C-D1A6-A145-AF7F-A40B7D196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9200" y="3759200"/>
            <a:ext cx="1809750" cy="2032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4BAC80-8CA2-6E4A-B463-2AD1BEB57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8627" y="1642286"/>
            <a:ext cx="1632528" cy="183301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2663338-8281-A949-9FAE-4310AC6F5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C920EC-19F7-BB48-A6F4-DA975D3D0BA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760463" y="132800"/>
            <a:ext cx="8671073" cy="651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96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337352" y="505821"/>
            <a:ext cx="32525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Hey look ……it’s Valsa !!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 Valsemma Eapen 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UNSW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24412" y="1879461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 descr="A picture containing text, indoor, cat, laying&#10;&#10;Description automatically generated">
            <a:extLst>
              <a:ext uri="{FF2B5EF4-FFF2-40B4-BE49-F238E27FC236}">
                <a16:creationId xmlns:a16="http://schemas.microsoft.com/office/drawing/2014/main" id="{2397B0BC-9908-4E2C-B0A2-9E9F4B8A8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46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-26895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505821"/>
            <a:ext cx="3081867" cy="835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 based action research</a:t>
            </a: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of Life</a:t>
            </a: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Transitions into school</a:t>
            </a: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Safeguarding</a:t>
            </a: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SaLT and English</a:t>
            </a:r>
          </a:p>
          <a:p>
            <a:pPr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Transitions into school</a:t>
            </a: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67F95B-1AF8-4A9D-85C4-1FF1648CAE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23"/>
          <a:stretch/>
        </p:blipFill>
        <p:spPr>
          <a:xfrm>
            <a:off x="4874106" y="1034202"/>
            <a:ext cx="5060006" cy="550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2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1133928" y="1045147"/>
            <a:ext cx="9924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Keyworking is at the heart of everything we do</a:t>
            </a:r>
            <a:endParaRPr lang="en-US" sz="3600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BF329C-D1A6-A145-AF7F-A40B7D196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9200" y="3759200"/>
            <a:ext cx="1809750" cy="2032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4BAC80-8CA2-6E4A-B463-2AD1BEB57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8627" y="1642286"/>
            <a:ext cx="1632528" cy="183301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2663338-8281-A949-9FAE-4310AC6F5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pic>
        <p:nvPicPr>
          <p:cNvPr id="7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A44951FD-7309-814F-8B4D-AA68F70FC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188" y="2241944"/>
            <a:ext cx="4669990" cy="3990181"/>
          </a:xfrm>
        </p:spPr>
      </p:pic>
    </p:spTree>
    <p:extLst>
      <p:ext uri="{BB962C8B-B14F-4D97-AF65-F5344CB8AC3E}">
        <p14:creationId xmlns:p14="http://schemas.microsoft.com/office/powerpoint/2010/main" val="53720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6BB68F3-7FE1-4377-AA66-98D5689D0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721" y="1122270"/>
            <a:ext cx="8189679" cy="47430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F0A0A1A-3F90-4031-9949-92D7C19C97FB}"/>
              </a:ext>
            </a:extLst>
          </p:cNvPr>
          <p:cNvSpPr/>
          <p:nvPr/>
        </p:nvSpPr>
        <p:spPr>
          <a:xfrm>
            <a:off x="-1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24000"/>
            <a:endParaRPr lang="en-GB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/>
            <a:endParaRPr lang="en-GB" sz="3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/>
            <a:endParaRPr lang="en-GB" sz="3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/>
            <a:endParaRPr lang="en-GB" sz="3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/>
            <a:endParaRPr lang="en-GB" sz="3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/>
            <a:r>
              <a:rPr lang="en-GB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research around Keyworking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D36B32-0F94-4954-B779-9F011F9D05EE}"/>
              </a:ext>
            </a:extLst>
          </p:cNvPr>
          <p:cNvSpPr txBox="1"/>
          <p:nvPr/>
        </p:nvSpPr>
        <p:spPr>
          <a:xfrm>
            <a:off x="3900721" y="5953437"/>
            <a:ext cx="818967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https://bit.ly/HowKeyworkingcanimproveyourQoL</a:t>
            </a:r>
            <a:endParaRPr lang="en-GB" sz="20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https://bit.ly/ReflectionsonKeyworking</a:t>
            </a:r>
            <a:endParaRPr lang="en-GB" sz="20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08558E-9172-433B-A251-9993A1314D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AA011B3-3B19-4692-871B-734A01E5E4C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2" t="48240" r="56844" b="20161"/>
          <a:stretch/>
        </p:blipFill>
        <p:spPr>
          <a:xfrm>
            <a:off x="4033520" y="1259390"/>
            <a:ext cx="7938347" cy="44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064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-698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430444" y="3027535"/>
            <a:ext cx="3251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school</a:t>
            </a: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EF0F6EF7-1675-4A48-B5E3-9CC8299FD1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867" y="1333209"/>
            <a:ext cx="7663689" cy="4843754"/>
          </a:xfrm>
        </p:spPr>
      </p:pic>
    </p:spTree>
    <p:extLst>
      <p:ext uri="{BB962C8B-B14F-4D97-AF65-F5344CB8AC3E}">
        <p14:creationId xmlns:p14="http://schemas.microsoft.com/office/powerpoint/2010/main" val="316241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-26895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505821"/>
            <a:ext cx="308186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So…in conclusion…</a:t>
            </a:r>
          </a:p>
          <a:p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School-based action research helps us to…</a:t>
            </a: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-350558" y="1877051"/>
            <a:ext cx="30818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309322" y="822355"/>
            <a:ext cx="6557435" cy="612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aspects of practice we feel are most important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3E464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our curriculum, operational and strategic planning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3E464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us demonstrate what success looks like for individual students and their families and us a whole school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sz="2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66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5215466" y="1843950"/>
            <a:ext cx="533400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information please go to the ‘Quality of Life’ section of our website </a:t>
            </a:r>
            <a:r>
              <a:rPr lang="en-GB" sz="2400" dirty="0">
                <a:solidFill>
                  <a:srgbClr val="F18A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www.swalcliffepark.co.uk</a:t>
            </a:r>
            <a:endParaRPr lang="en-GB" sz="2400" dirty="0">
              <a:solidFill>
                <a:srgbClr val="F18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call Kiran on 07813 465922</a:t>
            </a:r>
          </a:p>
          <a:p>
            <a:endParaRPr lang="en-GB" sz="2400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qol@swalcliffepark.co.uk</a:t>
            </a:r>
          </a:p>
          <a:p>
            <a:endParaRPr lang="en-GB" sz="2400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look forward to hearing from you</a:t>
            </a:r>
          </a:p>
          <a:p>
            <a:r>
              <a:rPr lang="en-US" sz="2800" dirty="0">
                <a:solidFill>
                  <a:srgbClr val="3D45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rgbClr val="3D45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4" name="Picture 1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7718FAA-9CDF-DA47-BA6C-0F6CC1521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35" y="372533"/>
            <a:ext cx="2929465" cy="11090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4082B8-4032-1947-9DA7-1643CF81C227}"/>
              </a:ext>
            </a:extLst>
          </p:cNvPr>
          <p:cNvSpPr txBox="1"/>
          <p:nvPr/>
        </p:nvSpPr>
        <p:spPr>
          <a:xfrm>
            <a:off x="474135" y="4303455"/>
            <a:ext cx="53340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Swalcliffe</a:t>
            </a:r>
            <a:r>
              <a:rPr lang="en-GB" sz="1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Park School</a:t>
            </a:r>
          </a:p>
          <a:p>
            <a:r>
              <a:rPr lang="en-GB" sz="1400" dirty="0" err="1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Swalcliffe</a:t>
            </a:r>
            <a:r>
              <a:rPr lang="en-GB" sz="1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Banbury</a:t>
            </a:r>
          </a:p>
          <a:p>
            <a:r>
              <a:rPr lang="en-GB" sz="1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Oxfordshire OX15 5EP</a:t>
            </a:r>
          </a:p>
          <a:p>
            <a:endParaRPr lang="en-GB" sz="1400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01295 780302</a:t>
            </a:r>
          </a:p>
          <a:p>
            <a:r>
              <a:rPr lang="en-GB" sz="1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qol@swalcliffepark.co.uk</a:t>
            </a:r>
          </a:p>
          <a:p>
            <a:r>
              <a:rPr lang="en-GB" sz="1400" dirty="0" err="1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swalcliffepark.co.uk</a:t>
            </a:r>
            <a:endParaRPr lang="en-GB" sz="1400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rgbClr val="252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CIO Registered Charity No. 1173113</a:t>
            </a:r>
          </a:p>
          <a:p>
            <a:r>
              <a:rPr lang="en-GB" sz="1400" dirty="0">
                <a:solidFill>
                  <a:srgbClr val="252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DofE Approved Non-Maintained No. 931/7007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9172A45-F338-7947-A424-A6048E6764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6015" y="5341158"/>
            <a:ext cx="2101850" cy="124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00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419100" y="2579433"/>
            <a:ext cx="333586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students (70)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174066" y="1755080"/>
            <a:ext cx="7598834" cy="334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Boys aged 10-19 on the autism spectrum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Broadly average cognitive ability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Residential and day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LAs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Non-maintained Charitable Incorporated Organisation (CIO)</a:t>
            </a:r>
          </a:p>
        </p:txBody>
      </p:sp>
    </p:spTree>
    <p:extLst>
      <p:ext uri="{BB962C8B-B14F-4D97-AF65-F5344CB8AC3E}">
        <p14:creationId xmlns:p14="http://schemas.microsoft.com/office/powerpoint/2010/main" val="4559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2935203"/>
            <a:ext cx="308186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staff (91)</a:t>
            </a: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332303" y="1062052"/>
            <a:ext cx="7440597" cy="6568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Teachers: 19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</a:rPr>
              <a:t>Executive team: 3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Learning Support Assistants: 18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</a:rPr>
              <a:t>Speech and Language therapists: 3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QoL: 4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</a:rPr>
              <a:t>Clinical Psychologists and assistants:2+2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Occupational Therapists:3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</a:rPr>
              <a:t>Residential Care Workers:18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Medical: 2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</a:rPr>
              <a:t>Support services 17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83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-6981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1" y="644101"/>
            <a:ext cx="3251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influences on our ethos, culture and practice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704347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385570" y="1704347"/>
            <a:ext cx="7422842" cy="5013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with ‘Why’: Simon Sinek: Marketing Consultant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Highly Reliable Organisations and Schools: David Reynolds : Newcastle University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Family systems: Emily Bishop UBC, Vancouver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of Life: Robert Schalock: Hastings College, Nebraska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of Life in Autism (QoLA): Valsemma Eapen UNSW, Sydney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84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0" y="505821"/>
            <a:ext cx="308186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Introducing Simon, straight away…no messing about!</a:t>
            </a:r>
          </a:p>
          <a:p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Simon Sinek</a:t>
            </a:r>
          </a:p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‘The Golden Circles’</a:t>
            </a:r>
          </a:p>
          <a:p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with ‘Why’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788807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955271" y="357120"/>
            <a:ext cx="59605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rgbClr val="3D45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rgbClr val="3D45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C73C9ECF-E7FD-4CE3-9F9B-BA26B1956D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6" r="998"/>
          <a:stretch/>
        </p:blipFill>
        <p:spPr bwMode="auto">
          <a:xfrm>
            <a:off x="4285811" y="1438182"/>
            <a:ext cx="7086484" cy="404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19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508001" y="644101"/>
            <a:ext cx="3251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=</a:t>
            </a: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</a:p>
          <a:p>
            <a:b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75850-16B3-BE40-AFED-E1B6B3E20B4E}"/>
              </a:ext>
            </a:extLst>
          </p:cNvPr>
          <p:cNvSpPr txBox="1"/>
          <p:nvPr/>
        </p:nvSpPr>
        <p:spPr>
          <a:xfrm>
            <a:off x="508000" y="1843950"/>
            <a:ext cx="30818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90AD5-DF52-DA4C-AFF6-1D2BD7B9C265}"/>
              </a:ext>
            </a:extLst>
          </p:cNvPr>
          <p:cNvSpPr txBox="1"/>
          <p:nvPr/>
        </p:nvSpPr>
        <p:spPr>
          <a:xfrm>
            <a:off x="4616388" y="2469826"/>
            <a:ext cx="7236411" cy="1549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7200" dirty="0">
                <a:solidFill>
                  <a:srgbClr val="3E46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119,000,000</a:t>
            </a:r>
          </a:p>
        </p:txBody>
      </p:sp>
    </p:spTree>
    <p:extLst>
      <p:ext uri="{BB962C8B-B14F-4D97-AF65-F5344CB8AC3E}">
        <p14:creationId xmlns:p14="http://schemas.microsoft.com/office/powerpoint/2010/main" val="268791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1E5D1-1845-214B-A0A4-92816AF8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3775" y="254000"/>
            <a:ext cx="528091" cy="7802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0CBF8C-CEB3-0A4A-B6F4-38A2528FD2A2}"/>
              </a:ext>
            </a:extLst>
          </p:cNvPr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rgbClr val="F1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5282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4910D3-4C5B-324A-8FB7-756DB7E1C25C}"/>
              </a:ext>
            </a:extLst>
          </p:cNvPr>
          <p:cNvSpPr txBox="1"/>
          <p:nvPr/>
        </p:nvSpPr>
        <p:spPr>
          <a:xfrm>
            <a:off x="677333" y="644101"/>
            <a:ext cx="308186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Google results for…</a:t>
            </a:r>
          </a:p>
          <a:p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NUFC important?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E42EC75-8713-43F4-B7EE-1FC6939F4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811" y="1228799"/>
            <a:ext cx="7506009" cy="509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88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A8B4B5EF46BB439075C7F5A9B549D8" ma:contentTypeVersion="14" ma:contentTypeDescription="Create a new document." ma:contentTypeScope="" ma:versionID="dcba3af764bed2d9416f2c8b8692257b">
  <xsd:schema xmlns:xsd="http://www.w3.org/2001/XMLSchema" xmlns:xs="http://www.w3.org/2001/XMLSchema" xmlns:p="http://schemas.microsoft.com/office/2006/metadata/properties" xmlns:ns2="84de3903-3360-4d4f-9019-86af22ba6867" xmlns:ns3="51853220-68ec-4f62-bca3-c9f67984d1e5" targetNamespace="http://schemas.microsoft.com/office/2006/metadata/properties" ma:root="true" ma:fieldsID="e22a2b3afa8aa1eee5f3bbe9ca921b37" ns2:_="" ns3:_="">
    <xsd:import namespace="84de3903-3360-4d4f-9019-86af22ba6867"/>
    <xsd:import namespace="51853220-68ec-4f62-bca3-c9f67984d1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Dat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de3903-3360-4d4f-9019-86af22ba68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Date" ma:index="20" nillable="true" ma:displayName="Date" ma:format="DateOnly" ma:internalName="Date">
      <xsd:simpleType>
        <xsd:restriction base="dms:DateTim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853220-68ec-4f62-bca3-c9f67984d1e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84de3903-3360-4d4f-9019-86af22ba6867" xsi:nil="true"/>
  </documentManagement>
</p:properties>
</file>

<file path=customXml/itemProps1.xml><?xml version="1.0" encoding="utf-8"?>
<ds:datastoreItem xmlns:ds="http://schemas.openxmlformats.org/officeDocument/2006/customXml" ds:itemID="{020AB008-CFB6-4748-947D-E2C18EBF72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de3903-3360-4d4f-9019-86af22ba6867"/>
    <ds:schemaRef ds:uri="51853220-68ec-4f62-bca3-c9f67984d1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EE6EE2-69F9-4060-91C4-19ECCAA172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9DBE5D-4C00-4FBF-A807-8761E5D5594E}">
  <ds:schemaRefs>
    <ds:schemaRef ds:uri="http://purl.org/dc/terms/"/>
    <ds:schemaRef ds:uri="51853220-68ec-4f62-bca3-c9f67984d1e5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84de3903-3360-4d4f-9019-86af22ba6867"/>
    <ds:schemaRef ds:uri="http://www.w3.org/XML/1998/namespace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3120</TotalTime>
  <Words>923</Words>
  <Application>Microsoft Office PowerPoint</Application>
  <PresentationFormat>Widescreen</PresentationFormat>
  <Paragraphs>405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Calibri Light</vt:lpstr>
      <vt:lpstr>Georgia</vt:lpstr>
      <vt:lpstr>Merriweather</vt:lpstr>
      <vt:lpstr>Wingdings</vt:lpstr>
      <vt:lpstr>Work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perspective from a specialist school</dc:title>
  <dc:creator>Kiran Hingorani</dc:creator>
  <cp:lastModifiedBy>Kiran Hingorani</cp:lastModifiedBy>
  <cp:revision>4</cp:revision>
  <dcterms:created xsi:type="dcterms:W3CDTF">2021-12-06T12:05:10Z</dcterms:created>
  <dcterms:modified xsi:type="dcterms:W3CDTF">2021-12-09T09:52:26Z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0x0101002AA8B4B5EF46BB439075C7F5A9B549D8</vt:lpwstr>
  </property>
</Properties>
</file>