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73" r:id="rId3"/>
    <p:sldId id="274" r:id="rId4"/>
    <p:sldId id="268" r:id="rId5"/>
    <p:sldId id="275" r:id="rId6"/>
    <p:sldId id="282" r:id="rId7"/>
    <p:sldId id="276" r:id="rId8"/>
    <p:sldId id="278" r:id="rId9"/>
    <p:sldId id="279" r:id="rId10"/>
    <p:sldId id="280" r:id="rId11"/>
    <p:sldId id="281" r:id="rId12"/>
    <p:sldId id="277" r:id="rId13"/>
    <p:sldId id="283" r:id="rId14"/>
    <p:sldId id="284" r:id="rId15"/>
    <p:sldId id="28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6" autoAdjust="0"/>
    <p:restoredTop sz="72146" autoAdjust="0"/>
  </p:normalViewPr>
  <p:slideViewPr>
    <p:cSldViewPr snapToGrid="0">
      <p:cViewPr varScale="1">
        <p:scale>
          <a:sx n="61" d="100"/>
          <a:sy n="61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4b00d085484d4a5/Documents/Year%203/Research%20Project/Jasmin's%20chi2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4b00d085484d4a5/Documents/Year%203/Research%20Project/Jasmin's%20chi2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4b00d085484d4a5/Documents/Year%203/Research%20Project/Jasmin's%20chi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4b00d085484d4a5/Documents/Year%203/Research%20Project/Jasmin's%20chi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https://d.docs.live.net/e4b00d085484d4a5/Documents/Year%203/Research%20Project/Jasmin's%20chi2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4b00d085484d4a5/Documents/Year%203/Research%20Project/Jasmin's%20chi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e4b00d085484d4a5/Documents/Year%203/Research%20Project/Jasmin's%20chi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chi2.xlsx]5 rows data'!$D$3:$D$7</c:f>
              <c:numCache>
                <c:formatCode>General</c:formatCode>
                <c:ptCount val="5"/>
                <c:pt idx="0">
                  <c:v>46</c:v>
                </c:pt>
                <c:pt idx="1">
                  <c:v>10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27-400A-BA03-9B7CC8AF9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'[Jasmin''s chi2.xlsx]5 rows data'!$H$3:$H$7</c:f>
              <c:numCache>
                <c:formatCode>General</c:formatCode>
                <c:ptCount val="5"/>
                <c:pt idx="0">
                  <c:v>50.804597701149426</c:v>
                </c:pt>
                <c:pt idx="1">
                  <c:v>7.4712643678160919</c:v>
                </c:pt>
                <c:pt idx="2">
                  <c:v>2.9885057471264367</c:v>
                </c:pt>
                <c:pt idx="3">
                  <c:v>1.4942528735632183</c:v>
                </c:pt>
                <c:pt idx="4">
                  <c:v>2.2413793103448274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627-400A-BA03-9B7CC8AF9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'[Jasmin''s chi2.xlsx]18 row data'!$C$3:$C$20</c:f>
              <c:numCache>
                <c:formatCode>0</c:formatCode>
                <c:ptCount val="18"/>
                <c:pt idx="0">
                  <c:v>21</c:v>
                </c:pt>
                <c:pt idx="1">
                  <c:v>48</c:v>
                </c:pt>
                <c:pt idx="2">
                  <c:v>56</c:v>
                </c:pt>
                <c:pt idx="3">
                  <c:v>30</c:v>
                </c:pt>
                <c:pt idx="4">
                  <c:v>36</c:v>
                </c:pt>
                <c:pt idx="5">
                  <c:v>49</c:v>
                </c:pt>
                <c:pt idx="6">
                  <c:v>55</c:v>
                </c:pt>
                <c:pt idx="7">
                  <c:v>49</c:v>
                </c:pt>
                <c:pt idx="8">
                  <c:v>39</c:v>
                </c:pt>
                <c:pt idx="9">
                  <c:v>68</c:v>
                </c:pt>
                <c:pt idx="10">
                  <c:v>7</c:v>
                </c:pt>
                <c:pt idx="11">
                  <c:v>5</c:v>
                </c:pt>
                <c:pt idx="12">
                  <c:v>29</c:v>
                </c:pt>
                <c:pt idx="13">
                  <c:v>24</c:v>
                </c:pt>
                <c:pt idx="14">
                  <c:v>21</c:v>
                </c:pt>
                <c:pt idx="15">
                  <c:v>23</c:v>
                </c:pt>
                <c:pt idx="16">
                  <c:v>23</c:v>
                </c:pt>
                <c:pt idx="17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A1-4F35-8747-D392DA712D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chi2.xlsx]18 row data'!$A$3:$A$20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xVal>
          <c:yVal>
            <c:numRef>
              <c:f>'[Jasmin''s chi2.xlsx]18 row data'!$G$3:$G$20</c:f>
              <c:numCache>
                <c:formatCode>General</c:formatCode>
                <c:ptCount val="18"/>
                <c:pt idx="0">
                  <c:v>24.095634095634097</c:v>
                </c:pt>
                <c:pt idx="1">
                  <c:v>49.45945945945946</c:v>
                </c:pt>
                <c:pt idx="2">
                  <c:v>55.166320166320169</c:v>
                </c:pt>
                <c:pt idx="3">
                  <c:v>28.534303534303536</c:v>
                </c:pt>
                <c:pt idx="4">
                  <c:v>37.411642411642411</c:v>
                </c:pt>
                <c:pt idx="5">
                  <c:v>45.020790020790024</c:v>
                </c:pt>
                <c:pt idx="6">
                  <c:v>48.82536382536383</c:v>
                </c:pt>
                <c:pt idx="7">
                  <c:v>48.191268191268193</c:v>
                </c:pt>
                <c:pt idx="8">
                  <c:v>42.484407484407484</c:v>
                </c:pt>
                <c:pt idx="9">
                  <c:v>66.580041580041581</c:v>
                </c:pt>
                <c:pt idx="10">
                  <c:v>6.3409563409563416</c:v>
                </c:pt>
                <c:pt idx="11">
                  <c:v>7.6091476091476098</c:v>
                </c:pt>
                <c:pt idx="12">
                  <c:v>29.168399168399169</c:v>
                </c:pt>
                <c:pt idx="13">
                  <c:v>25.997920997921</c:v>
                </c:pt>
                <c:pt idx="14">
                  <c:v>22.193347193347194</c:v>
                </c:pt>
                <c:pt idx="15">
                  <c:v>23.461538461538463</c:v>
                </c:pt>
                <c:pt idx="16">
                  <c:v>20.925155925155927</c:v>
                </c:pt>
                <c:pt idx="17">
                  <c:v>28.534303534303536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CA1-4F35-8747-D392DA712D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  <c:max val="7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chi2.xlsx]5 rows data'!$D$3:$D$6</c:f>
              <c:numCache>
                <c:formatCode>General</c:formatCode>
                <c:ptCount val="4"/>
                <c:pt idx="0">
                  <c:v>51</c:v>
                </c:pt>
                <c:pt idx="1">
                  <c:v>35</c:v>
                </c:pt>
                <c:pt idx="2">
                  <c:v>38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C3-43D6-B3D6-916A3B243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'[Jasmin''s chi2.xlsx]5 rows data'!$H$3:$H$6</c:f>
              <c:numCache>
                <c:formatCode>General</c:formatCode>
                <c:ptCount val="4"/>
                <c:pt idx="0">
                  <c:v>60.0983606557377</c:v>
                </c:pt>
                <c:pt idx="1">
                  <c:v>30.04918032786885</c:v>
                </c:pt>
                <c:pt idx="2">
                  <c:v>37.561475409836071</c:v>
                </c:pt>
                <c:pt idx="3">
                  <c:v>13.290983606557376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9C3-43D6-B3D6-916A3B243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'[Jasmin''s chi2.xlsx]5 rows data'!$C$3:$C$6</c:f>
              <c:numCache>
                <c:formatCode>General</c:formatCode>
                <c:ptCount val="4"/>
                <c:pt idx="0">
                  <c:v>53</c:v>
                </c:pt>
                <c:pt idx="1">
                  <c:v>17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C7-4C8C-8B33-DD89CA3DE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'[Jasmin''s chi2.xlsx]5 rows data'!$G$3:$G$6</c:f>
              <c:numCache>
                <c:formatCode>General</c:formatCode>
                <c:ptCount val="4"/>
                <c:pt idx="0">
                  <c:v>43.901639344262293</c:v>
                </c:pt>
                <c:pt idx="1">
                  <c:v>21.950819672131146</c:v>
                </c:pt>
                <c:pt idx="2">
                  <c:v>27.438524590163937</c:v>
                </c:pt>
                <c:pt idx="3">
                  <c:v>9.7090163934426226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2C7-4C8C-8B33-DD89CA3DE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'[Jasmin''s chi2.xlsx]5 rows data'!$C$3:$C$7</c:f>
              <c:numCache>
                <c:formatCode>General</c:formatCode>
                <c:ptCount val="5"/>
                <c:pt idx="0">
                  <c:v>90</c:v>
                </c:pt>
                <c:pt idx="1">
                  <c:v>10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9-4DA2-B142-A221DA7FF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'[Jasmin''s chi2.xlsx]5 rows data'!$G$3:$G$7</c:f>
              <c:numCache>
                <c:formatCode>General</c:formatCode>
                <c:ptCount val="5"/>
                <c:pt idx="0">
                  <c:v>85.195402298850581</c:v>
                </c:pt>
                <c:pt idx="1">
                  <c:v>12.528735632183908</c:v>
                </c:pt>
                <c:pt idx="2">
                  <c:v>5.0114942528735629</c:v>
                </c:pt>
                <c:pt idx="3">
                  <c:v>2.5057471264367814</c:v>
                </c:pt>
                <c:pt idx="4">
                  <c:v>3.7586206896551722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479-4DA2-B142-A221DA7FF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chi2.xlsx]WP Chi-sqaure'!$Q$108:$Q$114</c:f>
              <c:numCache>
                <c:formatCode>General</c:formatCode>
                <c:ptCount val="7"/>
                <c:pt idx="0">
                  <c:v>5</c:v>
                </c:pt>
                <c:pt idx="1">
                  <c:v>12</c:v>
                </c:pt>
                <c:pt idx="2">
                  <c:v>13</c:v>
                </c:pt>
                <c:pt idx="3">
                  <c:v>22</c:v>
                </c:pt>
                <c:pt idx="4">
                  <c:v>10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D0-4F1F-B952-AED9A47E0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chi2.xlsx]WP Chi-sqaure'!$A$105:$A$111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'[Jasmin''s chi2.xlsx]WP Chi-sqaure'!$U$108:$U$114</c:f>
              <c:numCache>
                <c:formatCode>General</c:formatCode>
                <c:ptCount val="7"/>
                <c:pt idx="0">
                  <c:v>4.0838323353293413</c:v>
                </c:pt>
                <c:pt idx="1">
                  <c:v>11.880239520958085</c:v>
                </c:pt>
                <c:pt idx="2">
                  <c:v>13.736526946107784</c:v>
                </c:pt>
                <c:pt idx="3">
                  <c:v>21.161676646706589</c:v>
                </c:pt>
                <c:pt idx="4">
                  <c:v>8.1676646706586826</c:v>
                </c:pt>
                <c:pt idx="5">
                  <c:v>1.4850299401197606</c:v>
                </c:pt>
                <c:pt idx="6">
                  <c:v>1.4850299401197606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D0-4F1F-B952-AED9A47E0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4905624119059E-3"/>
              <c:y val="4.817478748799380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4546A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chi2.xlsx]WP Chi-sqaure'!$R$108:$R$114</c:f>
              <c:numCache>
                <c:formatCode>General</c:formatCode>
                <c:ptCount val="7"/>
                <c:pt idx="0">
                  <c:v>6</c:v>
                </c:pt>
                <c:pt idx="1">
                  <c:v>20</c:v>
                </c:pt>
                <c:pt idx="2">
                  <c:v>24</c:v>
                </c:pt>
                <c:pt idx="3">
                  <c:v>35</c:v>
                </c:pt>
                <c:pt idx="4">
                  <c:v>12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75-4384-88BB-96EB09C3F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chi2.xlsx]WP Chi-sqaure'!$A$105:$A$111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'[Jasmin''s chi2.xlsx]WP Chi-sqaure'!$V$108:$V$114</c:f>
              <c:numCache>
                <c:formatCode>General</c:formatCode>
                <c:ptCount val="7"/>
                <c:pt idx="0">
                  <c:v>6.9161676646706596</c:v>
                </c:pt>
                <c:pt idx="1">
                  <c:v>20.119760479041918</c:v>
                </c:pt>
                <c:pt idx="2">
                  <c:v>23.263473053892216</c:v>
                </c:pt>
                <c:pt idx="3">
                  <c:v>35.838323353293418</c:v>
                </c:pt>
                <c:pt idx="4">
                  <c:v>13.832335329341319</c:v>
                </c:pt>
                <c:pt idx="5">
                  <c:v>2.5149700598802398</c:v>
                </c:pt>
                <c:pt idx="6">
                  <c:v>2.5149700598802398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75-4384-88BB-96EB09C3F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3.4957614534395776E-2"/>
              <c:y val="5.579396309319332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chi2.xlsx]5 rows data'!$D$3:$D$7</c:f>
              <c:numCache>
                <c:formatCode>General</c:formatCode>
                <c:ptCount val="5"/>
                <c:pt idx="0">
                  <c:v>5</c:v>
                </c:pt>
                <c:pt idx="1">
                  <c:v>14</c:v>
                </c:pt>
                <c:pt idx="2">
                  <c:v>15</c:v>
                </c:pt>
                <c:pt idx="3">
                  <c:v>13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77-4D80-8574-087CE460B3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'[Jasmin''s chi2.xlsx]5 rows data'!$H$3:$H$7</c:f>
              <c:numCache>
                <c:formatCode>General</c:formatCode>
                <c:ptCount val="5"/>
                <c:pt idx="0">
                  <c:v>5.8364779874213841</c:v>
                </c:pt>
                <c:pt idx="1">
                  <c:v>20.062893081761004</c:v>
                </c:pt>
                <c:pt idx="2">
                  <c:v>10.578616352201257</c:v>
                </c:pt>
                <c:pt idx="3">
                  <c:v>14.226415094339623</c:v>
                </c:pt>
                <c:pt idx="4">
                  <c:v>7.2955974842767297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777-4D80-8574-087CE460B3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2.199528109065613E-2"/>
              <c:y val="0.205894237597275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'[Jasmin''s chi2.xlsx]5 rows data'!$C$3:$C$7</c:f>
              <c:numCache>
                <c:formatCode>General</c:formatCode>
                <c:ptCount val="5"/>
                <c:pt idx="0">
                  <c:v>11</c:v>
                </c:pt>
                <c:pt idx="1">
                  <c:v>41</c:v>
                </c:pt>
                <c:pt idx="2">
                  <c:v>14</c:v>
                </c:pt>
                <c:pt idx="3">
                  <c:v>26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5-4D23-B81B-169DE6CEE8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chi2.xlsx]5 rows data'!$A$3:$A$7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'[Jasmin''s chi2.xlsx]5 rows data'!$G$3:$G$7</c:f>
              <c:numCache>
                <c:formatCode>General</c:formatCode>
                <c:ptCount val="5"/>
                <c:pt idx="0">
                  <c:v>10.163522012578618</c:v>
                </c:pt>
                <c:pt idx="1">
                  <c:v>34.937106918238989</c:v>
                </c:pt>
                <c:pt idx="2">
                  <c:v>18.421383647798741</c:v>
                </c:pt>
                <c:pt idx="3">
                  <c:v>24.773584905660378</c:v>
                </c:pt>
                <c:pt idx="4">
                  <c:v>12.70440251572327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965-4D23-B81B-169DE6CEE8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'[Jasmin''s chi2.xlsx]7 rows data'!$D$3:$D$9</c:f>
              <c:numCache>
                <c:formatCode>General</c:formatCode>
                <c:ptCount val="7"/>
                <c:pt idx="0">
                  <c:v>25</c:v>
                </c:pt>
                <c:pt idx="1">
                  <c:v>16</c:v>
                </c:pt>
                <c:pt idx="2">
                  <c:v>13</c:v>
                </c:pt>
                <c:pt idx="3">
                  <c:v>10</c:v>
                </c:pt>
                <c:pt idx="4">
                  <c:v>28</c:v>
                </c:pt>
                <c:pt idx="5">
                  <c:v>12</c:v>
                </c:pt>
                <c:pt idx="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F8-4C9F-ACFE-628E1C6E5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chi2.xlsx]7 rows data'!$A$3:$A$9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'[Jasmin''s chi2.xlsx]7 rows data'!$H$3:$H$9</c:f>
              <c:numCache>
                <c:formatCode>General</c:formatCode>
                <c:ptCount val="7"/>
                <c:pt idx="0">
                  <c:v>25.217032967032967</c:v>
                </c:pt>
                <c:pt idx="1">
                  <c:v>12.796703296703297</c:v>
                </c:pt>
                <c:pt idx="2">
                  <c:v>12.42032967032967</c:v>
                </c:pt>
                <c:pt idx="3">
                  <c:v>10.162087912087912</c:v>
                </c:pt>
                <c:pt idx="4">
                  <c:v>27.098901098901099</c:v>
                </c:pt>
                <c:pt idx="5">
                  <c:v>13.549450549450549</c:v>
                </c:pt>
                <c:pt idx="6">
                  <c:v>35.755494505494511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F8-4C9F-ACFE-628E1C6E5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'[Jasmin''s chi2.xlsx]7 rows data'!$C$3:$C$9</c:f>
              <c:numCache>
                <c:formatCode>General</c:formatCode>
                <c:ptCount val="7"/>
                <c:pt idx="0">
                  <c:v>42</c:v>
                </c:pt>
                <c:pt idx="1">
                  <c:v>18</c:v>
                </c:pt>
                <c:pt idx="2">
                  <c:v>20</c:v>
                </c:pt>
                <c:pt idx="3">
                  <c:v>17</c:v>
                </c:pt>
                <c:pt idx="4">
                  <c:v>44</c:v>
                </c:pt>
                <c:pt idx="5">
                  <c:v>24</c:v>
                </c:pt>
                <c:pt idx="6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C1-4FC6-9DC9-548DF2A29B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'[Jasmin''s chi2.xlsx]7 rows data'!$A$3:$A$9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'[Jasmin''s chi2.xlsx]7 rows data'!$G$3:$G$9</c:f>
              <c:numCache>
                <c:formatCode>General</c:formatCode>
                <c:ptCount val="7"/>
                <c:pt idx="0">
                  <c:v>41.782967032967036</c:v>
                </c:pt>
                <c:pt idx="1">
                  <c:v>21.203296703296704</c:v>
                </c:pt>
                <c:pt idx="2">
                  <c:v>20.579670329670328</c:v>
                </c:pt>
                <c:pt idx="3">
                  <c:v>16.837912087912088</c:v>
                </c:pt>
                <c:pt idx="4">
                  <c:v>44.901098901098898</c:v>
                </c:pt>
                <c:pt idx="5">
                  <c:v>22.450549450549449</c:v>
                </c:pt>
                <c:pt idx="6">
                  <c:v>59.244505494505496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C1-4FC6-9DC9-548DF2A29B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210777194517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92384"/>
        <c:crossesAt val="1.0000000000000002E-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0AD47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</c:spPr>
          <c:invertIfNegative val="0"/>
          <c:val>
            <c:numRef>
              <c:f>'[Jasmin''s chi2.xlsx]18 row data'!$D$3:$D$20</c:f>
              <c:numCache>
                <c:formatCode>General</c:formatCode>
                <c:ptCount val="18"/>
                <c:pt idx="0">
                  <c:v>17</c:v>
                </c:pt>
                <c:pt idx="1">
                  <c:v>30</c:v>
                </c:pt>
                <c:pt idx="2">
                  <c:v>31</c:v>
                </c:pt>
                <c:pt idx="3">
                  <c:v>15</c:v>
                </c:pt>
                <c:pt idx="4">
                  <c:v>23</c:v>
                </c:pt>
                <c:pt idx="5">
                  <c:v>22</c:v>
                </c:pt>
                <c:pt idx="6">
                  <c:v>22</c:v>
                </c:pt>
                <c:pt idx="7">
                  <c:v>27</c:v>
                </c:pt>
                <c:pt idx="8">
                  <c:v>28</c:v>
                </c:pt>
                <c:pt idx="9">
                  <c:v>37</c:v>
                </c:pt>
                <c:pt idx="10">
                  <c:v>3</c:v>
                </c:pt>
                <c:pt idx="11">
                  <c:v>7</c:v>
                </c:pt>
                <c:pt idx="12">
                  <c:v>17</c:v>
                </c:pt>
                <c:pt idx="13">
                  <c:v>17</c:v>
                </c:pt>
                <c:pt idx="14">
                  <c:v>14</c:v>
                </c:pt>
                <c:pt idx="15">
                  <c:v>14</c:v>
                </c:pt>
                <c:pt idx="16">
                  <c:v>10</c:v>
                </c:pt>
                <c:pt idx="17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D6-41C1-841C-1B7452633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892384"/>
        <c:axId val="319642176"/>
      </c:barChart>
      <c:scatterChart>
        <c:scatterStyle val="lineMarker"/>
        <c:varyColors val="0"/>
        <c:ser>
          <c:idx val="1"/>
          <c:order val="1"/>
          <c:spPr>
            <a:ln w="25400">
              <a:noFill/>
            </a:ln>
          </c:spPr>
          <c:marker>
            <c:symbol val="plus"/>
            <c:size val="8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'[Jasmin''s chi2.xlsx]18 row data'!$A$3:$A$20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xVal>
          <c:yVal>
            <c:numRef>
              <c:f>'[Jasmin''s chi2.xlsx]18 row data'!$H$3:$H$20</c:f>
              <c:numCache>
                <c:formatCode>General</c:formatCode>
                <c:ptCount val="18"/>
                <c:pt idx="0">
                  <c:v>13.904365904365905</c:v>
                </c:pt>
                <c:pt idx="1">
                  <c:v>28.54054054054054</c:v>
                </c:pt>
                <c:pt idx="2">
                  <c:v>31.833679833679835</c:v>
                </c:pt>
                <c:pt idx="3">
                  <c:v>16.465696465696467</c:v>
                </c:pt>
                <c:pt idx="4">
                  <c:v>21.588357588357589</c:v>
                </c:pt>
                <c:pt idx="5">
                  <c:v>25.97920997920998</c:v>
                </c:pt>
                <c:pt idx="6">
                  <c:v>28.174636174636177</c:v>
                </c:pt>
                <c:pt idx="7">
                  <c:v>27.80873180873181</c:v>
                </c:pt>
                <c:pt idx="8">
                  <c:v>24.515592515592516</c:v>
                </c:pt>
                <c:pt idx="9">
                  <c:v>38.419958419958419</c:v>
                </c:pt>
                <c:pt idx="10">
                  <c:v>3.6590436590436592</c:v>
                </c:pt>
                <c:pt idx="11">
                  <c:v>4.3908523908523911</c:v>
                </c:pt>
                <c:pt idx="12">
                  <c:v>16.831600831600831</c:v>
                </c:pt>
                <c:pt idx="13">
                  <c:v>15.002079002079004</c:v>
                </c:pt>
                <c:pt idx="14">
                  <c:v>12.806652806652806</c:v>
                </c:pt>
                <c:pt idx="15">
                  <c:v>13.53846153846154</c:v>
                </c:pt>
                <c:pt idx="16">
                  <c:v>12.074844074844076</c:v>
                </c:pt>
                <c:pt idx="17">
                  <c:v>16.465696465696467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6D6-41C1-841C-1B7452633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892384"/>
        <c:axId val="319642176"/>
      </c:scatterChart>
      <c:catAx>
        <c:axId val="3148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19642176"/>
        <c:crosses val="autoZero"/>
        <c:auto val="1"/>
        <c:lblAlgn val="ctr"/>
        <c:lblOffset val="100"/>
        <c:noMultiLvlLbl val="1"/>
      </c:catAx>
      <c:valAx>
        <c:axId val="319642176"/>
        <c:scaling>
          <c:orientation val="minMax"/>
          <c:max val="40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solidFill>
                      <a:sysClr val="windowText" lastClr="000000"/>
                    </a:solidFill>
                  </a:defRPr>
                </a:pPr>
                <a:r>
                  <a:rPr lang="en-GB" sz="1200" b="0"/>
                  <a:t>Number of responses</a:t>
                </a:r>
              </a:p>
            </c:rich>
          </c:tx>
          <c:layout>
            <c:manualLayout>
              <c:xMode val="edge"/>
              <c:yMode val="edge"/>
              <c:x val="8.3333638866148526E-3"/>
              <c:y val="2.622588322671032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14892384"/>
        <c:crossesAt val="1.0000000000000002E-2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55365-7ED2-41D7-A559-5EA40F273D5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E2BB1-B9B7-42B7-ACBE-557929A5B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66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36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38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66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655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54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219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7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53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94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721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948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90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251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03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F6C59-E95C-48CD-879A-C8EBB71F85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630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BEFAA-B3C6-433B-B34C-0AAEA8B8A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4A4DF-44C9-41CC-B9E4-7479A5196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7BD0F-9307-49C5-81DD-EFFDCDE34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32D14-5028-43CF-9A74-0CD16E0D1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2C87D-901A-4CE1-92B0-C1A7030EB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1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51708-ED63-44CF-8621-C9742D1BF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DA64F-AB5A-4483-8424-5E37446CC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9204E-28A4-4897-840B-C35464927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81965-A1B1-44D0-9AD2-25FA8DE4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1671-731C-4B2D-95C0-31C8AA104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3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9E3F88-4E55-418C-8536-AAFBBB2ED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12318A-3150-481D-A5D8-2E5A325FD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899F0-D7D3-4520-8E2B-F7ADBD99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B78F5-5D78-496A-92C1-C0A12A806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5F34E-EB9D-4FD9-B8CE-8A175F62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43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B6927-67D6-49E2-A026-0BA047945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0E0EE-AD5B-4B7E-896A-4EC3BA246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9C52F-8875-47B2-81EC-6ACE9C6FA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2C76C-D922-4D2C-BB5D-17624B81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A565D-1241-4E9E-BFEF-85C5212EB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82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61DCB-3339-46C6-A1FE-F205B8F23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A6D0B-DF88-42F3-984E-CF580901A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57506-52EC-4ED3-9D44-E96A3E65A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616EC-EE42-4C73-98CF-A5FE3498C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9B12B-5658-4CA5-AD87-D1BFA1844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75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30EB-C2DE-4D6F-8D70-4386433DA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36ED5-D3C8-4FB5-8706-EA82FEBDD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ACD58-A70F-4FF6-B883-7BCC81293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832C5-FC1E-46E2-A2FA-71D5B84AE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94C1A8-407F-4E38-AB43-02797E257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59E381-6CC2-49F2-B1BE-7153D18E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8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2763B-6616-4E13-BBB9-41D2AE5D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872E0-0AAE-43E7-B4A6-6384B6F13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8D50F8-AADC-4488-A89C-7C50F640D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99CA57-0FC8-4B5F-AA14-E1864BEA0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FD17FA-911A-414D-877F-9473F7D63D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F8A13E-EA8B-45D1-91CD-0125F31DA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DD1A9B-5EEE-40ED-80D4-A6E6F5BA7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855211-F077-4C62-AE6D-B24812C8C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55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2822B-3E9E-4843-A526-1E6122C6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11D62-D47A-4875-9F3A-312274549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AFF126-2D7C-46F4-BDAD-7C8291BDB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ACB3AC-1DD5-4931-A825-8CA39BF35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03BAD7-BC72-49B0-A51E-2F5D93CD9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4E9244-BF21-42AB-8304-1DEBB113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F0DA8-0A05-4DB5-A42F-75EB22E95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68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6FAD9-6D1C-450C-93EA-57A56DAD3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659B1-8155-43F8-A89B-D92E4CEB1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E80FA-215A-40F3-B655-32DF3DE4F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3C328-1F59-47CB-B36B-5E9450E4E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3A3F4E-EDE0-48A6-983B-A18983AEC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BE8D3-65EE-473D-B8E3-FFD8AA0E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88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AA4C5-D500-48AC-9F88-5304FB7A0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FE59B7-C6FE-4B78-B137-ACCCEA4DF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1AD185-0B3A-4C5C-BBAE-4A8E0BE0E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40D85-B76C-4B60-837D-9A3B77770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469C-54BD-4E21-8677-45EF6A801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5F5BE-CA7E-4573-8D7A-BFCF86B6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65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4904A-6B93-4220-B62E-1D87AB210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D15270-93C0-4EF1-878F-FC979F421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16123-12AE-4CEE-87DB-932B91AEB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187B4-BF22-461B-B5A1-9B0039E3769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9BF56-194F-4E8A-A426-7D4DDFB27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28D8-D7F5-489F-91CB-59C628FFD1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A3AD3-220F-4D60-BEA9-6C0EA2F60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87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eanne.williams@warwick.ac.uk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7723" y="597891"/>
            <a:ext cx="8136904" cy="129614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in Action 2021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7723" y="2476500"/>
            <a:ext cx="8136904" cy="3440709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rgbClr val="FFC000"/>
                </a:solidFill>
              </a:rPr>
              <a:t>Transition in to HE (Biology)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Associate Professor Dr Leanne Williams</a:t>
            </a:r>
          </a:p>
          <a:p>
            <a:pPr algn="ctr"/>
            <a:r>
              <a:rPr lang="en-GB" dirty="0"/>
              <a:t>Director of Student Wellbeing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Leanne.williams@warwick.ac.uk</a:t>
            </a:r>
          </a:p>
          <a:p>
            <a:r>
              <a:rPr lang="en-GB" dirty="0"/>
              <a:t>School of Life Sciences </a:t>
            </a:r>
          </a:p>
        </p:txBody>
      </p:sp>
      <p:pic>
        <p:nvPicPr>
          <p:cNvPr id="5" name="Graphic 4" descr="A small arrangement of flowers">
            <a:extLst>
              <a:ext uri="{FF2B5EF4-FFF2-40B4-BE49-F238E27FC236}">
                <a16:creationId xmlns:a16="http://schemas.microsoft.com/office/drawing/2014/main" id="{DFD23831-C2DE-478B-8C5E-A1A2FFC663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2301540" cy="20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95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The scientific method</a:t>
            </a:r>
          </a:p>
        </p:txBody>
      </p:sp>
      <p:sp>
        <p:nvSpPr>
          <p:cNvPr id="27" name="TextBox 10">
            <a:extLst>
              <a:ext uri="{FF2B5EF4-FFF2-40B4-BE49-F238E27FC236}">
                <a16:creationId xmlns:a16="http://schemas.microsoft.com/office/drawing/2014/main" id="{1353A27E-46CB-4A62-A300-6814AC66E407}"/>
              </a:ext>
            </a:extLst>
          </p:cNvPr>
          <p:cNvSpPr txBox="1"/>
          <p:nvPr/>
        </p:nvSpPr>
        <p:spPr>
          <a:xfrm>
            <a:off x="3275011" y="1257300"/>
            <a:ext cx="1876626" cy="44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TextBox 10">
            <a:extLst>
              <a:ext uri="{FF2B5EF4-FFF2-40B4-BE49-F238E27FC236}">
                <a16:creationId xmlns:a16="http://schemas.microsoft.com/office/drawing/2014/main" id="{04A63614-4A67-4C45-A4C7-452C6AC1B761}"/>
              </a:ext>
            </a:extLst>
          </p:cNvPr>
          <p:cNvSpPr txBox="1"/>
          <p:nvPr/>
        </p:nvSpPr>
        <p:spPr>
          <a:xfrm>
            <a:off x="6936563" y="1257301"/>
            <a:ext cx="1876626" cy="4452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CA097F-E061-4B80-9045-CD001F7AC70F}"/>
              </a:ext>
            </a:extLst>
          </p:cNvPr>
          <p:cNvGrpSpPr/>
          <p:nvPr/>
        </p:nvGrpSpPr>
        <p:grpSpPr>
          <a:xfrm>
            <a:off x="1612899" y="982613"/>
            <a:ext cx="9061451" cy="5049041"/>
            <a:chOff x="-395402" y="703607"/>
            <a:chExt cx="6880956" cy="3909394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0F31B1DE-AA51-4BC7-B5CD-4DAC375E2E1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58701347"/>
                </p:ext>
              </p:extLst>
            </p:nvPr>
          </p:nvGraphicFramePr>
          <p:xfrm>
            <a:off x="2972052" y="703607"/>
            <a:ext cx="3122922" cy="29365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70F40AD6-075A-4A20-B4BA-908F0D02D48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82874922"/>
                </p:ext>
              </p:extLst>
            </p:nvPr>
          </p:nvGraphicFramePr>
          <p:xfrm>
            <a:off x="-13218" y="703607"/>
            <a:ext cx="2999034" cy="29365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1F54430A-84E4-4F4B-82CE-8C58139BBF8E}"/>
                </a:ext>
              </a:extLst>
            </p:cNvPr>
            <p:cNvSpPr txBox="1"/>
            <p:nvPr/>
          </p:nvSpPr>
          <p:spPr>
            <a:xfrm>
              <a:off x="-395402" y="3574865"/>
              <a:ext cx="6880956" cy="1038136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The most challenging part of the practical is? </a:t>
              </a:r>
            </a:p>
            <a:p>
              <a:pPr>
                <a:lnSpc>
                  <a:spcPct val="150000"/>
                </a:lnSpc>
              </a:pP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Responses: 1=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Understanding the point of the experiment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2= Conducting the actual experiment , 3= Writing the abstract, 4= Writing the methods section, 5=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Analysing the data collected from the practical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6= Writing the results section, 7=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Writing the discussion section</a:t>
              </a:r>
              <a:r>
                <a:rPr lang="en-GB" sz="1400" kern="12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No sig </a:t>
              </a:r>
              <a:r>
                <a:rPr lang="en-GB" sz="1400" kern="1200" dirty="0" err="1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dif</a:t>
              </a:r>
              <a:r>
                <a:rPr lang="en-GB" sz="1400" kern="12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p = 0.919</a:t>
              </a:r>
              <a:endPara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1" name="TextBox 10">
            <a:extLst>
              <a:ext uri="{FF2B5EF4-FFF2-40B4-BE49-F238E27FC236}">
                <a16:creationId xmlns:a16="http://schemas.microsoft.com/office/drawing/2014/main" id="{D016EA6E-8B7E-41BC-87A9-8E65BABACA27}"/>
              </a:ext>
            </a:extLst>
          </p:cNvPr>
          <p:cNvSpPr txBox="1"/>
          <p:nvPr/>
        </p:nvSpPr>
        <p:spPr>
          <a:xfrm>
            <a:off x="3077147" y="982612"/>
            <a:ext cx="1876626" cy="44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E669050E-1933-413E-9711-67B1D6C52DF3}"/>
              </a:ext>
            </a:extLst>
          </p:cNvPr>
          <p:cNvSpPr txBox="1"/>
          <p:nvPr/>
        </p:nvSpPr>
        <p:spPr>
          <a:xfrm>
            <a:off x="7026540" y="982613"/>
            <a:ext cx="1876626" cy="4452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04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28" name="TextBox 10">
            <a:extLst>
              <a:ext uri="{FF2B5EF4-FFF2-40B4-BE49-F238E27FC236}">
                <a16:creationId xmlns:a16="http://schemas.microsoft.com/office/drawing/2014/main" id="{04A63614-4A67-4C45-A4C7-452C6AC1B761}"/>
              </a:ext>
            </a:extLst>
          </p:cNvPr>
          <p:cNvSpPr txBox="1"/>
          <p:nvPr/>
        </p:nvSpPr>
        <p:spPr>
          <a:xfrm>
            <a:off x="1119963" y="3433714"/>
            <a:ext cx="1876626" cy="4452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1A0B60-B0E0-4862-A192-61D689C4BD22}"/>
              </a:ext>
            </a:extLst>
          </p:cNvPr>
          <p:cNvGrpSpPr/>
          <p:nvPr/>
        </p:nvGrpSpPr>
        <p:grpSpPr>
          <a:xfrm>
            <a:off x="290025" y="722951"/>
            <a:ext cx="11740456" cy="5184220"/>
            <a:chOff x="-2942125" y="3777801"/>
            <a:chExt cx="11740457" cy="777308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4E746DF-FC49-42D6-AC47-CF70759D2E13}"/>
                </a:ext>
              </a:extLst>
            </p:cNvPr>
            <p:cNvGrpSpPr/>
            <p:nvPr/>
          </p:nvGrpSpPr>
          <p:grpSpPr>
            <a:xfrm>
              <a:off x="-2942125" y="3777801"/>
              <a:ext cx="6423025" cy="7773085"/>
              <a:chOff x="-2942125" y="3777801"/>
              <a:chExt cx="6423025" cy="7773085"/>
            </a:xfrm>
          </p:grpSpPr>
          <p:graphicFrame>
            <p:nvGraphicFramePr>
              <p:cNvPr id="17" name="Chart 16">
                <a:extLst>
                  <a:ext uri="{FF2B5EF4-FFF2-40B4-BE49-F238E27FC236}">
                    <a16:creationId xmlns:a16="http://schemas.microsoft.com/office/drawing/2014/main" id="{66F23465-BDCA-44AA-B8C1-0C72184BF76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00212809"/>
                  </p:ext>
                </p:extLst>
              </p:nvPr>
            </p:nvGraphicFramePr>
            <p:xfrm>
              <a:off x="-2942125" y="7787241"/>
              <a:ext cx="6423025" cy="3763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19" name="Chart 18">
                <a:extLst>
                  <a:ext uri="{FF2B5EF4-FFF2-40B4-BE49-F238E27FC236}">
                    <a16:creationId xmlns:a16="http://schemas.microsoft.com/office/drawing/2014/main" id="{3ABC5C5B-E6E3-4B4D-9253-007B6078EC4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87794705"/>
                  </p:ext>
                </p:extLst>
              </p:nvPr>
            </p:nvGraphicFramePr>
            <p:xfrm>
              <a:off x="-2942125" y="3777801"/>
              <a:ext cx="6423025" cy="399883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</p:grp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E6C549DC-A0C1-4C41-BE39-2B37BD2E9B5E}"/>
                </a:ext>
              </a:extLst>
            </p:cNvPr>
            <p:cNvSpPr txBox="1"/>
            <p:nvPr/>
          </p:nvSpPr>
          <p:spPr>
            <a:xfrm>
              <a:off x="3787369" y="4726611"/>
              <a:ext cx="5010963" cy="527371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Which of the following skills do you wish to have learnt better, before you started university? </a:t>
              </a:r>
            </a:p>
            <a:p>
              <a:pPr>
                <a:lnSpc>
                  <a:spcPct val="150000"/>
                </a:lnSpc>
              </a:pPr>
              <a:endParaRPr lang="en-GB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Responses: 1= Understanding scientific principles,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2= Data generation and presentation,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3= Data analysis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4= Critical analysis and evaluation, </a:t>
              </a:r>
              <a:r>
                <a:rPr lang="en-GB" sz="1400" kern="12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5= Laboratory practical skills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6= Designing an experiment, 7= Taking effective notes, 8= Developing a scientific writing style, 9= Structuring an essay, </a:t>
              </a:r>
              <a:r>
                <a:rPr lang="en-GB" sz="1400" kern="1200" dirty="0">
                  <a:solidFill>
                    <a:schemeClr val="accent2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10= Structuring a lab report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11= Working individually, 12= Working in a group, 13= Designing scientific posters, 14= Giving presentations, 15= Performing experiments under exam conditions, 16= Answering MCQ under exam conditions, 17= Completing short-answer questions under exam conditions, 18= Writing essays under exam conditions no sig </a:t>
              </a:r>
              <a:r>
                <a:rPr lang="en-GB" sz="14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dif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p= 0.918</a:t>
              </a:r>
              <a:endPara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1" name="TextBox 10">
            <a:extLst>
              <a:ext uri="{FF2B5EF4-FFF2-40B4-BE49-F238E27FC236}">
                <a16:creationId xmlns:a16="http://schemas.microsoft.com/office/drawing/2014/main" id="{D016EA6E-8B7E-41BC-87A9-8E65BABACA27}"/>
              </a:ext>
            </a:extLst>
          </p:cNvPr>
          <p:cNvSpPr txBox="1"/>
          <p:nvPr/>
        </p:nvSpPr>
        <p:spPr>
          <a:xfrm>
            <a:off x="1119963" y="730505"/>
            <a:ext cx="1876626" cy="44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3"/>
            <a:ext cx="12192000" cy="11018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Wish list</a:t>
            </a:r>
          </a:p>
        </p:txBody>
      </p:sp>
    </p:spTree>
    <p:extLst>
      <p:ext uri="{BB962C8B-B14F-4D97-AF65-F5344CB8AC3E}">
        <p14:creationId xmlns:p14="http://schemas.microsoft.com/office/powerpoint/2010/main" val="6480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3676BFC-AD74-4419-A12B-143C5459EECF}"/>
              </a:ext>
            </a:extLst>
          </p:cNvPr>
          <p:cNvGrpSpPr/>
          <p:nvPr/>
        </p:nvGrpSpPr>
        <p:grpSpPr>
          <a:xfrm>
            <a:off x="635000" y="254000"/>
            <a:ext cx="11195050" cy="6032500"/>
            <a:chOff x="-628650" y="-516191"/>
            <a:chExt cx="11195050" cy="603337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7236F68-CCB1-454D-96CD-6C516EE79498}"/>
                </a:ext>
              </a:extLst>
            </p:cNvPr>
            <p:cNvPicPr/>
            <p:nvPr/>
          </p:nvPicPr>
          <p:blipFill rotWithShape="1">
            <a:blip r:embed="rId6"/>
            <a:srcRect b="26291"/>
            <a:stretch/>
          </p:blipFill>
          <p:spPr bwMode="auto">
            <a:xfrm>
              <a:off x="-628650" y="-516191"/>
              <a:ext cx="7099300" cy="603337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17E77DBC-BFCB-49B4-847D-4970431AB1D1}"/>
                </a:ext>
              </a:extLst>
            </p:cNvPr>
            <p:cNvSpPr txBox="1"/>
            <p:nvPr/>
          </p:nvSpPr>
          <p:spPr>
            <a:xfrm>
              <a:off x="6381750" y="830205"/>
              <a:ext cx="4184650" cy="39176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Is there anything your school/college could have done better to help you prepare for Year 1? 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Responses were analysed from all undergraduate year groups and degree streams. The common themes identified from the feedback are marked by different coloured speech bubbles, with n stating the frequency of responses for each category. The open comment examples corresponding to each theme are given.</a:t>
              </a:r>
              <a:endPara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751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After all that!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310B82-58A9-4EA6-93FB-E58273B74879}"/>
              </a:ext>
            </a:extLst>
          </p:cNvPr>
          <p:cNvGrpSpPr/>
          <p:nvPr/>
        </p:nvGrpSpPr>
        <p:grpSpPr>
          <a:xfrm>
            <a:off x="2146300" y="1130300"/>
            <a:ext cx="8325485" cy="5368352"/>
            <a:chOff x="489646" y="387393"/>
            <a:chExt cx="9426944" cy="5038977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D82BAF0A-EF2C-46A4-B985-4FD2944E2EB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958294" y="387393"/>
            <a:ext cx="3512365" cy="31454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14E78969-6FF8-4346-9A3D-263D40A07A8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47108" y="568982"/>
            <a:ext cx="3512365" cy="29638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0BFD6C7C-6782-41BA-8DFA-227DF65C6C40}"/>
                </a:ext>
              </a:extLst>
            </p:cNvPr>
            <p:cNvSpPr txBox="1"/>
            <p:nvPr/>
          </p:nvSpPr>
          <p:spPr>
            <a:xfrm>
              <a:off x="489646" y="3204396"/>
              <a:ext cx="9426944" cy="22219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 your opinion, which of the following is the most important factor for a good experience in 1</a:t>
              </a:r>
              <a:r>
                <a:rPr lang="en-US" b="1" kern="1200" baseline="30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</a:t>
              </a:r>
              <a:r>
                <a:rPr lang="en-US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year of university?</a:t>
              </a:r>
              <a:r>
                <a:rPr lang="en-US" sz="11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Responses: 1= Fitting in and making friends, 2= Adjusting to university teaching methods, 3= Developing independence and academic confidence, 4= Developing academic and professional skills to improve employability. No sig </a:t>
              </a:r>
              <a:r>
                <a:rPr lang="en-GB" sz="14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dif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p=0.053</a:t>
              </a:r>
              <a:endPara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877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What can (should) we do? 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7039FCFA-E4C8-470C-AAF1-02D30FBF09A5}"/>
              </a:ext>
            </a:extLst>
          </p:cNvPr>
          <p:cNvSpPr txBox="1"/>
          <p:nvPr/>
        </p:nvSpPr>
        <p:spPr>
          <a:xfrm>
            <a:off x="1270000" y="1491285"/>
            <a:ext cx="8775699" cy="35172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GB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know we can do Ok with filling in the knowledge gaps, that is never an issue.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big issues seem to be a lack of fully understanding the scientific principle and method and communicating this.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are your limitations?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can Universities do to help the transition/fill in the gaps?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 to you….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6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Thank you for your time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7039FCFA-E4C8-470C-AAF1-02D30FBF09A5}"/>
              </a:ext>
            </a:extLst>
          </p:cNvPr>
          <p:cNvSpPr txBox="1"/>
          <p:nvPr/>
        </p:nvSpPr>
        <p:spPr>
          <a:xfrm>
            <a:off x="1270000" y="1491285"/>
            <a:ext cx="8775699" cy="35172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GB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Please contact me if you wish to find out more/collaborate on any </a:t>
            </a:r>
            <a:r>
              <a:rPr lang="en-GB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transtions</a:t>
            </a:r>
            <a:r>
              <a:rPr lang="en-GB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project or find out more about the Community Science hub project which will offer funding opportunities for schools, and open access learning support.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Leanne.williams@warwick.ac.uk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10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A2F4233-559F-41A4-9905-961E1A22B0B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30200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What do we offer?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E3B0F4A-A535-451D-B53D-F0509232E1AE}"/>
              </a:ext>
            </a:extLst>
          </p:cNvPr>
          <p:cNvSpPr txBox="1">
            <a:spLocks noChangeArrowheads="1"/>
          </p:cNvSpPr>
          <p:nvPr/>
        </p:nvSpPr>
        <p:spPr>
          <a:xfrm>
            <a:off x="688974" y="1371600"/>
            <a:ext cx="10474325" cy="467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Entry 2022 Offer for all degrees will be ABB/AAB/AAA</a:t>
            </a:r>
          </a:p>
          <a:p>
            <a:pPr marL="361950" lvl="1" algn="l" defTabSz="1165225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ABB likely for students with 2 or more science A-levels/ &amp; integrated masters </a:t>
            </a:r>
            <a:r>
              <a:rPr lang="en-GB" dirty="0" err="1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MBio</a:t>
            </a:r>
            <a:endParaRPr lang="en-GB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endParaRPr lang="en-GB" sz="800" b="1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b="1" dirty="0">
                <a:solidFill>
                  <a:srgbClr val="FFC000"/>
                </a:solidFill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Biological Sciences </a:t>
            </a: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= A broad-based degree spanning the entire scale of biological systems – from molecules to ecosystems</a:t>
            </a:r>
          </a:p>
          <a:p>
            <a:pPr marL="646113" lvl="1"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endParaRPr lang="en-GB" sz="800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b="1" dirty="0">
                <a:solidFill>
                  <a:srgbClr val="FFC000"/>
                </a:solidFill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Biochemistry</a:t>
            </a:r>
            <a:r>
              <a:rPr lang="en-GB" dirty="0">
                <a:solidFill>
                  <a:srgbClr val="FFC000"/>
                </a:solidFill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 </a:t>
            </a: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= A detailed understanding of life at the molecular, cellular level and atomic level.</a:t>
            </a:r>
          </a:p>
          <a:p>
            <a:pPr lvl="1" algn="l" defTabSz="1165225">
              <a:spcBef>
                <a:spcPts val="0"/>
              </a:spcBef>
              <a:spcAft>
                <a:spcPts val="600"/>
              </a:spcAft>
            </a:pPr>
            <a:endParaRPr lang="en-GB" sz="800" b="1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b="1" dirty="0">
                <a:solidFill>
                  <a:srgbClr val="FFC000"/>
                </a:solidFill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Biomedical Science </a:t>
            </a: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= A study of life processes in humans and causes and consequences of human disease from infection to neurological decay. </a:t>
            </a: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endParaRPr lang="en-GB" sz="800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b="1" dirty="0">
                <a:solidFill>
                  <a:srgbClr val="FFC000"/>
                </a:solidFill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Neuroscience</a:t>
            </a: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 = The study of the nervous system with a focus on understanding causes and consequences of neurological disease.</a:t>
            </a: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endParaRPr lang="en-GB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  <a:p>
            <a:pPr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dirty="0">
                <a:latin typeface="Calibri Light" panose="020F0302020204030204" pitchFamily="34" charset="0"/>
                <a:ea typeface="Calibri" pitchFamily="-65" charset="0"/>
                <a:cs typeface="Calibri Light" panose="020F0302020204030204" pitchFamily="34" charset="0"/>
              </a:rPr>
              <a:t>Contextual offers for student who meet certain criteria. </a:t>
            </a:r>
          </a:p>
          <a:p>
            <a:pPr lvl="1" algn="l" defTabSz="1165225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endParaRPr lang="en-GB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</p:txBody>
      </p:sp>
      <p:pic>
        <p:nvPicPr>
          <p:cNvPr id="11" name="Graphic 10" descr="A small arrangement of flowers">
            <a:extLst>
              <a:ext uri="{FF2B5EF4-FFF2-40B4-BE49-F238E27FC236}">
                <a16:creationId xmlns:a16="http://schemas.microsoft.com/office/drawing/2014/main" id="{7D212BB4-B720-4692-978A-22EBD6A89F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6880" y="-243095"/>
            <a:ext cx="2301540" cy="20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A2F4233-559F-41A4-9905-961E1A22B0B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58440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What is the missing link?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E3B0F4A-A535-451D-B53D-F0509232E1AE}"/>
              </a:ext>
            </a:extLst>
          </p:cNvPr>
          <p:cNvSpPr txBox="1">
            <a:spLocks noChangeArrowheads="1"/>
          </p:cNvSpPr>
          <p:nvPr/>
        </p:nvSpPr>
        <p:spPr>
          <a:xfrm>
            <a:off x="688974" y="1371600"/>
            <a:ext cx="10474325" cy="467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 defTabSz="1165225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</p:txBody>
      </p:sp>
      <p:pic>
        <p:nvPicPr>
          <p:cNvPr id="5" name="Picture 2" descr="Interaction Analytics – the Missing Link | Contact Centre Monthly">
            <a:extLst>
              <a:ext uri="{FF2B5EF4-FFF2-40B4-BE49-F238E27FC236}">
                <a16:creationId xmlns:a16="http://schemas.microsoft.com/office/drawing/2014/main" id="{15AAC046-6D3F-4B94-A0AA-94F85AEDF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04" y="1671340"/>
            <a:ext cx="5827032" cy="286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phic 10" descr="A small arrangement of flowers">
            <a:extLst>
              <a:ext uri="{FF2B5EF4-FFF2-40B4-BE49-F238E27FC236}">
                <a16:creationId xmlns:a16="http://schemas.microsoft.com/office/drawing/2014/main" id="{84A0245C-F1B1-47C8-9785-CCD8D30E54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58496" y="-338667"/>
            <a:ext cx="2301540" cy="23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2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fslbn\AppData\Local\Microsoft\Windows\Temporary Internet Files\Content.IE5\GXLCN7AT\balance-seesaw-1940x900_3577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804" y="1616472"/>
            <a:ext cx="8100392" cy="375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32984" y="356108"/>
            <a:ext cx="33301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ndalus" panose="02020603050405020304" pitchFamily="18" charset="-78"/>
              </a:rPr>
              <a:t>Personal and social characteristics/skills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Inquisitiveness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Scepticism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Determination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Resilience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Patience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Deep reflection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Orator 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Passionate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400" dirty="0">
              <a:cs typeface="Andalus" panose="02020603050405020304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172" y="1693537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ndalus" panose="02020603050405020304" pitchFamily="18" charset="-78"/>
              </a:rPr>
              <a:t>Academic intelligence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-567833"/>
            <a:ext cx="2667000" cy="2667000"/>
          </a:xfrm>
          <a:prstGeom prst="rect">
            <a:avLst/>
          </a:prstGeom>
        </p:spPr>
      </p:pic>
      <p:pic>
        <p:nvPicPr>
          <p:cNvPr id="1026" name="Picture 2" descr="Weight Icon - Healthcare  Medical Icons in SVG and PNG - Icon Library">
            <a:extLst>
              <a:ext uri="{FF2B5EF4-FFF2-40B4-BE49-F238E27FC236}">
                <a16:creationId xmlns:a16="http://schemas.microsoft.com/office/drawing/2014/main" id="{B0341B60-FCFC-4105-B497-FBFCCCAD6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0686">
            <a:off x="3083927" y="1629339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12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fslbn\AppData\Local\Microsoft\Windows\Temporary Internet Files\Content.IE5\GXLCN7AT\balance-seesaw-1940x900_3577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804" y="1616472"/>
            <a:ext cx="8100392" cy="375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546" y="2167116"/>
            <a:ext cx="33301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ndalus" panose="02020603050405020304" pitchFamily="18" charset="-78"/>
              </a:rPr>
              <a:t>Personal and social characteristics/skills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Inquisitiveness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Scepticism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Determination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Resilience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Patience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Deep reflection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Orator 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cs typeface="Andalus" panose="02020603050405020304" pitchFamily="18" charset="-78"/>
              </a:rPr>
              <a:t>Passionate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400" dirty="0">
              <a:cs typeface="Andalus" panose="02020603050405020304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8414" y="662365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ndalus" panose="02020603050405020304" pitchFamily="18" charset="-78"/>
              </a:rPr>
              <a:t>Academic intelligence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pic>
        <p:nvPicPr>
          <p:cNvPr id="1026" name="Picture 2" descr="Weight Icon - Healthcare  Medical Icons in SVG and PNG - Icon Library">
            <a:extLst>
              <a:ext uri="{FF2B5EF4-FFF2-40B4-BE49-F238E27FC236}">
                <a16:creationId xmlns:a16="http://schemas.microsoft.com/office/drawing/2014/main" id="{B0341B60-FCFC-4105-B497-FBFCCCAD6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0686">
            <a:off x="3083927" y="1629339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54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A2F4233-559F-41A4-9905-961E1A22B0B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688629"/>
            <a:ext cx="11890172" cy="23939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How can we identify the barriers? 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 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Survey 2015 v 2020 - The headlines: A focus on practical skills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E3B0F4A-A535-451D-B53D-F0509232E1AE}"/>
              </a:ext>
            </a:extLst>
          </p:cNvPr>
          <p:cNvSpPr txBox="1">
            <a:spLocks noChangeArrowheads="1"/>
          </p:cNvSpPr>
          <p:nvPr/>
        </p:nvSpPr>
        <p:spPr>
          <a:xfrm>
            <a:off x="688974" y="1371600"/>
            <a:ext cx="10474325" cy="467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 defTabSz="1165225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Calibri Light" panose="020F0302020204030204" pitchFamily="34" charset="0"/>
              <a:ea typeface="Calibri" pitchFamily="-65" charset="0"/>
              <a:cs typeface="Calibri Light" panose="020F0302020204030204" pitchFamily="34" charset="0"/>
            </a:endParaRPr>
          </a:p>
        </p:txBody>
      </p:sp>
      <p:pic>
        <p:nvPicPr>
          <p:cNvPr id="11" name="Graphic 10" descr="A small arrangement of flowers">
            <a:extLst>
              <a:ext uri="{FF2B5EF4-FFF2-40B4-BE49-F238E27FC236}">
                <a16:creationId xmlns:a16="http://schemas.microsoft.com/office/drawing/2014/main" id="{84A0245C-F1B1-47C8-9785-CCD8D30E54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8496" y="-338667"/>
            <a:ext cx="2301540" cy="23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1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Who does what?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68EDC7-BF94-4B81-9D68-B92C53633708}"/>
              </a:ext>
            </a:extLst>
          </p:cNvPr>
          <p:cNvGrpSpPr/>
          <p:nvPr/>
        </p:nvGrpSpPr>
        <p:grpSpPr>
          <a:xfrm>
            <a:off x="2311400" y="977900"/>
            <a:ext cx="7454900" cy="4743156"/>
            <a:chOff x="-89087" y="-239136"/>
            <a:chExt cx="6452572" cy="439752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6A130FE-1CFD-4CA5-B407-FAADB96EDE9B}"/>
                </a:ext>
              </a:extLst>
            </p:cNvPr>
            <p:cNvGrpSpPr/>
            <p:nvPr/>
          </p:nvGrpSpPr>
          <p:grpSpPr>
            <a:xfrm>
              <a:off x="-89087" y="-239136"/>
              <a:ext cx="6452572" cy="3375039"/>
              <a:chOff x="-89087" y="-239136"/>
              <a:chExt cx="6452572" cy="3375039"/>
            </a:xfrm>
          </p:grpSpPr>
          <p:graphicFrame>
            <p:nvGraphicFramePr>
              <p:cNvPr id="14" name="Chart 13">
                <a:extLst>
                  <a:ext uri="{FF2B5EF4-FFF2-40B4-BE49-F238E27FC236}">
                    <a16:creationId xmlns:a16="http://schemas.microsoft.com/office/drawing/2014/main" id="{1D40129D-1FDD-4CDD-B4F2-3A96059A0F4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61443444"/>
                  </p:ext>
                </p:extLst>
              </p:nvPr>
            </p:nvGraphicFramePr>
            <p:xfrm>
              <a:off x="3038558" y="-239136"/>
              <a:ext cx="3324927" cy="33747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64EC4E6A-6FA1-41BB-8251-E7E40E4069E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34245651"/>
                  </p:ext>
                </p:extLst>
              </p:nvPr>
            </p:nvGraphicFramePr>
            <p:xfrm>
              <a:off x="-89087" y="-239136"/>
              <a:ext cx="3127645" cy="337503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</p:grp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A42017E9-2A2E-40AF-AF4E-736C89BB597F}"/>
                </a:ext>
              </a:extLst>
            </p:cNvPr>
            <p:cNvSpPr txBox="1"/>
            <p:nvPr/>
          </p:nvSpPr>
          <p:spPr>
            <a:xfrm>
              <a:off x="50242" y="3225701"/>
              <a:ext cx="6313242" cy="93269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What post-16 qualifications did you complete?</a:t>
              </a:r>
              <a:endParaRPr lang="en-GB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Responses: 1= A level, 2= International Baccalaureate, 3= BTECs, 4= Access Certificate, 5= Other No sig </a:t>
              </a:r>
              <a:r>
                <a:rPr lang="en-GB" sz="14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dif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p=0.069</a:t>
              </a: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Box 5">
              <a:extLst>
                <a:ext uri="{FF2B5EF4-FFF2-40B4-BE49-F238E27FC236}">
                  <a16:creationId xmlns:a16="http://schemas.microsoft.com/office/drawing/2014/main" id="{53533FF4-942D-441E-8D8F-DDB05529E65B}"/>
                </a:ext>
              </a:extLst>
            </p:cNvPr>
            <p:cNvSpPr txBox="1"/>
            <p:nvPr/>
          </p:nvSpPr>
          <p:spPr>
            <a:xfrm>
              <a:off x="50242" y="2864"/>
              <a:ext cx="1026163" cy="263376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976BE5B0-137F-4221-B288-7A2F293F5498}"/>
                </a:ext>
              </a:extLst>
            </p:cNvPr>
            <p:cNvSpPr txBox="1"/>
            <p:nvPr/>
          </p:nvSpPr>
          <p:spPr>
            <a:xfrm>
              <a:off x="2739553" y="2864"/>
              <a:ext cx="1026163" cy="263376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8" name="TextBox 10">
            <a:extLst>
              <a:ext uri="{FF2B5EF4-FFF2-40B4-BE49-F238E27FC236}">
                <a16:creationId xmlns:a16="http://schemas.microsoft.com/office/drawing/2014/main" id="{1B6EC33F-9E2B-4DFD-A4D4-25E788F41E3F}"/>
              </a:ext>
            </a:extLst>
          </p:cNvPr>
          <p:cNvSpPr txBox="1"/>
          <p:nvPr/>
        </p:nvSpPr>
        <p:spPr>
          <a:xfrm>
            <a:off x="3153735" y="914303"/>
            <a:ext cx="1876626" cy="44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33666A6-7A93-4A38-AF23-729680277790}"/>
              </a:ext>
            </a:extLst>
          </p:cNvPr>
          <p:cNvSpPr txBox="1"/>
          <p:nvPr/>
        </p:nvSpPr>
        <p:spPr>
          <a:xfrm>
            <a:off x="6973324" y="935677"/>
            <a:ext cx="1876626" cy="4452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98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Expectations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CC9578-9382-43E6-80B4-5C0E533A5582}"/>
              </a:ext>
            </a:extLst>
          </p:cNvPr>
          <p:cNvGrpSpPr/>
          <p:nvPr/>
        </p:nvGrpSpPr>
        <p:grpSpPr>
          <a:xfrm>
            <a:off x="2399947" y="1257300"/>
            <a:ext cx="7725689" cy="4747787"/>
            <a:chOff x="89579" y="4111499"/>
            <a:chExt cx="6073510" cy="387173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2F4EE63-1D9E-4183-BC24-060A05753050}"/>
                </a:ext>
              </a:extLst>
            </p:cNvPr>
            <p:cNvGrpSpPr/>
            <p:nvPr/>
          </p:nvGrpSpPr>
          <p:grpSpPr>
            <a:xfrm>
              <a:off x="89579" y="4173792"/>
              <a:ext cx="6073510" cy="3809438"/>
              <a:chOff x="89579" y="4769422"/>
              <a:chExt cx="6073510" cy="4353071"/>
            </a:xfrm>
          </p:grpSpPr>
          <p:sp>
            <p:nvSpPr>
              <p:cNvPr id="23" name="TextBox 16">
                <a:extLst>
                  <a:ext uri="{FF2B5EF4-FFF2-40B4-BE49-F238E27FC236}">
                    <a16:creationId xmlns:a16="http://schemas.microsoft.com/office/drawing/2014/main" id="{0AFF9049-1A03-409B-9EE7-8005883FDF7A}"/>
                  </a:ext>
                </a:extLst>
              </p:cNvPr>
              <p:cNvSpPr txBox="1"/>
              <p:nvPr/>
            </p:nvSpPr>
            <p:spPr>
              <a:xfrm>
                <a:off x="219704" y="8043627"/>
                <a:ext cx="5943385" cy="107886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How does studying at University compare to your expectations?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1= A great deal better, 2= Quite a lot better, 3= Somewhat better, </a:t>
                </a:r>
                <a:r>
                  <a:rPr lang="en-GB" sz="1400" kern="1200" dirty="0">
                    <a:solidFill>
                      <a:schemeClr val="accent2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4= About what was expected</a:t>
                </a:r>
                <a:r>
                  <a:rPr lang="en-GB" sz="14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5= Somewhat worse, 6= Quite a lot worse, 7= A great deal worse. </a:t>
                </a:r>
                <a:r>
                  <a:rPr lang="en-GB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 sig </a:t>
                </a:r>
                <a:r>
                  <a:rPr lang="en-GB" sz="140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dif</a:t>
                </a:r>
                <a:r>
                  <a:rPr lang="en-GB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p= 0.443</a:t>
                </a:r>
                <a:endParaRPr lang="en-GB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FF95070F-F116-4492-93ED-23EAC5CB0AE6}"/>
                  </a:ext>
                </a:extLst>
              </p:cNvPr>
              <p:cNvSpPr txBox="1"/>
              <p:nvPr/>
            </p:nvSpPr>
            <p:spPr>
              <a:xfrm>
                <a:off x="89579" y="4769422"/>
                <a:ext cx="260250" cy="4285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1E7E297E-0EF1-46A3-9588-B2FD10EFE59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77032719"/>
                </p:ext>
              </p:extLst>
            </p:nvPr>
          </p:nvGraphicFramePr>
          <p:xfrm>
            <a:off x="3138341" y="4346383"/>
            <a:ext cx="2862066" cy="25651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9" name="Chart 18">
              <a:extLst>
                <a:ext uri="{FF2B5EF4-FFF2-40B4-BE49-F238E27FC236}">
                  <a16:creationId xmlns:a16="http://schemas.microsoft.com/office/drawing/2014/main" id="{18D5321B-54E7-41D1-AC60-8F71EFCF121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8633148"/>
                </p:ext>
              </p:extLst>
            </p:nvPr>
          </p:nvGraphicFramePr>
          <p:xfrm>
            <a:off x="276275" y="4288910"/>
            <a:ext cx="2862066" cy="2635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0" name="TextBox 10">
              <a:extLst>
                <a:ext uri="{FF2B5EF4-FFF2-40B4-BE49-F238E27FC236}">
                  <a16:creationId xmlns:a16="http://schemas.microsoft.com/office/drawing/2014/main" id="{6FD2E829-C441-46D0-B629-90A44227953C}"/>
                </a:ext>
              </a:extLst>
            </p:cNvPr>
            <p:cNvSpPr txBox="1"/>
            <p:nvPr/>
          </p:nvSpPr>
          <p:spPr>
            <a:xfrm>
              <a:off x="777506" y="4111499"/>
              <a:ext cx="1475300" cy="36311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2015 cohort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TextBox 10">
              <a:extLst>
                <a:ext uri="{FF2B5EF4-FFF2-40B4-BE49-F238E27FC236}">
                  <a16:creationId xmlns:a16="http://schemas.microsoft.com/office/drawing/2014/main" id="{FA481F29-984A-4EEA-B037-BAEB8088C672}"/>
                </a:ext>
              </a:extLst>
            </p:cNvPr>
            <p:cNvSpPr txBox="1"/>
            <p:nvPr/>
          </p:nvSpPr>
          <p:spPr>
            <a:xfrm>
              <a:off x="3656016" y="4111500"/>
              <a:ext cx="1475300" cy="3631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2020 cohort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688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18FA820-5F47-4FD1-A3F1-531514CD13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51765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3" descr="A small arrangement of flowers">
            <a:extLst>
              <a:ext uri="{FF2B5EF4-FFF2-40B4-BE49-F238E27FC236}">
                <a16:creationId xmlns:a16="http://schemas.microsoft.com/office/drawing/2014/main" id="{9C0AC937-64B6-4ACA-90E0-450621971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5000" y="-499884"/>
            <a:ext cx="2667000" cy="26670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CA2A0DC-6C5E-45CB-86DB-1C61FDE3720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3894"/>
            <a:ext cx="121920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65" charset="0"/>
                <a:ea typeface="Calibri" pitchFamily="-65" charset="0"/>
                <a:cs typeface="Calibri" pitchFamily="-65" charset="0"/>
              </a:rPr>
              <a:t>Practical preparedness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DA47CF-C89D-47ED-AD3D-2B6E7CEFA46E}"/>
              </a:ext>
            </a:extLst>
          </p:cNvPr>
          <p:cNvGrpSpPr/>
          <p:nvPr/>
        </p:nvGrpSpPr>
        <p:grpSpPr>
          <a:xfrm>
            <a:off x="1854200" y="1324648"/>
            <a:ext cx="8369300" cy="4706264"/>
            <a:chOff x="-1270107" y="497683"/>
            <a:chExt cx="8370008" cy="4707424"/>
          </a:xfrm>
        </p:grpSpPr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B5139819-0CCE-4109-950B-B684F1A3526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04542468"/>
                </p:ext>
              </p:extLst>
            </p:nvPr>
          </p:nvGraphicFramePr>
          <p:xfrm>
            <a:off x="2788779" y="729484"/>
            <a:ext cx="3612564" cy="32068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9B7460A0-FA54-4820-9014-E4479C8E9B4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80599014"/>
                </p:ext>
              </p:extLst>
            </p:nvPr>
          </p:nvGraphicFramePr>
          <p:xfrm>
            <a:off x="-812868" y="497683"/>
            <a:ext cx="3601648" cy="34110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0D6B9817-BB12-4E59-8F7E-031CAF275122}"/>
                </a:ext>
              </a:extLst>
            </p:cNvPr>
            <p:cNvSpPr txBox="1"/>
            <p:nvPr/>
          </p:nvSpPr>
          <p:spPr>
            <a:xfrm>
              <a:off x="-1270107" y="4012601"/>
              <a:ext cx="8370008" cy="1192506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How well did the practical conducted as part of your post-16 qualifications help you prepare for Year 1 labs? 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Responses: 1= Extremely well prepared, 2= Somewhat well prepared, 3= Neutral, 4= Somewhat underprepared, 5= Completely underprepared. No sig </a:t>
              </a:r>
              <a:r>
                <a:rPr lang="en-GB" sz="14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dif</a:t>
              </a:r>
              <a:r>
                <a:rPr lang="en-GB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p=0.058</a:t>
              </a:r>
              <a:endPara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7" name="TextBox 10">
            <a:extLst>
              <a:ext uri="{FF2B5EF4-FFF2-40B4-BE49-F238E27FC236}">
                <a16:creationId xmlns:a16="http://schemas.microsoft.com/office/drawing/2014/main" id="{1353A27E-46CB-4A62-A300-6814AC66E407}"/>
              </a:ext>
            </a:extLst>
          </p:cNvPr>
          <p:cNvSpPr txBox="1"/>
          <p:nvPr/>
        </p:nvSpPr>
        <p:spPr>
          <a:xfrm>
            <a:off x="3275011" y="1257300"/>
            <a:ext cx="1876626" cy="445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TextBox 10">
            <a:extLst>
              <a:ext uri="{FF2B5EF4-FFF2-40B4-BE49-F238E27FC236}">
                <a16:creationId xmlns:a16="http://schemas.microsoft.com/office/drawing/2014/main" id="{04A63614-4A67-4C45-A4C7-452C6AC1B761}"/>
              </a:ext>
            </a:extLst>
          </p:cNvPr>
          <p:cNvSpPr txBox="1"/>
          <p:nvPr/>
        </p:nvSpPr>
        <p:spPr>
          <a:xfrm>
            <a:off x="6936563" y="1257301"/>
            <a:ext cx="1876626" cy="4452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cohort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05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936</Words>
  <Application>Microsoft Office PowerPoint</Application>
  <PresentationFormat>Widescreen</PresentationFormat>
  <Paragraphs>121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Research in Action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in Action 2021</dc:title>
  <dc:creator>Williams, Leanne</dc:creator>
  <cp:lastModifiedBy>Williams, Leanne</cp:lastModifiedBy>
  <cp:revision>5</cp:revision>
  <dcterms:created xsi:type="dcterms:W3CDTF">2021-12-07T08:25:35Z</dcterms:created>
  <dcterms:modified xsi:type="dcterms:W3CDTF">2021-12-15T09:58:03Z</dcterms:modified>
</cp:coreProperties>
</file>