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 id="2147483697" r:id="rId3"/>
  </p:sldMasterIdLst>
  <p:notesMasterIdLst>
    <p:notesMasterId r:id="rId25"/>
  </p:notesMasterIdLst>
  <p:sldIdLst>
    <p:sldId id="256" r:id="rId4"/>
    <p:sldId id="268" r:id="rId5"/>
    <p:sldId id="269" r:id="rId6"/>
    <p:sldId id="278" r:id="rId7"/>
    <p:sldId id="276" r:id="rId8"/>
    <p:sldId id="257" r:id="rId9"/>
    <p:sldId id="258" r:id="rId10"/>
    <p:sldId id="260" r:id="rId11"/>
    <p:sldId id="259" r:id="rId12"/>
    <p:sldId id="275" r:id="rId13"/>
    <p:sldId id="273" r:id="rId14"/>
    <p:sldId id="271" r:id="rId15"/>
    <p:sldId id="262" r:id="rId16"/>
    <p:sldId id="279" r:id="rId17"/>
    <p:sldId id="272" r:id="rId18"/>
    <p:sldId id="277" r:id="rId19"/>
    <p:sldId id="265" r:id="rId20"/>
    <p:sldId id="266" r:id="rId21"/>
    <p:sldId id="267" r:id="rId22"/>
    <p:sldId id="261" r:id="rId23"/>
    <p:sldId id="280"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988" autoAdjust="0"/>
  </p:normalViewPr>
  <p:slideViewPr>
    <p:cSldViewPr>
      <p:cViewPr varScale="1">
        <p:scale>
          <a:sx n="57" d="100"/>
          <a:sy n="57" d="100"/>
        </p:scale>
        <p:origin x="2194"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4AD8410-7D53-424F-A959-D2EC11ED86F7}" type="datetimeFigureOut">
              <a:rPr lang="en-GB" smtClean="0"/>
              <a:t>02/09/2019</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167D67A-786E-4F54-AD7B-3F4C0756F5B1}" type="slidenum">
              <a:rPr lang="en-GB" smtClean="0"/>
              <a:t>‹#›</a:t>
            </a:fld>
            <a:endParaRPr lang="en-GB"/>
          </a:p>
        </p:txBody>
      </p:sp>
    </p:spTree>
    <p:extLst>
      <p:ext uri="{BB962C8B-B14F-4D97-AF65-F5344CB8AC3E}">
        <p14:creationId xmlns:p14="http://schemas.microsoft.com/office/powerpoint/2010/main" val="3500994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a:t>
            </a:fld>
            <a:endParaRPr lang="en-GB"/>
          </a:p>
        </p:txBody>
      </p:sp>
    </p:spTree>
    <p:extLst>
      <p:ext uri="{BB962C8B-B14F-4D97-AF65-F5344CB8AC3E}">
        <p14:creationId xmlns:p14="http://schemas.microsoft.com/office/powerpoint/2010/main" val="1241409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10</a:t>
            </a:fld>
            <a:endParaRPr lang="en-GB"/>
          </a:p>
        </p:txBody>
      </p:sp>
    </p:spTree>
    <p:extLst>
      <p:ext uri="{BB962C8B-B14F-4D97-AF65-F5344CB8AC3E}">
        <p14:creationId xmlns:p14="http://schemas.microsoft.com/office/powerpoint/2010/main" val="3056596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11</a:t>
            </a:fld>
            <a:endParaRPr lang="en-GB"/>
          </a:p>
        </p:txBody>
      </p:sp>
    </p:spTree>
    <p:extLst>
      <p:ext uri="{BB962C8B-B14F-4D97-AF65-F5344CB8AC3E}">
        <p14:creationId xmlns:p14="http://schemas.microsoft.com/office/powerpoint/2010/main" val="1349193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12</a:t>
            </a:fld>
            <a:endParaRPr lang="en-GB"/>
          </a:p>
        </p:txBody>
      </p:sp>
    </p:spTree>
    <p:extLst>
      <p:ext uri="{BB962C8B-B14F-4D97-AF65-F5344CB8AC3E}">
        <p14:creationId xmlns:p14="http://schemas.microsoft.com/office/powerpoint/2010/main" val="2172174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13</a:t>
            </a:fld>
            <a:endParaRPr lang="en-GB"/>
          </a:p>
        </p:txBody>
      </p:sp>
    </p:spTree>
    <p:extLst>
      <p:ext uri="{BB962C8B-B14F-4D97-AF65-F5344CB8AC3E}">
        <p14:creationId xmlns:p14="http://schemas.microsoft.com/office/powerpoint/2010/main" val="1663444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in doubt, don't put it up!</a:t>
            </a:r>
          </a:p>
          <a:p>
            <a:endParaRPr lang="en-US" dirty="0" smtClean="0"/>
          </a:p>
          <a:p>
            <a:r>
              <a:rPr lang="en-US" dirty="0" smtClean="0"/>
              <a:t>Do not post anything that could be construed as defamatory or discriminatory against others.</a:t>
            </a:r>
          </a:p>
          <a:p>
            <a:endParaRPr lang="en-US" dirty="0" smtClean="0"/>
          </a:p>
          <a:p>
            <a:r>
              <a:rPr lang="en-US" dirty="0" smtClean="0"/>
              <a:t>Employers increasingly use social media to look at candidates before or after a job interview. If you would not want your employer to see something, take it down!</a:t>
            </a:r>
          </a:p>
          <a:p>
            <a:endParaRPr lang="en-US" dirty="0" smtClean="0"/>
          </a:p>
          <a:p>
            <a:r>
              <a:rPr lang="en-US" dirty="0" smtClean="0"/>
              <a:t>Any post can be potentially quoted by the media</a:t>
            </a:r>
          </a:p>
          <a:p>
            <a:endParaRPr lang="en-US" dirty="0" smtClean="0"/>
          </a:p>
          <a:p>
            <a:r>
              <a:rPr lang="en-US" dirty="0" smtClean="0"/>
              <a:t>Do not get involved in online arguments - they can escalate quickly! </a:t>
            </a:r>
          </a:p>
          <a:p>
            <a:endParaRPr lang="en-GB" dirty="0"/>
          </a:p>
        </p:txBody>
      </p:sp>
      <p:sp>
        <p:nvSpPr>
          <p:cNvPr id="4" name="Slide Number Placeholder 3"/>
          <p:cNvSpPr>
            <a:spLocks noGrp="1"/>
          </p:cNvSpPr>
          <p:nvPr>
            <p:ph type="sldNum" sz="quarter" idx="10"/>
          </p:nvPr>
        </p:nvSpPr>
        <p:spPr/>
        <p:txBody>
          <a:bodyPr/>
          <a:lstStyle/>
          <a:p>
            <a:fld id="{2167D67A-786E-4F54-AD7B-3F4C0756F5B1}" type="slidenum">
              <a:rPr lang="en-GB" smtClean="0"/>
              <a:t>14</a:t>
            </a:fld>
            <a:endParaRPr lang="en-GB"/>
          </a:p>
        </p:txBody>
      </p:sp>
    </p:spTree>
    <p:extLst>
      <p:ext uri="{BB962C8B-B14F-4D97-AF65-F5344CB8AC3E}">
        <p14:creationId xmlns:p14="http://schemas.microsoft.com/office/powerpoint/2010/main" val="2589749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15</a:t>
            </a:fld>
            <a:endParaRPr lang="en-GB"/>
          </a:p>
        </p:txBody>
      </p:sp>
    </p:spTree>
    <p:extLst>
      <p:ext uri="{BB962C8B-B14F-4D97-AF65-F5344CB8AC3E}">
        <p14:creationId xmlns:p14="http://schemas.microsoft.com/office/powerpoint/2010/main" val="476843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16</a:t>
            </a:fld>
            <a:endParaRPr lang="en-GB"/>
          </a:p>
        </p:txBody>
      </p:sp>
    </p:spTree>
    <p:extLst>
      <p:ext uri="{BB962C8B-B14F-4D97-AF65-F5344CB8AC3E}">
        <p14:creationId xmlns:p14="http://schemas.microsoft.com/office/powerpoint/2010/main" val="32651491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Digital footprint:</a:t>
            </a:r>
            <a:r>
              <a:rPr lang="en-GB" baseline="0" dirty="0" smtClean="0"/>
              <a:t> Retweeting can be seen as a sign of endorsement.  This may be inappropriate in some circumstances</a:t>
            </a:r>
          </a:p>
          <a:p>
            <a:endParaRPr lang="en-GB" baseline="0" dirty="0" smtClean="0"/>
          </a:p>
          <a:p>
            <a:r>
              <a:rPr lang="en-GB" baseline="0" dirty="0" smtClean="0"/>
              <a:t>When joining </a:t>
            </a:r>
            <a:r>
              <a:rPr lang="en-US" baseline="0" dirty="0" smtClean="0"/>
              <a:t>being added to a Facebook group, always check whether it is Public, Closed (where anyone can see the members of the group but not the discussion) or Secret (where neither the members or the discussion are visible)</a:t>
            </a:r>
            <a:endParaRPr lang="en-GB" baseline="0" dirty="0" smtClean="0"/>
          </a:p>
          <a:p>
            <a:endParaRPr lang="en-GB" baseline="0" dirty="0" smtClean="0"/>
          </a:p>
          <a:p>
            <a:r>
              <a:rPr lang="en-GB" baseline="0" dirty="0" smtClean="0"/>
              <a:t>Twitter is a much more public forum than Facebook.</a:t>
            </a:r>
            <a:endParaRPr lang="en-GB" dirty="0"/>
          </a:p>
        </p:txBody>
      </p:sp>
      <p:sp>
        <p:nvSpPr>
          <p:cNvPr id="4" name="Slide Number Placeholder 3"/>
          <p:cNvSpPr>
            <a:spLocks noGrp="1"/>
          </p:cNvSpPr>
          <p:nvPr>
            <p:ph type="sldNum" sz="quarter" idx="10"/>
          </p:nvPr>
        </p:nvSpPr>
        <p:spPr/>
        <p:txBody>
          <a:bodyPr/>
          <a:lstStyle/>
          <a:p>
            <a:fld id="{2167D67A-786E-4F54-AD7B-3F4C0756F5B1}" type="slidenum">
              <a:rPr lang="en-GB" smtClean="0"/>
              <a:t>17</a:t>
            </a:fld>
            <a:endParaRPr lang="en-GB"/>
          </a:p>
        </p:txBody>
      </p:sp>
    </p:spTree>
    <p:extLst>
      <p:ext uri="{BB962C8B-B14F-4D97-AF65-F5344CB8AC3E}">
        <p14:creationId xmlns:p14="http://schemas.microsoft.com/office/powerpoint/2010/main" val="35743402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18</a:t>
            </a:fld>
            <a:endParaRPr lang="en-GB"/>
          </a:p>
        </p:txBody>
      </p:sp>
    </p:spTree>
    <p:extLst>
      <p:ext uri="{BB962C8B-B14F-4D97-AF65-F5344CB8AC3E}">
        <p14:creationId xmlns:p14="http://schemas.microsoft.com/office/powerpoint/2010/main" val="2323277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19</a:t>
            </a:fld>
            <a:endParaRPr lang="en-GB"/>
          </a:p>
        </p:txBody>
      </p:sp>
    </p:spTree>
    <p:extLst>
      <p:ext uri="{BB962C8B-B14F-4D97-AF65-F5344CB8AC3E}">
        <p14:creationId xmlns:p14="http://schemas.microsoft.com/office/powerpoint/2010/main" val="24390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2</a:t>
            </a:fld>
            <a:endParaRPr lang="en-GB"/>
          </a:p>
        </p:txBody>
      </p:sp>
    </p:spTree>
    <p:extLst>
      <p:ext uri="{BB962C8B-B14F-4D97-AF65-F5344CB8AC3E}">
        <p14:creationId xmlns:p14="http://schemas.microsoft.com/office/powerpoint/2010/main" val="2378709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20</a:t>
            </a:fld>
            <a:endParaRPr lang="en-GB"/>
          </a:p>
        </p:txBody>
      </p:sp>
    </p:spTree>
    <p:extLst>
      <p:ext uri="{BB962C8B-B14F-4D97-AF65-F5344CB8AC3E}">
        <p14:creationId xmlns:p14="http://schemas.microsoft.com/office/powerpoint/2010/main" val="560742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3</a:t>
            </a:fld>
            <a:endParaRPr lang="en-GB"/>
          </a:p>
        </p:txBody>
      </p:sp>
    </p:spTree>
    <p:extLst>
      <p:ext uri="{BB962C8B-B14F-4D97-AF65-F5344CB8AC3E}">
        <p14:creationId xmlns:p14="http://schemas.microsoft.com/office/powerpoint/2010/main" val="4043128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4</a:t>
            </a:fld>
            <a:endParaRPr lang="en-GB"/>
          </a:p>
        </p:txBody>
      </p:sp>
    </p:spTree>
    <p:extLst>
      <p:ext uri="{BB962C8B-B14F-4D97-AF65-F5344CB8AC3E}">
        <p14:creationId xmlns:p14="http://schemas.microsoft.com/office/powerpoint/2010/main" val="2346508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5</a:t>
            </a:fld>
            <a:endParaRPr lang="en-GB"/>
          </a:p>
        </p:txBody>
      </p:sp>
    </p:spTree>
    <p:extLst>
      <p:ext uri="{BB962C8B-B14F-4D97-AF65-F5344CB8AC3E}">
        <p14:creationId xmlns:p14="http://schemas.microsoft.com/office/powerpoint/2010/main" val="3436431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6</a:t>
            </a:fld>
            <a:endParaRPr lang="en-GB"/>
          </a:p>
        </p:txBody>
      </p:sp>
    </p:spTree>
    <p:extLst>
      <p:ext uri="{BB962C8B-B14F-4D97-AF65-F5344CB8AC3E}">
        <p14:creationId xmlns:p14="http://schemas.microsoft.com/office/powerpoint/2010/main" val="1743626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7</a:t>
            </a:fld>
            <a:endParaRPr lang="en-GB"/>
          </a:p>
        </p:txBody>
      </p:sp>
    </p:spTree>
    <p:extLst>
      <p:ext uri="{BB962C8B-B14F-4D97-AF65-F5344CB8AC3E}">
        <p14:creationId xmlns:p14="http://schemas.microsoft.com/office/powerpoint/2010/main" val="4279460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8</a:t>
            </a:fld>
            <a:endParaRPr lang="en-GB"/>
          </a:p>
        </p:txBody>
      </p:sp>
    </p:spTree>
    <p:extLst>
      <p:ext uri="{BB962C8B-B14F-4D97-AF65-F5344CB8AC3E}">
        <p14:creationId xmlns:p14="http://schemas.microsoft.com/office/powerpoint/2010/main" val="598804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167D67A-786E-4F54-AD7B-3F4C0756F5B1}" type="slidenum">
              <a:rPr lang="en-GB" smtClean="0"/>
              <a:t>9</a:t>
            </a:fld>
            <a:endParaRPr lang="en-GB"/>
          </a:p>
        </p:txBody>
      </p:sp>
    </p:spTree>
    <p:extLst>
      <p:ext uri="{BB962C8B-B14F-4D97-AF65-F5344CB8AC3E}">
        <p14:creationId xmlns:p14="http://schemas.microsoft.com/office/powerpoint/2010/main" val="29819772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913117"/>
            <a:ext cx="9144000" cy="972267"/>
          </a:xfrm>
          <a:prstGeom prst="rect">
            <a:avLst/>
          </a:prstGeom>
        </p:spPr>
      </p:pic>
    </p:spTree>
    <p:extLst>
      <p:ext uri="{BB962C8B-B14F-4D97-AF65-F5344CB8AC3E}">
        <p14:creationId xmlns:p14="http://schemas.microsoft.com/office/powerpoint/2010/main" val="2166770824"/>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en-GB" dirty="0"/>
          </a:p>
        </p:txBody>
      </p:sp>
      <p:sp>
        <p:nvSpPr>
          <p:cNvPr id="7"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3464999425"/>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sp>
        <p:nvSpPr>
          <p:cNvPr id="6"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2827080464"/>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sp>
        <p:nvSpPr>
          <p:cNvPr id="6"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398967130"/>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941763899"/>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29685691"/>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02/09/2019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53520696"/>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02/09/2019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07865003"/>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02/09/2019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888191889"/>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02/09/2019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10053646"/>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02/09/2019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6721946"/>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894156532"/>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02/09/2019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12972602"/>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02/09/2019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44030648"/>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15603431"/>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09282953"/>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720288863"/>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28367861"/>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875465344"/>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744595836"/>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02/09/2019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670393758"/>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02/09/2019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381323031"/>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sp>
        <p:nvSpPr>
          <p:cNvPr id="6"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923" y="5885733"/>
            <a:ext cx="9144000" cy="972267"/>
          </a:xfrm>
          <a:prstGeom prst="rect">
            <a:avLst/>
          </a:prstGeom>
        </p:spPr>
      </p:pic>
    </p:spTree>
    <p:extLst>
      <p:ext uri="{BB962C8B-B14F-4D97-AF65-F5344CB8AC3E}">
        <p14:creationId xmlns:p14="http://schemas.microsoft.com/office/powerpoint/2010/main" val="2805970748"/>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02/09/2019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117554523"/>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190198890"/>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02/09/2019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2727490999"/>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596687934"/>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02/09/2019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417253714"/>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en-GB"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2159941067"/>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en-GB" dirty="0"/>
          </a:p>
        </p:txBody>
      </p:sp>
      <p:sp>
        <p:nvSpPr>
          <p:cNvPr id="7"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974702043"/>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8" name="Rectangle 5"/>
          <p:cNvSpPr>
            <a:spLocks noGrp="1" noChangeArrowheads="1"/>
          </p:cNvSpPr>
          <p:nvPr>
            <p:ph type="ftr" sz="quarter" idx="11"/>
          </p:nvPr>
        </p:nvSpPr>
        <p:spPr>
          <a:ln/>
        </p:spPr>
        <p:txBody>
          <a:bodyPr/>
          <a:lstStyle>
            <a:lvl1pPr>
              <a:defRPr/>
            </a:lvl1pPr>
          </a:lstStyle>
          <a:p>
            <a:endParaRPr lang="en-GB" dirty="0"/>
          </a:p>
        </p:txBody>
      </p:sp>
      <p:sp>
        <p:nvSpPr>
          <p:cNvPr id="9"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2852455606"/>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4" name="Rectangle 5"/>
          <p:cNvSpPr>
            <a:spLocks noGrp="1" noChangeArrowheads="1"/>
          </p:cNvSpPr>
          <p:nvPr>
            <p:ph type="ftr" sz="quarter" idx="11"/>
          </p:nvPr>
        </p:nvSpPr>
        <p:spPr>
          <a:ln/>
        </p:spPr>
        <p:txBody>
          <a:bodyPr/>
          <a:lstStyle>
            <a:lvl1pPr>
              <a:defRPr/>
            </a:lvl1pPr>
          </a:lstStyle>
          <a:p>
            <a:endParaRPr lang="en-GB" dirty="0"/>
          </a:p>
        </p:txBody>
      </p:sp>
      <p:sp>
        <p:nvSpPr>
          <p:cNvPr id="5"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430972213"/>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3" name="Rectangle 5"/>
          <p:cNvSpPr>
            <a:spLocks noGrp="1" noChangeArrowheads="1"/>
          </p:cNvSpPr>
          <p:nvPr>
            <p:ph type="ftr" sz="quarter" idx="11"/>
          </p:nvPr>
        </p:nvSpPr>
        <p:spPr>
          <a:ln/>
        </p:spPr>
        <p:txBody>
          <a:bodyPr/>
          <a:lstStyle>
            <a:lvl1pPr>
              <a:defRPr/>
            </a:lvl1pPr>
          </a:lstStyle>
          <a:p>
            <a:endParaRPr lang="en-GB" dirty="0"/>
          </a:p>
        </p:txBody>
      </p:sp>
      <p:sp>
        <p:nvSpPr>
          <p:cNvPr id="4"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1459021654"/>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6CD59DAB-0A0E-4E50-A6A2-3FF1AB7458A8}" type="datetimeFigureOut">
              <a:rPr lang="en-US" smtClean="0"/>
              <a:pPr/>
              <a:t>9/2/2019</a:t>
            </a:fld>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en-GB" dirty="0"/>
          </a:p>
        </p:txBody>
      </p:sp>
      <p:sp>
        <p:nvSpPr>
          <p:cNvPr id="7" name="Rectangle 6"/>
          <p:cNvSpPr>
            <a:spLocks noGrp="1" noChangeArrowheads="1"/>
          </p:cNvSpPr>
          <p:nvPr>
            <p:ph type="sldNum" sz="quarter" idx="12"/>
          </p:nvPr>
        </p:nvSpPr>
        <p:spPr>
          <a:ln/>
        </p:spPr>
        <p:txBody>
          <a:bodyPr/>
          <a:lstStyle>
            <a:lvl1pPr>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404812412"/>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7.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6CD59DAB-0A0E-4E50-A6A2-3FF1AB7458A8}" type="datetimeFigureOut">
              <a:rPr lang="en-US" smtClean="0"/>
              <a:pPr/>
              <a:t>9/2/2019</a:t>
            </a:fld>
            <a:endParaRPr lang="en-GB"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7C08544-3E25-4936-A648-26F4F7339417}" type="slidenum">
              <a:rPr lang="en-GB" smtClean="0"/>
              <a:pPr/>
              <a:t>‹#›</a:t>
            </a:fld>
            <a:endParaRPr lang="en-GB" dirty="0"/>
          </a:p>
        </p:txBody>
      </p:sp>
    </p:spTree>
    <p:extLst>
      <p:ext uri="{BB962C8B-B14F-4D97-AF65-F5344CB8AC3E}">
        <p14:creationId xmlns:p14="http://schemas.microsoft.com/office/powerpoint/2010/main" val="40511045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mc:AlternateContent xmlns:mc="http://schemas.openxmlformats.org/markup-compatibility/2006" xmlns:p14="http://schemas.microsoft.com/office/powerpoint/2010/main">
    <mc:Choice Requires="p14">
      <p:transition spd="slow" p14:dur="20000"/>
    </mc:Choice>
    <mc:Fallback xmlns="">
      <p:transition spd="slow"/>
    </mc:Fallback>
  </mc:AlternateConten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02/09/2019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09839961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mc:AlternateContent xmlns:mc="http://schemas.openxmlformats.org/markup-compatibility/2006" xmlns:p14="http://schemas.microsoft.com/office/powerpoint/2010/main">
    <mc:Choice Requires="p14">
      <p:transition spd="slow" p14:dur="20000"/>
    </mc:Choice>
    <mc:Fallback xmlns="">
      <p:transition spd="slow"/>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02/09/2019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56124976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mc:AlternateContent xmlns:mc="http://schemas.openxmlformats.org/markup-compatibility/2006" xmlns:p14="http://schemas.microsoft.com/office/powerpoint/2010/main">
    <mc:Choice Requires="p14">
      <p:transition spd="slow" p14:dur="20000"/>
    </mc:Choice>
    <mc:Fallback xmlns="">
      <p:transition spd="slow"/>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6.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hyperlink" Target="http://ceop.police.uk/" TargetMode="External"/><Relationship Id="rId3" Type="http://schemas.openxmlformats.org/officeDocument/2006/relationships/hyperlink" Target="http://www.childnet.com/ufiles/Social-networking.pdf" TargetMode="External"/><Relationship Id="rId7" Type="http://schemas.openxmlformats.org/officeDocument/2006/relationships/hyperlink" Target="http://www.nasuwt.org.uk/InformationandAdvice/Professionalissues/SocialNetworking/NASUWT_007513" TargetMode="External"/><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hyperlink" Target="http://newteachers.tes.co.uk/content/dont-let-facebook-harm-your-career" TargetMode="External"/><Relationship Id="rId5" Type="http://schemas.openxmlformats.org/officeDocument/2006/relationships/hyperlink" Target="https://www.thinkuknow.co.uk/" TargetMode="External"/><Relationship Id="rId4" Type="http://schemas.openxmlformats.org/officeDocument/2006/relationships/hyperlink" Target="http://www.saferinternet.org.uk/"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000240"/>
            <a:ext cx="7620000" cy="1143000"/>
          </a:xfrm>
        </p:spPr>
        <p:txBody>
          <a:bodyPr/>
          <a:lstStyle/>
          <a:p>
            <a:pPr algn="ctr"/>
            <a:r>
              <a:rPr lang="en-GB" dirty="0" smtClean="0"/>
              <a:t>E-safety – for teachers</a:t>
            </a:r>
            <a:endParaRPr lang="en-GB" dirty="0"/>
          </a:p>
        </p:txBody>
      </p:sp>
      <p:sp>
        <p:nvSpPr>
          <p:cNvPr id="3" name="Subtitle 2"/>
          <p:cNvSpPr>
            <a:spLocks noGrp="1"/>
          </p:cNvSpPr>
          <p:nvPr>
            <p:ph type="subTitle" idx="1"/>
          </p:nvPr>
        </p:nvSpPr>
        <p:spPr>
          <a:xfrm>
            <a:off x="1323948" y="3445671"/>
            <a:ext cx="6400800" cy="1752600"/>
          </a:xfrm>
        </p:spPr>
        <p:txBody>
          <a:bodyPr/>
          <a:lstStyle/>
          <a:p>
            <a:r>
              <a:rPr lang="en-GB" dirty="0" smtClean="0"/>
              <a:t>Mark Harris</a:t>
            </a:r>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l="16992" t="15000" r="40820" b="10000"/>
          <a:stretch>
            <a:fillRect/>
          </a:stretch>
        </p:blipFill>
        <p:spPr bwMode="auto">
          <a:xfrm>
            <a:off x="899592" y="587357"/>
            <a:ext cx="5643602" cy="6270643"/>
          </a:xfrm>
          <a:prstGeom prst="rect">
            <a:avLst/>
          </a:prstGeom>
          <a:noFill/>
          <a:ln w="12700">
            <a:solidFill>
              <a:schemeClr val="tx1"/>
            </a:solid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 Safer Internet Centre</a:t>
            </a:r>
            <a:endParaRPr lang="en-GB" dirty="0"/>
          </a:p>
        </p:txBody>
      </p:sp>
      <p:sp>
        <p:nvSpPr>
          <p:cNvPr id="3" name="Content Placeholder 2"/>
          <p:cNvSpPr>
            <a:spLocks noGrp="1"/>
          </p:cNvSpPr>
          <p:nvPr>
            <p:ph idx="1"/>
          </p:nvPr>
        </p:nvSpPr>
        <p:spPr/>
        <p:txBody>
          <a:bodyPr/>
          <a:lstStyle/>
          <a:p>
            <a:pPr marL="0" indent="0">
              <a:buNone/>
            </a:pPr>
            <a:r>
              <a:rPr lang="en-GB" dirty="0" smtClean="0"/>
              <a:t>“While there are instances of pupils setting up fake social media accounts in a teacher’s name, the majority of problems are the result of teaching staff themselves behaving inappropriately. More often than not </a:t>
            </a:r>
            <a:r>
              <a:rPr lang="en-GB" u="sng" dirty="0" smtClean="0"/>
              <a:t>it’s a failure of basic common sense </a:t>
            </a:r>
            <a:r>
              <a:rPr lang="en-GB" dirty="0" smtClean="0"/>
              <a:t>on the part of professionals.”</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Protect children.</a:t>
            </a:r>
            <a:endParaRPr lang="en-GB" dirty="0"/>
          </a:p>
        </p:txBody>
      </p:sp>
      <p:sp>
        <p:nvSpPr>
          <p:cNvPr id="4" name="TextBox 3"/>
          <p:cNvSpPr txBox="1"/>
          <p:nvPr/>
        </p:nvSpPr>
        <p:spPr>
          <a:xfrm>
            <a:off x="2571736" y="3105835"/>
            <a:ext cx="4000528" cy="646331"/>
          </a:xfrm>
          <a:prstGeom prst="rect">
            <a:avLst/>
          </a:prstGeom>
          <a:noFill/>
        </p:spPr>
        <p:txBody>
          <a:bodyPr wrap="square" rtlCol="0">
            <a:spAutoFit/>
          </a:bodyPr>
          <a:lstStyle/>
          <a:p>
            <a:r>
              <a:rPr lang="en-GB" sz="3600" b="1" dirty="0" smtClean="0"/>
              <a:t>Protect yourself.</a:t>
            </a:r>
            <a:endParaRPr lang="en-GB" sz="3600" b="1"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Protect yourself - now</a:t>
            </a:r>
            <a:endParaRPr lang="en-GB" dirty="0"/>
          </a:p>
        </p:txBody>
      </p:sp>
      <p:sp>
        <p:nvSpPr>
          <p:cNvPr id="3" name="Content Placeholder 2"/>
          <p:cNvSpPr>
            <a:spLocks noGrp="1"/>
          </p:cNvSpPr>
          <p:nvPr>
            <p:ph sz="half" idx="1"/>
          </p:nvPr>
        </p:nvSpPr>
        <p:spPr>
          <a:xfrm>
            <a:off x="285720" y="1371600"/>
            <a:ext cx="4214842" cy="4557730"/>
          </a:xfrm>
        </p:spPr>
        <p:txBody>
          <a:bodyPr>
            <a:normAutofit lnSpcReduction="10000"/>
          </a:bodyPr>
          <a:lstStyle/>
          <a:p>
            <a:pPr marL="177800" indent="-177800"/>
            <a:r>
              <a:rPr lang="en-GB" sz="2400" dirty="0" smtClean="0"/>
              <a:t>Are your privacy settings adequate?</a:t>
            </a:r>
          </a:p>
          <a:p>
            <a:pPr marL="177800" indent="-177800"/>
            <a:r>
              <a:rPr lang="en-GB" sz="2400" dirty="0" smtClean="0"/>
              <a:t>Choose an appropriate profile picture.</a:t>
            </a:r>
          </a:p>
          <a:p>
            <a:pPr marL="177800" indent="-177800"/>
            <a:r>
              <a:rPr lang="en-GB" sz="2400" dirty="0"/>
              <a:t>M</a:t>
            </a:r>
            <a:r>
              <a:rPr lang="en-GB" sz="2400" dirty="0" smtClean="0"/>
              <a:t>ake sure your photos and details are only for the consumption of people you trust.</a:t>
            </a:r>
          </a:p>
          <a:p>
            <a:pPr marL="177800" indent="-177800"/>
            <a:r>
              <a:rPr lang="en-GB" sz="2400" dirty="0" smtClean="0"/>
              <a:t>Regularly check your profile to ensure it is free from inappropriate comments and/or images.</a:t>
            </a:r>
          </a:p>
          <a:p>
            <a:endParaRPr lang="en-GB" sz="2400" dirty="0"/>
          </a:p>
        </p:txBody>
      </p:sp>
      <p:sp>
        <p:nvSpPr>
          <p:cNvPr id="4" name="Content Placeholder 3"/>
          <p:cNvSpPr>
            <a:spLocks noGrp="1"/>
          </p:cNvSpPr>
          <p:nvPr>
            <p:ph sz="half" idx="2"/>
          </p:nvPr>
        </p:nvSpPr>
        <p:spPr>
          <a:xfrm>
            <a:off x="4648200" y="1371600"/>
            <a:ext cx="4281518" cy="4114800"/>
          </a:xfrm>
        </p:spPr>
        <p:txBody>
          <a:bodyPr>
            <a:normAutofit lnSpcReduction="10000"/>
          </a:bodyPr>
          <a:lstStyle/>
          <a:p>
            <a:pPr marL="177800" indent="-177800"/>
            <a:r>
              <a:rPr lang="en-GB" sz="2400" dirty="0" smtClean="0"/>
              <a:t>Check any information you’ve posted - make sure that information can’t be used against you.</a:t>
            </a:r>
          </a:p>
          <a:p>
            <a:pPr marL="177800" indent="-177800"/>
            <a:r>
              <a:rPr lang="en-GB" sz="2400" dirty="0" smtClean="0"/>
              <a:t>‘Untag’ yourself from photos on friends’ pages if they could be considered inappropriate.</a:t>
            </a:r>
          </a:p>
          <a:p>
            <a:endParaRPr lang="en-GB" sz="2400" dirty="0"/>
          </a:p>
        </p:txBody>
      </p:sp>
      <p:sp>
        <p:nvSpPr>
          <p:cNvPr id="7170" name="AutoShape 2" descr="data:image/jpeg;base64,/9j/4AAQSkZJRgABAQAAAQABAAD/2wCEAAkGBxIREBQUEBQQEBUVEhcRFRASEBAQFhARFRQWFhQSFhUYHyggGBolHRYUIT0hJSkrLi8wFyE1ODMwQygtLisBCgoKDg0OGhAQGiwlHSQyLDUsNDQ3KywsLCwsLCwsLywsLCwsLCwsLCwsLCwsLCwsLCwsLCwsLSwsLCwsLCwsLP/AABEIANAA8wMBIgACEQEDEQH/xAAcAAEAAgIDAQAAAAAAAAAAAAAABgcEBQIDCAH/xABLEAABAwEBCQkLCgYCAwAAAAABAAIDEQQFBhIhMUFRYXEHEyJTgZGTwdEUFRYXIzJSVJKh0jM0QmNyc4KxwuE1YoOis/CjsiRDZP/EABkBAQADAQEAAAAAAAAAAAAAAAABAwQCBf/EACkRAQACAQMDBAIBBQAAAAAAAAABAgMRMVEEEhMUITJBImHBIzNCcYH/2gAMAwEAAhEDEQA/ALxREQEREBERAREQEREBERAREQFCr87+m2Vxhs4bJMPOc7GyHUQPOdqzZ9Cmch4JpoK834ZdjcSSeESTUknGSTnNVo6fHF5mZ+leS0xs2Vvu/apyTLPM6v0Q8sbyMbRvuWFHaXtNWve06Q9wPOFP7yLzrPNZ2WifClLy6kdS1jA17mY6Y3Hg1y0x5FJLXexYqU7nhAI+izBPtDGtFs9Kz26KopM+6t7lX522zkUmdK3OyYmUH8R4Q5CravWu+y3Qb40YDgcB8da4Dxjy5wQQQf3VXX6XstsuDJDhGNzi0tccLe3UqADnBAOXRrXXeBdvuW2NwjSOakUmgEngP5CeZzlzkx1yU7q7praazpK7URFhaBERAREQEREBERAREQEREBERAREQEREBERAREQEREHx4xHYvNkeQbAvSi82MyDYtnSff/P5U5vpc+59/DYP6n+aRby0jFyrR7n38Ng/qf5pFv5BUHYqMnzn/AG6rtDSXbueLTZ5IjSrm8EnM8Y2HnAVLPYRUOFCKgg5jkIKvdVRf3c/ebY8gUbKBMNpqHj2gT+JX9Nb3mqvJH2tK8a6/dVije41ezyUhzl7KcI6yC134lv1VG5LdLAtMkBOKVmG3H/7I8w2tLvYCtdUZqdt5hbSdYERFU7EREBERAREQEREBERAREQEREBERAREQEREBERAXm2i9CXcum2y2eSZ+RjagZMJxxNbykgcq89k5ztW3pI3lRm+lzbn38Ng/qf5pFIVpby7K6KwQMkFHYJcRoD3ueAddHBbpZsnyl3GzCeKE7VC902yYUEUoGNkhYfsvHa1vOppI6pJUev7ANz5q5t7I276xdYp0vCLbK5vZte822zyZKTNB+y44D/7XFX+vNocRjGUYxtXpJW9XHvEow/YiIsi4REQEREBERAREQEREBERAREQEREBERAREQERaq+e7LbHZnyuoSOCxp+nKfNbsznUCpiJmdIJnRAN1a7mHK2ysPBj4clM8pHBbyNNfxalorx7id12pocKxx0kk0Gh4LPxEcwctDNK57y5xL3vcXOOUue41J2klXRebcTuOyta4eUf5SU/zkYmbGig21Odb7zGLHpG7NH5W1bxdNpfm/wBou1xoKrCc6pqsK58Uc3QZKWB49J8bf7w79Kkahu6dNSCFnpSl+0MYR+sKzFGt4c22QCwRYcsbPSkYz2nAda9FqibyLLvt0LO3RJvh1b2DIPe0K9lb1U+8QjDsIiLIuEREBERAREQEREBERAREQEREBERAREQEREBUtug3w912nBjNYYasZTI9/wBOTWMVBqFc6mm6VfJ3PDvERpLK3hEHHFCcROouxgcpzBVZcu577RMyKIVc80Ghoylx1AVPItnT49PzlTlt9QlG5tcHfpu6JB5OE8GuR82UeziO0t1q1ViXKueyzQsij81gpXO45XOOsmp5VkyOoKqnLfvtqmsaQ6bS/NzroQlFW6FXG6baK2iJnoRF3K9x6mBWOqgvxtO+W6Y5Q129jVvYDSOcOWjp41vqryT7JHuRWLCtM0pyRxBg+1I6teZh9pWsqqvDvpslis7mS75vj5S84MeEAKNa0VrqJ5VJfGRYfr+i/dRmpe15mIdUmIrumCKH+Miw/X9F+6eMiw/X9F+6q8V+HffXlMEUP8ZFh+v6L908ZFh+v6L908V+DvrymCKH+Miw/X9F+6eMiw/X9F+6eK/B315TBFHbm37WGdwa2XAccjZWujqdAceDXVVSJcTWa7wmJidhERQkRRy+S/OzWJ2A7ClkymOOhLAcYLySANmXGMS0XjSh4ib2o+1WRivMaxDmb1hYCKv/ABpQ8RN7UfavvjSg4if2o+1T4MnCO+vKfooB40oOIn9qPtTxpQcRPzx9qeDJwd9eU/RQDxpQcRPzx9q++NKDiJ+ePtTwZODvrynyKA+NKz8RPzxdqeNKz8RaOeL4k8GTg768p8tXfJdyOxQOlkxnzWR1oZJDkaPzJzAFRuzbp1lcSHxzxjBJBIY6pAqG0acpyaNNFXd8t3pLdMZJOC0cGOIGojZo1k4qnPyADvH09pt+WyLZIiPZg3Rtz55XyynCe84Tjm1AaABQAaArR3Pb3O5ot+lFJpRkIxxRZQzUTiJ5BmUZ3PL2t/k7omHko3cBpGKWUfm1vvOLMVais6jJ/hCulfuRcZWVFFyRZVrE3h3+kJvLtH5LLRBhOY4AnBJoK0GU0zBU/Le3b3uLnWaarnFx4GdxqfzV2orMeWabObV1Uf4L231af2E8F7b6tP7CvBFb6q3Dnxwo/wAF7b6tP7CeC9t9Wn9hXgieqtweOFHG9i257PMNraJ4NWz1eX2QrttDat2LET1NuDxwpzwatnq83sp4N2z1eb2VcaJ6m3B44UVPC5ji2RrmOGVr2lpG0FTvc5vtcyRtltDi6N5wYnuNTG/6MdfROQaDQZDikd89xmWqBzSBvjWl0b87XAVDa+ichHYFTzXHEQSDlBGIg5iFdWYzVmJc+9JekkWFcW2b/ZoZTlkiY8jQ5zQSOeqLz5jRpefrTM6R7nvJc5zi5xOdxNSVybZXkVDTQ48y5XRjwZpW+jK9vM8hbOxnybdi9aNmNq+5JPRPuTuST0T7lukROjS9ySeifcncknon3LdIho0vcknon3J3JJ6J9y3SIaNL3JJ6J9y6XtINDiOhSBaW2/KO29SlEw6FKb17y5bXR8lYYcuERw5B/IDm/mOLRVbK8K96GSPuiUb47DLWsdTAbg04VPpHbi1Z1ZUXmjYsuXPp7VWVp9y4WWzsiY1kbQxjQGtaMgAXaiLGtEREBERAREQEREBEQlB12g8H3LEXZNJU6l1oCIsO6d04rMzDneGAmgxFxcaVoAMZUxGuw7bfa2wxPkdiDGF55BiG0mg5VRoxBSW+u+p1r8nGDHCDWh86QjIXUyAaOXRTleHe8bZaQXDyMRD5CcjiMbYtdc+qukLbir46zNlNp7p0hbV7dmMVjs7HYnNgjDhodgjCHPVFskWCZ1nVpef75Y8G22kf/TKeQyOI9xXdc8+THL+ZXdf3Hg3StI/nDvajY7rWPcw+T/EeperX3rDJO8u7fTqTfTqXB2VfF0l2b6dSb6dS60Qdm+nUm+nUutEHex1Vp7b8o7b1LbQ5OVam2/KO29QRErL3O/mI+9f1KZxeaNihm538xH3r+pTOLzRsXm5fnK6uzkiIq3QiIgIiICIiAiIgL45tRRfUQYJC+Lk84ztXFAWovnuKLXAWZHtq6N1aUfTIdRye/MtugUxMxOsImNVDuByHEclDmKvi84wmwwGzsEbHMrgg1o/JJU/SOECK6lSV13h1omLfNM0hbT0S9xHuVubmAPe2OuTDkps3x3XVa+p96RKvFulaIiwtClt0uLBulKfSZG7+wN/StTco8E/a6gpDusspb2nTZmHlD5B1BRy5J87k616mL4Qy2+Usl+UriuUmVcVYCIiAiIg7YcnKtTbvlHbeoLbQ5OVam3fKO29QRErL3O/mI+9f1KZxeaNihm538xH3r+pTOLzRsXm5fnK6uzkiIq3QiIgIiICIiAiIgLrnfQayuxYcoNTVBwREQFEL777WRsdDZ3B8rgWue01EIyHHnfsyZ9C3d89hknsskcLsF5ApjwcMAgllc1Ri/NU49haSCCCCQQRQgjEQRpWnBji3vKu9ph2WSzOle2OMYT3uDGtGcnENg1r0BcW54s1nihbjEbA2uTCd9J3KanlUN3K7hxCHuonDlcXRgEYoQCQQP5iKGug001n656nJ3T2x9OsddI1ERFmWqs3YI6T2d2mJ7fZcD+pQ65J4TtnWp5uxxYrK7QZW8+9kf9SoDcs8M/ZP5helg/twzX+TPlyrguyZdauQIiICIiDthycq1Nu+Udt6gttDk5Vqbd8o7b1BESsvc7+Yj71/UpnF5o2KGbnfzEfev6lM4vNGxebl+crq7OSIirdCIiAiIgIiICIiAse1ZRsWQsOZ9Sg4IiICqO/ZrRb58HS0n7RjYXe8lWbdu60dlhMkmxjK45H5mjtzBU3arQ6R7nvNXPcXuOsmppqWrpqzrNlWSfpaW5C49yzDMLQSOWOOv5BTtRbc2ucYLAwuFHSuM5GpwAZzta08qlKz5Z1vK6nxgREVbpA919n/AIsLtFoweeN5/SqyucfKDYfyVsbqsVbBX0ZmO58Jv6lUtiPlG7epeh03wZ8nybabMupds2RdS0ORERARco2FxAaC4nI1oJJ2ALlNA9ho9r2HLR7XNNNNCg+w5OVam3fKO29QW2hycq1Nu+Udt6giJWXud/MR96/qUzi80bFDNzv5iPvX9SmcXmjYvNy/OV1dnJERVuhERAREQEREBERB0WlxyZljrLtA4KxEBYd2JZGWeV0AwpAwljaYVXahnOemdZiKYFIW+3yzvw5nukdkq7MNAAxNGoKQ3hXr92yl8lN5icMNtccrsojpmbpPINI6d0CxNithLAAJI2ykDM8uc1x5cGu0lSHcdkOHam5sGJ3KDIOv3Lfe/wDS7qqax+WkrMApkX1EXmtIiIgjO6RHW5k+oxu5pmV91VS9mPDb9ofmrzv1jwrn2kaIXO9kYXUqKYaEbQt/Sz+Ms+XdvJci6V3yDEV00Wly+IvtEogsK9VrLLc11qbvO+ODnF88u8MAbIWBrpaHAbirkOMrZXVDLZZbWJN4Jgkkax0U2/GN0bA4GTgje348bMeIjHjUNvYvpfZGmN7N9iJrg1oWE5aVxEHR/py74r83TxOihjMTX+e5xBc4Z20GIV01NVitivOTVbFo7dEWhyLU275R23qC28WRai3fKO2j8gtqmU+vFutZ4rIGyzRRu3x5wXva00NKGhU0ubdWCbFDLFKWgEtY9riBpIGZUMucMzmODmOcxzTUOaS0tOkEZFnv08WmZ1dRfR6ERVte/uiubRlsaXjJv8YAcPtsyHaKbCpGL/bBxrx/Qm+FZbYbxOyyLRKTIo34d3P453QT/Cnh3c/jj0Fo+BR478Sd0cpIijnh1c/jj0Fo+BPDq5/HHoLR8CeO/Ep7o5SNFHPDq5/HnoLR8CeHVz+PPQWj4E8d+JO6OUjRRzw6ufxx6C0fAvhv7ufxx6C0fAnjvxJ3Ry39pdippWKtE6/Wwk1M3/DaPgXHwzsPHf8ADaPgTx34k7o5b9cZZA1pc4hrWguLiaBoGMklaCW/WwgEiVzz6LYZanUMJoHOVCL5r6pLXwGjeoq13utS8jIXnPsyDXlXdMNrT7xo5m8Qw75rq91Wl8grg4mMBxHe25CdpqeVT3cgsRbFPMfpvbG3WIwSSOV9PwqvLi3KktczYoRVzsZdmjZne7UPfiGdXzcm57LNBHDH5rG4I0k5XOOskk8qu6i0Vr2QjHGs6stERYV4iIgwLvxYdktDfSglbzxuC8+BeklVF8253O2VzrE0SxuNRFhMY6Kv0eEQC0Zsdc1MVTq6bJFdYlVlrM+8Iz3xZodzDtTvizQ7mHaszwHuj6s7pbP8aeA90fVndLZ/jWvvpzCrS3DD74s0O5h2p3xZodzDtWZ4D3R9Wd0tn+NPAe6Pqzuls/xp305g0tww++LNDuYdqd8WaHcw7VmeA90fVndLZ/jTwHuj6s7pbP8AGnfTmDS3DD74s0O5h2rX2mQOeSMh07FvPAe6Pqzuls/xp4D3R9Wd0tn+NPJTmEaW4R5WHcO86O3XLhe0iKYGXBkpUPAleAx4zjFlyjXkWlsW5/b5Hhr42wtzyPkjcANjHEk6veFblxrmsssEcMdS1jaVOVxJJc46ySTyqjPmiIjtn3WY6cqSunexbLO6kkEhHpxtdKw68JoxbDQ6lg97Z+Jn6GTsXohFxHVTwnww8797Z+Jn6GTsTvbPxM/Qydi9EInq54PD+3nfvbPxM/Qydid7Z+Jn6GTsXohE9XPB4f28797Z+Jn6GTsTvbPxM/Qydi9EInq54PD+3nfvbPxM/Qydid7Z+Jn6GTsXohE9XPB4f28797Z+Jn6GTsTvbPxM/Qydi9EInq54PD+3nllyrQTRsFocdAglJ9wUiuLufWucgygWZmcvo55GqMH/ALEK5EUW6q07QmMUNXcC4MFijwIG5cbpHUL5CM7j1DEKraIizTMzOsrdhERQCIi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7172" name="AutoShape 4" descr="data:image/jpeg;base64,/9j/4AAQSkZJRgABAQAAAQABAAD/2wCEAAkGBxIREBQUEBQQEBUVEhcRFRASEBAQFhARFRQWFhQSFhUYHyggGBolHRYUIT0hJSkrLi8wFyE1ODMwQygtLisBCgoKDg0OGhAQGiwlHSQyLDUsNDQ3KywsLCwsLCwsLywsLCwsLCwsLCwsLCwsLCwsLCwsLCwsLSwsLCwsLCwsLP/AABEIANAA8wMBIgACEQEDEQH/xAAcAAEAAgIDAQAAAAAAAAAAAAAABgcEBQIDCAH/xABLEAABAwEBCQkLCgYCAwAAAAABAAIDEQQFBhIhMUFRYXEHEyJTgZGTwdEUFRYXIzJSVJKh0jM0QmNyc4KxwuE1YoOis/CjsiRDZP/EABkBAQADAQEAAAAAAAAAAAAAAAABAwQCBf/EACkRAQACAQMDBAIBBQAAAAAAAAABAgMRMVEEEhMUITJBImHBIzNCcYH/2gAMAwEAAhEDEQA/ALxREQEREBERAREQEREBERAREQFCr87+m2Vxhs4bJMPOc7GyHUQPOdqzZ9Cmch4JpoK834ZdjcSSeESTUknGSTnNVo6fHF5mZ+leS0xs2Vvu/apyTLPM6v0Q8sbyMbRvuWFHaXtNWve06Q9wPOFP7yLzrPNZ2WifClLy6kdS1jA17mY6Y3Hg1y0x5FJLXexYqU7nhAI+izBPtDGtFs9Kz26KopM+6t7lX522zkUmdK3OyYmUH8R4Q5CravWu+y3Qb40YDgcB8da4Dxjy5wQQQf3VXX6XstsuDJDhGNzi0tccLe3UqADnBAOXRrXXeBdvuW2NwjSOakUmgEngP5CeZzlzkx1yU7q7praazpK7URFhaBERAREQEREBERAREQEREBERAREQEREBERAREQEREHx4xHYvNkeQbAvSi82MyDYtnSff/P5U5vpc+59/DYP6n+aRby0jFyrR7n38Ng/qf5pFv5BUHYqMnzn/AG6rtDSXbueLTZ5IjSrm8EnM8Y2HnAVLPYRUOFCKgg5jkIKvdVRf3c/ebY8gUbKBMNpqHj2gT+JX9Nb3mqvJH2tK8a6/dVije41ezyUhzl7KcI6yC134lv1VG5LdLAtMkBOKVmG3H/7I8w2tLvYCtdUZqdt5hbSdYERFU7EREBERAREQEREBERAREQEREBERAREQEREBERAXm2i9CXcum2y2eSZ+RjagZMJxxNbykgcq89k5ztW3pI3lRm+lzbn38Ng/qf5pFIVpby7K6KwQMkFHYJcRoD3ueAddHBbpZsnyl3GzCeKE7VC902yYUEUoGNkhYfsvHa1vOppI6pJUev7ANz5q5t7I276xdYp0vCLbK5vZte822zyZKTNB+y44D/7XFX+vNocRjGUYxtXpJW9XHvEow/YiIsi4REQEREBERAREQEREBERAREQEREBERAREQERaq+e7LbHZnyuoSOCxp+nKfNbsznUCpiJmdIJnRAN1a7mHK2ysPBj4clM8pHBbyNNfxalorx7id12pocKxx0kk0Gh4LPxEcwctDNK57y5xL3vcXOOUue41J2klXRebcTuOyta4eUf5SU/zkYmbGig21Odb7zGLHpG7NH5W1bxdNpfm/wBou1xoKrCc6pqsK58Uc3QZKWB49J8bf7w79Kkahu6dNSCFnpSl+0MYR+sKzFGt4c22QCwRYcsbPSkYz2nAda9FqibyLLvt0LO3RJvh1b2DIPe0K9lb1U+8QjDsIiLIuEREBERAREQEREBERAREQEREBERAREQEREBUtug3w912nBjNYYasZTI9/wBOTWMVBqFc6mm6VfJ3PDvERpLK3hEHHFCcROouxgcpzBVZcu577RMyKIVc80Ghoylx1AVPItnT49PzlTlt9QlG5tcHfpu6JB5OE8GuR82UeziO0t1q1ViXKueyzQsij81gpXO45XOOsmp5VkyOoKqnLfvtqmsaQ6bS/NzroQlFW6FXG6baK2iJnoRF3K9x6mBWOqgvxtO+W6Y5Q129jVvYDSOcOWjp41vqryT7JHuRWLCtM0pyRxBg+1I6teZh9pWsqqvDvpslis7mS75vj5S84MeEAKNa0VrqJ5VJfGRYfr+i/dRmpe15mIdUmIrumCKH+Miw/X9F+6eMiw/X9F+6q8V+HffXlMEUP8ZFh+v6L908ZFh+v6L908V+DvrymCKH+Miw/X9F+6eMiw/X9F+6eK/B315TBFHbm37WGdwa2XAccjZWujqdAceDXVVSJcTWa7wmJidhERQkRRy+S/OzWJ2A7ClkymOOhLAcYLySANmXGMS0XjSh4ib2o+1WRivMaxDmb1hYCKv/ABpQ8RN7UfavvjSg4if2o+1T4MnCO+vKfooB40oOIn9qPtTxpQcRPzx9qeDJwd9eU/RQDxpQcRPzx9q++NKDiJ+ePtTwZODvrynyKA+NKz8RPzxdqeNKz8RaOeL4k8GTg768p8tXfJdyOxQOlkxnzWR1oZJDkaPzJzAFRuzbp1lcSHxzxjBJBIY6pAqG0acpyaNNFXd8t3pLdMZJOC0cGOIGojZo1k4qnPyADvH09pt+WyLZIiPZg3Rtz55XyynCe84Tjm1AaABQAaArR3Pb3O5ot+lFJpRkIxxRZQzUTiJ5BmUZ3PL2t/k7omHko3cBpGKWUfm1vvOLMVais6jJ/hCulfuRcZWVFFyRZVrE3h3+kJvLtH5LLRBhOY4AnBJoK0GU0zBU/Le3b3uLnWaarnFx4GdxqfzV2orMeWabObV1Uf4L231af2E8F7b6tP7CvBFb6q3Dnxwo/wAF7b6tP7CeC9t9Wn9hXgieqtweOFHG9i257PMNraJ4NWz1eX2QrttDat2LET1NuDxwpzwatnq83sp4N2z1eb2VcaJ6m3B44UVPC5ji2RrmOGVr2lpG0FTvc5vtcyRtltDi6N5wYnuNTG/6MdfROQaDQZDikd89xmWqBzSBvjWl0b87XAVDa+ichHYFTzXHEQSDlBGIg5iFdWYzVmJc+9JekkWFcW2b/ZoZTlkiY8jQ5zQSOeqLz5jRpefrTM6R7nvJc5zi5xOdxNSVybZXkVDTQ48y5XRjwZpW+jK9vM8hbOxnybdi9aNmNq+5JPRPuTuST0T7lukROjS9ySeifcncknon3LdIho0vcknon3J3JJ6J9y3SIaNL3JJ6J9y6XtINDiOhSBaW2/KO29SlEw6FKb17y5bXR8lYYcuERw5B/IDm/mOLRVbK8K96GSPuiUb47DLWsdTAbg04VPpHbi1Z1ZUXmjYsuXPp7VWVp9y4WWzsiY1kbQxjQGtaMgAXaiLGtEREBERAREQEREBEQlB12g8H3LEXZNJU6l1oCIsO6d04rMzDneGAmgxFxcaVoAMZUxGuw7bfa2wxPkdiDGF55BiG0mg5VRoxBSW+u+p1r8nGDHCDWh86QjIXUyAaOXRTleHe8bZaQXDyMRD5CcjiMbYtdc+qukLbir46zNlNp7p0hbV7dmMVjs7HYnNgjDhodgjCHPVFskWCZ1nVpef75Y8G22kf/TKeQyOI9xXdc8+THL+ZXdf3Hg3StI/nDvajY7rWPcw+T/EeperX3rDJO8u7fTqTfTqXB2VfF0l2b6dSb6dS60Qdm+nUm+nUutEHex1Vp7b8o7b1LbQ5OVam2/KO29QRErL3O/mI+9f1KZxeaNihm538xH3r+pTOLzRsXm5fnK6uzkiIq3QiIgIiICIiAiIgL45tRRfUQYJC+Lk84ztXFAWovnuKLXAWZHtq6N1aUfTIdRye/MtugUxMxOsImNVDuByHEclDmKvi84wmwwGzsEbHMrgg1o/JJU/SOECK6lSV13h1omLfNM0hbT0S9xHuVubmAPe2OuTDkps3x3XVa+p96RKvFulaIiwtClt0uLBulKfSZG7+wN/StTco8E/a6gpDusspb2nTZmHlD5B1BRy5J87k616mL4Qy2+Usl+UriuUmVcVYCIiAiIg7YcnKtTbvlHbeoLbQ5OVam3fKO29QRErL3O/mI+9f1KZxeaNihm538xH3r+pTOLzRsXm5fnK6uzkiIq3QiIgIiICIiAiIgLrnfQayuxYcoNTVBwREQFEL777WRsdDZ3B8rgWue01EIyHHnfsyZ9C3d89hknsskcLsF5ApjwcMAgllc1Ri/NU49haSCCCCQQRQgjEQRpWnBji3vKu9ph2WSzOle2OMYT3uDGtGcnENg1r0BcW54s1nihbjEbA2uTCd9J3KanlUN3K7hxCHuonDlcXRgEYoQCQQP5iKGug001n656nJ3T2x9OsddI1ERFmWqs3YI6T2d2mJ7fZcD+pQ65J4TtnWp5uxxYrK7QZW8+9kf9SoDcs8M/ZP5helg/twzX+TPlyrguyZdauQIiICIiDthycq1Nu+Udt6gttDk5Vqbd8o7b1BESsvc7+Yj71/UpnF5o2KGbnfzEfev6lM4vNGxebl+crq7OSIirdCIiAiIgIiICIiAse1ZRsWQsOZ9Sg4IiICqO/ZrRb58HS0n7RjYXe8lWbdu60dlhMkmxjK45H5mjtzBU3arQ6R7nvNXPcXuOsmppqWrpqzrNlWSfpaW5C49yzDMLQSOWOOv5BTtRbc2ucYLAwuFHSuM5GpwAZzta08qlKz5Z1vK6nxgREVbpA919n/AIsLtFoweeN5/SqyucfKDYfyVsbqsVbBX0ZmO58Jv6lUtiPlG7epeh03wZ8nybabMupds2RdS0ORERARco2FxAaC4nI1oJJ2ALlNA9ho9r2HLR7XNNNNCg+w5OVam3fKO29QW2hycq1Nu+Udt6giJWXud/MR96/qUzi80bFDNzv5iPvX9SmcXmjYvNy/OV1dnJERVuhERAREQEREBERB0WlxyZljrLtA4KxEBYd2JZGWeV0AwpAwljaYVXahnOemdZiKYFIW+3yzvw5nukdkq7MNAAxNGoKQ3hXr92yl8lN5icMNtccrsojpmbpPINI6d0CxNithLAAJI2ykDM8uc1x5cGu0lSHcdkOHam5sGJ3KDIOv3Lfe/wDS7qqax+WkrMApkX1EXmtIiIgjO6RHW5k+oxu5pmV91VS9mPDb9ofmrzv1jwrn2kaIXO9kYXUqKYaEbQt/Sz+Ms+XdvJci6V3yDEV00Wly+IvtEogsK9VrLLc11qbvO+ODnF88u8MAbIWBrpaHAbirkOMrZXVDLZZbWJN4Jgkkax0U2/GN0bA4GTgje348bMeIjHjUNvYvpfZGmN7N9iJrg1oWE5aVxEHR/py74r83TxOihjMTX+e5xBc4Z20GIV01NVitivOTVbFo7dEWhyLU275R23qC28WRai3fKO2j8gtqmU+vFutZ4rIGyzRRu3x5wXva00NKGhU0ubdWCbFDLFKWgEtY9riBpIGZUMucMzmODmOcxzTUOaS0tOkEZFnv08WmZ1dRfR6ERVte/uiubRlsaXjJv8YAcPtsyHaKbCpGL/bBxrx/Qm+FZbYbxOyyLRKTIo34d3P453QT/Cnh3c/jj0Fo+BR478Sd0cpIijnh1c/jj0Fo+BPDq5/HHoLR8CeO/Ep7o5SNFHPDq5/HnoLR8CeHVz+PPQWj4E8d+JO6OUjRRzw6ufxx6C0fAvhv7ufxx6C0fAnjvxJ3Ry39pdippWKtE6/Wwk1M3/DaPgXHwzsPHf8ADaPgTx34k7o5b9cZZA1pc4hrWguLiaBoGMklaCW/WwgEiVzz6LYZanUMJoHOVCL5r6pLXwGjeoq13utS8jIXnPsyDXlXdMNrT7xo5m8Qw75rq91Wl8grg4mMBxHe25CdpqeVT3cgsRbFPMfpvbG3WIwSSOV9PwqvLi3KktczYoRVzsZdmjZne7UPfiGdXzcm57LNBHDH5rG4I0k5XOOskk8qu6i0Vr2QjHGs6stERYV4iIgwLvxYdktDfSglbzxuC8+BeklVF8253O2VzrE0SxuNRFhMY6Kv0eEQC0Zsdc1MVTq6bJFdYlVlrM+8Iz3xZodzDtTvizQ7mHaszwHuj6s7pbP8aeA90fVndLZ/jWvvpzCrS3DD74s0O5h2p3xZodzDtWZ4D3R9Wd0tn+NPAe6Pqzuls/xp305g0tww++LNDuYdqd8WaHcw7VmeA90fVndLZ/jTwHuj6s7pbP8AGnfTmDS3DD74s0O5h2rX2mQOeSMh07FvPAe6Pqzuls/xp4D3R9Wd0tn+NPJTmEaW4R5WHcO86O3XLhe0iKYGXBkpUPAleAx4zjFlyjXkWlsW5/b5Hhr42wtzyPkjcANjHEk6veFblxrmsssEcMdS1jaVOVxJJc46ySTyqjPmiIjtn3WY6cqSunexbLO6kkEhHpxtdKw68JoxbDQ6lg97Z+Jn6GTsXohFxHVTwnww8797Z+Jn6GTsTvbPxM/Qydi9EInq54PD+3nfvbPxM/Qydid7Z+Jn6GTsXohE9XPB4f28797Z+Jn6GTsTvbPxM/Qydi9EInq54PD+3nfvbPxM/Qydid7Z+Jn6GTsXohE9XPB4f28797Z+Jn6GTsTvbPxM/Qydi9EInq54PD+3nllyrQTRsFocdAglJ9wUiuLufWucgygWZmcvo55GqMH/ALEK5EUW6q07QmMUNXcC4MFijwIG5cbpHUL5CM7j1DEKraIizTMzOsrdhERQCIi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7174" name="Picture 6" descr="https://encrypted-tbn1.gstatic.com/images?q=tbn:ANd9GcRnjAsceE8nLntlO74tPpnxFqEVc8bWBGrQszBu56QLLf4ACCXIfe_CXS9M"/>
          <p:cNvPicPr>
            <a:picLocks noChangeAspect="1" noChangeArrowheads="1"/>
          </p:cNvPicPr>
          <p:nvPr/>
        </p:nvPicPr>
        <p:blipFill>
          <a:blip r:embed="rId3"/>
          <a:srcRect/>
          <a:stretch>
            <a:fillRect/>
          </a:stretch>
        </p:blipFill>
        <p:spPr bwMode="auto">
          <a:xfrm>
            <a:off x="7664917" y="0"/>
            <a:ext cx="1479083" cy="714356"/>
          </a:xfrm>
          <a:prstGeom prst="rect">
            <a:avLst/>
          </a:prstGeom>
          <a:noFill/>
        </p:spPr>
      </p:pic>
      <p:sp>
        <p:nvSpPr>
          <p:cNvPr id="8" name="TextBox 7"/>
          <p:cNvSpPr txBox="1"/>
          <p:nvPr/>
        </p:nvSpPr>
        <p:spPr>
          <a:xfrm>
            <a:off x="0" y="0"/>
            <a:ext cx="2000264" cy="369332"/>
          </a:xfrm>
          <a:prstGeom prst="rect">
            <a:avLst/>
          </a:prstGeom>
          <a:noFill/>
        </p:spPr>
        <p:txBody>
          <a:bodyPr wrap="square" rtlCol="0">
            <a:spAutoFit/>
          </a:bodyPr>
          <a:lstStyle/>
          <a:p>
            <a:pPr algn="ctr"/>
            <a:r>
              <a:rPr lang="en-GB" b="1" dirty="0" smtClean="0"/>
              <a:t>#protectyourself</a:t>
            </a:r>
            <a:endParaRPr lang="en-GB" b="1"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0528" y="548680"/>
            <a:ext cx="8229600" cy="1143000"/>
          </a:xfrm>
        </p:spPr>
        <p:txBody>
          <a:bodyPr>
            <a:normAutofit fontScale="90000"/>
          </a:bodyPr>
          <a:lstStyle/>
          <a:p>
            <a:r>
              <a:rPr lang="en-GB" dirty="0" smtClean="0"/>
              <a:t>How can I continue to protect my professional reputation?</a:t>
            </a:r>
            <a:endParaRPr lang="en-GB" dirty="0"/>
          </a:p>
        </p:txBody>
      </p:sp>
      <p:sp>
        <p:nvSpPr>
          <p:cNvPr id="6" name="Content Placeholder 5"/>
          <p:cNvSpPr>
            <a:spLocks noGrp="1"/>
          </p:cNvSpPr>
          <p:nvPr>
            <p:ph idx="1"/>
          </p:nvPr>
        </p:nvSpPr>
        <p:spPr>
          <a:xfrm>
            <a:off x="460648" y="1988840"/>
            <a:ext cx="8229600" cy="4525963"/>
          </a:xfrm>
        </p:spPr>
        <p:txBody>
          <a:bodyPr>
            <a:normAutofit fontScale="92500" lnSpcReduction="20000"/>
          </a:bodyPr>
          <a:lstStyle/>
          <a:p>
            <a:r>
              <a:rPr lang="en-GB" dirty="0" smtClean="0"/>
              <a:t>Always think before making any posts, status updates or having discussions regarding the school, its staff, pupils or parents.</a:t>
            </a:r>
          </a:p>
          <a:p>
            <a:r>
              <a:rPr lang="en-GB" dirty="0" smtClean="0"/>
              <a:t>Comments made public could be taken out of con</a:t>
            </a:r>
            <a:r>
              <a:rPr lang="en-GB" sz="3500" dirty="0" smtClean="0"/>
              <a:t>t</a:t>
            </a:r>
            <a:r>
              <a:rPr lang="en-GB" dirty="0" smtClean="0"/>
              <a:t>ext and could be very damaging.</a:t>
            </a:r>
          </a:p>
          <a:p>
            <a:r>
              <a:rPr lang="en-GB" dirty="0" smtClean="0"/>
              <a:t>Think about the language you use – abrupt or inappropriate comments, even if they are made in jest, may lead to complaints.</a:t>
            </a:r>
          </a:p>
          <a:p>
            <a:r>
              <a:rPr lang="en-GB" b="1" dirty="0" smtClean="0"/>
              <a:t>Anything that is put online is potentially public and permanent.</a:t>
            </a:r>
          </a:p>
          <a:p>
            <a:pPr marL="0" indent="0" algn="r">
              <a:buNone/>
            </a:pPr>
            <a:r>
              <a:rPr lang="en-GB" sz="1700" dirty="0" err="1" smtClean="0"/>
              <a:t>Childnet</a:t>
            </a:r>
            <a:r>
              <a:rPr lang="en-GB" sz="1700" dirty="0" smtClean="0"/>
              <a:t> International (2011)</a:t>
            </a:r>
          </a:p>
        </p:txBody>
      </p:sp>
    </p:spTree>
    <p:extLst>
      <p:ext uri="{BB962C8B-B14F-4D97-AF65-F5344CB8AC3E}">
        <p14:creationId xmlns:p14="http://schemas.microsoft.com/office/powerpoint/2010/main" val="3248219333"/>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Remember, </a:t>
            </a:r>
            <a:endParaRPr lang="en-GB" dirty="0"/>
          </a:p>
        </p:txBody>
      </p:sp>
      <p:sp>
        <p:nvSpPr>
          <p:cNvPr id="6" name="Content Placeholder 5"/>
          <p:cNvSpPr>
            <a:spLocks noGrp="1"/>
          </p:cNvSpPr>
          <p:nvPr>
            <p:ph idx="1"/>
          </p:nvPr>
        </p:nvSpPr>
        <p:spPr/>
        <p:txBody>
          <a:bodyPr/>
          <a:lstStyle/>
          <a:p>
            <a:pPr>
              <a:buNone/>
            </a:pPr>
            <a:r>
              <a:rPr lang="en-GB" sz="2800" dirty="0" smtClean="0"/>
              <a:t>...</a:t>
            </a:r>
            <a:r>
              <a:rPr lang="en-GB" sz="2800" b="1" dirty="0" smtClean="0"/>
              <a:t>you</a:t>
            </a:r>
            <a:r>
              <a:rPr lang="en-GB" sz="2800" dirty="0" smtClean="0"/>
              <a:t> can tell what content relates to you, and what is about someone else with the same name, but other people can’t necessarily do so. </a:t>
            </a:r>
          </a:p>
          <a:p>
            <a:pPr>
              <a:buNone/>
            </a:pPr>
            <a:r>
              <a:rPr lang="en-GB" sz="2800" dirty="0" smtClean="0"/>
              <a:t>Your strategy is therefore two-fold:</a:t>
            </a:r>
          </a:p>
          <a:p>
            <a:r>
              <a:rPr lang="en-GB" sz="2800" dirty="0" smtClean="0"/>
              <a:t>To remove or hide anything unprofessional or off-putting that does relate to you.</a:t>
            </a:r>
          </a:p>
          <a:p>
            <a:r>
              <a:rPr lang="en-GB" sz="2800" dirty="0" smtClean="0"/>
              <a:t>To make clear what doesn’t relate to you.</a:t>
            </a:r>
          </a:p>
          <a:p>
            <a:pPr>
              <a:buNone/>
            </a:pPr>
            <a:r>
              <a:rPr lang="en-GB" sz="2800" dirty="0" smtClean="0"/>
              <a:t/>
            </a:r>
            <a:br>
              <a:rPr lang="en-GB" sz="2800" dirty="0" smtClean="0"/>
            </a:br>
            <a:endParaRPr lang="en-GB" sz="2800" dirty="0" smtClean="0"/>
          </a:p>
          <a:p>
            <a:endParaRPr lang="en-GB" sz="2800"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Suggestion ...</a:t>
            </a:r>
            <a:endParaRPr lang="en-GB" dirty="0"/>
          </a:p>
        </p:txBody>
      </p:sp>
      <p:sp>
        <p:nvSpPr>
          <p:cNvPr id="3" name="Content Placeholder 2"/>
          <p:cNvSpPr>
            <a:spLocks noGrp="1"/>
          </p:cNvSpPr>
          <p:nvPr>
            <p:ph idx="1"/>
          </p:nvPr>
        </p:nvSpPr>
        <p:spPr/>
        <p:txBody>
          <a:bodyPr/>
          <a:lstStyle/>
          <a:p>
            <a:pPr marL="0" indent="0">
              <a:buNone/>
            </a:pPr>
            <a:endParaRPr lang="en-GB" dirty="0" smtClean="0"/>
          </a:p>
          <a:p>
            <a:pPr marL="0" indent="0">
              <a:buNone/>
            </a:pPr>
            <a:r>
              <a:rPr lang="en-GB" dirty="0" smtClean="0"/>
              <a:t>Remove your family name from your social media profiles, use a middle name or one you’ve always wanted!</a:t>
            </a:r>
            <a:endParaRPr lang="en-GB" dirty="0"/>
          </a:p>
        </p:txBody>
      </p:sp>
      <p:sp>
        <p:nvSpPr>
          <p:cNvPr id="3074" name="AutoShape 2" descr="data:image/jpeg;base64,/9j/4AAQSkZJRgABAQAAAQABAAD/2wCEAAkGBxQTEhQUExQWFhUXFxwYGBcXFxYcGBoaHBYWGhcdGhcYHCggGBolHBUaIjEhJSkrLi4uFx8zODMsNygtLisBCgoKDg0OGxAQGiwkICQsLCwsLCwsLCwsLCwsLCwsLCwsLCwsLCwsLCwsLCwsLCwsLCwsLCwsLCwsLCwsLCwsLP/AABEIALcBEwMBIgACEQEDEQH/xAAcAAABBQEBAQAAAAAAAAAAAAAFAAIDBAYBBwj/xAA9EAABAwEGAwYGAQMEAgEFAAABAAIRAwQFEiExQVFhcQYigZGh8BMyscHR4UIUUvEHI2JyFZLCFiRDgqL/xAAZAQADAQEBAAAAAAAAAAAAAAACAwQAAQX/xAAjEQACAgIDAAICAwAAAAAAAAAAAQIRAyESMUEiMgRRI2Fx/9oADAMBAAIRAxEAPwD0VoUrQmtCkAThZ0BOASATwFjCATgEgE8BYwgF0BdATgFjHIXQF1dhYxxdAXQE8BY4NJWQ7X3+GgsaevXgifaW+G0aZM56Dlz6rzJk13OqVMmbTw/fNTZslaQ/FjvbIqNI1HfEfvoOGevVWn0RMHbQDbqdvDNS/F3EBo35bQNvr0VZgNQ4RAGpO0eG6hk7ZYkTMYandaPIZJ9SuyhLWDFUjM6x1O59hJ9qgGnSOED56n2HP3zQe1WgABjASTt/I83cuSC7DS/ZJXtDnO7zs3fxG/8A2I26KzZ7KGDFUgu2bsOZ58tU2hQFEYnGah3O3Tp7lV32knPy9+/FdNRdkuOfnoB+OiuWSm05DvR5IfZaEkF0wduKOWSq1sCPDh1PFC3R2ienYOOWX8RH7+iitT20wYgdBJVqtX2GfIfcqnXsmLNx80rdnUjKXzeZMiNOJ/SzlJxqPAjX3rC1t6WWnoCB4GUHs9hGIEZ58FVjaSAkm2F3WenSp4XHvOGRgR5rLV29/MZrS37TPw2mZjKDsgNGzud3m6hGmckglZrsxtxNOfAgeh/BQe02d7DMdRB+61lzQRBAB0kZT7jZNvyyTnvuhhkp0aUNC7Cdofh1QCcjkQfLwK9eZUDgCMwQvnhoLXwZBnI/gr1bsHf/AMRmB2rcj9j9vJWYp06JMsNWa17VE4K07NQOCpJyuWrqkhcWMTtT2hNaFIFjHQE8BcATwsY6AnALgTgsY7C6AkE4BY4IBdAXQE5oWMIBDb8vZlCmS8+GpPAAbqW126AcEQNXHQdOPvVebX7b/i1DmSOJ3PvySsuTihuOHJlC8bQ+11S5+TBo2fqd/YUVepJDRk0eyea5a62AQNTw9APH6KGy0Cdffv3yglItih5YahhuTePLj+/wpq1VrWljYAAzOmXXb3zUdqr4RhadN+aAutWMnOaTZ3+d3Xhz5TsErsZ0W7XazkQMtGN4/wDIjh73U9kpikMRPfOZO/QIddgdUfjdxy4f4H5RNxk65BclrR1b2RvJecR02U1ko56deA9++ULZeYGQGruH7VxzwBAyaPVC3QSRO6rh08/xwCmsne081RpUsZk6eivCvGQmOWpPJcCa8QXpPaxvTVBrbaqlYxTYSOOiL2K63VINTJv9g+pO5RyhYGAZBcMopdmGZcNXV+nDMq3RusA6QOq3P9KOCqV7C3gito7aMpedjxUiOWXXlwWUuZrqdWDpPrOnJel17KHAhYm/rMbPUDwJG42IRKdqjjiuwybGAcQAz1bseMcCqF5tA6eo9/ZHLJWbVote3Qj34oLeAz4hCmAzPW+yg5wDHuUrktzqVUOGWHXorYIDo2OnAckNt1MsqCMgdPwqISEyR7hd9oxsDsiCJyU7gsl/p7eOOl8MnNmnTh4ELYOC9GEuSsgnGnRXhJPISRgkjQpGhNCeAsYcAnBcCcAsY6E4JBOCxhBOCQTgFjggFWtD8Ug5MGv/AC5A8OPFTV3fxGp9BuVle1F+CmPht1jQbIJzUVbDhFyeih2ovqQWNyA1j6LHfGgTzgfUpWmrjO8bxr4cydE6y0iTiGUd0bho3g7uy9CvPlNydstjFRVHGUZOJ23vMcdPeslpqYBAPePHbL6wp6zwwT5fnr74oHedswtLjmfzkB5nPxSnt0hqVbZUtr8R+GDmc3Hlx5ZeipvIMMb8ogAcuPv/ADI44WOcc3HX8TzMDxKhuWXE1HaaN58/NF0rN26DdEYG4RqRmfqmCpiOBum548fBQ16m3n+OiuWanhH1Sb9HUTMDWiBpunU6ReZOQ4bBMYyTyRK77OaphuQGpXDEZJMMYM0euu7BTzdm7jw6KzY7AymMtVaDUEmEqJWOV6yOEiUOawqxSdCKGjkgtXDRuhlc5pxr8VAX5pkmmLijuFCO0lg+JSdAkgSixemFJWhtmF7HWssL6J4y37ohb6Y4ZHVBb7omz2kObpM+CMOrh4nY7JntgTQEtVGCR4hVbwYHUwT0MbdOhRe1Mnw9/dDa1Pu1W9SPKffVHF7FyWgp/p5ai2thO4IPXIA/TzXrBGQXi/Y0/wD3DOc+cGPWF7LZ3Sxp5L0sD0Q51saQknEJJ4gc1PCY1PCxh6cE0JwWMOCcE0JwWMPCcE1De0F7Ns1IuJ7xyaOfTdcbSVsyVukD+01/NoBwBBqHIDZvMrzO0Wpz3Ekkzx1J3nku3paziL6h77s8P9oOk8+Sjs9mc84G661HGYYNY5uO48N152Sbmy+EFBDrIw1H4WfK3N7+J/HLl0RV4awQNB79ldLmUWYW6DjGIniTx/XJBbTai7IHKYnhx/z9d0t3pDYx9Yrba9XGcLfVyBVqge7E7RneP/Y5geA9Z4q5TIq1MIzY0QANzAPkAor4sLmURAgEzP8A2MCfeyJKtBNNqwReb3ODWaF2vKZyHQIzZKYYwZRAgD0QmzUiasn+IAHvp90YiRHsBcyPpGxx9JaIlxdtt+VbpslRUoyjTYe9kTpWFzhkOp9/RJ7Y7w5Sspqd1pwjd2/hzV6z9m8AmlVc1wzGevVUf/JBhjIAe5+vknM7U02kS6BOu3mmKLAbX7CdmvlzHfDtAg7OR+zvkCMwsveT22imS09+JafseIQ7s72mwO+HVyIMdFnC1ZrPR6bRCa8KvRtAIkGQVJjSzDHuTQ5OeowFwwi9Jr1G4JochDMx29oS1rvBCbltZLBO2R8P0j/a5s2c8iCsbclohxbxzHUfopsVcTkjSuz6KlaKcPI4t/X/AMVPR3HDTodEra3vsPEAervytEXIqdk6ZFoYNyY9F7FY/lPU+ua8n7JZWumT/cfDIx6wvVbM+B5fRel+N0QfkdliEk3GkqSc61PCY1PCxh4TgmhPAWMOCc0LjQngLHB2FeX9pL9D6z6upacFBu0gkOqRplGXPotz2mvEU6DwHAPcC0eO68urV6NI5/7jgIA2Ee/VSfkZK0VYIXsr3fdjnH4lQ4RriOvhxP73V+veDWNwUwAB7knj1Qy2Xg95zyA2GyZQpiRPInxOQjiVE3ZYo/sdanuyJMCJJ4A/f6oLeNrwtIaIG88dvIGfEc0WrkklztBt4ZD6LP38zutb/IkkxuTB/C7jqzT6LfYutjqVM88IA84P09QjXae1NdSFMHMPHk3ZZqlUNjpUyAMTj8R0mMQEkM4gEAjxOipWm/GV3E/KTsJ1nOEcsbcuS6NjyKMeL7CNlECdz7KtB+w/yVQNXbwV2xNkydPr+kmQ2IXuuzlx0zPvyW6u6zhrMPEZrP3PSwiTqUdslVKbGuOjB9uLktDDjphr2zlsc9iN1gn2i0UTJaRkT8siOufCF7/eVl+KyFl3XG04mPbLTq2MxOscQctMlbhyqqZDmxNu0ed3X2sfTcHYQ0HOAO4RMTH8ZjUcCc9Fr7dYKdtpC00Mn6OHMaid9cijFHsrZjRezC0FzYaQ2MI/J3QC57GbBX+ECTTeJn9cR9HFHPi9x7OY4zXfQU7LXm9h+G+eELYtqzosoaE1ZbqtDZ5AGSkmU+F6VwuVV1eNVH/Ws/uHmENGLblG8LjarTuE9rJ3Q8WFYKvujiovHJeWWi1fDqMG+L/K9hvkhlF5P9pXgtotPxKuMaA5eHsqjBG7FZp0j0qzu+U8R9f2rFfVvh9Cqd3juMB/t+6vOzw9D9ClR7Cn0RXO3BUY7gZ9Qt3YrwlY6gzPwVqz2kgr0fx+mefn2zdCsks5TvHIJKkQbBqkao2qQLpweFI0KNoQTtlfv9JZ3OEY3d1vUrjdKzqVukXb37QUbOO+4Twn77LFWvt5WruNOyU3OOndbMdXHTxhR3H2KfXIrWvE8uzDCcLROfe/k/oBC3dGxNoU4AaxjR8rGgDw3KS+cv6GrhH+zy2+LHaSZtNSHH+LTJ/9kJFJrYzjkNT4nM58NVe7Q3oalR7mgmSQ0a5SdOJ9yq9CgGNL6rsJ3MyWg8zPePTwUbSsqTdENRxAybmDkBHzaiTx+0bmTfoUMDQCZee848zw+nTqhdjtAqVgB3WNkxn1Jz1kkGfwizzLun1Onlkl5NaG41eypa3CWjhn5D9E+SH/ANOHuNR2TGa8zsPST4cVffQL6mEZAanYNGUkqlfFoBaadPJo15knMnr+stAMAp/oyvaS2fEc0ukZGHcicgR4E+PghN3QKknMATlxRC/2yJjSPWffihVlar4/Qif3NPScHO1nlwRGxWnFVbTboM3H6ADYboHZHEmBkNyjVy0MLy5SyjRZFm4sbtAjFmWfsL9EesrlJNFi6D1hanWuztORamXZVjVXq+eiOPRPNfICVLCf4nzVUXTniqAOwmQc8jp6zEc0de8jXTkqFttBI5Iro5T6BlKzj4oAEACB78EZtLAGjLZDbvZNRXr2rQ30CHs60YbtNe2AkAnLcNJjhJGQ8YWAtl44nSauE8yfoDl5r1+03TTIaXaxGcRn82cSDz5BZi++xFNzzUbOItAicIERBy1GXBVYnD0ny8/ADdNR5HdtNNx2aSQfDUHwlaWyf1QEyCOLXLHdtOyIszGVaLi9mEfEI2cP5ZaA+itdhL+dBpkk5zJJk8oRZMerRzHkadSCvbbtC4WJ9N0h7iG+Bzd6CPFed3FZy+oBtp5op26vE17SWgjDT7oz1d/LIc8vBFexV2xDiNM5O/62WX8eIF/yZf8ADVtp4cI4NVimJ8lA98z5K1YxmpMaH5WTsEfVREcFO/7KGF6uJUjzsjtnQ5JchJNFnprVI1RNUjV04ShYj/Uyy1CKNVgkUziE6B0tiRw/a2wUdspB7C1zcQI0QzjyVBQlxdgns/2qpV2CYZUHzNdx5T8y7f8AeH+28zADTEnMnkFmrXcvw3F2LCBthMjlJ16odeFsxDDiLgNdPrCknnlHUkUxwxk7iA61Uud3GlgyAJ1PQakqG03RVc2XGGDMD855lXWXnSp5U24n8RmOmIjLpmqNuttd8uqQGx/IHyzy9FLydlPEguaiBUeAZgRlpEnLy+qOts2GXVDgBM56kcm+SD9n6hIJB/kASIH9wiGxOiL2lgwk6kTM8pI+g80GR7GY1oGW63Ed1gLW5zn3jkYJI5ygeMmDxGYPFELa2QT/AMXfaPug9pJADxnBzjnp5ooHJaK1+WWaeU+/YWeszYkLb0mCo1w1lsjqAD9kAt9BoiMjJnxiPuqMc9UInDdk9hZ3eq0tKjDRHBA7rZJaOa11Slp4JU3soxrRyxViNUeslqQd9iMS3IoS+9HhxaG8s8vIapfHkN512ehUraANUqvaFjNXDpv5LJ2CyVanzuIHACPqtNYLuZTEtbnxOZ89UPGjjlZLQvt1YHANOM/RcfaXYg0jVYYdsP6WvVbXpuE1HEEDItJkR4LY2O306+GowggjLouyg1s4mugxYbPnKq3gcTwNhmizGxTB2OSCXg+HA7Tmgpo3YSpUw5sFUK9hOgzHA/Yq/Zn6QpHngty0ajJ27s42qCH4gDzCAWy4qFls1WoQ5tSmJkEYXkCGGCCMzHMSvRKtUBec/wCqVtxU2UWmMbpP/Vuf1I8kzHOUpKNgTglFyo83uizGrVGUmZJOmupXp1ho/CpRufP3v5IL2ZultNska5knVGK1bEZ8kWfJzlS6Aw4+EbfbJmohYh9vqh9nbMfVGLM2IPv3ktjWwcj0dqiCR71USlriVEvUj0edLsbCS6uIjh6YE8OVY1FG6sunC4aqH2q8wwc+A18hmk+qhtrcGgk++KGTOrsE3veNR4Mthp2LtT0iSgjas6tnlt4mURtNpmXO026cgglqrxp6/dQZi7EcvG9KrRFGmxkDWGgDxELJXjUqGTVqYuUjXbIKzbbQZgyTJ06bwgl4PkAk+vpOiCERk2ajsrV/2x1cesAa+RR+2N7p5n6gfhZLs1VMBpGjXmOZhw9CVsbWQRHP7f5Sc6qQ3C9GftLe4fEeElA64wxwiCOI4HpqtFa2RTA6/WT90DvWn/tgxqT5rsHujs+rG3fULHRtqOiGX8wh5yETlHDb3yVyyOkDiMxwI3U99sHw5PzADf8AiYidjE6JsXUhclcStcru80rcPbLWrzu56sO8V6TZO8we9kOVUw8btBa7qWJqFdrLseyl8egwGozNw3c0axzCOXN8iuXk6KZPDXodUqLqQx70YW4e29GoAHtLTxW0sFupuHdeD9fVY3/6YpVawc0YRJc4Dc8R9/8AKbVuG1Ucb6X+5SZz7x4wN4T5Ri+jvFRfGZou2XZ4Wmi4tAxATH4K8tuG9X2V+AuIbOh2M7fhbu5e1DmmHd0kEYX78YlUb+7J2e1O+LTf8J7syNWE8cs2ldjS0+jk8Eu4mmsXbOkaYxPAHNUr0vT4tndVp/ICMzvDhMckNuHsJRpkOqVPiR/ECB65laC96LRSc1oGHCRA00QSUU9A/Jdk9z3jjYM9kUNZec9lL17oaTotb/V5SkzjTGx2i1bbRAK84trv6i0l5zAyaOQO/iZRbtRfcD4TDLna8husyLybSGEGX78v2jhBroVlnHo0D6waMP8A7c+AC5TfiKE3e51QFxy4dTp4rS2Cw6eazjxA5ci9ZqHyg8svVE2tyj/jJ6kqoRmOpHoVPSd3ncMJHon4I6bJssukVy+Z81wlKmEivQIjiSSSIxt3VFyUxqZaK4aFjg6rWgFZq+7xkgA6Ktfd+RIBWTbemN+enH6JeR/EZjXyCdstpkbgGOipVahI8YjiuVrMXEEfy257/VXrNRgGD1c45DiBy55qHJNUXY4OwFarASQ4mOPHyVZ9nYMtfoOGnPmtL/S0wJeSfCB65+qrVLZSGQw+M/fZIWR+DuC9M/dNWKzYEA5ctIy8JW23A5if/UH7rMVS6s6G/wAf5aCR6rQWC1B4Y6RMQYO4ycPRcyOzsFRy0U5L2cHT4ObP29FTfYBUpQcjMtPONESt7Ye12XeGE9Rm0+QcPELtGlia4cHZe9skHWwu1RhqVHA403ZHb9oh/Q/FouYPnbIj+4ckRvKwguwvEO/i+M+n65bqlZg6jEicx+iD4Jrle12Ao1oxYqmm/PKDBHpovSuzluD6Yz0WW7U3fjHx6WbcPfbOnMcRy2Q/spevw3YScjonTXOHJCoPhLiz2O7HQIV62Nlh8igFx2sOhamgzECOKk9KGYinaTTfHuFq7utANMMABYciZ0Gf6His92husgkhUrqvp1I4XGDsdvwVTF2huskeL7NzfF0UrRSwOY0/2nQjmDtksra+yNWiB/TVZk5h8QBx0V6yX1vPkfPJPtF64ge8c8l2wF+Plh9XowtptNuZUDGM+I7/AI5AcJdpJ4LWWGyWt9MCuGNJGjSSfExHkrVhZiOKIGyLm0hgk5IMk/Eckt92ebVey1SzPMPxCZBiNdkIvjtK6kPhtMv+n7Rzt32tDZp0zLzw2HFeeWK73VCXOPdGbnH6DiSm442uUybJkr4wHf8AkHuk7nzPOUQuu7XOIJBlxgfnyVm7bnkhzhA2bueA6fUrXXXZI75AGzfv4/tdnkUegIQb2x9iu8NaGjb6+/qtHd9n8zkPyqlGmJBOgE+PH8K462NY0kmIEk8BwUiuTHTfFCt0N+XbTnzTbM2GudxEBBv/ADIqOgaTGabb+0jWBrRmCJHPPDPmCekL0YRSSiQSdtsLALmFZet2vA2Q219tHbBUWKNzCS8vf2uqzqku2cPfa1XCFku0F8hoIlWr/vYMBzXmt63kajtVmzJCt1tdUcdT71J2CksLMpkaZnLbhyVGm5pyLshudMtTE6dUQuqtSqOjNwaJIMYY0bpx4czok5JUrHQjbo0dgaGMxPnERpw/aht1uZTbLiJ2b/jfl/lVrVeTQC4nT0jb3xWZtr3OJfMnKImQM/46g8eigjBzdsulPgqRLeF51KpicIOgGpHE+/EqVlnxBlNvzOiem8+9vBU7K0kjFMnISM84nVE7kJDq9R38Glo5ZZ/ZNn8VoXD5PZHetuwj4NEwG5PcCJcZzjh15eK52XtBpu+G4mHZtJ4xp0MeYQqrVOTo1z/Kv2eHs/5D5YjXUe+SCSqNDE7lZu7Q/GxrunTiM+Ej0XHuLGuInQEfvzQ64bxluF2u/wCfe/VF3UxAymMo4tz+x9QpenTHtaKlG1trQCBi4E57z08VHWskfh2SA2+iaVSWu0fMzpIGWesj6qayX2/EG1QTJjFhiZy21zjbxRvH7EBT8ZDaKAYXRibPCTGX06rJXhduF+JrmtBM6nI+RgdfVau1W9kuGeWWojhrpt6Ic+9KU/JPU5Rx0zCdjc4+C8ijLsu9lr2LKjWuOR8uo5ZL1i6rSDBnVeB3peeKo1zG4S0QOk/Tn7G87IdqGvaATBGoWyY3XKjuOak+NnqtWytqAgrL3v2Va+SAEYsN4SAQVZ/qOKBMZTPPn3C9hgYvP8oldlzOObgcuK1ghx0VC/Lyp0KbnPIaGiSVub6R2TdbZVtVrZSEcPVef3/2ofUf8Olm47/xb14oZefaKpankMlrJyG568Oit2KyspDFUy+p5BMUFDb7J3Ny0gdRuHMveSXE5k+pRanZWgAR3W5xzPFOpVTVOWTBv9gNyirKQOWjRnzn7n6IZTfp2MV4QWGyh2Zybv8AYDmiogRiyyyHDlyy1Vc2hrYIgAaD8nc/hDnWw1Trl9f0gpyCckglWvGdNNuZ4+9PFC74tD3DDOBn8nEx5DU+SbUtGEHvHLdZq1W4OeXEnLcnyAHVVYsfpLkmX3WhoDgzE1n/AOWs+cbh/YzZs8BnueCp268AaZIiWkf/AKtOQDRywgeKDV7cXQBtpOw3PCVDRrfPOhaB/wD0FSo0T2cr2glVXPTgIMKKUZw6klKSxjc3/fJqOOaAtdJlQVawGbj4bqSz2Z1Roe6RSkzhzIgbwDAz9dFmzIVoqGphYxwJORa0QdSQSYgmJz2GWyKXFTwUZ3qOJPQHCB01PioRYzSYIIJa7E1wjC9rgQYdBEjM7nu8sp7srQ2h/wBPWf0p8ztD8K2PvPGJAEtbm4zxz15nYZ5BcstAOzeAQcxHXPofwqV43g7G8iO7pOWZzmBvPPRDf6yo8wSePLnPHrmsoPjo3Nctmie1rD3Tnrw9NTord005p2qNySPGPzHggdmpZ4ywT/cc+XHMo12crH4tRrhk9vdO0gk7KfKmospxNOSBRoYQZBIbqP3+E2xVsJkac9vwi/aGlhp5aucCY+nhCBUmkOGgnYiDz02XYfKNnZ/GVGjp1/lc12Eicuv2Wgu28sbQNCMo9IWQsFXOBp7lXRVcw90denHpmp5Q8HKfobvyxlwkZj6cZQSzMhm8iciNRmDI0n8LQ3ZezKkMfk6Ig6nmDunW+6SBipZgHMRx1ncIVJrTOuKe0ZS0lr2klsOmBrr+MghNps7mZkfMJE6FHa1lc18kGM5hXbU0V6baZaJB7hPHh0lUKfH/AAVKFmGqU51Ay3Ay9ErFQLXNc1w+YDI8x6aq6+zucYA0PgPBXm2MUaYLt8435DqqHLRNx2Frl7YGlk/PDkSFs7F24szh3nQei8XmHHmZ8Z/a1HZEUW1nPrPALGF1Np/k/by18kLwxbDWeSWzdXt/qFQoghpJPCM15vfV/Vbc/vHBTBybxPE8SgFreXVXuccRLjnxzWo7M3IXtxkZTCJYlHa7FvK599Bzs5cXdLtABPMqG8aLcee25+yOU7cLMTTBBEeXVZS9LaMZkyTtnHjx6IZJednU370GKFpa1v8Aa31PRV7XeBdDRk0ZnihLKsnE7PLIcPBW7JSxObO59EhxrbHKV9HalYvOGclfstl23Q+0UHMe6GyAZA3jijNxXu05OHmuPklcTfF9gPtDSrsb3md3+4aLI2isT08l7raTTfSgEHLQwvL+0VyNxFzcuQ0T8GdP4vQjNha2jJ1H+S7ow/8ALToDmfP6KStQgwSAoyRq4zGgHp4KsmOcTwyUKdikppWOnEkkkJiy0tABBOOdIy80Zu2lUFI1Kbw0NLiTniaBEzlmMhlJGY5pJLPo6ie0XicLnnKSMWCYOvzA5u31JOZ4ofZa/wDtCNWOI8DMe+S4khktBQex1d+JwEAh2efFX6Fmps+Z4biyHdJE+R3y0SSQ96O9Nss2W7jWfAqNIbrhxjfSHAZ9ETAY1zWsdmwzofELqSly/Zr9FeL6p/st3ngfTD88J9Cs0+g0mGnM9dOsDKV1JDh+rDzdlulZ8IBPL1gfdELMyYdObcuvEJJIWwktEXaawFpbUbGE/MOBnIjxAUdg7R1qBb8RwfTiZM427ZEa6b5pJJmNKcakLyNxlaDLO0Nmq5EGT/xOp05Jr7bSxNaD3naa75cMtUklnginqzkc8n2Ub5t7abm5DE9uLIeHCFmrwql5B4z6cEkk3FBJJgZJNuiO7LKHgkiQCCegzP2UV6021Hy3JrRh5kj5vVJJOhuYnJqIOD2g5A+a9E7I1KlRnwqRDGj5nnXwC6kja2LXRd7R3c2lQJmXNMknXpw3WFq2iXYtXJJIGlYVsv2N0gcdUZuxwxApJKTKU4wnaCCA7dvqNwsn2hmjWlhIDs4SSW/Hfzo2f6lWnfrhniPNO/8APYjDs+aSSseOL8JVOS9B9+MBwuHDRCEkkUfqDLsSSSSKzgkkklyz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3076" name="AutoShape 4" descr="data:image/jpeg;base64,/9j/4AAQSkZJRgABAQAAAQABAAD/2wCEAAkGBxQTEhQUExQWFhUXFxwYGBcXFxYcGBoaHBYWGhcdGhcYHCggGBolHBUaIjEhJSkrLi4uFx8zODMsNygtLisBCgoKDg0OGxAQGiwkICQsLCwsLCwsLCwsLCwsLCwsLCwsLCwsLCwsLCwsLCwsLCwsLCwsLCwsLCwsLCwsLCwsLP/AABEIALcBEwMBIgACEQEDEQH/xAAcAAABBQEBAQAAAAAAAAAAAAAFAAIDBAYBBwj/xAA9EAABAwEGAwYGAQMEAgEFAAABAAIRAwQFEiExQVFhcQYigZGh8BMyscHR4UIUUvEHI2JyFZLCFiRDgqL/xAAZAQADAQEBAAAAAAAAAAAAAAACAwQAAQX/xAAjEQACAgIDAAICAwAAAAAAAAAAAQIRAyESMUEiMgRRI2Fx/9oADAMBAAIRAxEAPwD0VoUrQmtCkAThZ0BOASATwFjCATgEgE8BYwgF0BdATgFjHIXQF1dhYxxdAXQE8BY4NJWQ7X3+GgsaevXgifaW+G0aZM56Dlz6rzJk13OqVMmbTw/fNTZslaQ/FjvbIqNI1HfEfvoOGevVWn0RMHbQDbqdvDNS/F3EBo35bQNvr0VZgNQ4RAGpO0eG6hk7ZYkTMYandaPIZJ9SuyhLWDFUjM6x1O59hJ9qgGnSOED56n2HP3zQe1WgABjASTt/I83cuSC7DS/ZJXtDnO7zs3fxG/8A2I26KzZ7KGDFUgu2bsOZ58tU2hQFEYnGah3O3Tp7lV32knPy9+/FdNRdkuOfnoB+OiuWSm05DvR5IfZaEkF0wduKOWSq1sCPDh1PFC3R2ienYOOWX8RH7+iitT20wYgdBJVqtX2GfIfcqnXsmLNx80rdnUjKXzeZMiNOJ/SzlJxqPAjX3rC1t6WWnoCB4GUHs9hGIEZ58FVjaSAkm2F3WenSp4XHvOGRgR5rLV29/MZrS37TPw2mZjKDsgNGzud3m6hGmckglZrsxtxNOfAgeh/BQe02d7DMdRB+61lzQRBAB0kZT7jZNvyyTnvuhhkp0aUNC7Cdofh1QCcjkQfLwK9eZUDgCMwQvnhoLXwZBnI/gr1bsHf/AMRmB2rcj9j9vJWYp06JMsNWa17VE4K07NQOCpJyuWrqkhcWMTtT2hNaFIFjHQE8BcATwsY6AnALgTgsY7C6AkE4BY4IBdAXQE5oWMIBDb8vZlCmS8+GpPAAbqW126AcEQNXHQdOPvVebX7b/i1DmSOJ3PvySsuTihuOHJlC8bQ+11S5+TBo2fqd/YUVepJDRk0eyea5a62AQNTw9APH6KGy0Cdffv3yglItih5YahhuTePLj+/wpq1VrWljYAAzOmXXb3zUdqr4RhadN+aAutWMnOaTZ3+d3Xhz5TsErsZ0W7XazkQMtGN4/wDIjh73U9kpikMRPfOZO/QIddgdUfjdxy4f4H5RNxk65BclrR1b2RvJecR02U1ko56deA9++ULZeYGQGruH7VxzwBAyaPVC3QSRO6rh08/xwCmsne081RpUsZk6eivCvGQmOWpPJcCa8QXpPaxvTVBrbaqlYxTYSOOiL2K63VINTJv9g+pO5RyhYGAZBcMopdmGZcNXV+nDMq3RusA6QOq3P9KOCqV7C3gito7aMpedjxUiOWXXlwWUuZrqdWDpPrOnJel17KHAhYm/rMbPUDwJG42IRKdqjjiuwybGAcQAz1bseMcCqF5tA6eo9/ZHLJWbVote3Qj34oLeAz4hCmAzPW+yg5wDHuUrktzqVUOGWHXorYIDo2OnAckNt1MsqCMgdPwqISEyR7hd9oxsDsiCJyU7gsl/p7eOOl8MnNmnTh4ELYOC9GEuSsgnGnRXhJPISRgkjQpGhNCeAsYcAnBcCcAsY6E4JBOCxhBOCQTgFjggFWtD8Ug5MGv/AC5A8OPFTV3fxGp9BuVle1F+CmPht1jQbIJzUVbDhFyeih2ovqQWNyA1j6LHfGgTzgfUpWmrjO8bxr4cydE6y0iTiGUd0bho3g7uy9CvPlNydstjFRVHGUZOJ23vMcdPeslpqYBAPePHbL6wp6zwwT5fnr74oHedswtLjmfzkB5nPxSnt0hqVbZUtr8R+GDmc3Hlx5ZeipvIMMb8ogAcuPv/ADI44WOcc3HX8TzMDxKhuWXE1HaaN58/NF0rN26DdEYG4RqRmfqmCpiOBum548fBQ16m3n+OiuWanhH1Sb9HUTMDWiBpunU6ReZOQ4bBMYyTyRK77OaphuQGpXDEZJMMYM0euu7BTzdm7jw6KzY7AymMtVaDUEmEqJWOV6yOEiUOawqxSdCKGjkgtXDRuhlc5pxr8VAX5pkmmLijuFCO0lg+JSdAkgSixemFJWhtmF7HWssL6J4y37ohb6Y4ZHVBb7omz2kObpM+CMOrh4nY7JntgTQEtVGCR4hVbwYHUwT0MbdOhRe1Mnw9/dDa1Pu1W9SPKffVHF7FyWgp/p5ai2thO4IPXIA/TzXrBGQXi/Y0/wD3DOc+cGPWF7LZ3Sxp5L0sD0Q51saQknEJJ4gc1PCY1PCxh6cE0JwWMOCcE0JwWMPCcE1De0F7Ns1IuJ7xyaOfTdcbSVsyVukD+01/NoBwBBqHIDZvMrzO0Wpz3Ekkzx1J3nku3paziL6h77s8P9oOk8+Sjs9mc84G661HGYYNY5uO48N152Sbmy+EFBDrIw1H4WfK3N7+J/HLl0RV4awQNB79ldLmUWYW6DjGIniTx/XJBbTai7IHKYnhx/z9d0t3pDYx9Yrba9XGcLfVyBVqge7E7RneP/Y5geA9Z4q5TIq1MIzY0QANzAPkAor4sLmURAgEzP8A2MCfeyJKtBNNqwReb3ODWaF2vKZyHQIzZKYYwZRAgD0QmzUiasn+IAHvp90YiRHsBcyPpGxx9JaIlxdtt+VbpslRUoyjTYe9kTpWFzhkOp9/RJ7Y7w5Sspqd1pwjd2/hzV6z9m8AmlVc1wzGevVUf/JBhjIAe5+vknM7U02kS6BOu3mmKLAbX7CdmvlzHfDtAg7OR+zvkCMwsveT22imS09+JafseIQ7s72mwO+HVyIMdFnC1ZrPR6bRCa8KvRtAIkGQVJjSzDHuTQ5OeowFwwi9Jr1G4JochDMx29oS1rvBCbltZLBO2R8P0j/a5s2c8iCsbclohxbxzHUfopsVcTkjSuz6KlaKcPI4t/X/AMVPR3HDTodEra3vsPEAervytEXIqdk6ZFoYNyY9F7FY/lPU+ua8n7JZWumT/cfDIx6wvVbM+B5fRel+N0QfkdliEk3GkqSc61PCY1PCxh4TgmhPAWMOCc0LjQngLHB2FeX9pL9D6z6upacFBu0gkOqRplGXPotz2mvEU6DwHAPcC0eO68urV6NI5/7jgIA2Ee/VSfkZK0VYIXsr3fdjnH4lQ4RriOvhxP73V+veDWNwUwAB7knj1Qy2Xg95zyA2GyZQpiRPInxOQjiVE3ZYo/sdanuyJMCJJ4A/f6oLeNrwtIaIG88dvIGfEc0WrkklztBt4ZD6LP38zutb/IkkxuTB/C7jqzT6LfYutjqVM88IA84P09QjXae1NdSFMHMPHk3ZZqlUNjpUyAMTj8R0mMQEkM4gEAjxOipWm/GV3E/KTsJ1nOEcsbcuS6NjyKMeL7CNlECdz7KtB+w/yVQNXbwV2xNkydPr+kmQ2IXuuzlx0zPvyW6u6zhrMPEZrP3PSwiTqUdslVKbGuOjB9uLktDDjphr2zlsc9iN1gn2i0UTJaRkT8siOufCF7/eVl+KyFl3XG04mPbLTq2MxOscQctMlbhyqqZDmxNu0ed3X2sfTcHYQ0HOAO4RMTH8ZjUcCc9Fr7dYKdtpC00Mn6OHMaid9cijFHsrZjRezC0FzYaQ2MI/J3QC57GbBX+ECTTeJn9cR9HFHPi9x7OY4zXfQU7LXm9h+G+eELYtqzosoaE1ZbqtDZ5AGSkmU+F6VwuVV1eNVH/Ws/uHmENGLblG8LjarTuE9rJ3Q8WFYKvujiovHJeWWi1fDqMG+L/K9hvkhlF5P9pXgtotPxKuMaA5eHsqjBG7FZp0j0qzu+U8R9f2rFfVvh9Cqd3juMB/t+6vOzw9D9ClR7Cn0RXO3BUY7gZ9Qt3YrwlY6gzPwVqz2kgr0fx+mefn2zdCsks5TvHIJKkQbBqkao2qQLpweFI0KNoQTtlfv9JZ3OEY3d1vUrjdKzqVukXb37QUbOO+4Twn77LFWvt5WruNOyU3OOndbMdXHTxhR3H2KfXIrWvE8uzDCcLROfe/k/oBC3dGxNoU4AaxjR8rGgDw3KS+cv6GrhH+zy2+LHaSZtNSHH+LTJ/9kJFJrYzjkNT4nM58NVe7Q3oalR7mgmSQ0a5SdOJ9yq9CgGNL6rsJ3MyWg8zPePTwUbSsqTdENRxAybmDkBHzaiTx+0bmTfoUMDQCZee848zw+nTqhdjtAqVgB3WNkxn1Jz1kkGfwizzLun1Onlkl5NaG41eypa3CWjhn5D9E+SH/ANOHuNR2TGa8zsPST4cVffQL6mEZAanYNGUkqlfFoBaadPJo15knMnr+stAMAp/oyvaS2fEc0ukZGHcicgR4E+PghN3QKknMATlxRC/2yJjSPWffihVlar4/Qif3NPScHO1nlwRGxWnFVbTboM3H6ADYboHZHEmBkNyjVy0MLy5SyjRZFm4sbtAjFmWfsL9EesrlJNFi6D1hanWuztORamXZVjVXq+eiOPRPNfICVLCf4nzVUXTniqAOwmQc8jp6zEc0de8jXTkqFttBI5Iro5T6BlKzj4oAEACB78EZtLAGjLZDbvZNRXr2rQ30CHs60YbtNe2AkAnLcNJjhJGQ8YWAtl44nSauE8yfoDl5r1+03TTIaXaxGcRn82cSDz5BZi++xFNzzUbOItAicIERBy1GXBVYnD0ny8/ADdNR5HdtNNx2aSQfDUHwlaWyf1QEyCOLXLHdtOyIszGVaLi9mEfEI2cP5ZaA+itdhL+dBpkk5zJJk8oRZMerRzHkadSCvbbtC4WJ9N0h7iG+Bzd6CPFed3FZy+oBtp5op26vE17SWgjDT7oz1d/LIc8vBFexV2xDiNM5O/62WX8eIF/yZf8ADVtp4cI4NVimJ8lA98z5K1YxmpMaH5WTsEfVREcFO/7KGF6uJUjzsjtnQ5JchJNFnprVI1RNUjV04ShYj/Uyy1CKNVgkUziE6B0tiRw/a2wUdspB7C1zcQI0QzjyVBQlxdgns/2qpV2CYZUHzNdx5T8y7f8AeH+28zADTEnMnkFmrXcvw3F2LCBthMjlJ16odeFsxDDiLgNdPrCknnlHUkUxwxk7iA61Uud3GlgyAJ1PQakqG03RVc2XGGDMD855lXWXnSp5U24n8RmOmIjLpmqNuttd8uqQGx/IHyzy9FLydlPEguaiBUeAZgRlpEnLy+qOts2GXVDgBM56kcm+SD9n6hIJB/kASIH9wiGxOiL2lgwk6kTM8pI+g80GR7GY1oGW63Ed1gLW5zn3jkYJI5ygeMmDxGYPFELa2QT/AMXfaPug9pJADxnBzjnp5ooHJaK1+WWaeU+/YWeszYkLb0mCo1w1lsjqAD9kAt9BoiMjJnxiPuqMc9UInDdk9hZ3eq0tKjDRHBA7rZJaOa11Slp4JU3soxrRyxViNUeslqQd9iMS3IoS+9HhxaG8s8vIapfHkN512ehUraANUqvaFjNXDpv5LJ2CyVanzuIHACPqtNYLuZTEtbnxOZ89UPGjjlZLQvt1YHANOM/RcfaXYg0jVYYdsP6WvVbXpuE1HEEDItJkR4LY2O306+GowggjLouyg1s4mugxYbPnKq3gcTwNhmizGxTB2OSCXg+HA7Tmgpo3YSpUw5sFUK9hOgzHA/Yq/Zn6QpHngty0ajJ27s42qCH4gDzCAWy4qFls1WoQ5tSmJkEYXkCGGCCMzHMSvRKtUBec/wCqVtxU2UWmMbpP/Vuf1I8kzHOUpKNgTglFyo83uizGrVGUmZJOmupXp1ho/CpRufP3v5IL2ZultNska5knVGK1bEZ8kWfJzlS6Aw4+EbfbJmohYh9vqh9nbMfVGLM2IPv3ktjWwcj0dqiCR71USlriVEvUj0edLsbCS6uIjh6YE8OVY1FG6sunC4aqH2q8wwc+A18hmk+qhtrcGgk++KGTOrsE3veNR4Mthp2LtT0iSgjas6tnlt4mURtNpmXO026cgglqrxp6/dQZi7EcvG9KrRFGmxkDWGgDxELJXjUqGTVqYuUjXbIKzbbQZgyTJ06bwgl4PkAk+vpOiCERk2ajsrV/2x1cesAa+RR+2N7p5n6gfhZLs1VMBpGjXmOZhw9CVsbWQRHP7f5Sc6qQ3C9GftLe4fEeElA64wxwiCOI4HpqtFa2RTA6/WT90DvWn/tgxqT5rsHujs+rG3fULHRtqOiGX8wh5yETlHDb3yVyyOkDiMxwI3U99sHw5PzADf8AiYidjE6JsXUhclcStcru80rcPbLWrzu56sO8V6TZO8we9kOVUw8btBa7qWJqFdrLseyl8egwGozNw3c0axzCOXN8iuXk6KZPDXodUqLqQx70YW4e29GoAHtLTxW0sFupuHdeD9fVY3/6YpVawc0YRJc4Dc8R9/8AKbVuG1Ucb6X+5SZz7x4wN4T5Ri+jvFRfGZou2XZ4Wmi4tAxATH4K8tuG9X2V+AuIbOh2M7fhbu5e1DmmHd0kEYX78YlUb+7J2e1O+LTf8J7syNWE8cs2ldjS0+jk8Eu4mmsXbOkaYxPAHNUr0vT4tndVp/ICMzvDhMckNuHsJRpkOqVPiR/ECB65laC96LRSc1oGHCRA00QSUU9A/Jdk9z3jjYM9kUNZec9lL17oaTotb/V5SkzjTGx2i1bbRAK84trv6i0l5zAyaOQO/iZRbtRfcD4TDLna8husyLybSGEGX78v2jhBroVlnHo0D6waMP8A7c+AC5TfiKE3e51QFxy4dTp4rS2Cw6eazjxA5ci9ZqHyg8svVE2tyj/jJ6kqoRmOpHoVPSd3ncMJHon4I6bJssukVy+Z81wlKmEivQIjiSSSIxt3VFyUxqZaK4aFjg6rWgFZq+7xkgA6Ktfd+RIBWTbemN+enH6JeR/EZjXyCdstpkbgGOipVahI8YjiuVrMXEEfy257/VXrNRgGD1c45DiBy55qHJNUXY4OwFarASQ4mOPHyVZ9nYMtfoOGnPmtL/S0wJeSfCB65+qrVLZSGQw+M/fZIWR+DuC9M/dNWKzYEA5ctIy8JW23A5if/UH7rMVS6s6G/wAf5aCR6rQWC1B4Y6RMQYO4ycPRcyOzsFRy0U5L2cHT4ObP29FTfYBUpQcjMtPONESt7Ye12XeGE9Rm0+QcPELtGlia4cHZe9skHWwu1RhqVHA403ZHb9oh/Q/FouYPnbIj+4ckRvKwguwvEO/i+M+n65bqlZg6jEicx+iD4Jrle12Ao1oxYqmm/PKDBHpovSuzluD6Yz0WW7U3fjHx6WbcPfbOnMcRy2Q/spevw3YScjonTXOHJCoPhLiz2O7HQIV62Nlh8igFx2sOhamgzECOKk9KGYinaTTfHuFq7utANMMABYciZ0Gf6His92husgkhUrqvp1I4XGDsdvwVTF2huskeL7NzfF0UrRSwOY0/2nQjmDtksra+yNWiB/TVZk5h8QBx0V6yX1vPkfPJPtF64ge8c8l2wF+Plh9XowtptNuZUDGM+I7/AI5AcJdpJ4LWWGyWt9MCuGNJGjSSfExHkrVhZiOKIGyLm0hgk5IMk/Eckt92ebVey1SzPMPxCZBiNdkIvjtK6kPhtMv+n7Rzt32tDZp0zLzw2HFeeWK73VCXOPdGbnH6DiSm442uUybJkr4wHf8AkHuk7nzPOUQuu7XOIJBlxgfnyVm7bnkhzhA2bueA6fUrXXXZI75AGzfv4/tdnkUegIQb2x9iu8NaGjb6+/qtHd9n8zkPyqlGmJBOgE+PH8K462NY0kmIEk8BwUiuTHTfFCt0N+XbTnzTbM2GudxEBBv/ADIqOgaTGabb+0jWBrRmCJHPPDPmCekL0YRSSiQSdtsLALmFZet2vA2Q219tHbBUWKNzCS8vf2uqzqku2cPfa1XCFku0F8hoIlWr/vYMBzXmt63kajtVmzJCt1tdUcdT71J2CksLMpkaZnLbhyVGm5pyLshudMtTE6dUQuqtSqOjNwaJIMYY0bpx4czok5JUrHQjbo0dgaGMxPnERpw/aht1uZTbLiJ2b/jfl/lVrVeTQC4nT0jb3xWZtr3OJfMnKImQM/46g8eigjBzdsulPgqRLeF51KpicIOgGpHE+/EqVlnxBlNvzOiem8+9vBU7K0kjFMnISM84nVE7kJDq9R38Glo5ZZ/ZNn8VoXD5PZHetuwj4NEwG5PcCJcZzjh15eK52XtBpu+G4mHZtJ4xp0MeYQqrVOTo1z/Kv2eHs/5D5YjXUe+SCSqNDE7lZu7Q/GxrunTiM+Ej0XHuLGuInQEfvzQ64bxluF2u/wCfe/VF3UxAymMo4tz+x9QpenTHtaKlG1trQCBi4E57z08VHWskfh2SA2+iaVSWu0fMzpIGWesj6qayX2/EG1QTJjFhiZy21zjbxRvH7EBT8ZDaKAYXRibPCTGX06rJXhduF+JrmtBM6nI+RgdfVau1W9kuGeWWojhrpt6Ic+9KU/JPU5Rx0zCdjc4+C8ijLsu9lr2LKjWuOR8uo5ZL1i6rSDBnVeB3peeKo1zG4S0QOk/Tn7G87IdqGvaATBGoWyY3XKjuOak+NnqtWytqAgrL3v2Va+SAEYsN4SAQVZ/qOKBMZTPPn3C9hgYvP8oldlzOObgcuK1ghx0VC/Lyp0KbnPIaGiSVub6R2TdbZVtVrZSEcPVef3/2ofUf8Olm47/xb14oZefaKpankMlrJyG568Oit2KyspDFUy+p5BMUFDb7J3Ny0gdRuHMveSXE5k+pRanZWgAR3W5xzPFOpVTVOWTBv9gNyirKQOWjRnzn7n6IZTfp2MV4QWGyh2Zybv8AYDmiogRiyyyHDlyy1Vc2hrYIgAaD8nc/hDnWw1Trl9f0gpyCckglWvGdNNuZ4+9PFC74tD3DDOBn8nEx5DU+SbUtGEHvHLdZq1W4OeXEnLcnyAHVVYsfpLkmX3WhoDgzE1n/AOWs+cbh/YzZs8BnueCp268AaZIiWkf/AKtOQDRywgeKDV7cXQBtpOw3PCVDRrfPOhaB/wD0FSo0T2cr2glVXPTgIMKKUZw6klKSxjc3/fJqOOaAtdJlQVawGbj4bqSz2Z1Roe6RSkzhzIgbwDAz9dFmzIVoqGphYxwJORa0QdSQSYgmJz2GWyKXFTwUZ3qOJPQHCB01PioRYzSYIIJa7E1wjC9rgQYdBEjM7nu8sp7srQ2h/wBPWf0p8ztD8K2PvPGJAEtbm4zxz15nYZ5BcstAOzeAQcxHXPofwqV43g7G8iO7pOWZzmBvPPRDf6yo8wSePLnPHrmsoPjo3Nctmie1rD3Tnrw9NTord005p2qNySPGPzHggdmpZ4ywT/cc+XHMo12crH4tRrhk9vdO0gk7KfKmospxNOSBRoYQZBIbqP3+E2xVsJkac9vwi/aGlhp5aucCY+nhCBUmkOGgnYiDz02XYfKNnZ/GVGjp1/lc12Eicuv2Wgu28sbQNCMo9IWQsFXOBp7lXRVcw90denHpmp5Q8HKfobvyxlwkZj6cZQSzMhm8iciNRmDI0n8LQ3ZezKkMfk6Ig6nmDunW+6SBipZgHMRx1ncIVJrTOuKe0ZS0lr2klsOmBrr+MghNps7mZkfMJE6FHa1lc18kGM5hXbU0V6baZaJB7hPHh0lUKfH/AAVKFmGqU51Ay3Ay9ErFQLXNc1w+YDI8x6aq6+zucYA0PgPBXm2MUaYLt8435DqqHLRNx2Frl7YGlk/PDkSFs7F24szh3nQei8XmHHmZ8Z/a1HZEUW1nPrPALGF1Np/k/by18kLwxbDWeSWzdXt/qFQoghpJPCM15vfV/Vbc/vHBTBybxPE8SgFreXVXuccRLjnxzWo7M3IXtxkZTCJYlHa7FvK599Bzs5cXdLtABPMqG8aLcee25+yOU7cLMTTBBEeXVZS9LaMZkyTtnHjx6IZJednU370GKFpa1v8Aa31PRV7XeBdDRk0ZnihLKsnE7PLIcPBW7JSxObO59EhxrbHKV9HalYvOGclfstl23Q+0UHMe6GyAZA3jijNxXu05OHmuPklcTfF9gPtDSrsb3md3+4aLI2isT08l7raTTfSgEHLQwvL+0VyNxFzcuQ0T8GdP4vQjNha2jJ1H+S7ow/8ALToDmfP6KStQgwSAoyRq4zGgHp4KsmOcTwyUKdikppWOnEkkkJiy0tABBOOdIy80Zu2lUFI1Kbw0NLiTniaBEzlmMhlJGY5pJLPo6ie0XicLnnKSMWCYOvzA5u31JOZ4ofZa/wDtCNWOI8DMe+S4khktBQex1d+JwEAh2efFX6Fmps+Z4biyHdJE+R3y0SSQ96O9Nss2W7jWfAqNIbrhxjfSHAZ9ETAY1zWsdmwzofELqSly/Zr9FeL6p/st3ngfTD88J9Cs0+g0mGnM9dOsDKV1JDh+rDzdlulZ8IBPL1gfdELMyYdObcuvEJJIWwktEXaawFpbUbGE/MOBnIjxAUdg7R1qBb8RwfTiZM427ZEa6b5pJJmNKcakLyNxlaDLO0Nmq5EGT/xOp05Jr7bSxNaD3naa75cMtUklnginqzkc8n2Ub5t7abm5DE9uLIeHCFmrwql5B4z6cEkk3FBJJgZJNuiO7LKHgkiQCCegzP2UV6021Hy3JrRh5kj5vVJJOhuYnJqIOD2g5A+a9E7I1KlRnwqRDGj5nnXwC6kja2LXRd7R3c2lQJmXNMknXpw3WFq2iXYtXJJIGlYVsv2N0gcdUZuxwxApJKTKU4wnaCCA7dvqNwsn2hmjWlhIDs4SSW/Hfzo2f6lWnfrhniPNO/8APYjDs+aSSseOL8JVOS9B9+MBwuHDRCEkkUfqDLsSSSSKzgkkklyz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28600"/>
            <a:ext cx="8715436" cy="1771640"/>
          </a:xfrm>
        </p:spPr>
        <p:txBody>
          <a:bodyPr/>
          <a:lstStyle/>
          <a:p>
            <a:r>
              <a:rPr lang="en-GB" dirty="0" smtClean="0"/>
              <a:t>Protect yourself – on placement</a:t>
            </a:r>
            <a:endParaRPr lang="en-GB" dirty="0"/>
          </a:p>
        </p:txBody>
      </p:sp>
      <p:sp>
        <p:nvSpPr>
          <p:cNvPr id="3" name="Content Placeholder 2"/>
          <p:cNvSpPr>
            <a:spLocks noGrp="1"/>
          </p:cNvSpPr>
          <p:nvPr>
            <p:ph sz="half" idx="1"/>
          </p:nvPr>
        </p:nvSpPr>
        <p:spPr>
          <a:xfrm>
            <a:off x="357158" y="1928802"/>
            <a:ext cx="4143404" cy="3914788"/>
          </a:xfrm>
        </p:spPr>
        <p:txBody>
          <a:bodyPr>
            <a:normAutofit fontScale="92500"/>
          </a:bodyPr>
          <a:lstStyle/>
          <a:p>
            <a:pPr marL="273050" indent="-273050"/>
            <a:r>
              <a:rPr lang="en-GB" sz="2400" dirty="0" smtClean="0"/>
              <a:t>Be proactive* - familiarize yourself with the E-Safety, Whistle-blowing and Acceptable Use policies.</a:t>
            </a:r>
          </a:p>
          <a:p>
            <a:pPr marL="273050" indent="-273050"/>
            <a:r>
              <a:rPr lang="en-GB" sz="2400" dirty="0" smtClean="0"/>
              <a:t>Pupils will be curious about a new teacher and may well Google you or try to find you on Facebook.</a:t>
            </a:r>
          </a:p>
        </p:txBody>
      </p:sp>
      <p:sp>
        <p:nvSpPr>
          <p:cNvPr id="4" name="Content Placeholder 3"/>
          <p:cNvSpPr>
            <a:spLocks noGrp="1"/>
          </p:cNvSpPr>
          <p:nvPr>
            <p:ph sz="half" idx="2"/>
          </p:nvPr>
        </p:nvSpPr>
        <p:spPr>
          <a:xfrm>
            <a:off x="4648200" y="1928802"/>
            <a:ext cx="4210080" cy="2914656"/>
          </a:xfrm>
        </p:spPr>
        <p:txBody>
          <a:bodyPr>
            <a:normAutofit fontScale="92500"/>
          </a:bodyPr>
          <a:lstStyle/>
          <a:p>
            <a:pPr marL="177800" indent="-177800"/>
            <a:r>
              <a:rPr lang="en-GB" sz="2400" dirty="0" smtClean="0"/>
              <a:t>Protect network passwords.</a:t>
            </a:r>
          </a:p>
          <a:p>
            <a:pPr marL="177800" indent="-177800"/>
            <a:r>
              <a:rPr lang="en-GB" sz="2400" dirty="0" smtClean="0"/>
              <a:t>Set your tweets to private so you can control who follows you.</a:t>
            </a:r>
          </a:p>
          <a:p>
            <a:pPr marL="177800" indent="-177800"/>
            <a:r>
              <a:rPr lang="en-GB" sz="2400" dirty="0" smtClean="0"/>
              <a:t>Google yourself – you may be surprised!</a:t>
            </a:r>
          </a:p>
          <a:p>
            <a:pPr marL="177800" indent="-177800"/>
            <a:r>
              <a:rPr lang="en-GB" sz="2400" b="1" dirty="0" smtClean="0"/>
              <a:t>Be aware of your digital footprint.</a:t>
            </a:r>
            <a:endParaRPr lang="en-GB" sz="2400" dirty="0" smtClean="0"/>
          </a:p>
          <a:p>
            <a:endParaRPr lang="en-GB" sz="2400" dirty="0"/>
          </a:p>
        </p:txBody>
      </p:sp>
      <p:sp>
        <p:nvSpPr>
          <p:cNvPr id="5" name="TextBox 4"/>
          <p:cNvSpPr txBox="1"/>
          <p:nvPr/>
        </p:nvSpPr>
        <p:spPr>
          <a:xfrm>
            <a:off x="0" y="0"/>
            <a:ext cx="2000264" cy="369332"/>
          </a:xfrm>
          <a:prstGeom prst="rect">
            <a:avLst/>
          </a:prstGeom>
          <a:noFill/>
        </p:spPr>
        <p:txBody>
          <a:bodyPr wrap="square" rtlCol="0">
            <a:spAutoFit/>
          </a:bodyPr>
          <a:lstStyle/>
          <a:p>
            <a:pPr algn="ctr"/>
            <a:r>
              <a:rPr lang="en-GB" b="1" dirty="0" smtClean="0"/>
              <a:t>#protectyourself</a:t>
            </a:r>
            <a:endParaRPr lang="en-GB" b="1" dirty="0"/>
          </a:p>
        </p:txBody>
      </p:sp>
      <p:sp>
        <p:nvSpPr>
          <p:cNvPr id="7" name="TextBox 6"/>
          <p:cNvSpPr txBox="1"/>
          <p:nvPr/>
        </p:nvSpPr>
        <p:spPr>
          <a:xfrm>
            <a:off x="357158" y="6468645"/>
            <a:ext cx="8858280" cy="584775"/>
          </a:xfrm>
          <a:prstGeom prst="rect">
            <a:avLst/>
          </a:prstGeom>
          <a:noFill/>
        </p:spPr>
        <p:txBody>
          <a:bodyPr wrap="square" rtlCol="0">
            <a:spAutoFit/>
          </a:bodyPr>
          <a:lstStyle/>
          <a:p>
            <a:r>
              <a:rPr lang="en-GB" sz="1600" dirty="0" smtClean="0"/>
              <a:t>*TS Part Two - </a:t>
            </a:r>
            <a:r>
              <a:rPr lang="en-GB" sz="1600" b="1" u="sng" dirty="0" smtClean="0"/>
              <a:t>professional regard for the ethos, policies and practices of the school</a:t>
            </a:r>
            <a:r>
              <a:rPr lang="en-GB" sz="1600" dirty="0" smtClean="0"/>
              <a:t> </a:t>
            </a:r>
          </a:p>
          <a:p>
            <a:endParaRPr lang="en-GB" sz="1600" dirty="0"/>
          </a:p>
        </p:txBody>
      </p:sp>
      <p:pic>
        <p:nvPicPr>
          <p:cNvPr id="9" name="Picture 8"/>
          <p:cNvPicPr>
            <a:picLocks noChangeAspect="1"/>
          </p:cNvPicPr>
          <p:nvPr/>
        </p:nvPicPr>
        <p:blipFill>
          <a:blip r:embed="rId3"/>
          <a:stretch>
            <a:fillRect/>
          </a:stretch>
        </p:blipFill>
        <p:spPr>
          <a:xfrm>
            <a:off x="4182797" y="5011845"/>
            <a:ext cx="921281" cy="921281"/>
          </a:xfrm>
          <a:prstGeom prst="rect">
            <a:avLst/>
          </a:prstGeom>
        </p:spPr>
      </p:pic>
      <p:pic>
        <p:nvPicPr>
          <p:cNvPr id="10" name="Picture 9"/>
          <p:cNvPicPr>
            <a:picLocks noChangeAspect="1"/>
          </p:cNvPicPr>
          <p:nvPr/>
        </p:nvPicPr>
        <p:blipFill>
          <a:blip r:embed="rId4"/>
          <a:stretch>
            <a:fillRect/>
          </a:stretch>
        </p:blipFill>
        <p:spPr>
          <a:xfrm>
            <a:off x="6299731" y="5011845"/>
            <a:ext cx="900673" cy="900673"/>
          </a:xfrm>
          <a:prstGeom prst="rect">
            <a:avLst/>
          </a:prstGeom>
        </p:spPr>
      </p:pic>
      <p:pic>
        <p:nvPicPr>
          <p:cNvPr id="11" name="Picture 10"/>
          <p:cNvPicPr>
            <a:picLocks noChangeAspect="1"/>
          </p:cNvPicPr>
          <p:nvPr/>
        </p:nvPicPr>
        <p:blipFill>
          <a:blip r:embed="rId5"/>
          <a:stretch>
            <a:fillRect/>
          </a:stretch>
        </p:blipFill>
        <p:spPr>
          <a:xfrm>
            <a:off x="1812116" y="5009201"/>
            <a:ext cx="1233488" cy="9239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611560" y="1772816"/>
            <a:ext cx="8208912" cy="4392488"/>
          </a:xfrm>
        </p:spPr>
        <p:txBody>
          <a:bodyPr/>
          <a:lstStyle/>
          <a:p>
            <a:pPr marL="0" indent="0">
              <a:buNone/>
            </a:pPr>
            <a:r>
              <a:rPr lang="en-GB" b="1" dirty="0" smtClean="0"/>
              <a:t>Don’t share </a:t>
            </a:r>
            <a:r>
              <a:rPr lang="en-GB" b="1" u="sng" dirty="0" smtClean="0"/>
              <a:t>any</a:t>
            </a:r>
            <a:r>
              <a:rPr lang="en-GB" b="1" dirty="0" smtClean="0"/>
              <a:t> contact details with pupils or parents . . . </a:t>
            </a:r>
            <a:br>
              <a:rPr lang="en-GB" b="1" dirty="0" smtClean="0"/>
            </a:br>
            <a:endParaRPr lang="en-GB" b="1" dirty="0" smtClean="0"/>
          </a:p>
          <a:p>
            <a:pPr marL="0" indent="0">
              <a:buNone/>
            </a:pPr>
            <a:r>
              <a:rPr lang="en-GB" b="1" dirty="0" smtClean="0"/>
              <a:t>for ANY reason.</a:t>
            </a:r>
          </a:p>
          <a:p>
            <a:pPr marL="0" indent="0">
              <a:buNone/>
            </a:pPr>
            <a:endParaRPr lang="en-GB" b="1" dirty="0" smtClean="0"/>
          </a:p>
          <a:p>
            <a:pPr marL="0" indent="0">
              <a:buNone/>
            </a:pPr>
            <a:r>
              <a:rPr lang="en-GB" b="1" dirty="0" smtClean="0"/>
              <a:t>Be VERY cautious of being ‘friends’ with staff.</a:t>
            </a:r>
          </a:p>
          <a:p>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Facebook group</a:t>
            </a:r>
            <a:endParaRPr lang="en-GB" dirty="0"/>
          </a:p>
        </p:txBody>
      </p:sp>
      <p:sp>
        <p:nvSpPr>
          <p:cNvPr id="4" name="Content Placeholder 3"/>
          <p:cNvSpPr>
            <a:spLocks noGrp="1"/>
          </p:cNvSpPr>
          <p:nvPr>
            <p:ph idx="1"/>
          </p:nvPr>
        </p:nvSpPr>
        <p:spPr>
          <a:xfrm>
            <a:off x="251520" y="1643050"/>
            <a:ext cx="4680520" cy="3843350"/>
          </a:xfrm>
        </p:spPr>
        <p:txBody>
          <a:bodyPr/>
          <a:lstStyle/>
          <a:p>
            <a:r>
              <a:rPr lang="en-GB" dirty="0" smtClean="0"/>
              <a:t>Be considerate;</a:t>
            </a:r>
          </a:p>
          <a:p>
            <a:pPr lvl="1"/>
            <a:r>
              <a:rPr lang="en-GB" dirty="0" smtClean="0"/>
              <a:t>Of pupils and parents.</a:t>
            </a:r>
          </a:p>
          <a:p>
            <a:pPr lvl="1"/>
            <a:r>
              <a:rPr lang="en-GB" dirty="0" smtClean="0"/>
              <a:t>Of your peers;</a:t>
            </a:r>
          </a:p>
          <a:p>
            <a:pPr lvl="1"/>
            <a:r>
              <a:rPr lang="en-GB" dirty="0" smtClean="0"/>
              <a:t>Of staff;</a:t>
            </a:r>
          </a:p>
          <a:p>
            <a:r>
              <a:rPr lang="en-GB" dirty="0" smtClean="0"/>
              <a:t>Be careful.</a:t>
            </a:r>
          </a:p>
          <a:p>
            <a:endParaRPr lang="en-GB" dirty="0"/>
          </a:p>
        </p:txBody>
      </p:sp>
      <p:pic>
        <p:nvPicPr>
          <p:cNvPr id="22530" name="Picture 2"/>
          <p:cNvPicPr>
            <a:picLocks noChangeAspect="1" noChangeArrowheads="1"/>
          </p:cNvPicPr>
          <p:nvPr/>
        </p:nvPicPr>
        <p:blipFill>
          <a:blip r:embed="rId3"/>
          <a:srcRect l="19336" t="19687" r="40234" b="16562"/>
          <a:stretch>
            <a:fillRect/>
          </a:stretch>
        </p:blipFill>
        <p:spPr bwMode="auto">
          <a:xfrm>
            <a:off x="4885081" y="1643050"/>
            <a:ext cx="4223423" cy="4162214"/>
          </a:xfrm>
          <a:prstGeom prst="rect">
            <a:avLst/>
          </a:prstGeom>
          <a:noFill/>
          <a:ln w="9525">
            <a:solidFill>
              <a:schemeClr val="tx1"/>
            </a:solid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Teachers’ Standards</a:t>
            </a:r>
            <a:endParaRPr lang="en-GB" dirty="0"/>
          </a:p>
        </p:txBody>
      </p:sp>
      <p:sp>
        <p:nvSpPr>
          <p:cNvPr id="3" name="Content Placeholder 2"/>
          <p:cNvSpPr>
            <a:spLocks noGrp="1"/>
          </p:cNvSpPr>
          <p:nvPr>
            <p:ph idx="1"/>
          </p:nvPr>
        </p:nvSpPr>
        <p:spPr/>
        <p:txBody>
          <a:bodyPr/>
          <a:lstStyle/>
          <a:p>
            <a:pPr>
              <a:buNone/>
            </a:pPr>
            <a:r>
              <a:rPr lang="en-GB" dirty="0" smtClean="0"/>
              <a:t>Preamble </a:t>
            </a:r>
          </a:p>
          <a:p>
            <a:pPr marL="0" indent="0">
              <a:buNone/>
            </a:pPr>
            <a:r>
              <a:rPr lang="en-GB" sz="2800" dirty="0">
                <a:solidFill>
                  <a:schemeClr val="tx1"/>
                </a:solidFill>
                <a:latin typeface="+mn-lt"/>
                <a:ea typeface="+mn-ea"/>
                <a:cs typeface="+mn-cs"/>
              </a:rPr>
              <a:t>Teachers make the </a:t>
            </a:r>
            <a:r>
              <a:rPr lang="en-GB" sz="2800" i="1" dirty="0">
                <a:solidFill>
                  <a:srgbClr val="7030A0"/>
                </a:solidFill>
                <a:latin typeface="+mn-lt"/>
                <a:ea typeface="+mn-ea"/>
                <a:cs typeface="+mn-cs"/>
              </a:rPr>
              <a:t>education of their pupils their first concern</a:t>
            </a:r>
            <a:r>
              <a:rPr lang="en-GB" sz="2800" dirty="0">
                <a:solidFill>
                  <a:schemeClr val="tx1"/>
                </a:solidFill>
                <a:latin typeface="+mn-lt"/>
                <a:ea typeface="+mn-ea"/>
                <a:cs typeface="+mn-cs"/>
              </a:rPr>
              <a:t>, and are </a:t>
            </a:r>
            <a:r>
              <a:rPr lang="en-GB" sz="2800" i="1" dirty="0">
                <a:solidFill>
                  <a:srgbClr val="00B0F0"/>
                </a:solidFill>
                <a:latin typeface="+mn-lt"/>
                <a:ea typeface="+mn-ea"/>
                <a:cs typeface="+mn-cs"/>
              </a:rPr>
              <a:t>accountable for achieving the highest possible standards in work and </a:t>
            </a:r>
            <a:r>
              <a:rPr lang="en-GB" sz="2800" i="1" u="sng" dirty="0">
                <a:solidFill>
                  <a:srgbClr val="00B0F0"/>
                </a:solidFill>
                <a:latin typeface="+mn-lt"/>
                <a:ea typeface="+mn-ea"/>
                <a:cs typeface="+mn-cs"/>
              </a:rPr>
              <a:t>conduct</a:t>
            </a:r>
            <a:r>
              <a:rPr lang="en-GB" sz="2800" dirty="0">
                <a:solidFill>
                  <a:schemeClr val="tx1"/>
                </a:solidFill>
                <a:latin typeface="+mn-lt"/>
                <a:ea typeface="+mn-ea"/>
                <a:cs typeface="+mn-cs"/>
              </a:rPr>
              <a:t>. Teachers act with honesty and </a:t>
            </a:r>
            <a:r>
              <a:rPr lang="en-GB" sz="2800" i="1" dirty="0">
                <a:solidFill>
                  <a:srgbClr val="FFC000"/>
                </a:solidFill>
                <a:latin typeface="+mn-lt"/>
                <a:ea typeface="+mn-ea"/>
                <a:cs typeface="+mn-cs"/>
              </a:rPr>
              <a:t>integrity</a:t>
            </a:r>
            <a:r>
              <a:rPr lang="en-GB" sz="2800" dirty="0">
                <a:solidFill>
                  <a:schemeClr val="tx1"/>
                </a:solidFill>
                <a:latin typeface="+mn-lt"/>
                <a:ea typeface="+mn-ea"/>
                <a:cs typeface="+mn-cs"/>
              </a:rPr>
              <a:t>; have strong subject knowledge, keep their knowledge and skills as teachers up-to-date and are self-critical; </a:t>
            </a:r>
            <a:r>
              <a:rPr lang="en-GB" sz="2800" i="1" dirty="0">
                <a:solidFill>
                  <a:srgbClr val="00B050"/>
                </a:solidFill>
                <a:latin typeface="+mn-lt"/>
                <a:ea typeface="+mn-ea"/>
                <a:cs typeface="+mn-cs"/>
              </a:rPr>
              <a:t>forge positive professional relationships</a:t>
            </a:r>
            <a:r>
              <a:rPr lang="en-GB" sz="2800" dirty="0">
                <a:solidFill>
                  <a:schemeClr val="tx1"/>
                </a:solidFill>
                <a:latin typeface="+mn-lt"/>
                <a:ea typeface="+mn-ea"/>
                <a:cs typeface="+mn-cs"/>
              </a:rPr>
              <a:t>; and </a:t>
            </a:r>
            <a:r>
              <a:rPr lang="en-GB" sz="2800" i="1" dirty="0">
                <a:solidFill>
                  <a:srgbClr val="C00000"/>
                </a:solidFill>
                <a:latin typeface="+mn-lt"/>
                <a:ea typeface="+mn-ea"/>
                <a:cs typeface="+mn-cs"/>
              </a:rPr>
              <a:t>work with parents in the best interests of their pupils</a:t>
            </a:r>
            <a:r>
              <a:rPr lang="en-GB" sz="2800" dirty="0">
                <a:solidFill>
                  <a:schemeClr val="tx1"/>
                </a:solidFill>
                <a:latin typeface="+mn-lt"/>
                <a:ea typeface="+mn-ea"/>
                <a:cs typeface="+mn-cs"/>
              </a:rPr>
              <a:t>. </a:t>
            </a:r>
            <a:endParaRPr lang="en-GB" sz="2800"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172480" cy="1066800"/>
          </a:xfrm>
        </p:spPr>
        <p:txBody>
          <a:bodyPr/>
          <a:lstStyle/>
          <a:p>
            <a:r>
              <a:rPr lang="en-GB" dirty="0" smtClean="0"/>
              <a:t>Useful links</a:t>
            </a:r>
            <a:endParaRPr lang="en-GB" dirty="0"/>
          </a:p>
        </p:txBody>
      </p:sp>
      <p:sp>
        <p:nvSpPr>
          <p:cNvPr id="3" name="Content Placeholder 2"/>
          <p:cNvSpPr>
            <a:spLocks noGrp="1"/>
          </p:cNvSpPr>
          <p:nvPr>
            <p:ph idx="1"/>
          </p:nvPr>
        </p:nvSpPr>
        <p:spPr>
          <a:xfrm>
            <a:off x="263079" y="1556792"/>
            <a:ext cx="8858280" cy="5072098"/>
          </a:xfrm>
        </p:spPr>
        <p:txBody>
          <a:bodyPr>
            <a:normAutofit fontScale="92500" lnSpcReduction="20000"/>
          </a:bodyPr>
          <a:lstStyle/>
          <a:p>
            <a:pPr marL="0" indent="0">
              <a:buNone/>
            </a:pPr>
            <a:r>
              <a:rPr lang="en-GB" sz="1900" b="1" dirty="0" smtClean="0"/>
              <a:t>Social Networking: A guide for Trainee Teachers and NQTs</a:t>
            </a:r>
          </a:p>
          <a:p>
            <a:pPr marL="0" indent="0">
              <a:buNone/>
            </a:pPr>
            <a:r>
              <a:rPr lang="en-GB" sz="1900" dirty="0">
                <a:hlinkClick r:id="rId3"/>
              </a:rPr>
              <a:t>http://</a:t>
            </a:r>
            <a:r>
              <a:rPr lang="en-GB" sz="1900" dirty="0" smtClean="0">
                <a:hlinkClick r:id="rId3"/>
              </a:rPr>
              <a:t>www.childnet.com/ufiles/Social-networking.pdf</a:t>
            </a:r>
            <a:endParaRPr lang="en-GB" sz="1900" dirty="0" smtClean="0"/>
          </a:p>
          <a:p>
            <a:pPr marL="0" indent="0">
              <a:buNone/>
            </a:pPr>
            <a:endParaRPr lang="en-GB" sz="1900" dirty="0"/>
          </a:p>
          <a:p>
            <a:pPr marL="0" indent="0">
              <a:buNone/>
            </a:pPr>
            <a:r>
              <a:rPr lang="en-GB" sz="1900" dirty="0" smtClean="0"/>
              <a:t>UK Safer Internet Centre</a:t>
            </a:r>
            <a:endParaRPr lang="en-GB" sz="1900" dirty="0" smtClean="0">
              <a:hlinkClick r:id="rId4"/>
            </a:endParaRPr>
          </a:p>
          <a:p>
            <a:pPr marL="0" indent="0">
              <a:buNone/>
            </a:pPr>
            <a:r>
              <a:rPr lang="en-GB" sz="1900" dirty="0" smtClean="0">
                <a:hlinkClick r:id="rId4"/>
              </a:rPr>
              <a:t>http://www.saferinternet.org.uk/</a:t>
            </a:r>
            <a:r>
              <a:rPr lang="en-GB" sz="1900" dirty="0" smtClean="0"/>
              <a:t> </a:t>
            </a:r>
          </a:p>
          <a:p>
            <a:pPr marL="0" indent="0">
              <a:buNone/>
            </a:pPr>
            <a:endParaRPr lang="en-GB" sz="1900" dirty="0" smtClean="0"/>
          </a:p>
          <a:p>
            <a:pPr marL="0" indent="0">
              <a:buNone/>
            </a:pPr>
            <a:r>
              <a:rPr lang="en-GB" sz="1900" dirty="0" smtClean="0"/>
              <a:t>CEOP ThinkUknow</a:t>
            </a:r>
          </a:p>
          <a:p>
            <a:pPr marL="0" indent="0">
              <a:buNone/>
            </a:pPr>
            <a:r>
              <a:rPr lang="en-GB" sz="1900" dirty="0" smtClean="0">
                <a:hlinkClick r:id="rId5"/>
              </a:rPr>
              <a:t>https://www.thinkuknow.co.uk/</a:t>
            </a:r>
            <a:endParaRPr lang="en-GB" sz="1900" dirty="0" smtClean="0"/>
          </a:p>
          <a:p>
            <a:pPr marL="0" indent="0">
              <a:buNone/>
            </a:pPr>
            <a:endParaRPr lang="en-GB" sz="1900" dirty="0" smtClean="0"/>
          </a:p>
          <a:p>
            <a:pPr marL="0" indent="0">
              <a:buNone/>
            </a:pPr>
            <a:r>
              <a:rPr lang="en-GB" sz="1900" dirty="0" smtClean="0"/>
              <a:t>New Teachers TES</a:t>
            </a:r>
          </a:p>
          <a:p>
            <a:pPr marL="0" indent="0">
              <a:buNone/>
            </a:pPr>
            <a:r>
              <a:rPr lang="en-GB" sz="1900" dirty="0" smtClean="0">
                <a:hlinkClick r:id="rId6"/>
              </a:rPr>
              <a:t>http://newteachers.tes.co.uk/content/dont-let-facebook-harm-your-career</a:t>
            </a:r>
            <a:endParaRPr lang="en-GB" sz="1900" dirty="0" smtClean="0"/>
          </a:p>
          <a:p>
            <a:pPr marL="0" indent="0">
              <a:buNone/>
            </a:pPr>
            <a:endParaRPr lang="en-GB" sz="1900" dirty="0" smtClean="0"/>
          </a:p>
          <a:p>
            <a:pPr>
              <a:buNone/>
            </a:pPr>
            <a:r>
              <a:rPr lang="en-GB" sz="1900" dirty="0" smtClean="0"/>
              <a:t>NASUWT</a:t>
            </a:r>
          </a:p>
          <a:p>
            <a:pPr marL="0" indent="0">
              <a:buNone/>
            </a:pPr>
            <a:r>
              <a:rPr lang="en-GB" sz="1900" dirty="0" smtClean="0">
                <a:hlinkClick r:id="rId7"/>
              </a:rPr>
              <a:t>http://www.nasuwt.org.uk/InformationandAdvice/Professionalissues/SocialNetworking/NASUWT_007513</a:t>
            </a:r>
            <a:r>
              <a:rPr lang="en-GB" sz="1900" dirty="0" smtClean="0"/>
              <a:t> </a:t>
            </a:r>
          </a:p>
          <a:p>
            <a:pPr marL="0" indent="0">
              <a:buNone/>
            </a:pPr>
            <a:endParaRPr lang="en-GB" sz="1900" dirty="0" smtClean="0"/>
          </a:p>
          <a:p>
            <a:pPr>
              <a:buNone/>
            </a:pPr>
            <a:r>
              <a:rPr lang="en-GB" sz="1900" dirty="0" smtClean="0"/>
              <a:t>Child Exploitation and Online Protection - NCA</a:t>
            </a:r>
          </a:p>
          <a:p>
            <a:pPr>
              <a:buNone/>
            </a:pPr>
            <a:r>
              <a:rPr lang="en-GB" sz="1900" dirty="0" smtClean="0">
                <a:hlinkClick r:id="rId8"/>
              </a:rPr>
              <a:t>http://ceop.police.uk/</a:t>
            </a:r>
            <a:r>
              <a:rPr lang="en-GB" sz="1900" dirty="0" smtClean="0"/>
              <a:t> </a:t>
            </a:r>
          </a:p>
          <a:p>
            <a:pPr marL="0" indent="0">
              <a:buNone/>
            </a:pPr>
            <a:endParaRPr lang="en-GB" sz="1900"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Maths Pre-Task</a:t>
            </a:r>
            <a:endParaRPr lang="en-GB" dirty="0"/>
          </a:p>
        </p:txBody>
      </p:sp>
      <p:sp>
        <p:nvSpPr>
          <p:cNvPr id="3" name="Content Placeholder 2"/>
          <p:cNvSpPr>
            <a:spLocks noGrp="1"/>
          </p:cNvSpPr>
          <p:nvPr>
            <p:ph idx="1"/>
          </p:nvPr>
        </p:nvSpPr>
        <p:spPr/>
        <p:txBody>
          <a:bodyPr/>
          <a:lstStyle/>
          <a:p>
            <a:r>
              <a:rPr lang="en-GB" sz="3600" dirty="0"/>
              <a:t>In preparation for the maths lecture on Tuesday 3</a:t>
            </a:r>
            <a:r>
              <a:rPr lang="en-GB" sz="3600" baseline="30000" dirty="0"/>
              <a:t>rd</a:t>
            </a:r>
            <a:r>
              <a:rPr lang="en-GB" sz="3600" dirty="0"/>
              <a:t> September, please watch a short </a:t>
            </a:r>
            <a:r>
              <a:rPr lang="en-GB" sz="3600" dirty="0" err="1"/>
              <a:t>TedX</a:t>
            </a:r>
            <a:r>
              <a:rPr lang="en-GB" sz="3600" dirty="0"/>
              <a:t> talk by </a:t>
            </a:r>
            <a:r>
              <a:rPr lang="en-GB" sz="3600" dirty="0">
                <a:solidFill>
                  <a:srgbClr val="7030A0"/>
                </a:solidFill>
              </a:rPr>
              <a:t>Dan </a:t>
            </a:r>
            <a:r>
              <a:rPr lang="en-GB" sz="3600" dirty="0" err="1">
                <a:solidFill>
                  <a:srgbClr val="7030A0"/>
                </a:solidFill>
              </a:rPr>
              <a:t>Finkel</a:t>
            </a:r>
            <a:r>
              <a:rPr lang="en-GB" sz="3600" dirty="0">
                <a:solidFill>
                  <a:srgbClr val="7030A0"/>
                </a:solidFill>
              </a:rPr>
              <a:t> on the ‘Five Principles of Extraordinary Maths Teaching’.</a:t>
            </a:r>
          </a:p>
          <a:p>
            <a:endParaRPr lang="en-GB" dirty="0"/>
          </a:p>
        </p:txBody>
      </p:sp>
    </p:spTree>
    <p:extLst>
      <p:ext uri="{BB962C8B-B14F-4D97-AF65-F5344CB8AC3E}">
        <p14:creationId xmlns:p14="http://schemas.microsoft.com/office/powerpoint/2010/main" val="3189560242"/>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52736"/>
            <a:ext cx="8712968" cy="5929330"/>
          </a:xfrm>
        </p:spPr>
        <p:txBody>
          <a:bodyPr/>
          <a:lstStyle/>
          <a:p>
            <a:pPr marL="0" indent="0">
              <a:buNone/>
            </a:pPr>
            <a:r>
              <a:rPr lang="en-GB" sz="2000" b="1" dirty="0" smtClean="0"/>
              <a:t>Part Two</a:t>
            </a:r>
          </a:p>
          <a:p>
            <a:pPr marL="0" indent="0">
              <a:buNone/>
            </a:pPr>
            <a:endParaRPr lang="en-GB" sz="900" b="1" dirty="0">
              <a:solidFill>
                <a:srgbClr val="FF0000"/>
              </a:solidFill>
            </a:endParaRPr>
          </a:p>
          <a:p>
            <a:pPr marL="0" indent="0">
              <a:buNone/>
            </a:pPr>
            <a:r>
              <a:rPr lang="en-GB" sz="2000" dirty="0" smtClean="0">
                <a:solidFill>
                  <a:srgbClr val="FF0000"/>
                </a:solidFill>
              </a:rPr>
              <a:t>A teacher is expected to demonstrate consistently high standards of </a:t>
            </a:r>
            <a:r>
              <a:rPr lang="en-GB" sz="2000" u="sng" dirty="0" smtClean="0">
                <a:solidFill>
                  <a:srgbClr val="FF0000"/>
                </a:solidFill>
              </a:rPr>
              <a:t>personal</a:t>
            </a:r>
            <a:r>
              <a:rPr lang="en-GB" sz="2000" dirty="0" smtClean="0">
                <a:solidFill>
                  <a:srgbClr val="FF0000"/>
                </a:solidFill>
              </a:rPr>
              <a:t> and professional conduct. </a:t>
            </a:r>
          </a:p>
          <a:p>
            <a:pPr marL="0" indent="0">
              <a:buNone/>
            </a:pPr>
            <a:endParaRPr lang="en-GB" sz="900" dirty="0"/>
          </a:p>
          <a:p>
            <a:pPr marL="0" indent="0">
              <a:buNone/>
            </a:pPr>
            <a:r>
              <a:rPr lang="en-GB" sz="2000" dirty="0" smtClean="0"/>
              <a:t>• Teachers </a:t>
            </a:r>
            <a:r>
              <a:rPr lang="en-GB" sz="2000" b="1" dirty="0" smtClean="0"/>
              <a:t>uphold public trust in the profession </a:t>
            </a:r>
            <a:r>
              <a:rPr lang="en-GB" sz="2000" dirty="0" smtClean="0"/>
              <a:t>and maintain high standards of ethics and behaviour, within and outside school, by:</a:t>
            </a:r>
          </a:p>
          <a:p>
            <a:pPr marL="400050" lvl="1" indent="0"/>
            <a:r>
              <a:rPr lang="en-GB" sz="1600" dirty="0"/>
              <a:t> </a:t>
            </a:r>
            <a:r>
              <a:rPr lang="en-GB" sz="1800" dirty="0" smtClean="0"/>
              <a:t>treating pupils with dignity, building relationships rooted in mutual respect, and </a:t>
            </a:r>
            <a:r>
              <a:rPr lang="en-GB" sz="1800" b="1" u="sng" dirty="0" smtClean="0"/>
              <a:t>at all times observing proper boundaries appropriate to a teacher’s professional position</a:t>
            </a:r>
          </a:p>
          <a:p>
            <a:pPr marL="400050" lvl="1" indent="0"/>
            <a:r>
              <a:rPr lang="en-GB" sz="1800" dirty="0" smtClean="0"/>
              <a:t> having regard for the </a:t>
            </a:r>
            <a:r>
              <a:rPr lang="en-GB" sz="1800" b="1" u="sng" dirty="0" smtClean="0"/>
              <a:t>need to safeguard pupils’ well-being</a:t>
            </a:r>
            <a:r>
              <a:rPr lang="en-GB" sz="1800" dirty="0" smtClean="0"/>
              <a:t>, in accordance with statutory provisions</a:t>
            </a:r>
          </a:p>
          <a:p>
            <a:pPr marL="0" indent="0">
              <a:buNone/>
            </a:pPr>
            <a:r>
              <a:rPr lang="en-GB" sz="2000" dirty="0" smtClean="0"/>
              <a:t>• Teachers must have proper and </a:t>
            </a:r>
            <a:r>
              <a:rPr lang="en-GB" sz="2000" b="1" u="sng" dirty="0" smtClean="0"/>
              <a:t>professional regard for the ethos, policies and practices of the school</a:t>
            </a:r>
            <a:r>
              <a:rPr lang="en-GB" sz="2000" b="1" dirty="0" smtClean="0"/>
              <a:t> </a:t>
            </a:r>
            <a:r>
              <a:rPr lang="en-GB" sz="2000" dirty="0" smtClean="0"/>
              <a:t>in which they teach, and maintain high standards in their own attendance and punctuality.</a:t>
            </a:r>
          </a:p>
          <a:p>
            <a:pPr marL="0" indent="0">
              <a:buNone/>
            </a:pPr>
            <a:r>
              <a:rPr lang="en-GB" sz="2000" dirty="0" smtClean="0"/>
              <a:t>• Teachers must have an </a:t>
            </a:r>
            <a:r>
              <a:rPr lang="en-GB" sz="2000" b="1" u="sng" dirty="0" smtClean="0"/>
              <a:t>understanding of, and always act within, the statutory frameworks</a:t>
            </a:r>
            <a:r>
              <a:rPr lang="en-GB" sz="2000" b="1" dirty="0" smtClean="0"/>
              <a:t> </a:t>
            </a:r>
            <a:r>
              <a:rPr lang="en-GB" sz="2000" dirty="0" smtClean="0"/>
              <a:t>which set out their professional duties and responsibilities.</a:t>
            </a:r>
            <a:endParaRPr lang="en-GB" sz="2000" dirty="0"/>
          </a:p>
        </p:txBody>
      </p:sp>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283" t="18551" r="27000" b="11903"/>
          <a:stretch/>
        </p:blipFill>
        <p:spPr bwMode="auto">
          <a:xfrm>
            <a:off x="467544" y="116632"/>
            <a:ext cx="6552727" cy="66176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20940964"/>
      </p:ext>
    </p:extLst>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l="19336" t="15000" r="39648" b="3750"/>
          <a:stretch>
            <a:fillRect/>
          </a:stretch>
        </p:blipFill>
        <p:spPr bwMode="auto">
          <a:xfrm>
            <a:off x="1907704" y="548680"/>
            <a:ext cx="5000660" cy="6191288"/>
          </a:xfrm>
          <a:prstGeom prst="rect">
            <a:avLst/>
          </a:prstGeom>
          <a:noFill/>
          <a:ln w="9525">
            <a:solidFill>
              <a:schemeClr val="tx1"/>
            </a:solid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l="11133" t="22500" r="37890" b="10000"/>
          <a:stretch>
            <a:fillRect/>
          </a:stretch>
        </p:blipFill>
        <p:spPr bwMode="auto">
          <a:xfrm>
            <a:off x="323528" y="836712"/>
            <a:ext cx="6912768" cy="5720885"/>
          </a:xfrm>
          <a:prstGeom prst="rect">
            <a:avLst/>
          </a:prstGeom>
          <a:noFill/>
          <a:ln w="9525">
            <a:solidFill>
              <a:schemeClr val="tx1"/>
            </a:solid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l="11133" t="18750" r="39062" b="31562"/>
          <a:stretch>
            <a:fillRect/>
          </a:stretch>
        </p:blipFill>
        <p:spPr bwMode="auto">
          <a:xfrm>
            <a:off x="899592" y="1700808"/>
            <a:ext cx="7618930" cy="4750627"/>
          </a:xfrm>
          <a:prstGeom prst="rect">
            <a:avLst/>
          </a:prstGeom>
          <a:noFill/>
          <a:ln w="9525">
            <a:solidFill>
              <a:schemeClr val="tx1"/>
            </a:solid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l="11133" t="21562" r="38476" b="16562"/>
          <a:stretch>
            <a:fillRect/>
          </a:stretch>
        </p:blipFill>
        <p:spPr bwMode="auto">
          <a:xfrm>
            <a:off x="179512" y="980728"/>
            <a:ext cx="6981441" cy="5357850"/>
          </a:xfrm>
          <a:prstGeom prst="rect">
            <a:avLst/>
          </a:prstGeom>
          <a:noFill/>
          <a:ln w="9525">
            <a:solidFill>
              <a:schemeClr val="tx1"/>
            </a:solid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l="18164" t="21562" r="40234" b="5312"/>
          <a:stretch>
            <a:fillRect/>
          </a:stretch>
        </p:blipFill>
        <p:spPr bwMode="auto">
          <a:xfrm>
            <a:off x="1043608" y="620688"/>
            <a:ext cx="5465007" cy="6003811"/>
          </a:xfrm>
          <a:prstGeom prst="rect">
            <a:avLst/>
          </a:prstGeom>
          <a:noFill/>
          <a:ln w="9525">
            <a:solidFill>
              <a:schemeClr val="tx1"/>
            </a:solid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20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ew Branding template_uni_of_warwick [Read-Only]" id="{1111E099-6E92-4477-ABF6-65CB5E84BB0F}" vid="{FF5E1B13-64D4-4B7E-9CA6-C58449391B54}"/>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87457878-5116-49FD-B0C9-C73CFED9119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29DCFAD3-0F92-4418-B6B1-92D32F71A76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 Branding template_uni_of_warwick</Template>
  <TotalTime>7499</TotalTime>
  <Words>910</Words>
  <Application>Microsoft Office PowerPoint</Application>
  <PresentationFormat>On-screen Show (4:3)</PresentationFormat>
  <Paragraphs>114</Paragraphs>
  <Slides>21</Slides>
  <Notes>20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21</vt:i4>
      </vt:variant>
    </vt:vector>
  </HeadingPairs>
  <TitlesOfParts>
    <vt:vector size="27" baseType="lpstr">
      <vt:lpstr>Arial</vt:lpstr>
      <vt:lpstr>Calibri</vt:lpstr>
      <vt:lpstr>Times New Roman</vt:lpstr>
      <vt:lpstr>template_uni_of_warwick</vt:lpstr>
      <vt:lpstr>1_Custom Design</vt:lpstr>
      <vt:lpstr>Custom Design</vt:lpstr>
      <vt:lpstr>E-safety – for teachers</vt:lpstr>
      <vt:lpstr>Teachers’ Standards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UK Safer Internet Centre</vt:lpstr>
      <vt:lpstr>Protect children.</vt:lpstr>
      <vt:lpstr>Protect yourself - now</vt:lpstr>
      <vt:lpstr>How can I continue to protect my professional reputation?</vt:lpstr>
      <vt:lpstr>Remember, </vt:lpstr>
      <vt:lpstr>Suggestion ...</vt:lpstr>
      <vt:lpstr>Protect yourself – on placement</vt:lpstr>
      <vt:lpstr>PowerPoint Presentation</vt:lpstr>
      <vt:lpstr>Facebook group</vt:lpstr>
      <vt:lpstr>Useful links</vt:lpstr>
      <vt:lpstr>Maths Pre-Task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WIE</dc:creator>
  <cp:lastModifiedBy>Harris, Mark</cp:lastModifiedBy>
  <cp:revision>46</cp:revision>
  <cp:lastPrinted>2017-08-29T07:10:30Z</cp:lastPrinted>
  <dcterms:created xsi:type="dcterms:W3CDTF">2013-08-27T06:36:43Z</dcterms:created>
  <dcterms:modified xsi:type="dcterms:W3CDTF">2019-09-02T08:31:36Z</dcterms:modified>
</cp:coreProperties>
</file>