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1" r:id="rId1"/>
    <p:sldMasterId id="2147483674" r:id="rId2"/>
    <p:sldMasterId id="2147483686" r:id="rId3"/>
    <p:sldMasterId id="2147483698" r:id="rId4"/>
    <p:sldMasterId id="2147483710" r:id="rId5"/>
  </p:sldMasterIdLst>
  <p:notesMasterIdLst>
    <p:notesMasterId r:id="rId27"/>
  </p:notesMasterIdLst>
  <p:handoutMasterIdLst>
    <p:handoutMasterId r:id="rId28"/>
  </p:handoutMasterIdLst>
  <p:sldIdLst>
    <p:sldId id="268" r:id="rId6"/>
    <p:sldId id="280" r:id="rId7"/>
    <p:sldId id="301" r:id="rId8"/>
    <p:sldId id="256" r:id="rId9"/>
    <p:sldId id="284" r:id="rId10"/>
    <p:sldId id="311" r:id="rId11"/>
    <p:sldId id="282" r:id="rId12"/>
    <p:sldId id="272" r:id="rId13"/>
    <p:sldId id="312" r:id="rId14"/>
    <p:sldId id="286" r:id="rId15"/>
    <p:sldId id="288" r:id="rId16"/>
    <p:sldId id="289" r:id="rId17"/>
    <p:sldId id="313" r:id="rId18"/>
    <p:sldId id="315" r:id="rId19"/>
    <p:sldId id="279" r:id="rId20"/>
    <p:sldId id="304" r:id="rId21"/>
    <p:sldId id="306" r:id="rId22"/>
    <p:sldId id="303" r:id="rId23"/>
    <p:sldId id="283" r:id="rId24"/>
    <p:sldId id="310" r:id="rId25"/>
    <p:sldId id="274" r:id="rId26"/>
  </p:sldIdLst>
  <p:sldSz cx="9144000" cy="6858000" type="screen4x3"/>
  <p:notesSz cx="6797675" cy="9926638"/>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CC"/>
    <a:srgbClr val="3399FF"/>
    <a:srgbClr val="9999FF"/>
    <a:srgbClr val="003399"/>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900" autoAdjust="0"/>
    <p:restoredTop sz="72497" autoAdjust="0"/>
  </p:normalViewPr>
  <p:slideViewPr>
    <p:cSldViewPr snapToGrid="0">
      <p:cViewPr varScale="1">
        <p:scale>
          <a:sx n="56" d="100"/>
          <a:sy n="56" d="100"/>
        </p:scale>
        <p:origin x="1716" y="60"/>
      </p:cViewPr>
      <p:guideLst>
        <p:guide orient="horz" pos="2160"/>
        <p:guide pos="2880"/>
      </p:guideLst>
    </p:cSldViewPr>
  </p:slideViewPr>
  <p:outlineViewPr>
    <p:cViewPr>
      <p:scale>
        <a:sx n="33" d="100"/>
        <a:sy n="33" d="100"/>
      </p:scale>
      <p:origin x="0" y="3786"/>
    </p:cViewPr>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74" d="100"/>
          <a:sy n="74" d="100"/>
        </p:scale>
        <p:origin x="-2160" y="-114"/>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44927" cy="49657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GB"/>
          </a:p>
        </p:txBody>
      </p:sp>
      <p:sp>
        <p:nvSpPr>
          <p:cNvPr id="47108" name="Rectangle 4"/>
          <p:cNvSpPr>
            <a:spLocks noGrp="1" noChangeArrowheads="1"/>
          </p:cNvSpPr>
          <p:nvPr>
            <p:ph type="ftr" sz="quarter" idx="2"/>
          </p:nvPr>
        </p:nvSpPr>
        <p:spPr bwMode="auto">
          <a:xfrm>
            <a:off x="0" y="9430064"/>
            <a:ext cx="2944927" cy="49657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GB"/>
          </a:p>
        </p:txBody>
      </p:sp>
      <p:sp>
        <p:nvSpPr>
          <p:cNvPr id="47109" name="Rectangle 5"/>
          <p:cNvSpPr>
            <a:spLocks noGrp="1" noChangeArrowheads="1"/>
          </p:cNvSpPr>
          <p:nvPr>
            <p:ph type="sldNum" sz="quarter" idx="3"/>
          </p:nvPr>
        </p:nvSpPr>
        <p:spPr bwMode="auto">
          <a:xfrm>
            <a:off x="3852749" y="9430064"/>
            <a:ext cx="2944926" cy="49657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77C18C64-3E49-45AB-B94F-898C75A211E8}" type="slidenum">
              <a:rPr lang="en-GB"/>
              <a:pPr>
                <a:defRPr/>
              </a:pPr>
              <a:t>‹#›</a:t>
            </a:fld>
            <a:endParaRPr lang="en-GB"/>
          </a:p>
        </p:txBody>
      </p:sp>
    </p:spTree>
    <p:extLst>
      <p:ext uri="{BB962C8B-B14F-4D97-AF65-F5344CB8AC3E}">
        <p14:creationId xmlns:p14="http://schemas.microsoft.com/office/powerpoint/2010/main" val="10104495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44927" cy="49657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GB"/>
          </a:p>
        </p:txBody>
      </p:sp>
      <p:sp>
        <p:nvSpPr>
          <p:cNvPr id="16387" name="Rectangle 3"/>
          <p:cNvSpPr>
            <a:spLocks noGrp="1" noChangeArrowheads="1"/>
          </p:cNvSpPr>
          <p:nvPr>
            <p:ph type="dt" idx="1"/>
          </p:nvPr>
        </p:nvSpPr>
        <p:spPr bwMode="auto">
          <a:xfrm>
            <a:off x="3852749" y="0"/>
            <a:ext cx="2944926" cy="49657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endParaRPr lang="en-GB"/>
          </a:p>
        </p:txBody>
      </p:sp>
      <p:sp>
        <p:nvSpPr>
          <p:cNvPr id="31748" name="Rectangle 4"/>
          <p:cNvSpPr>
            <a:spLocks noGrp="1" noRot="1" noChangeAspect="1" noChangeArrowheads="1" noTextEdit="1"/>
          </p:cNvSpPr>
          <p:nvPr>
            <p:ph type="sldImg" idx="2"/>
          </p:nvPr>
        </p:nvSpPr>
        <p:spPr bwMode="auto">
          <a:xfrm>
            <a:off x="919163" y="744538"/>
            <a:ext cx="4960937"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9" name="Rectangle 5"/>
          <p:cNvSpPr>
            <a:spLocks noGrp="1" noChangeArrowheads="1"/>
          </p:cNvSpPr>
          <p:nvPr>
            <p:ph type="body" sz="quarter" idx="3"/>
          </p:nvPr>
        </p:nvSpPr>
        <p:spPr bwMode="auto">
          <a:xfrm>
            <a:off x="906253" y="4715839"/>
            <a:ext cx="4985171" cy="446593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6390" name="Rectangle 6"/>
          <p:cNvSpPr>
            <a:spLocks noGrp="1" noChangeArrowheads="1"/>
          </p:cNvSpPr>
          <p:nvPr>
            <p:ph type="ftr" sz="quarter" idx="4"/>
          </p:nvPr>
        </p:nvSpPr>
        <p:spPr bwMode="auto">
          <a:xfrm>
            <a:off x="0" y="9430064"/>
            <a:ext cx="2944927" cy="49657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GB"/>
          </a:p>
        </p:txBody>
      </p:sp>
      <p:sp>
        <p:nvSpPr>
          <p:cNvPr id="16391" name="Rectangle 7"/>
          <p:cNvSpPr>
            <a:spLocks noGrp="1" noChangeArrowheads="1"/>
          </p:cNvSpPr>
          <p:nvPr>
            <p:ph type="sldNum" sz="quarter" idx="5"/>
          </p:nvPr>
        </p:nvSpPr>
        <p:spPr bwMode="auto">
          <a:xfrm>
            <a:off x="3852749" y="9430064"/>
            <a:ext cx="2944926" cy="49657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346CAC46-F6A0-485A-ABEE-A87E8DC4DF06}" type="slidenum">
              <a:rPr lang="en-GB"/>
              <a:pPr>
                <a:defRPr/>
              </a:pPr>
              <a:t>‹#›</a:t>
            </a:fld>
            <a:endParaRPr lang="en-GB"/>
          </a:p>
        </p:txBody>
      </p:sp>
    </p:spTree>
    <p:extLst>
      <p:ext uri="{BB962C8B-B14F-4D97-AF65-F5344CB8AC3E}">
        <p14:creationId xmlns:p14="http://schemas.microsoft.com/office/powerpoint/2010/main" val="25412602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C993A5D9-585D-4E82-83C2-09213AE5D3A4}" type="slidenum">
              <a:rPr lang="en-GB" sz="1200" smtClean="0"/>
              <a:pPr/>
              <a:t>1</a:t>
            </a:fld>
            <a:endParaRPr lang="en-GB" sz="1200" smtClean="0"/>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RESOURCES:</a:t>
            </a:r>
          </a:p>
          <a:p>
            <a:pPr marL="171450" indent="-171450">
              <a:buFont typeface="Arial" panose="020B0604020202020204" pitchFamily="34" charset="0"/>
              <a:buChar char="•"/>
            </a:pPr>
            <a:r>
              <a:rPr lang="en-US" dirty="0" smtClean="0"/>
              <a:t>Small slips</a:t>
            </a:r>
            <a:r>
              <a:rPr lang="en-US" baseline="0" dirty="0" smtClean="0"/>
              <a:t> of paper  to record 1 hope and 1 fear for the year ahead</a:t>
            </a:r>
          </a:p>
          <a:p>
            <a:pPr marL="171450" indent="-171450">
              <a:buFont typeface="Arial" panose="020B0604020202020204" pitchFamily="34" charset="0"/>
              <a:buChar char="•"/>
            </a:pPr>
            <a:r>
              <a:rPr lang="en-US" baseline="0" dirty="0" smtClean="0"/>
              <a:t>Handout: examples from e-PDP reflections</a:t>
            </a:r>
          </a:p>
        </p:txBody>
      </p:sp>
    </p:spTree>
    <p:extLst>
      <p:ext uri="{BB962C8B-B14F-4D97-AF65-F5344CB8AC3E}">
        <p14:creationId xmlns:p14="http://schemas.microsoft.com/office/powerpoint/2010/main" val="2779037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10</a:t>
            </a:fld>
            <a:endParaRPr lang="en-GB"/>
          </a:p>
        </p:txBody>
      </p:sp>
    </p:spTree>
    <p:extLst>
      <p:ext uri="{BB962C8B-B14F-4D97-AF65-F5344CB8AC3E}">
        <p14:creationId xmlns:p14="http://schemas.microsoft.com/office/powerpoint/2010/main" val="7433932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11</a:t>
            </a:fld>
            <a:endParaRPr lang="en-GB"/>
          </a:p>
        </p:txBody>
      </p:sp>
    </p:spTree>
    <p:extLst>
      <p:ext uri="{BB962C8B-B14F-4D97-AF65-F5344CB8AC3E}">
        <p14:creationId xmlns:p14="http://schemas.microsoft.com/office/powerpoint/2010/main" val="39663704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12</a:t>
            </a:fld>
            <a:endParaRPr lang="en-GB"/>
          </a:p>
        </p:txBody>
      </p:sp>
    </p:spTree>
    <p:extLst>
      <p:ext uri="{BB962C8B-B14F-4D97-AF65-F5344CB8AC3E}">
        <p14:creationId xmlns:p14="http://schemas.microsoft.com/office/powerpoint/2010/main" val="15926363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13</a:t>
            </a:fld>
            <a:endParaRPr lang="en-GB"/>
          </a:p>
        </p:txBody>
      </p:sp>
    </p:spTree>
    <p:extLst>
      <p:ext uri="{BB962C8B-B14F-4D97-AF65-F5344CB8AC3E}">
        <p14:creationId xmlns:p14="http://schemas.microsoft.com/office/powerpoint/2010/main" val="12593676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14</a:t>
            </a:fld>
            <a:endParaRPr lang="en-GB"/>
          </a:p>
        </p:txBody>
      </p:sp>
    </p:spTree>
    <p:extLst>
      <p:ext uri="{BB962C8B-B14F-4D97-AF65-F5344CB8AC3E}">
        <p14:creationId xmlns:p14="http://schemas.microsoft.com/office/powerpoint/2010/main" val="13400413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15</a:t>
            </a:fld>
            <a:endParaRPr lang="en-GB"/>
          </a:p>
        </p:txBody>
      </p:sp>
    </p:spTree>
    <p:extLst>
      <p:ext uri="{BB962C8B-B14F-4D97-AF65-F5344CB8AC3E}">
        <p14:creationId xmlns:p14="http://schemas.microsoft.com/office/powerpoint/2010/main" val="27592562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16</a:t>
            </a:fld>
            <a:endParaRPr lang="en-GB"/>
          </a:p>
        </p:txBody>
      </p:sp>
    </p:spTree>
    <p:extLst>
      <p:ext uri="{BB962C8B-B14F-4D97-AF65-F5344CB8AC3E}">
        <p14:creationId xmlns:p14="http://schemas.microsoft.com/office/powerpoint/2010/main" val="15964015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17</a:t>
            </a:fld>
            <a:endParaRPr lang="en-GB"/>
          </a:p>
        </p:txBody>
      </p:sp>
    </p:spTree>
    <p:extLst>
      <p:ext uri="{BB962C8B-B14F-4D97-AF65-F5344CB8AC3E}">
        <p14:creationId xmlns:p14="http://schemas.microsoft.com/office/powerpoint/2010/main" val="10496111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18</a:t>
            </a:fld>
            <a:endParaRPr lang="en-GB"/>
          </a:p>
        </p:txBody>
      </p:sp>
    </p:spTree>
    <p:extLst>
      <p:ext uri="{BB962C8B-B14F-4D97-AF65-F5344CB8AC3E}">
        <p14:creationId xmlns:p14="http://schemas.microsoft.com/office/powerpoint/2010/main" val="5702597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19</a:t>
            </a:fld>
            <a:endParaRPr lang="en-GB"/>
          </a:p>
        </p:txBody>
      </p:sp>
    </p:spTree>
    <p:extLst>
      <p:ext uri="{BB962C8B-B14F-4D97-AF65-F5344CB8AC3E}">
        <p14:creationId xmlns:p14="http://schemas.microsoft.com/office/powerpoint/2010/main" val="12880986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2</a:t>
            </a:fld>
            <a:endParaRPr lang="en-GB"/>
          </a:p>
        </p:txBody>
      </p:sp>
    </p:spTree>
    <p:extLst>
      <p:ext uri="{BB962C8B-B14F-4D97-AF65-F5344CB8AC3E}">
        <p14:creationId xmlns:p14="http://schemas.microsoft.com/office/powerpoint/2010/main" val="36253960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75A2102A-1E5C-42FF-961A-D99998A51BED}" type="slidenum">
              <a:rPr lang="en-GB" sz="1200" smtClean="0"/>
              <a:pPr/>
              <a:t>20</a:t>
            </a:fld>
            <a:endParaRPr lang="en-GB" sz="1200" smtClean="0"/>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400" dirty="0" smtClean="0">
              <a:latin typeface="Arial" charset="0"/>
            </a:endParaRPr>
          </a:p>
        </p:txBody>
      </p:sp>
    </p:spTree>
    <p:extLst>
      <p:ext uri="{BB962C8B-B14F-4D97-AF65-F5344CB8AC3E}">
        <p14:creationId xmlns:p14="http://schemas.microsoft.com/office/powerpoint/2010/main" val="12067293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3</a:t>
            </a:fld>
            <a:endParaRPr lang="en-GB"/>
          </a:p>
        </p:txBody>
      </p:sp>
    </p:spTree>
    <p:extLst>
      <p:ext uri="{BB962C8B-B14F-4D97-AF65-F5344CB8AC3E}">
        <p14:creationId xmlns:p14="http://schemas.microsoft.com/office/powerpoint/2010/main" val="21349083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75A2102A-1E5C-42FF-961A-D99998A51BED}" type="slidenum">
              <a:rPr lang="en-GB" sz="1200" smtClean="0"/>
              <a:pPr/>
              <a:t>4</a:t>
            </a:fld>
            <a:endParaRPr lang="en-GB" sz="1200" smtClean="0"/>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400" dirty="0" smtClean="0">
              <a:latin typeface="Arial" charset="0"/>
            </a:endParaRPr>
          </a:p>
        </p:txBody>
      </p:sp>
    </p:spTree>
    <p:extLst>
      <p:ext uri="{BB962C8B-B14F-4D97-AF65-F5344CB8AC3E}">
        <p14:creationId xmlns:p14="http://schemas.microsoft.com/office/powerpoint/2010/main" val="20538995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5</a:t>
            </a:fld>
            <a:endParaRPr lang="en-GB"/>
          </a:p>
        </p:txBody>
      </p:sp>
    </p:spTree>
    <p:extLst>
      <p:ext uri="{BB962C8B-B14F-4D97-AF65-F5344CB8AC3E}">
        <p14:creationId xmlns:p14="http://schemas.microsoft.com/office/powerpoint/2010/main" val="32925581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6</a:t>
            </a:fld>
            <a:endParaRPr lang="en-GB"/>
          </a:p>
        </p:txBody>
      </p:sp>
    </p:spTree>
    <p:extLst>
      <p:ext uri="{BB962C8B-B14F-4D97-AF65-F5344CB8AC3E}">
        <p14:creationId xmlns:p14="http://schemas.microsoft.com/office/powerpoint/2010/main" val="23863847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7</a:t>
            </a:fld>
            <a:endParaRPr lang="en-GB"/>
          </a:p>
        </p:txBody>
      </p:sp>
    </p:spTree>
    <p:extLst>
      <p:ext uri="{BB962C8B-B14F-4D97-AF65-F5344CB8AC3E}">
        <p14:creationId xmlns:p14="http://schemas.microsoft.com/office/powerpoint/2010/main" val="4745079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8</a:t>
            </a:fld>
            <a:endParaRPr lang="en-GB"/>
          </a:p>
        </p:txBody>
      </p:sp>
    </p:spTree>
    <p:extLst>
      <p:ext uri="{BB962C8B-B14F-4D97-AF65-F5344CB8AC3E}">
        <p14:creationId xmlns:p14="http://schemas.microsoft.com/office/powerpoint/2010/main" val="22630956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46CAC46-F6A0-485A-ABEE-A87E8DC4DF06}" type="slidenum">
              <a:rPr lang="en-GB" smtClean="0"/>
              <a:pPr>
                <a:defRPr/>
              </a:pPr>
              <a:t>9</a:t>
            </a:fld>
            <a:endParaRPr lang="en-GB"/>
          </a:p>
        </p:txBody>
      </p:sp>
    </p:spTree>
    <p:extLst>
      <p:ext uri="{BB962C8B-B14F-4D97-AF65-F5344CB8AC3E}">
        <p14:creationId xmlns:p14="http://schemas.microsoft.com/office/powerpoint/2010/main" val="12817079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377815"/>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3EAA2EA-1468-427D-A8F4-71C2CE70E63E}" type="slidenum">
              <a:rPr lang="en-GB" smtClean="0"/>
              <a:pPr>
                <a:defRPr/>
              </a:pPr>
              <a:t>‹#›</a:t>
            </a:fld>
            <a:endParaRPr lang="en-GB"/>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9B3158A-565C-40CA-9F9E-EBF52D8E80EF}" type="slidenum">
              <a:rPr lang="en-GB" smtClean="0"/>
              <a:pPr>
                <a:defRPr/>
              </a:pPr>
              <a:t>‹#›</a:t>
            </a:fld>
            <a:endParaRPr lang="en-GB"/>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0206C5A-099F-45C4-B55B-DE8AEE626DB5}" type="slidenum">
              <a:rPr lang="en-GB" smtClean="0"/>
              <a:pPr>
                <a:defRPr/>
              </a:pPr>
              <a:t>‹#›</a:t>
            </a:fld>
            <a:endParaRPr lang="en-GB"/>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04/09/2019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04/09/2019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04/09/2019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04/09/2019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2923696"/>
          </a:xfrm>
          <a:prstGeom prst="rect">
            <a:avLst/>
          </a:prstGeom>
        </p:spPr>
      </p:pic>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5"/>
            <a:ext cx="9144000" cy="1508759"/>
          </a:xfrm>
          <a:prstGeom prst="rect">
            <a:avLst/>
          </a:prstGeom>
        </p:spPr>
      </p:pic>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04/09/2019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04/09/2019</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04/09/2019</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99725E2-11EA-4A90-945F-FCD371E0FCFE}" type="slidenum">
              <a:rPr lang="en-GB" smtClean="0"/>
              <a:pPr>
                <a:defRPr/>
              </a:pPr>
              <a:t>‹#›</a:t>
            </a:fld>
            <a:endParaRPr lang="en-GB"/>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04/09/2019</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04/09/2019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04/09/2019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04/09/2019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04/09/2019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0" y="5661248"/>
            <a:ext cx="9154649" cy="100811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3DE0003-B5D7-4213-A3EF-1E418D1D5F44}" type="slidenum">
              <a:rPr lang="en-GB" smtClean="0"/>
              <a:pPr>
                <a:defRPr/>
              </a:pPr>
              <a:t>‹#›</a:t>
            </a:fld>
            <a:endParaRPr lang="en-GB"/>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1377314"/>
          </a:xfrm>
          <a:prstGeom prst="rect">
            <a:avLst/>
          </a:prstGeom>
        </p:spPr>
      </p:pic>
    </p:spTree>
    <p:extLst>
      <p:ext uri="{BB962C8B-B14F-4D97-AF65-F5344CB8AC3E}">
        <p14:creationId xmlns:p14="http://schemas.microsoft.com/office/powerpoint/2010/main" val="230471147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04/09/2019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04/09/2019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5"/>
            <a:ext cx="9144000" cy="1508759"/>
          </a:xfrm>
          <a:prstGeom prst="rect">
            <a:avLst/>
          </a:prstGeom>
        </p:spPr>
      </p:pic>
    </p:spTree>
    <p:extLst>
      <p:ext uri="{BB962C8B-B14F-4D97-AF65-F5344CB8AC3E}">
        <p14:creationId xmlns:p14="http://schemas.microsoft.com/office/powerpoint/2010/main" val="360963698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04/09/2019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47D9FDE-8268-4EAB-8BAF-654877F91840}" type="slidenum">
              <a:rPr lang="en-GB" smtClean="0"/>
              <a:pPr>
                <a:defRPr/>
              </a:pPr>
              <a:t>‹#›</a:t>
            </a:fld>
            <a:endParaRPr lang="en-GB"/>
          </a:p>
        </p:txBody>
      </p:sp>
    </p:spTree>
    <p:extLst>
      <p:ext uri="{BB962C8B-B14F-4D97-AF65-F5344CB8AC3E}">
        <p14:creationId xmlns:p14="http://schemas.microsoft.com/office/powerpoint/2010/main" val="30452839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04/09/2019</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04/09/2019</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04/09/2019</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04/09/2019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04/09/2019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F7256AF1-3498-4AD6-B423-CB88DB227D9F}" type="slidenum">
              <a:rPr lang="en-GB" smtClean="0"/>
              <a:pPr>
                <a:defRPr/>
              </a:pPr>
              <a:t>‹#›</a:t>
            </a:fld>
            <a:endParaRPr lang="en-GB"/>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005CCE35-80D5-412E-9CEA-97C68B1203A0}" type="slidenum">
              <a:rPr lang="en-GB" smtClean="0"/>
              <a:pPr>
                <a:defRPr/>
              </a:pPr>
              <a:t>‹#›</a:t>
            </a:fld>
            <a:endParaRPr lang="en-GB"/>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B699A9B8-88C1-4E6D-A178-23E7C4B2966E}" type="slidenum">
              <a:rPr lang="en-GB" smtClean="0"/>
              <a:pPr>
                <a:defRPr/>
              </a:pPr>
              <a:t>‹#›</a:t>
            </a:fld>
            <a:endParaRPr lang="en-GB"/>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A7FA089-5ECA-4850-BE81-A5B3EBD333D2}" type="slidenum">
              <a:rPr lang="en-GB" smtClean="0"/>
              <a:pPr>
                <a:defRPr/>
              </a:pPr>
              <a:t>‹#›</a:t>
            </a:fld>
            <a:endParaRPr lang="en-GB"/>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6.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0" y="5959929"/>
            <a:ext cx="9150350"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FF46D21D-EA1A-432A-ADAF-C72883F148CB}" type="slidenum">
              <a:rPr lang="en-GB" smtClean="0"/>
              <a:pPr>
                <a:defRPr/>
              </a:pPr>
              <a:t>‹#›</a:t>
            </a:fld>
            <a:endParaRPr lang="en-GB"/>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04/09/2019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04/09/2019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04/09/2019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04/09/2019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hyperlink" Target="http://www2.le.ac.uk/departments/gradschool/training/eresources/teaching/theories/kolb"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hyperlink" Target="http://www2.le.ac.uk/departments/gradschool/training/eresources/teaching/theories/kolb" TargetMode="External"/><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0.gif"/><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www.learningdevelopment.plymouth.ac.uk/LDstudyguides/pdf/11Reflection.pdf"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ext Box 1027"/>
          <p:cNvSpPr txBox="1">
            <a:spLocks noChangeArrowheads="1"/>
          </p:cNvSpPr>
          <p:nvPr/>
        </p:nvSpPr>
        <p:spPr bwMode="auto">
          <a:xfrm>
            <a:off x="762000" y="1981200"/>
            <a:ext cx="7467600"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endParaRPr lang="en-GB">
              <a:latin typeface="Arial Black" pitchFamily="34" charset="0"/>
            </a:endParaRPr>
          </a:p>
          <a:p>
            <a:pPr algn="ctr">
              <a:spcBef>
                <a:spcPct val="50000"/>
              </a:spcBef>
            </a:pPr>
            <a:endParaRPr lang="en-GB" sz="2800">
              <a:latin typeface="Arial Black" pitchFamily="34" charset="0"/>
            </a:endParaRPr>
          </a:p>
        </p:txBody>
      </p:sp>
      <p:sp>
        <p:nvSpPr>
          <p:cNvPr id="33794" name="Rectangle 1040"/>
          <p:cNvSpPr>
            <a:spLocks noGrp="1" noChangeArrowheads="1"/>
          </p:cNvSpPr>
          <p:nvPr>
            <p:ph type="ctrTitle"/>
          </p:nvPr>
        </p:nvSpPr>
        <p:spPr>
          <a:xfrm>
            <a:off x="125029" y="4684713"/>
            <a:ext cx="7620000" cy="1143000"/>
          </a:xfrm>
        </p:spPr>
        <p:txBody>
          <a:bodyPr/>
          <a:lstStyle/>
          <a:p>
            <a:r>
              <a:rPr lang="en-US" sz="3600" dirty="0" smtClean="0">
                <a:solidFill>
                  <a:schemeClr val="tx2"/>
                </a:solidFill>
              </a:rPr>
              <a:t>Developing Reflective Practice</a:t>
            </a:r>
            <a:endParaRPr lang="en-GB" sz="3600" dirty="0" smtClean="0">
              <a:solidFill>
                <a:schemeClr val="tx2"/>
              </a:solidFill>
            </a:endParaRPr>
          </a:p>
        </p:txBody>
      </p:sp>
      <p:sp>
        <p:nvSpPr>
          <p:cNvPr id="33795" name="Subtitle 4"/>
          <p:cNvSpPr>
            <a:spLocks noGrp="1"/>
          </p:cNvSpPr>
          <p:nvPr>
            <p:ph type="subTitle" idx="1"/>
          </p:nvPr>
        </p:nvSpPr>
        <p:spPr>
          <a:xfrm>
            <a:off x="205171" y="5737169"/>
            <a:ext cx="6400800" cy="900113"/>
          </a:xfrm>
        </p:spPr>
        <p:txBody>
          <a:bodyPr/>
          <a:lstStyle/>
          <a:p>
            <a:pPr>
              <a:lnSpc>
                <a:spcPct val="80000"/>
              </a:lnSpc>
            </a:pPr>
            <a:r>
              <a:rPr lang="en-US" sz="2800" dirty="0" smtClean="0">
                <a:solidFill>
                  <a:schemeClr val="tx1"/>
                </a:solidFill>
              </a:rPr>
              <a:t>Early Years and Primary PGCE</a:t>
            </a:r>
          </a:p>
          <a:p>
            <a:pPr>
              <a:lnSpc>
                <a:spcPct val="80000"/>
              </a:lnSpc>
            </a:pPr>
            <a:r>
              <a:rPr lang="en-US" sz="2800" dirty="0" smtClean="0">
                <a:solidFill>
                  <a:schemeClr val="tx1"/>
                </a:solidFill>
              </a:rPr>
              <a:t>2019-20</a:t>
            </a:r>
          </a:p>
          <a:p>
            <a:pPr>
              <a:lnSpc>
                <a:spcPct val="80000"/>
              </a:lnSpc>
            </a:pPr>
            <a:endParaRPr lang="en-US" sz="2800" dirty="0" smtClean="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28600"/>
            <a:ext cx="7772400" cy="824136"/>
          </a:xfrm>
        </p:spPr>
        <p:txBody>
          <a:bodyPr/>
          <a:lstStyle/>
          <a:p>
            <a:r>
              <a:rPr lang="en-GB" dirty="0" smtClean="0"/>
              <a:t>Reflexivity: What is it?</a:t>
            </a:r>
            <a:endParaRPr lang="en-GB" dirty="0"/>
          </a:p>
        </p:txBody>
      </p:sp>
      <p:sp>
        <p:nvSpPr>
          <p:cNvPr id="3" name="Content Placeholder 2"/>
          <p:cNvSpPr>
            <a:spLocks noGrp="1"/>
          </p:cNvSpPr>
          <p:nvPr>
            <p:ph idx="1"/>
          </p:nvPr>
        </p:nvSpPr>
        <p:spPr>
          <a:xfrm>
            <a:off x="323528" y="1124744"/>
            <a:ext cx="8568952" cy="4361656"/>
          </a:xfrm>
        </p:spPr>
        <p:txBody>
          <a:bodyPr/>
          <a:lstStyle/>
          <a:p>
            <a:pPr marL="0" indent="0">
              <a:lnSpc>
                <a:spcPct val="80000"/>
              </a:lnSpc>
              <a:buFontTx/>
              <a:buNone/>
            </a:pPr>
            <a:r>
              <a:rPr lang="en-GB" sz="1900" b="1" dirty="0">
                <a:solidFill>
                  <a:srgbClr val="0099CC"/>
                </a:solidFill>
              </a:rPr>
              <a:t>Reflexivity</a:t>
            </a:r>
            <a:r>
              <a:rPr lang="en-GB" sz="1900" dirty="0"/>
              <a:t> is concerned with reflection upon </a:t>
            </a:r>
            <a:r>
              <a:rPr lang="en-GB" sz="1900" b="1" dirty="0"/>
              <a:t>the self </a:t>
            </a:r>
            <a:r>
              <a:rPr lang="en-GB" sz="1900" dirty="0"/>
              <a:t>within teaching (</a:t>
            </a:r>
            <a:r>
              <a:rPr lang="en-GB" sz="1900" dirty="0" err="1"/>
              <a:t>Warin</a:t>
            </a:r>
            <a:r>
              <a:rPr lang="en-GB" sz="1900" dirty="0"/>
              <a:t> et al., 2006, </a:t>
            </a:r>
            <a:r>
              <a:rPr lang="en-GB" sz="1900" dirty="0" smtClean="0"/>
              <a:t>p.242)</a:t>
            </a:r>
          </a:p>
          <a:p>
            <a:pPr marL="0" indent="0">
              <a:lnSpc>
                <a:spcPct val="80000"/>
              </a:lnSpc>
              <a:buFontTx/>
              <a:buNone/>
            </a:pPr>
            <a:endParaRPr lang="en-GB" sz="1000" dirty="0"/>
          </a:p>
          <a:p>
            <a:pPr marL="0" indent="0">
              <a:lnSpc>
                <a:spcPct val="80000"/>
              </a:lnSpc>
              <a:buFontTx/>
              <a:buNone/>
            </a:pPr>
            <a:r>
              <a:rPr lang="en-GB" sz="1900" dirty="0" smtClean="0"/>
              <a:t>“</a:t>
            </a:r>
            <a:r>
              <a:rPr lang="en-GB" sz="1900" dirty="0" err="1" smtClean="0"/>
              <a:t>Ashmore</a:t>
            </a:r>
            <a:r>
              <a:rPr lang="en-GB" sz="1900" dirty="0" smtClean="0"/>
              <a:t> </a:t>
            </a:r>
            <a:r>
              <a:rPr lang="en-GB" sz="1900" dirty="0"/>
              <a:t>(1989) outlines the many uses and meanings of 'reflexive</a:t>
            </a:r>
            <a:r>
              <a:rPr lang="en-GB" sz="1900" dirty="0" smtClean="0"/>
              <a:t>'. Included in these </a:t>
            </a:r>
            <a:r>
              <a:rPr lang="en-GB" sz="1900" dirty="0"/>
              <a:t>are reflexivity as self-reference, </a:t>
            </a:r>
            <a:r>
              <a:rPr lang="en-GB" sz="1900" dirty="0" smtClean="0"/>
              <a:t>as </a:t>
            </a:r>
            <a:r>
              <a:rPr lang="en-GB" sz="1900" b="1" dirty="0" smtClean="0"/>
              <a:t>self-awareness</a:t>
            </a:r>
            <a:r>
              <a:rPr lang="en-GB" sz="1900" dirty="0" smtClean="0"/>
              <a:t>. …Many </a:t>
            </a:r>
            <a:r>
              <a:rPr lang="en-GB" sz="1900" dirty="0"/>
              <a:t>writers take the meaning from its Latin derived </a:t>
            </a:r>
            <a:r>
              <a:rPr lang="en-GB" sz="1900" dirty="0" smtClean="0"/>
              <a:t>dictionary definition</a:t>
            </a:r>
            <a:r>
              <a:rPr lang="en-GB" sz="1900" dirty="0"/>
              <a:t>: </a:t>
            </a:r>
            <a:r>
              <a:rPr lang="en-GB" sz="1900" b="1" dirty="0"/>
              <a:t>to turn back on oneself </a:t>
            </a:r>
            <a:r>
              <a:rPr lang="en-GB" sz="1900" dirty="0"/>
              <a:t>(Bourdieu &amp; </a:t>
            </a:r>
            <a:r>
              <a:rPr lang="en-GB" sz="1900" dirty="0" err="1"/>
              <a:t>Wacquant</a:t>
            </a:r>
            <a:r>
              <a:rPr lang="en-GB" sz="1900" dirty="0"/>
              <a:t>, 1992; Lawson, </a:t>
            </a:r>
            <a:r>
              <a:rPr lang="en-GB" sz="1900" dirty="0" smtClean="0"/>
              <a:t>1985; </a:t>
            </a:r>
            <a:r>
              <a:rPr lang="en-GB" sz="1900" dirty="0" err="1" smtClean="0"/>
              <a:t>Steier</a:t>
            </a:r>
            <a:r>
              <a:rPr lang="en-GB" sz="1900" dirty="0"/>
              <a:t>, 1991). This is interpreted to mean that people have </a:t>
            </a:r>
            <a:r>
              <a:rPr lang="en-GB" sz="1900" b="1" dirty="0"/>
              <a:t>to think about their </a:t>
            </a:r>
            <a:r>
              <a:rPr lang="en-GB" sz="1900" b="1" dirty="0" smtClean="0"/>
              <a:t>own concepts </a:t>
            </a:r>
            <a:r>
              <a:rPr lang="en-GB" sz="1900" b="1" dirty="0"/>
              <a:t>and what they bring to any situation</a:t>
            </a:r>
            <a:r>
              <a:rPr lang="en-GB" sz="1900" dirty="0"/>
              <a:t>. </a:t>
            </a:r>
            <a:r>
              <a:rPr lang="en-GB" sz="1900" dirty="0" smtClean="0"/>
              <a:t>(</a:t>
            </a:r>
            <a:r>
              <a:rPr lang="en-US" sz="1900" dirty="0" smtClean="0"/>
              <a:t>Matthews</a:t>
            </a:r>
            <a:r>
              <a:rPr lang="en-US" sz="1900" dirty="0"/>
              <a:t> </a:t>
            </a:r>
            <a:r>
              <a:rPr lang="en-US" sz="1900" dirty="0" smtClean="0"/>
              <a:t>and </a:t>
            </a:r>
            <a:r>
              <a:rPr lang="en-US" sz="1900" dirty="0" err="1" smtClean="0"/>
              <a:t>Jessel</a:t>
            </a:r>
            <a:r>
              <a:rPr lang="en-US" sz="1900" dirty="0" smtClean="0"/>
              <a:t>, 1998</a:t>
            </a:r>
            <a:r>
              <a:rPr lang="en-US" sz="1900" dirty="0"/>
              <a:t>) </a:t>
            </a:r>
            <a:endParaRPr lang="en-GB" sz="1900" dirty="0" smtClean="0"/>
          </a:p>
          <a:p>
            <a:pPr marL="0" indent="0">
              <a:lnSpc>
                <a:spcPct val="80000"/>
              </a:lnSpc>
              <a:buFontTx/>
              <a:buNone/>
            </a:pPr>
            <a:endParaRPr lang="en-GB" sz="1200" dirty="0" smtClean="0"/>
          </a:p>
          <a:p>
            <a:pPr marL="0" indent="0">
              <a:lnSpc>
                <a:spcPct val="80000"/>
              </a:lnSpc>
              <a:buFontTx/>
              <a:buNone/>
            </a:pPr>
            <a:r>
              <a:rPr lang="en-GB" sz="1900" dirty="0" smtClean="0"/>
              <a:t>In </a:t>
            </a:r>
            <a:r>
              <a:rPr lang="en-GB" sz="1900" dirty="0"/>
              <a:t>contrast to the view that </a:t>
            </a:r>
            <a:r>
              <a:rPr lang="en-GB" sz="1900" dirty="0" smtClean="0"/>
              <a:t>people can </a:t>
            </a:r>
            <a:r>
              <a:rPr lang="en-GB" sz="1900" dirty="0"/>
              <a:t>be objective, reflexivity argues that we have a social and intellectual </a:t>
            </a:r>
            <a:r>
              <a:rPr lang="en-GB" sz="1900" dirty="0" smtClean="0"/>
              <a:t>unconscious—and </a:t>
            </a:r>
            <a:r>
              <a:rPr lang="en-GB" sz="1900" dirty="0"/>
              <a:t>consciousness—that we bring to any situation</a:t>
            </a:r>
            <a:r>
              <a:rPr lang="en-GB" sz="1900" dirty="0" smtClean="0"/>
              <a:t>.‘….</a:t>
            </a:r>
            <a:r>
              <a:rPr lang="en-GB" sz="1900" dirty="0"/>
              <a:t>to find a way of standing outside the self….it enables becoming aware of the limits of our own knowledge of how our own behaviour is complicit in forming organisational practices which for example, marginalise groups or exclude individuals. Reflexivity uses strategies such as internal dialogue to make aspects of the self strange. It requires being able to stay with personal uncertainty, critically informed curiosity and flexibility </a:t>
            </a:r>
            <a:r>
              <a:rPr lang="en-GB" sz="1900" b="1" dirty="0"/>
              <a:t>to find ways of changing deeply held ways of being</a:t>
            </a:r>
            <a:r>
              <a:rPr lang="en-GB" sz="1900" dirty="0"/>
              <a:t>: a complex, highly responsible social and political activity.’ (Bolton, 2010, p. </a:t>
            </a:r>
            <a:r>
              <a:rPr lang="en-GB" sz="1900" dirty="0" err="1"/>
              <a:t>xvix</a:t>
            </a:r>
            <a:r>
              <a:rPr lang="en-GB" sz="1900" dirty="0"/>
              <a:t>)</a:t>
            </a:r>
          </a:p>
          <a:p>
            <a:endParaRPr lang="en-GB" dirty="0"/>
          </a:p>
        </p:txBody>
      </p:sp>
    </p:spTree>
    <p:extLst>
      <p:ext uri="{BB962C8B-B14F-4D97-AF65-F5344CB8AC3E}">
        <p14:creationId xmlns:p14="http://schemas.microsoft.com/office/powerpoint/2010/main" val="19702055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Reflection or Reflexivity?</a:t>
            </a:r>
            <a:endParaRPr lang="en-GB" dirty="0"/>
          </a:p>
        </p:txBody>
      </p:sp>
      <p:sp>
        <p:nvSpPr>
          <p:cNvPr id="3" name="Content Placeholder 2"/>
          <p:cNvSpPr>
            <a:spLocks noGrp="1"/>
          </p:cNvSpPr>
          <p:nvPr>
            <p:ph idx="1"/>
          </p:nvPr>
        </p:nvSpPr>
        <p:spPr>
          <a:xfrm>
            <a:off x="323528" y="1340768"/>
            <a:ext cx="8568952" cy="4145632"/>
          </a:xfrm>
        </p:spPr>
        <p:txBody>
          <a:bodyPr/>
          <a:lstStyle/>
          <a:p>
            <a:pPr marL="0" indent="0">
              <a:buNone/>
            </a:pPr>
            <a:r>
              <a:rPr lang="en-GB" sz="2000" dirty="0" smtClean="0"/>
              <a:t>“I </a:t>
            </a:r>
            <a:r>
              <a:rPr lang="en-GB" sz="2000" dirty="0"/>
              <a:t>just do not get on with my classes. They do not respect me and I </a:t>
            </a:r>
            <a:r>
              <a:rPr lang="en-GB" sz="2000" dirty="0" smtClean="0"/>
              <a:t>cannot seem </a:t>
            </a:r>
            <a:r>
              <a:rPr lang="en-GB" sz="2000" dirty="0"/>
              <a:t>to establish my authority. The school-based tutor has suggested </a:t>
            </a:r>
            <a:r>
              <a:rPr lang="en-GB" sz="2000" dirty="0" smtClean="0"/>
              <a:t>that I </a:t>
            </a:r>
            <a:r>
              <a:rPr lang="en-GB" sz="2000" dirty="0"/>
              <a:t>sit and work with a group of pupils during some lessons and talk to </a:t>
            </a:r>
            <a:r>
              <a:rPr lang="en-GB" sz="2000" dirty="0" smtClean="0"/>
              <a:t>them to </a:t>
            </a:r>
            <a:r>
              <a:rPr lang="en-GB" sz="2000" dirty="0"/>
              <a:t>see how they are feeling.... When I worked with the pupils I realised </a:t>
            </a:r>
            <a:r>
              <a:rPr lang="en-GB" sz="2000" dirty="0" smtClean="0"/>
              <a:t>how boring </a:t>
            </a:r>
            <a:r>
              <a:rPr lang="en-GB" sz="2000" dirty="0"/>
              <a:t>they found much of the work, and that they did not respect </a:t>
            </a:r>
            <a:r>
              <a:rPr lang="en-GB" sz="2000" dirty="0" smtClean="0"/>
              <a:t>teachers who </a:t>
            </a:r>
            <a:r>
              <a:rPr lang="en-GB" sz="2000" dirty="0"/>
              <a:t>were not interested in them. I realised that they did respect, </a:t>
            </a:r>
            <a:r>
              <a:rPr lang="en-GB" sz="2000" dirty="0" smtClean="0"/>
              <a:t>and responded </a:t>
            </a:r>
            <a:r>
              <a:rPr lang="en-GB" sz="2000" dirty="0"/>
              <a:t>to, some of the teachers, but that the teacher has to </a:t>
            </a:r>
            <a:r>
              <a:rPr lang="en-GB" sz="2000" dirty="0" smtClean="0"/>
              <a:t>earn respect</a:t>
            </a:r>
            <a:r>
              <a:rPr lang="en-GB" sz="2000" dirty="0"/>
              <a:t>. I have begun to realise that I had been brought up to believe </a:t>
            </a:r>
            <a:r>
              <a:rPr lang="en-GB" sz="2000" dirty="0" smtClean="0"/>
              <a:t>that the </a:t>
            </a:r>
            <a:r>
              <a:rPr lang="en-GB" sz="2000" dirty="0"/>
              <a:t>young should automatically respect their elders, and that pupils </a:t>
            </a:r>
            <a:r>
              <a:rPr lang="en-GB" sz="2000" dirty="0" smtClean="0"/>
              <a:t>should therefore </a:t>
            </a:r>
            <a:r>
              <a:rPr lang="en-GB" sz="2000" dirty="0"/>
              <a:t>obey teachers. It is painful for me to realise that this is not </a:t>
            </a:r>
            <a:r>
              <a:rPr lang="en-GB" sz="2000" dirty="0" smtClean="0"/>
              <a:t>the case</a:t>
            </a:r>
            <a:r>
              <a:rPr lang="en-GB" sz="2000" dirty="0"/>
              <a:t>, and that I will have to earn their respect. Even more, through </a:t>
            </a:r>
            <a:r>
              <a:rPr lang="en-GB" sz="2000" dirty="0" smtClean="0"/>
              <a:t>talking to </a:t>
            </a:r>
            <a:r>
              <a:rPr lang="en-GB" sz="2000" dirty="0"/>
              <a:t>the pupils, I realise that I have to respect them and that this is part </a:t>
            </a:r>
            <a:r>
              <a:rPr lang="en-GB" sz="2000" dirty="0" smtClean="0"/>
              <a:t>of the </a:t>
            </a:r>
            <a:r>
              <a:rPr lang="en-GB" sz="2000" dirty="0"/>
              <a:t>process. I thought I did, and still think I do, but perhaps I am just </a:t>
            </a:r>
            <a:r>
              <a:rPr lang="en-GB" sz="2000" dirty="0" smtClean="0"/>
              <a:t>not communicating </a:t>
            </a:r>
            <a:r>
              <a:rPr lang="en-GB" sz="2000" dirty="0"/>
              <a:t>it to them. I think that these are </a:t>
            </a:r>
            <a:r>
              <a:rPr lang="en-GB" sz="2000" dirty="0" smtClean="0"/>
              <a:t>the </a:t>
            </a:r>
            <a:r>
              <a:rPr lang="en-GB" sz="2000" dirty="0"/>
              <a:t>areas I am going </a:t>
            </a:r>
            <a:r>
              <a:rPr lang="en-GB" sz="2000" dirty="0" smtClean="0"/>
              <a:t>to have </a:t>
            </a:r>
            <a:r>
              <a:rPr lang="en-GB" sz="2000" dirty="0"/>
              <a:t>to work on to improve my discipline</a:t>
            </a:r>
            <a:r>
              <a:rPr lang="en-GB" sz="2000" dirty="0" smtClean="0"/>
              <a:t>.” </a:t>
            </a:r>
          </a:p>
          <a:p>
            <a:pPr marL="0" indent="0">
              <a:buNone/>
            </a:pPr>
            <a:r>
              <a:rPr lang="en-GB" sz="2000" dirty="0"/>
              <a:t>(</a:t>
            </a:r>
            <a:r>
              <a:rPr lang="en-GB" sz="1400" dirty="0" smtClean="0"/>
              <a:t>Matthews and </a:t>
            </a:r>
            <a:r>
              <a:rPr lang="en-GB" sz="1400" dirty="0" err="1" smtClean="0"/>
              <a:t>Jessel</a:t>
            </a:r>
            <a:r>
              <a:rPr lang="en-GB" sz="1400" dirty="0" smtClean="0"/>
              <a:t>, 1998, p. 233-234)</a:t>
            </a:r>
            <a:endParaRPr lang="en-GB" sz="1400" dirty="0"/>
          </a:p>
        </p:txBody>
      </p:sp>
    </p:spTree>
    <p:extLst>
      <p:ext uri="{BB962C8B-B14F-4D97-AF65-F5344CB8AC3E}">
        <p14:creationId xmlns:p14="http://schemas.microsoft.com/office/powerpoint/2010/main" val="31827960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28600"/>
            <a:ext cx="7990656" cy="1066800"/>
          </a:xfrm>
        </p:spPr>
        <p:txBody>
          <a:bodyPr/>
          <a:lstStyle/>
          <a:p>
            <a:r>
              <a:rPr lang="en-GB" dirty="0" smtClean="0"/>
              <a:t>Purposes of Reflective Practice </a:t>
            </a:r>
            <a:r>
              <a:rPr lang="en-GB" i="1" dirty="0" smtClean="0"/>
              <a:t>(Theory to Practice)</a:t>
            </a:r>
            <a:endParaRPr lang="en-GB" i="1" dirty="0"/>
          </a:p>
        </p:txBody>
      </p:sp>
      <p:sp>
        <p:nvSpPr>
          <p:cNvPr id="3" name="Content Placeholder 2"/>
          <p:cNvSpPr>
            <a:spLocks noGrp="1"/>
          </p:cNvSpPr>
          <p:nvPr>
            <p:ph idx="1"/>
          </p:nvPr>
        </p:nvSpPr>
        <p:spPr>
          <a:xfrm>
            <a:off x="467543" y="1556792"/>
            <a:ext cx="8455739" cy="4114800"/>
          </a:xfrm>
        </p:spPr>
        <p:txBody>
          <a:bodyPr/>
          <a:lstStyle/>
          <a:p>
            <a:endParaRPr lang="en-GB" dirty="0"/>
          </a:p>
        </p:txBody>
      </p:sp>
    </p:spTree>
    <p:extLst>
      <p:ext uri="{BB962C8B-B14F-4D97-AF65-F5344CB8AC3E}">
        <p14:creationId xmlns:p14="http://schemas.microsoft.com/office/powerpoint/2010/main" val="41096205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Grp="1" noChangeArrowheads="1"/>
          </p:cNvSpPr>
          <p:nvPr>
            <p:ph type="title"/>
          </p:nvPr>
        </p:nvSpPr>
        <p:spPr bwMode="auto">
          <a:xfrm>
            <a:off x="539552" y="476672"/>
            <a:ext cx="7772400" cy="100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rgbClr val="003399"/>
                </a:solidFill>
                <a:latin typeface="+mn-lt"/>
                <a:ea typeface="+mn-ea"/>
                <a:cs typeface="+mn-cs"/>
              </a:defRPr>
            </a:lvl1pPr>
            <a:lvl2pPr marL="742950" indent="-285750" algn="l" rtl="0" eaLnBrk="0" fontAlgn="base" hangingPunct="0">
              <a:spcBef>
                <a:spcPct val="20000"/>
              </a:spcBef>
              <a:spcAft>
                <a:spcPct val="0"/>
              </a:spcAft>
              <a:buChar char="–"/>
              <a:defRPr sz="2800">
                <a:solidFill>
                  <a:srgbClr val="003399"/>
                </a:solidFill>
                <a:latin typeface="+mn-lt"/>
              </a:defRPr>
            </a:lvl2pPr>
            <a:lvl3pPr marL="1143000" indent="-228600" algn="l" rtl="0" eaLnBrk="0" fontAlgn="base" hangingPunct="0">
              <a:spcBef>
                <a:spcPct val="20000"/>
              </a:spcBef>
              <a:spcAft>
                <a:spcPct val="0"/>
              </a:spcAft>
              <a:buChar char="•"/>
              <a:defRPr sz="2400">
                <a:solidFill>
                  <a:srgbClr val="003399"/>
                </a:solidFill>
                <a:latin typeface="+mn-lt"/>
              </a:defRPr>
            </a:lvl3pPr>
            <a:lvl4pPr marL="1600200" indent="-228600" algn="l" rtl="0" eaLnBrk="0" fontAlgn="base" hangingPunct="0">
              <a:spcBef>
                <a:spcPct val="20000"/>
              </a:spcBef>
              <a:spcAft>
                <a:spcPct val="0"/>
              </a:spcAft>
              <a:buChar char="–"/>
              <a:defRPr sz="2000">
                <a:solidFill>
                  <a:srgbClr val="003399"/>
                </a:solidFill>
                <a:latin typeface="+mn-lt"/>
              </a:defRPr>
            </a:lvl4pPr>
            <a:lvl5pPr marL="2057400" indent="-228600" algn="l" rtl="0" eaLnBrk="0" fontAlgn="base" hangingPunct="0">
              <a:spcBef>
                <a:spcPct val="20000"/>
              </a:spcBef>
              <a:spcAft>
                <a:spcPct val="0"/>
              </a:spcAft>
              <a:buChar char="»"/>
              <a:defRPr sz="2000">
                <a:solidFill>
                  <a:srgbClr val="003399"/>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lnSpc>
                <a:spcPct val="80000"/>
              </a:lnSpc>
              <a:buFontTx/>
              <a:buNone/>
            </a:pPr>
            <a:r>
              <a:rPr lang="en-GB" sz="4400" dirty="0" smtClean="0">
                <a:solidFill>
                  <a:srgbClr val="0099CC"/>
                </a:solidFill>
              </a:rPr>
              <a:t>Pollard, 2005, p.5</a:t>
            </a:r>
          </a:p>
        </p:txBody>
      </p:sp>
      <p:pic>
        <p:nvPicPr>
          <p:cNvPr id="4" name="Picture 5" descr=" "/>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67544" y="2564904"/>
            <a:ext cx="8128821" cy="2664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67491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Scheduled Reflection in the PGCE Programme</a:t>
            </a:r>
            <a:endParaRPr lang="en-GB" dirty="0"/>
          </a:p>
        </p:txBody>
      </p:sp>
      <p:sp>
        <p:nvSpPr>
          <p:cNvPr id="3" name="Content Placeholder 2"/>
          <p:cNvSpPr>
            <a:spLocks noGrp="1"/>
          </p:cNvSpPr>
          <p:nvPr>
            <p:ph idx="1"/>
          </p:nvPr>
        </p:nvSpPr>
        <p:spPr>
          <a:xfrm>
            <a:off x="685800" y="1659700"/>
            <a:ext cx="7772400" cy="4114800"/>
          </a:xfrm>
        </p:spPr>
        <p:txBody>
          <a:bodyPr/>
          <a:lstStyle/>
          <a:p>
            <a:r>
              <a:rPr lang="en-GB" sz="2800" dirty="0" smtClean="0"/>
              <a:t>Reflection on lessons you have taught (</a:t>
            </a:r>
            <a:r>
              <a:rPr lang="en-GB" sz="2800" dirty="0" smtClean="0">
                <a:solidFill>
                  <a:srgbClr val="FF0000"/>
                </a:solidFill>
              </a:rPr>
              <a:t>lesson evaluation </a:t>
            </a:r>
            <a:r>
              <a:rPr lang="en-GB" sz="2800" dirty="0" err="1" smtClean="0">
                <a:solidFill>
                  <a:srgbClr val="FF0000"/>
                </a:solidFill>
              </a:rPr>
              <a:t>proforma</a:t>
            </a:r>
            <a:r>
              <a:rPr lang="en-GB" sz="2800" dirty="0" smtClean="0"/>
              <a:t>) and </a:t>
            </a:r>
          </a:p>
          <a:p>
            <a:r>
              <a:rPr lang="en-GB" sz="2800" dirty="0" smtClean="0">
                <a:solidFill>
                  <a:srgbClr val="FF0000"/>
                </a:solidFill>
              </a:rPr>
              <a:t>Reflective discussions </a:t>
            </a:r>
            <a:r>
              <a:rPr lang="en-GB" sz="2800" dirty="0" smtClean="0"/>
              <a:t>in school with class teachers, Mentors and University Moderation tutors in school</a:t>
            </a:r>
          </a:p>
          <a:p>
            <a:r>
              <a:rPr lang="en-GB" sz="2800" dirty="0" smtClean="0"/>
              <a:t>Reflection on your progress at specific points, recorded in your </a:t>
            </a:r>
            <a:r>
              <a:rPr lang="en-GB" sz="2800" dirty="0" smtClean="0">
                <a:solidFill>
                  <a:srgbClr val="FF0000"/>
                </a:solidFill>
              </a:rPr>
              <a:t>e-PDP</a:t>
            </a:r>
          </a:p>
          <a:p>
            <a:r>
              <a:rPr lang="en-GB" sz="2800" dirty="0" smtClean="0">
                <a:solidFill>
                  <a:srgbClr val="FF0000"/>
                </a:solidFill>
              </a:rPr>
              <a:t>Group ‘Reflection’ sessions </a:t>
            </a:r>
            <a:r>
              <a:rPr lang="en-GB" sz="2800" dirty="0" smtClean="0"/>
              <a:t>after each placement</a:t>
            </a:r>
          </a:p>
          <a:p>
            <a:endParaRPr lang="en-GB" dirty="0"/>
          </a:p>
        </p:txBody>
      </p:sp>
    </p:spTree>
    <p:extLst>
      <p:ext uri="{BB962C8B-B14F-4D97-AF65-F5344CB8AC3E}">
        <p14:creationId xmlns:p14="http://schemas.microsoft.com/office/powerpoint/2010/main" val="33590003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685800" y="115888"/>
            <a:ext cx="7772400" cy="1066800"/>
          </a:xfrm>
        </p:spPr>
        <p:txBody>
          <a:bodyPr/>
          <a:lstStyle/>
          <a:p>
            <a:r>
              <a:rPr lang="en-GB" dirty="0" smtClean="0"/>
              <a:t>Levels of reflection</a:t>
            </a:r>
          </a:p>
        </p:txBody>
      </p:sp>
      <p:sp>
        <p:nvSpPr>
          <p:cNvPr id="57347" name="Rectangle 3"/>
          <p:cNvSpPr>
            <a:spLocks noGrp="1" noChangeArrowheads="1"/>
          </p:cNvSpPr>
          <p:nvPr>
            <p:ph idx="1"/>
          </p:nvPr>
        </p:nvSpPr>
        <p:spPr>
          <a:xfrm>
            <a:off x="323850" y="1125538"/>
            <a:ext cx="8569325" cy="5486400"/>
          </a:xfrm>
        </p:spPr>
        <p:txBody>
          <a:bodyPr/>
          <a:lstStyle/>
          <a:p>
            <a:pPr>
              <a:lnSpc>
                <a:spcPct val="80000"/>
              </a:lnSpc>
              <a:spcAft>
                <a:spcPct val="25000"/>
              </a:spcAft>
              <a:buFontTx/>
              <a:buNone/>
            </a:pPr>
            <a:r>
              <a:rPr lang="en-GB" sz="2000" b="1" dirty="0" smtClean="0">
                <a:solidFill>
                  <a:srgbClr val="0099CC"/>
                </a:solidFill>
              </a:rPr>
              <a:t>1. Descriptive writing</a:t>
            </a:r>
            <a:r>
              <a:rPr lang="en-GB" sz="2000" dirty="0" smtClean="0"/>
              <a:t>: writing that is not considered to show evidence of reflection: it is a description with no discussion beyond description.</a:t>
            </a:r>
          </a:p>
          <a:p>
            <a:pPr>
              <a:lnSpc>
                <a:spcPct val="80000"/>
              </a:lnSpc>
              <a:spcAft>
                <a:spcPct val="25000"/>
              </a:spcAft>
              <a:buFontTx/>
              <a:buNone/>
            </a:pPr>
            <a:r>
              <a:rPr lang="en-GB" sz="2000" b="1" dirty="0" smtClean="0">
                <a:solidFill>
                  <a:srgbClr val="0099CC"/>
                </a:solidFill>
              </a:rPr>
              <a:t>2. Descriptive reflection</a:t>
            </a:r>
            <a:r>
              <a:rPr lang="en-GB" sz="2000" dirty="0" smtClean="0"/>
              <a:t>: There is a description of events. The possibility of alternative viewpoints is accepted but most reflection is from one perspective.</a:t>
            </a:r>
          </a:p>
          <a:p>
            <a:pPr>
              <a:lnSpc>
                <a:spcPct val="80000"/>
              </a:lnSpc>
              <a:spcAft>
                <a:spcPct val="25000"/>
              </a:spcAft>
              <a:buFontTx/>
              <a:buNone/>
            </a:pPr>
            <a:r>
              <a:rPr lang="en-GB" sz="2000" b="1" dirty="0" smtClean="0">
                <a:solidFill>
                  <a:srgbClr val="0099CC"/>
                </a:solidFill>
              </a:rPr>
              <a:t>3. Dialogic reflection</a:t>
            </a:r>
            <a:r>
              <a:rPr lang="en-GB" sz="2000" dirty="0" smtClean="0"/>
              <a:t>: the work demonstrates ‘a “stepping back” from events and actions leading to a different level of mulling about discourse with self and exploring the discourse of events and actions’. There is a recognition that different qualities of judgement and alternative explanations may exist for the same material. The reflection is analytical or integrative, though may reveal inconsistency.</a:t>
            </a:r>
          </a:p>
          <a:p>
            <a:pPr>
              <a:lnSpc>
                <a:spcPct val="80000"/>
              </a:lnSpc>
              <a:spcAft>
                <a:spcPct val="25000"/>
              </a:spcAft>
              <a:buFontTx/>
              <a:buNone/>
            </a:pPr>
            <a:r>
              <a:rPr lang="en-GB" sz="2000" b="1" dirty="0" smtClean="0">
                <a:solidFill>
                  <a:srgbClr val="0099CC"/>
                </a:solidFill>
              </a:rPr>
              <a:t>4. Critical reflection:</a:t>
            </a:r>
            <a:r>
              <a:rPr lang="en-GB" sz="2000" dirty="0" smtClean="0"/>
              <a:t> ‘Demonstrates an awareness that actions and events are not only located within and explicable by multiple perspectives, but are located in and influenced by multiple historical and socio-political contexts’</a:t>
            </a:r>
          </a:p>
          <a:p>
            <a:pPr>
              <a:lnSpc>
                <a:spcPct val="80000"/>
              </a:lnSpc>
              <a:spcAft>
                <a:spcPct val="25000"/>
              </a:spcAft>
              <a:buFontTx/>
              <a:buNone/>
            </a:pPr>
            <a:endParaRPr lang="en-GB" sz="2000" dirty="0" smtClean="0"/>
          </a:p>
          <a:p>
            <a:pPr>
              <a:lnSpc>
                <a:spcPct val="80000"/>
              </a:lnSpc>
              <a:spcAft>
                <a:spcPct val="25000"/>
              </a:spcAft>
              <a:buFontTx/>
              <a:buNone/>
            </a:pPr>
            <a:r>
              <a:rPr lang="en-GB" sz="2000" dirty="0" smtClean="0"/>
              <a:t>Moon (2006) p.40-41</a:t>
            </a:r>
          </a:p>
        </p:txBody>
      </p:sp>
      <p:cxnSp>
        <p:nvCxnSpPr>
          <p:cNvPr id="3" name="Straight Connector 2"/>
          <p:cNvCxnSpPr/>
          <p:nvPr/>
        </p:nvCxnSpPr>
        <p:spPr bwMode="auto">
          <a:xfrm>
            <a:off x="4444409" y="1637414"/>
            <a:ext cx="3689498" cy="10633"/>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6" name="Straight Connector 5"/>
          <p:cNvCxnSpPr/>
          <p:nvPr/>
        </p:nvCxnSpPr>
        <p:spPr bwMode="auto">
          <a:xfrm>
            <a:off x="5287925" y="2278911"/>
            <a:ext cx="2973573" cy="10633"/>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8" name="Straight Connector 7"/>
          <p:cNvCxnSpPr/>
          <p:nvPr/>
        </p:nvCxnSpPr>
        <p:spPr bwMode="auto">
          <a:xfrm>
            <a:off x="793897" y="2527003"/>
            <a:ext cx="1215656" cy="5316"/>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10" name="Straight Connector 9"/>
          <p:cNvCxnSpPr/>
          <p:nvPr/>
        </p:nvCxnSpPr>
        <p:spPr bwMode="auto">
          <a:xfrm>
            <a:off x="793897" y="3359886"/>
            <a:ext cx="2066261" cy="5316"/>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12" name="Straight Connector 11"/>
          <p:cNvCxnSpPr/>
          <p:nvPr/>
        </p:nvCxnSpPr>
        <p:spPr bwMode="auto">
          <a:xfrm>
            <a:off x="793897" y="3863160"/>
            <a:ext cx="6138531" cy="5316"/>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14" name="Straight Connector 13"/>
          <p:cNvCxnSpPr/>
          <p:nvPr/>
        </p:nvCxnSpPr>
        <p:spPr bwMode="auto">
          <a:xfrm>
            <a:off x="793896" y="4717309"/>
            <a:ext cx="1215657" cy="2658"/>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16" name="Straight Connector 15"/>
          <p:cNvCxnSpPr/>
          <p:nvPr/>
        </p:nvCxnSpPr>
        <p:spPr bwMode="auto">
          <a:xfrm>
            <a:off x="5073501" y="4706674"/>
            <a:ext cx="2390555" cy="13293"/>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18" name="Straight Connector 17"/>
          <p:cNvCxnSpPr/>
          <p:nvPr/>
        </p:nvCxnSpPr>
        <p:spPr bwMode="auto">
          <a:xfrm>
            <a:off x="814275" y="4986665"/>
            <a:ext cx="1397297" cy="0"/>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20" name="Straight Connector 19"/>
          <p:cNvCxnSpPr/>
          <p:nvPr/>
        </p:nvCxnSpPr>
        <p:spPr bwMode="auto">
          <a:xfrm>
            <a:off x="4773131" y="4986665"/>
            <a:ext cx="3626590" cy="0"/>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22" name="Straight Connector 21"/>
          <p:cNvCxnSpPr/>
          <p:nvPr/>
        </p:nvCxnSpPr>
        <p:spPr bwMode="auto">
          <a:xfrm>
            <a:off x="793896" y="5234758"/>
            <a:ext cx="2938132" cy="0"/>
          </a:xfrm>
          <a:prstGeom prst="line">
            <a:avLst/>
          </a:prstGeom>
          <a:solidFill>
            <a:schemeClr val="accent1"/>
          </a:solidFill>
          <a:ln w="9525" cap="flat" cmpd="sng" algn="ctr">
            <a:solidFill>
              <a:srgbClr val="FF0000"/>
            </a:solidFill>
            <a:prstDash val="solid"/>
            <a:round/>
            <a:headEnd type="none" w="med" len="med"/>
            <a:tailEnd type="none" w="med" len="med"/>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left)">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95536" y="188640"/>
            <a:ext cx="7772400" cy="464096"/>
          </a:xfrm>
        </p:spPr>
        <p:txBody>
          <a:bodyPr/>
          <a:lstStyle/>
          <a:p>
            <a:r>
              <a:rPr lang="en-GB" sz="2400" dirty="0" smtClean="0"/>
              <a:t>Example 1</a:t>
            </a:r>
            <a:endParaRPr lang="en-GB" sz="2400" dirty="0"/>
          </a:p>
        </p:txBody>
      </p:sp>
      <p:sp>
        <p:nvSpPr>
          <p:cNvPr id="3" name="Content Placeholder 2"/>
          <p:cNvSpPr>
            <a:spLocks noGrp="1"/>
          </p:cNvSpPr>
          <p:nvPr>
            <p:ph idx="1"/>
          </p:nvPr>
        </p:nvSpPr>
        <p:spPr>
          <a:xfrm>
            <a:off x="251520" y="579512"/>
            <a:ext cx="8712968" cy="5153744"/>
          </a:xfrm>
        </p:spPr>
        <p:txBody>
          <a:bodyPr/>
          <a:lstStyle/>
          <a:p>
            <a:pPr marL="0" indent="0">
              <a:buNone/>
            </a:pPr>
            <a:r>
              <a:rPr lang="en-GB" sz="1400" dirty="0"/>
              <a:t>Sam had been receiving support from a TA during PE to help him keep calm and make the right behavioural choices. However feedback from the PE teacher said that this support had not lead to a noticeable improvement in his behaviour. Although Sam can be very disruptive in whole class situations his behaviour in PE is far worse and occasionally dangerous. </a:t>
            </a:r>
          </a:p>
          <a:p>
            <a:pPr marL="0" indent="0">
              <a:buNone/>
            </a:pPr>
            <a:r>
              <a:rPr lang="en-GB" sz="1400" dirty="0"/>
              <a:t>I critically reflected on my current assumptions, PE and Sam’s behaviour during it. I realised that there are huge differences between PE and a normal classroom based lesson - teacher, location, clothes, activity, rules, equipment - and that he might not automatically transfer the expectations of his behaviour in the classroom to this lesson, as other children would. Cole writes that a crucial factor in ‘effective provision’ for children with SEBD (Social, Emotional and Behavioural Difficulties) is ‘building pupils’ self-esteem through successful achievement’ (Cole in Hunter-</a:t>
            </a:r>
            <a:r>
              <a:rPr lang="en-GB" sz="1400" dirty="0" err="1"/>
              <a:t>Carsch</a:t>
            </a:r>
            <a:r>
              <a:rPr lang="en-GB" sz="1400" dirty="0"/>
              <a:t>, 2006, 245).  The school hall is a place where Sam has repeatedly ‘failed’ and often been publically shamed, during assemblies, PE and after school clubs; he is therefore likely to find the hall an intimidating and scary place to go to, which is a likely cause of his more extreme behaviour.        </a:t>
            </a:r>
          </a:p>
          <a:p>
            <a:pPr marL="0" indent="0">
              <a:buNone/>
            </a:pPr>
            <a:r>
              <a:rPr lang="en-GB" sz="1400" dirty="0"/>
              <a:t>In the classroom Sam has a safe place, his desk, where he can go when asked, or of his own accord, to calm down during lessons. This means that he does not ‘fail’ as often during class as his behaviour does not escalate to a point where he gets sent out. With this in mind I created a ‘safe’ place in the school hall. I began by sitting down with Sam and chatting about all the reasons why he enjoys PE, he then drew pictures of these reasons on special card. We then discussed how he could ensure that he stayed in PE; on another card he wrote the message ‘KEEP CALM’ in huge letters. After laminating, we went to the school hall and spent some time picking out a corner of the hall where we could hang his picture. We then spoke to the PE teacher, Sam explained that if the teacher felt like Sam needed to calm down during lessons then the teacher needed to give Sam his ‘Calm Card’  and he would sit in the special corner of the hall where his picture was hung. So far this strategy has been very effective and Sam successfully stayed in PE every lesson that he attended this term. Sam’s behaviour often escalates due to verbal confrontation and I believe this strategy has been particularly effective as it is completely non-verbal.</a:t>
            </a:r>
          </a:p>
          <a:p>
            <a:pPr marL="0" indent="0">
              <a:buNone/>
            </a:pPr>
            <a:r>
              <a:rPr lang="en-GB" sz="1400" dirty="0" smtClean="0"/>
              <a:t> </a:t>
            </a:r>
            <a:r>
              <a:rPr lang="en-GB" sz="1400" dirty="0"/>
              <a:t> </a:t>
            </a:r>
          </a:p>
        </p:txBody>
      </p:sp>
    </p:spTree>
    <p:extLst>
      <p:ext uri="{BB962C8B-B14F-4D97-AF65-F5344CB8AC3E}">
        <p14:creationId xmlns:p14="http://schemas.microsoft.com/office/powerpoint/2010/main" val="15225477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GB" sz="2000" b="1" dirty="0" smtClean="0"/>
              <a:t>Year </a:t>
            </a:r>
            <a:r>
              <a:rPr lang="en-GB" sz="2000" b="1" dirty="0"/>
              <a:t>6: Read Write </a:t>
            </a:r>
            <a:r>
              <a:rPr lang="en-GB" sz="2000" b="1" dirty="0" err="1"/>
              <a:t>Inc</a:t>
            </a:r>
            <a:r>
              <a:rPr lang="en-GB" sz="2000" b="1" dirty="0"/>
              <a:t> has just been introduced to the school, it is used for both phonics (20 minutes each morning) but also for literacy lessons (up to year 3). Children are showing good progress in both reading and writing since the scheme was introduced. I was able to shadow the 'Phonics leader' while she assessed children in Ks1.</a:t>
            </a:r>
            <a:endParaRPr lang="en-GB" sz="2000" dirty="0"/>
          </a:p>
          <a:p>
            <a:pPr marL="0" indent="0">
              <a:buNone/>
            </a:pPr>
            <a:r>
              <a:rPr lang="en-GB" sz="2000" b="1" dirty="0" smtClean="0"/>
              <a:t>Read </a:t>
            </a:r>
            <a:r>
              <a:rPr lang="en-GB" sz="2000" b="1" dirty="0"/>
              <a:t>Write </a:t>
            </a:r>
            <a:r>
              <a:rPr lang="en-GB" sz="2000" b="1" dirty="0" err="1"/>
              <a:t>Inc</a:t>
            </a:r>
            <a:r>
              <a:rPr lang="en-GB" sz="2000" b="1" dirty="0"/>
              <a:t> has also just been introduced to the school I will be working at in September, and although I will be teaching year 5, all staff will be given the opportunity to attend an introductory Read Write </a:t>
            </a:r>
            <a:r>
              <a:rPr lang="en-GB" sz="2000" b="1" dirty="0" err="1"/>
              <a:t>Inc</a:t>
            </a:r>
            <a:r>
              <a:rPr lang="en-GB" sz="2000" b="1" dirty="0"/>
              <a:t> session.</a:t>
            </a:r>
            <a:endParaRPr lang="en-GB" sz="2000" dirty="0"/>
          </a:p>
          <a:p>
            <a:endParaRPr lang="en-GB" dirty="0"/>
          </a:p>
        </p:txBody>
      </p:sp>
      <p:sp>
        <p:nvSpPr>
          <p:cNvPr id="4" name="Title 1"/>
          <p:cNvSpPr txBox="1">
            <a:spLocks/>
          </p:cNvSpPr>
          <p:nvPr/>
        </p:nvSpPr>
        <p:spPr bwMode="auto">
          <a:xfrm>
            <a:off x="395536" y="188640"/>
            <a:ext cx="7772400" cy="4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b="1">
                <a:solidFill>
                  <a:srgbClr val="0099CC"/>
                </a:solidFill>
                <a:latin typeface="+mj-lt"/>
                <a:ea typeface="+mj-ea"/>
                <a:cs typeface="+mj-cs"/>
              </a:defRPr>
            </a:lvl1pPr>
            <a:lvl2pPr algn="l" rtl="0" eaLnBrk="0" fontAlgn="base" hangingPunct="0">
              <a:spcBef>
                <a:spcPct val="0"/>
              </a:spcBef>
              <a:spcAft>
                <a:spcPct val="0"/>
              </a:spcAft>
              <a:defRPr sz="4400" b="1">
                <a:solidFill>
                  <a:srgbClr val="0099CC"/>
                </a:solidFill>
                <a:latin typeface="Arial" charset="0"/>
              </a:defRPr>
            </a:lvl2pPr>
            <a:lvl3pPr algn="l" rtl="0" eaLnBrk="0" fontAlgn="base" hangingPunct="0">
              <a:spcBef>
                <a:spcPct val="0"/>
              </a:spcBef>
              <a:spcAft>
                <a:spcPct val="0"/>
              </a:spcAft>
              <a:defRPr sz="4400" b="1">
                <a:solidFill>
                  <a:srgbClr val="0099CC"/>
                </a:solidFill>
                <a:latin typeface="Arial" charset="0"/>
              </a:defRPr>
            </a:lvl3pPr>
            <a:lvl4pPr algn="l" rtl="0" eaLnBrk="0" fontAlgn="base" hangingPunct="0">
              <a:spcBef>
                <a:spcPct val="0"/>
              </a:spcBef>
              <a:spcAft>
                <a:spcPct val="0"/>
              </a:spcAft>
              <a:defRPr sz="4400" b="1">
                <a:solidFill>
                  <a:srgbClr val="0099CC"/>
                </a:solidFill>
                <a:latin typeface="Arial" charset="0"/>
              </a:defRPr>
            </a:lvl4pPr>
            <a:lvl5pPr algn="l" rtl="0" eaLnBrk="0" fontAlgn="base" hangingPunct="0">
              <a:spcBef>
                <a:spcPct val="0"/>
              </a:spcBef>
              <a:spcAft>
                <a:spcPct val="0"/>
              </a:spcAft>
              <a:defRPr sz="4400" b="1">
                <a:solidFill>
                  <a:srgbClr val="0099CC"/>
                </a:solidFill>
                <a:latin typeface="Arial" charset="0"/>
              </a:defRPr>
            </a:lvl5pPr>
            <a:lvl6pPr marL="457200" algn="l" rtl="0" eaLnBrk="0" fontAlgn="base" hangingPunct="0">
              <a:spcBef>
                <a:spcPct val="0"/>
              </a:spcBef>
              <a:spcAft>
                <a:spcPct val="0"/>
              </a:spcAft>
              <a:defRPr sz="4400" b="1">
                <a:solidFill>
                  <a:schemeClr val="tx2"/>
                </a:solidFill>
                <a:latin typeface="Arial" charset="0"/>
              </a:defRPr>
            </a:lvl6pPr>
            <a:lvl7pPr marL="914400" algn="l" rtl="0" eaLnBrk="0" fontAlgn="base" hangingPunct="0">
              <a:spcBef>
                <a:spcPct val="0"/>
              </a:spcBef>
              <a:spcAft>
                <a:spcPct val="0"/>
              </a:spcAft>
              <a:defRPr sz="4400" b="1">
                <a:solidFill>
                  <a:schemeClr val="tx2"/>
                </a:solidFill>
                <a:latin typeface="Arial" charset="0"/>
              </a:defRPr>
            </a:lvl7pPr>
            <a:lvl8pPr marL="1371600" algn="l" rtl="0" eaLnBrk="0" fontAlgn="base" hangingPunct="0">
              <a:spcBef>
                <a:spcPct val="0"/>
              </a:spcBef>
              <a:spcAft>
                <a:spcPct val="0"/>
              </a:spcAft>
              <a:defRPr sz="4400" b="1">
                <a:solidFill>
                  <a:schemeClr val="tx2"/>
                </a:solidFill>
                <a:latin typeface="Arial" charset="0"/>
              </a:defRPr>
            </a:lvl8pPr>
            <a:lvl9pPr marL="1828800" algn="l" rtl="0" eaLnBrk="0" fontAlgn="base" hangingPunct="0">
              <a:spcBef>
                <a:spcPct val="0"/>
              </a:spcBef>
              <a:spcAft>
                <a:spcPct val="0"/>
              </a:spcAft>
              <a:defRPr sz="4400" b="1">
                <a:solidFill>
                  <a:schemeClr val="tx2"/>
                </a:solidFill>
                <a:latin typeface="Arial" charset="0"/>
              </a:defRPr>
            </a:lvl9pPr>
          </a:lstStyle>
          <a:p>
            <a:r>
              <a:rPr lang="en-GB" sz="2400" kern="0" dirty="0" smtClean="0"/>
              <a:t>Example 2 </a:t>
            </a:r>
            <a:endParaRPr lang="en-GB" sz="2400" kern="0" dirty="0"/>
          </a:p>
        </p:txBody>
      </p:sp>
    </p:spTree>
    <p:extLst>
      <p:ext uri="{BB962C8B-B14F-4D97-AF65-F5344CB8AC3E}">
        <p14:creationId xmlns:p14="http://schemas.microsoft.com/office/powerpoint/2010/main" val="23748312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95536" y="188640"/>
            <a:ext cx="7772400" cy="464096"/>
          </a:xfrm>
        </p:spPr>
        <p:txBody>
          <a:bodyPr/>
          <a:lstStyle/>
          <a:p>
            <a:r>
              <a:rPr lang="en-GB" sz="2400" dirty="0" smtClean="0"/>
              <a:t>Example 3</a:t>
            </a:r>
            <a:endParaRPr lang="en-GB" sz="2400" dirty="0"/>
          </a:p>
        </p:txBody>
      </p:sp>
      <p:sp>
        <p:nvSpPr>
          <p:cNvPr id="3" name="Content Placeholder 2"/>
          <p:cNvSpPr>
            <a:spLocks noGrp="1"/>
          </p:cNvSpPr>
          <p:nvPr>
            <p:ph idx="1"/>
          </p:nvPr>
        </p:nvSpPr>
        <p:spPr>
          <a:xfrm>
            <a:off x="395535" y="742116"/>
            <a:ext cx="8401623" cy="4649688"/>
          </a:xfrm>
        </p:spPr>
        <p:txBody>
          <a:bodyPr/>
          <a:lstStyle/>
          <a:p>
            <a:pPr marL="0" indent="0">
              <a:buNone/>
            </a:pPr>
            <a:r>
              <a:rPr lang="en-GB" sz="2000" dirty="0"/>
              <a:t>Behaviour management was something that I was worried about since I am not a particularly assertive person and tend not to shout. </a:t>
            </a:r>
            <a:r>
              <a:rPr lang="en-GB" sz="2000" dirty="0" smtClean="0"/>
              <a:t>However</a:t>
            </a:r>
            <a:r>
              <a:rPr lang="en-GB" sz="2000" dirty="0"/>
              <a:t>, the seminar on ‘Behaviour to Learn’ really helped with methods of managing behaviour and most importantly, preventing difficulties in the first place. I found the 10 principles of effective behaviour </a:t>
            </a:r>
            <a:r>
              <a:rPr lang="en-GB" sz="2000" dirty="0" smtClean="0"/>
              <a:t>management and </a:t>
            </a:r>
            <a:r>
              <a:rPr lang="en-GB" sz="2000" dirty="0"/>
              <a:t>Charlie Taylor's Behaviour checklist (</a:t>
            </a:r>
            <a:r>
              <a:rPr lang="en-GB" sz="2000" dirty="0" err="1"/>
              <a:t>Dfe</a:t>
            </a:r>
            <a:r>
              <a:rPr lang="en-GB" sz="2000" dirty="0"/>
              <a:t>, </a:t>
            </a:r>
            <a:r>
              <a:rPr lang="en-GB" sz="2000" dirty="0" smtClean="0"/>
              <a:t>2011) really </a:t>
            </a:r>
            <a:r>
              <a:rPr lang="en-GB" sz="2000" dirty="0"/>
              <a:t>useful and plan to use these for my placements to put theory into </a:t>
            </a:r>
            <a:r>
              <a:rPr lang="en-GB" sz="2000" dirty="0" smtClean="0"/>
              <a:t>practice.</a:t>
            </a:r>
            <a:r>
              <a:rPr lang="en-GB" sz="2000" dirty="0"/>
              <a:t> </a:t>
            </a:r>
            <a:endParaRPr lang="en-GB" sz="2000" dirty="0" smtClean="0"/>
          </a:p>
          <a:p>
            <a:pPr marL="0" indent="0">
              <a:buNone/>
            </a:pPr>
            <a:r>
              <a:rPr lang="en-GB" sz="2000" dirty="0"/>
              <a:t>Reading 'Behaviour for Learning' (Ellis and Tod, 2009) </a:t>
            </a:r>
            <a:r>
              <a:rPr lang="en-GB" sz="2000" dirty="0" smtClean="0"/>
              <a:t>has helped me to begin </a:t>
            </a:r>
            <a:r>
              <a:rPr lang="en-GB" sz="2000" dirty="0"/>
              <a:t>to understand the distinction between behaviour management for the sake of safety and keeping order, and behaviour management which is focused on promoting learning.</a:t>
            </a:r>
          </a:p>
          <a:p>
            <a:pPr marL="0" indent="0">
              <a:buNone/>
            </a:pPr>
            <a:r>
              <a:rPr lang="en-GB" sz="2000" dirty="0" smtClean="0"/>
              <a:t>On </a:t>
            </a:r>
            <a:r>
              <a:rPr lang="en-GB" sz="2000" dirty="0"/>
              <a:t>PP1 and Serial Placement, I saw how behaviour </a:t>
            </a:r>
            <a:r>
              <a:rPr lang="en-GB" sz="2000" dirty="0" smtClean="0"/>
              <a:t>to learn </a:t>
            </a:r>
            <a:r>
              <a:rPr lang="en-GB" sz="2000" dirty="0"/>
              <a:t>theories were implemented in the </a:t>
            </a:r>
            <a:r>
              <a:rPr lang="en-GB" sz="2000" dirty="0" smtClean="0"/>
              <a:t>classroom. I </a:t>
            </a:r>
            <a:r>
              <a:rPr lang="en-GB" sz="2000" dirty="0"/>
              <a:t>am not yet at a point where I am able to fully use my developing knowledge of behaviour management strategies because I have largely been in an observing </a:t>
            </a:r>
            <a:r>
              <a:rPr lang="en-GB" sz="2000" dirty="0" smtClean="0"/>
              <a:t>role.</a:t>
            </a:r>
            <a:r>
              <a:rPr lang="en-GB" sz="2000" dirty="0"/>
              <a:t> However, in small groups I have begun to use praise and motivational strategies to promote good behaviour which has improved my confidence</a:t>
            </a:r>
            <a:r>
              <a:rPr lang="en-GB" sz="2000" dirty="0" smtClean="0"/>
              <a:t>.</a:t>
            </a:r>
            <a:endParaRPr lang="en-GB" sz="2000" dirty="0"/>
          </a:p>
        </p:txBody>
      </p:sp>
    </p:spTree>
    <p:extLst>
      <p:ext uri="{BB962C8B-B14F-4D97-AF65-F5344CB8AC3E}">
        <p14:creationId xmlns:p14="http://schemas.microsoft.com/office/powerpoint/2010/main" val="13484716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755650" y="2205038"/>
            <a:ext cx="7772400" cy="2232025"/>
          </a:xfrm>
        </p:spPr>
        <p:txBody>
          <a:bodyPr/>
          <a:lstStyle/>
          <a:p>
            <a:r>
              <a:rPr lang="en-GB" sz="4000" smtClean="0"/>
              <a:t>We learn not from doing, but by thinking about what we do.</a:t>
            </a:r>
            <a:br>
              <a:rPr lang="en-GB" sz="4000" smtClean="0"/>
            </a:br>
            <a:r>
              <a:rPr lang="en-GB" sz="4000" smtClean="0"/>
              <a:t>							</a:t>
            </a:r>
            <a:r>
              <a:rPr lang="en-GB" sz="2800" i="1" smtClean="0"/>
              <a:t>Anon.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395536" y="228600"/>
            <a:ext cx="8062664" cy="1066800"/>
          </a:xfrm>
        </p:spPr>
        <p:txBody>
          <a:bodyPr/>
          <a:lstStyle/>
          <a:p>
            <a:r>
              <a:rPr lang="en-GB" dirty="0" smtClean="0"/>
              <a:t>Practical Reflection</a:t>
            </a:r>
          </a:p>
        </p:txBody>
      </p:sp>
      <p:sp>
        <p:nvSpPr>
          <p:cNvPr id="58371" name="Rectangle 3"/>
          <p:cNvSpPr>
            <a:spLocks noGrp="1" noChangeArrowheads="1"/>
          </p:cNvSpPr>
          <p:nvPr>
            <p:ph idx="1"/>
          </p:nvPr>
        </p:nvSpPr>
        <p:spPr>
          <a:xfrm>
            <a:off x="395536" y="1340768"/>
            <a:ext cx="7772400" cy="4114800"/>
          </a:xfrm>
        </p:spPr>
        <p:txBody>
          <a:bodyPr/>
          <a:lstStyle/>
          <a:p>
            <a:pPr marL="0" indent="0">
              <a:spcBef>
                <a:spcPts val="600"/>
              </a:spcBef>
              <a:spcAft>
                <a:spcPts val="0"/>
              </a:spcAft>
              <a:buNone/>
            </a:pPr>
            <a:r>
              <a:rPr lang="en-GB" dirty="0" smtClean="0"/>
              <a:t>Tuesday’s self-study task:</a:t>
            </a:r>
          </a:p>
          <a:p>
            <a:pPr>
              <a:spcBef>
                <a:spcPts val="600"/>
              </a:spcBef>
              <a:spcAft>
                <a:spcPts val="0"/>
              </a:spcAft>
            </a:pPr>
            <a:r>
              <a:rPr lang="en-GB" dirty="0" smtClean="0"/>
              <a:t>Choose an image or object that represents how you feel at this point in time; bring this to the seminar</a:t>
            </a:r>
          </a:p>
          <a:p>
            <a:pPr>
              <a:spcBef>
                <a:spcPts val="600"/>
              </a:spcBef>
              <a:spcAft>
                <a:spcPts val="0"/>
              </a:spcAft>
            </a:pPr>
            <a:r>
              <a:rPr lang="en-GB" dirty="0" smtClean="0"/>
              <a:t>In small groups share your choice, reasons for your choice and your reflections…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2"/>
          <p:cNvSpPr>
            <a:spLocks noGrp="1" noChangeArrowheads="1"/>
          </p:cNvSpPr>
          <p:nvPr>
            <p:ph type="title"/>
          </p:nvPr>
        </p:nvSpPr>
        <p:spPr>
          <a:xfrm>
            <a:off x="467544" y="228600"/>
            <a:ext cx="7990656" cy="1066800"/>
          </a:xfrm>
        </p:spPr>
        <p:txBody>
          <a:bodyPr/>
          <a:lstStyle/>
          <a:p>
            <a:r>
              <a:rPr lang="en-GB" dirty="0" smtClean="0"/>
              <a:t>Plenary</a:t>
            </a:r>
          </a:p>
        </p:txBody>
      </p:sp>
      <p:sp>
        <p:nvSpPr>
          <p:cNvPr id="35842" name="Rectangle 13"/>
          <p:cNvSpPr>
            <a:spLocks noGrp="1" noChangeArrowheads="1"/>
          </p:cNvSpPr>
          <p:nvPr>
            <p:ph idx="1"/>
          </p:nvPr>
        </p:nvSpPr>
        <p:spPr>
          <a:xfrm>
            <a:off x="468313" y="1268760"/>
            <a:ext cx="8496175" cy="3023840"/>
          </a:xfrm>
        </p:spPr>
        <p:txBody>
          <a:bodyPr/>
          <a:lstStyle/>
          <a:p>
            <a:pPr marL="0" indent="0">
              <a:lnSpc>
                <a:spcPct val="90000"/>
              </a:lnSpc>
              <a:buNone/>
            </a:pPr>
            <a:r>
              <a:rPr lang="en-GB" dirty="0" smtClean="0"/>
              <a:t>To:</a:t>
            </a:r>
          </a:p>
          <a:p>
            <a:pPr>
              <a:lnSpc>
                <a:spcPct val="90000"/>
              </a:lnSpc>
            </a:pPr>
            <a:r>
              <a:rPr lang="en-GB" dirty="0" smtClean="0"/>
              <a:t>Reflect upon your feelings at this point in your course;</a:t>
            </a:r>
          </a:p>
          <a:p>
            <a:pPr>
              <a:lnSpc>
                <a:spcPct val="90000"/>
              </a:lnSpc>
            </a:pPr>
            <a:r>
              <a:rPr lang="en-GB" dirty="0" smtClean="0"/>
              <a:t>develop your understanding of ‘reflective practice’ and its centrality to professionalism;</a:t>
            </a:r>
          </a:p>
          <a:p>
            <a:pPr>
              <a:lnSpc>
                <a:spcPct val="90000"/>
              </a:lnSpc>
            </a:pPr>
            <a:r>
              <a:rPr lang="en-GB" dirty="0" smtClean="0"/>
              <a:t>understand the purpose of </a:t>
            </a:r>
            <a:r>
              <a:rPr lang="en-GB" dirty="0"/>
              <a:t>‘reflective </a:t>
            </a:r>
            <a:r>
              <a:rPr lang="en-GB" dirty="0" smtClean="0"/>
              <a:t>practice and its importance to ITE trainees;</a:t>
            </a:r>
          </a:p>
        </p:txBody>
      </p:sp>
    </p:spTree>
    <p:extLst>
      <p:ext uri="{BB962C8B-B14F-4D97-AF65-F5344CB8AC3E}">
        <p14:creationId xmlns:p14="http://schemas.microsoft.com/office/powerpoint/2010/main" val="39034396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467544" y="228600"/>
            <a:ext cx="7990656" cy="1066800"/>
          </a:xfrm>
        </p:spPr>
        <p:txBody>
          <a:bodyPr/>
          <a:lstStyle/>
          <a:p>
            <a:r>
              <a:rPr lang="en-GB" dirty="0" smtClean="0"/>
              <a:t>References</a:t>
            </a:r>
          </a:p>
        </p:txBody>
      </p:sp>
      <p:sp>
        <p:nvSpPr>
          <p:cNvPr id="52227" name="Rectangle 3"/>
          <p:cNvSpPr>
            <a:spLocks noGrp="1" noChangeArrowheads="1"/>
          </p:cNvSpPr>
          <p:nvPr>
            <p:ph idx="1"/>
          </p:nvPr>
        </p:nvSpPr>
        <p:spPr>
          <a:xfrm>
            <a:off x="468313" y="1124744"/>
            <a:ext cx="8351837" cy="5112544"/>
          </a:xfrm>
        </p:spPr>
        <p:txBody>
          <a:bodyPr/>
          <a:lstStyle/>
          <a:p>
            <a:pPr>
              <a:spcBef>
                <a:spcPts val="600"/>
              </a:spcBef>
              <a:spcAft>
                <a:spcPts val="0"/>
              </a:spcAft>
              <a:buFontTx/>
              <a:buNone/>
            </a:pPr>
            <a:r>
              <a:rPr lang="en-GB" sz="1800" dirty="0" smtClean="0"/>
              <a:t>Bolton, G. (2010) </a:t>
            </a:r>
            <a:r>
              <a:rPr lang="en-GB" sz="1800" i="1" dirty="0" smtClean="0"/>
              <a:t>Reflective Practice</a:t>
            </a:r>
            <a:r>
              <a:rPr lang="en-GB" sz="1800" dirty="0" smtClean="0"/>
              <a:t> (third edition) London: Sage</a:t>
            </a:r>
          </a:p>
          <a:p>
            <a:pPr>
              <a:spcBef>
                <a:spcPts val="600"/>
              </a:spcBef>
              <a:spcAft>
                <a:spcPts val="0"/>
              </a:spcAft>
              <a:buNone/>
            </a:pPr>
            <a:r>
              <a:rPr lang="en-US" sz="1800" dirty="0" smtClean="0"/>
              <a:t>Leicester University: Kolb’s Experiential Learning Cycle available online at: </a:t>
            </a:r>
            <a:r>
              <a:rPr lang="en-GB" sz="1800" u="sng" dirty="0">
                <a:hlinkClick r:id="rId2"/>
              </a:rPr>
              <a:t>http://www2.le.ac.uk/departments/gradschool/training/eresources/teaching/theories/kolb</a:t>
            </a:r>
            <a:r>
              <a:rPr lang="en-GB" sz="1800" dirty="0"/>
              <a:t> </a:t>
            </a:r>
            <a:r>
              <a:rPr lang="en-GB" sz="1800" dirty="0" smtClean="0"/>
              <a:t>Accessed 24.7.17</a:t>
            </a:r>
            <a:endParaRPr lang="en-GB" sz="1800" dirty="0"/>
          </a:p>
          <a:p>
            <a:pPr>
              <a:spcBef>
                <a:spcPts val="600"/>
              </a:spcBef>
              <a:spcAft>
                <a:spcPts val="0"/>
              </a:spcAft>
              <a:buNone/>
            </a:pPr>
            <a:r>
              <a:rPr lang="en-US" sz="1800" dirty="0" smtClean="0"/>
              <a:t>Matthews</a:t>
            </a:r>
            <a:r>
              <a:rPr lang="en-US" sz="1800" dirty="0"/>
              <a:t>, B. &amp; </a:t>
            </a:r>
            <a:r>
              <a:rPr lang="en-US" sz="1800" dirty="0" err="1"/>
              <a:t>Jessel</a:t>
            </a:r>
            <a:r>
              <a:rPr lang="en-US" sz="1800" dirty="0"/>
              <a:t>, J. (1998) Reflective and Reflexive Practice in Initial Teacher Education: a critical case study </a:t>
            </a:r>
            <a:r>
              <a:rPr lang="en-US" sz="1800" i="1" dirty="0"/>
              <a:t>Teaching in Higher Education</a:t>
            </a:r>
            <a:r>
              <a:rPr lang="en-US" sz="1800" dirty="0"/>
              <a:t>, 3:2, </a:t>
            </a:r>
            <a:r>
              <a:rPr lang="en-US" sz="1800" dirty="0" smtClean="0"/>
              <a:t>231-243</a:t>
            </a:r>
            <a:endParaRPr lang="en-GB" sz="1800" dirty="0" smtClean="0"/>
          </a:p>
          <a:p>
            <a:pPr>
              <a:spcBef>
                <a:spcPts val="600"/>
              </a:spcBef>
              <a:spcAft>
                <a:spcPts val="0"/>
              </a:spcAft>
              <a:buFontTx/>
              <a:buNone/>
            </a:pPr>
            <a:r>
              <a:rPr lang="en-GB" sz="1800" dirty="0" smtClean="0"/>
              <a:t>Moon, J. </a:t>
            </a:r>
            <a:r>
              <a:rPr lang="en-GB" sz="1800" i="1" dirty="0" smtClean="0"/>
              <a:t>Learning Journals A handbook for Reflective Practice and Professional Development</a:t>
            </a:r>
            <a:r>
              <a:rPr lang="en-GB" sz="1800" dirty="0" smtClean="0"/>
              <a:t> (second edition) London: </a:t>
            </a:r>
            <a:r>
              <a:rPr lang="en-GB" sz="1800" dirty="0" err="1" smtClean="0"/>
              <a:t>Routledge</a:t>
            </a:r>
            <a:endParaRPr lang="en-GB" sz="1800" dirty="0" smtClean="0"/>
          </a:p>
          <a:p>
            <a:pPr>
              <a:spcBef>
                <a:spcPts val="600"/>
              </a:spcBef>
              <a:spcAft>
                <a:spcPts val="0"/>
              </a:spcAft>
              <a:buFontTx/>
              <a:buNone/>
            </a:pPr>
            <a:r>
              <a:rPr lang="en-GB" sz="1800" dirty="0" smtClean="0"/>
              <a:t>Pollard, A. (2005) </a:t>
            </a:r>
            <a:r>
              <a:rPr lang="en-GB" sz="1800" i="1" dirty="0" smtClean="0"/>
              <a:t>Reflective Teaching</a:t>
            </a:r>
            <a:r>
              <a:rPr lang="en-GB" sz="1800" dirty="0" smtClean="0"/>
              <a:t> (third edition) London: Continuum</a:t>
            </a:r>
          </a:p>
          <a:p>
            <a:pPr>
              <a:spcBef>
                <a:spcPts val="600"/>
              </a:spcBef>
              <a:spcAft>
                <a:spcPts val="0"/>
              </a:spcAft>
              <a:buNone/>
            </a:pPr>
            <a:r>
              <a:rPr lang="en-GB" sz="1800" dirty="0" err="1" smtClean="0"/>
              <a:t>Schon</a:t>
            </a:r>
            <a:r>
              <a:rPr lang="en-GB" sz="1800" dirty="0" smtClean="0"/>
              <a:t>, D. (1991) cited in Plymouth University available online at: http</a:t>
            </a:r>
            <a:r>
              <a:rPr lang="en-GB" sz="1800" dirty="0"/>
              <a:t>://</a:t>
            </a:r>
            <a:r>
              <a:rPr lang="en-GB" sz="1800" dirty="0" smtClean="0"/>
              <a:t>www.learningdevelopment.plymouth.ac.uk/LDstudyguides/pdf/11Reflection.pdf accessed 24.7.13</a:t>
            </a:r>
          </a:p>
          <a:p>
            <a:pPr>
              <a:spcBef>
                <a:spcPts val="600"/>
              </a:spcBef>
              <a:spcAft>
                <a:spcPts val="0"/>
              </a:spcAft>
              <a:buFontTx/>
              <a:buNone/>
            </a:pPr>
            <a:r>
              <a:rPr lang="en-GB" sz="1800" dirty="0" err="1" smtClean="0"/>
              <a:t>Warin</a:t>
            </a:r>
            <a:r>
              <a:rPr lang="en-GB" sz="1800" dirty="0" smtClean="0"/>
              <a:t>, J., </a:t>
            </a:r>
            <a:r>
              <a:rPr lang="en-GB" sz="1800" dirty="0" err="1" smtClean="0"/>
              <a:t>Maddock</a:t>
            </a:r>
            <a:r>
              <a:rPr lang="en-GB" sz="1800" dirty="0" smtClean="0"/>
              <a:t>, M., Pell, A. and Hargreaves, (2006) L. Resolving identity dissonance through reflective and reflexive practice in teaching </a:t>
            </a:r>
            <a:r>
              <a:rPr lang="en-GB" sz="1800" i="1" dirty="0" smtClean="0"/>
              <a:t>Reflective Practice  7: 2 pp. 233–245</a:t>
            </a:r>
          </a:p>
          <a:p>
            <a:pPr>
              <a:lnSpc>
                <a:spcPct val="90000"/>
              </a:lnSpc>
              <a:spcAft>
                <a:spcPct val="40000"/>
              </a:spcAft>
              <a:buFontTx/>
              <a:buNone/>
            </a:pPr>
            <a:endParaRPr lang="en-GB" sz="1800" i="1"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year ahead…</a:t>
            </a:r>
            <a:endParaRPr lang="en-GB" dirty="0"/>
          </a:p>
        </p:txBody>
      </p:sp>
      <p:sp>
        <p:nvSpPr>
          <p:cNvPr id="3" name="Content Placeholder 2"/>
          <p:cNvSpPr>
            <a:spLocks noGrp="1"/>
          </p:cNvSpPr>
          <p:nvPr>
            <p:ph idx="1"/>
          </p:nvPr>
        </p:nvSpPr>
        <p:spPr>
          <a:xfrm>
            <a:off x="395536" y="1371600"/>
            <a:ext cx="8062664" cy="4114800"/>
          </a:xfrm>
        </p:spPr>
        <p:txBody>
          <a:bodyPr/>
          <a:lstStyle/>
          <a:p>
            <a:pPr>
              <a:spcBef>
                <a:spcPts val="600"/>
              </a:spcBef>
              <a:spcAft>
                <a:spcPts val="0"/>
              </a:spcAft>
            </a:pPr>
            <a:r>
              <a:rPr lang="en-GB" dirty="0"/>
              <a:t>Reflecting upon the PGCE year ahead, anonymously share your:</a:t>
            </a:r>
          </a:p>
          <a:p>
            <a:pPr lvl="1">
              <a:spcBef>
                <a:spcPts val="600"/>
              </a:spcBef>
              <a:spcAft>
                <a:spcPts val="0"/>
              </a:spcAft>
            </a:pPr>
            <a:r>
              <a:rPr lang="en-GB" dirty="0"/>
              <a:t>hopes</a:t>
            </a:r>
          </a:p>
          <a:p>
            <a:pPr lvl="1">
              <a:spcBef>
                <a:spcPts val="600"/>
              </a:spcBef>
              <a:spcAft>
                <a:spcPts val="0"/>
              </a:spcAft>
            </a:pPr>
            <a:r>
              <a:rPr lang="en-GB" dirty="0"/>
              <a:t>fears</a:t>
            </a:r>
          </a:p>
          <a:p>
            <a:endParaRPr lang="en-GB" dirty="0"/>
          </a:p>
        </p:txBody>
      </p:sp>
    </p:spTree>
    <p:extLst>
      <p:ext uri="{BB962C8B-B14F-4D97-AF65-F5344CB8AC3E}">
        <p14:creationId xmlns:p14="http://schemas.microsoft.com/office/powerpoint/2010/main" val="29664588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2"/>
          <p:cNvSpPr>
            <a:spLocks noGrp="1" noChangeArrowheads="1"/>
          </p:cNvSpPr>
          <p:nvPr>
            <p:ph type="title"/>
          </p:nvPr>
        </p:nvSpPr>
        <p:spPr>
          <a:xfrm>
            <a:off x="467544" y="228600"/>
            <a:ext cx="7990656" cy="1066800"/>
          </a:xfrm>
        </p:spPr>
        <p:txBody>
          <a:bodyPr/>
          <a:lstStyle/>
          <a:p>
            <a:r>
              <a:rPr lang="en-GB" dirty="0" smtClean="0"/>
              <a:t>Objectives</a:t>
            </a:r>
          </a:p>
        </p:txBody>
      </p:sp>
      <p:sp>
        <p:nvSpPr>
          <p:cNvPr id="35842" name="Rectangle 13"/>
          <p:cNvSpPr>
            <a:spLocks noGrp="1" noChangeArrowheads="1"/>
          </p:cNvSpPr>
          <p:nvPr>
            <p:ph idx="1"/>
          </p:nvPr>
        </p:nvSpPr>
        <p:spPr>
          <a:xfrm>
            <a:off x="323529" y="1268760"/>
            <a:ext cx="8640960" cy="3023840"/>
          </a:xfrm>
        </p:spPr>
        <p:txBody>
          <a:bodyPr/>
          <a:lstStyle/>
          <a:p>
            <a:pPr marL="0" indent="0">
              <a:lnSpc>
                <a:spcPct val="90000"/>
              </a:lnSpc>
              <a:buNone/>
            </a:pPr>
            <a:r>
              <a:rPr lang="en-GB" dirty="0" smtClean="0"/>
              <a:t>To:</a:t>
            </a:r>
          </a:p>
          <a:p>
            <a:pPr>
              <a:lnSpc>
                <a:spcPct val="90000"/>
              </a:lnSpc>
            </a:pPr>
            <a:r>
              <a:rPr lang="en-GB" dirty="0"/>
              <a:t>p</a:t>
            </a:r>
            <a:r>
              <a:rPr lang="en-GB" dirty="0" smtClean="0"/>
              <a:t>romote personal reflection;</a:t>
            </a:r>
          </a:p>
          <a:p>
            <a:pPr>
              <a:lnSpc>
                <a:spcPct val="90000"/>
              </a:lnSpc>
            </a:pPr>
            <a:r>
              <a:rPr lang="en-GB" dirty="0" smtClean="0"/>
              <a:t>develop your understanding of ‘reflective practice’ and its centrality to professionalism;</a:t>
            </a:r>
          </a:p>
          <a:p>
            <a:pPr>
              <a:lnSpc>
                <a:spcPct val="90000"/>
              </a:lnSpc>
            </a:pPr>
            <a:r>
              <a:rPr lang="en-GB" dirty="0" smtClean="0"/>
              <a:t>understand the purpose of </a:t>
            </a:r>
            <a:r>
              <a:rPr lang="en-GB" dirty="0"/>
              <a:t>‘reflective </a:t>
            </a:r>
            <a:r>
              <a:rPr lang="en-GB" dirty="0" smtClean="0"/>
              <a:t>practice’ and its importance to ITE trainees;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Teachers’ Standards</a:t>
            </a:r>
            <a:endParaRPr lang="en-GB" dirty="0"/>
          </a:p>
        </p:txBody>
      </p:sp>
      <p:sp>
        <p:nvSpPr>
          <p:cNvPr id="3" name="Content Placeholder 2"/>
          <p:cNvSpPr>
            <a:spLocks noGrp="1"/>
          </p:cNvSpPr>
          <p:nvPr>
            <p:ph idx="1"/>
          </p:nvPr>
        </p:nvSpPr>
        <p:spPr/>
        <p:txBody>
          <a:bodyPr/>
          <a:lstStyle/>
          <a:p>
            <a:pPr marL="0" indent="0">
              <a:buNone/>
            </a:pPr>
            <a:r>
              <a:rPr lang="en-GB" dirty="0" smtClean="0"/>
              <a:t>TS 4: </a:t>
            </a:r>
            <a:r>
              <a:rPr lang="en-GB" dirty="0"/>
              <a:t>reflect systematically on the effectiveness of lessons and approaches to teaching </a:t>
            </a:r>
          </a:p>
          <a:p>
            <a:endParaRPr lang="en-GB" dirty="0"/>
          </a:p>
          <a:p>
            <a:pPr marL="0" indent="0">
              <a:buNone/>
            </a:pPr>
            <a:r>
              <a:rPr lang="en-GB" dirty="0" smtClean="0"/>
              <a:t>TS 8: take </a:t>
            </a:r>
            <a:r>
              <a:rPr lang="en-GB" dirty="0"/>
              <a:t>responsibility for improving teaching through appropriate professional development, responding to advice and feedback from colleagues </a:t>
            </a:r>
          </a:p>
          <a:p>
            <a:endParaRPr lang="en-GB" dirty="0"/>
          </a:p>
          <a:p>
            <a:pPr marL="0" indent="0">
              <a:buNone/>
            </a:pPr>
            <a:endParaRPr lang="en-GB" dirty="0"/>
          </a:p>
          <a:p>
            <a:endParaRPr lang="en-GB" dirty="0"/>
          </a:p>
        </p:txBody>
      </p:sp>
    </p:spTree>
    <p:extLst>
      <p:ext uri="{BB962C8B-B14F-4D97-AF65-F5344CB8AC3E}">
        <p14:creationId xmlns:p14="http://schemas.microsoft.com/office/powerpoint/2010/main" val="15865455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2768352"/>
          </a:xfrm>
        </p:spPr>
        <p:txBody>
          <a:bodyPr/>
          <a:lstStyle/>
          <a:p>
            <a:r>
              <a:rPr lang="en-GB" dirty="0" smtClean="0"/>
              <a:t>Definitions of ‘reflection, reflective practice, reflexivity…</a:t>
            </a:r>
            <a:endParaRPr lang="en-GB" dirty="0"/>
          </a:p>
        </p:txBody>
      </p:sp>
      <p:sp>
        <p:nvSpPr>
          <p:cNvPr id="4" name="Content Placeholder 2"/>
          <p:cNvSpPr>
            <a:spLocks noGrp="1"/>
          </p:cNvSpPr>
          <p:nvPr>
            <p:ph idx="1"/>
          </p:nvPr>
        </p:nvSpPr>
        <p:spPr>
          <a:xfrm>
            <a:off x="540668" y="2996952"/>
            <a:ext cx="8062664" cy="2404898"/>
          </a:xfrm>
        </p:spPr>
        <p:txBody>
          <a:bodyPr/>
          <a:lstStyle/>
          <a:p>
            <a:pPr>
              <a:spcBef>
                <a:spcPts val="600"/>
              </a:spcBef>
              <a:spcAft>
                <a:spcPts val="0"/>
              </a:spcAft>
            </a:pPr>
            <a:r>
              <a:rPr lang="en-GB" dirty="0" smtClean="0"/>
              <a:t>In groups of 3 (one A, B  and C) briefly share your definitions.</a:t>
            </a:r>
          </a:p>
          <a:p>
            <a:pPr>
              <a:spcBef>
                <a:spcPts val="600"/>
              </a:spcBef>
              <a:spcAft>
                <a:spcPts val="0"/>
              </a:spcAft>
            </a:pPr>
            <a:r>
              <a:rPr lang="en-GB" dirty="0" smtClean="0">
                <a:solidFill>
                  <a:srgbClr val="FF0000"/>
                </a:solidFill>
              </a:rPr>
              <a:t>Aim</a:t>
            </a:r>
            <a:r>
              <a:rPr lang="en-GB" dirty="0"/>
              <a:t>:</a:t>
            </a:r>
            <a:r>
              <a:rPr lang="en-GB" dirty="0" smtClean="0"/>
              <a:t> identify the key </a:t>
            </a:r>
            <a:r>
              <a:rPr lang="en-GB" dirty="0" smtClean="0">
                <a:solidFill>
                  <a:srgbClr val="FF0000"/>
                </a:solidFill>
              </a:rPr>
              <a:t>similarities</a:t>
            </a:r>
            <a:r>
              <a:rPr lang="en-GB" dirty="0" smtClean="0"/>
              <a:t> and </a:t>
            </a:r>
            <a:r>
              <a:rPr lang="en-GB" dirty="0" smtClean="0">
                <a:solidFill>
                  <a:srgbClr val="FF0000"/>
                </a:solidFill>
              </a:rPr>
              <a:t>differences</a:t>
            </a:r>
            <a:r>
              <a:rPr lang="en-GB" dirty="0" smtClean="0"/>
              <a:t> between them</a:t>
            </a:r>
          </a:p>
          <a:p>
            <a:pPr>
              <a:spcBef>
                <a:spcPts val="600"/>
              </a:spcBef>
              <a:spcAft>
                <a:spcPts val="0"/>
              </a:spcAft>
            </a:pPr>
            <a:r>
              <a:rPr lang="en-GB" dirty="0" smtClean="0"/>
              <a:t>15 mins (max)</a:t>
            </a:r>
            <a:endParaRPr lang="en-GB" dirty="0"/>
          </a:p>
          <a:p>
            <a:endParaRPr lang="en-GB" dirty="0"/>
          </a:p>
        </p:txBody>
      </p:sp>
    </p:spTree>
    <p:extLst>
      <p:ext uri="{BB962C8B-B14F-4D97-AF65-F5344CB8AC3E}">
        <p14:creationId xmlns:p14="http://schemas.microsoft.com/office/powerpoint/2010/main" val="20194996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179512" y="260648"/>
            <a:ext cx="7844408" cy="680120"/>
          </a:xfrm>
        </p:spPr>
        <p:txBody>
          <a:bodyPr/>
          <a:lstStyle/>
          <a:p>
            <a:r>
              <a:rPr lang="en-GB" dirty="0" smtClean="0"/>
              <a:t>A. Kolb’s Learning    Cycle </a:t>
            </a:r>
          </a:p>
        </p:txBody>
      </p:sp>
      <p:pic>
        <p:nvPicPr>
          <p:cNvPr id="7168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8483" t="32751" r="59438" b="41758"/>
          <a:stretch/>
        </p:blipFill>
        <p:spPr bwMode="auto">
          <a:xfrm>
            <a:off x="7308304" y="2512479"/>
            <a:ext cx="1587557" cy="14663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685"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l="18399" t="31592" r="65000" b="44363"/>
          <a:stretch/>
        </p:blipFill>
        <p:spPr bwMode="auto">
          <a:xfrm>
            <a:off x="4020206" y="5718004"/>
            <a:ext cx="983841" cy="1139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686" name="Picture 6"/>
          <p:cNvPicPr>
            <a:picLocks noChangeAspect="1" noChangeArrowheads="1"/>
          </p:cNvPicPr>
          <p:nvPr/>
        </p:nvPicPr>
        <p:blipFill rotWithShape="1">
          <a:blip r:embed="rId5">
            <a:extLst>
              <a:ext uri="{28A0092B-C50C-407E-A947-70E740481C1C}">
                <a14:useLocalDpi xmlns:a14="http://schemas.microsoft.com/office/drawing/2010/main" val="0"/>
              </a:ext>
            </a:extLst>
          </a:blip>
          <a:srcRect l="23034" t="33593" r="62135" b="41758"/>
          <a:stretch/>
        </p:blipFill>
        <p:spPr bwMode="auto">
          <a:xfrm>
            <a:off x="467544" y="2536523"/>
            <a:ext cx="1200440" cy="15960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Kolb"/>
          <p:cNvPicPr/>
          <p:nvPr/>
        </p:nvPicPr>
        <p:blipFill>
          <a:blip r:embed="rId6">
            <a:extLst>
              <a:ext uri="{28A0092B-C50C-407E-A947-70E740481C1C}">
                <a14:useLocalDpi xmlns:a14="http://schemas.microsoft.com/office/drawing/2010/main" val="0"/>
              </a:ext>
            </a:extLst>
          </a:blip>
          <a:srcRect/>
          <a:stretch>
            <a:fillRect/>
          </a:stretch>
        </p:blipFill>
        <p:spPr bwMode="auto">
          <a:xfrm>
            <a:off x="1667984" y="1468359"/>
            <a:ext cx="5640320" cy="4249645"/>
          </a:xfrm>
          <a:prstGeom prst="rect">
            <a:avLst/>
          </a:prstGeom>
          <a:noFill/>
          <a:ln>
            <a:noFill/>
          </a:ln>
        </p:spPr>
      </p:pic>
      <p:pic>
        <p:nvPicPr>
          <p:cNvPr id="71682"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7107" t="27915" r="63086" b="45941"/>
          <a:stretch/>
        </p:blipFill>
        <p:spPr bwMode="auto">
          <a:xfrm>
            <a:off x="5319030" y="788239"/>
            <a:ext cx="966281" cy="1020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14606" y="6039810"/>
            <a:ext cx="4572000" cy="746358"/>
          </a:xfrm>
          <a:prstGeom prst="rect">
            <a:avLst/>
          </a:prstGeom>
        </p:spPr>
        <p:txBody>
          <a:bodyPr>
            <a:spAutoFit/>
          </a:bodyPr>
          <a:lstStyle/>
          <a:p>
            <a:pPr>
              <a:lnSpc>
                <a:spcPts val="1740"/>
              </a:lnSpc>
              <a:spcAft>
                <a:spcPts val="750"/>
              </a:spcAft>
            </a:pPr>
            <a:r>
              <a:rPr lang="en-GB" sz="1800" u="sng" kern="1800" dirty="0">
                <a:solidFill>
                  <a:srgbClr val="0000FF"/>
                </a:solidFill>
                <a:latin typeface="Arial" panose="020B0604020202020204" pitchFamily="34" charset="0"/>
                <a:ea typeface="Times New Roman" panose="02020603050405020304" pitchFamily="18" charset="0"/>
                <a:cs typeface="Times New Roman" panose="02020603050405020304" pitchFamily="18" charset="0"/>
                <a:hlinkClick r:id="rId8"/>
              </a:rPr>
              <a:t>http://www2.le.ac.uk/departments/gradschool/training/eresources/teaching/theories/kolb</a:t>
            </a:r>
            <a:r>
              <a:rPr lang="en-GB" sz="1800" kern="18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68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68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68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16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395536" y="181520"/>
            <a:ext cx="8640960" cy="1066800"/>
          </a:xfrm>
        </p:spPr>
        <p:txBody>
          <a:bodyPr/>
          <a:lstStyle/>
          <a:p>
            <a:r>
              <a:rPr lang="en-GB" sz="3200" dirty="0" smtClean="0"/>
              <a:t>B. Reflection according to Bolton (2006)</a:t>
            </a:r>
          </a:p>
        </p:txBody>
      </p:sp>
      <p:sp>
        <p:nvSpPr>
          <p:cNvPr id="50179" name="Rectangle 3"/>
          <p:cNvSpPr>
            <a:spLocks noGrp="1" noChangeArrowheads="1"/>
          </p:cNvSpPr>
          <p:nvPr>
            <p:ph idx="1"/>
          </p:nvPr>
        </p:nvSpPr>
        <p:spPr>
          <a:xfrm>
            <a:off x="395288" y="1150876"/>
            <a:ext cx="8424862" cy="1841376"/>
          </a:xfrm>
        </p:spPr>
        <p:txBody>
          <a:bodyPr/>
          <a:lstStyle/>
          <a:p>
            <a:pPr marL="0" indent="0">
              <a:lnSpc>
                <a:spcPct val="80000"/>
              </a:lnSpc>
              <a:buFontTx/>
              <a:buNone/>
            </a:pPr>
            <a:r>
              <a:rPr lang="en-GB" sz="2200" dirty="0" smtClean="0"/>
              <a:t>‘</a:t>
            </a:r>
            <a:r>
              <a:rPr lang="en-GB" sz="2200" b="1" dirty="0" smtClean="0">
                <a:solidFill>
                  <a:srgbClr val="0099CC"/>
                </a:solidFill>
              </a:rPr>
              <a:t>Reflection</a:t>
            </a:r>
            <a:r>
              <a:rPr lang="en-GB" sz="2200" dirty="0" smtClean="0"/>
              <a:t> is an in-depth consideration of events or situations: the people involved, what they experienced, and how they felt about it. This involves reviewing or re-living the experience to bring it into focus, and replying from </a:t>
            </a:r>
            <a:r>
              <a:rPr lang="en-GB" sz="2200" dirty="0" smtClean="0">
                <a:solidFill>
                  <a:srgbClr val="FF0000"/>
                </a:solidFill>
              </a:rPr>
              <a:t>diverse points of view</a:t>
            </a:r>
            <a:r>
              <a:rPr lang="en-GB" sz="2200" dirty="0" smtClean="0"/>
              <a:t>. Seemingly innocent details might prove to be key; seemingly vital details may be irrelevant’ (Bolton, 2010, p. </a:t>
            </a:r>
            <a:r>
              <a:rPr lang="en-GB" sz="2200" dirty="0" err="1" smtClean="0"/>
              <a:t>xvix</a:t>
            </a:r>
            <a:r>
              <a:rPr lang="en-GB" sz="2200" dirty="0" smtClean="0"/>
              <a:t>)</a:t>
            </a:r>
          </a:p>
          <a:p>
            <a:pPr marL="0" indent="0">
              <a:lnSpc>
                <a:spcPct val="80000"/>
              </a:lnSpc>
              <a:buNone/>
            </a:pPr>
            <a:r>
              <a:rPr lang="en-GB" sz="2200" b="1" dirty="0" smtClean="0">
                <a:solidFill>
                  <a:srgbClr val="0099CC"/>
                </a:solidFill>
              </a:rPr>
              <a:t>Reflection</a:t>
            </a:r>
            <a:r>
              <a:rPr lang="en-GB" sz="2200" dirty="0" smtClean="0"/>
              <a:t> is </a:t>
            </a:r>
            <a:r>
              <a:rPr lang="en-GB" sz="2200" dirty="0" smtClean="0">
                <a:solidFill>
                  <a:srgbClr val="FF0000"/>
                </a:solidFill>
              </a:rPr>
              <a:t>a state of mind, an ongoing</a:t>
            </a:r>
            <a:r>
              <a:rPr lang="en-GB" sz="2200" dirty="0" smtClean="0"/>
              <a:t> constituent of practice, not a technique, or curriculum element. </a:t>
            </a:r>
            <a:r>
              <a:rPr lang="en-GB" sz="2200" i="1" dirty="0" smtClean="0"/>
              <a:t>Reflective Practice</a:t>
            </a:r>
            <a:r>
              <a:rPr lang="en-GB" sz="2200" dirty="0" smtClean="0"/>
              <a:t> can enable practitioners to learn from experience about themselves, their work, and the way they relate to </a:t>
            </a:r>
            <a:r>
              <a:rPr lang="en-GB" sz="2200" dirty="0" smtClean="0">
                <a:solidFill>
                  <a:srgbClr val="FF0000"/>
                </a:solidFill>
              </a:rPr>
              <a:t>home and work, significant others and wider society and culture</a:t>
            </a:r>
            <a:r>
              <a:rPr lang="en-GB" sz="2200" dirty="0" smtClean="0"/>
              <a:t>. It gives strategies to bring things out into the open, and frame appropriate and searching questions never asked before. It can provide relatively safe and confidential ways to explore and express experiences otherwise difficult to communicate. It </a:t>
            </a:r>
            <a:r>
              <a:rPr lang="en-GB" sz="2200" dirty="0" smtClean="0">
                <a:solidFill>
                  <a:srgbClr val="FF0000"/>
                </a:solidFill>
              </a:rPr>
              <a:t>challenges assumptions, ideological illusions, damaging social and cultural biases, inequalities</a:t>
            </a:r>
            <a:r>
              <a:rPr lang="en-GB" sz="2200" dirty="0" smtClean="0"/>
              <a:t>, and questions personal behaviours which perhaps silence the voices of others or otherwise marginalise them. (Bolton, 2006, pp.3)</a:t>
            </a:r>
          </a:p>
          <a:p>
            <a:pPr marL="0" indent="0">
              <a:lnSpc>
                <a:spcPct val="80000"/>
              </a:lnSpc>
              <a:buNone/>
            </a:pPr>
            <a:endParaRPr lang="en-GB" sz="2000" dirty="0"/>
          </a:p>
          <a:p>
            <a:pPr marL="0" indent="0">
              <a:lnSpc>
                <a:spcPct val="80000"/>
              </a:lnSpc>
              <a:buFontTx/>
              <a:buNone/>
            </a:pPr>
            <a:endParaRPr lang="en-GB" sz="20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712968" cy="845065"/>
          </a:xfrm>
        </p:spPr>
        <p:txBody>
          <a:bodyPr/>
          <a:lstStyle/>
          <a:p>
            <a:r>
              <a:rPr lang="en-GB" sz="3200" dirty="0" smtClean="0"/>
              <a:t>C. Reflection according to </a:t>
            </a:r>
            <a:r>
              <a:rPr lang="en-GB" sz="3200" dirty="0" err="1" smtClean="0"/>
              <a:t>Schon</a:t>
            </a:r>
            <a:r>
              <a:rPr lang="en-GB" sz="3200" dirty="0" smtClean="0"/>
              <a:t> (1991)</a:t>
            </a:r>
            <a:endParaRPr lang="en-GB" sz="3200" dirty="0"/>
          </a:p>
        </p:txBody>
      </p:sp>
      <p:sp>
        <p:nvSpPr>
          <p:cNvPr id="3" name="Content Placeholder 2"/>
          <p:cNvSpPr>
            <a:spLocks noGrp="1"/>
          </p:cNvSpPr>
          <p:nvPr>
            <p:ph idx="1"/>
          </p:nvPr>
        </p:nvSpPr>
        <p:spPr>
          <a:xfrm>
            <a:off x="467544" y="886132"/>
            <a:ext cx="8352928" cy="4505672"/>
          </a:xfrm>
        </p:spPr>
        <p:txBody>
          <a:bodyPr/>
          <a:lstStyle/>
          <a:p>
            <a:pPr marL="0" indent="0">
              <a:buNone/>
            </a:pPr>
            <a:r>
              <a:rPr lang="en-GB" sz="2000" dirty="0"/>
              <a:t>“When we reflect, we consider deeply something which we might not otherwise have given much thought to. This helps us to learn.  Reflection is concerned with consciously looking at and thinking about our experiences, actions, feelings and responses and then interpreting or analysing them in order to learn from them (</a:t>
            </a:r>
            <a:r>
              <a:rPr lang="en-GB" sz="2000" dirty="0" err="1"/>
              <a:t>Boud</a:t>
            </a:r>
            <a:r>
              <a:rPr lang="en-GB" sz="2000" dirty="0"/>
              <a:t> et al., 1994; Atkins and Murphy, 1994). Typically we do this by asking </a:t>
            </a:r>
            <a:r>
              <a:rPr lang="en-GB" sz="2000" dirty="0">
                <a:solidFill>
                  <a:srgbClr val="FF0000"/>
                </a:solidFill>
              </a:rPr>
              <a:t>ourselves</a:t>
            </a:r>
            <a:r>
              <a:rPr lang="en-GB" sz="2000" dirty="0"/>
              <a:t> questions about </a:t>
            </a:r>
            <a:r>
              <a:rPr lang="en-GB" sz="2000" dirty="0">
                <a:solidFill>
                  <a:srgbClr val="FF0000"/>
                </a:solidFill>
              </a:rPr>
              <a:t>what we did, how we did it and what we learnt from doing it</a:t>
            </a:r>
            <a:r>
              <a:rPr lang="en-GB" sz="2000" dirty="0"/>
              <a:t>.  </a:t>
            </a:r>
            <a:r>
              <a:rPr lang="en-GB" sz="2000" dirty="0" err="1"/>
              <a:t>Schön</a:t>
            </a:r>
            <a:r>
              <a:rPr lang="en-GB" sz="2000" dirty="0"/>
              <a:t> (1991) distinguishes between reflection-on-action and reflection-in-action in the following way: </a:t>
            </a:r>
            <a:r>
              <a:rPr lang="en-GB" sz="2000" dirty="0">
                <a:solidFill>
                  <a:srgbClr val="FF0000"/>
                </a:solidFill>
              </a:rPr>
              <a:t>Reflection-in-action</a:t>
            </a:r>
            <a:r>
              <a:rPr lang="en-GB" sz="2000" dirty="0"/>
              <a:t> is concerned with practising critically. So, a physiotherapy student working with a client on an exercise programme is making decisions about the suitability of particular exercises, which exercise to do next and judging the success of each exercise at the same time as they are conducting the activity. </a:t>
            </a:r>
            <a:r>
              <a:rPr lang="en-GB" sz="2000" dirty="0">
                <a:solidFill>
                  <a:srgbClr val="FF0000"/>
                </a:solidFill>
              </a:rPr>
              <a:t>Reflection-on-action</a:t>
            </a:r>
            <a:r>
              <a:rPr lang="en-GB" sz="2000" dirty="0"/>
              <a:t> on the other hand, occurs after the activity  has taken place when you are thinking about what you (and  others) did, judging how successful you were and whether any  changes to what you did could have resulted in different  outcomes</a:t>
            </a:r>
            <a:r>
              <a:rPr lang="en-GB" sz="2000" dirty="0" smtClean="0"/>
              <a:t>. </a:t>
            </a:r>
          </a:p>
          <a:p>
            <a:pPr marL="0" indent="0">
              <a:buNone/>
            </a:pPr>
            <a:r>
              <a:rPr lang="en-GB" sz="2000" u="sng" dirty="0">
                <a:solidFill>
                  <a:srgbClr val="0099CC"/>
                </a:solidFill>
                <a:hlinkClick r:id="rId3"/>
              </a:rPr>
              <a:t>http://www.learningdevelopment.plymouth.ac.uk/LDstudyguides/pdf/11Reflection.pdf</a:t>
            </a:r>
            <a:endParaRPr lang="en-GB" sz="2000" dirty="0">
              <a:solidFill>
                <a:srgbClr val="0099CC"/>
              </a:solidFill>
            </a:endParaRPr>
          </a:p>
          <a:p>
            <a:pPr marL="0" indent="0">
              <a:buNone/>
            </a:pPr>
            <a:endParaRPr lang="en-GB" sz="2000" dirty="0"/>
          </a:p>
        </p:txBody>
      </p:sp>
    </p:spTree>
    <p:extLst>
      <p:ext uri="{BB962C8B-B14F-4D97-AF65-F5344CB8AC3E}">
        <p14:creationId xmlns:p14="http://schemas.microsoft.com/office/powerpoint/2010/main" val="989022766"/>
      </p:ext>
    </p:extLst>
  </p:cSld>
  <p:clrMapOvr>
    <a:masterClrMapping/>
  </p:clrMapOvr>
  <p:timing>
    <p:tnLst>
      <p:par>
        <p:cTn id="1" dur="indefinite" restart="never" nodeType="tmRoot"/>
      </p:par>
    </p:tnLst>
  </p:timing>
</p:sld>
</file>

<file path=ppt/theme/theme1.xml><?xml version="1.0" encoding="utf-8"?>
<a:theme xmlns:a="http://schemas.openxmlformats.org/drawingml/2006/main" name="Warwick">
  <a:themeElements>
    <a:clrScheme name="Custom 4">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CC"/>
      </a:hlink>
      <a:folHlink>
        <a:srgbClr val="B2B2B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Warwick</Template>
  <TotalTime>8543</TotalTime>
  <Words>2039</Words>
  <Application>Microsoft Office PowerPoint</Application>
  <PresentationFormat>On-screen Show (4:3)</PresentationFormat>
  <Paragraphs>105</Paragraphs>
  <Slides>21</Slides>
  <Notes>20</Notes>
  <HiddenSlides>0</HiddenSlides>
  <MMClips>0</MMClips>
  <ScaleCrop>false</ScaleCrop>
  <HeadingPairs>
    <vt:vector size="6" baseType="variant">
      <vt:variant>
        <vt:lpstr>Fonts Used</vt:lpstr>
      </vt:variant>
      <vt:variant>
        <vt:i4>4</vt:i4>
      </vt:variant>
      <vt:variant>
        <vt:lpstr>Theme</vt:lpstr>
      </vt:variant>
      <vt:variant>
        <vt:i4>5</vt:i4>
      </vt:variant>
      <vt:variant>
        <vt:lpstr>Slide Titles</vt:lpstr>
      </vt:variant>
      <vt:variant>
        <vt:i4>21</vt:i4>
      </vt:variant>
    </vt:vector>
  </HeadingPairs>
  <TitlesOfParts>
    <vt:vector size="30" baseType="lpstr">
      <vt:lpstr>Arial</vt:lpstr>
      <vt:lpstr>Arial Black</vt:lpstr>
      <vt:lpstr>Calibri</vt:lpstr>
      <vt:lpstr>Times New Roman</vt:lpstr>
      <vt:lpstr>Warwick</vt:lpstr>
      <vt:lpstr>1_Custom Design</vt:lpstr>
      <vt:lpstr>Custom Design</vt:lpstr>
      <vt:lpstr>2_Custom Design</vt:lpstr>
      <vt:lpstr>3_Custom Design</vt:lpstr>
      <vt:lpstr>Developing Reflective Practice</vt:lpstr>
      <vt:lpstr>Practical Reflection</vt:lpstr>
      <vt:lpstr>The year ahead…</vt:lpstr>
      <vt:lpstr>Objectives</vt:lpstr>
      <vt:lpstr>Teachers’ Standards</vt:lpstr>
      <vt:lpstr>Definitions of ‘reflection, reflective practice, reflexivity…</vt:lpstr>
      <vt:lpstr>A. Kolb’s Learning    Cycle </vt:lpstr>
      <vt:lpstr>B. Reflection according to Bolton (2006)</vt:lpstr>
      <vt:lpstr>C. Reflection according to Schon (1991)</vt:lpstr>
      <vt:lpstr>Reflexivity: What is it?</vt:lpstr>
      <vt:lpstr>Reflection or Reflexivity?</vt:lpstr>
      <vt:lpstr>Purposes of Reflective Practice (Theory to Practice)</vt:lpstr>
      <vt:lpstr>Pollard, 2005, p.5</vt:lpstr>
      <vt:lpstr>Scheduled Reflection in the PGCE Programme</vt:lpstr>
      <vt:lpstr>Levels of reflection</vt:lpstr>
      <vt:lpstr>Example 1</vt:lpstr>
      <vt:lpstr>PowerPoint Presentation</vt:lpstr>
      <vt:lpstr>Example 3</vt:lpstr>
      <vt:lpstr>We learn not from doing, but by thinking about what we do.        Anon.</vt:lpstr>
      <vt:lpstr>Plenary</vt:lpstr>
      <vt:lpstr>References</vt:lpstr>
    </vt:vector>
  </TitlesOfParts>
  <Company>SMC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dc:title>
  <dc:creator>x</dc:creator>
  <cp:lastModifiedBy>Rawlings, Emma</cp:lastModifiedBy>
  <cp:revision>120</cp:revision>
  <cp:lastPrinted>2017-07-24T09:39:29Z</cp:lastPrinted>
  <dcterms:created xsi:type="dcterms:W3CDTF">2011-05-24T09:16:47Z</dcterms:created>
  <dcterms:modified xsi:type="dcterms:W3CDTF">2019-09-04T13:28:27Z</dcterms:modified>
</cp:coreProperties>
</file>