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34"/>
  </p:notesMasterIdLst>
  <p:handoutMasterIdLst>
    <p:handoutMasterId r:id="rId35"/>
  </p:handoutMasterIdLst>
  <p:sldIdLst>
    <p:sldId id="270" r:id="rId4"/>
    <p:sldId id="271" r:id="rId5"/>
    <p:sldId id="346" r:id="rId6"/>
    <p:sldId id="308" r:id="rId7"/>
    <p:sldId id="309" r:id="rId8"/>
    <p:sldId id="347" r:id="rId9"/>
    <p:sldId id="363" r:id="rId10"/>
    <p:sldId id="348" r:id="rId11"/>
    <p:sldId id="369" r:id="rId12"/>
    <p:sldId id="349" r:id="rId13"/>
    <p:sldId id="352" r:id="rId14"/>
    <p:sldId id="353" r:id="rId15"/>
    <p:sldId id="350" r:id="rId16"/>
    <p:sldId id="355" r:id="rId17"/>
    <p:sldId id="277" r:id="rId18"/>
    <p:sldId id="357" r:id="rId19"/>
    <p:sldId id="366" r:id="rId20"/>
    <p:sldId id="358" r:id="rId21"/>
    <p:sldId id="286" r:id="rId22"/>
    <p:sldId id="360" r:id="rId23"/>
    <p:sldId id="361" r:id="rId24"/>
    <p:sldId id="345" r:id="rId25"/>
    <p:sldId id="368" r:id="rId26"/>
    <p:sldId id="330" r:id="rId27"/>
    <p:sldId id="328" r:id="rId28"/>
    <p:sldId id="367" r:id="rId29"/>
    <p:sldId id="333" r:id="rId30"/>
    <p:sldId id="332" r:id="rId31"/>
    <p:sldId id="299" r:id="rId32"/>
    <p:sldId id="303" r:id="rId3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0066"/>
    <a:srgbClr val="CC0000"/>
    <a:srgbClr val="33CC33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86652" autoAdjust="0"/>
  </p:normalViewPr>
  <p:slideViewPr>
    <p:cSldViewPr showGuides="1">
      <p:cViewPr varScale="1">
        <p:scale>
          <a:sx n="67" d="100"/>
          <a:sy n="67" d="100"/>
        </p:scale>
        <p:origin x="159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320"/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220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9F38A-B6E0-455C-AB64-BCA763D2ECA4}" type="slidenum">
              <a:rPr lang="en-GB" smtClean="0">
                <a:solidFill>
                  <a:srgbClr val="000000"/>
                </a:solidFill>
              </a:rPr>
              <a:pPr/>
              <a:t>10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579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9F38A-B6E0-455C-AB64-BCA763D2ECA4}" type="slidenum">
              <a:rPr lang="en-GB" smtClean="0">
                <a:solidFill>
                  <a:srgbClr val="000000"/>
                </a:solidFill>
              </a:rPr>
              <a:pPr/>
              <a:t>11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38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0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9F38A-B6E0-455C-AB64-BCA763D2ECA4}" type="slidenum">
              <a:rPr lang="en-GB" smtClean="0">
                <a:solidFill>
                  <a:srgbClr val="000000"/>
                </a:solidFill>
              </a:rPr>
              <a:pPr/>
              <a:t>12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527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080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9F38A-B6E0-455C-AB64-BCA763D2ECA4}" type="slidenum">
              <a:rPr lang="en-GB" smtClean="0">
                <a:solidFill>
                  <a:srgbClr val="000000"/>
                </a:solidFill>
              </a:rPr>
              <a:pPr/>
              <a:t>14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02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116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FD920D-8205-4451-AC00-828D593DE53F}" type="slidenum">
              <a:rPr lang="en-GB" smtClean="0">
                <a:solidFill>
                  <a:srgbClr val="000000"/>
                </a:solidFill>
              </a:rPr>
              <a:pPr/>
              <a:t>16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8237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667157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320">
              <a:defRPr/>
            </a:pP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>
                <a:solidFill>
                  <a:srgbClr val="000000"/>
                </a:solidFill>
              </a:rPr>
              <a:pPr/>
              <a:t>18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7384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872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320">
              <a:defRPr/>
            </a:pP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27256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837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aseline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1240-8AF6-4982-B61F-022FD51D8C66}" type="slidenum">
              <a:rPr lang="en-GB" smtClean="0">
                <a:solidFill>
                  <a:srgbClr val="000000"/>
                </a:solidFill>
              </a:rPr>
              <a:pPr/>
              <a:t>21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0176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11067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219870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320">
              <a:defRPr/>
            </a:pP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25929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314489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65726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107845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66588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886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9F38A-B6E0-455C-AB64-BCA763D2ECA4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9551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267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185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32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70EA2-92CA-45AE-970A-48CA6ACC23A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256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1819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3910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6811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85700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5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81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23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5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81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85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0.png"/><Relationship Id="rId5" Type="http://schemas.openxmlformats.org/officeDocument/2006/relationships/hyperlink" Target="https://www.youtube.com/watch?v=A0t70bwPD6Y" TargetMode="Externa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cl.ac.uk/sspp/departments/education/research/aspires/aspires-final-report-december-2013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uk-40853286" TargetMode="External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esa.int/ESA_in_your_country/United_Kingdom/Moon_mining_kit_ready_for_space_station_tests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jp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e.org.uk/resources/big-ideas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michaelt1979.files.wordpress.com/2013/09/curriculum-overview-for-years-1-6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hyperlink" Target="http://www.ase.org.uk/journal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996952"/>
            <a:ext cx="7056784" cy="1296144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Introduction to Science </a:t>
            </a:r>
            <a:br>
              <a:rPr lang="en-GB" dirty="0" smtClean="0">
                <a:solidFill>
                  <a:srgbClr val="002060"/>
                </a:solidFill>
              </a:rPr>
            </a:b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327299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Sally Spicer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2019/20</a:t>
            </a:r>
          </a:p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S.L.Spicer@warwick.ac.uk</a:t>
            </a:r>
            <a:endParaRPr lang="en-GB" sz="2800" dirty="0">
              <a:solidFill>
                <a:srgbClr val="0070C0"/>
              </a:solidFill>
            </a:endParaRP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7" t="23357" r="2532" b="15883"/>
          <a:stretch/>
        </p:blipFill>
        <p:spPr>
          <a:xfrm rot="5400000">
            <a:off x="3311860" y="944724"/>
            <a:ext cx="2664296" cy="12961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719" y="3645024"/>
            <a:ext cx="3094785" cy="22679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6114" y="3602149"/>
            <a:ext cx="3153291" cy="231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252" y="3819782"/>
            <a:ext cx="2768600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Some famous (or not) scientists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054" y="1124744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Potential role models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54" y="1730327"/>
            <a:ext cx="2195513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54" y="3688130"/>
            <a:ext cx="1710237" cy="203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68" y="1659232"/>
            <a:ext cx="1916067" cy="1788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 descr="\\RUMPLE\user50\e\edsmbn\Documents\My Pictures\Tim Peak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68" y="3638680"/>
            <a:ext cx="1961539" cy="202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37166" y="1712720"/>
            <a:ext cx="3061003" cy="17206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4649" y="5603376"/>
            <a:ext cx="8874702" cy="66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75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ular Callout 4"/>
          <p:cNvSpPr/>
          <p:nvPr/>
        </p:nvSpPr>
        <p:spPr bwMode="auto">
          <a:xfrm>
            <a:off x="596966" y="3645024"/>
            <a:ext cx="7848872" cy="2160240"/>
          </a:xfrm>
          <a:prstGeom prst="wedgeRoundRectCallou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Rectangular Callout 3"/>
          <p:cNvSpPr/>
          <p:nvPr/>
        </p:nvSpPr>
        <p:spPr bwMode="auto">
          <a:xfrm>
            <a:off x="609328" y="1302831"/>
            <a:ext cx="7848872" cy="1584176"/>
          </a:xfrm>
          <a:prstGeom prst="wedgeRect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Aims of primary / early science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176" y="1322543"/>
            <a:ext cx="7774632" cy="4145632"/>
          </a:xfrm>
        </p:spPr>
        <p:txBody>
          <a:bodyPr/>
          <a:lstStyle/>
          <a:p>
            <a:pPr marL="0" indent="0">
              <a:buNone/>
            </a:pPr>
            <a:r>
              <a:rPr lang="en-GB" sz="2800" i="1" dirty="0" smtClean="0">
                <a:solidFill>
                  <a:srgbClr val="002060"/>
                </a:solidFill>
              </a:rPr>
              <a:t>‘… </a:t>
            </a:r>
            <a:r>
              <a:rPr lang="en-GB" sz="2800" i="1" dirty="0">
                <a:solidFill>
                  <a:srgbClr val="002060"/>
                </a:solidFill>
              </a:rPr>
              <a:t>for </a:t>
            </a:r>
            <a:r>
              <a:rPr lang="en-GB" sz="2800" b="1" i="1" dirty="0">
                <a:solidFill>
                  <a:srgbClr val="002060"/>
                </a:solidFill>
              </a:rPr>
              <a:t>understanding the world</a:t>
            </a:r>
            <a:r>
              <a:rPr lang="en-GB" sz="2800" i="1" dirty="0">
                <a:solidFill>
                  <a:srgbClr val="002060"/>
                </a:solidFill>
              </a:rPr>
              <a:t>... </a:t>
            </a:r>
            <a:r>
              <a:rPr lang="en-GB" sz="2800" b="1" i="1" dirty="0">
                <a:solidFill>
                  <a:srgbClr val="002060"/>
                </a:solidFill>
              </a:rPr>
              <a:t>Science has changed our lives and is vital to the world’s future prosperity</a:t>
            </a:r>
            <a:r>
              <a:rPr lang="en-GB" sz="2800" i="1" baseline="30000" dirty="0">
                <a:solidFill>
                  <a:srgbClr val="002060"/>
                </a:solidFill>
              </a:rPr>
              <a:t> </a:t>
            </a:r>
            <a:r>
              <a:rPr lang="en-GB" sz="2800" i="1" dirty="0">
                <a:solidFill>
                  <a:srgbClr val="002060"/>
                </a:solidFill>
              </a:rPr>
              <a:t>…’</a:t>
            </a:r>
            <a:r>
              <a:rPr lang="en-GB" sz="2800" b="1" i="1" dirty="0">
                <a:solidFill>
                  <a:srgbClr val="002060"/>
                </a:solidFill>
              </a:rPr>
              <a:t> </a:t>
            </a:r>
            <a:r>
              <a:rPr lang="en-GB" sz="2800" dirty="0">
                <a:solidFill>
                  <a:srgbClr val="0070C0"/>
                </a:solidFill>
              </a:rPr>
              <a:t>(NC 2014) </a:t>
            </a:r>
            <a:endParaRPr lang="en-GB" sz="28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6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6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600" dirty="0" smtClean="0">
                <a:solidFill>
                  <a:srgbClr val="7030A0"/>
                </a:solidFill>
              </a:rPr>
              <a:t>Make sense of the world around us                              Equip ourselves with vital life skills ..                            Make informed decisions as scientifically literate members of society  </a:t>
            </a:r>
            <a:r>
              <a:rPr lang="en-GB" sz="2600" dirty="0" smtClean="0">
                <a:solidFill>
                  <a:srgbClr val="0070C0"/>
                </a:solidFill>
              </a:rPr>
              <a:t>(</a:t>
            </a:r>
            <a:r>
              <a:rPr lang="en-GB" sz="2600" dirty="0" err="1" smtClean="0">
                <a:solidFill>
                  <a:srgbClr val="0070C0"/>
                </a:solidFill>
              </a:rPr>
              <a:t>Harlen</a:t>
            </a:r>
            <a:r>
              <a:rPr lang="en-GB" sz="2600" dirty="0">
                <a:solidFill>
                  <a:srgbClr val="0070C0"/>
                </a:solidFill>
              </a:rPr>
              <a:t>, 2011 </a:t>
            </a:r>
            <a:r>
              <a:rPr lang="en-GB" sz="2600" dirty="0" smtClean="0">
                <a:solidFill>
                  <a:srgbClr val="0070C0"/>
                </a:solidFill>
              </a:rPr>
              <a:t>cited in ASE </a:t>
            </a:r>
            <a:r>
              <a:rPr lang="en-GB" sz="2600" dirty="0">
                <a:solidFill>
                  <a:srgbClr val="0070C0"/>
                </a:solidFill>
              </a:rPr>
              <a:t>Guide to Primary  Science </a:t>
            </a:r>
            <a:r>
              <a:rPr lang="en-GB" sz="2600" dirty="0" smtClean="0">
                <a:solidFill>
                  <a:srgbClr val="0070C0"/>
                </a:solidFill>
              </a:rPr>
              <a:t>Education 2018)</a:t>
            </a:r>
            <a:endParaRPr lang="en-GB" sz="26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10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188641"/>
            <a:ext cx="7886700" cy="1152128"/>
          </a:xfrm>
        </p:spPr>
        <p:txBody>
          <a:bodyPr/>
          <a:lstStyle/>
          <a:p>
            <a:r>
              <a:rPr lang="en-GB" altLang="en-US" dirty="0" smtClean="0">
                <a:solidFill>
                  <a:srgbClr val="002060"/>
                </a:solidFill>
              </a:rPr>
              <a:t>The importance of early science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446" y="1340769"/>
            <a:ext cx="8496944" cy="475252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4400" i="1" dirty="0" smtClean="0">
                <a:solidFill>
                  <a:srgbClr val="FF0066"/>
                </a:solidFill>
              </a:rPr>
              <a:t>“We </a:t>
            </a:r>
            <a:r>
              <a:rPr lang="en-GB" sz="4400" i="1" dirty="0">
                <a:solidFill>
                  <a:srgbClr val="FF0066"/>
                </a:solidFill>
              </a:rPr>
              <a:t>need to give children a clearer idea of the importance of science to our lives and what career choices science might lead us </a:t>
            </a:r>
            <a:r>
              <a:rPr lang="en-GB" sz="4400" i="1" dirty="0" smtClean="0">
                <a:solidFill>
                  <a:srgbClr val="FF0066"/>
                </a:solidFill>
              </a:rPr>
              <a:t>to” </a:t>
            </a:r>
            <a:r>
              <a:rPr lang="en-GB" sz="4400" dirty="0">
                <a:solidFill>
                  <a:srgbClr val="0070C0"/>
                </a:solidFill>
              </a:rPr>
              <a:t>Brian Cartwright </a:t>
            </a:r>
            <a:r>
              <a:rPr lang="en-GB" sz="4400" dirty="0" smtClean="0">
                <a:solidFill>
                  <a:srgbClr val="0070C0"/>
                </a:solidFill>
              </a:rPr>
              <a:t>at </a:t>
            </a:r>
            <a:r>
              <a:rPr lang="en-GB" sz="4400" dirty="0">
                <a:solidFill>
                  <a:srgbClr val="0070C0"/>
                </a:solidFill>
              </a:rPr>
              <a:t>NSLC, </a:t>
            </a:r>
            <a:r>
              <a:rPr lang="en-GB" sz="4400" dirty="0" smtClean="0">
                <a:solidFill>
                  <a:srgbClr val="0070C0"/>
                </a:solidFill>
              </a:rPr>
              <a:t>21.11.13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4400" dirty="0" smtClean="0">
                <a:solidFill>
                  <a:srgbClr val="002060"/>
                </a:solidFill>
              </a:rPr>
              <a:t>Most 10 – 14 year olds do not aspire to become scientists. A child age 10 who does not aspire to science is highly unlikely to by age 14 </a:t>
            </a:r>
            <a:r>
              <a:rPr lang="en-GB" sz="4400" dirty="0" smtClean="0">
                <a:solidFill>
                  <a:srgbClr val="0070C0"/>
                </a:solidFill>
              </a:rPr>
              <a:t>(Archer et al. 2013; ASPIRES)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400" kern="1200" dirty="0" smtClean="0">
                <a:solidFill>
                  <a:srgbClr val="7030A0"/>
                </a:solidFill>
              </a:rPr>
              <a:t>Practice: improvements </a:t>
            </a:r>
            <a:r>
              <a:rPr lang="en-US" sz="4400" kern="1200" dirty="0">
                <a:solidFill>
                  <a:srgbClr val="7030A0"/>
                </a:solidFill>
              </a:rPr>
              <a:t>in science </a:t>
            </a:r>
            <a:r>
              <a:rPr lang="en-US" sz="4400" kern="1200" dirty="0" smtClean="0">
                <a:solidFill>
                  <a:srgbClr val="7030A0"/>
                </a:solidFill>
              </a:rPr>
              <a:t>contributed </a:t>
            </a:r>
            <a:r>
              <a:rPr lang="en-US" sz="4400" kern="1200" dirty="0">
                <a:solidFill>
                  <a:srgbClr val="7030A0"/>
                </a:solidFill>
              </a:rPr>
              <a:t>in a substantial way to the overall improvements in the school and the school’s overall effectiveness</a:t>
            </a:r>
            <a:r>
              <a:rPr lang="en-US" sz="4400" kern="1200" dirty="0">
                <a:solidFill>
                  <a:srgbClr val="002060"/>
                </a:solidFill>
              </a:rPr>
              <a:t> </a:t>
            </a:r>
            <a:r>
              <a:rPr lang="en-US" sz="4400" kern="1200" dirty="0" smtClean="0">
                <a:solidFill>
                  <a:srgbClr val="0070C0"/>
                </a:solidFill>
              </a:rPr>
              <a:t>(</a:t>
            </a:r>
            <a:r>
              <a:rPr lang="en-GB" sz="4400" dirty="0" smtClean="0">
                <a:solidFill>
                  <a:srgbClr val="0070C0"/>
                </a:solidFill>
              </a:rPr>
              <a:t>Ofsted 2015 </a:t>
            </a:r>
            <a:r>
              <a:rPr lang="en-US" sz="4400" dirty="0">
                <a:solidFill>
                  <a:srgbClr val="0070C0"/>
                </a:solidFill>
              </a:rPr>
              <a:t>Improving science with the Lab </a:t>
            </a:r>
            <a:r>
              <a:rPr lang="en-US" sz="4400" dirty="0" smtClean="0">
                <a:solidFill>
                  <a:srgbClr val="0070C0"/>
                </a:solidFill>
              </a:rPr>
              <a:t>13 </a:t>
            </a:r>
            <a:r>
              <a:rPr lang="en-GB" sz="4400" dirty="0" smtClean="0">
                <a:solidFill>
                  <a:srgbClr val="0070C0"/>
                </a:solidFill>
              </a:rPr>
              <a:t>project</a:t>
            </a:r>
            <a:r>
              <a:rPr lang="en-GB" sz="4400" dirty="0">
                <a:solidFill>
                  <a:srgbClr val="0070C0"/>
                </a:solidFill>
              </a:rPr>
              <a:t>: </a:t>
            </a:r>
            <a:r>
              <a:rPr lang="en-GB" sz="4400" dirty="0" err="1">
                <a:solidFill>
                  <a:srgbClr val="0070C0"/>
                </a:solidFill>
              </a:rPr>
              <a:t>Irchester</a:t>
            </a:r>
            <a:r>
              <a:rPr lang="en-GB" sz="4400" dirty="0">
                <a:solidFill>
                  <a:srgbClr val="0070C0"/>
                </a:solidFill>
              </a:rPr>
              <a:t> Community </a:t>
            </a:r>
            <a:r>
              <a:rPr lang="en-GB" sz="4400" dirty="0" smtClean="0">
                <a:solidFill>
                  <a:srgbClr val="0070C0"/>
                </a:solidFill>
              </a:rPr>
              <a:t>Primary)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4400" dirty="0" smtClean="0">
                <a:solidFill>
                  <a:srgbClr val="CC0000"/>
                </a:solidFill>
              </a:rPr>
              <a:t>Context for learning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4400" dirty="0" smtClean="0">
                <a:solidFill>
                  <a:schemeClr val="accent2">
                    <a:lumMod val="50000"/>
                  </a:schemeClr>
                </a:solidFill>
              </a:rPr>
              <a:t>OFSTED – broad and balanced curriculum; quality of education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4400" dirty="0" smtClean="0">
                <a:solidFill>
                  <a:srgbClr val="00B050"/>
                </a:solidFill>
              </a:rPr>
              <a:t>Adding </a:t>
            </a:r>
            <a:r>
              <a:rPr lang="en-GB" sz="4400" dirty="0">
                <a:solidFill>
                  <a:srgbClr val="00B050"/>
                </a:solidFill>
              </a:rPr>
              <a:t>Science Capital</a:t>
            </a:r>
          </a:p>
          <a:p>
            <a:pPr marL="0" indent="0">
              <a:buNone/>
            </a:pP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4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Science Capital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07199" y="6091436"/>
            <a:ext cx="7772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GB" sz="2000" u="sng" dirty="0">
                <a:latin typeface="+mn-lt"/>
                <a:hlinkClick r:id="rId5"/>
              </a:rPr>
              <a:t>https://www.youtube.com/watch?v=A0t70bwPD6Y</a:t>
            </a:r>
          </a:p>
        </p:txBody>
      </p:sp>
      <p:pic>
        <p:nvPicPr>
          <p:cNvPr id="6" name="Science Capital cartoon Louise Arche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5616" y="1133382"/>
            <a:ext cx="7232772" cy="406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1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824136"/>
          </a:xfrm>
        </p:spPr>
        <p:txBody>
          <a:bodyPr/>
          <a:lstStyle/>
          <a:p>
            <a:r>
              <a:rPr lang="en-GB" sz="3600" dirty="0" smtClean="0">
                <a:solidFill>
                  <a:srgbClr val="002060"/>
                </a:solidFill>
              </a:rPr>
              <a:t>The importance of the EY/primary teacher</a:t>
            </a:r>
            <a:endParaRPr lang="en-GB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08720"/>
            <a:ext cx="7886700" cy="504055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sz="2400" dirty="0" smtClean="0">
                <a:solidFill>
                  <a:srgbClr val="7030A0"/>
                </a:solidFill>
              </a:rPr>
              <a:t>Teachers …major impact on pupil’s enjoyment of a subject </a:t>
            </a:r>
            <a:r>
              <a:rPr lang="en-GB" altLang="en-US" sz="2400" dirty="0">
                <a:solidFill>
                  <a:srgbClr val="7030A0"/>
                </a:solidFill>
              </a:rPr>
              <a:t>“Research evidence …it is </a:t>
            </a:r>
            <a:r>
              <a:rPr lang="en-GB" altLang="en-US" sz="2400" b="1" dirty="0">
                <a:solidFill>
                  <a:srgbClr val="7030A0"/>
                </a:solidFill>
              </a:rPr>
              <a:t>the teacher variables that are the most significant factor </a:t>
            </a:r>
            <a:r>
              <a:rPr lang="en-GB" altLang="en-US" sz="2400" dirty="0">
                <a:solidFill>
                  <a:srgbClr val="7030A0"/>
                </a:solidFill>
              </a:rPr>
              <a:t>determining (positive) attitude, not curriculum factors” </a:t>
            </a:r>
            <a:r>
              <a:rPr lang="en-GB" altLang="en-US" sz="2400" dirty="0" smtClean="0">
                <a:solidFill>
                  <a:srgbClr val="0070C0"/>
                </a:solidFill>
              </a:rPr>
              <a:t>(Wilson &amp; </a:t>
            </a:r>
            <a:r>
              <a:rPr lang="en-GB" altLang="en-US" sz="2400" dirty="0" err="1" smtClean="0">
                <a:solidFill>
                  <a:srgbClr val="0070C0"/>
                </a:solidFill>
              </a:rPr>
              <a:t>Mant</a:t>
            </a:r>
            <a:r>
              <a:rPr lang="en-GB" altLang="en-US" sz="2400" dirty="0" smtClean="0">
                <a:solidFill>
                  <a:srgbClr val="0070C0"/>
                </a:solidFill>
              </a:rPr>
              <a:t>. 2011)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C00000"/>
                </a:solidFill>
              </a:rPr>
              <a:t>…guiding </a:t>
            </a:r>
            <a:r>
              <a:rPr lang="en-GB" sz="2400" dirty="0">
                <a:solidFill>
                  <a:srgbClr val="C00000"/>
                </a:solidFill>
              </a:rPr>
              <a:t>children to make sense of their physical world… opportunities to explore, observe and find </a:t>
            </a:r>
            <a:r>
              <a:rPr lang="en-GB" sz="2400" dirty="0" smtClean="0">
                <a:solidFill>
                  <a:srgbClr val="C00000"/>
                </a:solidFill>
              </a:rPr>
              <a:t>out</a:t>
            </a:r>
            <a:r>
              <a:rPr lang="en-GB" sz="2400" dirty="0" smtClean="0">
                <a:solidFill>
                  <a:srgbClr val="0070C0"/>
                </a:solidFill>
              </a:rPr>
              <a:t>... </a:t>
            </a:r>
            <a:r>
              <a:rPr lang="en-GB" sz="2400" dirty="0" smtClean="0">
                <a:solidFill>
                  <a:srgbClr val="C00000"/>
                </a:solidFill>
              </a:rPr>
              <a:t>through </a:t>
            </a:r>
            <a:r>
              <a:rPr lang="en-GB" sz="2400" b="1" dirty="0">
                <a:solidFill>
                  <a:srgbClr val="C00000"/>
                </a:solidFill>
              </a:rPr>
              <a:t>planned, purposeful play </a:t>
            </a:r>
            <a:r>
              <a:rPr lang="en-GB" sz="2400" dirty="0" smtClean="0">
                <a:solidFill>
                  <a:srgbClr val="C00000"/>
                </a:solidFill>
              </a:rPr>
              <a:t>... </a:t>
            </a:r>
            <a:r>
              <a:rPr lang="en-GB" sz="2400" b="1" dirty="0" smtClean="0">
                <a:solidFill>
                  <a:srgbClr val="C00000"/>
                </a:solidFill>
              </a:rPr>
              <a:t>adult-led </a:t>
            </a:r>
            <a:r>
              <a:rPr lang="en-GB" sz="2400" b="1" dirty="0">
                <a:solidFill>
                  <a:srgbClr val="C00000"/>
                </a:solidFill>
              </a:rPr>
              <a:t>and </a:t>
            </a:r>
            <a:r>
              <a:rPr lang="en-GB" sz="2400" b="1" dirty="0" smtClean="0">
                <a:solidFill>
                  <a:srgbClr val="C00000"/>
                </a:solidFill>
              </a:rPr>
              <a:t>child-initiated </a:t>
            </a:r>
            <a:r>
              <a:rPr lang="en-GB" altLang="en-US" sz="2400" dirty="0" smtClean="0">
                <a:solidFill>
                  <a:srgbClr val="C00000"/>
                </a:solidFill>
              </a:rPr>
              <a:t> active learning; creating and thinking critically </a:t>
            </a:r>
            <a:r>
              <a:rPr lang="en-GB" sz="2400" dirty="0">
                <a:solidFill>
                  <a:srgbClr val="0070C0"/>
                </a:solidFill>
              </a:rPr>
              <a:t>(</a:t>
            </a:r>
            <a:r>
              <a:rPr lang="en-GB" sz="2400" dirty="0" smtClean="0">
                <a:solidFill>
                  <a:srgbClr val="0070C0"/>
                </a:solidFill>
              </a:rPr>
              <a:t>EYSF 2014)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B050"/>
                </a:solidFill>
              </a:rPr>
              <a:t>Essential pupils experience inspiring science ... Value and place of science in their lives </a:t>
            </a:r>
            <a:r>
              <a:rPr lang="en-GB" sz="2400" dirty="0" smtClean="0">
                <a:solidFill>
                  <a:srgbClr val="0070C0"/>
                </a:solidFill>
              </a:rPr>
              <a:t>(</a:t>
            </a:r>
            <a:r>
              <a:rPr lang="en-GB" sz="2400" dirty="0" err="1" smtClean="0">
                <a:solidFill>
                  <a:srgbClr val="0070C0"/>
                </a:solidFill>
              </a:rPr>
              <a:t>Wellcome</a:t>
            </a:r>
            <a:r>
              <a:rPr lang="en-GB" sz="2400" dirty="0" smtClean="0">
                <a:solidFill>
                  <a:srgbClr val="0070C0"/>
                </a:solidFill>
              </a:rPr>
              <a:t> Trust 2014)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66"/>
                </a:solidFill>
              </a:rPr>
              <a:t>     Relevant, inspiring, creative, engaging             </a:t>
            </a:r>
            <a:r>
              <a:rPr lang="en-GB" sz="2400" dirty="0" smtClean="0">
                <a:solidFill>
                  <a:srgbClr val="0070C0"/>
                </a:solidFill>
              </a:rPr>
              <a:t>(</a:t>
            </a:r>
            <a:r>
              <a:rPr lang="en-GB" sz="2400" dirty="0" err="1" smtClean="0">
                <a:solidFill>
                  <a:srgbClr val="0070C0"/>
                </a:solidFill>
              </a:rPr>
              <a:t>Serrett</a:t>
            </a:r>
            <a:r>
              <a:rPr lang="en-GB" sz="2400" dirty="0" smtClean="0">
                <a:solidFill>
                  <a:srgbClr val="0070C0"/>
                </a:solidFill>
              </a:rPr>
              <a:t>, N. &amp; Earle S. (2018) ASE Guide to Primary Science Education)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71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062664" cy="824136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Early Years Statutory Framework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3468"/>
            <a:ext cx="7772400" cy="4114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600" b="1" dirty="0">
                <a:solidFill>
                  <a:srgbClr val="002060"/>
                </a:solidFill>
              </a:rPr>
              <a:t>Overarching </a:t>
            </a:r>
            <a:r>
              <a:rPr lang="en-GB" sz="2600" b="1" dirty="0" smtClean="0">
                <a:solidFill>
                  <a:srgbClr val="002060"/>
                </a:solidFill>
              </a:rPr>
              <a:t>principles</a:t>
            </a:r>
            <a:endParaRPr lang="en-GB" sz="2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600" dirty="0" smtClean="0">
                <a:solidFill>
                  <a:srgbClr val="002060"/>
                </a:solidFill>
              </a:rPr>
              <a:t>• </a:t>
            </a:r>
            <a:r>
              <a:rPr lang="en-GB" sz="2600" dirty="0">
                <a:solidFill>
                  <a:srgbClr val="002060"/>
                </a:solidFill>
              </a:rPr>
              <a:t>every child is </a:t>
            </a:r>
            <a:r>
              <a:rPr lang="en-GB" sz="2600" b="1" dirty="0" smtClean="0">
                <a:solidFill>
                  <a:srgbClr val="0070C0"/>
                </a:solidFill>
              </a:rPr>
              <a:t>unique</a:t>
            </a:r>
            <a:r>
              <a:rPr lang="en-GB" sz="2600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2600" dirty="0" smtClean="0">
                <a:solidFill>
                  <a:srgbClr val="002060"/>
                </a:solidFill>
              </a:rPr>
              <a:t>• learn... through </a:t>
            </a:r>
            <a:r>
              <a:rPr lang="en-GB" sz="2600" b="1" dirty="0">
                <a:solidFill>
                  <a:srgbClr val="0070C0"/>
                </a:solidFill>
              </a:rPr>
              <a:t>positive relationships</a:t>
            </a:r>
            <a:r>
              <a:rPr lang="en-GB" sz="2600" dirty="0">
                <a:solidFill>
                  <a:srgbClr val="002060"/>
                </a:solidFill>
              </a:rPr>
              <a:t>; </a:t>
            </a:r>
          </a:p>
          <a:p>
            <a:pPr marL="0" indent="0">
              <a:buNone/>
            </a:pPr>
            <a:r>
              <a:rPr lang="en-GB" sz="2600" dirty="0">
                <a:solidFill>
                  <a:srgbClr val="002060"/>
                </a:solidFill>
              </a:rPr>
              <a:t>• </a:t>
            </a:r>
            <a:r>
              <a:rPr lang="en-GB" sz="2600" b="1" dirty="0" smtClean="0">
                <a:solidFill>
                  <a:srgbClr val="0070C0"/>
                </a:solidFill>
              </a:rPr>
              <a:t>enabling environments</a:t>
            </a:r>
            <a:endParaRPr lang="en-GB" sz="26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600" dirty="0" smtClean="0">
                <a:solidFill>
                  <a:srgbClr val="002060"/>
                </a:solidFill>
              </a:rPr>
              <a:t>• </a:t>
            </a:r>
            <a:r>
              <a:rPr lang="en-GB" sz="2600" b="1" dirty="0" smtClean="0">
                <a:solidFill>
                  <a:srgbClr val="0070C0"/>
                </a:solidFill>
              </a:rPr>
              <a:t>develop </a:t>
            </a:r>
            <a:r>
              <a:rPr lang="en-GB" sz="2600" b="1" dirty="0">
                <a:solidFill>
                  <a:srgbClr val="0070C0"/>
                </a:solidFill>
              </a:rPr>
              <a:t>and learn in different </a:t>
            </a:r>
            <a:r>
              <a:rPr lang="en-GB" sz="2600" b="1" dirty="0" smtClean="0">
                <a:solidFill>
                  <a:srgbClr val="0070C0"/>
                </a:solidFill>
              </a:rPr>
              <a:t>ways and </a:t>
            </a:r>
            <a:r>
              <a:rPr lang="en-GB" sz="2600" b="1" dirty="0">
                <a:solidFill>
                  <a:srgbClr val="0070C0"/>
                </a:solidFill>
              </a:rPr>
              <a:t>at different rates</a:t>
            </a:r>
            <a:r>
              <a:rPr lang="en-GB" sz="2600" dirty="0">
                <a:solidFill>
                  <a:srgbClr val="002060"/>
                </a:solidFill>
              </a:rPr>
              <a:t>. </a:t>
            </a:r>
          </a:p>
          <a:p>
            <a:pPr marL="0" indent="0">
              <a:buNone/>
            </a:pPr>
            <a:r>
              <a:rPr lang="en-GB" sz="2600" b="1" dirty="0">
                <a:solidFill>
                  <a:srgbClr val="002060"/>
                </a:solidFill>
              </a:rPr>
              <a:t>3 areas crucial for igniting children’s curiosity and enthusiasm for </a:t>
            </a:r>
            <a:r>
              <a:rPr lang="en-GB" sz="2600" b="1" dirty="0" smtClean="0">
                <a:solidFill>
                  <a:srgbClr val="002060"/>
                </a:solidFill>
              </a:rPr>
              <a:t>learning:  </a:t>
            </a:r>
            <a:r>
              <a:rPr lang="en-GB" sz="2600" b="1" dirty="0" smtClean="0">
                <a:solidFill>
                  <a:srgbClr val="0070C0"/>
                </a:solidFill>
              </a:rPr>
              <a:t>C&amp;L, PD, PSED</a:t>
            </a:r>
            <a:endParaRPr lang="en-GB" sz="2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600" b="1" dirty="0">
                <a:solidFill>
                  <a:srgbClr val="002060"/>
                </a:solidFill>
              </a:rPr>
              <a:t>4 specific </a:t>
            </a:r>
            <a:r>
              <a:rPr lang="en-GB" sz="2600" b="1" dirty="0" smtClean="0">
                <a:solidFill>
                  <a:srgbClr val="002060"/>
                </a:solidFill>
              </a:rPr>
              <a:t>areas: </a:t>
            </a:r>
            <a:r>
              <a:rPr lang="en-GB" sz="2600" b="1" dirty="0" smtClean="0">
                <a:solidFill>
                  <a:srgbClr val="0070C0"/>
                </a:solidFill>
              </a:rPr>
              <a:t>literacy, maths, </a:t>
            </a:r>
            <a:r>
              <a:rPr lang="en-GB" sz="2600" b="1" dirty="0" err="1" smtClean="0">
                <a:solidFill>
                  <a:srgbClr val="0070C0"/>
                </a:solidFill>
              </a:rPr>
              <a:t>UtW</a:t>
            </a:r>
            <a:r>
              <a:rPr lang="en-GB" sz="2600" b="1" dirty="0" smtClean="0">
                <a:solidFill>
                  <a:srgbClr val="0070C0"/>
                </a:solidFill>
              </a:rPr>
              <a:t>, A&amp;D </a:t>
            </a:r>
            <a:endParaRPr lang="en-GB" sz="2600" dirty="0">
              <a:solidFill>
                <a:srgbClr val="0070C0"/>
              </a:solidFill>
            </a:endParaRP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742" y="4941168"/>
            <a:ext cx="2360251" cy="15712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8871" y="1036859"/>
            <a:ext cx="1198063" cy="174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60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Early Learning Goals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496855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002060"/>
                </a:solidFill>
              </a:rPr>
              <a:t>Understanding the world </a:t>
            </a:r>
            <a:endParaRPr lang="en-GB" sz="2400" dirty="0">
              <a:solidFill>
                <a:srgbClr val="00206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0000"/>
                </a:solidFill>
              </a:rPr>
              <a:t>People and communities: </a:t>
            </a:r>
            <a:r>
              <a:rPr lang="en-GB" sz="2400" dirty="0">
                <a:solidFill>
                  <a:srgbClr val="C00000"/>
                </a:solidFill>
              </a:rPr>
              <a:t>children talk about </a:t>
            </a:r>
            <a:r>
              <a:rPr lang="en-GB" sz="2400" dirty="0" smtClean="0">
                <a:solidFill>
                  <a:srgbClr val="C00000"/>
                </a:solidFill>
              </a:rPr>
              <a:t>… </a:t>
            </a:r>
            <a:r>
              <a:rPr lang="en-GB" sz="2400" dirty="0">
                <a:solidFill>
                  <a:srgbClr val="C00000"/>
                </a:solidFill>
              </a:rPr>
              <a:t>their own lives </a:t>
            </a:r>
            <a:r>
              <a:rPr lang="en-GB" sz="2400" dirty="0" smtClean="0">
                <a:solidFill>
                  <a:srgbClr val="C00000"/>
                </a:solidFill>
              </a:rPr>
              <a:t>... They </a:t>
            </a:r>
            <a:r>
              <a:rPr lang="en-GB" sz="2400" dirty="0">
                <a:solidFill>
                  <a:srgbClr val="C00000"/>
                </a:solidFill>
              </a:rPr>
              <a:t>know about similarities and differences between themselves and others, and among families, communities and traditions.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6600"/>
                </a:solidFill>
              </a:rPr>
              <a:t>The world: </a:t>
            </a:r>
            <a:r>
              <a:rPr lang="en-GB" sz="2400" dirty="0">
                <a:solidFill>
                  <a:srgbClr val="006600"/>
                </a:solidFill>
              </a:rPr>
              <a:t>children know about similarities and differences in relation to places, objects, materials and living things. They talk about the features of their own immediate environment and how environments might vary </a:t>
            </a:r>
            <a:r>
              <a:rPr lang="en-GB" sz="2400" dirty="0" smtClean="0">
                <a:solidFill>
                  <a:srgbClr val="006600"/>
                </a:solidFill>
              </a:rPr>
              <a:t>... </a:t>
            </a:r>
            <a:r>
              <a:rPr lang="en-GB" sz="2400" dirty="0">
                <a:solidFill>
                  <a:srgbClr val="006600"/>
                </a:solidFill>
              </a:rPr>
              <a:t>They </a:t>
            </a:r>
            <a:r>
              <a:rPr lang="en-GB" sz="2400" b="1" dirty="0">
                <a:solidFill>
                  <a:srgbClr val="006600"/>
                </a:solidFill>
              </a:rPr>
              <a:t>make observations </a:t>
            </a:r>
            <a:r>
              <a:rPr lang="en-GB" sz="2400" dirty="0">
                <a:solidFill>
                  <a:srgbClr val="006600"/>
                </a:solidFill>
              </a:rPr>
              <a:t>of animals and plants and </a:t>
            </a:r>
            <a:r>
              <a:rPr lang="en-GB" sz="2400" b="1" dirty="0">
                <a:solidFill>
                  <a:srgbClr val="006600"/>
                </a:solidFill>
              </a:rPr>
              <a:t>explain why some things occur, and talk about changes</a:t>
            </a:r>
            <a:r>
              <a:rPr lang="en-GB" sz="2400" dirty="0">
                <a:solidFill>
                  <a:srgbClr val="006600"/>
                </a:solidFill>
              </a:rPr>
              <a:t>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7030A0"/>
                </a:solidFill>
              </a:rPr>
              <a:t>Technology: </a:t>
            </a:r>
            <a:r>
              <a:rPr lang="en-GB" sz="2400" dirty="0">
                <a:solidFill>
                  <a:srgbClr val="7030A0"/>
                </a:solidFill>
              </a:rPr>
              <a:t>children recognise that a range of technology is used in places such as homes and schools. </a:t>
            </a:r>
            <a:r>
              <a:rPr lang="en-GB" sz="2400" b="1" dirty="0">
                <a:solidFill>
                  <a:srgbClr val="7030A0"/>
                </a:solidFill>
              </a:rPr>
              <a:t>They select and use technology for particular purposes</a:t>
            </a:r>
            <a:r>
              <a:rPr lang="en-GB" sz="2400" dirty="0">
                <a:solidFill>
                  <a:srgbClr val="7030A0"/>
                </a:solidFill>
              </a:rPr>
              <a:t>. </a:t>
            </a:r>
            <a:r>
              <a:rPr lang="en-GB" sz="2400" dirty="0" smtClean="0">
                <a:solidFill>
                  <a:srgbClr val="7030A0"/>
                </a:solidFill>
              </a:rPr>
              <a:t> </a:t>
            </a:r>
            <a:endParaRPr lang="en-GB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9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824136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ELG Pilot: September 2018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52736"/>
            <a:ext cx="7772400" cy="50405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sz="2600" dirty="0" smtClean="0">
                <a:solidFill>
                  <a:srgbClr val="0070C0"/>
                </a:solidFill>
              </a:rPr>
              <a:t>25 schools; address language &amp; social skills; </a:t>
            </a:r>
            <a:r>
              <a:rPr lang="en-GB" sz="2600" dirty="0">
                <a:solidFill>
                  <a:srgbClr val="0070C0"/>
                </a:solidFill>
              </a:rPr>
              <a:t>r</a:t>
            </a:r>
            <a:r>
              <a:rPr lang="en-GB" sz="2600" dirty="0" smtClean="0">
                <a:solidFill>
                  <a:srgbClr val="0070C0"/>
                </a:solidFill>
              </a:rPr>
              <a:t>educe teachers’ workload</a:t>
            </a:r>
          </a:p>
          <a:p>
            <a:r>
              <a:rPr lang="en-GB" sz="2600" b="1" dirty="0" smtClean="0">
                <a:solidFill>
                  <a:srgbClr val="00B050"/>
                </a:solidFill>
              </a:rPr>
              <a:t>ELG </a:t>
            </a:r>
            <a:r>
              <a:rPr lang="en-GB" sz="2600" b="1" dirty="0">
                <a:solidFill>
                  <a:srgbClr val="00B050"/>
                </a:solidFill>
              </a:rPr>
              <a:t>The Natural World </a:t>
            </a:r>
            <a:endParaRPr lang="en-GB" sz="2600" dirty="0">
              <a:solidFill>
                <a:srgbClr val="00B050"/>
              </a:solidFill>
            </a:endParaRPr>
          </a:p>
          <a:p>
            <a:r>
              <a:rPr lang="en-GB" sz="2600" dirty="0" smtClean="0">
                <a:solidFill>
                  <a:srgbClr val="00B050"/>
                </a:solidFill>
              </a:rPr>
              <a:t>- </a:t>
            </a:r>
            <a:r>
              <a:rPr lang="en-GB" sz="2600" dirty="0">
                <a:solidFill>
                  <a:srgbClr val="00B050"/>
                </a:solidFill>
              </a:rPr>
              <a:t>Explore the natural world around them, making observations and drawing pictures of animals and plants; </a:t>
            </a:r>
          </a:p>
          <a:p>
            <a:r>
              <a:rPr lang="en-GB" sz="2600" dirty="0">
                <a:solidFill>
                  <a:srgbClr val="00B050"/>
                </a:solidFill>
              </a:rPr>
              <a:t>- Know some similarities and differences between the natural world around them and contrasting environments, drawing on their experiences and what has been read in class; </a:t>
            </a:r>
          </a:p>
          <a:p>
            <a:r>
              <a:rPr lang="en-GB" sz="2600" dirty="0">
                <a:solidFill>
                  <a:srgbClr val="00B050"/>
                </a:solidFill>
              </a:rPr>
              <a:t>- Understand the effect of the changing seasons on the natural world around them. 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3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7252414" y="1126734"/>
            <a:ext cx="1496050" cy="215824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8154"/>
            <a:ext cx="8062664" cy="773550"/>
          </a:xfrm>
        </p:spPr>
        <p:txBody>
          <a:bodyPr/>
          <a:lstStyle/>
          <a:p>
            <a:pPr algn="ctr"/>
            <a:r>
              <a:rPr lang="en-GB" sz="3600" dirty="0">
                <a:solidFill>
                  <a:srgbClr val="002060"/>
                </a:solidFill>
              </a:rPr>
              <a:t>Primary NC Science 2014 KS1 &amp;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64704"/>
            <a:ext cx="7772400" cy="525658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002060"/>
                </a:solidFill>
              </a:rPr>
              <a:t>Aims </a:t>
            </a:r>
            <a:endParaRPr lang="en-GB" sz="2400" dirty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develop </a:t>
            </a:r>
            <a:r>
              <a:rPr lang="en-GB" sz="2400" b="1" dirty="0">
                <a:solidFill>
                  <a:srgbClr val="0070C0"/>
                </a:solidFill>
              </a:rPr>
              <a:t>scientific knowledge and conceptual understanding 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develop </a:t>
            </a:r>
            <a:r>
              <a:rPr lang="en-GB" sz="2400" dirty="0">
                <a:solidFill>
                  <a:srgbClr val="002060"/>
                </a:solidFill>
              </a:rPr>
              <a:t>understanding of the </a:t>
            </a:r>
            <a:r>
              <a:rPr lang="en-GB" sz="2400" b="1" dirty="0">
                <a:solidFill>
                  <a:srgbClr val="0070C0"/>
                </a:solidFill>
              </a:rPr>
              <a:t>nature, processes and methods of science</a:t>
            </a:r>
            <a:r>
              <a:rPr lang="en-GB" sz="2400" b="1" dirty="0">
                <a:solidFill>
                  <a:srgbClr val="002060"/>
                </a:solidFill>
              </a:rPr>
              <a:t> </a:t>
            </a:r>
            <a:endParaRPr lang="en-GB" sz="2400" b="1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equipped </a:t>
            </a:r>
            <a:r>
              <a:rPr lang="en-GB" sz="2400" dirty="0">
                <a:solidFill>
                  <a:srgbClr val="002060"/>
                </a:solidFill>
              </a:rPr>
              <a:t>with </a:t>
            </a:r>
            <a:r>
              <a:rPr lang="en-GB" sz="2400" dirty="0" smtClean="0">
                <a:solidFill>
                  <a:srgbClr val="002060"/>
                </a:solidFill>
              </a:rPr>
              <a:t>scientific </a:t>
            </a:r>
            <a:r>
              <a:rPr lang="en-GB" sz="2400" dirty="0">
                <a:solidFill>
                  <a:srgbClr val="002060"/>
                </a:solidFill>
              </a:rPr>
              <a:t>knowledge required to understand the </a:t>
            </a:r>
            <a:r>
              <a:rPr lang="en-GB" sz="2400" b="1" dirty="0">
                <a:solidFill>
                  <a:srgbClr val="0070C0"/>
                </a:solidFill>
              </a:rPr>
              <a:t>uses and implications </a:t>
            </a:r>
            <a:r>
              <a:rPr lang="en-GB" sz="2400" dirty="0">
                <a:solidFill>
                  <a:srgbClr val="002060"/>
                </a:solidFill>
              </a:rPr>
              <a:t>of science</a:t>
            </a:r>
            <a:r>
              <a:rPr lang="en-GB" sz="2400" dirty="0" smtClean="0">
                <a:solidFill>
                  <a:srgbClr val="002060"/>
                </a:solidFill>
              </a:rPr>
              <a:t>,                   </a:t>
            </a:r>
            <a:r>
              <a:rPr lang="en-GB" sz="2400" dirty="0">
                <a:solidFill>
                  <a:srgbClr val="C00000"/>
                </a:solidFill>
              </a:rPr>
              <a:t>today and for the </a:t>
            </a:r>
            <a:r>
              <a:rPr lang="en-GB" sz="2400" dirty="0" smtClean="0">
                <a:solidFill>
                  <a:srgbClr val="C00000"/>
                </a:solidFill>
              </a:rPr>
              <a:t>future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002060"/>
                </a:solidFill>
              </a:rPr>
              <a:t>Purpose </a:t>
            </a:r>
            <a:r>
              <a:rPr lang="en-GB" sz="2400" b="1" dirty="0">
                <a:solidFill>
                  <a:srgbClr val="002060"/>
                </a:solidFill>
              </a:rPr>
              <a:t>of study </a:t>
            </a:r>
            <a:endParaRPr lang="en-GB" sz="2400" b="1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…foundations </a:t>
            </a:r>
            <a:r>
              <a:rPr lang="en-GB" sz="2400" dirty="0">
                <a:solidFill>
                  <a:srgbClr val="002060"/>
                </a:solidFill>
              </a:rPr>
              <a:t>for understanding the world through </a:t>
            </a:r>
            <a:r>
              <a:rPr lang="en-GB" sz="2400" dirty="0" smtClean="0">
                <a:solidFill>
                  <a:srgbClr val="002060"/>
                </a:solidFill>
              </a:rPr>
              <a:t>... </a:t>
            </a:r>
            <a:r>
              <a:rPr lang="en-GB" sz="2400" dirty="0">
                <a:solidFill>
                  <a:srgbClr val="002060"/>
                </a:solidFill>
              </a:rPr>
              <a:t>biology, chemistry and physics</a:t>
            </a:r>
            <a:r>
              <a:rPr lang="en-GB" sz="2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recognise power </a:t>
            </a:r>
            <a:r>
              <a:rPr lang="en-GB" sz="2400" dirty="0">
                <a:solidFill>
                  <a:srgbClr val="0070C0"/>
                </a:solidFill>
              </a:rPr>
              <a:t>of rational </a:t>
            </a:r>
            <a:r>
              <a:rPr lang="en-GB" sz="2400" dirty="0" smtClean="0">
                <a:solidFill>
                  <a:srgbClr val="0070C0"/>
                </a:solidFill>
              </a:rPr>
              <a:t>explanation...develop  sense </a:t>
            </a:r>
            <a:r>
              <a:rPr lang="en-GB" sz="2400" dirty="0">
                <a:solidFill>
                  <a:srgbClr val="0070C0"/>
                </a:solidFill>
              </a:rPr>
              <a:t>of excitement and curiosity about natural </a:t>
            </a:r>
            <a:r>
              <a:rPr lang="en-GB" sz="2400" dirty="0" smtClean="0">
                <a:solidFill>
                  <a:srgbClr val="0070C0"/>
                </a:solidFill>
              </a:rPr>
              <a:t>phenomena ... 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C00000"/>
                </a:solidFill>
              </a:rPr>
              <a:t>British </a:t>
            </a:r>
            <a:r>
              <a:rPr lang="en-GB" sz="2400" b="1" dirty="0">
                <a:solidFill>
                  <a:srgbClr val="C00000"/>
                </a:solidFill>
              </a:rPr>
              <a:t>Values</a:t>
            </a:r>
          </a:p>
          <a:p>
            <a:pPr marL="0" indent="0">
              <a:buNone/>
            </a:pPr>
            <a:endParaRPr lang="en-GB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1124744"/>
            <a:ext cx="1755800" cy="24569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7299269" y="1124744"/>
            <a:ext cx="1712074" cy="244628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67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62664" cy="971968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rgbClr val="002060"/>
                </a:solidFill>
              </a:rPr>
              <a:t>Primary NC Science 2014 KS1 &amp;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210"/>
            <a:ext cx="7772400" cy="444102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GB" sz="2600" b="1" dirty="0">
                <a:solidFill>
                  <a:srgbClr val="002060"/>
                </a:solidFill>
              </a:rPr>
              <a:t>P</a:t>
            </a:r>
            <a:r>
              <a:rPr lang="en-GB" sz="2600" b="1" dirty="0" smtClean="0">
                <a:solidFill>
                  <a:srgbClr val="002060"/>
                </a:solidFill>
              </a:rPr>
              <a:t>rincipal </a:t>
            </a:r>
            <a:r>
              <a:rPr lang="en-GB" sz="2600" b="1" dirty="0">
                <a:solidFill>
                  <a:srgbClr val="002060"/>
                </a:solidFill>
              </a:rPr>
              <a:t>focus of science teaching in </a:t>
            </a:r>
            <a:r>
              <a:rPr lang="en-GB" sz="2600" b="1" dirty="0" smtClean="0">
                <a:solidFill>
                  <a:srgbClr val="002060"/>
                </a:solidFill>
              </a:rPr>
              <a:t>KS1: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70C0"/>
                </a:solidFill>
              </a:rPr>
              <a:t>enable to </a:t>
            </a:r>
            <a:r>
              <a:rPr lang="en-GB" sz="2600" dirty="0">
                <a:solidFill>
                  <a:srgbClr val="0070C0"/>
                </a:solidFill>
              </a:rPr>
              <a:t>experience and observe phenomena, looking more closely at the natural and humanly-constructed world around </a:t>
            </a:r>
            <a:r>
              <a:rPr lang="en-GB" sz="2600" dirty="0" smtClean="0">
                <a:solidFill>
                  <a:srgbClr val="0070C0"/>
                </a:solidFill>
              </a:rPr>
              <a:t>them</a:t>
            </a:r>
            <a:endParaRPr lang="en-GB" sz="2600" dirty="0" smtClean="0">
              <a:solidFill>
                <a:srgbClr val="C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70C0"/>
                </a:solidFill>
              </a:rPr>
              <a:t>encouraged </a:t>
            </a:r>
            <a:r>
              <a:rPr lang="en-GB" sz="2600" dirty="0">
                <a:solidFill>
                  <a:srgbClr val="0070C0"/>
                </a:solidFill>
              </a:rPr>
              <a:t>to be curious and ask questions about what they </a:t>
            </a:r>
            <a:r>
              <a:rPr lang="en-GB" sz="2600" dirty="0" smtClean="0">
                <a:solidFill>
                  <a:srgbClr val="0070C0"/>
                </a:solidFill>
              </a:rPr>
              <a:t>notice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Most </a:t>
            </a:r>
            <a:r>
              <a:rPr lang="en-GB" sz="2600" b="1" dirty="0">
                <a:solidFill>
                  <a:schemeClr val="accent6">
                    <a:lumMod val="50000"/>
                  </a:schemeClr>
                </a:solidFill>
              </a:rPr>
              <a:t>of the learning about science should be done through the use of first-hand practical </a:t>
            </a:r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experiences..</a:t>
            </a:r>
            <a:endParaRPr lang="en-GB" sz="2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600" b="1" dirty="0" smtClean="0">
                <a:solidFill>
                  <a:srgbClr val="C00000"/>
                </a:solidFill>
              </a:rPr>
              <a:t>Learning theory</a:t>
            </a:r>
            <a:r>
              <a:rPr lang="en-GB" sz="2600" dirty="0" smtClean="0">
                <a:solidFill>
                  <a:srgbClr val="C00000"/>
                </a:solidFill>
              </a:rPr>
              <a:t>: Constructivism, Social Constructivism and Social Learning</a:t>
            </a:r>
            <a:endParaRPr lang="en-GB" sz="2600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1" r="42125"/>
          <a:stretch/>
        </p:blipFill>
        <p:spPr>
          <a:xfrm>
            <a:off x="6588224" y="4625068"/>
            <a:ext cx="1675572" cy="202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27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7772400" cy="1362075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Research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517748"/>
            <a:ext cx="7772400" cy="500759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sz="2200" dirty="0">
                <a:solidFill>
                  <a:srgbClr val="002060"/>
                </a:solidFill>
              </a:rPr>
              <a:t>Archer L. Osborne, J. Dewitt, J., Dillon, J., Wong, B. and Willis, B. (2013) ASPIRES Young people and career aspirations 10-14. London: King’s </a:t>
            </a:r>
            <a:r>
              <a:rPr lang="en-GB" sz="2200" dirty="0" smtClean="0">
                <a:solidFill>
                  <a:srgbClr val="002060"/>
                </a:solidFill>
              </a:rPr>
              <a:t>College London </a:t>
            </a:r>
            <a:r>
              <a:rPr lang="en-GB" sz="1800" dirty="0" smtClean="0">
                <a:solidFill>
                  <a:srgbClr val="002060"/>
                </a:solidFill>
                <a:hlinkClick r:id="rId3"/>
              </a:rPr>
              <a:t>http</a:t>
            </a:r>
            <a:r>
              <a:rPr lang="en-GB" sz="1800" dirty="0">
                <a:solidFill>
                  <a:srgbClr val="002060"/>
                </a:solidFill>
                <a:hlinkClick r:id="rId3"/>
              </a:rPr>
              <a:t>://</a:t>
            </a:r>
            <a:r>
              <a:rPr lang="en-GB" sz="1800" dirty="0" smtClean="0">
                <a:solidFill>
                  <a:srgbClr val="002060"/>
                </a:solidFill>
                <a:hlinkClick r:id="rId3"/>
              </a:rPr>
              <a:t>www.kcl.ac.uk/sspp/departments/education/research/aspires/aspires-final-report-december-2013.pdf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DeWitt, J., Archer, L. &amp; Mau, A. (2016) Dimensions of science capital: exploring its potential for understanding students’ science participation; International Journal of Science Education; 38 (16); 2431-2449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Noble</a:t>
            </a:r>
            <a:r>
              <a:rPr lang="en-GB" sz="2200" dirty="0">
                <a:solidFill>
                  <a:srgbClr val="002060"/>
                </a:solidFill>
              </a:rPr>
              <a:t>, </a:t>
            </a:r>
            <a:r>
              <a:rPr lang="nb-NO" sz="2200" dirty="0">
                <a:solidFill>
                  <a:srgbClr val="002060"/>
                </a:solidFill>
              </a:rPr>
              <a:t>M-A. &amp; Tippett, C.D. </a:t>
            </a:r>
            <a:r>
              <a:rPr lang="nb-NO" sz="2200" dirty="0" smtClean="0">
                <a:solidFill>
                  <a:srgbClr val="002060"/>
                </a:solidFill>
              </a:rPr>
              <a:t>(2015) </a:t>
            </a:r>
            <a:r>
              <a:rPr lang="en-US" sz="2200" dirty="0">
                <a:solidFill>
                  <a:srgbClr val="002060"/>
                </a:solidFill>
              </a:rPr>
              <a:t>Dr. </a:t>
            </a:r>
            <a:r>
              <a:rPr lang="en-US" sz="2200" dirty="0" err="1">
                <a:solidFill>
                  <a:srgbClr val="002060"/>
                </a:solidFill>
              </a:rPr>
              <a:t>Blasto</a:t>
            </a:r>
            <a:r>
              <a:rPr lang="en-US" sz="2200" dirty="0">
                <a:solidFill>
                  <a:srgbClr val="002060"/>
                </a:solidFill>
              </a:rPr>
              <a:t>: Five to six</a:t>
            </a:r>
          </a:p>
          <a:p>
            <a:r>
              <a:rPr lang="en-GB" sz="2200" dirty="0">
                <a:solidFill>
                  <a:srgbClr val="002060"/>
                </a:solidFill>
              </a:rPr>
              <a:t>year-old students’ </a:t>
            </a:r>
            <a:r>
              <a:rPr lang="en-GB" sz="2200" dirty="0" smtClean="0">
                <a:solidFill>
                  <a:srgbClr val="002060"/>
                </a:solidFill>
              </a:rPr>
              <a:t>portrayal of </a:t>
            </a:r>
            <a:r>
              <a:rPr lang="en-GB" sz="2200" dirty="0">
                <a:solidFill>
                  <a:srgbClr val="002060"/>
                </a:solidFill>
              </a:rPr>
              <a:t>a fictional science </a:t>
            </a:r>
            <a:r>
              <a:rPr lang="en-GB" sz="2200" dirty="0" smtClean="0">
                <a:solidFill>
                  <a:srgbClr val="002060"/>
                </a:solidFill>
              </a:rPr>
              <a:t>villain </a:t>
            </a:r>
            <a:r>
              <a:rPr lang="nb-NO" sz="2200" dirty="0" smtClean="0">
                <a:solidFill>
                  <a:srgbClr val="002060"/>
                </a:solidFill>
              </a:rPr>
              <a:t>JES; 9: 10-22</a:t>
            </a:r>
            <a:endParaRPr lang="en-GB" sz="2200" dirty="0">
              <a:solidFill>
                <a:srgbClr val="002060"/>
              </a:solidFill>
            </a:endParaRPr>
          </a:p>
          <a:p>
            <a:r>
              <a:rPr lang="en-GB" sz="2200" dirty="0" smtClean="0">
                <a:solidFill>
                  <a:srgbClr val="002060"/>
                </a:solidFill>
              </a:rPr>
              <a:t>Ofsted </a:t>
            </a:r>
            <a:r>
              <a:rPr lang="en-GB" sz="2200" dirty="0">
                <a:solidFill>
                  <a:srgbClr val="002060"/>
                </a:solidFill>
              </a:rPr>
              <a:t>(2015) </a:t>
            </a:r>
            <a:r>
              <a:rPr lang="en-US" sz="2200" dirty="0">
                <a:solidFill>
                  <a:srgbClr val="002060"/>
                </a:solidFill>
              </a:rPr>
              <a:t>Improving science with the Lab 13 </a:t>
            </a:r>
            <a:r>
              <a:rPr lang="en-GB" sz="2200" dirty="0">
                <a:solidFill>
                  <a:srgbClr val="002060"/>
                </a:solidFill>
              </a:rPr>
              <a:t>project: </a:t>
            </a:r>
            <a:r>
              <a:rPr lang="en-GB" sz="2200" dirty="0" err="1">
                <a:solidFill>
                  <a:srgbClr val="002060"/>
                </a:solidFill>
              </a:rPr>
              <a:t>Irchester</a:t>
            </a:r>
            <a:r>
              <a:rPr lang="en-GB" sz="2200" dirty="0">
                <a:solidFill>
                  <a:srgbClr val="002060"/>
                </a:solidFill>
              </a:rPr>
              <a:t> Community Primary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41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54780326"/>
              </p:ext>
            </p:extLst>
          </p:nvPr>
        </p:nvGraphicFramePr>
        <p:xfrm>
          <a:off x="2267744" y="260648"/>
          <a:ext cx="4968552" cy="6048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7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1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9743">
                <a:tc>
                  <a:txBody>
                    <a:bodyPr/>
                    <a:lstStyle/>
                    <a:p>
                      <a:r>
                        <a:rPr lang="en-GB" dirty="0" smtClean="0"/>
                        <a:t>National Curriculum Theme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Plants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1, 2, 3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414">
                <a:tc>
                  <a:txBody>
                    <a:bodyPr/>
                    <a:lstStyle/>
                    <a:p>
                      <a:r>
                        <a:rPr lang="en-GB" dirty="0" smtClean="0"/>
                        <a:t>Animals, including humans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107">
                <a:tc>
                  <a:txBody>
                    <a:bodyPr/>
                    <a:lstStyle/>
                    <a:p>
                      <a:r>
                        <a:rPr lang="en-GB" dirty="0" smtClean="0"/>
                        <a:t>Living</a:t>
                      </a:r>
                      <a:r>
                        <a:rPr lang="en-GB" baseline="0" dirty="0" smtClean="0"/>
                        <a:t> things and their habitats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2, 4, 5, 6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1445">
                <a:tc>
                  <a:txBody>
                    <a:bodyPr/>
                    <a:lstStyle/>
                    <a:p>
                      <a:r>
                        <a:rPr lang="en-GB" dirty="0" smtClean="0"/>
                        <a:t>Materials: Everyday &amp; Uses</a:t>
                      </a:r>
                    </a:p>
                    <a:p>
                      <a:r>
                        <a:rPr lang="en-GB" dirty="0" smtClean="0"/>
                        <a:t>Rocks</a:t>
                      </a:r>
                    </a:p>
                    <a:p>
                      <a:r>
                        <a:rPr lang="en-GB" baseline="0" dirty="0" smtClean="0"/>
                        <a:t>States of matter</a:t>
                      </a:r>
                    </a:p>
                    <a:p>
                      <a:r>
                        <a:rPr lang="en-GB" baseline="0" dirty="0" smtClean="0"/>
                        <a:t>Properties &amp; changes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1, 2</a:t>
                      </a:r>
                    </a:p>
                    <a:p>
                      <a:r>
                        <a:rPr lang="en-GB" dirty="0" smtClean="0"/>
                        <a:t>3</a:t>
                      </a:r>
                    </a:p>
                    <a:p>
                      <a:r>
                        <a:rPr lang="en-GB" dirty="0" smtClean="0"/>
                        <a:t>4</a:t>
                      </a:r>
                    </a:p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Light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3, 6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Forces and magnets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3, 5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Electricity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4, 6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0000"/>
                          </a:solidFill>
                        </a:rPr>
                        <a:t>Seasonal changes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Sound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/>
                        <a:t>Earth and space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2245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0000"/>
                          </a:solidFill>
                        </a:rPr>
                        <a:t>Evolution and inheritance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9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36482" y="1825625"/>
            <a:ext cx="4278368" cy="43513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All material in the universe is made up of very small particles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Objects can affect other objects at a distance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Changing an object’s movement requires a net force acting on it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Total amount of energy stays the same, but can be transformed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Composition of Earth, its atmosphere and processes within them shape its surface and climate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65370"/>
            <a:ext cx="1047176" cy="1162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The Big Ideas of Science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elizabethirreverent.files.wordpress.com/2011/06/ato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749" y="965900"/>
            <a:ext cx="627114" cy="94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51932" y="6203272"/>
            <a:ext cx="45491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 err="1">
                <a:solidFill>
                  <a:srgbClr val="7030A0"/>
                </a:solidFill>
              </a:rPr>
              <a:t>Harlen</a:t>
            </a:r>
            <a:r>
              <a:rPr lang="en-GB" sz="2200" dirty="0">
                <a:solidFill>
                  <a:srgbClr val="7030A0"/>
                </a:solidFill>
              </a:rPr>
              <a:t> W. (2010) Big Ideas of Science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537" y="5654854"/>
            <a:ext cx="750757" cy="809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32875" y="1825625"/>
            <a:ext cx="4173921" cy="43513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 startAt="6"/>
            </a:pPr>
            <a:r>
              <a:rPr lang="en-GB" dirty="0" smtClean="0">
                <a:solidFill>
                  <a:srgbClr val="002060"/>
                </a:solidFill>
              </a:rPr>
              <a:t>Solar system is a very small part of 1 of millions of galaxies </a:t>
            </a:r>
          </a:p>
          <a:p>
            <a:pPr marL="514350" indent="-514350">
              <a:buFont typeface="Arial" panose="020B0604020202020204" pitchFamily="34" charset="0"/>
              <a:buAutoNum type="arabicPeriod" startAt="6"/>
            </a:pPr>
            <a:r>
              <a:rPr lang="en-GB" dirty="0">
                <a:solidFill>
                  <a:srgbClr val="002060"/>
                </a:solidFill>
              </a:rPr>
              <a:t>Organisms are organised on a cellular basis</a:t>
            </a:r>
          </a:p>
          <a:p>
            <a:pPr marL="514350" indent="-514350">
              <a:buFont typeface="Arial" panose="020B0604020202020204" pitchFamily="34" charset="0"/>
              <a:buAutoNum type="arabicPeriod" startAt="6"/>
            </a:pPr>
            <a:r>
              <a:rPr lang="en-GB" dirty="0">
                <a:solidFill>
                  <a:srgbClr val="002060"/>
                </a:solidFill>
              </a:rPr>
              <a:t>Organisms require energy and </a:t>
            </a:r>
            <a:r>
              <a:rPr lang="en-GB" dirty="0" smtClean="0">
                <a:solidFill>
                  <a:srgbClr val="002060"/>
                </a:solidFill>
              </a:rPr>
              <a:t>materials; </a:t>
            </a:r>
            <a:r>
              <a:rPr lang="en-GB" dirty="0">
                <a:solidFill>
                  <a:srgbClr val="002060"/>
                </a:solidFill>
              </a:rPr>
              <a:t>often dependant on / </a:t>
            </a:r>
            <a:r>
              <a:rPr lang="en-GB" dirty="0" smtClean="0">
                <a:solidFill>
                  <a:srgbClr val="002060"/>
                </a:solidFill>
              </a:rPr>
              <a:t>in competition </a:t>
            </a:r>
            <a:r>
              <a:rPr lang="en-GB" dirty="0">
                <a:solidFill>
                  <a:srgbClr val="002060"/>
                </a:solidFill>
              </a:rPr>
              <a:t>with other organisms</a:t>
            </a:r>
          </a:p>
          <a:p>
            <a:pPr marL="514350" indent="-514350">
              <a:buFont typeface="Arial" panose="020B0604020202020204" pitchFamily="34" charset="0"/>
              <a:buAutoNum type="arabicPeriod" startAt="6"/>
            </a:pPr>
            <a:r>
              <a:rPr lang="en-GB" dirty="0">
                <a:solidFill>
                  <a:srgbClr val="002060"/>
                </a:solidFill>
              </a:rPr>
              <a:t>Genetic information is passed down generations</a:t>
            </a:r>
          </a:p>
          <a:p>
            <a:pPr marL="514350" indent="-514350">
              <a:buFont typeface="Arial" panose="020B0604020202020204" pitchFamily="34" charset="0"/>
              <a:buAutoNum type="arabicPeriod" startAt="6"/>
            </a:pPr>
            <a:r>
              <a:rPr lang="en-GB" dirty="0">
                <a:solidFill>
                  <a:srgbClr val="002060"/>
                </a:solidFill>
              </a:rPr>
              <a:t>Diversity of organisms, living or extinct result from </a:t>
            </a:r>
            <a:r>
              <a:rPr lang="en-GB" dirty="0" smtClean="0">
                <a:solidFill>
                  <a:srgbClr val="002060"/>
                </a:solidFill>
              </a:rPr>
              <a:t>evolution </a:t>
            </a: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1" y="5096517"/>
            <a:ext cx="1197555" cy="106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s://openclipart.org/image/2400px/svg_to_png/48397/BULB0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345" y="251869"/>
            <a:ext cx="1042785" cy="170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://www.paleo.cc/ce/stegosaurus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173" y="5308549"/>
            <a:ext cx="1336845" cy="95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16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981565"/>
              </p:ext>
            </p:extLst>
          </p:nvPr>
        </p:nvGraphicFramePr>
        <p:xfrm>
          <a:off x="539552" y="188640"/>
          <a:ext cx="7596297" cy="5748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5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5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870">
                <a:tc>
                  <a:txBody>
                    <a:bodyPr/>
                    <a:lstStyle/>
                    <a:p>
                      <a:r>
                        <a:rPr lang="en-GB" dirty="0" smtClean="0"/>
                        <a:t>National Curriculum Theme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Big Ideas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Plants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1, 2, 3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7, 8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506">
                <a:tc>
                  <a:txBody>
                    <a:bodyPr/>
                    <a:lstStyle/>
                    <a:p>
                      <a:r>
                        <a:rPr lang="en-GB" dirty="0" smtClean="0"/>
                        <a:t>Animals, including humans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7, 8, 9, 10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en-GB" dirty="0" smtClean="0"/>
                        <a:t>Living</a:t>
                      </a:r>
                      <a:r>
                        <a:rPr lang="en-GB" baseline="0" dirty="0" smtClean="0"/>
                        <a:t> things and their habitats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2, 4, 5, 6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7, 8, 10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0131">
                <a:tc>
                  <a:txBody>
                    <a:bodyPr/>
                    <a:lstStyle/>
                    <a:p>
                      <a:r>
                        <a:rPr lang="en-GB" dirty="0" smtClean="0"/>
                        <a:t>Everyday materials; Uses...</a:t>
                      </a:r>
                    </a:p>
                    <a:p>
                      <a:r>
                        <a:rPr lang="en-GB" baseline="0" dirty="0" smtClean="0"/>
                        <a:t>Rocks</a:t>
                      </a:r>
                    </a:p>
                    <a:p>
                      <a:r>
                        <a:rPr lang="en-GB" baseline="0" dirty="0" smtClean="0"/>
                        <a:t>States of matter</a:t>
                      </a:r>
                    </a:p>
                    <a:p>
                      <a:r>
                        <a:rPr lang="en-GB" baseline="0" dirty="0" smtClean="0"/>
                        <a:t>Properties &amp; changes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1, 2</a:t>
                      </a:r>
                    </a:p>
                    <a:p>
                      <a:r>
                        <a:rPr lang="en-GB" dirty="0" smtClean="0"/>
                        <a:t>3</a:t>
                      </a:r>
                    </a:p>
                    <a:p>
                      <a:r>
                        <a:rPr lang="en-GB" dirty="0" smtClean="0"/>
                        <a:t>4</a:t>
                      </a:r>
                    </a:p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Light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3, 6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4, 6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Forces and magnets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3, 5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2, 3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Electricity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4, 6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7030A0"/>
                          </a:solidFill>
                        </a:rPr>
                        <a:t>Seasonal changes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Sound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/>
                        <a:t>Earth and space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1, 2, 6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687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7030A0"/>
                          </a:solidFill>
                        </a:rPr>
                        <a:t>Evolution and inheritance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9, 10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75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9708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Current / recent science examples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0518"/>
            <a:ext cx="4040188" cy="100450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b="0" dirty="0" smtClean="0">
                <a:solidFill>
                  <a:srgbClr val="002060"/>
                </a:solidFill>
              </a:rPr>
              <a:t>Moon mining kit ready for space station tests ESA UK       5 August 2019</a:t>
            </a:r>
            <a:endParaRPr lang="en-GB" b="0" dirty="0">
              <a:solidFill>
                <a:srgbClr val="00206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8845" y="1053286"/>
            <a:ext cx="4041775" cy="95174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b="0" dirty="0" smtClean="0">
                <a:solidFill>
                  <a:srgbClr val="002060"/>
                </a:solidFill>
              </a:rPr>
              <a:t>New UK grass snake identified</a:t>
            </a:r>
          </a:p>
          <a:p>
            <a:r>
              <a:rPr lang="en-GB" b="0" dirty="0" smtClean="0">
                <a:solidFill>
                  <a:srgbClr val="002060"/>
                </a:solidFill>
              </a:rPr>
              <a:t>BBC News 7 August 2017</a:t>
            </a:r>
            <a:endParaRPr lang="en-GB" b="0" dirty="0">
              <a:solidFill>
                <a:srgbClr val="00206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0126" y="2173966"/>
            <a:ext cx="4041775" cy="395128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Barred grass snake, </a:t>
            </a:r>
            <a:r>
              <a:rPr lang="en-GB" i="1" dirty="0" err="1">
                <a:solidFill>
                  <a:srgbClr val="0070C0"/>
                </a:solidFill>
              </a:rPr>
              <a:t>Natrix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i="1" dirty="0" err="1" smtClean="0">
                <a:solidFill>
                  <a:srgbClr val="0070C0"/>
                </a:solidFill>
              </a:rPr>
              <a:t>helvetica</a:t>
            </a:r>
            <a:endParaRPr lang="en-GB" i="1" dirty="0" smtClean="0">
              <a:solidFill>
                <a:srgbClr val="0070C0"/>
              </a:solidFill>
            </a:endParaRPr>
          </a:p>
          <a:p>
            <a:endParaRPr lang="en-GB" i="1" dirty="0">
              <a:solidFill>
                <a:srgbClr val="0070C0"/>
              </a:solidFill>
            </a:endParaRPr>
          </a:p>
          <a:p>
            <a:endParaRPr lang="en-GB" i="1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Common </a:t>
            </a:r>
            <a:r>
              <a:rPr lang="en-US" dirty="0">
                <a:solidFill>
                  <a:srgbClr val="0070C0"/>
                </a:solidFill>
              </a:rPr>
              <a:t>or eastern grass snake, </a:t>
            </a:r>
            <a:r>
              <a:rPr lang="en-GB" i="1" dirty="0" err="1">
                <a:solidFill>
                  <a:srgbClr val="0070C0"/>
                </a:solidFill>
              </a:rPr>
              <a:t>Natrix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i="1" dirty="0" err="1" smtClean="0">
                <a:solidFill>
                  <a:srgbClr val="0070C0"/>
                </a:solidFill>
              </a:rPr>
              <a:t>natrix</a:t>
            </a:r>
            <a:endParaRPr lang="en-GB" i="1" dirty="0" smtClean="0">
              <a:solidFill>
                <a:srgbClr val="0070C0"/>
              </a:solidFill>
            </a:endParaRPr>
          </a:p>
          <a:p>
            <a:endParaRPr lang="en-GB" i="1" dirty="0">
              <a:solidFill>
                <a:srgbClr val="0070C0"/>
              </a:solidFill>
            </a:endParaRPr>
          </a:p>
          <a:p>
            <a:endParaRPr lang="en-GB" i="1" dirty="0" smtClean="0">
              <a:solidFill>
                <a:srgbClr val="0070C0"/>
              </a:solidFill>
            </a:endParaRPr>
          </a:p>
          <a:p>
            <a:r>
              <a:rPr lang="en-GB" sz="2000" dirty="0" smtClean="0">
                <a:solidFill>
                  <a:srgbClr val="0070C0"/>
                </a:solidFill>
                <a:hlinkClick r:id="rId3"/>
              </a:rPr>
              <a:t>https</a:t>
            </a:r>
            <a:r>
              <a:rPr lang="en-GB" sz="2000" dirty="0">
                <a:solidFill>
                  <a:srgbClr val="0070C0"/>
                </a:solidFill>
                <a:hlinkClick r:id="rId3"/>
              </a:rPr>
              <a:t>://</a:t>
            </a:r>
            <a:r>
              <a:rPr lang="en-GB" sz="2000" dirty="0" smtClean="0">
                <a:solidFill>
                  <a:srgbClr val="0070C0"/>
                </a:solidFill>
                <a:hlinkClick r:id="rId3"/>
              </a:rPr>
              <a:t>www.bbc.co.uk/news/uk-40853286</a:t>
            </a:r>
            <a:endParaRPr lang="en-GB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465" y="2924944"/>
            <a:ext cx="1749585" cy="9816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8065" y="4582091"/>
            <a:ext cx="1728192" cy="9722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57200" y="2173966"/>
            <a:ext cx="4040188" cy="435137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ESA astronaut Luca </a:t>
            </a:r>
            <a:r>
              <a:rPr lang="en-GB" dirty="0" smtClean="0"/>
              <a:t>Parmitano</a:t>
            </a:r>
          </a:p>
          <a:p>
            <a:r>
              <a:rPr lang="en-GB" sz="1600" dirty="0" smtClean="0">
                <a:hlinkClick r:id="rId6"/>
              </a:rPr>
              <a:t>https</a:t>
            </a:r>
            <a:r>
              <a:rPr lang="en-GB" sz="1600" dirty="0">
                <a:hlinkClick r:id="rId6"/>
              </a:rPr>
              <a:t>://</a:t>
            </a:r>
            <a:r>
              <a:rPr lang="en-GB" sz="1600" dirty="0" smtClean="0">
                <a:hlinkClick r:id="rId6"/>
              </a:rPr>
              <a:t>www.esa.int/ESA_in_your_country/United_Kingdom/Moon_mining_kit_ready_for_space_station_tests</a:t>
            </a:r>
            <a:endParaRPr lang="en-GB" sz="1600" dirty="0" smtClean="0"/>
          </a:p>
          <a:p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84" y="2656702"/>
            <a:ext cx="3928370" cy="221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6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48680"/>
            <a:ext cx="7772400" cy="1066800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Working with Big Ideas of Science Education (2015)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772816"/>
            <a:ext cx="7772400" cy="41148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b="1" dirty="0" smtClean="0">
                <a:solidFill>
                  <a:srgbClr val="0070C0"/>
                </a:solidFill>
              </a:rPr>
              <a:t>Pedagogy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Scientists (learners) start from their existing ideas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New experience raises a question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Develop ideas through inquiry – scientific investigation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Taught: skills, complex abstract ideas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54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The Big Ideas About Science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24744"/>
            <a:ext cx="7772400" cy="49833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sz="2800" dirty="0">
                <a:solidFill>
                  <a:srgbClr val="0070C0"/>
                </a:solidFill>
              </a:rPr>
              <a:t>Science assumes that for every effect is 1 or more causes</a:t>
            </a:r>
          </a:p>
          <a:p>
            <a:r>
              <a:rPr lang="en-GB" sz="2800" dirty="0">
                <a:solidFill>
                  <a:srgbClr val="0070C0"/>
                </a:solidFill>
              </a:rPr>
              <a:t>Scientific explanations, theories and models are those that best fit the facts known at a particular time</a:t>
            </a:r>
          </a:p>
          <a:p>
            <a:r>
              <a:rPr lang="en-GB" sz="2800" dirty="0">
                <a:solidFill>
                  <a:srgbClr val="0070C0"/>
                </a:solidFill>
              </a:rPr>
              <a:t>Knowledge produced by science is used in some technologies to create products to serve human ends</a:t>
            </a:r>
          </a:p>
          <a:p>
            <a:r>
              <a:rPr lang="en-GB" sz="2800" dirty="0">
                <a:solidFill>
                  <a:srgbClr val="0070C0"/>
                </a:solidFill>
              </a:rPr>
              <a:t>Applications of science often have ethical, social, economic and political implications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1273019" y="5646439"/>
            <a:ext cx="5598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 err="1">
                <a:solidFill>
                  <a:srgbClr val="7030A0"/>
                </a:solidFill>
              </a:rPr>
              <a:t>Harlen</a:t>
            </a:r>
            <a:r>
              <a:rPr lang="en-GB" dirty="0">
                <a:solidFill>
                  <a:srgbClr val="7030A0"/>
                </a:solidFill>
              </a:rPr>
              <a:t> W. (2010) Big Ideas of Science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836712"/>
            <a:ext cx="975519" cy="1270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4279012"/>
            <a:ext cx="1177957" cy="6621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037" y="5199994"/>
            <a:ext cx="1015915" cy="135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92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OFSTED view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" t="34040" r="11778" b="1978"/>
          <a:stretch/>
        </p:blipFill>
        <p:spPr>
          <a:xfrm>
            <a:off x="251623" y="1484784"/>
            <a:ext cx="5244974" cy="2926077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508104" y="1295011"/>
            <a:ext cx="3305943" cy="4114800"/>
          </a:xfrm>
          <a:solidFill>
            <a:srgbClr val="FFFFCC"/>
          </a:solidFill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solidFill>
                  <a:srgbClr val="002060"/>
                </a:solidFill>
              </a:rPr>
              <a:t>Maintaining </a:t>
            </a:r>
            <a:r>
              <a:rPr lang="en-GB" sz="2400" dirty="0" smtClean="0">
                <a:solidFill>
                  <a:srgbClr val="002060"/>
                </a:solidFill>
              </a:rPr>
              <a:t>Curiosity 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</a:rPr>
              <a:t>Key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</a:rPr>
              <a:t>Finding</a:t>
            </a:r>
            <a:r>
              <a:rPr lang="en-GB" sz="2400" dirty="0">
                <a:solidFill>
                  <a:srgbClr val="002060"/>
                </a:solidFill>
                <a:ea typeface="Times New Roman"/>
                <a:cs typeface="Times New Roman"/>
              </a:rPr>
              <a:t> </a:t>
            </a:r>
            <a:r>
              <a:rPr lang="en-GB" sz="2400" dirty="0" smtClean="0">
                <a:solidFill>
                  <a:srgbClr val="002060"/>
                </a:solidFill>
                <a:ea typeface="Times New Roman"/>
                <a:cs typeface="Times New Roman"/>
              </a:rPr>
              <a:t>  </a:t>
            </a:r>
            <a:r>
              <a:rPr lang="en-GB" dirty="0" smtClean="0">
                <a:solidFill>
                  <a:srgbClr val="002060"/>
                </a:solidFill>
                <a:ea typeface="Times New Roman"/>
                <a:cs typeface="Times New Roman"/>
              </a:rPr>
              <a:t>                                                                                                                                                   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</a:rPr>
              <a:t>Teachers who coupled good literacy teaching with interesting and imaginative science contexts helped pupils make good progress in both subjects. </a:t>
            </a:r>
            <a:r>
              <a:rPr lang="en-GB" sz="2400" dirty="0">
                <a:solidFill>
                  <a:srgbClr val="002060"/>
                </a:solidFill>
              </a:rPr>
              <a:t>Ofsted (2013)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4600246"/>
            <a:ext cx="4318248" cy="1200329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n w="0"/>
                <a:solidFill>
                  <a:srgbClr val="00B0F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Average 1.4 hrs (1hr 24)/ week</a:t>
            </a:r>
          </a:p>
          <a:p>
            <a:r>
              <a:rPr lang="en-GB" dirty="0" smtClean="0">
                <a:ln w="0"/>
                <a:solidFill>
                  <a:srgbClr val="00B0F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58% classes less than 2 hrs</a:t>
            </a:r>
            <a:endParaRPr lang="en-GB" dirty="0">
              <a:ln w="0"/>
              <a:solidFill>
                <a:srgbClr val="00B0F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GB" dirty="0" err="1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Wellcome</a:t>
            </a:r>
            <a:r>
              <a:rPr lang="en-GB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Trust (2017)</a:t>
            </a:r>
            <a:endParaRPr lang="en-GB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409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Who are they?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5" name="AutoShape 2" descr="Image result for spencer silver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324" y="941462"/>
            <a:ext cx="2333625" cy="1962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2080" y="1005611"/>
            <a:ext cx="2066925" cy="2847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8333" y="1122437"/>
            <a:ext cx="2857500" cy="160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826" y="4796810"/>
            <a:ext cx="2774620" cy="15121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2152" y="4326022"/>
            <a:ext cx="2928937" cy="19478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6536" y="3853586"/>
            <a:ext cx="2831447" cy="169930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50" y="3178464"/>
            <a:ext cx="2863797" cy="143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90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72400" cy="608112"/>
          </a:xfrm>
        </p:spPr>
        <p:txBody>
          <a:bodyPr/>
          <a:lstStyle/>
          <a:p>
            <a:r>
              <a:rPr lang="en-GB" sz="3600" dirty="0" smtClean="0">
                <a:solidFill>
                  <a:srgbClr val="002060"/>
                </a:solidFill>
              </a:rPr>
              <a:t>Biographies examples to consider</a:t>
            </a:r>
            <a:endParaRPr lang="en-GB" sz="3600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951667"/>
              </p:ext>
            </p:extLst>
          </p:nvPr>
        </p:nvGraphicFramePr>
        <p:xfrm>
          <a:off x="265353" y="715636"/>
          <a:ext cx="8699135" cy="579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6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8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41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Key</a:t>
                      </a:r>
                      <a:r>
                        <a:rPr lang="en-GB" baseline="0" dirty="0" smtClean="0"/>
                        <a:t> information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John Dunlop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Y2 Uses of everyday 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Pneumatic tyres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Charles Macintosh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Y2 Uses of everyday 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Waterproof fabrics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John McAdam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Y2 Uses of everyday 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Road building - tarmac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David Attenborough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Y5 Living things and their habitats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Naturalist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Jane Goodall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Y5 Living things and their habitats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Animal behaviourist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Spencer Silver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Y5 Properties and changes of 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Sticky</a:t>
                      </a:r>
                      <a:r>
                        <a:rPr lang="en-GB" baseline="0" dirty="0" smtClean="0"/>
                        <a:t> note glue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Ruth </a:t>
                      </a:r>
                      <a:r>
                        <a:rPr lang="en-GB" dirty="0" err="1" smtClean="0"/>
                        <a:t>Benerito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Y5 Properties and changes of 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Wrinkle-free</a:t>
                      </a:r>
                      <a:r>
                        <a:rPr lang="en-GB" baseline="0" dirty="0" smtClean="0"/>
                        <a:t> cotton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Ptolemy, Alhazen,</a:t>
                      </a:r>
                      <a:r>
                        <a:rPr lang="en-GB" baseline="0" dirty="0" smtClean="0"/>
                        <a:t> Copernicus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Y5 Earth and space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Model of the solar system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Galileo Galilei, Isaac Newton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Y5 Forces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Theory of gravitation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Carl Linnaeus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Y6 Living things and their habitats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Classification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Mary </a:t>
                      </a:r>
                      <a:r>
                        <a:rPr lang="en-GB" dirty="0" err="1" smtClean="0"/>
                        <a:t>Anning</a:t>
                      </a:r>
                      <a:r>
                        <a:rPr lang="en-GB" dirty="0" smtClean="0"/>
                        <a:t>; Charles Darwin, Alfred Wallace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Y6 Evolution and inheritance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Fossils; theory</a:t>
                      </a:r>
                      <a:r>
                        <a:rPr lang="en-GB" baseline="0" dirty="0" smtClean="0"/>
                        <a:t> of evolution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98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4980" y="422031"/>
            <a:ext cx="8260373" cy="5754932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9" t="63053" r="76724" b="15754"/>
          <a:stretch/>
        </p:blipFill>
        <p:spPr bwMode="auto">
          <a:xfrm>
            <a:off x="1115616" y="610983"/>
            <a:ext cx="2273968" cy="272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8" t="63585" r="76549" b="16449"/>
          <a:stretch/>
        </p:blipFill>
        <p:spPr bwMode="auto">
          <a:xfrm>
            <a:off x="1115616" y="3501008"/>
            <a:ext cx="2326940" cy="259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3" t="63215" r="76637" b="15754"/>
          <a:stretch/>
        </p:blipFill>
        <p:spPr bwMode="auto">
          <a:xfrm>
            <a:off x="3771862" y="581065"/>
            <a:ext cx="2332486" cy="2725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1" t="63215" r="77353" b="17337"/>
          <a:stretch/>
        </p:blipFill>
        <p:spPr bwMode="auto">
          <a:xfrm>
            <a:off x="3886199" y="3501008"/>
            <a:ext cx="2218149" cy="259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0" t="63591" r="76758" b="15672"/>
          <a:stretch/>
        </p:blipFill>
        <p:spPr bwMode="auto">
          <a:xfrm>
            <a:off x="6444208" y="610984"/>
            <a:ext cx="2332601" cy="2725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3" t="65042" r="67250" b="11559"/>
          <a:stretch/>
        </p:blipFill>
        <p:spPr bwMode="auto">
          <a:xfrm>
            <a:off x="6446440" y="3496749"/>
            <a:ext cx="2232571" cy="259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278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dirty="0" smtClean="0">
                <a:solidFill>
                  <a:srgbClr val="002060"/>
                </a:solidFill>
              </a:rPr>
              <a:t>Overview of </a:t>
            </a:r>
            <a:r>
              <a:rPr lang="en-GB" altLang="en-US" dirty="0">
                <a:solidFill>
                  <a:srgbClr val="002060"/>
                </a:solidFill>
              </a:rPr>
              <a:t>Course Aims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352928" cy="4114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solidFill>
                  <a:srgbClr val="0070C0"/>
                </a:solidFill>
              </a:rPr>
              <a:t>Provide knowledge </a:t>
            </a:r>
            <a:r>
              <a:rPr lang="en-GB" altLang="en-US" sz="2600" dirty="0">
                <a:solidFill>
                  <a:srgbClr val="0070C0"/>
                </a:solidFill>
              </a:rPr>
              <a:t>and understanding </a:t>
            </a:r>
            <a:r>
              <a:rPr lang="en-GB" altLang="en-US" sz="2600" dirty="0" smtClean="0">
                <a:solidFill>
                  <a:srgbClr val="0070C0"/>
                </a:solidFill>
              </a:rPr>
              <a:t>for starting to teach EY/National </a:t>
            </a:r>
            <a:r>
              <a:rPr lang="en-GB" altLang="en-US" sz="2600" dirty="0">
                <a:solidFill>
                  <a:srgbClr val="0070C0"/>
                </a:solidFill>
              </a:rPr>
              <a:t>Curriculum science </a:t>
            </a:r>
            <a:r>
              <a:rPr lang="en-GB" altLang="en-US" sz="2600" dirty="0" smtClean="0">
                <a:solidFill>
                  <a:srgbClr val="0070C0"/>
                </a:solidFill>
              </a:rPr>
              <a:t>safely</a:t>
            </a:r>
            <a:r>
              <a:rPr lang="en-GB" altLang="en-US" sz="2600" dirty="0">
                <a:solidFill>
                  <a:srgbClr val="0070C0"/>
                </a:solidFill>
              </a:rPr>
              <a:t>, competently and </a:t>
            </a:r>
            <a:r>
              <a:rPr lang="en-GB" altLang="en-US" sz="2600" dirty="0" smtClean="0">
                <a:solidFill>
                  <a:srgbClr val="0070C0"/>
                </a:solidFill>
              </a:rPr>
              <a:t>confidently</a:t>
            </a:r>
            <a:endParaRPr lang="en-GB" altLang="en-US" sz="2600" dirty="0">
              <a:solidFill>
                <a:srgbClr val="0070C0"/>
              </a:solidFill>
            </a:endParaRP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Prepare 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you to become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caring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imaginative, 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proficient,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and 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effective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teachers 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science</a:t>
            </a:r>
            <a:endParaRPr lang="en-GB" altLang="en-US" sz="26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solidFill>
                  <a:srgbClr val="0070C0"/>
                </a:solidFill>
              </a:rPr>
              <a:t>Develop </a:t>
            </a:r>
            <a:r>
              <a:rPr lang="en-GB" altLang="en-US" sz="2600" dirty="0">
                <a:solidFill>
                  <a:srgbClr val="0070C0"/>
                </a:solidFill>
              </a:rPr>
              <a:t>the teaching skills </a:t>
            </a:r>
            <a:r>
              <a:rPr lang="en-GB" altLang="en-US" sz="2600" dirty="0" smtClean="0">
                <a:solidFill>
                  <a:srgbClr val="0070C0"/>
                </a:solidFill>
              </a:rPr>
              <a:t>to </a:t>
            </a:r>
            <a:r>
              <a:rPr lang="en-GB" altLang="en-US" sz="2600" dirty="0">
                <a:solidFill>
                  <a:srgbClr val="0070C0"/>
                </a:solidFill>
              </a:rPr>
              <a:t>be able to plan, teach, manage and assess science in a </a:t>
            </a:r>
            <a:r>
              <a:rPr lang="en-GB" altLang="en-US" sz="2600" dirty="0" smtClean="0">
                <a:solidFill>
                  <a:srgbClr val="0070C0"/>
                </a:solidFill>
              </a:rPr>
              <a:t>primary /EY setting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Develop </a:t>
            </a:r>
            <a:r>
              <a:rPr lang="en-GB" altLang="en-US" sz="2600" dirty="0">
                <a:solidFill>
                  <a:schemeClr val="accent1">
                    <a:lumMod val="50000"/>
                  </a:schemeClr>
                </a:solidFill>
              </a:rPr>
              <a:t>your own knowledge and understanding of important scientific </a:t>
            </a:r>
            <a:r>
              <a:rPr lang="en-GB" altLang="en-US" sz="2600" dirty="0" smtClean="0">
                <a:solidFill>
                  <a:schemeClr val="accent1">
                    <a:lumMod val="50000"/>
                  </a:schemeClr>
                </a:solidFill>
              </a:rPr>
              <a:t>ideas</a:t>
            </a:r>
            <a:endParaRPr lang="en-GB" altLang="en-US" sz="26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solidFill>
                  <a:srgbClr val="0070C0"/>
                </a:solidFill>
              </a:rPr>
              <a:t>To </a:t>
            </a:r>
            <a:r>
              <a:rPr lang="en-GB" altLang="en-US" sz="2600" dirty="0">
                <a:solidFill>
                  <a:srgbClr val="0070C0"/>
                </a:solidFill>
              </a:rPr>
              <a:t>develop your critical thinking and reflective practitioner </a:t>
            </a:r>
            <a:r>
              <a:rPr lang="en-GB" altLang="en-US" sz="2600" dirty="0" smtClean="0">
                <a:solidFill>
                  <a:srgbClr val="0070C0"/>
                </a:solidFill>
              </a:rPr>
              <a:t>skills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GB" sz="2800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848124"/>
            <a:ext cx="1512168" cy="143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3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654" y="260648"/>
            <a:ext cx="7886700" cy="399578"/>
          </a:xfrm>
        </p:spPr>
        <p:txBody>
          <a:bodyPr/>
          <a:lstStyle/>
          <a:p>
            <a:pPr algn="ctr"/>
            <a:r>
              <a:rPr lang="en-GB" sz="3600" dirty="0" smtClean="0">
                <a:solidFill>
                  <a:srgbClr val="002060"/>
                </a:solidFill>
              </a:rPr>
              <a:t>Bibliography</a:t>
            </a:r>
            <a:endParaRPr lang="en-GB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60227"/>
            <a:ext cx="8568952" cy="536106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Davis, K. (2016</a:t>
            </a:r>
            <a:r>
              <a:rPr lang="en-US" sz="1600" dirty="0" smtClean="0">
                <a:solidFill>
                  <a:srgbClr val="002060"/>
                </a:solidFill>
              </a:rPr>
              <a:t>) </a:t>
            </a:r>
            <a:r>
              <a:rPr lang="en-US" sz="1600" i="1" dirty="0">
                <a:solidFill>
                  <a:srgbClr val="002060"/>
                </a:solidFill>
              </a:rPr>
              <a:t>Promoting sustainability in science </a:t>
            </a:r>
            <a:r>
              <a:rPr lang="en-US" sz="1600" i="1" dirty="0" smtClean="0">
                <a:solidFill>
                  <a:srgbClr val="002060"/>
                </a:solidFill>
              </a:rPr>
              <a:t>education </a:t>
            </a:r>
            <a:r>
              <a:rPr lang="en-US" sz="1600" i="1" dirty="0" err="1" smtClean="0">
                <a:solidFill>
                  <a:srgbClr val="002060"/>
                </a:solidFill>
              </a:rPr>
              <a:t>programmes</a:t>
            </a:r>
            <a:r>
              <a:rPr lang="en-US" sz="1600" i="1" dirty="0">
                <a:solidFill>
                  <a:srgbClr val="002060"/>
                </a:solidFill>
              </a:rPr>
              <a:t>: Becoming aware of </a:t>
            </a:r>
            <a:r>
              <a:rPr lang="en-US" sz="1600" i="1" dirty="0" smtClean="0">
                <a:solidFill>
                  <a:srgbClr val="002060"/>
                </a:solidFill>
              </a:rPr>
              <a:t>gender </a:t>
            </a:r>
            <a:r>
              <a:rPr lang="en-GB" sz="1600" i="1" dirty="0" smtClean="0">
                <a:solidFill>
                  <a:srgbClr val="002060"/>
                </a:solidFill>
              </a:rPr>
              <a:t>stereotyping </a:t>
            </a:r>
            <a:r>
              <a:rPr lang="en-GB" sz="1600" i="1" dirty="0">
                <a:solidFill>
                  <a:srgbClr val="002060"/>
                </a:solidFill>
              </a:rPr>
              <a:t>and improving </a:t>
            </a:r>
            <a:r>
              <a:rPr lang="en-GB" sz="1600" i="1" dirty="0" smtClean="0">
                <a:solidFill>
                  <a:srgbClr val="002060"/>
                </a:solidFill>
              </a:rPr>
              <a:t>practice </a:t>
            </a:r>
            <a:r>
              <a:rPr lang="en-US" sz="1600" dirty="0">
                <a:solidFill>
                  <a:srgbClr val="002060"/>
                </a:solidFill>
              </a:rPr>
              <a:t>Science Teacher Education</a:t>
            </a:r>
            <a:r>
              <a:rPr lang="en-GB" sz="1600" i="1" dirty="0" smtClean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76</a:t>
            </a:r>
            <a:r>
              <a:rPr lang="en-US" sz="1600" dirty="0">
                <a:solidFill>
                  <a:srgbClr val="002060"/>
                </a:solidFill>
              </a:rPr>
              <a:t>; </a:t>
            </a:r>
            <a:r>
              <a:rPr lang="en-US" sz="1600" dirty="0" smtClean="0">
                <a:solidFill>
                  <a:srgbClr val="002060"/>
                </a:solidFill>
              </a:rPr>
              <a:t>11-20, ASE</a:t>
            </a:r>
            <a:endParaRPr lang="en-US" sz="1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1600" dirty="0" err="1" smtClean="0">
                <a:solidFill>
                  <a:srgbClr val="002060"/>
                </a:solidFill>
              </a:rPr>
              <a:t>DfE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dirty="0">
                <a:solidFill>
                  <a:srgbClr val="002060"/>
                </a:solidFill>
              </a:rPr>
              <a:t>(2014) </a:t>
            </a:r>
            <a:r>
              <a:rPr lang="en-GB" sz="1600" dirty="0" smtClean="0">
                <a:solidFill>
                  <a:srgbClr val="002060"/>
                </a:solidFill>
              </a:rPr>
              <a:t>Statutory </a:t>
            </a:r>
            <a:r>
              <a:rPr lang="en-GB" sz="1600" dirty="0">
                <a:solidFill>
                  <a:srgbClr val="002060"/>
                </a:solidFill>
              </a:rPr>
              <a:t>framework for the early years foundation </a:t>
            </a:r>
            <a:r>
              <a:rPr lang="en-GB" sz="1600" dirty="0" smtClean="0">
                <a:solidFill>
                  <a:srgbClr val="002060"/>
                </a:solidFill>
              </a:rPr>
              <a:t>stage Setting </a:t>
            </a:r>
            <a:r>
              <a:rPr lang="en-GB" sz="1600" dirty="0">
                <a:solidFill>
                  <a:srgbClr val="002060"/>
                </a:solidFill>
              </a:rPr>
              <a:t>the standards for learning, development and care for children from birth to five 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1600" dirty="0" err="1">
                <a:solidFill>
                  <a:srgbClr val="002060"/>
                </a:solidFill>
              </a:rPr>
              <a:t>DfE</a:t>
            </a:r>
            <a:r>
              <a:rPr lang="en-GB" sz="1600" dirty="0">
                <a:solidFill>
                  <a:srgbClr val="002060"/>
                </a:solidFill>
              </a:rPr>
              <a:t> (2013) Science programmes of study: key stages 1 and 2 National curriculum in England DFE-00182-2013 </a:t>
            </a:r>
            <a:r>
              <a:rPr lang="en-GB" sz="1600" dirty="0" smtClean="0">
                <a:solidFill>
                  <a:srgbClr val="002060"/>
                </a:solidFill>
              </a:rPr>
              <a:t>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GB" sz="1600" dirty="0" err="1" smtClean="0">
                <a:solidFill>
                  <a:srgbClr val="002060"/>
                </a:solidFill>
              </a:rPr>
              <a:t>Harlen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dirty="0">
                <a:solidFill>
                  <a:srgbClr val="002060"/>
                </a:solidFill>
              </a:rPr>
              <a:t>W., (</a:t>
            </a:r>
            <a:r>
              <a:rPr lang="en-GB" sz="1600" dirty="0" err="1">
                <a:solidFill>
                  <a:srgbClr val="002060"/>
                </a:solidFill>
              </a:rPr>
              <a:t>ed</a:t>
            </a:r>
            <a:r>
              <a:rPr lang="en-GB" sz="1600" dirty="0">
                <a:solidFill>
                  <a:srgbClr val="002060"/>
                </a:solidFill>
              </a:rPr>
              <a:t>) (2010) </a:t>
            </a:r>
            <a:r>
              <a:rPr lang="en-GB" sz="1600" i="1" dirty="0">
                <a:solidFill>
                  <a:srgbClr val="002060"/>
                </a:solidFill>
              </a:rPr>
              <a:t>Principles and big ideas of science education</a:t>
            </a:r>
            <a:r>
              <a:rPr lang="en-GB" sz="1600" dirty="0">
                <a:solidFill>
                  <a:srgbClr val="002060"/>
                </a:solidFill>
              </a:rPr>
              <a:t>, Association for Science Education, </a:t>
            </a:r>
            <a:r>
              <a:rPr lang="en-GB" sz="1600" u="sng" dirty="0">
                <a:solidFill>
                  <a:srgbClr val="002060"/>
                </a:solidFill>
                <a:hlinkClick r:id="rId3"/>
              </a:rPr>
              <a:t>http://www.ase.org.uk/resources/big-ideas</a:t>
            </a:r>
            <a:r>
              <a:rPr lang="en-GB" sz="1600" u="sng" dirty="0" smtClean="0">
                <a:solidFill>
                  <a:srgbClr val="002060"/>
                </a:solidFill>
                <a:hlinkClick r:id="rId3"/>
              </a:rPr>
              <a:t>/</a:t>
            </a:r>
            <a:r>
              <a:rPr lang="en-GB" sz="1600" u="sng" dirty="0" smtClean="0">
                <a:solidFill>
                  <a:srgbClr val="002060"/>
                </a:solidFill>
              </a:rPr>
              <a:t> </a:t>
            </a:r>
            <a:endParaRPr lang="en-GB" sz="1600" u="sng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1600" dirty="0" err="1" smtClean="0">
                <a:solidFill>
                  <a:srgbClr val="002060"/>
                </a:solidFill>
              </a:rPr>
              <a:t>Harlen</a:t>
            </a:r>
            <a:r>
              <a:rPr lang="en-GB" sz="1600" dirty="0" smtClean="0">
                <a:solidFill>
                  <a:srgbClr val="002060"/>
                </a:solidFill>
              </a:rPr>
              <a:t> W., (</a:t>
            </a:r>
            <a:r>
              <a:rPr lang="en-GB" sz="1600" dirty="0" err="1" smtClean="0">
                <a:solidFill>
                  <a:srgbClr val="002060"/>
                </a:solidFill>
              </a:rPr>
              <a:t>ed</a:t>
            </a:r>
            <a:r>
              <a:rPr lang="en-GB" sz="1600" dirty="0" smtClean="0">
                <a:solidFill>
                  <a:srgbClr val="002060"/>
                </a:solidFill>
              </a:rPr>
              <a:t>) (2015) Working with Big Ideas of Science Education; IAP</a:t>
            </a:r>
            <a:endParaRPr lang="en-GB" sz="1600" dirty="0">
              <a:solidFill>
                <a:srgbClr val="002060"/>
              </a:solidFill>
            </a:endParaRP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 smtClean="0">
                <a:solidFill>
                  <a:srgbClr val="002060"/>
                </a:solidFill>
                <a:ea typeface="Times New Roman"/>
                <a:cs typeface="Times New Roman"/>
              </a:rPr>
              <a:t>Ofsted </a:t>
            </a:r>
            <a:r>
              <a:rPr lang="en-GB" sz="1600" dirty="0">
                <a:solidFill>
                  <a:srgbClr val="002060"/>
                </a:solidFill>
                <a:ea typeface="Times New Roman"/>
                <a:cs typeface="Times New Roman"/>
              </a:rPr>
              <a:t>(2013) Maintaining curiosity in science No. </a:t>
            </a:r>
            <a:r>
              <a:rPr lang="en-GB" sz="1600" dirty="0" smtClean="0">
                <a:solidFill>
                  <a:srgbClr val="002060"/>
                </a:solidFill>
                <a:ea typeface="Times New Roman"/>
                <a:cs typeface="Times New Roman"/>
              </a:rPr>
              <a:t>130135  </a:t>
            </a: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US" sz="1600" dirty="0" err="1" smtClean="0">
                <a:solidFill>
                  <a:srgbClr val="002060"/>
                </a:solidFill>
              </a:rPr>
              <a:t>Penner</a:t>
            </a:r>
            <a:r>
              <a:rPr lang="en-US" sz="1600" dirty="0">
                <a:solidFill>
                  <a:srgbClr val="002060"/>
                </a:solidFill>
              </a:rPr>
              <a:t>, A.M. (2015) ‘Gender inequality in science</a:t>
            </a:r>
            <a:r>
              <a:rPr lang="en-US" sz="1600" dirty="0" smtClean="0">
                <a:solidFill>
                  <a:srgbClr val="002060"/>
                </a:solidFill>
              </a:rPr>
              <a:t>’, </a:t>
            </a:r>
            <a:r>
              <a:rPr lang="en-GB" sz="1600" i="1" dirty="0" smtClean="0">
                <a:solidFill>
                  <a:srgbClr val="002060"/>
                </a:solidFill>
              </a:rPr>
              <a:t>Science</a:t>
            </a:r>
            <a:r>
              <a:rPr lang="en-GB" sz="1600" i="1" dirty="0">
                <a:solidFill>
                  <a:srgbClr val="002060"/>
                </a:solidFill>
              </a:rPr>
              <a:t>, </a:t>
            </a:r>
            <a:r>
              <a:rPr lang="en-GB" sz="1600" dirty="0">
                <a:solidFill>
                  <a:srgbClr val="002060"/>
                </a:solidFill>
              </a:rPr>
              <a:t>(347), </a:t>
            </a:r>
            <a:r>
              <a:rPr lang="en-GB" sz="1600" dirty="0" smtClean="0">
                <a:solidFill>
                  <a:srgbClr val="002060"/>
                </a:solidFill>
              </a:rPr>
              <a:t>234 </a:t>
            </a: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 err="1">
                <a:solidFill>
                  <a:srgbClr val="002060"/>
                </a:solidFill>
              </a:rPr>
              <a:t>Serrett</a:t>
            </a:r>
            <a:r>
              <a:rPr lang="en-GB" sz="1600" dirty="0">
                <a:solidFill>
                  <a:srgbClr val="002060"/>
                </a:solidFill>
              </a:rPr>
              <a:t>, N. &amp; Earle S. (2018) ASE Guide to Primary Science Education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 smtClean="0">
                <a:solidFill>
                  <a:srgbClr val="002060"/>
                </a:solidFill>
              </a:rPr>
              <a:t>Tidd M. (2013) Overview of the Primary Curriculum Based on National Curriculum published in September 2013 </a:t>
            </a:r>
            <a:r>
              <a:rPr lang="en-GB" sz="1600" dirty="0" smtClean="0">
                <a:solidFill>
                  <a:srgbClr val="002060"/>
                </a:solidFill>
                <a:hlinkClick r:id="rId4"/>
              </a:rPr>
              <a:t>http://michaelt1979.files.wordpress.com/2013/09/curriculum-overview-for-years-1-6.pdf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 err="1" smtClean="0">
                <a:solidFill>
                  <a:srgbClr val="002060"/>
                </a:solidFill>
              </a:rPr>
              <a:t>Wellcome</a:t>
            </a:r>
            <a:r>
              <a:rPr lang="en-GB" sz="1600" dirty="0" smtClean="0">
                <a:solidFill>
                  <a:srgbClr val="002060"/>
                </a:solidFill>
              </a:rPr>
              <a:t> Trust (2017) ‘State of the nation’ report of UK primary science education; London</a:t>
            </a: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 err="1" smtClean="0">
                <a:solidFill>
                  <a:srgbClr val="002060"/>
                </a:solidFill>
              </a:rPr>
              <a:t>Wellcome</a:t>
            </a:r>
            <a:r>
              <a:rPr lang="en-GB" sz="1600" dirty="0" smtClean="0">
                <a:solidFill>
                  <a:srgbClr val="002060"/>
                </a:solidFill>
              </a:rPr>
              <a:t> Trust (2014) Primary science: is it missing out? London</a:t>
            </a:r>
          </a:p>
          <a:p>
            <a:pPr mar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r>
              <a:rPr lang="en-GB" sz="1600" dirty="0">
                <a:solidFill>
                  <a:srgbClr val="002060"/>
                </a:solidFill>
              </a:rPr>
              <a:t>Wilson, H. &amp; </a:t>
            </a:r>
            <a:r>
              <a:rPr lang="en-GB" sz="1600" dirty="0" err="1">
                <a:solidFill>
                  <a:srgbClr val="002060"/>
                </a:solidFill>
              </a:rPr>
              <a:t>Mant</a:t>
            </a:r>
            <a:r>
              <a:rPr lang="en-GB" sz="1600" dirty="0">
                <a:solidFill>
                  <a:srgbClr val="002060"/>
                </a:solidFill>
              </a:rPr>
              <a:t>, J. (2011) SSR; 93: 115-119</a:t>
            </a: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0" lvl="0" indent="0">
              <a:spcAft>
                <a:spcPts val="600"/>
              </a:spcAft>
              <a:buNone/>
              <a:tabLst>
                <a:tab pos="228600" algn="l"/>
                <a:tab pos="-312420" algn="l"/>
              </a:tabLst>
            </a:pP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42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479" y="423185"/>
            <a:ext cx="7886700" cy="485535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Teachers’ Standards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7772400" cy="496855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4200" b="1" dirty="0">
                <a:solidFill>
                  <a:srgbClr val="0070C0"/>
                </a:solidFill>
              </a:rPr>
              <a:t>TS 1 – 8 all apply </a:t>
            </a:r>
            <a:r>
              <a:rPr lang="en-GB" sz="4200" dirty="0">
                <a:solidFill>
                  <a:srgbClr val="0070C0"/>
                </a:solidFill>
              </a:rPr>
              <a:t>to teaching science, a core subject</a:t>
            </a:r>
          </a:p>
          <a:p>
            <a:pPr marL="0" indent="0">
              <a:buNone/>
            </a:pPr>
            <a:endParaRPr lang="en-GB" sz="42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4200" dirty="0" smtClean="0">
                <a:solidFill>
                  <a:srgbClr val="002060"/>
                </a:solidFill>
              </a:rPr>
              <a:t>TS 3 Demonstrate good subject and curriculum knowledge </a:t>
            </a:r>
          </a:p>
          <a:p>
            <a:r>
              <a:rPr lang="en-GB" sz="4200" dirty="0" smtClean="0">
                <a:solidFill>
                  <a:srgbClr val="0070C0"/>
                </a:solidFill>
              </a:rPr>
              <a:t>have a secure knowledge of the relevant subject(s) and curriculum areas, foster and maintain pupils’ interest in the subject … address misunderstandings</a:t>
            </a:r>
          </a:p>
          <a:p>
            <a:r>
              <a:rPr lang="en-GB" sz="4200" dirty="0">
                <a:solidFill>
                  <a:srgbClr val="0070C0"/>
                </a:solidFill>
              </a:rPr>
              <a:t>d</a:t>
            </a:r>
            <a:r>
              <a:rPr lang="en-GB" sz="4200" dirty="0" smtClean="0">
                <a:solidFill>
                  <a:srgbClr val="0070C0"/>
                </a:solidFill>
              </a:rPr>
              <a:t>emonstrate a critical understanding of developments in the subject and curriculum areas, and promote the value of scholarship</a:t>
            </a:r>
          </a:p>
          <a:p>
            <a:r>
              <a:rPr lang="en-GB" sz="4200" dirty="0">
                <a:solidFill>
                  <a:srgbClr val="0070C0"/>
                </a:solidFill>
              </a:rPr>
              <a:t>demonstrate an understanding of and take responsibility for promoting high standards of literacy, articulacy and the correct use of standard English, whatever the teacher’s specialist </a:t>
            </a:r>
            <a:r>
              <a:rPr lang="en-GB" sz="4200" dirty="0" smtClean="0">
                <a:solidFill>
                  <a:srgbClr val="0070C0"/>
                </a:solidFill>
              </a:rPr>
              <a:t>subject</a:t>
            </a:r>
          </a:p>
          <a:p>
            <a:pPr marL="0" indent="0">
              <a:buNone/>
            </a:pPr>
            <a:endParaRPr lang="en-GB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7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Session </a:t>
            </a:r>
            <a:r>
              <a:rPr lang="en-GB" dirty="0" smtClean="0">
                <a:solidFill>
                  <a:srgbClr val="002060"/>
                </a:solidFill>
              </a:rPr>
              <a:t>Objectives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37135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Trainees should: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Have an overview of the EY framework and primary NC for science in England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Consider some cross curricular links </a:t>
            </a:r>
          </a:p>
          <a:p>
            <a:r>
              <a:rPr lang="en-GB" dirty="0">
                <a:solidFill>
                  <a:srgbClr val="0070C0"/>
                </a:solidFill>
              </a:rPr>
              <a:t>Understand the term ‘science capital’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Be aware of the big ideas of science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Know the importance of teaching science</a:t>
            </a:r>
          </a:p>
          <a:p>
            <a:pPr marL="0" indent="0">
              <a:buNone/>
            </a:pPr>
            <a:endParaRPr lang="en-GB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60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What is a Scientist?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What does a scientist look like?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You have 2 minutes to draw your version of a scientist at work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60813"/>
            <a:ext cx="20002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222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Previous Trainees’ Views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0698" y="1319924"/>
            <a:ext cx="2054566" cy="273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686" y="1379928"/>
            <a:ext cx="1572135" cy="236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22" y="4014726"/>
            <a:ext cx="2654317" cy="1833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141" y="1127061"/>
            <a:ext cx="3144270" cy="1833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1809" y="4064003"/>
            <a:ext cx="5600602" cy="115834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36110" y="5222349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GB" sz="2200" dirty="0">
                <a:solidFill>
                  <a:srgbClr val="002060"/>
                </a:solidFill>
              </a:rPr>
              <a:t>Brian Cartwright (former national lead for science with Ofsted) 21.11.13</a:t>
            </a:r>
          </a:p>
        </p:txBody>
      </p:sp>
    </p:spTree>
    <p:extLst>
      <p:ext uri="{BB962C8B-B14F-4D97-AF65-F5344CB8AC3E}">
        <p14:creationId xmlns:p14="http://schemas.microsoft.com/office/powerpoint/2010/main" val="288824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Science Villain! 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51769"/>
            <a:ext cx="2173382" cy="277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942" y="1856073"/>
            <a:ext cx="2086546" cy="266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102" y="1295400"/>
            <a:ext cx="203062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33" y="2019544"/>
            <a:ext cx="2212261" cy="25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4652418"/>
            <a:ext cx="7532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+mn-lt"/>
              </a:rPr>
              <a:t>Noble</a:t>
            </a:r>
            <a:r>
              <a:rPr lang="en-GB" dirty="0" smtClean="0">
                <a:solidFill>
                  <a:srgbClr val="0070C0"/>
                </a:solidFill>
                <a:latin typeface="+mn-lt"/>
              </a:rPr>
              <a:t>, </a:t>
            </a:r>
            <a:r>
              <a:rPr lang="nb-NO" dirty="0" smtClean="0">
                <a:solidFill>
                  <a:srgbClr val="0070C0"/>
                </a:solidFill>
                <a:latin typeface="+mn-lt"/>
              </a:rPr>
              <a:t>M-A</a:t>
            </a:r>
            <a:r>
              <a:rPr lang="nb-NO" dirty="0">
                <a:solidFill>
                  <a:srgbClr val="0070C0"/>
                </a:solidFill>
                <a:latin typeface="+mn-lt"/>
              </a:rPr>
              <a:t>. &amp; Tippett, C.D. </a:t>
            </a:r>
            <a:r>
              <a:rPr lang="nb-NO" dirty="0" smtClean="0">
                <a:solidFill>
                  <a:srgbClr val="0070C0"/>
                </a:solidFill>
                <a:latin typeface="+mn-lt"/>
              </a:rPr>
              <a:t>JES(9) </a:t>
            </a:r>
            <a:r>
              <a:rPr lang="nb-NO" dirty="0">
                <a:solidFill>
                  <a:srgbClr val="0070C0"/>
                </a:solidFill>
                <a:latin typeface="+mn-lt"/>
              </a:rPr>
              <a:t>Summer </a:t>
            </a:r>
            <a:r>
              <a:rPr lang="nb-NO" dirty="0" smtClean="0">
                <a:solidFill>
                  <a:srgbClr val="0070C0"/>
                </a:solidFill>
                <a:latin typeface="+mn-lt"/>
              </a:rPr>
              <a:t>2015</a:t>
            </a:r>
          </a:p>
          <a:p>
            <a:r>
              <a:rPr lang="en-GB" dirty="0">
                <a:solidFill>
                  <a:srgbClr val="0070C0"/>
                </a:solidFill>
                <a:latin typeface="+mn-lt"/>
                <a:hlinkClick r:id="rId7"/>
              </a:rPr>
              <a:t>http://www.ase.org.uk/journals</a:t>
            </a:r>
            <a:r>
              <a:rPr lang="en-GB" dirty="0" smtClean="0">
                <a:solidFill>
                  <a:srgbClr val="0070C0"/>
                </a:solidFill>
                <a:latin typeface="+mn-lt"/>
                <a:hlinkClick r:id="rId7"/>
              </a:rPr>
              <a:t>/</a:t>
            </a:r>
            <a:endParaRPr lang="en-GB" dirty="0" smtClean="0">
              <a:solidFill>
                <a:srgbClr val="0070C0"/>
              </a:solidFill>
              <a:latin typeface="+mn-lt"/>
            </a:endParaRPr>
          </a:p>
          <a:p>
            <a:r>
              <a:rPr lang="en-GB" dirty="0" smtClean="0">
                <a:solidFill>
                  <a:srgbClr val="0070C0"/>
                </a:solidFill>
                <a:latin typeface="+mn-lt"/>
              </a:rPr>
              <a:t>Journal of Emergent Science</a:t>
            </a:r>
            <a:endParaRPr lang="en-GB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931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6"/>
          <a:stretch/>
        </p:blipFill>
        <p:spPr>
          <a:xfrm rot="5400000">
            <a:off x="-357150" y="1229357"/>
            <a:ext cx="5843091" cy="390567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2500"/>
          <a:stretch/>
        </p:blipFill>
        <p:spPr>
          <a:xfrm>
            <a:off x="4860032" y="2852936"/>
            <a:ext cx="3868128" cy="1128204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 flipV="1">
            <a:off x="3131401" y="3789040"/>
            <a:ext cx="3662256" cy="19442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5778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template_uni_of_warwick.pptx</Template>
  <TotalTime>2656</TotalTime>
  <Words>2110</Words>
  <Application>Microsoft Office PowerPoint</Application>
  <PresentationFormat>On-screen Show (4:3)</PresentationFormat>
  <Paragraphs>304</Paragraphs>
  <Slides>30</Slides>
  <Notes>30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Times New Roman</vt:lpstr>
      <vt:lpstr>Wingdings</vt:lpstr>
      <vt:lpstr>template_uni_of_warwick</vt:lpstr>
      <vt:lpstr>1_Custom Design</vt:lpstr>
      <vt:lpstr>Custom Design</vt:lpstr>
      <vt:lpstr>Introduction to Science  </vt:lpstr>
      <vt:lpstr>Research</vt:lpstr>
      <vt:lpstr>Overview of Course Aims</vt:lpstr>
      <vt:lpstr>Teachers’ Standards</vt:lpstr>
      <vt:lpstr>Session Objectives</vt:lpstr>
      <vt:lpstr>What is a Scientist?</vt:lpstr>
      <vt:lpstr>Previous Trainees’ Views</vt:lpstr>
      <vt:lpstr>Science Villain! </vt:lpstr>
      <vt:lpstr>PowerPoint Presentation</vt:lpstr>
      <vt:lpstr>Some famous (or not) scientists </vt:lpstr>
      <vt:lpstr>Aims of primary / early science</vt:lpstr>
      <vt:lpstr>The importance of early science</vt:lpstr>
      <vt:lpstr>Science Capital</vt:lpstr>
      <vt:lpstr>The importance of the EY/primary teacher</vt:lpstr>
      <vt:lpstr>Early Years Statutory Framework </vt:lpstr>
      <vt:lpstr>Early Learning Goals</vt:lpstr>
      <vt:lpstr>ELG Pilot: September 2018 </vt:lpstr>
      <vt:lpstr>Primary NC Science 2014 KS1 &amp; 2</vt:lpstr>
      <vt:lpstr>Primary NC Science 2014 KS1 &amp; 2</vt:lpstr>
      <vt:lpstr>PowerPoint Presentation</vt:lpstr>
      <vt:lpstr>The Big Ideas of Science</vt:lpstr>
      <vt:lpstr>PowerPoint Presentation</vt:lpstr>
      <vt:lpstr>Current / recent science examples</vt:lpstr>
      <vt:lpstr>Working with Big Ideas of Science Education (2015)</vt:lpstr>
      <vt:lpstr>The Big Ideas About Science</vt:lpstr>
      <vt:lpstr>OFSTED view</vt:lpstr>
      <vt:lpstr>Who are they?</vt:lpstr>
      <vt:lpstr>Biographies examples to consider</vt:lpstr>
      <vt:lpstr>PowerPoint Presentation</vt:lpstr>
      <vt:lpstr>Bibliography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Rawlings, Emma</cp:lastModifiedBy>
  <cp:revision>250</cp:revision>
  <cp:lastPrinted>2019-08-27T11:50:27Z</cp:lastPrinted>
  <dcterms:created xsi:type="dcterms:W3CDTF">2015-06-12T09:20:06Z</dcterms:created>
  <dcterms:modified xsi:type="dcterms:W3CDTF">2019-09-04T13:07:04Z</dcterms:modified>
</cp:coreProperties>
</file>