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9" r:id="rId4"/>
    <p:sldMasterId id="2147483841" r:id="rId5"/>
    <p:sldMasterId id="2147483853" r:id="rId6"/>
    <p:sldMasterId id="2147483865" r:id="rId7"/>
  </p:sldMasterIdLst>
  <p:notesMasterIdLst>
    <p:notesMasterId r:id="rId18"/>
  </p:notesMasterIdLst>
  <p:handoutMasterIdLst>
    <p:handoutMasterId r:id="rId19"/>
  </p:handoutMasterIdLst>
  <p:sldIdLst>
    <p:sldId id="280" r:id="rId8"/>
    <p:sldId id="259" r:id="rId9"/>
    <p:sldId id="292" r:id="rId10"/>
    <p:sldId id="258" r:id="rId11"/>
    <p:sldId id="291" r:id="rId12"/>
    <p:sldId id="290" r:id="rId13"/>
    <p:sldId id="276" r:id="rId14"/>
    <p:sldId id="270" r:id="rId15"/>
    <p:sldId id="281" r:id="rId16"/>
    <p:sldId id="289" r:id="rId17"/>
  </p:sldIdLst>
  <p:sldSz cx="9144000" cy="6858000" type="screen4x3"/>
  <p:notesSz cx="6797675" cy="9926638"/>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5" userDrawn="1">
          <p15:clr>
            <a:srgbClr val="A4A3A4"/>
          </p15:clr>
        </p15:guide>
        <p15:guide id="2" pos="214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helle Brock" initials="MB"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2" autoAdjust="0"/>
    <p:restoredTop sz="39701" autoAdjust="0"/>
  </p:normalViewPr>
  <p:slideViewPr>
    <p:cSldViewPr>
      <p:cViewPr varScale="1">
        <p:scale>
          <a:sx n="46" d="100"/>
          <a:sy n="46" d="100"/>
        </p:scale>
        <p:origin x="3510" y="36"/>
      </p:cViewPr>
      <p:guideLst>
        <p:guide orient="horz" pos="2160"/>
        <p:guide pos="2880"/>
      </p:guideLst>
    </p:cSldViewPr>
  </p:slideViewPr>
  <p:outlineViewPr>
    <p:cViewPr>
      <p:scale>
        <a:sx n="25" d="100"/>
        <a:sy n="25" d="100"/>
      </p:scale>
      <p:origin x="0" y="0"/>
    </p:cViewPr>
  </p:outlineViewPr>
  <p:notesTextViewPr>
    <p:cViewPr>
      <p:scale>
        <a:sx n="3" d="2"/>
        <a:sy n="3" d="2"/>
      </p:scale>
      <p:origin x="0" y="0"/>
    </p:cViewPr>
  </p:notesTextViewPr>
  <p:sorterViewPr>
    <p:cViewPr>
      <p:scale>
        <a:sx n="66" d="100"/>
        <a:sy n="66" d="100"/>
      </p:scale>
      <p:origin x="0" y="0"/>
    </p:cViewPr>
  </p:sorterViewPr>
  <p:notesViewPr>
    <p:cSldViewPr>
      <p:cViewPr>
        <p:scale>
          <a:sx n="100" d="100"/>
          <a:sy n="100" d="100"/>
        </p:scale>
        <p:origin x="-1692" y="-72"/>
      </p:cViewPr>
      <p:guideLst>
        <p:guide orient="horz" pos="3125"/>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026"/>
          <p:cNvSpPr>
            <a:spLocks noGrp="1" noChangeArrowheads="1"/>
          </p:cNvSpPr>
          <p:nvPr>
            <p:ph type="hdr" sz="quarter"/>
          </p:nvPr>
        </p:nvSpPr>
        <p:spPr bwMode="auto">
          <a:xfrm>
            <a:off x="1" y="0"/>
            <a:ext cx="2945873" cy="497292"/>
          </a:xfrm>
          <a:prstGeom prst="rect">
            <a:avLst/>
          </a:prstGeom>
          <a:noFill/>
          <a:ln w="9525">
            <a:noFill/>
            <a:miter lim="800000"/>
            <a:headEnd/>
            <a:tailEnd/>
          </a:ln>
          <a:effectLst/>
        </p:spPr>
        <p:txBody>
          <a:bodyPr vert="horz" wrap="square" lIns="92105" tIns="46052" rIns="92105" bIns="46052" numCol="1" anchor="t" anchorCtr="0" compatLnSpc="1">
            <a:prstTxWarp prst="textNoShape">
              <a:avLst/>
            </a:prstTxWarp>
          </a:bodyPr>
          <a:lstStyle>
            <a:lvl1pPr defTabSz="921061" eaLnBrk="0" hangingPunct="0">
              <a:defRPr sz="1200"/>
            </a:lvl1pPr>
          </a:lstStyle>
          <a:p>
            <a:pPr>
              <a:defRPr/>
            </a:pPr>
            <a:endParaRPr lang="en-GB"/>
          </a:p>
        </p:txBody>
      </p:sp>
      <p:sp>
        <p:nvSpPr>
          <p:cNvPr id="13315" name="Rectangle 1027"/>
          <p:cNvSpPr>
            <a:spLocks noGrp="1" noChangeArrowheads="1"/>
          </p:cNvSpPr>
          <p:nvPr>
            <p:ph type="dt" sz="quarter" idx="1"/>
          </p:nvPr>
        </p:nvSpPr>
        <p:spPr bwMode="auto">
          <a:xfrm>
            <a:off x="3851802" y="0"/>
            <a:ext cx="2945873" cy="497292"/>
          </a:xfrm>
          <a:prstGeom prst="rect">
            <a:avLst/>
          </a:prstGeom>
          <a:noFill/>
          <a:ln w="9525">
            <a:noFill/>
            <a:miter lim="800000"/>
            <a:headEnd/>
            <a:tailEnd/>
          </a:ln>
          <a:effectLst/>
        </p:spPr>
        <p:txBody>
          <a:bodyPr vert="horz" wrap="square" lIns="92105" tIns="46052" rIns="92105" bIns="46052" numCol="1" anchor="t" anchorCtr="0" compatLnSpc="1">
            <a:prstTxWarp prst="textNoShape">
              <a:avLst/>
            </a:prstTxWarp>
          </a:bodyPr>
          <a:lstStyle>
            <a:lvl1pPr algn="r" defTabSz="921061" eaLnBrk="0" hangingPunct="0">
              <a:defRPr sz="1200"/>
            </a:lvl1pPr>
          </a:lstStyle>
          <a:p>
            <a:pPr>
              <a:defRPr/>
            </a:pPr>
            <a:endParaRPr lang="en-GB"/>
          </a:p>
        </p:txBody>
      </p:sp>
      <p:sp>
        <p:nvSpPr>
          <p:cNvPr id="13316" name="Rectangle 1028"/>
          <p:cNvSpPr>
            <a:spLocks noGrp="1" noChangeArrowheads="1"/>
          </p:cNvSpPr>
          <p:nvPr>
            <p:ph type="ftr" sz="quarter" idx="2"/>
          </p:nvPr>
        </p:nvSpPr>
        <p:spPr bwMode="auto">
          <a:xfrm>
            <a:off x="1" y="9429348"/>
            <a:ext cx="2945873" cy="497291"/>
          </a:xfrm>
          <a:prstGeom prst="rect">
            <a:avLst/>
          </a:prstGeom>
          <a:noFill/>
          <a:ln w="9525">
            <a:noFill/>
            <a:miter lim="800000"/>
            <a:headEnd/>
            <a:tailEnd/>
          </a:ln>
          <a:effectLst/>
        </p:spPr>
        <p:txBody>
          <a:bodyPr vert="horz" wrap="square" lIns="92105" tIns="46052" rIns="92105" bIns="46052" numCol="1" anchor="b" anchorCtr="0" compatLnSpc="1">
            <a:prstTxWarp prst="textNoShape">
              <a:avLst/>
            </a:prstTxWarp>
          </a:bodyPr>
          <a:lstStyle>
            <a:lvl1pPr defTabSz="921061" eaLnBrk="0" hangingPunct="0">
              <a:defRPr sz="1200"/>
            </a:lvl1pPr>
          </a:lstStyle>
          <a:p>
            <a:pPr>
              <a:defRPr/>
            </a:pPr>
            <a:endParaRPr lang="en-GB"/>
          </a:p>
        </p:txBody>
      </p:sp>
      <p:sp>
        <p:nvSpPr>
          <p:cNvPr id="13317" name="Rectangle 1029"/>
          <p:cNvSpPr>
            <a:spLocks noGrp="1" noChangeArrowheads="1"/>
          </p:cNvSpPr>
          <p:nvPr>
            <p:ph type="sldNum" sz="quarter" idx="3"/>
          </p:nvPr>
        </p:nvSpPr>
        <p:spPr bwMode="auto">
          <a:xfrm>
            <a:off x="3851802" y="9429348"/>
            <a:ext cx="2945873" cy="497291"/>
          </a:xfrm>
          <a:prstGeom prst="rect">
            <a:avLst/>
          </a:prstGeom>
          <a:noFill/>
          <a:ln w="9525">
            <a:noFill/>
            <a:miter lim="800000"/>
            <a:headEnd/>
            <a:tailEnd/>
          </a:ln>
          <a:effectLst/>
        </p:spPr>
        <p:txBody>
          <a:bodyPr vert="horz" wrap="square" lIns="92105" tIns="46052" rIns="92105" bIns="46052" numCol="1" anchor="b" anchorCtr="0" compatLnSpc="1">
            <a:prstTxWarp prst="textNoShape">
              <a:avLst/>
            </a:prstTxWarp>
          </a:bodyPr>
          <a:lstStyle>
            <a:lvl1pPr algn="r" defTabSz="921061" eaLnBrk="0" hangingPunct="0">
              <a:defRPr sz="1200"/>
            </a:lvl1pPr>
          </a:lstStyle>
          <a:p>
            <a:pPr>
              <a:defRPr/>
            </a:pPr>
            <a:fld id="{2ECF27D9-1FCA-4C68-A527-9A9CBED88244}" type="slidenum">
              <a:rPr lang="en-GB"/>
              <a:pPr>
                <a:defRPr/>
              </a:pPr>
              <a:t>‹#›</a:t>
            </a:fld>
            <a:endParaRPr lang="en-GB"/>
          </a:p>
        </p:txBody>
      </p:sp>
    </p:spTree>
    <p:extLst>
      <p:ext uri="{BB962C8B-B14F-4D97-AF65-F5344CB8AC3E}">
        <p14:creationId xmlns:p14="http://schemas.microsoft.com/office/powerpoint/2010/main" val="15202665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1" y="1"/>
            <a:ext cx="2953905" cy="463712"/>
          </a:xfrm>
          <a:prstGeom prst="rect">
            <a:avLst/>
          </a:prstGeom>
          <a:noFill/>
          <a:ln w="9525">
            <a:noFill/>
            <a:miter lim="800000"/>
            <a:headEnd/>
            <a:tailEnd/>
          </a:ln>
          <a:effectLst/>
        </p:spPr>
        <p:txBody>
          <a:bodyPr vert="horz" wrap="square" lIns="92105" tIns="46052" rIns="92105" bIns="46052" numCol="1" anchor="t" anchorCtr="0" compatLnSpc="1">
            <a:prstTxWarp prst="textNoShape">
              <a:avLst/>
            </a:prstTxWarp>
          </a:bodyPr>
          <a:lstStyle>
            <a:lvl1pPr defTabSz="921061" eaLnBrk="0" hangingPunct="0">
              <a:defRPr sz="1200"/>
            </a:lvl1pPr>
          </a:lstStyle>
          <a:p>
            <a:pPr>
              <a:defRPr/>
            </a:pPr>
            <a:endParaRPr lang="en-GB"/>
          </a:p>
        </p:txBody>
      </p:sp>
      <p:sp>
        <p:nvSpPr>
          <p:cNvPr id="17411" name="Rectangle 3"/>
          <p:cNvSpPr>
            <a:spLocks noGrp="1" noChangeArrowheads="1"/>
          </p:cNvSpPr>
          <p:nvPr>
            <p:ph type="dt" idx="1"/>
          </p:nvPr>
        </p:nvSpPr>
        <p:spPr bwMode="auto">
          <a:xfrm>
            <a:off x="3887140" y="1"/>
            <a:ext cx="2876805" cy="463712"/>
          </a:xfrm>
          <a:prstGeom prst="rect">
            <a:avLst/>
          </a:prstGeom>
          <a:noFill/>
          <a:ln w="9525">
            <a:noFill/>
            <a:miter lim="800000"/>
            <a:headEnd/>
            <a:tailEnd/>
          </a:ln>
          <a:effectLst/>
        </p:spPr>
        <p:txBody>
          <a:bodyPr vert="horz" wrap="square" lIns="92105" tIns="46052" rIns="92105" bIns="46052" numCol="1" anchor="t" anchorCtr="0" compatLnSpc="1">
            <a:prstTxWarp prst="textNoShape">
              <a:avLst/>
            </a:prstTxWarp>
          </a:bodyPr>
          <a:lstStyle>
            <a:lvl1pPr algn="r" defTabSz="921061" eaLnBrk="0" hangingPunct="0">
              <a:defRPr sz="1200"/>
            </a:lvl1pPr>
          </a:lstStyle>
          <a:p>
            <a:pPr>
              <a:defRPr/>
            </a:pPr>
            <a:endParaRPr lang="en-GB"/>
          </a:p>
        </p:txBody>
      </p:sp>
      <p:sp>
        <p:nvSpPr>
          <p:cNvPr id="12292" name="Rectangle 4"/>
          <p:cNvSpPr>
            <a:spLocks noGrp="1" noRot="1" noChangeAspect="1" noChangeArrowheads="1" noTextEdit="1"/>
          </p:cNvSpPr>
          <p:nvPr>
            <p:ph type="sldImg" idx="2"/>
          </p:nvPr>
        </p:nvSpPr>
        <p:spPr bwMode="auto">
          <a:xfrm>
            <a:off x="949325" y="769938"/>
            <a:ext cx="4941888" cy="3705225"/>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33236" y="4705880"/>
            <a:ext cx="4974574" cy="4477221"/>
          </a:xfrm>
          <a:prstGeom prst="rect">
            <a:avLst/>
          </a:prstGeom>
          <a:noFill/>
          <a:ln w="9525">
            <a:noFill/>
            <a:miter lim="800000"/>
            <a:headEnd/>
            <a:tailEnd/>
          </a:ln>
          <a:effectLst/>
        </p:spPr>
        <p:txBody>
          <a:bodyPr vert="horz" wrap="square" lIns="92105" tIns="46052" rIns="92105" bIns="46052" numCol="1" anchor="t" anchorCtr="0" compatLnSpc="1">
            <a:prstTxWarp prst="textNoShape">
              <a:avLst/>
            </a:prstTxWarp>
          </a:body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p:txBody>
      </p:sp>
      <p:sp>
        <p:nvSpPr>
          <p:cNvPr id="17414" name="Rectangle 6"/>
          <p:cNvSpPr>
            <a:spLocks noGrp="1" noChangeArrowheads="1"/>
          </p:cNvSpPr>
          <p:nvPr>
            <p:ph type="ftr" sz="quarter" idx="4"/>
          </p:nvPr>
        </p:nvSpPr>
        <p:spPr bwMode="auto">
          <a:xfrm>
            <a:off x="1" y="9413358"/>
            <a:ext cx="2953905" cy="540465"/>
          </a:xfrm>
          <a:prstGeom prst="rect">
            <a:avLst/>
          </a:prstGeom>
          <a:noFill/>
          <a:ln w="9525">
            <a:noFill/>
            <a:miter lim="800000"/>
            <a:headEnd/>
            <a:tailEnd/>
          </a:ln>
          <a:effectLst/>
        </p:spPr>
        <p:txBody>
          <a:bodyPr vert="horz" wrap="square" lIns="92105" tIns="46052" rIns="92105" bIns="46052" numCol="1" anchor="b" anchorCtr="0" compatLnSpc="1">
            <a:prstTxWarp prst="textNoShape">
              <a:avLst/>
            </a:prstTxWarp>
          </a:bodyPr>
          <a:lstStyle>
            <a:lvl1pPr defTabSz="921061" eaLnBrk="0" hangingPunct="0">
              <a:defRPr sz="1200"/>
            </a:lvl1pPr>
          </a:lstStyle>
          <a:p>
            <a:pPr>
              <a:defRPr/>
            </a:pPr>
            <a:endParaRPr lang="en-GB"/>
          </a:p>
        </p:txBody>
      </p:sp>
      <p:sp>
        <p:nvSpPr>
          <p:cNvPr id="17415" name="Rectangle 7"/>
          <p:cNvSpPr>
            <a:spLocks noGrp="1" noChangeArrowheads="1"/>
          </p:cNvSpPr>
          <p:nvPr>
            <p:ph type="sldNum" sz="quarter" idx="5"/>
          </p:nvPr>
        </p:nvSpPr>
        <p:spPr bwMode="auto">
          <a:xfrm>
            <a:off x="3887140" y="9413358"/>
            <a:ext cx="2876805" cy="540465"/>
          </a:xfrm>
          <a:prstGeom prst="rect">
            <a:avLst/>
          </a:prstGeom>
          <a:noFill/>
          <a:ln w="9525">
            <a:noFill/>
            <a:miter lim="800000"/>
            <a:headEnd/>
            <a:tailEnd/>
          </a:ln>
          <a:effectLst/>
        </p:spPr>
        <p:txBody>
          <a:bodyPr vert="horz" wrap="square" lIns="92105" tIns="46052" rIns="92105" bIns="46052" numCol="1" anchor="b" anchorCtr="0" compatLnSpc="1">
            <a:prstTxWarp prst="textNoShape">
              <a:avLst/>
            </a:prstTxWarp>
          </a:bodyPr>
          <a:lstStyle>
            <a:lvl1pPr algn="r" defTabSz="921061" eaLnBrk="0" hangingPunct="0">
              <a:defRPr sz="1200"/>
            </a:lvl1pPr>
          </a:lstStyle>
          <a:p>
            <a:pPr>
              <a:defRPr/>
            </a:pPr>
            <a:fld id="{91208057-2195-4A81-AC8A-B31A8BDB473A}" type="slidenum">
              <a:rPr lang="en-GB"/>
              <a:pPr>
                <a:defRPr/>
              </a:pPr>
              <a:t>‹#›</a:t>
            </a:fld>
            <a:endParaRPr lang="en-GB"/>
          </a:p>
        </p:txBody>
      </p:sp>
    </p:spTree>
    <p:extLst>
      <p:ext uri="{BB962C8B-B14F-4D97-AF65-F5344CB8AC3E}">
        <p14:creationId xmlns:p14="http://schemas.microsoft.com/office/powerpoint/2010/main" val="30768611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6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4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4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4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4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pPr defTabSz="920750"/>
            <a:fld id="{B3F74F2E-A777-4214-8AA6-4633778180A9}" type="slidenum">
              <a:rPr lang="en-GB" smtClean="0"/>
              <a:pPr defTabSz="920750"/>
              <a:t>1</a:t>
            </a:fld>
            <a:endParaRPr lang="en-GB" smtClean="0"/>
          </a:p>
        </p:txBody>
      </p:sp>
      <p:sp>
        <p:nvSpPr>
          <p:cNvPr id="13315" name="Rectangle 2"/>
          <p:cNvSpPr>
            <a:spLocks noGrp="1" noRot="1" noChangeAspect="1" noChangeArrowheads="1" noTextEdit="1"/>
          </p:cNvSpPr>
          <p:nvPr>
            <p:ph type="sldImg"/>
          </p:nvPr>
        </p:nvSpPr>
        <p:spPr>
          <a:xfrm>
            <a:off x="917575" y="742950"/>
            <a:ext cx="4962525" cy="3722688"/>
          </a:xfrm>
          <a:ln/>
        </p:spPr>
      </p:sp>
      <p:sp>
        <p:nvSpPr>
          <p:cNvPr id="13316" name="Rectangle 3"/>
          <p:cNvSpPr>
            <a:spLocks noGrp="1" noChangeArrowheads="1"/>
          </p:cNvSpPr>
          <p:nvPr>
            <p:ph type="body" idx="1"/>
          </p:nvPr>
        </p:nvSpPr>
        <p:spPr>
          <a:xfrm>
            <a:off x="872198" y="4891365"/>
            <a:ext cx="4982606" cy="4469225"/>
          </a:xfrm>
          <a:noFill/>
          <a:ln/>
        </p:spPr>
        <p:txBody>
          <a:bodyPr/>
          <a:lstStyle/>
          <a:p>
            <a:r>
              <a:rPr lang="en-GB" dirty="0" smtClean="0"/>
              <a:t>First welcome to the university and</a:t>
            </a:r>
            <a:r>
              <a:rPr lang="en-GB" baseline="0" dirty="0" smtClean="0"/>
              <a:t> congratulations for getting here!</a:t>
            </a:r>
          </a:p>
          <a:p>
            <a:endParaRPr lang="en-GB" dirty="0" smtClean="0"/>
          </a:p>
          <a:p>
            <a:r>
              <a:rPr lang="en-GB" dirty="0" smtClean="0"/>
              <a:t>I’m from the IT training team and I’m here today to briefly explain</a:t>
            </a:r>
            <a:r>
              <a:rPr lang="en-GB" baseline="0" dirty="0" smtClean="0"/>
              <a:t> some of the services available to you during you time at Warwick.</a:t>
            </a:r>
            <a:endParaRPr lang="en-GB" dirty="0" smtClean="0"/>
          </a:p>
        </p:txBody>
      </p:sp>
    </p:spTree>
    <p:extLst>
      <p:ext uri="{BB962C8B-B14F-4D97-AF65-F5344CB8AC3E}">
        <p14:creationId xmlns:p14="http://schemas.microsoft.com/office/powerpoint/2010/main" val="39111771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pPr defTabSz="920750"/>
            <a:fld id="{7AF8CB0F-9A89-4D0F-9ED0-287B232F752E}" type="slidenum">
              <a:rPr lang="en-GB" smtClean="0"/>
              <a:pPr defTabSz="920750"/>
              <a:t>10</a:t>
            </a:fld>
            <a:endParaRPr lang="en-GB"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xfrm>
            <a:off x="933236" y="4705880"/>
            <a:ext cx="4974574" cy="4704280"/>
          </a:xfrm>
          <a:noFill/>
          <a:ln/>
        </p:spPr>
        <p:txBody>
          <a:bodyPr/>
          <a:lstStyle/>
          <a:p>
            <a:pPr eaLnBrk="1" hangingPunct="1"/>
            <a:r>
              <a:rPr lang="en-GB" sz="1000" baseline="0" dirty="0" smtClean="0">
                <a:latin typeface="Arial" charset="0"/>
              </a:rPr>
              <a:t>Contacting IT…</a:t>
            </a:r>
          </a:p>
          <a:p>
            <a:pPr marL="171450" indent="-171450" eaLnBrk="1" hangingPunct="1">
              <a:buFont typeface="Arial" panose="020B0604020202020204" pitchFamily="34" charset="0"/>
              <a:buChar char="•"/>
            </a:pPr>
            <a:r>
              <a:rPr lang="en-GB" sz="1000" baseline="0" dirty="0" smtClean="0">
                <a:latin typeface="Arial" charset="0"/>
              </a:rPr>
              <a:t>Call helpdesk</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000" baseline="0" dirty="0" smtClean="0">
                <a:latin typeface="Arial" charset="0"/>
              </a:rPr>
              <a:t>Library drop in (</a:t>
            </a:r>
            <a:r>
              <a:rPr lang="en-GB" sz="800" baseline="0" dirty="0" smtClean="0">
                <a:latin typeface="Arial" charset="0"/>
              </a:rPr>
              <a:t>Opening Times</a:t>
            </a:r>
            <a:r>
              <a:rPr lang="en-GB" sz="1000" kern="1200" baseline="0" dirty="0" smtClean="0">
                <a:solidFill>
                  <a:schemeClr val="tx1"/>
                </a:solidFill>
                <a:effectLst/>
                <a:latin typeface="Times New Roman" pitchFamily="18" charset="0"/>
                <a:ea typeface="+mn-ea"/>
                <a:cs typeface="+mn-cs"/>
              </a:rPr>
              <a:t>: 8:30 </a:t>
            </a:r>
            <a:r>
              <a:rPr lang="en-GB" sz="1000" kern="1200" dirty="0" smtClean="0">
                <a:solidFill>
                  <a:schemeClr val="tx1"/>
                </a:solidFill>
                <a:effectLst/>
                <a:latin typeface="Times New Roman" pitchFamily="18" charset="0"/>
                <a:ea typeface="+mn-ea"/>
                <a:cs typeface="+mn-cs"/>
              </a:rPr>
              <a:t>am to 5:30pm,</a:t>
            </a:r>
            <a:r>
              <a:rPr lang="en-GB" sz="1000" kern="1200" baseline="0" dirty="0" smtClean="0">
                <a:solidFill>
                  <a:schemeClr val="tx1"/>
                </a:solidFill>
                <a:effectLst/>
                <a:latin typeface="Times New Roman" pitchFamily="18" charset="0"/>
                <a:ea typeface="+mn-ea"/>
                <a:cs typeface="+mn-cs"/>
              </a:rPr>
              <a:t> Mon – Fri)</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000" kern="1200" baseline="0" dirty="0" smtClean="0">
                <a:solidFill>
                  <a:schemeClr val="tx1"/>
                </a:solidFill>
                <a:effectLst/>
                <a:latin typeface="Times New Roman" pitchFamily="18" charset="0"/>
                <a:ea typeface="+mn-ea"/>
                <a:cs typeface="+mn-cs"/>
              </a:rPr>
              <a:t>Online form</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endParaRPr lang="en-GB" sz="1000" kern="1200" baseline="0" dirty="0" smtClean="0">
              <a:solidFill>
                <a:schemeClr val="tx1"/>
              </a:solidFill>
              <a:effectLst/>
              <a:latin typeface="Times New Roman" pitchFamily="18" charset="0"/>
              <a:ea typeface="+mn-ea"/>
              <a:cs typeface="+mn-cs"/>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000" kern="1200" baseline="0" dirty="0" smtClean="0">
                <a:solidFill>
                  <a:schemeClr val="tx1"/>
                </a:solidFill>
                <a:effectLst/>
                <a:latin typeface="Times New Roman" pitchFamily="18" charset="0"/>
                <a:ea typeface="+mn-ea"/>
                <a:cs typeface="+mn-cs"/>
              </a:rPr>
              <a:t>Residences call 75000</a:t>
            </a:r>
            <a:endParaRPr lang="en-GB" sz="800" baseline="0" dirty="0" smtClean="0">
              <a:latin typeface="Arial" charset="0"/>
            </a:endParaRPr>
          </a:p>
          <a:p>
            <a:pPr eaLnBrk="1" hangingPunct="1"/>
            <a:endParaRPr lang="en-GB" sz="1000" baseline="0" dirty="0" smtClean="0">
              <a:latin typeface="Arial" charset="0"/>
            </a:endParaRPr>
          </a:p>
          <a:p>
            <a:pPr eaLnBrk="1" hangingPunct="1"/>
            <a:r>
              <a:rPr lang="en-GB" sz="1000" baseline="0" dirty="0" smtClean="0">
                <a:latin typeface="Arial" charset="0"/>
              </a:rPr>
              <a:t>Emails and notes on it services homepage if there's any news etc.</a:t>
            </a:r>
          </a:p>
          <a:p>
            <a:pPr eaLnBrk="1" hangingPunct="1"/>
            <a:endParaRPr lang="en-GB" sz="1000" baseline="0" dirty="0" smtClean="0">
              <a:latin typeface="Arial" charset="0"/>
            </a:endParaRPr>
          </a:p>
          <a:p>
            <a:pPr eaLnBrk="1" hangingPunct="1"/>
            <a:r>
              <a:rPr lang="en-GB" sz="1000" baseline="0" dirty="0" smtClean="0">
                <a:latin typeface="Arial" charset="0"/>
              </a:rPr>
              <a:t>Should also have info and memory stick in room if in student </a:t>
            </a:r>
            <a:r>
              <a:rPr lang="en-GB" sz="1000" baseline="0" dirty="0" err="1" smtClean="0">
                <a:latin typeface="Arial" charset="0"/>
              </a:rPr>
              <a:t>accomodation</a:t>
            </a:r>
            <a:r>
              <a:rPr lang="en-GB" sz="1000" baseline="0" dirty="0" smtClean="0">
                <a:latin typeface="Arial" charset="0"/>
              </a:rPr>
              <a:t>. </a:t>
            </a:r>
            <a:endParaRPr lang="en-GB" sz="1000" baseline="0" dirty="0" smtClean="0">
              <a:latin typeface="Arial" charset="0"/>
            </a:endParaRPr>
          </a:p>
          <a:p>
            <a:pPr eaLnBrk="1" hangingPunct="1"/>
            <a:endParaRPr lang="en-GB" sz="1000" b="1" baseline="0" dirty="0" smtClean="0">
              <a:latin typeface="Arial" charset="0"/>
            </a:endParaRPr>
          </a:p>
          <a:p>
            <a:pPr eaLnBrk="1" hangingPunct="1"/>
            <a:r>
              <a:rPr lang="en-GB" sz="1000" baseline="0" dirty="0" smtClean="0">
                <a:latin typeface="Arial" charset="0"/>
              </a:rPr>
              <a:t>Thank you for your time – Any questions???</a:t>
            </a:r>
          </a:p>
        </p:txBody>
      </p:sp>
    </p:spTree>
    <p:extLst>
      <p:ext uri="{BB962C8B-B14F-4D97-AF65-F5344CB8AC3E}">
        <p14:creationId xmlns:p14="http://schemas.microsoft.com/office/powerpoint/2010/main" val="2696686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pPr defTabSz="920750"/>
            <a:fld id="{4EDDC776-2493-4D1E-A2D1-32119BF5A5D5}" type="slidenum">
              <a:rPr lang="en-GB" smtClean="0"/>
              <a:pPr defTabSz="920750"/>
              <a:t>2</a:t>
            </a:fld>
            <a:endParaRPr lang="en-GB" smtClean="0"/>
          </a:p>
        </p:txBody>
      </p:sp>
      <p:sp>
        <p:nvSpPr>
          <p:cNvPr id="14339" name="Rectangle 2"/>
          <p:cNvSpPr>
            <a:spLocks noGrp="1" noRot="1" noChangeAspect="1" noChangeArrowheads="1" noTextEdit="1"/>
          </p:cNvSpPr>
          <p:nvPr>
            <p:ph type="sldImg"/>
          </p:nvPr>
        </p:nvSpPr>
        <p:spPr>
          <a:xfrm>
            <a:off x="1812925" y="427038"/>
            <a:ext cx="3009900" cy="2257425"/>
          </a:xfrm>
          <a:ln/>
        </p:spPr>
      </p:sp>
      <p:sp>
        <p:nvSpPr>
          <p:cNvPr id="14340" name="Rectangle 3"/>
          <p:cNvSpPr>
            <a:spLocks noGrp="1" noChangeArrowheads="1"/>
          </p:cNvSpPr>
          <p:nvPr>
            <p:ph type="body" idx="1"/>
          </p:nvPr>
        </p:nvSpPr>
        <p:spPr>
          <a:xfrm>
            <a:off x="607116" y="2947095"/>
            <a:ext cx="5730375" cy="6336704"/>
          </a:xfrm>
          <a:noFill/>
          <a:ln/>
        </p:spPr>
        <p:txBody>
          <a:bodyPr/>
          <a:lstStyle/>
          <a:p>
            <a:pPr eaLnBrk="1" hangingPunct="1">
              <a:lnSpc>
                <a:spcPct val="80000"/>
              </a:lnSpc>
              <a:buFontTx/>
              <a:buChar char="•"/>
            </a:pPr>
            <a:r>
              <a:rPr lang="en-GB" sz="1100" dirty="0" smtClean="0">
                <a:cs typeface="Times New Roman" pitchFamily="18" charset="0"/>
              </a:rPr>
              <a:t>Once you have enrolled online you can register for an IT Services Login name and password.   </a:t>
            </a:r>
          </a:p>
          <a:p>
            <a:pPr lvl="1" eaLnBrk="1" hangingPunct="1">
              <a:lnSpc>
                <a:spcPct val="80000"/>
              </a:lnSpc>
              <a:buFontTx/>
              <a:buChar char="•"/>
            </a:pPr>
            <a:r>
              <a:rPr lang="en-GB" sz="900" dirty="0" smtClean="0">
                <a:cs typeface="Times New Roman" pitchFamily="18" charset="0"/>
              </a:rPr>
              <a:t>Username = (u)ID</a:t>
            </a:r>
            <a:r>
              <a:rPr lang="en-GB" sz="900" baseline="0" dirty="0" smtClean="0">
                <a:cs typeface="Times New Roman" pitchFamily="18" charset="0"/>
              </a:rPr>
              <a:t> number</a:t>
            </a:r>
            <a:endParaRPr lang="en-GB" sz="900" dirty="0" smtClean="0">
              <a:cs typeface="Times New Roman" pitchFamily="18" charset="0"/>
            </a:endParaRPr>
          </a:p>
          <a:p>
            <a:pPr lvl="1">
              <a:buFont typeface="Arial" pitchFamily="34" charset="0"/>
              <a:buChar char="•"/>
            </a:pPr>
            <a:r>
              <a:rPr lang="en-GB" sz="1100" dirty="0" smtClean="0"/>
              <a:t>Password of you choice (set up security questions when first login/do not disclose to anyone)</a:t>
            </a:r>
          </a:p>
          <a:p>
            <a:pPr lvl="1">
              <a:buFont typeface="Arial" pitchFamily="34" charset="0"/>
              <a:buNone/>
            </a:pPr>
            <a:endParaRPr lang="en-GB" sz="1300" dirty="0" smtClean="0"/>
          </a:p>
          <a:p>
            <a:pPr eaLnBrk="1" hangingPunct="1">
              <a:lnSpc>
                <a:spcPct val="80000"/>
              </a:lnSpc>
              <a:buFontTx/>
              <a:buChar char="•"/>
            </a:pPr>
            <a:r>
              <a:rPr lang="en-GB" sz="1100" dirty="0" smtClean="0">
                <a:cs typeface="Times New Roman" pitchFamily="18" charset="0"/>
              </a:rPr>
              <a:t>Will give you access too…</a:t>
            </a:r>
            <a:endParaRPr lang="en-GB" sz="1100" dirty="0" smtClean="0">
              <a:cs typeface="Times New Roman" pitchFamily="18" charset="0"/>
            </a:endParaRPr>
          </a:p>
          <a:p>
            <a:pPr eaLnBrk="1" hangingPunct="1">
              <a:lnSpc>
                <a:spcPct val="80000"/>
              </a:lnSpc>
              <a:buFont typeface="Arial" pitchFamily="34" charset="0"/>
              <a:buChar char="•"/>
            </a:pPr>
            <a:r>
              <a:rPr lang="en-GB" sz="1100" b="1" dirty="0" smtClean="0">
                <a:cs typeface="Times New Roman" pitchFamily="18" charset="0"/>
              </a:rPr>
              <a:t>The Campus Data Network  </a:t>
            </a:r>
            <a:r>
              <a:rPr lang="en-GB" sz="1100" b="1" dirty="0" smtClean="0">
                <a:cs typeface="Times New Roman" pitchFamily="18" charset="0"/>
              </a:rPr>
              <a:t>In</a:t>
            </a:r>
            <a:r>
              <a:rPr lang="en-GB" sz="1100" b="1" baseline="0" dirty="0" smtClean="0">
                <a:cs typeface="Times New Roman" pitchFamily="18" charset="0"/>
              </a:rPr>
              <a:t> </a:t>
            </a:r>
            <a:r>
              <a:rPr lang="en-GB" sz="1100" dirty="0" smtClean="0">
                <a:cs typeface="Times New Roman" pitchFamily="18" charset="0"/>
              </a:rPr>
              <a:t>Open </a:t>
            </a:r>
            <a:r>
              <a:rPr lang="en-GB" sz="1100" dirty="0" smtClean="0">
                <a:cs typeface="Times New Roman" pitchFamily="18" charset="0"/>
              </a:rPr>
              <a:t>Access Work areas</a:t>
            </a:r>
            <a:r>
              <a:rPr lang="en-GB" sz="1100" b="1" dirty="0" smtClean="0">
                <a:cs typeface="Times New Roman" pitchFamily="18" charset="0"/>
              </a:rPr>
              <a:t>.</a:t>
            </a:r>
          </a:p>
          <a:p>
            <a:pPr eaLnBrk="1" hangingPunct="1">
              <a:lnSpc>
                <a:spcPct val="80000"/>
              </a:lnSpc>
              <a:buFont typeface="Arial" pitchFamily="34" charset="0"/>
              <a:buChar char="•"/>
            </a:pPr>
            <a:r>
              <a:rPr lang="en-GB" sz="1100" b="1" dirty="0" smtClean="0">
                <a:cs typeface="Times New Roman" pitchFamily="18" charset="0"/>
              </a:rPr>
              <a:t>Email</a:t>
            </a:r>
            <a:r>
              <a:rPr lang="en-GB" sz="1100" b="1" baseline="0" dirty="0" smtClean="0">
                <a:cs typeface="Times New Roman" pitchFamily="18" charset="0"/>
              </a:rPr>
              <a:t> –</a:t>
            </a:r>
            <a:r>
              <a:rPr lang="en-GB" sz="1100" b="0" baseline="0" dirty="0" smtClean="0">
                <a:cs typeface="Times New Roman" pitchFamily="18" charset="0"/>
              </a:rPr>
              <a:t> will explain in a minute</a:t>
            </a:r>
            <a:endParaRPr lang="en-GB" sz="1100" b="1" dirty="0" smtClean="0">
              <a:cs typeface="Times New Roman" pitchFamily="18" charset="0"/>
            </a:endParaRPr>
          </a:p>
          <a:p>
            <a:pPr marL="0" marR="0" indent="0" algn="l" defTabSz="914400" rtl="0" eaLnBrk="1" fontAlgn="base" latinLnBrk="0" hangingPunct="1">
              <a:lnSpc>
                <a:spcPct val="80000"/>
              </a:lnSpc>
              <a:spcBef>
                <a:spcPct val="30000"/>
              </a:spcBef>
              <a:spcAft>
                <a:spcPct val="0"/>
              </a:spcAft>
              <a:buClrTx/>
              <a:buSzTx/>
              <a:buFont typeface="Arial" pitchFamily="34" charset="0"/>
              <a:buChar char="•"/>
              <a:tabLst/>
              <a:defRPr/>
            </a:pPr>
            <a:r>
              <a:rPr lang="en-GB" sz="1100" b="1" dirty="0" smtClean="0">
                <a:cs typeface="Times New Roman" pitchFamily="18" charset="0"/>
              </a:rPr>
              <a:t>Wireless </a:t>
            </a:r>
            <a:r>
              <a:rPr lang="en-GB" sz="1100" b="1" dirty="0" smtClean="0">
                <a:cs typeface="Times New Roman" pitchFamily="18" charset="0"/>
              </a:rPr>
              <a:t>networks – </a:t>
            </a:r>
            <a:r>
              <a:rPr lang="en-GB" sz="1100" b="0" dirty="0" smtClean="0">
                <a:cs typeface="Times New Roman" pitchFamily="18" charset="0"/>
              </a:rPr>
              <a:t>hotspot-secure and </a:t>
            </a:r>
            <a:r>
              <a:rPr lang="en-GB" sz="1100" b="0" dirty="0" err="1" smtClean="0">
                <a:cs typeface="Times New Roman" pitchFamily="18" charset="0"/>
              </a:rPr>
              <a:t>resnet</a:t>
            </a:r>
            <a:r>
              <a:rPr lang="en-GB" sz="1100" b="0" dirty="0" smtClean="0">
                <a:cs typeface="Times New Roman" pitchFamily="18" charset="0"/>
              </a:rPr>
              <a:t>-secure</a:t>
            </a:r>
          </a:p>
          <a:p>
            <a:pPr eaLnBrk="1" hangingPunct="1">
              <a:lnSpc>
                <a:spcPct val="80000"/>
              </a:lnSpc>
              <a:buFont typeface="Arial" pitchFamily="34" charset="0"/>
              <a:buChar char="•"/>
            </a:pPr>
            <a:r>
              <a:rPr lang="en-GB" sz="1100" b="1" dirty="0" smtClean="0">
                <a:cs typeface="Times New Roman" pitchFamily="18" charset="0"/>
              </a:rPr>
              <a:t>MY Warwick – </a:t>
            </a:r>
            <a:r>
              <a:rPr lang="en-GB" sz="1100" b="0" dirty="0" smtClean="0">
                <a:cs typeface="Times New Roman" pitchFamily="18" charset="0"/>
              </a:rPr>
              <a:t>student</a:t>
            </a:r>
            <a:r>
              <a:rPr lang="en-GB" sz="1100" b="0" baseline="0" dirty="0" smtClean="0">
                <a:cs typeface="Times New Roman" pitchFamily="18" charset="0"/>
              </a:rPr>
              <a:t> homepage</a:t>
            </a:r>
            <a:endParaRPr lang="en-GB" sz="1100" dirty="0" smtClean="0">
              <a:cs typeface="Times New Roman" pitchFamily="18" charset="0"/>
            </a:endParaRPr>
          </a:p>
          <a:p>
            <a:pPr marL="628650" lvl="1" indent="-171450">
              <a:buFont typeface="Arial" panose="020B0604020202020204" pitchFamily="34" charset="0"/>
              <a:buChar char="•"/>
            </a:pPr>
            <a:r>
              <a:rPr lang="en-GB" sz="900" dirty="0" smtClean="0">
                <a:cs typeface="Times New Roman" pitchFamily="18" charset="0"/>
              </a:rPr>
              <a:t>People</a:t>
            </a:r>
            <a:r>
              <a:rPr lang="en-GB" sz="900" baseline="0" dirty="0" smtClean="0">
                <a:cs typeface="Times New Roman" pitchFamily="18" charset="0"/>
              </a:rPr>
              <a:t> </a:t>
            </a:r>
            <a:r>
              <a:rPr lang="en-GB" sz="900" baseline="0" dirty="0" smtClean="0">
                <a:cs typeface="Times New Roman" pitchFamily="18" charset="0"/>
              </a:rPr>
              <a:t>Search</a:t>
            </a:r>
          </a:p>
          <a:p>
            <a:pPr marL="628650" lvl="1" indent="-171450">
              <a:buFont typeface="Arial" panose="020B0604020202020204" pitchFamily="34" charset="0"/>
              <a:buChar char="•"/>
            </a:pPr>
            <a:r>
              <a:rPr lang="en-GB" sz="900" baseline="0" dirty="0" smtClean="0">
                <a:cs typeface="Times New Roman" pitchFamily="18" charset="0"/>
              </a:rPr>
              <a:t>Exam Timetables</a:t>
            </a:r>
            <a:endParaRPr lang="en-GB" sz="900" dirty="0" smtClean="0">
              <a:cs typeface="Times New Roman" pitchFamily="18" charset="0"/>
            </a:endParaRPr>
          </a:p>
          <a:p>
            <a:pPr marL="628650" lvl="1" indent="-171450">
              <a:buFont typeface="Arial" panose="020B0604020202020204" pitchFamily="34" charset="0"/>
              <a:buChar char="•"/>
            </a:pPr>
            <a:r>
              <a:rPr lang="en-GB" sz="900" b="0" dirty="0" smtClean="0">
                <a:cs typeface="Times New Roman" pitchFamily="18" charset="0"/>
              </a:rPr>
              <a:t>Student Records</a:t>
            </a:r>
            <a:endParaRPr lang="en-GB" sz="900" b="0" baseline="0" dirty="0" smtClean="0">
              <a:cs typeface="Times New Roman" pitchFamily="18" charset="0"/>
            </a:endParaRP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900" b="0" dirty="0" smtClean="0">
                <a:cs typeface="Times New Roman" pitchFamily="18" charset="0"/>
              </a:rPr>
              <a:t>Printer </a:t>
            </a:r>
            <a:r>
              <a:rPr lang="en-GB" sz="900" b="0" dirty="0" smtClean="0">
                <a:cs typeface="Times New Roman" pitchFamily="18" charset="0"/>
              </a:rPr>
              <a:t>credits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100" b="1" dirty="0" smtClean="0">
                <a:cs typeface="Times New Roman" pitchFamily="18" charset="0"/>
              </a:rPr>
              <a:t>Start.</a:t>
            </a:r>
            <a:r>
              <a:rPr lang="en-GB" sz="1100" b="1" baseline="0" dirty="0" smtClean="0">
                <a:cs typeface="Times New Roman" pitchFamily="18" charset="0"/>
              </a:rPr>
              <a:t> Warwick – homepage you can personalise</a:t>
            </a:r>
            <a:endParaRPr lang="en-GB" sz="900" b="0" dirty="0" smtClean="0">
              <a:cs typeface="Times New Roman" pitchFamily="18" charset="0"/>
            </a:endParaRPr>
          </a:p>
          <a:p>
            <a:pPr marL="0" lvl="2" eaLnBrk="1" hangingPunct="1">
              <a:lnSpc>
                <a:spcPct val="80000"/>
              </a:lnSpc>
              <a:buFont typeface="Arial" pitchFamily="34" charset="0"/>
              <a:buChar char="•"/>
            </a:pPr>
            <a:r>
              <a:rPr lang="en-GB" sz="900" b="1" u="sng" dirty="0" smtClean="0">
                <a:cs typeface="Times New Roman" pitchFamily="18" charset="0"/>
              </a:rPr>
              <a:t> </a:t>
            </a:r>
            <a:r>
              <a:rPr lang="en-GB" sz="1100" b="1" dirty="0" err="1" smtClean="0">
                <a:cs typeface="Times New Roman" pitchFamily="18" charset="0"/>
              </a:rPr>
              <a:t>MyFiles</a:t>
            </a:r>
            <a:r>
              <a:rPr lang="en-GB" sz="1100" b="0" baseline="0" dirty="0" smtClean="0">
                <a:cs typeface="Times New Roman" pitchFamily="18" charset="0"/>
              </a:rPr>
              <a:t> – access files at home</a:t>
            </a:r>
          </a:p>
          <a:p>
            <a:pPr marL="0" lvl="2" eaLnBrk="1" hangingPunct="1">
              <a:lnSpc>
                <a:spcPct val="80000"/>
              </a:lnSpc>
              <a:buFont typeface="Arial" pitchFamily="34" charset="0"/>
              <a:buChar char="•"/>
            </a:pPr>
            <a:r>
              <a:rPr lang="en-GB" sz="1100" b="1" dirty="0" smtClean="0">
                <a:cs typeface="Times New Roman" pitchFamily="18" charset="0"/>
              </a:rPr>
              <a:t>Library </a:t>
            </a:r>
            <a:r>
              <a:rPr lang="en-GB" sz="1100" b="1" dirty="0" smtClean="0">
                <a:cs typeface="Times New Roman" pitchFamily="18" charset="0"/>
              </a:rPr>
              <a:t>Resources  </a:t>
            </a:r>
            <a:r>
              <a:rPr lang="en-GB" sz="1100" dirty="0" smtClean="0">
                <a:cs typeface="Times New Roman" pitchFamily="18" charset="0"/>
              </a:rPr>
              <a:t>- </a:t>
            </a:r>
            <a:r>
              <a:rPr lang="en-GB" sz="1100" dirty="0" smtClean="0">
                <a:cs typeface="Times New Roman" pitchFamily="18" charset="0"/>
              </a:rPr>
              <a:t>online journals and articles (for the</a:t>
            </a:r>
            <a:r>
              <a:rPr lang="en-GB" sz="1100" baseline="0" dirty="0" smtClean="0">
                <a:cs typeface="Times New Roman" pitchFamily="18" charset="0"/>
              </a:rPr>
              <a:t> actual ;library on campus need card to access)</a:t>
            </a:r>
            <a:endParaRPr lang="en-GB" sz="1100" dirty="0" smtClean="0">
              <a:latin typeface="Arial" charset="0"/>
            </a:endParaRPr>
          </a:p>
        </p:txBody>
      </p:sp>
    </p:spTree>
    <p:extLst>
      <p:ext uri="{BB962C8B-B14F-4D97-AF65-F5344CB8AC3E}">
        <p14:creationId xmlns:p14="http://schemas.microsoft.com/office/powerpoint/2010/main" val="4116988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lnSpc>
                <a:spcPct val="80000"/>
              </a:lnSpc>
            </a:pPr>
            <a:endParaRPr lang="en-GB" sz="1600" b="1" dirty="0" smtClean="0">
              <a:latin typeface="Arial" charset="0"/>
            </a:endParaRPr>
          </a:p>
          <a:p>
            <a:pPr eaLnBrk="1" hangingPunct="1">
              <a:lnSpc>
                <a:spcPct val="80000"/>
              </a:lnSpc>
              <a:buFont typeface="Arial" pitchFamily="34" charset="0"/>
              <a:buNone/>
            </a:pPr>
            <a:r>
              <a:rPr lang="en-GB" sz="1400" dirty="0" smtClean="0">
                <a:cs typeface="Times New Roman" pitchFamily="18" charset="0"/>
              </a:rPr>
              <a:t>Here’s an example of </a:t>
            </a:r>
            <a:r>
              <a:rPr lang="en-GB" sz="1400" dirty="0" err="1" smtClean="0">
                <a:cs typeface="Times New Roman" pitchFamily="18" charset="0"/>
              </a:rPr>
              <a:t>Start.warwick</a:t>
            </a:r>
            <a:r>
              <a:rPr lang="en-GB" sz="1400" dirty="0" smtClean="0">
                <a:cs typeface="Times New Roman" pitchFamily="18" charset="0"/>
              </a:rPr>
              <a:t> in case you don’t have time to click on the link in the slide above!</a:t>
            </a:r>
            <a:endParaRPr lang="en-GB" sz="1400" kern="1200" dirty="0" smtClean="0">
              <a:solidFill>
                <a:schemeClr val="tx1"/>
              </a:solidFill>
              <a:cs typeface="Times New Roman" pitchFamily="18" charset="0"/>
            </a:endParaRPr>
          </a:p>
          <a:p>
            <a:endParaRPr lang="en-GB" dirty="0"/>
          </a:p>
        </p:txBody>
      </p:sp>
      <p:sp>
        <p:nvSpPr>
          <p:cNvPr id="4" name="Slide Number Placeholder 3"/>
          <p:cNvSpPr>
            <a:spLocks noGrp="1"/>
          </p:cNvSpPr>
          <p:nvPr>
            <p:ph type="sldNum" sz="quarter" idx="10"/>
          </p:nvPr>
        </p:nvSpPr>
        <p:spPr/>
        <p:txBody>
          <a:bodyPr/>
          <a:lstStyle/>
          <a:p>
            <a:pPr>
              <a:defRPr/>
            </a:pPr>
            <a:fld id="{91208057-2195-4A81-AC8A-B31A8BDB473A}" type="slidenum">
              <a:rPr lang="en-GB" smtClean="0"/>
              <a:pPr>
                <a:defRPr/>
              </a:pPr>
              <a:t>3</a:t>
            </a:fld>
            <a:endParaRPr lang="en-GB"/>
          </a:p>
        </p:txBody>
      </p:sp>
    </p:spTree>
    <p:extLst>
      <p:ext uri="{BB962C8B-B14F-4D97-AF65-F5344CB8AC3E}">
        <p14:creationId xmlns:p14="http://schemas.microsoft.com/office/powerpoint/2010/main" val="18334622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pPr defTabSz="920750"/>
            <a:fld id="{14FC5788-260D-440E-A4A6-6B50DAEA0ABA}" type="slidenum">
              <a:rPr lang="en-GB" smtClean="0"/>
              <a:pPr defTabSz="920750"/>
              <a:t>4</a:t>
            </a:fld>
            <a:endParaRPr lang="en-GB" smtClean="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xfrm>
            <a:off x="933236" y="4705879"/>
            <a:ext cx="4974574" cy="4721936"/>
          </a:xfrm>
          <a:noFill/>
          <a:ln/>
        </p:spPr>
        <p:txBody>
          <a:bodyPr/>
          <a:lstStyle/>
          <a:p>
            <a:pPr eaLnBrk="1" hangingPunct="1">
              <a:buFont typeface="Arial" pitchFamily="34" charset="0"/>
              <a:buNone/>
            </a:pPr>
            <a:r>
              <a:rPr lang="en-GB" sz="1000" baseline="0" dirty="0" smtClean="0">
                <a:latin typeface="Arial" charset="0"/>
              </a:rPr>
              <a:t>The campus data network can be accessed from open access </a:t>
            </a:r>
            <a:r>
              <a:rPr lang="en-GB" sz="1000" baseline="0" dirty="0" smtClean="0">
                <a:latin typeface="Arial" charset="0"/>
              </a:rPr>
              <a:t>areas</a:t>
            </a:r>
          </a:p>
          <a:p>
            <a:pPr marL="628650" lvl="1" indent="-171450" eaLnBrk="1" hangingPunct="1">
              <a:buFont typeface="Arial" pitchFamily="34" charset="0"/>
              <a:buChar char="•"/>
            </a:pPr>
            <a:r>
              <a:rPr lang="en-GB" sz="800" baseline="0" dirty="0" smtClean="0">
                <a:latin typeface="Arial" charset="0"/>
              </a:rPr>
              <a:t>Most computers are windows 7 with office 2013</a:t>
            </a:r>
          </a:p>
          <a:p>
            <a:pPr marL="628650" lvl="1" indent="-171450" eaLnBrk="1" hangingPunct="1">
              <a:buFont typeface="Arial" pitchFamily="34" charset="0"/>
              <a:buChar char="•"/>
            </a:pPr>
            <a:r>
              <a:rPr lang="en-GB" sz="1000" baseline="0" dirty="0" smtClean="0">
                <a:latin typeface="Arial" charset="0"/>
              </a:rPr>
              <a:t>In </a:t>
            </a:r>
            <a:r>
              <a:rPr lang="en-GB" sz="1000" baseline="0" dirty="0" smtClean="0">
                <a:latin typeface="Arial" charset="0"/>
              </a:rPr>
              <a:t>Windows 7, go to </a:t>
            </a:r>
            <a:r>
              <a:rPr lang="en-GB" sz="1000" b="1" baseline="0" dirty="0" smtClean="0">
                <a:latin typeface="Arial" charset="0"/>
              </a:rPr>
              <a:t>Start&gt;All Programs&gt; </a:t>
            </a:r>
            <a:r>
              <a:rPr lang="en-GB" sz="1000" b="1" baseline="0" dirty="0" smtClean="0">
                <a:latin typeface="Arial" charset="0"/>
              </a:rPr>
              <a:t>software centre</a:t>
            </a:r>
          </a:p>
          <a:p>
            <a:pPr marL="457200" lvl="1" indent="0" eaLnBrk="1" hangingPunct="1">
              <a:buFont typeface="Arial" pitchFamily="34" charset="0"/>
              <a:buNone/>
            </a:pPr>
            <a:endParaRPr lang="en-GB" sz="1000" baseline="0" dirty="0" smtClean="0">
              <a:latin typeface="Arial" charset="0"/>
            </a:endParaRPr>
          </a:p>
          <a:p>
            <a:pPr eaLnBrk="1" hangingPunct="1">
              <a:buFont typeface="Arial" pitchFamily="34" charset="0"/>
              <a:buNone/>
            </a:pPr>
            <a:r>
              <a:rPr lang="en-GB" sz="1000" b="1" baseline="0" dirty="0" smtClean="0">
                <a:latin typeface="Arial" charset="0"/>
              </a:rPr>
              <a:t>In addition to the Campus Data Network, Access to the Internet is available from:  </a:t>
            </a:r>
          </a:p>
          <a:p>
            <a:pPr marL="228600" indent="-228600" eaLnBrk="1" hangingPunct="1">
              <a:buFont typeface="+mj-lt"/>
              <a:buAutoNum type="arabicPeriod"/>
            </a:pPr>
            <a:r>
              <a:rPr lang="en-GB" sz="1000" baseline="0" dirty="0" smtClean="0">
                <a:latin typeface="Arial" charset="0"/>
              </a:rPr>
              <a:t>Student </a:t>
            </a:r>
            <a:r>
              <a:rPr lang="en-GB" sz="1000" baseline="0" dirty="0" smtClean="0">
                <a:latin typeface="Arial" charset="0"/>
              </a:rPr>
              <a:t>Residences - </a:t>
            </a:r>
            <a:r>
              <a:rPr lang="en-GB" sz="1000" baseline="0" dirty="0" err="1" smtClean="0">
                <a:latin typeface="Arial" charset="0"/>
              </a:rPr>
              <a:t>resnet</a:t>
            </a:r>
            <a:endParaRPr lang="en-GB" sz="1000" baseline="0" dirty="0" smtClean="0">
              <a:latin typeface="Arial" charset="0"/>
            </a:endParaRPr>
          </a:p>
          <a:p>
            <a:pPr marL="228600" indent="-228600" eaLnBrk="1" hangingPunct="1">
              <a:buFont typeface="+mj-lt"/>
              <a:buAutoNum type="arabicPeriod"/>
            </a:pPr>
            <a:r>
              <a:rPr lang="en-GB" sz="1000" baseline="0" dirty="0" smtClean="0">
                <a:latin typeface="Arial" charset="0"/>
              </a:rPr>
              <a:t>Wireless everywhere on campus – hotspot secure</a:t>
            </a:r>
          </a:p>
          <a:p>
            <a:pPr marL="0" indent="0" eaLnBrk="1" hangingPunct="1">
              <a:buFont typeface="+mj-lt"/>
              <a:buNone/>
            </a:pPr>
            <a:endParaRPr lang="en-GB" sz="1000" baseline="0" dirty="0" smtClean="0">
              <a:latin typeface="Arial" charset="0"/>
            </a:endParaRPr>
          </a:p>
          <a:p>
            <a:pPr eaLnBrk="1" hangingPunct="1"/>
            <a:r>
              <a:rPr lang="en-GB" sz="1000" b="1" baseline="0" dirty="0" smtClean="0">
                <a:latin typeface="Arial" charset="0"/>
              </a:rPr>
              <a:t>Home use Software</a:t>
            </a:r>
            <a:endParaRPr lang="en-GB" sz="1000" b="1" baseline="0" dirty="0" smtClean="0">
              <a:latin typeface="Arial" charset="0"/>
            </a:endParaRPr>
          </a:p>
          <a:p>
            <a:r>
              <a:rPr lang="en-GB" sz="1000" baseline="0" dirty="0" smtClean="0">
                <a:latin typeface="Arial" charset="0"/>
              </a:rPr>
              <a:t>Free and discounted software on </a:t>
            </a:r>
            <a:r>
              <a:rPr lang="en-GB" sz="1000" baseline="0" dirty="0" err="1" smtClean="0">
                <a:latin typeface="Arial" charset="0"/>
              </a:rPr>
              <a:t>uni</a:t>
            </a:r>
            <a:r>
              <a:rPr lang="en-GB" sz="1000" baseline="0" dirty="0" smtClean="0">
                <a:latin typeface="Arial" charset="0"/>
              </a:rPr>
              <a:t> webpages e.g. SPSS, </a:t>
            </a:r>
            <a:r>
              <a:rPr lang="en-GB" sz="1000" baseline="0" dirty="0" err="1" smtClean="0">
                <a:latin typeface="Arial" charset="0"/>
              </a:rPr>
              <a:t>mathtype</a:t>
            </a:r>
            <a:r>
              <a:rPr lang="en-GB" sz="1000" baseline="0" dirty="0" smtClean="0">
                <a:latin typeface="Arial" charset="0"/>
              </a:rPr>
              <a:t> and office 2016</a:t>
            </a:r>
          </a:p>
          <a:p>
            <a:endParaRPr lang="en-GB" sz="1000" baseline="0" dirty="0" smtClean="0">
              <a:latin typeface="Arial" charset="0"/>
            </a:endParaRPr>
          </a:p>
          <a:p>
            <a:r>
              <a:rPr lang="en-GB" sz="1000" b="1" dirty="0" smtClean="0"/>
              <a:t>Help is available for personally owned machines - </a:t>
            </a:r>
            <a:r>
              <a:rPr lang="en-GB" sz="1000" b="1" dirty="0"/>
              <a:t>Free to resident </a:t>
            </a:r>
            <a:r>
              <a:rPr lang="en-GB" sz="1000" b="1" dirty="0" smtClean="0"/>
              <a:t>students,</a:t>
            </a:r>
            <a:r>
              <a:rPr lang="en-GB" sz="1000" b="1" baseline="0" dirty="0" smtClean="0"/>
              <a:t> £30 for </a:t>
            </a:r>
            <a:r>
              <a:rPr lang="en-GB" sz="1000" b="1" baseline="0" dirty="0" smtClean="0"/>
              <a:t>non-residents (lasts the year)</a:t>
            </a:r>
            <a:endParaRPr lang="en-GB" sz="1000" b="1" dirty="0"/>
          </a:p>
          <a:p>
            <a:r>
              <a:rPr lang="en-GB" sz="1000" dirty="0" smtClean="0"/>
              <a:t>Contact </a:t>
            </a:r>
            <a:r>
              <a:rPr lang="en-GB" sz="1000" dirty="0" smtClean="0"/>
              <a:t>Help Desk </a:t>
            </a:r>
            <a:r>
              <a:rPr lang="en-GB" sz="1000" dirty="0"/>
              <a:t>for further info</a:t>
            </a:r>
          </a:p>
          <a:p>
            <a:pPr eaLnBrk="1" hangingPunct="1"/>
            <a:endParaRPr lang="en-GB" sz="1000" baseline="0" dirty="0" smtClean="0">
              <a:latin typeface="Arial" charset="0"/>
            </a:endParaRPr>
          </a:p>
        </p:txBody>
      </p:sp>
    </p:spTree>
    <p:extLst>
      <p:ext uri="{BB962C8B-B14F-4D97-AF65-F5344CB8AC3E}">
        <p14:creationId xmlns:p14="http://schemas.microsoft.com/office/powerpoint/2010/main" val="2141355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33236" y="4531272"/>
            <a:ext cx="4974574" cy="4651829"/>
          </a:xfrm>
        </p:spPr>
        <p:txBody>
          <a:bodyPr>
            <a:noAutofit/>
          </a:bodyPr>
          <a:lstStyle/>
          <a:p>
            <a:pPr marL="0" marR="0" indent="0" defTabSz="914400" latinLnBrk="0">
              <a:buClrTx/>
              <a:buSzTx/>
              <a:buFont typeface="Arial" pitchFamily="34" charset="0"/>
              <a:buNone/>
              <a:tabLst/>
              <a:defRPr/>
            </a:pPr>
            <a:r>
              <a:rPr lang="en-GB" sz="1300" dirty="0" smtClean="0"/>
              <a:t>Access to </a:t>
            </a:r>
            <a:r>
              <a:rPr lang="en-GB" sz="1300" dirty="0" smtClean="0"/>
              <a:t>web-based Microsoft  Office 365 mail</a:t>
            </a:r>
            <a:r>
              <a:rPr lang="en-GB" sz="1300" baseline="0" dirty="0" smtClean="0"/>
              <a:t> system. </a:t>
            </a:r>
          </a:p>
          <a:p>
            <a:pPr marL="457200" marR="0" lvl="1" indent="0" defTabSz="914400" latinLnBrk="0">
              <a:buClrTx/>
              <a:buSzTx/>
              <a:buFont typeface="Arial" pitchFamily="34" charset="0"/>
              <a:buChar char="•"/>
              <a:tabLst/>
              <a:defRPr/>
            </a:pPr>
            <a:r>
              <a:rPr lang="en-GB" sz="1100" dirty="0" smtClean="0"/>
              <a:t> MY WARWICK</a:t>
            </a:r>
            <a:r>
              <a:rPr lang="en-GB" sz="1100" baseline="0" dirty="0" smtClean="0"/>
              <a:t> email link</a:t>
            </a:r>
            <a:endParaRPr lang="en-GB" sz="1100" dirty="0" smtClean="0"/>
          </a:p>
          <a:p>
            <a:pPr lvl="1">
              <a:buFontTx/>
              <a:buChar char="•"/>
            </a:pPr>
            <a:r>
              <a:rPr lang="en-GB" sz="1100" dirty="0" smtClean="0"/>
              <a:t> Log</a:t>
            </a:r>
            <a:r>
              <a:rPr lang="en-GB" sz="1100" baseline="0" dirty="0" smtClean="0"/>
              <a:t> </a:t>
            </a:r>
            <a:r>
              <a:rPr lang="en-GB" sz="1100" baseline="0" dirty="0" smtClean="0"/>
              <a:t>in directly at </a:t>
            </a:r>
            <a:r>
              <a:rPr lang="en-GB" sz="1100" b="1" baseline="0" dirty="0" smtClean="0"/>
              <a:t>webmail.warwick.ac.uk</a:t>
            </a:r>
            <a:r>
              <a:rPr lang="en-GB" sz="1100" baseline="0" dirty="0" smtClean="0"/>
              <a:t> </a:t>
            </a:r>
            <a:endParaRPr lang="en-GB" sz="1100" baseline="0" dirty="0" smtClean="0"/>
          </a:p>
          <a:p>
            <a:pPr lvl="1">
              <a:buFontTx/>
              <a:buChar char="•"/>
            </a:pPr>
            <a:r>
              <a:rPr lang="en-GB" sz="1100" baseline="0" dirty="0" smtClean="0"/>
              <a:t> Allocated email address initial.surname@warwick.ac.uk</a:t>
            </a:r>
          </a:p>
          <a:p>
            <a:pPr lvl="1">
              <a:buFontTx/>
              <a:buChar char="•"/>
            </a:pPr>
            <a:endParaRPr lang="en-GB" sz="1300" dirty="0" smtClean="0"/>
          </a:p>
          <a:p>
            <a:pPr lvl="1">
              <a:buFontTx/>
              <a:buChar char="•"/>
            </a:pPr>
            <a:r>
              <a:rPr lang="en-GB" sz="1300" dirty="0" smtClean="0"/>
              <a:t> Always</a:t>
            </a:r>
            <a:r>
              <a:rPr lang="en-GB" sz="1300" baseline="0" dirty="0" smtClean="0"/>
              <a:t> give this email out within the university</a:t>
            </a:r>
            <a:endParaRPr lang="en-GB" sz="1300" dirty="0" smtClean="0"/>
          </a:p>
          <a:p>
            <a:pPr lvl="1">
              <a:buFontTx/>
              <a:buChar char="•"/>
            </a:pPr>
            <a:r>
              <a:rPr lang="en-GB" sz="1100" dirty="0" smtClean="0"/>
              <a:t> All </a:t>
            </a:r>
            <a:r>
              <a:rPr lang="en-GB" sz="1100" dirty="0" smtClean="0"/>
              <a:t>official email will be sent to your IT Services account.  If you forward your mail to another account you must still check it regularly to ensure that it does not exceed the quota.</a:t>
            </a:r>
          </a:p>
          <a:p>
            <a:pPr>
              <a:buFontTx/>
              <a:buChar char="•"/>
            </a:pPr>
            <a:endParaRPr lang="en-GB" sz="1300" dirty="0" smtClean="0"/>
          </a:p>
        </p:txBody>
      </p:sp>
      <p:sp>
        <p:nvSpPr>
          <p:cNvPr id="4" name="Slide Number Placeholder 3"/>
          <p:cNvSpPr>
            <a:spLocks noGrp="1"/>
          </p:cNvSpPr>
          <p:nvPr>
            <p:ph type="sldNum" sz="quarter" idx="10"/>
          </p:nvPr>
        </p:nvSpPr>
        <p:spPr/>
        <p:txBody>
          <a:bodyPr/>
          <a:lstStyle/>
          <a:p>
            <a:pPr>
              <a:defRPr/>
            </a:pPr>
            <a:fld id="{91208057-2195-4A81-AC8A-B31A8BDB473A}" type="slidenum">
              <a:rPr lang="en-GB" smtClean="0"/>
              <a:pPr>
                <a:defRPr/>
              </a:pPr>
              <a:t>5</a:t>
            </a:fld>
            <a:endParaRPr lang="en-GB"/>
          </a:p>
        </p:txBody>
      </p:sp>
    </p:spTree>
    <p:extLst>
      <p:ext uri="{BB962C8B-B14F-4D97-AF65-F5344CB8AC3E}">
        <p14:creationId xmlns:p14="http://schemas.microsoft.com/office/powerpoint/2010/main" val="233737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xfrm>
            <a:off x="950913" y="769938"/>
            <a:ext cx="4940300" cy="3705225"/>
          </a:xfrm>
          <a:ln/>
        </p:spPr>
      </p:sp>
      <p:sp>
        <p:nvSpPr>
          <p:cNvPr id="16387" name="Rectangle 3"/>
          <p:cNvSpPr>
            <a:spLocks noGrp="1" noChangeArrowheads="1"/>
          </p:cNvSpPr>
          <p:nvPr>
            <p:ph type="body" idx="1"/>
          </p:nvPr>
        </p:nvSpPr>
        <p:spPr>
          <a:xfrm>
            <a:off x="933236" y="4707478"/>
            <a:ext cx="4974574" cy="4475622"/>
          </a:xfrm>
          <a:noFill/>
          <a:ln/>
        </p:spPr>
        <p:txBody>
          <a:bodyPr/>
          <a:lstStyle/>
          <a:p>
            <a:r>
              <a:rPr lang="en-GB" sz="1000" baseline="0" dirty="0" smtClean="0">
                <a:latin typeface="Arial" charset="0"/>
              </a:rPr>
              <a:t>By enrolling at the university you are agreeing to abide by the universities </a:t>
            </a:r>
            <a:r>
              <a:rPr lang="en-GB" sz="1000" baseline="0" dirty="0" err="1" smtClean="0">
                <a:latin typeface="Arial" charset="0"/>
              </a:rPr>
              <a:t>regulaties</a:t>
            </a:r>
            <a:r>
              <a:rPr lang="en-GB" sz="1000" baseline="0" dirty="0" smtClean="0">
                <a:latin typeface="Arial" charset="0"/>
              </a:rPr>
              <a:t> </a:t>
            </a:r>
            <a:r>
              <a:rPr lang="en-GB" sz="1000" baseline="0" dirty="0" err="1" smtClean="0">
                <a:latin typeface="Arial" charset="0"/>
              </a:rPr>
              <a:t>ond</a:t>
            </a:r>
            <a:r>
              <a:rPr lang="en-GB" sz="1000" baseline="0" dirty="0" smtClean="0">
                <a:latin typeface="Arial" charset="0"/>
              </a:rPr>
              <a:t> policies when using the </a:t>
            </a:r>
            <a:r>
              <a:rPr lang="en-GB" sz="1000" baseline="0" dirty="0" err="1" smtClean="0">
                <a:latin typeface="Arial" charset="0"/>
              </a:rPr>
              <a:t>universotues</a:t>
            </a:r>
            <a:r>
              <a:rPr lang="en-GB" sz="1000" baseline="0" dirty="0" smtClean="0">
                <a:latin typeface="Arial" charset="0"/>
              </a:rPr>
              <a:t> computing facilities</a:t>
            </a:r>
          </a:p>
          <a:p>
            <a:pPr marL="628650" lvl="1" indent="-171450">
              <a:buFont typeface="Arial" panose="020B0604020202020204" pitchFamily="34" charset="0"/>
              <a:buChar char="•"/>
            </a:pPr>
            <a:r>
              <a:rPr lang="en-GB" sz="800" baseline="0" dirty="0" smtClean="0">
                <a:latin typeface="Arial" charset="0"/>
              </a:rPr>
              <a:t>Regulations for computer use</a:t>
            </a:r>
          </a:p>
          <a:p>
            <a:pPr marL="628650" lvl="1" indent="-171450">
              <a:buFont typeface="Arial" panose="020B0604020202020204" pitchFamily="34" charset="0"/>
              <a:buChar char="•"/>
            </a:pPr>
            <a:r>
              <a:rPr lang="en-GB" sz="800" baseline="0" dirty="0" smtClean="0">
                <a:latin typeface="Arial" charset="0"/>
              </a:rPr>
              <a:t>Code of conduct</a:t>
            </a:r>
          </a:p>
          <a:p>
            <a:pPr marL="628650" lvl="1" indent="-171450">
              <a:buFont typeface="Arial" panose="020B0604020202020204" pitchFamily="34" charset="0"/>
              <a:buChar char="•"/>
            </a:pPr>
            <a:r>
              <a:rPr lang="en-GB" sz="800" baseline="0" dirty="0" smtClean="0">
                <a:latin typeface="Arial" charset="0"/>
              </a:rPr>
              <a:t>Joint academic network policies (JANET)</a:t>
            </a:r>
          </a:p>
          <a:p>
            <a:pPr marL="628650" lvl="1" indent="-171450">
              <a:buFont typeface="Arial" panose="020B0604020202020204" pitchFamily="34" charset="0"/>
              <a:buChar char="•"/>
            </a:pPr>
            <a:r>
              <a:rPr lang="en-GB" sz="800" baseline="0" dirty="0" smtClean="0">
                <a:latin typeface="Arial" charset="0"/>
              </a:rPr>
              <a:t>Anti virus</a:t>
            </a:r>
          </a:p>
          <a:p>
            <a:pPr marL="628650" lvl="1" indent="-171450">
              <a:buFont typeface="Arial" panose="020B0604020202020204" pitchFamily="34" charset="0"/>
              <a:buChar char="•"/>
            </a:pPr>
            <a:endParaRPr lang="en-GB" sz="800" baseline="0" dirty="0" smtClean="0">
              <a:latin typeface="Arial" charset="0"/>
            </a:endParaRPr>
          </a:p>
          <a:p>
            <a:pPr marL="171450" lvl="0" indent="-171450">
              <a:buFont typeface="Arial" panose="020B0604020202020204" pitchFamily="34" charset="0"/>
              <a:buChar char="•"/>
            </a:pPr>
            <a:r>
              <a:rPr lang="en-GB" sz="1000" baseline="0" dirty="0" smtClean="0">
                <a:latin typeface="Arial" charset="0"/>
              </a:rPr>
              <a:t>Don’t do anything you wouldn’t want anyone else to see. Campus and in student residences.</a:t>
            </a:r>
          </a:p>
          <a:p>
            <a:pPr marL="171450" lvl="0" indent="-171450">
              <a:buFont typeface="Arial" panose="020B0604020202020204" pitchFamily="34" charset="0"/>
              <a:buChar char="•"/>
            </a:pPr>
            <a:r>
              <a:rPr lang="en-GB" sz="1000" baseline="0" dirty="0" smtClean="0">
                <a:latin typeface="Arial" charset="0"/>
              </a:rPr>
              <a:t>See ITs policies for more info</a:t>
            </a:r>
            <a:endParaRPr lang="en-GB" sz="1000" dirty="0">
              <a:latin typeface="Arial" charset="0"/>
            </a:endParaRPr>
          </a:p>
          <a:p>
            <a:endParaRPr lang="en-GB" sz="1000" b="1" u="sng" baseline="0" dirty="0" smtClean="0">
              <a:latin typeface="Arial" charset="0"/>
            </a:endParaRPr>
          </a:p>
          <a:p>
            <a:r>
              <a:rPr lang="en-GB" sz="1000" b="1" u="sng" baseline="0" dirty="0" smtClean="0">
                <a:latin typeface="Arial" charset="0"/>
              </a:rPr>
              <a:t>Health and Safety</a:t>
            </a:r>
            <a:r>
              <a:rPr lang="en-GB" sz="1000" u="sng" baseline="0" dirty="0" smtClean="0">
                <a:latin typeface="Arial" charset="0"/>
              </a:rPr>
              <a:t>.</a:t>
            </a:r>
            <a:r>
              <a:rPr lang="en-GB" sz="1000" baseline="0" dirty="0" smtClean="0">
                <a:latin typeface="Arial" charset="0"/>
              </a:rPr>
              <a:t>.</a:t>
            </a:r>
          </a:p>
          <a:p>
            <a:r>
              <a:rPr lang="en-GB" sz="1000" baseline="0" dirty="0" smtClean="0">
                <a:latin typeface="Arial" charset="0"/>
              </a:rPr>
              <a:t>Make sure you work station is safe and your not causing yourself any harm and </a:t>
            </a:r>
            <a:r>
              <a:rPr lang="en-GB" sz="1000" baseline="0" dirty="0" err="1" smtClean="0">
                <a:latin typeface="Arial" charset="0"/>
              </a:rPr>
              <a:t>theres</a:t>
            </a:r>
            <a:r>
              <a:rPr lang="en-GB" sz="1000" baseline="0" dirty="0" smtClean="0">
                <a:latin typeface="Arial" charset="0"/>
              </a:rPr>
              <a:t> no trip hazards etc. about. Report if there are</a:t>
            </a:r>
          </a:p>
          <a:p>
            <a:endParaRPr lang="en-GB" sz="1000" baseline="0" dirty="0" smtClean="0">
              <a:latin typeface="Arial" charset="0"/>
            </a:endParaRPr>
          </a:p>
          <a:p>
            <a:r>
              <a:rPr lang="en-GB" sz="1000" b="1" baseline="0" dirty="0" smtClean="0">
                <a:latin typeface="Arial" charset="0"/>
              </a:rPr>
              <a:t>Information Security</a:t>
            </a:r>
          </a:p>
          <a:p>
            <a:r>
              <a:rPr lang="en-GB" sz="1000" baseline="0" dirty="0" smtClean="0">
                <a:latin typeface="Arial" charset="0"/>
              </a:rPr>
              <a:t>See the Information Security site for guidance</a:t>
            </a:r>
            <a:r>
              <a:rPr lang="en-GB" sz="1000" dirty="0" smtClean="0">
                <a:latin typeface="Arial" charset="0"/>
              </a:rPr>
              <a:t>.</a:t>
            </a:r>
            <a:endParaRPr lang="en-GB" sz="1000" baseline="0" dirty="0" smtClean="0">
              <a:latin typeface="Arial" charset="0"/>
            </a:endParaRPr>
          </a:p>
        </p:txBody>
      </p:sp>
    </p:spTree>
    <p:extLst>
      <p:ext uri="{BB962C8B-B14F-4D97-AF65-F5344CB8AC3E}">
        <p14:creationId xmlns:p14="http://schemas.microsoft.com/office/powerpoint/2010/main" val="3623438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pPr defTabSz="920750"/>
            <a:fld id="{77011C3E-D33C-4CAB-9E02-67E89C984D44}" type="slidenum">
              <a:rPr lang="en-GB" smtClean="0"/>
              <a:pPr defTabSz="920750"/>
              <a:t>7</a:t>
            </a:fld>
            <a:endParaRPr lang="en-GB"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r>
              <a:rPr lang="en-GB" sz="1200" dirty="0" smtClean="0"/>
              <a:t>Save frequently!!!</a:t>
            </a:r>
            <a:endParaRPr lang="en-GB" sz="1200" dirty="0" smtClean="0"/>
          </a:p>
          <a:p>
            <a:pPr eaLnBrk="1" hangingPunct="1"/>
            <a:endParaRPr lang="en-GB" sz="1200" dirty="0" smtClean="0"/>
          </a:p>
          <a:p>
            <a:pPr eaLnBrk="1" hangingPunct="1"/>
            <a:r>
              <a:rPr lang="en-GB" sz="1200" dirty="0" smtClean="0"/>
              <a:t>Save to H drive on university computers (one with username) – backed up by IT and we be</a:t>
            </a:r>
            <a:r>
              <a:rPr lang="en-GB" sz="1200" baseline="0" dirty="0" smtClean="0"/>
              <a:t> on any computer you login to</a:t>
            </a:r>
            <a:endParaRPr lang="en-GB" sz="1200" dirty="0" smtClean="0"/>
          </a:p>
          <a:p>
            <a:pPr eaLnBrk="1" hangingPunct="1"/>
            <a:endParaRPr lang="en-GB" sz="1200" dirty="0" smtClean="0"/>
          </a:p>
          <a:p>
            <a:pPr eaLnBrk="1" hangingPunct="1"/>
            <a:r>
              <a:rPr lang="en-GB" sz="1200" dirty="0" smtClean="0"/>
              <a:t>Access</a:t>
            </a:r>
            <a:r>
              <a:rPr lang="en-GB" sz="1200" baseline="0" dirty="0" smtClean="0"/>
              <a:t> at home through my files (on homepage)</a:t>
            </a:r>
            <a:endParaRPr lang="en-GB" sz="1200" dirty="0" smtClean="0"/>
          </a:p>
          <a:p>
            <a:pPr eaLnBrk="1" hangingPunct="1"/>
            <a:endParaRPr lang="en-GB" sz="1200" dirty="0" smtClean="0"/>
          </a:p>
          <a:p>
            <a:pPr eaLnBrk="1" hangingPunct="1"/>
            <a:r>
              <a:rPr lang="en-GB" sz="1200" dirty="0" smtClean="0"/>
              <a:t>Back up any important work –memory stick!</a:t>
            </a:r>
            <a:endParaRPr lang="en-GB" sz="1200" dirty="0" smtClean="0"/>
          </a:p>
          <a:p>
            <a:pPr eaLnBrk="1" hangingPunct="1"/>
            <a:endParaRPr lang="en-GB" sz="1200" dirty="0" smtClean="0"/>
          </a:p>
          <a:p>
            <a:pPr eaLnBrk="1" hangingPunct="1"/>
            <a:r>
              <a:rPr lang="en-GB" sz="1200" dirty="0" smtClean="0"/>
              <a:t>MOST IMPORTANT – do not save to actual computer</a:t>
            </a:r>
            <a:r>
              <a:rPr lang="en-GB" sz="1200" baseline="0" dirty="0" smtClean="0"/>
              <a:t> – will be deleted when you log out!</a:t>
            </a:r>
            <a:endParaRPr lang="en-GB" dirty="0" smtClean="0"/>
          </a:p>
          <a:p>
            <a:pPr eaLnBrk="1" hangingPunct="1"/>
            <a:r>
              <a:rPr lang="en-GB" dirty="0" smtClean="0"/>
              <a:t> </a:t>
            </a:r>
          </a:p>
        </p:txBody>
      </p:sp>
    </p:spTree>
    <p:extLst>
      <p:ext uri="{BB962C8B-B14F-4D97-AF65-F5344CB8AC3E}">
        <p14:creationId xmlns:p14="http://schemas.microsoft.com/office/powerpoint/2010/main" val="12844859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pPr defTabSz="920750"/>
            <a:fld id="{37AEAD97-C491-4B06-BBF6-86CFF3CEED89}" type="slidenum">
              <a:rPr lang="en-GB" smtClean="0"/>
              <a:pPr defTabSz="920750"/>
              <a:t>8</a:t>
            </a:fld>
            <a:endParaRPr lang="en-GB"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latin typeface="Arial" charset="0"/>
              </a:rPr>
              <a:t>Free courses, can help with your </a:t>
            </a:r>
            <a:r>
              <a:rPr lang="en-US" dirty="0" smtClean="0">
                <a:latin typeface="Arial" charset="0"/>
              </a:rPr>
              <a:t>studies</a:t>
            </a:r>
          </a:p>
          <a:p>
            <a:pPr marL="742950" marR="0" lvl="1" indent="-2857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dirty="0" smtClean="0">
                <a:latin typeface="Arial" charset="0"/>
              </a:rPr>
              <a:t>All Microsoft </a:t>
            </a:r>
            <a:r>
              <a:rPr lang="en-US" dirty="0" err="1" smtClean="0">
                <a:latin typeface="Arial" charset="0"/>
              </a:rPr>
              <a:t>programme</a:t>
            </a:r>
            <a:endParaRPr lang="en-US" dirty="0" smtClean="0">
              <a:latin typeface="Arial" charset="0"/>
            </a:endParaRPr>
          </a:p>
          <a:p>
            <a:pPr marL="742950" marR="0" lvl="1" indent="-2857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dirty="0" smtClean="0">
                <a:latin typeface="Arial" charset="0"/>
              </a:rPr>
              <a:t>Word assignment and</a:t>
            </a:r>
            <a:r>
              <a:rPr lang="en-US" baseline="0" dirty="0" smtClean="0">
                <a:latin typeface="Arial" charset="0"/>
              </a:rPr>
              <a:t> dissertation formatting help</a:t>
            </a:r>
          </a:p>
          <a:p>
            <a:pPr marL="742950" marR="0" lvl="1" indent="-2857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dirty="0" smtClean="0">
                <a:latin typeface="Arial" charset="0"/>
              </a:rPr>
              <a:t>Endnote referencing</a:t>
            </a:r>
          </a:p>
          <a:p>
            <a:pPr marL="742950" marR="0" lvl="1" indent="-2857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dirty="0" smtClean="0">
                <a:latin typeface="Arial" charset="0"/>
              </a:rPr>
              <a:t>Photoshop, </a:t>
            </a:r>
            <a:r>
              <a:rPr lang="en-US" dirty="0" err="1" smtClean="0">
                <a:latin typeface="Arial" charset="0"/>
              </a:rPr>
              <a:t>Nvivio</a:t>
            </a:r>
            <a:endParaRPr lang="en-US" dirty="0" smtClean="0">
              <a:latin typeface="Arial" charset="0"/>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smtClean="0">
              <a:latin typeface="Arial"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latin typeface="Arial" charset="0"/>
              </a:rPr>
              <a:t>Also offer Microsoft office specialist qualifications</a:t>
            </a:r>
            <a:r>
              <a:rPr lang="en-US" baseline="0" dirty="0" smtClean="0">
                <a:latin typeface="Arial" charset="0"/>
              </a:rPr>
              <a:t> for free – self study and look great on a CV</a:t>
            </a:r>
            <a:endParaRPr lang="en-US" baseline="0" dirty="0" smtClean="0">
              <a:latin typeface="Arial" charset="0"/>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smtClean="0">
              <a:latin typeface="Arial" charset="0"/>
            </a:endParaRPr>
          </a:p>
          <a:p>
            <a:pPr eaLnBrk="1" hangingPunct="1"/>
            <a:endParaRPr lang="en-US" dirty="0" smtClean="0">
              <a:latin typeface="Arial" charset="0"/>
            </a:endParaRPr>
          </a:p>
        </p:txBody>
      </p:sp>
    </p:spTree>
    <p:extLst>
      <p:ext uri="{BB962C8B-B14F-4D97-AF65-F5344CB8AC3E}">
        <p14:creationId xmlns:p14="http://schemas.microsoft.com/office/powerpoint/2010/main" val="2954405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p:spPr>
        <p:txBody>
          <a:bodyPr/>
          <a:lstStyle/>
          <a:p>
            <a:r>
              <a:rPr lang="en-GB" sz="1000" dirty="0" smtClean="0"/>
              <a:t>Look at IT instructions for printing!</a:t>
            </a:r>
          </a:p>
          <a:p>
            <a:endParaRPr lang="en-GB" sz="1000" dirty="0" smtClean="0"/>
          </a:p>
          <a:p>
            <a:r>
              <a:rPr lang="en-GB" sz="1000" dirty="0" smtClean="0"/>
              <a:t>Networked printers</a:t>
            </a:r>
            <a:r>
              <a:rPr lang="en-GB" sz="1000" baseline="0" dirty="0" smtClean="0"/>
              <a:t> are KYOCERA – huge! Print to anything Kyocera scan card &gt; pull print and select </a:t>
            </a:r>
            <a:endParaRPr lang="en-GB" sz="1000" dirty="0" smtClean="0"/>
          </a:p>
          <a:p>
            <a:endParaRPr lang="en-GB" sz="1000" dirty="0" smtClean="0"/>
          </a:p>
          <a:p>
            <a:r>
              <a:rPr lang="en-GB" sz="1000" dirty="0" smtClean="0"/>
              <a:t>print </a:t>
            </a:r>
            <a:r>
              <a:rPr lang="en-GB" sz="1000" dirty="0" smtClean="0"/>
              <a:t>wirelessly from your own laptop too</a:t>
            </a:r>
            <a:r>
              <a:rPr lang="en-GB" sz="1000" baseline="0" dirty="0" smtClean="0"/>
              <a:t> via the </a:t>
            </a:r>
            <a:r>
              <a:rPr lang="en-GB" sz="1000" b="1" baseline="0" dirty="0" smtClean="0"/>
              <a:t>go/</a:t>
            </a:r>
            <a:r>
              <a:rPr lang="en-GB" sz="1000" b="1" baseline="0" dirty="0" err="1" smtClean="0"/>
              <a:t>wirelessprint</a:t>
            </a:r>
            <a:r>
              <a:rPr lang="en-GB" sz="1000" baseline="0" dirty="0" smtClean="0"/>
              <a:t> website.</a:t>
            </a:r>
            <a:endParaRPr lang="en-GB" sz="1000" dirty="0" smtClean="0"/>
          </a:p>
          <a:p>
            <a:endParaRPr lang="en-GB" sz="1000" dirty="0" smtClean="0"/>
          </a:p>
          <a:p>
            <a:r>
              <a:rPr lang="en-GB" sz="1000" dirty="0" smtClean="0"/>
              <a:t>Need</a:t>
            </a:r>
            <a:r>
              <a:rPr lang="en-GB" sz="1000" baseline="0" dirty="0" smtClean="0"/>
              <a:t> to put money on card for printing – IT website</a:t>
            </a:r>
          </a:p>
          <a:p>
            <a:pPr marL="628650" lvl="1" indent="-171450">
              <a:buFont typeface="Arial" panose="020B0604020202020204" pitchFamily="34" charset="0"/>
              <a:buChar char="•"/>
            </a:pPr>
            <a:r>
              <a:rPr lang="en-GB" sz="800" baseline="0" dirty="0" smtClean="0"/>
              <a:t>5p single side B&amp;W (increases with size and colour)</a:t>
            </a:r>
          </a:p>
          <a:p>
            <a:pPr marL="628650" lvl="1" indent="-171450">
              <a:buFont typeface="Arial" panose="020B0604020202020204" pitchFamily="34" charset="0"/>
              <a:buChar char="•"/>
            </a:pPr>
            <a:r>
              <a:rPr lang="en-GB" sz="800" baseline="0" dirty="0" smtClean="0"/>
              <a:t>If you run out of money your print will continue and you’ll go into debt (need to pay off to graduate)</a:t>
            </a:r>
            <a:endParaRPr lang="en-GB" sz="800" dirty="0" smtClean="0"/>
          </a:p>
          <a:p>
            <a:endParaRPr lang="en-GB" sz="1000" dirty="0" smtClean="0"/>
          </a:p>
          <a:p>
            <a:endParaRPr lang="en-GB" sz="1000" dirty="0" smtClean="0"/>
          </a:p>
          <a:p>
            <a:endParaRPr lang="en-GB" sz="1000" dirty="0" smtClean="0"/>
          </a:p>
        </p:txBody>
      </p:sp>
      <p:sp>
        <p:nvSpPr>
          <p:cNvPr id="20484" name="Slide Number Placeholder 3"/>
          <p:cNvSpPr>
            <a:spLocks noGrp="1"/>
          </p:cNvSpPr>
          <p:nvPr>
            <p:ph type="sldNum" sz="quarter" idx="5"/>
          </p:nvPr>
        </p:nvSpPr>
        <p:spPr>
          <a:noFill/>
        </p:spPr>
        <p:txBody>
          <a:bodyPr/>
          <a:lstStyle/>
          <a:p>
            <a:pPr defTabSz="920750"/>
            <a:fld id="{8FAB7B3F-F551-49D2-91FD-7D06492EDFE3}" type="slidenum">
              <a:rPr lang="en-GB" smtClean="0"/>
              <a:pPr defTabSz="920750"/>
              <a:t>9</a:t>
            </a:fld>
            <a:endParaRPr lang="en-GB" smtClean="0"/>
          </a:p>
        </p:txBody>
      </p:sp>
    </p:spTree>
    <p:extLst>
      <p:ext uri="{BB962C8B-B14F-4D97-AF65-F5344CB8AC3E}">
        <p14:creationId xmlns:p14="http://schemas.microsoft.com/office/powerpoint/2010/main" val="16560107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377815"/>
          </a:xfrm>
          <a:prstGeom prst="rect">
            <a:avLst/>
          </a:prstGeom>
        </p:spPr>
      </p:pic>
    </p:spTree>
    <p:extLst>
      <p:ext uri="{BB962C8B-B14F-4D97-AF65-F5344CB8AC3E}">
        <p14:creationId xmlns:p14="http://schemas.microsoft.com/office/powerpoint/2010/main" val="756837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A232B61-DA0B-4D41-9596-F7E450D9E6C1}" type="slidenum">
              <a:rPr lang="en-GB" smtClean="0"/>
              <a:pPr>
                <a:defRPr/>
              </a:pPr>
              <a:t>‹#›</a:t>
            </a:fld>
            <a:endParaRPr lang="en-GB"/>
          </a:p>
        </p:txBody>
      </p:sp>
    </p:spTree>
    <p:extLst>
      <p:ext uri="{BB962C8B-B14F-4D97-AF65-F5344CB8AC3E}">
        <p14:creationId xmlns:p14="http://schemas.microsoft.com/office/powerpoint/2010/main" val="896009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8A9FA05-3C42-417B-BE17-D2F0887E1CC3}" type="slidenum">
              <a:rPr lang="en-GB" smtClean="0"/>
              <a:pPr>
                <a:defRPr/>
              </a:pPr>
              <a:t>‹#›</a:t>
            </a:fld>
            <a:endParaRPr lang="en-GB"/>
          </a:p>
        </p:txBody>
      </p:sp>
    </p:spTree>
    <p:extLst>
      <p:ext uri="{BB962C8B-B14F-4D97-AF65-F5344CB8AC3E}">
        <p14:creationId xmlns:p14="http://schemas.microsoft.com/office/powerpoint/2010/main" val="3170914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06FBE02-1CA8-42A8-9877-E917C8947700}" type="datetimeFigureOut">
              <a:rPr lang="en-GB" smtClean="0"/>
              <a:t>29/08/2017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8D2CE3-B9F4-4E22-8AD1-6CABFAF8EA7E}" type="slidenum">
              <a:rPr lang="en-GB" smtClean="0"/>
              <a:t>‹#›</a:t>
            </a:fld>
            <a:endParaRPr lang="en-GB"/>
          </a:p>
        </p:txBody>
      </p:sp>
    </p:spTree>
    <p:extLst>
      <p:ext uri="{BB962C8B-B14F-4D97-AF65-F5344CB8AC3E}">
        <p14:creationId xmlns:p14="http://schemas.microsoft.com/office/powerpoint/2010/main" val="37244603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6FBE02-1CA8-42A8-9877-E917C8947700}" type="datetimeFigureOut">
              <a:rPr lang="en-GB" smtClean="0"/>
              <a:t>29/08/2017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8D2CE3-B9F4-4E22-8AD1-6CABFAF8EA7E}" type="slidenum">
              <a:rPr lang="en-GB" smtClean="0"/>
              <a:t>‹#›</a:t>
            </a:fld>
            <a:endParaRPr lang="en-GB"/>
          </a:p>
        </p:txBody>
      </p:sp>
    </p:spTree>
    <p:extLst>
      <p:ext uri="{BB962C8B-B14F-4D97-AF65-F5344CB8AC3E}">
        <p14:creationId xmlns:p14="http://schemas.microsoft.com/office/powerpoint/2010/main" val="37509860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6FBE02-1CA8-42A8-9877-E917C8947700}" type="datetimeFigureOut">
              <a:rPr lang="en-GB" smtClean="0"/>
              <a:t>29/08/2017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8D2CE3-B9F4-4E22-8AD1-6CABFAF8EA7E}" type="slidenum">
              <a:rPr lang="en-GB" smtClean="0"/>
              <a:t>‹#›</a:t>
            </a:fld>
            <a:endParaRPr lang="en-GB"/>
          </a:p>
        </p:txBody>
      </p:sp>
    </p:spTree>
    <p:extLst>
      <p:ext uri="{BB962C8B-B14F-4D97-AF65-F5344CB8AC3E}">
        <p14:creationId xmlns:p14="http://schemas.microsoft.com/office/powerpoint/2010/main" val="398628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06FBE02-1CA8-42A8-9877-E917C8947700}" type="datetimeFigureOut">
              <a:rPr lang="en-GB" smtClean="0"/>
              <a:t>29/08/2017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8D2CE3-B9F4-4E22-8AD1-6CABFAF8EA7E}" type="slidenum">
              <a:rPr lang="en-GB" smtClean="0"/>
              <a:t>‹#›</a:t>
            </a:fld>
            <a:endParaRPr lang="en-GB"/>
          </a:p>
        </p:txBody>
      </p:sp>
    </p:spTree>
    <p:extLst>
      <p:ext uri="{BB962C8B-B14F-4D97-AF65-F5344CB8AC3E}">
        <p14:creationId xmlns:p14="http://schemas.microsoft.com/office/powerpoint/2010/main" val="3793831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06FBE02-1CA8-42A8-9877-E917C8947700}" type="datetimeFigureOut">
              <a:rPr lang="en-GB" smtClean="0"/>
              <a:t>29/08/2017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A8D2CE3-B9F4-4E22-8AD1-6CABFAF8EA7E}" type="slidenum">
              <a:rPr lang="en-GB" smtClean="0"/>
              <a:t>‹#›</a:t>
            </a:fld>
            <a:endParaRPr lang="en-GB"/>
          </a:p>
        </p:txBody>
      </p:sp>
    </p:spTree>
    <p:extLst>
      <p:ext uri="{BB962C8B-B14F-4D97-AF65-F5344CB8AC3E}">
        <p14:creationId xmlns:p14="http://schemas.microsoft.com/office/powerpoint/2010/main" val="15391487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06FBE02-1CA8-42A8-9877-E917C8947700}" type="datetimeFigureOut">
              <a:rPr lang="en-GB" smtClean="0"/>
              <a:t>29/08/2017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A8D2CE3-B9F4-4E22-8AD1-6CABFAF8EA7E}" type="slidenum">
              <a:rPr lang="en-GB" smtClean="0"/>
              <a:t>‹#›</a:t>
            </a:fld>
            <a:endParaRPr lang="en-GB"/>
          </a:p>
        </p:txBody>
      </p:sp>
    </p:spTree>
    <p:extLst>
      <p:ext uri="{BB962C8B-B14F-4D97-AF65-F5344CB8AC3E}">
        <p14:creationId xmlns:p14="http://schemas.microsoft.com/office/powerpoint/2010/main" val="34174337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6FBE02-1CA8-42A8-9877-E917C8947700}" type="datetimeFigureOut">
              <a:rPr lang="en-GB" smtClean="0"/>
              <a:t>29/08/2017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A8D2CE3-B9F4-4E22-8AD1-6CABFAF8EA7E}" type="slidenum">
              <a:rPr lang="en-GB" smtClean="0"/>
              <a:t>‹#›</a:t>
            </a:fld>
            <a:endParaRPr lang="en-GB"/>
          </a:p>
        </p:txBody>
      </p:sp>
    </p:spTree>
    <p:extLst>
      <p:ext uri="{BB962C8B-B14F-4D97-AF65-F5344CB8AC3E}">
        <p14:creationId xmlns:p14="http://schemas.microsoft.com/office/powerpoint/2010/main" val="28447192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6FBE02-1CA8-42A8-9877-E917C8947700}" type="datetimeFigureOut">
              <a:rPr lang="en-GB" smtClean="0"/>
              <a:t>29/08/2017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8D2CE3-B9F4-4E22-8AD1-6CABFAF8EA7E}" type="slidenum">
              <a:rPr lang="en-GB" smtClean="0"/>
              <a:t>‹#›</a:t>
            </a:fld>
            <a:endParaRPr lang="en-GB"/>
          </a:p>
        </p:txBody>
      </p:sp>
    </p:spTree>
    <p:extLst>
      <p:ext uri="{BB962C8B-B14F-4D97-AF65-F5344CB8AC3E}">
        <p14:creationId xmlns:p14="http://schemas.microsoft.com/office/powerpoint/2010/main" val="2155994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D724792-93FA-4BB1-BA26-D5F356B395AD}" type="slidenum">
              <a:rPr lang="en-GB" smtClean="0"/>
              <a:pPr>
                <a:defRPr/>
              </a:pPr>
              <a:t>‹#›</a:t>
            </a:fld>
            <a:endParaRPr lang="en-GB"/>
          </a:p>
        </p:txBody>
      </p:sp>
    </p:spTree>
    <p:extLst>
      <p:ext uri="{BB962C8B-B14F-4D97-AF65-F5344CB8AC3E}">
        <p14:creationId xmlns:p14="http://schemas.microsoft.com/office/powerpoint/2010/main" val="30143944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6FBE02-1CA8-42A8-9877-E917C8947700}" type="datetimeFigureOut">
              <a:rPr lang="en-GB" smtClean="0"/>
              <a:t>29/08/2017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8D2CE3-B9F4-4E22-8AD1-6CABFAF8EA7E}" type="slidenum">
              <a:rPr lang="en-GB" smtClean="0"/>
              <a:t>‹#›</a:t>
            </a:fld>
            <a:endParaRPr lang="en-GB"/>
          </a:p>
        </p:txBody>
      </p:sp>
    </p:spTree>
    <p:extLst>
      <p:ext uri="{BB962C8B-B14F-4D97-AF65-F5344CB8AC3E}">
        <p14:creationId xmlns:p14="http://schemas.microsoft.com/office/powerpoint/2010/main" val="16805597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6FBE02-1CA8-42A8-9877-E917C8947700}" type="datetimeFigureOut">
              <a:rPr lang="en-GB" smtClean="0"/>
              <a:t>29/08/2017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8D2CE3-B9F4-4E22-8AD1-6CABFAF8EA7E}" type="slidenum">
              <a:rPr lang="en-GB" smtClean="0"/>
              <a:t>‹#›</a:t>
            </a:fld>
            <a:endParaRPr lang="en-GB"/>
          </a:p>
        </p:txBody>
      </p:sp>
    </p:spTree>
    <p:extLst>
      <p:ext uri="{BB962C8B-B14F-4D97-AF65-F5344CB8AC3E}">
        <p14:creationId xmlns:p14="http://schemas.microsoft.com/office/powerpoint/2010/main" val="10566292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6FBE02-1CA8-42A8-9877-E917C8947700}" type="datetimeFigureOut">
              <a:rPr lang="en-GB" smtClean="0"/>
              <a:t>29/08/2017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8D2CE3-B9F4-4E22-8AD1-6CABFAF8EA7E}" type="slidenum">
              <a:rPr lang="en-GB" smtClean="0"/>
              <a:t>‹#›</a:t>
            </a:fld>
            <a:endParaRPr lang="en-GB"/>
          </a:p>
        </p:txBody>
      </p:sp>
    </p:spTree>
    <p:extLst>
      <p:ext uri="{BB962C8B-B14F-4D97-AF65-F5344CB8AC3E}">
        <p14:creationId xmlns:p14="http://schemas.microsoft.com/office/powerpoint/2010/main" val="31162743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29/08/2017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277894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29/08/2017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471306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29/08/2017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6573539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29/08/2017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9596702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29/08/2017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3389929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29/08/2017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8375909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29/08/2017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704682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CEC39E0-ACCB-453C-BB8A-60500A7B96E2}" type="slidenum">
              <a:rPr lang="en-GB" smtClean="0"/>
              <a:pPr>
                <a:defRPr/>
              </a:pPr>
              <a:t>‹#›</a:t>
            </a:fld>
            <a:endParaRPr lang="en-GB"/>
          </a:p>
        </p:txBody>
      </p:sp>
    </p:spTree>
    <p:extLst>
      <p:ext uri="{BB962C8B-B14F-4D97-AF65-F5344CB8AC3E}">
        <p14:creationId xmlns:p14="http://schemas.microsoft.com/office/powerpoint/2010/main" val="10818307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29/08/2017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2469115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29/08/2017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309101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29/08/2017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4450718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29/08/2017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7350854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29/08/2017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419726885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29/08/2017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91235531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29/08/2017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856"/>
            <a:ext cx="9144000" cy="1377315"/>
          </a:xfrm>
          <a:prstGeom prst="rect">
            <a:avLst/>
          </a:prstGeom>
        </p:spPr>
      </p:pic>
    </p:spTree>
    <p:extLst>
      <p:ext uri="{BB962C8B-B14F-4D97-AF65-F5344CB8AC3E}">
        <p14:creationId xmlns:p14="http://schemas.microsoft.com/office/powerpoint/2010/main" val="86722910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29/08/2017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426296708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29/08/2017</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650387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29/08/2017</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1039982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102CA83-2711-402D-ABFE-D831432ADB60}" type="slidenum">
              <a:rPr lang="en-GB" smtClean="0"/>
              <a:pPr>
                <a:defRPr/>
              </a:pPr>
              <a:t>‹#›</a:t>
            </a:fld>
            <a:endParaRPr lang="en-GB"/>
          </a:p>
        </p:txBody>
      </p:sp>
    </p:spTree>
    <p:extLst>
      <p:ext uri="{BB962C8B-B14F-4D97-AF65-F5344CB8AC3E}">
        <p14:creationId xmlns:p14="http://schemas.microsoft.com/office/powerpoint/2010/main" val="304312665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29/08/2017</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198516552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29/08/2017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101449062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29/08/2017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293263847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29/08/2017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80436806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29/08/2017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2103130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E91A335C-F0F4-4B91-A61B-871EFF4DB6C5}" type="slidenum">
              <a:rPr lang="en-GB" smtClean="0"/>
              <a:pPr>
                <a:defRPr/>
              </a:pPr>
              <a:t>‹#›</a:t>
            </a:fld>
            <a:endParaRPr lang="en-GB"/>
          </a:p>
        </p:txBody>
      </p:sp>
    </p:spTree>
    <p:extLst>
      <p:ext uri="{BB962C8B-B14F-4D97-AF65-F5344CB8AC3E}">
        <p14:creationId xmlns:p14="http://schemas.microsoft.com/office/powerpoint/2010/main" val="708320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773AAB35-012B-41BD-8B3B-1BA2CC038102}" type="slidenum">
              <a:rPr lang="en-GB" smtClean="0"/>
              <a:pPr>
                <a:defRPr/>
              </a:pPr>
              <a:t>‹#›</a:t>
            </a:fld>
            <a:endParaRPr lang="en-GB"/>
          </a:p>
        </p:txBody>
      </p:sp>
    </p:spTree>
    <p:extLst>
      <p:ext uri="{BB962C8B-B14F-4D97-AF65-F5344CB8AC3E}">
        <p14:creationId xmlns:p14="http://schemas.microsoft.com/office/powerpoint/2010/main" val="1307103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CECF07E0-EDA2-4316-B259-9A9A6D844E74}" type="slidenum">
              <a:rPr lang="en-GB" smtClean="0"/>
              <a:pPr>
                <a:defRPr/>
              </a:pPr>
              <a:t>‹#›</a:t>
            </a:fld>
            <a:endParaRPr lang="en-GB"/>
          </a:p>
        </p:txBody>
      </p:sp>
    </p:spTree>
    <p:extLst>
      <p:ext uri="{BB962C8B-B14F-4D97-AF65-F5344CB8AC3E}">
        <p14:creationId xmlns:p14="http://schemas.microsoft.com/office/powerpoint/2010/main" val="760054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5A5ED103-701A-41A6-A5A4-224F98F0DD62}" type="slidenum">
              <a:rPr lang="en-GB" smtClean="0"/>
              <a:pPr>
                <a:defRPr/>
              </a:pPr>
              <a:t>‹#›</a:t>
            </a:fld>
            <a:endParaRPr lang="en-GB"/>
          </a:p>
        </p:txBody>
      </p:sp>
    </p:spTree>
    <p:extLst>
      <p:ext uri="{BB962C8B-B14F-4D97-AF65-F5344CB8AC3E}">
        <p14:creationId xmlns:p14="http://schemas.microsoft.com/office/powerpoint/2010/main" val="2482069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6A53942-2087-477D-B44F-501D7874FFA0}" type="slidenum">
              <a:rPr lang="en-GB" smtClean="0"/>
              <a:pPr>
                <a:defRPr/>
              </a:pPr>
              <a:t>‹#›</a:t>
            </a:fld>
            <a:endParaRPr lang="en-GB"/>
          </a:p>
        </p:txBody>
      </p:sp>
    </p:spTree>
    <p:extLst>
      <p:ext uri="{BB962C8B-B14F-4D97-AF65-F5344CB8AC3E}">
        <p14:creationId xmlns:p14="http://schemas.microsoft.com/office/powerpoint/2010/main" val="26138553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4.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5.jp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a:blip r:embed="rId13">
            <a:extLst>
              <a:ext uri="{28A0092B-C50C-407E-A947-70E740481C1C}">
                <a14:useLocalDpi xmlns:a14="http://schemas.microsoft.com/office/drawing/2010/main" val="0"/>
              </a:ext>
            </a:extLst>
          </a:blip>
          <a:srcRect t="64880"/>
          <a:stretch>
            <a:fillRect/>
          </a:stretch>
        </p:blipFill>
        <p:spPr bwMode="auto">
          <a:xfrm>
            <a:off x="-84138" y="5978525"/>
            <a:ext cx="9234488"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AF61C0DD-587F-4ECD-BCF6-B34218B53A54}" type="slidenum">
              <a:rPr lang="en-GB" smtClean="0"/>
              <a:pPr>
                <a:defRPr/>
              </a:pPr>
              <a:t>‹#›</a:t>
            </a:fld>
            <a:endParaRPr lang="en-GB"/>
          </a:p>
        </p:txBody>
      </p:sp>
    </p:spTree>
    <p:extLst>
      <p:ext uri="{BB962C8B-B14F-4D97-AF65-F5344CB8AC3E}">
        <p14:creationId xmlns:p14="http://schemas.microsoft.com/office/powerpoint/2010/main" val="1404345857"/>
      </p:ext>
    </p:extLst>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4"/>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6FBE02-1CA8-42A8-9877-E917C8947700}" type="datetimeFigureOut">
              <a:rPr lang="en-GB" smtClean="0"/>
              <a:t>29/08/2017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8D2CE3-B9F4-4E22-8AD1-6CABFAF8EA7E}" type="slidenum">
              <a:rPr lang="en-GB" smtClean="0"/>
              <a:t>‹#›</a:t>
            </a:fld>
            <a:endParaRPr lang="en-GB"/>
          </a:p>
        </p:txBody>
      </p:sp>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1"/>
            <a:ext cx="9144000" cy="1377314"/>
          </a:xfrm>
          <a:prstGeom prst="rect">
            <a:avLst/>
          </a:prstGeom>
        </p:spPr>
      </p:pic>
    </p:spTree>
    <p:extLst>
      <p:ext uri="{BB962C8B-B14F-4D97-AF65-F5344CB8AC3E}">
        <p14:creationId xmlns:p14="http://schemas.microsoft.com/office/powerpoint/2010/main" val="2685306017"/>
      </p:ext>
    </p:extLst>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29/08/2017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645413202"/>
      </p:ext>
    </p:extLst>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29/08/2017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589870168"/>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arwick.service-now.co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www.warwick.ac.uk/go/itservices"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2.warwick.ac.uk/services/its/servicessupport/accounts/passwordselfservice" TargetMode="External"/><Relationship Id="rId7" Type="http://schemas.openxmlformats.org/officeDocument/2006/relationships/hyperlink" Target="http://www2.warwick.ac.uk/services/library"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2.warwick.ac.uk/services/its/servicessupport/datastorage/myfiles/" TargetMode="External"/><Relationship Id="rId5" Type="http://schemas.openxmlformats.org/officeDocument/2006/relationships/hyperlink" Target="http://www2.warwick.ac.uk/services/its/servicessupport/web/start/" TargetMode="External"/><Relationship Id="rId4" Type="http://schemas.openxmlformats.org/officeDocument/2006/relationships/hyperlink" Target="http://www2.warwick.ac.uk/student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www2.warwick.ac.uk/services/its/servicessupport/networkservices/wifi/"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www2.warwick.ac.uk/services/its/servicessupport/deskside/systemsupport" TargetMode="External"/><Relationship Id="rId4" Type="http://schemas.openxmlformats.org/officeDocument/2006/relationships/hyperlink" Target="http://www2.warwick.ac.uk/services/its/servicessupport/software/"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mailto:G.M.Jones@warwick.ac.uk"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2.warwick.ac.uk/services/its/about/policie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www2.warwick.ac.uk/services/gov/informationsecurity"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myfiles.warwick.ac.uk/Default.aspx?ReturnUr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2.warwick.ac.uk/services/its/trainin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2.warwick.ac.uk/services/its/servicessupport/printing/studentprintin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printercredits.warwick.ac.uk/printcredit/buy.htm" TargetMode="External"/><Relationship Id="rId4" Type="http://schemas.openxmlformats.org/officeDocument/2006/relationships/hyperlink" Target="http://www2.warwick.ac.uk/services/its/servicessupport/printing/wirelessnetworkpri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762000" y="1981200"/>
            <a:ext cx="7467600" cy="1098550"/>
          </a:xfrm>
          <a:prstGeom prst="rect">
            <a:avLst/>
          </a:prstGeom>
          <a:noFill/>
          <a:ln w="9525">
            <a:noFill/>
            <a:miter lim="800000"/>
            <a:headEnd/>
            <a:tailEnd/>
          </a:ln>
        </p:spPr>
        <p:txBody>
          <a:bodyPr>
            <a:spAutoFit/>
          </a:bodyPr>
          <a:lstStyle/>
          <a:p>
            <a:pPr algn="ctr" eaLnBrk="0" hangingPunct="0">
              <a:spcBef>
                <a:spcPct val="50000"/>
              </a:spcBef>
            </a:pPr>
            <a:endParaRPr lang="en-GB">
              <a:latin typeface="Arial Black" pitchFamily="34" charset="0"/>
            </a:endParaRPr>
          </a:p>
          <a:p>
            <a:pPr algn="ctr" eaLnBrk="0" hangingPunct="0">
              <a:spcBef>
                <a:spcPct val="50000"/>
              </a:spcBef>
            </a:pPr>
            <a:endParaRPr lang="en-GB" sz="2800">
              <a:latin typeface="Arial Black" pitchFamily="34" charset="0"/>
            </a:endParaRPr>
          </a:p>
        </p:txBody>
      </p:sp>
      <p:sp>
        <p:nvSpPr>
          <p:cNvPr id="3076" name="Rectangle 4"/>
          <p:cNvSpPr>
            <a:spLocks noGrp="1" noChangeArrowheads="1"/>
          </p:cNvSpPr>
          <p:nvPr>
            <p:ph type="ctrTitle"/>
          </p:nvPr>
        </p:nvSpPr>
        <p:spPr>
          <a:xfrm>
            <a:off x="1043608" y="1981200"/>
            <a:ext cx="7056784" cy="1296144"/>
          </a:xfrm>
        </p:spPr>
        <p:txBody>
          <a:bodyPr>
            <a:noAutofit/>
          </a:bodyPr>
          <a:lstStyle/>
          <a:p>
            <a:pPr algn="ctr" eaLnBrk="0" hangingPunct="0"/>
            <a:r>
              <a:rPr lang="en-GB" sz="6600" dirty="0">
                <a:solidFill>
                  <a:schemeClr val="bg1"/>
                </a:solidFill>
                <a:latin typeface="Arial" charset="0"/>
              </a:rPr>
              <a:t>IT Services</a:t>
            </a:r>
            <a:br>
              <a:rPr lang="en-GB" sz="6600" dirty="0">
                <a:solidFill>
                  <a:schemeClr val="bg1"/>
                </a:solidFill>
                <a:latin typeface="Arial" charset="0"/>
              </a:rPr>
            </a:br>
            <a:r>
              <a:rPr lang="en-GB" sz="6600" dirty="0">
                <a:solidFill>
                  <a:schemeClr val="bg1"/>
                </a:solidFill>
                <a:latin typeface="Arial" charset="0"/>
              </a:rPr>
              <a:t>Training Team</a:t>
            </a:r>
            <a:br>
              <a:rPr lang="en-GB" sz="6600" dirty="0">
                <a:solidFill>
                  <a:schemeClr val="bg1"/>
                </a:solidFill>
                <a:latin typeface="Arial" charset="0"/>
              </a:rPr>
            </a:br>
            <a:endParaRPr lang="en-GB" sz="6600" dirty="0" smtClean="0">
              <a:solidFill>
                <a:schemeClr val="bg1"/>
              </a:solidFill>
            </a:endParaRPr>
          </a:p>
        </p:txBody>
      </p:sp>
      <p:sp>
        <p:nvSpPr>
          <p:cNvPr id="2" name="Subtitle 1"/>
          <p:cNvSpPr>
            <a:spLocks noGrp="1"/>
          </p:cNvSpPr>
          <p:nvPr>
            <p:ph type="subTitle" idx="1"/>
          </p:nvPr>
        </p:nvSpPr>
        <p:spPr/>
        <p:txBody>
          <a:bodyPr/>
          <a:lstStyle/>
          <a:p>
            <a:r>
              <a:rPr lang="en-GB" dirty="0" smtClean="0"/>
              <a:t>IT </a:t>
            </a:r>
            <a:r>
              <a:rPr lang="en-GB" dirty="0"/>
              <a:t>Services </a:t>
            </a:r>
            <a:r>
              <a:rPr lang="en-GB" dirty="0" smtClean="0"/>
              <a:t>Induction for </a:t>
            </a:r>
            <a:r>
              <a:rPr lang="en-GB" dirty="0"/>
              <a:t/>
            </a:r>
            <a:br>
              <a:rPr lang="en-GB" dirty="0"/>
            </a:br>
            <a:r>
              <a:rPr lang="en-GB" dirty="0"/>
              <a:t>New Students</a:t>
            </a:r>
          </a:p>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dirty="0" smtClean="0"/>
              <a:t>Contact IT Services</a:t>
            </a:r>
          </a:p>
        </p:txBody>
      </p:sp>
      <p:sp>
        <p:nvSpPr>
          <p:cNvPr id="9219" name="Rectangle 3"/>
          <p:cNvSpPr>
            <a:spLocks noGrp="1" noChangeArrowheads="1"/>
          </p:cNvSpPr>
          <p:nvPr>
            <p:ph idx="1"/>
          </p:nvPr>
        </p:nvSpPr>
        <p:spPr>
          <a:xfrm>
            <a:off x="685800" y="1214438"/>
            <a:ext cx="7772400" cy="4857750"/>
          </a:xfrm>
        </p:spPr>
        <p:txBody>
          <a:bodyPr/>
          <a:lstStyle/>
          <a:p>
            <a:pPr>
              <a:defRPr/>
            </a:pPr>
            <a:r>
              <a:rPr lang="en-GB" sz="2800" dirty="0" smtClean="0"/>
              <a:t>For help, contact the Help Desk</a:t>
            </a:r>
          </a:p>
          <a:p>
            <a:pPr marL="742950" lvl="2" indent="-342900">
              <a:defRPr/>
            </a:pPr>
            <a:r>
              <a:rPr lang="en-GB" b="1" dirty="0" smtClean="0">
                <a:ea typeface="+mn-ea"/>
                <a:cs typeface="+mn-cs"/>
              </a:rPr>
              <a:t>Visit</a:t>
            </a:r>
            <a:r>
              <a:rPr lang="en-GB" dirty="0" smtClean="0">
                <a:ea typeface="+mn-ea"/>
                <a:cs typeface="+mn-cs"/>
              </a:rPr>
              <a:t> the IT Services Drop-In Centre located on the first floor of the Library</a:t>
            </a:r>
          </a:p>
          <a:p>
            <a:pPr marL="742950" lvl="2" indent="-342900">
              <a:defRPr/>
            </a:pPr>
            <a:r>
              <a:rPr lang="en-GB" b="1" dirty="0" smtClean="0">
                <a:ea typeface="+mn-ea"/>
                <a:cs typeface="+mn-cs"/>
              </a:rPr>
              <a:t>Phone </a:t>
            </a:r>
            <a:r>
              <a:rPr lang="en-GB" dirty="0" smtClean="0">
                <a:ea typeface="+mn-ea"/>
                <a:cs typeface="+mn-cs"/>
              </a:rPr>
              <a:t>(024 765)</a:t>
            </a:r>
            <a:r>
              <a:rPr lang="en-GB" b="1" dirty="0" smtClean="0">
                <a:ea typeface="+mn-ea"/>
                <a:cs typeface="+mn-cs"/>
              </a:rPr>
              <a:t>73737</a:t>
            </a:r>
            <a:r>
              <a:rPr lang="en-GB" dirty="0" smtClean="0">
                <a:ea typeface="+mn-ea"/>
                <a:cs typeface="+mn-cs"/>
              </a:rPr>
              <a:t> </a:t>
            </a:r>
          </a:p>
          <a:p>
            <a:pPr marL="742950" lvl="2" indent="-342900">
              <a:defRPr/>
            </a:pPr>
            <a:r>
              <a:rPr lang="en-GB" b="1" dirty="0" smtClean="0">
                <a:ea typeface="+mn-ea"/>
                <a:cs typeface="+mn-cs"/>
              </a:rPr>
              <a:t>Online Self Service </a:t>
            </a:r>
            <a:r>
              <a:rPr lang="en-GB" dirty="0" smtClean="0">
                <a:ea typeface="+mn-ea"/>
                <a:cs typeface="+mn-cs"/>
                <a:hlinkClick r:id="rId3"/>
              </a:rPr>
              <a:t>warwick.ac.uk/</a:t>
            </a:r>
            <a:r>
              <a:rPr lang="en-GB" dirty="0" err="1" smtClean="0">
                <a:ea typeface="+mn-ea"/>
                <a:cs typeface="+mn-cs"/>
                <a:hlinkClick r:id="rId3"/>
              </a:rPr>
              <a:t>itshelpdesk</a:t>
            </a:r>
            <a:endParaRPr lang="en-GB" dirty="0" smtClean="0">
              <a:ea typeface="+mn-ea"/>
              <a:cs typeface="+mn-cs"/>
            </a:endParaRPr>
          </a:p>
          <a:p>
            <a:pPr marL="342900" lvl="1" indent="-342900">
              <a:buFontTx/>
              <a:buChar char="•"/>
              <a:defRPr/>
            </a:pPr>
            <a:r>
              <a:rPr lang="en-GB" dirty="0" smtClean="0">
                <a:ea typeface="+mn-ea"/>
                <a:cs typeface="+mn-cs"/>
              </a:rPr>
              <a:t>For ResNet enquiries,  phone ext 75000</a:t>
            </a:r>
          </a:p>
          <a:p>
            <a:pPr marL="342900" lvl="1" indent="-342900">
              <a:buFontTx/>
              <a:buChar char="•"/>
              <a:defRPr/>
            </a:pPr>
            <a:r>
              <a:rPr lang="en-GB" dirty="0" smtClean="0">
                <a:ea typeface="+mn-ea"/>
                <a:cs typeface="+mn-cs"/>
              </a:rPr>
              <a:t>For information, visit IT Services web site </a:t>
            </a:r>
            <a:r>
              <a:rPr lang="en-GB" dirty="0" smtClean="0">
                <a:ea typeface="+mn-ea"/>
                <a:cs typeface="+mn-cs"/>
                <a:hlinkClick r:id="rId4"/>
              </a:rPr>
              <a:t>warwick.ac.uk/</a:t>
            </a:r>
            <a:r>
              <a:rPr lang="en-GB" dirty="0" err="1" smtClean="0">
                <a:ea typeface="+mn-ea"/>
                <a:cs typeface="+mn-cs"/>
                <a:hlinkClick r:id="rId4"/>
              </a:rPr>
              <a:t>itservices</a:t>
            </a:r>
            <a:endParaRPr lang="en-GB" dirty="0" smtClean="0">
              <a:ea typeface="+mn-ea"/>
              <a:cs typeface="+mn-cs"/>
            </a:endParaRPr>
          </a:p>
          <a:p>
            <a:pPr marL="342900" lvl="1" indent="-342900">
              <a:lnSpc>
                <a:spcPct val="90000"/>
              </a:lnSpc>
              <a:buFontTx/>
              <a:buNone/>
              <a:defRPr/>
            </a:pPr>
            <a:endParaRPr lang="en-GB" dirty="0" smtClean="0">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0"/>
            <a:ext cx="7772400" cy="1052736"/>
          </a:xfrm>
        </p:spPr>
        <p:txBody>
          <a:bodyPr/>
          <a:lstStyle/>
          <a:p>
            <a:r>
              <a:rPr lang="en-GB" dirty="0" smtClean="0"/>
              <a:t>Registration</a:t>
            </a:r>
          </a:p>
        </p:txBody>
      </p:sp>
      <p:sp>
        <p:nvSpPr>
          <p:cNvPr id="4099" name="Rectangle 3"/>
          <p:cNvSpPr>
            <a:spLocks noGrp="1" noChangeArrowheads="1"/>
          </p:cNvSpPr>
          <p:nvPr>
            <p:ph idx="1"/>
          </p:nvPr>
        </p:nvSpPr>
        <p:spPr>
          <a:xfrm>
            <a:off x="755576" y="836712"/>
            <a:ext cx="7772400" cy="5312062"/>
          </a:xfrm>
        </p:spPr>
        <p:txBody>
          <a:bodyPr/>
          <a:lstStyle/>
          <a:p>
            <a:r>
              <a:rPr lang="en-GB" sz="3600" dirty="0" smtClean="0"/>
              <a:t>Login name and password</a:t>
            </a:r>
          </a:p>
          <a:p>
            <a:pPr lvl="2"/>
            <a:r>
              <a:rPr lang="en-GB" sz="2800" dirty="0" smtClean="0">
                <a:hlinkClick r:id="rId3"/>
              </a:rPr>
              <a:t>warwick.ac.uk/passwords</a:t>
            </a:r>
            <a:endParaRPr lang="en-GB" sz="2800" dirty="0" smtClean="0"/>
          </a:p>
          <a:p>
            <a:pPr lvl="1"/>
            <a:r>
              <a:rPr lang="en-GB" dirty="0" smtClean="0"/>
              <a:t>The Campus Data Network</a:t>
            </a:r>
          </a:p>
          <a:p>
            <a:pPr lvl="1"/>
            <a:r>
              <a:rPr lang="en-GB" dirty="0" smtClean="0"/>
              <a:t>Email</a:t>
            </a:r>
          </a:p>
          <a:p>
            <a:pPr lvl="1"/>
            <a:r>
              <a:rPr lang="en-GB" dirty="0" smtClean="0"/>
              <a:t>Wireless network service</a:t>
            </a:r>
          </a:p>
          <a:p>
            <a:pPr lvl="1"/>
            <a:r>
              <a:rPr lang="en-GB" dirty="0" smtClean="0"/>
              <a:t>Access to Warwick’s Intranet </a:t>
            </a:r>
            <a:r>
              <a:rPr lang="en-GB" dirty="0" err="1" smtClean="0">
                <a:hlinkClick r:id="rId4"/>
              </a:rPr>
              <a:t>MyWarwick</a:t>
            </a:r>
            <a:r>
              <a:rPr lang="en-GB" dirty="0" smtClean="0"/>
              <a:t> and</a:t>
            </a:r>
          </a:p>
          <a:p>
            <a:pPr lvl="2"/>
            <a:r>
              <a:rPr lang="en-GB" sz="2800" dirty="0" err="1" smtClean="0">
                <a:hlinkClick r:id="rId5"/>
              </a:rPr>
              <a:t>Start.Warwick</a:t>
            </a:r>
            <a:endParaRPr lang="en-GB" sz="2800" dirty="0" smtClean="0"/>
          </a:p>
          <a:p>
            <a:pPr lvl="3"/>
            <a:r>
              <a:rPr lang="en-GB" dirty="0" smtClean="0"/>
              <a:t>My Warwick Admin Systems</a:t>
            </a:r>
            <a:endParaRPr lang="en-GB" dirty="0"/>
          </a:p>
          <a:p>
            <a:pPr lvl="2"/>
            <a:r>
              <a:rPr lang="en-GB" sz="2800" dirty="0" err="1" smtClean="0">
                <a:hlinkClick r:id="rId6"/>
              </a:rPr>
              <a:t>MyFiles</a:t>
            </a:r>
            <a:r>
              <a:rPr lang="en-GB" sz="2800" dirty="0" smtClean="0"/>
              <a:t> </a:t>
            </a:r>
          </a:p>
          <a:p>
            <a:pPr lvl="2"/>
            <a:r>
              <a:rPr lang="en-GB" sz="2800" dirty="0" smtClean="0">
                <a:hlinkClick r:id="rId7"/>
              </a:rPr>
              <a:t>Library Resources</a:t>
            </a:r>
            <a:endParaRPr lang="en-GB" sz="2800" dirty="0" smtClean="0"/>
          </a:p>
          <a:p>
            <a:pPr marL="914400" lvl="2" indent="0">
              <a:buNone/>
            </a:pPr>
            <a:endParaRPr lang="en-GB"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07503" y="476672"/>
            <a:ext cx="8930483" cy="4608512"/>
          </a:xfrm>
          <a:prstGeom prst="rect">
            <a:avLst/>
          </a:prstGeom>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95536" y="260648"/>
            <a:ext cx="7772400" cy="771508"/>
          </a:xfrm>
        </p:spPr>
        <p:txBody>
          <a:bodyPr/>
          <a:lstStyle/>
          <a:p>
            <a:r>
              <a:rPr lang="en-GB" dirty="0" smtClean="0"/>
              <a:t>IT Services</a:t>
            </a:r>
          </a:p>
        </p:txBody>
      </p:sp>
      <p:sp>
        <p:nvSpPr>
          <p:cNvPr id="5123" name="Rectangle 3"/>
          <p:cNvSpPr>
            <a:spLocks noGrp="1" noChangeArrowheads="1"/>
          </p:cNvSpPr>
          <p:nvPr>
            <p:ph idx="1"/>
          </p:nvPr>
        </p:nvSpPr>
        <p:spPr>
          <a:xfrm>
            <a:off x="683568" y="1196752"/>
            <a:ext cx="7772400" cy="4824536"/>
          </a:xfrm>
        </p:spPr>
        <p:txBody>
          <a:bodyPr/>
          <a:lstStyle/>
          <a:p>
            <a:pPr>
              <a:lnSpc>
                <a:spcPct val="80000"/>
              </a:lnSpc>
              <a:defRPr/>
            </a:pPr>
            <a:r>
              <a:rPr lang="en-GB" dirty="0" smtClean="0"/>
              <a:t>The Campus Data Network</a:t>
            </a:r>
          </a:p>
          <a:p>
            <a:pPr lvl="1">
              <a:lnSpc>
                <a:spcPct val="80000"/>
              </a:lnSpc>
              <a:defRPr/>
            </a:pPr>
            <a:r>
              <a:rPr lang="en-GB" dirty="0" smtClean="0"/>
              <a:t>Microsoft Office 2013</a:t>
            </a:r>
          </a:p>
          <a:p>
            <a:pPr lvl="1">
              <a:lnSpc>
                <a:spcPct val="80000"/>
              </a:lnSpc>
              <a:defRPr/>
            </a:pPr>
            <a:r>
              <a:rPr lang="en-GB" dirty="0" smtClean="0"/>
              <a:t>Specialist Applications – Software Centre</a:t>
            </a:r>
          </a:p>
          <a:p>
            <a:pPr>
              <a:lnSpc>
                <a:spcPct val="80000"/>
              </a:lnSpc>
              <a:defRPr/>
            </a:pPr>
            <a:r>
              <a:rPr lang="en-GB" dirty="0" smtClean="0"/>
              <a:t>Internet Access</a:t>
            </a:r>
          </a:p>
          <a:p>
            <a:pPr lvl="1">
              <a:lnSpc>
                <a:spcPct val="80000"/>
              </a:lnSpc>
              <a:defRPr/>
            </a:pPr>
            <a:r>
              <a:rPr lang="en-GB" dirty="0" smtClean="0"/>
              <a:t>Open Access Areas / Hubs</a:t>
            </a:r>
          </a:p>
          <a:p>
            <a:pPr lvl="1">
              <a:lnSpc>
                <a:spcPct val="80000"/>
              </a:lnSpc>
              <a:defRPr/>
            </a:pPr>
            <a:r>
              <a:rPr lang="en-GB" dirty="0" smtClean="0"/>
              <a:t>Student Residences</a:t>
            </a:r>
          </a:p>
          <a:p>
            <a:pPr lvl="1">
              <a:lnSpc>
                <a:spcPct val="80000"/>
              </a:lnSpc>
              <a:defRPr/>
            </a:pPr>
            <a:r>
              <a:rPr lang="en-GB" dirty="0" smtClean="0">
                <a:hlinkClick r:id="rId3"/>
              </a:rPr>
              <a:t>Wireless Network</a:t>
            </a:r>
            <a:r>
              <a:rPr lang="en-GB" dirty="0" smtClean="0"/>
              <a:t> </a:t>
            </a:r>
            <a:endParaRPr lang="en-GB" dirty="0"/>
          </a:p>
          <a:p>
            <a:pPr lvl="2">
              <a:lnSpc>
                <a:spcPct val="80000"/>
              </a:lnSpc>
              <a:defRPr/>
            </a:pPr>
            <a:r>
              <a:rPr lang="en-GB" dirty="0" smtClean="0"/>
              <a:t>Hotspot Secure, </a:t>
            </a:r>
            <a:r>
              <a:rPr lang="en-GB" dirty="0" err="1" smtClean="0"/>
              <a:t>Resnet</a:t>
            </a:r>
            <a:r>
              <a:rPr lang="en-GB" dirty="0" smtClean="0"/>
              <a:t> Secure</a:t>
            </a:r>
            <a:endParaRPr lang="en-GB" dirty="0"/>
          </a:p>
          <a:p>
            <a:pPr>
              <a:lnSpc>
                <a:spcPct val="80000"/>
              </a:lnSpc>
              <a:defRPr/>
            </a:pPr>
            <a:r>
              <a:rPr lang="en-GB" dirty="0" smtClean="0"/>
              <a:t>Home Use Licences</a:t>
            </a:r>
          </a:p>
          <a:p>
            <a:pPr lvl="1">
              <a:lnSpc>
                <a:spcPct val="80000"/>
              </a:lnSpc>
              <a:defRPr/>
            </a:pPr>
            <a:r>
              <a:rPr lang="en-GB" b="1" u="sng" dirty="0" smtClean="0">
                <a:solidFill>
                  <a:schemeClr val="accent2"/>
                </a:solidFill>
                <a:hlinkClick r:id="rId4"/>
              </a:rPr>
              <a:t>warwick.ac.uk/software</a:t>
            </a:r>
            <a:endParaRPr lang="en-GB" b="1" u="sng" dirty="0" smtClean="0">
              <a:solidFill>
                <a:schemeClr val="accent2"/>
              </a:solidFill>
            </a:endParaRPr>
          </a:p>
          <a:p>
            <a:pPr>
              <a:lnSpc>
                <a:spcPct val="80000"/>
              </a:lnSpc>
              <a:defRPr/>
            </a:pPr>
            <a:r>
              <a:rPr lang="en-GB" dirty="0" smtClean="0"/>
              <a:t>Privately-owned </a:t>
            </a:r>
            <a:r>
              <a:rPr lang="en-GB" dirty="0" smtClean="0">
                <a:hlinkClick r:id="rId5"/>
              </a:rPr>
              <a:t>systems support</a:t>
            </a:r>
            <a:endParaRPr lang="en-GB" sz="3600" b="1" u="sng" dirty="0" smtClean="0">
              <a:solidFill>
                <a:schemeClr val="accent2"/>
              </a:solidFill>
            </a:endParaRPr>
          </a:p>
          <a:p>
            <a:pPr lvl="1">
              <a:lnSpc>
                <a:spcPct val="80000"/>
              </a:lnSpc>
              <a:defRPr/>
            </a:pPr>
            <a:endParaRPr lang="en-GB" b="1" u="sng" dirty="0" smtClean="0">
              <a:solidFill>
                <a:schemeClr val="accent2"/>
              </a:solidFill>
            </a:endParaRPr>
          </a:p>
          <a:p>
            <a:pPr lvl="1">
              <a:lnSpc>
                <a:spcPct val="80000"/>
              </a:lnSpc>
              <a:defRPr/>
            </a:pPr>
            <a:endParaRPr lang="en-GB" b="1" u="sng" dirty="0" smtClean="0">
              <a:solidFill>
                <a:schemeClr val="accent2"/>
              </a:solidFill>
            </a:endParaRPr>
          </a:p>
          <a:p>
            <a:pPr lvl="1">
              <a:lnSpc>
                <a:spcPct val="80000"/>
              </a:lnSpc>
              <a:defRPr/>
            </a:pPr>
            <a:endParaRPr lang="en-GB" dirty="0" smtClean="0"/>
          </a:p>
          <a:p>
            <a:pPr>
              <a:lnSpc>
                <a:spcPct val="80000"/>
              </a:lnSpc>
              <a:defRPr/>
            </a:pPr>
            <a:endParaRPr lang="en-GB" dirty="0" smtClean="0"/>
          </a:p>
          <a:p>
            <a:pPr lvl="2">
              <a:lnSpc>
                <a:spcPct val="80000"/>
              </a:lnSpc>
              <a:buFontTx/>
              <a:buNone/>
              <a:defRPr/>
            </a:pPr>
            <a:endParaRPr lang="en-GB" b="1" u="sng" dirty="0" smtClean="0">
              <a:solidFill>
                <a:schemeClr val="accent2"/>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Email</a:t>
            </a:r>
            <a:endParaRPr lang="en-GB" dirty="0"/>
          </a:p>
        </p:txBody>
      </p:sp>
      <p:sp>
        <p:nvSpPr>
          <p:cNvPr id="3" name="Content Placeholder 2"/>
          <p:cNvSpPr>
            <a:spLocks noGrp="1"/>
          </p:cNvSpPr>
          <p:nvPr>
            <p:ph idx="1"/>
          </p:nvPr>
        </p:nvSpPr>
        <p:spPr>
          <a:xfrm>
            <a:off x="467544" y="1628800"/>
            <a:ext cx="8676456" cy="3456384"/>
          </a:xfrm>
        </p:spPr>
        <p:txBody>
          <a:bodyPr/>
          <a:lstStyle/>
          <a:p>
            <a:pPr marL="342900" lvl="2" indent="-342900"/>
            <a:r>
              <a:rPr lang="en-GB" sz="3200" dirty="0" smtClean="0"/>
              <a:t>Student email - Microsoft Office 365 service</a:t>
            </a:r>
          </a:p>
          <a:p>
            <a:pPr marL="342900" lvl="2" indent="-342900"/>
            <a:r>
              <a:rPr lang="en-GB" sz="3200" dirty="0" smtClean="0"/>
              <a:t>Official University email address, e.g. </a:t>
            </a:r>
            <a:endParaRPr lang="en-GB" sz="3200" dirty="0" smtClean="0">
              <a:hlinkClick r:id="rId3"/>
            </a:endParaRPr>
          </a:p>
          <a:p>
            <a:pPr marL="800100" lvl="3" indent="-342900"/>
            <a:r>
              <a:rPr lang="en-GB" sz="2800" dirty="0" smtClean="0">
                <a:hlinkClick r:id="rId3"/>
              </a:rPr>
              <a:t>G.M.Jones@warwick.ac.uk</a:t>
            </a:r>
            <a:endParaRPr lang="en-GB" sz="2800" dirty="0" smtClean="0"/>
          </a:p>
          <a:p>
            <a:pPr marL="342900" lvl="2" indent="-342900"/>
            <a:r>
              <a:rPr lang="en-GB" sz="3200" dirty="0" smtClean="0"/>
              <a:t>Logging in to your email account</a:t>
            </a:r>
          </a:p>
          <a:p>
            <a:pPr marL="800100" lvl="3" indent="-342900"/>
            <a:r>
              <a:rPr lang="en-GB" sz="2800" dirty="0" err="1" smtClean="0"/>
              <a:t>MyWarwick</a:t>
            </a:r>
            <a:r>
              <a:rPr lang="en-GB" sz="2800" dirty="0" smtClean="0"/>
              <a:t> (webmail.warwick.ac.uk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GB" smtClean="0"/>
              <a:t>Regulations &amp; Policies</a:t>
            </a:r>
          </a:p>
        </p:txBody>
      </p:sp>
      <p:sp>
        <p:nvSpPr>
          <p:cNvPr id="6147" name="Rectangle 3"/>
          <p:cNvSpPr>
            <a:spLocks noGrp="1" noChangeArrowheads="1"/>
          </p:cNvSpPr>
          <p:nvPr>
            <p:ph idx="1"/>
          </p:nvPr>
        </p:nvSpPr>
        <p:spPr>
          <a:xfrm>
            <a:off x="685800" y="1214438"/>
            <a:ext cx="7772400" cy="4857750"/>
          </a:xfrm>
        </p:spPr>
        <p:txBody>
          <a:bodyPr/>
          <a:lstStyle/>
          <a:p>
            <a:pPr>
              <a:lnSpc>
                <a:spcPct val="90000"/>
              </a:lnSpc>
            </a:pPr>
            <a:r>
              <a:rPr lang="en-GB" sz="2800" dirty="0" smtClean="0"/>
              <a:t>University Regulations</a:t>
            </a:r>
          </a:p>
          <a:p>
            <a:pPr lvl="1">
              <a:lnSpc>
                <a:spcPct val="90000"/>
              </a:lnSpc>
            </a:pPr>
            <a:r>
              <a:rPr lang="en-GB" sz="2400" b="1" dirty="0" smtClean="0">
                <a:hlinkClick r:id="rId3"/>
              </a:rPr>
              <a:t>warwick.ac.uk/its/policies</a:t>
            </a:r>
            <a:endParaRPr lang="en-GB" sz="2400" b="1" dirty="0"/>
          </a:p>
          <a:p>
            <a:pPr lvl="1">
              <a:lnSpc>
                <a:spcPct val="90000"/>
              </a:lnSpc>
            </a:pPr>
            <a:r>
              <a:rPr lang="en-GB" sz="2000" dirty="0" smtClean="0"/>
              <a:t>Regulations for Computer Use</a:t>
            </a:r>
          </a:p>
          <a:p>
            <a:pPr lvl="1">
              <a:lnSpc>
                <a:spcPct val="90000"/>
              </a:lnSpc>
            </a:pPr>
            <a:r>
              <a:rPr lang="en-GB" sz="2000" dirty="0" smtClean="0"/>
              <a:t>JANET acceptable use</a:t>
            </a:r>
          </a:p>
          <a:p>
            <a:pPr lvl="1">
              <a:lnSpc>
                <a:spcPct val="90000"/>
              </a:lnSpc>
            </a:pPr>
            <a:r>
              <a:rPr lang="en-GB" sz="2000" dirty="0" smtClean="0"/>
              <a:t>Code of conduct for use of public computer work areas</a:t>
            </a:r>
          </a:p>
          <a:p>
            <a:pPr lvl="1">
              <a:lnSpc>
                <a:spcPct val="90000"/>
              </a:lnSpc>
            </a:pPr>
            <a:r>
              <a:rPr lang="en-GB" sz="2000" dirty="0" err="1" smtClean="0"/>
              <a:t>ResNet</a:t>
            </a:r>
            <a:r>
              <a:rPr lang="en-GB" sz="2000" dirty="0" smtClean="0"/>
              <a:t>  Acceptable Use Policy</a:t>
            </a:r>
          </a:p>
          <a:p>
            <a:pPr lvl="1">
              <a:lnSpc>
                <a:spcPct val="90000"/>
              </a:lnSpc>
            </a:pPr>
            <a:r>
              <a:rPr lang="en-GB" sz="2000" dirty="0" smtClean="0"/>
              <a:t>Anti-Virus Policy</a:t>
            </a:r>
          </a:p>
          <a:p>
            <a:pPr>
              <a:lnSpc>
                <a:spcPct val="90000"/>
              </a:lnSpc>
            </a:pPr>
            <a:r>
              <a:rPr lang="en-GB" sz="2800" dirty="0" smtClean="0"/>
              <a:t>Health &amp; Safety</a:t>
            </a:r>
          </a:p>
          <a:p>
            <a:pPr>
              <a:lnSpc>
                <a:spcPct val="80000"/>
              </a:lnSpc>
            </a:pPr>
            <a:r>
              <a:rPr lang="en-GB" sz="2800" dirty="0" smtClean="0"/>
              <a:t>Information Security</a:t>
            </a:r>
          </a:p>
          <a:p>
            <a:pPr lvl="1">
              <a:lnSpc>
                <a:spcPct val="80000"/>
              </a:lnSpc>
            </a:pPr>
            <a:r>
              <a:rPr lang="en-GB" sz="2000" dirty="0" smtClean="0"/>
              <a:t>e.g. Data Protection</a:t>
            </a:r>
          </a:p>
          <a:p>
            <a:pPr lvl="1">
              <a:lnSpc>
                <a:spcPct val="80000"/>
              </a:lnSpc>
            </a:pPr>
            <a:r>
              <a:rPr lang="en-GB" sz="2400" b="1" dirty="0" smtClean="0">
                <a:hlinkClick r:id="rId4"/>
              </a:rPr>
              <a:t>warwick.ac.uk/</a:t>
            </a:r>
            <a:r>
              <a:rPr lang="en-GB" sz="2400" b="1" dirty="0" err="1" smtClean="0">
                <a:hlinkClick r:id="rId4"/>
              </a:rPr>
              <a:t>gov</a:t>
            </a:r>
            <a:r>
              <a:rPr lang="en-GB" sz="2400" b="1" dirty="0" smtClean="0">
                <a:hlinkClick r:id="rId4"/>
              </a:rPr>
              <a:t>/</a:t>
            </a:r>
            <a:r>
              <a:rPr lang="en-GB" sz="2400" b="1" dirty="0" err="1" smtClean="0">
                <a:hlinkClick r:id="rId4"/>
              </a:rPr>
              <a:t>informationsecurity</a:t>
            </a:r>
            <a:endParaRPr lang="en-GB" sz="2400" b="1" dirty="0" smtClean="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4"/>
          <p:cNvSpPr>
            <a:spLocks noGrp="1" noChangeArrowheads="1"/>
          </p:cNvSpPr>
          <p:nvPr>
            <p:ph type="title"/>
          </p:nvPr>
        </p:nvSpPr>
        <p:spPr>
          <a:xfrm>
            <a:off x="304800" y="304800"/>
            <a:ext cx="8534400" cy="1143000"/>
          </a:xfrm>
        </p:spPr>
        <p:txBody>
          <a:bodyPr/>
          <a:lstStyle/>
          <a:p>
            <a:r>
              <a:rPr lang="en-GB" dirty="0" smtClean="0"/>
              <a:t>Saving your Work</a:t>
            </a:r>
          </a:p>
        </p:txBody>
      </p:sp>
      <p:sp>
        <p:nvSpPr>
          <p:cNvPr id="8194" name="Rectangle 3"/>
          <p:cNvSpPr>
            <a:spLocks noGrp="1" noChangeArrowheads="1"/>
          </p:cNvSpPr>
          <p:nvPr>
            <p:ph idx="1"/>
          </p:nvPr>
        </p:nvSpPr>
        <p:spPr>
          <a:xfrm>
            <a:off x="685800" y="1196752"/>
            <a:ext cx="8153400" cy="4670648"/>
          </a:xfrm>
        </p:spPr>
        <p:txBody>
          <a:bodyPr/>
          <a:lstStyle/>
          <a:p>
            <a:pPr>
              <a:lnSpc>
                <a:spcPct val="90000"/>
              </a:lnSpc>
            </a:pPr>
            <a:r>
              <a:rPr lang="en-GB" dirty="0" smtClean="0"/>
              <a:t>Save your work frequently</a:t>
            </a:r>
          </a:p>
          <a:p>
            <a:pPr>
              <a:lnSpc>
                <a:spcPct val="90000"/>
              </a:lnSpc>
            </a:pPr>
            <a:r>
              <a:rPr lang="en-GB" dirty="0" smtClean="0"/>
              <a:t>Ideally save to the H (Home): drive at Warwick</a:t>
            </a:r>
          </a:p>
          <a:p>
            <a:pPr lvl="1">
              <a:lnSpc>
                <a:spcPct val="90000"/>
              </a:lnSpc>
            </a:pPr>
            <a:r>
              <a:rPr lang="en-GB" dirty="0" smtClean="0"/>
              <a:t>Regularly backed up by IT Services</a:t>
            </a:r>
          </a:p>
          <a:p>
            <a:pPr lvl="1">
              <a:lnSpc>
                <a:spcPct val="90000"/>
              </a:lnSpc>
            </a:pPr>
            <a:r>
              <a:rPr lang="en-GB" dirty="0" smtClean="0"/>
              <a:t>Accessible via </a:t>
            </a:r>
            <a:r>
              <a:rPr lang="en-GB" dirty="0" err="1" smtClean="0">
                <a:hlinkClick r:id="rId3"/>
              </a:rPr>
              <a:t>MyFiles</a:t>
            </a:r>
            <a:r>
              <a:rPr lang="en-GB" dirty="0" smtClean="0"/>
              <a:t> link on </a:t>
            </a:r>
            <a:r>
              <a:rPr lang="en-GB" dirty="0" err="1" smtClean="0"/>
              <a:t>MyWarwick</a:t>
            </a:r>
            <a:endParaRPr lang="en-GB" dirty="0" smtClean="0"/>
          </a:p>
          <a:p>
            <a:pPr>
              <a:lnSpc>
                <a:spcPct val="90000"/>
              </a:lnSpc>
            </a:pPr>
            <a:r>
              <a:rPr lang="en-GB" dirty="0" smtClean="0"/>
              <a:t>Make backup copies</a:t>
            </a:r>
          </a:p>
          <a:p>
            <a:pPr>
              <a:lnSpc>
                <a:spcPct val="90000"/>
              </a:lnSpc>
            </a:pPr>
            <a:r>
              <a:rPr lang="en-GB" b="1" dirty="0" smtClean="0">
                <a:solidFill>
                  <a:srgbClr val="FF0000"/>
                </a:solidFill>
              </a:rPr>
              <a:t>DO NOT SAVE TO THE HARD DRIVE</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dirty="0" smtClean="0"/>
              <a:t>Training</a:t>
            </a:r>
          </a:p>
        </p:txBody>
      </p:sp>
      <p:sp>
        <p:nvSpPr>
          <p:cNvPr id="9219" name="Rectangle 3"/>
          <p:cNvSpPr>
            <a:spLocks noGrp="1" noChangeArrowheads="1"/>
          </p:cNvSpPr>
          <p:nvPr>
            <p:ph idx="1"/>
          </p:nvPr>
        </p:nvSpPr>
        <p:spPr>
          <a:xfrm>
            <a:off x="714375" y="1556792"/>
            <a:ext cx="7918450" cy="4177258"/>
          </a:xfrm>
        </p:spPr>
        <p:txBody>
          <a:bodyPr/>
          <a:lstStyle/>
          <a:p>
            <a:pPr>
              <a:lnSpc>
                <a:spcPct val="90000"/>
              </a:lnSpc>
            </a:pPr>
            <a:r>
              <a:rPr lang="en-GB" dirty="0" smtClean="0"/>
              <a:t>Free courses for students</a:t>
            </a:r>
          </a:p>
          <a:p>
            <a:pPr>
              <a:lnSpc>
                <a:spcPct val="90000"/>
              </a:lnSpc>
            </a:pPr>
            <a:r>
              <a:rPr lang="en-GB" dirty="0" smtClean="0"/>
              <a:t>Qualifications</a:t>
            </a:r>
          </a:p>
          <a:p>
            <a:pPr lvl="1">
              <a:lnSpc>
                <a:spcPct val="90000"/>
              </a:lnSpc>
            </a:pPr>
            <a:r>
              <a:rPr lang="en-GB" dirty="0"/>
              <a:t>Microsoft Office Specialist (MOS)</a:t>
            </a:r>
          </a:p>
          <a:p>
            <a:pPr>
              <a:lnSpc>
                <a:spcPct val="90000"/>
              </a:lnSpc>
            </a:pPr>
            <a:r>
              <a:rPr lang="en-GB" b="1" dirty="0" smtClean="0">
                <a:hlinkClick r:id="rId3"/>
              </a:rPr>
              <a:t>warwick.ac.uk/</a:t>
            </a:r>
            <a:r>
              <a:rPr lang="en-GB" b="1" dirty="0" err="1" smtClean="0">
                <a:hlinkClick r:id="rId3"/>
              </a:rPr>
              <a:t>itstraining</a:t>
            </a:r>
            <a:endParaRPr lang="en-GB" b="1"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Grp="1" noChangeArrowheads="1"/>
          </p:cNvSpPr>
          <p:nvPr>
            <p:ph type="title"/>
          </p:nvPr>
        </p:nvSpPr>
        <p:spPr>
          <a:xfrm>
            <a:off x="304800" y="304800"/>
            <a:ext cx="8534400" cy="990600"/>
          </a:xfrm>
        </p:spPr>
        <p:txBody>
          <a:bodyPr/>
          <a:lstStyle/>
          <a:p>
            <a:r>
              <a:rPr lang="en-GB" dirty="0" smtClean="0"/>
              <a:t>Printing</a:t>
            </a:r>
          </a:p>
        </p:txBody>
      </p:sp>
      <p:sp>
        <p:nvSpPr>
          <p:cNvPr id="10243" name="Rectangle 3"/>
          <p:cNvSpPr>
            <a:spLocks noGrp="1" noChangeArrowheads="1"/>
          </p:cNvSpPr>
          <p:nvPr>
            <p:ph idx="1"/>
          </p:nvPr>
        </p:nvSpPr>
        <p:spPr>
          <a:xfrm>
            <a:off x="642938" y="1357313"/>
            <a:ext cx="8153400" cy="4191000"/>
          </a:xfrm>
        </p:spPr>
        <p:txBody>
          <a:bodyPr/>
          <a:lstStyle/>
          <a:p>
            <a:r>
              <a:rPr lang="en-GB" sz="2800" dirty="0" smtClean="0"/>
              <a:t>Laser Printers in </a:t>
            </a:r>
            <a:r>
              <a:rPr lang="en-GB" sz="2800" dirty="0" smtClean="0">
                <a:hlinkClick r:id="rId3"/>
              </a:rPr>
              <a:t>Open Access Work Areas</a:t>
            </a:r>
            <a:r>
              <a:rPr lang="en-GB" sz="2800" dirty="0" smtClean="0"/>
              <a:t> (Most provide colour and A3 printing)</a:t>
            </a:r>
          </a:p>
          <a:p>
            <a:r>
              <a:rPr lang="en-GB" sz="2800" dirty="0" smtClean="0"/>
              <a:t>Print over wireless network</a:t>
            </a:r>
          </a:p>
          <a:p>
            <a:pPr lvl="1"/>
            <a:r>
              <a:rPr lang="en-GB" sz="2400" dirty="0" smtClean="0">
                <a:hlinkClick r:id="rId4"/>
              </a:rPr>
              <a:t>warwick.ac.uk/</a:t>
            </a:r>
            <a:r>
              <a:rPr lang="en-GB" sz="2400" dirty="0" err="1" smtClean="0">
                <a:hlinkClick r:id="rId4"/>
              </a:rPr>
              <a:t>wirelessprint</a:t>
            </a:r>
            <a:endParaRPr lang="en-GB" sz="2400" dirty="0" smtClean="0"/>
          </a:p>
          <a:p>
            <a:r>
              <a:rPr lang="en-GB" sz="2800" dirty="0" smtClean="0"/>
              <a:t>Paying</a:t>
            </a:r>
          </a:p>
          <a:p>
            <a:pPr lvl="1"/>
            <a:r>
              <a:rPr lang="en-GB" sz="2400" dirty="0" smtClean="0"/>
              <a:t>Pre-paid credit scheme</a:t>
            </a:r>
          </a:p>
          <a:p>
            <a:pPr lvl="2"/>
            <a:r>
              <a:rPr lang="en-GB" dirty="0" smtClean="0"/>
              <a:t>Online with a credit or debit card from </a:t>
            </a:r>
            <a:r>
              <a:rPr lang="en-GB" dirty="0" smtClean="0">
                <a:hlinkClick r:id="rId5"/>
              </a:rPr>
              <a:t>warwick.ac.uk/</a:t>
            </a:r>
            <a:r>
              <a:rPr lang="en-GB" dirty="0" err="1" smtClean="0">
                <a:hlinkClick r:id="rId5"/>
              </a:rPr>
              <a:t>printercredits</a:t>
            </a:r>
            <a:r>
              <a:rPr lang="en-GB" dirty="0" smtClean="0"/>
              <a:t> or via </a:t>
            </a:r>
            <a:r>
              <a:rPr lang="en-GB" dirty="0" err="1" smtClean="0"/>
              <a:t>Start.warwick</a:t>
            </a:r>
            <a:endParaRPr lang="en-GB" dirty="0" smtClean="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revised_ppt_with_uni 72 dpi">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E7545BC001FD4191AAE3CE187AA835" ma:contentTypeVersion="0" ma:contentTypeDescription="Create a new document." ma:contentTypeScope="" ma:versionID="3665885227a194eef0aeed05ea802f6e">
  <xsd:schema xmlns:xsd="http://www.w3.org/2001/XMLSchema" xmlns:xs="http://www.w3.org/2001/XMLSchema" xmlns:p="http://schemas.microsoft.com/office/2006/metadata/properties" targetNamespace="http://schemas.microsoft.com/office/2006/metadata/properties" ma:root="true" ma:fieldsID="9751564fb6238a88a1c694cf074b3dfa">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27234A6-A9E0-44E3-98B6-43674A3FEC51}">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B9CBC370-C7FC-4FFF-80DB-04AC6122539F}">
  <ds:schemaRefs>
    <ds:schemaRef ds:uri="http://schemas.microsoft.com/sharepoint/v3/contenttype/forms"/>
  </ds:schemaRefs>
</ds:datastoreItem>
</file>

<file path=customXml/itemProps3.xml><?xml version="1.0" encoding="utf-8"?>
<ds:datastoreItem xmlns:ds="http://schemas.openxmlformats.org/officeDocument/2006/customXml" ds:itemID="{4C784B59-F3CF-4118-B3C9-D7D8F7A431F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4-3 Warwick 8-12 split cropped 150 dpi</Template>
  <TotalTime>5559</TotalTime>
  <Words>946</Words>
  <Application>Microsoft Office PowerPoint</Application>
  <PresentationFormat>On-screen Show (4:3)</PresentationFormat>
  <Paragraphs>175</Paragraphs>
  <Slides>10</Slides>
  <Notes>10</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10</vt:i4>
      </vt:variant>
    </vt:vector>
  </HeadingPairs>
  <TitlesOfParts>
    <vt:vector size="18" baseType="lpstr">
      <vt:lpstr>Arial</vt:lpstr>
      <vt:lpstr>Arial Black</vt:lpstr>
      <vt:lpstr>Calibri</vt:lpstr>
      <vt:lpstr>Times New Roman</vt:lpstr>
      <vt:lpstr>revised_ppt_with_uni 72 dpi</vt:lpstr>
      <vt:lpstr>2_Custom Design</vt:lpstr>
      <vt:lpstr>1_Custom Design</vt:lpstr>
      <vt:lpstr>Custom Design</vt:lpstr>
      <vt:lpstr>IT Services Training Team </vt:lpstr>
      <vt:lpstr>Registration</vt:lpstr>
      <vt:lpstr>PowerPoint Presentation</vt:lpstr>
      <vt:lpstr>IT Services</vt:lpstr>
      <vt:lpstr>Email</vt:lpstr>
      <vt:lpstr>Regulations &amp; Policies</vt:lpstr>
      <vt:lpstr>Saving your Work</vt:lpstr>
      <vt:lpstr>Training</vt:lpstr>
      <vt:lpstr>Printing</vt:lpstr>
      <vt:lpstr>Contact IT Services</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Induction to IT for Staff</dc:title>
  <dc:creator>IT Services</dc:creator>
  <cp:lastModifiedBy>Kelly</cp:lastModifiedBy>
  <cp:revision>411</cp:revision>
  <cp:lastPrinted>2017-08-29T09:28:07Z</cp:lastPrinted>
  <dcterms:created xsi:type="dcterms:W3CDTF">2002-08-16T13:34:02Z</dcterms:created>
  <dcterms:modified xsi:type="dcterms:W3CDTF">2017-08-29T09:30:27Z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0x010100B2E7545BC001FD4191AAE3CE187AA835</vt:lpwstr>
  </property>
</Properties>
</file>