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entation.xml" ContentType="application/vnd.openxmlformats-officedocument.presentationml.presentation.main+xml"/>
  <Override PartName="/ppt/slideLayouts/slideLayout12.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notesSlides/notesSlide17.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changesInfos/changesInfo1.xml" ContentType="application/vnd.ms-powerpoint.changesinfo+xml"/>
  <Override PartName="/docProps/core.xml" ContentType="application/vnd.openxmlformats-package.core-properties+xml"/>
  <Override PartName="/ppt/revisionInfo.xml" ContentType="application/vnd.ms-powerpoint.revisioninfo+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handoutMasterIdLst>
    <p:handoutMasterId r:id="rId26"/>
  </p:handoutMasterIdLst>
  <p:sldIdLst>
    <p:sldId id="395" r:id="rId2"/>
    <p:sldId id="438" r:id="rId3"/>
    <p:sldId id="437" r:id="rId4"/>
    <p:sldId id="442" r:id="rId5"/>
    <p:sldId id="409" r:id="rId6"/>
    <p:sldId id="411" r:id="rId7"/>
    <p:sldId id="412" r:id="rId8"/>
    <p:sldId id="386" r:id="rId9"/>
    <p:sldId id="452" r:id="rId10"/>
    <p:sldId id="453" r:id="rId11"/>
    <p:sldId id="454" r:id="rId12"/>
    <p:sldId id="455" r:id="rId13"/>
    <p:sldId id="478" r:id="rId14"/>
    <p:sldId id="456" r:id="rId15"/>
    <p:sldId id="418" r:id="rId16"/>
    <p:sldId id="487" r:id="rId17"/>
    <p:sldId id="482" r:id="rId18"/>
    <p:sldId id="485" r:id="rId19"/>
    <p:sldId id="481" r:id="rId20"/>
    <p:sldId id="483" r:id="rId21"/>
    <p:sldId id="486" r:id="rId22"/>
    <p:sldId id="484" r:id="rId23"/>
    <p:sldId id="416" r:id="rId24"/>
  </p:sldIdLst>
  <p:sldSz cx="9144000" cy="6858000" type="screen4x3"/>
  <p:notesSz cx="6669088" cy="9926638"/>
  <p:defaultTextStyle>
    <a:defPPr>
      <a:defRPr lang="en-US"/>
    </a:defPPr>
    <a:lvl1pPr algn="l"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D864BE-67C8-4A67-9A82-6CFDF88BACF3}" v="7" dt="2018-12-18T08:13:04.1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32"/>
    <p:restoredTop sz="93624"/>
  </p:normalViewPr>
  <p:slideViewPr>
    <p:cSldViewPr>
      <p:cViewPr varScale="1">
        <p:scale>
          <a:sx n="114" d="100"/>
          <a:sy n="114" d="100"/>
        </p:scale>
        <p:origin x="168" y="232"/>
      </p:cViewPr>
      <p:guideLst>
        <p:guide orient="horz" pos="2160"/>
        <p:guide pos="2880"/>
      </p:guideLst>
    </p:cSldViewPr>
  </p:slideViewPr>
  <p:outlineViewPr>
    <p:cViewPr>
      <p:scale>
        <a:sx n="33" d="100"/>
        <a:sy n="33" d="100"/>
      </p:scale>
      <p:origin x="0" y="-2712"/>
    </p:cViewPr>
  </p:outlineViewPr>
  <p:notesTextViewPr>
    <p:cViewPr>
      <p:scale>
        <a:sx n="1" d="1"/>
        <a:sy n="1" d="1"/>
      </p:scale>
      <p:origin x="0" y="0"/>
    </p:cViewPr>
  </p:notesTextViewPr>
  <p:sorterViewPr>
    <p:cViewPr>
      <p:scale>
        <a:sx n="1" d="1"/>
        <a:sy n="1" d="1"/>
      </p:scale>
      <p:origin x="0" y="0"/>
    </p:cViewPr>
  </p:sorterViewPr>
  <p:notesViewPr>
    <p:cSldViewPr>
      <p:cViewPr varScale="1">
        <p:scale>
          <a:sx n="89" d="100"/>
          <a:sy n="89" d="100"/>
        </p:scale>
        <p:origin x="4536" y="184"/>
      </p:cViewPr>
      <p:guideLst>
        <p:guide orient="horz" pos="3127"/>
        <p:guide pos="210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35" Type="http://schemas.openxmlformats.org/officeDocument/2006/relationships/customXml" Target="../customXml/item3.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ette Green" userId="79ace4f37a5485bc" providerId="LiveId" clId="{269FD513-9B5C-42E3-A2FB-82C387BB6364}"/>
    <pc:docChg chg="undo custSel modSld">
      <pc:chgData name="Juliette Green" userId="79ace4f37a5485bc" providerId="LiveId" clId="{269FD513-9B5C-42E3-A2FB-82C387BB6364}" dt="2018-12-18T20:05:49.811" v="123" actId="14100"/>
      <pc:docMkLst>
        <pc:docMk/>
      </pc:docMkLst>
      <pc:sldChg chg="modSp">
        <pc:chgData name="Juliette Green" userId="79ace4f37a5485bc" providerId="LiveId" clId="{269FD513-9B5C-42E3-A2FB-82C387BB6364}" dt="2018-12-18T20:03:14.361" v="28" actId="14100"/>
        <pc:sldMkLst>
          <pc:docMk/>
          <pc:sldMk cId="0" sldId="259"/>
        </pc:sldMkLst>
        <pc:spChg chg="mod">
          <ac:chgData name="Juliette Green" userId="79ace4f37a5485bc" providerId="LiveId" clId="{269FD513-9B5C-42E3-A2FB-82C387BB6364}" dt="2018-12-18T20:02:29.142" v="4" actId="20577"/>
          <ac:spMkLst>
            <pc:docMk/>
            <pc:sldMk cId="0" sldId="259"/>
            <ac:spMk id="2" creationId="{00000000-0000-0000-0000-000000000000}"/>
          </ac:spMkLst>
        </pc:spChg>
        <pc:spChg chg="mod">
          <ac:chgData name="Juliette Green" userId="79ace4f37a5485bc" providerId="LiveId" clId="{269FD513-9B5C-42E3-A2FB-82C387BB6364}" dt="2018-12-18T20:03:14.361" v="28" actId="14100"/>
          <ac:spMkLst>
            <pc:docMk/>
            <pc:sldMk cId="0" sldId="259"/>
            <ac:spMk id="23554" creationId="{00000000-0000-0000-0000-000000000000}"/>
          </ac:spMkLst>
        </pc:spChg>
      </pc:sldChg>
      <pc:sldChg chg="modSp">
        <pc:chgData name="Juliette Green" userId="79ace4f37a5485bc" providerId="LiveId" clId="{269FD513-9B5C-42E3-A2FB-82C387BB6364}" dt="2018-12-18T20:02:40.521" v="6" actId="20577"/>
        <pc:sldMkLst>
          <pc:docMk/>
          <pc:sldMk cId="0" sldId="260"/>
        </pc:sldMkLst>
        <pc:spChg chg="mod">
          <ac:chgData name="Juliette Green" userId="79ace4f37a5485bc" providerId="LiveId" clId="{269FD513-9B5C-42E3-A2FB-82C387BB6364}" dt="2018-12-18T20:02:40.521" v="6" actId="20577"/>
          <ac:spMkLst>
            <pc:docMk/>
            <pc:sldMk cId="0" sldId="260"/>
            <ac:spMk id="2" creationId="{00000000-0000-0000-0000-000000000000}"/>
          </ac:spMkLst>
        </pc:spChg>
      </pc:sldChg>
      <pc:sldChg chg="modSp">
        <pc:chgData name="Juliette Green" userId="79ace4f37a5485bc" providerId="LiveId" clId="{269FD513-9B5C-42E3-A2FB-82C387BB6364}" dt="2018-12-18T20:05:49.811" v="123" actId="14100"/>
        <pc:sldMkLst>
          <pc:docMk/>
          <pc:sldMk cId="0" sldId="262"/>
        </pc:sldMkLst>
        <pc:spChg chg="mod">
          <ac:chgData name="Juliette Green" userId="79ace4f37a5485bc" providerId="LiveId" clId="{269FD513-9B5C-42E3-A2FB-82C387BB6364}" dt="2018-12-18T20:02:34.800" v="5" actId="20577"/>
          <ac:spMkLst>
            <pc:docMk/>
            <pc:sldMk cId="0" sldId="262"/>
            <ac:spMk id="2" creationId="{00000000-0000-0000-0000-000000000000}"/>
          </ac:spMkLst>
        </pc:spChg>
        <pc:spChg chg="mod">
          <ac:chgData name="Juliette Green" userId="79ace4f37a5485bc" providerId="LiveId" clId="{269FD513-9B5C-42E3-A2FB-82C387BB6364}" dt="2018-12-18T20:05:49.811" v="123" actId="14100"/>
          <ac:spMkLst>
            <pc:docMk/>
            <pc:sldMk cId="0" sldId="262"/>
            <ac:spMk id="19458" creationId="{00000000-0000-0000-0000-000000000000}"/>
          </ac:spMkLst>
        </pc:spChg>
      </pc:sldChg>
      <pc:sldChg chg="modSp">
        <pc:chgData name="Juliette Green" userId="79ace4f37a5485bc" providerId="LiveId" clId="{269FD513-9B5C-42E3-A2FB-82C387BB6364}" dt="2018-12-18T20:02:18.369" v="3" actId="20577"/>
        <pc:sldMkLst>
          <pc:docMk/>
          <pc:sldMk cId="4159368979" sldId="384"/>
        </pc:sldMkLst>
        <pc:spChg chg="mod">
          <ac:chgData name="Juliette Green" userId="79ace4f37a5485bc" providerId="LiveId" clId="{269FD513-9B5C-42E3-A2FB-82C387BB6364}" dt="2018-12-18T20:02:18.369" v="3" actId="20577"/>
          <ac:spMkLst>
            <pc:docMk/>
            <pc:sldMk cId="4159368979" sldId="384"/>
            <ac:spMk id="2" creationId="{00000000-0000-0000-0000-000000000000}"/>
          </ac:spMkLst>
        </pc:spChg>
      </pc:sldChg>
      <pc:sldChg chg="modSp">
        <pc:chgData name="Juliette Green" userId="79ace4f37a5485bc" providerId="LiveId" clId="{269FD513-9B5C-42E3-A2FB-82C387BB6364}" dt="2018-12-18T20:02:07.447" v="1" actId="20577"/>
        <pc:sldMkLst>
          <pc:docMk/>
          <pc:sldMk cId="2874890684" sldId="387"/>
        </pc:sldMkLst>
        <pc:spChg chg="mod">
          <ac:chgData name="Juliette Green" userId="79ace4f37a5485bc" providerId="LiveId" clId="{269FD513-9B5C-42E3-A2FB-82C387BB6364}" dt="2018-12-18T20:02:07.447" v="1" actId="20577"/>
          <ac:spMkLst>
            <pc:docMk/>
            <pc:sldMk cId="2874890684" sldId="387"/>
            <ac:spMk id="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1"/>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777607" y="0"/>
            <a:ext cx="2889938" cy="496331"/>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5414D4DF-FBC6-B040-B908-69C7C06E0766}" type="datetimeFigureOut">
              <a:rPr lang="en-US"/>
              <a:pPr>
                <a:defRPr/>
              </a:pPr>
              <a:t>3/16/22</a:t>
            </a:fld>
            <a:endParaRPr lang="en-US" dirty="0"/>
          </a:p>
        </p:txBody>
      </p:sp>
      <p:sp>
        <p:nvSpPr>
          <p:cNvPr id="4" name="Footer Placeholder 3"/>
          <p:cNvSpPr>
            <a:spLocks noGrp="1"/>
          </p:cNvSpPr>
          <p:nvPr>
            <p:ph type="ftr" sz="quarter" idx="2"/>
          </p:nvPr>
        </p:nvSpPr>
        <p:spPr>
          <a:xfrm>
            <a:off x="0" y="9428583"/>
            <a:ext cx="2889938" cy="496331"/>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777607" y="9428583"/>
            <a:ext cx="2889938" cy="496331"/>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56262BDC-DE37-804E-AFD4-F411A2C0EDF6}" type="slidenum">
              <a:rPr lang="en-US"/>
              <a:pPr>
                <a:defRPr/>
              </a:pPr>
              <a:t>‹#›</a:t>
            </a:fld>
            <a:endParaRPr lang="en-US" dirty="0"/>
          </a:p>
        </p:txBody>
      </p:sp>
    </p:spTree>
    <p:extLst>
      <p:ext uri="{BB962C8B-B14F-4D97-AF65-F5344CB8AC3E}">
        <p14:creationId xmlns:p14="http://schemas.microsoft.com/office/powerpoint/2010/main" val="23654740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1"/>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777607" y="0"/>
            <a:ext cx="2889938" cy="496331"/>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C7DA8F96-563B-7E45-954A-B69D03E0563D}" type="datetimeFigureOut">
              <a:rPr lang="en-US"/>
              <a:pPr>
                <a:defRPr/>
              </a:pPr>
              <a:t>3/16/22</a:t>
            </a:fld>
            <a:endParaRPr lang="en-US" dirty="0"/>
          </a:p>
        </p:txBody>
      </p:sp>
      <p:sp>
        <p:nvSpPr>
          <p:cNvPr id="4" name="Slide Image Placeholder 3"/>
          <p:cNvSpPr>
            <a:spLocks noGrp="1" noRot="1" noChangeAspect="1"/>
          </p:cNvSpPr>
          <p:nvPr>
            <p:ph type="sldImg" idx="2"/>
          </p:nvPr>
        </p:nvSpPr>
        <p:spPr>
          <a:xfrm>
            <a:off x="852488" y="744538"/>
            <a:ext cx="4964112" cy="3724275"/>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6" name="Footer Placeholder 5"/>
          <p:cNvSpPr>
            <a:spLocks noGrp="1"/>
          </p:cNvSpPr>
          <p:nvPr>
            <p:ph type="ftr" sz="quarter" idx="4"/>
          </p:nvPr>
        </p:nvSpPr>
        <p:spPr>
          <a:xfrm>
            <a:off x="0" y="9428583"/>
            <a:ext cx="2889938" cy="496331"/>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777607" y="9428583"/>
            <a:ext cx="2889938" cy="496331"/>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0B6106E2-0158-E343-AD91-C0E7CB9CA7E5}" type="slidenum">
              <a:rPr lang="en-US"/>
              <a:pPr>
                <a:defRPr/>
              </a:pPr>
              <a:t>‹#›</a:t>
            </a:fld>
            <a:endParaRPr lang="en-US" dirty="0"/>
          </a:p>
        </p:txBody>
      </p:sp>
      <p:sp>
        <p:nvSpPr>
          <p:cNvPr id="8" name="Notes Placeholder 7"/>
          <p:cNvSpPr>
            <a:spLocks noGrp="1"/>
          </p:cNvSpPr>
          <p:nvPr>
            <p:ph type="body" sz="quarter" idx="3"/>
          </p:nvPr>
        </p:nvSpPr>
        <p:spPr>
          <a:xfrm>
            <a:off x="666909" y="4715153"/>
            <a:ext cx="5335270" cy="4466988"/>
          </a:xfrm>
          <a:prstGeom prst="rect">
            <a:avLst/>
          </a:prstGeom>
        </p:spPr>
        <p:txBody>
          <a:bodyPr vert="horz" lIns="91440" tIns="45720" rIns="91440" bIns="45720" rtlCol="0"/>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771707105"/>
      </p:ext>
    </p:extLst>
  </p:cSld>
  <p:clrMap bg1="lt1" tx1="dk1" bg2="lt2" tx2="dk2" accent1="accent1" accent2="accent2" accent3="accent3" accent4="accent4" accent5="accent5" accent6="accent6" hlink="hlink" folHlink="folHlink"/>
  <p:notesStyle>
    <a:lvl1pPr algn="l" rtl="0" eaLnBrk="0" fontAlgn="base" hangingPunct="0">
      <a:spcBef>
        <a:spcPts val="1200"/>
      </a:spcBef>
      <a:spcAft>
        <a:spcPct val="0"/>
      </a:spcAft>
      <a:buFont typeface="Arial" charset="0"/>
      <a:defRPr sz="1200" kern="1200">
        <a:solidFill>
          <a:schemeClr val="tx1"/>
        </a:solidFill>
        <a:latin typeface="+mn-lt"/>
        <a:ea typeface="ＭＳ Ｐゴシック" charset="0"/>
        <a:cs typeface="ＭＳ Ｐゴシック" charset="0"/>
      </a:defRPr>
    </a:lvl1pPr>
    <a:lvl2pPr marL="628650" indent="-171450" algn="l" rtl="0" eaLnBrk="0" fontAlgn="base" hangingPunct="0">
      <a:spcBef>
        <a:spcPct val="30000"/>
      </a:spcBef>
      <a:spcAft>
        <a:spcPct val="0"/>
      </a:spcAft>
      <a:buFont typeface="Arial" charset="0"/>
      <a:buChar char="•"/>
      <a:defRPr sz="1200" kern="1200">
        <a:solidFill>
          <a:schemeClr val="tx1"/>
        </a:solidFill>
        <a:latin typeface="+mn-lt"/>
        <a:ea typeface="ＭＳ Ｐゴシック" charset="0"/>
        <a:cs typeface="+mn-cs"/>
      </a:defRPr>
    </a:lvl2pPr>
    <a:lvl3pPr marL="1085850" indent="-171450" algn="l" rtl="0" eaLnBrk="0" fontAlgn="base" hangingPunct="0">
      <a:spcBef>
        <a:spcPct val="30000"/>
      </a:spcBef>
      <a:spcAft>
        <a:spcPct val="0"/>
      </a:spcAft>
      <a:buFont typeface="Arial" charset="0"/>
      <a:buChar char="•"/>
      <a:defRPr sz="1200" kern="1200">
        <a:solidFill>
          <a:schemeClr val="tx1"/>
        </a:solidFill>
        <a:latin typeface="+mn-lt"/>
        <a:ea typeface="ＭＳ Ｐゴシック" charset="0"/>
        <a:cs typeface="+mn-cs"/>
      </a:defRPr>
    </a:lvl3pPr>
    <a:lvl4pPr marL="1543050" indent="-171450" algn="l" rtl="0" eaLnBrk="0" fontAlgn="base" hangingPunct="0">
      <a:spcBef>
        <a:spcPct val="30000"/>
      </a:spcBef>
      <a:spcAft>
        <a:spcPct val="0"/>
      </a:spcAft>
      <a:buFont typeface="Arial" charset="0"/>
      <a:buChar char="•"/>
      <a:defRPr sz="1200" kern="1200">
        <a:solidFill>
          <a:schemeClr val="tx1"/>
        </a:solidFill>
        <a:latin typeface="+mn-lt"/>
        <a:ea typeface="ＭＳ Ｐゴシック" charset="0"/>
        <a:cs typeface="+mn-cs"/>
      </a:defRPr>
    </a:lvl4pPr>
    <a:lvl5pPr marL="2000250" indent="-171450" algn="l" rtl="0" eaLnBrk="0" fontAlgn="base" hangingPunct="0">
      <a:spcBef>
        <a:spcPct val="30000"/>
      </a:spcBef>
      <a:spcAft>
        <a:spcPct val="0"/>
      </a:spcAft>
      <a:buFont typeface="Arial" charset="0"/>
      <a:buChar char="•"/>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1</a:t>
            </a:fld>
            <a:endParaRPr lang="en-US" sz="1200"/>
          </a:p>
        </p:txBody>
      </p:sp>
    </p:spTree>
    <p:extLst>
      <p:ext uri="{BB962C8B-B14F-4D97-AF65-F5344CB8AC3E}">
        <p14:creationId xmlns:p14="http://schemas.microsoft.com/office/powerpoint/2010/main" val="31457534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048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10</a:t>
            </a:fld>
            <a:endParaRPr lang="en-US" sz="1200"/>
          </a:p>
        </p:txBody>
      </p:sp>
    </p:spTree>
    <p:extLst>
      <p:ext uri="{BB962C8B-B14F-4D97-AF65-F5344CB8AC3E}">
        <p14:creationId xmlns:p14="http://schemas.microsoft.com/office/powerpoint/2010/main" val="38901865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048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11</a:t>
            </a:fld>
            <a:endParaRPr lang="en-US" sz="1200"/>
          </a:p>
        </p:txBody>
      </p:sp>
    </p:spTree>
    <p:extLst>
      <p:ext uri="{BB962C8B-B14F-4D97-AF65-F5344CB8AC3E}">
        <p14:creationId xmlns:p14="http://schemas.microsoft.com/office/powerpoint/2010/main" val="2031836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12</a:t>
            </a:fld>
            <a:endParaRPr lang="en-US" sz="1200"/>
          </a:p>
        </p:txBody>
      </p:sp>
    </p:spTree>
    <p:extLst>
      <p:ext uri="{BB962C8B-B14F-4D97-AF65-F5344CB8AC3E}">
        <p14:creationId xmlns:p14="http://schemas.microsoft.com/office/powerpoint/2010/main" val="163546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048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13</a:t>
            </a:fld>
            <a:endParaRPr lang="en-US" sz="1200"/>
          </a:p>
        </p:txBody>
      </p:sp>
    </p:spTree>
    <p:extLst>
      <p:ext uri="{BB962C8B-B14F-4D97-AF65-F5344CB8AC3E}">
        <p14:creationId xmlns:p14="http://schemas.microsoft.com/office/powerpoint/2010/main" val="1660134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14</a:t>
            </a:fld>
            <a:endParaRPr lang="en-US" sz="1200"/>
          </a:p>
        </p:txBody>
      </p:sp>
    </p:spTree>
    <p:extLst>
      <p:ext uri="{BB962C8B-B14F-4D97-AF65-F5344CB8AC3E}">
        <p14:creationId xmlns:p14="http://schemas.microsoft.com/office/powerpoint/2010/main" val="4993229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15</a:t>
            </a:fld>
            <a:endParaRPr lang="en-US" sz="1200"/>
          </a:p>
        </p:txBody>
      </p:sp>
    </p:spTree>
    <p:extLst>
      <p:ext uri="{BB962C8B-B14F-4D97-AF65-F5344CB8AC3E}">
        <p14:creationId xmlns:p14="http://schemas.microsoft.com/office/powerpoint/2010/main" val="806942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048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16</a:t>
            </a:fld>
            <a:endParaRPr lang="en-US" sz="1200"/>
          </a:p>
        </p:txBody>
      </p:sp>
    </p:spTree>
    <p:extLst>
      <p:ext uri="{BB962C8B-B14F-4D97-AF65-F5344CB8AC3E}">
        <p14:creationId xmlns:p14="http://schemas.microsoft.com/office/powerpoint/2010/main" val="2705220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048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17</a:t>
            </a:fld>
            <a:endParaRPr lang="en-US" sz="1200"/>
          </a:p>
        </p:txBody>
      </p:sp>
    </p:spTree>
    <p:extLst>
      <p:ext uri="{BB962C8B-B14F-4D97-AF65-F5344CB8AC3E}">
        <p14:creationId xmlns:p14="http://schemas.microsoft.com/office/powerpoint/2010/main" val="23128823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18</a:t>
            </a:fld>
            <a:endParaRPr lang="en-US" sz="1200"/>
          </a:p>
        </p:txBody>
      </p:sp>
    </p:spTree>
    <p:extLst>
      <p:ext uri="{BB962C8B-B14F-4D97-AF65-F5344CB8AC3E}">
        <p14:creationId xmlns:p14="http://schemas.microsoft.com/office/powerpoint/2010/main" val="10474178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048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19</a:t>
            </a:fld>
            <a:endParaRPr lang="en-US" sz="1200"/>
          </a:p>
        </p:txBody>
      </p:sp>
    </p:spTree>
    <p:extLst>
      <p:ext uri="{BB962C8B-B14F-4D97-AF65-F5344CB8AC3E}">
        <p14:creationId xmlns:p14="http://schemas.microsoft.com/office/powerpoint/2010/main" val="3468525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2</a:t>
            </a:fld>
            <a:endParaRPr lang="en-US" sz="1200"/>
          </a:p>
        </p:txBody>
      </p:sp>
    </p:spTree>
    <p:extLst>
      <p:ext uri="{BB962C8B-B14F-4D97-AF65-F5344CB8AC3E}">
        <p14:creationId xmlns:p14="http://schemas.microsoft.com/office/powerpoint/2010/main" val="10975172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20</a:t>
            </a:fld>
            <a:endParaRPr lang="en-US" sz="1200"/>
          </a:p>
        </p:txBody>
      </p:sp>
    </p:spTree>
    <p:extLst>
      <p:ext uri="{BB962C8B-B14F-4D97-AF65-F5344CB8AC3E}">
        <p14:creationId xmlns:p14="http://schemas.microsoft.com/office/powerpoint/2010/main" val="9701066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048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21</a:t>
            </a:fld>
            <a:endParaRPr lang="en-US" sz="1200"/>
          </a:p>
        </p:txBody>
      </p:sp>
    </p:spTree>
    <p:extLst>
      <p:ext uri="{BB962C8B-B14F-4D97-AF65-F5344CB8AC3E}">
        <p14:creationId xmlns:p14="http://schemas.microsoft.com/office/powerpoint/2010/main" val="11633274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22</a:t>
            </a:fld>
            <a:endParaRPr lang="en-US" sz="1200"/>
          </a:p>
        </p:txBody>
      </p:sp>
    </p:spTree>
    <p:extLst>
      <p:ext uri="{BB962C8B-B14F-4D97-AF65-F5344CB8AC3E}">
        <p14:creationId xmlns:p14="http://schemas.microsoft.com/office/powerpoint/2010/main" val="35990941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23</a:t>
            </a:fld>
            <a:endParaRPr lang="en-US" sz="1200"/>
          </a:p>
        </p:txBody>
      </p:sp>
    </p:spTree>
    <p:extLst>
      <p:ext uri="{BB962C8B-B14F-4D97-AF65-F5344CB8AC3E}">
        <p14:creationId xmlns:p14="http://schemas.microsoft.com/office/powerpoint/2010/main" val="3820626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3</a:t>
            </a:fld>
            <a:endParaRPr lang="en-US" sz="1200"/>
          </a:p>
        </p:txBody>
      </p:sp>
    </p:spTree>
    <p:extLst>
      <p:ext uri="{BB962C8B-B14F-4D97-AF65-F5344CB8AC3E}">
        <p14:creationId xmlns:p14="http://schemas.microsoft.com/office/powerpoint/2010/main" val="1120501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4</a:t>
            </a:fld>
            <a:endParaRPr lang="en-US" sz="1200"/>
          </a:p>
        </p:txBody>
      </p:sp>
    </p:spTree>
    <p:extLst>
      <p:ext uri="{BB962C8B-B14F-4D97-AF65-F5344CB8AC3E}">
        <p14:creationId xmlns:p14="http://schemas.microsoft.com/office/powerpoint/2010/main" val="2862017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5</a:t>
            </a:fld>
            <a:endParaRPr lang="en-US" sz="1200"/>
          </a:p>
        </p:txBody>
      </p:sp>
    </p:spTree>
    <p:extLst>
      <p:ext uri="{BB962C8B-B14F-4D97-AF65-F5344CB8AC3E}">
        <p14:creationId xmlns:p14="http://schemas.microsoft.com/office/powerpoint/2010/main" val="10294252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6</a:t>
            </a:fld>
            <a:endParaRPr lang="en-US" sz="1200"/>
          </a:p>
        </p:txBody>
      </p:sp>
    </p:spTree>
    <p:extLst>
      <p:ext uri="{BB962C8B-B14F-4D97-AF65-F5344CB8AC3E}">
        <p14:creationId xmlns:p14="http://schemas.microsoft.com/office/powerpoint/2010/main" val="354473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7</a:t>
            </a:fld>
            <a:endParaRPr lang="en-US" sz="1200"/>
          </a:p>
        </p:txBody>
      </p:sp>
    </p:spTree>
    <p:extLst>
      <p:ext uri="{BB962C8B-B14F-4D97-AF65-F5344CB8AC3E}">
        <p14:creationId xmlns:p14="http://schemas.microsoft.com/office/powerpoint/2010/main" val="4198039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6626"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ts val="1200"/>
              </a:spcBef>
              <a:spcAft>
                <a:spcPct val="0"/>
              </a:spcAft>
              <a:buClrTx/>
              <a:buSzTx/>
              <a:buFont typeface="Arial" charset="0"/>
              <a:buNone/>
              <a:tabLst/>
              <a:defRPr/>
            </a:pPr>
            <a:endParaRPr lang="en-US" sz="1200" dirty="0">
              <a:solidFill>
                <a:srgbClr val="000000"/>
              </a:solidFill>
              <a:latin typeface="Gill Sans"/>
            </a:endParaRPr>
          </a:p>
          <a:p>
            <a:pPr eaLnBrk="1" hangingPunct="1"/>
            <a:endParaRPr lang="en-US" dirty="0">
              <a:latin typeface="Calibri" charset="0"/>
            </a:endParaRPr>
          </a:p>
        </p:txBody>
      </p:sp>
      <p:sp>
        <p:nvSpPr>
          <p:cNvPr id="26627"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BB396D25-8011-1D40-9514-9C71C2E8EA02}" type="slidenum">
              <a:rPr lang="en-US" sz="1200"/>
              <a:pPr eaLnBrk="1" fontAlgn="base" hangingPunct="1">
                <a:spcBef>
                  <a:spcPct val="0"/>
                </a:spcBef>
                <a:spcAft>
                  <a:spcPct val="0"/>
                </a:spcAft>
              </a:pPr>
              <a:t>8</a:t>
            </a:fld>
            <a:endParaRPr lang="en-US" sz="1200"/>
          </a:p>
        </p:txBody>
      </p:sp>
    </p:spTree>
    <p:extLst>
      <p:ext uri="{BB962C8B-B14F-4D97-AF65-F5344CB8AC3E}">
        <p14:creationId xmlns:p14="http://schemas.microsoft.com/office/powerpoint/2010/main" val="3807259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D7E8B1-7C15-014A-AC69-AB6E59F001C8}" type="slidenum">
              <a:rPr lang="en-US" sz="1200"/>
              <a:pPr eaLnBrk="1" fontAlgn="base" hangingPunct="1">
                <a:spcBef>
                  <a:spcPct val="0"/>
                </a:spcBef>
                <a:spcAft>
                  <a:spcPct val="0"/>
                </a:spcAft>
              </a:pPr>
              <a:t>9</a:t>
            </a:fld>
            <a:endParaRPr lang="en-US" sz="1200"/>
          </a:p>
        </p:txBody>
      </p:sp>
    </p:spTree>
    <p:extLst>
      <p:ext uri="{BB962C8B-B14F-4D97-AF65-F5344CB8AC3E}">
        <p14:creationId xmlns:p14="http://schemas.microsoft.com/office/powerpoint/2010/main" val="2237757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Slide Number Placeholder 5"/>
          <p:cNvSpPr>
            <a:spLocks noGrp="1"/>
          </p:cNvSpPr>
          <p:nvPr>
            <p:ph type="sldNum" sz="quarter" idx="10"/>
          </p:nvPr>
        </p:nvSpPr>
        <p:spPr>
          <a:ln/>
        </p:spPr>
        <p:txBody>
          <a:bodyPr/>
          <a:lstStyle>
            <a:lvl1pPr>
              <a:defRPr/>
            </a:lvl1pPr>
          </a:lstStyle>
          <a:p>
            <a:pPr>
              <a:defRPr/>
            </a:pPr>
            <a:fld id="{D3CE78C2-3573-384C-8C7D-910C4266A237}"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B15300F5-4118-1543-B32F-83CBF0EC127D}" type="datetimeFigureOut">
              <a:rPr lang="en-US"/>
              <a:pPr>
                <a:defRPr/>
              </a:pPr>
              <a:t>3/16/22</a:t>
            </a:fld>
            <a:endParaRPr lang="en-US" dirty="0"/>
          </a:p>
        </p:txBody>
      </p:sp>
    </p:spTree>
    <p:extLst>
      <p:ext uri="{BB962C8B-B14F-4D97-AF65-F5344CB8AC3E}">
        <p14:creationId xmlns:p14="http://schemas.microsoft.com/office/powerpoint/2010/main" val="10809727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7941CF16-8EE4-1245-A5B4-C0DE4F6FDF31}" type="slidenum">
              <a:rPr lang="en-US"/>
              <a:pPr>
                <a:defRPr/>
              </a:pPr>
              <a:t>‹#›</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Date Placeholder 3"/>
          <p:cNvSpPr>
            <a:spLocks noGrp="1"/>
          </p:cNvSpPr>
          <p:nvPr>
            <p:ph type="dt" sz="half" idx="12"/>
          </p:nvPr>
        </p:nvSpPr>
        <p:spPr/>
        <p:txBody>
          <a:bodyPr/>
          <a:lstStyle>
            <a:lvl1pPr>
              <a:defRPr/>
            </a:lvl1pPr>
          </a:lstStyle>
          <a:p>
            <a:pPr>
              <a:defRPr/>
            </a:pPr>
            <a:fld id="{8C453BD5-5916-CF49-A52E-AAEB4F8C15F9}" type="datetimeFigureOut">
              <a:rPr lang="en-US"/>
              <a:pPr>
                <a:defRPr/>
              </a:pPr>
              <a:t>3/16/22</a:t>
            </a:fld>
            <a:endParaRPr lang="en-US" dirty="0"/>
          </a:p>
        </p:txBody>
      </p:sp>
    </p:spTree>
    <p:extLst>
      <p:ext uri="{BB962C8B-B14F-4D97-AF65-F5344CB8AC3E}">
        <p14:creationId xmlns:p14="http://schemas.microsoft.com/office/powerpoint/2010/main" val="262621596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Content Placeholder 8"/>
          <p:cNvSpPr>
            <a:spLocks noGrp="1"/>
          </p:cNvSpPr>
          <p:nvPr>
            <p:ph sz="quarter" idx="13"/>
          </p:nvPr>
        </p:nvSpPr>
        <p:spPr>
          <a:xfrm>
            <a:off x="304800" y="381000"/>
            <a:ext cx="77724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4"/>
          </p:nvPr>
        </p:nvSpPr>
        <p:spPr>
          <a:ln/>
        </p:spPr>
        <p:txBody>
          <a:bodyPr/>
          <a:lstStyle>
            <a:lvl1pPr>
              <a:defRPr/>
            </a:lvl1pPr>
          </a:lstStyle>
          <a:p>
            <a:pPr>
              <a:defRPr/>
            </a:pPr>
            <a:fld id="{AE432171-B0F9-F547-B8B4-D1BC1E03D99D}" type="slidenum">
              <a:rPr lang="en-US"/>
              <a:pPr>
                <a:defRPr/>
              </a:pPr>
              <a:t>‹#›</a:t>
            </a:fld>
            <a:endParaRPr lang="en-US" dirty="0"/>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Date Placeholder 3"/>
          <p:cNvSpPr>
            <a:spLocks noGrp="1"/>
          </p:cNvSpPr>
          <p:nvPr>
            <p:ph type="dt" sz="half" idx="16"/>
          </p:nvPr>
        </p:nvSpPr>
        <p:spPr/>
        <p:txBody>
          <a:bodyPr/>
          <a:lstStyle>
            <a:lvl1pPr>
              <a:defRPr/>
            </a:lvl1pPr>
          </a:lstStyle>
          <a:p>
            <a:pPr>
              <a:defRPr/>
            </a:pPr>
            <a:fld id="{84C17914-3293-4F42-AAAF-6B88601A8BFA}" type="datetimeFigureOut">
              <a:rPr lang="en-US"/>
              <a:pPr>
                <a:defRPr/>
              </a:pPr>
              <a:t>3/16/22</a:t>
            </a:fld>
            <a:endParaRPr lang="en-US" dirty="0"/>
          </a:p>
        </p:txBody>
      </p:sp>
    </p:spTree>
    <p:extLst>
      <p:ext uri="{BB962C8B-B14F-4D97-AF65-F5344CB8AC3E}">
        <p14:creationId xmlns:p14="http://schemas.microsoft.com/office/powerpoint/2010/main" val="37262991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301752" y="6096000"/>
            <a:ext cx="7772400" cy="612648"/>
          </a:xfrm>
        </p:spPr>
        <p:txBody>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CF1CC745-199D-A949-97AC-55A643A57516}" type="slidenum">
              <a:rPr lang="en-US"/>
              <a:pPr>
                <a:defRPr/>
              </a:pPr>
              <a:t>‹#›</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Date Placeholder 3"/>
          <p:cNvSpPr>
            <a:spLocks noGrp="1"/>
          </p:cNvSpPr>
          <p:nvPr>
            <p:ph type="dt" sz="half" idx="12"/>
          </p:nvPr>
        </p:nvSpPr>
        <p:spPr/>
        <p:txBody>
          <a:bodyPr/>
          <a:lstStyle>
            <a:lvl1pPr>
              <a:defRPr/>
            </a:lvl1pPr>
          </a:lstStyle>
          <a:p>
            <a:pPr>
              <a:defRPr/>
            </a:pPr>
            <a:fld id="{C3464E0E-AF75-4A46-9380-240B95D0A93A}" type="datetimeFigureOut">
              <a:rPr lang="en-US"/>
              <a:pPr>
                <a:defRPr/>
              </a:pPr>
              <a:t>3/16/22</a:t>
            </a:fld>
            <a:endParaRPr lang="en-US" dirty="0"/>
          </a:p>
        </p:txBody>
      </p:sp>
    </p:spTree>
    <p:extLst>
      <p:ext uri="{BB962C8B-B14F-4D97-AF65-F5344CB8AC3E}">
        <p14:creationId xmlns:p14="http://schemas.microsoft.com/office/powerpoint/2010/main" val="3256074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868680"/>
          </a:xfrm>
        </p:spPr>
        <p:txBody>
          <a:bodyPr/>
          <a:lstStyle/>
          <a:p>
            <a:r>
              <a:rPr lang="en-US"/>
              <a:t>Click to edit Master title style</a:t>
            </a:r>
          </a:p>
        </p:txBody>
      </p:sp>
      <p:sp>
        <p:nvSpPr>
          <p:cNvPr id="3" name="Content Placeholder 2"/>
          <p:cNvSpPr>
            <a:spLocks noGrp="1"/>
          </p:cNvSpPr>
          <p:nvPr>
            <p:ph idx="1"/>
          </p:nvPr>
        </p:nvSpPr>
        <p:spPr>
          <a:xfrm>
            <a:off x="457200" y="1901952"/>
            <a:ext cx="4038600" cy="4270248"/>
          </a:xfrm>
        </p:spPr>
        <p:txBody>
          <a:bodyPr anchor="ctr" anchorCtr="0"/>
          <a:lstStyle>
            <a:lvl1pPr marL="114300" indent="0" algn="ctr">
              <a:buFontTx/>
              <a:buNone/>
              <a:defRPr sz="3400">
                <a:solidFill>
                  <a:schemeClr val="tx1"/>
                </a:solidFill>
              </a:defRPr>
            </a:lvl1pPr>
            <a:lvl2pPr marL="411480" indent="0">
              <a:buFontTx/>
              <a:buNone/>
              <a:defRPr sz="3600">
                <a:solidFill>
                  <a:schemeClr val="tx1"/>
                </a:solidFill>
              </a:defRPr>
            </a:lvl2pPr>
            <a:lvl3pPr marL="777240" indent="0">
              <a:buFontTx/>
              <a:buNone/>
              <a:defRPr sz="3600">
                <a:solidFill>
                  <a:schemeClr val="tx1"/>
                </a:solidFill>
              </a:defRPr>
            </a:lvl3pPr>
            <a:lvl4pPr marL="1051560" indent="0">
              <a:buFontTx/>
              <a:buNone/>
              <a:defRPr sz="3600">
                <a:solidFill>
                  <a:schemeClr val="tx1"/>
                </a:solidFill>
              </a:defRPr>
            </a:lvl4pPr>
            <a:lvl5pPr marL="1325880" indent="0">
              <a:buFontTx/>
              <a:buNone/>
              <a:defRPr sz="3600">
                <a:solidFill>
                  <a:schemeClr val="tx1"/>
                </a:solidFill>
              </a:defRPr>
            </a:lvl5pPr>
          </a:lstStyle>
          <a:p>
            <a:pPr lvl="0"/>
            <a:r>
              <a:rPr lang="en-US" dirty="0"/>
              <a:t>Click to edit Master text styles</a:t>
            </a:r>
          </a:p>
        </p:txBody>
      </p:sp>
      <p:sp>
        <p:nvSpPr>
          <p:cNvPr id="9" name="Text Placeholder 8"/>
          <p:cNvSpPr>
            <a:spLocks noGrp="1"/>
          </p:cNvSpPr>
          <p:nvPr>
            <p:ph type="body" sz="quarter" idx="13"/>
          </p:nvPr>
        </p:nvSpPr>
        <p:spPr>
          <a:xfrm>
            <a:off x="457200" y="1143000"/>
            <a:ext cx="7620000" cy="381000"/>
          </a:xfrm>
        </p:spPr>
        <p:txBody>
          <a:bodyPr>
            <a:noAutofit/>
          </a:bodyPr>
          <a:lstStyle>
            <a:lvl1pPr marL="741363" indent="-1588">
              <a:spcBef>
                <a:spcPts val="0"/>
              </a:spcBef>
              <a:buFontTx/>
              <a:buNone/>
              <a:defRPr sz="2000" b="1">
                <a:solidFill>
                  <a:schemeClr val="tx2"/>
                </a:solidFill>
              </a:defRPr>
            </a:lvl1pPr>
            <a:lvl2pPr marL="411480" indent="0">
              <a:buFontTx/>
              <a:buNone/>
              <a:defRPr sz="2000" b="1"/>
            </a:lvl2pPr>
            <a:lvl3pPr marL="777240" indent="0">
              <a:buFontTx/>
              <a:buNone/>
              <a:defRPr sz="2000" b="1"/>
            </a:lvl3pPr>
            <a:lvl4pPr marL="1051560" indent="0">
              <a:buFontTx/>
              <a:buNone/>
              <a:defRPr sz="2000" b="1"/>
            </a:lvl4pPr>
            <a:lvl5pPr marL="1325880" indent="0">
              <a:buFontTx/>
              <a:buNone/>
              <a:defRPr sz="2000" b="1"/>
            </a:lvl5pPr>
          </a:lstStyle>
          <a:p>
            <a:pPr lvl="0"/>
            <a:r>
              <a:rPr lang="en-US" dirty="0"/>
              <a:t>Click to edit Master text styles</a:t>
            </a:r>
          </a:p>
        </p:txBody>
      </p:sp>
      <p:sp>
        <p:nvSpPr>
          <p:cNvPr id="11" name="Picture Placeholder 10"/>
          <p:cNvSpPr>
            <a:spLocks noGrp="1"/>
          </p:cNvSpPr>
          <p:nvPr>
            <p:ph type="pic" sz="quarter" idx="14"/>
          </p:nvPr>
        </p:nvSpPr>
        <p:spPr>
          <a:xfrm rot="600000">
            <a:off x="4807311" y="2004284"/>
            <a:ext cx="3114715" cy="4213146"/>
          </a:xfr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a:defRPr baseline="0"/>
            </a:lvl1pPr>
          </a:lstStyle>
          <a:p>
            <a:pPr lvl="0"/>
            <a:r>
              <a:rPr lang="en-US" noProof="0" dirty="0"/>
              <a:t>Click icon to add picture</a:t>
            </a:r>
          </a:p>
        </p:txBody>
      </p:sp>
      <p:sp>
        <p:nvSpPr>
          <p:cNvPr id="6" name="Slide Number Placeholder 5"/>
          <p:cNvSpPr>
            <a:spLocks noGrp="1"/>
          </p:cNvSpPr>
          <p:nvPr>
            <p:ph type="sldNum" sz="quarter" idx="15"/>
          </p:nvPr>
        </p:nvSpPr>
        <p:spPr>
          <a:ln/>
        </p:spPr>
        <p:txBody>
          <a:bodyPr/>
          <a:lstStyle>
            <a:lvl1pPr>
              <a:defRPr/>
            </a:lvl1pPr>
          </a:lstStyle>
          <a:p>
            <a:pPr>
              <a:defRPr/>
            </a:pPr>
            <a:fld id="{C3DAEEB7-3FFA-7946-9A7E-00294BCC104B}" type="slidenum">
              <a:rPr lang="en-US"/>
              <a:pPr>
                <a:defRPr/>
              </a:pPr>
              <a:t>‹#›</a:t>
            </a:fld>
            <a:endParaRPr lang="en-US" dirty="0"/>
          </a:p>
        </p:txBody>
      </p:sp>
      <p:sp>
        <p:nvSpPr>
          <p:cNvPr id="7" name="Footer Placeholder 4"/>
          <p:cNvSpPr>
            <a:spLocks noGrp="1"/>
          </p:cNvSpPr>
          <p:nvPr>
            <p:ph type="ftr" sz="quarter" idx="16"/>
          </p:nvPr>
        </p:nvSpPr>
        <p:spPr/>
        <p:txBody>
          <a:bodyPr/>
          <a:lstStyle>
            <a:lvl1pPr>
              <a:defRPr/>
            </a:lvl1pPr>
          </a:lstStyle>
          <a:p>
            <a:pPr>
              <a:defRPr/>
            </a:pPr>
            <a:endParaRPr lang="en-US"/>
          </a:p>
        </p:txBody>
      </p:sp>
      <p:sp>
        <p:nvSpPr>
          <p:cNvPr id="8" name="Date Placeholder 3"/>
          <p:cNvSpPr>
            <a:spLocks noGrp="1"/>
          </p:cNvSpPr>
          <p:nvPr>
            <p:ph type="dt" sz="half" idx="17"/>
          </p:nvPr>
        </p:nvSpPr>
        <p:spPr/>
        <p:txBody>
          <a:bodyPr/>
          <a:lstStyle>
            <a:lvl1pPr>
              <a:defRPr/>
            </a:lvl1pPr>
          </a:lstStyle>
          <a:p>
            <a:pPr>
              <a:defRPr/>
            </a:pPr>
            <a:fld id="{BCBB7D4C-9200-2643-97E4-C69D3C7DF8C1}" type="datetimeFigureOut">
              <a:rPr lang="en-US"/>
              <a:pPr>
                <a:defRPr/>
              </a:pPr>
              <a:t>3/16/22</a:t>
            </a:fld>
            <a:endParaRPr lang="en-US" dirty="0"/>
          </a:p>
        </p:txBody>
      </p:sp>
    </p:spTree>
    <p:extLst>
      <p:ext uri="{BB962C8B-B14F-4D97-AF65-F5344CB8AC3E}">
        <p14:creationId xmlns:p14="http://schemas.microsoft.com/office/powerpoint/2010/main" val="22990626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DF741BC4-2CEA-2E4A-A0B7-9AE82FCA2C8A}"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19FFB5B2-A6A0-0146-8BEB-4257E73D0424}" type="datetimeFigureOut">
              <a:rPr lang="en-US"/>
              <a:pPr>
                <a:defRPr/>
              </a:pPr>
              <a:t>3/16/22</a:t>
            </a:fld>
            <a:endParaRPr lang="en-US" dirty="0"/>
          </a:p>
        </p:txBody>
      </p:sp>
    </p:spTree>
    <p:extLst>
      <p:ext uri="{BB962C8B-B14F-4D97-AF65-F5344CB8AC3E}">
        <p14:creationId xmlns:p14="http://schemas.microsoft.com/office/powerpoint/2010/main" val="1900258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667AE821-C3FA-9641-AA2B-742C3586D4C3}"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31737CD1-CE91-8043-BC11-59D3D2B2BC4E}" type="datetimeFigureOut">
              <a:rPr lang="en-US"/>
              <a:pPr>
                <a:defRPr/>
              </a:pPr>
              <a:t>3/16/22</a:t>
            </a:fld>
            <a:endParaRPr lang="en-US" dirty="0"/>
          </a:p>
        </p:txBody>
      </p:sp>
    </p:spTree>
    <p:extLst>
      <p:ext uri="{BB962C8B-B14F-4D97-AF65-F5344CB8AC3E}">
        <p14:creationId xmlns:p14="http://schemas.microsoft.com/office/powerpoint/2010/main" val="192852313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spcBef>
                <a:spcPts val="1200"/>
              </a:spcBef>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27353244-0EDD-2342-9E71-7F263D050484}"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7C1D8B55-5E84-224E-89D7-966CAEA84DEB}" type="datetimeFigureOut">
              <a:rPr lang="en-US"/>
              <a:pPr>
                <a:defRPr/>
              </a:pPr>
              <a:t>3/16/22</a:t>
            </a:fld>
            <a:endParaRPr lang="en-US" dirty="0"/>
          </a:p>
        </p:txBody>
      </p:sp>
    </p:spTree>
    <p:extLst>
      <p:ext uri="{BB962C8B-B14F-4D97-AF65-F5344CB8AC3E}">
        <p14:creationId xmlns:p14="http://schemas.microsoft.com/office/powerpoint/2010/main" val="17783861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Alt.">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543800" cy="990727"/>
          </a:xfrm>
        </p:spPr>
        <p:txBody>
          <a:bodyPr bIns="0" anchor="b"/>
          <a:lstStyle>
            <a:lvl1pPr>
              <a:defRPr sz="6600">
                <a:ln>
                  <a:noFill/>
                </a:ln>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1371600" y="3886200"/>
            <a:ext cx="6461760" cy="762000"/>
          </a:xfrm>
        </p:spPr>
        <p:txBody>
          <a:bodyPr anchor="t"/>
          <a:lstStyle>
            <a:lvl1pPr marL="0" indent="0" algn="l">
              <a:spcBef>
                <a:spcPts val="0"/>
              </a:spcBef>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a:p>
            <a:r>
              <a:rPr lang="en-US" dirty="0"/>
              <a:t>Room for two lines of text</a:t>
            </a:r>
          </a:p>
        </p:txBody>
      </p:sp>
      <p:sp>
        <p:nvSpPr>
          <p:cNvPr id="9" name="Text Placeholder 8"/>
          <p:cNvSpPr>
            <a:spLocks noGrp="1"/>
          </p:cNvSpPr>
          <p:nvPr>
            <p:ph type="body" sz="quarter" idx="13"/>
          </p:nvPr>
        </p:nvSpPr>
        <p:spPr>
          <a:xfrm>
            <a:off x="685801" y="2133600"/>
            <a:ext cx="7543800" cy="990600"/>
          </a:xfrm>
        </p:spPr>
        <p:txBody>
          <a:bodyPr tIns="0">
            <a:noAutofit/>
          </a:bodyPr>
          <a:lstStyle>
            <a:lvl1pPr marL="0" indent="0" algn="l">
              <a:buNone/>
              <a:defRPr sz="3600" spc="-100" baseline="0">
                <a:solidFill>
                  <a:schemeClr val="tx2"/>
                </a:solidFill>
                <a:latin typeface="+mj-lt"/>
              </a:defRPr>
            </a:lvl1pPr>
            <a:lvl2pPr marL="411480" indent="0">
              <a:buNone/>
              <a:defRPr/>
            </a:lvl2pPr>
            <a:lvl3pPr marL="777240" indent="0">
              <a:buNone/>
              <a:defRPr/>
            </a:lvl3pPr>
            <a:lvl4pPr marL="1051560" indent="0">
              <a:buNone/>
              <a:defRPr/>
            </a:lvl4pPr>
            <a:lvl5pPr marL="1325880" indent="0">
              <a:buNone/>
              <a:defRPr/>
            </a:lvl5pPr>
          </a:lstStyle>
          <a:p>
            <a:pPr lvl="0"/>
            <a:r>
              <a:rPr lang="en-US" dirty="0"/>
              <a:t>Click to edit Master text styles</a:t>
            </a:r>
          </a:p>
        </p:txBody>
      </p:sp>
      <p:sp>
        <p:nvSpPr>
          <p:cNvPr id="11" name="Text Placeholder 10"/>
          <p:cNvSpPr>
            <a:spLocks noGrp="1"/>
          </p:cNvSpPr>
          <p:nvPr>
            <p:ph type="body" sz="quarter" idx="14"/>
          </p:nvPr>
        </p:nvSpPr>
        <p:spPr>
          <a:xfrm>
            <a:off x="1371600" y="5715000"/>
            <a:ext cx="6477000" cy="762000"/>
          </a:xfrm>
        </p:spPr>
        <p:txBody>
          <a:bodyPr/>
          <a:lstStyle>
            <a:lvl1pPr marL="0" indent="0">
              <a:spcBef>
                <a:spcPts val="0"/>
              </a:spcBef>
              <a:buNone/>
              <a:defRPr sz="2000">
                <a:solidFill>
                  <a:srgbClr val="8E8D8C"/>
                </a:solidFill>
              </a:defRPr>
            </a:lvl1pPr>
            <a:lvl2pPr marL="411480" indent="0">
              <a:buNone/>
              <a:defRPr>
                <a:solidFill>
                  <a:srgbClr val="8E8D8C"/>
                </a:solidFill>
              </a:defRPr>
            </a:lvl2pPr>
            <a:lvl3pPr marL="777240" indent="0">
              <a:buNone/>
              <a:defRPr>
                <a:solidFill>
                  <a:srgbClr val="8E8D8C"/>
                </a:solidFill>
              </a:defRPr>
            </a:lvl3pPr>
            <a:lvl4pPr marL="1051560" indent="0">
              <a:buNone/>
              <a:defRPr>
                <a:solidFill>
                  <a:srgbClr val="8E8D8C"/>
                </a:solidFill>
              </a:defRPr>
            </a:lvl4pPr>
            <a:lvl5pPr marL="1325880" indent="0">
              <a:buNone/>
              <a:defRPr>
                <a:solidFill>
                  <a:srgbClr val="8E8D8C"/>
                </a:solidFill>
              </a:defRPr>
            </a:lvl5pPr>
          </a:lstStyle>
          <a:p>
            <a:pPr lvl="0"/>
            <a:r>
              <a:rPr lang="en-US" dirty="0"/>
              <a:t>Click to edit Master text styles</a:t>
            </a:r>
          </a:p>
          <a:p>
            <a:pPr lvl="0"/>
            <a:r>
              <a:rPr lang="en-US" dirty="0"/>
              <a:t>Room for two lines of text</a:t>
            </a:r>
          </a:p>
        </p:txBody>
      </p:sp>
      <p:sp>
        <p:nvSpPr>
          <p:cNvPr id="8" name="Picture Placeholder 7"/>
          <p:cNvSpPr>
            <a:spLocks noGrp="1"/>
          </p:cNvSpPr>
          <p:nvPr>
            <p:ph type="pic" sz="quarter" idx="15"/>
          </p:nvPr>
        </p:nvSpPr>
        <p:spPr>
          <a:xfrm>
            <a:off x="3311525" y="4721225"/>
            <a:ext cx="2530475" cy="876300"/>
          </a:xfrm>
        </p:spPr>
        <p:txBody>
          <a:bodyPr anchor="ctr" anchorCtr="0"/>
          <a:lstStyle>
            <a:lvl1pPr algn="ctr">
              <a:defRPr lang="en-US" sz="1600" baseline="0" dirty="0">
                <a:solidFill>
                  <a:schemeClr val="tx1">
                    <a:tint val="75000"/>
                  </a:schemeClr>
                </a:solidFill>
              </a:defRPr>
            </a:lvl1pPr>
          </a:lstStyle>
          <a:p>
            <a:pPr lvl="0"/>
            <a:r>
              <a:rPr lang="en-GB" noProof="0"/>
              <a:t>Drag picture to placeholder or click icon to add</a:t>
            </a:r>
            <a:endParaRPr lang="en-US" noProof="0" dirty="0"/>
          </a:p>
        </p:txBody>
      </p:sp>
      <p:sp>
        <p:nvSpPr>
          <p:cNvPr id="7" name="Slide Number Placeholder 5"/>
          <p:cNvSpPr>
            <a:spLocks noGrp="1"/>
          </p:cNvSpPr>
          <p:nvPr>
            <p:ph type="sldNum" sz="quarter" idx="16"/>
          </p:nvPr>
        </p:nvSpPr>
        <p:spPr>
          <a:ln/>
        </p:spPr>
        <p:txBody>
          <a:bodyPr/>
          <a:lstStyle>
            <a:lvl1pPr>
              <a:defRPr/>
            </a:lvl1pPr>
          </a:lstStyle>
          <a:p>
            <a:pPr>
              <a:defRPr/>
            </a:pPr>
            <a:fld id="{01ED3777-C5C9-5A4B-B048-E74EB91F5264}" type="slidenum">
              <a:rPr lang="en-US"/>
              <a:pPr>
                <a:defRPr/>
              </a:pPr>
              <a:t>‹#›</a:t>
            </a:fld>
            <a:endParaRPr lang="en-US" dirty="0"/>
          </a:p>
        </p:txBody>
      </p:sp>
      <p:sp>
        <p:nvSpPr>
          <p:cNvPr id="10" name="Footer Placeholder 4"/>
          <p:cNvSpPr>
            <a:spLocks noGrp="1"/>
          </p:cNvSpPr>
          <p:nvPr>
            <p:ph type="ftr" sz="quarter" idx="17"/>
          </p:nvPr>
        </p:nvSpPr>
        <p:spPr/>
        <p:txBody>
          <a:bodyPr/>
          <a:lstStyle>
            <a:lvl1pPr>
              <a:defRPr/>
            </a:lvl1pPr>
          </a:lstStyle>
          <a:p>
            <a:pPr>
              <a:defRPr/>
            </a:pPr>
            <a:endParaRPr lang="en-US"/>
          </a:p>
        </p:txBody>
      </p:sp>
      <p:sp>
        <p:nvSpPr>
          <p:cNvPr id="12" name="Date Placeholder 3"/>
          <p:cNvSpPr>
            <a:spLocks noGrp="1"/>
          </p:cNvSpPr>
          <p:nvPr>
            <p:ph type="dt" sz="half" idx="18"/>
          </p:nvPr>
        </p:nvSpPr>
        <p:spPr/>
        <p:txBody>
          <a:bodyPr/>
          <a:lstStyle>
            <a:lvl1pPr>
              <a:defRPr/>
            </a:lvl1pPr>
          </a:lstStyle>
          <a:p>
            <a:pPr>
              <a:defRPr/>
            </a:pPr>
            <a:fld id="{E5EE2BB6-B2B7-3747-8D92-91B9222A1C47}" type="datetimeFigureOut">
              <a:rPr lang="en-US"/>
              <a:pPr>
                <a:defRPr/>
              </a:pPr>
              <a:t>3/16/22</a:t>
            </a:fld>
            <a:endParaRPr lang="en-US" dirty="0"/>
          </a:p>
        </p:txBody>
      </p:sp>
    </p:spTree>
    <p:extLst>
      <p:ext uri="{BB962C8B-B14F-4D97-AF65-F5344CB8AC3E}">
        <p14:creationId xmlns:p14="http://schemas.microsoft.com/office/powerpoint/2010/main" val="316909919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Al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143000"/>
          </a:xfrm>
        </p:spPr>
        <p:txBody>
          <a:bodyPr/>
          <a:lstStyle/>
          <a:p>
            <a:r>
              <a:rPr lang="en-US"/>
              <a:t>Click to edit Master title style</a:t>
            </a:r>
          </a:p>
        </p:txBody>
      </p:sp>
      <p:sp>
        <p:nvSpPr>
          <p:cNvPr id="3" name="Content Placeholder 2"/>
          <p:cNvSpPr>
            <a:spLocks noGrp="1"/>
          </p:cNvSpPr>
          <p:nvPr>
            <p:ph idx="1"/>
          </p:nvPr>
        </p:nvSpPr>
        <p:spPr>
          <a:xfrm>
            <a:off x="1638300" y="1600200"/>
            <a:ext cx="5257800" cy="4800600"/>
          </a:xfrm>
        </p:spPr>
        <p:txBody>
          <a:bodyPr/>
          <a:lstStyle>
            <a:lvl1pPr algn="ctr">
              <a:lnSpc>
                <a:spcPct val="170000"/>
              </a:lnSpc>
              <a:spcBef>
                <a:spcPts val="1200"/>
              </a:spcBef>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1E17F999-1B10-AD4F-9E7B-316E462EEC8F}"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08103E10-B60B-3042-807B-22F68C03B0C6}" type="datetimeFigureOut">
              <a:rPr lang="en-US"/>
              <a:pPr>
                <a:defRPr/>
              </a:pPr>
              <a:t>3/16/22</a:t>
            </a:fld>
            <a:endParaRPr lang="en-US" dirty="0"/>
          </a:p>
        </p:txBody>
      </p:sp>
    </p:spTree>
    <p:extLst>
      <p:ext uri="{BB962C8B-B14F-4D97-AF65-F5344CB8AC3E}">
        <p14:creationId xmlns:p14="http://schemas.microsoft.com/office/powerpoint/2010/main" val="20550668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868680"/>
          </a:xfrm>
        </p:spPr>
        <p:txBody>
          <a:bodyPr/>
          <a:lstStyle/>
          <a:p>
            <a:r>
              <a:rPr lang="en-US"/>
              <a:t>Click to edit Master title style</a:t>
            </a:r>
          </a:p>
        </p:txBody>
      </p:sp>
      <p:sp>
        <p:nvSpPr>
          <p:cNvPr id="3" name="Content Placeholder 2"/>
          <p:cNvSpPr>
            <a:spLocks noGrp="1"/>
          </p:cNvSpPr>
          <p:nvPr>
            <p:ph idx="1"/>
          </p:nvPr>
        </p:nvSpPr>
        <p:spPr>
          <a:xfrm>
            <a:off x="457200" y="1905000"/>
            <a:ext cx="7620000" cy="4495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457200" y="1143000"/>
            <a:ext cx="7620000" cy="381000"/>
          </a:xfrm>
        </p:spPr>
        <p:txBody>
          <a:bodyPr>
            <a:noAutofit/>
          </a:bodyPr>
          <a:lstStyle>
            <a:lvl1pPr marL="740664" indent="0">
              <a:spcBef>
                <a:spcPts val="0"/>
              </a:spcBef>
              <a:buFontTx/>
              <a:buNone/>
              <a:defRPr sz="2000" b="1">
                <a:solidFill>
                  <a:schemeClr val="tx2"/>
                </a:solidFill>
              </a:defRPr>
            </a:lvl1pPr>
            <a:lvl2pPr marL="411480" indent="0">
              <a:buFontTx/>
              <a:buNone/>
              <a:defRPr sz="2000" b="1">
                <a:solidFill>
                  <a:schemeClr val="tx2"/>
                </a:solidFill>
              </a:defRPr>
            </a:lvl2pPr>
            <a:lvl3pPr marL="777240" indent="0">
              <a:buFontTx/>
              <a:buNone/>
              <a:defRPr sz="2000" b="1">
                <a:solidFill>
                  <a:schemeClr val="tx2"/>
                </a:solidFill>
              </a:defRPr>
            </a:lvl3pPr>
            <a:lvl4pPr marL="1051560" indent="0">
              <a:buFontTx/>
              <a:buNone/>
              <a:defRPr sz="2000" b="1">
                <a:solidFill>
                  <a:schemeClr val="tx2"/>
                </a:solidFill>
              </a:defRPr>
            </a:lvl4pPr>
            <a:lvl5pPr marL="1325880" indent="0">
              <a:buFontTx/>
              <a:buNone/>
              <a:defRPr sz="2000" b="1">
                <a:solidFill>
                  <a:schemeClr val="tx2"/>
                </a:solidFill>
              </a:defRPr>
            </a:lvl5pPr>
          </a:lstStyle>
          <a:p>
            <a:pPr lvl="0"/>
            <a:r>
              <a:rPr lang="en-US" dirty="0"/>
              <a:t>Click to edit Master text styles</a:t>
            </a:r>
          </a:p>
        </p:txBody>
      </p:sp>
      <p:sp>
        <p:nvSpPr>
          <p:cNvPr id="5" name="Slide Number Placeholder 5"/>
          <p:cNvSpPr>
            <a:spLocks noGrp="1"/>
          </p:cNvSpPr>
          <p:nvPr>
            <p:ph type="sldNum" sz="quarter" idx="14"/>
          </p:nvPr>
        </p:nvSpPr>
        <p:spPr>
          <a:ln/>
        </p:spPr>
        <p:txBody>
          <a:bodyPr/>
          <a:lstStyle>
            <a:lvl1pPr>
              <a:defRPr/>
            </a:lvl1pPr>
          </a:lstStyle>
          <a:p>
            <a:pPr>
              <a:defRPr/>
            </a:pPr>
            <a:fld id="{002B97D4-FF87-6D48-B991-7DCEBD64CB0E}" type="slidenum">
              <a:rPr lang="en-US"/>
              <a:pPr>
                <a:defRPr/>
              </a:pPr>
              <a:t>‹#›</a:t>
            </a:fld>
            <a:endParaRPr lang="en-US" dirty="0"/>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Date Placeholder 3"/>
          <p:cNvSpPr>
            <a:spLocks noGrp="1"/>
          </p:cNvSpPr>
          <p:nvPr>
            <p:ph type="dt" sz="half" idx="16"/>
          </p:nvPr>
        </p:nvSpPr>
        <p:spPr/>
        <p:txBody>
          <a:bodyPr/>
          <a:lstStyle>
            <a:lvl1pPr>
              <a:defRPr/>
            </a:lvl1pPr>
          </a:lstStyle>
          <a:p>
            <a:pPr>
              <a:defRPr/>
            </a:pPr>
            <a:fld id="{1E0BCCFD-06A4-4749-BCFB-438468DFF697}" type="datetimeFigureOut">
              <a:rPr lang="en-US"/>
              <a:pPr>
                <a:defRPr/>
              </a:pPr>
              <a:t>3/16/22</a:t>
            </a:fld>
            <a:endParaRPr lang="en-US" dirty="0"/>
          </a:p>
        </p:txBody>
      </p:sp>
    </p:spTree>
    <p:extLst>
      <p:ext uri="{BB962C8B-B14F-4D97-AF65-F5344CB8AC3E}">
        <p14:creationId xmlns:p14="http://schemas.microsoft.com/office/powerpoint/2010/main" val="94920578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FF70B46F-94EE-D847-A9A7-84C1BA698D16}"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1E16989F-E7E1-CA4B-B9BB-72EC7ECD586D}" type="datetimeFigureOut">
              <a:rPr lang="en-US"/>
              <a:pPr>
                <a:defRPr/>
              </a:pPr>
              <a:t>3/16/22</a:t>
            </a:fld>
            <a:endParaRPr lang="en-US" dirty="0"/>
          </a:p>
        </p:txBody>
      </p:sp>
    </p:spTree>
    <p:extLst>
      <p:ext uri="{BB962C8B-B14F-4D97-AF65-F5344CB8AC3E}">
        <p14:creationId xmlns:p14="http://schemas.microsoft.com/office/powerpoint/2010/main" val="35322280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a:ln/>
        </p:spPr>
        <p:txBody>
          <a:bodyPr/>
          <a:lstStyle>
            <a:lvl1pPr>
              <a:defRPr/>
            </a:lvl1pPr>
          </a:lstStyle>
          <a:p>
            <a:pPr>
              <a:defRPr/>
            </a:pPr>
            <a:fld id="{6B18A470-D8EA-6A46-B8BF-4750E3B0A463}" type="slidenum">
              <a:rPr lang="en-US"/>
              <a:pPr>
                <a:defRPr/>
              </a:pPr>
              <a:t>‹#›</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Date Placeholder 3"/>
          <p:cNvSpPr>
            <a:spLocks noGrp="1"/>
          </p:cNvSpPr>
          <p:nvPr>
            <p:ph type="dt" sz="half" idx="12"/>
          </p:nvPr>
        </p:nvSpPr>
        <p:spPr/>
        <p:txBody>
          <a:bodyPr/>
          <a:lstStyle>
            <a:lvl1pPr>
              <a:defRPr/>
            </a:lvl1pPr>
          </a:lstStyle>
          <a:p>
            <a:pPr>
              <a:defRPr/>
            </a:pPr>
            <a:fld id="{68A1D19F-C08A-964F-ABDD-4CC6F94A3025}" type="datetimeFigureOut">
              <a:rPr lang="en-US"/>
              <a:pPr>
                <a:defRPr/>
              </a:pPr>
              <a:t>3/16/22</a:t>
            </a:fld>
            <a:endParaRPr lang="en-US" dirty="0"/>
          </a:p>
        </p:txBody>
      </p:sp>
    </p:spTree>
    <p:extLst>
      <p:ext uri="{BB962C8B-B14F-4D97-AF65-F5344CB8AC3E}">
        <p14:creationId xmlns:p14="http://schemas.microsoft.com/office/powerpoint/2010/main" val="38336538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a:ln/>
        </p:spPr>
        <p:txBody>
          <a:bodyPr/>
          <a:lstStyle>
            <a:lvl1pPr>
              <a:defRPr/>
            </a:lvl1pPr>
          </a:lstStyle>
          <a:p>
            <a:pPr>
              <a:defRPr/>
            </a:pPr>
            <a:fld id="{A230D916-3232-F847-B2E3-AD61563D31AC}" type="slidenum">
              <a:rPr lang="en-US"/>
              <a:pPr>
                <a:defRPr/>
              </a:pPr>
              <a:t>‹#›</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Date Placeholder 3"/>
          <p:cNvSpPr>
            <a:spLocks noGrp="1"/>
          </p:cNvSpPr>
          <p:nvPr>
            <p:ph type="dt" sz="half" idx="12"/>
          </p:nvPr>
        </p:nvSpPr>
        <p:spPr/>
        <p:txBody>
          <a:bodyPr/>
          <a:lstStyle>
            <a:lvl1pPr>
              <a:defRPr/>
            </a:lvl1pPr>
          </a:lstStyle>
          <a:p>
            <a:pPr>
              <a:defRPr/>
            </a:pPr>
            <a:fld id="{03528C46-B8CC-CE46-BCD9-169E24E7822C}" type="datetimeFigureOut">
              <a:rPr lang="en-US"/>
              <a:pPr>
                <a:defRPr/>
              </a:pPr>
              <a:t>3/16/22</a:t>
            </a:fld>
            <a:endParaRPr lang="en-US" dirty="0"/>
          </a:p>
        </p:txBody>
      </p:sp>
    </p:spTree>
    <p:extLst>
      <p:ext uri="{BB962C8B-B14F-4D97-AF65-F5344CB8AC3E}">
        <p14:creationId xmlns:p14="http://schemas.microsoft.com/office/powerpoint/2010/main" val="13087145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a:ln/>
        </p:spPr>
        <p:txBody>
          <a:bodyPr/>
          <a:lstStyle>
            <a:lvl1pPr>
              <a:defRPr/>
            </a:lvl1pPr>
          </a:lstStyle>
          <a:p>
            <a:pPr>
              <a:defRPr/>
            </a:pPr>
            <a:fld id="{E2D4C245-AB7C-4D4C-9D0C-B82E537C1B2B}" type="slidenum">
              <a:rPr lang="en-US"/>
              <a:pPr>
                <a:defRPr/>
              </a:pPr>
              <a:t>‹#›</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Date Placeholder 3"/>
          <p:cNvSpPr>
            <a:spLocks noGrp="1"/>
          </p:cNvSpPr>
          <p:nvPr>
            <p:ph type="dt" sz="half" idx="12"/>
          </p:nvPr>
        </p:nvSpPr>
        <p:spPr/>
        <p:txBody>
          <a:bodyPr/>
          <a:lstStyle>
            <a:lvl1pPr>
              <a:defRPr/>
            </a:lvl1pPr>
          </a:lstStyle>
          <a:p>
            <a:pPr>
              <a:defRPr/>
            </a:pPr>
            <a:fld id="{159C322A-1C24-4A45-B033-BBA75FA06C03}" type="datetimeFigureOut">
              <a:rPr lang="en-US"/>
              <a:pPr>
                <a:defRPr/>
              </a:pPr>
              <a:t>3/16/22</a:t>
            </a:fld>
            <a:endParaRPr lang="en-US" dirty="0"/>
          </a:p>
        </p:txBody>
      </p:sp>
    </p:spTree>
    <p:extLst>
      <p:ext uri="{BB962C8B-B14F-4D97-AF65-F5344CB8AC3E}">
        <p14:creationId xmlns:p14="http://schemas.microsoft.com/office/powerpoint/2010/main" val="74675926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Slide Number Placeholder 5"/>
          <p:cNvSpPr>
            <a:spLocks noGrp="1"/>
          </p:cNvSpPr>
          <p:nvPr>
            <p:ph type="sldNum" sz="quarter" idx="4"/>
          </p:nvPr>
        </p:nvSpPr>
        <p:spPr>
          <a:xfrm>
            <a:off x="8531225" y="5648325"/>
            <a:ext cx="549275" cy="396875"/>
          </a:xfrm>
          <a:prstGeom prst="bracketPair">
            <a:avLst>
              <a:gd name="adj" fmla="val 17949"/>
            </a:avLst>
          </a:prstGeom>
          <a:ln w="19050">
            <a:solidFill>
              <a:srgbClr val="FFFFFF"/>
            </a:solidFill>
          </a:ln>
        </p:spPr>
        <p:txBody>
          <a:bodyPr vert="horz" lIns="0" tIns="0" rIns="0" bIns="0" rtlCol="0" anchor="ctr"/>
          <a:lstStyle>
            <a:lvl1pPr algn="ctr" fontAlgn="auto">
              <a:spcBef>
                <a:spcPts val="0"/>
              </a:spcBef>
              <a:spcAft>
                <a:spcPts val="0"/>
              </a:spcAft>
              <a:defRPr sz="1800">
                <a:solidFill>
                  <a:srgbClr val="FFFFFF"/>
                </a:solidFill>
                <a:latin typeface="+mn-lt"/>
                <a:ea typeface="+mn-ea"/>
                <a:cs typeface="+mn-cs"/>
              </a:defRPr>
            </a:lvl1pPr>
          </a:lstStyle>
          <a:p>
            <a:pPr>
              <a:defRPr/>
            </a:pPr>
            <a:fld id="{BF545E06-BA75-F042-B79B-6BFE0CAAAC5C}" type="slidenum">
              <a:rPr lang="en-US"/>
              <a:pPr>
                <a:defRPr/>
              </a:pPr>
              <a:t>‹#›</a:t>
            </a:fld>
            <a:endParaRPr lang="en-US" dirty="0"/>
          </a:p>
        </p:txBody>
      </p:sp>
      <p:sp>
        <p:nvSpPr>
          <p:cNvPr id="5" name="Footer Placeholder 4"/>
          <p:cNvSpPr>
            <a:spLocks noGrp="1"/>
          </p:cNvSpPr>
          <p:nvPr>
            <p:ph type="ftr" sz="quarter" idx="3"/>
          </p:nvPr>
        </p:nvSpPr>
        <p:spPr>
          <a:xfrm rot="16200000">
            <a:off x="7587456" y="4048919"/>
            <a:ext cx="2366963" cy="365125"/>
          </a:xfrm>
          <a:prstGeom prst="rect">
            <a:avLst/>
          </a:prstGeom>
        </p:spPr>
        <p:txBody>
          <a:bodyPr vert="horz" lIns="91440" tIns="45720" rIns="91440" bIns="45720" rtlCol="0" anchor="ctr"/>
          <a:lstStyle>
            <a:lvl1pPr algn="r" fontAlgn="auto">
              <a:spcBef>
                <a:spcPts val="0"/>
              </a:spcBef>
              <a:spcAft>
                <a:spcPts val="0"/>
              </a:spcAft>
              <a:defRPr sz="1200">
                <a:solidFill>
                  <a:schemeClr val="bg2"/>
                </a:solidFill>
                <a:latin typeface="+mn-lt"/>
                <a:ea typeface="+mn-ea"/>
                <a:cs typeface="+mn-cs"/>
              </a:defRPr>
            </a:lvl1pPr>
          </a:lstStyle>
          <a:p>
            <a:pPr>
              <a:defRPr/>
            </a:pPr>
            <a:endParaRPr lang="en-US"/>
          </a:p>
        </p:txBody>
      </p:sp>
      <p:sp>
        <p:nvSpPr>
          <p:cNvPr id="4" name="Date Placeholder 3"/>
          <p:cNvSpPr>
            <a:spLocks noGrp="1"/>
          </p:cNvSpPr>
          <p:nvPr>
            <p:ph type="dt" sz="half" idx="2"/>
          </p:nvPr>
        </p:nvSpPr>
        <p:spPr>
          <a:xfrm rot="16200000">
            <a:off x="7551738" y="1646237"/>
            <a:ext cx="2438400" cy="365125"/>
          </a:xfrm>
          <a:prstGeom prst="rect">
            <a:avLst/>
          </a:prstGeom>
        </p:spPr>
        <p:txBody>
          <a:bodyPr vert="horz" lIns="91440" tIns="45720" rIns="91440" bIns="45720" rtlCol="0" anchor="ctr"/>
          <a:lstStyle>
            <a:lvl1pPr algn="l" fontAlgn="auto">
              <a:spcBef>
                <a:spcPts val="0"/>
              </a:spcBef>
              <a:spcAft>
                <a:spcPts val="0"/>
              </a:spcAft>
              <a:defRPr sz="1200">
                <a:solidFill>
                  <a:schemeClr val="bg2"/>
                </a:solidFill>
                <a:latin typeface="+mn-lt"/>
                <a:ea typeface="+mn-ea"/>
                <a:cs typeface="+mn-cs"/>
              </a:defRPr>
            </a:lvl1pPr>
          </a:lstStyle>
          <a:p>
            <a:pPr>
              <a:defRPr/>
            </a:pPr>
            <a:fld id="{05180E96-7377-7449-9173-BAB810FDB1E4}" type="datetimeFigureOut">
              <a:rPr lang="en-US"/>
              <a:pPr>
                <a:defRPr/>
              </a:pPr>
              <a:t>3/16/22</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l" rtl="0" eaLnBrk="0" fontAlgn="base" hangingPunct="0">
        <a:spcBef>
          <a:spcPct val="0"/>
        </a:spcBef>
        <a:spcAft>
          <a:spcPct val="0"/>
        </a:spcAft>
        <a:defRPr sz="4000" kern="1200" spc="-1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Cambria"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Cambria"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Cambria"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Cambria"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Cambria" charset="0"/>
          <a:ea typeface="ＭＳ Ｐゴシック" charset="0"/>
          <a:cs typeface="ＭＳ Ｐゴシック" charset="0"/>
        </a:defRPr>
      </a:lvl6pPr>
      <a:lvl7pPr marL="914400" algn="l" rtl="0" fontAlgn="base">
        <a:spcBef>
          <a:spcPct val="0"/>
        </a:spcBef>
        <a:spcAft>
          <a:spcPct val="0"/>
        </a:spcAft>
        <a:defRPr sz="4000">
          <a:solidFill>
            <a:schemeClr val="tx2"/>
          </a:solidFill>
          <a:latin typeface="Cambria" charset="0"/>
          <a:ea typeface="ＭＳ Ｐゴシック" charset="0"/>
          <a:cs typeface="ＭＳ Ｐゴシック" charset="0"/>
        </a:defRPr>
      </a:lvl7pPr>
      <a:lvl8pPr marL="1371600" algn="l" rtl="0" fontAlgn="base">
        <a:spcBef>
          <a:spcPct val="0"/>
        </a:spcBef>
        <a:spcAft>
          <a:spcPct val="0"/>
        </a:spcAft>
        <a:defRPr sz="4000">
          <a:solidFill>
            <a:schemeClr val="tx2"/>
          </a:solidFill>
          <a:latin typeface="Cambria" charset="0"/>
          <a:ea typeface="ＭＳ Ｐゴシック" charset="0"/>
          <a:cs typeface="ＭＳ Ｐゴシック" charset="0"/>
        </a:defRPr>
      </a:lvl8pPr>
      <a:lvl9pPr marL="1828800" algn="l" rtl="0" fontAlgn="base">
        <a:spcBef>
          <a:spcPct val="0"/>
        </a:spcBef>
        <a:spcAft>
          <a:spcPct val="0"/>
        </a:spcAft>
        <a:defRPr sz="4000">
          <a:solidFill>
            <a:schemeClr val="tx2"/>
          </a:solidFill>
          <a:latin typeface="Cambria" charset="0"/>
          <a:ea typeface="ＭＳ Ｐゴシック" charset="0"/>
          <a:cs typeface="ＭＳ Ｐゴシック" charset="0"/>
        </a:defRPr>
      </a:lvl9pPr>
    </p:titleStyle>
    <p:bodyStyle>
      <a:lvl1pPr marL="1588" indent="-1588" algn="l" rtl="0" eaLnBrk="0" fontAlgn="base" hangingPunct="0">
        <a:spcBef>
          <a:spcPts val="1200"/>
        </a:spcBef>
        <a:spcAft>
          <a:spcPct val="0"/>
        </a:spcAft>
        <a:buClr>
          <a:schemeClr val="accent1"/>
        </a:buClr>
        <a:buFont typeface="Arial" charset="0"/>
        <a:defRPr sz="2200" kern="1200">
          <a:solidFill>
            <a:schemeClr val="tx1"/>
          </a:solidFill>
          <a:latin typeface="+mn-lt"/>
          <a:ea typeface="ＭＳ Ｐゴシック" charset="0"/>
          <a:cs typeface="ＭＳ Ｐゴシック" charset="0"/>
        </a:defRPr>
      </a:lvl1pPr>
      <a:lvl2pPr marL="285750" indent="-182563" algn="l" rtl="0" eaLnBrk="0" fontAlgn="base" hangingPunct="0">
        <a:spcBef>
          <a:spcPts val="1200"/>
        </a:spcBef>
        <a:spcAft>
          <a:spcPct val="0"/>
        </a:spcAft>
        <a:buClr>
          <a:schemeClr val="accent1"/>
        </a:buClr>
        <a:buFont typeface="Arial" charset="0"/>
        <a:buChar char="•"/>
        <a:defRPr sz="2200" kern="1200">
          <a:solidFill>
            <a:schemeClr val="tx1"/>
          </a:solidFill>
          <a:latin typeface="+mn-lt"/>
          <a:ea typeface="ＭＳ Ｐゴシック" charset="0"/>
          <a:cs typeface="+mn-cs"/>
        </a:defRPr>
      </a:lvl2pPr>
      <a:lvl3pPr marL="622300" indent="-182563" algn="l" rtl="0" eaLnBrk="0" fontAlgn="base" hangingPunct="0">
        <a:spcBef>
          <a:spcPts val="600"/>
        </a:spcBef>
        <a:spcAft>
          <a:spcPct val="0"/>
        </a:spcAft>
        <a:buClr>
          <a:schemeClr val="accent2"/>
        </a:buClr>
        <a:buFont typeface="Arial" charset="0"/>
        <a:buChar char="•"/>
        <a:defRPr sz="2000" kern="1200">
          <a:solidFill>
            <a:schemeClr val="tx1"/>
          </a:solidFill>
          <a:latin typeface="+mn-lt"/>
          <a:ea typeface="ＭＳ Ｐゴシック" charset="0"/>
          <a:cs typeface="+mn-cs"/>
        </a:defRPr>
      </a:lvl3pPr>
      <a:lvl4pPr marL="793750" indent="-182563" algn="l" rtl="0" eaLnBrk="0" fontAlgn="base" hangingPunct="0">
        <a:spcBef>
          <a:spcPts val="600"/>
        </a:spcBef>
        <a:spcAft>
          <a:spcPct val="0"/>
        </a:spcAft>
        <a:buClr>
          <a:srgbClr val="F83500"/>
        </a:buClr>
        <a:buFont typeface="Arial" charset="0"/>
        <a:buChar char="•"/>
        <a:defRPr kern="1200">
          <a:solidFill>
            <a:schemeClr val="tx1"/>
          </a:solidFill>
          <a:latin typeface="+mn-lt"/>
          <a:ea typeface="ＭＳ Ｐゴシック" charset="0"/>
          <a:cs typeface="+mn-cs"/>
        </a:defRPr>
      </a:lvl4pPr>
      <a:lvl5pPr marL="992188" indent="-182563" algn="l" rtl="0" eaLnBrk="0" fontAlgn="base" hangingPunct="0">
        <a:spcBef>
          <a:spcPts val="600"/>
        </a:spcBef>
        <a:spcAft>
          <a:spcPct val="0"/>
        </a:spcAft>
        <a:buClr>
          <a:srgbClr val="8B723D"/>
        </a:buClr>
        <a:buFont typeface="Arial" charset="0"/>
        <a:buChar char="•"/>
        <a:defRPr sz="1600" kern="1200">
          <a:solidFill>
            <a:schemeClr val="tx1"/>
          </a:solidFill>
          <a:latin typeface="+mn-lt"/>
          <a:ea typeface="ＭＳ Ｐゴシック" charset="0"/>
          <a:cs typeface="+mn-cs"/>
        </a:defRPr>
      </a:lvl5pPr>
      <a:lvl6pPr marL="1173163" indent="-182563" algn="l" defTabSz="914400" rtl="0" eaLnBrk="1" latinLnBrk="0" hangingPunct="1">
        <a:spcBef>
          <a:spcPts val="600"/>
        </a:spcBef>
        <a:buClr>
          <a:schemeClr val="accent5"/>
        </a:buClr>
        <a:buFont typeface="Arial" pitchFamily="34" charset="0"/>
        <a:buChar char="•"/>
        <a:defRPr sz="1400" kern="1200" baseline="0">
          <a:solidFill>
            <a:schemeClr val="tx1"/>
          </a:solidFill>
          <a:latin typeface="+mn-lt"/>
          <a:ea typeface="+mn-ea"/>
          <a:cs typeface="+mn-cs"/>
        </a:defRPr>
      </a:lvl6pPr>
      <a:lvl7pPr marL="1354138" indent="-182563" algn="l" defTabSz="914400" rtl="0" eaLnBrk="1" latinLnBrk="0" hangingPunct="1">
        <a:spcBef>
          <a:spcPts val="600"/>
        </a:spcBef>
        <a:buClr>
          <a:schemeClr val="accent1"/>
        </a:buClr>
        <a:buFont typeface="Arial" pitchFamily="34" charset="0"/>
        <a:buChar char="•"/>
        <a:tabLst/>
        <a:defRPr sz="1400" kern="1200">
          <a:solidFill>
            <a:schemeClr val="tx1"/>
          </a:solidFill>
          <a:latin typeface="+mn-lt"/>
          <a:ea typeface="+mn-ea"/>
          <a:cs typeface="+mn-cs"/>
        </a:defRPr>
      </a:lvl7pPr>
      <a:lvl8pPr marL="1544638" indent="-182563" algn="l" defTabSz="914400" rtl="0" eaLnBrk="1" latinLnBrk="0" hangingPunct="1">
        <a:spcBef>
          <a:spcPts val="600"/>
        </a:spcBef>
        <a:buClr>
          <a:schemeClr val="accent2"/>
        </a:buClr>
        <a:buFont typeface="Arial" pitchFamily="34" charset="0"/>
        <a:buChar char="•"/>
        <a:tabLst/>
        <a:defRPr sz="1400" kern="1200">
          <a:solidFill>
            <a:schemeClr val="tx1"/>
          </a:solidFill>
          <a:latin typeface="+mn-lt"/>
          <a:ea typeface="+mn-ea"/>
          <a:cs typeface="+mn-cs"/>
        </a:defRPr>
      </a:lvl8pPr>
      <a:lvl9pPr marL="1717675" indent="-182563" algn="l" defTabSz="914400" rtl="0" eaLnBrk="1" latinLnBrk="0" hangingPunct="1">
        <a:spcBef>
          <a:spcPts val="600"/>
        </a:spcBef>
        <a:buClr>
          <a:schemeClr val="accent3"/>
        </a:buClr>
        <a:buFont typeface="Arial" pitchFamily="34" charset="0"/>
        <a:buChar char="•"/>
        <a:tabLst/>
        <a:defRPr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5.jpeg"/><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4.jpeg"/><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9.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5.jpeg"/><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ea typeface="+mj-ea"/>
                <a:cs typeface="Gill Sans"/>
              </a:rPr>
              <a:t>Climate, Environment and Curriculum</a:t>
            </a:r>
          </a:p>
        </p:txBody>
      </p:sp>
      <p:sp>
        <p:nvSpPr>
          <p:cNvPr id="19458" name="Subtitle 7"/>
          <p:cNvSpPr>
            <a:spLocks noGrp="1"/>
          </p:cNvSpPr>
          <p:nvPr>
            <p:ph type="subTitle" idx="1"/>
          </p:nvPr>
        </p:nvSpPr>
        <p:spPr bwMode="auto">
          <a:xfrm>
            <a:off x="533400" y="1981200"/>
            <a:ext cx="4419600" cy="3048000"/>
          </a:xfrm>
        </p:spPr>
        <p:txBody>
          <a:bodyPr wrap="square" numCol="1" anchorCtr="0" compatLnSpc="1">
            <a:prstTxWarp prst="textNoShape">
              <a:avLst/>
            </a:prstTxWarp>
            <a:normAutofit fontScale="25000" lnSpcReduction="20000"/>
          </a:bodyPr>
          <a:lstStyle/>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algn="ctr" eaLnBrk="1" hangingPunct="1">
              <a:lnSpc>
                <a:spcPct val="120000"/>
              </a:lnSpc>
              <a:spcBef>
                <a:spcPct val="0"/>
              </a:spcBef>
              <a:defRPr/>
            </a:pPr>
            <a:r>
              <a:rPr lang="en-US" sz="9600" b="1" dirty="0">
                <a:solidFill>
                  <a:schemeClr val="tx1"/>
                </a:solidFill>
                <a:latin typeface="Times New Roman" panose="02020603050405020304" pitchFamily="18" charset="0"/>
                <a:cs typeface="Times New Roman" panose="02020603050405020304" pitchFamily="18" charset="0"/>
              </a:rPr>
              <a:t>What does the government want young people to learn about climate change and the environment?</a:t>
            </a:r>
          </a:p>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r>
              <a:rPr lang="en-US" sz="9600" dirty="0">
                <a:solidFill>
                  <a:schemeClr val="tx1"/>
                </a:solidFill>
                <a:latin typeface="Times New Roman" panose="02020603050405020304" pitchFamily="18" charset="0"/>
                <a:cs typeface="Times New Roman" panose="02020603050405020304" pitchFamily="18" charset="0"/>
              </a:rPr>
              <a:t> </a:t>
            </a:r>
          </a:p>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r>
              <a:rPr lang="en-US" sz="8000" b="1" dirty="0">
                <a:solidFill>
                  <a:schemeClr val="tx1"/>
                </a:solidFill>
                <a:latin typeface="Times New Roman" panose="02020603050405020304" pitchFamily="18" charset="0"/>
                <a:cs typeface="Times New Roman" panose="02020603050405020304" pitchFamily="18" charset="0"/>
              </a:rPr>
              <a:t>William Scott</a:t>
            </a:r>
          </a:p>
          <a:p>
            <a:pPr eaLnBrk="1" hangingPunct="1">
              <a:spcBef>
                <a:spcPct val="0"/>
              </a:spcBef>
              <a:defRPr/>
            </a:pPr>
            <a:endParaRPr lang="en-US" sz="8000" b="1"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88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r>
              <a:rPr lang="en-US" sz="4800" dirty="0">
                <a:solidFill>
                  <a:schemeClr val="tx1"/>
                </a:solidFill>
                <a:latin typeface="Times New Roman" panose="02020603050405020304" pitchFamily="18" charset="0"/>
                <a:cs typeface="Times New Roman" panose="02020603050405020304" pitchFamily="18" charset="0"/>
              </a:rPr>
              <a:t>University of Bath, Department of Education</a:t>
            </a:r>
          </a:p>
          <a:p>
            <a:pPr eaLnBrk="1" hangingPunct="1">
              <a:spcBef>
                <a:spcPct val="0"/>
              </a:spcBef>
              <a:defRPr/>
            </a:pPr>
            <a:endParaRPr lang="en-US" sz="48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r>
              <a:rPr lang="en-US" sz="4800" dirty="0">
                <a:solidFill>
                  <a:schemeClr val="tx1"/>
                </a:solidFill>
                <a:latin typeface="Times New Roman" panose="02020603050405020304" pitchFamily="18" charset="0"/>
                <a:cs typeface="Times New Roman" panose="02020603050405020304" pitchFamily="18" charset="0"/>
              </a:rPr>
              <a:t>National Association for Environmental Education</a:t>
            </a:r>
          </a:p>
          <a:p>
            <a:pPr eaLnBrk="1" hangingPunct="1">
              <a:spcBef>
                <a:spcPct val="0"/>
              </a:spcBef>
              <a:defRPr/>
            </a:pPr>
            <a:endParaRPr lang="en-US" sz="72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72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1900" dirty="0">
              <a:solidFill>
                <a:schemeClr val="tx1"/>
              </a:solidFill>
              <a:latin typeface="Gill Sans" charset="0"/>
              <a:cs typeface="Gill Sans" charset="0"/>
            </a:endParaRPr>
          </a:p>
          <a:p>
            <a:pPr eaLnBrk="1" hangingPunct="1">
              <a:spcBef>
                <a:spcPct val="0"/>
              </a:spcBef>
              <a:defRPr/>
            </a:pPr>
            <a:endParaRPr lang="en-US" sz="6400" dirty="0">
              <a:solidFill>
                <a:schemeClr val="tx1"/>
              </a:solidFill>
              <a:latin typeface="Gill Sans" charset="0"/>
              <a:cs typeface="Gill Sans"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dirty="0">
              <a:solidFill>
                <a:schemeClr val="tx1"/>
              </a:solidFill>
              <a:latin typeface="Calibri"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a:solidFill>
                  <a:schemeClr val="tx2">
                    <a:lumMod val="75000"/>
                    <a:lumOff val="25000"/>
                  </a:schemeClr>
                </a:solidFill>
                <a:latin typeface="Gill Sans"/>
                <a:cs typeface="Gill Sans"/>
              </a:rPr>
              <a:t>1166502</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600" y="152400"/>
            <a:ext cx="1524000" cy="11554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4" descr="A group of people wearing costumes&#10;&#10;Description automatically generated">
            <a:extLst>
              <a:ext uri="{FF2B5EF4-FFF2-40B4-BE49-F238E27FC236}">
                <a16:creationId xmlns:a16="http://schemas.microsoft.com/office/drawing/2014/main" id="{3F75CC3B-9E57-F04B-AB21-7FB45295DA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3403" y="4290483"/>
            <a:ext cx="2849561" cy="1899707"/>
          </a:xfrm>
          <a:prstGeom prst="rect">
            <a:avLst/>
          </a:prstGeom>
        </p:spPr>
      </p:pic>
      <p:pic>
        <p:nvPicPr>
          <p:cNvPr id="7" name="Picture 6" descr="A person sitting at a park&#10;&#10;Description automatically generated">
            <a:extLst>
              <a:ext uri="{FF2B5EF4-FFF2-40B4-BE49-F238E27FC236}">
                <a16:creationId xmlns:a16="http://schemas.microsoft.com/office/drawing/2014/main" id="{0B274D79-537C-EA48-9931-614240BB7C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5678" y="1981200"/>
            <a:ext cx="2849561" cy="2188462"/>
          </a:xfrm>
          <a:prstGeom prst="rect">
            <a:avLst/>
          </a:prstGeom>
        </p:spPr>
      </p:pic>
    </p:spTree>
    <p:extLst>
      <p:ext uri="{BB962C8B-B14F-4D97-AF65-F5344CB8AC3E}">
        <p14:creationId xmlns:p14="http://schemas.microsoft.com/office/powerpoint/2010/main" val="9989161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cs typeface="Gill Sans"/>
              </a:rPr>
              <a:t>Climate, Environment and Curriculum</a:t>
            </a:r>
            <a:endParaRPr lang="en-US" sz="3200" dirty="0">
              <a:solidFill>
                <a:schemeClr val="tx2">
                  <a:lumMod val="75000"/>
                  <a:lumOff val="25000"/>
                </a:schemeClr>
              </a:solidFill>
              <a:latin typeface="Gill Sans"/>
              <a:ea typeface="+mj-ea"/>
              <a:cs typeface="Gill Sans"/>
            </a:endParaRPr>
          </a:p>
        </p:txBody>
      </p:sp>
      <p:sp>
        <p:nvSpPr>
          <p:cNvPr id="19458" name="Subtitle 7"/>
          <p:cNvSpPr>
            <a:spLocks noGrp="1"/>
          </p:cNvSpPr>
          <p:nvPr>
            <p:ph type="subTitle" idx="1"/>
          </p:nvPr>
        </p:nvSpPr>
        <p:spPr bwMode="auto">
          <a:xfrm>
            <a:off x="4267200" y="1981200"/>
            <a:ext cx="3962400" cy="4191000"/>
          </a:xfrm>
        </p:spPr>
        <p:txBody>
          <a:bodyPr wrap="square" numCol="1" anchorCtr="0" compatLnSpc="1">
            <a:prstTxWarp prst="textNoShape">
              <a:avLst/>
            </a:prstTxWarp>
            <a:normAutofit fontScale="25000" lnSpcReduction="20000"/>
          </a:bodyPr>
          <a:lstStyle/>
          <a:p>
            <a:pPr marL="179388">
              <a:lnSpc>
                <a:spcPct val="120000"/>
              </a:lnSpc>
            </a:pPr>
            <a:r>
              <a:rPr lang="en-GB" sz="6400" dirty="0">
                <a:solidFill>
                  <a:srgbClr val="000000"/>
                </a:solidFill>
                <a:latin typeface="Times New Roman" panose="02020603050405020304" pitchFamily="18" charset="0"/>
                <a:cs typeface="Times New Roman" panose="02020603050405020304" pitchFamily="18" charset="0"/>
              </a:rPr>
              <a:t>“</a:t>
            </a:r>
            <a:r>
              <a:rPr lang="en-GB" sz="7200" dirty="0">
                <a:solidFill>
                  <a:srgbClr val="000000"/>
                </a:solidFill>
                <a:latin typeface="Times New Roman" panose="02020603050405020304" pitchFamily="18" charset="0"/>
                <a:cs typeface="Times New Roman" panose="02020603050405020304" pitchFamily="18" charset="0"/>
              </a:rPr>
              <a:t>Teaching about climate change needs to cover a number aspects, including causes, consequences and mitigations.  These are all covered in the current National Curriculum.</a:t>
            </a:r>
          </a:p>
          <a:p>
            <a:pPr marL="179388">
              <a:lnSpc>
                <a:spcPct val="120000"/>
              </a:lnSpc>
            </a:pPr>
            <a:endParaRPr lang="en-GB" sz="6400" dirty="0">
              <a:solidFill>
                <a:srgbClr val="000000"/>
              </a:solidFill>
              <a:latin typeface="Times New Roman" panose="02020603050405020304" pitchFamily="18" charset="0"/>
              <a:cs typeface="Times New Roman" panose="02020603050405020304" pitchFamily="18" charset="0"/>
            </a:endParaRPr>
          </a:p>
          <a:p>
            <a:pPr marL="179388">
              <a:lnSpc>
                <a:spcPct val="120000"/>
              </a:lnSpc>
            </a:pPr>
            <a:r>
              <a:rPr lang="en-GB" sz="7200" dirty="0">
                <a:solidFill>
                  <a:srgbClr val="000000"/>
                </a:solidFill>
                <a:latin typeface="Times New Roman" panose="02020603050405020304" pitchFamily="18" charset="0"/>
                <a:cs typeface="Times New Roman" panose="02020603050405020304" pitchFamily="18" charset="0"/>
              </a:rPr>
              <a:t>This includes studying climates and climate zones in Key Stages 2 and 3 geography, alongside the greenhouse effect and evidence for other anthropogenic causes of climate change in Key Stages 3 and 4 science.  </a:t>
            </a:r>
          </a:p>
          <a:p>
            <a:pPr marL="179388">
              <a:lnSpc>
                <a:spcPct val="120000"/>
              </a:lnSpc>
            </a:pPr>
            <a:br>
              <a:rPr lang="en-GB" sz="3200" dirty="0"/>
            </a:br>
            <a:endParaRPr lang="en-GB" sz="3200" dirty="0"/>
          </a:p>
          <a:p>
            <a:pPr marL="136525">
              <a:lnSpc>
                <a:spcPct val="120000"/>
              </a:lnSpc>
            </a:pPr>
            <a:endParaRPr lang="en-GB" sz="29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4400" dirty="0">
              <a:solidFill>
                <a:srgbClr val="000000"/>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4400" dirty="0">
              <a:solidFill>
                <a:schemeClr val="tx1"/>
              </a:solidFill>
              <a:latin typeface="Calibri"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599" y="152400"/>
            <a:ext cx="1524001" cy="11554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C0B4E035-4E90-4E41-A75D-9FB0786256A8}"/>
              </a:ext>
            </a:extLst>
          </p:cNvPr>
          <p:cNvSpPr txBox="1"/>
          <p:nvPr/>
        </p:nvSpPr>
        <p:spPr>
          <a:xfrm>
            <a:off x="533399" y="4486959"/>
            <a:ext cx="3492097" cy="1708160"/>
          </a:xfrm>
          <a:prstGeom prst="rect">
            <a:avLst/>
          </a:prstGeom>
          <a:noFill/>
        </p:spPr>
        <p:txBody>
          <a:bodyPr wrap="square" rtlCol="0">
            <a:spAutoFit/>
          </a:bodyPr>
          <a:lstStyle/>
          <a:p>
            <a:endParaRPr lang="en-GB" sz="1100" b="1" dirty="0">
              <a:latin typeface="Times New Roman" panose="02020603050405020304" pitchFamily="18" charset="0"/>
              <a:cs typeface="Times New Roman" panose="02020603050405020304" pitchFamily="18" charset="0"/>
            </a:endParaRPr>
          </a:p>
          <a:p>
            <a:r>
              <a:rPr lang="en-GB" sz="1600" b="1" dirty="0">
                <a:latin typeface="Times New Roman" panose="02020603050405020304" pitchFamily="18" charset="0"/>
                <a:cs typeface="Times New Roman" panose="02020603050405020304" pitchFamily="18" charset="0"/>
              </a:rPr>
              <a:t>Rt Hon Nick Gibb MP</a:t>
            </a:r>
          </a:p>
          <a:p>
            <a:endParaRPr lang="en-GB" sz="400" b="1"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Minister of State for School Standards, replying to Michael Gove MP following a constituent’s letter; April 2020</a:t>
            </a:r>
            <a:r>
              <a:rPr lang="en-GB" sz="1600" dirty="0">
                <a:latin typeface="Times New Roman" panose="02020603050405020304" pitchFamily="18" charset="0"/>
                <a:cs typeface="Times New Roman" panose="02020603050405020304" pitchFamily="18" charset="0"/>
              </a:rPr>
              <a:t>.</a:t>
            </a:r>
            <a:endParaRPr lang="en-US" sz="1600" dirty="0"/>
          </a:p>
        </p:txBody>
      </p:sp>
      <p:pic>
        <p:nvPicPr>
          <p:cNvPr id="6" name="Picture 5" descr="A group of people holding a sign&#10;&#10;Description automatically generated">
            <a:extLst>
              <a:ext uri="{FF2B5EF4-FFF2-40B4-BE49-F238E27FC236}">
                <a16:creationId xmlns:a16="http://schemas.microsoft.com/office/drawing/2014/main" id="{FCF12B59-68FC-CF4D-A1C4-AA7FB96996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131" y="2002664"/>
            <a:ext cx="3870117" cy="2340735"/>
          </a:xfrm>
          <a:prstGeom prst="rect">
            <a:avLst/>
          </a:prstGeom>
        </p:spPr>
      </p:pic>
    </p:spTree>
    <p:extLst>
      <p:ext uri="{BB962C8B-B14F-4D97-AF65-F5344CB8AC3E}">
        <p14:creationId xmlns:p14="http://schemas.microsoft.com/office/powerpoint/2010/main" val="42258095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cs typeface="Gill Sans"/>
              </a:rPr>
              <a:t>Climate, Environment and Curriculum</a:t>
            </a:r>
            <a:endParaRPr lang="en-US" sz="3200" dirty="0">
              <a:solidFill>
                <a:schemeClr val="tx2">
                  <a:lumMod val="75000"/>
                  <a:lumOff val="25000"/>
                </a:schemeClr>
              </a:solidFill>
              <a:latin typeface="Gill Sans"/>
              <a:ea typeface="+mj-ea"/>
              <a:cs typeface="Gill Sans"/>
            </a:endParaRPr>
          </a:p>
        </p:txBody>
      </p:sp>
      <p:sp>
        <p:nvSpPr>
          <p:cNvPr id="19458" name="Subtitle 7"/>
          <p:cNvSpPr>
            <a:spLocks noGrp="1"/>
          </p:cNvSpPr>
          <p:nvPr>
            <p:ph type="subTitle" idx="1"/>
          </p:nvPr>
        </p:nvSpPr>
        <p:spPr bwMode="auto">
          <a:xfrm>
            <a:off x="533400" y="1981200"/>
            <a:ext cx="7751284" cy="3048000"/>
          </a:xfrm>
        </p:spPr>
        <p:txBody>
          <a:bodyPr wrap="square" numCol="1" anchorCtr="0" compatLnSpc="1">
            <a:prstTxWarp prst="textNoShape">
              <a:avLst/>
            </a:prstTxWarp>
            <a:normAutofit/>
          </a:bodyPr>
          <a:lstStyle/>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dirty="0">
              <a:solidFill>
                <a:schemeClr val="tx1"/>
              </a:solidFill>
              <a:latin typeface="Calibri"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600" y="152400"/>
            <a:ext cx="1524000" cy="11554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3F0D8EB7-CE46-A144-AEE5-CCFD766660BF}"/>
              </a:ext>
            </a:extLst>
          </p:cNvPr>
          <p:cNvSpPr txBox="1"/>
          <p:nvPr/>
        </p:nvSpPr>
        <p:spPr>
          <a:xfrm>
            <a:off x="533400" y="5454134"/>
            <a:ext cx="7213600" cy="400110"/>
          </a:xfrm>
          <a:prstGeom prst="rect">
            <a:avLst/>
          </a:prstGeom>
          <a:noFill/>
        </p:spPr>
        <p:txBody>
          <a:bodyPr wrap="square" rtlCol="0">
            <a:spAutoFit/>
          </a:bodyPr>
          <a:lstStyle/>
          <a:p>
            <a:r>
              <a:rPr lang="en-US" sz="2000" dirty="0" err="1">
                <a:latin typeface="Times New Roman" panose="02020603050405020304" pitchFamily="18" charset="0"/>
                <a:cs typeface="Times New Roman" panose="02020603050405020304" pitchFamily="18" charset="0"/>
              </a:rPr>
              <a:t>naee.org.uk</a:t>
            </a:r>
            <a:r>
              <a:rPr lang="en-US" sz="2000" dirty="0">
                <a:latin typeface="Times New Roman" panose="02020603050405020304" pitchFamily="18" charset="0"/>
                <a:cs typeface="Times New Roman" panose="02020603050405020304" pitchFamily="18" charset="0"/>
              </a:rPr>
              <a:t>/latest-report-from-</a:t>
            </a:r>
            <a:r>
              <a:rPr lang="en-US" sz="2000" dirty="0" err="1">
                <a:latin typeface="Times New Roman" panose="02020603050405020304" pitchFamily="18" charset="0"/>
                <a:cs typeface="Times New Roman" panose="02020603050405020304" pitchFamily="18" charset="0"/>
              </a:rPr>
              <a:t>naee</a:t>
            </a:r>
            <a:r>
              <a:rPr lang="en-US" sz="2000" dirty="0">
                <a:latin typeface="Times New Roman" panose="02020603050405020304" pitchFamily="18" charset="0"/>
                <a:cs typeface="Times New Roman" panose="02020603050405020304" pitchFamily="18" charset="0"/>
              </a:rPr>
              <a:t> </a:t>
            </a:r>
          </a:p>
        </p:txBody>
      </p:sp>
      <p:pic>
        <p:nvPicPr>
          <p:cNvPr id="7" name="Picture 6" descr="Graphical user interface, text, application, email&#10;&#10;Description automatically generated">
            <a:extLst>
              <a:ext uri="{FF2B5EF4-FFF2-40B4-BE49-F238E27FC236}">
                <a16:creationId xmlns:a16="http://schemas.microsoft.com/office/drawing/2014/main" id="{06299929-CC3D-0A46-8CE6-EC75F9E40E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6400" y="2686050"/>
            <a:ext cx="3530600" cy="2647950"/>
          </a:xfrm>
          <a:prstGeom prst="rect">
            <a:avLst/>
          </a:prstGeom>
        </p:spPr>
      </p:pic>
      <p:pic>
        <p:nvPicPr>
          <p:cNvPr id="9" name="Picture 8" descr="Graphical user interface, text, application, email&#10;&#10;Description automatically generated">
            <a:extLst>
              <a:ext uri="{FF2B5EF4-FFF2-40B4-BE49-F238E27FC236}">
                <a16:creationId xmlns:a16="http://schemas.microsoft.com/office/drawing/2014/main" id="{5805ACA7-CD83-0643-B923-41FB1248F6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540" y="1979554"/>
            <a:ext cx="3763838" cy="2838450"/>
          </a:xfrm>
          <a:prstGeom prst="rect">
            <a:avLst/>
          </a:prstGeom>
        </p:spPr>
      </p:pic>
    </p:spTree>
    <p:extLst>
      <p:ext uri="{BB962C8B-B14F-4D97-AF65-F5344CB8AC3E}">
        <p14:creationId xmlns:p14="http://schemas.microsoft.com/office/powerpoint/2010/main" val="15714916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cs typeface="Gill Sans"/>
              </a:rPr>
              <a:t>Climate, Environment and Curriculum</a:t>
            </a:r>
            <a:endParaRPr lang="en-US" sz="3200" dirty="0">
              <a:solidFill>
                <a:schemeClr val="tx2">
                  <a:lumMod val="75000"/>
                  <a:lumOff val="25000"/>
                </a:schemeClr>
              </a:solidFill>
              <a:latin typeface="Gill Sans"/>
              <a:ea typeface="+mj-ea"/>
              <a:cs typeface="Gill Sans"/>
            </a:endParaRPr>
          </a:p>
        </p:txBody>
      </p:sp>
      <p:sp>
        <p:nvSpPr>
          <p:cNvPr id="19458" name="Subtitle 7"/>
          <p:cNvSpPr>
            <a:spLocks noGrp="1"/>
          </p:cNvSpPr>
          <p:nvPr>
            <p:ph type="subTitle" idx="1"/>
          </p:nvPr>
        </p:nvSpPr>
        <p:spPr bwMode="auto">
          <a:xfrm>
            <a:off x="3886200" y="1981200"/>
            <a:ext cx="4267200" cy="2133600"/>
          </a:xfrm>
        </p:spPr>
        <p:txBody>
          <a:bodyPr wrap="square" numCol="1" anchorCtr="0" compatLnSpc="1">
            <a:prstTxWarp prst="textNoShape">
              <a:avLst/>
            </a:prstTxWarp>
            <a:normAutofit lnSpcReduction="10000"/>
          </a:bodyPr>
          <a:lstStyle/>
          <a:p>
            <a:pPr marL="184150">
              <a:lnSpc>
                <a:spcPct val="110000"/>
              </a:lnSpc>
            </a:pPr>
            <a:r>
              <a:rPr lang="en-GB" sz="1700" dirty="0">
                <a:solidFill>
                  <a:srgbClr val="000000"/>
                </a:solidFill>
                <a:latin typeface="Times New Roman" panose="02020603050405020304" pitchFamily="18" charset="0"/>
                <a:cs typeface="Times New Roman" panose="02020603050405020304" pitchFamily="18" charset="0"/>
              </a:rPr>
              <a:t>“Although the government shares young people’s concern about climate change, w</a:t>
            </a:r>
            <a:r>
              <a:rPr lang="en-GB" sz="1600" dirty="0">
                <a:solidFill>
                  <a:srgbClr val="000000"/>
                </a:solidFill>
                <a:latin typeface="Times New Roman" panose="02020603050405020304" pitchFamily="18" charset="0"/>
                <a:cs typeface="Times New Roman" panose="02020603050405020304" pitchFamily="18" charset="0"/>
              </a:rPr>
              <a:t>e don’t think it should be at the expense of a child’s education because what we want is for the next generation to be as well educated as possible to tackle these kinds of problem, and you don’t do that by missing out on an education.”</a:t>
            </a:r>
          </a:p>
          <a:p>
            <a:pPr>
              <a:lnSpc>
                <a:spcPct val="120000"/>
              </a:lnSpc>
            </a:pPr>
            <a:endParaRPr lang="en-GB" sz="4400" dirty="0">
              <a:solidFill>
                <a:srgbClr val="000000"/>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4400" dirty="0">
              <a:solidFill>
                <a:schemeClr val="tx1"/>
              </a:solidFill>
              <a:latin typeface="Calibri"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           </a:t>
            </a:r>
            <a:r>
              <a:rPr lang="en-US" sz="900" spc="0" dirty="0" err="1">
                <a:solidFill>
                  <a:schemeClr val="tx2">
                    <a:lumMod val="75000"/>
                    <a:lumOff val="25000"/>
                  </a:schemeClr>
                </a:solidFill>
                <a:latin typeface="Gill Sans"/>
                <a:cs typeface="Gill Sans"/>
              </a:rPr>
              <a:t>naee.org.uk</a:t>
            </a:r>
            <a:r>
              <a:rPr lang="en-US" sz="900" spc="0" dirty="0">
                <a:solidFill>
                  <a:schemeClr val="tx2">
                    <a:lumMod val="75000"/>
                    <a:lumOff val="25000"/>
                  </a:schemeClr>
                </a:solidFill>
                <a:latin typeface="Gill Sans"/>
                <a:cs typeface="Gill Sans"/>
              </a:rPr>
              <a:t>        </a:t>
            </a:r>
            <a:r>
              <a:rPr lang="en-US" sz="900" spc="0" dirty="0" err="1">
                <a:solidFill>
                  <a:schemeClr val="tx2">
                    <a:lumMod val="75000"/>
                    <a:lumOff val="25000"/>
                  </a:schemeClr>
                </a:solidFill>
                <a:latin typeface="Gill Sans"/>
                <a:cs typeface="Gill Sans"/>
              </a:rPr>
              <a:t>info@naee.org.uk</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599" y="152400"/>
            <a:ext cx="1524001" cy="11554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a:extLst>
              <a:ext uri="{FF2B5EF4-FFF2-40B4-BE49-F238E27FC236}">
                <a16:creationId xmlns:a16="http://schemas.microsoft.com/office/drawing/2014/main" id="{C0B4E035-4E90-4E41-A75D-9FB0786256A8}"/>
              </a:ext>
            </a:extLst>
          </p:cNvPr>
          <p:cNvSpPr txBox="1"/>
          <p:nvPr/>
        </p:nvSpPr>
        <p:spPr>
          <a:xfrm>
            <a:off x="381000" y="4486959"/>
            <a:ext cx="3429000" cy="1677382"/>
          </a:xfrm>
          <a:prstGeom prst="rect">
            <a:avLst/>
          </a:prstGeom>
          <a:noFill/>
        </p:spPr>
        <p:txBody>
          <a:bodyPr wrap="square" rtlCol="0">
            <a:spAutoFit/>
          </a:bodyPr>
          <a:lstStyle/>
          <a:p>
            <a:endParaRPr lang="en-GB" sz="1100" b="1" dirty="0">
              <a:latin typeface="Times New Roman" panose="02020603050405020304" pitchFamily="18" charset="0"/>
              <a:cs typeface="Times New Roman" panose="02020603050405020304" pitchFamily="18" charset="0"/>
            </a:endParaRPr>
          </a:p>
          <a:p>
            <a:r>
              <a:rPr lang="en-GB" sz="1600" b="1" dirty="0">
                <a:latin typeface="Times New Roman" panose="02020603050405020304" pitchFamily="18" charset="0"/>
                <a:cs typeface="Times New Roman" panose="02020603050405020304" pitchFamily="18" charset="0"/>
              </a:rPr>
              <a:t>Rt Hon Nick Gibb MP</a:t>
            </a:r>
          </a:p>
          <a:p>
            <a:endParaRPr lang="en-GB" sz="100" b="1"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Minister of State for School Standards, speaking on Radio 4 on 25</a:t>
            </a:r>
            <a:r>
              <a:rPr lang="en-GB" baseline="30000" dirty="0">
                <a:latin typeface="Times New Roman" panose="02020603050405020304" pitchFamily="18" charset="0"/>
                <a:cs typeface="Times New Roman" panose="02020603050405020304" pitchFamily="18" charset="0"/>
              </a:rPr>
              <a:t>th</a:t>
            </a:r>
            <a:r>
              <a:rPr lang="en-GB" dirty="0">
                <a:latin typeface="Times New Roman" panose="02020603050405020304" pitchFamily="18" charset="0"/>
                <a:cs typeface="Times New Roman" panose="02020603050405020304" pitchFamily="18" charset="0"/>
              </a:rPr>
              <a:t> September 2019 about the Friday climate strikes.</a:t>
            </a:r>
            <a:endParaRPr lang="en-US" dirty="0"/>
          </a:p>
        </p:txBody>
      </p:sp>
      <p:pic>
        <p:nvPicPr>
          <p:cNvPr id="9" name="Picture 8" descr="A group of people standing in front of a crowd&#10;&#10;Description automatically generated">
            <a:extLst>
              <a:ext uri="{FF2B5EF4-FFF2-40B4-BE49-F238E27FC236}">
                <a16:creationId xmlns:a16="http://schemas.microsoft.com/office/drawing/2014/main" id="{AAB2E791-9418-E64F-B03E-0FBAACBF27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2051578"/>
            <a:ext cx="3429000" cy="2289918"/>
          </a:xfrm>
          <a:prstGeom prst="rect">
            <a:avLst/>
          </a:prstGeom>
        </p:spPr>
      </p:pic>
      <p:pic>
        <p:nvPicPr>
          <p:cNvPr id="6" name="Picture 5" descr="A group of people holding a sign posing for the camera&#10;&#10;Description automatically generated">
            <a:extLst>
              <a:ext uri="{FF2B5EF4-FFF2-40B4-BE49-F238E27FC236}">
                <a16:creationId xmlns:a16="http://schemas.microsoft.com/office/drawing/2014/main" id="{B0326DA0-D477-DC40-92C4-B68554D904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86200" y="4341496"/>
            <a:ext cx="3657600" cy="2221053"/>
          </a:xfrm>
          <a:prstGeom prst="rect">
            <a:avLst/>
          </a:prstGeom>
        </p:spPr>
      </p:pic>
    </p:spTree>
    <p:extLst>
      <p:ext uri="{BB962C8B-B14F-4D97-AF65-F5344CB8AC3E}">
        <p14:creationId xmlns:p14="http://schemas.microsoft.com/office/powerpoint/2010/main" val="9205518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cs typeface="Gill Sans"/>
              </a:rPr>
              <a:t>Climate, Environment and Curriculum</a:t>
            </a:r>
            <a:endParaRPr lang="en-US" sz="3200" dirty="0">
              <a:solidFill>
                <a:schemeClr val="tx2">
                  <a:lumMod val="75000"/>
                  <a:lumOff val="25000"/>
                </a:schemeClr>
              </a:solidFill>
              <a:latin typeface="Gill Sans"/>
              <a:ea typeface="+mj-ea"/>
              <a:cs typeface="Gill Sans"/>
            </a:endParaRPr>
          </a:p>
        </p:txBody>
      </p:sp>
      <p:sp>
        <p:nvSpPr>
          <p:cNvPr id="19458" name="Subtitle 7"/>
          <p:cNvSpPr>
            <a:spLocks noGrp="1"/>
          </p:cNvSpPr>
          <p:nvPr>
            <p:ph type="subTitle" idx="1"/>
          </p:nvPr>
        </p:nvSpPr>
        <p:spPr bwMode="auto">
          <a:xfrm>
            <a:off x="3886200" y="1981200"/>
            <a:ext cx="4267200" cy="2133600"/>
          </a:xfrm>
        </p:spPr>
        <p:txBody>
          <a:bodyPr wrap="square" numCol="1" anchorCtr="0" compatLnSpc="1">
            <a:prstTxWarp prst="textNoShape">
              <a:avLst/>
            </a:prstTxWarp>
            <a:normAutofit/>
          </a:bodyPr>
          <a:lstStyle/>
          <a:p>
            <a:pPr marL="184150">
              <a:lnSpc>
                <a:spcPct val="110000"/>
              </a:lnSpc>
            </a:pPr>
            <a:endParaRPr lang="en-GB" sz="4400" dirty="0">
              <a:solidFill>
                <a:srgbClr val="000000"/>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4400" dirty="0">
              <a:solidFill>
                <a:schemeClr val="tx1"/>
              </a:solidFill>
              <a:latin typeface="Calibri"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           </a:t>
            </a:r>
            <a:r>
              <a:rPr lang="en-US" sz="900" spc="0" dirty="0" err="1">
                <a:solidFill>
                  <a:schemeClr val="tx2">
                    <a:lumMod val="75000"/>
                    <a:lumOff val="25000"/>
                  </a:schemeClr>
                </a:solidFill>
                <a:latin typeface="Gill Sans"/>
                <a:cs typeface="Gill Sans"/>
              </a:rPr>
              <a:t>naee.org.uk</a:t>
            </a:r>
            <a:r>
              <a:rPr lang="en-US" sz="900" spc="0" dirty="0">
                <a:solidFill>
                  <a:schemeClr val="tx2">
                    <a:lumMod val="75000"/>
                    <a:lumOff val="25000"/>
                  </a:schemeClr>
                </a:solidFill>
                <a:latin typeface="Gill Sans"/>
                <a:cs typeface="Gill Sans"/>
              </a:rPr>
              <a:t>        </a:t>
            </a:r>
            <a:r>
              <a:rPr lang="en-US" sz="900" spc="0" dirty="0" err="1">
                <a:solidFill>
                  <a:schemeClr val="tx2">
                    <a:lumMod val="75000"/>
                    <a:lumOff val="25000"/>
                  </a:schemeClr>
                </a:solidFill>
                <a:latin typeface="Gill Sans"/>
                <a:cs typeface="Gill Sans"/>
              </a:rPr>
              <a:t>info@naee.org.uk</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599" y="152400"/>
            <a:ext cx="1524001" cy="11554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C0B4E035-4E90-4E41-A75D-9FB0786256A8}"/>
              </a:ext>
            </a:extLst>
          </p:cNvPr>
          <p:cNvSpPr txBox="1"/>
          <p:nvPr/>
        </p:nvSpPr>
        <p:spPr>
          <a:xfrm>
            <a:off x="381000" y="4035369"/>
            <a:ext cx="3305114" cy="1877437"/>
          </a:xfrm>
          <a:prstGeom prst="rect">
            <a:avLst/>
          </a:prstGeom>
          <a:noFill/>
        </p:spPr>
        <p:txBody>
          <a:bodyPr wrap="square" rtlCol="0">
            <a:spAutoFit/>
          </a:bodyPr>
          <a:lstStyle/>
          <a:p>
            <a:r>
              <a:rPr lang="en-GB" sz="1600" b="1" dirty="0">
                <a:latin typeface="Times New Roman" panose="02020603050405020304" pitchFamily="18" charset="0"/>
                <a:cs typeface="Times New Roman" panose="02020603050405020304" pitchFamily="18" charset="0"/>
              </a:rPr>
              <a:t>Sue Harte</a:t>
            </a:r>
          </a:p>
          <a:p>
            <a:endParaRPr lang="en-GB" sz="600" b="1" dirty="0">
              <a:latin typeface="Times New Roman" panose="02020603050405020304" pitchFamily="18" charset="0"/>
              <a:cs typeface="Times New Roman" panose="02020603050405020304" pitchFamily="18" charset="0"/>
            </a:endParaRPr>
          </a:p>
          <a:p>
            <a:r>
              <a:rPr lang="en-GB" sz="1600" dirty="0">
                <a:latin typeface="Times New Roman" panose="02020603050405020304" pitchFamily="18" charset="0"/>
                <a:cs typeface="Times New Roman" panose="02020603050405020304" pitchFamily="18" charset="0"/>
              </a:rPr>
              <a:t>Head of John Stainer Primary School, Brockley</a:t>
            </a:r>
          </a:p>
          <a:p>
            <a:endParaRPr lang="en-GB" sz="1400" dirty="0">
              <a:latin typeface="Times New Roman" panose="02020603050405020304" pitchFamily="18" charset="0"/>
              <a:cs typeface="Times New Roman" panose="02020603050405020304" pitchFamily="18" charset="0"/>
            </a:endParaRPr>
          </a:p>
          <a:p>
            <a:r>
              <a:rPr lang="en-GB" sz="1600" dirty="0">
                <a:latin typeface="Times New Roman" panose="02020603050405020304" pitchFamily="18" charset="0"/>
                <a:cs typeface="Times New Roman" panose="02020603050405020304" pitchFamily="18" charset="0"/>
              </a:rPr>
              <a:t>Quoted in The Times in September 2019 explaining why she went with the school council on a climate strike</a:t>
            </a:r>
            <a:r>
              <a:rPr lang="en-GB" sz="1400" dirty="0">
                <a:latin typeface="Times New Roman" panose="02020603050405020304" pitchFamily="18" charset="0"/>
                <a:cs typeface="Times New Roman" panose="02020603050405020304" pitchFamily="18" charset="0"/>
              </a:rPr>
              <a:t>.</a:t>
            </a:r>
            <a:endParaRPr lang="en-US" sz="14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4C6D59C2-EA7F-4543-BAE7-FB6820E7E7F7}"/>
              </a:ext>
            </a:extLst>
          </p:cNvPr>
          <p:cNvSpPr txBox="1"/>
          <p:nvPr/>
        </p:nvSpPr>
        <p:spPr>
          <a:xfrm>
            <a:off x="381000" y="2038788"/>
            <a:ext cx="7315200" cy="1938992"/>
          </a:xfrm>
          <a:prstGeom prst="rect">
            <a:avLst/>
          </a:prstGeom>
          <a:noFill/>
        </p:spPr>
        <p:txBody>
          <a:bodyPr wrap="square" rtlCol="0">
            <a:spAutoFit/>
          </a:bodyPr>
          <a:lstStyle/>
          <a:p>
            <a:r>
              <a:rPr lang="en-GB" sz="1600" dirty="0">
                <a:solidFill>
                  <a:srgbClr val="000000"/>
                </a:solidFill>
                <a:latin typeface="Times New Roman" panose="02020603050405020304" pitchFamily="18" charset="0"/>
                <a:cs typeface="Times New Roman" panose="02020603050405020304" pitchFamily="18" charset="0"/>
              </a:rPr>
              <a:t>"</a:t>
            </a:r>
            <a:r>
              <a:rPr lang="en-GB" dirty="0">
                <a:solidFill>
                  <a:srgbClr val="000000"/>
                </a:solidFill>
                <a:latin typeface="Times New Roman" panose="02020603050405020304" pitchFamily="18" charset="0"/>
                <a:cs typeface="Times New Roman" panose="02020603050405020304" pitchFamily="18" charset="0"/>
              </a:rPr>
              <a:t>Children feel very passionately about it.  In school we’ve debated it.  They have a climate-change afterschool club that they can choose to join.  It’s something that we’ve woven into the curriculum.”</a:t>
            </a:r>
          </a:p>
          <a:p>
            <a:endParaRPr lang="en-GB" sz="1000" dirty="0">
              <a:solidFill>
                <a:srgbClr val="000000"/>
              </a:solidFill>
              <a:latin typeface="Times New Roman" panose="02020603050405020304" pitchFamily="18" charset="0"/>
              <a:cs typeface="Times New Roman" panose="02020603050405020304" pitchFamily="18" charset="0"/>
            </a:endParaRPr>
          </a:p>
          <a:p>
            <a:r>
              <a:rPr lang="en-GB" sz="1600" dirty="0">
                <a:solidFill>
                  <a:srgbClr val="000000"/>
                </a:solidFill>
                <a:latin typeface="Times New Roman" panose="02020603050405020304" pitchFamily="18" charset="0"/>
                <a:cs typeface="Times New Roman" panose="02020603050405020304" pitchFamily="18" charset="0"/>
              </a:rPr>
              <a:t>“</a:t>
            </a:r>
            <a:r>
              <a:rPr lang="en-GB" dirty="0">
                <a:solidFill>
                  <a:srgbClr val="000000"/>
                </a:solidFill>
                <a:latin typeface="Times New Roman" panose="02020603050405020304" pitchFamily="18" charset="0"/>
                <a:cs typeface="Times New Roman" panose="02020603050405020304" pitchFamily="18" charset="0"/>
              </a:rPr>
              <a:t>I see it as parents wanting to educate their children about their democratic right, so it’s part of the British values lessons.  It’s a very good way of them doing that.  I think it’s very positive that they are doing that</a:t>
            </a:r>
            <a:r>
              <a:rPr lang="en-GB" sz="1600" dirty="0">
                <a:solidFill>
                  <a:srgbClr val="000000"/>
                </a:solidFill>
                <a:latin typeface="Times New Roman" panose="02020603050405020304" pitchFamily="18" charset="0"/>
                <a:cs typeface="Times New Roman" panose="02020603050405020304" pitchFamily="18" charset="0"/>
              </a:rPr>
              <a:t>.”</a:t>
            </a:r>
            <a:endParaRPr lang="en-US" sz="1600" dirty="0">
              <a:solidFill>
                <a:srgbClr val="000000"/>
              </a:solidFill>
              <a:latin typeface="Times New Roman" panose="02020603050405020304" pitchFamily="18" charset="0"/>
              <a:cs typeface="Times New Roman" panose="02020603050405020304" pitchFamily="18" charset="0"/>
            </a:endParaRPr>
          </a:p>
        </p:txBody>
      </p:sp>
      <p:pic>
        <p:nvPicPr>
          <p:cNvPr id="7" name="Picture 6" descr="A group of people holding a sign posing for the camera&#10;&#10;Description automatically generated">
            <a:extLst>
              <a:ext uri="{FF2B5EF4-FFF2-40B4-BE49-F238E27FC236}">
                <a16:creationId xmlns:a16="http://schemas.microsoft.com/office/drawing/2014/main" id="{FCD158B0-11CE-F049-836F-B2B674E0E4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0442" y="3961124"/>
            <a:ext cx="3661430" cy="2440953"/>
          </a:xfrm>
          <a:prstGeom prst="rect">
            <a:avLst/>
          </a:prstGeom>
        </p:spPr>
      </p:pic>
    </p:spTree>
    <p:extLst>
      <p:ext uri="{BB962C8B-B14F-4D97-AF65-F5344CB8AC3E}">
        <p14:creationId xmlns:p14="http://schemas.microsoft.com/office/powerpoint/2010/main" val="9371349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cs typeface="Gill Sans"/>
              </a:rPr>
              <a:t>Climate, Environment and Curriculum</a:t>
            </a:r>
            <a:endParaRPr lang="en-US" sz="3200" dirty="0">
              <a:solidFill>
                <a:schemeClr val="tx2">
                  <a:lumMod val="75000"/>
                  <a:lumOff val="25000"/>
                </a:schemeClr>
              </a:solidFill>
              <a:latin typeface="Gill Sans"/>
              <a:ea typeface="+mj-ea"/>
              <a:cs typeface="Gill Sans"/>
            </a:endParaRPr>
          </a:p>
        </p:txBody>
      </p:sp>
      <p:sp>
        <p:nvSpPr>
          <p:cNvPr id="19458" name="Subtitle 7"/>
          <p:cNvSpPr>
            <a:spLocks noGrp="1"/>
          </p:cNvSpPr>
          <p:nvPr>
            <p:ph type="subTitle" idx="1"/>
          </p:nvPr>
        </p:nvSpPr>
        <p:spPr bwMode="auto">
          <a:xfrm>
            <a:off x="3886200" y="1981200"/>
            <a:ext cx="4267200" cy="2133600"/>
          </a:xfrm>
        </p:spPr>
        <p:txBody>
          <a:bodyPr wrap="square" numCol="1" anchorCtr="0" compatLnSpc="1">
            <a:prstTxWarp prst="textNoShape">
              <a:avLst/>
            </a:prstTxWarp>
            <a:normAutofit/>
          </a:bodyPr>
          <a:lstStyle/>
          <a:p>
            <a:pPr marL="184150">
              <a:lnSpc>
                <a:spcPct val="110000"/>
              </a:lnSpc>
            </a:pPr>
            <a:endParaRPr lang="en-GB" sz="4400" dirty="0">
              <a:solidFill>
                <a:srgbClr val="000000"/>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4400" dirty="0">
              <a:solidFill>
                <a:schemeClr val="tx1"/>
              </a:solidFill>
              <a:latin typeface="Calibri"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599" y="152400"/>
            <a:ext cx="1524001" cy="11554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a:extLst>
              <a:ext uri="{FF2B5EF4-FFF2-40B4-BE49-F238E27FC236}">
                <a16:creationId xmlns:a16="http://schemas.microsoft.com/office/drawing/2014/main" id="{C0B4E035-4E90-4E41-A75D-9FB0786256A8}"/>
              </a:ext>
            </a:extLst>
          </p:cNvPr>
          <p:cNvSpPr txBox="1"/>
          <p:nvPr/>
        </p:nvSpPr>
        <p:spPr>
          <a:xfrm>
            <a:off x="381000" y="4325117"/>
            <a:ext cx="3124200" cy="1862048"/>
          </a:xfrm>
          <a:prstGeom prst="rect">
            <a:avLst/>
          </a:prstGeom>
          <a:noFill/>
        </p:spPr>
        <p:txBody>
          <a:bodyPr wrap="square" rtlCol="0">
            <a:spAutoFit/>
          </a:bodyPr>
          <a:lstStyle/>
          <a:p>
            <a:r>
              <a:rPr lang="en-GB" b="1" dirty="0">
                <a:latin typeface="Times New Roman" panose="02020603050405020304" pitchFamily="18" charset="0"/>
                <a:cs typeface="Times New Roman" panose="02020603050405020304" pitchFamily="18" charset="0"/>
              </a:rPr>
              <a:t>Izzy Lewis </a:t>
            </a:r>
            <a:endParaRPr lang="en-GB" dirty="0">
              <a:latin typeface="Times New Roman" panose="02020603050405020304" pitchFamily="18" charset="0"/>
              <a:cs typeface="Times New Roman" panose="02020603050405020304" pitchFamily="18" charset="0"/>
            </a:endParaRPr>
          </a:p>
          <a:p>
            <a:r>
              <a:rPr lang="en-GB" b="1" dirty="0">
                <a:latin typeface="Times New Roman" panose="02020603050405020304" pitchFamily="18" charset="0"/>
                <a:cs typeface="Times New Roman" panose="02020603050405020304" pitchFamily="18" charset="0"/>
              </a:rPr>
              <a:t>Kamila </a:t>
            </a:r>
            <a:r>
              <a:rPr lang="en-GB" b="1" dirty="0" err="1">
                <a:latin typeface="Times New Roman" panose="02020603050405020304" pitchFamily="18" charset="0"/>
                <a:cs typeface="Times New Roman" panose="02020603050405020304" pitchFamily="18" charset="0"/>
              </a:rPr>
              <a:t>Chamcham</a:t>
            </a:r>
            <a:r>
              <a:rPr lang="en-GB" b="1" dirty="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 </a:t>
            </a:r>
          </a:p>
          <a:p>
            <a:r>
              <a:rPr lang="en-GB" b="1" dirty="0" err="1">
                <a:latin typeface="Times New Roman" panose="02020603050405020304" pitchFamily="18" charset="0"/>
                <a:cs typeface="Times New Roman" panose="02020603050405020304" pitchFamily="18" charset="0"/>
              </a:rPr>
              <a:t>Rasha</a:t>
            </a:r>
            <a:r>
              <a:rPr lang="en-GB" b="1" dirty="0">
                <a:latin typeface="Times New Roman" panose="02020603050405020304" pitchFamily="18" charset="0"/>
                <a:cs typeface="Times New Roman" panose="02020603050405020304" pitchFamily="18" charset="0"/>
              </a:rPr>
              <a:t> </a:t>
            </a:r>
            <a:r>
              <a:rPr lang="en-GB" b="1" dirty="0" err="1">
                <a:latin typeface="Times New Roman" panose="02020603050405020304" pitchFamily="18" charset="0"/>
                <a:cs typeface="Times New Roman" panose="02020603050405020304" pitchFamily="18" charset="0"/>
              </a:rPr>
              <a:t>Alsouleman</a:t>
            </a:r>
            <a:r>
              <a:rPr lang="en-GB" b="1" dirty="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 </a:t>
            </a:r>
          </a:p>
          <a:p>
            <a:r>
              <a:rPr lang="en-GB" b="1" dirty="0">
                <a:latin typeface="Times New Roman" panose="02020603050405020304" pitchFamily="18" charset="0"/>
                <a:cs typeface="Times New Roman" panose="02020603050405020304" pitchFamily="18" charset="0"/>
              </a:rPr>
              <a:t>Lucy Gibbons </a:t>
            </a:r>
            <a:r>
              <a:rPr lang="en-GB" dirty="0">
                <a:latin typeface="Times New Roman" panose="02020603050405020304" pitchFamily="18" charset="0"/>
                <a:cs typeface="Times New Roman" panose="02020603050405020304" pitchFamily="18" charset="0"/>
              </a:rPr>
              <a:t> </a:t>
            </a:r>
          </a:p>
          <a:p>
            <a:endParaRPr lang="en-GB" sz="1100" dirty="0">
              <a:latin typeface="Times New Roman" panose="02020603050405020304" pitchFamily="18" charset="0"/>
              <a:cs typeface="Times New Roman" panose="02020603050405020304" pitchFamily="18" charset="0"/>
            </a:endParaRPr>
          </a:p>
          <a:p>
            <a:r>
              <a:rPr lang="en-GB" sz="1600" dirty="0">
                <a:latin typeface="Times New Roman" panose="02020603050405020304" pitchFamily="18" charset="0"/>
                <a:cs typeface="Times New Roman" panose="02020603050405020304" pitchFamily="18" charset="0"/>
              </a:rPr>
              <a:t>Cheney School, Oxford; May 2019</a:t>
            </a:r>
          </a:p>
          <a:p>
            <a:endParaRPr lang="en-US" sz="16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4C6D59C2-EA7F-4543-BAE7-FB6820E7E7F7}"/>
              </a:ext>
            </a:extLst>
          </p:cNvPr>
          <p:cNvSpPr txBox="1"/>
          <p:nvPr/>
        </p:nvSpPr>
        <p:spPr>
          <a:xfrm>
            <a:off x="381000" y="2038788"/>
            <a:ext cx="7391400" cy="2185214"/>
          </a:xfrm>
          <a:prstGeom prst="rect">
            <a:avLst/>
          </a:prstGeom>
          <a:noFill/>
        </p:spPr>
        <p:txBody>
          <a:bodyPr wrap="square" rtlCol="0">
            <a:spAutoFit/>
          </a:bodyPr>
          <a:lstStyle/>
          <a:p>
            <a:r>
              <a:rPr lang="en-GB" sz="1600" dirty="0">
                <a:solidFill>
                  <a:srgbClr val="000000"/>
                </a:solidFill>
                <a:latin typeface="Times New Roman" panose="02020603050405020304" pitchFamily="18" charset="0"/>
                <a:cs typeface="Times New Roman" panose="02020603050405020304" pitchFamily="18" charset="0"/>
              </a:rPr>
              <a:t>"</a:t>
            </a:r>
            <a:r>
              <a:rPr lang="en-GB" sz="1600" dirty="0">
                <a:latin typeface="Times New Roman" panose="02020603050405020304" pitchFamily="18" charset="0"/>
                <a:cs typeface="Times New Roman" panose="02020603050405020304" pitchFamily="18" charset="0"/>
              </a:rPr>
              <a:t>We are four 15 year old school students who are deeply concerned about the damage we’re doing to our planet and how it will affect our futures.  Climate change is the biggest issue of our time.  It must be a part of our education if our generation is to understand it and help us to combat its effects. </a:t>
            </a:r>
          </a:p>
          <a:p>
            <a:endParaRPr lang="en-GB" sz="700" b="1" dirty="0">
              <a:latin typeface="Times New Roman" panose="02020603050405020304" pitchFamily="18" charset="0"/>
              <a:cs typeface="Times New Roman" panose="02020603050405020304" pitchFamily="18" charset="0"/>
            </a:endParaRPr>
          </a:p>
          <a:p>
            <a:r>
              <a:rPr lang="en-GB" sz="1600" dirty="0">
                <a:latin typeface="Times New Roman" panose="02020603050405020304" pitchFamily="18" charset="0"/>
                <a:cs typeface="Times New Roman" panose="02020603050405020304" pitchFamily="18" charset="0"/>
              </a:rPr>
              <a:t>We’ve barely learned about the climate crisis at school, even though it’s supposed to be part of geography and science.  If young people like us are going to have any kind of future, the climate emergency must be a central, core part of our compulsory curriculum.”</a:t>
            </a:r>
          </a:p>
        </p:txBody>
      </p:sp>
      <p:pic>
        <p:nvPicPr>
          <p:cNvPr id="8" name="Picture 7" descr="A group of people posing for a photo&#10;&#10;Description automatically generated">
            <a:extLst>
              <a:ext uri="{FF2B5EF4-FFF2-40B4-BE49-F238E27FC236}">
                <a16:creationId xmlns:a16="http://schemas.microsoft.com/office/drawing/2014/main" id="{46C80081-4C3F-D64A-9B01-7D1E0323DD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6200" y="3989314"/>
            <a:ext cx="3886200" cy="2198594"/>
          </a:xfrm>
          <a:prstGeom prst="rect">
            <a:avLst/>
          </a:prstGeom>
        </p:spPr>
      </p:pic>
    </p:spTree>
    <p:extLst>
      <p:ext uri="{BB962C8B-B14F-4D97-AF65-F5344CB8AC3E}">
        <p14:creationId xmlns:p14="http://schemas.microsoft.com/office/powerpoint/2010/main" val="40168145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ea typeface="+mj-ea"/>
                <a:cs typeface="Gill Sans"/>
              </a:rPr>
              <a:t>Climate, Environment and Curriculum</a:t>
            </a:r>
          </a:p>
        </p:txBody>
      </p:sp>
      <p:sp>
        <p:nvSpPr>
          <p:cNvPr id="19458" name="Subtitle 7"/>
          <p:cNvSpPr>
            <a:spLocks noGrp="1"/>
          </p:cNvSpPr>
          <p:nvPr>
            <p:ph type="subTitle" idx="1"/>
          </p:nvPr>
        </p:nvSpPr>
        <p:spPr bwMode="auto">
          <a:xfrm>
            <a:off x="533400" y="1981200"/>
            <a:ext cx="7391400" cy="3962400"/>
          </a:xfrm>
        </p:spPr>
        <p:txBody>
          <a:bodyPr wrap="square" numCol="1" anchorCtr="0" compatLnSpc="1">
            <a:prstTxWarp prst="textNoShape">
              <a:avLst/>
            </a:prstTxWarp>
            <a:normAutofit fontScale="25000" lnSpcReduction="20000"/>
          </a:bodyPr>
          <a:lstStyle/>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a:lnSpc>
                <a:spcPct val="120000"/>
              </a:lnSpc>
            </a:pPr>
            <a:r>
              <a:rPr lang="en-GB" sz="8000" b="1" dirty="0">
                <a:solidFill>
                  <a:schemeClr val="tx1"/>
                </a:solidFill>
                <a:latin typeface="Times New Roman" panose="02020603050405020304" pitchFamily="18" charset="0"/>
                <a:cs typeface="Times New Roman" panose="02020603050405020304" pitchFamily="18" charset="0"/>
              </a:rPr>
              <a:t>UKSCN </a:t>
            </a:r>
            <a:r>
              <a:rPr lang="en-GB" sz="8000" dirty="0">
                <a:solidFill>
                  <a:schemeClr val="tx1"/>
                </a:solidFill>
                <a:latin typeface="Times New Roman" panose="02020603050405020304" pitchFamily="18" charset="0"/>
                <a:cs typeface="Times New Roman" panose="02020603050405020304" pitchFamily="18" charset="0"/>
              </a:rPr>
              <a:t>– the UK Student Climate Network organised monthly student protests inspired by Greta Thunberg’s </a:t>
            </a:r>
            <a:r>
              <a:rPr lang="en-GB" sz="8000" i="1" dirty="0">
                <a:solidFill>
                  <a:schemeClr val="tx1"/>
                </a:solidFill>
                <a:latin typeface="Times New Roman" panose="02020603050405020304" pitchFamily="18" charset="0"/>
                <a:cs typeface="Times New Roman" panose="02020603050405020304" pitchFamily="18" charset="0"/>
              </a:rPr>
              <a:t>#</a:t>
            </a:r>
            <a:r>
              <a:rPr lang="en-GB" sz="8000" i="1" dirty="0" err="1">
                <a:solidFill>
                  <a:schemeClr val="tx1"/>
                </a:solidFill>
                <a:latin typeface="Times New Roman" panose="02020603050405020304" pitchFamily="18" charset="0"/>
                <a:cs typeface="Times New Roman" panose="02020603050405020304" pitchFamily="18" charset="0"/>
              </a:rPr>
              <a:t>FridaysforFuture</a:t>
            </a:r>
            <a:r>
              <a:rPr lang="en-GB" sz="8000" i="1" dirty="0">
                <a:solidFill>
                  <a:schemeClr val="tx1"/>
                </a:solidFill>
                <a:latin typeface="Times New Roman" panose="02020603050405020304" pitchFamily="18" charset="0"/>
                <a:cs typeface="Times New Roman" panose="02020603050405020304" pitchFamily="18" charset="0"/>
              </a:rPr>
              <a:t> </a:t>
            </a:r>
            <a:r>
              <a:rPr lang="en-GB" sz="8000" dirty="0">
                <a:solidFill>
                  <a:schemeClr val="tx1"/>
                </a:solidFill>
                <a:latin typeface="Times New Roman" panose="02020603050405020304" pitchFamily="18" charset="0"/>
                <a:cs typeface="Times New Roman" panose="02020603050405020304" pitchFamily="18" charset="0"/>
              </a:rPr>
              <a:t>movement</a:t>
            </a:r>
          </a:p>
          <a:p>
            <a:pPr>
              <a:lnSpc>
                <a:spcPct val="120000"/>
              </a:lnSpc>
            </a:pPr>
            <a:endParaRPr lang="en-GB" sz="9600" dirty="0">
              <a:solidFill>
                <a:schemeClr val="tx1"/>
              </a:solidFill>
              <a:latin typeface="Times New Roman" panose="02020603050405020304" pitchFamily="18" charset="0"/>
              <a:cs typeface="Times New Roman" panose="02020603050405020304" pitchFamily="18" charset="0"/>
            </a:endParaRPr>
          </a:p>
          <a:p>
            <a:pPr marL="666750">
              <a:lnSpc>
                <a:spcPct val="120000"/>
              </a:lnSpc>
            </a:pPr>
            <a:r>
              <a:rPr lang="en-GB" sz="8000" dirty="0">
                <a:solidFill>
                  <a:schemeClr val="tx1"/>
                </a:solidFill>
                <a:latin typeface="Times New Roman" panose="02020603050405020304" pitchFamily="18" charset="0"/>
                <a:cs typeface="Times New Roman" panose="02020603050405020304" pitchFamily="18" charset="0"/>
              </a:rPr>
              <a:t>“We are a group of mostly under 18s taking to the streets to protest the government’s lack of action on the Climate Crisis.”</a:t>
            </a:r>
          </a:p>
          <a:p>
            <a:pPr marL="666750">
              <a:lnSpc>
                <a:spcPct val="120000"/>
              </a:lnSpc>
            </a:pPr>
            <a:endParaRPr lang="en-GB" sz="8000" dirty="0">
              <a:solidFill>
                <a:schemeClr val="tx1"/>
              </a:solidFill>
              <a:latin typeface="Times New Roman" panose="02020603050405020304" pitchFamily="18" charset="0"/>
              <a:cs typeface="Times New Roman" panose="02020603050405020304" pitchFamily="18" charset="0"/>
            </a:endParaRPr>
          </a:p>
          <a:p>
            <a:pPr marL="666750">
              <a:lnSpc>
                <a:spcPct val="120000"/>
              </a:lnSpc>
            </a:pPr>
            <a:r>
              <a:rPr lang="en-GB" sz="8000" dirty="0">
                <a:solidFill>
                  <a:schemeClr val="tx1"/>
                </a:solidFill>
                <a:latin typeface="Times New Roman" panose="02020603050405020304" pitchFamily="18" charset="0"/>
                <a:cs typeface="Times New Roman" panose="02020603050405020304" pitchFamily="18" charset="0"/>
              </a:rPr>
              <a:t>“We are mobilising unprecedented numbers of students to create a strong movement and send a message that we are tired of being ignored.”</a:t>
            </a:r>
          </a:p>
          <a:p>
            <a:pPr>
              <a:lnSpc>
                <a:spcPct val="120000"/>
              </a:lnSpc>
            </a:pPr>
            <a:endParaRPr lang="en-GB" sz="80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80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r>
              <a:rPr lang="en-US" sz="9600" dirty="0">
                <a:solidFill>
                  <a:schemeClr val="tx1"/>
                </a:solidFill>
                <a:latin typeface="Times New Roman" panose="02020603050405020304" pitchFamily="18" charset="0"/>
                <a:cs typeface="Times New Roman" panose="02020603050405020304" pitchFamily="18" charset="0"/>
              </a:rPr>
              <a:t> </a:t>
            </a:r>
            <a:endParaRPr lang="en-US" sz="7200" b="1"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72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72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1900" dirty="0">
              <a:solidFill>
                <a:schemeClr val="tx1"/>
              </a:solidFill>
              <a:latin typeface="Gill Sans" charset="0"/>
              <a:cs typeface="Gill Sans" charset="0"/>
            </a:endParaRPr>
          </a:p>
          <a:p>
            <a:pPr eaLnBrk="1" hangingPunct="1">
              <a:spcBef>
                <a:spcPct val="0"/>
              </a:spcBef>
              <a:defRPr/>
            </a:pPr>
            <a:endParaRPr lang="en-US" sz="6400" dirty="0">
              <a:solidFill>
                <a:schemeClr val="tx1"/>
              </a:solidFill>
              <a:latin typeface="Gill Sans" charset="0"/>
              <a:cs typeface="Gill Sans"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dirty="0">
              <a:solidFill>
                <a:schemeClr val="tx1"/>
              </a:solidFill>
              <a:latin typeface="Calibri"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600" y="152402"/>
            <a:ext cx="1524000" cy="11554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98517283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cs typeface="Gill Sans"/>
              </a:rPr>
              <a:t>Climate, Environment and Curriculum</a:t>
            </a:r>
            <a:endParaRPr lang="en-US" sz="3200" dirty="0">
              <a:solidFill>
                <a:schemeClr val="tx2">
                  <a:lumMod val="75000"/>
                  <a:lumOff val="25000"/>
                </a:schemeClr>
              </a:solidFill>
              <a:latin typeface="Gill Sans" panose="020B0A02020104020203" pitchFamily="34" charset="77"/>
              <a:ea typeface="+mj-ea"/>
              <a:cs typeface="Gill Sans"/>
            </a:endParaRPr>
          </a:p>
        </p:txBody>
      </p:sp>
      <p:sp>
        <p:nvSpPr>
          <p:cNvPr id="19458" name="Subtitle 7"/>
          <p:cNvSpPr>
            <a:spLocks noGrp="1"/>
          </p:cNvSpPr>
          <p:nvPr>
            <p:ph type="subTitle" idx="1"/>
          </p:nvPr>
        </p:nvSpPr>
        <p:spPr bwMode="auto">
          <a:xfrm>
            <a:off x="533400" y="1981200"/>
            <a:ext cx="7751284" cy="3048000"/>
          </a:xfrm>
        </p:spPr>
        <p:txBody>
          <a:bodyPr wrap="square" numCol="1" anchorCtr="0" compatLnSpc="1">
            <a:prstTxWarp prst="textNoShape">
              <a:avLst/>
            </a:prstTxWarp>
            <a:normAutofit/>
          </a:bodyPr>
          <a:lstStyle/>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dirty="0">
              <a:solidFill>
                <a:schemeClr val="tx1"/>
              </a:solidFill>
              <a:latin typeface="Calibri"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600" y="152400"/>
            <a:ext cx="1524000" cy="11554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3F0D8EB7-CE46-A144-AEE5-CCFD766660BF}"/>
              </a:ext>
            </a:extLst>
          </p:cNvPr>
          <p:cNvSpPr txBox="1"/>
          <p:nvPr/>
        </p:nvSpPr>
        <p:spPr>
          <a:xfrm>
            <a:off x="5542433" y="2172175"/>
            <a:ext cx="4285172" cy="338554"/>
          </a:xfrm>
          <a:prstGeom prst="rect">
            <a:avLst/>
          </a:prstGeom>
          <a:noFill/>
        </p:spPr>
        <p:txBody>
          <a:bodyPr wrap="square" rtlCol="0">
            <a:spAutoFit/>
          </a:bodyPr>
          <a:lstStyle/>
          <a:p>
            <a:r>
              <a:rPr lang="en-US" sz="1600" b="1" dirty="0" err="1">
                <a:solidFill>
                  <a:srgbClr val="C00000"/>
                </a:solidFill>
              </a:rPr>
              <a:t>teachthefuture.uk</a:t>
            </a:r>
            <a:endParaRPr lang="en-US" sz="1600" b="1" dirty="0">
              <a:solidFill>
                <a:srgbClr val="C00000"/>
              </a:solidFill>
            </a:endParaRPr>
          </a:p>
        </p:txBody>
      </p:sp>
      <p:pic>
        <p:nvPicPr>
          <p:cNvPr id="12" name="Picture 11" descr="A picture containing logo&#10;&#10;Description automatically generated">
            <a:extLst>
              <a:ext uri="{FF2B5EF4-FFF2-40B4-BE49-F238E27FC236}">
                <a16:creationId xmlns:a16="http://schemas.microsoft.com/office/drawing/2014/main" id="{997CE5AC-21D9-7A49-911E-9D61D310DA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6828" y="2066030"/>
            <a:ext cx="4285172" cy="560968"/>
          </a:xfrm>
          <a:prstGeom prst="rect">
            <a:avLst/>
          </a:prstGeom>
        </p:spPr>
      </p:pic>
      <p:pic>
        <p:nvPicPr>
          <p:cNvPr id="14" name="Picture 13" descr="A group of people holding a sign&#10;&#10;Description automatically generated with medium confidence">
            <a:extLst>
              <a:ext uri="{FF2B5EF4-FFF2-40B4-BE49-F238E27FC236}">
                <a16:creationId xmlns:a16="http://schemas.microsoft.com/office/drawing/2014/main" id="{E98C80D3-DB28-804F-AB3B-3D275A94EB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8544" y="3596867"/>
            <a:ext cx="4214856" cy="2092732"/>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E707FA52-8AEC-D745-85C7-5A05FED0AA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5868" y="5045040"/>
            <a:ext cx="3310257" cy="627207"/>
          </a:xfrm>
          <a:prstGeom prst="rect">
            <a:avLst/>
          </a:prstGeom>
        </p:spPr>
      </p:pic>
      <p:pic>
        <p:nvPicPr>
          <p:cNvPr id="18" name="Picture 17" descr="A picture containing text&#10;&#10;Description automatically generated">
            <a:extLst>
              <a:ext uri="{FF2B5EF4-FFF2-40B4-BE49-F238E27FC236}">
                <a16:creationId xmlns:a16="http://schemas.microsoft.com/office/drawing/2014/main" id="{E6920658-5231-B34F-AE70-A8E95F2F8D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7990" y="3003780"/>
            <a:ext cx="4032994" cy="593087"/>
          </a:xfrm>
          <a:prstGeom prst="rect">
            <a:avLst/>
          </a:prstGeom>
        </p:spPr>
      </p:pic>
      <p:pic>
        <p:nvPicPr>
          <p:cNvPr id="20" name="Picture 19" descr="A picture containing graphical user interface&#10;&#10;Description automatically generated">
            <a:extLst>
              <a:ext uri="{FF2B5EF4-FFF2-40B4-BE49-F238E27FC236}">
                <a16:creationId xmlns:a16="http://schemas.microsoft.com/office/drawing/2014/main" id="{986F5C3C-FE98-0A43-B9EF-450C62E68DB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0556" y="4016887"/>
            <a:ext cx="3508062" cy="661570"/>
          </a:xfrm>
          <a:prstGeom prst="rect">
            <a:avLst/>
          </a:prstGeom>
        </p:spPr>
      </p:pic>
    </p:spTree>
    <p:extLst>
      <p:ext uri="{BB962C8B-B14F-4D97-AF65-F5344CB8AC3E}">
        <p14:creationId xmlns:p14="http://schemas.microsoft.com/office/powerpoint/2010/main" val="264030573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cs typeface="Gill Sans"/>
              </a:rPr>
              <a:t>Climate, Environment and Curriculum</a:t>
            </a:r>
            <a:endParaRPr lang="en-US" sz="3200" dirty="0">
              <a:solidFill>
                <a:schemeClr val="tx2">
                  <a:lumMod val="75000"/>
                  <a:lumOff val="25000"/>
                </a:schemeClr>
              </a:solidFill>
              <a:latin typeface="Gill Sans"/>
              <a:ea typeface="+mj-ea"/>
              <a:cs typeface="Gill Sans"/>
            </a:endParaRPr>
          </a:p>
        </p:txBody>
      </p:sp>
      <p:sp>
        <p:nvSpPr>
          <p:cNvPr id="19458" name="Subtitle 7"/>
          <p:cNvSpPr>
            <a:spLocks noGrp="1"/>
          </p:cNvSpPr>
          <p:nvPr>
            <p:ph type="subTitle" idx="1"/>
          </p:nvPr>
        </p:nvSpPr>
        <p:spPr bwMode="auto">
          <a:xfrm>
            <a:off x="3886200" y="1981200"/>
            <a:ext cx="4343400" cy="2133600"/>
          </a:xfrm>
        </p:spPr>
        <p:txBody>
          <a:bodyPr wrap="square" numCol="1" anchorCtr="0" compatLnSpc="1">
            <a:prstTxWarp prst="textNoShape">
              <a:avLst/>
            </a:prstTxWarp>
            <a:normAutofit fontScale="70000" lnSpcReduction="20000"/>
          </a:bodyPr>
          <a:lstStyle/>
          <a:p>
            <a:pPr marL="184150">
              <a:lnSpc>
                <a:spcPct val="110000"/>
              </a:lnSpc>
            </a:pPr>
            <a:r>
              <a:rPr lang="en-GB" sz="2300" dirty="0">
                <a:solidFill>
                  <a:srgbClr val="000000"/>
                </a:solidFill>
                <a:latin typeface="Times New Roman" panose="02020603050405020304" pitchFamily="18" charset="0"/>
                <a:cs typeface="Times New Roman" panose="02020603050405020304" pitchFamily="18" charset="0"/>
              </a:rPr>
              <a:t>Education featured strongly at COP26 with ministers meeting student campaigners.  </a:t>
            </a:r>
          </a:p>
          <a:p>
            <a:pPr marL="184150">
              <a:lnSpc>
                <a:spcPct val="110000"/>
              </a:lnSpc>
            </a:pPr>
            <a:endParaRPr lang="en-GB" sz="2300" dirty="0">
              <a:solidFill>
                <a:srgbClr val="000000"/>
              </a:solidFill>
              <a:latin typeface="Times New Roman" panose="02020603050405020304" pitchFamily="18" charset="0"/>
              <a:cs typeface="Times New Roman" panose="02020603050405020304" pitchFamily="18" charset="0"/>
            </a:endParaRPr>
          </a:p>
          <a:p>
            <a:pPr marL="184150">
              <a:lnSpc>
                <a:spcPct val="110000"/>
              </a:lnSpc>
            </a:pPr>
            <a:r>
              <a:rPr lang="en-GB" sz="2300" dirty="0">
                <a:solidFill>
                  <a:srgbClr val="000000"/>
                </a:solidFill>
                <a:latin typeface="Times New Roman" panose="02020603050405020304" pitchFamily="18" charset="0"/>
                <a:cs typeface="Times New Roman" panose="02020603050405020304" pitchFamily="18" charset="0"/>
              </a:rPr>
              <a:t>In one session, the permanent secretary at the DfE (and other civil servants) were taught about climate change by students from Teach the Future and SOS-UK.  </a:t>
            </a:r>
          </a:p>
          <a:p>
            <a:pPr marL="184150">
              <a:lnSpc>
                <a:spcPct val="110000"/>
              </a:lnSpc>
            </a:pPr>
            <a:endParaRPr lang="en-GB" sz="2300" dirty="0">
              <a:solidFill>
                <a:srgbClr val="000000"/>
              </a:solidFill>
              <a:latin typeface="Times New Roman" panose="02020603050405020304" pitchFamily="18" charset="0"/>
              <a:cs typeface="Times New Roman" panose="02020603050405020304" pitchFamily="18" charset="0"/>
            </a:endParaRPr>
          </a:p>
          <a:p>
            <a:pPr marL="184150">
              <a:lnSpc>
                <a:spcPct val="110000"/>
              </a:lnSpc>
            </a:pPr>
            <a:r>
              <a:rPr lang="en-GB" sz="2300" dirty="0">
                <a:solidFill>
                  <a:srgbClr val="000000"/>
                </a:solidFill>
                <a:latin typeface="Times New Roman" panose="02020603050405020304" pitchFamily="18" charset="0"/>
                <a:cs typeface="Times New Roman" panose="02020603050405020304" pitchFamily="18" charset="0"/>
              </a:rPr>
              <a:t>DfE made a number of pledges</a:t>
            </a:r>
            <a:r>
              <a:rPr lang="en-GB" sz="1700" dirty="0">
                <a:solidFill>
                  <a:srgbClr val="000000"/>
                </a:solidFill>
                <a:latin typeface="Times New Roman" panose="02020603050405020304" pitchFamily="18" charset="0"/>
                <a:cs typeface="Times New Roman" panose="02020603050405020304" pitchFamily="18" charset="0"/>
              </a:rPr>
              <a:t>.</a:t>
            </a:r>
            <a:endParaRPr lang="en-GB" sz="1600" dirty="0">
              <a:solidFill>
                <a:srgbClr val="000000"/>
              </a:solidFill>
              <a:latin typeface="Times New Roman" panose="02020603050405020304" pitchFamily="18" charset="0"/>
              <a:cs typeface="Times New Roman" panose="02020603050405020304" pitchFamily="18" charset="0"/>
            </a:endParaRPr>
          </a:p>
          <a:p>
            <a:pPr>
              <a:lnSpc>
                <a:spcPct val="120000"/>
              </a:lnSpc>
            </a:pPr>
            <a:endParaRPr lang="en-GB" sz="4400" dirty="0">
              <a:solidFill>
                <a:srgbClr val="000000"/>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4400" dirty="0">
              <a:solidFill>
                <a:schemeClr val="tx1"/>
              </a:solidFill>
              <a:latin typeface="Calibri"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599" y="152400"/>
            <a:ext cx="1524001" cy="11554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C0B4E035-4E90-4E41-A75D-9FB0786256A8}"/>
              </a:ext>
            </a:extLst>
          </p:cNvPr>
          <p:cNvSpPr txBox="1"/>
          <p:nvPr/>
        </p:nvSpPr>
        <p:spPr>
          <a:xfrm>
            <a:off x="304800" y="3962401"/>
            <a:ext cx="5410200" cy="507831"/>
          </a:xfrm>
          <a:prstGeom prst="rect">
            <a:avLst/>
          </a:prstGeom>
          <a:noFill/>
        </p:spPr>
        <p:txBody>
          <a:bodyPr wrap="square" rtlCol="0">
            <a:spAutoFit/>
          </a:bodyPr>
          <a:lstStyle/>
          <a:p>
            <a:endParaRPr lang="en-GB" sz="1100" b="1" dirty="0">
              <a:latin typeface="Times New Roman" panose="02020603050405020304" pitchFamily="18" charset="0"/>
              <a:cs typeface="Times New Roman" panose="02020603050405020304" pitchFamily="18" charset="0"/>
            </a:endParaRPr>
          </a:p>
          <a:p>
            <a:r>
              <a:rPr lang="en-GB" sz="1600" b="1" dirty="0">
                <a:latin typeface="Times New Roman" panose="02020603050405020304" pitchFamily="18" charset="0"/>
                <a:cs typeface="Times New Roman" panose="02020603050405020304" pitchFamily="18" charset="0"/>
              </a:rPr>
              <a:t>Education Secretary, the Rt Hon Nadhim Zahawi MP</a:t>
            </a:r>
            <a:r>
              <a:rPr lang="en-GB" sz="1600" dirty="0">
                <a:latin typeface="Times New Roman" panose="02020603050405020304" pitchFamily="18" charset="0"/>
                <a:cs typeface="Times New Roman" panose="02020603050405020304" pitchFamily="18" charset="0"/>
              </a:rPr>
              <a:t>:</a:t>
            </a:r>
          </a:p>
        </p:txBody>
      </p:sp>
      <p:pic>
        <p:nvPicPr>
          <p:cNvPr id="7" name="Picture 6" descr="A close-up of a sign&#10;&#10;Description automatically generated with low confidence">
            <a:extLst>
              <a:ext uri="{FF2B5EF4-FFF2-40B4-BE49-F238E27FC236}">
                <a16:creationId xmlns:a16="http://schemas.microsoft.com/office/drawing/2014/main" id="{FEF14FCD-E78D-9A40-8E4E-076AA213F9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2122693"/>
            <a:ext cx="3409249" cy="1780969"/>
          </a:xfrm>
          <a:prstGeom prst="rect">
            <a:avLst/>
          </a:prstGeom>
        </p:spPr>
      </p:pic>
      <p:pic>
        <p:nvPicPr>
          <p:cNvPr id="10" name="Picture 9" descr="A picture containing water, outdoor, green, colorful&#10;&#10;Description automatically generated">
            <a:extLst>
              <a:ext uri="{FF2B5EF4-FFF2-40B4-BE49-F238E27FC236}">
                <a16:creationId xmlns:a16="http://schemas.microsoft.com/office/drawing/2014/main" id="{1A7C2F2C-BC31-8E4D-82A0-575AD3A5AB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1999" y="4482364"/>
            <a:ext cx="3483169" cy="1558865"/>
          </a:xfrm>
          <a:prstGeom prst="rect">
            <a:avLst/>
          </a:prstGeom>
        </p:spPr>
      </p:pic>
      <p:sp>
        <p:nvSpPr>
          <p:cNvPr id="5" name="TextBox 4">
            <a:extLst>
              <a:ext uri="{FF2B5EF4-FFF2-40B4-BE49-F238E27FC236}">
                <a16:creationId xmlns:a16="http://schemas.microsoft.com/office/drawing/2014/main" id="{A1BFB342-3B6B-DE4F-A81E-5D0D33EB599C}"/>
              </a:ext>
            </a:extLst>
          </p:cNvPr>
          <p:cNvSpPr txBox="1"/>
          <p:nvPr/>
        </p:nvSpPr>
        <p:spPr>
          <a:xfrm>
            <a:off x="457201" y="4528971"/>
            <a:ext cx="4038600" cy="1384995"/>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a:t>
            </a:r>
            <a:r>
              <a:rPr lang="en-GB" sz="1600" dirty="0">
                <a:latin typeface="Times New Roman" panose="02020603050405020304" pitchFamily="18" charset="0"/>
                <a:cs typeface="Times New Roman" panose="02020603050405020304" pitchFamily="18" charset="0"/>
              </a:rPr>
              <a:t>The UK is committed to become a world leader in sustainability right across the education system by engaging young people and bringing them on our journey towards net zero and a green future</a:t>
            </a:r>
            <a:r>
              <a:rPr lang="en-GB" dirty="0">
                <a:latin typeface="Times New Roman" panose="02020603050405020304" pitchFamily="18" charset="0"/>
                <a:cs typeface="Times New Roman" panose="02020603050405020304" pitchFamily="18" charset="0"/>
              </a:rPr>
              <a:t>.”</a:t>
            </a:r>
            <a:endParaRPr lang="en-US" dirty="0"/>
          </a:p>
        </p:txBody>
      </p:sp>
    </p:spTree>
    <p:extLst>
      <p:ext uri="{BB962C8B-B14F-4D97-AF65-F5344CB8AC3E}">
        <p14:creationId xmlns:p14="http://schemas.microsoft.com/office/powerpoint/2010/main" val="23109482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cs typeface="Gill Sans"/>
              </a:rPr>
              <a:t>Climate, Environment and Curriculum</a:t>
            </a:r>
            <a:endParaRPr lang="en-US" sz="3200" dirty="0">
              <a:solidFill>
                <a:schemeClr val="tx2">
                  <a:lumMod val="75000"/>
                  <a:lumOff val="25000"/>
                </a:schemeClr>
              </a:solidFill>
              <a:latin typeface="Gill Sans"/>
              <a:ea typeface="+mj-ea"/>
              <a:cs typeface="Gill Sans"/>
            </a:endParaRPr>
          </a:p>
        </p:txBody>
      </p:sp>
      <p:sp>
        <p:nvSpPr>
          <p:cNvPr id="19458" name="Subtitle 7"/>
          <p:cNvSpPr>
            <a:spLocks noGrp="1"/>
          </p:cNvSpPr>
          <p:nvPr>
            <p:ph type="subTitle" idx="1"/>
          </p:nvPr>
        </p:nvSpPr>
        <p:spPr bwMode="auto">
          <a:xfrm>
            <a:off x="3886200" y="1981200"/>
            <a:ext cx="4267200" cy="2133600"/>
          </a:xfrm>
        </p:spPr>
        <p:txBody>
          <a:bodyPr wrap="square" numCol="1" anchorCtr="0" compatLnSpc="1">
            <a:prstTxWarp prst="textNoShape">
              <a:avLst/>
            </a:prstTxWarp>
            <a:normAutofit/>
          </a:bodyPr>
          <a:lstStyle/>
          <a:p>
            <a:pPr marL="184150">
              <a:lnSpc>
                <a:spcPct val="110000"/>
              </a:lnSpc>
            </a:pPr>
            <a:r>
              <a:rPr lang="en-GB" sz="1800" b="1" dirty="0">
                <a:solidFill>
                  <a:srgbClr val="000000"/>
                </a:solidFill>
                <a:latin typeface="Times New Roman" panose="02020603050405020304" pitchFamily="18" charset="0"/>
                <a:cs typeface="Times New Roman" panose="02020603050405020304" pitchFamily="18" charset="0"/>
              </a:rPr>
              <a:t>The DfE’s draft strategy </a:t>
            </a:r>
            <a:r>
              <a:rPr lang="en-GB" sz="1800" dirty="0">
                <a:solidFill>
                  <a:srgbClr val="000000"/>
                </a:solidFill>
                <a:latin typeface="Times New Roman" panose="02020603050405020304" pitchFamily="18" charset="0"/>
                <a:cs typeface="Times New Roman" panose="02020603050405020304" pitchFamily="18" charset="0"/>
              </a:rPr>
              <a:t>proposes these action areas:</a:t>
            </a:r>
          </a:p>
          <a:p>
            <a:pPr marL="184150">
              <a:lnSpc>
                <a:spcPct val="110000"/>
              </a:lnSpc>
            </a:pPr>
            <a:endParaRPr lang="en-GB" sz="1200" dirty="0">
              <a:solidFill>
                <a:srgbClr val="000000"/>
              </a:solidFill>
              <a:latin typeface="Times New Roman" panose="02020603050405020304" pitchFamily="18" charset="0"/>
              <a:cs typeface="Times New Roman" panose="02020603050405020304" pitchFamily="18" charset="0"/>
            </a:endParaRPr>
          </a:p>
          <a:p>
            <a:pPr marL="581025" indent="-147638">
              <a:lnSpc>
                <a:spcPct val="110000"/>
              </a:lnSpc>
              <a:buFont typeface="Arial" panose="020B0604020202020204" pitchFamily="34" charset="0"/>
              <a:buChar char="•"/>
            </a:pPr>
            <a:r>
              <a:rPr lang="en-GB" sz="1800" dirty="0">
                <a:solidFill>
                  <a:srgbClr val="000000"/>
                </a:solidFill>
                <a:latin typeface="Times New Roman" panose="02020603050405020304" pitchFamily="18" charset="0"/>
                <a:cs typeface="Times New Roman" panose="02020603050405020304" pitchFamily="18" charset="0"/>
              </a:rPr>
              <a:t>Climate Education</a:t>
            </a:r>
          </a:p>
          <a:p>
            <a:pPr marL="581025" indent="-147638">
              <a:lnSpc>
                <a:spcPct val="110000"/>
              </a:lnSpc>
              <a:buFont typeface="Arial" panose="020B0604020202020204" pitchFamily="34" charset="0"/>
              <a:buChar char="•"/>
            </a:pPr>
            <a:r>
              <a:rPr lang="en-GB" sz="1800" dirty="0">
                <a:solidFill>
                  <a:srgbClr val="000000"/>
                </a:solidFill>
                <a:latin typeface="Times New Roman" panose="02020603050405020304" pitchFamily="18" charset="0"/>
                <a:cs typeface="Times New Roman" panose="02020603050405020304" pitchFamily="18" charset="0"/>
              </a:rPr>
              <a:t>Green Skills and Careers</a:t>
            </a:r>
          </a:p>
          <a:p>
            <a:pPr marL="581025" indent="-147638">
              <a:lnSpc>
                <a:spcPct val="110000"/>
              </a:lnSpc>
              <a:buFont typeface="Arial" panose="020B0604020202020204" pitchFamily="34" charset="0"/>
              <a:buChar char="•"/>
            </a:pPr>
            <a:r>
              <a:rPr lang="en-GB" sz="1800" dirty="0">
                <a:solidFill>
                  <a:srgbClr val="000000"/>
                </a:solidFill>
                <a:latin typeface="Times New Roman" panose="02020603050405020304" pitchFamily="18" charset="0"/>
                <a:cs typeface="Times New Roman" panose="02020603050405020304" pitchFamily="18" charset="0"/>
              </a:rPr>
              <a:t>The Education Estate</a:t>
            </a:r>
          </a:p>
          <a:p>
            <a:pPr marL="581025" indent="-147638">
              <a:lnSpc>
                <a:spcPct val="110000"/>
              </a:lnSpc>
              <a:buFont typeface="Arial" panose="020B0604020202020204" pitchFamily="34" charset="0"/>
              <a:buChar char="•"/>
            </a:pPr>
            <a:r>
              <a:rPr lang="en-GB" sz="1800" dirty="0">
                <a:solidFill>
                  <a:srgbClr val="000000"/>
                </a:solidFill>
                <a:latin typeface="Times New Roman" panose="02020603050405020304" pitchFamily="18" charset="0"/>
                <a:cs typeface="Times New Roman" panose="02020603050405020304" pitchFamily="18" charset="0"/>
              </a:rPr>
              <a:t>Operations and Supply Chains</a:t>
            </a:r>
          </a:p>
          <a:p>
            <a:pPr>
              <a:lnSpc>
                <a:spcPct val="120000"/>
              </a:lnSpc>
            </a:pPr>
            <a:endParaRPr lang="en-GB" sz="4400" dirty="0">
              <a:solidFill>
                <a:srgbClr val="000000"/>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4400" dirty="0">
              <a:solidFill>
                <a:schemeClr val="tx1"/>
              </a:solidFill>
              <a:latin typeface="Calibri"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599" y="152400"/>
            <a:ext cx="1524001" cy="11554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a:extLst>
              <a:ext uri="{FF2B5EF4-FFF2-40B4-BE49-F238E27FC236}">
                <a16:creationId xmlns:a16="http://schemas.microsoft.com/office/drawing/2014/main" id="{C0B4E035-4E90-4E41-A75D-9FB0786256A8}"/>
              </a:ext>
            </a:extLst>
          </p:cNvPr>
          <p:cNvSpPr txBox="1"/>
          <p:nvPr/>
        </p:nvSpPr>
        <p:spPr>
          <a:xfrm>
            <a:off x="304800" y="3962401"/>
            <a:ext cx="6629400" cy="2246769"/>
          </a:xfrm>
          <a:prstGeom prst="rect">
            <a:avLst/>
          </a:prstGeom>
          <a:noFill/>
        </p:spPr>
        <p:txBody>
          <a:bodyPr wrap="square" rtlCol="0">
            <a:spAutoFit/>
          </a:bodyPr>
          <a:lstStyle/>
          <a:p>
            <a:endParaRPr lang="en-GB" sz="1100" b="1" dirty="0">
              <a:latin typeface="Times New Roman" panose="02020603050405020304" pitchFamily="18" charset="0"/>
              <a:cs typeface="Times New Roman" panose="02020603050405020304" pitchFamily="18" charset="0"/>
            </a:endParaRPr>
          </a:p>
          <a:p>
            <a:r>
              <a:rPr lang="en-GB" b="1" dirty="0">
                <a:latin typeface="Times New Roman" panose="02020603050405020304" pitchFamily="18" charset="0"/>
                <a:cs typeface="Times New Roman" panose="02020603050405020304" pitchFamily="18" charset="0"/>
              </a:rPr>
              <a:t>Education Secretary, the Rt Hon Nadhim Zahawi MP </a:t>
            </a:r>
            <a:r>
              <a:rPr lang="en-GB" dirty="0">
                <a:latin typeface="Times New Roman" panose="02020603050405020304" pitchFamily="18" charset="0"/>
                <a:cs typeface="Times New Roman" panose="02020603050405020304" pitchFamily="18" charset="0"/>
              </a:rPr>
              <a:t>:</a:t>
            </a:r>
          </a:p>
          <a:p>
            <a:endParaRPr lang="en-GB" sz="500" dirty="0">
              <a:latin typeface="Times New Roman" panose="02020603050405020304" pitchFamily="18" charset="0"/>
              <a:cs typeface="Times New Roman" panose="02020603050405020304" pitchFamily="18" charset="0"/>
            </a:endParaRPr>
          </a:p>
          <a:p>
            <a:pPr marL="401638"/>
            <a:r>
              <a:rPr lang="en-GB" dirty="0">
                <a:latin typeface="Times New Roman" panose="02020603050405020304" pitchFamily="18" charset="0"/>
                <a:cs typeface="Times New Roman" panose="02020603050405020304" pitchFamily="18" charset="0"/>
              </a:rPr>
              <a:t>“Education is critical to fighting climate change. We have both the responsibility and privilege of educating and preparing young people for a changing world – ensuring they are equipped with the right knowledge, understanding and skills to meet their biggest challenge head on.”</a:t>
            </a:r>
            <a:br>
              <a:rPr lang="en-GB" sz="1600" dirty="0"/>
            </a:br>
            <a:endParaRPr lang="en-GB" sz="1600" dirty="0">
              <a:latin typeface="Times New Roman" panose="02020603050405020304" pitchFamily="18" charset="0"/>
              <a:cs typeface="Times New Roman" panose="02020603050405020304" pitchFamily="18" charset="0"/>
            </a:endParaRPr>
          </a:p>
        </p:txBody>
      </p:sp>
      <p:pic>
        <p:nvPicPr>
          <p:cNvPr id="6" name="Picture 5" descr="Text&#10;&#10;Description automatically generated with medium confidence">
            <a:extLst>
              <a:ext uri="{FF2B5EF4-FFF2-40B4-BE49-F238E27FC236}">
                <a16:creationId xmlns:a16="http://schemas.microsoft.com/office/drawing/2014/main" id="{F4C3C46C-E84D-DA46-941C-E70C7E0CD1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4019" y="2133599"/>
            <a:ext cx="3492181" cy="1661795"/>
          </a:xfrm>
          <a:prstGeom prst="rect">
            <a:avLst/>
          </a:prstGeom>
        </p:spPr>
      </p:pic>
    </p:spTree>
    <p:extLst>
      <p:ext uri="{BB962C8B-B14F-4D97-AF65-F5344CB8AC3E}">
        <p14:creationId xmlns:p14="http://schemas.microsoft.com/office/powerpoint/2010/main" val="15945840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cs typeface="Gill Sans"/>
              </a:rPr>
              <a:t>Climate, Environment and Curriculum</a:t>
            </a:r>
            <a:endParaRPr lang="en-US" sz="3200" dirty="0">
              <a:solidFill>
                <a:schemeClr val="tx2">
                  <a:lumMod val="75000"/>
                  <a:lumOff val="25000"/>
                </a:schemeClr>
              </a:solidFill>
              <a:latin typeface="Gill Sans"/>
              <a:ea typeface="+mj-ea"/>
              <a:cs typeface="Gill Sans"/>
            </a:endParaRPr>
          </a:p>
        </p:txBody>
      </p:sp>
      <p:sp>
        <p:nvSpPr>
          <p:cNvPr id="19458" name="Subtitle 7"/>
          <p:cNvSpPr>
            <a:spLocks noGrp="1"/>
          </p:cNvSpPr>
          <p:nvPr>
            <p:ph type="subTitle" idx="1"/>
          </p:nvPr>
        </p:nvSpPr>
        <p:spPr bwMode="auto">
          <a:xfrm>
            <a:off x="533400" y="1981200"/>
            <a:ext cx="7543800" cy="4038600"/>
          </a:xfrm>
        </p:spPr>
        <p:txBody>
          <a:bodyPr wrap="square" numCol="1" anchorCtr="0" compatLnSpc="1">
            <a:prstTxWarp prst="textNoShape">
              <a:avLst/>
            </a:prstTxWarp>
            <a:normAutofit fontScale="25000" lnSpcReduction="20000"/>
          </a:bodyPr>
          <a:lstStyle/>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a:lnSpc>
                <a:spcPct val="120000"/>
              </a:lnSpc>
            </a:pPr>
            <a:r>
              <a:rPr lang="en-GB" sz="7200" b="1" dirty="0">
                <a:solidFill>
                  <a:schemeClr val="tx1"/>
                </a:solidFill>
                <a:latin typeface="Times New Roman" panose="02020603050405020304" pitchFamily="18" charset="0"/>
                <a:cs typeface="Times New Roman" panose="02020603050405020304" pitchFamily="18" charset="0"/>
              </a:rPr>
              <a:t>The draft strategy </a:t>
            </a:r>
            <a:r>
              <a:rPr lang="en-GB" sz="7200" dirty="0">
                <a:solidFill>
                  <a:schemeClr val="tx1"/>
                </a:solidFill>
                <a:latin typeface="Times New Roman" panose="02020603050405020304" pitchFamily="18" charset="0"/>
                <a:cs typeface="Times New Roman" panose="02020603050405020304" pitchFamily="18" charset="0"/>
              </a:rPr>
              <a:t>says this about climate education and green skills</a:t>
            </a:r>
            <a:r>
              <a:rPr lang="en-GB" sz="6400" dirty="0">
                <a:solidFill>
                  <a:schemeClr val="tx1"/>
                </a:solidFill>
                <a:latin typeface="Times New Roman" panose="02020603050405020304" pitchFamily="18" charset="0"/>
                <a:cs typeface="Times New Roman" panose="02020603050405020304" pitchFamily="18" charset="0"/>
              </a:rPr>
              <a:t>:</a:t>
            </a:r>
          </a:p>
          <a:p>
            <a:pPr>
              <a:lnSpc>
                <a:spcPct val="120000"/>
              </a:lnSpc>
            </a:pPr>
            <a:endParaRPr lang="en-GB" sz="4400" b="1"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8000" i="1"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80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80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80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80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r>
              <a:rPr lang="en-US" sz="9600" dirty="0">
                <a:solidFill>
                  <a:schemeClr val="tx1"/>
                </a:solidFill>
                <a:latin typeface="Times New Roman" panose="02020603050405020304" pitchFamily="18" charset="0"/>
                <a:cs typeface="Times New Roman" panose="02020603050405020304" pitchFamily="18" charset="0"/>
              </a:rPr>
              <a:t> </a:t>
            </a:r>
            <a:endParaRPr lang="en-US" sz="7200" b="1"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72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72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1900" dirty="0">
              <a:solidFill>
                <a:schemeClr val="tx1"/>
              </a:solidFill>
              <a:latin typeface="Gill Sans" charset="0"/>
              <a:cs typeface="Gill Sans" charset="0"/>
            </a:endParaRPr>
          </a:p>
          <a:p>
            <a:pPr eaLnBrk="1" hangingPunct="1">
              <a:spcBef>
                <a:spcPct val="0"/>
              </a:spcBef>
              <a:defRPr/>
            </a:pPr>
            <a:endParaRPr lang="en-US" sz="6400" dirty="0">
              <a:solidFill>
                <a:schemeClr val="tx1"/>
              </a:solidFill>
              <a:latin typeface="Gill Sans" charset="0"/>
              <a:cs typeface="Gill Sans"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dirty="0">
              <a:solidFill>
                <a:schemeClr val="tx1"/>
              </a:solidFill>
              <a:latin typeface="Calibri"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600" y="152402"/>
            <a:ext cx="1524000" cy="11554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4" descr="A picture containing diagram&#10;&#10;Description automatically generated">
            <a:extLst>
              <a:ext uri="{FF2B5EF4-FFF2-40B4-BE49-F238E27FC236}">
                <a16:creationId xmlns:a16="http://schemas.microsoft.com/office/drawing/2014/main" id="{DE2C5E93-F359-8547-9B66-84983D1848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651" y="3053987"/>
            <a:ext cx="7144149" cy="1528661"/>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9D8119AF-50AF-0F40-90D1-BF0800366A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0650" y="4876666"/>
            <a:ext cx="7144149" cy="1072591"/>
          </a:xfrm>
          <a:prstGeom prst="rect">
            <a:avLst/>
          </a:prstGeom>
        </p:spPr>
      </p:pic>
    </p:spTree>
    <p:extLst>
      <p:ext uri="{BB962C8B-B14F-4D97-AF65-F5344CB8AC3E}">
        <p14:creationId xmlns:p14="http://schemas.microsoft.com/office/powerpoint/2010/main" val="15907769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ea typeface="+mj-ea"/>
                <a:cs typeface="Gill Sans"/>
              </a:rPr>
              <a:t>Climate, Environment and Curriculum</a:t>
            </a:r>
          </a:p>
        </p:txBody>
      </p:sp>
      <p:sp>
        <p:nvSpPr>
          <p:cNvPr id="19458" name="Subtitle 7"/>
          <p:cNvSpPr>
            <a:spLocks noGrp="1"/>
          </p:cNvSpPr>
          <p:nvPr>
            <p:ph type="subTitle" idx="1"/>
          </p:nvPr>
        </p:nvSpPr>
        <p:spPr bwMode="auto">
          <a:xfrm>
            <a:off x="533400" y="1981200"/>
            <a:ext cx="7620000" cy="3048000"/>
          </a:xfrm>
        </p:spPr>
        <p:txBody>
          <a:bodyPr wrap="square" numCol="1" anchorCtr="0" compatLnSpc="1">
            <a:prstTxWarp prst="textNoShape">
              <a:avLst/>
            </a:prstTxWarp>
            <a:normAutofit/>
          </a:bodyPr>
          <a:lstStyle/>
          <a:p>
            <a:pPr eaLnBrk="1" hangingPunct="1">
              <a:spcBef>
                <a:spcPct val="0"/>
              </a:spcBef>
              <a:defRPr/>
            </a:pPr>
            <a:endParaRPr lang="en-US" sz="4400" dirty="0">
              <a:solidFill>
                <a:schemeClr val="tx1"/>
              </a:solidFill>
              <a:latin typeface="Calibri"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           </a:t>
            </a:r>
            <a:r>
              <a:rPr lang="en-US" sz="900" spc="0" dirty="0" err="1">
                <a:solidFill>
                  <a:schemeClr val="tx2">
                    <a:lumMod val="75000"/>
                    <a:lumOff val="25000"/>
                  </a:schemeClr>
                </a:solidFill>
                <a:latin typeface="Gill Sans"/>
                <a:cs typeface="Gill Sans"/>
              </a:rPr>
              <a:t>naee.org.uk</a:t>
            </a:r>
            <a:r>
              <a:rPr lang="en-US" sz="900" spc="0" dirty="0">
                <a:solidFill>
                  <a:schemeClr val="tx2">
                    <a:lumMod val="75000"/>
                    <a:lumOff val="25000"/>
                  </a:schemeClr>
                </a:solidFill>
                <a:latin typeface="Gill Sans"/>
                <a:cs typeface="Gill Sans"/>
              </a:rPr>
              <a:t>        </a:t>
            </a:r>
            <a:r>
              <a:rPr lang="en-US" sz="900" spc="0" dirty="0" err="1">
                <a:solidFill>
                  <a:schemeClr val="tx2">
                    <a:lumMod val="75000"/>
                    <a:lumOff val="25000"/>
                  </a:schemeClr>
                </a:solidFill>
                <a:latin typeface="Gill Sans"/>
                <a:cs typeface="Gill Sans"/>
              </a:rPr>
              <a:t>info@naee.org.uk</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599" y="152400"/>
            <a:ext cx="1524001" cy="11554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4" descr="A group of people standing in front of a crowd&#10;&#10;Description automatically generated">
            <a:extLst>
              <a:ext uri="{FF2B5EF4-FFF2-40B4-BE49-F238E27FC236}">
                <a16:creationId xmlns:a16="http://schemas.microsoft.com/office/drawing/2014/main" id="{68782A7A-1875-CE42-92B8-4DE49C5100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5847" y="4335563"/>
            <a:ext cx="3434878" cy="2289919"/>
          </a:xfrm>
          <a:prstGeom prst="rect">
            <a:avLst/>
          </a:prstGeom>
        </p:spPr>
      </p:pic>
      <p:pic>
        <p:nvPicPr>
          <p:cNvPr id="7" name="Picture 6" descr="A group of people holding a sign&#10;&#10;Description automatically generated">
            <a:extLst>
              <a:ext uri="{FF2B5EF4-FFF2-40B4-BE49-F238E27FC236}">
                <a16:creationId xmlns:a16="http://schemas.microsoft.com/office/drawing/2014/main" id="{F02DFB86-E14E-8946-B304-9A951D4D45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95846" y="1981200"/>
            <a:ext cx="3429000" cy="2286000"/>
          </a:xfrm>
          <a:prstGeom prst="rect">
            <a:avLst/>
          </a:prstGeom>
        </p:spPr>
      </p:pic>
      <p:pic>
        <p:nvPicPr>
          <p:cNvPr id="11" name="Picture 10" descr="A group of people holding a sign&#10;&#10;Description automatically generated">
            <a:extLst>
              <a:ext uri="{FF2B5EF4-FFF2-40B4-BE49-F238E27FC236}">
                <a16:creationId xmlns:a16="http://schemas.microsoft.com/office/drawing/2014/main" id="{C33D10F8-CF87-C64C-9B61-C12F59A6B0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1000" y="1985511"/>
            <a:ext cx="3429000" cy="2286000"/>
          </a:xfrm>
          <a:prstGeom prst="rect">
            <a:avLst/>
          </a:prstGeom>
        </p:spPr>
      </p:pic>
      <p:pic>
        <p:nvPicPr>
          <p:cNvPr id="13" name="Picture 12" descr="A group of people standing in front of a crowd&#10;&#10;Description automatically generated">
            <a:extLst>
              <a:ext uri="{FF2B5EF4-FFF2-40B4-BE49-F238E27FC236}">
                <a16:creationId xmlns:a16="http://schemas.microsoft.com/office/drawing/2014/main" id="{7DAF4B06-99F6-A34B-A43E-7B7823D81F6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1000" y="4339482"/>
            <a:ext cx="3429000" cy="2289918"/>
          </a:xfrm>
          <a:prstGeom prst="rect">
            <a:avLst/>
          </a:prstGeom>
        </p:spPr>
      </p:pic>
    </p:spTree>
    <p:extLst>
      <p:ext uri="{BB962C8B-B14F-4D97-AF65-F5344CB8AC3E}">
        <p14:creationId xmlns:p14="http://schemas.microsoft.com/office/powerpoint/2010/main" val="10299044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cs typeface="Gill Sans"/>
              </a:rPr>
              <a:t>Climate, Environment and Curriculum</a:t>
            </a:r>
            <a:endParaRPr lang="en-US" sz="3200" dirty="0">
              <a:solidFill>
                <a:schemeClr val="tx2">
                  <a:lumMod val="75000"/>
                  <a:lumOff val="25000"/>
                </a:schemeClr>
              </a:solidFill>
              <a:latin typeface="Gill Sans"/>
              <a:ea typeface="+mj-ea"/>
              <a:cs typeface="Gill Sans"/>
            </a:endParaRPr>
          </a:p>
        </p:txBody>
      </p:sp>
      <p:sp>
        <p:nvSpPr>
          <p:cNvPr id="19458" name="Subtitle 7"/>
          <p:cNvSpPr>
            <a:spLocks noGrp="1"/>
          </p:cNvSpPr>
          <p:nvPr>
            <p:ph type="subTitle" idx="1"/>
          </p:nvPr>
        </p:nvSpPr>
        <p:spPr bwMode="auto">
          <a:xfrm>
            <a:off x="533400" y="1981200"/>
            <a:ext cx="7543800" cy="3886200"/>
          </a:xfrm>
        </p:spPr>
        <p:txBody>
          <a:bodyPr wrap="square" numCol="1" anchorCtr="0" compatLnSpc="1">
            <a:prstTxWarp prst="textNoShape">
              <a:avLst/>
            </a:prstTxWarp>
            <a:normAutofit fontScale="25000" lnSpcReduction="20000"/>
          </a:bodyPr>
          <a:lstStyle/>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a:lnSpc>
                <a:spcPct val="120000"/>
              </a:lnSpc>
            </a:pPr>
            <a:r>
              <a:rPr lang="en-GB" sz="7200" b="1" dirty="0">
                <a:solidFill>
                  <a:schemeClr val="tx1"/>
                </a:solidFill>
                <a:latin typeface="Times New Roman" panose="02020603050405020304" pitchFamily="18" charset="0"/>
                <a:cs typeface="Times New Roman" panose="02020603050405020304" pitchFamily="18" charset="0"/>
              </a:rPr>
              <a:t>The draft strategy </a:t>
            </a:r>
            <a:r>
              <a:rPr lang="en-GB" sz="7200" dirty="0">
                <a:solidFill>
                  <a:schemeClr val="tx1"/>
                </a:solidFill>
                <a:latin typeface="Times New Roman" panose="02020603050405020304" pitchFamily="18" charset="0"/>
                <a:cs typeface="Times New Roman" panose="02020603050405020304" pitchFamily="18" charset="0"/>
              </a:rPr>
              <a:t>proposes to set up nature parks and a climate leaders award</a:t>
            </a:r>
            <a:r>
              <a:rPr lang="en-GB" sz="6400" dirty="0">
                <a:solidFill>
                  <a:schemeClr val="tx1"/>
                </a:solidFill>
                <a:latin typeface="Times New Roman" panose="02020603050405020304" pitchFamily="18" charset="0"/>
                <a:cs typeface="Times New Roman" panose="02020603050405020304" pitchFamily="18" charset="0"/>
              </a:rPr>
              <a:t>.</a:t>
            </a: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r>
              <a:rPr lang="en-GB" sz="6400" dirty="0">
                <a:solidFill>
                  <a:schemeClr val="tx1"/>
                </a:solidFill>
                <a:latin typeface="Times New Roman" panose="02020603050405020304" pitchFamily="18" charset="0"/>
                <a:cs typeface="Times New Roman" panose="02020603050405020304" pitchFamily="18" charset="0"/>
              </a:rPr>
              <a:t>  </a:t>
            </a: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marL="401638" indent="-239713">
              <a:lnSpc>
                <a:spcPct val="120000"/>
              </a:lnSpc>
              <a:buFont typeface="Arial" panose="020B0604020202020204" pitchFamily="34" charset="0"/>
              <a:buChar char="•"/>
            </a:pPr>
            <a:endParaRPr lang="en-GB" sz="800" dirty="0">
              <a:solidFill>
                <a:schemeClr val="tx1"/>
              </a:solidFill>
              <a:latin typeface="Times New Roman" panose="02020603050405020304" pitchFamily="18" charset="0"/>
              <a:cs typeface="Times New Roman" panose="02020603050405020304" pitchFamily="18" charset="0"/>
            </a:endParaRPr>
          </a:p>
          <a:p>
            <a:pPr marL="161925">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80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80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80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80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r>
              <a:rPr lang="en-US" sz="9600" dirty="0">
                <a:solidFill>
                  <a:schemeClr val="tx1"/>
                </a:solidFill>
                <a:latin typeface="Times New Roman" panose="02020603050405020304" pitchFamily="18" charset="0"/>
                <a:cs typeface="Times New Roman" panose="02020603050405020304" pitchFamily="18" charset="0"/>
              </a:rPr>
              <a:t> </a:t>
            </a:r>
            <a:endParaRPr lang="en-US" sz="7200" b="1"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72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72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1900" dirty="0">
              <a:solidFill>
                <a:schemeClr val="tx1"/>
              </a:solidFill>
              <a:latin typeface="Gill Sans" charset="0"/>
              <a:cs typeface="Gill Sans" charset="0"/>
            </a:endParaRPr>
          </a:p>
          <a:p>
            <a:pPr eaLnBrk="1" hangingPunct="1">
              <a:spcBef>
                <a:spcPct val="0"/>
              </a:spcBef>
              <a:defRPr/>
            </a:pPr>
            <a:endParaRPr lang="en-US" sz="6400" dirty="0">
              <a:solidFill>
                <a:schemeClr val="tx1"/>
              </a:solidFill>
              <a:latin typeface="Gill Sans" charset="0"/>
              <a:cs typeface="Gill Sans"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dirty="0">
              <a:solidFill>
                <a:schemeClr val="tx1"/>
              </a:solidFill>
              <a:latin typeface="Calibri"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600" y="152402"/>
            <a:ext cx="1524000" cy="11554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descr="Diagram&#10;&#10;Description automatically generated">
            <a:extLst>
              <a:ext uri="{FF2B5EF4-FFF2-40B4-BE49-F238E27FC236}">
                <a16:creationId xmlns:a16="http://schemas.microsoft.com/office/drawing/2014/main" id="{C3E02B23-5089-7D4F-860A-48A1304202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933" y="2948496"/>
            <a:ext cx="8112667" cy="2233104"/>
          </a:xfrm>
          <a:prstGeom prst="rect">
            <a:avLst/>
          </a:prstGeom>
        </p:spPr>
      </p:pic>
    </p:spTree>
    <p:extLst>
      <p:ext uri="{BB962C8B-B14F-4D97-AF65-F5344CB8AC3E}">
        <p14:creationId xmlns:p14="http://schemas.microsoft.com/office/powerpoint/2010/main" val="124554680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cs typeface="Gill Sans"/>
              </a:rPr>
              <a:t>Climate, Environment and Curriculum</a:t>
            </a:r>
            <a:endParaRPr lang="en-US" sz="3200" dirty="0">
              <a:solidFill>
                <a:schemeClr val="tx2">
                  <a:lumMod val="75000"/>
                  <a:lumOff val="25000"/>
                </a:schemeClr>
              </a:solidFill>
              <a:latin typeface="Gill Sans"/>
              <a:ea typeface="+mj-ea"/>
              <a:cs typeface="Gill Sans"/>
            </a:endParaRPr>
          </a:p>
        </p:txBody>
      </p:sp>
      <p:sp>
        <p:nvSpPr>
          <p:cNvPr id="19458" name="Subtitle 7"/>
          <p:cNvSpPr>
            <a:spLocks noGrp="1"/>
          </p:cNvSpPr>
          <p:nvPr>
            <p:ph type="subTitle" idx="1"/>
          </p:nvPr>
        </p:nvSpPr>
        <p:spPr bwMode="auto">
          <a:xfrm>
            <a:off x="533400" y="1981200"/>
            <a:ext cx="7543800" cy="3886200"/>
          </a:xfrm>
        </p:spPr>
        <p:txBody>
          <a:bodyPr wrap="square" numCol="1" anchorCtr="0" compatLnSpc="1">
            <a:prstTxWarp prst="textNoShape">
              <a:avLst/>
            </a:prstTxWarp>
            <a:normAutofit fontScale="25000" lnSpcReduction="20000"/>
          </a:bodyPr>
          <a:lstStyle/>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a:lnSpc>
                <a:spcPct val="120000"/>
              </a:lnSpc>
            </a:pPr>
            <a:r>
              <a:rPr lang="en-GB" sz="6400" b="1" dirty="0">
                <a:solidFill>
                  <a:schemeClr val="tx1"/>
                </a:solidFill>
                <a:latin typeface="Times New Roman" panose="02020603050405020304" pitchFamily="18" charset="0"/>
                <a:cs typeface="Times New Roman" panose="02020603050405020304" pitchFamily="18" charset="0"/>
              </a:rPr>
              <a:t>The draft strategy </a:t>
            </a:r>
            <a:r>
              <a:rPr lang="en-GB" sz="6400" dirty="0">
                <a:solidFill>
                  <a:schemeClr val="tx1"/>
                </a:solidFill>
                <a:latin typeface="Times New Roman" panose="02020603050405020304" pitchFamily="18" charset="0"/>
                <a:cs typeface="Times New Roman" panose="02020603050405020304" pitchFamily="18" charset="0"/>
              </a:rPr>
              <a:t>confirms that teaching about climate change is not a political issue and so schools do not need to give views of climate change deniers.  </a:t>
            </a: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r>
              <a:rPr lang="en-GB" sz="6400" dirty="0">
                <a:solidFill>
                  <a:schemeClr val="tx1"/>
                </a:solidFill>
                <a:latin typeface="Times New Roman" panose="02020603050405020304" pitchFamily="18" charset="0"/>
                <a:cs typeface="Times New Roman" panose="02020603050405020304" pitchFamily="18" charset="0"/>
              </a:rPr>
              <a:t>However, where discussions about climate change transition touch upon issues such as social and economic reform, this should be handled in line with schools’ normal duties on political impartiality – </a:t>
            </a:r>
            <a:r>
              <a:rPr lang="en-GB" sz="6400" dirty="0" err="1">
                <a:solidFill>
                  <a:schemeClr val="tx1"/>
                </a:solidFill>
                <a:latin typeface="Times New Roman" panose="02020603050405020304" pitchFamily="18" charset="0"/>
                <a:cs typeface="Times New Roman" panose="02020603050405020304" pitchFamily="18" charset="0"/>
              </a:rPr>
              <a:t>ie</a:t>
            </a:r>
            <a:r>
              <a:rPr lang="en-GB" sz="6400" dirty="0">
                <a:solidFill>
                  <a:schemeClr val="tx1"/>
                </a:solidFill>
                <a:latin typeface="Times New Roman" panose="02020603050405020304" pitchFamily="18" charset="0"/>
                <a:cs typeface="Times New Roman" panose="02020603050405020304" pitchFamily="18" charset="0"/>
              </a:rPr>
              <a:t>, there’s a need for balance.  </a:t>
            </a: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r>
              <a:rPr lang="en-GB" sz="6400" dirty="0">
                <a:solidFill>
                  <a:schemeClr val="tx1"/>
                </a:solidFill>
                <a:latin typeface="Times New Roman" panose="02020603050405020304" pitchFamily="18" charset="0"/>
                <a:cs typeface="Times New Roman" panose="02020603050405020304" pitchFamily="18" charset="0"/>
              </a:rPr>
              <a:t>Schools are also directed not to encourage pupils to join campaigning groups, or take part in protests.  </a:t>
            </a:r>
          </a:p>
          <a:p>
            <a:pPr>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r>
              <a:rPr lang="en-GB" sz="6400" dirty="0">
                <a:solidFill>
                  <a:schemeClr val="tx1"/>
                </a:solidFill>
                <a:latin typeface="Times New Roman" panose="02020603050405020304" pitchFamily="18" charset="0"/>
                <a:cs typeface="Times New Roman" panose="02020603050405020304" pitchFamily="18" charset="0"/>
              </a:rPr>
              <a:t>They are not, however, instructed to actively discourage pupils from taking this path.</a:t>
            </a:r>
          </a:p>
          <a:p>
            <a:pPr>
              <a:lnSpc>
                <a:spcPct val="120000"/>
              </a:lnSpc>
            </a:pPr>
            <a:endParaRPr lang="en-GB" sz="9600" dirty="0">
              <a:solidFill>
                <a:schemeClr val="tx1"/>
              </a:solidFill>
              <a:latin typeface="Times New Roman" panose="02020603050405020304" pitchFamily="18" charset="0"/>
              <a:cs typeface="Times New Roman" panose="02020603050405020304" pitchFamily="18" charset="0"/>
            </a:endParaRPr>
          </a:p>
          <a:p>
            <a:pPr marL="401638" indent="-239713">
              <a:lnSpc>
                <a:spcPct val="120000"/>
              </a:lnSpc>
              <a:buFont typeface="Arial" panose="020B0604020202020204" pitchFamily="34" charset="0"/>
              <a:buChar char="•"/>
            </a:pPr>
            <a:endParaRPr lang="en-GB" sz="800" dirty="0">
              <a:solidFill>
                <a:schemeClr val="tx1"/>
              </a:solidFill>
              <a:latin typeface="Times New Roman" panose="02020603050405020304" pitchFamily="18" charset="0"/>
              <a:cs typeface="Times New Roman" panose="02020603050405020304" pitchFamily="18" charset="0"/>
            </a:endParaRPr>
          </a:p>
          <a:p>
            <a:pPr marL="161925">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80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80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80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80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r>
              <a:rPr lang="en-US" sz="9600" dirty="0">
                <a:solidFill>
                  <a:schemeClr val="tx1"/>
                </a:solidFill>
                <a:latin typeface="Times New Roman" panose="02020603050405020304" pitchFamily="18" charset="0"/>
                <a:cs typeface="Times New Roman" panose="02020603050405020304" pitchFamily="18" charset="0"/>
              </a:rPr>
              <a:t> </a:t>
            </a:r>
            <a:endParaRPr lang="en-US" sz="7200" b="1"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72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72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1900" dirty="0">
              <a:solidFill>
                <a:schemeClr val="tx1"/>
              </a:solidFill>
              <a:latin typeface="Gill Sans" charset="0"/>
              <a:cs typeface="Gill Sans" charset="0"/>
            </a:endParaRPr>
          </a:p>
          <a:p>
            <a:pPr eaLnBrk="1" hangingPunct="1">
              <a:spcBef>
                <a:spcPct val="0"/>
              </a:spcBef>
              <a:defRPr/>
            </a:pPr>
            <a:endParaRPr lang="en-US" sz="6400" dirty="0">
              <a:solidFill>
                <a:schemeClr val="tx1"/>
              </a:solidFill>
              <a:latin typeface="Gill Sans" charset="0"/>
              <a:cs typeface="Gill Sans"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dirty="0">
              <a:solidFill>
                <a:schemeClr val="tx1"/>
              </a:solidFill>
              <a:latin typeface="Calibri"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600" y="152402"/>
            <a:ext cx="1524000" cy="11554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189816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cs typeface="Gill Sans"/>
              </a:rPr>
              <a:t>Climate, Environment and Curriculum</a:t>
            </a:r>
            <a:endParaRPr lang="en-US" sz="3200" dirty="0">
              <a:solidFill>
                <a:schemeClr val="tx2">
                  <a:lumMod val="75000"/>
                  <a:lumOff val="25000"/>
                </a:schemeClr>
              </a:solidFill>
              <a:latin typeface="Gill Sans"/>
              <a:ea typeface="+mj-ea"/>
              <a:cs typeface="Gill Sans"/>
            </a:endParaRPr>
          </a:p>
        </p:txBody>
      </p:sp>
      <p:sp>
        <p:nvSpPr>
          <p:cNvPr id="19458" name="Subtitle 7"/>
          <p:cNvSpPr>
            <a:spLocks noGrp="1"/>
          </p:cNvSpPr>
          <p:nvPr>
            <p:ph type="subTitle" idx="1"/>
          </p:nvPr>
        </p:nvSpPr>
        <p:spPr bwMode="auto">
          <a:xfrm>
            <a:off x="533400" y="1981200"/>
            <a:ext cx="7543800" cy="3886200"/>
          </a:xfrm>
        </p:spPr>
        <p:txBody>
          <a:bodyPr wrap="square" numCol="1" anchorCtr="0" compatLnSpc="1">
            <a:prstTxWarp prst="textNoShape">
              <a:avLst/>
            </a:prstTxWarp>
            <a:normAutofit fontScale="25000" lnSpcReduction="20000"/>
          </a:bodyPr>
          <a:lstStyle/>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a:lnSpc>
                <a:spcPct val="120000"/>
              </a:lnSpc>
            </a:pPr>
            <a:r>
              <a:rPr lang="en-GB" sz="7200" b="1" dirty="0">
                <a:solidFill>
                  <a:schemeClr val="tx1"/>
                </a:solidFill>
                <a:latin typeface="Times New Roman" panose="02020603050405020304" pitchFamily="18" charset="0"/>
                <a:cs typeface="Times New Roman" panose="02020603050405020304" pitchFamily="18" charset="0"/>
              </a:rPr>
              <a:t>DfE draft strategy: what do critics say?</a:t>
            </a:r>
          </a:p>
          <a:p>
            <a:pPr>
              <a:lnSpc>
                <a:spcPct val="120000"/>
              </a:lnSpc>
            </a:pPr>
            <a:endParaRPr lang="en-GB" sz="7200" dirty="0">
              <a:solidFill>
                <a:schemeClr val="tx1"/>
              </a:solidFill>
              <a:latin typeface="Times New Roman" panose="02020603050405020304" pitchFamily="18" charset="0"/>
              <a:cs typeface="Times New Roman" panose="02020603050405020304" pitchFamily="18" charset="0"/>
            </a:endParaRPr>
          </a:p>
          <a:p>
            <a:pPr marL="581025" indent="-179388">
              <a:lnSpc>
                <a:spcPct val="120000"/>
              </a:lnSpc>
              <a:spcAft>
                <a:spcPts val="600"/>
              </a:spcAft>
              <a:buFont typeface="Arial" panose="020B0604020202020204" pitchFamily="34" charset="0"/>
              <a:buChar char="•"/>
            </a:pPr>
            <a:r>
              <a:rPr lang="en-GB" sz="7200" dirty="0">
                <a:solidFill>
                  <a:schemeClr val="tx1"/>
                </a:solidFill>
                <a:latin typeface="Times New Roman" panose="02020603050405020304" pitchFamily="18" charset="0"/>
                <a:cs typeface="Times New Roman" panose="02020603050405020304" pitchFamily="18" charset="0"/>
              </a:rPr>
              <a:t>No change to the curriculum is proposed</a:t>
            </a:r>
          </a:p>
          <a:p>
            <a:pPr marL="581025" indent="-179388">
              <a:lnSpc>
                <a:spcPct val="120000"/>
              </a:lnSpc>
              <a:spcAft>
                <a:spcPts val="600"/>
              </a:spcAft>
              <a:buFont typeface="Arial" panose="020B0604020202020204" pitchFamily="34" charset="0"/>
              <a:buChar char="•"/>
            </a:pPr>
            <a:r>
              <a:rPr lang="en-GB" sz="7200" dirty="0">
                <a:solidFill>
                  <a:schemeClr val="tx1"/>
                </a:solidFill>
                <a:latin typeface="Times New Roman" panose="02020603050405020304" pitchFamily="18" charset="0"/>
                <a:cs typeface="Times New Roman" panose="02020603050405020304" pitchFamily="18" charset="0"/>
              </a:rPr>
              <a:t>There’s not enough depth to studies</a:t>
            </a:r>
          </a:p>
          <a:p>
            <a:pPr marL="581025" indent="-179388">
              <a:lnSpc>
                <a:spcPct val="120000"/>
              </a:lnSpc>
              <a:spcAft>
                <a:spcPts val="600"/>
              </a:spcAft>
              <a:buFont typeface="Arial" panose="020B0604020202020204" pitchFamily="34" charset="0"/>
              <a:buChar char="•"/>
            </a:pPr>
            <a:r>
              <a:rPr lang="en-GB" sz="7200" dirty="0">
                <a:solidFill>
                  <a:schemeClr val="tx1"/>
                </a:solidFill>
                <a:latin typeface="Times New Roman" panose="02020603050405020304" pitchFamily="18" charset="0"/>
                <a:cs typeface="Times New Roman" panose="02020603050405020304" pitchFamily="18" charset="0"/>
              </a:rPr>
              <a:t>All subjects should be involved</a:t>
            </a:r>
          </a:p>
          <a:p>
            <a:pPr marL="581025" indent="-179388">
              <a:lnSpc>
                <a:spcPct val="120000"/>
              </a:lnSpc>
              <a:spcAft>
                <a:spcPts val="600"/>
              </a:spcAft>
              <a:buFont typeface="Arial" panose="020B0604020202020204" pitchFamily="34" charset="0"/>
              <a:buChar char="•"/>
            </a:pPr>
            <a:r>
              <a:rPr lang="en-GB" sz="7200" dirty="0">
                <a:solidFill>
                  <a:schemeClr val="tx1"/>
                </a:solidFill>
                <a:latin typeface="Times New Roman" panose="02020603050405020304" pitchFamily="18" charset="0"/>
                <a:cs typeface="Times New Roman" panose="02020603050405020304" pitchFamily="18" charset="0"/>
              </a:rPr>
              <a:t>Not enough focus on nature and biodiversity</a:t>
            </a:r>
          </a:p>
          <a:p>
            <a:pPr marL="581025" indent="-179388">
              <a:lnSpc>
                <a:spcPct val="120000"/>
              </a:lnSpc>
              <a:spcAft>
                <a:spcPts val="600"/>
              </a:spcAft>
              <a:buFont typeface="Arial" panose="020B0604020202020204" pitchFamily="34" charset="0"/>
              <a:buChar char="•"/>
            </a:pPr>
            <a:r>
              <a:rPr lang="en-GB" sz="7200" dirty="0">
                <a:solidFill>
                  <a:schemeClr val="tx1"/>
                </a:solidFill>
                <a:latin typeface="Times New Roman" panose="02020603050405020304" pitchFamily="18" charset="0"/>
                <a:cs typeface="Times New Roman" panose="02020603050405020304" pitchFamily="18" charset="0"/>
              </a:rPr>
              <a:t>Not enough emphasis on the role of school leadership &amp; governors</a:t>
            </a:r>
          </a:p>
          <a:p>
            <a:pPr marL="581025" indent="-179388">
              <a:lnSpc>
                <a:spcPct val="120000"/>
              </a:lnSpc>
              <a:spcAft>
                <a:spcPts val="600"/>
              </a:spcAft>
              <a:buFont typeface="Arial" panose="020B0604020202020204" pitchFamily="34" charset="0"/>
              <a:buChar char="•"/>
            </a:pPr>
            <a:r>
              <a:rPr lang="en-GB" sz="7200" dirty="0">
                <a:solidFill>
                  <a:schemeClr val="tx1"/>
                </a:solidFill>
                <a:latin typeface="Times New Roman" panose="02020603050405020304" pitchFamily="18" charset="0"/>
                <a:cs typeface="Times New Roman" panose="02020603050405020304" pitchFamily="18" charset="0"/>
              </a:rPr>
              <a:t>Pupil engagement is downplayed and critical thinking is ignored</a:t>
            </a:r>
          </a:p>
          <a:p>
            <a:pPr marL="581025" indent="-179388">
              <a:lnSpc>
                <a:spcPct val="120000"/>
              </a:lnSpc>
              <a:spcAft>
                <a:spcPts val="600"/>
              </a:spcAft>
              <a:buFont typeface="Arial" panose="020B0604020202020204" pitchFamily="34" charset="0"/>
              <a:buChar char="•"/>
            </a:pPr>
            <a:r>
              <a:rPr lang="en-GB" sz="7200" dirty="0">
                <a:solidFill>
                  <a:schemeClr val="tx1"/>
                </a:solidFill>
                <a:latin typeface="Times New Roman" panose="02020603050405020304" pitchFamily="18" charset="0"/>
                <a:cs typeface="Times New Roman" panose="02020603050405020304" pitchFamily="18" charset="0"/>
              </a:rPr>
              <a:t>A focus on social change and values and attitudes is needed</a:t>
            </a:r>
          </a:p>
          <a:p>
            <a:pPr marL="581025" indent="-179388">
              <a:lnSpc>
                <a:spcPct val="120000"/>
              </a:lnSpc>
              <a:spcAft>
                <a:spcPts val="600"/>
              </a:spcAft>
              <a:buFont typeface="Arial" panose="020B0604020202020204" pitchFamily="34" charset="0"/>
              <a:buChar char="•"/>
            </a:pPr>
            <a:r>
              <a:rPr lang="en-GB" sz="7200" dirty="0">
                <a:solidFill>
                  <a:schemeClr val="tx1"/>
                </a:solidFill>
                <a:latin typeface="Times New Roman" panose="02020603050405020304" pitchFamily="18" charset="0"/>
                <a:cs typeface="Times New Roman" panose="02020603050405020304" pitchFamily="18" charset="0"/>
              </a:rPr>
              <a:t>The shift to net-zero in schools is too slow</a:t>
            </a:r>
          </a:p>
          <a:p>
            <a:pPr marL="581025" indent="-179388">
              <a:lnSpc>
                <a:spcPct val="120000"/>
              </a:lnSpc>
              <a:buFont typeface="Arial" panose="020B0604020202020204" pitchFamily="34" charset="0"/>
              <a:buChar char="•"/>
            </a:pPr>
            <a:r>
              <a:rPr lang="en-GB" sz="7200" dirty="0">
                <a:solidFill>
                  <a:schemeClr val="tx1"/>
                </a:solidFill>
                <a:latin typeface="Times New Roman" panose="02020603050405020304" pitchFamily="18" charset="0"/>
                <a:cs typeface="Times New Roman" panose="02020603050405020304" pitchFamily="18" charset="0"/>
              </a:rPr>
              <a:t>There’s no new money</a:t>
            </a:r>
          </a:p>
          <a:p>
            <a:pPr marL="581025" indent="-179388">
              <a:lnSpc>
                <a:spcPct val="120000"/>
              </a:lnSpc>
              <a:buFont typeface="Arial" panose="020B0604020202020204" pitchFamily="34" charset="0"/>
              <a:buChar char="•"/>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80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9600" dirty="0">
              <a:solidFill>
                <a:schemeClr val="tx1"/>
              </a:solidFill>
              <a:latin typeface="Times New Roman" panose="02020603050405020304" pitchFamily="18" charset="0"/>
              <a:cs typeface="Times New Roman" panose="02020603050405020304" pitchFamily="18" charset="0"/>
            </a:endParaRPr>
          </a:p>
          <a:p>
            <a:pPr marL="401638" indent="-239713">
              <a:lnSpc>
                <a:spcPct val="120000"/>
              </a:lnSpc>
              <a:buFont typeface="Arial" panose="020B0604020202020204" pitchFamily="34" charset="0"/>
              <a:buChar char="•"/>
            </a:pPr>
            <a:endParaRPr lang="en-GB" sz="800" dirty="0">
              <a:solidFill>
                <a:schemeClr val="tx1"/>
              </a:solidFill>
              <a:latin typeface="Times New Roman" panose="02020603050405020304" pitchFamily="18" charset="0"/>
              <a:cs typeface="Times New Roman" panose="02020603050405020304" pitchFamily="18" charset="0"/>
            </a:endParaRPr>
          </a:p>
          <a:p>
            <a:pPr marL="161925">
              <a:lnSpc>
                <a:spcPct val="120000"/>
              </a:lnSpc>
            </a:pPr>
            <a:endParaRPr lang="en-GB" sz="64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80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80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80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80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r>
              <a:rPr lang="en-US" sz="9600" dirty="0">
                <a:solidFill>
                  <a:schemeClr val="tx1"/>
                </a:solidFill>
                <a:latin typeface="Times New Roman" panose="02020603050405020304" pitchFamily="18" charset="0"/>
                <a:cs typeface="Times New Roman" panose="02020603050405020304" pitchFamily="18" charset="0"/>
              </a:rPr>
              <a:t> </a:t>
            </a:r>
            <a:endParaRPr lang="en-US" sz="7200" b="1"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72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72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1900" dirty="0">
              <a:solidFill>
                <a:schemeClr val="tx1"/>
              </a:solidFill>
              <a:latin typeface="Gill Sans" charset="0"/>
              <a:cs typeface="Gill Sans" charset="0"/>
            </a:endParaRPr>
          </a:p>
          <a:p>
            <a:pPr eaLnBrk="1" hangingPunct="1">
              <a:spcBef>
                <a:spcPct val="0"/>
              </a:spcBef>
              <a:defRPr/>
            </a:pPr>
            <a:endParaRPr lang="en-US" sz="6400" dirty="0">
              <a:solidFill>
                <a:schemeClr val="tx1"/>
              </a:solidFill>
              <a:latin typeface="Gill Sans" charset="0"/>
              <a:cs typeface="Gill Sans"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dirty="0">
              <a:solidFill>
                <a:schemeClr val="tx1"/>
              </a:solidFill>
              <a:latin typeface="Calibri"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600" y="152402"/>
            <a:ext cx="1524000" cy="11554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2232536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ea typeface="+mj-ea"/>
                <a:cs typeface="Gill Sans"/>
              </a:rPr>
              <a:t>Climate, Environment and Curriculum</a:t>
            </a:r>
          </a:p>
        </p:txBody>
      </p:sp>
      <p:sp>
        <p:nvSpPr>
          <p:cNvPr id="19458" name="Subtitle 7"/>
          <p:cNvSpPr>
            <a:spLocks noGrp="1"/>
          </p:cNvSpPr>
          <p:nvPr>
            <p:ph type="subTitle" idx="1"/>
          </p:nvPr>
        </p:nvSpPr>
        <p:spPr bwMode="auto">
          <a:xfrm>
            <a:off x="533400" y="1981200"/>
            <a:ext cx="5410200" cy="2743200"/>
          </a:xfrm>
        </p:spPr>
        <p:txBody>
          <a:bodyPr wrap="square" numCol="1" anchorCtr="0" compatLnSpc="1">
            <a:prstTxWarp prst="textNoShape">
              <a:avLst/>
            </a:prstTxWarp>
            <a:normAutofit fontScale="25000" lnSpcReduction="20000"/>
          </a:bodyPr>
          <a:lstStyle/>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r>
              <a:rPr lang="en-US" sz="7200" dirty="0">
                <a:solidFill>
                  <a:schemeClr val="tx1"/>
                </a:solidFill>
                <a:latin typeface="Times New Roman" panose="02020603050405020304" pitchFamily="18" charset="0"/>
                <a:cs typeface="Times New Roman" panose="02020603050405020304" pitchFamily="18" charset="0"/>
              </a:rPr>
              <a:t>NAEE is a charity that was formed in the 1960s.  </a:t>
            </a:r>
          </a:p>
          <a:p>
            <a:pPr eaLnBrk="1" hangingPunct="1">
              <a:spcBef>
                <a:spcPct val="0"/>
              </a:spcBef>
              <a:defRPr/>
            </a:pPr>
            <a:endParaRPr lang="en-US" sz="72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r>
              <a:rPr lang="en-US" sz="7200" dirty="0">
                <a:solidFill>
                  <a:schemeClr val="tx1"/>
                </a:solidFill>
                <a:latin typeface="Times New Roman" panose="02020603050405020304" pitchFamily="18" charset="0"/>
                <a:cs typeface="Times New Roman" panose="02020603050405020304" pitchFamily="18" charset="0"/>
              </a:rPr>
              <a:t>Its purpose is to support environmental education within schools and teacher education through:</a:t>
            </a:r>
          </a:p>
          <a:p>
            <a:pPr eaLnBrk="1" hangingPunct="1">
              <a:spcBef>
                <a:spcPct val="0"/>
              </a:spcBef>
              <a:defRPr/>
            </a:pPr>
            <a:endParaRPr lang="en-US" dirty="0">
              <a:solidFill>
                <a:schemeClr val="tx1"/>
              </a:solidFill>
              <a:latin typeface="Times New Roman" panose="02020603050405020304" pitchFamily="18" charset="0"/>
              <a:cs typeface="Times New Roman" panose="02020603050405020304" pitchFamily="18" charset="0"/>
            </a:endParaRPr>
          </a:p>
          <a:p>
            <a:pPr marL="401638" indent="-158750" eaLnBrk="1" hangingPunct="1">
              <a:lnSpc>
                <a:spcPct val="120000"/>
              </a:lnSpc>
              <a:spcBef>
                <a:spcPct val="0"/>
              </a:spcBef>
              <a:spcAft>
                <a:spcPts val="600"/>
              </a:spcAft>
              <a:buClr>
                <a:schemeClr val="tx2">
                  <a:lumMod val="90000"/>
                  <a:lumOff val="10000"/>
                </a:schemeClr>
              </a:buClr>
              <a:buFont typeface="Arial" panose="020B0604020202020204" pitchFamily="34" charset="0"/>
              <a:buChar char="•"/>
              <a:defRPr/>
            </a:pPr>
            <a:r>
              <a:rPr lang="en-US" sz="7200" dirty="0">
                <a:solidFill>
                  <a:schemeClr val="tx1"/>
                </a:solidFill>
                <a:latin typeface="Times New Roman" panose="02020603050405020304" pitchFamily="18" charset="0"/>
                <a:cs typeface="Times New Roman" panose="02020603050405020304" pitchFamily="18" charset="0"/>
              </a:rPr>
              <a:t>providing resources, information and ideas for teachers</a:t>
            </a:r>
          </a:p>
          <a:p>
            <a:pPr marL="401638" indent="-158750" eaLnBrk="1" hangingPunct="1">
              <a:lnSpc>
                <a:spcPct val="120000"/>
              </a:lnSpc>
              <a:spcBef>
                <a:spcPct val="0"/>
              </a:spcBef>
              <a:spcAft>
                <a:spcPts val="600"/>
              </a:spcAft>
              <a:buClr>
                <a:schemeClr val="tx2">
                  <a:lumMod val="90000"/>
                  <a:lumOff val="10000"/>
                </a:schemeClr>
              </a:buClr>
              <a:buFont typeface="Arial" panose="020B0604020202020204" pitchFamily="34" charset="0"/>
              <a:buChar char="•"/>
              <a:defRPr/>
            </a:pPr>
            <a:r>
              <a:rPr lang="en-US" sz="7200" dirty="0">
                <a:solidFill>
                  <a:schemeClr val="tx1"/>
                </a:solidFill>
                <a:latin typeface="Times New Roman" panose="02020603050405020304" pitchFamily="18" charset="0"/>
                <a:cs typeface="Times New Roman" panose="02020603050405020304" pitchFamily="18" charset="0"/>
              </a:rPr>
              <a:t>financial support for pupils to visit outdoor education </a:t>
            </a:r>
            <a:r>
              <a:rPr lang="en-US" sz="7200" dirty="0" err="1">
                <a:solidFill>
                  <a:schemeClr val="tx1"/>
                </a:solidFill>
                <a:latin typeface="Times New Roman" panose="02020603050405020304" pitchFamily="18" charset="0"/>
                <a:cs typeface="Times New Roman" panose="02020603050405020304" pitchFamily="18" charset="0"/>
              </a:rPr>
              <a:t>centres</a:t>
            </a:r>
            <a:endParaRPr lang="en-US" sz="7200" dirty="0">
              <a:solidFill>
                <a:schemeClr val="tx1"/>
              </a:solidFill>
              <a:latin typeface="Times New Roman" panose="02020603050405020304" pitchFamily="18" charset="0"/>
              <a:cs typeface="Times New Roman" panose="02020603050405020304" pitchFamily="18" charset="0"/>
            </a:endParaRPr>
          </a:p>
          <a:p>
            <a:pPr marL="401638" indent="-158750" eaLnBrk="1" hangingPunct="1">
              <a:lnSpc>
                <a:spcPct val="120000"/>
              </a:lnSpc>
              <a:spcBef>
                <a:spcPct val="0"/>
              </a:spcBef>
              <a:spcAft>
                <a:spcPts val="600"/>
              </a:spcAft>
              <a:buClr>
                <a:schemeClr val="tx2">
                  <a:lumMod val="90000"/>
                  <a:lumOff val="10000"/>
                </a:schemeClr>
              </a:buClr>
              <a:buFont typeface="Arial" panose="020B0604020202020204" pitchFamily="34" charset="0"/>
              <a:buChar char="•"/>
              <a:defRPr/>
            </a:pPr>
            <a:r>
              <a:rPr lang="en-US" sz="7200" dirty="0">
                <a:solidFill>
                  <a:schemeClr val="tx1"/>
                </a:solidFill>
                <a:latin typeface="Times New Roman" panose="02020603050405020304" pitchFamily="18" charset="0"/>
                <a:cs typeface="Times New Roman" panose="02020603050405020304" pitchFamily="18" charset="0"/>
              </a:rPr>
              <a:t>collaboration with </a:t>
            </a:r>
            <a:r>
              <a:rPr lang="en-US" sz="7200" dirty="0" err="1">
                <a:solidFill>
                  <a:schemeClr val="tx1"/>
                </a:solidFill>
                <a:latin typeface="Times New Roman" panose="02020603050405020304" pitchFamily="18" charset="0"/>
                <a:cs typeface="Times New Roman" panose="02020603050405020304" pitchFamily="18" charset="0"/>
              </a:rPr>
              <a:t>organisations</a:t>
            </a:r>
            <a:r>
              <a:rPr lang="en-US" sz="7200">
                <a:solidFill>
                  <a:schemeClr val="tx1"/>
                </a:solidFill>
                <a:latin typeface="Times New Roman" panose="02020603050405020304" pitchFamily="18" charset="0"/>
                <a:cs typeface="Times New Roman" panose="02020603050405020304" pitchFamily="18" charset="0"/>
              </a:rPr>
              <a:t> with related </a:t>
            </a:r>
            <a:r>
              <a:rPr lang="en-US" sz="7200" dirty="0">
                <a:solidFill>
                  <a:schemeClr val="tx1"/>
                </a:solidFill>
                <a:latin typeface="Times New Roman" panose="02020603050405020304" pitchFamily="18" charset="0"/>
                <a:cs typeface="Times New Roman" panose="02020603050405020304" pitchFamily="18" charset="0"/>
              </a:rPr>
              <a:t>aims</a:t>
            </a:r>
          </a:p>
          <a:p>
            <a:pPr eaLnBrk="1" hangingPunct="1">
              <a:spcBef>
                <a:spcPct val="0"/>
              </a:spcBef>
              <a:defRPr/>
            </a:pPr>
            <a:endParaRPr lang="en-US" sz="72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72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72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72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4400" dirty="0">
              <a:solidFill>
                <a:schemeClr val="tx1"/>
              </a:solidFill>
              <a:latin typeface="Calibri"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600" y="152400"/>
            <a:ext cx="1524000" cy="11554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a:extLst>
              <a:ext uri="{FF2B5EF4-FFF2-40B4-BE49-F238E27FC236}">
                <a16:creationId xmlns:a16="http://schemas.microsoft.com/office/drawing/2014/main" id="{EADE6F6E-BC7B-5C4D-947D-8B91BDD4F0EB}"/>
              </a:ext>
            </a:extLst>
          </p:cNvPr>
          <p:cNvSpPr txBox="1"/>
          <p:nvPr/>
        </p:nvSpPr>
        <p:spPr>
          <a:xfrm>
            <a:off x="609599" y="4935537"/>
            <a:ext cx="4876801" cy="1046440"/>
          </a:xfrm>
          <a:prstGeom prst="rect">
            <a:avLst/>
          </a:prstGeom>
          <a:noFill/>
        </p:spPr>
        <p:txBody>
          <a:bodyPr wrap="square" rtlCol="0">
            <a:spAutoFit/>
          </a:bodyPr>
          <a:lstStyle/>
          <a:p>
            <a:pPr>
              <a:defRPr/>
            </a:pPr>
            <a:r>
              <a:rPr lang="en-US" sz="1600" dirty="0">
                <a:latin typeface="Times New Roman" panose="02020603050405020304" pitchFamily="18" charset="0"/>
                <a:cs typeface="Times New Roman" panose="02020603050405020304" pitchFamily="18" charset="0"/>
              </a:rPr>
              <a:t>NAEE has: a termly journal and an informative website</a:t>
            </a:r>
          </a:p>
          <a:p>
            <a:pPr>
              <a:defRPr/>
            </a:pPr>
            <a:endParaRPr lang="en-US" sz="1000" dirty="0">
              <a:latin typeface="Times New Roman" panose="02020603050405020304" pitchFamily="18" charset="0"/>
              <a:cs typeface="Times New Roman" panose="02020603050405020304" pitchFamily="18" charset="0"/>
            </a:endParaRPr>
          </a:p>
          <a:p>
            <a:pPr>
              <a:defRPr/>
            </a:pPr>
            <a:r>
              <a:rPr lang="en-US" sz="1600" dirty="0">
                <a:latin typeface="Times New Roman" panose="02020603050405020304" pitchFamily="18" charset="0"/>
                <a:cs typeface="Times New Roman" panose="02020603050405020304" pitchFamily="18" charset="0"/>
              </a:rPr>
              <a:t>Membership is free to students:     </a:t>
            </a:r>
            <a:r>
              <a:rPr lang="en-US" sz="1600" dirty="0" err="1">
                <a:solidFill>
                  <a:schemeClr val="tx2">
                    <a:lumMod val="90000"/>
                    <a:lumOff val="10000"/>
                  </a:schemeClr>
                </a:solidFill>
                <a:latin typeface="Times New Roman" panose="02020603050405020304" pitchFamily="18" charset="0"/>
                <a:cs typeface="Times New Roman" panose="02020603050405020304" pitchFamily="18" charset="0"/>
              </a:rPr>
              <a:t>naee.org.uk</a:t>
            </a:r>
            <a:r>
              <a:rPr lang="en-US" sz="1600" dirty="0">
                <a:solidFill>
                  <a:schemeClr val="tx2">
                    <a:lumMod val="90000"/>
                    <a:lumOff val="10000"/>
                  </a:schemeClr>
                </a:solidFill>
                <a:latin typeface="Times New Roman" panose="02020603050405020304" pitchFamily="18" charset="0"/>
                <a:cs typeface="Times New Roman" panose="02020603050405020304" pitchFamily="18" charset="0"/>
              </a:rPr>
              <a:t>/join-</a:t>
            </a:r>
            <a:r>
              <a:rPr lang="en-US" sz="1600" dirty="0" err="1">
                <a:solidFill>
                  <a:schemeClr val="tx2">
                    <a:lumMod val="90000"/>
                    <a:lumOff val="10000"/>
                  </a:schemeClr>
                </a:solidFill>
                <a:latin typeface="Times New Roman" panose="02020603050405020304" pitchFamily="18" charset="0"/>
                <a:cs typeface="Times New Roman" panose="02020603050405020304" pitchFamily="18" charset="0"/>
              </a:rPr>
              <a:t>naee</a:t>
            </a:r>
            <a:endParaRPr lang="en-US" sz="1600" dirty="0">
              <a:solidFill>
                <a:schemeClr val="tx2">
                  <a:lumMod val="90000"/>
                  <a:lumOff val="10000"/>
                </a:schemeClr>
              </a:solidFill>
              <a:latin typeface="Times New Roman" panose="02020603050405020304" pitchFamily="18" charset="0"/>
              <a:cs typeface="Times New Roman" panose="02020603050405020304" pitchFamily="18" charset="0"/>
            </a:endParaRPr>
          </a:p>
          <a:p>
            <a:endParaRPr lang="en-US" dirty="0"/>
          </a:p>
        </p:txBody>
      </p:sp>
      <p:pic>
        <p:nvPicPr>
          <p:cNvPr id="6" name="Picture 5" descr="A picture containing person, outdoor, man, grass&#10;&#10;Description automatically generated">
            <a:extLst>
              <a:ext uri="{FF2B5EF4-FFF2-40B4-BE49-F238E27FC236}">
                <a16:creationId xmlns:a16="http://schemas.microsoft.com/office/drawing/2014/main" id="{0A4E5520-A1B0-3D46-BE50-AC42B5B7E3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7400" y="2316855"/>
            <a:ext cx="2454677" cy="3485642"/>
          </a:xfrm>
          <a:prstGeom prst="rect">
            <a:avLst/>
          </a:prstGeom>
        </p:spPr>
      </p:pic>
    </p:spTree>
    <p:extLst>
      <p:ext uri="{BB962C8B-B14F-4D97-AF65-F5344CB8AC3E}">
        <p14:creationId xmlns:p14="http://schemas.microsoft.com/office/powerpoint/2010/main" val="13754989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ea typeface="+mj-ea"/>
                <a:cs typeface="Gill Sans"/>
              </a:rPr>
              <a:t>Climate, Environment and Curriculum</a:t>
            </a:r>
          </a:p>
        </p:txBody>
      </p:sp>
      <p:sp>
        <p:nvSpPr>
          <p:cNvPr id="19458" name="Subtitle 7"/>
          <p:cNvSpPr>
            <a:spLocks noGrp="1"/>
          </p:cNvSpPr>
          <p:nvPr>
            <p:ph type="subTitle" idx="1"/>
          </p:nvPr>
        </p:nvSpPr>
        <p:spPr bwMode="auto">
          <a:xfrm>
            <a:off x="533400" y="1981200"/>
            <a:ext cx="7391400" cy="533400"/>
          </a:xfrm>
        </p:spPr>
        <p:txBody>
          <a:bodyPr wrap="square" numCol="1" anchorCtr="0" compatLnSpc="1">
            <a:prstTxWarp prst="textNoShape">
              <a:avLst/>
            </a:prstTxWarp>
            <a:normAutofit/>
          </a:bodyPr>
          <a:lstStyle/>
          <a:p>
            <a:pPr eaLnBrk="1" hangingPunct="1">
              <a:spcBef>
                <a:spcPct val="0"/>
              </a:spcBef>
              <a:defRPr/>
            </a:pPr>
            <a:r>
              <a:rPr lang="en-US" b="1" dirty="0">
                <a:solidFill>
                  <a:schemeClr val="tx1"/>
                </a:solidFill>
                <a:latin typeface="Times New Roman" panose="02020603050405020304" pitchFamily="18" charset="0"/>
                <a:cs typeface="Times New Roman" panose="02020603050405020304" pitchFamily="18" charset="0"/>
              </a:rPr>
              <a:t>What should we be teaching about climate and the environment?</a:t>
            </a:r>
            <a:endParaRPr lang="en-US" sz="5400" dirty="0">
              <a:solidFill>
                <a:schemeClr val="tx1"/>
              </a:solidFill>
              <a:latin typeface="Calibri"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600" y="152400"/>
            <a:ext cx="1524000" cy="11554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a:extLst>
              <a:ext uri="{FF2B5EF4-FFF2-40B4-BE49-F238E27FC236}">
                <a16:creationId xmlns:a16="http://schemas.microsoft.com/office/drawing/2014/main" id="{2B8B30D6-B5BB-334B-911F-A4269D65A1A2}"/>
              </a:ext>
            </a:extLst>
          </p:cNvPr>
          <p:cNvSpPr txBox="1"/>
          <p:nvPr/>
        </p:nvSpPr>
        <p:spPr>
          <a:xfrm>
            <a:off x="1295400" y="2438400"/>
            <a:ext cx="6172200" cy="3016210"/>
          </a:xfrm>
          <a:prstGeom prst="rect">
            <a:avLst/>
          </a:prstGeom>
          <a:noFill/>
        </p:spPr>
        <p:txBody>
          <a:bodyPr wrap="square" rtlCol="0">
            <a:spAutoFit/>
          </a:bodyPr>
          <a:lstStyle/>
          <a:p>
            <a:pPr>
              <a:defRPr/>
            </a:pPr>
            <a:endParaRPr lang="en-GB" dirty="0">
              <a:latin typeface="Times New Roman" panose="02020603050405020304" pitchFamily="18" charset="0"/>
              <a:cs typeface="Times New Roman" panose="02020603050405020304" pitchFamily="18" charset="0"/>
            </a:endParaRPr>
          </a:p>
          <a:p>
            <a:pPr>
              <a:defRPr/>
            </a:pPr>
            <a:r>
              <a:rPr lang="en-GB" b="1" dirty="0">
                <a:latin typeface="Times New Roman" panose="02020603050405020304" pitchFamily="18" charset="0"/>
                <a:cs typeface="Times New Roman" panose="02020603050405020304" pitchFamily="18" charset="0"/>
              </a:rPr>
              <a:t>Greta Thunberg</a:t>
            </a:r>
            <a:r>
              <a:rPr lang="en-GB" dirty="0">
                <a:latin typeface="Times New Roman" panose="02020603050405020304" pitchFamily="18" charset="0"/>
                <a:cs typeface="Times New Roman" panose="02020603050405020304" pitchFamily="18" charset="0"/>
              </a:rPr>
              <a:t>:</a:t>
            </a:r>
          </a:p>
          <a:p>
            <a:pPr>
              <a:defRPr/>
            </a:pPr>
            <a:endParaRPr lang="en-GB" dirty="0">
              <a:latin typeface="Times New Roman" panose="02020603050405020304" pitchFamily="18" charset="0"/>
              <a:cs typeface="Times New Roman" panose="02020603050405020304" pitchFamily="18" charset="0"/>
            </a:endParaRPr>
          </a:p>
          <a:p>
            <a:pPr marL="447675">
              <a:defRPr/>
            </a:pPr>
            <a:r>
              <a:rPr lang="en-GB" dirty="0">
                <a:latin typeface="Times New Roman" panose="02020603050405020304" pitchFamily="18" charset="0"/>
                <a:cs typeface="Times New Roman" panose="02020603050405020304" pitchFamily="18" charset="0"/>
              </a:rPr>
              <a:t>“You have stolen my dreams and my childhood with your empty words.  And yet I’m one of the lucky ones</a:t>
            </a:r>
            <a:r>
              <a:rPr lang="en-GB" sz="1400" dirty="0">
                <a:latin typeface="Times New Roman" panose="02020603050405020304" pitchFamily="18" charset="0"/>
                <a:cs typeface="Times New Roman" panose="02020603050405020304" pitchFamily="18" charset="0"/>
              </a:rPr>
              <a:t>.”</a:t>
            </a:r>
          </a:p>
          <a:p>
            <a:pPr marL="447675">
              <a:defRPr/>
            </a:pPr>
            <a:endParaRPr lang="en-GB" sz="800" dirty="0">
              <a:latin typeface="Times New Roman" panose="02020603050405020304" pitchFamily="18" charset="0"/>
              <a:cs typeface="Times New Roman" panose="02020603050405020304" pitchFamily="18" charset="0"/>
            </a:endParaRPr>
          </a:p>
          <a:p>
            <a:pPr marL="447675">
              <a:defRPr/>
            </a:pPr>
            <a:endParaRPr lang="en-GB" sz="2000" dirty="0">
              <a:latin typeface="Times New Roman" panose="02020603050405020304" pitchFamily="18" charset="0"/>
              <a:cs typeface="Times New Roman" panose="02020603050405020304" pitchFamily="18" charset="0"/>
            </a:endParaRPr>
          </a:p>
          <a:p>
            <a:pPr marL="447675">
              <a:defRPr/>
            </a:pPr>
            <a:r>
              <a:rPr lang="en-GB" dirty="0">
                <a:latin typeface="Times New Roman" panose="02020603050405020304" pitchFamily="18" charset="0"/>
                <a:cs typeface="Times New Roman" panose="02020603050405020304" pitchFamily="18" charset="0"/>
              </a:rPr>
              <a:t>“People are suffering.  People are dying.  Entire ecosystems are collapsing.  We are in the beginning of a mass extinction.  And all you can talk about is money and fairy tales of eternal economic growth</a:t>
            </a:r>
            <a:r>
              <a:rPr lang="en-GB" sz="1600" dirty="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10747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ea typeface="+mj-ea"/>
                <a:cs typeface="Gill Sans"/>
              </a:rPr>
              <a:t>Climate, Environment and Curriculum</a:t>
            </a:r>
          </a:p>
        </p:txBody>
      </p:sp>
      <p:sp>
        <p:nvSpPr>
          <p:cNvPr id="19458" name="Subtitle 7"/>
          <p:cNvSpPr>
            <a:spLocks noGrp="1"/>
          </p:cNvSpPr>
          <p:nvPr>
            <p:ph type="subTitle" idx="1"/>
          </p:nvPr>
        </p:nvSpPr>
        <p:spPr bwMode="auto">
          <a:xfrm>
            <a:off x="533400" y="1981200"/>
            <a:ext cx="5638800" cy="2209800"/>
          </a:xfrm>
        </p:spPr>
        <p:txBody>
          <a:bodyPr wrap="square" numCol="1" anchorCtr="0" compatLnSpc="1">
            <a:prstTxWarp prst="textNoShape">
              <a:avLst/>
            </a:prstTxWarp>
            <a:normAutofit fontScale="25000" lnSpcReduction="20000"/>
          </a:bodyPr>
          <a:lstStyle/>
          <a:p>
            <a:endParaRPr lang="en-US" sz="9600" dirty="0">
              <a:solidFill>
                <a:schemeClr val="tx1"/>
              </a:solidFill>
              <a:latin typeface="Times New Roman" panose="02020603050405020304" pitchFamily="18" charset="0"/>
              <a:cs typeface="Times New Roman" panose="02020603050405020304" pitchFamily="18" charset="0"/>
            </a:endParaRPr>
          </a:p>
          <a:p>
            <a:pPr>
              <a:lnSpc>
                <a:spcPct val="120000"/>
              </a:lnSpc>
            </a:pPr>
            <a:r>
              <a:rPr lang="en-GB" sz="8000" dirty="0">
                <a:solidFill>
                  <a:schemeClr val="tx1"/>
                </a:solidFill>
                <a:latin typeface="Times New Roman" panose="02020603050405020304" pitchFamily="18" charset="0"/>
                <a:cs typeface="Times New Roman" panose="02020603050405020304" pitchFamily="18" charset="0"/>
              </a:rPr>
              <a:t>“For the first time in the history of the world, every human being is now subjected to contact with dangerous chemicals from the moment of conception until death.” </a:t>
            </a:r>
          </a:p>
          <a:p>
            <a:pPr eaLnBrk="1" hangingPunct="1">
              <a:lnSpc>
                <a:spcPct val="120000"/>
              </a:lnSpc>
              <a:spcBef>
                <a:spcPct val="0"/>
              </a:spcBef>
              <a:defRPr/>
            </a:pPr>
            <a:endParaRPr lang="en-GB" sz="4200" dirty="0">
              <a:solidFill>
                <a:schemeClr val="tx1"/>
              </a:solidFill>
              <a:latin typeface="Times New Roman" panose="02020603050405020304" pitchFamily="18" charset="0"/>
              <a:cs typeface="Times New Roman" panose="02020603050405020304" pitchFamily="18" charset="0"/>
            </a:endParaRPr>
          </a:p>
          <a:p>
            <a:pPr eaLnBrk="1" hangingPunct="1">
              <a:lnSpc>
                <a:spcPct val="120000"/>
              </a:lnSpc>
              <a:spcBef>
                <a:spcPct val="0"/>
              </a:spcBef>
              <a:defRPr/>
            </a:pPr>
            <a:r>
              <a:rPr lang="en-GB" sz="8000" dirty="0">
                <a:solidFill>
                  <a:schemeClr val="tx1"/>
                </a:solidFill>
                <a:latin typeface="Times New Roman" panose="02020603050405020304" pitchFamily="18" charset="0"/>
                <a:cs typeface="Times New Roman" panose="02020603050405020304" pitchFamily="18" charset="0"/>
              </a:rPr>
              <a:t>	</a:t>
            </a:r>
            <a:r>
              <a:rPr lang="en-GB" sz="6400" b="1" dirty="0">
                <a:solidFill>
                  <a:schemeClr val="tx1"/>
                </a:solidFill>
                <a:latin typeface="Times New Roman" panose="02020603050405020304" pitchFamily="18" charset="0"/>
                <a:cs typeface="Times New Roman" panose="02020603050405020304" pitchFamily="18" charset="0"/>
              </a:rPr>
              <a:t>Silent Spring</a:t>
            </a:r>
            <a:endParaRPr lang="en-GB" sz="8000" b="1" dirty="0">
              <a:solidFill>
                <a:schemeClr val="tx1"/>
              </a:solidFill>
              <a:latin typeface="Times New Roman" panose="02020603050405020304" pitchFamily="18" charset="0"/>
              <a:cs typeface="Times New Roman" panose="02020603050405020304" pitchFamily="18" charset="0"/>
            </a:endParaRPr>
          </a:p>
          <a:p>
            <a:pPr eaLnBrk="1" hangingPunct="1">
              <a:lnSpc>
                <a:spcPct val="120000"/>
              </a:lnSpc>
              <a:spcBef>
                <a:spcPct val="0"/>
              </a:spcBef>
              <a:defRPr/>
            </a:pPr>
            <a:endParaRPr lang="en-GB" sz="8000" dirty="0">
              <a:solidFill>
                <a:schemeClr val="tx1"/>
              </a:solidFill>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600" y="152400"/>
            <a:ext cx="1524000" cy="11554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4" descr="A close up of a sign&#10;&#10;Description automatically generated">
            <a:extLst>
              <a:ext uri="{FF2B5EF4-FFF2-40B4-BE49-F238E27FC236}">
                <a16:creationId xmlns:a16="http://schemas.microsoft.com/office/drawing/2014/main" id="{3C8E3F56-21AE-3F4E-A1D9-4784EA9B61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4035" y="1447800"/>
            <a:ext cx="1187130" cy="5257800"/>
          </a:xfrm>
          <a:prstGeom prst="rect">
            <a:avLst/>
          </a:prstGeom>
        </p:spPr>
      </p:pic>
      <p:sp>
        <p:nvSpPr>
          <p:cNvPr id="3" name="TextBox 2">
            <a:extLst>
              <a:ext uri="{FF2B5EF4-FFF2-40B4-BE49-F238E27FC236}">
                <a16:creationId xmlns:a16="http://schemas.microsoft.com/office/drawing/2014/main" id="{75B10054-E3CD-4D44-8B88-259743631801}"/>
              </a:ext>
            </a:extLst>
          </p:cNvPr>
          <p:cNvSpPr txBox="1"/>
          <p:nvPr/>
        </p:nvSpPr>
        <p:spPr>
          <a:xfrm>
            <a:off x="533400" y="4191000"/>
            <a:ext cx="5334000" cy="1546642"/>
          </a:xfrm>
          <a:prstGeom prst="rect">
            <a:avLst/>
          </a:prstGeom>
          <a:noFill/>
        </p:spPr>
        <p:txBody>
          <a:bodyPr wrap="square" rtlCol="0">
            <a:spAutoFit/>
          </a:bodyPr>
          <a:lstStyle/>
          <a:p>
            <a:pPr>
              <a:defRPr/>
            </a:pPr>
            <a:r>
              <a:rPr lang="en-GB" dirty="0">
                <a:latin typeface="Times New Roman" panose="02020603050405020304" pitchFamily="18" charset="0"/>
                <a:cs typeface="Times New Roman" panose="02020603050405020304" pitchFamily="18" charset="0"/>
              </a:rPr>
              <a:t>“</a:t>
            </a:r>
            <a:r>
              <a:rPr lang="en-GB" sz="2000" dirty="0">
                <a:latin typeface="Times New Roman" panose="02020603050405020304" pitchFamily="18" charset="0"/>
                <a:cs typeface="Times New Roman" panose="02020603050405020304" pitchFamily="18" charset="0"/>
              </a:rPr>
              <a:t>The most important legacy of </a:t>
            </a:r>
            <a:r>
              <a:rPr lang="en-GB" sz="2000" i="1" dirty="0">
                <a:latin typeface="Times New Roman" panose="02020603050405020304" pitchFamily="18" charset="0"/>
                <a:cs typeface="Times New Roman" panose="02020603050405020304" pitchFamily="18" charset="0"/>
              </a:rPr>
              <a:t>Silent Spring</a:t>
            </a:r>
            <a:r>
              <a:rPr lang="en-GB" sz="2000" dirty="0">
                <a:latin typeface="Times New Roman" panose="02020603050405020304" pitchFamily="18" charset="0"/>
                <a:cs typeface="Times New Roman" panose="02020603050405020304" pitchFamily="18" charset="0"/>
              </a:rPr>
              <a:t> was a new public awareness that nature was vulnerable to human intervention</a:t>
            </a:r>
            <a:r>
              <a:rPr lang="en-GB" dirty="0">
                <a:latin typeface="Times New Roman" panose="02020603050405020304" pitchFamily="18" charset="0"/>
                <a:cs typeface="Times New Roman" panose="02020603050405020304" pitchFamily="18" charset="0"/>
              </a:rPr>
              <a:t>.”  </a:t>
            </a:r>
          </a:p>
          <a:p>
            <a:pPr>
              <a:lnSpc>
                <a:spcPct val="120000"/>
              </a:lnSpc>
              <a:defRPr/>
            </a:pPr>
            <a:endParaRPr lang="en-GB" sz="1050" dirty="0">
              <a:latin typeface="Times New Roman" panose="02020603050405020304" pitchFamily="18" charset="0"/>
              <a:cs typeface="Times New Roman" panose="02020603050405020304" pitchFamily="18" charset="0"/>
            </a:endParaRPr>
          </a:p>
          <a:p>
            <a:pPr>
              <a:lnSpc>
                <a:spcPct val="120000"/>
              </a:lnSpc>
              <a:defRPr/>
            </a:pPr>
            <a:r>
              <a:rPr lang="en-GB" dirty="0">
                <a:latin typeface="Times New Roman" panose="02020603050405020304" pitchFamily="18" charset="0"/>
                <a:cs typeface="Times New Roman" panose="02020603050405020304" pitchFamily="18" charset="0"/>
              </a:rPr>
              <a:t>	</a:t>
            </a:r>
            <a:r>
              <a:rPr lang="en-GB" sz="1600" b="1" dirty="0">
                <a:latin typeface="Times New Roman" panose="02020603050405020304" pitchFamily="18" charset="0"/>
                <a:cs typeface="Times New Roman" panose="02020603050405020304" pitchFamily="18" charset="0"/>
              </a:rPr>
              <a:t>US</a:t>
            </a:r>
            <a:r>
              <a:rPr lang="en-GB" sz="2000" dirty="0">
                <a:latin typeface="Times New Roman" panose="02020603050405020304" pitchFamily="18" charset="0"/>
                <a:cs typeface="Times New Roman" panose="02020603050405020304" pitchFamily="18" charset="0"/>
              </a:rPr>
              <a:t> </a:t>
            </a:r>
            <a:r>
              <a:rPr lang="en-GB" sz="1600" b="1" dirty="0">
                <a:latin typeface="Times New Roman" panose="02020603050405020304" pitchFamily="18" charset="0"/>
                <a:cs typeface="Times New Roman" panose="02020603050405020304" pitchFamily="18" charset="0"/>
              </a:rPr>
              <a:t>Natural Resources </a:t>
            </a:r>
            <a:r>
              <a:rPr lang="en-GB" sz="1600" b="1" dirty="0" err="1">
                <a:latin typeface="Times New Roman" panose="02020603050405020304" pitchFamily="18" charset="0"/>
                <a:cs typeface="Times New Roman" panose="02020603050405020304" pitchFamily="18" charset="0"/>
              </a:rPr>
              <a:t>Defense</a:t>
            </a:r>
            <a:r>
              <a:rPr lang="en-GB" sz="1600" b="1" dirty="0">
                <a:latin typeface="Times New Roman" panose="02020603050405020304" pitchFamily="18" charset="0"/>
                <a:cs typeface="Times New Roman" panose="02020603050405020304" pitchFamily="18" charset="0"/>
              </a:rPr>
              <a:t> Council </a:t>
            </a:r>
            <a:endParaRPr lang="en-GB"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27162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500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ea typeface="+mj-ea"/>
                <a:cs typeface="Gill Sans"/>
              </a:rPr>
              <a:t>Climate, Environment and Curriculum</a:t>
            </a:r>
          </a:p>
        </p:txBody>
      </p:sp>
      <p:sp>
        <p:nvSpPr>
          <p:cNvPr id="19458" name="Subtitle 7"/>
          <p:cNvSpPr>
            <a:spLocks noGrp="1"/>
          </p:cNvSpPr>
          <p:nvPr>
            <p:ph type="subTitle" idx="1"/>
          </p:nvPr>
        </p:nvSpPr>
        <p:spPr bwMode="auto">
          <a:xfrm>
            <a:off x="533400" y="1981200"/>
            <a:ext cx="7543800" cy="2286000"/>
          </a:xfrm>
        </p:spPr>
        <p:txBody>
          <a:bodyPr wrap="square" numCol="1" anchorCtr="0" compatLnSpc="1">
            <a:prstTxWarp prst="textNoShape">
              <a:avLst/>
            </a:prstTxWarp>
            <a:normAutofit fontScale="25000" lnSpcReduction="20000"/>
          </a:bodyPr>
          <a:lstStyle/>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r>
              <a:rPr lang="en-GB" sz="8000" dirty="0">
                <a:solidFill>
                  <a:srgbClr val="000000"/>
                </a:solidFill>
                <a:latin typeface="Times New Roman" panose="02020603050405020304" pitchFamily="18" charset="0"/>
                <a:cs typeface="Times New Roman" panose="02020603050405020304" pitchFamily="18" charset="0"/>
              </a:rPr>
              <a:t>The 1960s saw the first attempts to put environmental issues into the curriculum.  </a:t>
            </a:r>
          </a:p>
          <a:p>
            <a:pPr eaLnBrk="1" hangingPunct="1">
              <a:spcBef>
                <a:spcPct val="0"/>
              </a:spcBef>
              <a:defRPr/>
            </a:pPr>
            <a:endParaRPr lang="en-GB" sz="8000" dirty="0">
              <a:solidFill>
                <a:srgbClr val="000000"/>
              </a:solidFill>
              <a:latin typeface="Times New Roman" panose="02020603050405020304" pitchFamily="18" charset="0"/>
              <a:cs typeface="Times New Roman" panose="02020603050405020304" pitchFamily="18" charset="0"/>
            </a:endParaRPr>
          </a:p>
          <a:p>
            <a:pPr eaLnBrk="1" hangingPunct="1">
              <a:spcBef>
                <a:spcPct val="0"/>
              </a:spcBef>
              <a:defRPr/>
            </a:pPr>
            <a:r>
              <a:rPr lang="en-GB" sz="8000" dirty="0">
                <a:solidFill>
                  <a:srgbClr val="000000"/>
                </a:solidFill>
                <a:latin typeface="Times New Roman" panose="02020603050405020304" pitchFamily="18" charset="0"/>
                <a:cs typeface="Times New Roman" panose="02020603050405020304" pitchFamily="18" charset="0"/>
              </a:rPr>
              <a:t>Through the 1970s and early 1980s environmental education grew both in the UK and internationally</a:t>
            </a:r>
          </a:p>
          <a:p>
            <a:pPr marL="711200" indent="-350838" eaLnBrk="1" hangingPunct="1">
              <a:spcBef>
                <a:spcPct val="0"/>
              </a:spcBef>
              <a:buClr>
                <a:schemeClr val="tx2">
                  <a:lumMod val="90000"/>
                  <a:lumOff val="10000"/>
                </a:schemeClr>
              </a:buClr>
              <a:buFont typeface="Wingdings" pitchFamily="2" charset="2"/>
              <a:buChar char="§"/>
              <a:defRPr/>
            </a:pPr>
            <a:endParaRPr lang="en-GB" sz="8000" dirty="0">
              <a:solidFill>
                <a:srgbClr val="000000"/>
              </a:solidFill>
              <a:latin typeface="Times New Roman" panose="02020603050405020304" pitchFamily="18" charset="0"/>
              <a:cs typeface="Times New Roman" panose="02020603050405020304" pitchFamily="18" charset="0"/>
            </a:endParaRPr>
          </a:p>
          <a:p>
            <a:pPr marL="711200" indent="-350838" eaLnBrk="1" hangingPunct="1">
              <a:spcBef>
                <a:spcPct val="0"/>
              </a:spcBef>
              <a:buClr>
                <a:schemeClr val="tx2">
                  <a:lumMod val="90000"/>
                  <a:lumOff val="10000"/>
                </a:schemeClr>
              </a:buClr>
              <a:buFont typeface="Wingdings" pitchFamily="2" charset="2"/>
              <a:buChar char="§"/>
              <a:defRPr/>
            </a:pPr>
            <a:r>
              <a:rPr lang="en-GB" sz="8000" dirty="0">
                <a:solidFill>
                  <a:srgbClr val="000000"/>
                </a:solidFill>
                <a:latin typeface="Times New Roman" panose="02020603050405020304" pitchFamily="18" charset="0"/>
                <a:cs typeface="Times New Roman" panose="02020603050405020304" pitchFamily="18" charset="0"/>
              </a:rPr>
              <a:t>There was curriculum and course development in schools</a:t>
            </a:r>
          </a:p>
          <a:p>
            <a:pPr marL="711200" indent="-350838" eaLnBrk="1" hangingPunct="1">
              <a:spcBef>
                <a:spcPct val="0"/>
              </a:spcBef>
              <a:buClr>
                <a:schemeClr val="tx2">
                  <a:lumMod val="90000"/>
                  <a:lumOff val="10000"/>
                </a:schemeClr>
              </a:buClr>
              <a:buFont typeface="Wingdings" pitchFamily="2" charset="2"/>
              <a:buChar char="§"/>
              <a:defRPr/>
            </a:pPr>
            <a:endParaRPr lang="en-GB" sz="8000" dirty="0">
              <a:solidFill>
                <a:srgbClr val="000000"/>
              </a:solidFill>
              <a:latin typeface="Times New Roman" panose="02020603050405020304" pitchFamily="18" charset="0"/>
              <a:cs typeface="Times New Roman" panose="02020603050405020304" pitchFamily="18" charset="0"/>
            </a:endParaRPr>
          </a:p>
          <a:p>
            <a:pPr marL="711200" indent="-350838" eaLnBrk="1" hangingPunct="1">
              <a:spcBef>
                <a:spcPct val="0"/>
              </a:spcBef>
              <a:buClr>
                <a:schemeClr val="tx2">
                  <a:lumMod val="90000"/>
                  <a:lumOff val="10000"/>
                </a:schemeClr>
              </a:buClr>
              <a:buFont typeface="Wingdings" pitchFamily="2" charset="2"/>
              <a:buChar char="§"/>
              <a:defRPr/>
            </a:pPr>
            <a:r>
              <a:rPr lang="en-GB" sz="8000" dirty="0">
                <a:solidFill>
                  <a:srgbClr val="000000"/>
                </a:solidFill>
                <a:latin typeface="Times New Roman" panose="02020603050405020304" pitchFamily="18" charset="0"/>
                <a:cs typeface="Times New Roman" panose="02020603050405020304" pitchFamily="18" charset="0"/>
              </a:rPr>
              <a:t>NGOs supported this work as did school inspectors and LEAs</a:t>
            </a:r>
          </a:p>
          <a:p>
            <a:pPr marL="711200" indent="-350838" eaLnBrk="1" hangingPunct="1">
              <a:spcBef>
                <a:spcPct val="0"/>
              </a:spcBef>
              <a:buClr>
                <a:schemeClr val="tx2">
                  <a:lumMod val="90000"/>
                  <a:lumOff val="10000"/>
                </a:schemeClr>
              </a:buClr>
              <a:buFont typeface="Wingdings" pitchFamily="2" charset="2"/>
              <a:buChar char="§"/>
              <a:defRPr/>
            </a:pPr>
            <a:endParaRPr lang="en-GB" sz="8000" dirty="0">
              <a:solidFill>
                <a:srgbClr val="000000"/>
              </a:solidFill>
              <a:latin typeface="Times New Roman" panose="02020603050405020304" pitchFamily="18" charset="0"/>
              <a:cs typeface="Times New Roman" panose="02020603050405020304" pitchFamily="18" charset="0"/>
            </a:endParaRPr>
          </a:p>
          <a:p>
            <a:pPr marL="711200" indent="-350838" eaLnBrk="1" hangingPunct="1">
              <a:spcBef>
                <a:spcPct val="0"/>
              </a:spcBef>
              <a:buClr>
                <a:schemeClr val="tx2">
                  <a:lumMod val="90000"/>
                  <a:lumOff val="10000"/>
                </a:schemeClr>
              </a:buClr>
              <a:buFont typeface="Wingdings" pitchFamily="2" charset="2"/>
              <a:buChar char="§"/>
              <a:defRPr/>
            </a:pPr>
            <a:r>
              <a:rPr lang="en-GB" sz="8000" dirty="0">
                <a:solidFill>
                  <a:srgbClr val="000000"/>
                </a:solidFill>
                <a:latin typeface="Times New Roman" panose="02020603050405020304" pitchFamily="18" charset="0"/>
                <a:cs typeface="Times New Roman" panose="02020603050405020304" pitchFamily="18" charset="0"/>
              </a:rPr>
              <a:t>Exam courses at 16 and 18 in environmental science and environmental studies were developed</a:t>
            </a:r>
          </a:p>
          <a:p>
            <a:pPr marL="711200" indent="-350838" eaLnBrk="1" hangingPunct="1">
              <a:spcBef>
                <a:spcPct val="0"/>
              </a:spcBef>
              <a:buClr>
                <a:schemeClr val="tx2">
                  <a:lumMod val="90000"/>
                  <a:lumOff val="10000"/>
                </a:schemeClr>
              </a:buClr>
              <a:buFont typeface="Wingdings" pitchFamily="2" charset="2"/>
              <a:buChar char="§"/>
              <a:defRPr/>
            </a:pPr>
            <a:endParaRPr lang="en-GB" sz="8000" dirty="0">
              <a:solidFill>
                <a:srgbClr val="000000"/>
              </a:solidFill>
              <a:latin typeface="Times New Roman" panose="02020603050405020304" pitchFamily="18" charset="0"/>
              <a:cs typeface="Times New Roman" panose="02020603050405020304" pitchFamily="18" charset="0"/>
            </a:endParaRPr>
          </a:p>
          <a:p>
            <a:pPr marL="9525" eaLnBrk="1" hangingPunct="1">
              <a:spcBef>
                <a:spcPct val="0"/>
              </a:spcBef>
              <a:buClr>
                <a:schemeClr val="tx2">
                  <a:lumMod val="90000"/>
                  <a:lumOff val="10000"/>
                </a:schemeClr>
              </a:buClr>
              <a:defRPr/>
            </a:pPr>
            <a:r>
              <a:rPr lang="en-GB" sz="8000" dirty="0">
                <a:solidFill>
                  <a:srgbClr val="000000"/>
                </a:solidFill>
                <a:latin typeface="Times New Roman" panose="02020603050405020304" pitchFamily="18" charset="0"/>
                <a:cs typeface="Times New Roman" panose="02020603050405020304" pitchFamily="18" charset="0"/>
              </a:rPr>
              <a:t>The national curriculum brought all this to an end.</a:t>
            </a:r>
          </a:p>
          <a:p>
            <a:pPr marL="360362" eaLnBrk="1" hangingPunct="1">
              <a:lnSpc>
                <a:spcPct val="120000"/>
              </a:lnSpc>
              <a:spcBef>
                <a:spcPct val="0"/>
              </a:spcBef>
              <a:buClr>
                <a:schemeClr val="tx2">
                  <a:lumMod val="90000"/>
                  <a:lumOff val="10000"/>
                </a:schemeClr>
              </a:buClr>
              <a:defRPr/>
            </a:pPr>
            <a:endParaRPr lang="en-GB" sz="8000" dirty="0">
              <a:solidFill>
                <a:srgbClr val="000000"/>
              </a:solidFill>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600" y="152400"/>
            <a:ext cx="1524000" cy="11554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7807631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ea typeface="+mj-ea"/>
                <a:cs typeface="Gill Sans"/>
              </a:rPr>
              <a:t>Climate, Environment and Curriculum</a:t>
            </a:r>
          </a:p>
        </p:txBody>
      </p:sp>
      <p:sp>
        <p:nvSpPr>
          <p:cNvPr id="19458" name="Subtitle 7"/>
          <p:cNvSpPr>
            <a:spLocks noGrp="1"/>
          </p:cNvSpPr>
          <p:nvPr>
            <p:ph type="subTitle" idx="1"/>
          </p:nvPr>
        </p:nvSpPr>
        <p:spPr bwMode="auto">
          <a:xfrm>
            <a:off x="533400" y="1981200"/>
            <a:ext cx="7751284" cy="3048000"/>
          </a:xfrm>
        </p:spPr>
        <p:txBody>
          <a:bodyPr wrap="square" numCol="1" anchorCtr="0" compatLnSpc="1">
            <a:prstTxWarp prst="textNoShape">
              <a:avLst/>
            </a:prstTxWarp>
            <a:normAutofit fontScale="25000" lnSpcReduction="20000"/>
          </a:bodyPr>
          <a:lstStyle/>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r>
              <a:rPr lang="en-GB" sz="8000" dirty="0">
                <a:solidFill>
                  <a:srgbClr val="000000"/>
                </a:solidFill>
                <a:latin typeface="Times New Roman" panose="02020603050405020304" pitchFamily="18" charset="0"/>
                <a:cs typeface="Times New Roman" panose="02020603050405020304" pitchFamily="18" charset="0"/>
              </a:rPr>
              <a:t>International developments</a:t>
            </a:r>
            <a:r>
              <a:rPr lang="en-GB" sz="9600" dirty="0">
                <a:solidFill>
                  <a:srgbClr val="000000"/>
                </a:solidFill>
                <a:latin typeface="Times New Roman" panose="02020603050405020304" pitchFamily="18" charset="0"/>
                <a:cs typeface="Times New Roman" panose="02020603050405020304" pitchFamily="18" charset="0"/>
              </a:rPr>
              <a:t>:</a:t>
            </a:r>
          </a:p>
          <a:p>
            <a:pPr marL="360362" eaLnBrk="1" hangingPunct="1">
              <a:spcBef>
                <a:spcPct val="0"/>
              </a:spcBef>
              <a:buClr>
                <a:schemeClr val="tx2">
                  <a:lumMod val="90000"/>
                  <a:lumOff val="10000"/>
                </a:schemeClr>
              </a:buClr>
              <a:defRPr/>
            </a:pPr>
            <a:endParaRPr lang="en-GB" sz="9600" dirty="0">
              <a:solidFill>
                <a:srgbClr val="000000"/>
              </a:solidFill>
              <a:latin typeface="Times New Roman" panose="02020603050405020304" pitchFamily="18" charset="0"/>
              <a:cs typeface="Times New Roman" panose="02020603050405020304" pitchFamily="18" charset="0"/>
            </a:endParaRPr>
          </a:p>
          <a:p>
            <a:pPr marL="711200" indent="-350838" eaLnBrk="1" hangingPunct="1">
              <a:spcBef>
                <a:spcPct val="0"/>
              </a:spcBef>
              <a:buClr>
                <a:schemeClr val="tx2">
                  <a:lumMod val="90000"/>
                  <a:lumOff val="10000"/>
                </a:schemeClr>
              </a:buClr>
              <a:buFont typeface="Wingdings" pitchFamily="2" charset="2"/>
              <a:buChar char="§"/>
              <a:defRPr/>
            </a:pPr>
            <a:r>
              <a:rPr lang="en-GB" sz="8000" dirty="0">
                <a:solidFill>
                  <a:srgbClr val="000000"/>
                </a:solidFill>
                <a:latin typeface="Times New Roman" panose="02020603050405020304" pitchFamily="18" charset="0"/>
                <a:cs typeface="Times New Roman" panose="02020603050405020304" pitchFamily="18" charset="0"/>
              </a:rPr>
              <a:t>The Brundtland Commission on Environment and Development was set up by the UN (1988)</a:t>
            </a:r>
          </a:p>
          <a:p>
            <a:pPr marL="711200" indent="-350838" eaLnBrk="1" hangingPunct="1">
              <a:spcBef>
                <a:spcPct val="0"/>
              </a:spcBef>
              <a:buClr>
                <a:schemeClr val="tx2">
                  <a:lumMod val="90000"/>
                  <a:lumOff val="10000"/>
                </a:schemeClr>
              </a:buClr>
              <a:buFont typeface="Wingdings" pitchFamily="2" charset="2"/>
              <a:buChar char="§"/>
              <a:defRPr/>
            </a:pPr>
            <a:endParaRPr lang="en-GB" sz="8000" dirty="0">
              <a:solidFill>
                <a:srgbClr val="000000"/>
              </a:solidFill>
              <a:latin typeface="Times New Roman" panose="02020603050405020304" pitchFamily="18" charset="0"/>
              <a:cs typeface="Times New Roman" panose="02020603050405020304" pitchFamily="18" charset="0"/>
            </a:endParaRPr>
          </a:p>
          <a:p>
            <a:pPr marL="711200" indent="-350838" eaLnBrk="1" hangingPunct="1">
              <a:spcBef>
                <a:spcPct val="0"/>
              </a:spcBef>
              <a:buClr>
                <a:schemeClr val="tx2">
                  <a:lumMod val="90000"/>
                  <a:lumOff val="10000"/>
                </a:schemeClr>
              </a:buClr>
              <a:buFont typeface="Wingdings" pitchFamily="2" charset="2"/>
              <a:buChar char="§"/>
              <a:defRPr/>
            </a:pPr>
            <a:r>
              <a:rPr lang="en-GB" sz="8000" dirty="0">
                <a:solidFill>
                  <a:srgbClr val="000000"/>
                </a:solidFill>
                <a:latin typeface="Times New Roman" panose="02020603050405020304" pitchFamily="18" charset="0"/>
                <a:cs typeface="Times New Roman" panose="02020603050405020304" pitchFamily="18" charset="0"/>
              </a:rPr>
              <a:t>The 1</a:t>
            </a:r>
            <a:r>
              <a:rPr lang="en-GB" sz="8000" baseline="30000" dirty="0">
                <a:solidFill>
                  <a:srgbClr val="000000"/>
                </a:solidFill>
                <a:latin typeface="Times New Roman" panose="02020603050405020304" pitchFamily="18" charset="0"/>
                <a:cs typeface="Times New Roman" panose="02020603050405020304" pitchFamily="18" charset="0"/>
              </a:rPr>
              <a:t>st</a:t>
            </a:r>
            <a:r>
              <a:rPr lang="en-GB" sz="8000" dirty="0">
                <a:solidFill>
                  <a:srgbClr val="000000"/>
                </a:solidFill>
                <a:latin typeface="Times New Roman" panose="02020603050405020304" pitchFamily="18" charset="0"/>
                <a:cs typeface="Times New Roman" panose="02020603050405020304" pitchFamily="18" charset="0"/>
              </a:rPr>
              <a:t> IPCC report on climate change (1990)</a:t>
            </a:r>
          </a:p>
          <a:p>
            <a:pPr marL="711200" indent="-350838" eaLnBrk="1" hangingPunct="1">
              <a:spcBef>
                <a:spcPct val="0"/>
              </a:spcBef>
              <a:buClr>
                <a:schemeClr val="tx2">
                  <a:lumMod val="90000"/>
                  <a:lumOff val="10000"/>
                </a:schemeClr>
              </a:buClr>
              <a:buFont typeface="Wingdings" pitchFamily="2" charset="2"/>
              <a:buChar char="§"/>
              <a:defRPr/>
            </a:pPr>
            <a:endParaRPr lang="en-GB" sz="8000" dirty="0">
              <a:solidFill>
                <a:srgbClr val="000000"/>
              </a:solidFill>
              <a:latin typeface="Times New Roman" panose="02020603050405020304" pitchFamily="18" charset="0"/>
              <a:cs typeface="Times New Roman" panose="02020603050405020304" pitchFamily="18" charset="0"/>
            </a:endParaRPr>
          </a:p>
          <a:p>
            <a:pPr marL="711200" indent="-350838" eaLnBrk="1" hangingPunct="1">
              <a:spcBef>
                <a:spcPct val="0"/>
              </a:spcBef>
              <a:buClr>
                <a:schemeClr val="tx2">
                  <a:lumMod val="90000"/>
                  <a:lumOff val="10000"/>
                </a:schemeClr>
              </a:buClr>
              <a:buFont typeface="Wingdings" pitchFamily="2" charset="2"/>
              <a:buChar char="§"/>
              <a:defRPr/>
            </a:pPr>
            <a:r>
              <a:rPr lang="en-GB" sz="8000" dirty="0">
                <a:solidFill>
                  <a:srgbClr val="000000"/>
                </a:solidFill>
                <a:latin typeface="Times New Roman" panose="02020603050405020304" pitchFamily="18" charset="0"/>
                <a:cs typeface="Times New Roman" panose="02020603050405020304" pitchFamily="18" charset="0"/>
              </a:rPr>
              <a:t>A second World Conservation strategy (1991)</a:t>
            </a:r>
          </a:p>
          <a:p>
            <a:pPr marL="711200" indent="-350838" eaLnBrk="1" hangingPunct="1">
              <a:spcBef>
                <a:spcPct val="0"/>
              </a:spcBef>
              <a:buClr>
                <a:schemeClr val="tx2">
                  <a:lumMod val="90000"/>
                  <a:lumOff val="10000"/>
                </a:schemeClr>
              </a:buClr>
              <a:buFont typeface="Wingdings" pitchFamily="2" charset="2"/>
              <a:buChar char="§"/>
              <a:defRPr/>
            </a:pPr>
            <a:endParaRPr lang="en-GB" sz="8000" dirty="0">
              <a:solidFill>
                <a:srgbClr val="000000"/>
              </a:solidFill>
              <a:latin typeface="Times New Roman" panose="02020603050405020304" pitchFamily="18" charset="0"/>
              <a:cs typeface="Times New Roman" panose="02020603050405020304" pitchFamily="18" charset="0"/>
            </a:endParaRPr>
          </a:p>
          <a:p>
            <a:pPr marL="711200" indent="-350838" eaLnBrk="1" hangingPunct="1">
              <a:spcBef>
                <a:spcPct val="0"/>
              </a:spcBef>
              <a:buClr>
                <a:schemeClr val="tx2">
                  <a:lumMod val="90000"/>
                  <a:lumOff val="10000"/>
                </a:schemeClr>
              </a:buClr>
              <a:buFont typeface="Wingdings" pitchFamily="2" charset="2"/>
              <a:buChar char="§"/>
              <a:defRPr/>
            </a:pPr>
            <a:r>
              <a:rPr lang="en-GB" sz="8000" dirty="0">
                <a:solidFill>
                  <a:srgbClr val="000000"/>
                </a:solidFill>
                <a:latin typeface="Times New Roman" panose="02020603050405020304" pitchFamily="18" charset="0"/>
                <a:cs typeface="Times New Roman" panose="02020603050405020304" pitchFamily="18" charset="0"/>
              </a:rPr>
              <a:t>A World Summit on environment and development in Rio (1992)</a:t>
            </a:r>
          </a:p>
          <a:p>
            <a:pPr marL="711200" indent="-350838" eaLnBrk="1" hangingPunct="1">
              <a:spcBef>
                <a:spcPct val="0"/>
              </a:spcBef>
              <a:buClr>
                <a:schemeClr val="tx2">
                  <a:lumMod val="90000"/>
                  <a:lumOff val="10000"/>
                </a:schemeClr>
              </a:buClr>
              <a:buFont typeface="Wingdings" pitchFamily="2" charset="2"/>
              <a:buChar char="§"/>
              <a:defRPr/>
            </a:pPr>
            <a:endParaRPr lang="en-GB" sz="8000" dirty="0">
              <a:solidFill>
                <a:srgbClr val="000000"/>
              </a:solidFill>
              <a:latin typeface="Times New Roman" panose="02020603050405020304" pitchFamily="18" charset="0"/>
              <a:cs typeface="Times New Roman" panose="02020603050405020304" pitchFamily="18" charset="0"/>
            </a:endParaRPr>
          </a:p>
          <a:p>
            <a:pPr marL="711200" indent="-350838" eaLnBrk="1" hangingPunct="1">
              <a:spcBef>
                <a:spcPct val="0"/>
              </a:spcBef>
              <a:buClr>
                <a:schemeClr val="tx2">
                  <a:lumMod val="90000"/>
                  <a:lumOff val="10000"/>
                </a:schemeClr>
              </a:buClr>
              <a:buFont typeface="Wingdings" pitchFamily="2" charset="2"/>
              <a:buChar char="§"/>
              <a:defRPr/>
            </a:pPr>
            <a:r>
              <a:rPr lang="en-GB" sz="8000" dirty="0">
                <a:solidFill>
                  <a:srgbClr val="000000"/>
                </a:solidFill>
                <a:latin typeface="Times New Roman" panose="02020603050405020304" pitchFamily="18" charset="0"/>
                <a:cs typeface="Times New Roman" panose="02020603050405020304" pitchFamily="18" charset="0"/>
              </a:rPr>
              <a:t>Agreement on the </a:t>
            </a:r>
            <a:r>
              <a:rPr lang="en-GB" sz="8000" dirty="0" err="1">
                <a:solidFill>
                  <a:srgbClr val="000000"/>
                </a:solidFill>
                <a:latin typeface="Times New Roman" panose="02020603050405020304" pitchFamily="18" charset="0"/>
                <a:cs typeface="Times New Roman" panose="02020603050405020304" pitchFamily="18" charset="0"/>
              </a:rPr>
              <a:t>Millenniun</a:t>
            </a:r>
            <a:r>
              <a:rPr lang="en-GB" sz="8000" dirty="0">
                <a:solidFill>
                  <a:srgbClr val="000000"/>
                </a:solidFill>
                <a:latin typeface="Times New Roman" panose="02020603050405020304" pitchFamily="18" charset="0"/>
                <a:cs typeface="Times New Roman" panose="02020603050405020304" pitchFamily="18" charset="0"/>
              </a:rPr>
              <a:t> Development Goals (2000)</a:t>
            </a:r>
          </a:p>
          <a:p>
            <a:pPr marL="360362" eaLnBrk="1" hangingPunct="1">
              <a:spcBef>
                <a:spcPct val="0"/>
              </a:spcBef>
              <a:buClr>
                <a:schemeClr val="tx2">
                  <a:lumMod val="90000"/>
                  <a:lumOff val="10000"/>
                </a:schemeClr>
              </a:buClr>
              <a:defRPr/>
            </a:pPr>
            <a:endParaRPr lang="en-GB" sz="8000" dirty="0">
              <a:solidFill>
                <a:srgbClr val="000000"/>
              </a:solidFill>
              <a:latin typeface="Times New Roman" panose="02020603050405020304" pitchFamily="18" charset="0"/>
              <a:cs typeface="Times New Roman" panose="02020603050405020304" pitchFamily="18" charset="0"/>
            </a:endParaRPr>
          </a:p>
          <a:p>
            <a:pPr marL="711200" indent="-350838" eaLnBrk="1" hangingPunct="1">
              <a:spcBef>
                <a:spcPct val="0"/>
              </a:spcBef>
              <a:buClr>
                <a:schemeClr val="tx2">
                  <a:lumMod val="90000"/>
                  <a:lumOff val="10000"/>
                </a:schemeClr>
              </a:buClr>
              <a:buFont typeface="Wingdings" pitchFamily="2" charset="2"/>
              <a:buChar char="§"/>
              <a:defRPr/>
            </a:pPr>
            <a:r>
              <a:rPr lang="en-GB" sz="8000" dirty="0">
                <a:solidFill>
                  <a:srgbClr val="000000"/>
                </a:solidFill>
                <a:latin typeface="Times New Roman" panose="02020603050405020304" pitchFamily="18" charset="0"/>
                <a:cs typeface="Times New Roman" panose="02020603050405020304" pitchFamily="18" charset="0"/>
              </a:rPr>
              <a:t>Turning of attention to sustainable development and a second Earth Summit (2002)</a:t>
            </a:r>
          </a:p>
          <a:p>
            <a:pPr marL="371475" eaLnBrk="1" hangingPunct="1">
              <a:spcBef>
                <a:spcPct val="0"/>
              </a:spcBef>
              <a:buClr>
                <a:schemeClr val="tx2">
                  <a:lumMod val="90000"/>
                  <a:lumOff val="10000"/>
                </a:schemeClr>
              </a:buClr>
              <a:defRPr/>
            </a:pPr>
            <a:endParaRPr lang="en-GB" sz="9600" dirty="0">
              <a:solidFill>
                <a:srgbClr val="000000"/>
              </a:solidFill>
              <a:latin typeface="Times New Roman" panose="02020603050405020304" pitchFamily="18" charset="0"/>
              <a:cs typeface="Times New Roman" panose="02020603050405020304" pitchFamily="18" charset="0"/>
            </a:endParaRPr>
          </a:p>
          <a:p>
            <a:pPr marL="371475" eaLnBrk="1" hangingPunct="1">
              <a:spcBef>
                <a:spcPct val="0"/>
              </a:spcBef>
              <a:buClr>
                <a:schemeClr val="tx2">
                  <a:lumMod val="90000"/>
                  <a:lumOff val="10000"/>
                </a:schemeClr>
              </a:buClr>
              <a:defRPr/>
            </a:pPr>
            <a:endParaRPr lang="en-GB" sz="9600" dirty="0">
              <a:solidFill>
                <a:srgbClr val="000000"/>
              </a:solidFill>
              <a:latin typeface="Times New Roman" panose="02020603050405020304" pitchFamily="18" charset="0"/>
              <a:cs typeface="Times New Roman" panose="02020603050405020304" pitchFamily="18" charset="0"/>
            </a:endParaRPr>
          </a:p>
          <a:p>
            <a:pPr marL="371475" eaLnBrk="1" hangingPunct="1">
              <a:spcBef>
                <a:spcPct val="0"/>
              </a:spcBef>
              <a:buClr>
                <a:schemeClr val="tx2">
                  <a:lumMod val="90000"/>
                  <a:lumOff val="10000"/>
                </a:schemeClr>
              </a:buClr>
              <a:defRPr/>
            </a:pPr>
            <a:endParaRPr lang="en-GB" sz="9600" dirty="0">
              <a:solidFill>
                <a:srgbClr val="000000"/>
              </a:solidFill>
              <a:latin typeface="Times New Roman" panose="02020603050405020304" pitchFamily="18" charset="0"/>
              <a:cs typeface="Times New Roman" panose="02020603050405020304" pitchFamily="18" charset="0"/>
            </a:endParaRPr>
          </a:p>
          <a:p>
            <a:pPr marL="371475" eaLnBrk="1" hangingPunct="1">
              <a:spcBef>
                <a:spcPct val="0"/>
              </a:spcBef>
              <a:buClr>
                <a:schemeClr val="tx2">
                  <a:lumMod val="90000"/>
                  <a:lumOff val="10000"/>
                </a:schemeClr>
              </a:buClr>
              <a:defRPr/>
            </a:pPr>
            <a:r>
              <a:rPr lang="en-GB" sz="9600" b="1" dirty="0">
                <a:solidFill>
                  <a:srgbClr val="000000"/>
                </a:solidFill>
                <a:latin typeface="Times New Roman" panose="02020603050405020304" pitchFamily="18" charset="0"/>
                <a:cs typeface="Times New Roman" panose="02020603050405020304" pitchFamily="18" charset="0"/>
              </a:rPr>
              <a:t>	</a:t>
            </a:r>
            <a:endParaRPr lang="en-US" sz="9600" dirty="0">
              <a:solidFill>
                <a:srgbClr val="000000"/>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r>
              <a:rPr lang="en-US" sz="9600" dirty="0">
                <a:solidFill>
                  <a:schemeClr val="tx1"/>
                </a:solidFill>
                <a:latin typeface="Times New Roman" panose="02020603050405020304" pitchFamily="18" charset="0"/>
                <a:cs typeface="Times New Roman" panose="02020603050405020304" pitchFamily="18" charset="0"/>
              </a:rPr>
              <a:t> </a:t>
            </a:r>
            <a:endParaRPr lang="en-US" sz="7200" b="1"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72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72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1900" dirty="0">
              <a:solidFill>
                <a:schemeClr val="tx1"/>
              </a:solidFill>
              <a:latin typeface="Gill Sans" charset="0"/>
              <a:cs typeface="Gill Sans" charset="0"/>
            </a:endParaRPr>
          </a:p>
          <a:p>
            <a:pPr eaLnBrk="1" hangingPunct="1">
              <a:spcBef>
                <a:spcPct val="0"/>
              </a:spcBef>
              <a:defRPr/>
            </a:pPr>
            <a:endParaRPr lang="en-US" sz="6400" dirty="0">
              <a:solidFill>
                <a:schemeClr val="tx1"/>
              </a:solidFill>
              <a:latin typeface="Gill Sans" charset="0"/>
              <a:cs typeface="Gill Sans"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dirty="0">
              <a:solidFill>
                <a:schemeClr val="tx1"/>
              </a:solidFill>
              <a:latin typeface="Calibri"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600" y="152400"/>
            <a:ext cx="1524000" cy="11554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42398890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ea typeface="+mj-ea"/>
                <a:cs typeface="Gill Sans"/>
              </a:rPr>
              <a:t>Climate, Environment and Curriculum</a:t>
            </a:r>
          </a:p>
        </p:txBody>
      </p:sp>
      <p:sp>
        <p:nvSpPr>
          <p:cNvPr id="19458" name="Subtitle 7"/>
          <p:cNvSpPr>
            <a:spLocks noGrp="1"/>
          </p:cNvSpPr>
          <p:nvPr>
            <p:ph type="subTitle" idx="1"/>
          </p:nvPr>
        </p:nvSpPr>
        <p:spPr bwMode="auto">
          <a:xfrm>
            <a:off x="533401" y="1981200"/>
            <a:ext cx="4495799" cy="4114800"/>
          </a:xfrm>
        </p:spPr>
        <p:txBody>
          <a:bodyPr wrap="square" numCol="1" anchorCtr="0" compatLnSpc="1">
            <a:prstTxWarp prst="textNoShape">
              <a:avLst/>
            </a:prstTxWarp>
            <a:normAutofit fontScale="25000" lnSpcReduction="20000"/>
          </a:bodyPr>
          <a:lstStyle/>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r>
              <a:rPr lang="en-GB" sz="8000" dirty="0">
                <a:solidFill>
                  <a:srgbClr val="000000"/>
                </a:solidFill>
                <a:latin typeface="Times New Roman" panose="02020603050405020304" pitchFamily="18" charset="0"/>
                <a:cs typeface="Times New Roman" panose="02020603050405020304" pitchFamily="18" charset="0"/>
              </a:rPr>
              <a:t>Since then, and to cut a very long story short, we have seen:</a:t>
            </a:r>
          </a:p>
          <a:p>
            <a:pPr marL="360362" eaLnBrk="1" hangingPunct="1">
              <a:spcBef>
                <a:spcPct val="0"/>
              </a:spcBef>
              <a:buClr>
                <a:schemeClr val="tx2">
                  <a:lumMod val="90000"/>
                  <a:lumOff val="10000"/>
                </a:schemeClr>
              </a:buClr>
              <a:defRPr/>
            </a:pPr>
            <a:endParaRPr lang="en-GB" sz="9600" dirty="0">
              <a:solidFill>
                <a:srgbClr val="000000"/>
              </a:solidFill>
              <a:latin typeface="Times New Roman" panose="02020603050405020304" pitchFamily="18" charset="0"/>
              <a:cs typeface="Times New Roman" panose="02020603050405020304" pitchFamily="18" charset="0"/>
            </a:endParaRPr>
          </a:p>
          <a:p>
            <a:pPr marL="711200" indent="-350838" eaLnBrk="1" hangingPunct="1">
              <a:spcBef>
                <a:spcPct val="0"/>
              </a:spcBef>
              <a:buClr>
                <a:schemeClr val="tx2">
                  <a:lumMod val="90000"/>
                  <a:lumOff val="10000"/>
                </a:schemeClr>
              </a:buClr>
              <a:buFont typeface="Wingdings" pitchFamily="2" charset="2"/>
              <a:buChar char="§"/>
              <a:defRPr/>
            </a:pPr>
            <a:r>
              <a:rPr lang="en-GB" sz="8000" dirty="0">
                <a:solidFill>
                  <a:srgbClr val="000000"/>
                </a:solidFill>
                <a:latin typeface="Times New Roman" panose="02020603050405020304" pitchFamily="18" charset="0"/>
                <a:cs typeface="Times New Roman" panose="02020603050405020304" pitchFamily="18" charset="0"/>
              </a:rPr>
              <a:t>climate and carbon dominate international concerns</a:t>
            </a:r>
          </a:p>
          <a:p>
            <a:pPr marL="711200" indent="-350838" eaLnBrk="1" hangingPunct="1">
              <a:spcBef>
                <a:spcPct val="0"/>
              </a:spcBef>
              <a:buClr>
                <a:schemeClr val="tx2">
                  <a:lumMod val="90000"/>
                  <a:lumOff val="10000"/>
                </a:schemeClr>
              </a:buClr>
              <a:buFont typeface="Wingdings" pitchFamily="2" charset="2"/>
              <a:buChar char="§"/>
              <a:defRPr/>
            </a:pPr>
            <a:endParaRPr lang="en-GB" sz="4400" dirty="0">
              <a:solidFill>
                <a:srgbClr val="000000"/>
              </a:solidFill>
              <a:latin typeface="Times New Roman" panose="02020603050405020304" pitchFamily="18" charset="0"/>
              <a:cs typeface="Times New Roman" panose="02020603050405020304" pitchFamily="18" charset="0"/>
            </a:endParaRPr>
          </a:p>
          <a:p>
            <a:pPr marL="711200" indent="-350838" eaLnBrk="1" hangingPunct="1">
              <a:spcBef>
                <a:spcPct val="0"/>
              </a:spcBef>
              <a:buClr>
                <a:schemeClr val="tx2">
                  <a:lumMod val="90000"/>
                  <a:lumOff val="10000"/>
                </a:schemeClr>
              </a:buClr>
              <a:buFont typeface="Wingdings" pitchFamily="2" charset="2"/>
              <a:buChar char="§"/>
              <a:defRPr/>
            </a:pPr>
            <a:r>
              <a:rPr lang="en-GB" sz="8000" dirty="0">
                <a:solidFill>
                  <a:srgbClr val="000000"/>
                </a:solidFill>
                <a:latin typeface="Times New Roman" panose="02020603050405020304" pitchFamily="18" charset="0"/>
                <a:cs typeface="Times New Roman" panose="02020603050405020304" pitchFamily="18" charset="0"/>
              </a:rPr>
              <a:t>the Paris Agreement</a:t>
            </a:r>
          </a:p>
          <a:p>
            <a:pPr marL="711200" indent="-350838" eaLnBrk="1" hangingPunct="1">
              <a:spcBef>
                <a:spcPct val="0"/>
              </a:spcBef>
              <a:buClr>
                <a:schemeClr val="tx2">
                  <a:lumMod val="90000"/>
                  <a:lumOff val="10000"/>
                </a:schemeClr>
              </a:buClr>
              <a:buFont typeface="Wingdings" pitchFamily="2" charset="2"/>
              <a:buChar char="§"/>
              <a:defRPr/>
            </a:pPr>
            <a:endParaRPr lang="en-GB" sz="4400" dirty="0">
              <a:solidFill>
                <a:srgbClr val="000000"/>
              </a:solidFill>
              <a:latin typeface="Times New Roman" panose="02020603050405020304" pitchFamily="18" charset="0"/>
              <a:cs typeface="Times New Roman" panose="02020603050405020304" pitchFamily="18" charset="0"/>
            </a:endParaRPr>
          </a:p>
          <a:p>
            <a:pPr marL="711200" indent="-350838" eaLnBrk="1" hangingPunct="1">
              <a:spcBef>
                <a:spcPct val="0"/>
              </a:spcBef>
              <a:buClr>
                <a:schemeClr val="tx2">
                  <a:lumMod val="90000"/>
                  <a:lumOff val="10000"/>
                </a:schemeClr>
              </a:buClr>
              <a:buFont typeface="Wingdings" pitchFamily="2" charset="2"/>
              <a:buChar char="§"/>
              <a:defRPr/>
            </a:pPr>
            <a:r>
              <a:rPr lang="en-GB" sz="8000" dirty="0">
                <a:solidFill>
                  <a:srgbClr val="000000"/>
                </a:solidFill>
                <a:latin typeface="Times New Roman" panose="02020603050405020304" pitchFamily="18" charset="0"/>
                <a:cs typeface="Times New Roman" panose="02020603050405020304" pitchFamily="18" charset="0"/>
              </a:rPr>
              <a:t>the call for net zero carbon          by 2050	</a:t>
            </a:r>
          </a:p>
          <a:p>
            <a:pPr marL="711200" indent="-350838" eaLnBrk="1" hangingPunct="1">
              <a:spcBef>
                <a:spcPct val="0"/>
              </a:spcBef>
              <a:buClr>
                <a:schemeClr val="tx2">
                  <a:lumMod val="90000"/>
                  <a:lumOff val="10000"/>
                </a:schemeClr>
              </a:buClr>
              <a:buFont typeface="Wingdings" pitchFamily="2" charset="2"/>
              <a:buChar char="§"/>
              <a:defRPr/>
            </a:pPr>
            <a:endParaRPr lang="en-GB" sz="4400" dirty="0">
              <a:solidFill>
                <a:srgbClr val="000000"/>
              </a:solidFill>
              <a:latin typeface="Times New Roman" panose="02020603050405020304" pitchFamily="18" charset="0"/>
              <a:cs typeface="Times New Roman" panose="02020603050405020304" pitchFamily="18" charset="0"/>
            </a:endParaRPr>
          </a:p>
          <a:p>
            <a:pPr marL="711200" indent="-350838" eaLnBrk="1" hangingPunct="1">
              <a:spcBef>
                <a:spcPct val="0"/>
              </a:spcBef>
              <a:buClr>
                <a:schemeClr val="tx2">
                  <a:lumMod val="90000"/>
                  <a:lumOff val="10000"/>
                </a:schemeClr>
              </a:buClr>
              <a:buFont typeface="Wingdings" pitchFamily="2" charset="2"/>
              <a:buChar char="§"/>
              <a:defRPr/>
            </a:pPr>
            <a:r>
              <a:rPr lang="en-GB" sz="8000" dirty="0">
                <a:solidFill>
                  <a:srgbClr val="000000"/>
                </a:solidFill>
                <a:latin typeface="Times New Roman" panose="02020603050405020304" pitchFamily="18" charset="0"/>
                <a:cs typeface="Times New Roman" panose="02020603050405020304" pitchFamily="18" charset="0"/>
              </a:rPr>
              <a:t>17 Sustainable Development Goals (SDG) agreed with 165 targets</a:t>
            </a:r>
          </a:p>
          <a:p>
            <a:pPr marL="360362" eaLnBrk="1" hangingPunct="1">
              <a:spcBef>
                <a:spcPct val="0"/>
              </a:spcBef>
              <a:buClr>
                <a:schemeClr val="tx2">
                  <a:lumMod val="90000"/>
                  <a:lumOff val="10000"/>
                </a:schemeClr>
              </a:buClr>
              <a:defRPr/>
            </a:pPr>
            <a:endParaRPr lang="en-GB" sz="4400" dirty="0">
              <a:solidFill>
                <a:srgbClr val="000000"/>
              </a:solidFill>
              <a:latin typeface="Times New Roman" panose="02020603050405020304" pitchFamily="18" charset="0"/>
              <a:cs typeface="Times New Roman" panose="02020603050405020304" pitchFamily="18" charset="0"/>
            </a:endParaRPr>
          </a:p>
          <a:p>
            <a:pPr marL="711200" indent="-350838" eaLnBrk="1" hangingPunct="1">
              <a:spcBef>
                <a:spcPct val="0"/>
              </a:spcBef>
              <a:buClr>
                <a:schemeClr val="tx2">
                  <a:lumMod val="90000"/>
                  <a:lumOff val="10000"/>
                </a:schemeClr>
              </a:buClr>
              <a:buFont typeface="Wingdings" pitchFamily="2" charset="2"/>
              <a:buChar char="§"/>
              <a:defRPr/>
            </a:pPr>
            <a:r>
              <a:rPr lang="en-GB" sz="8000" dirty="0">
                <a:solidFill>
                  <a:srgbClr val="000000"/>
                </a:solidFill>
                <a:latin typeface="Times New Roman" panose="02020603050405020304" pitchFamily="18" charset="0"/>
                <a:cs typeface="Times New Roman" panose="02020603050405020304" pitchFamily="18" charset="0"/>
              </a:rPr>
              <a:t>Progress made in meeting some of the goals</a:t>
            </a:r>
          </a:p>
          <a:p>
            <a:pPr marL="371475" eaLnBrk="1" hangingPunct="1">
              <a:spcBef>
                <a:spcPct val="0"/>
              </a:spcBef>
              <a:buClr>
                <a:schemeClr val="tx2">
                  <a:lumMod val="90000"/>
                  <a:lumOff val="10000"/>
                </a:schemeClr>
              </a:buClr>
              <a:defRPr/>
            </a:pPr>
            <a:endParaRPr lang="en-GB" sz="9600" dirty="0">
              <a:solidFill>
                <a:srgbClr val="000000"/>
              </a:solidFill>
              <a:latin typeface="Times New Roman" panose="02020603050405020304" pitchFamily="18" charset="0"/>
              <a:cs typeface="Times New Roman" panose="02020603050405020304" pitchFamily="18" charset="0"/>
            </a:endParaRPr>
          </a:p>
          <a:p>
            <a:pPr marL="371475" eaLnBrk="1" hangingPunct="1">
              <a:spcBef>
                <a:spcPct val="0"/>
              </a:spcBef>
              <a:buClr>
                <a:schemeClr val="tx2">
                  <a:lumMod val="90000"/>
                  <a:lumOff val="10000"/>
                </a:schemeClr>
              </a:buClr>
              <a:defRPr/>
            </a:pPr>
            <a:endParaRPr lang="en-GB" sz="9600" dirty="0">
              <a:solidFill>
                <a:srgbClr val="000000"/>
              </a:solidFill>
              <a:latin typeface="Times New Roman" panose="02020603050405020304" pitchFamily="18" charset="0"/>
              <a:cs typeface="Times New Roman" panose="02020603050405020304" pitchFamily="18" charset="0"/>
            </a:endParaRPr>
          </a:p>
          <a:p>
            <a:pPr marL="371475" eaLnBrk="1" hangingPunct="1">
              <a:spcBef>
                <a:spcPct val="0"/>
              </a:spcBef>
              <a:buClr>
                <a:schemeClr val="tx2">
                  <a:lumMod val="90000"/>
                  <a:lumOff val="10000"/>
                </a:schemeClr>
              </a:buClr>
              <a:defRPr/>
            </a:pPr>
            <a:r>
              <a:rPr lang="en-GB" sz="9600" b="1" dirty="0">
                <a:solidFill>
                  <a:srgbClr val="000000"/>
                </a:solidFill>
                <a:latin typeface="Times New Roman" panose="02020603050405020304" pitchFamily="18" charset="0"/>
                <a:cs typeface="Times New Roman" panose="02020603050405020304" pitchFamily="18" charset="0"/>
              </a:rPr>
              <a:t>	</a:t>
            </a:r>
            <a:endParaRPr lang="en-US" sz="9600" dirty="0">
              <a:solidFill>
                <a:srgbClr val="000000"/>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96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r>
              <a:rPr lang="en-US" sz="9600" dirty="0">
                <a:solidFill>
                  <a:schemeClr val="tx1"/>
                </a:solidFill>
                <a:latin typeface="Times New Roman" panose="02020603050405020304" pitchFamily="18" charset="0"/>
                <a:cs typeface="Times New Roman" panose="02020603050405020304" pitchFamily="18" charset="0"/>
              </a:rPr>
              <a:t> </a:t>
            </a:r>
            <a:endParaRPr lang="en-US" sz="7200" b="1"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72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7200" dirty="0">
              <a:solidFill>
                <a:schemeClr val="tx1"/>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1900" dirty="0">
              <a:solidFill>
                <a:schemeClr val="tx1"/>
              </a:solidFill>
              <a:latin typeface="Gill Sans" charset="0"/>
              <a:cs typeface="Gill Sans" charset="0"/>
            </a:endParaRPr>
          </a:p>
          <a:p>
            <a:pPr eaLnBrk="1" hangingPunct="1">
              <a:spcBef>
                <a:spcPct val="0"/>
              </a:spcBef>
              <a:defRPr/>
            </a:pPr>
            <a:endParaRPr lang="en-US" sz="6400" dirty="0">
              <a:solidFill>
                <a:schemeClr val="tx1"/>
              </a:solidFill>
              <a:latin typeface="Gill Sans" charset="0"/>
              <a:cs typeface="Gill Sans"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sz="4400" dirty="0">
              <a:solidFill>
                <a:schemeClr val="tx1"/>
              </a:solidFill>
              <a:latin typeface="Calibri" charset="0"/>
            </a:endParaRPr>
          </a:p>
          <a:p>
            <a:pPr eaLnBrk="1" hangingPunct="1">
              <a:spcBef>
                <a:spcPct val="0"/>
              </a:spcBef>
              <a:defRPr/>
            </a:pPr>
            <a:endParaRPr lang="en-US" dirty="0">
              <a:solidFill>
                <a:schemeClr val="tx1"/>
              </a:solidFill>
              <a:latin typeface="Calibri"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600" y="152400"/>
            <a:ext cx="1524000" cy="11554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7" descr="A group of people posing for the camera&#10;&#10;Description automatically generated">
            <a:extLst>
              <a:ext uri="{FF2B5EF4-FFF2-40B4-BE49-F238E27FC236}">
                <a16:creationId xmlns:a16="http://schemas.microsoft.com/office/drawing/2014/main" id="{E80901F8-6198-C945-97BF-91A563C255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1" y="2743200"/>
            <a:ext cx="3810000" cy="1941634"/>
          </a:xfrm>
          <a:prstGeom prst="rect">
            <a:avLst/>
          </a:prstGeom>
        </p:spPr>
      </p:pic>
    </p:spTree>
    <p:extLst>
      <p:ext uri="{BB962C8B-B14F-4D97-AF65-F5344CB8AC3E}">
        <p14:creationId xmlns:p14="http://schemas.microsoft.com/office/powerpoint/2010/main" val="313180712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533400"/>
            <a:ext cx="7696200" cy="762000"/>
          </a:xfrm>
        </p:spPr>
        <p:txBody>
          <a:bodyPr/>
          <a:lstStyle/>
          <a:p>
            <a:pPr eaLnBrk="1" fontAlgn="auto" hangingPunct="1">
              <a:spcAft>
                <a:spcPts val="0"/>
              </a:spcAft>
              <a:defRPr/>
            </a:pPr>
            <a:endParaRPr lang="en-US" sz="2800" dirty="0">
              <a:latin typeface="Gill Sans"/>
              <a:ea typeface="+mj-ea"/>
              <a:cs typeface="Gill Sans"/>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a:t>
            </a:r>
            <a:endParaRPr lang="en-US" sz="900" spc="0" dirty="0">
              <a:solidFill>
                <a:schemeClr val="tx2">
                  <a:lumMod val="75000"/>
                  <a:lumOff val="25000"/>
                </a:schemeClr>
              </a:solidFill>
              <a:latin typeface="Gill Sans"/>
              <a:ea typeface="+mn-ea"/>
              <a:cs typeface="Gill Sans"/>
            </a:endParaRPr>
          </a:p>
        </p:txBody>
      </p:sp>
      <p:pic>
        <p:nvPicPr>
          <p:cNvPr id="25604"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600" y="152400"/>
            <a:ext cx="1523999" cy="11554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6" name="Picture 2" descr="Image result for sustainable development goals">
            <a:extLst>
              <a:ext uri="{FF2B5EF4-FFF2-40B4-BE49-F238E27FC236}">
                <a16:creationId xmlns:a16="http://schemas.microsoft.com/office/drawing/2014/main" id="{4A99B7F6-680C-44B1-88D4-2594902F10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753047"/>
            <a:ext cx="6934200" cy="4295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36307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696200" cy="398463"/>
          </a:xfrm>
        </p:spPr>
        <p:txBody>
          <a:bodyPr/>
          <a:lstStyle/>
          <a:p>
            <a:pPr eaLnBrk="1" fontAlgn="auto" hangingPunct="1">
              <a:spcAft>
                <a:spcPts val="0"/>
              </a:spcAft>
              <a:defRPr/>
            </a:pPr>
            <a:r>
              <a:rPr lang="en-US" sz="3200" dirty="0">
                <a:solidFill>
                  <a:schemeClr val="tx2">
                    <a:lumMod val="75000"/>
                    <a:lumOff val="25000"/>
                  </a:schemeClr>
                </a:solidFill>
                <a:latin typeface="Gill Sans"/>
                <a:cs typeface="Gill Sans"/>
              </a:rPr>
              <a:t>Climate, Environment and Curriculum</a:t>
            </a:r>
            <a:endParaRPr lang="en-US" sz="3200" dirty="0">
              <a:solidFill>
                <a:schemeClr val="tx2">
                  <a:lumMod val="75000"/>
                  <a:lumOff val="25000"/>
                </a:schemeClr>
              </a:solidFill>
              <a:latin typeface="Gill Sans"/>
              <a:ea typeface="+mj-ea"/>
              <a:cs typeface="Gill Sans"/>
            </a:endParaRPr>
          </a:p>
        </p:txBody>
      </p:sp>
      <p:sp>
        <p:nvSpPr>
          <p:cNvPr id="19458" name="Subtitle 7"/>
          <p:cNvSpPr>
            <a:spLocks noGrp="1"/>
          </p:cNvSpPr>
          <p:nvPr>
            <p:ph type="subTitle" idx="1"/>
          </p:nvPr>
        </p:nvSpPr>
        <p:spPr bwMode="auto">
          <a:xfrm>
            <a:off x="3886200" y="1981200"/>
            <a:ext cx="4267200" cy="2133600"/>
          </a:xfrm>
        </p:spPr>
        <p:txBody>
          <a:bodyPr wrap="square" numCol="1" anchorCtr="0" compatLnSpc="1">
            <a:prstTxWarp prst="textNoShape">
              <a:avLst/>
            </a:prstTxWarp>
            <a:normAutofit/>
          </a:bodyPr>
          <a:lstStyle/>
          <a:p>
            <a:pPr marL="179388">
              <a:lnSpc>
                <a:spcPct val="120000"/>
              </a:lnSpc>
            </a:pPr>
            <a:r>
              <a:rPr lang="en-GB" sz="1800" dirty="0">
                <a:solidFill>
                  <a:schemeClr val="tx1"/>
                </a:solidFill>
                <a:latin typeface="Times New Roman" panose="02020603050405020304" pitchFamily="18" charset="0"/>
                <a:cs typeface="Times New Roman" panose="02020603050405020304" pitchFamily="18" charset="0"/>
              </a:rPr>
              <a:t>The Department for Education has never been keen on environmental education – or other “adjectival educations”.</a:t>
            </a:r>
          </a:p>
          <a:p>
            <a:pPr>
              <a:lnSpc>
                <a:spcPct val="120000"/>
              </a:lnSpc>
            </a:pPr>
            <a:endParaRPr lang="en-GB" sz="1800" dirty="0">
              <a:solidFill>
                <a:schemeClr val="tx1"/>
              </a:solidFill>
              <a:latin typeface="Times New Roman" panose="02020603050405020304" pitchFamily="18" charset="0"/>
              <a:cs typeface="Times New Roman" panose="02020603050405020304" pitchFamily="18" charset="0"/>
            </a:endParaRPr>
          </a:p>
          <a:p>
            <a:pPr marL="179388">
              <a:lnSpc>
                <a:spcPct val="120000"/>
              </a:lnSpc>
            </a:pPr>
            <a:r>
              <a:rPr lang="en-GB" sz="1800" dirty="0">
                <a:solidFill>
                  <a:schemeClr val="tx1"/>
                </a:solidFill>
                <a:latin typeface="Times New Roman" panose="02020603050405020304" pitchFamily="18" charset="0"/>
                <a:cs typeface="Times New Roman" panose="02020603050405020304" pitchFamily="18" charset="0"/>
              </a:rPr>
              <a:t>It still isn’t for a variety of reasons.</a:t>
            </a:r>
          </a:p>
          <a:p>
            <a:pPr>
              <a:lnSpc>
                <a:spcPct val="120000"/>
              </a:lnSpc>
            </a:pPr>
            <a:endParaRPr lang="en-GB" sz="2900"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en-GB" sz="4400" dirty="0">
              <a:solidFill>
                <a:srgbClr val="000000"/>
              </a:solidFill>
              <a:latin typeface="Times New Roman" panose="02020603050405020304" pitchFamily="18" charset="0"/>
              <a:cs typeface="Times New Roman" panose="02020603050405020304" pitchFamily="18" charset="0"/>
            </a:endParaRPr>
          </a:p>
          <a:p>
            <a:pPr eaLnBrk="1" hangingPunct="1">
              <a:spcBef>
                <a:spcPct val="0"/>
              </a:spcBef>
              <a:defRPr/>
            </a:pPr>
            <a:endParaRPr lang="en-US" sz="4400" dirty="0">
              <a:solidFill>
                <a:schemeClr val="tx1"/>
              </a:solidFill>
              <a:latin typeface="Calibri" charset="0"/>
            </a:endParaRPr>
          </a:p>
        </p:txBody>
      </p:sp>
      <p:sp>
        <p:nvSpPr>
          <p:cNvPr id="4" name="Text Placeholder 3"/>
          <p:cNvSpPr>
            <a:spLocks noGrp="1"/>
          </p:cNvSpPr>
          <p:nvPr>
            <p:ph type="body" sz="quarter" idx="13"/>
          </p:nvPr>
        </p:nvSpPr>
        <p:spPr>
          <a:xfrm>
            <a:off x="304800" y="6248400"/>
            <a:ext cx="7924800" cy="381000"/>
          </a:xfrm>
        </p:spPr>
        <p:txBody>
          <a:bodyPr/>
          <a:lstStyle/>
          <a:p>
            <a:pPr eaLnBrk="1" fontAlgn="auto" hangingPunct="1">
              <a:spcAft>
                <a:spcPts val="0"/>
              </a:spcAft>
              <a:defRPr/>
            </a:pPr>
            <a:r>
              <a:rPr lang="en-US" sz="900" b="1" dirty="0">
                <a:solidFill>
                  <a:schemeClr val="tx2">
                    <a:lumMod val="75000"/>
                    <a:lumOff val="25000"/>
                  </a:schemeClr>
                </a:solidFill>
                <a:latin typeface="Gill Sans"/>
                <a:ea typeface="+mn-ea"/>
                <a:cs typeface="Gill Sans"/>
              </a:rPr>
              <a:t>NAEE</a:t>
            </a:r>
            <a:r>
              <a:rPr lang="en-US" sz="900" dirty="0">
                <a:solidFill>
                  <a:schemeClr val="tx2">
                    <a:lumMod val="75000"/>
                    <a:lumOff val="25000"/>
                  </a:schemeClr>
                </a:solidFill>
                <a:latin typeface="Gill Sans"/>
                <a:ea typeface="+mn-ea"/>
                <a:cs typeface="Gill Sans"/>
              </a:rPr>
              <a:t>  –  National Association for Environmental Education  (UK)          Charity No. </a:t>
            </a:r>
            <a:r>
              <a:rPr lang="en-US" sz="900" dirty="0">
                <a:solidFill>
                  <a:schemeClr val="tx2">
                    <a:lumMod val="75000"/>
                    <a:lumOff val="25000"/>
                  </a:schemeClr>
                </a:solidFill>
                <a:latin typeface="Gill Sans"/>
                <a:cs typeface="Gill Sans"/>
              </a:rPr>
              <a:t>1166502           </a:t>
            </a:r>
            <a:r>
              <a:rPr lang="en-US" sz="900" spc="0" dirty="0" err="1">
                <a:solidFill>
                  <a:schemeClr val="tx2">
                    <a:lumMod val="75000"/>
                    <a:lumOff val="25000"/>
                  </a:schemeClr>
                </a:solidFill>
                <a:latin typeface="Gill Sans"/>
                <a:cs typeface="Gill Sans"/>
              </a:rPr>
              <a:t>naee.org.uk</a:t>
            </a:r>
            <a:r>
              <a:rPr lang="en-US" sz="900" spc="0" dirty="0">
                <a:solidFill>
                  <a:schemeClr val="tx2">
                    <a:lumMod val="75000"/>
                    <a:lumOff val="25000"/>
                  </a:schemeClr>
                </a:solidFill>
                <a:latin typeface="Gill Sans"/>
                <a:cs typeface="Gill Sans"/>
              </a:rPr>
              <a:t>        </a:t>
            </a:r>
            <a:r>
              <a:rPr lang="en-US" sz="900" spc="0" dirty="0" err="1">
                <a:solidFill>
                  <a:schemeClr val="tx2">
                    <a:lumMod val="75000"/>
                    <a:lumOff val="25000"/>
                  </a:schemeClr>
                </a:solidFill>
                <a:latin typeface="Gill Sans"/>
                <a:cs typeface="Gill Sans"/>
              </a:rPr>
              <a:t>info@naee.org.uk</a:t>
            </a:r>
            <a:endParaRPr lang="en-US" sz="900" spc="0" dirty="0">
              <a:solidFill>
                <a:schemeClr val="tx2">
                  <a:lumMod val="75000"/>
                  <a:lumOff val="25000"/>
                </a:schemeClr>
              </a:solidFill>
              <a:latin typeface="Gill Sans"/>
              <a:ea typeface="+mn-ea"/>
              <a:cs typeface="Gill Sans"/>
            </a:endParaRPr>
          </a:p>
        </p:txBody>
      </p:sp>
      <p:pic>
        <p:nvPicPr>
          <p:cNvPr id="19460" name="Picture 10" descr="naee-log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05599" y="152400"/>
            <a:ext cx="1524001" cy="11554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10" descr="A group of people holding a sign&#10;&#10;Description automatically generated">
            <a:extLst>
              <a:ext uri="{FF2B5EF4-FFF2-40B4-BE49-F238E27FC236}">
                <a16:creationId xmlns:a16="http://schemas.microsoft.com/office/drawing/2014/main" id="{C33D10F8-CF87-C64C-9B61-C12F59A6B0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1985511"/>
            <a:ext cx="3434878" cy="2133600"/>
          </a:xfrm>
          <a:prstGeom prst="rect">
            <a:avLst/>
          </a:prstGeom>
        </p:spPr>
      </p:pic>
      <p:sp>
        <p:nvSpPr>
          <p:cNvPr id="3" name="TextBox 2">
            <a:extLst>
              <a:ext uri="{FF2B5EF4-FFF2-40B4-BE49-F238E27FC236}">
                <a16:creationId xmlns:a16="http://schemas.microsoft.com/office/drawing/2014/main" id="{C0B4E035-4E90-4E41-A75D-9FB0786256A8}"/>
              </a:ext>
            </a:extLst>
          </p:cNvPr>
          <p:cNvSpPr txBox="1"/>
          <p:nvPr/>
        </p:nvSpPr>
        <p:spPr>
          <a:xfrm>
            <a:off x="381000" y="4486959"/>
            <a:ext cx="3434878" cy="1631216"/>
          </a:xfrm>
          <a:prstGeom prst="rect">
            <a:avLst/>
          </a:prstGeom>
          <a:noFill/>
        </p:spPr>
        <p:txBody>
          <a:bodyPr wrap="square" rtlCol="0">
            <a:spAutoFit/>
          </a:bodyPr>
          <a:lstStyle/>
          <a:p>
            <a:r>
              <a:rPr lang="en-GB" dirty="0">
                <a:latin typeface="Times New Roman" panose="02020603050405020304" pitchFamily="18" charset="0"/>
                <a:cs typeface="Times New Roman" panose="02020603050405020304" pitchFamily="18" charset="0"/>
              </a:rPr>
              <a:t>Anyway, DfE says that </a:t>
            </a:r>
            <a:r>
              <a:rPr lang="en-GB" dirty="0">
                <a:solidFill>
                  <a:srgbClr val="000000"/>
                </a:solidFill>
                <a:latin typeface="Times New Roman" panose="02020603050405020304" pitchFamily="18" charset="0"/>
                <a:cs typeface="Times New Roman" panose="02020603050405020304" pitchFamily="18" charset="0"/>
              </a:rPr>
              <a:t>environmental issues are already embedded within the national curriculum.</a:t>
            </a:r>
          </a:p>
          <a:p>
            <a:endParaRPr lang="en-GB" sz="1050" dirty="0">
              <a:solidFill>
                <a:srgbClr val="000000"/>
              </a:solidFill>
              <a:latin typeface="Times New Roman" panose="02020603050405020304" pitchFamily="18" charset="0"/>
              <a:cs typeface="Times New Roman" panose="02020603050405020304" pitchFamily="18" charset="0"/>
            </a:endParaRPr>
          </a:p>
          <a:p>
            <a:r>
              <a:rPr lang="en-GB" dirty="0">
                <a:solidFill>
                  <a:srgbClr val="000000"/>
                </a:solidFill>
                <a:latin typeface="Times New Roman" panose="02020603050405020304" pitchFamily="18" charset="0"/>
                <a:cs typeface="Times New Roman" panose="02020603050405020304" pitchFamily="18" charset="0"/>
              </a:rPr>
              <a:t>This is true – up to a point.</a:t>
            </a:r>
            <a:endParaRPr lang="en-US" dirty="0"/>
          </a:p>
        </p:txBody>
      </p:sp>
      <p:pic>
        <p:nvPicPr>
          <p:cNvPr id="9" name="Picture 8" descr="A group of people standing in front of a crowd&#10;&#10;Description automatically generated">
            <a:extLst>
              <a:ext uri="{FF2B5EF4-FFF2-40B4-BE49-F238E27FC236}">
                <a16:creationId xmlns:a16="http://schemas.microsoft.com/office/drawing/2014/main" id="{077D68F5-15A1-7548-B4E2-B2C255DD1D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86200" y="4114800"/>
            <a:ext cx="3434878" cy="2289919"/>
          </a:xfrm>
          <a:prstGeom prst="rect">
            <a:avLst/>
          </a:prstGeom>
        </p:spPr>
      </p:pic>
    </p:spTree>
    <p:extLst>
      <p:ext uri="{BB962C8B-B14F-4D97-AF65-F5344CB8AC3E}">
        <p14:creationId xmlns:p14="http://schemas.microsoft.com/office/powerpoint/2010/main" val="6436321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t's All Too Much">
  <a:themeElements>
    <a:clrScheme name="Habitat">
      <a:dk1>
        <a:sysClr val="windowText" lastClr="000000"/>
      </a:dk1>
      <a:lt1>
        <a:sysClr val="window" lastClr="FFFFFF"/>
      </a:lt1>
      <a:dk2>
        <a:srgbClr val="194431"/>
      </a:dk2>
      <a:lt2>
        <a:srgbClr val="F0E6C3"/>
      </a:lt2>
      <a:accent1>
        <a:srgbClr val="F8C000"/>
      </a:accent1>
      <a:accent2>
        <a:srgbClr val="F88600"/>
      </a:accent2>
      <a:accent3>
        <a:srgbClr val="F83500"/>
      </a:accent3>
      <a:accent4>
        <a:srgbClr val="8B723D"/>
      </a:accent4>
      <a:accent5>
        <a:srgbClr val="818B3D"/>
      </a:accent5>
      <a:accent6>
        <a:srgbClr val="586215"/>
      </a:accent6>
      <a:hlink>
        <a:srgbClr val="FF621D"/>
      </a:hlink>
      <a:folHlink>
        <a:srgbClr val="F3D26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E211AC5385F2488362CC033A741362" ma:contentTypeVersion="11" ma:contentTypeDescription="Create a new document." ma:contentTypeScope="" ma:versionID="54fade2a3ff09703ced35e1051901298">
  <xsd:schema xmlns:xsd="http://www.w3.org/2001/XMLSchema" xmlns:xs="http://www.w3.org/2001/XMLSchema" xmlns:p="http://schemas.microsoft.com/office/2006/metadata/properties" xmlns:ns2="da0f1b42-4d8f-4bdd-b052-f6baf9a135eb" targetNamespace="http://schemas.microsoft.com/office/2006/metadata/properties" ma:root="true" ma:fieldsID="cefc85fe93f82dd38300725207931175" ns2:_="">
    <xsd:import namespace="da0f1b42-4d8f-4bdd-b052-f6baf9a135e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a0f1b42-4d8f-4bdd-b052-f6baf9a135e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FB3993B-8836-4450-A001-5D024449BBF4}"/>
</file>

<file path=customXml/itemProps2.xml><?xml version="1.0" encoding="utf-8"?>
<ds:datastoreItem xmlns:ds="http://schemas.openxmlformats.org/officeDocument/2006/customXml" ds:itemID="{AFE4AEB8-F433-4FB0-A994-876634196EED}"/>
</file>

<file path=customXml/itemProps3.xml><?xml version="1.0" encoding="utf-8"?>
<ds:datastoreItem xmlns:ds="http://schemas.openxmlformats.org/officeDocument/2006/customXml" ds:itemID="{A67AF599-45C6-4E16-985A-634C496C0BD2}"/>
</file>

<file path=docProps/app.xml><?xml version="1.0" encoding="utf-8"?>
<Properties xmlns="http://schemas.openxmlformats.org/officeDocument/2006/extended-properties" xmlns:vt="http://schemas.openxmlformats.org/officeDocument/2006/docPropsVTypes">
  <Template>It Is All Too Much by Peter Walsh.potx</Template>
  <TotalTime>4077</TotalTime>
  <Words>1877</Words>
  <Application>Microsoft Macintosh PowerPoint</Application>
  <PresentationFormat>On-screen Show (4:3)</PresentationFormat>
  <Paragraphs>371</Paragraphs>
  <Slides>23</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Cambria</vt:lpstr>
      <vt:lpstr>Gill Sans</vt:lpstr>
      <vt:lpstr>Times New Roman</vt:lpstr>
      <vt:lpstr>Wingdings</vt:lpstr>
      <vt:lpstr>It's All Too Much</vt:lpstr>
      <vt:lpstr>Climate, Environment and Curriculum</vt:lpstr>
      <vt:lpstr>Climate, Environment and Curriculum</vt:lpstr>
      <vt:lpstr>Climate, Environment and Curriculum</vt:lpstr>
      <vt:lpstr>Climate, Environment and Curriculum</vt:lpstr>
      <vt:lpstr>Climate, Environment and Curriculum</vt:lpstr>
      <vt:lpstr>Climate, Environment and Curriculum</vt:lpstr>
      <vt:lpstr>Climate, Environment and Curriculum</vt:lpstr>
      <vt:lpstr>PowerPoint Presentation</vt:lpstr>
      <vt:lpstr>Climate, Environment and Curriculum</vt:lpstr>
      <vt:lpstr>Climate, Environment and Curriculum</vt:lpstr>
      <vt:lpstr>Climate, Environment and Curriculum</vt:lpstr>
      <vt:lpstr>Climate, Environment and Curriculum</vt:lpstr>
      <vt:lpstr>Climate, Environment and Curriculum</vt:lpstr>
      <vt:lpstr>Climate, Environment and Curriculum</vt:lpstr>
      <vt:lpstr>Climate, Environment and Curriculum</vt:lpstr>
      <vt:lpstr>Climate, Environment and Curriculum</vt:lpstr>
      <vt:lpstr>Climate, Environment and Curriculum</vt:lpstr>
      <vt:lpstr>Climate, Environment and Curriculum</vt:lpstr>
      <vt:lpstr>Climate, Environment and Curriculum</vt:lpstr>
      <vt:lpstr>Climate, Environment and Curriculum</vt:lpstr>
      <vt:lpstr>Climate, Environment and Curriculum</vt:lpstr>
      <vt:lpstr>Climate, Environment and Curriculum</vt:lpstr>
      <vt:lpstr>Climate, Environment and Curriculum</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It’s All Too Much</dc:title>
  <dc:subject/>
  <dc:creator>Juliette Green</dc:creator>
  <cp:keywords/>
  <dc:description/>
  <cp:lastModifiedBy>Bill Scott</cp:lastModifiedBy>
  <cp:revision>338</cp:revision>
  <cp:lastPrinted>2019-11-29T09:22:46Z</cp:lastPrinted>
  <dcterms:created xsi:type="dcterms:W3CDTF">2010-05-18T20:31:16Z</dcterms:created>
  <dcterms:modified xsi:type="dcterms:W3CDTF">2022-03-16T11:10:04Z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0x010100D9E211AC5385F2488362CC033A741362</vt:lpwstr>
  </property>
</Properties>
</file>