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35" r:id="rId2"/>
    <p:sldId id="265" r:id="rId3"/>
    <p:sldId id="336" r:id="rId4"/>
    <p:sldId id="308" r:id="rId5"/>
    <p:sldId id="337" r:id="rId6"/>
    <p:sldId id="341" r:id="rId7"/>
    <p:sldId id="344" r:id="rId8"/>
    <p:sldId id="346" r:id="rId9"/>
    <p:sldId id="345" r:id="rId10"/>
    <p:sldId id="347" r:id="rId11"/>
    <p:sldId id="349" r:id="rId12"/>
    <p:sldId id="350" r:id="rId13"/>
    <p:sldId id="352" r:id="rId14"/>
    <p:sldId id="356" r:id="rId15"/>
    <p:sldId id="357" r:id="rId16"/>
    <p:sldId id="354" r:id="rId17"/>
    <p:sldId id="355" r:id="rId18"/>
    <p:sldId id="358" r:id="rId19"/>
    <p:sldId id="34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70EB9-E700-447F-A11E-04B23E336977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FCAEA-EF01-44E1-BE2D-C35368D2AE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548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F182A-23D7-4A3C-BC12-121A0EA5DE4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758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F182A-23D7-4A3C-BC12-121A0EA5DE4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911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F60E4-92E5-4991-B17D-8915A8FB57BE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A445-7A1F-4FC3-AF29-CB56753FD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631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F60E4-92E5-4991-B17D-8915A8FB57BE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A445-7A1F-4FC3-AF29-CB56753FD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507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F60E4-92E5-4991-B17D-8915A8FB57BE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A445-7A1F-4FC3-AF29-CB56753FD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947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F60E4-92E5-4991-B17D-8915A8FB57BE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A445-7A1F-4FC3-AF29-CB56753FD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398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F60E4-92E5-4991-B17D-8915A8FB57BE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A445-7A1F-4FC3-AF29-CB56753FD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60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F60E4-92E5-4991-B17D-8915A8FB57BE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A445-7A1F-4FC3-AF29-CB56753FD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219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F60E4-92E5-4991-B17D-8915A8FB57BE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A445-7A1F-4FC3-AF29-CB56753FD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116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F60E4-92E5-4991-B17D-8915A8FB57BE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A445-7A1F-4FC3-AF29-CB56753FD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981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F60E4-92E5-4991-B17D-8915A8FB57BE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A445-7A1F-4FC3-AF29-CB56753FD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315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F60E4-92E5-4991-B17D-8915A8FB57BE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A445-7A1F-4FC3-AF29-CB56753FD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713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F60E4-92E5-4991-B17D-8915A8FB57BE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2A445-7A1F-4FC3-AF29-CB56753FD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906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F60E4-92E5-4991-B17D-8915A8FB57BE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2A445-7A1F-4FC3-AF29-CB56753FD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32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cho360.org.uk/media/4a1b60f7-6411-4bbd-a457-f7951ce500d7/publi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930" y="4599295"/>
            <a:ext cx="9409045" cy="686836"/>
          </a:xfrm>
        </p:spPr>
        <p:txBody>
          <a:bodyPr>
            <a:normAutofit fontScale="90000"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646" y="5449904"/>
            <a:ext cx="8534400" cy="1128317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6F8217CA-21ED-4214-AC8A-E4194D072E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8239"/>
            <a:ext cx="12426177" cy="76262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58AFB0-6794-4E1C-8951-DB359DEF233C}"/>
              </a:ext>
            </a:extLst>
          </p:cNvPr>
          <p:cNvSpPr txBox="1"/>
          <p:nvPr/>
        </p:nvSpPr>
        <p:spPr>
          <a:xfrm>
            <a:off x="685800" y="2709747"/>
            <a:ext cx="10922620" cy="76944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400" dirty="0"/>
              <a:t>What has been happening from 1850 to 2019?</a:t>
            </a:r>
          </a:p>
        </p:txBody>
      </p:sp>
    </p:spTree>
    <p:extLst>
      <p:ext uri="{BB962C8B-B14F-4D97-AF65-F5344CB8AC3E}">
        <p14:creationId xmlns:p14="http://schemas.microsoft.com/office/powerpoint/2010/main" val="122212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E30B5-8E96-475C-8508-C24A4659B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9" name="Content Placeholder 8" descr="A person and a child playing in the dirt&#10;&#10;Description automatically generated with low confidence">
            <a:extLst>
              <a:ext uri="{FF2B5EF4-FFF2-40B4-BE49-F238E27FC236}">
                <a16:creationId xmlns:a16="http://schemas.microsoft.com/office/drawing/2014/main" id="{2BCB5AD2-9460-4657-99CD-A91CD17B4C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5512" y="114300"/>
            <a:ext cx="6534150" cy="4357461"/>
          </a:xfrm>
        </p:spPr>
      </p:pic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613AE3CE-460C-4E9F-BF8A-3E012EE877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7255"/>
            <a:ext cx="12192000" cy="3770086"/>
          </a:xfrm>
          <a:prstGeom prst="rect">
            <a:avLst/>
          </a:prstGeom>
        </p:spPr>
      </p:pic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8A27EBD4-CE48-4AAD-B44F-EBDD118D72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637" y="383140"/>
            <a:ext cx="6583363" cy="331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944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EEF66-EB7E-48AB-9DEA-421C49E98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7" name="Picture 16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2B0932C8-A779-4A0A-9B6A-8DD3A27E33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" y="229726"/>
            <a:ext cx="12187385" cy="2921923"/>
          </a:xfrm>
          <a:prstGeom prst="rect">
            <a:avLst/>
          </a:prstGeom>
        </p:spPr>
      </p:pic>
      <p:pic>
        <p:nvPicPr>
          <p:cNvPr id="6" name="Content Placeholder 5" descr="A group of people with their hands up&#10;&#10;Description automatically generated with low confidence">
            <a:extLst>
              <a:ext uri="{FF2B5EF4-FFF2-40B4-BE49-F238E27FC236}">
                <a16:creationId xmlns:a16="http://schemas.microsoft.com/office/drawing/2014/main" id="{B571A1BA-0154-4753-B44B-B9CF010B8C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9210"/>
            <a:ext cx="12267344" cy="4574532"/>
          </a:xfrm>
        </p:spPr>
      </p:pic>
    </p:spTree>
    <p:extLst>
      <p:ext uri="{BB962C8B-B14F-4D97-AF65-F5344CB8AC3E}">
        <p14:creationId xmlns:p14="http://schemas.microsoft.com/office/powerpoint/2010/main" val="3258426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A9EC4-6306-4D42-9EB3-A3778FF26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5605"/>
            <a:ext cx="10515600" cy="1325563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5" name="Content Placeholder 4" descr="A picture containing person, outdoor&#10;&#10;Description automatically generated">
            <a:extLst>
              <a:ext uri="{FF2B5EF4-FFF2-40B4-BE49-F238E27FC236}">
                <a16:creationId xmlns:a16="http://schemas.microsoft.com/office/drawing/2014/main" id="{B13C0135-CA91-4699-AB85-889412507C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360" y="-386081"/>
            <a:ext cx="8502776" cy="5314235"/>
          </a:xfrm>
        </p:spPr>
      </p:pic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D4FCA7E-CB67-49A4-881D-98CAB2B93D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82395"/>
            <a:ext cx="12192000" cy="348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71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A9EC4-6306-4D42-9EB3-A3778FF26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5605"/>
            <a:ext cx="10515600" cy="1325563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5" name="Content Placeholder 4" descr="A picture containing person, outdoor&#10;&#10;Description automatically generated">
            <a:extLst>
              <a:ext uri="{FF2B5EF4-FFF2-40B4-BE49-F238E27FC236}">
                <a16:creationId xmlns:a16="http://schemas.microsoft.com/office/drawing/2014/main" id="{B13C0135-CA91-4699-AB85-889412507C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09699" y="-514350"/>
            <a:ext cx="9372600" cy="5314235"/>
          </a:xfrm>
        </p:spPr>
      </p:pic>
      <p:pic>
        <p:nvPicPr>
          <p:cNvPr id="4" name="Picture 3" descr="A red and white sign&#10;&#10;Description automatically generated with medium confidence">
            <a:extLst>
              <a:ext uri="{FF2B5EF4-FFF2-40B4-BE49-F238E27FC236}">
                <a16:creationId xmlns:a16="http://schemas.microsoft.com/office/drawing/2014/main" id="{FD3AAB03-CD17-4F67-976D-CF3BAAF10B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400300"/>
            <a:ext cx="12192001" cy="448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465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38AC1-433E-4D02-BE05-3637A9A68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00341C3C-25B0-4271-940B-C0770C841B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9" y="119449"/>
            <a:ext cx="11656365" cy="234105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B83705-77D4-4BD6-B8CD-B39D43DFCE56}"/>
              </a:ext>
            </a:extLst>
          </p:cNvPr>
          <p:cNvSpPr txBox="1"/>
          <p:nvPr/>
        </p:nvSpPr>
        <p:spPr>
          <a:xfrm>
            <a:off x="838200" y="2838451"/>
            <a:ext cx="4438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92FBF3-8184-40AB-A7D6-948C9C8D1B7A}"/>
              </a:ext>
            </a:extLst>
          </p:cNvPr>
          <p:cNvSpPr txBox="1"/>
          <p:nvPr/>
        </p:nvSpPr>
        <p:spPr>
          <a:xfrm>
            <a:off x="1133475" y="2943226"/>
            <a:ext cx="105441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800" b="1" dirty="0">
                <a:solidFill>
                  <a:srgbClr val="FF0000"/>
                </a:solidFill>
              </a:rPr>
              <a:t>Cameras and Mics on please!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800" b="1" dirty="0">
                <a:solidFill>
                  <a:srgbClr val="FF0000"/>
                </a:solidFill>
              </a:rPr>
              <a:t>Share </a:t>
            </a:r>
            <a:r>
              <a:rPr lang="en-GB" sz="4800" b="1" u="sng" dirty="0">
                <a:solidFill>
                  <a:srgbClr val="FF0000"/>
                </a:solidFill>
              </a:rPr>
              <a:t>your</a:t>
            </a:r>
            <a:r>
              <a:rPr lang="en-GB" sz="4800" b="1" dirty="0">
                <a:solidFill>
                  <a:srgbClr val="FF0000"/>
                </a:solidFill>
              </a:rPr>
              <a:t>  perspective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800" b="1" dirty="0">
                <a:solidFill>
                  <a:srgbClr val="FF0000"/>
                </a:solidFill>
              </a:rPr>
              <a:t>Signpost group members to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953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2AFF9-240E-4287-8FDB-329DAACAE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993E85C1-068A-4F5A-B0F1-896A01EF12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682" y="114300"/>
            <a:ext cx="4062730" cy="416532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98AC65-CFDC-4E11-B81F-478BD8EED4AB}"/>
              </a:ext>
            </a:extLst>
          </p:cNvPr>
          <p:cNvSpPr txBox="1"/>
          <p:nvPr/>
        </p:nvSpPr>
        <p:spPr>
          <a:xfrm>
            <a:off x="543561" y="114300"/>
            <a:ext cx="2961639" cy="35394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3200" dirty="0"/>
              <a:t>Read DfE Draft Strategy on Climate and Sustainability – </a:t>
            </a:r>
            <a:r>
              <a:rPr lang="en-GB" sz="3200" b="1" dirty="0"/>
              <a:t>made notes </a:t>
            </a:r>
            <a:r>
              <a:rPr lang="en-GB" sz="3200" dirty="0"/>
              <a:t>in relation to KS2</a:t>
            </a:r>
          </a:p>
          <a:p>
            <a:r>
              <a:rPr lang="en-GB" sz="3200" dirty="0">
                <a:solidFill>
                  <a:srgbClr val="FF0000"/>
                </a:solidFill>
              </a:rPr>
              <a:t>(Gov + UN)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82447B-039B-4652-A7F6-E8879DFB227A}"/>
              </a:ext>
            </a:extLst>
          </p:cNvPr>
          <p:cNvSpPr txBox="1"/>
          <p:nvPr/>
        </p:nvSpPr>
        <p:spPr>
          <a:xfrm>
            <a:off x="8677275" y="1353889"/>
            <a:ext cx="3235960" cy="452431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3200" dirty="0"/>
              <a:t>Listened to podcast on talking with children about Climate Change</a:t>
            </a:r>
          </a:p>
          <a:p>
            <a:r>
              <a:rPr lang="en-GB" sz="3200" b="1" dirty="0"/>
              <a:t>Bullet points of key issues </a:t>
            </a:r>
          </a:p>
          <a:p>
            <a:r>
              <a:rPr lang="en-GB" sz="3200" dirty="0">
                <a:solidFill>
                  <a:srgbClr val="FF0000"/>
                </a:solidFill>
              </a:rPr>
              <a:t>(Children + Young People)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19CE37-77F4-4274-AC5C-5CB1DB852CE4}"/>
              </a:ext>
            </a:extLst>
          </p:cNvPr>
          <p:cNvSpPr txBox="1"/>
          <p:nvPr/>
        </p:nvSpPr>
        <p:spPr>
          <a:xfrm>
            <a:off x="543561" y="4095750"/>
            <a:ext cx="5466714" cy="255454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3200" dirty="0"/>
              <a:t>Listened Marilyn Hull discuss </a:t>
            </a:r>
          </a:p>
          <a:p>
            <a:r>
              <a:rPr lang="en-GB" sz="3200" dirty="0"/>
              <a:t>the basic science, </a:t>
            </a:r>
            <a:r>
              <a:rPr lang="en-GB" sz="3200" b="1" dirty="0"/>
              <a:t>took part in discussion </a:t>
            </a:r>
            <a:r>
              <a:rPr lang="en-GB" sz="3200" dirty="0"/>
              <a:t>and deepened my understanding of the facts and  archived weblinks </a:t>
            </a:r>
            <a:r>
              <a:rPr lang="en-GB" sz="3200" dirty="0">
                <a:solidFill>
                  <a:srgbClr val="FF0000"/>
                </a:solidFill>
              </a:rPr>
              <a:t>(Science)</a:t>
            </a:r>
          </a:p>
        </p:txBody>
      </p:sp>
      <p:pic>
        <p:nvPicPr>
          <p:cNvPr id="11" name="Graphic 10" descr="Back with solid fill">
            <a:extLst>
              <a:ext uri="{FF2B5EF4-FFF2-40B4-BE49-F238E27FC236}">
                <a16:creationId xmlns:a16="http://schemas.microsoft.com/office/drawing/2014/main" id="{89463DEC-6EFC-4540-994F-F07843D5F1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05200" y="1426815"/>
            <a:ext cx="1171988" cy="914400"/>
          </a:xfrm>
          <a:prstGeom prst="rect">
            <a:avLst/>
          </a:prstGeom>
        </p:spPr>
      </p:pic>
      <p:pic>
        <p:nvPicPr>
          <p:cNvPr id="13" name="Graphic 12" descr="Back with solid fill">
            <a:extLst>
              <a:ext uri="{FF2B5EF4-FFF2-40B4-BE49-F238E27FC236}">
                <a16:creationId xmlns:a16="http://schemas.microsoft.com/office/drawing/2014/main" id="{0D9E538C-55DD-4BD1-BD73-CFA6CF8B2F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86700" y="1353889"/>
            <a:ext cx="914400" cy="914400"/>
          </a:xfrm>
          <a:prstGeom prst="rect">
            <a:avLst/>
          </a:prstGeom>
        </p:spPr>
      </p:pic>
      <p:pic>
        <p:nvPicPr>
          <p:cNvPr id="15" name="Graphic 14" descr="Back with solid fill">
            <a:extLst>
              <a:ext uri="{FF2B5EF4-FFF2-40B4-BE49-F238E27FC236}">
                <a16:creationId xmlns:a16="http://schemas.microsoft.com/office/drawing/2014/main" id="{3129CBCA-F14F-41CF-8055-12AFC037C4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6350699">
            <a:off x="5514975" y="3671804"/>
            <a:ext cx="116205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68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E6F05-421D-4B25-9A26-E2732398E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text, person, people, group&#10;&#10;Description automatically generated">
            <a:extLst>
              <a:ext uri="{FF2B5EF4-FFF2-40B4-BE49-F238E27FC236}">
                <a16:creationId xmlns:a16="http://schemas.microsoft.com/office/drawing/2014/main" id="{525A3682-64BE-4639-9E44-53744865AD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" y="-925171"/>
            <a:ext cx="12087225" cy="7783171"/>
          </a:xfrm>
        </p:spPr>
      </p:pic>
    </p:spTree>
    <p:extLst>
      <p:ext uri="{BB962C8B-B14F-4D97-AF65-F5344CB8AC3E}">
        <p14:creationId xmlns:p14="http://schemas.microsoft.com/office/powerpoint/2010/main" val="667614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91630-78C3-4EBB-BA06-F98626538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CFF77-4C8F-442B-98A1-9AC0138AD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425" y="1133475"/>
            <a:ext cx="5095875" cy="50434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b="0" i="0" dirty="0">
                <a:solidFill>
                  <a:srgbClr val="333333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“To compel the kind of action that will move the needle on mitigating the climate crisis, we need a </a:t>
            </a:r>
            <a:r>
              <a:rPr lang="en-GB" b="0" i="0" dirty="0">
                <a:solidFill>
                  <a:srgbClr val="FF0000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climate literate</a:t>
            </a:r>
            <a:r>
              <a:rPr lang="en-GB" b="0" i="0" dirty="0">
                <a:solidFill>
                  <a:srgbClr val="333333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r>
              <a:rPr lang="en-GB" b="0" i="0" dirty="0">
                <a:solidFill>
                  <a:srgbClr val="FF0000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conscious,</a:t>
            </a:r>
            <a:r>
              <a:rPr lang="en-GB" b="0" i="0" dirty="0">
                <a:solidFill>
                  <a:srgbClr val="333333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 and </a:t>
            </a:r>
            <a:r>
              <a:rPr lang="en-GB" b="0" i="0" dirty="0">
                <a:solidFill>
                  <a:srgbClr val="FF0000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empowered society</a:t>
            </a:r>
            <a:r>
              <a:rPr lang="en-GB" b="0" i="0" dirty="0">
                <a:solidFill>
                  <a:srgbClr val="333333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 that understands what’s at stake, is motivated to pressure policy makers and CEOs to change their practices, and can envision a new future for all of us.”</a:t>
            </a:r>
          </a:p>
          <a:p>
            <a:pPr marL="0" indent="0">
              <a:buNone/>
            </a:pPr>
            <a:endParaRPr lang="en-GB" b="0" i="0" dirty="0">
              <a:solidFill>
                <a:srgbClr val="333333"/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en-GB" dirty="0" err="1">
                <a:solidFill>
                  <a:srgbClr val="333333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Chirlie</a:t>
            </a:r>
            <a:r>
              <a:rPr lang="en-GB" dirty="0">
                <a:solidFill>
                  <a:srgbClr val="333333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Felix, Teach for All</a:t>
            </a:r>
            <a:endParaRPr lang="en-GB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5" name="Picture 4" descr="A person with curly hair&#10;&#10;Description automatically generated with medium confidence">
            <a:extLst>
              <a:ext uri="{FF2B5EF4-FFF2-40B4-BE49-F238E27FC236}">
                <a16:creationId xmlns:a16="http://schemas.microsoft.com/office/drawing/2014/main" id="{A6509299-3992-40E3-8E1B-ADFD2F8E19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880" y="0"/>
            <a:ext cx="5405120" cy="694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48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922D7-CAF5-4801-9A9E-B15D10B06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60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Please keep in touch!</a:t>
            </a:r>
          </a:p>
        </p:txBody>
      </p:sp>
      <p:pic>
        <p:nvPicPr>
          <p:cNvPr id="4" name="Content Placeholder 3" descr="Text&#10;&#10;Description automatically generated with low confidence">
            <a:extLst>
              <a:ext uri="{FF2B5EF4-FFF2-40B4-BE49-F238E27FC236}">
                <a16:creationId xmlns:a16="http://schemas.microsoft.com/office/drawing/2014/main" id="{96D8AE3F-A034-470A-AA4E-A76A4EB076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9965"/>
            <a:ext cx="12298172" cy="2071687"/>
          </a:xfrm>
          <a:prstGeom prst="rect">
            <a:avLst/>
          </a:prstGeom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82965AD2-811B-4D03-9DD2-74D8FD090A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956" y="4324670"/>
            <a:ext cx="4086554" cy="17209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406F6D-5DB2-423D-8D2A-58BEBFC567D4}"/>
              </a:ext>
            </a:extLst>
          </p:cNvPr>
          <p:cNvSpPr txBox="1"/>
          <p:nvPr/>
        </p:nvSpPr>
        <p:spPr>
          <a:xfrm>
            <a:off x="1" y="4846492"/>
            <a:ext cx="4766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Aharoni" panose="02010803020104030203" pitchFamily="2" charset="-79"/>
                <a:cs typeface="Aharoni" panose="02010803020104030203" pitchFamily="2" charset="-79"/>
              </a:rPr>
              <a:t>Start: </a:t>
            </a:r>
            <a:r>
              <a:rPr lang="en-GB" sz="2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Microsoft Form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A403E8-5081-4136-82DF-FFAE92EFE874}"/>
              </a:ext>
            </a:extLst>
          </p:cNvPr>
          <p:cNvSpPr txBox="1"/>
          <p:nvPr/>
        </p:nvSpPr>
        <p:spPr>
          <a:xfrm>
            <a:off x="8353425" y="4846491"/>
            <a:ext cx="39447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latin typeface="Aharoni" panose="02010803020104030203" pitchFamily="2" charset="-79"/>
                <a:cs typeface="Aharoni" panose="02010803020104030203" pitchFamily="2" charset="-79"/>
              </a:rPr>
              <a:t>End: </a:t>
            </a:r>
            <a:r>
              <a:rPr lang="en-GB" sz="28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Microsoft Form </a:t>
            </a:r>
          </a:p>
        </p:txBody>
      </p:sp>
    </p:spTree>
    <p:extLst>
      <p:ext uri="{BB962C8B-B14F-4D97-AF65-F5344CB8AC3E}">
        <p14:creationId xmlns:p14="http://schemas.microsoft.com/office/powerpoint/2010/main" val="25096597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930" y="4599295"/>
            <a:ext cx="9409045" cy="686836"/>
          </a:xfrm>
        </p:spPr>
        <p:txBody>
          <a:bodyPr>
            <a:normAutofit fontScale="90000"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646" y="5449904"/>
            <a:ext cx="8534400" cy="1128317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6F8217CA-21ED-4214-AC8A-E4194D072E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8239"/>
            <a:ext cx="12426177" cy="76262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58AFB0-6794-4E1C-8951-DB359DEF233C}"/>
              </a:ext>
            </a:extLst>
          </p:cNvPr>
          <p:cNvSpPr txBox="1"/>
          <p:nvPr/>
        </p:nvSpPr>
        <p:spPr>
          <a:xfrm>
            <a:off x="885825" y="3124200"/>
            <a:ext cx="10722595" cy="78105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400" dirty="0"/>
              <a:t>  Please go to your first group meeting now!</a:t>
            </a:r>
          </a:p>
        </p:txBody>
      </p:sp>
    </p:spTree>
    <p:extLst>
      <p:ext uri="{BB962C8B-B14F-4D97-AF65-F5344CB8AC3E}">
        <p14:creationId xmlns:p14="http://schemas.microsoft.com/office/powerpoint/2010/main" val="324424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B51EF72-9E45-4679-AB16-3590098C8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6FC4CA-8C7C-4D19-92F5-E57CF4B23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 descr="A picture containing text, mat&#10;&#10;Description automatically generated">
            <a:extLst>
              <a:ext uri="{FF2B5EF4-FFF2-40B4-BE49-F238E27FC236}">
                <a16:creationId xmlns:a16="http://schemas.microsoft.com/office/drawing/2014/main" id="{A53C4A18-57A7-4247-9DB4-881581672E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428" y="3616325"/>
            <a:ext cx="12334428" cy="3698877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0704C54E-B31C-4F00-A218-08E82213AC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73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251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B51EF72-9E45-4679-AB16-3590098C8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WELCOME  </a:t>
            </a:r>
            <a:r>
              <a:rPr lang="en-GB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Professor Kate Ireland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6FC4CA-8C7C-4D19-92F5-E57CF4B23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 descr="A picture containing text, mat&#10;&#10;Description automatically generated">
            <a:extLst>
              <a:ext uri="{FF2B5EF4-FFF2-40B4-BE49-F238E27FC236}">
                <a16:creationId xmlns:a16="http://schemas.microsoft.com/office/drawing/2014/main" id="{A53C4A18-57A7-4247-9DB4-881581672E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214" y="1330323"/>
            <a:ext cx="12334428" cy="346075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E6F228-891C-45E7-A6B9-CA4D8ED1EB18}"/>
              </a:ext>
            </a:extLst>
          </p:cNvPr>
          <p:cNvSpPr txBox="1"/>
          <p:nvPr/>
        </p:nvSpPr>
        <p:spPr>
          <a:xfrm>
            <a:off x="752476" y="4791075"/>
            <a:ext cx="109231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4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https://echo360.org.uk/media/4a1b60f7-6411-4bbd-a457-f7951ce500d7/public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2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B51EF72-9E45-4679-AB16-3590098C8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105275" cy="3063875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Aharoni" panose="02010803020104030203" pitchFamily="2" charset="-79"/>
                <a:cs typeface="Aharoni" panose="02010803020104030203" pitchFamily="2" charset="-79"/>
              </a:rPr>
              <a:t>What does climate change mean to you?</a:t>
            </a:r>
            <a:br>
              <a:rPr lang="en-GB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en-GB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3" name="Content Placeholder 2" descr="A person standing in front of a door with a sign on it&#10;&#10;Description automatically generated with low confidence">
            <a:extLst>
              <a:ext uri="{FF2B5EF4-FFF2-40B4-BE49-F238E27FC236}">
                <a16:creationId xmlns:a16="http://schemas.microsoft.com/office/drawing/2014/main" id="{AE919228-A092-4181-B126-9DC5E50B18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769" y="0"/>
            <a:ext cx="10270951" cy="6858000"/>
          </a:xfrm>
        </p:spPr>
      </p:pic>
    </p:spTree>
    <p:extLst>
      <p:ext uri="{BB962C8B-B14F-4D97-AF65-F5344CB8AC3E}">
        <p14:creationId xmlns:p14="http://schemas.microsoft.com/office/powerpoint/2010/main" val="4033613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B51EF72-9E45-4679-AB16-3590098C8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105275" cy="3063875"/>
          </a:xfrm>
        </p:spPr>
        <p:txBody>
          <a:bodyPr>
            <a:normAutofit/>
          </a:bodyPr>
          <a:lstStyle/>
          <a:p>
            <a:br>
              <a:rPr lang="en-GB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en-GB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7" name="Content Placeholder 6" descr="A picture containing person, person&#10;&#10;Description automatically generated">
            <a:extLst>
              <a:ext uri="{FF2B5EF4-FFF2-40B4-BE49-F238E27FC236}">
                <a16:creationId xmlns:a16="http://schemas.microsoft.com/office/drawing/2014/main" id="{51DB849E-77D9-447B-A4FE-65024DB435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0572" y="-350190"/>
            <a:ext cx="7425448" cy="4947205"/>
          </a:xfrm>
        </p:spPr>
      </p:pic>
      <p:pic>
        <p:nvPicPr>
          <p:cNvPr id="4" name="Content Placeholder 5" descr="A person holding a baby&#10;&#10;Description automatically generated with medium confidence">
            <a:extLst>
              <a:ext uri="{FF2B5EF4-FFF2-40B4-BE49-F238E27FC236}">
                <a16:creationId xmlns:a16="http://schemas.microsoft.com/office/drawing/2014/main" id="{A4789CBB-27DE-4F43-94E8-3C176338FB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990" y="0"/>
            <a:ext cx="6997010" cy="5019594"/>
          </a:xfrm>
          <a:prstGeom prst="rect">
            <a:avLst/>
          </a:prstGeom>
        </p:spPr>
      </p:pic>
      <p:pic>
        <p:nvPicPr>
          <p:cNvPr id="6" name="Content Placeholder 8" descr="A bald person with no shirt&#10;&#10;Description automatically generated with medium confidence">
            <a:extLst>
              <a:ext uri="{FF2B5EF4-FFF2-40B4-BE49-F238E27FC236}">
                <a16:creationId xmlns:a16="http://schemas.microsoft.com/office/drawing/2014/main" id="{96C2DF0F-0D1C-4641-BF43-7DD047765F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746" y="3230219"/>
            <a:ext cx="6172755" cy="462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504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B51EF72-9E45-4679-AB16-3590098C8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105275" cy="3063875"/>
          </a:xfrm>
        </p:spPr>
        <p:txBody>
          <a:bodyPr>
            <a:normAutofit/>
          </a:bodyPr>
          <a:lstStyle/>
          <a:p>
            <a:br>
              <a:rPr lang="en-GB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en-GB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6" name="Content Placeholder 5" descr="A person wearing glasses and a suit&#10;&#10;Description automatically generated with medium confidence">
            <a:extLst>
              <a:ext uri="{FF2B5EF4-FFF2-40B4-BE49-F238E27FC236}">
                <a16:creationId xmlns:a16="http://schemas.microsoft.com/office/drawing/2014/main" id="{09EAA7B7-307D-445A-B781-CF0A0E9E36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491" y="0"/>
            <a:ext cx="6807636" cy="9076849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739506F-79AF-4DF5-B919-4AD3968C5198}"/>
              </a:ext>
            </a:extLst>
          </p:cNvPr>
          <p:cNvSpPr txBox="1"/>
          <p:nvPr/>
        </p:nvSpPr>
        <p:spPr>
          <a:xfrm>
            <a:off x="561975" y="104776"/>
            <a:ext cx="4486275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3600" b="0" i="0" dirty="0">
                <a:solidFill>
                  <a:srgbClr val="FF0000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“We want to deliver a better, safer, greener world for future generations of young people and education is one of our key weapons in the fight against climate change.”</a:t>
            </a:r>
          </a:p>
          <a:p>
            <a:pPr marL="0" indent="0">
              <a:buNone/>
            </a:pPr>
            <a:endParaRPr lang="en-GB" sz="3600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en-GB" sz="3600" dirty="0">
                <a:latin typeface="Aharoni" panose="02010803020104030203" pitchFamily="2" charset="-79"/>
                <a:cs typeface="Aharoni" panose="02010803020104030203" pitchFamily="2" charset="-79"/>
              </a:rPr>
              <a:t>Nadhim Zahawi</a:t>
            </a:r>
          </a:p>
        </p:txBody>
      </p:sp>
    </p:spTree>
    <p:extLst>
      <p:ext uri="{BB962C8B-B14F-4D97-AF65-F5344CB8AC3E}">
        <p14:creationId xmlns:p14="http://schemas.microsoft.com/office/powerpoint/2010/main" val="4108366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B51EF72-9E45-4679-AB16-3590098C8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440" y="3230880"/>
            <a:ext cx="7772400" cy="1981200"/>
          </a:xfrm>
        </p:spPr>
        <p:txBody>
          <a:bodyPr>
            <a:normAutofit/>
          </a:bodyPr>
          <a:lstStyle/>
          <a:p>
            <a:br>
              <a:rPr lang="en-GB" dirty="0"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en-GB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7" name="Content Placeholder 6" descr="A picture containing text, mat&#10;&#10;Description automatically generated">
            <a:extLst>
              <a:ext uri="{FF2B5EF4-FFF2-40B4-BE49-F238E27FC236}">
                <a16:creationId xmlns:a16="http://schemas.microsoft.com/office/drawing/2014/main" id="{6B7BB869-3C05-4B9C-9779-6805E3B4D4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-44364"/>
            <a:ext cx="10515600" cy="2930128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9CB43CE-8ED3-472C-805D-B41D20CEF6C5}"/>
              </a:ext>
            </a:extLst>
          </p:cNvPr>
          <p:cNvSpPr txBox="1"/>
          <p:nvPr/>
        </p:nvSpPr>
        <p:spPr>
          <a:xfrm>
            <a:off x="552451" y="3230880"/>
            <a:ext cx="1125723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Aharoni" panose="02010803020104030203" pitchFamily="2" charset="-79"/>
                <a:cs typeface="Aharoni" panose="02010803020104030203" pitchFamily="2" charset="-79"/>
              </a:rPr>
              <a:t>   A collection of digital resources grouped into 6 zones </a:t>
            </a:r>
          </a:p>
          <a:p>
            <a:endParaRPr lang="en-GB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A17D91A6-7868-4C06-9757-4640C7048E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14" y="3998827"/>
            <a:ext cx="2105026" cy="1218491"/>
          </a:xfrm>
          <a:prstGeom prst="rect">
            <a:avLst/>
          </a:prstGeom>
        </p:spPr>
      </p:pic>
      <p:pic>
        <p:nvPicPr>
          <p:cNvPr id="13" name="Picture 12" descr="A close-up of a sign&#10;&#10;Description automatically generated with low confidence">
            <a:extLst>
              <a:ext uri="{FF2B5EF4-FFF2-40B4-BE49-F238E27FC236}">
                <a16:creationId xmlns:a16="http://schemas.microsoft.com/office/drawing/2014/main" id="{DE7B6887-E9A3-41D5-836C-A3E728C0D1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803" y="3912803"/>
            <a:ext cx="4790371" cy="1252249"/>
          </a:xfrm>
          <a:prstGeom prst="rect">
            <a:avLst/>
          </a:prstGeom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EC481183-E058-48BF-8217-8836522FCE7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840" y="3923275"/>
            <a:ext cx="3457575" cy="1286006"/>
          </a:xfrm>
          <a:prstGeom prst="rect">
            <a:avLst/>
          </a:prstGeom>
        </p:spPr>
      </p:pic>
      <p:pic>
        <p:nvPicPr>
          <p:cNvPr id="17" name="Picture 16" descr="Text, whiteboard&#10;&#10;Description automatically generated">
            <a:extLst>
              <a:ext uri="{FF2B5EF4-FFF2-40B4-BE49-F238E27FC236}">
                <a16:creationId xmlns:a16="http://schemas.microsoft.com/office/drawing/2014/main" id="{8A46FE51-46AE-4761-A08D-30B602D5040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516" y="5557196"/>
            <a:ext cx="4814761" cy="1181074"/>
          </a:xfrm>
          <a:prstGeom prst="rect">
            <a:avLst/>
          </a:prstGeom>
        </p:spPr>
      </p:pic>
      <p:pic>
        <p:nvPicPr>
          <p:cNvPr id="19" name="Picture 18" descr="A close-up of a sign&#10;&#10;Description automatically generated with low confidence">
            <a:extLst>
              <a:ext uri="{FF2B5EF4-FFF2-40B4-BE49-F238E27FC236}">
                <a16:creationId xmlns:a16="http://schemas.microsoft.com/office/drawing/2014/main" id="{4F0294AE-4C19-4097-876F-022ADF3B3F2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38" y="5499362"/>
            <a:ext cx="3156438" cy="1181074"/>
          </a:xfrm>
          <a:prstGeom prst="rect">
            <a:avLst/>
          </a:prstGeom>
        </p:spPr>
      </p:pic>
      <p:pic>
        <p:nvPicPr>
          <p:cNvPr id="21" name="Picture 20" descr="A picture containing text&#10;&#10;Description automatically generated">
            <a:extLst>
              <a:ext uri="{FF2B5EF4-FFF2-40B4-BE49-F238E27FC236}">
                <a16:creationId xmlns:a16="http://schemas.microsoft.com/office/drawing/2014/main" id="{66D86695-1E9E-4B3F-BE38-A3544EA38D0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840" y="5557196"/>
            <a:ext cx="3301722" cy="77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082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51F87-F46E-47CE-AF1C-E1C9768A3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9D20AB-0559-48EF-AFD2-79F0F3C20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725" y="179705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endParaRPr lang="en-GB" dirty="0"/>
          </a:p>
        </p:txBody>
      </p:sp>
      <p:pic>
        <p:nvPicPr>
          <p:cNvPr id="5" name="Picture 4" descr="A picture containing person, holding, standing&#10;&#10;Description automatically generated">
            <a:extLst>
              <a:ext uri="{FF2B5EF4-FFF2-40B4-BE49-F238E27FC236}">
                <a16:creationId xmlns:a16="http://schemas.microsoft.com/office/drawing/2014/main" id="{0CDF9B65-2CBB-44F5-BBFC-C5394C1E0A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32" y="2740709"/>
            <a:ext cx="1992469" cy="1976903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A14C0E10-4B56-4DC5-A9BA-FB635FE75B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32" y="56481"/>
            <a:ext cx="7204050" cy="2679466"/>
          </a:xfrm>
          <a:prstGeom prst="rect">
            <a:avLst/>
          </a:prstGeom>
        </p:spPr>
      </p:pic>
      <p:pic>
        <p:nvPicPr>
          <p:cNvPr id="11" name="Picture 10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B60098A6-A89F-4477-ACAF-319941FD9D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57" y="4888926"/>
            <a:ext cx="11494268" cy="1974850"/>
          </a:xfrm>
          <a:prstGeom prst="rect">
            <a:avLst/>
          </a:prstGeom>
        </p:spPr>
      </p:pic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F6DE382F-B82C-45E9-A135-F2D9B0CD9B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775" y="1080026"/>
            <a:ext cx="3932250" cy="165592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9104C25-C564-4F3E-A4B4-C390F7BCD577}"/>
              </a:ext>
            </a:extLst>
          </p:cNvPr>
          <p:cNvSpPr txBox="1"/>
          <p:nvPr/>
        </p:nvSpPr>
        <p:spPr>
          <a:xfrm>
            <a:off x="3048000" y="3244334"/>
            <a:ext cx="802005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3200" b="0" i="0" dirty="0">
                <a:solidFill>
                  <a:srgbClr val="393A3B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Sophie Thorpe</a:t>
            </a:r>
          </a:p>
          <a:p>
            <a:pPr algn="l"/>
            <a:r>
              <a:rPr lang="en-GB" sz="3200" b="0" i="0" dirty="0">
                <a:solidFill>
                  <a:srgbClr val="393A3B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A curriculum for a hot planet</a:t>
            </a:r>
          </a:p>
          <a:p>
            <a:pPr algn="l"/>
            <a:r>
              <a:rPr lang="en-GB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am, repeated at 11.30 am and 12 noon</a:t>
            </a:r>
            <a:endParaRPr lang="en-GB" sz="3200" b="1" i="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40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91328-BE82-4881-827E-2B120A3E4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5" name="Content Placeholder 4" descr="A picture containing person, indoor, window&#10;&#10;Description automatically generated">
            <a:extLst>
              <a:ext uri="{FF2B5EF4-FFF2-40B4-BE49-F238E27FC236}">
                <a16:creationId xmlns:a16="http://schemas.microsoft.com/office/drawing/2014/main" id="{68594930-76C4-434D-9761-DD4B657350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60" y="0"/>
            <a:ext cx="3355029" cy="4269716"/>
          </a:xfrm>
        </p:spPr>
      </p:pic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9E357E64-C721-4DEB-9273-AFB35A07BD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414" y="4344758"/>
            <a:ext cx="3048000" cy="2504346"/>
          </a:xfrm>
          <a:prstGeom prst="rect">
            <a:avLst/>
          </a:prstGeom>
        </p:spPr>
      </p:pic>
      <p:pic>
        <p:nvPicPr>
          <p:cNvPr id="9" name="Picture 8" descr="A person smiling in front of a bush&#10;&#10;Description automatically generated with low confidence">
            <a:extLst>
              <a:ext uri="{FF2B5EF4-FFF2-40B4-BE49-F238E27FC236}">
                <a16:creationId xmlns:a16="http://schemas.microsoft.com/office/drawing/2014/main" id="{04FCB46C-C30E-459A-98EA-7A18850298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59" y="4345121"/>
            <a:ext cx="3760901" cy="2586037"/>
          </a:xfrm>
          <a:prstGeom prst="rect">
            <a:avLst/>
          </a:prstGeom>
        </p:spPr>
      </p:pic>
      <p:pic>
        <p:nvPicPr>
          <p:cNvPr id="11" name="Picture 10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7FC5776E-B3DB-4180-AF3A-F9F2FE7A1C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414" y="-16670"/>
            <a:ext cx="3048000" cy="4286385"/>
          </a:xfrm>
          <a:prstGeom prst="rect">
            <a:avLst/>
          </a:prstGeom>
        </p:spPr>
      </p:pic>
      <p:pic>
        <p:nvPicPr>
          <p:cNvPr id="13" name="Picture 12" descr="A picture containing person, holding, standing&#10;&#10;Description automatically generated">
            <a:extLst>
              <a:ext uri="{FF2B5EF4-FFF2-40B4-BE49-F238E27FC236}">
                <a16:creationId xmlns:a16="http://schemas.microsoft.com/office/drawing/2014/main" id="{2E6836CC-1F21-4486-976E-477DFFB5382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330" y="4274478"/>
            <a:ext cx="2748800" cy="2727325"/>
          </a:xfrm>
          <a:prstGeom prst="rect">
            <a:avLst/>
          </a:prstGeom>
        </p:spPr>
      </p:pic>
      <p:pic>
        <p:nvPicPr>
          <p:cNvPr id="15" name="Picture 14" descr="A person in a suit&#10;&#10;Description automatically generated with low confidence">
            <a:extLst>
              <a:ext uri="{FF2B5EF4-FFF2-40B4-BE49-F238E27FC236}">
                <a16:creationId xmlns:a16="http://schemas.microsoft.com/office/drawing/2014/main" id="{8635E601-9F65-4C9B-A797-F8375844C36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591" y="-40619"/>
            <a:ext cx="3533223" cy="431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945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E211AC5385F2488362CC033A741362" ma:contentTypeVersion="11" ma:contentTypeDescription="Create a new document." ma:contentTypeScope="" ma:versionID="54fade2a3ff09703ced35e1051901298">
  <xsd:schema xmlns:xsd="http://www.w3.org/2001/XMLSchema" xmlns:xs="http://www.w3.org/2001/XMLSchema" xmlns:p="http://schemas.microsoft.com/office/2006/metadata/properties" xmlns:ns2="da0f1b42-4d8f-4bdd-b052-f6baf9a135eb" targetNamespace="http://schemas.microsoft.com/office/2006/metadata/properties" ma:root="true" ma:fieldsID="cefc85fe93f82dd38300725207931175" ns2:_="">
    <xsd:import namespace="da0f1b42-4d8f-4bdd-b052-f6baf9a135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f1b42-4d8f-4bdd-b052-f6baf9a135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00449B7-2B3C-4276-9B54-BF5554E03199}"/>
</file>

<file path=customXml/itemProps2.xml><?xml version="1.0" encoding="utf-8"?>
<ds:datastoreItem xmlns:ds="http://schemas.openxmlformats.org/officeDocument/2006/customXml" ds:itemID="{D15966E9-0D7F-460F-AA9A-9A75584042B9}"/>
</file>

<file path=customXml/itemProps3.xml><?xml version="1.0" encoding="utf-8"?>
<ds:datastoreItem xmlns:ds="http://schemas.openxmlformats.org/officeDocument/2006/customXml" ds:itemID="{5499784D-F3FC-4FA1-B287-CFDEDF6EED31}"/>
</file>

<file path=docProps/app.xml><?xml version="1.0" encoding="utf-8"?>
<Properties xmlns="http://schemas.openxmlformats.org/officeDocument/2006/extended-properties" xmlns:vt="http://schemas.openxmlformats.org/officeDocument/2006/docPropsVTypes">
  <TotalTime>2336</TotalTime>
  <Words>280</Words>
  <Application>Microsoft Office PowerPoint</Application>
  <PresentationFormat>Widescreen</PresentationFormat>
  <Paragraphs>47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Aharoni</vt:lpstr>
      <vt:lpstr>Arial</vt:lpstr>
      <vt:lpstr>Calibri</vt:lpstr>
      <vt:lpstr>Calibri Light</vt:lpstr>
      <vt:lpstr>Office Theme</vt:lpstr>
      <vt:lpstr> </vt:lpstr>
      <vt:lpstr> </vt:lpstr>
      <vt:lpstr>WELCOME  Professor Kate Ireland </vt:lpstr>
      <vt:lpstr>What does climate change mean to you? </vt:lpstr>
      <vt:lpstr> </vt:lpstr>
      <vt:lpstr> </vt:lpstr>
      <vt:lpstr> </vt:lpstr>
      <vt:lpstr>PowerPoint Presentation</vt:lpstr>
      <vt:lpstr> </vt:lpstr>
      <vt:lpstr> </vt:lpstr>
      <vt:lpstr>PowerPoint Presentation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Please keep in touch!</vt:lpstr>
      <vt:lpstr> 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</dc:title>
  <dc:creator>Lever, Jake</dc:creator>
  <cp:lastModifiedBy>Lever, Jake</cp:lastModifiedBy>
  <cp:revision>105</cp:revision>
  <dcterms:created xsi:type="dcterms:W3CDTF">2021-03-08T14:56:09Z</dcterms:created>
  <dcterms:modified xsi:type="dcterms:W3CDTF">2022-03-24T21:40:30Z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0x010100D9E211AC5385F2488362CC033A741362</vt:lpwstr>
  </property>
</Properties>
</file>