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86" r:id="rId4"/>
    <p:sldId id="273" r:id="rId5"/>
    <p:sldId id="285" r:id="rId6"/>
    <p:sldId id="268" r:id="rId7"/>
    <p:sldId id="271" r:id="rId8"/>
    <p:sldId id="260" r:id="rId9"/>
    <p:sldId id="280" r:id="rId10"/>
    <p:sldId id="281" r:id="rId11"/>
    <p:sldId id="265" r:id="rId12"/>
    <p:sldId id="261" r:id="rId13"/>
    <p:sldId id="262" r:id="rId14"/>
    <p:sldId id="263" r:id="rId15"/>
    <p:sldId id="283" r:id="rId16"/>
    <p:sldId id="284" r:id="rId17"/>
    <p:sldId id="264" r:id="rId18"/>
    <p:sldId id="274" r:id="rId19"/>
    <p:sldId id="289" r:id="rId20"/>
    <p:sldId id="258" r:id="rId21"/>
    <p:sldId id="267" r:id="rId22"/>
    <p:sldId id="257" r:id="rId23"/>
    <p:sldId id="287" r:id="rId24"/>
    <p:sldId id="28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FF963-0F7B-F04F-BC6B-F69459E5EF7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BD5294A-44EC-B640-882F-B1D724B42D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D753410-4B83-254A-BC82-F8DA61D947DF}"/>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5" name="Footer Placeholder 4">
            <a:extLst>
              <a:ext uri="{FF2B5EF4-FFF2-40B4-BE49-F238E27FC236}">
                <a16:creationId xmlns:a16="http://schemas.microsoft.com/office/drawing/2014/main" id="{82268F3F-123C-EA46-B80C-ACCF308B25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210A6C-133F-084B-B341-A5ADCBB726BB}"/>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443314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DC004-4721-F640-8302-6BD3BFA7285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1FCF946-B7C0-9346-8F33-746EFB62DCB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74305F9-19B4-E340-84A3-53D5F0E085FA}"/>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5" name="Footer Placeholder 4">
            <a:extLst>
              <a:ext uri="{FF2B5EF4-FFF2-40B4-BE49-F238E27FC236}">
                <a16:creationId xmlns:a16="http://schemas.microsoft.com/office/drawing/2014/main" id="{7FC7642A-F20B-AD44-986C-7CF107E321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A86931-52AD-E349-BA1D-4E5C49D5B69A}"/>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475008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C7BC5-25CC-444C-8FBA-ADD1F5E06B0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6BF1632-7637-E84A-90EC-F12BD05AD7F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32F68F-8783-D244-8EC7-D2F47365954A}"/>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5" name="Footer Placeholder 4">
            <a:extLst>
              <a:ext uri="{FF2B5EF4-FFF2-40B4-BE49-F238E27FC236}">
                <a16:creationId xmlns:a16="http://schemas.microsoft.com/office/drawing/2014/main" id="{490AC7EF-D616-4E4B-9C25-6E0CE54D4C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C7E80D-F027-7F40-A84B-3DCDC82D0EFF}"/>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115388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A8781-FE7F-6742-AA3D-2F15E563ADF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71BAF84-2CCB-E64F-98C4-69A015B9B5E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485463E-33ED-3C48-A7E5-64E03878DCD5}"/>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5" name="Footer Placeholder 4">
            <a:extLst>
              <a:ext uri="{FF2B5EF4-FFF2-40B4-BE49-F238E27FC236}">
                <a16:creationId xmlns:a16="http://schemas.microsoft.com/office/drawing/2014/main" id="{FC8853F6-DB00-4240-9B79-A90B1E9935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3A7479-1213-1145-B427-654ECD81B919}"/>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3277518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2AC04-692B-3E46-816D-282A1994550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A30A922-D7B7-D240-8333-EC41CFE685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95B42EA-D11F-B24A-AD54-1DD5E5CD782D}"/>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5" name="Footer Placeholder 4">
            <a:extLst>
              <a:ext uri="{FF2B5EF4-FFF2-40B4-BE49-F238E27FC236}">
                <a16:creationId xmlns:a16="http://schemas.microsoft.com/office/drawing/2014/main" id="{D9898022-85D0-CF4E-8E8C-BDD020A78A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52F02-0AAE-104B-B3DE-C58EAE135A75}"/>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3311764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C58B-C605-3147-8F59-0DAB78232C4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62F629B-68DE-9B47-AECB-992BB49CA87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EA6898A-BA67-2646-AEA8-8CB0D497CC6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E7E7920-6031-5A43-A80E-C85A7E1830E0}"/>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6" name="Footer Placeholder 5">
            <a:extLst>
              <a:ext uri="{FF2B5EF4-FFF2-40B4-BE49-F238E27FC236}">
                <a16:creationId xmlns:a16="http://schemas.microsoft.com/office/drawing/2014/main" id="{D6250FCC-4C92-5B49-A466-5B52D6F661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FAAD4B-E432-A046-8AAA-552E18823AB1}"/>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3268687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D844A-0291-074F-97D5-02C0D8B2E0A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8160506-C1C2-EF4C-87CA-7B1EE234F36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9DBAC17-BDF4-B64C-B2B0-E6EBA1511D9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A8D51EA-209B-CB46-BC66-276CD75DD3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843F1B9-7B92-7248-A479-DEDD1DE48AF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209D02D-5965-4543-8E23-D6CE3A00A798}"/>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8" name="Footer Placeholder 7">
            <a:extLst>
              <a:ext uri="{FF2B5EF4-FFF2-40B4-BE49-F238E27FC236}">
                <a16:creationId xmlns:a16="http://schemas.microsoft.com/office/drawing/2014/main" id="{6F61CC6B-5DB7-A746-B8C1-F6885F94148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EB47DA5-9B21-5D41-9EF9-596D42BCCB22}"/>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2421513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74C12-0D5D-634C-BF93-E1F364B7FD3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B75614D-7908-8D4E-9CA5-CF24A0484F55}"/>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4" name="Footer Placeholder 3">
            <a:extLst>
              <a:ext uri="{FF2B5EF4-FFF2-40B4-BE49-F238E27FC236}">
                <a16:creationId xmlns:a16="http://schemas.microsoft.com/office/drawing/2014/main" id="{B85E9C21-680B-5145-945D-76E266BF6F0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B3E194-8D0C-C640-B73C-AF13DC35F449}"/>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2171454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DBC8A0-49A8-7546-A36F-EBCF4DE17D84}"/>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3" name="Footer Placeholder 2">
            <a:extLst>
              <a:ext uri="{FF2B5EF4-FFF2-40B4-BE49-F238E27FC236}">
                <a16:creationId xmlns:a16="http://schemas.microsoft.com/office/drawing/2014/main" id="{DBE27125-9FAF-2C40-B43F-FCB8B184301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6EF8E9D-B30F-4F4B-9D03-519D930BB88F}"/>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3115508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2FE57-CB4C-6741-B29E-DDB517C236D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11551B8-422E-4B49-9F99-F0A841FEB6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289F55-C6F4-0840-BD09-DF7DE4CD83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F5D934D-A249-1141-9C73-9CF33498590D}"/>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6" name="Footer Placeholder 5">
            <a:extLst>
              <a:ext uri="{FF2B5EF4-FFF2-40B4-BE49-F238E27FC236}">
                <a16:creationId xmlns:a16="http://schemas.microsoft.com/office/drawing/2014/main" id="{C992C33E-70D6-584C-89C6-87E4EA9E47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08348C0-9184-BE4F-98E3-E35D959A97B0}"/>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890979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E1588-60DC-3943-B6AA-4DF49DEF9F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7122915-3965-6B44-B054-25511409C5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AC4506D-E5E3-F04F-86E2-CD20FF8B23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F47374F-00AA-164B-A12C-1ABA517D41F7}"/>
              </a:ext>
            </a:extLst>
          </p:cNvPr>
          <p:cNvSpPr>
            <a:spLocks noGrp="1"/>
          </p:cNvSpPr>
          <p:nvPr>
            <p:ph type="dt" sz="half" idx="10"/>
          </p:nvPr>
        </p:nvSpPr>
        <p:spPr/>
        <p:txBody>
          <a:bodyPr/>
          <a:lstStyle/>
          <a:p>
            <a:fld id="{51C73C88-1826-7148-8233-F09D1BA6F8AC}" type="datetimeFigureOut">
              <a:rPr lang="en-US" smtClean="0"/>
              <a:t>3/25/22</a:t>
            </a:fld>
            <a:endParaRPr lang="en-US"/>
          </a:p>
        </p:txBody>
      </p:sp>
      <p:sp>
        <p:nvSpPr>
          <p:cNvPr id="6" name="Footer Placeholder 5">
            <a:extLst>
              <a:ext uri="{FF2B5EF4-FFF2-40B4-BE49-F238E27FC236}">
                <a16:creationId xmlns:a16="http://schemas.microsoft.com/office/drawing/2014/main" id="{196AA23A-8406-8644-BACC-76C04162D5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A9C585-E162-F74D-8AEC-124F3B9E5A3A}"/>
              </a:ext>
            </a:extLst>
          </p:cNvPr>
          <p:cNvSpPr>
            <a:spLocks noGrp="1"/>
          </p:cNvSpPr>
          <p:nvPr>
            <p:ph type="sldNum" sz="quarter" idx="12"/>
          </p:nvPr>
        </p:nvSpPr>
        <p:spPr/>
        <p:txBody>
          <a:bodyPr/>
          <a:lstStyle/>
          <a:p>
            <a:fld id="{33943007-188E-2544-9FA9-5266430F0DB5}" type="slidenum">
              <a:rPr lang="en-US" smtClean="0"/>
              <a:t>‹#›</a:t>
            </a:fld>
            <a:endParaRPr lang="en-US"/>
          </a:p>
        </p:txBody>
      </p:sp>
    </p:spTree>
    <p:extLst>
      <p:ext uri="{BB962C8B-B14F-4D97-AF65-F5344CB8AC3E}">
        <p14:creationId xmlns:p14="http://schemas.microsoft.com/office/powerpoint/2010/main" val="95301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DD2501-163B-8147-9644-6E32631BDF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1A19E71-6BCD-AF48-B271-97FEF25ADE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90E964F-F0FB-C84C-8A55-14FB778DEE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73C88-1826-7148-8233-F09D1BA6F8AC}" type="datetimeFigureOut">
              <a:rPr lang="en-US" smtClean="0"/>
              <a:t>3/25/22</a:t>
            </a:fld>
            <a:endParaRPr lang="en-US"/>
          </a:p>
        </p:txBody>
      </p:sp>
      <p:sp>
        <p:nvSpPr>
          <p:cNvPr id="5" name="Footer Placeholder 4">
            <a:extLst>
              <a:ext uri="{FF2B5EF4-FFF2-40B4-BE49-F238E27FC236}">
                <a16:creationId xmlns:a16="http://schemas.microsoft.com/office/drawing/2014/main" id="{6F097143-3050-4249-9F1C-F9BE550AA8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94B1642-6C38-CD44-A4AD-B21224ACC7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943007-188E-2544-9FA9-5266430F0DB5}" type="slidenum">
              <a:rPr lang="en-US" smtClean="0"/>
              <a:t>‹#›</a:t>
            </a:fld>
            <a:endParaRPr lang="en-US"/>
          </a:p>
        </p:txBody>
      </p:sp>
    </p:spTree>
    <p:extLst>
      <p:ext uri="{BB962C8B-B14F-4D97-AF65-F5344CB8AC3E}">
        <p14:creationId xmlns:p14="http://schemas.microsoft.com/office/powerpoint/2010/main" val="2709110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arilynhull@yahoo.co.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reliefweb.int/report/philippines/philippines-ndcc-update-situation-report-no-48-tropical-storm-ondoy-ketsana-and"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wri.org/blog/2020/01/faced-forced-relocation-people-one-philippine-city-designed-their-own-climate-resilient"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writetothem.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bbc.co.uk/programmes/m000qwt3"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757B4-6BF1-BB4B-B2DB-5DA7CF44C76C}"/>
              </a:ext>
            </a:extLst>
          </p:cNvPr>
          <p:cNvSpPr>
            <a:spLocks noGrp="1"/>
          </p:cNvSpPr>
          <p:nvPr>
            <p:ph type="ctrTitle"/>
          </p:nvPr>
        </p:nvSpPr>
        <p:spPr>
          <a:xfrm>
            <a:off x="226787" y="290816"/>
            <a:ext cx="10099524" cy="1977041"/>
          </a:xfrm>
        </p:spPr>
        <p:txBody>
          <a:bodyPr>
            <a:normAutofit fontScale="90000"/>
          </a:bodyPr>
          <a:lstStyle/>
          <a:p>
            <a:br>
              <a:rPr lang="en-GB" dirty="0"/>
            </a:br>
            <a:r>
              <a:rPr lang="en-GB" dirty="0"/>
              <a:t>Climate Emergency – the facts, and what to do about them</a:t>
            </a:r>
            <a:endParaRPr lang="en-US" dirty="0"/>
          </a:p>
        </p:txBody>
      </p:sp>
      <p:sp>
        <p:nvSpPr>
          <p:cNvPr id="3" name="Subtitle 2">
            <a:extLst>
              <a:ext uri="{FF2B5EF4-FFF2-40B4-BE49-F238E27FC236}">
                <a16:creationId xmlns:a16="http://schemas.microsoft.com/office/drawing/2014/main" id="{90D8A130-DC40-B846-85E9-4FDD61C40ECC}"/>
              </a:ext>
            </a:extLst>
          </p:cNvPr>
          <p:cNvSpPr>
            <a:spLocks noGrp="1"/>
          </p:cNvSpPr>
          <p:nvPr>
            <p:ph type="subTitle" idx="1"/>
          </p:nvPr>
        </p:nvSpPr>
        <p:spPr>
          <a:xfrm>
            <a:off x="-6160655" y="3077481"/>
            <a:ext cx="21568119" cy="1977041"/>
          </a:xfrm>
        </p:spPr>
        <p:txBody>
          <a:bodyPr/>
          <a:lstStyle/>
          <a:p>
            <a:r>
              <a:rPr lang="en-GB" dirty="0"/>
              <a:t> ‘Green Space’</a:t>
            </a:r>
          </a:p>
          <a:p>
            <a:r>
              <a:rPr lang="en-GB" dirty="0"/>
              <a:t>Friday March 25</a:t>
            </a:r>
            <a:r>
              <a:rPr lang="en-GB" baseline="30000" dirty="0"/>
              <a:t>th</a:t>
            </a:r>
            <a:r>
              <a:rPr lang="en-GB" dirty="0"/>
              <a:t> 2022 </a:t>
            </a:r>
          </a:p>
          <a:p>
            <a:r>
              <a:rPr lang="en-GB" dirty="0"/>
              <a:t>Marilyn Hull    </a:t>
            </a:r>
            <a:r>
              <a:rPr lang="en-GB" dirty="0" err="1">
                <a:hlinkClick r:id="rId2"/>
              </a:rPr>
              <a:t>marilynhull@yahoo.co.uk</a:t>
            </a:r>
            <a:r>
              <a:rPr lang="en-GB" dirty="0"/>
              <a:t> </a:t>
            </a:r>
            <a:endParaRPr lang="en-US" dirty="0"/>
          </a:p>
        </p:txBody>
      </p:sp>
    </p:spTree>
    <p:extLst>
      <p:ext uri="{BB962C8B-B14F-4D97-AF65-F5344CB8AC3E}">
        <p14:creationId xmlns:p14="http://schemas.microsoft.com/office/powerpoint/2010/main" val="329230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60F0-947F-B841-9D98-D7EBC320F96D}"/>
              </a:ext>
            </a:extLst>
          </p:cNvPr>
          <p:cNvSpPr>
            <a:spLocks noGrp="1"/>
          </p:cNvSpPr>
          <p:nvPr>
            <p:ph type="title"/>
          </p:nvPr>
        </p:nvSpPr>
        <p:spPr/>
        <p:txBody>
          <a:bodyPr/>
          <a:lstStyle/>
          <a:p>
            <a:r>
              <a:rPr lang="en-GB" dirty="0"/>
              <a:t>At 2 degrees</a:t>
            </a:r>
            <a:endParaRPr lang="en-US" dirty="0"/>
          </a:p>
        </p:txBody>
      </p:sp>
      <p:sp>
        <p:nvSpPr>
          <p:cNvPr id="3" name="Content Placeholder 2">
            <a:extLst>
              <a:ext uri="{FF2B5EF4-FFF2-40B4-BE49-F238E27FC236}">
                <a16:creationId xmlns:a16="http://schemas.microsoft.com/office/drawing/2014/main" id="{54E7EF25-530B-5548-BBD6-814034197EDE}"/>
              </a:ext>
            </a:extLst>
          </p:cNvPr>
          <p:cNvSpPr>
            <a:spLocks noGrp="1"/>
          </p:cNvSpPr>
          <p:nvPr>
            <p:ph idx="1"/>
          </p:nvPr>
        </p:nvSpPr>
        <p:spPr/>
        <p:txBody>
          <a:bodyPr>
            <a:normAutofit/>
          </a:bodyPr>
          <a:lstStyle/>
          <a:p>
            <a:r>
              <a:rPr lang="en-US" b="1" dirty="0">
                <a:solidFill>
                  <a:prstClr val="black"/>
                </a:solidFill>
                <a:latin typeface="Arial-BoldMT"/>
              </a:rPr>
              <a:t>What would this mean for UK?</a:t>
            </a:r>
            <a:r>
              <a:rPr lang="en-US" b="0" dirty="0">
                <a:solidFill>
                  <a:prstClr val="black"/>
                </a:solidFill>
                <a:latin typeface="ArialMT"/>
              </a:rPr>
              <a:t>	</a:t>
            </a:r>
            <a:endParaRPr lang="en-GB" b="0" dirty="0">
              <a:solidFill>
                <a:prstClr val="black"/>
              </a:solidFill>
              <a:latin typeface="ArialMT"/>
            </a:endParaRPr>
          </a:p>
          <a:p>
            <a:r>
              <a:rPr lang="en-US" b="0" dirty="0">
                <a:solidFill>
                  <a:prstClr val="black"/>
                </a:solidFill>
                <a:latin typeface="ArialMT"/>
              </a:rPr>
              <a:t>Hotter, drier summers, drought, fires</a:t>
            </a:r>
            <a:endParaRPr lang="en-GB" b="0" dirty="0">
              <a:solidFill>
                <a:prstClr val="black"/>
              </a:solidFill>
              <a:latin typeface="ArialMT"/>
            </a:endParaRPr>
          </a:p>
          <a:p>
            <a:r>
              <a:rPr lang="en-US" b="0" dirty="0">
                <a:solidFill>
                  <a:prstClr val="black"/>
                </a:solidFill>
                <a:latin typeface="ArialMT"/>
              </a:rPr>
              <a:t>Warmer, wetter winters, flooding</a:t>
            </a:r>
            <a:endParaRPr lang="en-GB" b="0" dirty="0">
              <a:solidFill>
                <a:prstClr val="black"/>
              </a:solidFill>
              <a:latin typeface="ArialMT"/>
            </a:endParaRPr>
          </a:p>
          <a:p>
            <a:r>
              <a:rPr lang="en-US" b="0" dirty="0">
                <a:solidFill>
                  <a:prstClr val="black"/>
                </a:solidFill>
                <a:latin typeface="ArialMT"/>
              </a:rPr>
              <a:t>Sea level rise – </a:t>
            </a:r>
            <a:r>
              <a:rPr lang="en-GB" dirty="0">
                <a:solidFill>
                  <a:prstClr val="black"/>
                </a:solidFill>
                <a:latin typeface="ArialMT"/>
              </a:rPr>
              <a:t>some coastal collapse, l</a:t>
            </a:r>
            <a:r>
              <a:rPr lang="en-US" b="0" dirty="0">
                <a:solidFill>
                  <a:prstClr val="black"/>
                </a:solidFill>
                <a:latin typeface="ArialMT"/>
              </a:rPr>
              <a:t>ow lying areas submerged</a:t>
            </a:r>
            <a:endParaRPr lang="en-GB" b="0" dirty="0">
              <a:solidFill>
                <a:prstClr val="black"/>
              </a:solidFill>
              <a:latin typeface="ArialMT"/>
            </a:endParaRPr>
          </a:p>
          <a:p>
            <a:r>
              <a:rPr lang="en-US" b="0" dirty="0">
                <a:solidFill>
                  <a:prstClr val="black"/>
                </a:solidFill>
                <a:latin typeface="ArialMT"/>
              </a:rPr>
              <a:t>Tropical diseases spreading to UK</a:t>
            </a:r>
            <a:endParaRPr lang="en-GB" b="0" dirty="0">
              <a:solidFill>
                <a:prstClr val="black"/>
              </a:solidFill>
              <a:latin typeface="ArialMT"/>
            </a:endParaRPr>
          </a:p>
          <a:p>
            <a:r>
              <a:rPr lang="en-US" b="0" dirty="0">
                <a:solidFill>
                  <a:prstClr val="black"/>
                </a:solidFill>
                <a:latin typeface="ArialMT"/>
              </a:rPr>
              <a:t>Food shortage from failures of staple crops</a:t>
            </a:r>
            <a:endParaRPr lang="en-GB" b="0" dirty="0">
              <a:solidFill>
                <a:prstClr val="black"/>
              </a:solidFill>
              <a:latin typeface="ArialMT"/>
            </a:endParaRPr>
          </a:p>
          <a:p>
            <a:r>
              <a:rPr lang="en-US" b="0" dirty="0">
                <a:solidFill>
                  <a:prstClr val="black"/>
                </a:solidFill>
                <a:latin typeface="ArialMT"/>
              </a:rPr>
              <a:t>Huge refugee crisis/political instability</a:t>
            </a:r>
            <a:endParaRPr lang="en-US" dirty="0"/>
          </a:p>
        </p:txBody>
      </p:sp>
    </p:spTree>
    <p:extLst>
      <p:ext uri="{BB962C8B-B14F-4D97-AF65-F5344CB8AC3E}">
        <p14:creationId xmlns:p14="http://schemas.microsoft.com/office/powerpoint/2010/main" val="1390834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7015B-82B0-8249-93E1-50DBF05821CC}"/>
              </a:ext>
            </a:extLst>
          </p:cNvPr>
          <p:cNvSpPr>
            <a:spLocks noGrp="1"/>
          </p:cNvSpPr>
          <p:nvPr>
            <p:ph type="title"/>
          </p:nvPr>
        </p:nvSpPr>
        <p:spPr/>
        <p:txBody>
          <a:bodyPr/>
          <a:lstStyle/>
          <a:p>
            <a:r>
              <a:rPr lang="en-GB" dirty="0"/>
              <a:t>Consequences of 3 degrees warming</a:t>
            </a:r>
            <a:endParaRPr lang="en-US" dirty="0"/>
          </a:p>
        </p:txBody>
      </p:sp>
      <p:sp>
        <p:nvSpPr>
          <p:cNvPr id="3" name="Content Placeholder 2">
            <a:extLst>
              <a:ext uri="{FF2B5EF4-FFF2-40B4-BE49-F238E27FC236}">
                <a16:creationId xmlns:a16="http://schemas.microsoft.com/office/drawing/2014/main" id="{E1A4D0AB-3C07-7742-889F-63AAC453B2A5}"/>
              </a:ext>
            </a:extLst>
          </p:cNvPr>
          <p:cNvSpPr>
            <a:spLocks noGrp="1"/>
          </p:cNvSpPr>
          <p:nvPr>
            <p:ph idx="1"/>
          </p:nvPr>
        </p:nvSpPr>
        <p:spPr/>
        <p:txBody>
          <a:bodyPr/>
          <a:lstStyle/>
          <a:p>
            <a:r>
              <a:rPr lang="en-GB" dirty="0"/>
              <a:t>Planet hotter than at any time in last 3 million years</a:t>
            </a:r>
          </a:p>
          <a:p>
            <a:r>
              <a:rPr lang="en-GB" dirty="0"/>
              <a:t>Almost all mountain glaciers gone</a:t>
            </a:r>
          </a:p>
          <a:p>
            <a:r>
              <a:rPr lang="en-GB" dirty="0"/>
              <a:t>About one third of earth’s land surface subject to unliveable heatwaves</a:t>
            </a:r>
          </a:p>
          <a:p>
            <a:r>
              <a:rPr lang="en-GB" dirty="0"/>
              <a:t>Sahara desert spreads into Europe</a:t>
            </a:r>
          </a:p>
          <a:p>
            <a:r>
              <a:rPr lang="en-GB" dirty="0"/>
              <a:t>Sea level rise could be as high as 2metres by end of century</a:t>
            </a:r>
          </a:p>
          <a:p>
            <a:r>
              <a:rPr lang="en-GB" dirty="0"/>
              <a:t>Staple food crops fail, mass famines, millions are made homeless, refugee crises, unrest, war</a:t>
            </a:r>
            <a:endParaRPr lang="en-US" dirty="0"/>
          </a:p>
        </p:txBody>
      </p:sp>
    </p:spTree>
    <p:extLst>
      <p:ext uri="{BB962C8B-B14F-4D97-AF65-F5344CB8AC3E}">
        <p14:creationId xmlns:p14="http://schemas.microsoft.com/office/powerpoint/2010/main" val="3509584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E38BE-973D-7443-BBC1-BF7E572219A3}"/>
              </a:ext>
            </a:extLst>
          </p:cNvPr>
          <p:cNvSpPr>
            <a:spLocks noGrp="1"/>
          </p:cNvSpPr>
          <p:nvPr>
            <p:ph type="title"/>
          </p:nvPr>
        </p:nvSpPr>
        <p:spPr/>
        <p:txBody>
          <a:bodyPr/>
          <a:lstStyle/>
          <a:p>
            <a:r>
              <a:rPr lang="en-GB" dirty="0"/>
              <a:t>Consequences of 4 degrees warming</a:t>
            </a:r>
            <a:endParaRPr lang="en-US" dirty="0"/>
          </a:p>
        </p:txBody>
      </p:sp>
      <p:sp>
        <p:nvSpPr>
          <p:cNvPr id="3" name="Content Placeholder 2">
            <a:extLst>
              <a:ext uri="{FF2B5EF4-FFF2-40B4-BE49-F238E27FC236}">
                <a16:creationId xmlns:a16="http://schemas.microsoft.com/office/drawing/2014/main" id="{436BD00D-D7DB-5A47-A959-6E31074907DB}"/>
              </a:ext>
            </a:extLst>
          </p:cNvPr>
          <p:cNvSpPr>
            <a:spLocks noGrp="1"/>
          </p:cNvSpPr>
          <p:nvPr>
            <p:ph idx="1"/>
          </p:nvPr>
        </p:nvSpPr>
        <p:spPr/>
        <p:txBody>
          <a:bodyPr/>
          <a:lstStyle/>
          <a:p>
            <a:r>
              <a:rPr lang="en-GB" dirty="0"/>
              <a:t>Worst mass extinction since dinosaurs (scientists already describe us as living now through the sixth mass extinction; this is described as the </a:t>
            </a:r>
            <a:r>
              <a:rPr lang="en-GB" b="1" i="1" dirty="0"/>
              <a:t>ecological emergency</a:t>
            </a:r>
            <a:r>
              <a:rPr lang="en-GB" dirty="0"/>
              <a:t> which is running in parallel with the climate emergency and of course is completely interrelated)</a:t>
            </a:r>
          </a:p>
          <a:p>
            <a:r>
              <a:rPr lang="en-GB" dirty="0"/>
              <a:t>Escalating heat takes us quickly to 5 and 6 degrees of warming</a:t>
            </a:r>
          </a:p>
          <a:p>
            <a:r>
              <a:rPr lang="en-GB" dirty="0"/>
              <a:t>Human civilisation as we have known it is basically over</a:t>
            </a:r>
            <a:endParaRPr lang="en-US" dirty="0"/>
          </a:p>
        </p:txBody>
      </p:sp>
    </p:spTree>
    <p:extLst>
      <p:ext uri="{BB962C8B-B14F-4D97-AF65-F5344CB8AC3E}">
        <p14:creationId xmlns:p14="http://schemas.microsoft.com/office/powerpoint/2010/main" val="114136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93AC3-C64F-114F-91B4-17D3B7B6D7CD}"/>
              </a:ext>
            </a:extLst>
          </p:cNvPr>
          <p:cNvSpPr>
            <a:spLocks noGrp="1"/>
          </p:cNvSpPr>
          <p:nvPr>
            <p:ph type="title"/>
          </p:nvPr>
        </p:nvSpPr>
        <p:spPr/>
        <p:txBody>
          <a:bodyPr/>
          <a:lstStyle/>
          <a:p>
            <a:r>
              <a:rPr lang="en-GB" dirty="0"/>
              <a:t>Adaptation and mitigation</a:t>
            </a:r>
            <a:endParaRPr lang="en-US" dirty="0"/>
          </a:p>
        </p:txBody>
      </p:sp>
      <p:sp>
        <p:nvSpPr>
          <p:cNvPr id="3" name="Content Placeholder 2">
            <a:extLst>
              <a:ext uri="{FF2B5EF4-FFF2-40B4-BE49-F238E27FC236}">
                <a16:creationId xmlns:a16="http://schemas.microsoft.com/office/drawing/2014/main" id="{747FBFB5-2A1A-834A-86A6-F895CC68A47B}"/>
              </a:ext>
            </a:extLst>
          </p:cNvPr>
          <p:cNvSpPr>
            <a:spLocks noGrp="1"/>
          </p:cNvSpPr>
          <p:nvPr>
            <p:ph idx="1"/>
          </p:nvPr>
        </p:nvSpPr>
        <p:spPr/>
        <p:txBody>
          <a:bodyPr/>
          <a:lstStyle/>
          <a:p>
            <a:r>
              <a:rPr lang="en-US" sz="1800" b="1" dirty="0">
                <a:solidFill>
                  <a:srgbClr val="2B2B2B"/>
                </a:solidFill>
                <a:latin typeface="Helvetica-Bold"/>
              </a:rPr>
              <a:t>Adaptation – adapting to life in a changing climate – involves adjusting to actual or expected future climate.</a:t>
            </a:r>
            <a:r>
              <a:rPr lang="en-US" sz="1800" b="0" dirty="0">
                <a:solidFill>
                  <a:srgbClr val="2B2B2B"/>
                </a:solidFill>
                <a:latin typeface="Helvetica" pitchFamily="2" charset="0"/>
              </a:rPr>
              <a:t> </a:t>
            </a:r>
            <a:endParaRPr lang="en-GB" sz="1800" b="0" dirty="0">
              <a:solidFill>
                <a:srgbClr val="2B2B2B"/>
              </a:solidFill>
              <a:latin typeface="Helvetica" pitchFamily="2" charset="0"/>
            </a:endParaRPr>
          </a:p>
          <a:p>
            <a:r>
              <a:rPr lang="en-GB" sz="1800" dirty="0">
                <a:solidFill>
                  <a:srgbClr val="2B2B2B"/>
                </a:solidFill>
                <a:latin typeface="Helvetica" pitchFamily="2" charset="0"/>
              </a:rPr>
              <a:t>In the absence of effective government and international leadership, communities around the world have been and are endlessly inventive in adapting to the challenges of changing weather patterns. Sometimes governments and international organisations have been proactive in supporting initiatives eg expansion of flood defences in UK.</a:t>
            </a:r>
            <a:endParaRPr lang="en-GB" dirty="0"/>
          </a:p>
          <a:p>
            <a:r>
              <a:rPr lang="en-US" sz="1800" b="1" dirty="0">
                <a:solidFill>
                  <a:srgbClr val="2B2B2B"/>
                </a:solidFill>
                <a:latin typeface="Helvetica-Bold"/>
              </a:rPr>
              <a:t>Mitigation – reducing climate </a:t>
            </a:r>
            <a:r>
              <a:rPr lang="en-GB" sz="1800" b="1" dirty="0">
                <a:solidFill>
                  <a:srgbClr val="2B2B2B"/>
                </a:solidFill>
                <a:latin typeface="Helvetica-Bold"/>
              </a:rPr>
              <a:t>impacts </a:t>
            </a:r>
            <a:r>
              <a:rPr lang="en-US" sz="1800" b="1" dirty="0">
                <a:solidFill>
                  <a:srgbClr val="2B2B2B"/>
                </a:solidFill>
                <a:latin typeface="Helvetica-Bold"/>
              </a:rPr>
              <a:t>– </a:t>
            </a:r>
            <a:r>
              <a:rPr lang="en-GB" sz="1800" b="1" dirty="0">
                <a:solidFill>
                  <a:srgbClr val="2B2B2B"/>
                </a:solidFill>
                <a:latin typeface="Helvetica-Bold"/>
              </a:rPr>
              <a:t>requires </a:t>
            </a:r>
            <a:r>
              <a:rPr lang="en-US" sz="1800" b="1" dirty="0">
                <a:solidFill>
                  <a:srgbClr val="2B2B2B"/>
                </a:solidFill>
                <a:latin typeface="Helvetica-Bold"/>
              </a:rPr>
              <a:t>reducing the flow of heat-trapping greenhouse gases into the atmosphere</a:t>
            </a:r>
            <a:r>
              <a:rPr lang="en-GB" sz="1800" dirty="0">
                <a:solidFill>
                  <a:srgbClr val="2B2B2B"/>
                </a:solidFill>
                <a:latin typeface="Helvetica" pitchFamily="2" charset="0"/>
              </a:rPr>
              <a:t>.</a:t>
            </a:r>
          </a:p>
          <a:p>
            <a:r>
              <a:rPr lang="en-GB" sz="1800" dirty="0">
                <a:solidFill>
                  <a:srgbClr val="2B2B2B"/>
                </a:solidFill>
                <a:latin typeface="Helvetica" pitchFamily="2" charset="0"/>
              </a:rPr>
              <a:t>This involves reducing the burning of fossil fuels (coal, oil, gas) as fast as possible, and doing everything to increase the efficacy of carbon ‘sinks’. It doesn’t take much imagination to look around and see that efforts by governments to do this have been woefully inadequate as, despite widespread agreement around targets (see Paris COP 2015) the increase in atmospheric carbon continues to rise steadily.</a:t>
            </a:r>
          </a:p>
          <a:p>
            <a:r>
              <a:rPr lang="en-US" dirty="0"/>
              <a:t>https://climate.nasa.gov/solutions/adaptation-mitigation/</a:t>
            </a:r>
          </a:p>
        </p:txBody>
      </p:sp>
    </p:spTree>
    <p:extLst>
      <p:ext uri="{BB962C8B-B14F-4D97-AF65-F5344CB8AC3E}">
        <p14:creationId xmlns:p14="http://schemas.microsoft.com/office/powerpoint/2010/main" val="3190320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80544-71B4-5840-B49D-5F0898612250}"/>
              </a:ext>
            </a:extLst>
          </p:cNvPr>
          <p:cNvSpPr>
            <a:spLocks noGrp="1"/>
          </p:cNvSpPr>
          <p:nvPr>
            <p:ph type="title"/>
          </p:nvPr>
        </p:nvSpPr>
        <p:spPr/>
        <p:txBody>
          <a:bodyPr/>
          <a:lstStyle/>
          <a:p>
            <a:r>
              <a:rPr lang="en-GB" dirty="0"/>
              <a:t>Adapting to climate change</a:t>
            </a:r>
            <a:endParaRPr lang="en-US" dirty="0"/>
          </a:p>
        </p:txBody>
      </p:sp>
      <p:pic>
        <p:nvPicPr>
          <p:cNvPr id="5" name="Content Placeholder 4">
            <a:extLst>
              <a:ext uri="{FF2B5EF4-FFF2-40B4-BE49-F238E27FC236}">
                <a16:creationId xmlns:a16="http://schemas.microsoft.com/office/drawing/2014/main" id="{5D4FD580-323F-4246-83C6-8B0029DAE53E}"/>
              </a:ext>
            </a:extLst>
          </p:cNvPr>
          <p:cNvPicPr>
            <a:picLocks noGrp="1" noChangeAspect="1"/>
          </p:cNvPicPr>
          <p:nvPr>
            <p:ph idx="1"/>
          </p:nvPr>
        </p:nvPicPr>
        <p:blipFill>
          <a:blip r:embed="rId2"/>
          <a:stretch>
            <a:fillRect/>
          </a:stretch>
        </p:blipFill>
        <p:spPr>
          <a:xfrm>
            <a:off x="1847272" y="1971458"/>
            <a:ext cx="8935357" cy="5200953"/>
          </a:xfrm>
          <a:prstGeom prst="rect">
            <a:avLst/>
          </a:prstGeom>
        </p:spPr>
      </p:pic>
    </p:spTree>
    <p:extLst>
      <p:ext uri="{BB962C8B-B14F-4D97-AF65-F5344CB8AC3E}">
        <p14:creationId xmlns:p14="http://schemas.microsoft.com/office/powerpoint/2010/main" val="75911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9DF83-EFC4-2249-A65F-115A0188CDD2}"/>
              </a:ext>
            </a:extLst>
          </p:cNvPr>
          <p:cNvSpPr>
            <a:spLocks noGrp="1"/>
          </p:cNvSpPr>
          <p:nvPr>
            <p:ph type="title"/>
          </p:nvPr>
        </p:nvSpPr>
        <p:spPr/>
        <p:txBody>
          <a:bodyPr/>
          <a:lstStyle/>
          <a:p>
            <a:r>
              <a:rPr lang="en-GB" dirty="0"/>
              <a:t>Case study: Pasig city, Philippines</a:t>
            </a:r>
            <a:endParaRPr lang="en-US" dirty="0"/>
          </a:p>
        </p:txBody>
      </p:sp>
      <p:sp>
        <p:nvSpPr>
          <p:cNvPr id="3" name="Content Placeholder 2">
            <a:extLst>
              <a:ext uri="{FF2B5EF4-FFF2-40B4-BE49-F238E27FC236}">
                <a16:creationId xmlns:a16="http://schemas.microsoft.com/office/drawing/2014/main" id="{7E5B0FB4-FEEA-FC4F-A7EA-127751699206}"/>
              </a:ext>
            </a:extLst>
          </p:cNvPr>
          <p:cNvSpPr>
            <a:spLocks noGrp="1"/>
          </p:cNvSpPr>
          <p:nvPr>
            <p:ph idx="1"/>
          </p:nvPr>
        </p:nvSpPr>
        <p:spPr/>
        <p:txBody>
          <a:bodyPr>
            <a:normAutofit/>
          </a:bodyPr>
          <a:lstStyle/>
          <a:p>
            <a:r>
              <a:rPr lang="en-GB" sz="2800" dirty="0">
                <a:latin typeface="MarkWebW03-Book"/>
              </a:rPr>
              <a:t>In 2009 Typhoon </a:t>
            </a:r>
            <a:r>
              <a:rPr lang="en-GB" sz="2800" dirty="0" err="1">
                <a:latin typeface="MarkWebW03-Book"/>
              </a:rPr>
              <a:t>Ondoy</a:t>
            </a:r>
            <a:r>
              <a:rPr lang="en-GB" sz="2800" dirty="0">
                <a:latin typeface="MarkWebW03-Book"/>
              </a:rPr>
              <a:t> struck the Philippines and displaced hundreds of thousands of people.</a:t>
            </a:r>
          </a:p>
          <a:p>
            <a:r>
              <a:rPr lang="en-GB" dirty="0">
                <a:latin typeface="MarkWebW03-Book"/>
              </a:rPr>
              <a:t>People living in ‘informal settlements’ in Pasig City in Manila not only lost their homes but were told by the government that they would have to relocate because future storms would only get worse.</a:t>
            </a:r>
            <a:r>
              <a:rPr lang="en-US" sz="2800" b="1" i="1" dirty="0">
                <a:latin typeface="MarkWebW03-Book"/>
              </a:rPr>
              <a:t> </a:t>
            </a:r>
            <a:endParaRPr lang="en-GB" sz="2800" b="1" i="1" dirty="0">
              <a:latin typeface="MarkWebW03-Book"/>
            </a:endParaRPr>
          </a:p>
          <a:p>
            <a:r>
              <a:rPr lang="en-GB" dirty="0">
                <a:latin typeface="MarkWebW03-Book"/>
              </a:rPr>
              <a:t>Many people wanted to stay, close to where they’d raised their families and where their jobs were. So they worked with local stakeholders, the government, and international partners to develop a plan for </a:t>
            </a:r>
            <a:r>
              <a:rPr lang="en-GB" b="1" i="1" dirty="0">
                <a:latin typeface="MarkWebW03-Book"/>
              </a:rPr>
              <a:t>climate adaptation </a:t>
            </a:r>
            <a:endParaRPr lang="en-GB" sz="2800" dirty="0">
              <a:latin typeface="MarkWebW03-Book"/>
            </a:endParaRPr>
          </a:p>
          <a:p>
            <a:endParaRPr lang="en-GB" dirty="0">
              <a:latin typeface="MarkWebW03-Book"/>
              <a:hlinkClick r:id="rId2">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3502387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3E6FF6-EFA4-C140-BC83-7122B399043C}"/>
              </a:ext>
            </a:extLst>
          </p:cNvPr>
          <p:cNvSpPr>
            <a:spLocks noGrp="1"/>
          </p:cNvSpPr>
          <p:nvPr>
            <p:ph idx="4294967295"/>
          </p:nvPr>
        </p:nvSpPr>
        <p:spPr>
          <a:xfrm>
            <a:off x="0" y="1825625"/>
            <a:ext cx="10515600" cy="4351338"/>
          </a:xfrm>
        </p:spPr>
        <p:txBody>
          <a:bodyPr>
            <a:normAutofit/>
          </a:bodyPr>
          <a:lstStyle/>
          <a:p>
            <a:r>
              <a:rPr lang="en-GB" dirty="0"/>
              <a:t>The community members selected a part of the embankment to reduce the risk of flooding.</a:t>
            </a:r>
          </a:p>
          <a:p>
            <a:r>
              <a:rPr lang="en-GB" dirty="0"/>
              <a:t>They erected buildings with stronger materials that could resist winds and flooding.</a:t>
            </a:r>
          </a:p>
          <a:p>
            <a:r>
              <a:rPr lang="en-GB" dirty="0"/>
              <a:t>They strategically placed key infrastructure in more protected sites.</a:t>
            </a:r>
          </a:p>
          <a:p>
            <a:endParaRPr lang="en-GB" dirty="0"/>
          </a:p>
          <a:p>
            <a:r>
              <a:rPr lang="en-GB" dirty="0"/>
              <a:t>Results:</a:t>
            </a:r>
          </a:p>
          <a:p>
            <a:r>
              <a:rPr lang="en-GB" dirty="0"/>
              <a:t>Many, not all, residents were rehoused in a more resilient position.</a:t>
            </a:r>
          </a:p>
          <a:p>
            <a:r>
              <a:rPr lang="en-GB" dirty="0"/>
              <a:t>The project provided a model for other communities to follow.</a:t>
            </a:r>
          </a:p>
          <a:p>
            <a:endParaRPr lang="en-GB" dirty="0"/>
          </a:p>
          <a:p>
            <a:endParaRPr lang="en-GB" sz="2800" dirty="0">
              <a:latin typeface="MarkWebW03-Book"/>
              <a:hlinkClick r:id="rId2">
                <a:extLst>
                  <a:ext uri="{A12FA001-AC4F-418D-AE19-62706E023703}">
                    <ahyp:hlinkClr xmlns:ahyp="http://schemas.microsoft.com/office/drawing/2018/hyperlinkcolor" val="tx"/>
                  </a:ext>
                </a:extLst>
              </a:hlinkClick>
            </a:endParaRPr>
          </a:p>
          <a:p>
            <a:endParaRPr lang="en-US" dirty="0"/>
          </a:p>
        </p:txBody>
      </p:sp>
    </p:spTree>
    <p:extLst>
      <p:ext uri="{BB962C8B-B14F-4D97-AF65-F5344CB8AC3E}">
        <p14:creationId xmlns:p14="http://schemas.microsoft.com/office/powerpoint/2010/main" val="1749339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C1BF5-70F8-8F47-A108-2DAAC5F12627}"/>
              </a:ext>
            </a:extLst>
          </p:cNvPr>
          <p:cNvSpPr>
            <a:spLocks noGrp="1"/>
          </p:cNvSpPr>
          <p:nvPr>
            <p:ph type="title"/>
          </p:nvPr>
        </p:nvSpPr>
        <p:spPr/>
        <p:txBody>
          <a:bodyPr/>
          <a:lstStyle/>
          <a:p>
            <a:r>
              <a:rPr lang="en-GB" dirty="0"/>
              <a:t>Mitigating climate change</a:t>
            </a:r>
            <a:endParaRPr lang="en-US" dirty="0"/>
          </a:p>
        </p:txBody>
      </p:sp>
      <p:sp>
        <p:nvSpPr>
          <p:cNvPr id="3" name="Content Placeholder 2">
            <a:extLst>
              <a:ext uri="{FF2B5EF4-FFF2-40B4-BE49-F238E27FC236}">
                <a16:creationId xmlns:a16="http://schemas.microsoft.com/office/drawing/2014/main" id="{81866271-D076-3C42-AC19-C9FFAF1CE7F0}"/>
              </a:ext>
            </a:extLst>
          </p:cNvPr>
          <p:cNvSpPr>
            <a:spLocks noGrp="1"/>
          </p:cNvSpPr>
          <p:nvPr>
            <p:ph idx="1"/>
          </p:nvPr>
        </p:nvSpPr>
        <p:spPr>
          <a:xfrm>
            <a:off x="475344" y="1965476"/>
            <a:ext cx="10515600" cy="6153452"/>
          </a:xfrm>
        </p:spPr>
        <p:txBody>
          <a:bodyPr>
            <a:normAutofit/>
          </a:bodyPr>
          <a:lstStyle/>
          <a:p>
            <a:r>
              <a:rPr lang="en-GB" dirty="0">
                <a:solidFill>
                  <a:srgbClr val="141414"/>
                </a:solidFill>
                <a:latin typeface="font0000000027ea457b"/>
              </a:rPr>
              <a:t>The world is now at around 418 ppm (parts per million carbon dioxide in the atmosphere). Prior to the Industrial Revolution this figure was around 280ppm.</a:t>
            </a:r>
          </a:p>
          <a:p>
            <a:r>
              <a:rPr lang="en-GB" dirty="0">
                <a:solidFill>
                  <a:srgbClr val="141414"/>
                </a:solidFill>
                <a:latin typeface="font0000000027ea457b"/>
              </a:rPr>
              <a:t>The scientific consensus is that we have gone too far to return to the pre-industrial balanced atmosphere that supported the successful evolution of the human species.</a:t>
            </a:r>
          </a:p>
          <a:p>
            <a:r>
              <a:rPr lang="en-GB" dirty="0">
                <a:solidFill>
                  <a:srgbClr val="141414"/>
                </a:solidFill>
                <a:latin typeface="font0000000027ea457b"/>
              </a:rPr>
              <a:t>The goal now is to </a:t>
            </a:r>
            <a:r>
              <a:rPr lang="en-GB" b="1" i="1" dirty="0">
                <a:solidFill>
                  <a:srgbClr val="141414"/>
                </a:solidFill>
                <a:latin typeface="font0000000027ea457b"/>
              </a:rPr>
              <a:t>mitigate the effects</a:t>
            </a:r>
            <a:r>
              <a:rPr lang="en-GB" dirty="0">
                <a:solidFill>
                  <a:srgbClr val="141414"/>
                </a:solidFill>
                <a:latin typeface="font0000000027ea457b"/>
              </a:rPr>
              <a:t> through, for example, the expansion of sustainable technologies such as solar and wind power; the development of alternative technologies, changing people’s behaviour around consumption and travel etc</a:t>
            </a:r>
          </a:p>
          <a:p>
            <a:endParaRPr lang="en-US" dirty="0"/>
          </a:p>
        </p:txBody>
      </p:sp>
    </p:spTree>
    <p:extLst>
      <p:ext uri="{BB962C8B-B14F-4D97-AF65-F5344CB8AC3E}">
        <p14:creationId xmlns:p14="http://schemas.microsoft.com/office/powerpoint/2010/main" val="3244021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02484-4512-8F4F-BC21-A98DFF2DB84B}"/>
              </a:ext>
            </a:extLst>
          </p:cNvPr>
          <p:cNvSpPr>
            <a:spLocks noGrp="1"/>
          </p:cNvSpPr>
          <p:nvPr>
            <p:ph type="title"/>
          </p:nvPr>
        </p:nvSpPr>
        <p:spPr>
          <a:xfrm>
            <a:off x="838200" y="575884"/>
            <a:ext cx="10515600" cy="1325563"/>
          </a:xfrm>
        </p:spPr>
        <p:txBody>
          <a:bodyPr>
            <a:normAutofit fontScale="90000"/>
          </a:bodyPr>
          <a:lstStyle/>
          <a:p>
            <a:r>
              <a:rPr lang="en-GB" sz="2800" dirty="0"/>
              <a:t>Who is responsible for making change happen? Well, everyone?  Whilst individual behavioural change is vital (at least because it involves change of mindset) the scale of adjustments needed requires massive action by governments, ‘prompted’ of course by all of us:</a:t>
            </a:r>
            <a:endParaRPr lang="en-US" sz="2800" dirty="0"/>
          </a:p>
        </p:txBody>
      </p:sp>
      <p:sp>
        <p:nvSpPr>
          <p:cNvPr id="3" name="Content Placeholder 2">
            <a:extLst>
              <a:ext uri="{FF2B5EF4-FFF2-40B4-BE49-F238E27FC236}">
                <a16:creationId xmlns:a16="http://schemas.microsoft.com/office/drawing/2014/main" id="{641FB531-C99C-D043-8F01-45D2EC74D6EE}"/>
              </a:ext>
            </a:extLst>
          </p:cNvPr>
          <p:cNvSpPr>
            <a:spLocks noGrp="1"/>
          </p:cNvSpPr>
          <p:nvPr>
            <p:ph idx="1"/>
          </p:nvPr>
        </p:nvSpPr>
        <p:spPr>
          <a:xfrm>
            <a:off x="838200" y="1613958"/>
            <a:ext cx="10515600" cy="4351338"/>
          </a:xfrm>
        </p:spPr>
        <p:txBody>
          <a:bodyPr>
            <a:normAutofit fontScale="92500" lnSpcReduction="20000"/>
          </a:bodyPr>
          <a:lstStyle/>
          <a:p>
            <a:endParaRPr lang="en-US" b="0" dirty="0">
              <a:solidFill>
                <a:prstClr val="black"/>
              </a:solidFill>
              <a:latin typeface="ArialMT"/>
            </a:endParaRPr>
          </a:p>
          <a:p>
            <a:r>
              <a:rPr lang="en-US" b="0" dirty="0">
                <a:solidFill>
                  <a:prstClr val="black"/>
                </a:solidFill>
                <a:latin typeface="ArialMT"/>
              </a:rPr>
              <a:t>Public information as to nature, speed &amp; scale of changes needed </a:t>
            </a:r>
            <a:r>
              <a:rPr lang="en-GB" b="0" dirty="0">
                <a:solidFill>
                  <a:prstClr val="black"/>
                </a:solidFill>
                <a:latin typeface="ArialMT"/>
              </a:rPr>
              <a:t>and making it easier for people to consume (food, clothes, travel) more sustainably </a:t>
            </a:r>
          </a:p>
          <a:p>
            <a:r>
              <a:rPr lang="en-US" b="0" dirty="0">
                <a:solidFill>
                  <a:prstClr val="black"/>
                </a:solidFill>
                <a:latin typeface="ArialMT"/>
              </a:rPr>
              <a:t>Create structure for fair, secure, sustainable low-carbon world by:-   Cutting fossil fuel subsidies &amp; high-carbon use incentives  </a:t>
            </a:r>
            <a:endParaRPr lang="en-GB" dirty="0">
              <a:solidFill>
                <a:prstClr val="black"/>
              </a:solidFill>
              <a:latin typeface="ArialMT"/>
            </a:endParaRPr>
          </a:p>
          <a:p>
            <a:r>
              <a:rPr lang="en-US" b="0" dirty="0">
                <a:solidFill>
                  <a:prstClr val="black"/>
                </a:solidFill>
                <a:latin typeface="ArialMT"/>
              </a:rPr>
              <a:t> Introducing incentives for low carbon use eg home insulation &amp; heat pumps, electric vehicles  </a:t>
            </a:r>
            <a:endParaRPr lang="en-GB" b="0" dirty="0">
              <a:solidFill>
                <a:prstClr val="black"/>
              </a:solidFill>
              <a:latin typeface="ArialMT"/>
            </a:endParaRPr>
          </a:p>
          <a:p>
            <a:r>
              <a:rPr lang="en-US" b="0" dirty="0">
                <a:solidFill>
                  <a:prstClr val="black"/>
                </a:solidFill>
                <a:latin typeface="ArialMT"/>
              </a:rPr>
              <a:t> Encourage private investment by investing in infrastructure &amp; training for green economy &amp; new green industries  </a:t>
            </a:r>
            <a:endParaRPr lang="en-GB" b="0" dirty="0">
              <a:solidFill>
                <a:prstClr val="black"/>
              </a:solidFill>
              <a:latin typeface="ArialMT"/>
            </a:endParaRPr>
          </a:p>
          <a:p>
            <a:r>
              <a:rPr lang="en-US" b="0" dirty="0">
                <a:solidFill>
                  <a:prstClr val="black"/>
                </a:solidFill>
                <a:latin typeface="ArialMT"/>
              </a:rPr>
              <a:t> Setting regulatory framework to require businesses to adopt sustainable business models</a:t>
            </a:r>
            <a:r>
              <a:rPr lang="en-GB" b="0" dirty="0">
                <a:solidFill>
                  <a:prstClr val="black"/>
                </a:solidFill>
                <a:latin typeface="ArialMT"/>
              </a:rPr>
              <a:t>, including agriculture</a:t>
            </a:r>
          </a:p>
          <a:p>
            <a:endParaRPr lang="en-US" dirty="0"/>
          </a:p>
        </p:txBody>
      </p:sp>
    </p:spTree>
    <p:extLst>
      <p:ext uri="{BB962C8B-B14F-4D97-AF65-F5344CB8AC3E}">
        <p14:creationId xmlns:p14="http://schemas.microsoft.com/office/powerpoint/2010/main" val="306853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4AE3C-6A40-B344-8F93-A8709AAC4EBC}"/>
              </a:ext>
            </a:extLst>
          </p:cNvPr>
          <p:cNvSpPr>
            <a:spLocks noGrp="1"/>
          </p:cNvSpPr>
          <p:nvPr>
            <p:ph type="title"/>
          </p:nvPr>
        </p:nvSpPr>
        <p:spPr/>
        <p:txBody>
          <a:bodyPr/>
          <a:lstStyle/>
          <a:p>
            <a:r>
              <a:rPr lang="en-GB" dirty="0"/>
              <a:t>The most important thing of all:</a:t>
            </a:r>
            <a:br>
              <a:rPr lang="en-GB" dirty="0"/>
            </a:br>
            <a:r>
              <a:rPr lang="en-GB" dirty="0"/>
              <a:t>Leave fossil fuels (oil, coal, gas) in the ground</a:t>
            </a:r>
            <a:endParaRPr lang="en-US" dirty="0"/>
          </a:p>
        </p:txBody>
      </p:sp>
      <p:sp>
        <p:nvSpPr>
          <p:cNvPr id="3" name="Content Placeholder 2">
            <a:extLst>
              <a:ext uri="{FF2B5EF4-FFF2-40B4-BE49-F238E27FC236}">
                <a16:creationId xmlns:a16="http://schemas.microsoft.com/office/drawing/2014/main" id="{DA0DE327-36A7-5A40-8F96-130C80923E5C}"/>
              </a:ext>
            </a:extLst>
          </p:cNvPr>
          <p:cNvSpPr>
            <a:spLocks noGrp="1"/>
          </p:cNvSpPr>
          <p:nvPr>
            <p:ph idx="1"/>
          </p:nvPr>
        </p:nvSpPr>
        <p:spPr/>
        <p:txBody>
          <a:bodyPr>
            <a:normAutofit lnSpcReduction="10000"/>
          </a:bodyPr>
          <a:lstStyle/>
          <a:p>
            <a:r>
              <a:rPr lang="en-GB" dirty="0"/>
              <a:t>There are so many actions we can and must take but the core of it remains a full scale assault on the fossil fuel industry</a:t>
            </a:r>
          </a:p>
          <a:p>
            <a:r>
              <a:rPr lang="en-GB" dirty="0"/>
              <a:t>Individual lifestyle choices will help: using a green energy supplier, turning the heating down or off, walking, cycling, using public transport</a:t>
            </a:r>
          </a:p>
          <a:p>
            <a:r>
              <a:rPr lang="en-GB" dirty="0"/>
              <a:t>Really effective and NO COST is writing often to your MP on issues of climate and the environment. It takes just a few minutes to email.</a:t>
            </a:r>
          </a:p>
          <a:p>
            <a:r>
              <a:rPr lang="en-GB" dirty="0"/>
              <a:t>Search ‘</a:t>
            </a:r>
            <a:r>
              <a:rPr lang="en-GB" b="1" i="1" dirty="0"/>
              <a:t>write to them’ </a:t>
            </a:r>
            <a:r>
              <a:rPr lang="en-GB" dirty="0"/>
              <a:t>and everything you need is online. MPs are required to reply and they do take notice of the numbers as well as the subject they’re being contacted about </a:t>
            </a:r>
            <a:r>
              <a:rPr lang="en-GB" dirty="0">
                <a:hlinkClick r:id="rId2"/>
              </a:rPr>
              <a:t>https://</a:t>
            </a:r>
            <a:r>
              <a:rPr lang="en-GB" dirty="0" err="1">
                <a:hlinkClick r:id="rId2"/>
              </a:rPr>
              <a:t>www.writetothem.com</a:t>
            </a:r>
            <a:r>
              <a:rPr lang="en-GB" dirty="0">
                <a:hlinkClick r:id="rId2"/>
              </a:rPr>
              <a:t>/</a:t>
            </a:r>
            <a:r>
              <a:rPr lang="en-GB" dirty="0"/>
              <a:t> </a:t>
            </a:r>
            <a:endParaRPr lang="en-US" dirty="0"/>
          </a:p>
        </p:txBody>
      </p:sp>
    </p:spTree>
    <p:extLst>
      <p:ext uri="{BB962C8B-B14F-4D97-AF65-F5344CB8AC3E}">
        <p14:creationId xmlns:p14="http://schemas.microsoft.com/office/powerpoint/2010/main" val="3917805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DCF7E-6A9E-5B41-B8AB-8671AF797BCB}"/>
              </a:ext>
            </a:extLst>
          </p:cNvPr>
          <p:cNvSpPr>
            <a:spLocks noGrp="1"/>
          </p:cNvSpPr>
          <p:nvPr>
            <p:ph type="title"/>
          </p:nvPr>
        </p:nvSpPr>
        <p:spPr/>
        <p:txBody>
          <a:bodyPr/>
          <a:lstStyle/>
          <a:p>
            <a:r>
              <a:rPr lang="en-GB" dirty="0"/>
              <a:t>Perspectives</a:t>
            </a:r>
            <a:endParaRPr lang="en-US" dirty="0"/>
          </a:p>
        </p:txBody>
      </p:sp>
      <p:sp>
        <p:nvSpPr>
          <p:cNvPr id="3" name="Content Placeholder 2">
            <a:extLst>
              <a:ext uri="{FF2B5EF4-FFF2-40B4-BE49-F238E27FC236}">
                <a16:creationId xmlns:a16="http://schemas.microsoft.com/office/drawing/2014/main" id="{5A457563-FF28-AD44-B5AF-803308059385}"/>
              </a:ext>
            </a:extLst>
          </p:cNvPr>
          <p:cNvSpPr>
            <a:spLocks noGrp="1"/>
          </p:cNvSpPr>
          <p:nvPr>
            <p:ph idx="1"/>
          </p:nvPr>
        </p:nvSpPr>
        <p:spPr/>
        <p:txBody>
          <a:bodyPr/>
          <a:lstStyle/>
          <a:p>
            <a:r>
              <a:rPr lang="en-GB" dirty="0"/>
              <a:t>I come at this mainly from the point of view of activism. I’ve been involved in climate campaigning - especially fossil fuels disinvestment - since 2013. </a:t>
            </a:r>
          </a:p>
          <a:p>
            <a:r>
              <a:rPr lang="en-GB" dirty="0"/>
              <a:t>In this huge topic what are some of the emergent threads?</a:t>
            </a:r>
          </a:p>
          <a:p>
            <a:r>
              <a:rPr lang="en-GB" dirty="0"/>
              <a:t>How as individuals are we responding, but also what kinds of conversations about climate are we having as educators with children and young people?</a:t>
            </a:r>
          </a:p>
        </p:txBody>
      </p:sp>
    </p:spTree>
    <p:extLst>
      <p:ext uri="{BB962C8B-B14F-4D97-AF65-F5344CB8AC3E}">
        <p14:creationId xmlns:p14="http://schemas.microsoft.com/office/powerpoint/2010/main" val="2638134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FC98-5D9C-7B49-81F0-56FFDBDE1115}"/>
              </a:ext>
            </a:extLst>
          </p:cNvPr>
          <p:cNvSpPr>
            <a:spLocks noGrp="1"/>
          </p:cNvSpPr>
          <p:nvPr>
            <p:ph type="title"/>
          </p:nvPr>
        </p:nvSpPr>
        <p:spPr/>
        <p:txBody>
          <a:bodyPr/>
          <a:lstStyle/>
          <a:p>
            <a:r>
              <a:rPr lang="en-GB" dirty="0"/>
              <a:t>The pedagogical problem</a:t>
            </a:r>
            <a:endParaRPr lang="en-US" dirty="0"/>
          </a:p>
        </p:txBody>
      </p:sp>
      <p:sp>
        <p:nvSpPr>
          <p:cNvPr id="3" name="Content Placeholder 2">
            <a:extLst>
              <a:ext uri="{FF2B5EF4-FFF2-40B4-BE49-F238E27FC236}">
                <a16:creationId xmlns:a16="http://schemas.microsoft.com/office/drawing/2014/main" id="{AAACC963-A90A-6745-A3AF-A2C3FF4D38D1}"/>
              </a:ext>
            </a:extLst>
          </p:cNvPr>
          <p:cNvSpPr>
            <a:spLocks noGrp="1"/>
          </p:cNvSpPr>
          <p:nvPr>
            <p:ph idx="1"/>
          </p:nvPr>
        </p:nvSpPr>
        <p:spPr/>
        <p:txBody>
          <a:bodyPr/>
          <a:lstStyle/>
          <a:p>
            <a:r>
              <a:rPr lang="en-GB" dirty="0"/>
              <a:t>How do we teach subjects about which we may feel emotionally vulnerable, and fear our pupils will be vulnerable too?</a:t>
            </a:r>
          </a:p>
          <a:p>
            <a:endParaRPr lang="en-GB" dirty="0"/>
          </a:p>
          <a:p>
            <a:r>
              <a:rPr lang="en-GB" b="1" i="1" dirty="0"/>
              <a:t>Question….</a:t>
            </a:r>
            <a:r>
              <a:rPr lang="en-GB" dirty="0"/>
              <a:t> Are there other areas of the curriculum which you find uncomfortable and would rather avoid? What did you learn - or not learn - as a student from teachers who had the same problem?</a:t>
            </a:r>
            <a:endParaRPr lang="en-US" b="1" i="1" dirty="0"/>
          </a:p>
        </p:txBody>
      </p:sp>
    </p:spTree>
    <p:extLst>
      <p:ext uri="{BB962C8B-B14F-4D97-AF65-F5344CB8AC3E}">
        <p14:creationId xmlns:p14="http://schemas.microsoft.com/office/powerpoint/2010/main" val="21005959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A78BE-E7F2-7843-BC2E-B17676E06E31}"/>
              </a:ext>
            </a:extLst>
          </p:cNvPr>
          <p:cNvSpPr>
            <a:spLocks noGrp="1"/>
          </p:cNvSpPr>
          <p:nvPr>
            <p:ph type="title"/>
          </p:nvPr>
        </p:nvSpPr>
        <p:spPr/>
        <p:txBody>
          <a:bodyPr>
            <a:normAutofit/>
          </a:bodyPr>
          <a:lstStyle/>
          <a:p>
            <a:r>
              <a:rPr lang="en-GB" sz="3200" dirty="0"/>
              <a:t>Reasons to be cheerful</a:t>
            </a:r>
            <a:endParaRPr lang="en-US" sz="3200" dirty="0"/>
          </a:p>
        </p:txBody>
      </p:sp>
      <p:sp>
        <p:nvSpPr>
          <p:cNvPr id="3" name="Content Placeholder 2">
            <a:extLst>
              <a:ext uri="{FF2B5EF4-FFF2-40B4-BE49-F238E27FC236}">
                <a16:creationId xmlns:a16="http://schemas.microsoft.com/office/drawing/2014/main" id="{A899829C-6B3B-3B4C-9911-39C7044DC4DB}"/>
              </a:ext>
            </a:extLst>
          </p:cNvPr>
          <p:cNvSpPr>
            <a:spLocks noGrp="1"/>
          </p:cNvSpPr>
          <p:nvPr>
            <p:ph idx="1"/>
          </p:nvPr>
        </p:nvSpPr>
        <p:spPr/>
        <p:txBody>
          <a:bodyPr>
            <a:noAutofit/>
          </a:bodyPr>
          <a:lstStyle/>
          <a:p>
            <a:r>
              <a:rPr lang="en-GB" sz="2000" dirty="0" err="1"/>
              <a:t>Adapating</a:t>
            </a:r>
            <a:r>
              <a:rPr lang="en-GB" sz="2000" dirty="0"/>
              <a:t> and mitigating – as individuals make changes to their lives they tend to spread the good news! As the philosopher said, one virtuous act tends to lead to others.</a:t>
            </a:r>
          </a:p>
          <a:p>
            <a:r>
              <a:rPr lang="en-GB" sz="2000" dirty="0"/>
              <a:t>Economics – the affordability of new technologies is rapidly falling which means we are in the midst of a great expansion. Done well, this should lead to many developing countries ‘leapfrogging’ the dirty development phase of the old industrial revolution involving fossil fuels</a:t>
            </a:r>
          </a:p>
          <a:p>
            <a:r>
              <a:rPr lang="en-GB" sz="2000" dirty="0"/>
              <a:t>The low cost of renewables is putting pressure on fossil fuel companies who are seeing a steady drift of investors away from them. Campaigners often focus on </a:t>
            </a:r>
            <a:r>
              <a:rPr lang="en-GB" sz="2000" b="1" i="1" dirty="0"/>
              <a:t>fossil fuel divestment</a:t>
            </a:r>
            <a:r>
              <a:rPr lang="en-GB" sz="2000" dirty="0"/>
              <a:t> as the fastest and most urgent path to preventing climate disaster</a:t>
            </a:r>
          </a:p>
          <a:p>
            <a:r>
              <a:rPr lang="en-GB" sz="2000" dirty="0"/>
              <a:t>Carbon capture and storage – CCS – promising but at present not scaleable. It’s a reason for hope but cannot be argued by politicians as a reason for not acting now because the technology isn’t there yet.</a:t>
            </a:r>
          </a:p>
          <a:p>
            <a:r>
              <a:rPr lang="en-GB" sz="2000" dirty="0"/>
              <a:t>Human ingenuity and determination to solve problems is amazing and inspiring –stories abound. Listen, for example, to ’39 ways to save the planet’: </a:t>
            </a:r>
            <a:r>
              <a:rPr lang="en-GB" sz="2000" dirty="0">
                <a:hlinkClick r:id="rId2"/>
              </a:rPr>
              <a:t>https://</a:t>
            </a:r>
            <a:r>
              <a:rPr lang="en-GB" sz="2000" dirty="0" err="1">
                <a:hlinkClick r:id="rId2"/>
              </a:rPr>
              <a:t>www.bbc.co.uk</a:t>
            </a:r>
            <a:r>
              <a:rPr lang="en-GB" sz="2000" dirty="0">
                <a:hlinkClick r:id="rId2"/>
              </a:rPr>
              <a:t>/programmes/</a:t>
            </a:r>
            <a:r>
              <a:rPr lang="en-GB" sz="2000" dirty="0" err="1">
                <a:hlinkClick r:id="rId2"/>
              </a:rPr>
              <a:t>m000qwt3</a:t>
            </a:r>
            <a:endParaRPr lang="en-GB" sz="2000" dirty="0"/>
          </a:p>
          <a:p>
            <a:r>
              <a:rPr lang="en-GB" sz="2000" dirty="0"/>
              <a:t>A new respect; a new sense of interconnectedness between human beings and our environment? In the words of the song, the sense that ‘You don’t know what you’ve got till it’s gone’ is a wake-up for so many people to recognise and protect the extraordinary beauty of our planet.</a:t>
            </a:r>
            <a:endParaRPr lang="en-US" sz="2000" dirty="0"/>
          </a:p>
        </p:txBody>
      </p:sp>
    </p:spTree>
    <p:extLst>
      <p:ext uri="{BB962C8B-B14F-4D97-AF65-F5344CB8AC3E}">
        <p14:creationId xmlns:p14="http://schemas.microsoft.com/office/powerpoint/2010/main" val="2551860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CE02D-B4E6-F543-A554-8B4A44FB2328}"/>
              </a:ext>
            </a:extLst>
          </p:cNvPr>
          <p:cNvSpPr>
            <a:spLocks noGrp="1"/>
          </p:cNvSpPr>
          <p:nvPr>
            <p:ph type="title"/>
          </p:nvPr>
        </p:nvSpPr>
        <p:spPr/>
        <p:txBody>
          <a:bodyPr/>
          <a:lstStyle/>
          <a:p>
            <a:r>
              <a:rPr lang="en-GB" dirty="0"/>
              <a:t>Back to the Nature Table?</a:t>
            </a:r>
            <a:endParaRPr lang="en-US" dirty="0"/>
          </a:p>
        </p:txBody>
      </p:sp>
      <p:sp>
        <p:nvSpPr>
          <p:cNvPr id="3" name="Content Placeholder 2">
            <a:extLst>
              <a:ext uri="{FF2B5EF4-FFF2-40B4-BE49-F238E27FC236}">
                <a16:creationId xmlns:a16="http://schemas.microsoft.com/office/drawing/2014/main" id="{23EEC334-C08B-3941-A959-646E2B978E95}"/>
              </a:ext>
            </a:extLst>
          </p:cNvPr>
          <p:cNvSpPr>
            <a:spLocks noGrp="1"/>
          </p:cNvSpPr>
          <p:nvPr>
            <p:ph idx="1"/>
          </p:nvPr>
        </p:nvSpPr>
        <p:spPr/>
        <p:txBody>
          <a:bodyPr>
            <a:normAutofit lnSpcReduction="10000"/>
          </a:bodyPr>
          <a:lstStyle/>
          <a:p>
            <a:r>
              <a:rPr lang="en-GB" dirty="0"/>
              <a:t>Climate change and the global ecological emergency are not easy subjects to teach. </a:t>
            </a:r>
          </a:p>
          <a:p>
            <a:r>
              <a:rPr lang="en-GB" dirty="0"/>
              <a:t> Because teachers are supposed to </a:t>
            </a:r>
            <a:r>
              <a:rPr lang="en-GB"/>
              <a:t>be </a:t>
            </a:r>
            <a:r>
              <a:rPr lang="en-GB" b="1" i="1"/>
              <a:t>inspiring!</a:t>
            </a:r>
            <a:endParaRPr lang="en-GB" b="1" i="1" dirty="0"/>
          </a:p>
          <a:p>
            <a:r>
              <a:rPr lang="en-GB" dirty="0"/>
              <a:t>A very long time ago every primary classroom had a </a:t>
            </a:r>
            <a:r>
              <a:rPr lang="en-GB" b="1" i="1" dirty="0"/>
              <a:t>nature table</a:t>
            </a:r>
            <a:r>
              <a:rPr lang="en-GB" dirty="0"/>
              <a:t>. Onto this eager children would place conkers, and funny looking stones, and feathers, and twigs. Then quite often the teacher would gather everyone around to admire and chat about these things. </a:t>
            </a:r>
          </a:p>
          <a:p>
            <a:r>
              <a:rPr lang="en-GB" dirty="0"/>
              <a:t>Now I remember this well. I can’t say I think the seven year old me learnt much, but there is a lesson here. Which is: in every which way possible maybe the job of teachers right now is to help children fall in love with the world around them again.</a:t>
            </a:r>
            <a:endParaRPr lang="en-US" dirty="0"/>
          </a:p>
        </p:txBody>
      </p:sp>
    </p:spTree>
    <p:extLst>
      <p:ext uri="{BB962C8B-B14F-4D97-AF65-F5344CB8AC3E}">
        <p14:creationId xmlns:p14="http://schemas.microsoft.com/office/powerpoint/2010/main" val="472766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fill="hold" grpId="0" nodeType="clickEffect">
                                  <p:stCondLst>
                                    <p:cond delay="0"/>
                                  </p:stCondLst>
                                  <p:childTnLst>
                                    <p:anim calcmode="discrete" valueType="str">
                                      <p:cBhvr override="childStyle">
                                        <p:cTn id="6" dur="2000" fill="hold"/>
                                        <p:tgtEl>
                                          <p:spTgt spid="3">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7" fill="hold">
                      <p:stCondLst>
                        <p:cond delay="indefinite"/>
                      </p:stCondLst>
                      <p:childTnLst>
                        <p:par>
                          <p:cTn id="8" fill="hold">
                            <p:stCondLst>
                              <p:cond delay="0"/>
                            </p:stCondLst>
                            <p:childTnLst>
                              <p:par>
                                <p:cTn id="9" presetID="10" presetClass="emph" presetSubtype="0" fill="hold" grpId="0" nodeType="clickEffect">
                                  <p:stCondLst>
                                    <p:cond delay="0"/>
                                  </p:stCondLst>
                                  <p:childTnLst>
                                    <p:anim calcmode="discrete" valueType="str">
                                      <p:cBhvr override="childStyle">
                                        <p:cTn id="10" dur="2000" fill="hold"/>
                                        <p:tgtEl>
                                          <p:spTgt spid="3">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mph" presetSubtype="0" fill="hold" grpId="0" nodeType="clickEffect">
                                  <p:stCondLst>
                                    <p:cond delay="0"/>
                                  </p:stCondLst>
                                  <p:childTnLst>
                                    <p:anim calcmode="discrete" valueType="str">
                                      <p:cBhvr override="childStyle">
                                        <p:cTn id="14" dur="2000" fill="hold"/>
                                        <p:tgtEl>
                                          <p:spTgt spid="3">
                                            <p:txEl>
                                              <p:pRg st="2" end="2"/>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mph" presetSubtype="0" fill="hold" grpId="0" nodeType="clickEffect">
                                  <p:stCondLst>
                                    <p:cond delay="0"/>
                                  </p:stCondLst>
                                  <p:childTnLst>
                                    <p:anim calcmode="discrete" valueType="str">
                                      <p:cBhvr override="childStyle">
                                        <p:cTn id="18" dur="2000" fill="hold"/>
                                        <p:tgtEl>
                                          <p:spTgt spid="3">
                                            <p:txEl>
                                              <p:pRg st="3" end="3"/>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EC61AA-9E43-A541-B435-E24F98822A7F}"/>
              </a:ext>
            </a:extLst>
          </p:cNvPr>
          <p:cNvSpPr>
            <a:spLocks noGrp="1"/>
          </p:cNvSpPr>
          <p:nvPr>
            <p:ph idx="4294967295"/>
          </p:nvPr>
        </p:nvSpPr>
        <p:spPr>
          <a:xfrm>
            <a:off x="0" y="957499"/>
            <a:ext cx="10515600" cy="4351338"/>
          </a:xfrm>
        </p:spPr>
        <p:txBody>
          <a:bodyPr>
            <a:noAutofit/>
          </a:bodyPr>
          <a:lstStyle/>
          <a:p>
            <a:endParaRPr lang="en-US" sz="1400" dirty="0"/>
          </a:p>
        </p:txBody>
      </p:sp>
    </p:spTree>
    <p:extLst>
      <p:ext uri="{BB962C8B-B14F-4D97-AF65-F5344CB8AC3E}">
        <p14:creationId xmlns:p14="http://schemas.microsoft.com/office/powerpoint/2010/main" val="31588319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8ACEC-ADBA-7248-B741-5A543293321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3F7E878-A942-2143-B235-0F7A68A98F4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628443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2DE28-A213-E544-8A0D-21345E001021}"/>
              </a:ext>
            </a:extLst>
          </p:cNvPr>
          <p:cNvSpPr>
            <a:spLocks noGrp="1"/>
          </p:cNvSpPr>
          <p:nvPr>
            <p:ph type="title"/>
          </p:nvPr>
        </p:nvSpPr>
        <p:spPr/>
        <p:txBody>
          <a:bodyPr>
            <a:normAutofit/>
          </a:bodyPr>
          <a:lstStyle/>
          <a:p>
            <a:r>
              <a:rPr lang="en-GB" sz="3200" dirty="0"/>
              <a:t>Short film:  </a:t>
            </a:r>
            <a:r>
              <a:rPr lang="en-GB" sz="3200" b="1" i="1" dirty="0"/>
              <a:t>Climate change, the facts</a:t>
            </a:r>
            <a:endParaRPr lang="en-US" sz="3200" dirty="0"/>
          </a:p>
        </p:txBody>
      </p:sp>
      <p:sp>
        <p:nvSpPr>
          <p:cNvPr id="3" name="Content Placeholder 2">
            <a:extLst>
              <a:ext uri="{FF2B5EF4-FFF2-40B4-BE49-F238E27FC236}">
                <a16:creationId xmlns:a16="http://schemas.microsoft.com/office/drawing/2014/main" id="{9CE80A58-A386-EC41-BEF5-2FE4359C3226}"/>
              </a:ext>
            </a:extLst>
          </p:cNvPr>
          <p:cNvSpPr>
            <a:spLocks noGrp="1"/>
          </p:cNvSpPr>
          <p:nvPr>
            <p:ph idx="1"/>
          </p:nvPr>
        </p:nvSpPr>
        <p:spPr/>
        <p:txBody>
          <a:bodyPr/>
          <a:lstStyle/>
          <a:p>
            <a:r>
              <a:rPr lang="en-GB" dirty="0"/>
              <a:t>We’ll watch a couple of minutes of a short film (there’s a longer version if you’re interested) which graphically describes the problem. It includes interviews with some leading scientists, including James Hansen, whose 1988 Congressional statement was a landmark moment in the recognition of the seriousness of the issue.</a:t>
            </a:r>
          </a:p>
          <a:p>
            <a:r>
              <a:rPr lang="en-GB" dirty="0"/>
              <a:t>One line of questions you might want to pick up is why politicians and others have been so ineffective in heeding scientific advice and taking action. </a:t>
            </a:r>
          </a:p>
          <a:p>
            <a:endParaRPr lang="en-US" dirty="0"/>
          </a:p>
        </p:txBody>
      </p:sp>
    </p:spTree>
    <p:extLst>
      <p:ext uri="{BB962C8B-B14F-4D97-AF65-F5344CB8AC3E}">
        <p14:creationId xmlns:p14="http://schemas.microsoft.com/office/powerpoint/2010/main" val="2943078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AABBD-6308-7B40-BC23-BA0F403253FE}"/>
              </a:ext>
            </a:extLst>
          </p:cNvPr>
          <p:cNvSpPr>
            <a:spLocks noGrp="1"/>
          </p:cNvSpPr>
          <p:nvPr>
            <p:ph type="title"/>
          </p:nvPr>
        </p:nvSpPr>
        <p:spPr/>
        <p:txBody>
          <a:bodyPr>
            <a:normAutofit fontScale="90000"/>
          </a:bodyPr>
          <a:lstStyle/>
          <a:p>
            <a:r>
              <a:rPr lang="en-GB" sz="2800" dirty="0"/>
              <a:t>The greenhouse gases – mainly carbon dioxide, methane and water vapour - allow some of the infrared radiation to be re-absorbed (down arrow on right). Over hundreds of thousands of years this has created the warm atmosphere in which life as we know it, including human life, has been able to develop. The problem now is that there is too great an increase in these gases for effective absorption to occur. The planet is overheating. </a:t>
            </a:r>
            <a:endParaRPr lang="en-US" sz="2800" dirty="0"/>
          </a:p>
        </p:txBody>
      </p:sp>
      <p:pic>
        <p:nvPicPr>
          <p:cNvPr id="6" name="Content Placeholder 5">
            <a:extLst>
              <a:ext uri="{FF2B5EF4-FFF2-40B4-BE49-F238E27FC236}">
                <a16:creationId xmlns:a16="http://schemas.microsoft.com/office/drawing/2014/main" id="{48D30DFA-C273-4442-884E-C6022AD23521}"/>
              </a:ext>
            </a:extLst>
          </p:cNvPr>
          <p:cNvPicPr>
            <a:picLocks noGrp="1" noChangeAspect="1"/>
          </p:cNvPicPr>
          <p:nvPr>
            <p:ph idx="1"/>
          </p:nvPr>
        </p:nvPicPr>
        <p:blipFill>
          <a:blip r:embed="rId2"/>
          <a:stretch>
            <a:fillRect/>
          </a:stretch>
        </p:blipFill>
        <p:spPr>
          <a:xfrm>
            <a:off x="4233083" y="2494643"/>
            <a:ext cx="5110487" cy="3840238"/>
          </a:xfrm>
          <a:prstGeom prst="rect">
            <a:avLst/>
          </a:prstGeom>
        </p:spPr>
      </p:pic>
    </p:spTree>
    <p:extLst>
      <p:ext uri="{BB962C8B-B14F-4D97-AF65-F5344CB8AC3E}">
        <p14:creationId xmlns:p14="http://schemas.microsoft.com/office/powerpoint/2010/main" val="703835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21400-4336-4544-8A31-55CDF0D2105E}"/>
              </a:ext>
            </a:extLst>
          </p:cNvPr>
          <p:cNvSpPr>
            <a:spLocks noGrp="1"/>
          </p:cNvSpPr>
          <p:nvPr>
            <p:ph type="title"/>
          </p:nvPr>
        </p:nvSpPr>
        <p:spPr/>
        <p:txBody>
          <a:bodyPr>
            <a:noAutofit/>
          </a:bodyPr>
          <a:lstStyle/>
          <a:p>
            <a:r>
              <a:rPr lang="en-GB" sz="2000" dirty="0"/>
              <a:t>The famous ‘hockey stick’ graph summarises pre-written evidence  (in blue here) based mainly on tree rings and ice structures together with data collected from late 19 century (in red).</a:t>
            </a:r>
            <a:br>
              <a:rPr lang="en-GB" sz="2000" dirty="0"/>
            </a:br>
            <a:r>
              <a:rPr lang="en-GB" sz="2000" dirty="0"/>
              <a:t>It’s also interesting because it was the subject of an infamous attempt to discredit its authors in an organised campaign of misinformation by the pro fossil-fuel lobby. The fact that this took place just before the 2009 COP15 in Copenhagen – a disastrous failure – is claimed by many environmentalists to have set back climate action a decade.</a:t>
            </a:r>
            <a:br>
              <a:rPr lang="en-GB" sz="2000" dirty="0"/>
            </a:br>
            <a:r>
              <a:rPr lang="en-GB" sz="2000" dirty="0"/>
              <a:t>Watch the brilliant TV film ‘The Trick’ about this and for a sense of truly inspiring scientific integrity!</a:t>
            </a:r>
            <a:endParaRPr lang="en-US" sz="2000" dirty="0"/>
          </a:p>
        </p:txBody>
      </p:sp>
      <p:pic>
        <p:nvPicPr>
          <p:cNvPr id="6" name="Content Placeholder 5">
            <a:extLst>
              <a:ext uri="{FF2B5EF4-FFF2-40B4-BE49-F238E27FC236}">
                <a16:creationId xmlns:a16="http://schemas.microsoft.com/office/drawing/2014/main" id="{AD1FF63C-3319-A542-8CB4-6B19A9FC97AE}"/>
              </a:ext>
            </a:extLst>
          </p:cNvPr>
          <p:cNvPicPr>
            <a:picLocks noGrp="1" noChangeAspect="1"/>
          </p:cNvPicPr>
          <p:nvPr>
            <p:ph idx="1"/>
          </p:nvPr>
        </p:nvPicPr>
        <p:blipFill>
          <a:blip r:embed="rId2"/>
          <a:stretch>
            <a:fillRect/>
          </a:stretch>
        </p:blipFill>
        <p:spPr>
          <a:xfrm>
            <a:off x="1466548" y="2025631"/>
            <a:ext cx="8088689" cy="4696298"/>
          </a:xfrm>
          <a:prstGeom prst="rect">
            <a:avLst/>
          </a:prstGeom>
        </p:spPr>
      </p:pic>
    </p:spTree>
    <p:extLst>
      <p:ext uri="{BB962C8B-B14F-4D97-AF65-F5344CB8AC3E}">
        <p14:creationId xmlns:p14="http://schemas.microsoft.com/office/powerpoint/2010/main" val="649801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A8902-A620-5B41-BA98-EADF59A538D4}"/>
              </a:ext>
            </a:extLst>
          </p:cNvPr>
          <p:cNvSpPr>
            <a:spLocks noGrp="1"/>
          </p:cNvSpPr>
          <p:nvPr>
            <p:ph type="title"/>
          </p:nvPr>
        </p:nvSpPr>
        <p:spPr/>
        <p:txBody>
          <a:bodyPr/>
          <a:lstStyle/>
          <a:p>
            <a:r>
              <a:rPr lang="en-GB" dirty="0"/>
              <a:t>Where we’re at (more or less) now</a:t>
            </a:r>
            <a:endParaRPr lang="en-US" dirty="0"/>
          </a:p>
        </p:txBody>
      </p:sp>
      <p:pic>
        <p:nvPicPr>
          <p:cNvPr id="6" name="Content Placeholder 5">
            <a:extLst>
              <a:ext uri="{FF2B5EF4-FFF2-40B4-BE49-F238E27FC236}">
                <a16:creationId xmlns:a16="http://schemas.microsoft.com/office/drawing/2014/main" id="{A6953ADF-B128-0544-95E9-A8FC05FC6C3D}"/>
              </a:ext>
            </a:extLst>
          </p:cNvPr>
          <p:cNvPicPr>
            <a:picLocks noGrp="1" noChangeAspect="1"/>
          </p:cNvPicPr>
          <p:nvPr>
            <p:ph idx="1"/>
          </p:nvPr>
        </p:nvPicPr>
        <p:blipFill>
          <a:blip r:embed="rId2"/>
          <a:stretch>
            <a:fillRect/>
          </a:stretch>
        </p:blipFill>
        <p:spPr>
          <a:xfrm>
            <a:off x="2351649" y="1544483"/>
            <a:ext cx="6103066" cy="4431186"/>
          </a:xfrm>
          <a:prstGeom prst="rect">
            <a:avLst/>
          </a:prstGeom>
        </p:spPr>
      </p:pic>
    </p:spTree>
    <p:extLst>
      <p:ext uri="{BB962C8B-B14F-4D97-AF65-F5344CB8AC3E}">
        <p14:creationId xmlns:p14="http://schemas.microsoft.com/office/powerpoint/2010/main" val="684059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185F8-E8FB-5740-A35E-B51AFEE14927}"/>
              </a:ext>
            </a:extLst>
          </p:cNvPr>
          <p:cNvSpPr>
            <a:spLocks noGrp="1"/>
          </p:cNvSpPr>
          <p:nvPr>
            <p:ph type="title"/>
          </p:nvPr>
        </p:nvSpPr>
        <p:spPr/>
        <p:txBody>
          <a:bodyPr/>
          <a:lstStyle/>
          <a:p>
            <a:endParaRPr lang="en-US"/>
          </a:p>
        </p:txBody>
      </p:sp>
      <p:pic>
        <p:nvPicPr>
          <p:cNvPr id="6" name="Content Placeholder 5">
            <a:extLst>
              <a:ext uri="{FF2B5EF4-FFF2-40B4-BE49-F238E27FC236}">
                <a16:creationId xmlns:a16="http://schemas.microsoft.com/office/drawing/2014/main" id="{9CD745C0-44DB-FE4C-8C2D-68F6513F0BDA}"/>
              </a:ext>
            </a:extLst>
          </p:cNvPr>
          <p:cNvPicPr>
            <a:picLocks noGrp="1" noChangeAspect="1"/>
          </p:cNvPicPr>
          <p:nvPr>
            <p:ph idx="1"/>
          </p:nvPr>
        </p:nvPicPr>
        <p:blipFill>
          <a:blip r:embed="rId2"/>
          <a:stretch>
            <a:fillRect/>
          </a:stretch>
        </p:blipFill>
        <p:spPr>
          <a:xfrm>
            <a:off x="1572381" y="529167"/>
            <a:ext cx="9026071" cy="6328833"/>
          </a:xfrm>
          <a:prstGeom prst="rect">
            <a:avLst/>
          </a:prstGeom>
        </p:spPr>
      </p:pic>
    </p:spTree>
    <p:extLst>
      <p:ext uri="{BB962C8B-B14F-4D97-AF65-F5344CB8AC3E}">
        <p14:creationId xmlns:p14="http://schemas.microsoft.com/office/powerpoint/2010/main" val="1424254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C4365-A698-E14F-84A2-A2C1B2261327}"/>
              </a:ext>
            </a:extLst>
          </p:cNvPr>
          <p:cNvSpPr>
            <a:spLocks noGrp="1"/>
          </p:cNvSpPr>
          <p:nvPr>
            <p:ph type="title"/>
          </p:nvPr>
        </p:nvSpPr>
        <p:spPr/>
        <p:txBody>
          <a:bodyPr/>
          <a:lstStyle/>
          <a:p>
            <a:r>
              <a:rPr lang="en-GB" dirty="0"/>
              <a:t>Consequences of 2 degrees of warming</a:t>
            </a:r>
            <a:endParaRPr lang="en-US" dirty="0"/>
          </a:p>
        </p:txBody>
      </p:sp>
      <p:pic>
        <p:nvPicPr>
          <p:cNvPr id="6" name="Content Placeholder 5">
            <a:extLst>
              <a:ext uri="{FF2B5EF4-FFF2-40B4-BE49-F238E27FC236}">
                <a16:creationId xmlns:a16="http://schemas.microsoft.com/office/drawing/2014/main" id="{A85EA1D5-5FC5-FC4B-88CA-E24A844A17C5}"/>
              </a:ext>
            </a:extLst>
          </p:cNvPr>
          <p:cNvPicPr>
            <a:picLocks noGrp="1" noChangeAspect="1"/>
          </p:cNvPicPr>
          <p:nvPr>
            <p:ph idx="1"/>
          </p:nvPr>
        </p:nvPicPr>
        <p:blipFill>
          <a:blip r:embed="rId2"/>
          <a:stretch>
            <a:fillRect/>
          </a:stretch>
        </p:blipFill>
        <p:spPr>
          <a:xfrm>
            <a:off x="2404436" y="2363819"/>
            <a:ext cx="2551273" cy="4351338"/>
          </a:xfrm>
          <a:prstGeom prst="rect">
            <a:avLst/>
          </a:prstGeom>
        </p:spPr>
      </p:pic>
    </p:spTree>
    <p:extLst>
      <p:ext uri="{BB962C8B-B14F-4D97-AF65-F5344CB8AC3E}">
        <p14:creationId xmlns:p14="http://schemas.microsoft.com/office/powerpoint/2010/main" val="3447935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DE596-B831-304D-8798-178BBB34118E}"/>
              </a:ext>
            </a:extLst>
          </p:cNvPr>
          <p:cNvSpPr>
            <a:spLocks noGrp="1"/>
          </p:cNvSpPr>
          <p:nvPr>
            <p:ph type="title"/>
          </p:nvPr>
        </p:nvSpPr>
        <p:spPr/>
        <p:txBody>
          <a:bodyPr/>
          <a:lstStyle/>
          <a:p>
            <a:r>
              <a:rPr lang="en-GB" dirty="0"/>
              <a:t>At 2 degrees global warming</a:t>
            </a:r>
            <a:endParaRPr lang="en-US" dirty="0"/>
          </a:p>
        </p:txBody>
      </p:sp>
      <p:sp>
        <p:nvSpPr>
          <p:cNvPr id="3" name="Content Placeholder 2">
            <a:extLst>
              <a:ext uri="{FF2B5EF4-FFF2-40B4-BE49-F238E27FC236}">
                <a16:creationId xmlns:a16="http://schemas.microsoft.com/office/drawing/2014/main" id="{D58C25AC-9112-C445-9FED-D852DF4FA429}"/>
              </a:ext>
            </a:extLst>
          </p:cNvPr>
          <p:cNvSpPr>
            <a:spLocks noGrp="1"/>
          </p:cNvSpPr>
          <p:nvPr>
            <p:ph idx="1"/>
          </p:nvPr>
        </p:nvSpPr>
        <p:spPr>
          <a:xfrm>
            <a:off x="838200" y="1991935"/>
            <a:ext cx="10515600" cy="4351338"/>
          </a:xfrm>
        </p:spPr>
        <p:txBody>
          <a:bodyPr/>
          <a:lstStyle/>
          <a:p>
            <a:r>
              <a:rPr lang="en-GB" dirty="0"/>
              <a:t>Around 65 million more people are exposed to exceptional heatwaves</a:t>
            </a:r>
          </a:p>
          <a:p>
            <a:r>
              <a:rPr lang="en-GB" dirty="0"/>
              <a:t>Disappearance of Arctic sea ice</a:t>
            </a:r>
          </a:p>
          <a:p>
            <a:r>
              <a:rPr lang="en-GB" dirty="0"/>
              <a:t>10 million more people flooded by rising coastal waters</a:t>
            </a:r>
          </a:p>
          <a:p>
            <a:r>
              <a:rPr lang="en-GB" dirty="0"/>
              <a:t>Rapid decline of world food supplies</a:t>
            </a:r>
          </a:p>
          <a:p>
            <a:r>
              <a:rPr lang="en-GB" dirty="0"/>
              <a:t>99% coral reefs disappear</a:t>
            </a:r>
          </a:p>
          <a:p>
            <a:r>
              <a:rPr lang="en-GB" dirty="0"/>
              <a:t>6 million square kilometres of permafrost will melt across the Arctic</a:t>
            </a:r>
            <a:endParaRPr lang="en-US" dirty="0"/>
          </a:p>
        </p:txBody>
      </p:sp>
    </p:spTree>
    <p:extLst>
      <p:ext uri="{BB962C8B-B14F-4D97-AF65-F5344CB8AC3E}">
        <p14:creationId xmlns:p14="http://schemas.microsoft.com/office/powerpoint/2010/main" val="30784433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24</Slides>
  <Notes>0</Notes>
  <HiddenSlides>0</HiddenSlide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Climate Emergency – the facts, and what to do about them</vt:lpstr>
      <vt:lpstr>Perspectives</vt:lpstr>
      <vt:lpstr>Short film:  Climate change, the facts</vt:lpstr>
      <vt:lpstr>The greenhouse gases – mainly carbon dioxide, methane and water vapour - allow some of the infrared radiation to be re-absorbed (down arrow on right). Over hundreds of thousands of years this has created the warm atmosphere in which life as we know it, including human life, has been able to develop. The problem now is that there is too great an increase in these gases for effective absorption to occur. The planet is overheating. </vt:lpstr>
      <vt:lpstr>The famous ‘hockey stick’ graph summarises pre-written evidence  (in blue here) based mainly on tree rings and ice structures together with data collected from late 19 century (in red). It’s also interesting because it was the subject of an infamous attempt to discredit its authors in an organised campaign of misinformation by the pro fossil-fuel lobby. The fact that this took place just before the 2009 COP15 in Copenhagen – a disastrous failure – is claimed by many environmentalists to have set back climate action a decade. Watch the brilliant TV film ‘The Trick’ about this and for a sense of truly inspiring scientific integrity!</vt:lpstr>
      <vt:lpstr>Where we’re at (more or less) now</vt:lpstr>
      <vt:lpstr>PowerPoint Presentation</vt:lpstr>
      <vt:lpstr>Consequences of 2 degrees of warming</vt:lpstr>
      <vt:lpstr>At 2 degrees global warming</vt:lpstr>
      <vt:lpstr>At 2 degrees</vt:lpstr>
      <vt:lpstr>Consequences of 3 degrees warming</vt:lpstr>
      <vt:lpstr>Consequences of 4 degrees warming</vt:lpstr>
      <vt:lpstr>Adaptation and mitigation</vt:lpstr>
      <vt:lpstr>Adapting to climate change</vt:lpstr>
      <vt:lpstr>Case study: Pasig city, Philippines</vt:lpstr>
      <vt:lpstr>PowerPoint Presentation</vt:lpstr>
      <vt:lpstr>Mitigating climate change</vt:lpstr>
      <vt:lpstr>Who is responsible for making change happen? Well, everyone?  Whilst individual behavioural change is vital (at least because it involves change of mindset) the scale of adjustments needed requires massive action by governments, ‘prompted’ of course by all of us:</vt:lpstr>
      <vt:lpstr>The most important thing of all: Leave fossil fuels (oil, coal, gas) in the ground</vt:lpstr>
      <vt:lpstr>The pedagogical problem</vt:lpstr>
      <vt:lpstr>Reasons to be cheerful</vt:lpstr>
      <vt:lpstr>Back to the Nature Table?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Warwick Green Space March 25th 2022 Climate Change</dc:title>
  <dc:creator>Marilyn Hull</dc:creator>
  <cp:lastModifiedBy>Marilyn Hull</cp:lastModifiedBy>
  <cp:revision>17</cp:revision>
  <dcterms:created xsi:type="dcterms:W3CDTF">2022-03-22T11:28:52Z</dcterms:created>
  <dcterms:modified xsi:type="dcterms:W3CDTF">2022-03-25T14:24:49Z</dcterms:modified>
</cp:coreProperties>
</file>