
<file path=[Content_Types].xml><?xml version="1.0" encoding="utf-8"?>
<Types xmlns="http://schemas.openxmlformats.org/package/2006/content-types">
  <Default Extension="1" ContentType="image/png"/>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9.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1"/>
    <p:sldMasterId id="2147483865" r:id="rId2"/>
  </p:sldMasterIdLst>
  <p:notesMasterIdLst>
    <p:notesMasterId r:id="rId51"/>
  </p:notesMasterIdLst>
  <p:sldIdLst>
    <p:sldId id="256" r:id="rId3"/>
    <p:sldId id="667" r:id="rId4"/>
    <p:sldId id="683" r:id="rId5"/>
    <p:sldId id="381" r:id="rId6"/>
    <p:sldId id="648" r:id="rId7"/>
    <p:sldId id="260" r:id="rId8"/>
    <p:sldId id="261" r:id="rId9"/>
    <p:sldId id="649" r:id="rId10"/>
    <p:sldId id="672" r:id="rId11"/>
    <p:sldId id="424" r:id="rId12"/>
    <p:sldId id="660" r:id="rId13"/>
    <p:sldId id="661" r:id="rId14"/>
    <p:sldId id="662" r:id="rId15"/>
    <p:sldId id="657" r:id="rId16"/>
    <p:sldId id="650" r:id="rId17"/>
    <p:sldId id="684" r:id="rId18"/>
    <p:sldId id="676" r:id="rId19"/>
    <p:sldId id="644" r:id="rId20"/>
    <p:sldId id="641" r:id="rId21"/>
    <p:sldId id="621" r:id="rId22"/>
    <p:sldId id="575" r:id="rId23"/>
    <p:sldId id="628" r:id="rId24"/>
    <p:sldId id="629" r:id="rId25"/>
    <p:sldId id="613" r:id="rId26"/>
    <p:sldId id="617" r:id="rId27"/>
    <p:sldId id="638" r:id="rId28"/>
    <p:sldId id="639" r:id="rId29"/>
    <p:sldId id="618" r:id="rId30"/>
    <p:sldId id="663" r:id="rId31"/>
    <p:sldId id="296" r:id="rId32"/>
    <p:sldId id="682" r:id="rId33"/>
    <p:sldId id="509" r:id="rId34"/>
    <p:sldId id="272" r:id="rId35"/>
    <p:sldId id="267" r:id="rId36"/>
    <p:sldId id="497" r:id="rId37"/>
    <p:sldId id="493" r:id="rId38"/>
    <p:sldId id="325" r:id="rId39"/>
    <p:sldId id="468" r:id="rId40"/>
    <p:sldId id="450" r:id="rId41"/>
    <p:sldId id="421" r:id="rId42"/>
    <p:sldId id="442" r:id="rId43"/>
    <p:sldId id="642" r:id="rId44"/>
    <p:sldId id="658" r:id="rId45"/>
    <p:sldId id="679" r:id="rId46"/>
    <p:sldId id="614" r:id="rId47"/>
    <p:sldId id="674" r:id="rId48"/>
    <p:sldId id="681" r:id="rId49"/>
    <p:sldId id="334" r:id="rId50"/>
  </p:sldIdLst>
  <p:sldSz cx="12192000" cy="6858000"/>
  <p:notesSz cx="6889750" cy="100187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90" autoAdjust="0"/>
    <p:restoredTop sz="78545" autoAdjust="0"/>
  </p:normalViewPr>
  <p:slideViewPr>
    <p:cSldViewPr snapToGrid="0">
      <p:cViewPr varScale="1">
        <p:scale>
          <a:sx n="67" d="100"/>
          <a:sy n="67" d="100"/>
        </p:scale>
        <p:origin x="1301"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8" Type="http://schemas.openxmlformats.org/officeDocument/2006/relationships/slide" Target="slides/slide6.xml"/><Relationship Id="rId51" Type="http://schemas.openxmlformats.org/officeDocument/2006/relationships/notesMaster" Target="notesMasters/notesMaster1.xml"/><Relationship Id="rId3"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97AEEB1-2367-4ED6-8BE5-993F6AFEB09D}"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1BB15585-B041-4AF0-9426-7A8EA3726FEC}">
      <dgm:prSet/>
      <dgm:spPr/>
      <dgm:t>
        <a:bodyPr/>
        <a:lstStyle/>
        <a:p>
          <a:r>
            <a:rPr lang="en-GB"/>
            <a:t>1.6 million recorded as having a first language known or believed to be other than English (</a:t>
          </a:r>
          <a:r>
            <a:rPr lang="en-GB" i="1"/>
            <a:t>Census January 2021</a:t>
          </a:r>
          <a:r>
            <a:rPr lang="en-GB"/>
            <a:t>)</a:t>
          </a:r>
          <a:endParaRPr lang="en-US"/>
        </a:p>
      </dgm:t>
    </dgm:pt>
    <dgm:pt modelId="{6FA0A8CC-3CC9-4A4B-9513-11EB8BEF1B74}" type="parTrans" cxnId="{15824D28-DACD-4EB8-82F1-28C9DCE37E38}">
      <dgm:prSet/>
      <dgm:spPr/>
      <dgm:t>
        <a:bodyPr/>
        <a:lstStyle/>
        <a:p>
          <a:endParaRPr lang="en-US"/>
        </a:p>
      </dgm:t>
    </dgm:pt>
    <dgm:pt modelId="{D2959BBA-A531-4D6B-81B0-44A84E716F12}" type="sibTrans" cxnId="{15824D28-DACD-4EB8-82F1-28C9DCE37E38}">
      <dgm:prSet/>
      <dgm:spPr/>
      <dgm:t>
        <a:bodyPr/>
        <a:lstStyle/>
        <a:p>
          <a:endParaRPr lang="en-US"/>
        </a:p>
      </dgm:t>
    </dgm:pt>
    <dgm:pt modelId="{B313AA4C-F77D-4D9D-AFF8-DEECF0606E60}">
      <dgm:prSet/>
      <dgm:spPr/>
      <dgm:t>
        <a:bodyPr/>
        <a:lstStyle/>
        <a:p>
          <a:r>
            <a:rPr lang="en-GB"/>
            <a:t>41% of teachers now work in English schools in multilingual settings (</a:t>
          </a:r>
          <a:r>
            <a:rPr lang="en-GB" i="1"/>
            <a:t>OECD Teaching and Learning survey</a:t>
          </a:r>
          <a:r>
            <a:rPr lang="en-GB"/>
            <a:t>)</a:t>
          </a:r>
          <a:endParaRPr lang="en-US"/>
        </a:p>
      </dgm:t>
    </dgm:pt>
    <dgm:pt modelId="{7F67278C-A928-4DED-AF4E-9E6EA78C10AB}" type="parTrans" cxnId="{D70E5FBE-64B0-45D3-81E9-6A4F380D59EE}">
      <dgm:prSet/>
      <dgm:spPr/>
      <dgm:t>
        <a:bodyPr/>
        <a:lstStyle/>
        <a:p>
          <a:endParaRPr lang="en-US"/>
        </a:p>
      </dgm:t>
    </dgm:pt>
    <dgm:pt modelId="{6D16D0E6-D452-4E9A-A06B-1ABE2C479C92}" type="sibTrans" cxnId="{D70E5FBE-64B0-45D3-81E9-6A4F380D59EE}">
      <dgm:prSet/>
      <dgm:spPr/>
      <dgm:t>
        <a:bodyPr/>
        <a:lstStyle/>
        <a:p>
          <a:endParaRPr lang="en-US"/>
        </a:p>
      </dgm:t>
    </dgm:pt>
    <dgm:pt modelId="{E4F2C3EB-D4B4-45EF-BBB2-75DA9E58FEFE}">
      <dgm:prSet/>
      <dgm:spPr/>
      <dgm:t>
        <a:bodyPr/>
        <a:lstStyle/>
        <a:p>
          <a:r>
            <a:rPr lang="en-GB"/>
            <a:t>School closures have had a greater negative impact on learning for pupils using EAL (NFER survey 2021)</a:t>
          </a:r>
          <a:endParaRPr lang="en-US"/>
        </a:p>
      </dgm:t>
    </dgm:pt>
    <dgm:pt modelId="{E7D5095B-5196-4CB5-9B43-9885F84256FD}" type="parTrans" cxnId="{32AF7608-92F2-4EB2-8556-3BDC528A0347}">
      <dgm:prSet/>
      <dgm:spPr/>
      <dgm:t>
        <a:bodyPr/>
        <a:lstStyle/>
        <a:p>
          <a:endParaRPr lang="en-US"/>
        </a:p>
      </dgm:t>
    </dgm:pt>
    <dgm:pt modelId="{B6C0AE71-22A8-45F1-A41B-11642BBAE84E}" type="sibTrans" cxnId="{32AF7608-92F2-4EB2-8556-3BDC528A0347}">
      <dgm:prSet/>
      <dgm:spPr/>
      <dgm:t>
        <a:bodyPr/>
        <a:lstStyle/>
        <a:p>
          <a:endParaRPr lang="en-US"/>
        </a:p>
      </dgm:t>
    </dgm:pt>
    <dgm:pt modelId="{F0810AE5-0869-4D55-9BEB-6585622725A4}">
      <dgm:prSet/>
      <dgm:spPr/>
      <dgm:t>
        <a:bodyPr/>
        <a:lstStyle/>
        <a:p>
          <a:r>
            <a:rPr lang="en-GB"/>
            <a:t>UKRS,ARAP, Operation Warm Welcome programmes have increased the amount of EAL learners in schools recently</a:t>
          </a:r>
          <a:endParaRPr lang="en-US"/>
        </a:p>
      </dgm:t>
    </dgm:pt>
    <dgm:pt modelId="{E311331A-6542-4376-AB83-E1B98CF2AD19}" type="parTrans" cxnId="{672B830F-6770-4E2B-8646-56790A49C8EC}">
      <dgm:prSet/>
      <dgm:spPr/>
      <dgm:t>
        <a:bodyPr/>
        <a:lstStyle/>
        <a:p>
          <a:endParaRPr lang="en-US"/>
        </a:p>
      </dgm:t>
    </dgm:pt>
    <dgm:pt modelId="{DF3E8E9F-6416-4E46-B735-EC44FF99610F}" type="sibTrans" cxnId="{672B830F-6770-4E2B-8646-56790A49C8EC}">
      <dgm:prSet/>
      <dgm:spPr/>
      <dgm:t>
        <a:bodyPr/>
        <a:lstStyle/>
        <a:p>
          <a:endParaRPr lang="en-US"/>
        </a:p>
      </dgm:t>
    </dgm:pt>
    <dgm:pt modelId="{C34C3C7B-C0FC-4E19-9776-AC7B7CEBD613}" type="pres">
      <dgm:prSet presAssocID="{697AEEB1-2367-4ED6-8BE5-993F6AFEB09D}" presName="linear" presStyleCnt="0">
        <dgm:presLayoutVars>
          <dgm:animLvl val="lvl"/>
          <dgm:resizeHandles val="exact"/>
        </dgm:presLayoutVars>
      </dgm:prSet>
      <dgm:spPr/>
    </dgm:pt>
    <dgm:pt modelId="{BC47E6C4-ED22-4F2C-BFE6-93463431B5D6}" type="pres">
      <dgm:prSet presAssocID="{1BB15585-B041-4AF0-9426-7A8EA3726FEC}" presName="parentText" presStyleLbl="node1" presStyleIdx="0" presStyleCnt="4">
        <dgm:presLayoutVars>
          <dgm:chMax val="0"/>
          <dgm:bulletEnabled val="1"/>
        </dgm:presLayoutVars>
      </dgm:prSet>
      <dgm:spPr/>
    </dgm:pt>
    <dgm:pt modelId="{7ADB7980-FF72-42F0-99A2-A731346D9B60}" type="pres">
      <dgm:prSet presAssocID="{D2959BBA-A531-4D6B-81B0-44A84E716F12}" presName="spacer" presStyleCnt="0"/>
      <dgm:spPr/>
    </dgm:pt>
    <dgm:pt modelId="{1A198286-99E8-4B7D-93A0-CF43C0D03A0C}" type="pres">
      <dgm:prSet presAssocID="{B313AA4C-F77D-4D9D-AFF8-DEECF0606E60}" presName="parentText" presStyleLbl="node1" presStyleIdx="1" presStyleCnt="4">
        <dgm:presLayoutVars>
          <dgm:chMax val="0"/>
          <dgm:bulletEnabled val="1"/>
        </dgm:presLayoutVars>
      </dgm:prSet>
      <dgm:spPr/>
    </dgm:pt>
    <dgm:pt modelId="{3A951327-2DAD-404B-82C0-F48B75DFD704}" type="pres">
      <dgm:prSet presAssocID="{6D16D0E6-D452-4E9A-A06B-1ABE2C479C92}" presName="spacer" presStyleCnt="0"/>
      <dgm:spPr/>
    </dgm:pt>
    <dgm:pt modelId="{43F5F8E6-E29F-401B-813D-31413438D1B6}" type="pres">
      <dgm:prSet presAssocID="{E4F2C3EB-D4B4-45EF-BBB2-75DA9E58FEFE}" presName="parentText" presStyleLbl="node1" presStyleIdx="2" presStyleCnt="4">
        <dgm:presLayoutVars>
          <dgm:chMax val="0"/>
          <dgm:bulletEnabled val="1"/>
        </dgm:presLayoutVars>
      </dgm:prSet>
      <dgm:spPr/>
    </dgm:pt>
    <dgm:pt modelId="{9F613D5D-2D6C-4FE5-B6F8-3D7065C710E1}" type="pres">
      <dgm:prSet presAssocID="{B6C0AE71-22A8-45F1-A41B-11642BBAE84E}" presName="spacer" presStyleCnt="0"/>
      <dgm:spPr/>
    </dgm:pt>
    <dgm:pt modelId="{41BDB71E-CBAE-470B-8931-AC6EF926AC4E}" type="pres">
      <dgm:prSet presAssocID="{F0810AE5-0869-4D55-9BEB-6585622725A4}" presName="parentText" presStyleLbl="node1" presStyleIdx="3" presStyleCnt="4">
        <dgm:presLayoutVars>
          <dgm:chMax val="0"/>
          <dgm:bulletEnabled val="1"/>
        </dgm:presLayoutVars>
      </dgm:prSet>
      <dgm:spPr/>
    </dgm:pt>
  </dgm:ptLst>
  <dgm:cxnLst>
    <dgm:cxn modelId="{1D653500-6B28-4C44-BFDC-D959BC3090B2}" type="presOf" srcId="{B313AA4C-F77D-4D9D-AFF8-DEECF0606E60}" destId="{1A198286-99E8-4B7D-93A0-CF43C0D03A0C}" srcOrd="0" destOrd="0" presId="urn:microsoft.com/office/officeart/2005/8/layout/vList2"/>
    <dgm:cxn modelId="{A5B8A307-3F17-4356-BD74-562B88D8E7BB}" type="presOf" srcId="{E4F2C3EB-D4B4-45EF-BBB2-75DA9E58FEFE}" destId="{43F5F8E6-E29F-401B-813D-31413438D1B6}" srcOrd="0" destOrd="0" presId="urn:microsoft.com/office/officeart/2005/8/layout/vList2"/>
    <dgm:cxn modelId="{32AF7608-92F2-4EB2-8556-3BDC528A0347}" srcId="{697AEEB1-2367-4ED6-8BE5-993F6AFEB09D}" destId="{E4F2C3EB-D4B4-45EF-BBB2-75DA9E58FEFE}" srcOrd="2" destOrd="0" parTransId="{E7D5095B-5196-4CB5-9B43-9885F84256FD}" sibTransId="{B6C0AE71-22A8-45F1-A41B-11642BBAE84E}"/>
    <dgm:cxn modelId="{672B830F-6770-4E2B-8646-56790A49C8EC}" srcId="{697AEEB1-2367-4ED6-8BE5-993F6AFEB09D}" destId="{F0810AE5-0869-4D55-9BEB-6585622725A4}" srcOrd="3" destOrd="0" parTransId="{E311331A-6542-4376-AB83-E1B98CF2AD19}" sibTransId="{DF3E8E9F-6416-4E46-B735-EC44FF99610F}"/>
    <dgm:cxn modelId="{15824D28-DACD-4EB8-82F1-28C9DCE37E38}" srcId="{697AEEB1-2367-4ED6-8BE5-993F6AFEB09D}" destId="{1BB15585-B041-4AF0-9426-7A8EA3726FEC}" srcOrd="0" destOrd="0" parTransId="{6FA0A8CC-3CC9-4A4B-9513-11EB8BEF1B74}" sibTransId="{D2959BBA-A531-4D6B-81B0-44A84E716F12}"/>
    <dgm:cxn modelId="{3D2A296A-7934-4DC2-AAB2-E2204108FE88}" type="presOf" srcId="{1BB15585-B041-4AF0-9426-7A8EA3726FEC}" destId="{BC47E6C4-ED22-4F2C-BFE6-93463431B5D6}" srcOrd="0" destOrd="0" presId="urn:microsoft.com/office/officeart/2005/8/layout/vList2"/>
    <dgm:cxn modelId="{D70E5FBE-64B0-45D3-81E9-6A4F380D59EE}" srcId="{697AEEB1-2367-4ED6-8BE5-993F6AFEB09D}" destId="{B313AA4C-F77D-4D9D-AFF8-DEECF0606E60}" srcOrd="1" destOrd="0" parTransId="{7F67278C-A928-4DED-AF4E-9E6EA78C10AB}" sibTransId="{6D16D0E6-D452-4E9A-A06B-1ABE2C479C92}"/>
    <dgm:cxn modelId="{7C394FC2-D520-48B5-B630-0C552BBE0B84}" type="presOf" srcId="{F0810AE5-0869-4D55-9BEB-6585622725A4}" destId="{41BDB71E-CBAE-470B-8931-AC6EF926AC4E}" srcOrd="0" destOrd="0" presId="urn:microsoft.com/office/officeart/2005/8/layout/vList2"/>
    <dgm:cxn modelId="{CE0588E3-FBE1-448B-8839-9B91A6D9AD27}" type="presOf" srcId="{697AEEB1-2367-4ED6-8BE5-993F6AFEB09D}" destId="{C34C3C7B-C0FC-4E19-9776-AC7B7CEBD613}" srcOrd="0" destOrd="0" presId="urn:microsoft.com/office/officeart/2005/8/layout/vList2"/>
    <dgm:cxn modelId="{CCA81FE9-CF21-4520-B452-714FE68A4B8B}" type="presParOf" srcId="{C34C3C7B-C0FC-4E19-9776-AC7B7CEBD613}" destId="{BC47E6C4-ED22-4F2C-BFE6-93463431B5D6}" srcOrd="0" destOrd="0" presId="urn:microsoft.com/office/officeart/2005/8/layout/vList2"/>
    <dgm:cxn modelId="{22B17706-D5E9-4374-A8F8-E5C834D87845}" type="presParOf" srcId="{C34C3C7B-C0FC-4E19-9776-AC7B7CEBD613}" destId="{7ADB7980-FF72-42F0-99A2-A731346D9B60}" srcOrd="1" destOrd="0" presId="urn:microsoft.com/office/officeart/2005/8/layout/vList2"/>
    <dgm:cxn modelId="{7C61DB8E-3B63-4A3A-A1EF-C8FD7C516DAC}" type="presParOf" srcId="{C34C3C7B-C0FC-4E19-9776-AC7B7CEBD613}" destId="{1A198286-99E8-4B7D-93A0-CF43C0D03A0C}" srcOrd="2" destOrd="0" presId="urn:microsoft.com/office/officeart/2005/8/layout/vList2"/>
    <dgm:cxn modelId="{F8835651-63E4-4DAF-ACA8-898E3EBD7090}" type="presParOf" srcId="{C34C3C7B-C0FC-4E19-9776-AC7B7CEBD613}" destId="{3A951327-2DAD-404B-82C0-F48B75DFD704}" srcOrd="3" destOrd="0" presId="urn:microsoft.com/office/officeart/2005/8/layout/vList2"/>
    <dgm:cxn modelId="{12C08584-0DFD-4213-8C2F-68CE73F366F1}" type="presParOf" srcId="{C34C3C7B-C0FC-4E19-9776-AC7B7CEBD613}" destId="{43F5F8E6-E29F-401B-813D-31413438D1B6}" srcOrd="4" destOrd="0" presId="urn:microsoft.com/office/officeart/2005/8/layout/vList2"/>
    <dgm:cxn modelId="{2A87EEBC-8F24-4F56-989F-2A4F421477C9}" type="presParOf" srcId="{C34C3C7B-C0FC-4E19-9776-AC7B7CEBD613}" destId="{9F613D5D-2D6C-4FE5-B6F8-3D7065C710E1}" srcOrd="5" destOrd="0" presId="urn:microsoft.com/office/officeart/2005/8/layout/vList2"/>
    <dgm:cxn modelId="{9773A0D4-C5C2-4FBD-9777-DC04C85FEE79}" type="presParOf" srcId="{C34C3C7B-C0FC-4E19-9776-AC7B7CEBD613}" destId="{41BDB71E-CBAE-470B-8931-AC6EF926AC4E}"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D240590-C0C9-4BEA-AAD5-73C2513F5355}" type="doc">
      <dgm:prSet loTypeId="urn:microsoft.com/office/officeart/2008/layout/LinedList" loCatId="list" qsTypeId="urn:microsoft.com/office/officeart/2005/8/quickstyle/simple1" qsCatId="simple" csTypeId="urn:microsoft.com/office/officeart/2005/8/colors/accent1_2" csCatId="accent1"/>
      <dgm:spPr/>
      <dgm:t>
        <a:bodyPr/>
        <a:lstStyle/>
        <a:p>
          <a:endParaRPr lang="en-US"/>
        </a:p>
      </dgm:t>
    </dgm:pt>
    <dgm:pt modelId="{A064ACE7-5BB2-4D0F-A348-2B9C9AF23F3F}">
      <dgm:prSet/>
      <dgm:spPr/>
      <dgm:t>
        <a:bodyPr/>
        <a:lstStyle/>
        <a:p>
          <a:r>
            <a:rPr lang="en-GB" b="0" i="0" baseline="0" dirty="0"/>
            <a:t>"A pupil is recorded as having English as an additional language if </a:t>
          </a:r>
          <a:r>
            <a:rPr lang="en-GB" b="0" i="0" baseline="0" dirty="0">
              <a:highlight>
                <a:srgbClr val="FFFF00"/>
              </a:highlight>
            </a:rPr>
            <a:t>she/he is exposed to a language at home that is known or believed to be other than English</a:t>
          </a:r>
          <a:r>
            <a:rPr lang="en-GB" b="0" i="0" baseline="0" dirty="0"/>
            <a:t>. </a:t>
          </a:r>
          <a:r>
            <a:rPr lang="en-GB" b="0" i="0" baseline="0" dirty="0">
              <a:highlight>
                <a:srgbClr val="00FF00"/>
              </a:highlight>
            </a:rPr>
            <a:t>It is not a measure of English language proficiency</a:t>
          </a:r>
          <a:r>
            <a:rPr lang="en-GB" b="0" i="0" baseline="0" dirty="0"/>
            <a:t> or a good proxy for recent immigration."</a:t>
          </a:r>
          <a:endParaRPr lang="en-US" dirty="0"/>
        </a:p>
      </dgm:t>
    </dgm:pt>
    <dgm:pt modelId="{130D0B08-1B2A-4EF2-B24E-FB1DE5028DE6}" type="parTrans" cxnId="{06D07A07-1EAD-4D52-A485-A1DF0411C07E}">
      <dgm:prSet/>
      <dgm:spPr/>
      <dgm:t>
        <a:bodyPr/>
        <a:lstStyle/>
        <a:p>
          <a:endParaRPr lang="en-US"/>
        </a:p>
      </dgm:t>
    </dgm:pt>
    <dgm:pt modelId="{499BF70D-09FD-4810-AA17-5396DD70D4D1}" type="sibTrans" cxnId="{06D07A07-1EAD-4D52-A485-A1DF0411C07E}">
      <dgm:prSet/>
      <dgm:spPr/>
      <dgm:t>
        <a:bodyPr/>
        <a:lstStyle/>
        <a:p>
          <a:endParaRPr lang="en-US"/>
        </a:p>
      </dgm:t>
    </dgm:pt>
    <dgm:pt modelId="{F2F92DAA-8152-4084-856B-72310FA6E31A}">
      <dgm:prSet/>
      <dgm:spPr/>
      <dgm:t>
        <a:bodyPr/>
        <a:lstStyle/>
        <a:p>
          <a:r>
            <a:rPr lang="en-GB" b="1" i="1" baseline="0"/>
            <a:t>(DfE-</a:t>
          </a:r>
          <a:r>
            <a:rPr lang="en-GB" b="0" i="1" baseline="0"/>
            <a:t> English proficiency of pupils with English as an additional language February 2020</a:t>
          </a:r>
          <a:r>
            <a:rPr lang="en-GB" b="1" i="1" baseline="0"/>
            <a:t>)</a:t>
          </a:r>
          <a:r>
            <a:rPr lang="en-GB" b="1" i="0" baseline="0"/>
            <a:t> </a:t>
          </a:r>
          <a:endParaRPr lang="en-US"/>
        </a:p>
      </dgm:t>
    </dgm:pt>
    <dgm:pt modelId="{B86334D3-38AE-4F05-BF5B-D01F657D0F03}" type="parTrans" cxnId="{8D1D3CB4-A0EB-49D8-9775-6C1BA116AA4E}">
      <dgm:prSet/>
      <dgm:spPr/>
      <dgm:t>
        <a:bodyPr/>
        <a:lstStyle/>
        <a:p>
          <a:endParaRPr lang="en-US"/>
        </a:p>
      </dgm:t>
    </dgm:pt>
    <dgm:pt modelId="{5DFF3455-9B19-4544-9FA7-C5196822651C}" type="sibTrans" cxnId="{8D1D3CB4-A0EB-49D8-9775-6C1BA116AA4E}">
      <dgm:prSet/>
      <dgm:spPr/>
      <dgm:t>
        <a:bodyPr/>
        <a:lstStyle/>
        <a:p>
          <a:endParaRPr lang="en-US"/>
        </a:p>
      </dgm:t>
    </dgm:pt>
    <dgm:pt modelId="{2496E764-26B8-42E6-9052-CEDF9C8D812F}" type="pres">
      <dgm:prSet presAssocID="{5D240590-C0C9-4BEA-AAD5-73C2513F5355}" presName="vert0" presStyleCnt="0">
        <dgm:presLayoutVars>
          <dgm:dir/>
          <dgm:animOne val="branch"/>
          <dgm:animLvl val="lvl"/>
        </dgm:presLayoutVars>
      </dgm:prSet>
      <dgm:spPr/>
    </dgm:pt>
    <dgm:pt modelId="{1F3C43EE-7C32-417A-B54C-C6AB8431922E}" type="pres">
      <dgm:prSet presAssocID="{A064ACE7-5BB2-4D0F-A348-2B9C9AF23F3F}" presName="thickLine" presStyleLbl="alignNode1" presStyleIdx="0" presStyleCnt="2"/>
      <dgm:spPr/>
    </dgm:pt>
    <dgm:pt modelId="{2CF436A9-CB6B-4F89-961A-12337E43286D}" type="pres">
      <dgm:prSet presAssocID="{A064ACE7-5BB2-4D0F-A348-2B9C9AF23F3F}" presName="horz1" presStyleCnt="0"/>
      <dgm:spPr/>
    </dgm:pt>
    <dgm:pt modelId="{BCC2ECBD-E389-4577-B925-C2B93BAFD76E}" type="pres">
      <dgm:prSet presAssocID="{A064ACE7-5BB2-4D0F-A348-2B9C9AF23F3F}" presName="tx1" presStyleLbl="revTx" presStyleIdx="0" presStyleCnt="2"/>
      <dgm:spPr/>
    </dgm:pt>
    <dgm:pt modelId="{DCB38D0A-A764-4F55-BCDB-17024E815D4A}" type="pres">
      <dgm:prSet presAssocID="{A064ACE7-5BB2-4D0F-A348-2B9C9AF23F3F}" presName="vert1" presStyleCnt="0"/>
      <dgm:spPr/>
    </dgm:pt>
    <dgm:pt modelId="{87246175-8440-4DA8-9082-1A4DBC39B4C7}" type="pres">
      <dgm:prSet presAssocID="{F2F92DAA-8152-4084-856B-72310FA6E31A}" presName="thickLine" presStyleLbl="alignNode1" presStyleIdx="1" presStyleCnt="2"/>
      <dgm:spPr/>
    </dgm:pt>
    <dgm:pt modelId="{D904ED56-2787-4265-B1F7-A19906A601DF}" type="pres">
      <dgm:prSet presAssocID="{F2F92DAA-8152-4084-856B-72310FA6E31A}" presName="horz1" presStyleCnt="0"/>
      <dgm:spPr/>
    </dgm:pt>
    <dgm:pt modelId="{8C7AC5E3-7F6E-436B-A3F8-DAE93D5E57C8}" type="pres">
      <dgm:prSet presAssocID="{F2F92DAA-8152-4084-856B-72310FA6E31A}" presName="tx1" presStyleLbl="revTx" presStyleIdx="1" presStyleCnt="2"/>
      <dgm:spPr/>
    </dgm:pt>
    <dgm:pt modelId="{D4B33A71-34DE-46DB-BE8C-E0C9C77C9F70}" type="pres">
      <dgm:prSet presAssocID="{F2F92DAA-8152-4084-856B-72310FA6E31A}" presName="vert1" presStyleCnt="0"/>
      <dgm:spPr/>
    </dgm:pt>
  </dgm:ptLst>
  <dgm:cxnLst>
    <dgm:cxn modelId="{06D07A07-1EAD-4D52-A485-A1DF0411C07E}" srcId="{5D240590-C0C9-4BEA-AAD5-73C2513F5355}" destId="{A064ACE7-5BB2-4D0F-A348-2B9C9AF23F3F}" srcOrd="0" destOrd="0" parTransId="{130D0B08-1B2A-4EF2-B24E-FB1DE5028DE6}" sibTransId="{499BF70D-09FD-4810-AA17-5396DD70D4D1}"/>
    <dgm:cxn modelId="{61678212-F95E-4A51-81A6-6A7002713C65}" type="presOf" srcId="{A064ACE7-5BB2-4D0F-A348-2B9C9AF23F3F}" destId="{BCC2ECBD-E389-4577-B925-C2B93BAFD76E}" srcOrd="0" destOrd="0" presId="urn:microsoft.com/office/officeart/2008/layout/LinedList"/>
    <dgm:cxn modelId="{12028D95-0287-441E-BEBF-9C2F4BDA10C2}" type="presOf" srcId="{5D240590-C0C9-4BEA-AAD5-73C2513F5355}" destId="{2496E764-26B8-42E6-9052-CEDF9C8D812F}" srcOrd="0" destOrd="0" presId="urn:microsoft.com/office/officeart/2008/layout/LinedList"/>
    <dgm:cxn modelId="{8D1D3CB4-A0EB-49D8-9775-6C1BA116AA4E}" srcId="{5D240590-C0C9-4BEA-AAD5-73C2513F5355}" destId="{F2F92DAA-8152-4084-856B-72310FA6E31A}" srcOrd="1" destOrd="0" parTransId="{B86334D3-38AE-4F05-BF5B-D01F657D0F03}" sibTransId="{5DFF3455-9B19-4544-9FA7-C5196822651C}"/>
    <dgm:cxn modelId="{A64532E6-EE5C-4205-ACFB-794487A9D89A}" type="presOf" srcId="{F2F92DAA-8152-4084-856B-72310FA6E31A}" destId="{8C7AC5E3-7F6E-436B-A3F8-DAE93D5E57C8}" srcOrd="0" destOrd="0" presId="urn:microsoft.com/office/officeart/2008/layout/LinedList"/>
    <dgm:cxn modelId="{5A7CF002-A87E-4A60-8F83-06547E4FE7C8}" type="presParOf" srcId="{2496E764-26B8-42E6-9052-CEDF9C8D812F}" destId="{1F3C43EE-7C32-417A-B54C-C6AB8431922E}" srcOrd="0" destOrd="0" presId="urn:microsoft.com/office/officeart/2008/layout/LinedList"/>
    <dgm:cxn modelId="{E160B6A0-A078-4F20-84B1-1E24A5E6845C}" type="presParOf" srcId="{2496E764-26B8-42E6-9052-CEDF9C8D812F}" destId="{2CF436A9-CB6B-4F89-961A-12337E43286D}" srcOrd="1" destOrd="0" presId="urn:microsoft.com/office/officeart/2008/layout/LinedList"/>
    <dgm:cxn modelId="{A1F2A841-DC91-44AB-ACD7-8C73A33A6F5D}" type="presParOf" srcId="{2CF436A9-CB6B-4F89-961A-12337E43286D}" destId="{BCC2ECBD-E389-4577-B925-C2B93BAFD76E}" srcOrd="0" destOrd="0" presId="urn:microsoft.com/office/officeart/2008/layout/LinedList"/>
    <dgm:cxn modelId="{890A9CD7-2ED7-48DC-AADC-C9D56B6BBE4A}" type="presParOf" srcId="{2CF436A9-CB6B-4F89-961A-12337E43286D}" destId="{DCB38D0A-A764-4F55-BCDB-17024E815D4A}" srcOrd="1" destOrd="0" presId="urn:microsoft.com/office/officeart/2008/layout/LinedList"/>
    <dgm:cxn modelId="{443EC5CF-6F1C-4CF1-BA5A-DCD973BC8F4B}" type="presParOf" srcId="{2496E764-26B8-42E6-9052-CEDF9C8D812F}" destId="{87246175-8440-4DA8-9082-1A4DBC39B4C7}" srcOrd="2" destOrd="0" presId="urn:microsoft.com/office/officeart/2008/layout/LinedList"/>
    <dgm:cxn modelId="{F2BEAE6F-5D6B-41AA-A9C2-B31B681F6D65}" type="presParOf" srcId="{2496E764-26B8-42E6-9052-CEDF9C8D812F}" destId="{D904ED56-2787-4265-B1F7-A19906A601DF}" srcOrd="3" destOrd="0" presId="urn:microsoft.com/office/officeart/2008/layout/LinedList"/>
    <dgm:cxn modelId="{96786AFC-77D7-41DF-8E21-B9BE11788288}" type="presParOf" srcId="{D904ED56-2787-4265-B1F7-A19906A601DF}" destId="{8C7AC5E3-7F6E-436B-A3F8-DAE93D5E57C8}" srcOrd="0" destOrd="0" presId="urn:microsoft.com/office/officeart/2008/layout/LinedList"/>
    <dgm:cxn modelId="{29D2499D-7576-4126-A006-774E1AB36D6F}" type="presParOf" srcId="{D904ED56-2787-4265-B1F7-A19906A601DF}" destId="{D4B33A71-34DE-46DB-BE8C-E0C9C77C9F70}"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CA9EF3D-651B-4A3D-B998-329C454C1B56}"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n-GB"/>
        </a:p>
      </dgm:t>
    </dgm:pt>
    <dgm:pt modelId="{9879A211-214B-44CE-969F-8680A8A7AD09}">
      <dgm:prSet phldrT="[Text]"/>
      <dgm:spPr>
        <a:solidFill>
          <a:schemeClr val="accent1"/>
        </a:solidFill>
      </dgm:spPr>
      <dgm:t>
        <a:bodyPr/>
        <a:lstStyle/>
        <a:p>
          <a:r>
            <a:rPr lang="en-GB" b="1" dirty="0" err="1"/>
            <a:t>Caio</a:t>
          </a:r>
          <a:r>
            <a:rPr lang="en-GB" b="1" dirty="0"/>
            <a:t>- Year 7</a:t>
          </a:r>
        </a:p>
        <a:p>
          <a:r>
            <a:rPr lang="en-GB" b="1" dirty="0"/>
            <a:t>EAL New Arrival DfE level A/B</a:t>
          </a:r>
        </a:p>
      </dgm:t>
    </dgm:pt>
    <dgm:pt modelId="{4E847259-FE2C-4E7D-9917-6C0E28E9F5A2}" type="parTrans" cxnId="{B84435A4-1D22-4E11-B7C2-9D5A5CFE0F1E}">
      <dgm:prSet/>
      <dgm:spPr/>
      <dgm:t>
        <a:bodyPr/>
        <a:lstStyle/>
        <a:p>
          <a:endParaRPr lang="en-GB"/>
        </a:p>
      </dgm:t>
    </dgm:pt>
    <dgm:pt modelId="{D46155A3-332A-4D17-B593-93592B8AB303}" type="sibTrans" cxnId="{B84435A4-1D22-4E11-B7C2-9D5A5CFE0F1E}">
      <dgm:prSet/>
      <dgm:spPr/>
      <dgm:t>
        <a:bodyPr/>
        <a:lstStyle/>
        <a:p>
          <a:endParaRPr lang="en-GB"/>
        </a:p>
      </dgm:t>
    </dgm:pt>
    <dgm:pt modelId="{52F3F178-8B64-483E-AC78-240D0F821C75}">
      <dgm:prSet phldrT="[Text]" custT="1"/>
      <dgm:spPr>
        <a:gradFill rotWithShape="0">
          <a:gsLst>
            <a:gs pos="10000">
              <a:srgbClr val="FFC000"/>
            </a:gs>
            <a:gs pos="100000">
              <a:schemeClr val="bg2">
                <a:shade val="96000"/>
                <a:satMod val="120000"/>
                <a:lumMod val="90000"/>
              </a:schemeClr>
            </a:gs>
          </a:gsLst>
          <a:lin ang="6120000" scaled="1"/>
        </a:gradFill>
      </dgm:spPr>
      <dgm:t>
        <a:bodyPr/>
        <a:lstStyle/>
        <a:p>
          <a:pPr algn="ctr">
            <a:buNone/>
          </a:pPr>
          <a:endParaRPr lang="en-GB" sz="3200" dirty="0"/>
        </a:p>
        <a:p>
          <a:pPr algn="ctr">
            <a:buNone/>
          </a:pPr>
          <a:endParaRPr lang="en-GB" sz="3200" dirty="0"/>
        </a:p>
        <a:p>
          <a:pPr algn="l">
            <a:buFont typeface="Wingdings" panose="05000000000000000000" pitchFamily="2" charset="2"/>
            <a:buChar char="§"/>
          </a:pPr>
          <a:r>
            <a:rPr lang="en-GB" sz="3200" b="1" dirty="0">
              <a:solidFill>
                <a:schemeClr val="tx1"/>
              </a:solidFill>
            </a:rPr>
            <a:t>UK Arrival: October 2020</a:t>
          </a:r>
        </a:p>
        <a:p>
          <a:pPr algn="l">
            <a:buFont typeface="Arial" panose="020B0604020202020204" pitchFamily="34" charset="0"/>
            <a:buNone/>
          </a:pPr>
          <a:r>
            <a:rPr lang="en-GB" sz="3200" b="1" dirty="0">
              <a:solidFill>
                <a:schemeClr val="tx1"/>
              </a:solidFill>
            </a:rPr>
            <a:t>Country of Origin: Brazil</a:t>
          </a:r>
        </a:p>
        <a:p>
          <a:pPr algn="l">
            <a:buFont typeface="Arial" panose="020B0604020202020204" pitchFamily="34" charset="0"/>
            <a:buNone/>
          </a:pPr>
          <a:r>
            <a:rPr lang="en-GB" sz="3200" b="1" dirty="0">
              <a:solidFill>
                <a:schemeClr val="tx1"/>
              </a:solidFill>
            </a:rPr>
            <a:t>Came with his parents and older sister. Parents work full-time.</a:t>
          </a:r>
        </a:p>
        <a:p>
          <a:pPr algn="l">
            <a:buNone/>
          </a:pPr>
          <a:endParaRPr lang="en-GB" sz="3200" dirty="0"/>
        </a:p>
      </dgm:t>
    </dgm:pt>
    <dgm:pt modelId="{1C2C028C-33ED-4252-AD1E-092DD021A9B6}" type="parTrans" cxnId="{B714F8F6-97DE-436D-86AA-9307390F0E38}">
      <dgm:prSet/>
      <dgm:spPr/>
      <dgm:t>
        <a:bodyPr/>
        <a:lstStyle/>
        <a:p>
          <a:endParaRPr lang="en-GB"/>
        </a:p>
      </dgm:t>
    </dgm:pt>
    <dgm:pt modelId="{47A0BDD3-0068-440D-99CB-D0D073D4C8A6}" type="sibTrans" cxnId="{B714F8F6-97DE-436D-86AA-9307390F0E38}">
      <dgm:prSet/>
      <dgm:spPr/>
      <dgm:t>
        <a:bodyPr/>
        <a:lstStyle/>
        <a:p>
          <a:endParaRPr lang="en-GB"/>
        </a:p>
      </dgm:t>
    </dgm:pt>
    <dgm:pt modelId="{2314B78A-CA8E-4FB9-9B49-AA7020C166D5}">
      <dgm:prSet phldrT="[Text]"/>
      <dgm:spPr>
        <a:gradFill rotWithShape="0">
          <a:gsLst>
            <a:gs pos="10000">
              <a:srgbClr val="FFC000"/>
            </a:gs>
            <a:gs pos="100000">
              <a:schemeClr val="bg2">
                <a:shade val="96000"/>
                <a:satMod val="120000"/>
                <a:lumMod val="90000"/>
              </a:schemeClr>
            </a:gs>
          </a:gsLst>
          <a:lin ang="6120000" scaled="1"/>
        </a:gradFill>
      </dgm:spPr>
      <dgm:t>
        <a:bodyPr/>
        <a:lstStyle/>
        <a:p>
          <a:pPr algn="r"/>
          <a:r>
            <a:rPr lang="en-GB" b="1" dirty="0">
              <a:solidFill>
                <a:schemeClr val="tx1"/>
              </a:solidFill>
            </a:rPr>
            <a:t>First/Home language Portuguese</a:t>
          </a:r>
        </a:p>
        <a:p>
          <a:pPr algn="r"/>
          <a:r>
            <a:rPr lang="en-GB" b="1" dirty="0">
              <a:solidFill>
                <a:schemeClr val="tx1"/>
              </a:solidFill>
            </a:rPr>
            <a:t>Age related Literacy in Portuguese.</a:t>
          </a:r>
        </a:p>
      </dgm:t>
    </dgm:pt>
    <dgm:pt modelId="{243D14BB-BB9F-4757-9476-D3FFB4CA06F7}" type="parTrans" cxnId="{318CE936-94C6-47A5-9182-7CEF7F49529D}">
      <dgm:prSet/>
      <dgm:spPr/>
      <dgm:t>
        <a:bodyPr/>
        <a:lstStyle/>
        <a:p>
          <a:endParaRPr lang="en-GB"/>
        </a:p>
      </dgm:t>
    </dgm:pt>
    <dgm:pt modelId="{897B53F6-6629-4952-8507-9120E39B8F2B}" type="sibTrans" cxnId="{318CE936-94C6-47A5-9182-7CEF7F49529D}">
      <dgm:prSet/>
      <dgm:spPr/>
      <dgm:t>
        <a:bodyPr/>
        <a:lstStyle/>
        <a:p>
          <a:endParaRPr lang="en-GB"/>
        </a:p>
      </dgm:t>
    </dgm:pt>
    <dgm:pt modelId="{71CA773A-7565-4706-BE85-AA8BE1AB634D}">
      <dgm:prSet phldrT="[Text]" phldr="1"/>
      <dgm:spPr/>
      <dgm:t>
        <a:bodyPr/>
        <a:lstStyle/>
        <a:p>
          <a:endParaRPr lang="en-GB"/>
        </a:p>
      </dgm:t>
    </dgm:pt>
    <dgm:pt modelId="{A0424C7A-6334-4FB3-8632-644868AB08DD}" type="parTrans" cxnId="{9D790B18-E9E4-4A25-92DD-9B2EFA54F2CD}">
      <dgm:prSet/>
      <dgm:spPr/>
      <dgm:t>
        <a:bodyPr/>
        <a:lstStyle/>
        <a:p>
          <a:endParaRPr lang="en-GB"/>
        </a:p>
      </dgm:t>
    </dgm:pt>
    <dgm:pt modelId="{952895F0-8689-42D7-9984-5D53C3FF9E6F}" type="sibTrans" cxnId="{9D790B18-E9E4-4A25-92DD-9B2EFA54F2CD}">
      <dgm:prSet/>
      <dgm:spPr/>
      <dgm:t>
        <a:bodyPr/>
        <a:lstStyle/>
        <a:p>
          <a:endParaRPr lang="en-GB"/>
        </a:p>
      </dgm:t>
    </dgm:pt>
    <dgm:pt modelId="{874646E9-48C0-4BE0-957F-FF63A53EE518}">
      <dgm:prSet phldrT="[Text]" phldr="1"/>
      <dgm:spPr/>
      <dgm:t>
        <a:bodyPr/>
        <a:lstStyle/>
        <a:p>
          <a:endParaRPr lang="en-GB"/>
        </a:p>
      </dgm:t>
    </dgm:pt>
    <dgm:pt modelId="{52485C94-1BC9-45E0-8376-F4ADE1C96454}" type="parTrans" cxnId="{A41EF299-8950-4979-9011-E05490EDB577}">
      <dgm:prSet/>
      <dgm:spPr/>
      <dgm:t>
        <a:bodyPr/>
        <a:lstStyle/>
        <a:p>
          <a:endParaRPr lang="en-GB"/>
        </a:p>
      </dgm:t>
    </dgm:pt>
    <dgm:pt modelId="{45BE8F42-24CC-442F-AB19-A6EB26176DE9}" type="sibTrans" cxnId="{A41EF299-8950-4979-9011-E05490EDB577}">
      <dgm:prSet/>
      <dgm:spPr/>
      <dgm:t>
        <a:bodyPr/>
        <a:lstStyle/>
        <a:p>
          <a:endParaRPr lang="en-GB"/>
        </a:p>
      </dgm:t>
    </dgm:pt>
    <dgm:pt modelId="{489BA929-4E05-4536-8EB6-92AAA2676AF0}">
      <dgm:prSet/>
      <dgm:spPr>
        <a:gradFill rotWithShape="0">
          <a:gsLst>
            <a:gs pos="10000">
              <a:srgbClr val="FFC000"/>
            </a:gs>
            <a:gs pos="100000">
              <a:schemeClr val="bg2">
                <a:shade val="96000"/>
                <a:satMod val="120000"/>
                <a:lumMod val="90000"/>
              </a:schemeClr>
            </a:gs>
          </a:gsLst>
          <a:lin ang="6120000" scaled="1"/>
        </a:gradFill>
      </dgm:spPr>
      <dgm:t>
        <a:bodyPr/>
        <a:lstStyle/>
        <a:p>
          <a:pPr algn="r"/>
          <a:r>
            <a:rPr lang="en-GB" b="1" dirty="0">
              <a:solidFill>
                <a:schemeClr val="tx1"/>
              </a:solidFill>
            </a:rPr>
            <a:t>Very shy and initially refusing to speak in English. Enjoys and is good at football</a:t>
          </a:r>
        </a:p>
      </dgm:t>
    </dgm:pt>
    <dgm:pt modelId="{F90C2B7F-261C-4BFC-9F94-B641B72436EE}" type="parTrans" cxnId="{9E7E01A1-FB92-43F1-86A0-E8B2D75BAB51}">
      <dgm:prSet/>
      <dgm:spPr/>
      <dgm:t>
        <a:bodyPr/>
        <a:lstStyle/>
        <a:p>
          <a:endParaRPr lang="en-GB"/>
        </a:p>
      </dgm:t>
    </dgm:pt>
    <dgm:pt modelId="{34E6B570-7564-4FA1-ABB4-43FBF6B25AB8}" type="sibTrans" cxnId="{9E7E01A1-FB92-43F1-86A0-E8B2D75BAB51}">
      <dgm:prSet/>
      <dgm:spPr/>
      <dgm:t>
        <a:bodyPr/>
        <a:lstStyle/>
        <a:p>
          <a:endParaRPr lang="en-GB"/>
        </a:p>
      </dgm:t>
    </dgm:pt>
    <dgm:pt modelId="{AA969B27-033A-4FAB-BCC3-72DDBDE64337}">
      <dgm:prSet/>
      <dgm:spPr>
        <a:gradFill rotWithShape="0">
          <a:gsLst>
            <a:gs pos="10000">
              <a:srgbClr val="FFC000"/>
            </a:gs>
            <a:gs pos="100000">
              <a:schemeClr val="bg2">
                <a:shade val="96000"/>
                <a:satMod val="120000"/>
                <a:lumMod val="90000"/>
              </a:schemeClr>
            </a:gs>
          </a:gsLst>
          <a:lin ang="6120000" scaled="1"/>
        </a:gradFill>
        <a:scene3d>
          <a:camera prst="orthographicFront"/>
          <a:lightRig rig="threePt" dir="t"/>
        </a:scene3d>
        <a:sp3d prstMaterial="matte"/>
      </dgm:spPr>
      <dgm:t>
        <a:bodyPr/>
        <a:lstStyle/>
        <a:p>
          <a:pPr algn="l"/>
          <a:r>
            <a:rPr lang="en-GB" b="1" dirty="0">
              <a:solidFill>
                <a:schemeClr val="tx1"/>
              </a:solidFill>
            </a:rPr>
            <a:t>Full primary education in Brazil- unable to contact previous school</a:t>
          </a:r>
        </a:p>
      </dgm:t>
    </dgm:pt>
    <dgm:pt modelId="{3343D3FE-B747-4D2F-9112-8A2E4D4FDC94}" type="parTrans" cxnId="{3543B1BE-7F40-4CF7-BCC3-0988DC71B5B2}">
      <dgm:prSet/>
      <dgm:spPr/>
      <dgm:t>
        <a:bodyPr/>
        <a:lstStyle/>
        <a:p>
          <a:endParaRPr lang="en-GB"/>
        </a:p>
      </dgm:t>
    </dgm:pt>
    <dgm:pt modelId="{97A3D7E1-46E9-41C3-B030-1518F9AF53DE}" type="sibTrans" cxnId="{3543B1BE-7F40-4CF7-BCC3-0988DC71B5B2}">
      <dgm:prSet/>
      <dgm:spPr/>
      <dgm:t>
        <a:bodyPr/>
        <a:lstStyle/>
        <a:p>
          <a:endParaRPr lang="en-GB"/>
        </a:p>
      </dgm:t>
    </dgm:pt>
    <dgm:pt modelId="{E469B915-44CC-45A5-B136-33718D2CE753}" type="pres">
      <dgm:prSet presAssocID="{1CA9EF3D-651B-4A3D-B998-329C454C1B56}" presName="diagram" presStyleCnt="0">
        <dgm:presLayoutVars>
          <dgm:chMax val="1"/>
          <dgm:dir/>
          <dgm:animLvl val="ctr"/>
          <dgm:resizeHandles val="exact"/>
        </dgm:presLayoutVars>
      </dgm:prSet>
      <dgm:spPr/>
    </dgm:pt>
    <dgm:pt modelId="{A6992AE0-E019-485E-A7A6-350D166BEE13}" type="pres">
      <dgm:prSet presAssocID="{1CA9EF3D-651B-4A3D-B998-329C454C1B56}" presName="matrix" presStyleCnt="0"/>
      <dgm:spPr/>
    </dgm:pt>
    <dgm:pt modelId="{6E1FE4B3-054E-4CDB-9AC8-7AB85A974A3D}" type="pres">
      <dgm:prSet presAssocID="{1CA9EF3D-651B-4A3D-B998-329C454C1B56}" presName="tile1" presStyleLbl="node1" presStyleIdx="0" presStyleCnt="4"/>
      <dgm:spPr/>
    </dgm:pt>
    <dgm:pt modelId="{26B5EB8D-4CD9-4806-9B4A-26756A0044B5}" type="pres">
      <dgm:prSet presAssocID="{1CA9EF3D-651B-4A3D-B998-329C454C1B56}" presName="tile1text" presStyleLbl="node1" presStyleIdx="0" presStyleCnt="4">
        <dgm:presLayoutVars>
          <dgm:chMax val="0"/>
          <dgm:chPref val="0"/>
          <dgm:bulletEnabled val="1"/>
        </dgm:presLayoutVars>
      </dgm:prSet>
      <dgm:spPr/>
    </dgm:pt>
    <dgm:pt modelId="{219233EE-75F0-44A1-BEF6-0713A519CFF1}" type="pres">
      <dgm:prSet presAssocID="{1CA9EF3D-651B-4A3D-B998-329C454C1B56}" presName="tile2" presStyleLbl="node1" presStyleIdx="1" presStyleCnt="4"/>
      <dgm:spPr/>
    </dgm:pt>
    <dgm:pt modelId="{CE638F36-EB97-4FC6-A954-C8CBBF253CBE}" type="pres">
      <dgm:prSet presAssocID="{1CA9EF3D-651B-4A3D-B998-329C454C1B56}" presName="tile2text" presStyleLbl="node1" presStyleIdx="1" presStyleCnt="4">
        <dgm:presLayoutVars>
          <dgm:chMax val="0"/>
          <dgm:chPref val="0"/>
          <dgm:bulletEnabled val="1"/>
        </dgm:presLayoutVars>
      </dgm:prSet>
      <dgm:spPr/>
    </dgm:pt>
    <dgm:pt modelId="{E3C99922-44CA-4B87-91DF-72D2F60B9734}" type="pres">
      <dgm:prSet presAssocID="{1CA9EF3D-651B-4A3D-B998-329C454C1B56}" presName="tile3" presStyleLbl="node1" presStyleIdx="2" presStyleCnt="4" custScaleX="101393" custScaleY="97183"/>
      <dgm:spPr/>
    </dgm:pt>
    <dgm:pt modelId="{870439CA-9DDA-4E73-849E-10F4384FB157}" type="pres">
      <dgm:prSet presAssocID="{1CA9EF3D-651B-4A3D-B998-329C454C1B56}" presName="tile3text" presStyleLbl="node1" presStyleIdx="2" presStyleCnt="4">
        <dgm:presLayoutVars>
          <dgm:chMax val="0"/>
          <dgm:chPref val="0"/>
          <dgm:bulletEnabled val="1"/>
        </dgm:presLayoutVars>
      </dgm:prSet>
      <dgm:spPr/>
    </dgm:pt>
    <dgm:pt modelId="{96CFB46D-4EEB-43C4-AA0F-D86FDEA5C186}" type="pres">
      <dgm:prSet presAssocID="{1CA9EF3D-651B-4A3D-B998-329C454C1B56}" presName="tile4" presStyleLbl="node1" presStyleIdx="3" presStyleCnt="4"/>
      <dgm:spPr/>
    </dgm:pt>
    <dgm:pt modelId="{FA18F5EE-E93D-40CB-BFF1-E1FC4F7818AC}" type="pres">
      <dgm:prSet presAssocID="{1CA9EF3D-651B-4A3D-B998-329C454C1B56}" presName="tile4text" presStyleLbl="node1" presStyleIdx="3" presStyleCnt="4">
        <dgm:presLayoutVars>
          <dgm:chMax val="0"/>
          <dgm:chPref val="0"/>
          <dgm:bulletEnabled val="1"/>
        </dgm:presLayoutVars>
      </dgm:prSet>
      <dgm:spPr/>
    </dgm:pt>
    <dgm:pt modelId="{40C0F9A8-6287-4156-9924-FD496D9DC6F1}" type="pres">
      <dgm:prSet presAssocID="{1CA9EF3D-651B-4A3D-B998-329C454C1B56}" presName="centerTile" presStyleLbl="fgShp" presStyleIdx="0" presStyleCnt="1">
        <dgm:presLayoutVars>
          <dgm:chMax val="0"/>
          <dgm:chPref val="0"/>
        </dgm:presLayoutVars>
      </dgm:prSet>
      <dgm:spPr/>
    </dgm:pt>
  </dgm:ptLst>
  <dgm:cxnLst>
    <dgm:cxn modelId="{9D790B18-E9E4-4A25-92DD-9B2EFA54F2CD}" srcId="{9879A211-214B-44CE-969F-8680A8A7AD09}" destId="{71CA773A-7565-4706-BE85-AA8BE1AB634D}" srcOrd="4" destOrd="0" parTransId="{A0424C7A-6334-4FB3-8632-644868AB08DD}" sibTransId="{952895F0-8689-42D7-9984-5D53C3FF9E6F}"/>
    <dgm:cxn modelId="{318CE936-94C6-47A5-9182-7CEF7F49529D}" srcId="{9879A211-214B-44CE-969F-8680A8A7AD09}" destId="{2314B78A-CA8E-4FB9-9B49-AA7020C166D5}" srcOrd="1" destOrd="0" parTransId="{243D14BB-BB9F-4757-9476-D3FFB4CA06F7}" sibTransId="{897B53F6-6629-4952-8507-9120E39B8F2B}"/>
    <dgm:cxn modelId="{DFE1543A-14C3-4B55-ADF1-2573E60E888A}" type="presOf" srcId="{489BA929-4E05-4536-8EB6-92AAA2676AF0}" destId="{FA18F5EE-E93D-40CB-BFF1-E1FC4F7818AC}" srcOrd="1" destOrd="0" presId="urn:microsoft.com/office/officeart/2005/8/layout/matrix1"/>
    <dgm:cxn modelId="{AA62853C-981E-4D61-A4DB-D165951A4E50}" type="presOf" srcId="{2314B78A-CA8E-4FB9-9B49-AA7020C166D5}" destId="{CE638F36-EB97-4FC6-A954-C8CBBF253CBE}" srcOrd="1" destOrd="0" presId="urn:microsoft.com/office/officeart/2005/8/layout/matrix1"/>
    <dgm:cxn modelId="{A5EFEE66-3B46-4923-8D8C-C9C62114E2F8}" type="presOf" srcId="{52F3F178-8B64-483E-AC78-240D0F821C75}" destId="{26B5EB8D-4CD9-4806-9B4A-26756A0044B5}" srcOrd="1" destOrd="0" presId="urn:microsoft.com/office/officeart/2005/8/layout/matrix1"/>
    <dgm:cxn modelId="{ACE90B85-437E-4ACD-B528-C69201FCC07F}" type="presOf" srcId="{489BA929-4E05-4536-8EB6-92AAA2676AF0}" destId="{96CFB46D-4EEB-43C4-AA0F-D86FDEA5C186}" srcOrd="0" destOrd="0" presId="urn:microsoft.com/office/officeart/2005/8/layout/matrix1"/>
    <dgm:cxn modelId="{A41EF299-8950-4979-9011-E05490EDB577}" srcId="{9879A211-214B-44CE-969F-8680A8A7AD09}" destId="{874646E9-48C0-4BE0-957F-FF63A53EE518}" srcOrd="5" destOrd="0" parTransId="{52485C94-1BC9-45E0-8376-F4ADE1C96454}" sibTransId="{45BE8F42-24CC-442F-AB19-A6EB26176DE9}"/>
    <dgm:cxn modelId="{9E7E01A1-FB92-43F1-86A0-E8B2D75BAB51}" srcId="{9879A211-214B-44CE-969F-8680A8A7AD09}" destId="{489BA929-4E05-4536-8EB6-92AAA2676AF0}" srcOrd="3" destOrd="0" parTransId="{F90C2B7F-261C-4BFC-9F94-B641B72436EE}" sibTransId="{34E6B570-7564-4FA1-ABB4-43FBF6B25AB8}"/>
    <dgm:cxn modelId="{B84435A4-1D22-4E11-B7C2-9D5A5CFE0F1E}" srcId="{1CA9EF3D-651B-4A3D-B998-329C454C1B56}" destId="{9879A211-214B-44CE-969F-8680A8A7AD09}" srcOrd="0" destOrd="0" parTransId="{4E847259-FE2C-4E7D-9917-6C0E28E9F5A2}" sibTransId="{D46155A3-332A-4D17-B593-93592B8AB303}"/>
    <dgm:cxn modelId="{3724A3A5-FC03-4B25-AE11-A4FC90539DA4}" type="presOf" srcId="{2314B78A-CA8E-4FB9-9B49-AA7020C166D5}" destId="{219233EE-75F0-44A1-BEF6-0713A519CFF1}" srcOrd="0" destOrd="0" presId="urn:microsoft.com/office/officeart/2005/8/layout/matrix1"/>
    <dgm:cxn modelId="{CDE284A8-8670-405D-8066-FB9C037A6F55}" type="presOf" srcId="{AA969B27-033A-4FAB-BCC3-72DDBDE64337}" destId="{870439CA-9DDA-4E73-849E-10F4384FB157}" srcOrd="1" destOrd="0" presId="urn:microsoft.com/office/officeart/2005/8/layout/matrix1"/>
    <dgm:cxn modelId="{3543B1BE-7F40-4CF7-BCC3-0988DC71B5B2}" srcId="{9879A211-214B-44CE-969F-8680A8A7AD09}" destId="{AA969B27-033A-4FAB-BCC3-72DDBDE64337}" srcOrd="2" destOrd="0" parTransId="{3343D3FE-B747-4D2F-9112-8A2E4D4FDC94}" sibTransId="{97A3D7E1-46E9-41C3-B030-1518F9AF53DE}"/>
    <dgm:cxn modelId="{E963D4D2-4636-4615-8A26-9794FA04DE27}" type="presOf" srcId="{AA969B27-033A-4FAB-BCC3-72DDBDE64337}" destId="{E3C99922-44CA-4B87-91DF-72D2F60B9734}" srcOrd="0" destOrd="0" presId="urn:microsoft.com/office/officeart/2005/8/layout/matrix1"/>
    <dgm:cxn modelId="{2F5A9CDB-61D0-478C-82CE-AF1EBB980C3D}" type="presOf" srcId="{9879A211-214B-44CE-969F-8680A8A7AD09}" destId="{40C0F9A8-6287-4156-9924-FD496D9DC6F1}" srcOrd="0" destOrd="0" presId="urn:microsoft.com/office/officeart/2005/8/layout/matrix1"/>
    <dgm:cxn modelId="{1E26C9E9-D261-4543-AEDF-9C5C878C8FA9}" type="presOf" srcId="{52F3F178-8B64-483E-AC78-240D0F821C75}" destId="{6E1FE4B3-054E-4CDB-9AC8-7AB85A974A3D}" srcOrd="0" destOrd="0" presId="urn:microsoft.com/office/officeart/2005/8/layout/matrix1"/>
    <dgm:cxn modelId="{B714F8F6-97DE-436D-86AA-9307390F0E38}" srcId="{9879A211-214B-44CE-969F-8680A8A7AD09}" destId="{52F3F178-8B64-483E-AC78-240D0F821C75}" srcOrd="0" destOrd="0" parTransId="{1C2C028C-33ED-4252-AD1E-092DD021A9B6}" sibTransId="{47A0BDD3-0068-440D-99CB-D0D073D4C8A6}"/>
    <dgm:cxn modelId="{1CB554FC-BC8F-4B9B-B2CF-DDDDCF196746}" type="presOf" srcId="{1CA9EF3D-651B-4A3D-B998-329C454C1B56}" destId="{E469B915-44CC-45A5-B136-33718D2CE753}" srcOrd="0" destOrd="0" presId="urn:microsoft.com/office/officeart/2005/8/layout/matrix1"/>
    <dgm:cxn modelId="{3B144F56-65FC-471A-A40E-DD4B9C4BD134}" type="presParOf" srcId="{E469B915-44CC-45A5-B136-33718D2CE753}" destId="{A6992AE0-E019-485E-A7A6-350D166BEE13}" srcOrd="0" destOrd="0" presId="urn:microsoft.com/office/officeart/2005/8/layout/matrix1"/>
    <dgm:cxn modelId="{83B741DA-AF82-4592-B64F-B09A73694925}" type="presParOf" srcId="{A6992AE0-E019-485E-A7A6-350D166BEE13}" destId="{6E1FE4B3-054E-4CDB-9AC8-7AB85A974A3D}" srcOrd="0" destOrd="0" presId="urn:microsoft.com/office/officeart/2005/8/layout/matrix1"/>
    <dgm:cxn modelId="{BFC80B5A-017A-449F-8D8C-33E23E0B1237}" type="presParOf" srcId="{A6992AE0-E019-485E-A7A6-350D166BEE13}" destId="{26B5EB8D-4CD9-4806-9B4A-26756A0044B5}" srcOrd="1" destOrd="0" presId="urn:microsoft.com/office/officeart/2005/8/layout/matrix1"/>
    <dgm:cxn modelId="{40431E69-2989-4EFC-8F96-515034B31135}" type="presParOf" srcId="{A6992AE0-E019-485E-A7A6-350D166BEE13}" destId="{219233EE-75F0-44A1-BEF6-0713A519CFF1}" srcOrd="2" destOrd="0" presId="urn:microsoft.com/office/officeart/2005/8/layout/matrix1"/>
    <dgm:cxn modelId="{56F7ECE4-35D3-4D08-AA40-E9390732770C}" type="presParOf" srcId="{A6992AE0-E019-485E-A7A6-350D166BEE13}" destId="{CE638F36-EB97-4FC6-A954-C8CBBF253CBE}" srcOrd="3" destOrd="0" presId="urn:microsoft.com/office/officeart/2005/8/layout/matrix1"/>
    <dgm:cxn modelId="{75AAE5C6-8144-4677-AB34-9249020D9F8B}" type="presParOf" srcId="{A6992AE0-E019-485E-A7A6-350D166BEE13}" destId="{E3C99922-44CA-4B87-91DF-72D2F60B9734}" srcOrd="4" destOrd="0" presId="urn:microsoft.com/office/officeart/2005/8/layout/matrix1"/>
    <dgm:cxn modelId="{7D8B7D0C-B959-4C54-B879-2C4EC914B946}" type="presParOf" srcId="{A6992AE0-E019-485E-A7A6-350D166BEE13}" destId="{870439CA-9DDA-4E73-849E-10F4384FB157}" srcOrd="5" destOrd="0" presId="urn:microsoft.com/office/officeart/2005/8/layout/matrix1"/>
    <dgm:cxn modelId="{D551D665-4A57-4B65-8056-1C87D386F3D2}" type="presParOf" srcId="{A6992AE0-E019-485E-A7A6-350D166BEE13}" destId="{96CFB46D-4EEB-43C4-AA0F-D86FDEA5C186}" srcOrd="6" destOrd="0" presId="urn:microsoft.com/office/officeart/2005/8/layout/matrix1"/>
    <dgm:cxn modelId="{B6FA2032-9B84-4BCA-8370-817C88FD178A}" type="presParOf" srcId="{A6992AE0-E019-485E-A7A6-350D166BEE13}" destId="{FA18F5EE-E93D-40CB-BFF1-E1FC4F7818AC}" srcOrd="7" destOrd="0" presId="urn:microsoft.com/office/officeart/2005/8/layout/matrix1"/>
    <dgm:cxn modelId="{E758FED8-DD3E-4A1C-BCDA-0346E9512A17}" type="presParOf" srcId="{E469B915-44CC-45A5-B136-33718D2CE753}" destId="{40C0F9A8-6287-4156-9924-FD496D9DC6F1}"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AA0B392-0AD2-435B-86D0-5FE95A2412C9}"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n-GB"/>
        </a:p>
      </dgm:t>
    </dgm:pt>
    <dgm:pt modelId="{2B08C519-0611-439E-A410-7F88A47B2AB3}">
      <dgm:prSet phldrT="[Text]" custT="1"/>
      <dgm:spPr>
        <a:solidFill>
          <a:schemeClr val="accent1"/>
        </a:solidFill>
      </dgm:spPr>
      <dgm:t>
        <a:bodyPr/>
        <a:lstStyle/>
        <a:p>
          <a:r>
            <a:rPr lang="en-GB" sz="2800" b="1" dirty="0"/>
            <a:t>Amina - Year 9</a:t>
          </a:r>
        </a:p>
        <a:p>
          <a:r>
            <a:rPr lang="en-GB" sz="2800" b="1" dirty="0"/>
            <a:t>Advanced EAL Learner</a:t>
          </a:r>
        </a:p>
        <a:p>
          <a:r>
            <a:rPr lang="en-GB" sz="2800" b="1" dirty="0"/>
            <a:t>DfE level C</a:t>
          </a:r>
        </a:p>
      </dgm:t>
    </dgm:pt>
    <dgm:pt modelId="{45D66BF6-170E-4525-B4CC-FF269A04F26E}" type="parTrans" cxnId="{1C550CAE-0641-4F17-A0EA-ADAD81182A08}">
      <dgm:prSet/>
      <dgm:spPr/>
      <dgm:t>
        <a:bodyPr/>
        <a:lstStyle/>
        <a:p>
          <a:endParaRPr lang="en-GB"/>
        </a:p>
      </dgm:t>
    </dgm:pt>
    <dgm:pt modelId="{40424B54-2192-45F7-A6FE-79103A3041DB}" type="sibTrans" cxnId="{1C550CAE-0641-4F17-A0EA-ADAD81182A08}">
      <dgm:prSet/>
      <dgm:spPr/>
      <dgm:t>
        <a:bodyPr/>
        <a:lstStyle/>
        <a:p>
          <a:endParaRPr lang="en-GB"/>
        </a:p>
      </dgm:t>
    </dgm:pt>
    <dgm:pt modelId="{0D9AD9ED-FC7E-400F-8FD8-28D08DEE9984}">
      <dgm:prSet phldrT="[Text]" custT="1"/>
      <dgm:spPr>
        <a:gradFill rotWithShape="0">
          <a:gsLst>
            <a:gs pos="10000">
              <a:schemeClr val="bg2">
                <a:tint val="97000"/>
                <a:hueMod val="92000"/>
                <a:satMod val="169000"/>
                <a:lumMod val="164000"/>
              </a:schemeClr>
            </a:gs>
            <a:gs pos="100000">
              <a:schemeClr val="bg2">
                <a:shade val="96000"/>
                <a:satMod val="120000"/>
                <a:lumMod val="90000"/>
              </a:schemeClr>
            </a:gs>
          </a:gsLst>
          <a:lin ang="6120000" scaled="1"/>
        </a:gradFill>
      </dgm:spPr>
      <dgm:t>
        <a:bodyPr/>
        <a:lstStyle/>
        <a:p>
          <a:pPr algn="l"/>
          <a:endParaRPr lang="en-GB" sz="2800" b="1" dirty="0">
            <a:solidFill>
              <a:schemeClr val="tx1"/>
            </a:solidFill>
          </a:endParaRPr>
        </a:p>
        <a:p>
          <a:pPr algn="l"/>
          <a:r>
            <a:rPr lang="en-GB" sz="2800" b="1" dirty="0">
              <a:solidFill>
                <a:schemeClr val="tx1"/>
              </a:solidFill>
            </a:rPr>
            <a:t>UK arrival: June 2018</a:t>
          </a:r>
        </a:p>
        <a:p>
          <a:pPr algn="l"/>
          <a:r>
            <a:rPr lang="en-GB" sz="2800" b="1" dirty="0">
              <a:solidFill>
                <a:schemeClr val="tx1"/>
              </a:solidFill>
            </a:rPr>
            <a:t>Country of origin: Syria but</a:t>
          </a:r>
        </a:p>
        <a:p>
          <a:pPr algn="l"/>
          <a:r>
            <a:rPr lang="en-GB" sz="2800" b="1" dirty="0">
              <a:solidFill>
                <a:schemeClr val="tx1"/>
              </a:solidFill>
            </a:rPr>
            <a:t>lived in Lebanon for 3 years</a:t>
          </a:r>
        </a:p>
        <a:p>
          <a:pPr algn="l"/>
          <a:r>
            <a:rPr lang="en-GB" sz="2800" b="1" dirty="0">
              <a:solidFill>
                <a:schemeClr val="tx1"/>
              </a:solidFill>
            </a:rPr>
            <a:t>Family are part of VPRS project</a:t>
          </a:r>
        </a:p>
        <a:p>
          <a:pPr algn="l"/>
          <a:r>
            <a:rPr lang="en-GB" sz="2800" b="1" dirty="0">
              <a:solidFill>
                <a:schemeClr val="tx1"/>
              </a:solidFill>
            </a:rPr>
            <a:t>Refugee Status</a:t>
          </a:r>
        </a:p>
      </dgm:t>
    </dgm:pt>
    <dgm:pt modelId="{80530B07-CC87-485B-B070-2DC242D858CE}" type="parTrans" cxnId="{15E459B4-1C5E-45C1-BC05-5FF42FEB0D28}">
      <dgm:prSet/>
      <dgm:spPr/>
      <dgm:t>
        <a:bodyPr/>
        <a:lstStyle/>
        <a:p>
          <a:endParaRPr lang="en-GB"/>
        </a:p>
      </dgm:t>
    </dgm:pt>
    <dgm:pt modelId="{EE9E8EA3-B10F-4012-A744-0F106F6C6228}" type="sibTrans" cxnId="{15E459B4-1C5E-45C1-BC05-5FF42FEB0D28}">
      <dgm:prSet/>
      <dgm:spPr/>
      <dgm:t>
        <a:bodyPr/>
        <a:lstStyle/>
        <a:p>
          <a:endParaRPr lang="en-GB"/>
        </a:p>
      </dgm:t>
    </dgm:pt>
    <dgm:pt modelId="{57D67C05-08C8-4330-AC0D-D11437A53C3D}">
      <dgm:prSet phldrT="[Text]" custT="1"/>
      <dgm:spPr>
        <a:gradFill rotWithShape="0">
          <a:gsLst>
            <a:gs pos="10000">
              <a:schemeClr val="bg2">
                <a:tint val="97000"/>
                <a:hueMod val="92000"/>
                <a:satMod val="169000"/>
                <a:lumMod val="164000"/>
              </a:schemeClr>
            </a:gs>
            <a:gs pos="100000">
              <a:schemeClr val="bg2">
                <a:shade val="96000"/>
                <a:satMod val="120000"/>
                <a:lumMod val="90000"/>
              </a:schemeClr>
            </a:gs>
          </a:gsLst>
          <a:lin ang="6120000" scaled="1"/>
        </a:gradFill>
      </dgm:spPr>
      <dgm:t>
        <a:bodyPr/>
        <a:lstStyle/>
        <a:p>
          <a:pPr algn="r"/>
          <a:r>
            <a:rPr lang="en-GB" sz="2800" b="1" dirty="0">
              <a:solidFill>
                <a:schemeClr val="tx1"/>
              </a:solidFill>
            </a:rPr>
            <a:t>First/Home Language: Arabic</a:t>
          </a:r>
        </a:p>
        <a:p>
          <a:pPr algn="r"/>
          <a:r>
            <a:rPr lang="en-GB" sz="2800" b="1" dirty="0">
              <a:solidFill>
                <a:schemeClr val="tx1"/>
              </a:solidFill>
            </a:rPr>
            <a:t>Some basic literacy in Arabic</a:t>
          </a:r>
        </a:p>
        <a:p>
          <a:pPr algn="r"/>
          <a:r>
            <a:rPr lang="en-GB" sz="2800" b="1" dirty="0">
              <a:solidFill>
                <a:schemeClr val="tx1"/>
              </a:solidFill>
            </a:rPr>
            <a:t> but unable to read fluently</a:t>
          </a:r>
        </a:p>
      </dgm:t>
    </dgm:pt>
    <dgm:pt modelId="{D16CB5FD-FC44-4C7E-ADA7-DD00B8C5E5EE}" type="parTrans" cxnId="{BC0108F6-A204-417C-B249-5D07D4C499FE}">
      <dgm:prSet/>
      <dgm:spPr/>
      <dgm:t>
        <a:bodyPr/>
        <a:lstStyle/>
        <a:p>
          <a:endParaRPr lang="en-GB"/>
        </a:p>
      </dgm:t>
    </dgm:pt>
    <dgm:pt modelId="{FDB82C7B-D21F-404A-AD53-13786C21AF8A}" type="sibTrans" cxnId="{BC0108F6-A204-417C-B249-5D07D4C499FE}">
      <dgm:prSet/>
      <dgm:spPr/>
      <dgm:t>
        <a:bodyPr/>
        <a:lstStyle/>
        <a:p>
          <a:endParaRPr lang="en-GB"/>
        </a:p>
      </dgm:t>
    </dgm:pt>
    <dgm:pt modelId="{3A8F2A35-D2C0-4F30-B544-73633D44A02F}">
      <dgm:prSet phldrT="[Text]" custT="1"/>
      <dgm:spPr>
        <a:gradFill rotWithShape="0">
          <a:gsLst>
            <a:gs pos="10000">
              <a:schemeClr val="bg2">
                <a:tint val="97000"/>
                <a:hueMod val="92000"/>
                <a:satMod val="169000"/>
                <a:lumMod val="164000"/>
              </a:schemeClr>
            </a:gs>
            <a:gs pos="100000">
              <a:schemeClr val="bg2">
                <a:shade val="96000"/>
                <a:satMod val="120000"/>
                <a:lumMod val="90000"/>
              </a:schemeClr>
            </a:gs>
          </a:gsLst>
          <a:lin ang="6120000" scaled="1"/>
        </a:gradFill>
      </dgm:spPr>
      <dgm:t>
        <a:bodyPr/>
        <a:lstStyle/>
        <a:p>
          <a:pPr algn="l"/>
          <a:r>
            <a:rPr lang="en-GB" sz="2800" b="1" dirty="0">
              <a:solidFill>
                <a:schemeClr val="tx1"/>
              </a:solidFill>
            </a:rPr>
            <a:t>Some schooling in the Lebanon- unable to obtain specific information</a:t>
          </a:r>
        </a:p>
      </dgm:t>
    </dgm:pt>
    <dgm:pt modelId="{11183170-B598-42BC-BCA6-9C64AB538197}" type="parTrans" cxnId="{49ED3DBB-43B1-479E-932F-09E6BA8C8E80}">
      <dgm:prSet/>
      <dgm:spPr/>
      <dgm:t>
        <a:bodyPr/>
        <a:lstStyle/>
        <a:p>
          <a:endParaRPr lang="en-GB"/>
        </a:p>
      </dgm:t>
    </dgm:pt>
    <dgm:pt modelId="{E9A29BF2-A703-46C1-921E-8391A039916D}" type="sibTrans" cxnId="{49ED3DBB-43B1-479E-932F-09E6BA8C8E80}">
      <dgm:prSet/>
      <dgm:spPr/>
      <dgm:t>
        <a:bodyPr/>
        <a:lstStyle/>
        <a:p>
          <a:endParaRPr lang="en-GB"/>
        </a:p>
      </dgm:t>
    </dgm:pt>
    <dgm:pt modelId="{1DEF370A-E693-424A-B8C2-4AE784A6FB02}">
      <dgm:prSet phldrT="[Text]" custT="1"/>
      <dgm:spPr>
        <a:gradFill rotWithShape="0">
          <a:gsLst>
            <a:gs pos="10000">
              <a:schemeClr val="bg2">
                <a:tint val="97000"/>
                <a:hueMod val="92000"/>
                <a:satMod val="169000"/>
                <a:lumMod val="164000"/>
              </a:schemeClr>
            </a:gs>
            <a:gs pos="100000">
              <a:schemeClr val="bg2">
                <a:shade val="96000"/>
                <a:satMod val="120000"/>
                <a:lumMod val="90000"/>
              </a:schemeClr>
            </a:gs>
          </a:gsLst>
          <a:lin ang="6120000" scaled="1"/>
        </a:gradFill>
      </dgm:spPr>
      <dgm:t>
        <a:bodyPr/>
        <a:lstStyle/>
        <a:p>
          <a:pPr algn="r"/>
          <a:r>
            <a:rPr lang="en-GB" sz="2800" b="1">
              <a:solidFill>
                <a:schemeClr val="tx1"/>
              </a:solidFill>
            </a:rPr>
            <a:t>Outgoing and friendly, her older brother has special needs and so she translates for the family.</a:t>
          </a:r>
          <a:endParaRPr lang="en-GB" sz="2800" b="1" dirty="0">
            <a:solidFill>
              <a:schemeClr val="tx1"/>
            </a:solidFill>
          </a:endParaRPr>
        </a:p>
      </dgm:t>
    </dgm:pt>
    <dgm:pt modelId="{004709D5-76D4-48E4-8789-8960E4FA0973}" type="parTrans" cxnId="{0D6659CC-A568-485F-8724-9E5E58919E01}">
      <dgm:prSet/>
      <dgm:spPr/>
      <dgm:t>
        <a:bodyPr/>
        <a:lstStyle/>
        <a:p>
          <a:endParaRPr lang="en-GB"/>
        </a:p>
      </dgm:t>
    </dgm:pt>
    <dgm:pt modelId="{1129D403-9E0D-4634-A744-84F11FD6F2F5}" type="sibTrans" cxnId="{0D6659CC-A568-485F-8724-9E5E58919E01}">
      <dgm:prSet/>
      <dgm:spPr/>
      <dgm:t>
        <a:bodyPr/>
        <a:lstStyle/>
        <a:p>
          <a:endParaRPr lang="en-GB"/>
        </a:p>
      </dgm:t>
    </dgm:pt>
    <dgm:pt modelId="{BB87405E-1C73-4F7B-B05A-4FD0D82D8CA4}" type="pres">
      <dgm:prSet presAssocID="{8AA0B392-0AD2-435B-86D0-5FE95A2412C9}" presName="diagram" presStyleCnt="0">
        <dgm:presLayoutVars>
          <dgm:chMax val="1"/>
          <dgm:dir/>
          <dgm:animLvl val="ctr"/>
          <dgm:resizeHandles val="exact"/>
        </dgm:presLayoutVars>
      </dgm:prSet>
      <dgm:spPr/>
    </dgm:pt>
    <dgm:pt modelId="{C1211749-00E9-4882-9CBA-E854CBF6149A}" type="pres">
      <dgm:prSet presAssocID="{8AA0B392-0AD2-435B-86D0-5FE95A2412C9}" presName="matrix" presStyleCnt="0"/>
      <dgm:spPr/>
    </dgm:pt>
    <dgm:pt modelId="{F8DCED29-6E4D-4B61-93C8-413DD8CFAA1F}" type="pres">
      <dgm:prSet presAssocID="{8AA0B392-0AD2-435B-86D0-5FE95A2412C9}" presName="tile1" presStyleLbl="node1" presStyleIdx="0" presStyleCnt="4"/>
      <dgm:spPr/>
    </dgm:pt>
    <dgm:pt modelId="{87AC0A2E-F21E-4CDB-A219-ECC880F9B448}" type="pres">
      <dgm:prSet presAssocID="{8AA0B392-0AD2-435B-86D0-5FE95A2412C9}" presName="tile1text" presStyleLbl="node1" presStyleIdx="0" presStyleCnt="4">
        <dgm:presLayoutVars>
          <dgm:chMax val="0"/>
          <dgm:chPref val="0"/>
          <dgm:bulletEnabled val="1"/>
        </dgm:presLayoutVars>
      </dgm:prSet>
      <dgm:spPr/>
    </dgm:pt>
    <dgm:pt modelId="{F9ED04AA-BC72-4753-9FEC-4A89B4C1270C}" type="pres">
      <dgm:prSet presAssocID="{8AA0B392-0AD2-435B-86D0-5FE95A2412C9}" presName="tile2" presStyleLbl="node1" presStyleIdx="1" presStyleCnt="4"/>
      <dgm:spPr/>
    </dgm:pt>
    <dgm:pt modelId="{5C7E1F44-CDC5-4AAE-A113-B67B0E9F9B0C}" type="pres">
      <dgm:prSet presAssocID="{8AA0B392-0AD2-435B-86D0-5FE95A2412C9}" presName="tile2text" presStyleLbl="node1" presStyleIdx="1" presStyleCnt="4">
        <dgm:presLayoutVars>
          <dgm:chMax val="0"/>
          <dgm:chPref val="0"/>
          <dgm:bulletEnabled val="1"/>
        </dgm:presLayoutVars>
      </dgm:prSet>
      <dgm:spPr/>
    </dgm:pt>
    <dgm:pt modelId="{1119E97C-6F8D-4C5B-941B-E042DDD08051}" type="pres">
      <dgm:prSet presAssocID="{8AA0B392-0AD2-435B-86D0-5FE95A2412C9}" presName="tile3" presStyleLbl="node1" presStyleIdx="2" presStyleCnt="4"/>
      <dgm:spPr/>
    </dgm:pt>
    <dgm:pt modelId="{70A35F5E-1AD6-471C-A006-A0695091F755}" type="pres">
      <dgm:prSet presAssocID="{8AA0B392-0AD2-435B-86D0-5FE95A2412C9}" presName="tile3text" presStyleLbl="node1" presStyleIdx="2" presStyleCnt="4">
        <dgm:presLayoutVars>
          <dgm:chMax val="0"/>
          <dgm:chPref val="0"/>
          <dgm:bulletEnabled val="1"/>
        </dgm:presLayoutVars>
      </dgm:prSet>
      <dgm:spPr/>
    </dgm:pt>
    <dgm:pt modelId="{EBD6B50E-40DB-4B58-8A1A-D6B39AFCC3FC}" type="pres">
      <dgm:prSet presAssocID="{8AA0B392-0AD2-435B-86D0-5FE95A2412C9}" presName="tile4" presStyleLbl="node1" presStyleIdx="3" presStyleCnt="4"/>
      <dgm:spPr/>
    </dgm:pt>
    <dgm:pt modelId="{02EC0CE1-4B6F-4270-8744-6C2AE3A94088}" type="pres">
      <dgm:prSet presAssocID="{8AA0B392-0AD2-435B-86D0-5FE95A2412C9}" presName="tile4text" presStyleLbl="node1" presStyleIdx="3" presStyleCnt="4">
        <dgm:presLayoutVars>
          <dgm:chMax val="0"/>
          <dgm:chPref val="0"/>
          <dgm:bulletEnabled val="1"/>
        </dgm:presLayoutVars>
      </dgm:prSet>
      <dgm:spPr/>
    </dgm:pt>
    <dgm:pt modelId="{FB49997A-56B3-4555-9E0F-8CD951067BA0}" type="pres">
      <dgm:prSet presAssocID="{8AA0B392-0AD2-435B-86D0-5FE95A2412C9}" presName="centerTile" presStyleLbl="fgShp" presStyleIdx="0" presStyleCnt="1" custScaleX="113709" custScaleY="121280">
        <dgm:presLayoutVars>
          <dgm:chMax val="0"/>
          <dgm:chPref val="0"/>
        </dgm:presLayoutVars>
      </dgm:prSet>
      <dgm:spPr/>
    </dgm:pt>
  </dgm:ptLst>
  <dgm:cxnLst>
    <dgm:cxn modelId="{DA221C2A-5599-499B-B11B-3024FA37453A}" type="presOf" srcId="{2B08C519-0611-439E-A410-7F88A47B2AB3}" destId="{FB49997A-56B3-4555-9E0F-8CD951067BA0}" srcOrd="0" destOrd="0" presId="urn:microsoft.com/office/officeart/2005/8/layout/matrix1"/>
    <dgm:cxn modelId="{F2FCF32E-4F23-4945-87BC-D4CAB988E10F}" type="presOf" srcId="{1DEF370A-E693-424A-B8C2-4AE784A6FB02}" destId="{02EC0CE1-4B6F-4270-8744-6C2AE3A94088}" srcOrd="1" destOrd="0" presId="urn:microsoft.com/office/officeart/2005/8/layout/matrix1"/>
    <dgm:cxn modelId="{D65EE038-F9D1-4CDC-8694-F6E81FF9F2A1}" type="presOf" srcId="{57D67C05-08C8-4330-AC0D-D11437A53C3D}" destId="{5C7E1F44-CDC5-4AAE-A113-B67B0E9F9B0C}" srcOrd="1" destOrd="0" presId="urn:microsoft.com/office/officeart/2005/8/layout/matrix1"/>
    <dgm:cxn modelId="{E91EF83B-BC62-4779-9A92-11AB00454807}" type="presOf" srcId="{57D67C05-08C8-4330-AC0D-D11437A53C3D}" destId="{F9ED04AA-BC72-4753-9FEC-4A89B4C1270C}" srcOrd="0" destOrd="0" presId="urn:microsoft.com/office/officeart/2005/8/layout/matrix1"/>
    <dgm:cxn modelId="{0A0D594A-4661-4FF2-B51B-5C41D55F33F0}" type="presOf" srcId="{8AA0B392-0AD2-435B-86D0-5FE95A2412C9}" destId="{BB87405E-1C73-4F7B-B05A-4FD0D82D8CA4}" srcOrd="0" destOrd="0" presId="urn:microsoft.com/office/officeart/2005/8/layout/matrix1"/>
    <dgm:cxn modelId="{6A238683-8AA0-481E-A20A-9C0386D95DDB}" type="presOf" srcId="{0D9AD9ED-FC7E-400F-8FD8-28D08DEE9984}" destId="{87AC0A2E-F21E-4CDB-A219-ECC880F9B448}" srcOrd="1" destOrd="0" presId="urn:microsoft.com/office/officeart/2005/8/layout/matrix1"/>
    <dgm:cxn modelId="{A23D209B-E5AB-46E6-8374-268EFF87F0AF}" type="presOf" srcId="{3A8F2A35-D2C0-4F30-B544-73633D44A02F}" destId="{70A35F5E-1AD6-471C-A006-A0695091F755}" srcOrd="1" destOrd="0" presId="urn:microsoft.com/office/officeart/2005/8/layout/matrix1"/>
    <dgm:cxn modelId="{06CEA79C-9832-4E32-A038-470C2094CCE5}" type="presOf" srcId="{0D9AD9ED-FC7E-400F-8FD8-28D08DEE9984}" destId="{F8DCED29-6E4D-4B61-93C8-413DD8CFAA1F}" srcOrd="0" destOrd="0" presId="urn:microsoft.com/office/officeart/2005/8/layout/matrix1"/>
    <dgm:cxn modelId="{1C550CAE-0641-4F17-A0EA-ADAD81182A08}" srcId="{8AA0B392-0AD2-435B-86D0-5FE95A2412C9}" destId="{2B08C519-0611-439E-A410-7F88A47B2AB3}" srcOrd="0" destOrd="0" parTransId="{45D66BF6-170E-4525-B4CC-FF269A04F26E}" sibTransId="{40424B54-2192-45F7-A6FE-79103A3041DB}"/>
    <dgm:cxn modelId="{15E459B4-1C5E-45C1-BC05-5FF42FEB0D28}" srcId="{2B08C519-0611-439E-A410-7F88A47B2AB3}" destId="{0D9AD9ED-FC7E-400F-8FD8-28D08DEE9984}" srcOrd="0" destOrd="0" parTransId="{80530B07-CC87-485B-B070-2DC242D858CE}" sibTransId="{EE9E8EA3-B10F-4012-A744-0F106F6C6228}"/>
    <dgm:cxn modelId="{E6323BB8-D6AE-48BE-BC8A-2E850D9A2C5A}" type="presOf" srcId="{3A8F2A35-D2C0-4F30-B544-73633D44A02F}" destId="{1119E97C-6F8D-4C5B-941B-E042DDD08051}" srcOrd="0" destOrd="0" presId="urn:microsoft.com/office/officeart/2005/8/layout/matrix1"/>
    <dgm:cxn modelId="{49ED3DBB-43B1-479E-932F-09E6BA8C8E80}" srcId="{2B08C519-0611-439E-A410-7F88A47B2AB3}" destId="{3A8F2A35-D2C0-4F30-B544-73633D44A02F}" srcOrd="2" destOrd="0" parTransId="{11183170-B598-42BC-BCA6-9C64AB538197}" sibTransId="{E9A29BF2-A703-46C1-921E-8391A039916D}"/>
    <dgm:cxn modelId="{0D6659CC-A568-485F-8724-9E5E58919E01}" srcId="{2B08C519-0611-439E-A410-7F88A47B2AB3}" destId="{1DEF370A-E693-424A-B8C2-4AE784A6FB02}" srcOrd="3" destOrd="0" parTransId="{004709D5-76D4-48E4-8789-8960E4FA0973}" sibTransId="{1129D403-9E0D-4634-A744-84F11FD6F2F5}"/>
    <dgm:cxn modelId="{E1716CEA-CA97-4FD9-9249-F6D25AA93696}" type="presOf" srcId="{1DEF370A-E693-424A-B8C2-4AE784A6FB02}" destId="{EBD6B50E-40DB-4B58-8A1A-D6B39AFCC3FC}" srcOrd="0" destOrd="0" presId="urn:microsoft.com/office/officeart/2005/8/layout/matrix1"/>
    <dgm:cxn modelId="{BC0108F6-A204-417C-B249-5D07D4C499FE}" srcId="{2B08C519-0611-439E-A410-7F88A47B2AB3}" destId="{57D67C05-08C8-4330-AC0D-D11437A53C3D}" srcOrd="1" destOrd="0" parTransId="{D16CB5FD-FC44-4C7E-ADA7-DD00B8C5E5EE}" sibTransId="{FDB82C7B-D21F-404A-AD53-13786C21AF8A}"/>
    <dgm:cxn modelId="{55698084-7445-482C-A0F2-7749D030FB0B}" type="presParOf" srcId="{BB87405E-1C73-4F7B-B05A-4FD0D82D8CA4}" destId="{C1211749-00E9-4882-9CBA-E854CBF6149A}" srcOrd="0" destOrd="0" presId="urn:microsoft.com/office/officeart/2005/8/layout/matrix1"/>
    <dgm:cxn modelId="{42A462AB-7938-4DD3-A804-ADA367AF5F30}" type="presParOf" srcId="{C1211749-00E9-4882-9CBA-E854CBF6149A}" destId="{F8DCED29-6E4D-4B61-93C8-413DD8CFAA1F}" srcOrd="0" destOrd="0" presId="urn:microsoft.com/office/officeart/2005/8/layout/matrix1"/>
    <dgm:cxn modelId="{CB9963E5-6A84-4EB5-A7AA-898AD9D27676}" type="presParOf" srcId="{C1211749-00E9-4882-9CBA-E854CBF6149A}" destId="{87AC0A2E-F21E-4CDB-A219-ECC880F9B448}" srcOrd="1" destOrd="0" presId="urn:microsoft.com/office/officeart/2005/8/layout/matrix1"/>
    <dgm:cxn modelId="{0454C96E-D545-4C68-AF3A-9BAD54D0A8F6}" type="presParOf" srcId="{C1211749-00E9-4882-9CBA-E854CBF6149A}" destId="{F9ED04AA-BC72-4753-9FEC-4A89B4C1270C}" srcOrd="2" destOrd="0" presId="urn:microsoft.com/office/officeart/2005/8/layout/matrix1"/>
    <dgm:cxn modelId="{E431F83E-C1D5-4AF4-98BE-188757AFC7A2}" type="presParOf" srcId="{C1211749-00E9-4882-9CBA-E854CBF6149A}" destId="{5C7E1F44-CDC5-4AAE-A113-B67B0E9F9B0C}" srcOrd="3" destOrd="0" presId="urn:microsoft.com/office/officeart/2005/8/layout/matrix1"/>
    <dgm:cxn modelId="{7C7788E6-6C53-4042-9302-C2C37CB4FCC9}" type="presParOf" srcId="{C1211749-00E9-4882-9CBA-E854CBF6149A}" destId="{1119E97C-6F8D-4C5B-941B-E042DDD08051}" srcOrd="4" destOrd="0" presId="urn:microsoft.com/office/officeart/2005/8/layout/matrix1"/>
    <dgm:cxn modelId="{43B2DD53-6745-4F66-8796-39A3C7C5345F}" type="presParOf" srcId="{C1211749-00E9-4882-9CBA-E854CBF6149A}" destId="{70A35F5E-1AD6-471C-A006-A0695091F755}" srcOrd="5" destOrd="0" presId="urn:microsoft.com/office/officeart/2005/8/layout/matrix1"/>
    <dgm:cxn modelId="{197F81B3-DCB8-450A-B275-C00BE66D5985}" type="presParOf" srcId="{C1211749-00E9-4882-9CBA-E854CBF6149A}" destId="{EBD6B50E-40DB-4B58-8A1A-D6B39AFCC3FC}" srcOrd="6" destOrd="0" presId="urn:microsoft.com/office/officeart/2005/8/layout/matrix1"/>
    <dgm:cxn modelId="{189BD33D-913D-41DE-9CE2-C0520DCF5B62}" type="presParOf" srcId="{C1211749-00E9-4882-9CBA-E854CBF6149A}" destId="{02EC0CE1-4B6F-4270-8744-6C2AE3A94088}" srcOrd="7" destOrd="0" presId="urn:microsoft.com/office/officeart/2005/8/layout/matrix1"/>
    <dgm:cxn modelId="{BBDB43EC-53EC-4AE0-B317-D589440FB160}" type="presParOf" srcId="{BB87405E-1C73-4F7B-B05A-4FD0D82D8CA4}" destId="{FB49997A-56B3-4555-9E0F-8CD951067BA0}"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92871DA-B967-457C-AE06-3A554DCF486B}"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n-US"/>
        </a:p>
      </dgm:t>
    </dgm:pt>
    <dgm:pt modelId="{B9428FEA-D2EA-497C-9386-B78E55686696}">
      <dgm:prSet custT="1"/>
      <dgm:spPr/>
      <dgm:t>
        <a:bodyPr/>
        <a:lstStyle/>
        <a:p>
          <a:r>
            <a:rPr lang="en-GB" sz="2400" b="0" i="0" baseline="0" dirty="0"/>
            <a:t>Give pupils a section of the text</a:t>
          </a:r>
        </a:p>
        <a:p>
          <a:endParaRPr lang="en-US" sz="2400" dirty="0"/>
        </a:p>
      </dgm:t>
    </dgm:pt>
    <dgm:pt modelId="{9EF61134-FF86-4879-858E-580D814F3ECE}" type="parTrans" cxnId="{946D3444-6B50-4512-B8C9-9E895026A884}">
      <dgm:prSet/>
      <dgm:spPr/>
      <dgm:t>
        <a:bodyPr/>
        <a:lstStyle/>
        <a:p>
          <a:endParaRPr lang="en-US"/>
        </a:p>
      </dgm:t>
    </dgm:pt>
    <dgm:pt modelId="{5C13179E-4AC8-4C61-8540-0BD787D547B8}" type="sibTrans" cxnId="{946D3444-6B50-4512-B8C9-9E895026A884}">
      <dgm:prSet/>
      <dgm:spPr/>
      <dgm:t>
        <a:bodyPr/>
        <a:lstStyle/>
        <a:p>
          <a:endParaRPr lang="en-US"/>
        </a:p>
      </dgm:t>
    </dgm:pt>
    <dgm:pt modelId="{FFBEB691-D983-451A-97C2-3D952E972BB6}">
      <dgm:prSet custT="1"/>
      <dgm:spPr/>
      <dgm:t>
        <a:bodyPr/>
        <a:lstStyle/>
        <a:p>
          <a:endParaRPr lang="en-GB" sz="2400" b="0" i="0" baseline="0" dirty="0"/>
        </a:p>
        <a:p>
          <a:r>
            <a:rPr lang="en-GB" sz="2400" b="0" i="0" baseline="0" dirty="0"/>
            <a:t>Pupils </a:t>
          </a:r>
          <a:r>
            <a:rPr lang="en-GB" sz="2400" b="1" i="0" baseline="0" dirty="0"/>
            <a:t>listen to </a:t>
          </a:r>
          <a:r>
            <a:rPr lang="en-GB" sz="2400" b="0" i="0" baseline="0" dirty="0"/>
            <a:t>the text read aloud, with appropriate pauses and expression. </a:t>
          </a:r>
        </a:p>
        <a:p>
          <a:endParaRPr lang="en-US" sz="2400" dirty="0"/>
        </a:p>
      </dgm:t>
    </dgm:pt>
    <dgm:pt modelId="{E4273DE8-A1B2-4EFD-B446-56EC177BC857}" type="parTrans" cxnId="{D6998E00-C106-4138-B141-2500216D98AF}">
      <dgm:prSet/>
      <dgm:spPr/>
      <dgm:t>
        <a:bodyPr/>
        <a:lstStyle/>
        <a:p>
          <a:endParaRPr lang="en-US"/>
        </a:p>
      </dgm:t>
    </dgm:pt>
    <dgm:pt modelId="{964354A8-C9E9-4C33-818C-D57E7D2BAC96}" type="sibTrans" cxnId="{D6998E00-C106-4138-B141-2500216D98AF}">
      <dgm:prSet/>
      <dgm:spPr/>
      <dgm:t>
        <a:bodyPr/>
        <a:lstStyle/>
        <a:p>
          <a:endParaRPr lang="en-US"/>
        </a:p>
      </dgm:t>
    </dgm:pt>
    <dgm:pt modelId="{24950A29-8519-4D88-A027-A6C3B3B0B9C5}">
      <dgm:prSet custT="1"/>
      <dgm:spPr/>
      <dgm:t>
        <a:bodyPr/>
        <a:lstStyle/>
        <a:p>
          <a:r>
            <a:rPr lang="en-GB" sz="2400" b="0" i="0" baseline="0" dirty="0"/>
            <a:t>Then pupils have chance to repeat it (copying pronunciation, stress and intonation patterns.)</a:t>
          </a:r>
          <a:endParaRPr lang="en-US" sz="2400" dirty="0"/>
        </a:p>
      </dgm:t>
    </dgm:pt>
    <dgm:pt modelId="{6C47B4A8-1820-4F60-B905-2FC79F3C4023}" type="parTrans" cxnId="{3256EE74-425D-47BE-A7BF-F9FA09CD4673}">
      <dgm:prSet/>
      <dgm:spPr/>
      <dgm:t>
        <a:bodyPr/>
        <a:lstStyle/>
        <a:p>
          <a:endParaRPr lang="en-US"/>
        </a:p>
      </dgm:t>
    </dgm:pt>
    <dgm:pt modelId="{52113CEE-DCF3-432D-A748-BF51F09F74DD}" type="sibTrans" cxnId="{3256EE74-425D-47BE-A7BF-F9FA09CD4673}">
      <dgm:prSet/>
      <dgm:spPr/>
      <dgm:t>
        <a:bodyPr/>
        <a:lstStyle/>
        <a:p>
          <a:endParaRPr lang="en-US"/>
        </a:p>
      </dgm:t>
    </dgm:pt>
    <dgm:pt modelId="{DC5EAFC8-6A84-4E45-8656-0FD89C3FCBD7}" type="pres">
      <dgm:prSet presAssocID="{892871DA-B967-457C-AE06-3A554DCF486B}" presName="outerComposite" presStyleCnt="0">
        <dgm:presLayoutVars>
          <dgm:chMax val="5"/>
          <dgm:dir/>
          <dgm:resizeHandles val="exact"/>
        </dgm:presLayoutVars>
      </dgm:prSet>
      <dgm:spPr/>
    </dgm:pt>
    <dgm:pt modelId="{9BFEFF19-B4C3-41B6-BC5F-12F31E12BDC6}" type="pres">
      <dgm:prSet presAssocID="{892871DA-B967-457C-AE06-3A554DCF486B}" presName="dummyMaxCanvas" presStyleCnt="0">
        <dgm:presLayoutVars/>
      </dgm:prSet>
      <dgm:spPr/>
    </dgm:pt>
    <dgm:pt modelId="{F40EEC34-8FA1-455B-A13A-747A912E48BA}" type="pres">
      <dgm:prSet presAssocID="{892871DA-B967-457C-AE06-3A554DCF486B}" presName="ThreeNodes_1" presStyleLbl="node1" presStyleIdx="0" presStyleCnt="3">
        <dgm:presLayoutVars>
          <dgm:bulletEnabled val="1"/>
        </dgm:presLayoutVars>
      </dgm:prSet>
      <dgm:spPr/>
    </dgm:pt>
    <dgm:pt modelId="{9D941482-5B7B-4047-84CC-53F057130F6F}" type="pres">
      <dgm:prSet presAssocID="{892871DA-B967-457C-AE06-3A554DCF486B}" presName="ThreeNodes_2" presStyleLbl="node1" presStyleIdx="1" presStyleCnt="3" custScaleX="112848" custScaleY="106897">
        <dgm:presLayoutVars>
          <dgm:bulletEnabled val="1"/>
        </dgm:presLayoutVars>
      </dgm:prSet>
      <dgm:spPr/>
    </dgm:pt>
    <dgm:pt modelId="{0D82DBD8-DEF9-448E-A3C4-834478896114}" type="pres">
      <dgm:prSet presAssocID="{892871DA-B967-457C-AE06-3A554DCF486B}" presName="ThreeNodes_3" presStyleLbl="node1" presStyleIdx="2" presStyleCnt="3" custScaleX="117647" custScaleY="112147" custLinFactNeighborX="-358" custLinFactNeighborY="7100">
        <dgm:presLayoutVars>
          <dgm:bulletEnabled val="1"/>
        </dgm:presLayoutVars>
      </dgm:prSet>
      <dgm:spPr/>
    </dgm:pt>
    <dgm:pt modelId="{12AD3E37-44E0-4505-A48E-F709904A181A}" type="pres">
      <dgm:prSet presAssocID="{892871DA-B967-457C-AE06-3A554DCF486B}" presName="ThreeConn_1-2" presStyleLbl="fgAccFollowNode1" presStyleIdx="0" presStyleCnt="2">
        <dgm:presLayoutVars>
          <dgm:bulletEnabled val="1"/>
        </dgm:presLayoutVars>
      </dgm:prSet>
      <dgm:spPr/>
    </dgm:pt>
    <dgm:pt modelId="{A0E82718-536C-46C4-B236-26ECB0F165CC}" type="pres">
      <dgm:prSet presAssocID="{892871DA-B967-457C-AE06-3A554DCF486B}" presName="ThreeConn_2-3" presStyleLbl="fgAccFollowNode1" presStyleIdx="1" presStyleCnt="2">
        <dgm:presLayoutVars>
          <dgm:bulletEnabled val="1"/>
        </dgm:presLayoutVars>
      </dgm:prSet>
      <dgm:spPr/>
    </dgm:pt>
    <dgm:pt modelId="{C4814BA4-0ADA-46B8-A682-61802AE126C7}" type="pres">
      <dgm:prSet presAssocID="{892871DA-B967-457C-AE06-3A554DCF486B}" presName="ThreeNodes_1_text" presStyleLbl="node1" presStyleIdx="2" presStyleCnt="3">
        <dgm:presLayoutVars>
          <dgm:bulletEnabled val="1"/>
        </dgm:presLayoutVars>
      </dgm:prSet>
      <dgm:spPr/>
    </dgm:pt>
    <dgm:pt modelId="{69B7CCBB-4587-4A60-960B-173A0CE613B7}" type="pres">
      <dgm:prSet presAssocID="{892871DA-B967-457C-AE06-3A554DCF486B}" presName="ThreeNodes_2_text" presStyleLbl="node1" presStyleIdx="2" presStyleCnt="3">
        <dgm:presLayoutVars>
          <dgm:bulletEnabled val="1"/>
        </dgm:presLayoutVars>
      </dgm:prSet>
      <dgm:spPr/>
    </dgm:pt>
    <dgm:pt modelId="{BB268147-8537-4D69-98D2-CA6F159A0D2B}" type="pres">
      <dgm:prSet presAssocID="{892871DA-B967-457C-AE06-3A554DCF486B}" presName="ThreeNodes_3_text" presStyleLbl="node1" presStyleIdx="2" presStyleCnt="3">
        <dgm:presLayoutVars>
          <dgm:bulletEnabled val="1"/>
        </dgm:presLayoutVars>
      </dgm:prSet>
      <dgm:spPr/>
    </dgm:pt>
  </dgm:ptLst>
  <dgm:cxnLst>
    <dgm:cxn modelId="{FF9D8B00-98FD-4A73-8C48-1FCDF97D9DC7}" type="presOf" srcId="{B9428FEA-D2EA-497C-9386-B78E55686696}" destId="{C4814BA4-0ADA-46B8-A682-61802AE126C7}" srcOrd="1" destOrd="0" presId="urn:microsoft.com/office/officeart/2005/8/layout/vProcess5"/>
    <dgm:cxn modelId="{D6998E00-C106-4138-B141-2500216D98AF}" srcId="{892871DA-B967-457C-AE06-3A554DCF486B}" destId="{FFBEB691-D983-451A-97C2-3D952E972BB6}" srcOrd="1" destOrd="0" parTransId="{E4273DE8-A1B2-4EFD-B446-56EC177BC857}" sibTransId="{964354A8-C9E9-4C33-818C-D57E7D2BAC96}"/>
    <dgm:cxn modelId="{055F3F37-67C8-409F-974E-527E1B21EFC5}" type="presOf" srcId="{964354A8-C9E9-4C33-818C-D57E7D2BAC96}" destId="{A0E82718-536C-46C4-B236-26ECB0F165CC}" srcOrd="0" destOrd="0" presId="urn:microsoft.com/office/officeart/2005/8/layout/vProcess5"/>
    <dgm:cxn modelId="{6E7DE937-1BC4-415C-8FB7-88E9D5698509}" type="presOf" srcId="{5C13179E-4AC8-4C61-8540-0BD787D547B8}" destId="{12AD3E37-44E0-4505-A48E-F709904A181A}" srcOrd="0" destOrd="0" presId="urn:microsoft.com/office/officeart/2005/8/layout/vProcess5"/>
    <dgm:cxn modelId="{946D3444-6B50-4512-B8C9-9E895026A884}" srcId="{892871DA-B967-457C-AE06-3A554DCF486B}" destId="{B9428FEA-D2EA-497C-9386-B78E55686696}" srcOrd="0" destOrd="0" parTransId="{9EF61134-FF86-4879-858E-580D814F3ECE}" sibTransId="{5C13179E-4AC8-4C61-8540-0BD787D547B8}"/>
    <dgm:cxn modelId="{062FB16F-DB2D-4939-A4F9-ECB8C57D57AF}" type="presOf" srcId="{892871DA-B967-457C-AE06-3A554DCF486B}" destId="{DC5EAFC8-6A84-4E45-8656-0FD89C3FCBD7}" srcOrd="0" destOrd="0" presId="urn:microsoft.com/office/officeart/2005/8/layout/vProcess5"/>
    <dgm:cxn modelId="{6F5C2750-6C8C-449A-AAEC-50F63C33717D}" type="presOf" srcId="{FFBEB691-D983-451A-97C2-3D952E972BB6}" destId="{9D941482-5B7B-4047-84CC-53F057130F6F}" srcOrd="0" destOrd="0" presId="urn:microsoft.com/office/officeart/2005/8/layout/vProcess5"/>
    <dgm:cxn modelId="{3256EE74-425D-47BE-A7BF-F9FA09CD4673}" srcId="{892871DA-B967-457C-AE06-3A554DCF486B}" destId="{24950A29-8519-4D88-A027-A6C3B3B0B9C5}" srcOrd="2" destOrd="0" parTransId="{6C47B4A8-1820-4F60-B905-2FC79F3C4023}" sibTransId="{52113CEE-DCF3-432D-A748-BF51F09F74DD}"/>
    <dgm:cxn modelId="{F9B38899-DF00-40DC-B665-6A3DBA5E13EC}" type="presOf" srcId="{24950A29-8519-4D88-A027-A6C3B3B0B9C5}" destId="{BB268147-8537-4D69-98D2-CA6F159A0D2B}" srcOrd="1" destOrd="0" presId="urn:microsoft.com/office/officeart/2005/8/layout/vProcess5"/>
    <dgm:cxn modelId="{F1BAC89E-6FEA-40D3-837E-62A53AEDB88B}" type="presOf" srcId="{24950A29-8519-4D88-A027-A6C3B3B0B9C5}" destId="{0D82DBD8-DEF9-448E-A3C4-834478896114}" srcOrd="0" destOrd="0" presId="urn:microsoft.com/office/officeart/2005/8/layout/vProcess5"/>
    <dgm:cxn modelId="{5D1EC8DF-3ACD-4611-B8AF-5E910703AE50}" type="presOf" srcId="{B9428FEA-D2EA-497C-9386-B78E55686696}" destId="{F40EEC34-8FA1-455B-A13A-747A912E48BA}" srcOrd="0" destOrd="0" presId="urn:microsoft.com/office/officeart/2005/8/layout/vProcess5"/>
    <dgm:cxn modelId="{5AF0A5F9-9D3F-45C1-B803-9F4A5B9EFBFE}" type="presOf" srcId="{FFBEB691-D983-451A-97C2-3D952E972BB6}" destId="{69B7CCBB-4587-4A60-960B-173A0CE613B7}" srcOrd="1" destOrd="0" presId="urn:microsoft.com/office/officeart/2005/8/layout/vProcess5"/>
    <dgm:cxn modelId="{83F2915B-9923-4494-9EF3-D9E78A85E1E3}" type="presParOf" srcId="{DC5EAFC8-6A84-4E45-8656-0FD89C3FCBD7}" destId="{9BFEFF19-B4C3-41B6-BC5F-12F31E12BDC6}" srcOrd="0" destOrd="0" presId="urn:microsoft.com/office/officeart/2005/8/layout/vProcess5"/>
    <dgm:cxn modelId="{94EDF8D9-839C-447F-9CA8-B24D5902FA1C}" type="presParOf" srcId="{DC5EAFC8-6A84-4E45-8656-0FD89C3FCBD7}" destId="{F40EEC34-8FA1-455B-A13A-747A912E48BA}" srcOrd="1" destOrd="0" presId="urn:microsoft.com/office/officeart/2005/8/layout/vProcess5"/>
    <dgm:cxn modelId="{FAA8F1D9-8727-4203-BCD0-FBF791C0642C}" type="presParOf" srcId="{DC5EAFC8-6A84-4E45-8656-0FD89C3FCBD7}" destId="{9D941482-5B7B-4047-84CC-53F057130F6F}" srcOrd="2" destOrd="0" presId="urn:microsoft.com/office/officeart/2005/8/layout/vProcess5"/>
    <dgm:cxn modelId="{A13E24EF-075A-4EA3-BE5F-ADF33A21461B}" type="presParOf" srcId="{DC5EAFC8-6A84-4E45-8656-0FD89C3FCBD7}" destId="{0D82DBD8-DEF9-448E-A3C4-834478896114}" srcOrd="3" destOrd="0" presId="urn:microsoft.com/office/officeart/2005/8/layout/vProcess5"/>
    <dgm:cxn modelId="{3FBBEB4A-3B6C-4974-9223-ED77380E91F5}" type="presParOf" srcId="{DC5EAFC8-6A84-4E45-8656-0FD89C3FCBD7}" destId="{12AD3E37-44E0-4505-A48E-F709904A181A}" srcOrd="4" destOrd="0" presId="urn:microsoft.com/office/officeart/2005/8/layout/vProcess5"/>
    <dgm:cxn modelId="{E90D08C2-9E3F-4117-AFC9-048B5E506D21}" type="presParOf" srcId="{DC5EAFC8-6A84-4E45-8656-0FD89C3FCBD7}" destId="{A0E82718-536C-46C4-B236-26ECB0F165CC}" srcOrd="5" destOrd="0" presId="urn:microsoft.com/office/officeart/2005/8/layout/vProcess5"/>
    <dgm:cxn modelId="{9DFD21D3-B3D2-4A27-83C7-917AB0DE8B8E}" type="presParOf" srcId="{DC5EAFC8-6A84-4E45-8656-0FD89C3FCBD7}" destId="{C4814BA4-0ADA-46B8-A682-61802AE126C7}" srcOrd="6" destOrd="0" presId="urn:microsoft.com/office/officeart/2005/8/layout/vProcess5"/>
    <dgm:cxn modelId="{52890917-0CFE-4582-92FE-106A629EBAAF}" type="presParOf" srcId="{DC5EAFC8-6A84-4E45-8656-0FD89C3FCBD7}" destId="{69B7CCBB-4587-4A60-960B-173A0CE613B7}" srcOrd="7" destOrd="0" presId="urn:microsoft.com/office/officeart/2005/8/layout/vProcess5"/>
    <dgm:cxn modelId="{E7E36687-D8A8-4C28-A459-763FA9730FEC}" type="presParOf" srcId="{DC5EAFC8-6A84-4E45-8656-0FD89C3FCBD7}" destId="{BB268147-8537-4D69-98D2-CA6F159A0D2B}" srcOrd="8" destOrd="0" presId="urn:microsoft.com/office/officeart/2005/8/layout/vProcess5"/>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221AC6D-CAFA-4E88-9B5B-B60988AC1DF2}" type="doc">
      <dgm:prSet loTypeId="urn:microsoft.com/office/officeart/2005/8/layout/vList2" loCatId="list" qsTypeId="urn:microsoft.com/office/officeart/2005/8/quickstyle/simple2" qsCatId="simple" csTypeId="urn:microsoft.com/office/officeart/2005/8/colors/colorful2" csCatId="colorful" phldr="1"/>
      <dgm:spPr/>
      <dgm:t>
        <a:bodyPr/>
        <a:lstStyle/>
        <a:p>
          <a:endParaRPr lang="en-US"/>
        </a:p>
      </dgm:t>
    </dgm:pt>
    <dgm:pt modelId="{C3DBBA5B-6EDC-43D7-B736-05BB81F8A8EF}">
      <dgm:prSet/>
      <dgm:spPr/>
      <dgm:t>
        <a:bodyPr/>
        <a:lstStyle/>
        <a:p>
          <a:r>
            <a:rPr lang="en-GB"/>
            <a:t>Enabling learners to activate their prior knowledge of the topic of the lesson facilitates greater understanding and engagement</a:t>
          </a:r>
          <a:endParaRPr lang="en-US"/>
        </a:p>
      </dgm:t>
    </dgm:pt>
    <dgm:pt modelId="{31A3A4FE-978B-4C87-A407-07C6B00D5173}" type="parTrans" cxnId="{EA071BAD-9765-4FB3-8CA2-F598890163B5}">
      <dgm:prSet/>
      <dgm:spPr/>
      <dgm:t>
        <a:bodyPr/>
        <a:lstStyle/>
        <a:p>
          <a:endParaRPr lang="en-US"/>
        </a:p>
      </dgm:t>
    </dgm:pt>
    <dgm:pt modelId="{8A1F2126-5F5E-44A5-A4EE-5A5D80661F1C}" type="sibTrans" cxnId="{EA071BAD-9765-4FB3-8CA2-F598890163B5}">
      <dgm:prSet/>
      <dgm:spPr/>
      <dgm:t>
        <a:bodyPr/>
        <a:lstStyle/>
        <a:p>
          <a:endParaRPr lang="en-US"/>
        </a:p>
      </dgm:t>
    </dgm:pt>
    <dgm:pt modelId="{3DA1ACFC-E7D2-410B-A2BF-D6A9E21748B6}">
      <dgm:prSet/>
      <dgm:spPr/>
      <dgm:t>
        <a:bodyPr/>
        <a:lstStyle/>
        <a:p>
          <a:r>
            <a:rPr lang="en-GB"/>
            <a:t>Contextual support enables EAL learners to understand the content of the lessons.</a:t>
          </a:r>
          <a:endParaRPr lang="en-US"/>
        </a:p>
      </dgm:t>
    </dgm:pt>
    <dgm:pt modelId="{37FAC84D-82A5-4AEF-AC61-E10FD0659F8B}" type="parTrans" cxnId="{A5BEC21C-1BA6-4D1C-A319-FE5D34533925}">
      <dgm:prSet/>
      <dgm:spPr/>
      <dgm:t>
        <a:bodyPr/>
        <a:lstStyle/>
        <a:p>
          <a:endParaRPr lang="en-US"/>
        </a:p>
      </dgm:t>
    </dgm:pt>
    <dgm:pt modelId="{F3A77A15-006F-4A7C-8A90-3C041482C2C6}" type="sibTrans" cxnId="{A5BEC21C-1BA6-4D1C-A319-FE5D34533925}">
      <dgm:prSet/>
      <dgm:spPr/>
      <dgm:t>
        <a:bodyPr/>
        <a:lstStyle/>
        <a:p>
          <a:endParaRPr lang="en-US"/>
        </a:p>
      </dgm:t>
    </dgm:pt>
    <dgm:pt modelId="{18864E75-C510-402F-A817-9065D39AA9DD}">
      <dgm:prSet/>
      <dgm:spPr/>
      <dgm:t>
        <a:bodyPr/>
        <a:lstStyle/>
        <a:p>
          <a:r>
            <a:rPr lang="en-GB"/>
            <a:t>Highlighting and scaffolding key forms and structures allows learners to meet the language demands of the tasks</a:t>
          </a:r>
          <a:endParaRPr lang="en-US"/>
        </a:p>
      </dgm:t>
    </dgm:pt>
    <dgm:pt modelId="{72B3318E-F2DB-4A10-A116-EAB5B851FBBB}" type="parTrans" cxnId="{C510D942-FDCC-4FCB-8401-3AD893A62DFA}">
      <dgm:prSet/>
      <dgm:spPr/>
      <dgm:t>
        <a:bodyPr/>
        <a:lstStyle/>
        <a:p>
          <a:endParaRPr lang="en-US"/>
        </a:p>
      </dgm:t>
    </dgm:pt>
    <dgm:pt modelId="{3F361F19-F671-4ECB-B4EF-070534BB0043}" type="sibTrans" cxnId="{C510D942-FDCC-4FCB-8401-3AD893A62DFA}">
      <dgm:prSet/>
      <dgm:spPr/>
      <dgm:t>
        <a:bodyPr/>
        <a:lstStyle/>
        <a:p>
          <a:endParaRPr lang="en-US"/>
        </a:p>
      </dgm:t>
    </dgm:pt>
    <dgm:pt modelId="{A4027597-DCCF-4734-A257-1BC1487F647B}">
      <dgm:prSet/>
      <dgm:spPr/>
      <dgm:t>
        <a:bodyPr/>
        <a:lstStyle/>
        <a:p>
          <a:r>
            <a:rPr lang="en-GB"/>
            <a:t>EAL learners at all levels need to be given opportunities to grow their English vocabulary range.</a:t>
          </a:r>
          <a:endParaRPr lang="en-US"/>
        </a:p>
      </dgm:t>
    </dgm:pt>
    <dgm:pt modelId="{7389AC3B-F121-4CC3-8883-E7A08E9523BD}" type="parTrans" cxnId="{6C1ADCDF-5982-4115-9E64-0BCA3E74C918}">
      <dgm:prSet/>
      <dgm:spPr/>
      <dgm:t>
        <a:bodyPr/>
        <a:lstStyle/>
        <a:p>
          <a:endParaRPr lang="en-US"/>
        </a:p>
      </dgm:t>
    </dgm:pt>
    <dgm:pt modelId="{BE965A79-6C47-4E7E-A770-BEB1C0E9CD72}" type="sibTrans" cxnId="{6C1ADCDF-5982-4115-9E64-0BCA3E74C918}">
      <dgm:prSet/>
      <dgm:spPr/>
      <dgm:t>
        <a:bodyPr/>
        <a:lstStyle/>
        <a:p>
          <a:endParaRPr lang="en-US"/>
        </a:p>
      </dgm:t>
    </dgm:pt>
    <dgm:pt modelId="{A6705882-84EB-4489-A9DD-800D335832FA}">
      <dgm:prSet/>
      <dgm:spPr/>
      <dgm:t>
        <a:bodyPr/>
        <a:lstStyle/>
        <a:p>
          <a:r>
            <a:rPr lang="en-GB" dirty="0"/>
            <a:t>An EAL learner’s independence is developed through encouraging organisational, thinking , language and social skills of the classroom</a:t>
          </a:r>
          <a:endParaRPr lang="en-US" dirty="0"/>
        </a:p>
      </dgm:t>
    </dgm:pt>
    <dgm:pt modelId="{4D16877D-4624-4D4F-B34F-ADC20DC6C0CF}" type="parTrans" cxnId="{1DC80D83-F92E-4B07-9B34-62D7A4005F1A}">
      <dgm:prSet/>
      <dgm:spPr/>
      <dgm:t>
        <a:bodyPr/>
        <a:lstStyle/>
        <a:p>
          <a:endParaRPr lang="en-US"/>
        </a:p>
      </dgm:t>
    </dgm:pt>
    <dgm:pt modelId="{D2BA7CC0-FF0A-4520-82CC-3695FDC8D70F}" type="sibTrans" cxnId="{1DC80D83-F92E-4B07-9B34-62D7A4005F1A}">
      <dgm:prSet/>
      <dgm:spPr/>
      <dgm:t>
        <a:bodyPr/>
        <a:lstStyle/>
        <a:p>
          <a:endParaRPr lang="en-US"/>
        </a:p>
      </dgm:t>
    </dgm:pt>
    <dgm:pt modelId="{44476B5F-81CD-4AAB-A71C-B95AD8A4220D}" type="pres">
      <dgm:prSet presAssocID="{2221AC6D-CAFA-4E88-9B5B-B60988AC1DF2}" presName="linear" presStyleCnt="0">
        <dgm:presLayoutVars>
          <dgm:animLvl val="lvl"/>
          <dgm:resizeHandles val="exact"/>
        </dgm:presLayoutVars>
      </dgm:prSet>
      <dgm:spPr/>
    </dgm:pt>
    <dgm:pt modelId="{25B4D3B7-9443-48DB-844E-9107B0234E65}" type="pres">
      <dgm:prSet presAssocID="{C3DBBA5B-6EDC-43D7-B736-05BB81F8A8EF}" presName="parentText" presStyleLbl="node1" presStyleIdx="0" presStyleCnt="5">
        <dgm:presLayoutVars>
          <dgm:chMax val="0"/>
          <dgm:bulletEnabled val="1"/>
        </dgm:presLayoutVars>
      </dgm:prSet>
      <dgm:spPr/>
    </dgm:pt>
    <dgm:pt modelId="{26ED7347-E12B-4669-8053-3E59C37595CB}" type="pres">
      <dgm:prSet presAssocID="{8A1F2126-5F5E-44A5-A4EE-5A5D80661F1C}" presName="spacer" presStyleCnt="0"/>
      <dgm:spPr/>
    </dgm:pt>
    <dgm:pt modelId="{B1C646CE-494F-4779-A62B-CEC39061D547}" type="pres">
      <dgm:prSet presAssocID="{3DA1ACFC-E7D2-410B-A2BF-D6A9E21748B6}" presName="parentText" presStyleLbl="node1" presStyleIdx="1" presStyleCnt="5">
        <dgm:presLayoutVars>
          <dgm:chMax val="0"/>
          <dgm:bulletEnabled val="1"/>
        </dgm:presLayoutVars>
      </dgm:prSet>
      <dgm:spPr/>
    </dgm:pt>
    <dgm:pt modelId="{F3D3FEF5-41EC-476B-870F-E1E8FD12A7C9}" type="pres">
      <dgm:prSet presAssocID="{F3A77A15-006F-4A7C-8A90-3C041482C2C6}" presName="spacer" presStyleCnt="0"/>
      <dgm:spPr/>
    </dgm:pt>
    <dgm:pt modelId="{C13B939A-4161-4720-860B-D1CF26A22FFA}" type="pres">
      <dgm:prSet presAssocID="{18864E75-C510-402F-A817-9065D39AA9DD}" presName="parentText" presStyleLbl="node1" presStyleIdx="2" presStyleCnt="5">
        <dgm:presLayoutVars>
          <dgm:chMax val="0"/>
          <dgm:bulletEnabled val="1"/>
        </dgm:presLayoutVars>
      </dgm:prSet>
      <dgm:spPr/>
    </dgm:pt>
    <dgm:pt modelId="{647ACA58-3C0F-4AD9-991E-A76ADFC2EB05}" type="pres">
      <dgm:prSet presAssocID="{3F361F19-F671-4ECB-B4EF-070534BB0043}" presName="spacer" presStyleCnt="0"/>
      <dgm:spPr/>
    </dgm:pt>
    <dgm:pt modelId="{5A3A8582-DD82-406C-BAE7-F23BE4198042}" type="pres">
      <dgm:prSet presAssocID="{A4027597-DCCF-4734-A257-1BC1487F647B}" presName="parentText" presStyleLbl="node1" presStyleIdx="3" presStyleCnt="5">
        <dgm:presLayoutVars>
          <dgm:chMax val="0"/>
          <dgm:bulletEnabled val="1"/>
        </dgm:presLayoutVars>
      </dgm:prSet>
      <dgm:spPr/>
    </dgm:pt>
    <dgm:pt modelId="{0CAA2F81-08ED-4F52-B9E4-970B0F18C569}" type="pres">
      <dgm:prSet presAssocID="{BE965A79-6C47-4E7E-A770-BEB1C0E9CD72}" presName="spacer" presStyleCnt="0"/>
      <dgm:spPr/>
    </dgm:pt>
    <dgm:pt modelId="{E9D793A2-DBEA-49EB-889F-BEA07AD5B1D3}" type="pres">
      <dgm:prSet presAssocID="{A6705882-84EB-4489-A9DD-800D335832FA}" presName="parentText" presStyleLbl="node1" presStyleIdx="4" presStyleCnt="5">
        <dgm:presLayoutVars>
          <dgm:chMax val="0"/>
          <dgm:bulletEnabled val="1"/>
        </dgm:presLayoutVars>
      </dgm:prSet>
      <dgm:spPr/>
    </dgm:pt>
  </dgm:ptLst>
  <dgm:cxnLst>
    <dgm:cxn modelId="{BFED4612-71DF-4CAF-9E76-DE3295DA1705}" type="presOf" srcId="{18864E75-C510-402F-A817-9065D39AA9DD}" destId="{C13B939A-4161-4720-860B-D1CF26A22FFA}" srcOrd="0" destOrd="0" presId="urn:microsoft.com/office/officeart/2005/8/layout/vList2"/>
    <dgm:cxn modelId="{A5BEC21C-1BA6-4D1C-A319-FE5D34533925}" srcId="{2221AC6D-CAFA-4E88-9B5B-B60988AC1DF2}" destId="{3DA1ACFC-E7D2-410B-A2BF-D6A9E21748B6}" srcOrd="1" destOrd="0" parTransId="{37FAC84D-82A5-4AEF-AC61-E10FD0659F8B}" sibTransId="{F3A77A15-006F-4A7C-8A90-3C041482C2C6}"/>
    <dgm:cxn modelId="{1A98DB38-3DB1-4464-8F99-BC6A74F2122E}" type="presOf" srcId="{A6705882-84EB-4489-A9DD-800D335832FA}" destId="{E9D793A2-DBEA-49EB-889F-BEA07AD5B1D3}" srcOrd="0" destOrd="0" presId="urn:microsoft.com/office/officeart/2005/8/layout/vList2"/>
    <dgm:cxn modelId="{C510D942-FDCC-4FCB-8401-3AD893A62DFA}" srcId="{2221AC6D-CAFA-4E88-9B5B-B60988AC1DF2}" destId="{18864E75-C510-402F-A817-9065D39AA9DD}" srcOrd="2" destOrd="0" parTransId="{72B3318E-F2DB-4A10-A116-EAB5B851FBBB}" sibTransId="{3F361F19-F671-4ECB-B4EF-070534BB0043}"/>
    <dgm:cxn modelId="{C91F096F-F12B-4ACD-997B-E584054CA8B6}" type="presOf" srcId="{3DA1ACFC-E7D2-410B-A2BF-D6A9E21748B6}" destId="{B1C646CE-494F-4779-A62B-CEC39061D547}" srcOrd="0" destOrd="0" presId="urn:microsoft.com/office/officeart/2005/8/layout/vList2"/>
    <dgm:cxn modelId="{1DC80D83-F92E-4B07-9B34-62D7A4005F1A}" srcId="{2221AC6D-CAFA-4E88-9B5B-B60988AC1DF2}" destId="{A6705882-84EB-4489-A9DD-800D335832FA}" srcOrd="4" destOrd="0" parTransId="{4D16877D-4624-4D4F-B34F-ADC20DC6C0CF}" sibTransId="{D2BA7CC0-FF0A-4520-82CC-3695FDC8D70F}"/>
    <dgm:cxn modelId="{912DF68F-187E-41D5-A92F-7F669A7B7C73}" type="presOf" srcId="{2221AC6D-CAFA-4E88-9B5B-B60988AC1DF2}" destId="{44476B5F-81CD-4AAB-A71C-B95AD8A4220D}" srcOrd="0" destOrd="0" presId="urn:microsoft.com/office/officeart/2005/8/layout/vList2"/>
    <dgm:cxn modelId="{EA071BAD-9765-4FB3-8CA2-F598890163B5}" srcId="{2221AC6D-CAFA-4E88-9B5B-B60988AC1DF2}" destId="{C3DBBA5B-6EDC-43D7-B736-05BB81F8A8EF}" srcOrd="0" destOrd="0" parTransId="{31A3A4FE-978B-4C87-A407-07C6B00D5173}" sibTransId="{8A1F2126-5F5E-44A5-A4EE-5A5D80661F1C}"/>
    <dgm:cxn modelId="{211134C8-3A58-4E8E-A261-FB5534CBD808}" type="presOf" srcId="{C3DBBA5B-6EDC-43D7-B736-05BB81F8A8EF}" destId="{25B4D3B7-9443-48DB-844E-9107B0234E65}" srcOrd="0" destOrd="0" presId="urn:microsoft.com/office/officeart/2005/8/layout/vList2"/>
    <dgm:cxn modelId="{6C1ADCDF-5982-4115-9E64-0BCA3E74C918}" srcId="{2221AC6D-CAFA-4E88-9B5B-B60988AC1DF2}" destId="{A4027597-DCCF-4734-A257-1BC1487F647B}" srcOrd="3" destOrd="0" parTransId="{7389AC3B-F121-4CC3-8883-E7A08E9523BD}" sibTransId="{BE965A79-6C47-4E7E-A770-BEB1C0E9CD72}"/>
    <dgm:cxn modelId="{113F75F3-F5A3-46B6-9B19-7F9FF1D8D9C5}" type="presOf" srcId="{A4027597-DCCF-4734-A257-1BC1487F647B}" destId="{5A3A8582-DD82-406C-BAE7-F23BE4198042}" srcOrd="0" destOrd="0" presId="urn:microsoft.com/office/officeart/2005/8/layout/vList2"/>
    <dgm:cxn modelId="{72CAAFE8-D8F4-4F24-B5FE-64DF79B44B24}" type="presParOf" srcId="{44476B5F-81CD-4AAB-A71C-B95AD8A4220D}" destId="{25B4D3B7-9443-48DB-844E-9107B0234E65}" srcOrd="0" destOrd="0" presId="urn:microsoft.com/office/officeart/2005/8/layout/vList2"/>
    <dgm:cxn modelId="{BD8BCE7C-1485-41AD-96BF-6B18257BAFDF}" type="presParOf" srcId="{44476B5F-81CD-4AAB-A71C-B95AD8A4220D}" destId="{26ED7347-E12B-4669-8053-3E59C37595CB}" srcOrd="1" destOrd="0" presId="urn:microsoft.com/office/officeart/2005/8/layout/vList2"/>
    <dgm:cxn modelId="{89F832D8-4B5B-4C90-B9AE-F2EA9C81C8BE}" type="presParOf" srcId="{44476B5F-81CD-4AAB-A71C-B95AD8A4220D}" destId="{B1C646CE-494F-4779-A62B-CEC39061D547}" srcOrd="2" destOrd="0" presId="urn:microsoft.com/office/officeart/2005/8/layout/vList2"/>
    <dgm:cxn modelId="{1B0CBF64-5E68-4904-B47B-0B01AD1D87A5}" type="presParOf" srcId="{44476B5F-81CD-4AAB-A71C-B95AD8A4220D}" destId="{F3D3FEF5-41EC-476B-870F-E1E8FD12A7C9}" srcOrd="3" destOrd="0" presId="urn:microsoft.com/office/officeart/2005/8/layout/vList2"/>
    <dgm:cxn modelId="{9445D003-81AF-4906-957E-57F515D0781E}" type="presParOf" srcId="{44476B5F-81CD-4AAB-A71C-B95AD8A4220D}" destId="{C13B939A-4161-4720-860B-D1CF26A22FFA}" srcOrd="4" destOrd="0" presId="urn:microsoft.com/office/officeart/2005/8/layout/vList2"/>
    <dgm:cxn modelId="{946B7C0A-27F7-462D-BA74-AE37C4B11C4E}" type="presParOf" srcId="{44476B5F-81CD-4AAB-A71C-B95AD8A4220D}" destId="{647ACA58-3C0F-4AD9-991E-A76ADFC2EB05}" srcOrd="5" destOrd="0" presId="urn:microsoft.com/office/officeart/2005/8/layout/vList2"/>
    <dgm:cxn modelId="{FE24227A-4EF9-422F-89E6-E061A511DEE0}" type="presParOf" srcId="{44476B5F-81CD-4AAB-A71C-B95AD8A4220D}" destId="{5A3A8582-DD82-406C-BAE7-F23BE4198042}" srcOrd="6" destOrd="0" presId="urn:microsoft.com/office/officeart/2005/8/layout/vList2"/>
    <dgm:cxn modelId="{10F328BC-F627-4AE5-8501-4FD65B7101CA}" type="presParOf" srcId="{44476B5F-81CD-4AAB-A71C-B95AD8A4220D}" destId="{0CAA2F81-08ED-4F52-B9E4-970B0F18C569}" srcOrd="7" destOrd="0" presId="urn:microsoft.com/office/officeart/2005/8/layout/vList2"/>
    <dgm:cxn modelId="{5EC67525-8369-4295-BF4B-A1FC461ED69E}" type="presParOf" srcId="{44476B5F-81CD-4AAB-A71C-B95AD8A4220D}" destId="{E9D793A2-DBEA-49EB-889F-BEA07AD5B1D3}"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47E6C4-ED22-4F2C-BFE6-93463431B5D6}">
      <dsp:nvSpPr>
        <dsp:cNvPr id="0" name=""/>
        <dsp:cNvSpPr/>
      </dsp:nvSpPr>
      <dsp:spPr>
        <a:xfrm>
          <a:off x="0" y="38136"/>
          <a:ext cx="10753725" cy="83537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GB" sz="2100" kern="1200"/>
            <a:t>1.6 million recorded as having a first language known or believed to be other than English (</a:t>
          </a:r>
          <a:r>
            <a:rPr lang="en-GB" sz="2100" i="1" kern="1200"/>
            <a:t>Census January 2021</a:t>
          </a:r>
          <a:r>
            <a:rPr lang="en-GB" sz="2100" kern="1200"/>
            <a:t>)</a:t>
          </a:r>
          <a:endParaRPr lang="en-US" sz="2100" kern="1200"/>
        </a:p>
      </dsp:txBody>
      <dsp:txXfrm>
        <a:off x="40780" y="78916"/>
        <a:ext cx="10672165" cy="753819"/>
      </dsp:txXfrm>
    </dsp:sp>
    <dsp:sp modelId="{1A198286-99E8-4B7D-93A0-CF43C0D03A0C}">
      <dsp:nvSpPr>
        <dsp:cNvPr id="0" name=""/>
        <dsp:cNvSpPr/>
      </dsp:nvSpPr>
      <dsp:spPr>
        <a:xfrm>
          <a:off x="0" y="933996"/>
          <a:ext cx="10753725" cy="83537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GB" sz="2100" kern="1200"/>
            <a:t>41% of teachers now work in English schools in multilingual settings (</a:t>
          </a:r>
          <a:r>
            <a:rPr lang="en-GB" sz="2100" i="1" kern="1200"/>
            <a:t>OECD Teaching and Learning survey</a:t>
          </a:r>
          <a:r>
            <a:rPr lang="en-GB" sz="2100" kern="1200"/>
            <a:t>)</a:t>
          </a:r>
          <a:endParaRPr lang="en-US" sz="2100" kern="1200"/>
        </a:p>
      </dsp:txBody>
      <dsp:txXfrm>
        <a:off x="40780" y="974776"/>
        <a:ext cx="10672165" cy="753819"/>
      </dsp:txXfrm>
    </dsp:sp>
    <dsp:sp modelId="{43F5F8E6-E29F-401B-813D-31413438D1B6}">
      <dsp:nvSpPr>
        <dsp:cNvPr id="0" name=""/>
        <dsp:cNvSpPr/>
      </dsp:nvSpPr>
      <dsp:spPr>
        <a:xfrm>
          <a:off x="0" y="1829856"/>
          <a:ext cx="10753725" cy="83537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GB" sz="2100" kern="1200"/>
            <a:t>School closures have had a greater negative impact on learning for pupils using EAL (NFER survey 2021)</a:t>
          </a:r>
          <a:endParaRPr lang="en-US" sz="2100" kern="1200"/>
        </a:p>
      </dsp:txBody>
      <dsp:txXfrm>
        <a:off x="40780" y="1870636"/>
        <a:ext cx="10672165" cy="753819"/>
      </dsp:txXfrm>
    </dsp:sp>
    <dsp:sp modelId="{41BDB71E-CBAE-470B-8931-AC6EF926AC4E}">
      <dsp:nvSpPr>
        <dsp:cNvPr id="0" name=""/>
        <dsp:cNvSpPr/>
      </dsp:nvSpPr>
      <dsp:spPr>
        <a:xfrm>
          <a:off x="0" y="2725717"/>
          <a:ext cx="10753725" cy="83537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GB" sz="2100" kern="1200"/>
            <a:t>UKRS,ARAP, Operation Warm Welcome programmes have increased the amount of EAL learners in schools recently</a:t>
          </a:r>
          <a:endParaRPr lang="en-US" sz="2100" kern="1200"/>
        </a:p>
      </dsp:txBody>
      <dsp:txXfrm>
        <a:off x="40780" y="2766497"/>
        <a:ext cx="10672165" cy="75381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3C43EE-7C32-417A-B54C-C6AB8431922E}">
      <dsp:nvSpPr>
        <dsp:cNvPr id="0" name=""/>
        <dsp:cNvSpPr/>
      </dsp:nvSpPr>
      <dsp:spPr>
        <a:xfrm>
          <a:off x="0" y="0"/>
          <a:ext cx="722376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CC2ECBD-E389-4577-B925-C2B93BAFD76E}">
      <dsp:nvSpPr>
        <dsp:cNvPr id="0" name=""/>
        <dsp:cNvSpPr/>
      </dsp:nvSpPr>
      <dsp:spPr>
        <a:xfrm>
          <a:off x="0" y="0"/>
          <a:ext cx="7223760" cy="22404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en-GB" sz="2500" b="0" i="0" kern="1200" baseline="0" dirty="0"/>
            <a:t>"A pupil is recorded as having English as an additional language if </a:t>
          </a:r>
          <a:r>
            <a:rPr lang="en-GB" sz="2500" b="0" i="0" kern="1200" baseline="0" dirty="0">
              <a:highlight>
                <a:srgbClr val="FFFF00"/>
              </a:highlight>
            </a:rPr>
            <a:t>she/he is exposed to a language at home that is known or believed to be other than English</a:t>
          </a:r>
          <a:r>
            <a:rPr lang="en-GB" sz="2500" b="0" i="0" kern="1200" baseline="0" dirty="0"/>
            <a:t>. </a:t>
          </a:r>
          <a:r>
            <a:rPr lang="en-GB" sz="2500" b="0" i="0" kern="1200" baseline="0" dirty="0">
              <a:highlight>
                <a:srgbClr val="00FF00"/>
              </a:highlight>
            </a:rPr>
            <a:t>It is not a measure of English language proficiency</a:t>
          </a:r>
          <a:r>
            <a:rPr lang="en-GB" sz="2500" b="0" i="0" kern="1200" baseline="0" dirty="0"/>
            <a:t> or a good proxy for recent immigration."</a:t>
          </a:r>
          <a:endParaRPr lang="en-US" sz="2500" kern="1200" dirty="0"/>
        </a:p>
      </dsp:txBody>
      <dsp:txXfrm>
        <a:off x="0" y="0"/>
        <a:ext cx="7223760" cy="2240491"/>
      </dsp:txXfrm>
    </dsp:sp>
    <dsp:sp modelId="{87246175-8440-4DA8-9082-1A4DBC39B4C7}">
      <dsp:nvSpPr>
        <dsp:cNvPr id="0" name=""/>
        <dsp:cNvSpPr/>
      </dsp:nvSpPr>
      <dsp:spPr>
        <a:xfrm>
          <a:off x="0" y="2240491"/>
          <a:ext cx="722376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C7AC5E3-7F6E-436B-A3F8-DAE93D5E57C8}">
      <dsp:nvSpPr>
        <dsp:cNvPr id="0" name=""/>
        <dsp:cNvSpPr/>
      </dsp:nvSpPr>
      <dsp:spPr>
        <a:xfrm>
          <a:off x="0" y="2240491"/>
          <a:ext cx="7223760" cy="22404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en-GB" sz="2500" b="1" i="1" kern="1200" baseline="0"/>
            <a:t>(DfE-</a:t>
          </a:r>
          <a:r>
            <a:rPr lang="en-GB" sz="2500" b="0" i="1" kern="1200" baseline="0"/>
            <a:t> English proficiency of pupils with English as an additional language February 2020</a:t>
          </a:r>
          <a:r>
            <a:rPr lang="en-GB" sz="2500" b="1" i="1" kern="1200" baseline="0"/>
            <a:t>)</a:t>
          </a:r>
          <a:r>
            <a:rPr lang="en-GB" sz="2500" b="1" i="0" kern="1200" baseline="0"/>
            <a:t> </a:t>
          </a:r>
          <a:endParaRPr lang="en-US" sz="2500" kern="1200"/>
        </a:p>
      </dsp:txBody>
      <dsp:txXfrm>
        <a:off x="0" y="2240491"/>
        <a:ext cx="7223760" cy="224049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1FE4B3-054E-4CDB-9AC8-7AB85A974A3D}">
      <dsp:nvSpPr>
        <dsp:cNvPr id="0" name=""/>
        <dsp:cNvSpPr/>
      </dsp:nvSpPr>
      <dsp:spPr>
        <a:xfrm rot="16200000">
          <a:off x="1196683" y="-1177446"/>
          <a:ext cx="3169085" cy="5523978"/>
        </a:xfrm>
        <a:prstGeom prst="round1Rect">
          <a:avLst/>
        </a:prstGeom>
        <a:gradFill rotWithShape="0">
          <a:gsLst>
            <a:gs pos="10000">
              <a:srgbClr val="FFC000"/>
            </a:gs>
            <a:gs pos="100000">
              <a:schemeClr val="bg2">
                <a:shade val="96000"/>
                <a:satMod val="120000"/>
                <a:lumMod val="90000"/>
              </a:schemeClr>
            </a:gs>
          </a:gsLst>
          <a:lin ang="6120000" scaled="1"/>
        </a:gra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227584" rIns="227584" bIns="227584" numCol="1" spcCol="1270" anchor="ctr" anchorCtr="0">
          <a:noAutofit/>
        </a:bodyPr>
        <a:lstStyle/>
        <a:p>
          <a:pPr marL="0" lvl="0" indent="0" algn="ctr" defTabSz="1422400">
            <a:lnSpc>
              <a:spcPct val="90000"/>
            </a:lnSpc>
            <a:spcBef>
              <a:spcPct val="0"/>
            </a:spcBef>
            <a:spcAft>
              <a:spcPct val="35000"/>
            </a:spcAft>
            <a:buNone/>
          </a:pPr>
          <a:endParaRPr lang="en-GB" sz="3200" kern="1200" dirty="0"/>
        </a:p>
        <a:p>
          <a:pPr marL="0" lvl="0" indent="0" algn="ctr" defTabSz="1422400">
            <a:lnSpc>
              <a:spcPct val="90000"/>
            </a:lnSpc>
            <a:spcBef>
              <a:spcPct val="0"/>
            </a:spcBef>
            <a:spcAft>
              <a:spcPct val="35000"/>
            </a:spcAft>
            <a:buNone/>
          </a:pPr>
          <a:endParaRPr lang="en-GB" sz="3200" kern="1200" dirty="0"/>
        </a:p>
        <a:p>
          <a:pPr marL="0" lvl="0" indent="0" algn="l" defTabSz="1422400">
            <a:lnSpc>
              <a:spcPct val="90000"/>
            </a:lnSpc>
            <a:spcBef>
              <a:spcPct val="0"/>
            </a:spcBef>
            <a:spcAft>
              <a:spcPct val="35000"/>
            </a:spcAft>
            <a:buFont typeface="Wingdings" panose="05000000000000000000" pitchFamily="2" charset="2"/>
            <a:buNone/>
          </a:pPr>
          <a:r>
            <a:rPr lang="en-GB" sz="3200" b="1" kern="1200" dirty="0">
              <a:solidFill>
                <a:schemeClr val="tx1"/>
              </a:solidFill>
            </a:rPr>
            <a:t>UK Arrival: October 2020</a:t>
          </a:r>
        </a:p>
        <a:p>
          <a:pPr marL="0" lvl="0" indent="0" algn="l" defTabSz="1422400">
            <a:lnSpc>
              <a:spcPct val="90000"/>
            </a:lnSpc>
            <a:spcBef>
              <a:spcPct val="0"/>
            </a:spcBef>
            <a:spcAft>
              <a:spcPct val="35000"/>
            </a:spcAft>
            <a:buFont typeface="Arial" panose="020B0604020202020204" pitchFamily="34" charset="0"/>
            <a:buNone/>
          </a:pPr>
          <a:r>
            <a:rPr lang="en-GB" sz="3200" b="1" kern="1200" dirty="0">
              <a:solidFill>
                <a:schemeClr val="tx1"/>
              </a:solidFill>
            </a:rPr>
            <a:t>Country of Origin: Brazil</a:t>
          </a:r>
        </a:p>
        <a:p>
          <a:pPr marL="0" lvl="0" indent="0" algn="l" defTabSz="1422400">
            <a:lnSpc>
              <a:spcPct val="90000"/>
            </a:lnSpc>
            <a:spcBef>
              <a:spcPct val="0"/>
            </a:spcBef>
            <a:spcAft>
              <a:spcPct val="35000"/>
            </a:spcAft>
            <a:buFont typeface="Arial" panose="020B0604020202020204" pitchFamily="34" charset="0"/>
            <a:buNone/>
          </a:pPr>
          <a:r>
            <a:rPr lang="en-GB" sz="3200" b="1" kern="1200" dirty="0">
              <a:solidFill>
                <a:schemeClr val="tx1"/>
              </a:solidFill>
            </a:rPr>
            <a:t>Came with his parents and older sister. Parents work full-time.</a:t>
          </a:r>
        </a:p>
        <a:p>
          <a:pPr marL="0" lvl="0" indent="0" algn="l" defTabSz="1422400">
            <a:lnSpc>
              <a:spcPct val="90000"/>
            </a:lnSpc>
            <a:spcBef>
              <a:spcPct val="0"/>
            </a:spcBef>
            <a:spcAft>
              <a:spcPct val="35000"/>
            </a:spcAft>
            <a:buNone/>
          </a:pPr>
          <a:endParaRPr lang="en-GB" sz="3200" kern="1200" dirty="0"/>
        </a:p>
      </dsp:txBody>
      <dsp:txXfrm rot="5400000">
        <a:off x="19237" y="0"/>
        <a:ext cx="5523978" cy="2376813"/>
      </dsp:txXfrm>
    </dsp:sp>
    <dsp:sp modelId="{219233EE-75F0-44A1-BEF6-0713A519CFF1}">
      <dsp:nvSpPr>
        <dsp:cNvPr id="0" name=""/>
        <dsp:cNvSpPr/>
      </dsp:nvSpPr>
      <dsp:spPr>
        <a:xfrm>
          <a:off x="5543215" y="0"/>
          <a:ext cx="5523978" cy="3169085"/>
        </a:xfrm>
        <a:prstGeom prst="round1Rect">
          <a:avLst/>
        </a:prstGeom>
        <a:gradFill rotWithShape="0">
          <a:gsLst>
            <a:gs pos="10000">
              <a:srgbClr val="FFC000"/>
            </a:gs>
            <a:gs pos="100000">
              <a:schemeClr val="bg2">
                <a:shade val="96000"/>
                <a:satMod val="120000"/>
                <a:lumMod val="90000"/>
              </a:schemeClr>
            </a:gs>
          </a:gsLst>
          <a:lin ang="6120000" scaled="1"/>
        </a:gra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marL="0" lvl="0" indent="0" algn="r" defTabSz="1155700">
            <a:lnSpc>
              <a:spcPct val="90000"/>
            </a:lnSpc>
            <a:spcBef>
              <a:spcPct val="0"/>
            </a:spcBef>
            <a:spcAft>
              <a:spcPct val="35000"/>
            </a:spcAft>
            <a:buNone/>
          </a:pPr>
          <a:r>
            <a:rPr lang="en-GB" sz="2600" b="1" kern="1200" dirty="0">
              <a:solidFill>
                <a:schemeClr val="tx1"/>
              </a:solidFill>
            </a:rPr>
            <a:t>First/Home language Portuguese</a:t>
          </a:r>
        </a:p>
        <a:p>
          <a:pPr marL="0" lvl="0" indent="0" algn="r" defTabSz="1155700">
            <a:lnSpc>
              <a:spcPct val="90000"/>
            </a:lnSpc>
            <a:spcBef>
              <a:spcPct val="0"/>
            </a:spcBef>
            <a:spcAft>
              <a:spcPct val="35000"/>
            </a:spcAft>
            <a:buNone/>
          </a:pPr>
          <a:r>
            <a:rPr lang="en-GB" sz="2600" b="1" kern="1200" dirty="0">
              <a:solidFill>
                <a:schemeClr val="tx1"/>
              </a:solidFill>
            </a:rPr>
            <a:t>Age related Literacy in Portuguese.</a:t>
          </a:r>
        </a:p>
      </dsp:txBody>
      <dsp:txXfrm>
        <a:off x="5543215" y="0"/>
        <a:ext cx="5523978" cy="2376813"/>
      </dsp:txXfrm>
    </dsp:sp>
    <dsp:sp modelId="{E3C99922-44CA-4B87-91DF-72D2F60B9734}">
      <dsp:nvSpPr>
        <dsp:cNvPr id="0" name=""/>
        <dsp:cNvSpPr/>
      </dsp:nvSpPr>
      <dsp:spPr>
        <a:xfrm rot="10800000">
          <a:off x="-19237" y="3213721"/>
          <a:ext cx="5600927" cy="3079811"/>
        </a:xfrm>
        <a:prstGeom prst="round1Rect">
          <a:avLst/>
        </a:prstGeom>
        <a:gradFill rotWithShape="0">
          <a:gsLst>
            <a:gs pos="10000">
              <a:srgbClr val="FFC000"/>
            </a:gs>
            <a:gs pos="100000">
              <a:schemeClr val="bg2">
                <a:shade val="96000"/>
                <a:satMod val="120000"/>
                <a:lumMod val="90000"/>
              </a:schemeClr>
            </a:gs>
          </a:gsLst>
          <a:lin ang="6120000" scaled="1"/>
        </a:gradFill>
        <a:ln w="12700" cap="flat" cmpd="sng" algn="ctr">
          <a:solidFill>
            <a:schemeClr val="lt1">
              <a:hueOff val="0"/>
              <a:satOff val="0"/>
              <a:lumOff val="0"/>
              <a:alphaOff val="0"/>
            </a:schemeClr>
          </a:solidFill>
          <a:prstDash val="solid"/>
        </a:ln>
        <a:effectLst/>
        <a:scene3d>
          <a:camera prst="orthographicFront"/>
          <a:lightRig rig="threePt" dir="t"/>
        </a:scene3d>
        <a:sp3d prstMaterial="matte"/>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marL="0" lvl="0" indent="0" algn="l" defTabSz="1155700">
            <a:lnSpc>
              <a:spcPct val="90000"/>
            </a:lnSpc>
            <a:spcBef>
              <a:spcPct val="0"/>
            </a:spcBef>
            <a:spcAft>
              <a:spcPct val="35000"/>
            </a:spcAft>
            <a:buNone/>
          </a:pPr>
          <a:r>
            <a:rPr lang="en-GB" sz="2600" b="1" kern="1200" dirty="0">
              <a:solidFill>
                <a:schemeClr val="tx1"/>
              </a:solidFill>
            </a:rPr>
            <a:t>Full primary education in Brazil- unable to contact previous school</a:t>
          </a:r>
        </a:p>
      </dsp:txBody>
      <dsp:txXfrm rot="10800000">
        <a:off x="-19237" y="3983674"/>
        <a:ext cx="5600927" cy="2309858"/>
      </dsp:txXfrm>
    </dsp:sp>
    <dsp:sp modelId="{96CFB46D-4EEB-43C4-AA0F-D86FDEA5C186}">
      <dsp:nvSpPr>
        <dsp:cNvPr id="0" name=""/>
        <dsp:cNvSpPr/>
      </dsp:nvSpPr>
      <dsp:spPr>
        <a:xfrm rot="5400000">
          <a:off x="6720661" y="1991638"/>
          <a:ext cx="3169085" cy="5523978"/>
        </a:xfrm>
        <a:prstGeom prst="round1Rect">
          <a:avLst/>
        </a:prstGeom>
        <a:gradFill rotWithShape="0">
          <a:gsLst>
            <a:gs pos="10000">
              <a:srgbClr val="FFC000"/>
            </a:gs>
            <a:gs pos="100000">
              <a:schemeClr val="bg2">
                <a:shade val="96000"/>
                <a:satMod val="120000"/>
                <a:lumMod val="90000"/>
              </a:schemeClr>
            </a:gs>
          </a:gsLst>
          <a:lin ang="6120000" scaled="1"/>
        </a:gra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marL="0" lvl="0" indent="0" algn="r" defTabSz="1155700">
            <a:lnSpc>
              <a:spcPct val="90000"/>
            </a:lnSpc>
            <a:spcBef>
              <a:spcPct val="0"/>
            </a:spcBef>
            <a:spcAft>
              <a:spcPct val="35000"/>
            </a:spcAft>
            <a:buNone/>
          </a:pPr>
          <a:r>
            <a:rPr lang="en-GB" sz="2600" b="1" kern="1200" dirty="0">
              <a:solidFill>
                <a:schemeClr val="tx1"/>
              </a:solidFill>
            </a:rPr>
            <a:t>Very shy and initially refusing to speak in English. Enjoys and is good at football</a:t>
          </a:r>
        </a:p>
      </dsp:txBody>
      <dsp:txXfrm rot="-5400000">
        <a:off x="5543215" y="3961356"/>
        <a:ext cx="5523978" cy="2376813"/>
      </dsp:txXfrm>
    </dsp:sp>
    <dsp:sp modelId="{40C0F9A8-6287-4156-9924-FD496D9DC6F1}">
      <dsp:nvSpPr>
        <dsp:cNvPr id="0" name=""/>
        <dsp:cNvSpPr/>
      </dsp:nvSpPr>
      <dsp:spPr>
        <a:xfrm>
          <a:off x="3866784" y="2376813"/>
          <a:ext cx="3314386" cy="1584542"/>
        </a:xfrm>
        <a:prstGeom prst="roundRect">
          <a:avLst/>
        </a:prstGeom>
        <a:solidFill>
          <a:schemeClr val="accent1"/>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GB" sz="2600" b="1" kern="1200" dirty="0" err="1"/>
            <a:t>Caio</a:t>
          </a:r>
          <a:r>
            <a:rPr lang="en-GB" sz="2600" b="1" kern="1200" dirty="0"/>
            <a:t>- Year 7</a:t>
          </a:r>
        </a:p>
        <a:p>
          <a:pPr marL="0" lvl="0" indent="0" algn="ctr" defTabSz="1155700">
            <a:lnSpc>
              <a:spcPct val="90000"/>
            </a:lnSpc>
            <a:spcBef>
              <a:spcPct val="0"/>
            </a:spcBef>
            <a:spcAft>
              <a:spcPct val="35000"/>
            </a:spcAft>
            <a:buNone/>
          </a:pPr>
          <a:r>
            <a:rPr lang="en-GB" sz="2600" b="1" kern="1200" dirty="0"/>
            <a:t>EAL New Arrival DfE level A/B</a:t>
          </a:r>
        </a:p>
      </dsp:txBody>
      <dsp:txXfrm>
        <a:off x="3944135" y="2454164"/>
        <a:ext cx="3159684" cy="142984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DCED29-6E4D-4B61-93C8-413DD8CFAA1F}">
      <dsp:nvSpPr>
        <dsp:cNvPr id="0" name=""/>
        <dsp:cNvSpPr/>
      </dsp:nvSpPr>
      <dsp:spPr>
        <a:xfrm rot="16200000">
          <a:off x="1171575" y="-1171575"/>
          <a:ext cx="3034664" cy="5377815"/>
        </a:xfrm>
        <a:prstGeom prst="round1Rect">
          <a:avLst/>
        </a:prstGeom>
        <a:gradFill rotWithShape="0">
          <a:gsLst>
            <a:gs pos="10000">
              <a:schemeClr val="bg2">
                <a:tint val="97000"/>
                <a:hueMod val="92000"/>
                <a:satMod val="169000"/>
                <a:lumMod val="164000"/>
              </a:schemeClr>
            </a:gs>
            <a:gs pos="100000">
              <a:schemeClr val="bg2">
                <a:shade val="96000"/>
                <a:satMod val="120000"/>
                <a:lumMod val="90000"/>
              </a:schemeClr>
            </a:gs>
          </a:gsLst>
          <a:lin ang="6120000" scaled="1"/>
        </a:gra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marL="0" lvl="0" indent="0" algn="l" defTabSz="1244600">
            <a:lnSpc>
              <a:spcPct val="90000"/>
            </a:lnSpc>
            <a:spcBef>
              <a:spcPct val="0"/>
            </a:spcBef>
            <a:spcAft>
              <a:spcPct val="35000"/>
            </a:spcAft>
            <a:buNone/>
          </a:pPr>
          <a:endParaRPr lang="en-GB" sz="2800" b="1" kern="1200" dirty="0">
            <a:solidFill>
              <a:schemeClr val="tx1"/>
            </a:solidFill>
          </a:endParaRPr>
        </a:p>
        <a:p>
          <a:pPr marL="0" lvl="0" indent="0" algn="l" defTabSz="1244600">
            <a:lnSpc>
              <a:spcPct val="90000"/>
            </a:lnSpc>
            <a:spcBef>
              <a:spcPct val="0"/>
            </a:spcBef>
            <a:spcAft>
              <a:spcPct val="35000"/>
            </a:spcAft>
            <a:buNone/>
          </a:pPr>
          <a:r>
            <a:rPr lang="en-GB" sz="2800" b="1" kern="1200" dirty="0">
              <a:solidFill>
                <a:schemeClr val="tx1"/>
              </a:solidFill>
            </a:rPr>
            <a:t>UK arrival: June 2018</a:t>
          </a:r>
        </a:p>
        <a:p>
          <a:pPr marL="0" lvl="0" indent="0" algn="l" defTabSz="1244600">
            <a:lnSpc>
              <a:spcPct val="90000"/>
            </a:lnSpc>
            <a:spcBef>
              <a:spcPct val="0"/>
            </a:spcBef>
            <a:spcAft>
              <a:spcPct val="35000"/>
            </a:spcAft>
            <a:buNone/>
          </a:pPr>
          <a:r>
            <a:rPr lang="en-GB" sz="2800" b="1" kern="1200" dirty="0">
              <a:solidFill>
                <a:schemeClr val="tx1"/>
              </a:solidFill>
            </a:rPr>
            <a:t>Country of origin: Syria but</a:t>
          </a:r>
        </a:p>
        <a:p>
          <a:pPr marL="0" lvl="0" indent="0" algn="l" defTabSz="1244600">
            <a:lnSpc>
              <a:spcPct val="90000"/>
            </a:lnSpc>
            <a:spcBef>
              <a:spcPct val="0"/>
            </a:spcBef>
            <a:spcAft>
              <a:spcPct val="35000"/>
            </a:spcAft>
            <a:buNone/>
          </a:pPr>
          <a:r>
            <a:rPr lang="en-GB" sz="2800" b="1" kern="1200" dirty="0">
              <a:solidFill>
                <a:schemeClr val="tx1"/>
              </a:solidFill>
            </a:rPr>
            <a:t>lived in Lebanon for 3 years</a:t>
          </a:r>
        </a:p>
        <a:p>
          <a:pPr marL="0" lvl="0" indent="0" algn="l" defTabSz="1244600">
            <a:lnSpc>
              <a:spcPct val="90000"/>
            </a:lnSpc>
            <a:spcBef>
              <a:spcPct val="0"/>
            </a:spcBef>
            <a:spcAft>
              <a:spcPct val="35000"/>
            </a:spcAft>
            <a:buNone/>
          </a:pPr>
          <a:r>
            <a:rPr lang="en-GB" sz="2800" b="1" kern="1200" dirty="0">
              <a:solidFill>
                <a:schemeClr val="tx1"/>
              </a:solidFill>
            </a:rPr>
            <a:t>Family are part of VPRS project</a:t>
          </a:r>
        </a:p>
        <a:p>
          <a:pPr marL="0" lvl="0" indent="0" algn="l" defTabSz="1244600">
            <a:lnSpc>
              <a:spcPct val="90000"/>
            </a:lnSpc>
            <a:spcBef>
              <a:spcPct val="0"/>
            </a:spcBef>
            <a:spcAft>
              <a:spcPct val="35000"/>
            </a:spcAft>
            <a:buNone/>
          </a:pPr>
          <a:r>
            <a:rPr lang="en-GB" sz="2800" b="1" kern="1200" dirty="0">
              <a:solidFill>
                <a:schemeClr val="tx1"/>
              </a:solidFill>
            </a:rPr>
            <a:t>Refugee Status</a:t>
          </a:r>
        </a:p>
      </dsp:txBody>
      <dsp:txXfrm rot="5400000">
        <a:off x="0" y="0"/>
        <a:ext cx="5377815" cy="2275998"/>
      </dsp:txXfrm>
    </dsp:sp>
    <dsp:sp modelId="{F9ED04AA-BC72-4753-9FEC-4A89B4C1270C}">
      <dsp:nvSpPr>
        <dsp:cNvPr id="0" name=""/>
        <dsp:cNvSpPr/>
      </dsp:nvSpPr>
      <dsp:spPr>
        <a:xfrm>
          <a:off x="5377815" y="0"/>
          <a:ext cx="5377815" cy="3034664"/>
        </a:xfrm>
        <a:prstGeom prst="round1Rect">
          <a:avLst/>
        </a:prstGeom>
        <a:gradFill rotWithShape="0">
          <a:gsLst>
            <a:gs pos="10000">
              <a:schemeClr val="bg2">
                <a:tint val="97000"/>
                <a:hueMod val="92000"/>
                <a:satMod val="169000"/>
                <a:lumMod val="164000"/>
              </a:schemeClr>
            </a:gs>
            <a:gs pos="100000">
              <a:schemeClr val="bg2">
                <a:shade val="96000"/>
                <a:satMod val="120000"/>
                <a:lumMod val="90000"/>
              </a:schemeClr>
            </a:gs>
          </a:gsLst>
          <a:lin ang="6120000" scaled="1"/>
        </a:gra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marL="0" lvl="0" indent="0" algn="r" defTabSz="1244600">
            <a:lnSpc>
              <a:spcPct val="90000"/>
            </a:lnSpc>
            <a:spcBef>
              <a:spcPct val="0"/>
            </a:spcBef>
            <a:spcAft>
              <a:spcPct val="35000"/>
            </a:spcAft>
            <a:buNone/>
          </a:pPr>
          <a:r>
            <a:rPr lang="en-GB" sz="2800" b="1" kern="1200" dirty="0">
              <a:solidFill>
                <a:schemeClr val="tx1"/>
              </a:solidFill>
            </a:rPr>
            <a:t>First/Home Language: Arabic</a:t>
          </a:r>
        </a:p>
        <a:p>
          <a:pPr marL="0" lvl="0" indent="0" algn="r" defTabSz="1244600">
            <a:lnSpc>
              <a:spcPct val="90000"/>
            </a:lnSpc>
            <a:spcBef>
              <a:spcPct val="0"/>
            </a:spcBef>
            <a:spcAft>
              <a:spcPct val="35000"/>
            </a:spcAft>
            <a:buNone/>
          </a:pPr>
          <a:r>
            <a:rPr lang="en-GB" sz="2800" b="1" kern="1200" dirty="0">
              <a:solidFill>
                <a:schemeClr val="tx1"/>
              </a:solidFill>
            </a:rPr>
            <a:t>Some basic literacy in Arabic</a:t>
          </a:r>
        </a:p>
        <a:p>
          <a:pPr marL="0" lvl="0" indent="0" algn="r" defTabSz="1244600">
            <a:lnSpc>
              <a:spcPct val="90000"/>
            </a:lnSpc>
            <a:spcBef>
              <a:spcPct val="0"/>
            </a:spcBef>
            <a:spcAft>
              <a:spcPct val="35000"/>
            </a:spcAft>
            <a:buNone/>
          </a:pPr>
          <a:r>
            <a:rPr lang="en-GB" sz="2800" b="1" kern="1200" dirty="0">
              <a:solidFill>
                <a:schemeClr val="tx1"/>
              </a:solidFill>
            </a:rPr>
            <a:t> but unable to read fluently</a:t>
          </a:r>
        </a:p>
      </dsp:txBody>
      <dsp:txXfrm>
        <a:off x="5377815" y="0"/>
        <a:ext cx="5377815" cy="2275998"/>
      </dsp:txXfrm>
    </dsp:sp>
    <dsp:sp modelId="{1119E97C-6F8D-4C5B-941B-E042DDD08051}">
      <dsp:nvSpPr>
        <dsp:cNvPr id="0" name=""/>
        <dsp:cNvSpPr/>
      </dsp:nvSpPr>
      <dsp:spPr>
        <a:xfrm rot="10800000">
          <a:off x="0" y="3034664"/>
          <a:ext cx="5377815" cy="3034664"/>
        </a:xfrm>
        <a:prstGeom prst="round1Rect">
          <a:avLst/>
        </a:prstGeom>
        <a:gradFill rotWithShape="0">
          <a:gsLst>
            <a:gs pos="10000">
              <a:schemeClr val="bg2">
                <a:tint val="97000"/>
                <a:hueMod val="92000"/>
                <a:satMod val="169000"/>
                <a:lumMod val="164000"/>
              </a:schemeClr>
            </a:gs>
            <a:gs pos="100000">
              <a:schemeClr val="bg2">
                <a:shade val="96000"/>
                <a:satMod val="120000"/>
                <a:lumMod val="90000"/>
              </a:schemeClr>
            </a:gs>
          </a:gsLst>
          <a:lin ang="6120000" scaled="1"/>
        </a:gra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marL="0" lvl="0" indent="0" algn="l" defTabSz="1244600">
            <a:lnSpc>
              <a:spcPct val="90000"/>
            </a:lnSpc>
            <a:spcBef>
              <a:spcPct val="0"/>
            </a:spcBef>
            <a:spcAft>
              <a:spcPct val="35000"/>
            </a:spcAft>
            <a:buNone/>
          </a:pPr>
          <a:r>
            <a:rPr lang="en-GB" sz="2800" b="1" kern="1200" dirty="0">
              <a:solidFill>
                <a:schemeClr val="tx1"/>
              </a:solidFill>
            </a:rPr>
            <a:t>Some schooling in the Lebanon- unable to obtain specific information</a:t>
          </a:r>
        </a:p>
      </dsp:txBody>
      <dsp:txXfrm rot="10800000">
        <a:off x="0" y="3793330"/>
        <a:ext cx="5377815" cy="2275998"/>
      </dsp:txXfrm>
    </dsp:sp>
    <dsp:sp modelId="{EBD6B50E-40DB-4B58-8A1A-D6B39AFCC3FC}">
      <dsp:nvSpPr>
        <dsp:cNvPr id="0" name=""/>
        <dsp:cNvSpPr/>
      </dsp:nvSpPr>
      <dsp:spPr>
        <a:xfrm rot="5400000">
          <a:off x="6549390" y="1863089"/>
          <a:ext cx="3034664" cy="5377815"/>
        </a:xfrm>
        <a:prstGeom prst="round1Rect">
          <a:avLst/>
        </a:prstGeom>
        <a:gradFill rotWithShape="0">
          <a:gsLst>
            <a:gs pos="10000">
              <a:schemeClr val="bg2">
                <a:tint val="97000"/>
                <a:hueMod val="92000"/>
                <a:satMod val="169000"/>
                <a:lumMod val="164000"/>
              </a:schemeClr>
            </a:gs>
            <a:gs pos="100000">
              <a:schemeClr val="bg2">
                <a:shade val="96000"/>
                <a:satMod val="120000"/>
                <a:lumMod val="90000"/>
              </a:schemeClr>
            </a:gs>
          </a:gsLst>
          <a:lin ang="6120000" scaled="1"/>
        </a:gra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marL="0" lvl="0" indent="0" algn="r" defTabSz="1244600">
            <a:lnSpc>
              <a:spcPct val="90000"/>
            </a:lnSpc>
            <a:spcBef>
              <a:spcPct val="0"/>
            </a:spcBef>
            <a:spcAft>
              <a:spcPct val="35000"/>
            </a:spcAft>
            <a:buNone/>
          </a:pPr>
          <a:r>
            <a:rPr lang="en-GB" sz="2800" b="1" kern="1200">
              <a:solidFill>
                <a:schemeClr val="tx1"/>
              </a:solidFill>
            </a:rPr>
            <a:t>Outgoing and friendly, her older brother has special needs and so she translates for the family.</a:t>
          </a:r>
          <a:endParaRPr lang="en-GB" sz="2800" b="1" kern="1200" dirty="0">
            <a:solidFill>
              <a:schemeClr val="tx1"/>
            </a:solidFill>
          </a:endParaRPr>
        </a:p>
      </dsp:txBody>
      <dsp:txXfrm rot="-5400000">
        <a:off x="5377815" y="3793330"/>
        <a:ext cx="5377815" cy="2275998"/>
      </dsp:txXfrm>
    </dsp:sp>
    <dsp:sp modelId="{FB49997A-56B3-4555-9E0F-8CD951067BA0}">
      <dsp:nvSpPr>
        <dsp:cNvPr id="0" name=""/>
        <dsp:cNvSpPr/>
      </dsp:nvSpPr>
      <dsp:spPr>
        <a:xfrm>
          <a:off x="3543297" y="2114554"/>
          <a:ext cx="3669035" cy="1840220"/>
        </a:xfrm>
        <a:prstGeom prst="roundRect">
          <a:avLst/>
        </a:prstGeom>
        <a:solidFill>
          <a:schemeClr val="accent1"/>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GB" sz="2800" b="1" kern="1200" dirty="0"/>
            <a:t>Amina - Year 9</a:t>
          </a:r>
        </a:p>
        <a:p>
          <a:pPr marL="0" lvl="0" indent="0" algn="ctr" defTabSz="1244600">
            <a:lnSpc>
              <a:spcPct val="90000"/>
            </a:lnSpc>
            <a:spcBef>
              <a:spcPct val="0"/>
            </a:spcBef>
            <a:spcAft>
              <a:spcPct val="35000"/>
            </a:spcAft>
            <a:buNone/>
          </a:pPr>
          <a:r>
            <a:rPr lang="en-GB" sz="2800" b="1" kern="1200" dirty="0"/>
            <a:t>Advanced EAL Learner</a:t>
          </a:r>
        </a:p>
        <a:p>
          <a:pPr marL="0" lvl="0" indent="0" algn="ctr" defTabSz="1244600">
            <a:lnSpc>
              <a:spcPct val="90000"/>
            </a:lnSpc>
            <a:spcBef>
              <a:spcPct val="0"/>
            </a:spcBef>
            <a:spcAft>
              <a:spcPct val="35000"/>
            </a:spcAft>
            <a:buNone/>
          </a:pPr>
          <a:r>
            <a:rPr lang="en-GB" sz="2800" b="1" kern="1200" dirty="0"/>
            <a:t>DfE level C</a:t>
          </a:r>
        </a:p>
      </dsp:txBody>
      <dsp:txXfrm>
        <a:off x="3633129" y="2204386"/>
        <a:ext cx="3489371" cy="166055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0EEC34-8FA1-455B-A13A-747A912E48BA}">
      <dsp:nvSpPr>
        <dsp:cNvPr id="0" name=""/>
        <dsp:cNvSpPr/>
      </dsp:nvSpPr>
      <dsp:spPr>
        <a:xfrm>
          <a:off x="-218820" y="-42596"/>
          <a:ext cx="4959942" cy="140270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GB" sz="2400" b="0" i="0" kern="1200" baseline="0" dirty="0"/>
            <a:t>Give pupils a section of the text</a:t>
          </a:r>
        </a:p>
        <a:p>
          <a:pPr marL="0" lvl="0" indent="0" algn="l" defTabSz="1066800">
            <a:lnSpc>
              <a:spcPct val="90000"/>
            </a:lnSpc>
            <a:spcBef>
              <a:spcPct val="0"/>
            </a:spcBef>
            <a:spcAft>
              <a:spcPct val="35000"/>
            </a:spcAft>
            <a:buNone/>
          </a:pPr>
          <a:endParaRPr lang="en-US" sz="2400" kern="1200" dirty="0"/>
        </a:p>
      </dsp:txBody>
      <dsp:txXfrm>
        <a:off x="-177736" y="-1512"/>
        <a:ext cx="3446310" cy="1320540"/>
      </dsp:txXfrm>
    </dsp:sp>
    <dsp:sp modelId="{9D941482-5B7B-4047-84CC-53F057130F6F}">
      <dsp:nvSpPr>
        <dsp:cNvPr id="0" name=""/>
        <dsp:cNvSpPr/>
      </dsp:nvSpPr>
      <dsp:spPr>
        <a:xfrm>
          <a:off x="-99804" y="1545523"/>
          <a:ext cx="5597195" cy="149945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endParaRPr lang="en-GB" sz="2400" b="0" i="0" kern="1200" baseline="0" dirty="0"/>
        </a:p>
        <a:p>
          <a:pPr marL="0" lvl="0" indent="0" algn="l" defTabSz="1066800">
            <a:lnSpc>
              <a:spcPct val="90000"/>
            </a:lnSpc>
            <a:spcBef>
              <a:spcPct val="0"/>
            </a:spcBef>
            <a:spcAft>
              <a:spcPct val="35000"/>
            </a:spcAft>
            <a:buNone/>
          </a:pPr>
          <a:r>
            <a:rPr lang="en-GB" sz="2400" b="0" i="0" kern="1200" baseline="0" dirty="0"/>
            <a:t>Pupils </a:t>
          </a:r>
          <a:r>
            <a:rPr lang="en-GB" sz="2400" b="1" i="0" kern="1200" baseline="0" dirty="0"/>
            <a:t>listen to </a:t>
          </a:r>
          <a:r>
            <a:rPr lang="en-GB" sz="2400" b="0" i="0" kern="1200" baseline="0" dirty="0"/>
            <a:t>the text read aloud, with appropriate pauses and expression. </a:t>
          </a:r>
        </a:p>
        <a:p>
          <a:pPr marL="0" lvl="0" indent="0" algn="l" defTabSz="1066800">
            <a:lnSpc>
              <a:spcPct val="90000"/>
            </a:lnSpc>
            <a:spcBef>
              <a:spcPct val="0"/>
            </a:spcBef>
            <a:spcAft>
              <a:spcPct val="35000"/>
            </a:spcAft>
            <a:buNone/>
          </a:pPr>
          <a:endParaRPr lang="en-US" sz="2400" kern="1200" dirty="0"/>
        </a:p>
      </dsp:txBody>
      <dsp:txXfrm>
        <a:off x="-55887" y="1589440"/>
        <a:ext cx="3986587" cy="1411618"/>
      </dsp:txXfrm>
    </dsp:sp>
    <dsp:sp modelId="{0D82DBD8-DEF9-448E-A3C4-834478896114}">
      <dsp:nvSpPr>
        <dsp:cNvPr id="0" name=""/>
        <dsp:cNvSpPr/>
      </dsp:nvSpPr>
      <dsp:spPr>
        <a:xfrm>
          <a:off x="201066" y="3145195"/>
          <a:ext cx="5835223" cy="157309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GB" sz="2400" b="0" i="0" kern="1200" baseline="0" dirty="0"/>
            <a:t>Then pupils have chance to repeat it (copying pronunciation, stress and intonation patterns.)</a:t>
          </a:r>
          <a:endParaRPr lang="en-US" sz="2400" kern="1200" dirty="0"/>
        </a:p>
      </dsp:txBody>
      <dsp:txXfrm>
        <a:off x="247140" y="3191269"/>
        <a:ext cx="4155543" cy="1480947"/>
      </dsp:txXfrm>
    </dsp:sp>
    <dsp:sp modelId="{12AD3E37-44E0-4505-A48E-F709904A181A}">
      <dsp:nvSpPr>
        <dsp:cNvPr id="0" name=""/>
        <dsp:cNvSpPr/>
      </dsp:nvSpPr>
      <dsp:spPr>
        <a:xfrm>
          <a:off x="3829361" y="1021123"/>
          <a:ext cx="911760" cy="911760"/>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a:off x="4034507" y="1021123"/>
        <a:ext cx="501468" cy="686099"/>
      </dsp:txXfrm>
    </dsp:sp>
    <dsp:sp modelId="{A0E82718-536C-46C4-B236-26ECB0F165CC}">
      <dsp:nvSpPr>
        <dsp:cNvPr id="0" name=""/>
        <dsp:cNvSpPr/>
      </dsp:nvSpPr>
      <dsp:spPr>
        <a:xfrm>
          <a:off x="4267003" y="2648265"/>
          <a:ext cx="911760" cy="911760"/>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a:off x="4472149" y="2648265"/>
        <a:ext cx="501468" cy="68609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B4D3B7-9443-48DB-844E-9107B0234E65}">
      <dsp:nvSpPr>
        <dsp:cNvPr id="0" name=""/>
        <dsp:cNvSpPr/>
      </dsp:nvSpPr>
      <dsp:spPr>
        <a:xfrm>
          <a:off x="0" y="24910"/>
          <a:ext cx="6254724" cy="1044809"/>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GB" sz="1900" kern="1200"/>
            <a:t>Enabling learners to activate their prior knowledge of the topic of the lesson facilitates greater understanding and engagement</a:t>
          </a:r>
          <a:endParaRPr lang="en-US" sz="1900" kern="1200"/>
        </a:p>
      </dsp:txBody>
      <dsp:txXfrm>
        <a:off x="51003" y="75913"/>
        <a:ext cx="6152718" cy="942803"/>
      </dsp:txXfrm>
    </dsp:sp>
    <dsp:sp modelId="{B1C646CE-494F-4779-A62B-CEC39061D547}">
      <dsp:nvSpPr>
        <dsp:cNvPr id="0" name=""/>
        <dsp:cNvSpPr/>
      </dsp:nvSpPr>
      <dsp:spPr>
        <a:xfrm>
          <a:off x="0" y="1124440"/>
          <a:ext cx="6254724" cy="1044809"/>
        </a:xfrm>
        <a:prstGeom prst="roundRect">
          <a:avLst/>
        </a:prstGeom>
        <a:solidFill>
          <a:schemeClr val="accent2">
            <a:hueOff val="-381199"/>
            <a:satOff val="-166"/>
            <a:lumOff val="-3480"/>
            <a:alphaOff val="0"/>
          </a:schemeClr>
        </a:solidFill>
        <a:ln w="1905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GB" sz="1900" kern="1200"/>
            <a:t>Contextual support enables EAL learners to understand the content of the lessons.</a:t>
          </a:r>
          <a:endParaRPr lang="en-US" sz="1900" kern="1200"/>
        </a:p>
      </dsp:txBody>
      <dsp:txXfrm>
        <a:off x="51003" y="1175443"/>
        <a:ext cx="6152718" cy="942803"/>
      </dsp:txXfrm>
    </dsp:sp>
    <dsp:sp modelId="{C13B939A-4161-4720-860B-D1CF26A22FFA}">
      <dsp:nvSpPr>
        <dsp:cNvPr id="0" name=""/>
        <dsp:cNvSpPr/>
      </dsp:nvSpPr>
      <dsp:spPr>
        <a:xfrm>
          <a:off x="0" y="2223970"/>
          <a:ext cx="6254724" cy="1044809"/>
        </a:xfrm>
        <a:prstGeom prst="roundRect">
          <a:avLst/>
        </a:prstGeom>
        <a:solidFill>
          <a:schemeClr val="accent2">
            <a:hueOff val="-762398"/>
            <a:satOff val="-331"/>
            <a:lumOff val="-6961"/>
            <a:alphaOff val="0"/>
          </a:schemeClr>
        </a:solidFill>
        <a:ln w="1905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GB" sz="1900" kern="1200"/>
            <a:t>Highlighting and scaffolding key forms and structures allows learners to meet the language demands of the tasks</a:t>
          </a:r>
          <a:endParaRPr lang="en-US" sz="1900" kern="1200"/>
        </a:p>
      </dsp:txBody>
      <dsp:txXfrm>
        <a:off x="51003" y="2274973"/>
        <a:ext cx="6152718" cy="942803"/>
      </dsp:txXfrm>
    </dsp:sp>
    <dsp:sp modelId="{5A3A8582-DD82-406C-BAE7-F23BE4198042}">
      <dsp:nvSpPr>
        <dsp:cNvPr id="0" name=""/>
        <dsp:cNvSpPr/>
      </dsp:nvSpPr>
      <dsp:spPr>
        <a:xfrm>
          <a:off x="0" y="3323500"/>
          <a:ext cx="6254724" cy="1044809"/>
        </a:xfrm>
        <a:prstGeom prst="roundRect">
          <a:avLst/>
        </a:prstGeom>
        <a:solidFill>
          <a:schemeClr val="accent2">
            <a:hueOff val="-1143597"/>
            <a:satOff val="-497"/>
            <a:lumOff val="-10441"/>
            <a:alphaOff val="0"/>
          </a:schemeClr>
        </a:solidFill>
        <a:ln w="1905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GB" sz="1900" kern="1200"/>
            <a:t>EAL learners at all levels need to be given opportunities to grow their English vocabulary range.</a:t>
          </a:r>
          <a:endParaRPr lang="en-US" sz="1900" kern="1200"/>
        </a:p>
      </dsp:txBody>
      <dsp:txXfrm>
        <a:off x="51003" y="3374503"/>
        <a:ext cx="6152718" cy="942803"/>
      </dsp:txXfrm>
    </dsp:sp>
    <dsp:sp modelId="{E9D793A2-DBEA-49EB-889F-BEA07AD5B1D3}">
      <dsp:nvSpPr>
        <dsp:cNvPr id="0" name=""/>
        <dsp:cNvSpPr/>
      </dsp:nvSpPr>
      <dsp:spPr>
        <a:xfrm>
          <a:off x="0" y="4423029"/>
          <a:ext cx="6254724" cy="1044809"/>
        </a:xfrm>
        <a:prstGeom prst="roundRect">
          <a:avLst/>
        </a:prstGeom>
        <a:solidFill>
          <a:schemeClr val="accent2">
            <a:hueOff val="-1524796"/>
            <a:satOff val="-662"/>
            <a:lumOff val="-13921"/>
            <a:alphaOff val="0"/>
          </a:schemeClr>
        </a:solidFill>
        <a:ln w="1905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GB" sz="1900" kern="1200" dirty="0"/>
            <a:t>An EAL learner’s independence is developed through encouraging organisational, thinking , language and social skills of the classroom</a:t>
          </a:r>
          <a:endParaRPr lang="en-US" sz="1900" kern="1200" dirty="0"/>
        </a:p>
      </dsp:txBody>
      <dsp:txXfrm>
        <a:off x="51003" y="4474032"/>
        <a:ext cx="6152718" cy="942803"/>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4.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5.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ink/ink1.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9.56522" units="1/cm"/>
          <inkml:channelProperty channel="Y" name="resolution" value="69.23077" units="1/cm"/>
          <inkml:channelProperty channel="T" name="resolution" value="1" units="1/dev"/>
        </inkml:channelProperties>
      </inkml:inkSource>
      <inkml:timestamp xml:id="ts0" timeString="2020-11-13T15:47:18.926"/>
    </inkml:context>
    <inkml:brush xml:id="br0">
      <inkml:brushProperty name="width" value="0.1" units="cm"/>
      <inkml:brushProperty name="height" value="0.1" units="cm"/>
      <inkml:brushProperty name="color" value="#FF0066"/>
      <inkml:brushProperty name="fitToCurve" value="1"/>
    </inkml:brush>
  </inkml:definitions>
  <inkml:trace contextRef="#ctx0" brushRef="#br0">1179 9 0,'-62'0'188,"-33"0"-173,-30 0-15,62 0 16,32 0 0,0 0 15,-1 62-15,1-30-1,-63 62 1,31-63-16,-31 32 15,31 0 1,32-1 0,31-30-1,0-1 32,-31 0-31,-1 95-1,1-32 1,0 0-16,31-63 31,0 1-15,-32-32 0,1 31 30,-32 0-30,32 1 0,-1-1-1,1 1 1,31-1 46,0 0-46,0 1-16,0 30 16,0-30-1,0-1 1,0 0 0,0 32-16,63-32 15,-63 32 1,31-31-1,0 30-15,-31-30 16,32-32 0,-1 31-1,-31 0-15,32 1 32,-1-32-17,-31 31-15,31-31 16,1 0-1,-1 31 1,0-31 0,32 32-16,0-32 15,188 0 32,-157 0-31,-63 0-1,63 0-15,-31 0 16,0 0 0,-1 0-1,32 0 1,-31 0-16,62-32 16,1 1-1,-32 0 1,0-1-16,-31-30 15,-1 30 1,-30 1 0,-1-32 31,-31-31-32,32 0-15,-32 0 16,0 0-1,0 63 1,0-32-16,0 31 16,0 1 15,0 0-15,0-1-1,0-30 1,0-1-1,-32 32-15,1-32 16,-1 0 0,1 0-1,31 32-15,-31-32 16,31 32 0,-32 0-1,-30-32-15,30 32 16,1-1 15,0 1-15,31-1-16,-32 32 15,1-31 1,0 31 0,-1-31-16,-31 31 15,32-32 16,0 32-31,31-31 16,-32 31 0,1 0-1,31-31 1,-31 31 31,-1 0 0,1 0-47,0 0 47,-1 0 62,1 0-109,0 0 47,-1 0 0</inkml:trace>
</inkml:ink>
</file>

<file path=ppt/ink/ink2.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9.56522" units="1/cm"/>
          <inkml:channelProperty channel="Y" name="resolution" value="69.23077" units="1/cm"/>
          <inkml:channelProperty channel="T" name="resolution" value="1" units="1/dev"/>
        </inkml:channelProperties>
      </inkml:inkSource>
      <inkml:timestamp xml:id="ts0" timeString="2020-11-13T15:47:28.946"/>
    </inkml:context>
    <inkml:brush xml:id="br0">
      <inkml:brushProperty name="width" value="0.1" units="cm"/>
      <inkml:brushProperty name="height" value="0.1" units="cm"/>
      <inkml:brushProperty name="color" value="#FF0066"/>
      <inkml:brushProperty name="fitToCurve" value="1"/>
    </inkml:brush>
  </inkml:definitions>
  <inkml:trace contextRef="#ctx0" brushRef="#br0">3954 546 0,'-31'0'203,"-63"0"-203,31 0 16,-31 0-1,0-31 1,0-1-16,31 1 15,-31 0 1,0 31 0,0-32-1,63 32-15,-32-31 16,32 31 0,-1-32-16,-30 1 15,-1 0 1,63-1-1,-63 1 1,32 31-16,-1 0 16,-30-31-1,30-1 1,1 32-16,-32 0 16,32-31-1,-32 31 1,0 0-16,32-31 15,-32 31 1,1-32 0,30 32-1,1 0-15,0 0 16,-1 0 0,1 0-1,-1 0-15,-30 0 31,30 0-15,-30 0-16,-32 0 16,31 0-1,0 0 1,0 0 0,32 0-16,-32 0 15,1 0 16,-1 0-31,32 0 16,-32 0 0,0 0-1,32 0 1,-1 0 15,-30 0-31,30 0 31,-30 0-15,30 0 0,-62 0-16,32 0 15,-1 0 1,-31 0 0,31 0-16,32 0 31,-1 0-16,1 32 32,-32-32-31,-31 31 0,63 32-16,-1-32 15,1-31 1,0 0-1,31 31 32,0 1 16,-63 30-32,32 1-31,-1 0 16,-30-63-1,30 63-15,32-32 32,0 0 14,0 32-30,0-32 0,0 32-1,0 0-15,0 0 32,0-32-1,0 32-31,0-32 31,0 32-15,32-63-16,-32 62 15,31-30 1,0-32 0,-31 63-16,0-32 15,32-31 1,-1 0-1,0 31 1,-31 1 15,32-32-15,-1 0-16,0 0 47,1 31-32,31 0 17,-1 1-32,1-1 31,-32-31-15,1 31-1,-1-31-15,0 32 16,1-32-1,-1 0 1,0 0-16,1 0 16,-1 0-1,1 31 1,30-31 0,-30 0-1,30 0 16,-30 0-31,-1 0 16,32 0 0,-1 0-1,33 31 1,-33-31 0,1 32-1,31-32-15,-31 0 16,-1 0-1,33 0 1,-64 0-16,32 0 16,-32 0-1,32-32 1,31 32 0,-32-31-16,1 0 15,31 31 1,0 0-1,-31 0 1,0 0-16,-1-32 16,1 32-1,0-31 1,31 31-16,-31-31 16,31-1-1,-31 32 1,-32 0-16,32 0 15,-1 0 1,-30 0 0,30-31-16,32 31 15,-62 0 1,31 0 0,-32 0-16,32 0 15,-1 0 1,-30 0-1,-1 0 1,0 0-16,32 0 16,0 0-1,0 0 1,-32 0 0,63 0-1,-31 0 1,-1 0-16,32 0 15,1 0 1,-33 0 0,32-31-16,0 31 15,-31 0 1,-32 0 0,32 0-1,-31 0 1,-1 0-1,0-32 1,1 32 0,-1-31 77,-31 0-93,0-1 16,31-31 0,-31 1-1,0-1 1,0 32 0,0-32-1,0 0-15,-31 63 16,-32-63-1,63 32 1,-31 0 0,0 31-16,-1-32 15,1 1 1,-1 31 0,1 0-1,0-31 1,-1 31-1,1 0 1,0 0-16,-1 0 16,1-32 15,0 32-31,-1 0 47,1 0-32,0 0 1,-32 0 0,-31 0-16,62 0 15,-30 0 1,30 0-16,1 0 219,0 0-172,-1 0-1</inkml:trace>
</inkml:ink>
</file>

<file path=ppt/ink/ink3.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9.56522" units="1/cm"/>
          <inkml:channelProperty channel="Y" name="resolution" value="69.23077" units="1/cm"/>
          <inkml:channelProperty channel="T" name="resolution" value="1" units="1/dev"/>
        </inkml:channelProperties>
      </inkml:inkSource>
      <inkml:timestamp xml:id="ts0" timeString="2020-11-13T15:48:05.490"/>
    </inkml:context>
    <inkml:brush xml:id="br0">
      <inkml:brushProperty name="width" value="0.1" units="cm"/>
      <inkml:brushProperty name="height" value="0.1" units="cm"/>
      <inkml:brushProperty name="color" value="#FF0066"/>
      <inkml:brushProperty name="fitToCurve" value="1"/>
    </inkml:brush>
  </inkml:definitions>
  <inkml:trace contextRef="#ctx0" brushRef="#br0">0 0 0</inkml:trace>
</inkml:ink>
</file>

<file path=ppt/ink/ink4.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9.56522" units="1/cm"/>
          <inkml:channelProperty channel="Y" name="resolution" value="69.23077" units="1/cm"/>
          <inkml:channelProperty channel="T" name="resolution" value="1" units="1/dev"/>
        </inkml:channelProperties>
      </inkml:inkSource>
      <inkml:timestamp xml:id="ts0" timeString="2020-11-13T15:48:38.097"/>
    </inkml:context>
    <inkml:brush xml:id="br0">
      <inkml:brushProperty name="width" value="0.1" units="cm"/>
      <inkml:brushProperty name="height" value="0.1" units="cm"/>
      <inkml:brushProperty name="color" value="#FF0066"/>
      <inkml:brushProperty name="fitToCurve" value="1"/>
    </inkml:brush>
  </inkml:definitions>
  <inkml:trace contextRef="#ctx0" brushRef="#br0">1069 12 0,'-63'0'188,"-31"0"-173,0 0-15,62 0 16,-30 0 0,30 0-1,1 0 1,0 0 62,-1 0-62,1 0-1,-1 0 1,1 32-1,0-32 1,-1 31 78,-30-31-79,30 0 1,-30 32 0,-1-32-16,63 31 15,-31 0 126,-1-31-141,1 32 16,-1 30-1,-30 1 1,30-63-1,32 31-15,0 1 16,0-1 78,0 0-79,0 1 1,0-1 0,0 1-1,0-1 17,0 0-1,0 1-16,32-32-15,-1 31 32,-31 0-17,31-31 17,1 32-17,-32-1 1,63 0-1,-32-31 1,-31 32 0,63-1-16,-32 1 15,0-32 1,1 0 0,-1 0-16,0 0 31,1 0-16,-1 0 1,0 0 15,1 0 16,-1 0-16,1 0-15,-1 0 0,0 0-1,1 0 17,-1 0-17,0 0-15,1 0 31,30 0-15,-30 0 0,-1 0-1,0 0 17,1 0-1,-1 0 31,1 0-46,-1 0 0,0 0-1,1 0 1,-1 0-1,-31-32 17,31 32 30,1-31-46,-1 31 15,0 0 0,1-32 32,-32 1-32,62 31-15,-30 0-16,-32-31 15,31 31 1,1 0 62,-32-32-62,0 1-1,31 0 110,-31-1-93,0 1 30,0 0-46,0-1-1,0 1 1,-31-1 0,-1 32 30,32-31-30,0 0 15,-31-1-31,-1 32 16,32-31 0,-31 0-1,0-1 79,-1 1-78,32 0-1,-31 31 1,0 0-1,-1-32 64,32 1-48,-31 31-16,0 0 48,-1 0-16,1-31-16,0 31-15,-1-32 140,1 32-140,-1 0-1,1 0 1,31-31-1</inkml:trace>
</inkml:ink>
</file>

<file path=ppt/ink/ink5.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9.56522" units="1/cm"/>
          <inkml:channelProperty channel="Y" name="resolution" value="69.23077" units="1/cm"/>
          <inkml:channelProperty channel="T" name="resolution" value="1" units="1/dev"/>
        </inkml:channelProperties>
      </inkml:inkSource>
      <inkml:timestamp xml:id="ts0" timeString="2020-11-13T15:48:55.269"/>
    </inkml:context>
    <inkml:brush xml:id="br0">
      <inkml:brushProperty name="width" value="0.1" units="cm"/>
      <inkml:brushProperty name="height" value="0.1" units="cm"/>
      <inkml:brushProperty name="color" value="#FF0066"/>
      <inkml:brushProperty name="fitToCurve" value="1"/>
    </inkml:brush>
  </inkml:definitions>
  <inkml:trace contextRef="#ctx0" brushRef="#br0">0 367 0,'94'0'187,"63"-31"-171,63-32-1,-1 32 1,1 0-16,-1-32 16,1 31-1,-1 32 1,1 0-1,-1-31-15,-62 31 16,62 0 0,-62-31-1,63 31-15,31 0 16,-32 0 0,95-32-1,-95 32-15,63 0 16,-31 0-16,0 0 15,-31 0 1,-1 0 0,32 0-16,94 0 31,-32 32-15,1 30-16,-94-30 0,-1 31 15,1 31 16,30-32-31,-30 64 16,-63-95-16,0 32 16,-1-32-1,32 32 1,-31-32-16,31 32 16,-62-32 15,-1 63-16,-62-94-15,62 63 16,-30 0 0,-1 31-16,0-31 0,-63-32 281,0 32-265,32 31-1,31 63 1,32 93-16,-1-30 15,-31-32 1,32 0 0,-32 0-1,31-62-15,-62 62 16,31 0-16,-63-94 16,32 0-1,-32 0 1,1-62-16,-1-1 15,0 0 1,32 32 0,0-31-1,-32-1-15,-31 32 16,31-1 0,1-30-1,31-1-15,-63 0 16,0 1-1,31-1 1,0 0-16,-31 1 16,32-1 265,-64-31 610,1 0-876,0 0 1,-32 0-1,0 0 1,-31 0-16,0 0 16,63 0-1,-32 0 1,0 0-16,32 0 31,-1 0-15,64 0 453,-32-31-423,31 31-30,32 0 0,-32 0-1,63 0-15,0 0 16,-31 0 0,-32 0-1,1 0 1,-1 0 343,1 0-343,-1 0-1,32 0 1,-32 0-16,-31 31 47,31-31-31,1-63 327,-1-31-327,0-31-16,-31 94 16,32-32-1,-32 32 1,0-1 46,0 1 79,0-1 265,31 32-343,-31-31-16,31 31 31,-62 0 344,0 0-360,-1 0-15,1 0-31,0 0-1,-1 0 1,1 0 31,0 0 15,-1 0 16,32 31-62,0 1 125,-31-32-79,31 31-46,-31-31 93,31 32-78,-32-1 1,-62 0-17,31-31 1,32 0-1,31 32 1,-31-32 47,31 31 46,0 0 0,-32-31 1,32 63-95,-31 0-15,0-32 16,-1 32 0,1-32-1,31 1 1,0-64 406,0 1-407,0-1-15,31 32 16,-31-31 15,0 0 16,32 31-31,-1-32-1,32 1 1,-1 0-16,32-1 16,-31 1-1,-31 31 1,-1-31 15,0 31 47,-31-32-31,32 32-31,-1-31-16,0 31 31,-62 0 375,-32 31-406,1 1 16,-33 30-1,1-30 1,63-32 0,0 0 15,31 31 47,62-31 110,1 0-188,-32-31 15,64-32 1,-1 32-1,-63-1 1,0 1-16,1 31 31,-32 31 235,-32 1-250,32-1-16,0 32 15,0-32 173,0 0-173,0 1 17,0-1-17,0 0 16,0-93 79,32 30-110,-1-30 15,0-1 1,-31 32 0,0-1 15,-31 64 141,31-1-157,0 0 1,-31-31-16,31-31 141,0-32-141,0 32 15,0-32 1,0 32 15,0-1-15,-32 32 78,1 32-63,0 31-16,-1-32-15,32 0 16,-31-31 15,31 32 219,-31-1-234,-1 0 0,1 1-1,31-1 1,-32-31 15,1 31 16,0-31-31,31 32-1,-32-32 1,64 0 109,62 0-125,0 0 15,-31 0 1,-1-32 0,-30 32-1,-64 0 79,-62 32-94,0-1 16,-31 0-1,31 1 1,62-32 0,126-32 77,0 1-93,-31-32 16,31 32 0,-62 0-1,-64 31 79,1 0-78,-32 31-16,126-125 109,0 63-93,-32-32-1,-31 32-15,-31 31 94,-1 31-94,1-31 16,-32 31-1,32-31 1,62 0 140,1-62-140,-1 30-16,0 1 15,-31-1 1,-31 64 93,-32 62-93,-94 0-16,95-31 16,30-1-1,1-30 1,31-1-16,-31-31 125,93-63 312,-30 1-437,62-32 16,0 62 0,-31 1-1,-63 0 1,31-1-16,-31 1 62,31-1-46,1 32 0,-32-31 30,31 31-30,0-31 0,1 31-1,-1-32 1,0 32 31,1 0 422,-1 0-423,0 0 17,-62 32 374,0-1-374,31 0 46,-32-31-93,32 32 15,-31-32 16,31 31 0,0 1 15</inkml:trace>
</inkml:ink>
</file>

<file path=ppt/ink/ink6.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9.56522" units="1/cm"/>
          <inkml:channelProperty channel="Y" name="resolution" value="69.23077" units="1/cm"/>
          <inkml:channelProperty channel="T" name="resolution" value="1" units="1/dev"/>
        </inkml:channelProperties>
      </inkml:inkSource>
      <inkml:timestamp xml:id="ts0" timeString="2020-11-13T15:49:25.391"/>
    </inkml:context>
    <inkml:brush xml:id="br0">
      <inkml:brushProperty name="width" value="0.1" units="cm"/>
      <inkml:brushProperty name="height" value="0.1" units="cm"/>
      <inkml:brushProperty name="color" value="#FF0066"/>
      <inkml:brushProperty name="fitToCurve" value="1"/>
    </inkml:brush>
  </inkml:definitions>
  <inkml:trace contextRef="#ctx0" brushRef="#br0">0 0 0,'157'63'203,"0"-31"-187,-32 30-1,0-30 1,-62-1-16,31 32 15,-31-32 1,-63 32 0,63 31-1,-32-31-15,-31-1 16,31 1 0,-31 31-1,32-31-15,-32 0 16,0 31-1,0-32 1,0 32 0,0-31-16,0 0 15,0 62 1,0-31 0,0-31-1,0 0-15,0-1 16,0 1-1,0 0-15,-32 0 16,32-32 0,-31 63-1,31-31-15,0-32 16,0 32 0,0-32-1,0 1 1,0-1-16,0 0 15,0 1 1,0-1 0,0 0-16,31-31 15,-31 32 485,0-1-359,0 0-125,0 1-16,0-1 15,0 0 1,0 1-1,0-1 439,0 1-361,0-1-30,-31-31 1437,0 0-1422,-1 0-31,1 0-32,-32 0 1,1 0 15,-1 0-15,31 0 0,-30 0-1,62-31 1,-32 31-16,1 0 62,31-32-15,0 1 63,0-1-79,0 1 78,0 0 1,-31-1-95,-1 32 1,32-31 15,32 31 360,30 0-360,32 0-31,-62 0 16,62 0-1,0-31 1,-63 31-16,63-32 15,-31 1 1,-32 0 0,1 31-16,-1 0 15,63 0 79,0 0-78,-31 0-1,31-32 1,32 32-16,-95 0 16,32 0-1,-32 0 1,-62 32 281,-1 30-282,-30-62-15,-1 63 16,-31 0 0,0-1-1,62-30-15,1-32 16,0 0-1,31 31 1,-32-31 140,1 63-140,0 0-16,-1-32 16,1 32-1,31-32 1,-32-31 343,1 0-328,0 0-31,-1-31 16,-30-1 0,-1-30-1,0 62-15,1-32 16,30 1 0,1 31-1,31-31-15,-32 31 31,1 0 63,31-32-78,-31 1-1,-1 31 79,32-32 16,-31 32 30,31-31-124,0 0 15,31 31 360,1 0-376,62 0 1,0 0 0,-31 0-16,31 0 15,-32 0 1,-30 0 15,30 0 16,-30 0-31,31 0-1,-32 0 1,-94 0 124,0 0-140,-62 0 16,31 0 0,0 31-1,63-31 1,62 0 78,32 0-94,31 0 15,31 0 1,1 0 0,-1-31-16,-94 31 15,-31 31 235,0-62-140,32 31-95,-64 0 110,-30 0-109,-32 31-1,31 0 1,0 1-16,63-1 31,0-62 94,31-1-109,32 1 0,0 0-1,-32-32-15,-31 32 16,0 62 124,0 0-124,0 1 0,0-1-1,-31 0 32,31 1 250,0-1-219,-31-31-31,31 32 172,31-64 31,32 32-235,-1-63 1,-30 32 0,-1 31-16,0-31 15,-31-1 17,32 1-1,-1 31-16,0-31 1,-62 31 281,0 0-281,-63 0-16,0 0 15,31 0 1,0 0-1,32 0-15,-1 0 110,32 31-79,-31-31-15,62 0 93,64 0-93,30-31-1,-31-1 1,-31 32-16,-32-31 16,0 31-1,1 0 1,-64 0 93,1 0-93,0 0-1,-32 0 1,63 31-16,-63-31 16,1 0-1,93 0 126,0 0-125,63 0-1,-31 0-15,0 0 31,-95 0 188,1 32-203,-63-1-16,63 0 15,-32 1 1,0-32 0,32 0 15,0 31 16,31 0-32,-32-31-15,1 32 16,-1-1 15,32 1 1,0-1 14,0 0 48,0 1-63,0-1-31,0 0 32,-31-31 155,0 0-171,-1 0-1,-30 0 1,-1 0-16,0 0 16,-31-31-1,63 0 1,-1-1 0,1 32-1,31-31 16,0 0 141,31 31-156,32 0 0,31 0-16,-62 0 15,30 0 1,-30 0-1,-1 0 1,0 0 15,-62-32 126,-32 1-142,32 31 1,0 0-1,-1 0 95,1 0-95,0 0 1,-1 0 0,1 0-16,-1 0 15,1 0 1,0 0 15,-1 0 16,32-32 47,-31 32-32,0 0-30,-1 0 14,1 0 158,0 0-189,-1 0 48,1 0 187,31-31-203,0 0 171,0-1-93,31 32-93,1 0-17,-1 0 1,0 0 15,1 0 63,-1 0-63,0 0 47</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5558" cy="502676"/>
          </a:xfrm>
          <a:prstGeom prst="rect">
            <a:avLst/>
          </a:prstGeom>
        </p:spPr>
        <p:txBody>
          <a:bodyPr vert="horz" lIns="96616" tIns="48308" rIns="96616" bIns="48308" rtlCol="0"/>
          <a:lstStyle>
            <a:lvl1pPr algn="l">
              <a:defRPr sz="1300"/>
            </a:lvl1pPr>
          </a:lstStyle>
          <a:p>
            <a:endParaRPr lang="en-GB"/>
          </a:p>
        </p:txBody>
      </p:sp>
      <p:sp>
        <p:nvSpPr>
          <p:cNvPr id="3" name="Date Placeholder 2"/>
          <p:cNvSpPr>
            <a:spLocks noGrp="1"/>
          </p:cNvSpPr>
          <p:nvPr>
            <p:ph type="dt" idx="1"/>
          </p:nvPr>
        </p:nvSpPr>
        <p:spPr>
          <a:xfrm>
            <a:off x="3902597" y="0"/>
            <a:ext cx="2985558" cy="502676"/>
          </a:xfrm>
          <a:prstGeom prst="rect">
            <a:avLst/>
          </a:prstGeom>
        </p:spPr>
        <p:txBody>
          <a:bodyPr vert="horz" lIns="96616" tIns="48308" rIns="96616" bIns="48308" rtlCol="0"/>
          <a:lstStyle>
            <a:lvl1pPr algn="r">
              <a:defRPr sz="1300"/>
            </a:lvl1pPr>
          </a:lstStyle>
          <a:p>
            <a:fld id="{6DEE88E9-378D-43A9-85EC-96287DB5507D}" type="datetimeFigureOut">
              <a:rPr lang="en-GB" smtClean="0"/>
              <a:t>14/01/2022</a:t>
            </a:fld>
            <a:endParaRPr lang="en-GB"/>
          </a:p>
        </p:txBody>
      </p:sp>
      <p:sp>
        <p:nvSpPr>
          <p:cNvPr id="4" name="Slide Image Placeholder 3"/>
          <p:cNvSpPr>
            <a:spLocks noGrp="1" noRot="1" noChangeAspect="1"/>
          </p:cNvSpPr>
          <p:nvPr>
            <p:ph type="sldImg" idx="2"/>
          </p:nvPr>
        </p:nvSpPr>
        <p:spPr>
          <a:xfrm>
            <a:off x="439738" y="1252538"/>
            <a:ext cx="6010275" cy="3381375"/>
          </a:xfrm>
          <a:prstGeom prst="rect">
            <a:avLst/>
          </a:prstGeom>
          <a:noFill/>
          <a:ln w="12700">
            <a:solidFill>
              <a:prstClr val="black"/>
            </a:solidFill>
          </a:ln>
        </p:spPr>
        <p:txBody>
          <a:bodyPr vert="horz" lIns="96616" tIns="48308" rIns="96616" bIns="48308" rtlCol="0" anchor="ctr"/>
          <a:lstStyle/>
          <a:p>
            <a:endParaRPr lang="en-GB"/>
          </a:p>
        </p:txBody>
      </p:sp>
      <p:sp>
        <p:nvSpPr>
          <p:cNvPr id="5" name="Notes Placeholder 4"/>
          <p:cNvSpPr>
            <a:spLocks noGrp="1"/>
          </p:cNvSpPr>
          <p:nvPr>
            <p:ph type="body" sz="quarter" idx="3"/>
          </p:nvPr>
        </p:nvSpPr>
        <p:spPr>
          <a:xfrm>
            <a:off x="688975" y="4821506"/>
            <a:ext cx="5511800" cy="3944868"/>
          </a:xfrm>
          <a:prstGeom prst="rect">
            <a:avLst/>
          </a:prstGeom>
        </p:spPr>
        <p:txBody>
          <a:bodyPr vert="horz" lIns="96616" tIns="48308" rIns="96616" bIns="4830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516039"/>
            <a:ext cx="2985558" cy="502674"/>
          </a:xfrm>
          <a:prstGeom prst="rect">
            <a:avLst/>
          </a:prstGeom>
        </p:spPr>
        <p:txBody>
          <a:bodyPr vert="horz" lIns="96616" tIns="48308" rIns="96616" bIns="48308" rtlCol="0" anchor="b"/>
          <a:lstStyle>
            <a:lvl1pPr algn="l">
              <a:defRPr sz="1300"/>
            </a:lvl1pPr>
          </a:lstStyle>
          <a:p>
            <a:endParaRPr lang="en-GB"/>
          </a:p>
        </p:txBody>
      </p:sp>
      <p:sp>
        <p:nvSpPr>
          <p:cNvPr id="7" name="Slide Number Placeholder 6"/>
          <p:cNvSpPr>
            <a:spLocks noGrp="1"/>
          </p:cNvSpPr>
          <p:nvPr>
            <p:ph type="sldNum" sz="quarter" idx="5"/>
          </p:nvPr>
        </p:nvSpPr>
        <p:spPr>
          <a:xfrm>
            <a:off x="3902597" y="9516039"/>
            <a:ext cx="2985558" cy="502674"/>
          </a:xfrm>
          <a:prstGeom prst="rect">
            <a:avLst/>
          </a:prstGeom>
        </p:spPr>
        <p:txBody>
          <a:bodyPr vert="horz" lIns="96616" tIns="48308" rIns="96616" bIns="48308" rtlCol="0" anchor="b"/>
          <a:lstStyle>
            <a:lvl1pPr algn="r">
              <a:defRPr sz="1300"/>
            </a:lvl1pPr>
          </a:lstStyle>
          <a:p>
            <a:fld id="{D974AB69-5045-41C3-A49B-09DC66B9F935}" type="slidenum">
              <a:rPr lang="en-GB" smtClean="0"/>
              <a:t>‹#›</a:t>
            </a:fld>
            <a:endParaRPr lang="en-GB"/>
          </a:p>
        </p:txBody>
      </p:sp>
    </p:spTree>
    <p:extLst>
      <p:ext uri="{BB962C8B-B14F-4D97-AF65-F5344CB8AC3E}">
        <p14:creationId xmlns:p14="http://schemas.microsoft.com/office/powerpoint/2010/main" val="30002365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www.bell-foundation.org.uk/eal-programme/guidance/effective-teaching-of-eal-learners/great-ideas/visuals/"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learnenglishteens.britishcouncil.org/skills/writing/elementary-a2-writing/recipe" TargetMode="External"/><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s://www.bell-foundation.org.uk/eal-programme/eal-assessment-framework/levels-of-proficiency-in-english/" TargetMode="External"/><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3" Type="http://schemas.openxmlformats.org/officeDocument/2006/relationships/hyperlink" Target="https://www.bell-foundation.org.uk/eal-programme/guidance/effective-teaching-of-eal-learners/great-ideas/scaffolding/" TargetMode="External"/><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3" Type="http://schemas.openxmlformats.org/officeDocument/2006/relationships/hyperlink" Target="https://www.bell-foundation.org.uk/eal-programme/guidance/effective-teaching-of-eal-learners/great-ideas/modelling/" TargetMode="External"/><Relationship Id="rId2" Type="http://schemas.openxmlformats.org/officeDocument/2006/relationships/slide" Target="../slides/slide43.xml"/><Relationship Id="rId1" Type="http://schemas.openxmlformats.org/officeDocument/2006/relationships/notesMaster" Target="../notesMasters/notesMaster1.xml"/><Relationship Id="rId4" Type="http://schemas.openxmlformats.org/officeDocument/2006/relationships/hyperlink" Target="https://www.bell-foundation.org.uk/resources/detail/an-inspector-calls-jb-priestly-dictogloss/"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 work as an advisory teacher in both Solihull and Coventry.</a:t>
            </a:r>
          </a:p>
        </p:txBody>
      </p:sp>
      <p:sp>
        <p:nvSpPr>
          <p:cNvPr id="4" name="Slide Number Placeholder 3"/>
          <p:cNvSpPr>
            <a:spLocks noGrp="1"/>
          </p:cNvSpPr>
          <p:nvPr>
            <p:ph type="sldNum" sz="quarter" idx="5"/>
          </p:nvPr>
        </p:nvSpPr>
        <p:spPr/>
        <p:txBody>
          <a:bodyPr/>
          <a:lstStyle/>
          <a:p>
            <a:fld id="{D974AB69-5045-41C3-A49B-09DC66B9F935}" type="slidenum">
              <a:rPr lang="en-GB" smtClean="0"/>
              <a:t>1</a:t>
            </a:fld>
            <a:endParaRPr lang="en-GB"/>
          </a:p>
        </p:txBody>
      </p:sp>
    </p:spTree>
    <p:extLst>
      <p:ext uri="{BB962C8B-B14F-4D97-AF65-F5344CB8AC3E}">
        <p14:creationId xmlns:p14="http://schemas.microsoft.com/office/powerpoint/2010/main" val="19193075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Go to chat</a:t>
            </a:r>
          </a:p>
        </p:txBody>
      </p:sp>
      <p:sp>
        <p:nvSpPr>
          <p:cNvPr id="4" name="Slide Number Placeholder 3"/>
          <p:cNvSpPr>
            <a:spLocks noGrp="1"/>
          </p:cNvSpPr>
          <p:nvPr>
            <p:ph type="sldNum" sz="quarter" idx="5"/>
          </p:nvPr>
        </p:nvSpPr>
        <p:spPr/>
        <p:txBody>
          <a:bodyPr/>
          <a:lstStyle/>
          <a:p>
            <a:fld id="{7DB3BB4A-2DBF-41FF-AAC3-A63CDB45A06B}" type="slidenum">
              <a:rPr lang="en-GB" smtClean="0"/>
              <a:t>13</a:t>
            </a:fld>
            <a:endParaRPr lang="en-GB"/>
          </a:p>
        </p:txBody>
      </p:sp>
    </p:spTree>
    <p:extLst>
      <p:ext uri="{BB962C8B-B14F-4D97-AF65-F5344CB8AC3E}">
        <p14:creationId xmlns:p14="http://schemas.microsoft.com/office/powerpoint/2010/main" val="41990789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Bell Foundation EAL Nexus resources- Teachers Notes</a:t>
            </a:r>
          </a:p>
        </p:txBody>
      </p:sp>
      <p:sp>
        <p:nvSpPr>
          <p:cNvPr id="4" name="Slide Number Placeholder 3"/>
          <p:cNvSpPr>
            <a:spLocks noGrp="1"/>
          </p:cNvSpPr>
          <p:nvPr>
            <p:ph type="sldNum" sz="quarter" idx="5"/>
          </p:nvPr>
        </p:nvSpPr>
        <p:spPr/>
        <p:txBody>
          <a:bodyPr/>
          <a:lstStyle/>
          <a:p>
            <a:fld id="{7DB3BB4A-2DBF-41FF-AAC3-A63CDB45A06B}" type="slidenum">
              <a:rPr lang="en-GB" smtClean="0"/>
              <a:t>14</a:t>
            </a:fld>
            <a:endParaRPr lang="en-GB"/>
          </a:p>
        </p:txBody>
      </p:sp>
    </p:spTree>
    <p:extLst>
      <p:ext uri="{BB962C8B-B14F-4D97-AF65-F5344CB8AC3E}">
        <p14:creationId xmlns:p14="http://schemas.microsoft.com/office/powerpoint/2010/main" val="42645597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300" dirty="0"/>
              <a:t>Learners with EAL have a dual task at school: to learn English (language) and to learn </a:t>
            </a:r>
            <a:r>
              <a:rPr lang="en-GB" sz="1300" i="1" dirty="0"/>
              <a:t>through</a:t>
            </a:r>
            <a:r>
              <a:rPr lang="en-GB" sz="1300" dirty="0"/>
              <a:t> English. For this reason, EAL teaching aims to teach English using the mainstream curriculum as the context. </a:t>
            </a:r>
          </a:p>
          <a:p>
            <a:r>
              <a:rPr lang="en-GB" sz="1300" b="1" dirty="0"/>
              <a:t>Specific teaching strategies and resources are therefore necessary to make the language of the curriculum accessible to learners who use EAL</a:t>
            </a:r>
            <a:endParaRPr lang="en-GB" b="1" dirty="0"/>
          </a:p>
        </p:txBody>
      </p:sp>
      <p:sp>
        <p:nvSpPr>
          <p:cNvPr id="4" name="Slide Number Placeholder 3"/>
          <p:cNvSpPr>
            <a:spLocks noGrp="1"/>
          </p:cNvSpPr>
          <p:nvPr>
            <p:ph type="sldNum" sz="quarter" idx="5"/>
          </p:nvPr>
        </p:nvSpPr>
        <p:spPr/>
        <p:txBody>
          <a:bodyPr/>
          <a:lstStyle/>
          <a:p>
            <a:fld id="{D974AB69-5045-41C3-A49B-09DC66B9F935}" type="slidenum">
              <a:rPr lang="en-GB" smtClean="0"/>
              <a:t>15</a:t>
            </a:fld>
            <a:endParaRPr lang="en-GB"/>
          </a:p>
        </p:txBody>
      </p:sp>
    </p:spTree>
    <p:extLst>
      <p:ext uri="{BB962C8B-B14F-4D97-AF65-F5344CB8AC3E}">
        <p14:creationId xmlns:p14="http://schemas.microsoft.com/office/powerpoint/2010/main" val="1632882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974AB69-5045-41C3-A49B-09DC66B9F935}" type="slidenum">
              <a:rPr lang="en-GB" smtClean="0"/>
              <a:t>16</a:t>
            </a:fld>
            <a:endParaRPr lang="en-GB"/>
          </a:p>
        </p:txBody>
      </p:sp>
    </p:spTree>
    <p:extLst>
      <p:ext uri="{BB962C8B-B14F-4D97-AF65-F5344CB8AC3E}">
        <p14:creationId xmlns:p14="http://schemas.microsoft.com/office/powerpoint/2010/main" val="19297297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AM</a:t>
            </a:r>
            <a:r>
              <a:rPr lang="en-GB" dirty="0"/>
              <a:t> </a:t>
            </a:r>
          </a:p>
          <a:p>
            <a:r>
              <a:rPr lang="en-GB" dirty="0"/>
              <a:t>Vocabulary is one of the key language features for EAL learners and will be the starting point for many children new to English. Enabling these children to develop an understanding of new vocabulary is a process that occurs over time and requires numerous encounters. To teach new vocabulary, teachers will need to:</a:t>
            </a:r>
          </a:p>
        </p:txBody>
      </p:sp>
      <p:sp>
        <p:nvSpPr>
          <p:cNvPr id="4" name="Slide Number Placeholder 3"/>
          <p:cNvSpPr>
            <a:spLocks noGrp="1"/>
          </p:cNvSpPr>
          <p:nvPr>
            <p:ph type="sldNum" sz="quarter" idx="5"/>
          </p:nvPr>
        </p:nvSpPr>
        <p:spPr/>
        <p:txBody>
          <a:bodyPr/>
          <a:lstStyle/>
          <a:p>
            <a:fld id="{34CA4BE4-6B3E-4498-A4BA-9A38B78E8C1D}" type="slidenum">
              <a:rPr lang="en-GB" smtClean="0"/>
              <a:t>17</a:t>
            </a:fld>
            <a:endParaRPr lang="en-GB"/>
          </a:p>
        </p:txBody>
      </p:sp>
    </p:spTree>
    <p:extLst>
      <p:ext uri="{BB962C8B-B14F-4D97-AF65-F5344CB8AC3E}">
        <p14:creationId xmlns:p14="http://schemas.microsoft.com/office/powerpoint/2010/main" val="30993569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Why use visuals: </a:t>
            </a:r>
            <a:r>
              <a:rPr lang="en-GB" dirty="0">
                <a:hlinkClick r:id="rId3"/>
              </a:rPr>
              <a:t>https://www.bell-foundation.org.uk/eal-programme/guidance/effective-teaching-of-eal-learners/great-ideas/visuals/</a:t>
            </a:r>
            <a:endParaRPr lang="en-GB" dirty="0"/>
          </a:p>
          <a:p>
            <a:endParaRPr lang="en-GB" dirty="0"/>
          </a:p>
          <a:p>
            <a:r>
              <a:rPr lang="en-GB" dirty="0"/>
              <a:t>-remove the language barrier</a:t>
            </a:r>
          </a:p>
          <a:p>
            <a:r>
              <a:rPr lang="en-GB" dirty="0"/>
              <a:t>-Illustrate meaning immediately (EAL Nexus- History lesson on Tudors and English lesson on the poem Ozymandias)</a:t>
            </a:r>
          </a:p>
          <a:p>
            <a:r>
              <a:rPr lang="en-GB" dirty="0"/>
              <a:t>-clarify meaning with image searches on Google Images</a:t>
            </a:r>
          </a:p>
          <a:p>
            <a:r>
              <a:rPr lang="en-GB" dirty="0"/>
              <a:t>-provide a clear context for vocabulary used in the classroom</a:t>
            </a:r>
          </a:p>
        </p:txBody>
      </p:sp>
      <p:sp>
        <p:nvSpPr>
          <p:cNvPr id="4" name="Slide Number Placeholder 3"/>
          <p:cNvSpPr>
            <a:spLocks noGrp="1"/>
          </p:cNvSpPr>
          <p:nvPr>
            <p:ph type="sldNum" sz="quarter" idx="5"/>
          </p:nvPr>
        </p:nvSpPr>
        <p:spPr/>
        <p:txBody>
          <a:bodyPr/>
          <a:lstStyle/>
          <a:p>
            <a:fld id="{5605C681-B1B4-4CE6-8733-B0A5E971C30B}" type="slidenum">
              <a:rPr lang="en-GB" smtClean="0"/>
              <a:t>18</a:t>
            </a:fld>
            <a:endParaRPr lang="en-GB"/>
          </a:p>
        </p:txBody>
      </p:sp>
    </p:spTree>
    <p:extLst>
      <p:ext uri="{BB962C8B-B14F-4D97-AF65-F5344CB8AC3E}">
        <p14:creationId xmlns:p14="http://schemas.microsoft.com/office/powerpoint/2010/main" val="18936515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300" dirty="0"/>
              <a:t>A graphic organiser is a way to:</a:t>
            </a:r>
          </a:p>
          <a:p>
            <a:pPr marL="181154" indent="-181154">
              <a:buFont typeface="Arial" panose="020B0604020202020204" pitchFamily="34" charset="0"/>
              <a:buChar char="•"/>
            </a:pPr>
            <a:r>
              <a:rPr lang="en-GB" sz="1300" dirty="0"/>
              <a:t>allow EAL learners to see the relationship between different ideas (makes the content more understandable)</a:t>
            </a:r>
          </a:p>
          <a:p>
            <a:pPr marL="181154" indent="-181154">
              <a:buFont typeface="Arial" panose="020B0604020202020204" pitchFamily="34" charset="0"/>
              <a:buChar char="•"/>
            </a:pPr>
            <a:r>
              <a:rPr lang="en-GB" sz="1300" dirty="0"/>
              <a:t>To understand more complicated language structures – full lesson content is made accessible to EAL learners </a:t>
            </a:r>
          </a:p>
          <a:p>
            <a:pPr marL="181154" indent="-181154">
              <a:buFont typeface="Arial" panose="020B0604020202020204" pitchFamily="34" charset="0"/>
              <a:buChar char="•"/>
            </a:pPr>
            <a:r>
              <a:rPr lang="en-GB" sz="1300" dirty="0"/>
              <a:t>Allow them to organise their thoughts before speaking and writing</a:t>
            </a:r>
          </a:p>
          <a:p>
            <a:pPr marL="181154" indent="-181154">
              <a:buFont typeface="Arial" panose="020B0604020202020204" pitchFamily="34" charset="0"/>
              <a:buChar char="•"/>
            </a:pPr>
            <a:r>
              <a:rPr lang="en-GB" sz="1300" dirty="0"/>
              <a:t>First language can be included/ they can translate themselves</a:t>
            </a:r>
            <a:endParaRPr lang="en-GB" dirty="0"/>
          </a:p>
        </p:txBody>
      </p:sp>
      <p:sp>
        <p:nvSpPr>
          <p:cNvPr id="4" name="Slide Number Placeholder 3"/>
          <p:cNvSpPr>
            <a:spLocks noGrp="1"/>
          </p:cNvSpPr>
          <p:nvPr>
            <p:ph type="sldNum" sz="quarter" idx="5"/>
          </p:nvPr>
        </p:nvSpPr>
        <p:spPr/>
        <p:txBody>
          <a:bodyPr/>
          <a:lstStyle/>
          <a:p>
            <a:fld id="{5605C681-B1B4-4CE6-8733-B0A5E971C30B}" type="slidenum">
              <a:rPr lang="en-GB" smtClean="0"/>
              <a:t>19</a:t>
            </a:fld>
            <a:endParaRPr lang="en-GB"/>
          </a:p>
        </p:txBody>
      </p:sp>
    </p:spTree>
    <p:extLst>
      <p:ext uri="{BB962C8B-B14F-4D97-AF65-F5344CB8AC3E}">
        <p14:creationId xmlns:p14="http://schemas.microsoft.com/office/powerpoint/2010/main" val="9914116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300" b="1" dirty="0"/>
              <a:t>KWL</a:t>
            </a:r>
            <a:r>
              <a:rPr lang="en-GB" sz="1300" dirty="0"/>
              <a:t> charts are an effective strategy to build background and to check prior learning and should be used at the beginning of a lesson or topic.</a:t>
            </a:r>
            <a:endParaRPr lang="en-GB" dirty="0"/>
          </a:p>
        </p:txBody>
      </p:sp>
      <p:sp>
        <p:nvSpPr>
          <p:cNvPr id="4" name="Slide Number Placeholder 3"/>
          <p:cNvSpPr>
            <a:spLocks noGrp="1"/>
          </p:cNvSpPr>
          <p:nvPr>
            <p:ph type="sldNum" sz="quarter" idx="5"/>
          </p:nvPr>
        </p:nvSpPr>
        <p:spPr/>
        <p:txBody>
          <a:bodyPr/>
          <a:lstStyle/>
          <a:p>
            <a:fld id="{5605C681-B1B4-4CE6-8733-B0A5E971C30B}" type="slidenum">
              <a:rPr lang="en-GB" smtClean="0"/>
              <a:t>20</a:t>
            </a:fld>
            <a:endParaRPr lang="en-GB"/>
          </a:p>
        </p:txBody>
      </p:sp>
    </p:spTree>
    <p:extLst>
      <p:ext uri="{BB962C8B-B14F-4D97-AF65-F5344CB8AC3E}">
        <p14:creationId xmlns:p14="http://schemas.microsoft.com/office/powerpoint/2010/main" val="41849666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Use first language by translating the key words or asking EAL learners to do this themselves.</a:t>
            </a:r>
          </a:p>
          <a:p>
            <a:endParaRPr lang="en-GB" dirty="0"/>
          </a:p>
          <a:p>
            <a:r>
              <a:rPr lang="en-GB" dirty="0"/>
              <a:t>Be aware of Cultural Capital</a:t>
            </a:r>
          </a:p>
          <a:p>
            <a:endParaRPr lang="en-GB" dirty="0"/>
          </a:p>
          <a:p>
            <a:r>
              <a:rPr lang="en-GB" dirty="0"/>
              <a:t>Writing predictions in L1 –New Arrival</a:t>
            </a:r>
          </a:p>
        </p:txBody>
      </p:sp>
      <p:sp>
        <p:nvSpPr>
          <p:cNvPr id="4" name="Slide Number Placeholder 3"/>
          <p:cNvSpPr>
            <a:spLocks noGrp="1"/>
          </p:cNvSpPr>
          <p:nvPr>
            <p:ph type="sldNum" sz="quarter" idx="5"/>
          </p:nvPr>
        </p:nvSpPr>
        <p:spPr/>
        <p:txBody>
          <a:bodyPr/>
          <a:lstStyle/>
          <a:p>
            <a:fld id="{5605C681-B1B4-4CE6-8733-B0A5E971C30B}" type="slidenum">
              <a:rPr lang="en-GB" smtClean="0"/>
              <a:t>21</a:t>
            </a:fld>
            <a:endParaRPr lang="en-GB"/>
          </a:p>
        </p:txBody>
      </p:sp>
    </p:spTree>
    <p:extLst>
      <p:ext uri="{BB962C8B-B14F-4D97-AF65-F5344CB8AC3E}">
        <p14:creationId xmlns:p14="http://schemas.microsoft.com/office/powerpoint/2010/main" val="32577258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3000" dirty="0"/>
              <a:t>Good for:</a:t>
            </a:r>
          </a:p>
          <a:p>
            <a:pPr marL="483078" indent="-483078">
              <a:buFont typeface="Arial" panose="020B0604020202020204" pitchFamily="34" charset="0"/>
              <a:buChar char="•"/>
            </a:pPr>
            <a:r>
              <a:rPr lang="en-GB" sz="3000" dirty="0"/>
              <a:t>Being able to recognise stress and intonation patterns are part of learning to listen accurately</a:t>
            </a:r>
          </a:p>
          <a:p>
            <a:pPr marL="483078" indent="-483078">
              <a:buFont typeface="Arial" panose="020B0604020202020204" pitchFamily="34" charset="0"/>
              <a:buChar char="•"/>
            </a:pPr>
            <a:r>
              <a:rPr lang="en-GB" sz="3000" dirty="0"/>
              <a:t>Encourages fluency</a:t>
            </a:r>
          </a:p>
          <a:p>
            <a:pPr marL="483078" indent="-483078">
              <a:buFont typeface="Arial" panose="020B0604020202020204" pitchFamily="34" charset="0"/>
              <a:buChar char="•"/>
            </a:pPr>
            <a:r>
              <a:rPr lang="en-GB" sz="3000" dirty="0"/>
              <a:t>Paired reading or reading aloud with a whole class.</a:t>
            </a:r>
          </a:p>
          <a:p>
            <a:pPr marL="483078" indent="-483078">
              <a:buFont typeface="Arial" panose="020B0604020202020204" pitchFamily="34" charset="0"/>
              <a:buChar char="•"/>
            </a:pPr>
            <a:endParaRPr lang="en-GB" sz="3000" dirty="0"/>
          </a:p>
          <a:p>
            <a:pPr marL="379082" indent="-379082" defTabSz="1011444" eaLnBrk="0" fontAlgn="base" hangingPunct="0">
              <a:spcBef>
                <a:spcPct val="20000"/>
              </a:spcBef>
              <a:spcAft>
                <a:spcPct val="0"/>
              </a:spcAft>
              <a:buFontTx/>
              <a:buChar char="•"/>
              <a:defRPr/>
            </a:pPr>
            <a:endParaRPr lang="en-GB" sz="3000" kern="0" dirty="0">
              <a:solidFill>
                <a:srgbClr val="000000"/>
              </a:solidFill>
              <a:latin typeface="Arial"/>
            </a:endParaRPr>
          </a:p>
          <a:p>
            <a:pPr marL="379082" indent="-379082" defTabSz="1011444" eaLnBrk="0" fontAlgn="base" hangingPunct="0">
              <a:spcBef>
                <a:spcPct val="20000"/>
              </a:spcBef>
              <a:spcAft>
                <a:spcPct val="0"/>
              </a:spcAft>
              <a:buFontTx/>
              <a:buChar char="•"/>
              <a:defRPr/>
            </a:pPr>
            <a:r>
              <a:rPr lang="en-GB" sz="3000" kern="0" dirty="0">
                <a:solidFill>
                  <a:srgbClr val="000000"/>
                </a:solidFill>
                <a:latin typeface="Arial"/>
              </a:rPr>
              <a:t>Use visualisers in whole class reading</a:t>
            </a:r>
          </a:p>
          <a:p>
            <a:endParaRPr lang="en-GB" dirty="0"/>
          </a:p>
        </p:txBody>
      </p:sp>
      <p:sp>
        <p:nvSpPr>
          <p:cNvPr id="4" name="Slide Number Placeholder 3"/>
          <p:cNvSpPr>
            <a:spLocks noGrp="1"/>
          </p:cNvSpPr>
          <p:nvPr>
            <p:ph type="sldNum" sz="quarter" idx="5"/>
          </p:nvPr>
        </p:nvSpPr>
        <p:spPr/>
        <p:txBody>
          <a:bodyPr/>
          <a:lstStyle/>
          <a:p>
            <a:pPr defTabSz="966155">
              <a:defRPr/>
            </a:pPr>
            <a:fld id="{B3221266-E012-4E20-B350-56B29558E6FF}" type="slidenum">
              <a:rPr lang="en-GB">
                <a:solidFill>
                  <a:prstClr val="black"/>
                </a:solidFill>
                <a:latin typeface="Calibri" panose="020F0502020204030204"/>
              </a:rPr>
              <a:pPr defTabSz="966155">
                <a:defRPr/>
              </a:pPr>
              <a:t>22</a:t>
            </a:fld>
            <a:endParaRPr lang="en-GB">
              <a:solidFill>
                <a:prstClr val="black"/>
              </a:solidFill>
              <a:latin typeface="Calibri" panose="020F0502020204030204"/>
            </a:endParaRPr>
          </a:p>
        </p:txBody>
      </p:sp>
    </p:spTree>
    <p:extLst>
      <p:ext uri="{BB962C8B-B14F-4D97-AF65-F5344CB8AC3E}">
        <p14:creationId xmlns:p14="http://schemas.microsoft.com/office/powerpoint/2010/main" val="15952021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1,608,270 pupils recorded as having EAL (CENSUS –January 2021) 1 in 5 pupils (19.3%)</a:t>
            </a:r>
          </a:p>
          <a:p>
            <a:endParaRPr lang="en-GB" dirty="0"/>
          </a:p>
        </p:txBody>
      </p:sp>
      <p:sp>
        <p:nvSpPr>
          <p:cNvPr id="4" name="Slide Number Placeholder 3"/>
          <p:cNvSpPr>
            <a:spLocks noGrp="1"/>
          </p:cNvSpPr>
          <p:nvPr>
            <p:ph type="sldNum" sz="quarter" idx="5"/>
          </p:nvPr>
        </p:nvSpPr>
        <p:spPr/>
        <p:txBody>
          <a:bodyPr/>
          <a:lstStyle/>
          <a:p>
            <a:fld id="{D974AB69-5045-41C3-A49B-09DC66B9F935}" type="slidenum">
              <a:rPr lang="en-GB" smtClean="0"/>
              <a:t>3</a:t>
            </a:fld>
            <a:endParaRPr lang="en-GB"/>
          </a:p>
        </p:txBody>
      </p:sp>
    </p:spTree>
    <p:extLst>
      <p:ext uri="{BB962C8B-B14F-4D97-AF65-F5344CB8AC3E}">
        <p14:creationId xmlns:p14="http://schemas.microsoft.com/office/powerpoint/2010/main" val="427875522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79082" indent="-379082" defTabSz="1011444" eaLnBrk="0" fontAlgn="base" hangingPunct="0">
              <a:spcBef>
                <a:spcPct val="20000"/>
              </a:spcBef>
              <a:spcAft>
                <a:spcPct val="0"/>
              </a:spcAft>
              <a:buFontTx/>
              <a:buChar char="•"/>
            </a:pPr>
            <a:r>
              <a:rPr lang="en-GB" sz="1300" kern="0" dirty="0">
                <a:solidFill>
                  <a:srgbClr val="222222"/>
                </a:solidFill>
                <a:latin typeface="Arial" panose="020B0604020202020204" pitchFamily="34" charset="0"/>
                <a:cs typeface="Arial" panose="020B0604020202020204" pitchFamily="34" charset="0"/>
              </a:rPr>
              <a:t>focus learners’ attention on particular parts of a text; </a:t>
            </a:r>
          </a:p>
          <a:p>
            <a:pPr marL="379082" indent="-379082" defTabSz="1011444" eaLnBrk="0" fontAlgn="base" hangingPunct="0">
              <a:spcBef>
                <a:spcPct val="20000"/>
              </a:spcBef>
              <a:spcAft>
                <a:spcPct val="0"/>
              </a:spcAft>
              <a:buFontTx/>
              <a:buChar char="•"/>
            </a:pPr>
            <a:r>
              <a:rPr lang="en-GB" sz="1300" kern="0" dirty="0">
                <a:solidFill>
                  <a:srgbClr val="222222"/>
                </a:solidFill>
                <a:latin typeface="Arial" panose="020B0604020202020204" pitchFamily="34" charset="0"/>
                <a:cs typeface="Arial" panose="020B0604020202020204" pitchFamily="34" charset="0"/>
              </a:rPr>
              <a:t>model the types of questions that effective readers ask when they are reading a text; </a:t>
            </a:r>
          </a:p>
          <a:p>
            <a:pPr marL="379082" indent="-379082" defTabSz="1011444" eaLnBrk="0" fontAlgn="base" hangingPunct="0">
              <a:spcBef>
                <a:spcPct val="20000"/>
              </a:spcBef>
              <a:spcAft>
                <a:spcPct val="0"/>
              </a:spcAft>
              <a:buFontTx/>
              <a:buChar char="•"/>
            </a:pPr>
            <a:r>
              <a:rPr lang="en-GB" sz="1300" kern="0" dirty="0">
                <a:solidFill>
                  <a:srgbClr val="222222"/>
                </a:solidFill>
                <a:latin typeface="Arial" panose="020B0604020202020204" pitchFamily="34" charset="0"/>
                <a:cs typeface="Arial" panose="020B0604020202020204" pitchFamily="34" charset="0"/>
              </a:rPr>
              <a:t>focus on the key skills of reading such as: predicting, summarising, clarifying, questioning, hypothesising etc.;</a:t>
            </a:r>
          </a:p>
          <a:p>
            <a:pPr marL="379082" indent="-379082" defTabSz="1011444" eaLnBrk="0" fontAlgn="base" hangingPunct="0">
              <a:spcBef>
                <a:spcPct val="20000"/>
              </a:spcBef>
              <a:spcAft>
                <a:spcPct val="0"/>
              </a:spcAft>
              <a:buFontTx/>
              <a:buChar char="•"/>
            </a:pPr>
            <a:r>
              <a:rPr lang="en-GB" sz="1300" kern="0" dirty="0">
                <a:solidFill>
                  <a:srgbClr val="222222"/>
                </a:solidFill>
                <a:latin typeface="Arial" panose="020B0604020202020204" pitchFamily="34" charset="0"/>
                <a:cs typeface="Arial" panose="020B0604020202020204" pitchFamily="34" charset="0"/>
              </a:rPr>
              <a:t>scaffold this process by placing questions around a text and directly point the questions to where a learner can find the answer.</a:t>
            </a:r>
          </a:p>
          <a:p>
            <a:endParaRPr lang="en-GB" dirty="0"/>
          </a:p>
        </p:txBody>
      </p:sp>
      <p:sp>
        <p:nvSpPr>
          <p:cNvPr id="4" name="Slide Number Placeholder 3"/>
          <p:cNvSpPr>
            <a:spLocks noGrp="1"/>
          </p:cNvSpPr>
          <p:nvPr>
            <p:ph type="sldNum" sz="quarter" idx="5"/>
          </p:nvPr>
        </p:nvSpPr>
        <p:spPr/>
        <p:txBody>
          <a:bodyPr/>
          <a:lstStyle/>
          <a:p>
            <a:fld id="{5605C681-B1B4-4CE6-8733-B0A5E971C30B}" type="slidenum">
              <a:rPr lang="en-GB" smtClean="0"/>
              <a:t>23</a:t>
            </a:fld>
            <a:endParaRPr lang="en-GB"/>
          </a:p>
        </p:txBody>
      </p:sp>
    </p:spTree>
    <p:extLst>
      <p:ext uri="{BB962C8B-B14F-4D97-AF65-F5344CB8AC3E}">
        <p14:creationId xmlns:p14="http://schemas.microsoft.com/office/powerpoint/2010/main" val="30556394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Jigsaw reading example</a:t>
            </a:r>
          </a:p>
          <a:p>
            <a:endParaRPr lang="en-GB" dirty="0"/>
          </a:p>
          <a:p>
            <a:r>
              <a:rPr lang="en-GB" dirty="0"/>
              <a:t>Text in photo taken from </a:t>
            </a:r>
            <a:r>
              <a:rPr lang="en-GB" dirty="0">
                <a:hlinkClick r:id="rId3"/>
              </a:rPr>
              <a:t>https://learnenglishteens.britishcouncil.org/skills/writing/elementary-a2-writing/recipe</a:t>
            </a:r>
            <a:r>
              <a:rPr lang="en-GB" dirty="0"/>
              <a:t> </a:t>
            </a:r>
          </a:p>
          <a:p>
            <a:endParaRPr lang="en-GB" dirty="0"/>
          </a:p>
          <a:p>
            <a:r>
              <a:rPr lang="en-GB" sz="1300" dirty="0"/>
              <a:t>This strategy is effective for a number of reasons.</a:t>
            </a:r>
          </a:p>
          <a:p>
            <a:pPr marL="181154" indent="-181154">
              <a:buFont typeface="Arial" panose="020B0604020202020204" pitchFamily="34" charset="0"/>
              <a:buChar char="•"/>
            </a:pPr>
            <a:r>
              <a:rPr lang="en-GB" sz="1300" dirty="0"/>
              <a:t>It clarifies the knowledge that learners have about a subject or topic.</a:t>
            </a:r>
          </a:p>
          <a:p>
            <a:pPr marL="181154" indent="-181154">
              <a:buFont typeface="Arial" panose="020B0604020202020204" pitchFamily="34" charset="0"/>
              <a:buChar char="•"/>
            </a:pPr>
            <a:r>
              <a:rPr lang="en-GB" sz="1300" dirty="0"/>
              <a:t>It is a good strategy to use for correct sentence construction.</a:t>
            </a:r>
          </a:p>
          <a:p>
            <a:pPr marL="181154" indent="-181154">
              <a:buFont typeface="Arial" panose="020B0604020202020204" pitchFamily="34" charset="0"/>
              <a:buChar char="•"/>
            </a:pPr>
            <a:r>
              <a:rPr lang="en-GB" sz="1300" dirty="0"/>
              <a:t>It can be used to improve grammar by looking at grammatical rules.  E.g. the location of connectives etc.</a:t>
            </a:r>
          </a:p>
          <a:p>
            <a:pPr marL="181154" indent="-181154">
              <a:buFont typeface="Arial" panose="020B0604020202020204" pitchFamily="34" charset="0"/>
              <a:buChar char="•"/>
            </a:pPr>
            <a:r>
              <a:rPr lang="en-GB" sz="1300" dirty="0"/>
              <a:t>Most EAL learners, no matter what proficiency, enjoy the challenge of reforming sentences.</a:t>
            </a:r>
          </a:p>
          <a:p>
            <a:endParaRPr lang="en-GB" dirty="0"/>
          </a:p>
        </p:txBody>
      </p:sp>
      <p:sp>
        <p:nvSpPr>
          <p:cNvPr id="4" name="Slide Number Placeholder 3"/>
          <p:cNvSpPr>
            <a:spLocks noGrp="1"/>
          </p:cNvSpPr>
          <p:nvPr>
            <p:ph type="sldNum" sz="quarter" idx="5"/>
          </p:nvPr>
        </p:nvSpPr>
        <p:spPr/>
        <p:txBody>
          <a:bodyPr/>
          <a:lstStyle/>
          <a:p>
            <a:fld id="{7DB3BB4A-2DBF-41FF-AAC3-A63CDB45A06B}" type="slidenum">
              <a:rPr lang="en-GB" smtClean="0"/>
              <a:t>24</a:t>
            </a:fld>
            <a:endParaRPr lang="en-GB"/>
          </a:p>
        </p:txBody>
      </p:sp>
    </p:spTree>
    <p:extLst>
      <p:ext uri="{BB962C8B-B14F-4D97-AF65-F5344CB8AC3E}">
        <p14:creationId xmlns:p14="http://schemas.microsoft.com/office/powerpoint/2010/main" val="8160532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Modified DARTs activity- not to test pupils but to practise language.</a:t>
            </a:r>
          </a:p>
          <a:p>
            <a:endParaRPr lang="en-GB" dirty="0"/>
          </a:p>
          <a:p>
            <a:pPr defTabSz="966155">
              <a:defRPr/>
            </a:pPr>
            <a:r>
              <a:rPr lang="en-GB" sz="1300" dirty="0">
                <a:solidFill>
                  <a:prstClr val="black"/>
                </a:solidFill>
              </a:rPr>
              <a:t>Activity- focus on verbs in a text.</a:t>
            </a:r>
          </a:p>
          <a:p>
            <a:pPr defTabSz="966155">
              <a:defRPr/>
            </a:pPr>
            <a:endParaRPr lang="en-GB" sz="1300" dirty="0">
              <a:solidFill>
                <a:prstClr val="black"/>
              </a:solidFill>
            </a:endParaRPr>
          </a:p>
          <a:p>
            <a:pPr defTabSz="966155">
              <a:defRPr/>
            </a:pPr>
            <a:r>
              <a:rPr lang="en-GB" sz="1300" dirty="0">
                <a:solidFill>
                  <a:prstClr val="black"/>
                </a:solidFill>
              </a:rPr>
              <a:t>Use of </a:t>
            </a:r>
            <a:r>
              <a:rPr lang="en-GB" sz="1300" b="1" dirty="0">
                <a:solidFill>
                  <a:prstClr val="black"/>
                </a:solidFill>
              </a:rPr>
              <a:t>present</a:t>
            </a:r>
            <a:r>
              <a:rPr lang="en-GB" sz="1300" dirty="0">
                <a:solidFill>
                  <a:prstClr val="black"/>
                </a:solidFill>
              </a:rPr>
              <a:t> tense verbs in Science to indicate something is generally true, habitual and permanent.</a:t>
            </a:r>
          </a:p>
          <a:p>
            <a:pPr defTabSz="966155">
              <a:defRPr/>
            </a:pPr>
            <a:endParaRPr lang="en-GB" sz="1300" dirty="0">
              <a:solidFill>
                <a:prstClr val="black"/>
              </a:solidFill>
            </a:endParaRPr>
          </a:p>
          <a:p>
            <a:pPr defTabSz="966155">
              <a:defRPr/>
            </a:pPr>
            <a:r>
              <a:rPr lang="en-GB" sz="1300" dirty="0">
                <a:solidFill>
                  <a:prstClr val="black"/>
                </a:solidFill>
              </a:rPr>
              <a:t>Vanishing cloze works well and practices oral rehearsal</a:t>
            </a:r>
          </a:p>
          <a:p>
            <a:endParaRPr lang="en-GB" dirty="0"/>
          </a:p>
          <a:p>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fld id="{3E4B70F8-A4FB-46BE-B11B-D39FDE815D8A}" type="slidenum">
              <a:rPr lang="en-GB" smtClean="0"/>
              <a:t>25</a:t>
            </a:fld>
            <a:endParaRPr lang="en-GB"/>
          </a:p>
        </p:txBody>
      </p:sp>
    </p:spTree>
    <p:extLst>
      <p:ext uri="{BB962C8B-B14F-4D97-AF65-F5344CB8AC3E}">
        <p14:creationId xmlns:p14="http://schemas.microsoft.com/office/powerpoint/2010/main" val="29648071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300" dirty="0"/>
              <a:t>Using Office Lens can be really beneficial to EAL learners in your classrooms.</a:t>
            </a:r>
          </a:p>
          <a:p>
            <a:r>
              <a:rPr lang="en-GB" sz="1300" dirty="0"/>
              <a:t>I have used it on a number of occasions for example in a Year 11 (15 – 16 year olds) English class. The class were reading Jekyll and Hyde and through using the translation tool an Urdu speaking New Arrival EAL learner was able to comprehend the text and answer questions that were being asked to the whole class</a:t>
            </a:r>
            <a:endParaRPr lang="en-GB" dirty="0"/>
          </a:p>
        </p:txBody>
      </p:sp>
      <p:sp>
        <p:nvSpPr>
          <p:cNvPr id="4" name="Slide Number Placeholder 3"/>
          <p:cNvSpPr>
            <a:spLocks noGrp="1"/>
          </p:cNvSpPr>
          <p:nvPr>
            <p:ph type="sldNum" sz="quarter" idx="5"/>
          </p:nvPr>
        </p:nvSpPr>
        <p:spPr/>
        <p:txBody>
          <a:bodyPr/>
          <a:lstStyle/>
          <a:p>
            <a:fld id="{5605C681-B1B4-4CE6-8733-B0A5E971C30B}" type="slidenum">
              <a:rPr lang="en-GB" smtClean="0"/>
              <a:t>26</a:t>
            </a:fld>
            <a:endParaRPr lang="en-GB"/>
          </a:p>
        </p:txBody>
      </p:sp>
    </p:spTree>
    <p:extLst>
      <p:ext uri="{BB962C8B-B14F-4D97-AF65-F5344CB8AC3E}">
        <p14:creationId xmlns:p14="http://schemas.microsoft.com/office/powerpoint/2010/main" val="239876341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81154" indent="-181154">
              <a:buFont typeface="Arial" panose="020B0604020202020204" pitchFamily="34" charset="0"/>
              <a:buChar char="•"/>
            </a:pPr>
            <a:endParaRPr lang="en-GB" b="0" i="0" dirty="0">
              <a:solidFill>
                <a:srgbClr val="222222"/>
              </a:solidFill>
              <a:effectLst/>
              <a:latin typeface="Karla"/>
            </a:endParaRPr>
          </a:p>
          <a:p>
            <a:pPr marL="181154" indent="-181154">
              <a:buFont typeface="Arial" panose="020B0604020202020204" pitchFamily="34" charset="0"/>
              <a:buChar char="•"/>
            </a:pPr>
            <a:endParaRPr lang="en-GB" b="0" i="0" dirty="0">
              <a:solidFill>
                <a:srgbClr val="222222"/>
              </a:solidFill>
              <a:effectLst/>
              <a:latin typeface="Karla"/>
            </a:endParaRPr>
          </a:p>
          <a:p>
            <a:pPr marL="181154" indent="-181154">
              <a:buFont typeface="Arial" panose="020B0604020202020204" pitchFamily="34" charset="0"/>
              <a:buChar char="•"/>
            </a:pPr>
            <a:r>
              <a:rPr lang="en-GB" b="0" i="0" dirty="0">
                <a:solidFill>
                  <a:srgbClr val="222222"/>
                </a:solidFill>
                <a:effectLst/>
                <a:latin typeface="Karla"/>
              </a:rPr>
              <a:t>When you click on the book icon in the top right hand corner (photo above), you are given more options. For instance you can select to focus on different parts of the text. The images below show how you can focus on: single lines, 3 lines and whole paragraphs. This is a particularly helpful function for beginner EAL learners who may be at the early stages of learning to read. By focusing on specific lines as they read, learners do not get distracted.</a:t>
            </a:r>
            <a:endParaRPr lang="en-GB" dirty="0"/>
          </a:p>
        </p:txBody>
      </p:sp>
      <p:sp>
        <p:nvSpPr>
          <p:cNvPr id="4" name="Slide Number Placeholder 3"/>
          <p:cNvSpPr>
            <a:spLocks noGrp="1"/>
          </p:cNvSpPr>
          <p:nvPr>
            <p:ph type="sldNum" sz="quarter" idx="5"/>
          </p:nvPr>
        </p:nvSpPr>
        <p:spPr/>
        <p:txBody>
          <a:bodyPr/>
          <a:lstStyle/>
          <a:p>
            <a:fld id="{5605C681-B1B4-4CE6-8733-B0A5E971C30B}" type="slidenum">
              <a:rPr lang="en-GB" smtClean="0"/>
              <a:t>27</a:t>
            </a:fld>
            <a:endParaRPr lang="en-GB"/>
          </a:p>
        </p:txBody>
      </p:sp>
    </p:spTree>
    <p:extLst>
      <p:ext uri="{BB962C8B-B14F-4D97-AF65-F5344CB8AC3E}">
        <p14:creationId xmlns:p14="http://schemas.microsoft.com/office/powerpoint/2010/main" val="91507716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Choice of vocabulary</a:t>
            </a:r>
          </a:p>
          <a:p>
            <a:endParaRPr lang="en-GB" dirty="0"/>
          </a:p>
          <a:p>
            <a:r>
              <a:rPr lang="en-GB" dirty="0"/>
              <a:t>Tier 1: Everyday language used in conversation</a:t>
            </a:r>
          </a:p>
          <a:p>
            <a:r>
              <a:rPr lang="en-GB" dirty="0"/>
              <a:t>Tier 2: Cross curricular, high utility vocab found in many contexts (abstract)</a:t>
            </a:r>
          </a:p>
          <a:p>
            <a:r>
              <a:rPr lang="en-GB" dirty="0"/>
              <a:t>Tier 3: Domain/curriculum specific (context) </a:t>
            </a:r>
          </a:p>
          <a:p>
            <a:endParaRPr lang="en-GB" dirty="0"/>
          </a:p>
          <a:p>
            <a:r>
              <a:rPr lang="en-GB" b="1" dirty="0"/>
              <a:t>Never Heard the word grids</a:t>
            </a:r>
          </a:p>
          <a:p>
            <a:r>
              <a:rPr lang="en-GB" sz="1300" dirty="0"/>
              <a:t>Never heard before-</a:t>
            </a:r>
            <a:r>
              <a:rPr lang="en-GB" sz="1300" b="1" dirty="0"/>
              <a:t>Use dictionary</a:t>
            </a:r>
            <a:endParaRPr lang="en-GB" sz="1300" dirty="0"/>
          </a:p>
          <a:p>
            <a:r>
              <a:rPr lang="en-GB" sz="1300" dirty="0"/>
              <a:t>Heard it before but don’t know what it means-</a:t>
            </a:r>
            <a:r>
              <a:rPr lang="en-GB" sz="1300" b="1" dirty="0"/>
              <a:t>Use dictionary</a:t>
            </a:r>
            <a:endParaRPr lang="en-GB" sz="1300" dirty="0"/>
          </a:p>
          <a:p>
            <a:r>
              <a:rPr lang="en-GB" sz="1300" dirty="0"/>
              <a:t>Heard it before and know what it means-</a:t>
            </a:r>
            <a:r>
              <a:rPr lang="en-GB" sz="1300" b="1" dirty="0"/>
              <a:t>Write the definition</a:t>
            </a:r>
          </a:p>
          <a:p>
            <a:endParaRPr lang="en-GB" sz="1300" b="1" dirty="0"/>
          </a:p>
          <a:p>
            <a:r>
              <a:rPr lang="en-GB" sz="1300" b="1" dirty="0"/>
              <a:t>Can I use it correctly in a sentence?</a:t>
            </a:r>
            <a:endParaRPr lang="en-GB" sz="1300" dirty="0"/>
          </a:p>
          <a:p>
            <a:endParaRPr lang="en-GB" dirty="0"/>
          </a:p>
        </p:txBody>
      </p:sp>
      <p:sp>
        <p:nvSpPr>
          <p:cNvPr id="4" name="Slide Number Placeholder 3"/>
          <p:cNvSpPr>
            <a:spLocks noGrp="1"/>
          </p:cNvSpPr>
          <p:nvPr>
            <p:ph type="sldNum" sz="quarter" idx="5"/>
          </p:nvPr>
        </p:nvSpPr>
        <p:spPr/>
        <p:txBody>
          <a:bodyPr/>
          <a:lstStyle/>
          <a:p>
            <a:fld id="{7DB3BB4A-2DBF-41FF-AAC3-A63CDB45A06B}" type="slidenum">
              <a:rPr lang="en-GB" smtClean="0"/>
              <a:t>28</a:t>
            </a:fld>
            <a:endParaRPr lang="en-GB"/>
          </a:p>
        </p:txBody>
      </p:sp>
    </p:spTree>
    <p:extLst>
      <p:ext uri="{BB962C8B-B14F-4D97-AF65-F5344CB8AC3E}">
        <p14:creationId xmlns:p14="http://schemas.microsoft.com/office/powerpoint/2010/main" val="245597242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pPr>
            <a:r>
              <a:rPr lang="en-GB" sz="1300" b="1" dirty="0">
                <a:latin typeface="Arial" panose="020B0604020202020204" pitchFamily="34" charset="0"/>
                <a:cs typeface="Arial" panose="020B0604020202020204" pitchFamily="34" charset="0"/>
              </a:rPr>
              <a:t>Encourage personal glossaries (dual language where appropriate)</a:t>
            </a:r>
          </a:p>
          <a:p>
            <a:pPr>
              <a:lnSpc>
                <a:spcPct val="90000"/>
              </a:lnSpc>
            </a:pPr>
            <a:endParaRPr lang="en-GB" sz="1300" b="1" dirty="0">
              <a:latin typeface="Arial" panose="020B0604020202020204" pitchFamily="34" charset="0"/>
              <a:cs typeface="Arial" panose="020B0604020202020204" pitchFamily="34" charset="0"/>
            </a:endParaRPr>
          </a:p>
          <a:p>
            <a:pPr>
              <a:lnSpc>
                <a:spcPct val="90000"/>
              </a:lnSpc>
            </a:pPr>
            <a:r>
              <a:rPr lang="en-GB" sz="1300" b="1" dirty="0">
                <a:latin typeface="Arial" panose="020B0604020202020204" pitchFamily="34" charset="0"/>
                <a:cs typeface="Arial" panose="020B0604020202020204" pitchFamily="34" charset="0"/>
              </a:rPr>
              <a:t>Determine the role function the word plays in the sentence.</a:t>
            </a:r>
          </a:p>
          <a:p>
            <a:pPr>
              <a:lnSpc>
                <a:spcPct val="90000"/>
              </a:lnSpc>
            </a:pPr>
            <a:endParaRPr lang="en-GB" sz="1300" b="1" dirty="0">
              <a:latin typeface="Arial" panose="020B0604020202020204" pitchFamily="34" charset="0"/>
              <a:cs typeface="Arial" panose="020B0604020202020204" pitchFamily="34" charset="0"/>
            </a:endParaRPr>
          </a:p>
          <a:p>
            <a:pPr>
              <a:lnSpc>
                <a:spcPct val="90000"/>
              </a:lnSpc>
            </a:pPr>
            <a:r>
              <a:rPr lang="en-GB" sz="1300" b="1" dirty="0">
                <a:latin typeface="Arial" panose="020B0604020202020204" pitchFamily="34" charset="0"/>
                <a:cs typeface="Arial" panose="020B0604020202020204" pitchFamily="34" charset="0"/>
              </a:rPr>
              <a:t>Identify any context clues which might help define the word.</a:t>
            </a:r>
          </a:p>
          <a:p>
            <a:pPr>
              <a:lnSpc>
                <a:spcPct val="90000"/>
              </a:lnSpc>
            </a:pPr>
            <a:endParaRPr lang="en-GB" sz="1300" b="1" dirty="0">
              <a:latin typeface="Arial" panose="020B0604020202020204" pitchFamily="34" charset="0"/>
              <a:cs typeface="Arial" panose="020B0604020202020204" pitchFamily="34" charset="0"/>
            </a:endParaRPr>
          </a:p>
          <a:p>
            <a:pPr>
              <a:lnSpc>
                <a:spcPct val="90000"/>
              </a:lnSpc>
            </a:pPr>
            <a:r>
              <a:rPr lang="en-GB" sz="1300" b="1" dirty="0">
                <a:latin typeface="Arial" panose="020B0604020202020204" pitchFamily="34" charset="0"/>
                <a:cs typeface="Arial" panose="020B0604020202020204" pitchFamily="34" charset="0"/>
              </a:rPr>
              <a:t>Play vocabulary games such as Jenga and Bingo to consolidate vocabulary; matching words and definitions.</a:t>
            </a:r>
          </a:p>
          <a:p>
            <a:pPr>
              <a:lnSpc>
                <a:spcPct val="90000"/>
              </a:lnSpc>
            </a:pPr>
            <a:endParaRPr lang="en-GB" sz="1300" b="1" dirty="0">
              <a:latin typeface="Arial" panose="020B0604020202020204" pitchFamily="34" charset="0"/>
              <a:cs typeface="Arial" panose="020B0604020202020204" pitchFamily="34" charset="0"/>
            </a:endParaRPr>
          </a:p>
          <a:p>
            <a:pPr>
              <a:lnSpc>
                <a:spcPct val="90000"/>
              </a:lnSpc>
            </a:pPr>
            <a:r>
              <a:rPr lang="en-GB" sz="1300" b="1" dirty="0">
                <a:latin typeface="Arial" panose="020B0604020202020204" pitchFamily="34" charset="0"/>
                <a:cs typeface="Arial" panose="020B0604020202020204" pitchFamily="34" charset="0"/>
              </a:rPr>
              <a:t>Specifically teach learners how to make effective use of dictionaries, spellchecks, thesauri.</a:t>
            </a:r>
          </a:p>
          <a:p>
            <a:pPr>
              <a:lnSpc>
                <a:spcPct val="90000"/>
              </a:lnSpc>
            </a:pPr>
            <a:endParaRPr lang="en-GB" sz="1300" b="1" dirty="0">
              <a:latin typeface="Arial" panose="020B0604020202020204" pitchFamily="34" charset="0"/>
              <a:cs typeface="Arial" panose="020B0604020202020204" pitchFamily="34" charset="0"/>
            </a:endParaRPr>
          </a:p>
          <a:p>
            <a:pPr>
              <a:lnSpc>
                <a:spcPct val="90000"/>
              </a:lnSpc>
            </a:pPr>
            <a:r>
              <a:rPr lang="en-GB" sz="1300" b="1" dirty="0">
                <a:latin typeface="Arial" panose="020B0604020202020204" pitchFamily="34" charset="0"/>
                <a:cs typeface="Arial" panose="020B0604020202020204" pitchFamily="34" charset="0"/>
              </a:rPr>
              <a:t>Include tasks to develop synonyms, collocations, phrasal verbs idioms and clines.</a:t>
            </a:r>
          </a:p>
          <a:p>
            <a:endParaRPr lang="en-GB" dirty="0"/>
          </a:p>
        </p:txBody>
      </p:sp>
      <p:sp>
        <p:nvSpPr>
          <p:cNvPr id="4" name="Slide Number Placeholder 3"/>
          <p:cNvSpPr>
            <a:spLocks noGrp="1"/>
          </p:cNvSpPr>
          <p:nvPr>
            <p:ph type="sldNum" sz="quarter" idx="5"/>
          </p:nvPr>
        </p:nvSpPr>
        <p:spPr/>
        <p:txBody>
          <a:bodyPr/>
          <a:lstStyle/>
          <a:p>
            <a:fld id="{D974AB69-5045-41C3-A49B-09DC66B9F935}" type="slidenum">
              <a:rPr lang="en-GB" smtClean="0"/>
              <a:t>29</a:t>
            </a:fld>
            <a:endParaRPr lang="en-GB"/>
          </a:p>
        </p:txBody>
      </p:sp>
    </p:spTree>
    <p:extLst>
      <p:ext uri="{BB962C8B-B14F-4D97-AF65-F5344CB8AC3E}">
        <p14:creationId xmlns:p14="http://schemas.microsoft.com/office/powerpoint/2010/main" val="82030803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Identify 15 words of varying levels of difficulty or familiarity to your pupils</a:t>
            </a:r>
          </a:p>
          <a:p>
            <a:endParaRPr lang="en-GB" dirty="0"/>
          </a:p>
          <a:p>
            <a:r>
              <a:rPr lang="en-GB" dirty="0"/>
              <a:t>Working in pairs pupils summarise what they have been learning e.g. providing a summary explanation of the plot of the book so far.</a:t>
            </a:r>
          </a:p>
          <a:p>
            <a:endParaRPr lang="en-GB" dirty="0"/>
          </a:p>
          <a:p>
            <a:r>
              <a:rPr lang="en-GB" dirty="0"/>
              <a:t>The speakers aim is to use as much of the target language as possible in their summary, their partner listens and ticks off the words as they use them and then swap over. Each get a score at the end of the task.</a:t>
            </a:r>
          </a:p>
        </p:txBody>
      </p:sp>
      <p:sp>
        <p:nvSpPr>
          <p:cNvPr id="4" name="Slide Number Placeholder 3"/>
          <p:cNvSpPr>
            <a:spLocks noGrp="1"/>
          </p:cNvSpPr>
          <p:nvPr>
            <p:ph type="sldNum" sz="quarter" idx="5"/>
          </p:nvPr>
        </p:nvSpPr>
        <p:spPr/>
        <p:txBody>
          <a:bodyPr/>
          <a:lstStyle/>
          <a:p>
            <a:fld id="{7DB3BB4A-2DBF-41FF-AAC3-A63CDB45A06B}" type="slidenum">
              <a:rPr lang="en-GB" smtClean="0"/>
              <a:t>30</a:t>
            </a:fld>
            <a:endParaRPr lang="en-GB"/>
          </a:p>
        </p:txBody>
      </p:sp>
    </p:spTree>
    <p:extLst>
      <p:ext uri="{BB962C8B-B14F-4D97-AF65-F5344CB8AC3E}">
        <p14:creationId xmlns:p14="http://schemas.microsoft.com/office/powerpoint/2010/main" val="266736577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300" b="1" dirty="0"/>
              <a:t>What are barrier games?</a:t>
            </a:r>
          </a:p>
          <a:p>
            <a:r>
              <a:rPr lang="en-GB" sz="1300" dirty="0"/>
              <a:t>Barrier games are a specific form of an information gap activity. Information gap activities are communicative activities for two or more learners, where Learner A has information that Learner B needs, and vice versa. </a:t>
            </a:r>
          </a:p>
          <a:p>
            <a:r>
              <a:rPr lang="en-GB" sz="1300" dirty="0"/>
              <a:t>Examples of activities</a:t>
            </a:r>
          </a:p>
          <a:p>
            <a:r>
              <a:rPr lang="en-GB" sz="1300" dirty="0"/>
              <a:t>Barrier games are very flexible and can be used with any age-group, in any subject and with learners at any level of </a:t>
            </a:r>
            <a:r>
              <a:rPr lang="en-GB" sz="1300" u="sng" dirty="0">
                <a:hlinkClick r:id="rId3"/>
              </a:rPr>
              <a:t>English language proficiency</a:t>
            </a:r>
            <a:r>
              <a:rPr lang="en-GB" sz="1300" dirty="0"/>
              <a:t>. Activities include, for example:</a:t>
            </a:r>
          </a:p>
          <a:p>
            <a:r>
              <a:rPr lang="en-GB" sz="1300" b="1" dirty="0"/>
              <a:t>1. Completing a timeline:   </a:t>
            </a:r>
            <a:endParaRPr lang="en-GB" sz="1300" dirty="0"/>
          </a:p>
          <a:p>
            <a:r>
              <a:rPr lang="en-GB" sz="1300" dirty="0"/>
              <a:t>One example is Learners A and B are each given different biographical information about Charles Dickens, and identical timelines to complete. They have to ask each other questions in order to fill in their timelines.</a:t>
            </a:r>
          </a:p>
          <a:p>
            <a:r>
              <a:rPr lang="en-GB" sz="1300" b="1" dirty="0"/>
              <a:t>2. Guess the 3-D shape:</a:t>
            </a:r>
            <a:endParaRPr lang="en-GB" sz="1300" dirty="0"/>
          </a:p>
          <a:p>
            <a:r>
              <a:rPr lang="en-GB" sz="1300" dirty="0"/>
              <a:t>Learner A chooses a 3-D shape from a set that Learner B cannot see and describes it to Learner B who has to guess what it is. ‘It has eight vertices and six faces. The faces are all equal in size.’ When Learner B has guessed correctly the roles are reversed. This gives an opportunity for both learners to practise using mathematical language in a real context.</a:t>
            </a:r>
          </a:p>
          <a:p>
            <a:endParaRPr lang="en-GB" sz="1300" dirty="0"/>
          </a:p>
          <a:p>
            <a:r>
              <a:rPr lang="en-GB" sz="1300" b="1" dirty="0"/>
              <a:t>Why are barrier games a Great Idea for EAL learners?</a:t>
            </a:r>
          </a:p>
          <a:p>
            <a:pPr marL="181154" indent="-181154">
              <a:buFont typeface="Arial" panose="020B0604020202020204" pitchFamily="34" charset="0"/>
              <a:buChar char="•"/>
            </a:pPr>
            <a:r>
              <a:rPr lang="en-GB" sz="1300" dirty="0"/>
              <a:t>Barrier games can encourage learners to develop speaking and listening skills within the context of a curriculum topic and are a great way of providing an opportunity for purposeful communication with learners who can provide good models of English, as recommended by research </a:t>
            </a:r>
          </a:p>
          <a:p>
            <a:pPr marL="181154" indent="-181154">
              <a:buFont typeface="Arial" panose="020B0604020202020204" pitchFamily="34" charset="0"/>
              <a:buChar char="•"/>
            </a:pPr>
            <a:r>
              <a:rPr lang="en-GB" sz="1300" dirty="0"/>
              <a:t>They support learners with the development of strategies for communication: rewording, requesting clarification, questioning, giving and following simple clear instructions (explaining), clarifying or describing.</a:t>
            </a:r>
          </a:p>
          <a:p>
            <a:pPr marL="181154" indent="-181154">
              <a:buFont typeface="Arial" panose="020B0604020202020204" pitchFamily="34" charset="0"/>
              <a:buChar char="•"/>
            </a:pPr>
            <a:r>
              <a:rPr lang="en-GB" sz="1300" dirty="0"/>
              <a:t>Barrier games are an excellent way of </a:t>
            </a:r>
            <a:r>
              <a:rPr lang="en-GB" sz="1300" b="1" dirty="0"/>
              <a:t>reinforcing newly-acquired language </a:t>
            </a:r>
            <a:r>
              <a:rPr lang="en-GB" sz="1300" dirty="0"/>
              <a:t>and giving the learner an opportunity to practise subject-specific target language in a real context. They are motivating and provide a sense of achievement.</a:t>
            </a:r>
          </a:p>
          <a:p>
            <a:r>
              <a:rPr lang="en-GB" sz="1300" dirty="0"/>
              <a:t>The theoretical base for placing EAL learners in a situation where they have a genuine need to speak in order to complete a task, as is the case with a barrier game. Barrier games can also provide an opportunity for exploratory talk used to solve problems collaboratively, as recommended by researchers like Robin Alexander and Gordan Wells.</a:t>
            </a:r>
          </a:p>
          <a:p>
            <a:endParaRPr lang="en-GB" dirty="0"/>
          </a:p>
        </p:txBody>
      </p:sp>
      <p:sp>
        <p:nvSpPr>
          <p:cNvPr id="4" name="Slide Number Placeholder 3"/>
          <p:cNvSpPr>
            <a:spLocks noGrp="1"/>
          </p:cNvSpPr>
          <p:nvPr>
            <p:ph type="sldNum" sz="quarter" idx="5"/>
          </p:nvPr>
        </p:nvSpPr>
        <p:spPr/>
        <p:txBody>
          <a:bodyPr/>
          <a:lstStyle/>
          <a:p>
            <a:fld id="{5605C681-B1B4-4CE6-8733-B0A5E971C30B}" type="slidenum">
              <a:rPr lang="en-GB" smtClean="0"/>
              <a:t>32</a:t>
            </a:fld>
            <a:endParaRPr lang="en-GB"/>
          </a:p>
        </p:txBody>
      </p:sp>
    </p:spTree>
    <p:extLst>
      <p:ext uri="{BB962C8B-B14F-4D97-AF65-F5344CB8AC3E}">
        <p14:creationId xmlns:p14="http://schemas.microsoft.com/office/powerpoint/2010/main" val="179364347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Language functions: reporting, describing</a:t>
            </a:r>
          </a:p>
          <a:p>
            <a:endParaRPr lang="en-GB" dirty="0"/>
          </a:p>
          <a:p>
            <a:r>
              <a:rPr lang="en-GB" dirty="0"/>
              <a:t>Language structures: present tense </a:t>
            </a:r>
          </a:p>
        </p:txBody>
      </p:sp>
      <p:sp>
        <p:nvSpPr>
          <p:cNvPr id="4" name="Slide Number Placeholder 3"/>
          <p:cNvSpPr>
            <a:spLocks noGrp="1"/>
          </p:cNvSpPr>
          <p:nvPr>
            <p:ph type="sldNum" sz="quarter" idx="5"/>
          </p:nvPr>
        </p:nvSpPr>
        <p:spPr/>
        <p:txBody>
          <a:bodyPr/>
          <a:lstStyle/>
          <a:p>
            <a:fld id="{7DB3BB4A-2DBF-41FF-AAC3-A63CDB45A06B}" type="slidenum">
              <a:rPr lang="en-GB" smtClean="0"/>
              <a:t>33</a:t>
            </a:fld>
            <a:endParaRPr lang="en-GB"/>
          </a:p>
        </p:txBody>
      </p:sp>
    </p:spTree>
    <p:extLst>
      <p:ext uri="{BB962C8B-B14F-4D97-AF65-F5344CB8AC3E}">
        <p14:creationId xmlns:p14="http://schemas.microsoft.com/office/powerpoint/2010/main" val="11001783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latin typeface="Arial" panose="020B0604020202020204" pitchFamily="34" charset="0"/>
                <a:cs typeface="Arial" panose="020B0604020202020204" pitchFamily="34" charset="0"/>
              </a:rPr>
              <a:t>1. </a:t>
            </a:r>
            <a:r>
              <a:rPr lang="en-GB" b="1" dirty="0">
                <a:latin typeface="Arial" panose="020B0604020202020204" pitchFamily="34" charset="0"/>
                <a:cs typeface="Arial" panose="020B0604020202020204" pitchFamily="34" charset="0"/>
              </a:rPr>
              <a:t>The percentage of pupils with EAL in all state-funded schools in England is:</a:t>
            </a:r>
            <a:r>
              <a:rPr lang="en-GB" dirty="0">
                <a:latin typeface="Arial" panose="020B0604020202020204" pitchFamily="34" charset="0"/>
                <a:cs typeface="Arial" panose="020B0604020202020204" pitchFamily="34" charset="0"/>
              </a:rPr>
              <a:t> </a:t>
            </a:r>
          </a:p>
          <a:p>
            <a:r>
              <a:rPr lang="en-GB" dirty="0">
                <a:latin typeface="Arial" panose="020B0604020202020204" pitchFamily="34" charset="0"/>
                <a:cs typeface="Arial" panose="020B0604020202020204" pitchFamily="34" charset="0"/>
              </a:rPr>
              <a:t>a.19</a:t>
            </a:r>
          </a:p>
          <a:p>
            <a:r>
              <a:rPr lang="en-GB" dirty="0">
                <a:latin typeface="Arial" panose="020B0604020202020204" pitchFamily="34" charset="0"/>
                <a:cs typeface="Arial" panose="020B0604020202020204" pitchFamily="34" charset="0"/>
              </a:rPr>
              <a:t>b. 22</a:t>
            </a:r>
          </a:p>
          <a:p>
            <a:r>
              <a:rPr lang="en-GB" dirty="0">
                <a:latin typeface="Arial" panose="020B0604020202020204" pitchFamily="34" charset="0"/>
                <a:cs typeface="Arial" panose="020B0604020202020204" pitchFamily="34" charset="0"/>
              </a:rPr>
              <a:t>c. 27</a:t>
            </a:r>
          </a:p>
          <a:p>
            <a:r>
              <a:rPr lang="en-GB" dirty="0">
                <a:latin typeface="Arial" panose="020B0604020202020204" pitchFamily="34" charset="0"/>
                <a:cs typeface="Arial" panose="020B0604020202020204" pitchFamily="34" charset="0"/>
              </a:rPr>
              <a:t>2. </a:t>
            </a:r>
            <a:r>
              <a:rPr lang="en-GB" b="1" dirty="0">
                <a:latin typeface="Arial" panose="020B0604020202020204" pitchFamily="34" charset="0"/>
                <a:cs typeface="Arial" panose="020B0604020202020204" pitchFamily="34" charset="0"/>
              </a:rPr>
              <a:t>The Number of pupils with EAL is:</a:t>
            </a:r>
          </a:p>
          <a:p>
            <a:r>
              <a:rPr lang="en-GB" dirty="0">
                <a:latin typeface="Arial" panose="020B0604020202020204" pitchFamily="34" charset="0"/>
                <a:cs typeface="Arial" panose="020B0604020202020204" pitchFamily="34" charset="0"/>
              </a:rPr>
              <a:t>a. 1.6 million</a:t>
            </a:r>
          </a:p>
          <a:p>
            <a:r>
              <a:rPr lang="en-GB" dirty="0">
                <a:latin typeface="Arial" panose="020B0604020202020204" pitchFamily="34" charset="0"/>
                <a:cs typeface="Arial" panose="020B0604020202020204" pitchFamily="34" charset="0"/>
              </a:rPr>
              <a:t>b. 2 million</a:t>
            </a:r>
          </a:p>
          <a:p>
            <a:r>
              <a:rPr lang="en-GB" dirty="0">
                <a:latin typeface="Arial" panose="020B0604020202020204" pitchFamily="34" charset="0"/>
                <a:cs typeface="Arial" panose="020B0604020202020204" pitchFamily="34" charset="0"/>
              </a:rPr>
              <a:t>c. 1.2 million</a:t>
            </a:r>
          </a:p>
          <a:p>
            <a:r>
              <a:rPr lang="en-GB" dirty="0">
                <a:latin typeface="Arial" panose="020B0604020202020204" pitchFamily="34" charset="0"/>
                <a:cs typeface="Arial" panose="020B0604020202020204" pitchFamily="34" charset="0"/>
              </a:rPr>
              <a:t>3. </a:t>
            </a:r>
            <a:r>
              <a:rPr lang="en-GB" b="1" dirty="0">
                <a:latin typeface="Arial" panose="020B0604020202020204" pitchFamily="34" charset="0"/>
                <a:cs typeface="Arial" panose="020B0604020202020204" pitchFamily="34" charset="0"/>
              </a:rPr>
              <a:t>The most widely spoken language in English state-funded schools after English is</a:t>
            </a:r>
            <a:r>
              <a:rPr lang="en-GB" dirty="0">
                <a:latin typeface="Arial" panose="020B0604020202020204" pitchFamily="34" charset="0"/>
                <a:cs typeface="Arial" panose="020B0604020202020204" pitchFamily="34" charset="0"/>
              </a:rPr>
              <a:t>: </a:t>
            </a:r>
          </a:p>
          <a:p>
            <a:r>
              <a:rPr lang="en-GB" dirty="0">
                <a:latin typeface="Arial" panose="020B0604020202020204" pitchFamily="34" charset="0"/>
                <a:cs typeface="Arial" panose="020B0604020202020204" pitchFamily="34" charset="0"/>
              </a:rPr>
              <a:t>a. Punjabi</a:t>
            </a:r>
          </a:p>
          <a:p>
            <a:r>
              <a:rPr lang="en-GB" dirty="0">
                <a:latin typeface="Arial" panose="020B0604020202020204" pitchFamily="34" charset="0"/>
                <a:cs typeface="Arial" panose="020B0604020202020204" pitchFamily="34" charset="0"/>
              </a:rPr>
              <a:t>b. Polish</a:t>
            </a:r>
          </a:p>
          <a:p>
            <a:r>
              <a:rPr lang="en-GB" dirty="0">
                <a:latin typeface="Arial" panose="020B0604020202020204" pitchFamily="34" charset="0"/>
                <a:cs typeface="Arial" panose="020B0604020202020204" pitchFamily="34" charset="0"/>
              </a:rPr>
              <a:t>c. Urdu</a:t>
            </a:r>
          </a:p>
          <a:p>
            <a:endParaRPr lang="en-GB" dirty="0"/>
          </a:p>
        </p:txBody>
      </p:sp>
      <p:sp>
        <p:nvSpPr>
          <p:cNvPr id="4" name="Slide Number Placeholder 3"/>
          <p:cNvSpPr>
            <a:spLocks noGrp="1"/>
          </p:cNvSpPr>
          <p:nvPr>
            <p:ph type="sldNum" sz="quarter" idx="5"/>
          </p:nvPr>
        </p:nvSpPr>
        <p:spPr/>
        <p:txBody>
          <a:bodyPr/>
          <a:lstStyle/>
          <a:p>
            <a:fld id="{D974AB69-5045-41C3-A49B-09DC66B9F935}" type="slidenum">
              <a:rPr lang="en-GB" smtClean="0"/>
              <a:t>4</a:t>
            </a:fld>
            <a:endParaRPr lang="en-GB"/>
          </a:p>
        </p:txBody>
      </p:sp>
    </p:spTree>
    <p:extLst>
      <p:ext uri="{BB962C8B-B14F-4D97-AF65-F5344CB8AC3E}">
        <p14:creationId xmlns:p14="http://schemas.microsoft.com/office/powerpoint/2010/main" val="368857895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Exploratory Talk- Using Concept Cartoons to facilitate group discussion</a:t>
            </a:r>
          </a:p>
          <a:p>
            <a:r>
              <a:rPr lang="en-GB" dirty="0"/>
              <a:t>Exploratory enables an EAL learner to listen to others’ ideas and explore their own in a safe small-group situation where they feel at ease to experiment with language. </a:t>
            </a:r>
          </a:p>
          <a:p>
            <a:endParaRPr lang="en-GB" dirty="0"/>
          </a:p>
          <a:p>
            <a:pPr defTabSz="966155">
              <a:defRPr/>
            </a:pPr>
            <a:r>
              <a:rPr lang="en-GB" sz="1300" dirty="0">
                <a:solidFill>
                  <a:prstClr val="black"/>
                </a:solidFill>
              </a:rPr>
              <a:t>They share relevant knowledge, offer opinions and seek them from each other. Ideas and suggestions may be challenged, but challenges are justified with reasons.</a:t>
            </a:r>
          </a:p>
          <a:p>
            <a:endParaRPr lang="en-GB" dirty="0"/>
          </a:p>
          <a:p>
            <a:r>
              <a:rPr lang="en-GB" dirty="0"/>
              <a:t>Naylor, S. and Keogh, B 2010 </a:t>
            </a:r>
            <a:r>
              <a:rPr lang="en-GB" i="1" dirty="0"/>
              <a:t>Concept Cartoons in Science Education</a:t>
            </a:r>
            <a:r>
              <a:rPr lang="en-GB" dirty="0"/>
              <a:t>. </a:t>
            </a:r>
          </a:p>
        </p:txBody>
      </p:sp>
      <p:sp>
        <p:nvSpPr>
          <p:cNvPr id="4" name="Slide Number Placeholder 3"/>
          <p:cNvSpPr>
            <a:spLocks noGrp="1"/>
          </p:cNvSpPr>
          <p:nvPr>
            <p:ph type="sldNum" sz="quarter" idx="5"/>
          </p:nvPr>
        </p:nvSpPr>
        <p:spPr/>
        <p:txBody>
          <a:bodyPr/>
          <a:lstStyle/>
          <a:p>
            <a:fld id="{7DB3BB4A-2DBF-41FF-AAC3-A63CDB45A06B}" type="slidenum">
              <a:rPr lang="en-GB" smtClean="0"/>
              <a:t>34</a:t>
            </a:fld>
            <a:endParaRPr lang="en-GB"/>
          </a:p>
        </p:txBody>
      </p:sp>
    </p:spTree>
    <p:extLst>
      <p:ext uri="{BB962C8B-B14F-4D97-AF65-F5344CB8AC3E}">
        <p14:creationId xmlns:p14="http://schemas.microsoft.com/office/powerpoint/2010/main" val="207074523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155">
              <a:defRPr/>
            </a:pPr>
            <a:r>
              <a:rPr lang="en-GB" sz="1300" dirty="0"/>
              <a:t>Picture of child workers in 19</a:t>
            </a:r>
            <a:r>
              <a:rPr lang="en-GB" sz="1300" baseline="30000" dirty="0"/>
              <a:t>th</a:t>
            </a:r>
            <a:r>
              <a:rPr lang="en-GB" sz="1300" dirty="0"/>
              <a:t> century and  “Talking Point” question for students to discuss</a:t>
            </a:r>
          </a:p>
          <a:p>
            <a:pPr defTabSz="966155">
              <a:defRPr/>
            </a:pPr>
            <a:endParaRPr lang="en-GB" sz="1300" dirty="0"/>
          </a:p>
          <a:p>
            <a:pPr defTabSz="966155">
              <a:defRPr/>
            </a:pPr>
            <a:r>
              <a:rPr lang="en-GB" sz="1300" dirty="0"/>
              <a:t>Photo  may help to make the starter “concrete” for the students so they can use their prior knowledge</a:t>
            </a:r>
          </a:p>
          <a:p>
            <a:pPr defTabSz="966155">
              <a:defRPr/>
            </a:pPr>
            <a:r>
              <a:rPr lang="en-GB" sz="1300" dirty="0"/>
              <a:t>Relating question to today may allow students to talk about own ideas / experience</a:t>
            </a:r>
          </a:p>
          <a:p>
            <a:pPr defTabSz="966155">
              <a:defRPr/>
            </a:pPr>
            <a:endParaRPr lang="en-GB" sz="1300" dirty="0"/>
          </a:p>
          <a:p>
            <a:pPr defTabSz="966155">
              <a:defRPr/>
            </a:pPr>
            <a:endParaRPr lang="en-GB" sz="1300" dirty="0"/>
          </a:p>
          <a:p>
            <a:pPr defTabSz="966155">
              <a:defRPr/>
            </a:pPr>
            <a:r>
              <a:rPr lang="en-GB" sz="1300" dirty="0"/>
              <a:t>The teacher can then build on what they know when moving the discussion to working conditions in  19</a:t>
            </a:r>
            <a:r>
              <a:rPr lang="en-GB" sz="1300" baseline="30000" dirty="0"/>
              <a:t>th</a:t>
            </a:r>
            <a:r>
              <a:rPr lang="en-GB" sz="1300" dirty="0"/>
              <a:t> century</a:t>
            </a:r>
          </a:p>
        </p:txBody>
      </p:sp>
      <p:sp>
        <p:nvSpPr>
          <p:cNvPr id="4" name="Slide Number Placeholder 3"/>
          <p:cNvSpPr>
            <a:spLocks noGrp="1"/>
          </p:cNvSpPr>
          <p:nvPr>
            <p:ph type="sldNum" sz="quarter" idx="5"/>
          </p:nvPr>
        </p:nvSpPr>
        <p:spPr/>
        <p:txBody>
          <a:bodyPr/>
          <a:lstStyle/>
          <a:p>
            <a:fld id="{7DB3BB4A-2DBF-41FF-AAC3-A63CDB45A06B}" type="slidenum">
              <a:rPr lang="en-GB" smtClean="0"/>
              <a:t>35</a:t>
            </a:fld>
            <a:endParaRPr lang="en-GB"/>
          </a:p>
        </p:txBody>
      </p:sp>
    </p:spTree>
    <p:extLst>
      <p:ext uri="{BB962C8B-B14F-4D97-AF65-F5344CB8AC3E}">
        <p14:creationId xmlns:p14="http://schemas.microsoft.com/office/powerpoint/2010/main" val="257560027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Dialogic Talk in the classroom (type of Bridging talk)-</a:t>
            </a:r>
            <a:r>
              <a:rPr lang="en-GB" sz="1300" dirty="0">
                <a:solidFill>
                  <a:srgbClr val="000000"/>
                </a:solidFill>
                <a:latin typeface="Arial" panose="020B0604020202020204" pitchFamily="34" charset="0"/>
                <a:cs typeface="Arial" panose="020B0604020202020204" pitchFamily="34" charset="0"/>
              </a:rPr>
              <a:t>Teacher talk is essential for scaffolding language development and guiding an EAL learners’ thinking forward </a:t>
            </a:r>
            <a:endParaRPr lang="en-GB" b="1" dirty="0"/>
          </a:p>
          <a:p>
            <a:endParaRPr lang="en-GB" b="1" dirty="0"/>
          </a:p>
          <a:p>
            <a:r>
              <a:rPr lang="en-GB" b="1" dirty="0"/>
              <a:t> </a:t>
            </a:r>
            <a:r>
              <a:rPr lang="en-GB" dirty="0"/>
              <a:t>Teacher extends pupil responses by: </a:t>
            </a:r>
          </a:p>
          <a:p>
            <a:pPr marL="181154" indent="-181154">
              <a:buFontTx/>
              <a:buChar char="-"/>
            </a:pPr>
            <a:r>
              <a:rPr lang="en-GB" dirty="0"/>
              <a:t>Asking why questions to encourage pupils to reason and reflect</a:t>
            </a:r>
          </a:p>
          <a:p>
            <a:pPr marL="181154" indent="-181154">
              <a:buFontTx/>
              <a:buChar char="-"/>
            </a:pPr>
            <a:r>
              <a:rPr lang="en-GB" dirty="0"/>
              <a:t>Listening to what pupils are saying(not only for the ‘pre-scripted’ answers) and responding accordingly</a:t>
            </a:r>
          </a:p>
          <a:p>
            <a:pPr marL="181154" indent="-181154">
              <a:buFontTx/>
              <a:buChar char="-"/>
            </a:pPr>
            <a:r>
              <a:rPr lang="en-GB" dirty="0"/>
              <a:t>checking on pupils’ reasoning and providing a model response for tackling more complex problems. </a:t>
            </a:r>
          </a:p>
          <a:p>
            <a:endParaRPr lang="en-GB" dirty="0"/>
          </a:p>
          <a:p>
            <a:r>
              <a:rPr lang="en-GB" sz="1300" dirty="0"/>
              <a:t>Good for EAL as:</a:t>
            </a:r>
          </a:p>
          <a:p>
            <a:pPr marL="181154" indent="-181154">
              <a:buFont typeface="Arial" panose="020B0604020202020204" pitchFamily="34" charset="0"/>
              <a:buChar char="•"/>
            </a:pPr>
            <a:r>
              <a:rPr lang="en-GB" sz="1300" dirty="0"/>
              <a:t>Gives pupils time to think</a:t>
            </a:r>
          </a:p>
          <a:p>
            <a:pPr marL="181154" indent="-181154">
              <a:buFont typeface="Arial" panose="020B0604020202020204" pitchFamily="34" charset="0"/>
              <a:buChar char="•"/>
            </a:pPr>
            <a:r>
              <a:rPr lang="en-GB" sz="1300" dirty="0"/>
              <a:t>Encourages learners to explain how they have solved a problem</a:t>
            </a:r>
          </a:p>
          <a:p>
            <a:pPr marL="181154" indent="-181154">
              <a:buFont typeface="Arial" panose="020B0604020202020204" pitchFamily="34" charset="0"/>
              <a:buChar char="•"/>
            </a:pPr>
            <a:r>
              <a:rPr lang="en-GB" sz="1300" dirty="0"/>
              <a:t>Responses are </a:t>
            </a:r>
            <a:r>
              <a:rPr lang="en-GB" sz="1300" dirty="0" err="1"/>
              <a:t>recasted</a:t>
            </a:r>
            <a:r>
              <a:rPr lang="en-GB" sz="1300" dirty="0"/>
              <a:t> sympathetically</a:t>
            </a:r>
          </a:p>
          <a:p>
            <a:pPr marL="181154" indent="-181154">
              <a:buFont typeface="Arial" panose="020B0604020202020204" pitchFamily="34" charset="0"/>
              <a:buChar char="•"/>
            </a:pPr>
            <a:r>
              <a:rPr lang="en-GB" sz="1300" dirty="0"/>
              <a:t>Encourages literate talk: Bridging talk which will in turn be a rehearsal for their writing.</a:t>
            </a:r>
          </a:p>
          <a:p>
            <a:endParaRPr lang="en-GB" dirty="0"/>
          </a:p>
        </p:txBody>
      </p:sp>
      <p:sp>
        <p:nvSpPr>
          <p:cNvPr id="4" name="Slide Number Placeholder 3"/>
          <p:cNvSpPr>
            <a:spLocks noGrp="1"/>
          </p:cNvSpPr>
          <p:nvPr>
            <p:ph type="sldNum" sz="quarter" idx="5"/>
          </p:nvPr>
        </p:nvSpPr>
        <p:spPr/>
        <p:txBody>
          <a:bodyPr/>
          <a:lstStyle/>
          <a:p>
            <a:fld id="{5605C681-B1B4-4CE6-8733-B0A5E971C30B}" type="slidenum">
              <a:rPr lang="en-GB" smtClean="0"/>
              <a:t>36</a:t>
            </a:fld>
            <a:endParaRPr lang="en-GB"/>
          </a:p>
        </p:txBody>
      </p:sp>
    </p:spTree>
    <p:extLst>
      <p:ext uri="{BB962C8B-B14F-4D97-AF65-F5344CB8AC3E}">
        <p14:creationId xmlns:p14="http://schemas.microsoft.com/office/powerpoint/2010/main" val="264010553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cs typeface="Calibri"/>
              </a:rPr>
              <a:t>Can issue the students with a support sheet with sentence stems like the ones mentioned in dialogic talk activity – to prompt the students to use more academic language – can also have those students who are observing  - looking for particular examples being used by the students who are having the </a:t>
            </a:r>
            <a:r>
              <a:rPr lang="en-GB" dirty="0" err="1">
                <a:cs typeface="Calibri"/>
              </a:rPr>
              <a:t>socratic</a:t>
            </a:r>
            <a:r>
              <a:rPr lang="en-GB" dirty="0">
                <a:cs typeface="Calibri"/>
              </a:rPr>
              <a:t> discussion. </a:t>
            </a:r>
          </a:p>
        </p:txBody>
      </p:sp>
      <p:sp>
        <p:nvSpPr>
          <p:cNvPr id="4" name="Slide Number Placeholder 3"/>
          <p:cNvSpPr>
            <a:spLocks noGrp="1"/>
          </p:cNvSpPr>
          <p:nvPr>
            <p:ph type="sldNum" sz="quarter" idx="5"/>
          </p:nvPr>
        </p:nvSpPr>
        <p:spPr/>
        <p:txBody>
          <a:bodyPr/>
          <a:lstStyle/>
          <a:p>
            <a:pPr defTabSz="966155">
              <a:defRPr/>
            </a:pPr>
            <a:fld id="{7DB3BB4A-2DBF-41FF-AAC3-A63CDB45A06B}" type="slidenum">
              <a:rPr lang="en-GB">
                <a:solidFill>
                  <a:prstClr val="black"/>
                </a:solidFill>
                <a:latin typeface="Calibri" panose="020F0502020204030204"/>
              </a:rPr>
              <a:pPr defTabSz="966155">
                <a:defRPr/>
              </a:pPr>
              <a:t>37</a:t>
            </a:fld>
            <a:endParaRPr lang="en-GB">
              <a:solidFill>
                <a:prstClr val="black"/>
              </a:solidFill>
              <a:latin typeface="Calibri" panose="020F0502020204030204"/>
            </a:endParaRPr>
          </a:p>
        </p:txBody>
      </p:sp>
    </p:spTree>
    <p:extLst>
      <p:ext uri="{BB962C8B-B14F-4D97-AF65-F5344CB8AC3E}">
        <p14:creationId xmlns:p14="http://schemas.microsoft.com/office/powerpoint/2010/main" val="223023666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solidFill>
                  <a:srgbClr val="000000"/>
                </a:solidFill>
                <a:latin typeface="MyriadPro2-Regular"/>
              </a:rPr>
              <a:t>Diagram based on p.7 of </a:t>
            </a:r>
            <a:r>
              <a:rPr lang="en-GB" i="1">
                <a:solidFill>
                  <a:srgbClr val="000000"/>
                </a:solidFill>
                <a:latin typeface="MyriadPro2-It"/>
              </a:rPr>
              <a:t>Raising Boys’ Achievements in Writing </a:t>
            </a:r>
            <a:r>
              <a:rPr lang="en-GB">
                <a:solidFill>
                  <a:srgbClr val="000000"/>
                </a:solidFill>
                <a:latin typeface="MyriadPro2-Regular"/>
              </a:rPr>
              <a:t>(September 2004). Used with kind</a:t>
            </a:r>
            <a:br>
              <a:rPr lang="en-GB">
                <a:solidFill>
                  <a:srgbClr val="000000"/>
                </a:solidFill>
                <a:latin typeface="MyriadPro2-Regular"/>
              </a:rPr>
            </a:br>
            <a:r>
              <a:rPr lang="en-GB">
                <a:solidFill>
                  <a:srgbClr val="000000"/>
                </a:solidFill>
                <a:latin typeface="MyriadPro2-Regular"/>
              </a:rPr>
              <a:t>permission of the UKLA (United Kingdom Literary Association).</a:t>
            </a:r>
            <a:r>
              <a:rPr lang="en-GB"/>
              <a:t> </a:t>
            </a:r>
          </a:p>
          <a:p>
            <a:endParaRPr lang="en-GB"/>
          </a:p>
          <a:p>
            <a:pPr marL="181154" indent="-181154">
              <a:buFont typeface="Arial" panose="020B0604020202020204" pitchFamily="34" charset="0"/>
              <a:buChar char="•"/>
            </a:pPr>
            <a:r>
              <a:rPr lang="en-GB"/>
              <a:t>The Writing Process or sequence is part of the process of developing thinking skills so that pupils can reflect on their language choices.  </a:t>
            </a:r>
          </a:p>
          <a:p>
            <a:endParaRPr lang="en-GB"/>
          </a:p>
          <a:p>
            <a:pPr marL="181154" indent="-181154">
              <a:buFont typeface="Arial" panose="020B0604020202020204" pitchFamily="34" charset="0"/>
              <a:buChar char="•"/>
            </a:pPr>
            <a:r>
              <a:rPr lang="en-GB"/>
              <a:t>A focus writing genre is introduced, modelled and practised in 4 stages. The last stage being independent writing</a:t>
            </a:r>
          </a:p>
          <a:p>
            <a:endParaRPr lang="en-GB"/>
          </a:p>
          <a:p>
            <a:pPr marL="181154" indent="-181154">
              <a:buFont typeface="Arial" panose="020B0604020202020204" pitchFamily="34" charset="0"/>
              <a:buChar char="•"/>
            </a:pPr>
            <a:r>
              <a:rPr lang="en-GB"/>
              <a:t>It is important that the process is not linear and each stage can be revisited</a:t>
            </a:r>
          </a:p>
        </p:txBody>
      </p:sp>
      <p:sp>
        <p:nvSpPr>
          <p:cNvPr id="4" name="Slide Number Placeholder 3"/>
          <p:cNvSpPr>
            <a:spLocks noGrp="1"/>
          </p:cNvSpPr>
          <p:nvPr>
            <p:ph type="sldNum" sz="quarter" idx="5"/>
          </p:nvPr>
        </p:nvSpPr>
        <p:spPr/>
        <p:txBody>
          <a:bodyPr/>
          <a:lstStyle/>
          <a:p>
            <a:pPr defTabSz="976782"/>
            <a:fld id="{7DB3BB4A-2DBF-41FF-AAC3-A63CDB45A06B}" type="slidenum">
              <a:rPr lang="en-GB">
                <a:solidFill>
                  <a:prstClr val="black"/>
                </a:solidFill>
                <a:latin typeface="Calibri" panose="020F0502020204030204"/>
              </a:rPr>
              <a:pPr defTabSz="976782"/>
              <a:t>38</a:t>
            </a:fld>
            <a:endParaRPr lang="en-GB">
              <a:solidFill>
                <a:prstClr val="black"/>
              </a:solidFill>
              <a:latin typeface="Calibri" panose="020F0502020204030204"/>
            </a:endParaRPr>
          </a:p>
        </p:txBody>
      </p:sp>
    </p:spTree>
    <p:extLst>
      <p:ext uri="{BB962C8B-B14F-4D97-AF65-F5344CB8AC3E}">
        <p14:creationId xmlns:p14="http://schemas.microsoft.com/office/powerpoint/2010/main" val="174812233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155">
              <a:defRPr/>
            </a:pPr>
            <a:r>
              <a:rPr lang="en-GB" dirty="0"/>
              <a:t>Focus on Setting the scene and building the field- Cultural Capital</a:t>
            </a:r>
          </a:p>
          <a:p>
            <a:pPr marL="379082" indent="-379082" defTabSz="966155">
              <a:buFontTx/>
              <a:buChar char="•"/>
              <a:defRPr/>
            </a:pPr>
            <a:endParaRPr lang="en-GB" dirty="0"/>
          </a:p>
          <a:p>
            <a:pPr marL="379082" indent="-379082" defTabSz="966155">
              <a:buFontTx/>
              <a:buChar char="•"/>
              <a:defRPr/>
            </a:pPr>
            <a:r>
              <a:rPr lang="en-GB" dirty="0" err="1"/>
              <a:t>Ref:Gibbons</a:t>
            </a:r>
            <a:r>
              <a:rPr lang="en-GB" sz="2500" dirty="0">
                <a:solidFill>
                  <a:srgbClr val="222222"/>
                </a:solidFill>
                <a:latin typeface="Arial" panose="020B0604020202020204" pitchFamily="34" charset="0"/>
                <a:cs typeface="Arial" panose="020B0604020202020204" pitchFamily="34" charset="0"/>
              </a:rPr>
              <a:t>, P (2009) English Learners: </a:t>
            </a:r>
            <a:r>
              <a:rPr lang="en-GB" sz="2500" i="1" dirty="0">
                <a:solidFill>
                  <a:srgbClr val="222222"/>
                </a:solidFill>
                <a:latin typeface="Arial" panose="020B0604020202020204" pitchFamily="34" charset="0"/>
                <a:cs typeface="Arial" panose="020B0604020202020204" pitchFamily="34" charset="0"/>
              </a:rPr>
              <a:t>Academic Literacy and Thinking. Learning in the Challenge Zone</a:t>
            </a:r>
            <a:r>
              <a:rPr lang="en-GB" sz="2500" dirty="0">
                <a:solidFill>
                  <a:srgbClr val="222222"/>
                </a:solidFill>
                <a:latin typeface="Arial" panose="020B0604020202020204" pitchFamily="34" charset="0"/>
                <a:cs typeface="Arial" panose="020B0604020202020204" pitchFamily="34" charset="0"/>
              </a:rPr>
              <a:t>. Heinemann. Portsmouth.</a:t>
            </a:r>
          </a:p>
          <a:p>
            <a:pPr marL="379082" indent="-379082" defTabSz="966155">
              <a:buFontTx/>
              <a:buChar char="•"/>
              <a:defRPr/>
            </a:pPr>
            <a:endParaRPr lang="en-GB" sz="2500" dirty="0">
              <a:solidFill>
                <a:srgbClr val="222222"/>
              </a:solidFill>
              <a:latin typeface="Arial" panose="020B0604020202020204" pitchFamily="34" charset="0"/>
              <a:cs typeface="Arial" panose="020B0604020202020204" pitchFamily="34" charset="0"/>
            </a:endParaRPr>
          </a:p>
          <a:p>
            <a:pPr marL="379082" indent="-379082" defTabSz="966155">
              <a:buFontTx/>
              <a:buChar char="•"/>
              <a:defRPr/>
            </a:pPr>
            <a:r>
              <a:rPr lang="en-GB" sz="2500" dirty="0">
                <a:solidFill>
                  <a:srgbClr val="222222"/>
                </a:solidFill>
                <a:latin typeface="Arial" panose="020B0604020202020204" pitchFamily="34" charset="0"/>
                <a:cs typeface="Arial" panose="020B0604020202020204" pitchFamily="34" charset="0"/>
              </a:rPr>
              <a:t>Focus on the talking that takes place during this collaborative activity. Pupils are sharing their knowledge and ‘developing their knowledge of the topic through collaboration with others and exploratory talk.</a:t>
            </a:r>
          </a:p>
          <a:p>
            <a:pPr marL="379082" indent="-379082" defTabSz="966155">
              <a:buFontTx/>
              <a:buChar char="•"/>
              <a:defRPr/>
            </a:pPr>
            <a:endParaRPr lang="en-GB" sz="2500" dirty="0">
              <a:solidFill>
                <a:srgbClr val="222222"/>
              </a:solidFill>
              <a:latin typeface="Arial" panose="020B0604020202020204" pitchFamily="34" charset="0"/>
              <a:cs typeface="Arial" panose="020B0604020202020204" pitchFamily="34" charset="0"/>
            </a:endParaRPr>
          </a:p>
          <a:p>
            <a:pPr marL="379082" indent="-379082" defTabSz="966155">
              <a:buFontTx/>
              <a:buChar char="•"/>
              <a:defRPr/>
            </a:pPr>
            <a:r>
              <a:rPr lang="en-GB" sz="1300" dirty="0"/>
              <a:t>This is a particularly effective strategy to use with New to English students who might be lacking in content knowledge / confidence in sharing their ideas.  It allows them to build knowledge of the particular area being studied in a non threatening way.</a:t>
            </a:r>
            <a:endParaRPr lang="en-GB" sz="2500" dirty="0">
              <a:solidFill>
                <a:srgbClr val="222222"/>
              </a:solidFill>
              <a:latin typeface="Arial" panose="020B0604020202020204" pitchFamily="34" charset="0"/>
              <a:cs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7DB3BB4A-2DBF-41FF-AAC3-A63CDB45A06B}" type="slidenum">
              <a:rPr lang="en-GB" smtClean="0"/>
              <a:t>39</a:t>
            </a:fld>
            <a:endParaRPr lang="en-GB"/>
          </a:p>
        </p:txBody>
      </p:sp>
    </p:spTree>
    <p:extLst>
      <p:ext uri="{BB962C8B-B14F-4D97-AF65-F5344CB8AC3E}">
        <p14:creationId xmlns:p14="http://schemas.microsoft.com/office/powerpoint/2010/main" val="320587225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AM</a:t>
            </a:r>
            <a:r>
              <a:rPr lang="en-GB" dirty="0"/>
              <a:t> Sentence and Text Scaffolding</a:t>
            </a:r>
          </a:p>
          <a:p>
            <a:pPr marL="181154" indent="-181154">
              <a:buFont typeface="Arial" panose="020B0604020202020204" pitchFamily="34" charset="0"/>
              <a:buChar char="•"/>
            </a:pPr>
            <a:r>
              <a:rPr lang="en-GB" dirty="0"/>
              <a:t>Substitution</a:t>
            </a:r>
            <a:r>
              <a:rPr lang="en-GB" baseline="0" dirty="0"/>
              <a:t> tables</a:t>
            </a:r>
          </a:p>
          <a:p>
            <a:pPr marL="181154" indent="-181154">
              <a:buFont typeface="Arial" panose="020B0604020202020204" pitchFamily="34" charset="0"/>
              <a:buChar char="•"/>
            </a:pPr>
            <a:r>
              <a:rPr lang="en-GB" baseline="0" dirty="0"/>
              <a:t>Gap-fills</a:t>
            </a:r>
          </a:p>
          <a:p>
            <a:pPr marL="181154" indent="-181154">
              <a:buFont typeface="Arial" panose="020B0604020202020204" pitchFamily="34" charset="0"/>
              <a:buChar char="•"/>
            </a:pPr>
            <a:r>
              <a:rPr lang="en-GB" baseline="0" dirty="0"/>
              <a:t>Sentence starters</a:t>
            </a:r>
            <a:endParaRPr lang="en-GB" dirty="0"/>
          </a:p>
        </p:txBody>
      </p:sp>
      <p:sp>
        <p:nvSpPr>
          <p:cNvPr id="4" name="Slide Number Placeholder 3"/>
          <p:cNvSpPr>
            <a:spLocks noGrp="1"/>
          </p:cNvSpPr>
          <p:nvPr>
            <p:ph type="sldNum" sz="quarter" idx="10"/>
          </p:nvPr>
        </p:nvSpPr>
        <p:spPr/>
        <p:txBody>
          <a:bodyPr/>
          <a:lstStyle/>
          <a:p>
            <a:fld id="{D3CFA345-3DAA-4D38-9584-C9A7D74A6156}" type="slidenum">
              <a:rPr lang="en-GB" smtClean="0"/>
              <a:t>40</a:t>
            </a:fld>
            <a:endParaRPr lang="en-GB"/>
          </a:p>
        </p:txBody>
      </p:sp>
    </p:spTree>
    <p:extLst>
      <p:ext uri="{BB962C8B-B14F-4D97-AF65-F5344CB8AC3E}">
        <p14:creationId xmlns:p14="http://schemas.microsoft.com/office/powerpoint/2010/main" val="47697048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300" b="1" dirty="0"/>
              <a:t>What are substitution tables?</a:t>
            </a:r>
          </a:p>
          <a:p>
            <a:r>
              <a:rPr lang="en-GB" sz="1300" dirty="0"/>
              <a:t>A substitution table is when a teacher provides a table giving model sentences with a range of choices for learners to select from, using a set pattern. It is a very useful </a:t>
            </a:r>
            <a:r>
              <a:rPr lang="en-GB" sz="1300" u="sng" dirty="0">
                <a:hlinkClick r:id="rId3"/>
              </a:rPr>
              <a:t>scaffolding</a:t>
            </a:r>
            <a:r>
              <a:rPr lang="en-GB" sz="1300" dirty="0"/>
              <a:t> resource which extends the speaking or writing skills of EAL learners and can be used as a reinforcement of newly-acquired language. </a:t>
            </a:r>
          </a:p>
          <a:p>
            <a:r>
              <a:rPr lang="en-GB" sz="1300" dirty="0"/>
              <a:t>Substitution tables can be used:</a:t>
            </a:r>
          </a:p>
          <a:p>
            <a:pPr marL="181154" indent="-181154">
              <a:buFont typeface="Arial" panose="020B0604020202020204" pitchFamily="34" charset="0"/>
              <a:buChar char="•"/>
            </a:pPr>
            <a:r>
              <a:rPr lang="en-GB" sz="1300" dirty="0"/>
              <a:t>To scaffold talk</a:t>
            </a:r>
          </a:p>
          <a:p>
            <a:pPr marL="181154" indent="-181154">
              <a:buFont typeface="Arial" panose="020B0604020202020204" pitchFamily="34" charset="0"/>
              <a:buChar char="•"/>
            </a:pPr>
            <a:r>
              <a:rPr lang="en-GB" sz="1300" dirty="0"/>
              <a:t>To scaffold writing</a:t>
            </a:r>
          </a:p>
          <a:p>
            <a:pPr marL="181154" indent="-181154">
              <a:buFont typeface="Arial" panose="020B0604020202020204" pitchFamily="34" charset="0"/>
              <a:buChar char="•"/>
            </a:pPr>
            <a:r>
              <a:rPr lang="en-GB" sz="1300" dirty="0"/>
              <a:t>To support development of a particular grammatical feature</a:t>
            </a:r>
          </a:p>
        </p:txBody>
      </p:sp>
      <p:sp>
        <p:nvSpPr>
          <p:cNvPr id="4" name="Slide Number Placeholder 3"/>
          <p:cNvSpPr>
            <a:spLocks noGrp="1"/>
          </p:cNvSpPr>
          <p:nvPr>
            <p:ph type="sldNum" sz="quarter" idx="5"/>
          </p:nvPr>
        </p:nvSpPr>
        <p:spPr/>
        <p:txBody>
          <a:bodyPr/>
          <a:lstStyle/>
          <a:p>
            <a:fld id="{5605C681-B1B4-4CE6-8733-B0A5E971C30B}" type="slidenum">
              <a:rPr lang="en-GB" smtClean="0"/>
              <a:t>41</a:t>
            </a:fld>
            <a:endParaRPr lang="en-GB"/>
          </a:p>
        </p:txBody>
      </p:sp>
    </p:spTree>
    <p:extLst>
      <p:ext uri="{BB962C8B-B14F-4D97-AF65-F5344CB8AC3E}">
        <p14:creationId xmlns:p14="http://schemas.microsoft.com/office/powerpoint/2010/main" val="118687498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605C681-B1B4-4CE6-8733-B0A5E971C30B}" type="slidenum">
              <a:rPr lang="en-GB" smtClean="0"/>
              <a:t>42</a:t>
            </a:fld>
            <a:endParaRPr lang="en-GB"/>
          </a:p>
        </p:txBody>
      </p:sp>
    </p:spTree>
    <p:extLst>
      <p:ext uri="{BB962C8B-B14F-4D97-AF65-F5344CB8AC3E}">
        <p14:creationId xmlns:p14="http://schemas.microsoft.com/office/powerpoint/2010/main" val="10736911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r>
              <a:rPr lang="en-GB" sz="1300" b="1" dirty="0"/>
              <a:t>Why is </a:t>
            </a:r>
            <a:r>
              <a:rPr lang="en-GB" sz="1300" b="1" dirty="0" err="1"/>
              <a:t>dictogloss</a:t>
            </a:r>
            <a:r>
              <a:rPr lang="en-GB" sz="1300" b="1" dirty="0"/>
              <a:t> a Great Idea for EAL learners</a:t>
            </a:r>
            <a:r>
              <a:rPr lang="en-GB" sz="1300" dirty="0"/>
              <a:t>?</a:t>
            </a:r>
          </a:p>
          <a:p>
            <a:r>
              <a:rPr lang="en-GB" sz="1300" dirty="0" err="1"/>
              <a:t>Dictogloss</a:t>
            </a:r>
            <a:r>
              <a:rPr lang="en-GB" sz="1300" dirty="0"/>
              <a:t> works really well in mixed ability classes. It is a very effective language learning tool as it requires learners to listen, talk, collaborate, take notes, redraft and present orally. </a:t>
            </a:r>
            <a:r>
              <a:rPr lang="en-GB" sz="1300" dirty="0" err="1"/>
              <a:t>Dictogloss</a:t>
            </a:r>
            <a:r>
              <a:rPr lang="en-GB" sz="1300" dirty="0"/>
              <a:t> actively encourages learners to communicate for a meaningful purpose. It also draws the learners’ attention to key features of English that is slightly above their usual language level.</a:t>
            </a:r>
          </a:p>
          <a:p>
            <a:r>
              <a:rPr lang="en-GB" sz="1300" dirty="0" err="1"/>
              <a:t>Dictogloss</a:t>
            </a:r>
            <a:r>
              <a:rPr lang="en-GB" sz="1300" dirty="0"/>
              <a:t> is also an excellent way of </a:t>
            </a:r>
            <a:r>
              <a:rPr lang="en-GB" sz="1300" u="sng" dirty="0">
                <a:hlinkClick r:id="rId3"/>
              </a:rPr>
              <a:t>modelling</a:t>
            </a:r>
            <a:r>
              <a:rPr lang="en-GB" sz="1300" dirty="0"/>
              <a:t> academic language which EAL learners need to develop in order to reach their potential</a:t>
            </a:r>
          </a:p>
          <a:p>
            <a:endParaRPr lang="en-GB" dirty="0"/>
          </a:p>
          <a:p>
            <a:r>
              <a:rPr lang="en-GB" sz="1300" b="1" dirty="0"/>
              <a:t>Examples of activities</a:t>
            </a:r>
          </a:p>
          <a:p>
            <a:r>
              <a:rPr lang="en-GB" sz="1300" dirty="0" err="1"/>
              <a:t>Dictogloss</a:t>
            </a:r>
            <a:r>
              <a:rPr lang="en-GB" sz="1300" dirty="0"/>
              <a:t> can be used in all curriculum areas and at all from New to English to Fluent. It is suitable for use with learners aged eight and above.</a:t>
            </a:r>
          </a:p>
          <a:p>
            <a:r>
              <a:rPr lang="en-GB" sz="1300" b="1" dirty="0"/>
              <a:t>1. Exam practice</a:t>
            </a:r>
            <a:r>
              <a:rPr lang="en-GB" sz="1300" dirty="0"/>
              <a:t>:</a:t>
            </a:r>
          </a:p>
          <a:p>
            <a:r>
              <a:rPr lang="en-GB" sz="1300" dirty="0" err="1"/>
              <a:t>Dictogloss</a:t>
            </a:r>
            <a:r>
              <a:rPr lang="en-GB" sz="1300" dirty="0"/>
              <a:t> can be useful to provide EAL learners with model answers to exam questions that require a more extended response, for example describing a graph in science or economics. Prepare the lesson by writing or sourcing a model answer. Give the students a GCSE question which involves describing what is shown by a graph and display the graph. Then use the model answer as a </a:t>
            </a:r>
            <a:r>
              <a:rPr lang="en-GB" sz="1300" dirty="0" err="1"/>
              <a:t>dictogloss</a:t>
            </a:r>
            <a:r>
              <a:rPr lang="en-GB" sz="1300" dirty="0"/>
              <a:t> text as described above.</a:t>
            </a:r>
          </a:p>
          <a:p>
            <a:r>
              <a:rPr lang="en-GB" sz="1300" b="1" dirty="0"/>
              <a:t>2. Introducing a genre</a:t>
            </a:r>
            <a:r>
              <a:rPr lang="en-GB" sz="1300" dirty="0"/>
              <a:t>:</a:t>
            </a:r>
          </a:p>
          <a:p>
            <a:r>
              <a:rPr lang="en-GB" sz="1300" dirty="0"/>
              <a:t>It is also a useful way to model how to write in a particular genre. E.g. </a:t>
            </a:r>
            <a:r>
              <a:rPr lang="en-GB" sz="1300" u="sng" dirty="0">
                <a:hlinkClick r:id="rId4"/>
              </a:rPr>
              <a:t>An Inspector Calls JB Priestly </a:t>
            </a:r>
            <a:r>
              <a:rPr lang="en-GB" sz="1300" u="sng" dirty="0" err="1">
                <a:hlinkClick r:id="rId4"/>
              </a:rPr>
              <a:t>dictogloss</a:t>
            </a:r>
            <a:r>
              <a:rPr lang="en-GB" sz="1300" dirty="0"/>
              <a:t> models biographical writing. Going through the final written version at the end gives an opportunity to point out key features of the text and frequent phrases used in that genre.</a:t>
            </a:r>
          </a:p>
          <a:p>
            <a:r>
              <a:rPr lang="en-GB" sz="1300" b="1" dirty="0"/>
              <a:t>3. Academic language</a:t>
            </a:r>
            <a:r>
              <a:rPr lang="en-GB" sz="1300" dirty="0"/>
              <a:t>:</a:t>
            </a:r>
          </a:p>
          <a:p>
            <a:r>
              <a:rPr lang="en-GB" sz="1300" dirty="0" err="1"/>
              <a:t>Dictogloss</a:t>
            </a:r>
            <a:r>
              <a:rPr lang="en-GB" sz="1300" dirty="0"/>
              <a:t> is perfect for encouraging learners to use academic language by introducing more advanced language patterns that they may not yet comfortably use in their own writing. For example, use </a:t>
            </a:r>
            <a:r>
              <a:rPr lang="en-GB" sz="1300" dirty="0" err="1"/>
              <a:t>dictogloss</a:t>
            </a:r>
            <a:r>
              <a:rPr lang="en-GB" sz="1300" dirty="0"/>
              <a:t> to provide a model introduction to a literature essay – a form of academic writing that many learners find challenging.</a:t>
            </a:r>
          </a:p>
          <a:p>
            <a:endParaRPr lang="en-GB" dirty="0"/>
          </a:p>
        </p:txBody>
      </p:sp>
      <p:sp>
        <p:nvSpPr>
          <p:cNvPr id="4" name="Slide Number Placeholder 3"/>
          <p:cNvSpPr>
            <a:spLocks noGrp="1"/>
          </p:cNvSpPr>
          <p:nvPr>
            <p:ph type="sldNum" sz="quarter" idx="10"/>
          </p:nvPr>
        </p:nvSpPr>
        <p:spPr/>
        <p:txBody>
          <a:bodyPr/>
          <a:lstStyle/>
          <a:p>
            <a:pPr defTabSz="966155">
              <a:defRPr/>
            </a:pPr>
            <a:fld id="{79520043-20F3-4668-AF13-83983BD5AEEA}" type="slidenum">
              <a:rPr lang="en-GB">
                <a:solidFill>
                  <a:prstClr val="black"/>
                </a:solidFill>
                <a:latin typeface="Calibri" panose="020F0502020204030204"/>
              </a:rPr>
              <a:pPr defTabSz="966155">
                <a:defRPr/>
              </a:pPr>
              <a:t>43</a:t>
            </a:fld>
            <a:endParaRPr lang="en-GB">
              <a:solidFill>
                <a:prstClr val="black"/>
              </a:solidFill>
              <a:latin typeface="Calibri" panose="020F0502020204030204"/>
            </a:endParaRPr>
          </a:p>
        </p:txBody>
      </p:sp>
    </p:spTree>
    <p:extLst>
      <p:ext uri="{BB962C8B-B14F-4D97-AF65-F5344CB8AC3E}">
        <p14:creationId xmlns:p14="http://schemas.microsoft.com/office/powerpoint/2010/main" val="18103062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New Arrivals and Advanced EAL learners will need support to access the curriculum:</a:t>
            </a:r>
          </a:p>
          <a:p>
            <a:endParaRPr lang="en-GB" dirty="0"/>
          </a:p>
          <a:p>
            <a:r>
              <a:rPr lang="en-GB" dirty="0"/>
              <a:t>They will need language scaffolds so that they can access the content of the lesson and depending on the level of the learner, will depend on the degree of scaffolding.</a:t>
            </a:r>
          </a:p>
        </p:txBody>
      </p:sp>
      <p:sp>
        <p:nvSpPr>
          <p:cNvPr id="4" name="Slide Number Placeholder 3"/>
          <p:cNvSpPr>
            <a:spLocks noGrp="1"/>
          </p:cNvSpPr>
          <p:nvPr>
            <p:ph type="sldNum" sz="quarter" idx="5"/>
          </p:nvPr>
        </p:nvSpPr>
        <p:spPr/>
        <p:txBody>
          <a:bodyPr/>
          <a:lstStyle/>
          <a:p>
            <a:fld id="{D974AB69-5045-41C3-A49B-09DC66B9F935}" type="slidenum">
              <a:rPr lang="en-GB" smtClean="0"/>
              <a:t>7</a:t>
            </a:fld>
            <a:endParaRPr lang="en-GB"/>
          </a:p>
        </p:txBody>
      </p:sp>
    </p:spTree>
    <p:extLst>
      <p:ext uri="{BB962C8B-B14F-4D97-AF65-F5344CB8AC3E}">
        <p14:creationId xmlns:p14="http://schemas.microsoft.com/office/powerpoint/2010/main" val="319163467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300" b="1" dirty="0">
                <a:latin typeface="Arial" panose="020B0604020202020204" pitchFamily="34" charset="0"/>
                <a:cs typeface="Arial" panose="020B0604020202020204" pitchFamily="34" charset="0"/>
              </a:rPr>
              <a:t>Co-Construction of written texts</a:t>
            </a:r>
          </a:p>
          <a:p>
            <a:pPr marL="181154" indent="-181154">
              <a:buFont typeface="Arial" panose="020B0604020202020204" pitchFamily="34" charset="0"/>
              <a:buChar char="•"/>
            </a:pPr>
            <a:r>
              <a:rPr lang="en-GB" sz="1300" dirty="0">
                <a:latin typeface="Arial" panose="020B0604020202020204" pitchFamily="34" charset="0"/>
                <a:cs typeface="Arial" panose="020B0604020202020204" pitchFamily="34" charset="0"/>
              </a:rPr>
              <a:t>Teacher models the process by writing in front of the class and ‘thinking aloud’ </a:t>
            </a:r>
            <a:r>
              <a:rPr lang="en-GB" sz="1300" i="1" dirty="0">
                <a:latin typeface="Arial" panose="020B0604020202020204" pitchFamily="34" charset="0"/>
                <a:cs typeface="Arial" panose="020B0604020202020204" pitchFamily="34" charset="0"/>
              </a:rPr>
              <a:t>(Now what should I put next?)</a:t>
            </a:r>
          </a:p>
          <a:p>
            <a:pPr marL="181154" indent="-181154">
              <a:buFont typeface="Arial" panose="020B0604020202020204" pitchFamily="34" charset="0"/>
              <a:buChar char="•"/>
            </a:pPr>
            <a:r>
              <a:rPr lang="en-GB" sz="1300" dirty="0">
                <a:latin typeface="Arial" panose="020B0604020202020204" pitchFamily="34" charset="0"/>
                <a:cs typeface="Arial" panose="020B0604020202020204" pitchFamily="34" charset="0"/>
              </a:rPr>
              <a:t>allowing for discussion about language and how the text is constructed. It includes making changes. </a:t>
            </a:r>
          </a:p>
          <a:p>
            <a:pPr marL="181154" indent="-181154">
              <a:buFont typeface="Arial" panose="020B0604020202020204" pitchFamily="34" charset="0"/>
              <a:buChar char="•"/>
            </a:pPr>
            <a:r>
              <a:rPr lang="en-GB" sz="1300" dirty="0">
                <a:solidFill>
                  <a:srgbClr val="000000"/>
                </a:solidFill>
                <a:latin typeface="Arial" panose="020B0604020202020204" pitchFamily="34" charset="0"/>
                <a:ea typeface="MS Mincho" panose="02020609040205080304" pitchFamily="49" charset="-128"/>
                <a:cs typeface="Arial" panose="020B0604020202020204" pitchFamily="34" charset="0"/>
              </a:rPr>
              <a:t>Defining the conventions of the text type - agreeing a check list (toolkit) of the features which is a scaffold.</a:t>
            </a:r>
            <a:endParaRPr lang="en-GB" sz="1300" dirty="0">
              <a:solidFill>
                <a:srgbClr val="000000"/>
              </a:solidFill>
              <a:latin typeface="Arial" panose="020B0604020202020204" pitchFamily="34" charset="0"/>
              <a:cs typeface="Arial" panose="020B0604020202020204" pitchFamily="34" charset="0"/>
            </a:endParaRPr>
          </a:p>
          <a:p>
            <a:pPr marL="181154" indent="-181154">
              <a:buFont typeface="Arial" panose="020B0604020202020204" pitchFamily="34" charset="0"/>
              <a:buChar char="•"/>
            </a:pPr>
            <a:r>
              <a:rPr lang="en-GB" sz="1300" dirty="0">
                <a:latin typeface="Arial" panose="020B0604020202020204" pitchFamily="34" charset="0"/>
                <a:cs typeface="Arial" panose="020B0604020202020204" pitchFamily="34" charset="0"/>
              </a:rPr>
              <a:t>Demonstrates how to compose sentences with specific language features e.g. subordination for time and reason</a:t>
            </a:r>
          </a:p>
          <a:p>
            <a:pPr marL="181154" indent="-181154">
              <a:buFont typeface="Arial" panose="020B0604020202020204" pitchFamily="34" charset="0"/>
              <a:buChar char="•"/>
            </a:pPr>
            <a:r>
              <a:rPr lang="en-GB" sz="1300" dirty="0">
                <a:latin typeface="Arial" panose="020B0604020202020204" pitchFamily="34" charset="0"/>
                <a:cs typeface="Arial" panose="020B0604020202020204" pitchFamily="34" charset="0"/>
              </a:rPr>
              <a:t>A written process which imitates the recasting process of oral language development</a:t>
            </a:r>
            <a:r>
              <a:rPr lang="en-GB" sz="1500" dirty="0">
                <a:latin typeface="Arial" panose="020B0604020202020204" pitchFamily="34" charset="0"/>
                <a:cs typeface="Arial" panose="020B0604020202020204" pitchFamily="34" charset="0"/>
              </a:rPr>
              <a:t>.</a:t>
            </a:r>
          </a:p>
          <a:p>
            <a:endParaRPr lang="en-GB" dirty="0"/>
          </a:p>
        </p:txBody>
      </p:sp>
      <p:sp>
        <p:nvSpPr>
          <p:cNvPr id="4" name="Slide Number Placeholder 3"/>
          <p:cNvSpPr>
            <a:spLocks noGrp="1"/>
          </p:cNvSpPr>
          <p:nvPr>
            <p:ph type="sldNum" sz="quarter" idx="5"/>
          </p:nvPr>
        </p:nvSpPr>
        <p:spPr/>
        <p:txBody>
          <a:bodyPr/>
          <a:lstStyle/>
          <a:p>
            <a:fld id="{D974AB69-5045-41C3-A49B-09DC66B9F935}" type="slidenum">
              <a:rPr lang="en-GB" smtClean="0"/>
              <a:t>44</a:t>
            </a:fld>
            <a:endParaRPr lang="en-GB"/>
          </a:p>
        </p:txBody>
      </p:sp>
    </p:spTree>
    <p:extLst>
      <p:ext uri="{BB962C8B-B14F-4D97-AF65-F5344CB8AC3E}">
        <p14:creationId xmlns:p14="http://schemas.microsoft.com/office/powerpoint/2010/main" val="383460618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Go to chat</a:t>
            </a:r>
          </a:p>
        </p:txBody>
      </p:sp>
      <p:sp>
        <p:nvSpPr>
          <p:cNvPr id="4" name="Slide Number Placeholder 3"/>
          <p:cNvSpPr>
            <a:spLocks noGrp="1"/>
          </p:cNvSpPr>
          <p:nvPr>
            <p:ph type="sldNum" sz="quarter" idx="5"/>
          </p:nvPr>
        </p:nvSpPr>
        <p:spPr/>
        <p:txBody>
          <a:bodyPr/>
          <a:lstStyle/>
          <a:p>
            <a:fld id="{7DB3BB4A-2DBF-41FF-AAC3-A63CDB45A06B}" type="slidenum">
              <a:rPr lang="en-GB" smtClean="0"/>
              <a:t>45</a:t>
            </a:fld>
            <a:endParaRPr lang="en-GB"/>
          </a:p>
        </p:txBody>
      </p:sp>
    </p:spTree>
    <p:extLst>
      <p:ext uri="{BB962C8B-B14F-4D97-AF65-F5344CB8AC3E}">
        <p14:creationId xmlns:p14="http://schemas.microsoft.com/office/powerpoint/2010/main" val="228079981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Good Practice Audit</a:t>
            </a:r>
          </a:p>
        </p:txBody>
      </p:sp>
      <p:sp>
        <p:nvSpPr>
          <p:cNvPr id="4" name="Slide Number Placeholder 3"/>
          <p:cNvSpPr>
            <a:spLocks noGrp="1"/>
          </p:cNvSpPr>
          <p:nvPr>
            <p:ph type="sldNum" sz="quarter" idx="5"/>
          </p:nvPr>
        </p:nvSpPr>
        <p:spPr/>
        <p:txBody>
          <a:bodyPr/>
          <a:lstStyle/>
          <a:p>
            <a:fld id="{34CA4BE4-6B3E-4498-A4BA-9A38B78E8C1D}" type="slidenum">
              <a:rPr lang="en-GB" smtClean="0"/>
              <a:t>48</a:t>
            </a:fld>
            <a:endParaRPr lang="en-GB"/>
          </a:p>
        </p:txBody>
      </p:sp>
    </p:spTree>
    <p:extLst>
      <p:ext uri="{BB962C8B-B14F-4D97-AF65-F5344CB8AC3E}">
        <p14:creationId xmlns:p14="http://schemas.microsoft.com/office/powerpoint/2010/main" val="10616254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cs typeface="Calibri"/>
            </a:endParaRPr>
          </a:p>
          <a:p>
            <a:r>
              <a:rPr lang="en-US">
                <a:cs typeface="Calibri"/>
              </a:rPr>
              <a:t>Strand and Hessel 2018  - carried out some research looking at similar data to this – but that had been collected from Local Authorities. Their research suggested a strong link between English proficiency and academic attainment. </a:t>
            </a:r>
            <a:r>
              <a:rPr lang="en-US" err="1">
                <a:cs typeface="Calibri"/>
              </a:rPr>
              <a:t>Eal</a:t>
            </a:r>
            <a:r>
              <a:rPr lang="en-US">
                <a:cs typeface="Calibri"/>
              </a:rPr>
              <a:t> pupils with different levels of proficiency  - varying levels of achievement. The greater the English proficiency  - the greater the achievement – indicates strong link between English proficiency and educational achievement. </a:t>
            </a:r>
          </a:p>
          <a:p>
            <a:endParaRPr lang="en-US">
              <a:cs typeface="Calibri"/>
            </a:endParaRPr>
          </a:p>
          <a:p>
            <a:r>
              <a:rPr lang="en-US" b="1">
                <a:cs typeface="Calibri"/>
              </a:rPr>
              <a:t>What are the implications for EAL students who are grade C – developing competence? - In danger or underperforming. Strong relationship between English proficiency level and the likelihood of them reaching age related expectations. This shows the need to develop academic language – at grade C they are able to communicate socially and access some curriculum content but unless they can make use of academic language and structure their writing correctly and in an appropriate register they will not meet their potential .</a:t>
            </a:r>
            <a:br>
              <a:rPr lang="en-US">
                <a:cs typeface="+mn-lt"/>
              </a:rPr>
            </a:br>
            <a:endParaRPr lang="en-US"/>
          </a:p>
        </p:txBody>
      </p:sp>
      <p:sp>
        <p:nvSpPr>
          <p:cNvPr id="4" name="Slide Number Placeholder 3"/>
          <p:cNvSpPr>
            <a:spLocks noGrp="1"/>
          </p:cNvSpPr>
          <p:nvPr>
            <p:ph type="sldNum" sz="quarter" idx="5"/>
          </p:nvPr>
        </p:nvSpPr>
        <p:spPr/>
        <p:txBody>
          <a:bodyPr/>
          <a:lstStyle/>
          <a:p>
            <a:fld id="{7DB3BB4A-2DBF-41FF-AAC3-A63CDB45A06B}" type="slidenum">
              <a:rPr lang="en-GB" smtClean="0"/>
              <a:t>8</a:t>
            </a:fld>
            <a:endParaRPr lang="en-GB"/>
          </a:p>
        </p:txBody>
      </p:sp>
    </p:spTree>
    <p:extLst>
      <p:ext uri="{BB962C8B-B14F-4D97-AF65-F5344CB8AC3E}">
        <p14:creationId xmlns:p14="http://schemas.microsoft.com/office/powerpoint/2010/main" val="35204622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a:extLst>
              <a:ext uri="{FF2B5EF4-FFF2-40B4-BE49-F238E27FC236}">
                <a16:creationId xmlns:a16="http://schemas.microsoft.com/office/drawing/2014/main" id="{5488B99F-7C3B-4F72-BFB0-455F5FCFF814}"/>
              </a:ext>
            </a:extLst>
          </p:cNvPr>
          <p:cNvSpPr>
            <a:spLocks noGrp="1" noRot="1" noChangeAspect="1" noTextEdit="1"/>
          </p:cNvSpPr>
          <p:nvPr>
            <p:ph type="sldImg"/>
          </p:nvPr>
        </p:nvSpPr>
        <p:spPr>
          <a:ln/>
        </p:spPr>
      </p:sp>
      <p:sp>
        <p:nvSpPr>
          <p:cNvPr id="19459" name="Notes Placeholder 2">
            <a:extLst>
              <a:ext uri="{FF2B5EF4-FFF2-40B4-BE49-F238E27FC236}">
                <a16:creationId xmlns:a16="http://schemas.microsoft.com/office/drawing/2014/main" id="{7DD6533B-71A0-4A97-B0F5-3F2F2EF13D7B}"/>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a:t>AM Training opportunity- January 12th 2021- Assessing, Progress tracking and Target setting.</a:t>
            </a:r>
          </a:p>
        </p:txBody>
      </p:sp>
      <p:sp>
        <p:nvSpPr>
          <p:cNvPr id="19460" name="Slide Number Placeholder 3">
            <a:extLst>
              <a:ext uri="{FF2B5EF4-FFF2-40B4-BE49-F238E27FC236}">
                <a16:creationId xmlns:a16="http://schemas.microsoft.com/office/drawing/2014/main" id="{4C92AB4D-11C7-4662-9DDA-13A796DA7A14}"/>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500">
                <a:solidFill>
                  <a:schemeClr val="tx1"/>
                </a:solidFill>
                <a:latin typeface="Times" panose="02020603050405020304" pitchFamily="18" charset="0"/>
              </a:defRPr>
            </a:lvl1pPr>
            <a:lvl2pPr marL="785001" indent="-301923">
              <a:defRPr sz="2500">
                <a:solidFill>
                  <a:schemeClr val="tx1"/>
                </a:solidFill>
                <a:latin typeface="Times" panose="02020603050405020304" pitchFamily="18" charset="0"/>
              </a:defRPr>
            </a:lvl2pPr>
            <a:lvl3pPr marL="1207694" indent="-241539">
              <a:defRPr sz="2500">
                <a:solidFill>
                  <a:schemeClr val="tx1"/>
                </a:solidFill>
                <a:latin typeface="Times" panose="02020603050405020304" pitchFamily="18" charset="0"/>
              </a:defRPr>
            </a:lvl3pPr>
            <a:lvl4pPr marL="1690771" indent="-241539">
              <a:defRPr sz="2500">
                <a:solidFill>
                  <a:schemeClr val="tx1"/>
                </a:solidFill>
                <a:latin typeface="Times" panose="02020603050405020304" pitchFamily="18" charset="0"/>
              </a:defRPr>
            </a:lvl4pPr>
            <a:lvl5pPr marL="2173849" indent="-241539">
              <a:defRPr sz="2500">
                <a:solidFill>
                  <a:schemeClr val="tx1"/>
                </a:solidFill>
                <a:latin typeface="Times" panose="02020603050405020304" pitchFamily="18" charset="0"/>
              </a:defRPr>
            </a:lvl5pPr>
            <a:lvl6pPr marL="2656926" indent="-241539" eaLnBrk="0" fontAlgn="base" hangingPunct="0">
              <a:spcBef>
                <a:spcPct val="0"/>
              </a:spcBef>
              <a:spcAft>
                <a:spcPct val="0"/>
              </a:spcAft>
              <a:defRPr sz="2500">
                <a:solidFill>
                  <a:schemeClr val="tx1"/>
                </a:solidFill>
                <a:latin typeface="Times" panose="02020603050405020304" pitchFamily="18" charset="0"/>
              </a:defRPr>
            </a:lvl6pPr>
            <a:lvl7pPr marL="3140004" indent="-241539" eaLnBrk="0" fontAlgn="base" hangingPunct="0">
              <a:spcBef>
                <a:spcPct val="0"/>
              </a:spcBef>
              <a:spcAft>
                <a:spcPct val="0"/>
              </a:spcAft>
              <a:defRPr sz="2500">
                <a:solidFill>
                  <a:schemeClr val="tx1"/>
                </a:solidFill>
                <a:latin typeface="Times" panose="02020603050405020304" pitchFamily="18" charset="0"/>
              </a:defRPr>
            </a:lvl7pPr>
            <a:lvl8pPr marL="3623081" indent="-241539" eaLnBrk="0" fontAlgn="base" hangingPunct="0">
              <a:spcBef>
                <a:spcPct val="0"/>
              </a:spcBef>
              <a:spcAft>
                <a:spcPct val="0"/>
              </a:spcAft>
              <a:defRPr sz="2500">
                <a:solidFill>
                  <a:schemeClr val="tx1"/>
                </a:solidFill>
                <a:latin typeface="Times" panose="02020603050405020304" pitchFamily="18" charset="0"/>
              </a:defRPr>
            </a:lvl8pPr>
            <a:lvl9pPr marL="4106159" indent="-241539" eaLnBrk="0" fontAlgn="base" hangingPunct="0">
              <a:spcBef>
                <a:spcPct val="0"/>
              </a:spcBef>
              <a:spcAft>
                <a:spcPct val="0"/>
              </a:spcAft>
              <a:defRPr sz="2500">
                <a:solidFill>
                  <a:schemeClr val="tx1"/>
                </a:solidFill>
                <a:latin typeface="Times" panose="02020603050405020304" pitchFamily="18" charset="0"/>
              </a:defRPr>
            </a:lvl9pPr>
          </a:lstStyle>
          <a:p>
            <a:fld id="{FC2403CB-3CD7-47BA-B8E1-F61AF77CECC3}" type="slidenum">
              <a:rPr lang="en-GB" altLang="en-GB" sz="1300">
                <a:latin typeface="Times New Roman" panose="02020603050405020304" pitchFamily="18" charset="0"/>
              </a:rPr>
              <a:pPr/>
              <a:t>9</a:t>
            </a:fld>
            <a:endParaRPr lang="en-GB" altLang="en-GB" sz="1300">
              <a:latin typeface="Times New Roman" panose="02020603050405020304"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AM</a:t>
            </a:r>
          </a:p>
          <a:p>
            <a:pPr marL="191407" indent="-191407">
              <a:buFont typeface="Arial" panose="020B0604020202020204" pitchFamily="34" charset="0"/>
              <a:buChar char="•"/>
            </a:pPr>
            <a:r>
              <a:rPr lang="en-GB"/>
              <a:t>Published in 2017</a:t>
            </a:r>
          </a:p>
          <a:p>
            <a:pPr marL="191407" indent="-191407">
              <a:buFont typeface="Arial" panose="020B0604020202020204" pitchFamily="34" charset="0"/>
              <a:buChar char="•"/>
            </a:pPr>
            <a:r>
              <a:rPr lang="en-GB"/>
              <a:t>Divided by band and then </a:t>
            </a:r>
            <a:r>
              <a:rPr lang="en-GB" err="1"/>
              <a:t>oracy</a:t>
            </a:r>
            <a:r>
              <a:rPr lang="en-GB"/>
              <a:t> and literacy skills</a:t>
            </a:r>
          </a:p>
          <a:p>
            <a:pPr marL="191407" indent="-191407">
              <a:buFont typeface="Arial" panose="020B0604020202020204" pitchFamily="34" charset="0"/>
              <a:buChar char="•"/>
            </a:pPr>
            <a:r>
              <a:rPr lang="en-GB"/>
              <a:t>Covering 5 different support areas</a:t>
            </a:r>
          </a:p>
        </p:txBody>
      </p:sp>
      <p:sp>
        <p:nvSpPr>
          <p:cNvPr id="4" name="Slide Number Placeholder 3"/>
          <p:cNvSpPr>
            <a:spLocks noGrp="1"/>
          </p:cNvSpPr>
          <p:nvPr>
            <p:ph type="sldNum" sz="quarter" idx="5"/>
          </p:nvPr>
        </p:nvSpPr>
        <p:spPr/>
        <p:txBody>
          <a:bodyPr/>
          <a:lstStyle/>
          <a:p>
            <a:fld id="{3E4B70F8-A4FB-46BE-B11B-D39FDE815D8A}" type="slidenum">
              <a:rPr lang="en-GB" smtClean="0"/>
              <a:t>10</a:t>
            </a:fld>
            <a:endParaRPr lang="en-GB"/>
          </a:p>
        </p:txBody>
      </p:sp>
    </p:spTree>
    <p:extLst>
      <p:ext uri="{BB962C8B-B14F-4D97-AF65-F5344CB8AC3E}">
        <p14:creationId xmlns:p14="http://schemas.microsoft.com/office/powerpoint/2010/main" val="17545306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Place in the Chat:  What assets will </a:t>
            </a:r>
            <a:r>
              <a:rPr lang="en-GB" dirty="0" err="1"/>
              <a:t>Caio</a:t>
            </a:r>
            <a:r>
              <a:rPr lang="en-GB" dirty="0"/>
              <a:t> bring to his EAL learning</a:t>
            </a:r>
          </a:p>
          <a:p>
            <a:r>
              <a:rPr lang="en-GB" dirty="0"/>
              <a:t>                              What challenges will he have?</a:t>
            </a:r>
          </a:p>
          <a:p>
            <a:endParaRPr lang="en-GB" dirty="0"/>
          </a:p>
        </p:txBody>
      </p:sp>
      <p:sp>
        <p:nvSpPr>
          <p:cNvPr id="4" name="Slide Number Placeholder 3"/>
          <p:cNvSpPr>
            <a:spLocks noGrp="1"/>
          </p:cNvSpPr>
          <p:nvPr>
            <p:ph type="sldNum" sz="quarter" idx="5"/>
          </p:nvPr>
        </p:nvSpPr>
        <p:spPr/>
        <p:txBody>
          <a:bodyPr/>
          <a:lstStyle/>
          <a:p>
            <a:fld id="{D974AB69-5045-41C3-A49B-09DC66B9F935}" type="slidenum">
              <a:rPr lang="en-GB" smtClean="0"/>
              <a:t>11</a:t>
            </a:fld>
            <a:endParaRPr lang="en-GB"/>
          </a:p>
        </p:txBody>
      </p:sp>
    </p:spTree>
    <p:extLst>
      <p:ext uri="{BB962C8B-B14F-4D97-AF65-F5344CB8AC3E}">
        <p14:creationId xmlns:p14="http://schemas.microsoft.com/office/powerpoint/2010/main" val="29985857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Place in the Chat:  What assets will Amina bring to her EAL learning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                              What challenges will he have?</a:t>
            </a:r>
          </a:p>
          <a:p>
            <a:endParaRPr lang="en-GB" dirty="0"/>
          </a:p>
        </p:txBody>
      </p:sp>
      <p:sp>
        <p:nvSpPr>
          <p:cNvPr id="4" name="Slide Number Placeholder 3"/>
          <p:cNvSpPr>
            <a:spLocks noGrp="1"/>
          </p:cNvSpPr>
          <p:nvPr>
            <p:ph type="sldNum" sz="quarter" idx="5"/>
          </p:nvPr>
        </p:nvSpPr>
        <p:spPr/>
        <p:txBody>
          <a:bodyPr/>
          <a:lstStyle/>
          <a:p>
            <a:fld id="{D974AB69-5045-41C3-A49B-09DC66B9F935}" type="slidenum">
              <a:rPr lang="en-GB" smtClean="0"/>
              <a:t>12</a:t>
            </a:fld>
            <a:endParaRPr lang="en-GB"/>
          </a:p>
        </p:txBody>
      </p:sp>
    </p:spTree>
    <p:extLst>
      <p:ext uri="{BB962C8B-B14F-4D97-AF65-F5344CB8AC3E}">
        <p14:creationId xmlns:p14="http://schemas.microsoft.com/office/powerpoint/2010/main" val="6992742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03504" y="770467"/>
            <a:ext cx="10782300" cy="3352800"/>
          </a:xfrm>
        </p:spPr>
        <p:txBody>
          <a:bodyPr anchor="b">
            <a:noAutofit/>
          </a:bodyPr>
          <a:lstStyle>
            <a:lvl1pPr algn="l">
              <a:lnSpc>
                <a:spcPct val="80000"/>
              </a:lnSpc>
              <a:defRPr sz="8800" spc="-120"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667512" y="4206876"/>
            <a:ext cx="9228201" cy="1645920"/>
          </a:xfrm>
        </p:spPr>
        <p:txBody>
          <a:bodyPr>
            <a:normAutofit/>
          </a:bodyPr>
          <a:lstStyle>
            <a:lvl1pPr marL="0" indent="0" algn="l">
              <a:buNone/>
              <a:defRPr sz="3200">
                <a:solidFill>
                  <a:schemeClr val="bg1"/>
                </a:solidFill>
                <a:latin typeface="+mj-lt"/>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lvl1pPr>
              <a:defRPr>
                <a:solidFill>
                  <a:srgbClr val="FFFFFF">
                    <a:alpha val="80000"/>
                  </a:srgbClr>
                </a:solidFill>
              </a:defRPr>
            </a:lvl1pPr>
          </a:lstStyle>
          <a:p>
            <a:fld id="{50DF8EAA-2F8B-4CD7-A92F-B92F2A969C8D}" type="datetimeFigureOut">
              <a:rPr lang="en-GB" smtClean="0"/>
              <a:t>14/01/2022</a:t>
            </a:fld>
            <a:endParaRPr lang="en-GB"/>
          </a:p>
        </p:txBody>
      </p:sp>
      <p:sp>
        <p:nvSpPr>
          <p:cNvPr id="8" name="Footer Placeholder 7"/>
          <p:cNvSpPr>
            <a:spLocks noGrp="1"/>
          </p:cNvSpPr>
          <p:nvPr>
            <p:ph type="ftr" sz="quarter" idx="11"/>
          </p:nvPr>
        </p:nvSpPr>
        <p:spPr/>
        <p:txBody>
          <a:bodyPr/>
          <a:lstStyle>
            <a:lvl1pPr>
              <a:defRPr>
                <a:solidFill>
                  <a:srgbClr val="FFFFFF">
                    <a:alpha val="80000"/>
                  </a:srgbClr>
                </a:solidFill>
              </a:defRPr>
            </a:lvl1pPr>
          </a:lstStyle>
          <a:p>
            <a:endParaRPr lang="en-GB"/>
          </a:p>
        </p:txBody>
      </p:sp>
      <p:sp>
        <p:nvSpPr>
          <p:cNvPr id="9" name="Slide Number Placeholder 8"/>
          <p:cNvSpPr>
            <a:spLocks noGrp="1"/>
          </p:cNvSpPr>
          <p:nvPr>
            <p:ph type="sldNum" sz="quarter" idx="12"/>
          </p:nvPr>
        </p:nvSpPr>
        <p:spPr/>
        <p:txBody>
          <a:bodyPr/>
          <a:lstStyle>
            <a:lvl1pPr>
              <a:defRPr>
                <a:solidFill>
                  <a:srgbClr val="FFFFFF">
                    <a:alpha val="25000"/>
                  </a:srgbClr>
                </a:solidFill>
              </a:defRPr>
            </a:lvl1pPr>
          </a:lstStyle>
          <a:p>
            <a:fld id="{41037425-B131-42FF-9533-60E6DA4AE623}" type="slidenum">
              <a:rPr lang="en-GB" smtClean="0"/>
              <a:t>‹#›</a:t>
            </a:fld>
            <a:endParaRPr lang="en-GB"/>
          </a:p>
        </p:txBody>
      </p:sp>
    </p:spTree>
    <p:extLst>
      <p:ext uri="{BB962C8B-B14F-4D97-AF65-F5344CB8AC3E}">
        <p14:creationId xmlns:p14="http://schemas.microsoft.com/office/powerpoint/2010/main" val="15729278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0DF8EAA-2F8B-4CD7-A92F-B92F2A969C8D}" type="datetimeFigureOut">
              <a:rPr lang="en-GB" smtClean="0"/>
              <a:t>14/01/2022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1037425-B131-42FF-9533-60E6DA4AE623}" type="slidenum">
              <a:rPr lang="en-GB" smtClean="0"/>
              <a:t>‹#›</a:t>
            </a:fld>
            <a:endParaRPr lang="en-GB"/>
          </a:p>
        </p:txBody>
      </p:sp>
    </p:spTree>
    <p:extLst>
      <p:ext uri="{BB962C8B-B14F-4D97-AF65-F5344CB8AC3E}">
        <p14:creationId xmlns:p14="http://schemas.microsoft.com/office/powerpoint/2010/main" val="17284414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43950" y="695325"/>
            <a:ext cx="2628900" cy="48006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71525" y="714375"/>
            <a:ext cx="7734300" cy="54006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0DF8EAA-2F8B-4CD7-A92F-B92F2A969C8D}" type="datetimeFigureOut">
              <a:rPr lang="en-GB" smtClean="0"/>
              <a:t>14/01/2022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1037425-B131-42FF-9533-60E6DA4AE623}" type="slidenum">
              <a:rPr lang="en-GB" smtClean="0"/>
              <a:t>‹#›</a:t>
            </a:fld>
            <a:endParaRPr lang="en-GB"/>
          </a:p>
        </p:txBody>
      </p:sp>
    </p:spTree>
    <p:extLst>
      <p:ext uri="{BB962C8B-B14F-4D97-AF65-F5344CB8AC3E}">
        <p14:creationId xmlns:p14="http://schemas.microsoft.com/office/powerpoint/2010/main" val="7074267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422400" y="304801"/>
            <a:ext cx="10058400" cy="1431925"/>
          </a:xfrm>
        </p:spPr>
        <p:txBody>
          <a:bodyPr/>
          <a:lstStyle/>
          <a:p>
            <a:r>
              <a:rPr lang="en-US"/>
              <a:t>Click to edit Master title style</a:t>
            </a:r>
            <a:endParaRPr lang="en-GB"/>
          </a:p>
        </p:txBody>
      </p:sp>
      <p:sp>
        <p:nvSpPr>
          <p:cNvPr id="3" name="Text Placeholder 2"/>
          <p:cNvSpPr>
            <a:spLocks noGrp="1"/>
          </p:cNvSpPr>
          <p:nvPr>
            <p:ph type="body" sz="half" idx="1"/>
          </p:nvPr>
        </p:nvSpPr>
        <p:spPr>
          <a:xfrm>
            <a:off x="1422400" y="1981200"/>
            <a:ext cx="49276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553200" y="1981200"/>
            <a:ext cx="49276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17">
            <a:extLst>
              <a:ext uri="{FF2B5EF4-FFF2-40B4-BE49-F238E27FC236}">
                <a16:creationId xmlns:a16="http://schemas.microsoft.com/office/drawing/2014/main" id="{2994A0B9-A8DA-4CE1-BB82-69A943DA3721}"/>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18">
            <a:extLst>
              <a:ext uri="{FF2B5EF4-FFF2-40B4-BE49-F238E27FC236}">
                <a16:creationId xmlns:a16="http://schemas.microsoft.com/office/drawing/2014/main" id="{CB70807A-6B6C-4D69-8922-8BB7A363A91F}"/>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19">
            <a:extLst>
              <a:ext uri="{FF2B5EF4-FFF2-40B4-BE49-F238E27FC236}">
                <a16:creationId xmlns:a16="http://schemas.microsoft.com/office/drawing/2014/main" id="{7F4EB6BC-DBB2-4684-8519-7E69860B029E}"/>
              </a:ext>
            </a:extLst>
          </p:cNvPr>
          <p:cNvSpPr>
            <a:spLocks noGrp="1" noChangeArrowheads="1"/>
          </p:cNvSpPr>
          <p:nvPr>
            <p:ph type="sldNum" sz="quarter" idx="12"/>
          </p:nvPr>
        </p:nvSpPr>
        <p:spPr>
          <a:ln/>
        </p:spPr>
        <p:txBody>
          <a:bodyPr/>
          <a:lstStyle>
            <a:lvl1pPr>
              <a:defRPr/>
            </a:lvl1pPr>
          </a:lstStyle>
          <a:p>
            <a:fld id="{59C6AF3D-1A19-4EBB-92E2-9866C4423049}" type="slidenum">
              <a:rPr lang="en-US" altLang="en-US"/>
              <a:pPr/>
              <a:t>‹#›</a:t>
            </a:fld>
            <a:endParaRPr lang="en-US" altLang="en-US"/>
          </a:p>
        </p:txBody>
      </p:sp>
    </p:spTree>
    <p:extLst>
      <p:ext uri="{BB962C8B-B14F-4D97-AF65-F5344CB8AC3E}">
        <p14:creationId xmlns:p14="http://schemas.microsoft.com/office/powerpoint/2010/main" val="18185644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0" y="1981200"/>
            <a:ext cx="508781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89785" y="1981200"/>
            <a:ext cx="508781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a:extLst>
              <a:ext uri="{FF2B5EF4-FFF2-40B4-BE49-F238E27FC236}">
                <a16:creationId xmlns:a16="http://schemas.microsoft.com/office/drawing/2014/main" id="{6707C670-57E8-424F-B7B4-8E99CC72C5CA}"/>
              </a:ext>
            </a:extLst>
          </p:cNvPr>
          <p:cNvSpPr>
            <a:spLocks noGrp="1" noChangeArrowheads="1"/>
          </p:cNvSpPr>
          <p:nvPr>
            <p:ph type="dt" sz="half" idx="10"/>
          </p:nvPr>
        </p:nvSpPr>
        <p:spPr>
          <a:ln/>
        </p:spPr>
        <p:txBody>
          <a:bodyPr/>
          <a:lstStyle>
            <a:lvl1pPr>
              <a:defRPr/>
            </a:lvl1pPr>
          </a:lstStyle>
          <a:p>
            <a:pPr eaLnBrk="0" fontAlgn="base" hangingPunct="0">
              <a:spcBef>
                <a:spcPct val="0"/>
              </a:spcBef>
              <a:spcAft>
                <a:spcPct val="0"/>
              </a:spcAft>
              <a:defRPr/>
            </a:pPr>
            <a:endParaRPr lang="en-GB" altLang="en-GB">
              <a:solidFill>
                <a:srgbClr val="000000"/>
              </a:solidFill>
            </a:endParaRPr>
          </a:p>
        </p:txBody>
      </p:sp>
      <p:sp>
        <p:nvSpPr>
          <p:cNvPr id="6" name="Rectangle 5">
            <a:extLst>
              <a:ext uri="{FF2B5EF4-FFF2-40B4-BE49-F238E27FC236}">
                <a16:creationId xmlns:a16="http://schemas.microsoft.com/office/drawing/2014/main" id="{DB548FEF-DD43-4B1E-B705-F7C270BA99B5}"/>
              </a:ext>
            </a:extLst>
          </p:cNvPr>
          <p:cNvSpPr>
            <a:spLocks noGrp="1" noChangeArrowheads="1"/>
          </p:cNvSpPr>
          <p:nvPr>
            <p:ph type="ftr" sz="quarter" idx="11"/>
          </p:nvPr>
        </p:nvSpPr>
        <p:spPr>
          <a:ln/>
        </p:spPr>
        <p:txBody>
          <a:bodyPr/>
          <a:lstStyle>
            <a:lvl1pPr>
              <a:defRPr/>
            </a:lvl1pPr>
          </a:lstStyle>
          <a:p>
            <a:pPr eaLnBrk="0" fontAlgn="base" hangingPunct="0">
              <a:spcBef>
                <a:spcPct val="0"/>
              </a:spcBef>
              <a:spcAft>
                <a:spcPct val="0"/>
              </a:spcAft>
              <a:defRPr/>
            </a:pPr>
            <a:endParaRPr lang="en-GB" altLang="en-GB">
              <a:solidFill>
                <a:srgbClr val="000000"/>
              </a:solidFill>
            </a:endParaRPr>
          </a:p>
        </p:txBody>
      </p:sp>
      <p:sp>
        <p:nvSpPr>
          <p:cNvPr id="7" name="Rectangle 6">
            <a:extLst>
              <a:ext uri="{FF2B5EF4-FFF2-40B4-BE49-F238E27FC236}">
                <a16:creationId xmlns:a16="http://schemas.microsoft.com/office/drawing/2014/main" id="{823C76F7-3B48-4174-A3E4-52E18D36C9E6}"/>
              </a:ext>
            </a:extLst>
          </p:cNvPr>
          <p:cNvSpPr>
            <a:spLocks noGrp="1" noChangeArrowheads="1"/>
          </p:cNvSpPr>
          <p:nvPr>
            <p:ph type="sldNum" sz="quarter" idx="12"/>
          </p:nvPr>
        </p:nvSpPr>
        <p:spPr>
          <a:ln/>
        </p:spPr>
        <p:txBody>
          <a:bodyPr/>
          <a:lstStyle>
            <a:lvl1pPr>
              <a:defRPr/>
            </a:lvl1pPr>
          </a:lstStyle>
          <a:p>
            <a:pPr eaLnBrk="0" fontAlgn="base" hangingPunct="0">
              <a:spcBef>
                <a:spcPct val="0"/>
              </a:spcBef>
              <a:spcAft>
                <a:spcPct val="0"/>
              </a:spcAft>
              <a:defRPr/>
            </a:pPr>
            <a:fld id="{669DD17E-7FF3-45ED-AEE1-8EA234AE42F1}" type="slidenum">
              <a:rPr lang="en-GB" altLang="en-GB" smtClean="0">
                <a:solidFill>
                  <a:srgbClr val="000000"/>
                </a:solidFill>
              </a:rPr>
              <a:pPr eaLnBrk="0" fontAlgn="base" hangingPunct="0">
                <a:spcBef>
                  <a:spcPct val="0"/>
                </a:spcBef>
                <a:spcAft>
                  <a:spcPct val="0"/>
                </a:spcAft>
                <a:defRPr/>
              </a:pPr>
              <a:t>‹#›</a:t>
            </a:fld>
            <a:endParaRPr lang="en-GB" altLang="en-GB">
              <a:solidFill>
                <a:srgbClr val="000000"/>
              </a:solidFill>
            </a:endParaRPr>
          </a:p>
        </p:txBody>
      </p:sp>
    </p:spTree>
    <p:extLst>
      <p:ext uri="{BB962C8B-B14F-4D97-AF65-F5344CB8AC3E}">
        <p14:creationId xmlns:p14="http://schemas.microsoft.com/office/powerpoint/2010/main" val="26854153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494E5F-A2C2-4EC4-8E72-5324376F7F3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DD38521-352D-4100-83A8-00BDDDA77801}"/>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37A76D3-A8B0-4CAF-9BC2-92852D002527}"/>
              </a:ext>
            </a:extLst>
          </p:cNvPr>
          <p:cNvSpPr>
            <a:spLocks noGrp="1"/>
          </p:cNvSpPr>
          <p:nvPr>
            <p:ph type="dt" sz="half" idx="10"/>
          </p:nvPr>
        </p:nvSpPr>
        <p:spPr/>
        <p:txBody>
          <a:bodyPr/>
          <a:lstStyle/>
          <a:p>
            <a:fld id="{DCB3AF6C-3AA0-4466-8F9B-1BF44E2CD924}" type="datetimeFigureOut">
              <a:rPr lang="en-GB" smtClean="0"/>
              <a:t>14/01/2022</a:t>
            </a:fld>
            <a:endParaRPr lang="en-GB"/>
          </a:p>
        </p:txBody>
      </p:sp>
      <p:sp>
        <p:nvSpPr>
          <p:cNvPr id="5" name="Footer Placeholder 4">
            <a:extLst>
              <a:ext uri="{FF2B5EF4-FFF2-40B4-BE49-F238E27FC236}">
                <a16:creationId xmlns:a16="http://schemas.microsoft.com/office/drawing/2014/main" id="{5F9674FC-A0B8-4853-8BA5-346880F0220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8D52701-75C4-4B4E-AA0E-12C946505A17}"/>
              </a:ext>
            </a:extLst>
          </p:cNvPr>
          <p:cNvSpPr>
            <a:spLocks noGrp="1"/>
          </p:cNvSpPr>
          <p:nvPr>
            <p:ph type="sldNum" sz="quarter" idx="12"/>
          </p:nvPr>
        </p:nvSpPr>
        <p:spPr/>
        <p:txBody>
          <a:bodyPr/>
          <a:lstStyle/>
          <a:p>
            <a:fld id="{803E82F1-BBAD-4B69-9EB0-A6318AE186A5}" type="slidenum">
              <a:rPr lang="en-GB" smtClean="0"/>
              <a:t>‹#›</a:t>
            </a:fld>
            <a:endParaRPr lang="en-GB"/>
          </a:p>
        </p:txBody>
      </p:sp>
      <p:pic>
        <p:nvPicPr>
          <p:cNvPr id="7" name="Picture 20" descr="BlueSwoosh">
            <a:extLst>
              <a:ext uri="{FF2B5EF4-FFF2-40B4-BE49-F238E27FC236}">
                <a16:creationId xmlns:a16="http://schemas.microsoft.com/office/drawing/2014/main" id="{7DF99373-B6EC-4364-BE88-12BF6DE4AAF5}"/>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756376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3053D42-A51C-42CB-9A82-BFF89EA2FA56}"/>
              </a:ext>
            </a:extLst>
          </p:cNvPr>
          <p:cNvSpPr>
            <a:spLocks noGrp="1"/>
          </p:cNvSpPr>
          <p:nvPr>
            <p:ph type="dt" sz="half" idx="10"/>
          </p:nvPr>
        </p:nvSpPr>
        <p:spPr/>
        <p:txBody>
          <a:bodyPr/>
          <a:lstStyle/>
          <a:p>
            <a:fld id="{DCB3AF6C-3AA0-4466-8F9B-1BF44E2CD924}" type="datetimeFigureOut">
              <a:rPr lang="en-GB" smtClean="0"/>
              <a:t>14/01/2022</a:t>
            </a:fld>
            <a:endParaRPr lang="en-GB"/>
          </a:p>
        </p:txBody>
      </p:sp>
      <p:sp>
        <p:nvSpPr>
          <p:cNvPr id="3" name="Footer Placeholder 2">
            <a:extLst>
              <a:ext uri="{FF2B5EF4-FFF2-40B4-BE49-F238E27FC236}">
                <a16:creationId xmlns:a16="http://schemas.microsoft.com/office/drawing/2014/main" id="{98F00F1D-31CA-4ACC-894C-D903EB250ECD}"/>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31BB0EA4-EC5E-463F-B171-4163AAD84E1A}"/>
              </a:ext>
            </a:extLst>
          </p:cNvPr>
          <p:cNvSpPr>
            <a:spLocks noGrp="1"/>
          </p:cNvSpPr>
          <p:nvPr>
            <p:ph type="sldNum" sz="quarter" idx="12"/>
          </p:nvPr>
        </p:nvSpPr>
        <p:spPr/>
        <p:txBody>
          <a:bodyPr/>
          <a:lstStyle/>
          <a:p>
            <a:fld id="{803E82F1-BBAD-4B69-9EB0-A6318AE186A5}" type="slidenum">
              <a:rPr lang="en-GB" smtClean="0"/>
              <a:t>‹#›</a:t>
            </a:fld>
            <a:endParaRPr lang="en-GB"/>
          </a:p>
        </p:txBody>
      </p:sp>
      <p:pic>
        <p:nvPicPr>
          <p:cNvPr id="5" name="Picture 2">
            <a:extLst>
              <a:ext uri="{FF2B5EF4-FFF2-40B4-BE49-F238E27FC236}">
                <a16:creationId xmlns:a16="http://schemas.microsoft.com/office/drawing/2014/main" id="{338A728E-35AF-4D2C-A3B4-F206334EBE1E}"/>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277648" y="259965"/>
            <a:ext cx="1603375" cy="84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774945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B65664-0BF2-464C-A130-334F99AFC281}"/>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3496B4B-B575-463D-9DFA-FDAA4FBCDF07}"/>
              </a:ext>
            </a:extLst>
          </p:cNvPr>
          <p:cNvSpPr>
            <a:spLocks noGrp="1"/>
          </p:cNvSpPr>
          <p:nvPr>
            <p:ph type="dt" sz="half" idx="10"/>
          </p:nvPr>
        </p:nvSpPr>
        <p:spPr/>
        <p:txBody>
          <a:bodyPr/>
          <a:lstStyle/>
          <a:p>
            <a:fld id="{DCB3AF6C-3AA0-4466-8F9B-1BF44E2CD924}" type="datetimeFigureOut">
              <a:rPr lang="en-GB" smtClean="0"/>
              <a:t>14/01/2022</a:t>
            </a:fld>
            <a:endParaRPr lang="en-GB"/>
          </a:p>
        </p:txBody>
      </p:sp>
      <p:sp>
        <p:nvSpPr>
          <p:cNvPr id="4" name="Footer Placeholder 3">
            <a:extLst>
              <a:ext uri="{FF2B5EF4-FFF2-40B4-BE49-F238E27FC236}">
                <a16:creationId xmlns:a16="http://schemas.microsoft.com/office/drawing/2014/main" id="{AB06A6DA-429B-4DFE-87FF-FC5C0C1D0257}"/>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7F285EB-45F4-4224-ACA1-22943E8B7A0A}"/>
              </a:ext>
            </a:extLst>
          </p:cNvPr>
          <p:cNvSpPr>
            <a:spLocks noGrp="1"/>
          </p:cNvSpPr>
          <p:nvPr>
            <p:ph type="sldNum" sz="quarter" idx="12"/>
          </p:nvPr>
        </p:nvSpPr>
        <p:spPr/>
        <p:txBody>
          <a:bodyPr/>
          <a:lstStyle/>
          <a:p>
            <a:fld id="{803E82F1-BBAD-4B69-9EB0-A6318AE186A5}" type="slidenum">
              <a:rPr lang="en-GB" smtClean="0"/>
              <a:t>‹#›</a:t>
            </a:fld>
            <a:endParaRPr lang="en-GB"/>
          </a:p>
        </p:txBody>
      </p:sp>
    </p:spTree>
    <p:extLst>
      <p:ext uri="{BB962C8B-B14F-4D97-AF65-F5344CB8AC3E}">
        <p14:creationId xmlns:p14="http://schemas.microsoft.com/office/powerpoint/2010/main" val="36027728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0DF8EAA-2F8B-4CD7-A92F-B92F2A969C8D}" type="datetimeFigureOut">
              <a:rPr lang="en-GB" smtClean="0"/>
              <a:t>14/01/2022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1037425-B131-42FF-9533-60E6DA4AE623}" type="slidenum">
              <a:rPr lang="en-GB" smtClean="0"/>
              <a:t>‹#›</a:t>
            </a:fld>
            <a:endParaRPr lang="en-GB"/>
          </a:p>
        </p:txBody>
      </p:sp>
    </p:spTree>
    <p:extLst>
      <p:ext uri="{BB962C8B-B14F-4D97-AF65-F5344CB8AC3E}">
        <p14:creationId xmlns:p14="http://schemas.microsoft.com/office/powerpoint/2010/main" val="17200025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3504" y="767419"/>
            <a:ext cx="10780776" cy="3355848"/>
          </a:xfrm>
        </p:spPr>
        <p:txBody>
          <a:bodyPr anchor="b">
            <a:normAutofit/>
          </a:bodyPr>
          <a:lstStyle>
            <a:lvl1pPr>
              <a:lnSpc>
                <a:spcPct val="80000"/>
              </a:lnSpc>
              <a:defRPr sz="8800" b="0" baseline="0">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667512" y="4204209"/>
            <a:ext cx="9226296" cy="1645920"/>
          </a:xfrm>
        </p:spPr>
        <p:txBody>
          <a:bodyPr anchor="t">
            <a:normAutofit/>
          </a:bodyPr>
          <a:lstStyle>
            <a:lvl1pPr marL="0" indent="0">
              <a:buNone/>
              <a:defRPr sz="3200">
                <a:solidFill>
                  <a:schemeClr val="tx1"/>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0DF8EAA-2F8B-4CD7-A92F-B92F2A969C8D}" type="datetimeFigureOut">
              <a:rPr lang="en-GB" smtClean="0"/>
              <a:t>14/01/2022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1037425-B131-42FF-9533-60E6DA4AE623}" type="slidenum">
              <a:rPr lang="en-GB" smtClean="0"/>
              <a:t>‹#›</a:t>
            </a:fld>
            <a:endParaRPr lang="en-GB"/>
          </a:p>
        </p:txBody>
      </p:sp>
    </p:spTree>
    <p:extLst>
      <p:ext uri="{BB962C8B-B14F-4D97-AF65-F5344CB8AC3E}">
        <p14:creationId xmlns:p14="http://schemas.microsoft.com/office/powerpoint/2010/main" val="22440172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6656" y="1998134"/>
            <a:ext cx="4663440" cy="376732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011330" y="1998134"/>
            <a:ext cx="4663440" cy="376732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0DF8EAA-2F8B-4CD7-A92F-B92F2A969C8D}" type="datetimeFigureOut">
              <a:rPr lang="en-GB" smtClean="0"/>
              <a:t>14/01/2022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1037425-B131-42FF-9533-60E6DA4AE623}" type="slidenum">
              <a:rPr lang="en-GB" smtClean="0"/>
              <a:t>‹#›</a:t>
            </a:fld>
            <a:endParaRPr lang="en-GB"/>
          </a:p>
        </p:txBody>
      </p:sp>
    </p:spTree>
    <p:extLst>
      <p:ext uri="{BB962C8B-B14F-4D97-AF65-F5344CB8AC3E}">
        <p14:creationId xmlns:p14="http://schemas.microsoft.com/office/powerpoint/2010/main" val="165310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676656" y="2040467"/>
            <a:ext cx="4663440" cy="723400"/>
          </a:xfrm>
        </p:spPr>
        <p:txBody>
          <a:bodyPr anchor="ctr">
            <a:normAutofit/>
          </a:bodyPr>
          <a:lstStyle>
            <a:lvl1pPr marL="0" indent="0">
              <a:buNone/>
              <a:defRPr sz="2200" b="0" cap="all" baseline="0">
                <a:solidFill>
                  <a:schemeClr val="tx1">
                    <a:lumMod val="85000"/>
                    <a:lumOff val="1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6656" y="2753084"/>
            <a:ext cx="4663440" cy="3200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07608" y="2038435"/>
            <a:ext cx="4663440" cy="722376"/>
          </a:xfrm>
        </p:spPr>
        <p:txBody>
          <a:bodyPr anchor="ctr">
            <a:normAutofit/>
          </a:bodyPr>
          <a:lstStyle>
            <a:lvl1pPr marL="0" indent="0">
              <a:buNone/>
              <a:defRPr sz="2200" b="0" cap="all" baseline="0">
                <a:solidFill>
                  <a:schemeClr val="tx1">
                    <a:lumMod val="85000"/>
                    <a:lumOff val="1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007608" y="2750990"/>
            <a:ext cx="4663440" cy="3200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0DF8EAA-2F8B-4CD7-A92F-B92F2A969C8D}" type="datetimeFigureOut">
              <a:rPr lang="en-GB" smtClean="0"/>
              <a:t>14/01/2022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1037425-B131-42FF-9533-60E6DA4AE623}" type="slidenum">
              <a:rPr lang="en-GB" smtClean="0"/>
              <a:t>‹#›</a:t>
            </a:fld>
            <a:endParaRPr lang="en-GB"/>
          </a:p>
        </p:txBody>
      </p:sp>
    </p:spTree>
    <p:extLst>
      <p:ext uri="{BB962C8B-B14F-4D97-AF65-F5344CB8AC3E}">
        <p14:creationId xmlns:p14="http://schemas.microsoft.com/office/powerpoint/2010/main" val="15178557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0DF8EAA-2F8B-4CD7-A92F-B92F2A969C8D}" type="datetimeFigureOut">
              <a:rPr lang="en-GB" smtClean="0"/>
              <a:t>14/01/2022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1037425-B131-42FF-9533-60E6DA4AE623}" type="slidenum">
              <a:rPr lang="en-GB" smtClean="0"/>
              <a:t>‹#›</a:t>
            </a:fld>
            <a:endParaRPr lang="en-GB"/>
          </a:p>
        </p:txBody>
      </p:sp>
    </p:spTree>
    <p:extLst>
      <p:ext uri="{BB962C8B-B14F-4D97-AF65-F5344CB8AC3E}">
        <p14:creationId xmlns:p14="http://schemas.microsoft.com/office/powerpoint/2010/main" val="41087283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DF8EAA-2F8B-4CD7-A92F-B92F2A969C8D}" type="datetimeFigureOut">
              <a:rPr lang="en-GB" smtClean="0"/>
              <a:t>14/01/2022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1037425-B131-42FF-9533-60E6DA4AE623}" type="slidenum">
              <a:rPr lang="en-GB" smtClean="0"/>
              <a:t>‹#›</a:t>
            </a:fld>
            <a:endParaRPr lang="en-GB"/>
          </a:p>
        </p:txBody>
      </p:sp>
    </p:spTree>
    <p:extLst>
      <p:ext uri="{BB962C8B-B14F-4D97-AF65-F5344CB8AC3E}">
        <p14:creationId xmlns:p14="http://schemas.microsoft.com/office/powerpoint/2010/main" val="11757951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Rectangle 1"/>
          <p:cNvSpPr/>
          <p:nvPr/>
        </p:nvSpPr>
        <p:spPr>
          <a:xfrm>
            <a:off x="7620000" y="0"/>
            <a:ext cx="457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9" name="Title 8"/>
          <p:cNvSpPr>
            <a:spLocks noGrp="1"/>
          </p:cNvSpPr>
          <p:nvPr>
            <p:ph type="title"/>
          </p:nvPr>
        </p:nvSpPr>
        <p:spPr>
          <a:xfrm>
            <a:off x="8261404" y="542282"/>
            <a:ext cx="3383280" cy="1920240"/>
          </a:xfrm>
        </p:spPr>
        <p:txBody>
          <a:bodyPr anchor="b">
            <a:noAutofit/>
          </a:bodyPr>
          <a:lstStyle>
            <a:lvl1pPr>
              <a:lnSpc>
                <a:spcPct val="85000"/>
              </a:lnSpc>
              <a:defRPr sz="400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762000" y="762000"/>
            <a:ext cx="6096000" cy="45720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275982" y="2511813"/>
            <a:ext cx="3398520" cy="3126987"/>
          </a:xfrm>
        </p:spPr>
        <p:txBody>
          <a:bodyPr>
            <a:normAutofit/>
          </a:bodyPr>
          <a:lstStyle>
            <a:lvl1pPr marL="0" marR="0" indent="0" algn="l" defTabSz="914400" rtl="0" eaLnBrk="1" fontAlgn="auto" latinLnBrk="0" hangingPunct="1">
              <a:lnSpc>
                <a:spcPct val="100000"/>
              </a:lnSpc>
              <a:spcBef>
                <a:spcPts val="1200"/>
              </a:spcBef>
              <a:spcAft>
                <a:spcPts val="0"/>
              </a:spcAft>
              <a:buClrTx/>
              <a:buSzTx/>
              <a:buFontTx/>
              <a:buNone/>
              <a:tabLst/>
              <a:defRPr sz="1800">
                <a:solidFill>
                  <a:srgbClr val="26262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1400"/>
              </a:spcBef>
              <a:spcAft>
                <a:spcPts val="0"/>
              </a:spcAft>
              <a:buClrTx/>
              <a:buSzTx/>
              <a:buFontTx/>
              <a:buNone/>
              <a:tabLst/>
              <a:defRPr/>
            </a:pPr>
            <a:r>
              <a:rPr lang="en-US"/>
              <a:t>Click to edit Master text styles</a:t>
            </a:r>
          </a:p>
        </p:txBody>
      </p:sp>
      <p:sp>
        <p:nvSpPr>
          <p:cNvPr id="5" name="Date Placeholder 4"/>
          <p:cNvSpPr>
            <a:spLocks noGrp="1"/>
          </p:cNvSpPr>
          <p:nvPr>
            <p:ph type="dt" sz="half" idx="10"/>
          </p:nvPr>
        </p:nvSpPr>
        <p:spPr/>
        <p:txBody>
          <a:bodyPr/>
          <a:lstStyle/>
          <a:p>
            <a:fld id="{50DF8EAA-2F8B-4CD7-A92F-B92F2A969C8D}" type="datetimeFigureOut">
              <a:rPr lang="en-GB" smtClean="0"/>
              <a:t>14/01/2022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lvl1pPr>
              <a:defRPr>
                <a:solidFill>
                  <a:srgbClr val="FFFFFF">
                    <a:alpha val="20000"/>
                  </a:srgbClr>
                </a:solidFill>
              </a:defRPr>
            </a:lvl1pPr>
          </a:lstStyle>
          <a:p>
            <a:fld id="{41037425-B131-42FF-9533-60E6DA4AE623}" type="slidenum">
              <a:rPr lang="en-GB" smtClean="0"/>
              <a:t>‹#›</a:t>
            </a:fld>
            <a:endParaRPr lang="en-GB"/>
          </a:p>
        </p:txBody>
      </p:sp>
    </p:spTree>
    <p:extLst>
      <p:ext uri="{BB962C8B-B14F-4D97-AF65-F5344CB8AC3E}">
        <p14:creationId xmlns:p14="http://schemas.microsoft.com/office/powerpoint/2010/main" val="31829098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49224" y="5418667"/>
            <a:ext cx="10780776" cy="613283"/>
          </a:xfrm>
        </p:spPr>
        <p:txBody>
          <a:bodyPr anchor="b">
            <a:normAutofit/>
          </a:bodyPr>
          <a:lstStyle>
            <a:lvl1pPr>
              <a:defRPr sz="32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12192000" cy="5330952"/>
          </a:xfrm>
          <a:solidFill>
            <a:schemeClr val="accent1">
              <a:lumMod val="40000"/>
              <a:lumOff val="60000"/>
            </a:schemeClr>
          </a:solidFill>
        </p:spPr>
        <p:txBody>
          <a:bodyPr anchor="t"/>
          <a:lstStyle>
            <a:lvl1pPr marL="0" indent="0" algn="ctr">
              <a:spcBef>
                <a:spcPts val="800"/>
              </a:spcBef>
              <a:buNone/>
              <a:defRPr sz="3200">
                <a:solidFill>
                  <a:schemeClr val="tx1">
                    <a:lumMod val="75000"/>
                    <a:lumOff val="2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76656" y="5909735"/>
            <a:ext cx="9229344" cy="533400"/>
          </a:xfrm>
        </p:spPr>
        <p:txBody>
          <a:bodyPr>
            <a:normAutofit/>
          </a:bodyPr>
          <a:lstStyle>
            <a:lvl1pPr marL="0" indent="0">
              <a:lnSpc>
                <a:spcPct val="90000"/>
              </a:lnSpc>
              <a:buNone/>
              <a:defRPr sz="1400">
                <a:solidFill>
                  <a:srgbClr val="26262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2" name="Date Placeholder 11"/>
          <p:cNvSpPr>
            <a:spLocks noGrp="1"/>
          </p:cNvSpPr>
          <p:nvPr>
            <p:ph type="dt" sz="half" idx="10"/>
          </p:nvPr>
        </p:nvSpPr>
        <p:spPr/>
        <p:txBody>
          <a:bodyPr/>
          <a:lstStyle>
            <a:lvl1pPr>
              <a:defRPr>
                <a:solidFill>
                  <a:srgbClr val="FFFFFF">
                    <a:alpha val="80000"/>
                  </a:srgbClr>
                </a:solidFill>
              </a:defRPr>
            </a:lvl1pPr>
          </a:lstStyle>
          <a:p>
            <a:fld id="{50DF8EAA-2F8B-4CD7-A92F-B92F2A969C8D}" type="datetimeFigureOut">
              <a:rPr lang="en-GB" smtClean="0"/>
              <a:t>14/01/2022</a:t>
            </a:fld>
            <a:endParaRPr lang="en-GB"/>
          </a:p>
        </p:txBody>
      </p:sp>
      <p:sp>
        <p:nvSpPr>
          <p:cNvPr id="13" name="Footer Placeholder 12"/>
          <p:cNvSpPr>
            <a:spLocks noGrp="1"/>
          </p:cNvSpPr>
          <p:nvPr>
            <p:ph type="ftr" sz="quarter" idx="11"/>
          </p:nvPr>
        </p:nvSpPr>
        <p:spPr/>
        <p:txBody>
          <a:bodyPr/>
          <a:lstStyle>
            <a:lvl1pPr>
              <a:defRPr>
                <a:solidFill>
                  <a:srgbClr val="FFFFFF">
                    <a:alpha val="80000"/>
                  </a:srgbClr>
                </a:solidFill>
              </a:defRPr>
            </a:lvl1pPr>
          </a:lstStyle>
          <a:p>
            <a:endParaRPr lang="en-GB"/>
          </a:p>
        </p:txBody>
      </p:sp>
      <p:sp>
        <p:nvSpPr>
          <p:cNvPr id="14" name="Slide Number Placeholder 13"/>
          <p:cNvSpPr>
            <a:spLocks noGrp="1"/>
          </p:cNvSpPr>
          <p:nvPr>
            <p:ph type="sldNum" sz="quarter" idx="12"/>
          </p:nvPr>
        </p:nvSpPr>
        <p:spPr/>
        <p:txBody>
          <a:bodyPr/>
          <a:lstStyle>
            <a:lvl1pPr>
              <a:defRPr>
                <a:solidFill>
                  <a:srgbClr val="FFFFFF">
                    <a:alpha val="25000"/>
                  </a:srgbClr>
                </a:solidFill>
              </a:defRPr>
            </a:lvl1pPr>
          </a:lstStyle>
          <a:p>
            <a:fld id="{41037425-B131-42FF-9533-60E6DA4AE623}" type="slidenum">
              <a:rPr lang="en-GB" smtClean="0"/>
              <a:t>‹#›</a:t>
            </a:fld>
            <a:endParaRPr lang="en-GB"/>
          </a:p>
        </p:txBody>
      </p:sp>
    </p:spTree>
    <p:extLst>
      <p:ext uri="{BB962C8B-B14F-4D97-AF65-F5344CB8AC3E}">
        <p14:creationId xmlns:p14="http://schemas.microsoft.com/office/powerpoint/2010/main" val="752230847"/>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7" Type="http://schemas.openxmlformats.org/officeDocument/2006/relationships/image" Target="../media/image2.jpeg"/><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image" Target="../media/image1.jpeg"/><Relationship Id="rId5" Type="http://schemas.openxmlformats.org/officeDocument/2006/relationships/theme" Target="../theme/theme2.xml"/><Relationship Id="rId4"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57224" y="499533"/>
            <a:ext cx="10772775" cy="165819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76656" y="2011680"/>
            <a:ext cx="10753725" cy="376618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85800" y="6412447"/>
            <a:ext cx="4114800" cy="228600"/>
          </a:xfrm>
          <a:prstGeom prst="rect">
            <a:avLst/>
          </a:prstGeom>
        </p:spPr>
        <p:txBody>
          <a:bodyPr vert="horz" lIns="91440" tIns="45720" rIns="91440" bIns="45720" rtlCol="0" anchor="ctr"/>
          <a:lstStyle>
            <a:lvl1pPr algn="l">
              <a:defRPr sz="950">
                <a:solidFill>
                  <a:schemeClr val="tx1">
                    <a:alpha val="80000"/>
                  </a:schemeClr>
                </a:solidFill>
              </a:defRPr>
            </a:lvl1pPr>
          </a:lstStyle>
          <a:p>
            <a:fld id="{50DF8EAA-2F8B-4CD7-A92F-B92F2A969C8D}" type="datetimeFigureOut">
              <a:rPr lang="en-GB" smtClean="0"/>
              <a:t>14/01/2022</a:t>
            </a:fld>
            <a:endParaRPr lang="en-GB"/>
          </a:p>
        </p:txBody>
      </p:sp>
      <p:sp>
        <p:nvSpPr>
          <p:cNvPr id="5" name="Footer Placeholder 4"/>
          <p:cNvSpPr>
            <a:spLocks noGrp="1"/>
          </p:cNvSpPr>
          <p:nvPr>
            <p:ph type="ftr" sz="quarter" idx="3"/>
          </p:nvPr>
        </p:nvSpPr>
        <p:spPr>
          <a:xfrm>
            <a:off x="685800" y="6554697"/>
            <a:ext cx="5029200" cy="228600"/>
          </a:xfrm>
          <a:prstGeom prst="rect">
            <a:avLst/>
          </a:prstGeom>
        </p:spPr>
        <p:txBody>
          <a:bodyPr vert="horz" lIns="91440" tIns="45720" rIns="91440" bIns="45720" rtlCol="0" anchor="ctr"/>
          <a:lstStyle>
            <a:lvl1pPr algn="l">
              <a:defRPr sz="950" cap="all" baseline="0">
                <a:solidFill>
                  <a:schemeClr val="tx1">
                    <a:alpha val="80000"/>
                  </a:schemeClr>
                </a:solidFill>
              </a:defRPr>
            </a:lvl1pPr>
          </a:lstStyle>
          <a:p>
            <a:endParaRPr lang="en-GB"/>
          </a:p>
        </p:txBody>
      </p:sp>
      <p:sp>
        <p:nvSpPr>
          <p:cNvPr id="6" name="Slide Number Placeholder 5"/>
          <p:cNvSpPr>
            <a:spLocks noGrp="1"/>
          </p:cNvSpPr>
          <p:nvPr>
            <p:ph type="sldNum" sz="quarter" idx="4"/>
          </p:nvPr>
        </p:nvSpPr>
        <p:spPr>
          <a:xfrm>
            <a:off x="8763926" y="5876412"/>
            <a:ext cx="2926080" cy="1397039"/>
          </a:xfrm>
          <a:prstGeom prst="rect">
            <a:avLst/>
          </a:prstGeom>
        </p:spPr>
        <p:txBody>
          <a:bodyPr vert="horz" lIns="91440" tIns="45720" rIns="91440" bIns="45720" rtlCol="0" anchor="b"/>
          <a:lstStyle>
            <a:lvl1pPr algn="r">
              <a:defRPr sz="10300" b="0">
                <a:ln>
                  <a:noFill/>
                </a:ln>
                <a:solidFill>
                  <a:schemeClr val="accent1">
                    <a:alpha val="25000"/>
                  </a:schemeClr>
                </a:solidFill>
                <a:latin typeface="+mj-lt"/>
              </a:defRPr>
            </a:lvl1pPr>
          </a:lstStyle>
          <a:p>
            <a:fld id="{41037425-B131-42FF-9533-60E6DA4AE623}" type="slidenum">
              <a:rPr lang="en-GB" smtClean="0"/>
              <a:t>‹#›</a:t>
            </a:fld>
            <a:endParaRPr lang="en-GB"/>
          </a:p>
        </p:txBody>
      </p:sp>
    </p:spTree>
    <p:extLst>
      <p:ext uri="{BB962C8B-B14F-4D97-AF65-F5344CB8AC3E}">
        <p14:creationId xmlns:p14="http://schemas.microsoft.com/office/powerpoint/2010/main" val="100938608"/>
      </p:ext>
    </p:extLst>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 id="2147483864" r:id="rId12"/>
  </p:sldLayoutIdLst>
  <p:txStyles>
    <p:title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p:titleStyle>
    <p:bodyStyle>
      <a:lvl1pPr marL="91440" indent="-91440" algn="l" defTabSz="914400" rtl="0" eaLnBrk="1" latinLnBrk="0" hangingPunct="1">
        <a:lnSpc>
          <a:spcPct val="85000"/>
        </a:lnSpc>
        <a:spcBef>
          <a:spcPts val="1300"/>
        </a:spcBef>
        <a:buFont typeface="Arial" pitchFamily="34" charset="0"/>
        <a:buChar char=" "/>
        <a:defRPr sz="2400" kern="1200">
          <a:solidFill>
            <a:schemeClr val="tx1">
              <a:lumMod val="85000"/>
              <a:lumOff val="15000"/>
            </a:schemeClr>
          </a:solidFill>
          <a:latin typeface="+mn-lt"/>
          <a:ea typeface="+mn-ea"/>
          <a:cs typeface="+mn-cs"/>
        </a:defRPr>
      </a:lvl1pPr>
      <a:lvl2pPr marL="347472" indent="-342900" algn="l" defTabSz="914400" rtl="0" eaLnBrk="1" latinLnBrk="0" hangingPunct="1">
        <a:lnSpc>
          <a:spcPct val="85000"/>
        </a:lnSpc>
        <a:spcBef>
          <a:spcPts val="600"/>
        </a:spcBef>
        <a:buFont typeface="Arial" pitchFamily="34" charset="0"/>
        <a:buChar char=" "/>
        <a:defRPr sz="2400" kern="1200">
          <a:solidFill>
            <a:schemeClr val="tx1">
              <a:lumMod val="85000"/>
              <a:lumOff val="15000"/>
            </a:schemeClr>
          </a:solidFill>
          <a:latin typeface="+mn-lt"/>
          <a:ea typeface="+mn-ea"/>
          <a:cs typeface="+mn-cs"/>
        </a:defRPr>
      </a:lvl2pPr>
      <a:lvl3pPr marL="548640" indent="-548640" algn="l" defTabSz="914400" rtl="0" eaLnBrk="1" latinLnBrk="0" hangingPunct="1">
        <a:lnSpc>
          <a:spcPct val="85000"/>
        </a:lnSpc>
        <a:spcBef>
          <a:spcPts val="600"/>
        </a:spcBef>
        <a:buFont typeface="Arial" pitchFamily="34" charset="0"/>
        <a:buChar char=" "/>
        <a:defRPr sz="2000" i="1" kern="1200">
          <a:solidFill>
            <a:schemeClr val="tx1">
              <a:lumMod val="85000"/>
              <a:lumOff val="15000"/>
            </a:schemeClr>
          </a:solidFill>
          <a:latin typeface="+mn-lt"/>
          <a:ea typeface="+mn-ea"/>
          <a:cs typeface="+mn-cs"/>
        </a:defRPr>
      </a:lvl3pPr>
      <a:lvl4pPr marL="822960" indent="-82296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4pPr>
      <a:lvl5pPr marL="1097280" indent="-109728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8BAE437D-06C1-402E-A568-DE8D12C8E977}"/>
              </a:ext>
            </a:extLst>
          </p:cNvPr>
          <p:cNvSpPr>
            <a:spLocks noGrp="1" noChangeArrowheads="1"/>
          </p:cNvSpPr>
          <p:nvPr>
            <p:ph type="title"/>
          </p:nvPr>
        </p:nvSpPr>
        <p:spPr bwMode="auto">
          <a:xfrm>
            <a:off x="1016000" y="304800"/>
            <a:ext cx="10363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5782" tIns="47891" rIns="95782" bIns="47891" numCol="1" anchor="ctr" anchorCtr="0" compatLnSpc="1">
            <a:prstTxWarp prst="textNoShape">
              <a:avLst/>
            </a:prstTxWarp>
          </a:bodyPr>
          <a:lstStyle/>
          <a:p>
            <a:pPr lvl="0"/>
            <a:r>
              <a:rPr lang="en-GB" altLang="en-GB"/>
              <a:t>Click to edit Master title style</a:t>
            </a:r>
          </a:p>
        </p:txBody>
      </p:sp>
      <p:sp>
        <p:nvSpPr>
          <p:cNvPr id="1027" name="Rectangle 3">
            <a:extLst>
              <a:ext uri="{FF2B5EF4-FFF2-40B4-BE49-F238E27FC236}">
                <a16:creationId xmlns:a16="http://schemas.microsoft.com/office/drawing/2014/main" id="{4810AA23-42BA-46C4-A6C5-C95B4E759C9D}"/>
              </a:ext>
            </a:extLst>
          </p:cNvPr>
          <p:cNvSpPr>
            <a:spLocks noGrp="1" noChangeArrowheads="1"/>
          </p:cNvSpPr>
          <p:nvPr>
            <p:ph type="body" idx="1"/>
          </p:nvPr>
        </p:nvSpPr>
        <p:spPr bwMode="auto">
          <a:xfrm>
            <a:off x="914400" y="1981200"/>
            <a:ext cx="10363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5782" tIns="47891" rIns="95782" bIns="47891" numCol="1" anchor="t" anchorCtr="0" compatLnSpc="1">
            <a:prstTxWarp prst="textNoShape">
              <a:avLst/>
            </a:prstTxWarp>
          </a:bodyPr>
          <a:lstStyle/>
          <a:p>
            <a:pPr lvl="0"/>
            <a:r>
              <a:rPr lang="en-GB" altLang="en-GB"/>
              <a:t>Click to edit Master text styles</a:t>
            </a:r>
          </a:p>
          <a:p>
            <a:pPr lvl="1"/>
            <a:r>
              <a:rPr lang="en-GB" altLang="en-GB"/>
              <a:t>Second level</a:t>
            </a:r>
          </a:p>
          <a:p>
            <a:pPr lvl="2"/>
            <a:r>
              <a:rPr lang="en-GB" altLang="en-GB"/>
              <a:t>Third level</a:t>
            </a:r>
          </a:p>
          <a:p>
            <a:pPr lvl="3"/>
            <a:r>
              <a:rPr lang="en-GB" altLang="en-GB"/>
              <a:t>Fourth level</a:t>
            </a:r>
          </a:p>
          <a:p>
            <a:pPr lvl="4"/>
            <a:r>
              <a:rPr lang="en-GB" altLang="en-GB"/>
              <a:t>Fifth level</a:t>
            </a:r>
          </a:p>
        </p:txBody>
      </p:sp>
      <p:sp>
        <p:nvSpPr>
          <p:cNvPr id="1028" name="Rectangle 4">
            <a:extLst>
              <a:ext uri="{FF2B5EF4-FFF2-40B4-BE49-F238E27FC236}">
                <a16:creationId xmlns:a16="http://schemas.microsoft.com/office/drawing/2014/main" id="{2FF7932A-2C24-491F-AC29-210AC4AB8302}"/>
              </a:ext>
            </a:extLst>
          </p:cNvPr>
          <p:cNvSpPr>
            <a:spLocks noGrp="1" noChangeArrowheads="1"/>
          </p:cNvSpPr>
          <p:nvPr>
            <p:ph type="dt" sz="half" idx="2"/>
          </p:nvPr>
        </p:nvSpPr>
        <p:spPr bwMode="auto">
          <a:xfrm>
            <a:off x="914400" y="6248400"/>
            <a:ext cx="2540000" cy="457200"/>
          </a:xfrm>
          <a:prstGeom prst="rect">
            <a:avLst/>
          </a:prstGeom>
          <a:noFill/>
          <a:ln w="9525">
            <a:noFill/>
            <a:miter lim="800000"/>
            <a:headEnd/>
            <a:tailEnd/>
          </a:ln>
          <a:effectLst/>
        </p:spPr>
        <p:txBody>
          <a:bodyPr vert="horz" wrap="square" lIns="95782" tIns="47891" rIns="95782" bIns="47891" numCol="1" anchor="t" anchorCtr="0" compatLnSpc="1">
            <a:prstTxWarp prst="textNoShape">
              <a:avLst/>
            </a:prstTxWarp>
          </a:bodyPr>
          <a:lstStyle>
            <a:lvl1pPr>
              <a:defRPr sz="1500"/>
            </a:lvl1pPr>
          </a:lstStyle>
          <a:p>
            <a:pPr eaLnBrk="0" fontAlgn="base" hangingPunct="0">
              <a:spcBef>
                <a:spcPct val="0"/>
              </a:spcBef>
              <a:spcAft>
                <a:spcPct val="0"/>
              </a:spcAft>
              <a:defRPr/>
            </a:pPr>
            <a:endParaRPr lang="en-GB" altLang="en-GB">
              <a:solidFill>
                <a:srgbClr val="000000"/>
              </a:solidFill>
            </a:endParaRPr>
          </a:p>
        </p:txBody>
      </p:sp>
      <p:sp>
        <p:nvSpPr>
          <p:cNvPr id="1029" name="Rectangle 5">
            <a:extLst>
              <a:ext uri="{FF2B5EF4-FFF2-40B4-BE49-F238E27FC236}">
                <a16:creationId xmlns:a16="http://schemas.microsoft.com/office/drawing/2014/main" id="{C0F2B6BA-83B6-4567-8929-EDB6B80B244C}"/>
              </a:ext>
            </a:extLst>
          </p:cNvPr>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5782" tIns="47891" rIns="95782" bIns="47891" numCol="1" anchor="t" anchorCtr="0" compatLnSpc="1">
            <a:prstTxWarp prst="textNoShape">
              <a:avLst/>
            </a:prstTxWarp>
          </a:bodyPr>
          <a:lstStyle>
            <a:lvl1pPr algn="ctr">
              <a:defRPr sz="1500"/>
            </a:lvl1pPr>
          </a:lstStyle>
          <a:p>
            <a:pPr eaLnBrk="0" fontAlgn="base" hangingPunct="0">
              <a:spcBef>
                <a:spcPct val="0"/>
              </a:spcBef>
              <a:spcAft>
                <a:spcPct val="0"/>
              </a:spcAft>
              <a:defRPr/>
            </a:pPr>
            <a:endParaRPr lang="en-GB" altLang="en-GB">
              <a:solidFill>
                <a:srgbClr val="000000"/>
              </a:solidFill>
            </a:endParaRPr>
          </a:p>
        </p:txBody>
      </p:sp>
      <p:sp>
        <p:nvSpPr>
          <p:cNvPr id="1030" name="Rectangle 6">
            <a:extLst>
              <a:ext uri="{FF2B5EF4-FFF2-40B4-BE49-F238E27FC236}">
                <a16:creationId xmlns:a16="http://schemas.microsoft.com/office/drawing/2014/main" id="{DE64E449-DBCD-408E-8B91-38BF0E8D4B24}"/>
              </a:ext>
            </a:extLst>
          </p:cNvPr>
          <p:cNvSpPr>
            <a:spLocks noGrp="1" noChangeArrowheads="1"/>
          </p:cNvSpPr>
          <p:nvPr>
            <p:ph type="sldNum" sz="quarter" idx="4"/>
          </p:nvPr>
        </p:nvSpPr>
        <p:spPr bwMode="auto">
          <a:xfrm>
            <a:off x="8737600" y="6248400"/>
            <a:ext cx="2540000" cy="457200"/>
          </a:xfrm>
          <a:prstGeom prst="rect">
            <a:avLst/>
          </a:prstGeom>
          <a:noFill/>
          <a:ln w="9525">
            <a:noFill/>
            <a:miter lim="800000"/>
            <a:headEnd/>
            <a:tailEnd/>
          </a:ln>
          <a:effectLst/>
        </p:spPr>
        <p:txBody>
          <a:bodyPr vert="horz" wrap="square" lIns="95782" tIns="47891" rIns="95782" bIns="47891" numCol="1" anchor="t" anchorCtr="0" compatLnSpc="1">
            <a:prstTxWarp prst="textNoShape">
              <a:avLst/>
            </a:prstTxWarp>
          </a:bodyPr>
          <a:lstStyle>
            <a:lvl1pPr algn="r">
              <a:defRPr sz="1500"/>
            </a:lvl1pPr>
          </a:lstStyle>
          <a:p>
            <a:pPr eaLnBrk="0" fontAlgn="base" hangingPunct="0">
              <a:spcBef>
                <a:spcPct val="0"/>
              </a:spcBef>
              <a:spcAft>
                <a:spcPct val="0"/>
              </a:spcAft>
              <a:defRPr/>
            </a:pPr>
            <a:fld id="{289FFA5E-EB57-4A15-A5D4-99A94B2BDB98}" type="slidenum">
              <a:rPr lang="en-GB" altLang="en-GB" smtClean="0">
                <a:solidFill>
                  <a:srgbClr val="000000"/>
                </a:solidFill>
              </a:rPr>
              <a:pPr eaLnBrk="0" fontAlgn="base" hangingPunct="0">
                <a:spcBef>
                  <a:spcPct val="0"/>
                </a:spcBef>
                <a:spcAft>
                  <a:spcPct val="0"/>
                </a:spcAft>
                <a:defRPr/>
              </a:pPr>
              <a:t>‹#›</a:t>
            </a:fld>
            <a:endParaRPr lang="en-GB" altLang="en-GB">
              <a:solidFill>
                <a:srgbClr val="000000"/>
              </a:solidFill>
            </a:endParaRPr>
          </a:p>
        </p:txBody>
      </p:sp>
      <p:pic>
        <p:nvPicPr>
          <p:cNvPr id="1031" name="Picture 20" descr="BlueSwoosh">
            <a:extLst>
              <a:ext uri="{FF2B5EF4-FFF2-40B4-BE49-F238E27FC236}">
                <a16:creationId xmlns:a16="http://schemas.microsoft.com/office/drawing/2014/main" id="{E9F5275B-2E2F-4E21-B765-E58EE3847A47}"/>
              </a:ext>
            </a:extLst>
          </p:cNvPr>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5862" y="0"/>
            <a:ext cx="1256127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2" name="Picture 21" descr="Top Band">
            <a:extLst>
              <a:ext uri="{FF2B5EF4-FFF2-40B4-BE49-F238E27FC236}">
                <a16:creationId xmlns:a16="http://schemas.microsoft.com/office/drawing/2014/main" id="{0CAA3460-2555-4132-B033-2B136072132C}"/>
              </a:ext>
            </a:extLst>
          </p:cNvPr>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144584" y="-53974"/>
            <a:ext cx="12844585" cy="55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3" name="Text Box 22">
            <a:extLst>
              <a:ext uri="{FF2B5EF4-FFF2-40B4-BE49-F238E27FC236}">
                <a16:creationId xmlns:a16="http://schemas.microsoft.com/office/drawing/2014/main" id="{19576BC5-9111-44A7-9803-77DCDA98EAD6}"/>
              </a:ext>
            </a:extLst>
          </p:cNvPr>
          <p:cNvSpPr txBox="1">
            <a:spLocks noChangeArrowheads="1"/>
          </p:cNvSpPr>
          <p:nvPr userDrawn="1"/>
        </p:nvSpPr>
        <p:spPr bwMode="auto">
          <a:xfrm>
            <a:off x="7328878" y="109539"/>
            <a:ext cx="4935415" cy="34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415" tIns="34208" rIns="68415" bIns="34208">
            <a:spAutoFit/>
          </a:bodyPr>
          <a:lstStyle>
            <a:lvl1pPr defTabSz="684213">
              <a:defRPr sz="2400">
                <a:solidFill>
                  <a:schemeClr val="tx1"/>
                </a:solidFill>
                <a:latin typeface="Times" panose="02020603050405020304" pitchFamily="18" charset="0"/>
              </a:defRPr>
            </a:lvl1pPr>
            <a:lvl2pPr marL="742950" indent="-285750" defTabSz="684213">
              <a:defRPr sz="2400">
                <a:solidFill>
                  <a:schemeClr val="tx1"/>
                </a:solidFill>
                <a:latin typeface="Times" panose="02020603050405020304" pitchFamily="18" charset="0"/>
              </a:defRPr>
            </a:lvl2pPr>
            <a:lvl3pPr marL="1143000" indent="-228600" defTabSz="684213">
              <a:defRPr sz="2400">
                <a:solidFill>
                  <a:schemeClr val="tx1"/>
                </a:solidFill>
                <a:latin typeface="Times" panose="02020603050405020304" pitchFamily="18" charset="0"/>
              </a:defRPr>
            </a:lvl3pPr>
            <a:lvl4pPr marL="1600200" indent="-228600" defTabSz="684213">
              <a:defRPr sz="2400">
                <a:solidFill>
                  <a:schemeClr val="tx1"/>
                </a:solidFill>
                <a:latin typeface="Times" panose="02020603050405020304" pitchFamily="18" charset="0"/>
              </a:defRPr>
            </a:lvl4pPr>
            <a:lvl5pPr marL="2057400" indent="-228600" defTabSz="684213">
              <a:defRPr sz="2400">
                <a:solidFill>
                  <a:schemeClr val="tx1"/>
                </a:solidFill>
                <a:latin typeface="Times" panose="02020603050405020304" pitchFamily="18" charset="0"/>
              </a:defRPr>
            </a:lvl5pPr>
            <a:lvl6pPr marL="2514600" indent="-228600" defTabSz="684213"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684213"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684213"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684213" eaLnBrk="0" fontAlgn="base" hangingPunct="0">
              <a:spcBef>
                <a:spcPct val="0"/>
              </a:spcBef>
              <a:spcAft>
                <a:spcPct val="0"/>
              </a:spcAft>
              <a:defRPr sz="2400">
                <a:solidFill>
                  <a:schemeClr val="tx1"/>
                </a:solidFill>
                <a:latin typeface="Times" panose="02020603050405020304" pitchFamily="18" charset="0"/>
              </a:defRPr>
            </a:lvl9pPr>
          </a:lstStyle>
          <a:p>
            <a:pPr marL="0" marR="0" lvl="0" indent="0" algn="r" defTabSz="684213" rtl="0" eaLnBrk="0" fontAlgn="base" latinLnBrk="0" hangingPunct="0">
              <a:lnSpc>
                <a:spcPct val="100000"/>
              </a:lnSpc>
              <a:spcBef>
                <a:spcPct val="50000"/>
              </a:spcBef>
              <a:spcAft>
                <a:spcPct val="0"/>
              </a:spcAft>
              <a:buClrTx/>
              <a:buSzTx/>
              <a:buFontTx/>
              <a:buNone/>
              <a:tabLst/>
              <a:defRPr/>
            </a:pPr>
            <a:r>
              <a:rPr kumimoji="0" lang="en-GB" altLang="en-GB" sz="1800" b="0" i="0" u="none" strike="noStrike" kern="1200" cap="none" spc="0" normalizeH="0" baseline="0" noProof="0">
                <a:ln>
                  <a:noFill/>
                </a:ln>
                <a:solidFill>
                  <a:srgbClr val="0000CC"/>
                </a:solidFill>
                <a:effectLst/>
                <a:uLnTx/>
                <a:uFillTx/>
                <a:latin typeface="Arial" panose="020B0604020202020204" pitchFamily="34" charset="0"/>
                <a:ea typeface="+mn-ea"/>
                <a:cs typeface="+mn-cs"/>
              </a:rPr>
              <a:t>www.coventry.gov.uk</a:t>
            </a:r>
          </a:p>
        </p:txBody>
      </p:sp>
    </p:spTree>
    <p:extLst>
      <p:ext uri="{BB962C8B-B14F-4D97-AF65-F5344CB8AC3E}">
        <p14:creationId xmlns:p14="http://schemas.microsoft.com/office/powerpoint/2010/main" val="1487067423"/>
      </p:ext>
    </p:extLst>
  </p:cSld>
  <p:clrMap bg1="lt1" tx1="dk1" bg2="lt2" tx2="dk2" accent1="accent1" accent2="accent2" accent3="accent3" accent4="accent4" accent5="accent5" accent6="accent6" hlink="hlink" folHlink="folHlink"/>
  <p:sldLayoutIdLst>
    <p:sldLayoutId id="2147483866" r:id="rId1"/>
    <p:sldLayoutId id="2147483867" r:id="rId2"/>
    <p:sldLayoutId id="2147483868" r:id="rId3"/>
    <p:sldLayoutId id="2147483869" r:id="rId4"/>
  </p:sldLayoutIdLst>
  <p:txStyles>
    <p:titleStyle>
      <a:lvl1pPr algn="r" defTabSz="957263" rtl="0" eaLnBrk="0" fontAlgn="base" hangingPunct="0">
        <a:spcBef>
          <a:spcPct val="0"/>
        </a:spcBef>
        <a:spcAft>
          <a:spcPct val="0"/>
        </a:spcAft>
        <a:defRPr sz="2500" b="1">
          <a:solidFill>
            <a:schemeClr val="accent2"/>
          </a:solidFill>
          <a:latin typeface="+mj-lt"/>
          <a:ea typeface="+mj-ea"/>
          <a:cs typeface="+mj-cs"/>
        </a:defRPr>
      </a:lvl1pPr>
      <a:lvl2pPr algn="r" defTabSz="957263" rtl="0" eaLnBrk="0" fontAlgn="base" hangingPunct="0">
        <a:spcBef>
          <a:spcPct val="0"/>
        </a:spcBef>
        <a:spcAft>
          <a:spcPct val="0"/>
        </a:spcAft>
        <a:defRPr sz="2500" b="1">
          <a:solidFill>
            <a:schemeClr val="accent2"/>
          </a:solidFill>
          <a:latin typeface="Arial" charset="0"/>
        </a:defRPr>
      </a:lvl2pPr>
      <a:lvl3pPr algn="r" defTabSz="957263" rtl="0" eaLnBrk="0" fontAlgn="base" hangingPunct="0">
        <a:spcBef>
          <a:spcPct val="0"/>
        </a:spcBef>
        <a:spcAft>
          <a:spcPct val="0"/>
        </a:spcAft>
        <a:defRPr sz="2500" b="1">
          <a:solidFill>
            <a:schemeClr val="accent2"/>
          </a:solidFill>
          <a:latin typeface="Arial" charset="0"/>
        </a:defRPr>
      </a:lvl3pPr>
      <a:lvl4pPr algn="r" defTabSz="957263" rtl="0" eaLnBrk="0" fontAlgn="base" hangingPunct="0">
        <a:spcBef>
          <a:spcPct val="0"/>
        </a:spcBef>
        <a:spcAft>
          <a:spcPct val="0"/>
        </a:spcAft>
        <a:defRPr sz="2500" b="1">
          <a:solidFill>
            <a:schemeClr val="accent2"/>
          </a:solidFill>
          <a:latin typeface="Arial" charset="0"/>
        </a:defRPr>
      </a:lvl4pPr>
      <a:lvl5pPr algn="r" defTabSz="957263" rtl="0" eaLnBrk="0" fontAlgn="base" hangingPunct="0">
        <a:spcBef>
          <a:spcPct val="0"/>
        </a:spcBef>
        <a:spcAft>
          <a:spcPct val="0"/>
        </a:spcAft>
        <a:defRPr sz="2500" b="1">
          <a:solidFill>
            <a:schemeClr val="accent2"/>
          </a:solidFill>
          <a:latin typeface="Arial" charset="0"/>
        </a:defRPr>
      </a:lvl5pPr>
      <a:lvl6pPr marL="457200" algn="r" defTabSz="957263" rtl="0" fontAlgn="base">
        <a:spcBef>
          <a:spcPct val="0"/>
        </a:spcBef>
        <a:spcAft>
          <a:spcPct val="0"/>
        </a:spcAft>
        <a:defRPr sz="2500" b="1">
          <a:solidFill>
            <a:schemeClr val="accent2"/>
          </a:solidFill>
          <a:latin typeface="Arial" charset="0"/>
        </a:defRPr>
      </a:lvl6pPr>
      <a:lvl7pPr marL="914400" algn="r" defTabSz="957263" rtl="0" fontAlgn="base">
        <a:spcBef>
          <a:spcPct val="0"/>
        </a:spcBef>
        <a:spcAft>
          <a:spcPct val="0"/>
        </a:spcAft>
        <a:defRPr sz="2500" b="1">
          <a:solidFill>
            <a:schemeClr val="accent2"/>
          </a:solidFill>
          <a:latin typeface="Arial" charset="0"/>
        </a:defRPr>
      </a:lvl7pPr>
      <a:lvl8pPr marL="1371600" algn="r" defTabSz="957263" rtl="0" fontAlgn="base">
        <a:spcBef>
          <a:spcPct val="0"/>
        </a:spcBef>
        <a:spcAft>
          <a:spcPct val="0"/>
        </a:spcAft>
        <a:defRPr sz="2500" b="1">
          <a:solidFill>
            <a:schemeClr val="accent2"/>
          </a:solidFill>
          <a:latin typeface="Arial" charset="0"/>
        </a:defRPr>
      </a:lvl8pPr>
      <a:lvl9pPr marL="1828800" algn="r" defTabSz="957263" rtl="0" fontAlgn="base">
        <a:spcBef>
          <a:spcPct val="0"/>
        </a:spcBef>
        <a:spcAft>
          <a:spcPct val="0"/>
        </a:spcAft>
        <a:defRPr sz="2500" b="1">
          <a:solidFill>
            <a:schemeClr val="accent2"/>
          </a:solidFill>
          <a:latin typeface="Arial" charset="0"/>
        </a:defRPr>
      </a:lvl9pPr>
    </p:titleStyle>
    <p:bodyStyle>
      <a:lvl1pPr marL="358775" indent="-358775" algn="l" defTabSz="957263" rtl="0" eaLnBrk="0" fontAlgn="base" hangingPunct="0">
        <a:spcBef>
          <a:spcPct val="20000"/>
        </a:spcBef>
        <a:spcAft>
          <a:spcPct val="0"/>
        </a:spcAft>
        <a:buChar char="•"/>
        <a:defRPr sz="3400">
          <a:solidFill>
            <a:schemeClr val="tx1"/>
          </a:solidFill>
          <a:latin typeface="+mn-lt"/>
          <a:ea typeface="+mn-ea"/>
          <a:cs typeface="+mn-cs"/>
        </a:defRPr>
      </a:lvl1pPr>
      <a:lvl2pPr marL="777875" indent="-298450" algn="l" defTabSz="957263" rtl="0" eaLnBrk="0" fontAlgn="base" hangingPunct="0">
        <a:spcBef>
          <a:spcPct val="20000"/>
        </a:spcBef>
        <a:spcAft>
          <a:spcPct val="0"/>
        </a:spcAft>
        <a:buChar char="–"/>
        <a:defRPr sz="2900">
          <a:solidFill>
            <a:schemeClr val="tx1"/>
          </a:solidFill>
          <a:latin typeface="+mn-lt"/>
        </a:defRPr>
      </a:lvl2pPr>
      <a:lvl3pPr marL="1196975" indent="-239713" algn="l" defTabSz="957263" rtl="0" eaLnBrk="0" fontAlgn="base" hangingPunct="0">
        <a:spcBef>
          <a:spcPct val="20000"/>
        </a:spcBef>
        <a:spcAft>
          <a:spcPct val="0"/>
        </a:spcAft>
        <a:buChar char="•"/>
        <a:defRPr sz="2500">
          <a:solidFill>
            <a:schemeClr val="tx1"/>
          </a:solidFill>
          <a:latin typeface="+mn-lt"/>
        </a:defRPr>
      </a:lvl3pPr>
      <a:lvl4pPr marL="1676400" indent="-239713" algn="l" defTabSz="957263" rtl="0" eaLnBrk="0" fontAlgn="base" hangingPunct="0">
        <a:spcBef>
          <a:spcPct val="20000"/>
        </a:spcBef>
        <a:spcAft>
          <a:spcPct val="0"/>
        </a:spcAft>
        <a:buChar char="–"/>
        <a:defRPr sz="2100">
          <a:solidFill>
            <a:schemeClr val="tx1"/>
          </a:solidFill>
          <a:latin typeface="+mn-lt"/>
        </a:defRPr>
      </a:lvl4pPr>
      <a:lvl5pPr marL="2154238" indent="-238125" algn="l" defTabSz="957263" rtl="0" eaLnBrk="0" fontAlgn="base" hangingPunct="0">
        <a:spcBef>
          <a:spcPct val="20000"/>
        </a:spcBef>
        <a:spcAft>
          <a:spcPct val="0"/>
        </a:spcAft>
        <a:buChar char="»"/>
        <a:defRPr sz="2100">
          <a:solidFill>
            <a:schemeClr val="tx1"/>
          </a:solidFill>
          <a:latin typeface="+mn-lt"/>
        </a:defRPr>
      </a:lvl5pPr>
      <a:lvl6pPr marL="2611438" indent="-238125" algn="l" defTabSz="957263" rtl="0" fontAlgn="base">
        <a:spcBef>
          <a:spcPct val="20000"/>
        </a:spcBef>
        <a:spcAft>
          <a:spcPct val="0"/>
        </a:spcAft>
        <a:buChar char="»"/>
        <a:defRPr sz="2100">
          <a:solidFill>
            <a:schemeClr val="tx1"/>
          </a:solidFill>
          <a:latin typeface="+mn-lt"/>
        </a:defRPr>
      </a:lvl6pPr>
      <a:lvl7pPr marL="3068638" indent="-238125" algn="l" defTabSz="957263" rtl="0" fontAlgn="base">
        <a:spcBef>
          <a:spcPct val="20000"/>
        </a:spcBef>
        <a:spcAft>
          <a:spcPct val="0"/>
        </a:spcAft>
        <a:buChar char="»"/>
        <a:defRPr sz="2100">
          <a:solidFill>
            <a:schemeClr val="tx1"/>
          </a:solidFill>
          <a:latin typeface="+mn-lt"/>
        </a:defRPr>
      </a:lvl7pPr>
      <a:lvl8pPr marL="3525838" indent="-238125" algn="l" defTabSz="957263" rtl="0" fontAlgn="base">
        <a:spcBef>
          <a:spcPct val="20000"/>
        </a:spcBef>
        <a:spcAft>
          <a:spcPct val="0"/>
        </a:spcAft>
        <a:buChar char="»"/>
        <a:defRPr sz="2100">
          <a:solidFill>
            <a:schemeClr val="tx1"/>
          </a:solidFill>
          <a:latin typeface="+mn-lt"/>
        </a:defRPr>
      </a:lvl8pPr>
      <a:lvl9pPr marL="3983038" indent="-238125" algn="l" defTabSz="957263" rtl="0" fontAlgn="base">
        <a:spcBef>
          <a:spcPct val="20000"/>
        </a:spcBef>
        <a:spcAft>
          <a:spcPct val="0"/>
        </a:spcAft>
        <a:buChar char="»"/>
        <a:defRPr sz="21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10" Type="http://schemas.openxmlformats.org/officeDocument/2006/relationships/hyperlink" Target="https://svgsilh.com/image/2023213.html" TargetMode="External"/><Relationship Id="rId4" Type="http://schemas.openxmlformats.org/officeDocument/2006/relationships/diagramLayout" Target="../diagrams/layout3.xml"/><Relationship Id="rId9" Type="http://schemas.openxmlformats.org/officeDocument/2006/relationships/image" Target="../media/image14.svg"/></Relationships>
</file>

<file path=ppt/slides/_rels/slide12.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10" Type="http://schemas.openxmlformats.org/officeDocument/2006/relationships/hyperlink" Target="http://armenia.eregulations.org/procedure/8/step/45?l=en" TargetMode="External"/><Relationship Id="rId4" Type="http://schemas.openxmlformats.org/officeDocument/2006/relationships/diagramLayout" Target="../diagrams/layout4.xml"/><Relationship Id="rId9" Type="http://schemas.microsoft.com/office/2007/relationships/hdphoto" Target="../media/hdphoto1.wdp"/></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hyperlink" Target="https://www.bell-foundation.org.uk/resources/detail/3d-shapes/"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hyperlink" Target="http://www.publicdomainfiles.com/show_file.php?id=13920585022559"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6.xml"/><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15.xml"/><Relationship Id="rId1" Type="http://schemas.openxmlformats.org/officeDocument/2006/relationships/slideLayout" Target="../slideLayouts/slideLayout6.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 Id="rId9" Type="http://schemas.openxmlformats.org/officeDocument/2006/relationships/hyperlink" Target="https://en.wikipedia.org/wiki/Google_Images"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6.xml"/><Relationship Id="rId1" Type="http://schemas.openxmlformats.org/officeDocument/2006/relationships/slideLayout" Target="../slideLayouts/slideLayout6.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7.xml"/><Relationship Id="rId1" Type="http://schemas.openxmlformats.org/officeDocument/2006/relationships/slideLayout" Target="../slideLayouts/slideLayout6.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2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hyperlink" Target="https://en.wikipedia.org/wiki/Holes_(novel)" TargetMode="External"/></Relationships>
</file>

<file path=ppt/slides/_rels/slide22.xml.rels><?xml version="1.0" encoding="UTF-8" standalone="yes"?>
<Relationships xmlns="http://schemas.openxmlformats.org/package/2006/relationships"><Relationship Id="rId8" Type="http://schemas.openxmlformats.org/officeDocument/2006/relationships/diagramQuickStyle" Target="../diagrams/quickStyle5.xml"/><Relationship Id="rId3" Type="http://schemas.openxmlformats.org/officeDocument/2006/relationships/image" Target="../media/image38.png"/><Relationship Id="rId7" Type="http://schemas.openxmlformats.org/officeDocument/2006/relationships/diagramLayout" Target="../diagrams/layout5.xml"/><Relationship Id="rId2" Type="http://schemas.openxmlformats.org/officeDocument/2006/relationships/notesSlide" Target="../notesSlides/notesSlide19.xml"/><Relationship Id="rId1" Type="http://schemas.openxmlformats.org/officeDocument/2006/relationships/slideLayout" Target="../slideLayouts/slideLayout6.xml"/><Relationship Id="rId6" Type="http://schemas.openxmlformats.org/officeDocument/2006/relationships/diagramData" Target="../diagrams/data5.xml"/><Relationship Id="rId11" Type="http://schemas.openxmlformats.org/officeDocument/2006/relationships/image" Target="../media/image40.png"/><Relationship Id="rId5" Type="http://schemas.openxmlformats.org/officeDocument/2006/relationships/hyperlink" Target="http://www.otherfood-devos.com/2016/06/a-christians-call.html" TargetMode="External"/><Relationship Id="rId10" Type="http://schemas.microsoft.com/office/2007/relationships/diagramDrawing" Target="../diagrams/drawing5.xml"/><Relationship Id="rId4" Type="http://schemas.openxmlformats.org/officeDocument/2006/relationships/image" Target="../media/image39.png"/><Relationship Id="rId9" Type="http://schemas.openxmlformats.org/officeDocument/2006/relationships/diagramColors" Target="../diagrams/colors5.xml"/></Relationships>
</file>

<file path=ppt/slides/_rels/slide2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image" Target="../media/image40.png"/></Relationships>
</file>

<file path=ppt/slides/_rels/slide24.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40.png"/></Relationships>
</file>

<file path=ppt/slides/_rels/slide25.xml.rels><?xml version="1.0" encoding="UTF-8" standalone="yes"?>
<Relationships xmlns="http://schemas.openxmlformats.org/package/2006/relationships"><Relationship Id="rId3" Type="http://schemas.openxmlformats.org/officeDocument/2006/relationships/image" Target="../media/image43.1"/><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hyperlink" Target="https://bio.libretexts.org/TextMaps/Map%3A_Introductory_Biology_(CK-12)/9%3A_Plants/9.8%3A_Vascular_Plants" TargetMode="External"/></Relationships>
</file>

<file path=ppt/slides/_rels/slide26.xml.rels><?xml version="1.0" encoding="UTF-8" standalone="yes"?>
<Relationships xmlns="http://schemas.openxmlformats.org/package/2006/relationships"><Relationship Id="rId8" Type="http://schemas.openxmlformats.org/officeDocument/2006/relationships/hyperlink" Target="http://blogs.itpro.es/palel/2014/03/19/windows-phone-office-lens-app-para-escanear-documentos-un-escaner-de-bolsillo/" TargetMode="External"/><Relationship Id="rId3" Type="http://schemas.openxmlformats.org/officeDocument/2006/relationships/image" Target="../media/image46.png"/><Relationship Id="rId7" Type="http://schemas.openxmlformats.org/officeDocument/2006/relationships/image" Target="../media/image50.png"/><Relationship Id="rId2" Type="http://schemas.openxmlformats.org/officeDocument/2006/relationships/notesSlide" Target="../notesSlides/notesSlide23.xml"/><Relationship Id="rId1" Type="http://schemas.openxmlformats.org/officeDocument/2006/relationships/slideLayout" Target="../slideLayouts/slideLayout6.xml"/><Relationship Id="rId6" Type="http://schemas.openxmlformats.org/officeDocument/2006/relationships/image" Target="../media/image49.png"/><Relationship Id="rId11" Type="http://schemas.openxmlformats.org/officeDocument/2006/relationships/hyperlink" Target="https://clipset.com/surface-tablet-microsoft-presenta-su-propio-tablet-para-windows-8/" TargetMode="External"/><Relationship Id="rId5" Type="http://schemas.openxmlformats.org/officeDocument/2006/relationships/image" Target="../media/image48.png"/><Relationship Id="rId10" Type="http://schemas.openxmlformats.org/officeDocument/2006/relationships/image" Target="../media/image51.jpg"/><Relationship Id="rId4" Type="http://schemas.openxmlformats.org/officeDocument/2006/relationships/image" Target="../media/image47.png"/><Relationship Id="rId9" Type="http://schemas.openxmlformats.org/officeDocument/2006/relationships/hyperlink" Target="https://creativecommons.org/licenses/by-nc-sa/3.0/" TargetMode="External"/></Relationships>
</file>

<file path=ppt/slides/_rels/slide27.xml.rels><?xml version="1.0" encoding="UTF-8" standalone="yes"?>
<Relationships xmlns="http://schemas.openxmlformats.org/package/2006/relationships"><Relationship Id="rId8" Type="http://schemas.openxmlformats.org/officeDocument/2006/relationships/image" Target="../media/image54.png"/><Relationship Id="rId13" Type="http://schemas.openxmlformats.org/officeDocument/2006/relationships/customXml" Target="../ink/ink3.xml"/><Relationship Id="rId18" Type="http://schemas.openxmlformats.org/officeDocument/2006/relationships/image" Target="../media/image190.png"/><Relationship Id="rId3" Type="http://schemas.openxmlformats.org/officeDocument/2006/relationships/image" Target="../media/image52.png"/><Relationship Id="rId21" Type="http://schemas.openxmlformats.org/officeDocument/2006/relationships/image" Target="../media/image55.png"/><Relationship Id="rId7" Type="http://schemas.openxmlformats.org/officeDocument/2006/relationships/hyperlink" Target="https://creativecommons.org/licenses/by-nc-sa/3.0/" TargetMode="External"/><Relationship Id="rId12" Type="http://schemas.openxmlformats.org/officeDocument/2006/relationships/image" Target="../media/image160.png"/><Relationship Id="rId17" Type="http://schemas.openxmlformats.org/officeDocument/2006/relationships/customXml" Target="../ink/ink5.xml"/><Relationship Id="rId2" Type="http://schemas.openxmlformats.org/officeDocument/2006/relationships/notesSlide" Target="../notesSlides/notesSlide24.xml"/><Relationship Id="rId16" Type="http://schemas.openxmlformats.org/officeDocument/2006/relationships/image" Target="../media/image180.png"/><Relationship Id="rId20" Type="http://schemas.openxmlformats.org/officeDocument/2006/relationships/image" Target="../media/image200.png"/><Relationship Id="rId1" Type="http://schemas.openxmlformats.org/officeDocument/2006/relationships/slideLayout" Target="../slideLayouts/slideLayout6.xml"/><Relationship Id="rId6" Type="http://schemas.openxmlformats.org/officeDocument/2006/relationships/hyperlink" Target="http://blogs.itpro.es/palel/2014/03/19/windows-phone-office-lens-app-para-escanear-documentos-un-escaner-de-bolsillo/" TargetMode="External"/><Relationship Id="rId11" Type="http://schemas.openxmlformats.org/officeDocument/2006/relationships/customXml" Target="../ink/ink2.xml"/><Relationship Id="rId5" Type="http://schemas.openxmlformats.org/officeDocument/2006/relationships/image" Target="../media/image50.png"/><Relationship Id="rId15" Type="http://schemas.openxmlformats.org/officeDocument/2006/relationships/customXml" Target="../ink/ink4.xml"/><Relationship Id="rId10" Type="http://schemas.openxmlformats.org/officeDocument/2006/relationships/image" Target="../media/image150.png"/><Relationship Id="rId19" Type="http://schemas.openxmlformats.org/officeDocument/2006/relationships/customXml" Target="../ink/ink6.xml"/><Relationship Id="rId4" Type="http://schemas.openxmlformats.org/officeDocument/2006/relationships/image" Target="../media/image53.png"/><Relationship Id="rId9" Type="http://schemas.openxmlformats.org/officeDocument/2006/relationships/customXml" Target="../ink/ink1.xml"/><Relationship Id="rId14" Type="http://schemas.openxmlformats.org/officeDocument/2006/relationships/image" Target="../media/image170.png"/></Relationships>
</file>

<file path=ppt/slides/_rels/slide28.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57.png"/></Relationships>
</file>

<file path=ppt/slides/_rels/slide29.xml.rels><?xml version="1.0" encoding="UTF-8" standalone="yes"?>
<Relationships xmlns="http://schemas.openxmlformats.org/package/2006/relationships"><Relationship Id="rId8" Type="http://schemas.openxmlformats.org/officeDocument/2006/relationships/image" Target="../media/image63.png"/><Relationship Id="rId3" Type="http://schemas.openxmlformats.org/officeDocument/2006/relationships/image" Target="../media/image58.png"/><Relationship Id="rId7" Type="http://schemas.openxmlformats.org/officeDocument/2006/relationships/image" Target="../media/image62.png"/><Relationship Id="rId2" Type="http://schemas.openxmlformats.org/officeDocument/2006/relationships/notesSlide" Target="../notesSlides/notesSlide26.xml"/><Relationship Id="rId1" Type="http://schemas.openxmlformats.org/officeDocument/2006/relationships/slideLayout" Target="../slideLayouts/slideLayout6.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image" Target="../media/image59.png"/><Relationship Id="rId9" Type="http://schemas.openxmlformats.org/officeDocument/2006/relationships/image" Target="../media/image64.png"/></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8" Type="http://schemas.openxmlformats.org/officeDocument/2006/relationships/hyperlink" Target="http://www.scp-wiki.net/scp-1244" TargetMode="External"/><Relationship Id="rId3" Type="http://schemas.openxmlformats.org/officeDocument/2006/relationships/image" Target="../media/image65.png"/><Relationship Id="rId7" Type="http://schemas.openxmlformats.org/officeDocument/2006/relationships/image" Target="../media/image67.jpeg"/><Relationship Id="rId2" Type="http://schemas.openxmlformats.org/officeDocument/2006/relationships/notesSlide" Target="../notesSlides/notesSlide27.xml"/><Relationship Id="rId1" Type="http://schemas.openxmlformats.org/officeDocument/2006/relationships/slideLayout" Target="../slideLayouts/slideLayout4.xml"/><Relationship Id="rId6" Type="http://schemas.openxmlformats.org/officeDocument/2006/relationships/hyperlink" Target="https://froy.wordpress.com/2010/10/24/mark-haddon-the-curious-incident-of-the-dog-in-the-night-time/" TargetMode="External"/><Relationship Id="rId5" Type="http://schemas.openxmlformats.org/officeDocument/2006/relationships/image" Target="../media/image66.jpg"/><Relationship Id="rId4" Type="http://schemas.openxmlformats.org/officeDocument/2006/relationships/hyperlink" Target="https://www.pixton.com/schools/teacher-resources/lesson-plans/the-curious-incident-of-the-dog-in-the-night-time-by-mark-haddon"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s://dogear6.com/2012/02/01/no-comfort-zone-challenge/" TargetMode="External"/><Relationship Id="rId2" Type="http://schemas.openxmlformats.org/officeDocument/2006/relationships/image" Target="../media/image68.jpeg"/><Relationship Id="rId1" Type="http://schemas.openxmlformats.org/officeDocument/2006/relationships/slideLayout" Target="../slideLayouts/slideLayout3.xml"/><Relationship Id="rId5" Type="http://schemas.openxmlformats.org/officeDocument/2006/relationships/hyperlink" Target="https://people-equation.com/leadership-communication-is-vital-during-a-crisis/" TargetMode="External"/><Relationship Id="rId4" Type="http://schemas.openxmlformats.org/officeDocument/2006/relationships/image" Target="../media/image69.jpg"/></Relationships>
</file>

<file path=ppt/slides/_rels/slide32.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62.png"/><Relationship Id="rId4" Type="http://schemas.openxmlformats.org/officeDocument/2006/relationships/image" Target="../media/image71.png"/></Relationships>
</file>

<file path=ppt/slides/_rels/slide33.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29.xml"/><Relationship Id="rId1" Type="http://schemas.openxmlformats.org/officeDocument/2006/relationships/slideLayout" Target="../slideLayouts/slideLayout4.xml"/><Relationship Id="rId5" Type="http://schemas.openxmlformats.org/officeDocument/2006/relationships/image" Target="../media/image36.png"/><Relationship Id="rId4" Type="http://schemas.openxmlformats.org/officeDocument/2006/relationships/image" Target="../media/image73.png"/></Relationships>
</file>

<file path=ppt/slides/_rels/slide34.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30.xml"/><Relationship Id="rId1" Type="http://schemas.openxmlformats.org/officeDocument/2006/relationships/slideLayout" Target="../slideLayouts/slideLayout4.xml"/><Relationship Id="rId5" Type="http://schemas.openxmlformats.org/officeDocument/2006/relationships/image" Target="../media/image60.png"/><Relationship Id="rId4" Type="http://schemas.openxmlformats.org/officeDocument/2006/relationships/image" Target="../media/image59.png"/></Relationships>
</file>

<file path=ppt/slides/_rels/slide35.xml.rels><?xml version="1.0" encoding="UTF-8" standalone="yes"?>
<Relationships xmlns="http://schemas.openxmlformats.org/package/2006/relationships"><Relationship Id="rId3" Type="http://schemas.openxmlformats.org/officeDocument/2006/relationships/image" Target="../media/image75.jp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image" Target="../media/image40.png"/><Relationship Id="rId4" Type="http://schemas.openxmlformats.org/officeDocument/2006/relationships/image" Target="../media/image77.png"/></Relationships>
</file>

<file path=ppt/slides/_rels/slide37.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79.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8" Type="http://schemas.openxmlformats.org/officeDocument/2006/relationships/hyperlink" Target="https://en.wikipedia.org/wiki/File:Google_Jamboard_logomark.svg" TargetMode="External"/><Relationship Id="rId3" Type="http://schemas.openxmlformats.org/officeDocument/2006/relationships/image" Target="../media/image80.jpg"/><Relationship Id="rId7" Type="http://schemas.openxmlformats.org/officeDocument/2006/relationships/image" Target="../media/image82.png"/><Relationship Id="rId2" Type="http://schemas.openxmlformats.org/officeDocument/2006/relationships/notesSlide" Target="../notesSlides/notesSlide35.xml"/><Relationship Id="rId1" Type="http://schemas.openxmlformats.org/officeDocument/2006/relationships/slideLayout" Target="../slideLayouts/slideLayout4.xml"/><Relationship Id="rId6" Type="http://schemas.openxmlformats.org/officeDocument/2006/relationships/hyperlink" Target="http://general-southerner.blogspot.com/2011/08/post-it-walls-tell-different-story.html" TargetMode="External"/><Relationship Id="rId5" Type="http://schemas.openxmlformats.org/officeDocument/2006/relationships/image" Target="../media/image81.jpg"/><Relationship Id="rId4" Type="http://schemas.openxmlformats.org/officeDocument/2006/relationships/hyperlink" Target="https://www.flickr.com/photos/winning-information/2325865367" TargetMode="External"/><Relationship Id="rId9" Type="http://schemas.openxmlformats.org/officeDocument/2006/relationships/image" Target="../media/image59.png"/></Relationships>
</file>

<file path=ppt/slides/_rels/slide4.xml.rels><?xml version="1.0" encoding="UTF-8" standalone="yes"?>
<Relationships xmlns="http://schemas.openxmlformats.org/package/2006/relationships"><Relationship Id="rId8" Type="http://schemas.openxmlformats.org/officeDocument/2006/relationships/image" Target="../media/image4.emf"/><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83.jpeg"/><Relationship Id="rId2" Type="http://schemas.openxmlformats.org/officeDocument/2006/relationships/notesSlide" Target="../notesSlides/notesSlide36.xml"/><Relationship Id="rId1" Type="http://schemas.openxmlformats.org/officeDocument/2006/relationships/slideLayout" Target="../slideLayouts/slideLayout12.xml"/><Relationship Id="rId6" Type="http://schemas.openxmlformats.org/officeDocument/2006/relationships/image" Target="../media/image86.png"/><Relationship Id="rId5" Type="http://schemas.openxmlformats.org/officeDocument/2006/relationships/image" Target="../media/image85.png"/><Relationship Id="rId4" Type="http://schemas.openxmlformats.org/officeDocument/2006/relationships/image" Target="../media/image84.jpeg"/></Relationships>
</file>

<file path=ppt/slides/_rels/slide41.xml.rels><?xml version="1.0" encoding="UTF-8" standalone="yes"?>
<Relationships xmlns="http://schemas.openxmlformats.org/package/2006/relationships"><Relationship Id="rId3" Type="http://schemas.openxmlformats.org/officeDocument/2006/relationships/image" Target="../media/image87.png"/><Relationship Id="rId7" Type="http://schemas.openxmlformats.org/officeDocument/2006/relationships/image" Target="../media/image60.png"/><Relationship Id="rId2" Type="http://schemas.openxmlformats.org/officeDocument/2006/relationships/notesSlide" Target="../notesSlides/notesSlide37.xml"/><Relationship Id="rId1" Type="http://schemas.openxmlformats.org/officeDocument/2006/relationships/slideLayout" Target="../slideLayouts/slideLayout6.xml"/><Relationship Id="rId6" Type="http://schemas.openxmlformats.org/officeDocument/2006/relationships/image" Target="../media/image90.png"/><Relationship Id="rId5" Type="http://schemas.openxmlformats.org/officeDocument/2006/relationships/image" Target="../media/image89.png"/><Relationship Id="rId4" Type="http://schemas.openxmlformats.org/officeDocument/2006/relationships/image" Target="../media/image88.png"/></Relationships>
</file>

<file path=ppt/slides/_rels/slide42.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92.jpeg"/><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image" Target="../media/image94.png"/><Relationship Id="rId5" Type="http://schemas.openxmlformats.org/officeDocument/2006/relationships/image" Target="../media/image93.png"/><Relationship Id="rId4" Type="http://schemas.openxmlformats.org/officeDocument/2006/relationships/hyperlink" Target="https://www.flickr.com/photos/gpforeducation/10870650583" TargetMode="External"/></Relationships>
</file>

<file path=ppt/slides/_rels/slide44.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40.xml"/><Relationship Id="rId1" Type="http://schemas.openxmlformats.org/officeDocument/2006/relationships/slideLayout" Target="../slideLayouts/slideLayout4.xml"/><Relationship Id="rId4" Type="http://schemas.openxmlformats.org/officeDocument/2006/relationships/hyperlink" Target="https://webarchive.nationalarchives.gov.uk/20110202101215/https:/nationalstrategies.standards.dcsf.gov.uk/node/187758" TargetMode="External"/></Relationships>
</file>

<file path=ppt/slides/_rels/slide4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1.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47.xml.rels><?xml version="1.0" encoding="UTF-8" standalone="yes"?>
<Relationships xmlns="http://schemas.openxmlformats.org/package/2006/relationships"><Relationship Id="rId3" Type="http://schemas.openxmlformats.org/officeDocument/2006/relationships/hyperlink" Target="https://webarchive.nationalarchives.gov.uk/20110202101215/https:/nationalstrategies.standards.dcsf.gov.uk/node/187758" TargetMode="External"/><Relationship Id="rId2" Type="http://schemas.openxmlformats.org/officeDocument/2006/relationships/hyperlink" Target="https://webarchive.nationalarchives.gov.uk/20110202132047/https:/nationalstrategies.standards.dcsf.gov.uk/node/113690" TargetMode="External"/><Relationship Id="rId1" Type="http://schemas.openxmlformats.org/officeDocument/2006/relationships/slideLayout" Target="../slideLayouts/slideLayout2.xml"/><Relationship Id="rId5" Type="http://schemas.openxmlformats.org/officeDocument/2006/relationships/hyperlink" Target="https://ealdaylight.com/" TargetMode="External"/><Relationship Id="rId4" Type="http://schemas.openxmlformats.org/officeDocument/2006/relationships/hyperlink" Target="https://www.bell-foundation.org.uk/eal-programme/guidance/effective-teaching-of-eal-learners/great-ideas/" TargetMode="External"/></Relationships>
</file>

<file path=ppt/slides/_rels/slide48.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42.xml"/><Relationship Id="rId1" Type="http://schemas.openxmlformats.org/officeDocument/2006/relationships/slideLayout" Target="../slideLayouts/slideLayout7.xml"/><Relationship Id="rId4" Type="http://schemas.openxmlformats.org/officeDocument/2006/relationships/hyperlink" Target="mailto:ajmillican67@gmail.com"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hyperlink" Target="https://www.bell-foundation.org.uk/eal-programme/eal-assessment-framework/"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4" name="Rectangle 7">
            <a:extLst>
              <a:ext uri="{FF2B5EF4-FFF2-40B4-BE49-F238E27FC236}">
                <a16:creationId xmlns:a16="http://schemas.microsoft.com/office/drawing/2014/main" id="{1E8DBE92-2331-4285-8226-D398190D3E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BC41A23-8A72-42B9-946C-41333920BEE7}"/>
              </a:ext>
            </a:extLst>
          </p:cNvPr>
          <p:cNvSpPr>
            <a:spLocks noGrp="1"/>
          </p:cNvSpPr>
          <p:nvPr>
            <p:ph type="ctrTitle"/>
          </p:nvPr>
        </p:nvSpPr>
        <p:spPr>
          <a:xfrm>
            <a:off x="4566261" y="1067403"/>
            <a:ext cx="5830468" cy="4723194"/>
          </a:xfrm>
        </p:spPr>
        <p:txBody>
          <a:bodyPr anchor="ctr">
            <a:normAutofit/>
          </a:bodyPr>
          <a:lstStyle/>
          <a:p>
            <a:r>
              <a:rPr lang="en-GB" sz="7200" b="1">
                <a:latin typeface="Arial" panose="020B0604020202020204" pitchFamily="34" charset="0"/>
                <a:cs typeface="Arial" panose="020B0604020202020204" pitchFamily="34" charset="0"/>
              </a:rPr>
              <a:t>Supporting New Arrival and Advanced EAL learners</a:t>
            </a:r>
          </a:p>
        </p:txBody>
      </p:sp>
      <p:sp>
        <p:nvSpPr>
          <p:cNvPr id="15" name="Rectangle 9">
            <a:extLst>
              <a:ext uri="{FF2B5EF4-FFF2-40B4-BE49-F238E27FC236}">
                <a16:creationId xmlns:a16="http://schemas.microsoft.com/office/drawing/2014/main" id="{AD6F6937-3B5A-4391-9F37-58A571B362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80"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a:extLst>
              <a:ext uri="{FF2B5EF4-FFF2-40B4-BE49-F238E27FC236}">
                <a16:creationId xmlns:a16="http://schemas.microsoft.com/office/drawing/2014/main" id="{B471CF94-BFB2-4FCC-845F-BFF47C454F49}"/>
              </a:ext>
            </a:extLst>
          </p:cNvPr>
          <p:cNvSpPr>
            <a:spLocks noGrp="1"/>
          </p:cNvSpPr>
          <p:nvPr>
            <p:ph type="subTitle" idx="1"/>
          </p:nvPr>
        </p:nvSpPr>
        <p:spPr>
          <a:xfrm>
            <a:off x="977490" y="1067403"/>
            <a:ext cx="2759857" cy="4723194"/>
          </a:xfrm>
        </p:spPr>
        <p:txBody>
          <a:bodyPr anchor="ctr">
            <a:normAutofit/>
          </a:bodyPr>
          <a:lstStyle/>
          <a:p>
            <a:r>
              <a:rPr lang="en-GB" sz="2400" b="1" dirty="0">
                <a:solidFill>
                  <a:srgbClr val="FFFFFF"/>
                </a:solidFill>
                <a:latin typeface="Arial" panose="020B0604020202020204" pitchFamily="34" charset="0"/>
                <a:cs typeface="Arial" panose="020B0604020202020204" pitchFamily="34" charset="0"/>
              </a:rPr>
              <a:t>Warwick University- January 17</a:t>
            </a:r>
            <a:r>
              <a:rPr lang="en-GB" sz="2400" b="1" baseline="30000" dirty="0">
                <a:solidFill>
                  <a:srgbClr val="FFFFFF"/>
                </a:solidFill>
                <a:latin typeface="Arial" panose="020B0604020202020204" pitchFamily="34" charset="0"/>
                <a:cs typeface="Arial" panose="020B0604020202020204" pitchFamily="34" charset="0"/>
              </a:rPr>
              <a:t>th</a:t>
            </a:r>
            <a:r>
              <a:rPr lang="en-GB" sz="2400" b="1" dirty="0">
                <a:solidFill>
                  <a:srgbClr val="FFFFFF"/>
                </a:solidFill>
                <a:latin typeface="Arial" panose="020B0604020202020204" pitchFamily="34" charset="0"/>
                <a:cs typeface="Arial" panose="020B0604020202020204" pitchFamily="34" charset="0"/>
              </a:rPr>
              <a:t> 2022</a:t>
            </a:r>
          </a:p>
          <a:p>
            <a:r>
              <a:rPr lang="en-GB" sz="2400" b="1" dirty="0">
                <a:solidFill>
                  <a:srgbClr val="FFFFFF"/>
                </a:solidFill>
                <a:latin typeface="Arial" panose="020B0604020202020204" pitchFamily="34" charset="0"/>
                <a:cs typeface="Arial" panose="020B0604020202020204" pitchFamily="34" charset="0"/>
              </a:rPr>
              <a:t>Amanda Millican EAL Advisory Teacher</a:t>
            </a:r>
          </a:p>
        </p:txBody>
      </p:sp>
      <p:sp>
        <p:nvSpPr>
          <p:cNvPr id="16" name="Rectangle 11">
            <a:extLst>
              <a:ext uri="{FF2B5EF4-FFF2-40B4-BE49-F238E27FC236}">
                <a16:creationId xmlns:a16="http://schemas.microsoft.com/office/drawing/2014/main" id="{C962AC3C-FEB4-4C6A-8CA6-D570CD0098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43467"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93961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par>
                                <p:cTn id="8" presetID="10" presetClass="entr" presetSubtype="0" fill="hold" grpId="0" nodeType="withEffect">
                                  <p:stCondLst>
                                    <p:cond delay="2000"/>
                                  </p:stCondLst>
                                  <p:iterate type="lt">
                                    <p:tmPct val="10000"/>
                                  </p:iterate>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4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2000"/>
                                  </p:stCondLst>
                                  <p:iterate type="lt">
                                    <p:tmPct val="10000"/>
                                  </p:iterate>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4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78F8B31-96D7-4839-8861-60028577336D}"/>
              </a:ext>
            </a:extLst>
          </p:cNvPr>
          <p:cNvPicPr>
            <a:picLocks noChangeAspect="1"/>
          </p:cNvPicPr>
          <p:nvPr/>
        </p:nvPicPr>
        <p:blipFill rotWithShape="1">
          <a:blip r:embed="rId3"/>
          <a:srcRect l="26199" t="13151" r="26541" b="4109"/>
          <a:stretch/>
        </p:blipFill>
        <p:spPr>
          <a:xfrm>
            <a:off x="231993" y="204221"/>
            <a:ext cx="6156281" cy="6062598"/>
          </a:xfrm>
          <a:prstGeom prst="rect">
            <a:avLst/>
          </a:prstGeom>
        </p:spPr>
      </p:pic>
      <p:sp>
        <p:nvSpPr>
          <p:cNvPr id="8" name="TextBox 7">
            <a:extLst>
              <a:ext uri="{FF2B5EF4-FFF2-40B4-BE49-F238E27FC236}">
                <a16:creationId xmlns:a16="http://schemas.microsoft.com/office/drawing/2014/main" id="{34E75772-81C0-4E59-BACD-7FC287F393E5}"/>
              </a:ext>
            </a:extLst>
          </p:cNvPr>
          <p:cNvSpPr txBox="1"/>
          <p:nvPr/>
        </p:nvSpPr>
        <p:spPr>
          <a:xfrm>
            <a:off x="6830413" y="1208613"/>
            <a:ext cx="3945698" cy="3416320"/>
          </a:xfrm>
          <a:prstGeom prst="rect">
            <a:avLst/>
          </a:prstGeom>
          <a:solidFill>
            <a:schemeClr val="bg2"/>
          </a:solidFill>
        </p:spPr>
        <p:txBody>
          <a:bodyPr wrap="square" rtlCol="0">
            <a:spAutoFit/>
          </a:bodyPr>
          <a:lstStyle/>
          <a:p>
            <a:r>
              <a:rPr lang="en-GB" b="1"/>
              <a:t>Strategies to support</a:t>
            </a:r>
          </a:p>
          <a:p>
            <a:pPr marL="285750" indent="-285750">
              <a:buFont typeface="Arial" panose="020B0604020202020204" pitchFamily="34" charset="0"/>
              <a:buChar char="•"/>
            </a:pPr>
            <a:r>
              <a:rPr lang="en-GB" b="1"/>
              <a:t>Listening, speaking, reading and writing </a:t>
            </a:r>
          </a:p>
          <a:p>
            <a:pPr marL="285750" indent="-285750">
              <a:buFont typeface="Arial" panose="020B0604020202020204" pitchFamily="34" charset="0"/>
              <a:buChar char="•"/>
            </a:pPr>
            <a:r>
              <a:rPr lang="en-GB" b="1"/>
              <a:t>Strategies to support the 5 DfE levels</a:t>
            </a:r>
          </a:p>
          <a:p>
            <a:pPr marL="285750" indent="-285750">
              <a:buFont typeface="Arial" panose="020B0604020202020204" pitchFamily="34" charset="0"/>
              <a:buChar char="•"/>
            </a:pPr>
            <a:r>
              <a:rPr lang="en-GB" b="1"/>
              <a:t>Covering the following areas:</a:t>
            </a:r>
          </a:p>
          <a:p>
            <a:pPr marL="742950" lvl="1" indent="-285750">
              <a:buFont typeface="Arial" panose="020B0604020202020204" pitchFamily="34" charset="0"/>
              <a:buChar char="•"/>
            </a:pPr>
            <a:r>
              <a:rPr lang="en-GB" b="1"/>
              <a:t>Classroom organisation</a:t>
            </a:r>
          </a:p>
          <a:p>
            <a:pPr marL="742950" lvl="1" indent="-285750">
              <a:buFont typeface="Arial" panose="020B0604020202020204" pitchFamily="34" charset="0"/>
              <a:buChar char="•"/>
            </a:pPr>
            <a:r>
              <a:rPr lang="en-GB" b="1"/>
              <a:t>Ongoing differentiation</a:t>
            </a:r>
          </a:p>
          <a:p>
            <a:pPr marL="742950" lvl="1" indent="-285750">
              <a:buFont typeface="Arial" panose="020B0604020202020204" pitchFamily="34" charset="0"/>
              <a:buChar char="•"/>
            </a:pPr>
            <a:r>
              <a:rPr lang="en-GB" b="1"/>
              <a:t>Language focus</a:t>
            </a:r>
          </a:p>
          <a:p>
            <a:pPr marL="742950" lvl="1" indent="-285750">
              <a:buFont typeface="Arial" panose="020B0604020202020204" pitchFamily="34" charset="0"/>
              <a:buChar char="•"/>
            </a:pPr>
            <a:r>
              <a:rPr lang="en-GB" b="1"/>
              <a:t>Marking/feedback</a:t>
            </a:r>
          </a:p>
          <a:p>
            <a:pPr marL="742950" lvl="1" indent="-285750">
              <a:buFont typeface="Arial" panose="020B0604020202020204" pitchFamily="34" charset="0"/>
              <a:buChar char="•"/>
            </a:pPr>
            <a:r>
              <a:rPr lang="en-GB" b="1"/>
              <a:t>Communication with home</a:t>
            </a:r>
          </a:p>
          <a:p>
            <a:pPr marL="285750" indent="-285750">
              <a:buFont typeface="Arial" panose="020B0604020202020204" pitchFamily="34" charset="0"/>
              <a:buChar char="•"/>
            </a:pPr>
            <a:endParaRPr lang="en-GB"/>
          </a:p>
        </p:txBody>
      </p:sp>
      <p:sp>
        <p:nvSpPr>
          <p:cNvPr id="9" name="Speech Bubble: Rectangle with Corners Rounded 8">
            <a:extLst>
              <a:ext uri="{FF2B5EF4-FFF2-40B4-BE49-F238E27FC236}">
                <a16:creationId xmlns:a16="http://schemas.microsoft.com/office/drawing/2014/main" id="{75984AB3-F4E6-4A53-9F32-57645B075436}"/>
              </a:ext>
            </a:extLst>
          </p:cNvPr>
          <p:cNvSpPr/>
          <p:nvPr/>
        </p:nvSpPr>
        <p:spPr>
          <a:xfrm>
            <a:off x="7810127" y="4408715"/>
            <a:ext cx="4288971" cy="2035628"/>
          </a:xfrm>
          <a:prstGeom prst="wedgeRoundRectCallout">
            <a:avLst>
              <a:gd name="adj1" fmla="val -80985"/>
              <a:gd name="adj2" fmla="val 34158"/>
              <a:gd name="adj3" fmla="val 16667"/>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u="sng"/>
              <a:t>e.g. Communication with home</a:t>
            </a:r>
          </a:p>
          <a:p>
            <a:r>
              <a:rPr lang="en-GB"/>
              <a:t>Give parents useful websites for EAL such as the British Council’s Learn English Kids, which has plenty of audio-visual stories with clear text, and BBC bitesize KS1 , which has grammar exercises for EAL learners</a:t>
            </a:r>
          </a:p>
        </p:txBody>
      </p:sp>
      <p:sp>
        <p:nvSpPr>
          <p:cNvPr id="4" name="Rectangle: Rounded Corners 3">
            <a:extLst>
              <a:ext uri="{FF2B5EF4-FFF2-40B4-BE49-F238E27FC236}">
                <a16:creationId xmlns:a16="http://schemas.microsoft.com/office/drawing/2014/main" id="{82F545A2-0D3D-4FCE-ACF0-4B71655040B8}"/>
              </a:ext>
            </a:extLst>
          </p:cNvPr>
          <p:cNvSpPr/>
          <p:nvPr/>
        </p:nvSpPr>
        <p:spPr>
          <a:xfrm>
            <a:off x="9088268" y="81557"/>
            <a:ext cx="3010830" cy="1366407"/>
          </a:xfrm>
          <a:prstGeom prst="roundRect">
            <a:avLst/>
          </a:prstGeom>
          <a:solidFill>
            <a:schemeClr val="accent1"/>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GB" sz="2800" dirty="0">
                <a:latin typeface="Arial" panose="020B0604020202020204" pitchFamily="34" charset="0"/>
                <a:cs typeface="Arial" panose="020B0604020202020204" pitchFamily="34" charset="0"/>
              </a:rPr>
              <a:t>Support Strategies linked to tracker</a:t>
            </a:r>
          </a:p>
        </p:txBody>
      </p:sp>
    </p:spTree>
    <p:extLst>
      <p:ext uri="{BB962C8B-B14F-4D97-AF65-F5344CB8AC3E}">
        <p14:creationId xmlns:p14="http://schemas.microsoft.com/office/powerpoint/2010/main" val="16855714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8E113B55-7A89-4FD0-80B1-EBEA51D8E7DA}"/>
              </a:ext>
            </a:extLst>
          </p:cNvPr>
          <p:cNvGraphicFramePr>
            <a:graphicFrameLocks noGrp="1"/>
          </p:cNvGraphicFramePr>
          <p:nvPr>
            <p:ph idx="1"/>
            <p:extLst>
              <p:ext uri="{D42A27DB-BD31-4B8C-83A1-F6EECF244321}">
                <p14:modId xmlns:p14="http://schemas.microsoft.com/office/powerpoint/2010/main" val="1092560239"/>
              </p:ext>
            </p:extLst>
          </p:nvPr>
        </p:nvGraphicFramePr>
        <p:xfrm>
          <a:off x="713984" y="313152"/>
          <a:ext cx="11047956" cy="63381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Graphic 6">
            <a:extLst>
              <a:ext uri="{FF2B5EF4-FFF2-40B4-BE49-F238E27FC236}">
                <a16:creationId xmlns:a16="http://schemas.microsoft.com/office/drawing/2014/main" id="{01528619-FC11-4C6F-86D8-CC354B4BC6E5}"/>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 uri="{837473B0-CC2E-450A-ABE3-18F120FF3D39}">
                <a1611:picAttrSrcUrl xmlns:a1611="http://schemas.microsoft.com/office/drawing/2016/11/main" r:id="rId10"/>
              </a:ext>
            </a:extLst>
          </a:blip>
          <a:stretch>
            <a:fillRect/>
          </a:stretch>
        </p:blipFill>
        <p:spPr>
          <a:xfrm>
            <a:off x="4900093" y="0"/>
            <a:ext cx="2391813" cy="2731770"/>
          </a:xfrm>
          <a:prstGeom prst="rect">
            <a:avLst/>
          </a:prstGeom>
          <a:effectLst>
            <a:softEdge rad="31750"/>
          </a:effectLst>
          <a:scene3d>
            <a:camera prst="orthographicFront"/>
            <a:lightRig rig="chilly" dir="t"/>
          </a:scene3d>
        </p:spPr>
      </p:pic>
      <p:sp>
        <p:nvSpPr>
          <p:cNvPr id="2" name="Rectangle: Rounded Corners 1">
            <a:extLst>
              <a:ext uri="{FF2B5EF4-FFF2-40B4-BE49-F238E27FC236}">
                <a16:creationId xmlns:a16="http://schemas.microsoft.com/office/drawing/2014/main" id="{D2DB9373-9CF9-42FF-AE64-A34E3370304F}"/>
              </a:ext>
            </a:extLst>
          </p:cNvPr>
          <p:cNvSpPr/>
          <p:nvPr/>
        </p:nvSpPr>
        <p:spPr>
          <a:xfrm>
            <a:off x="8275320" y="2163714"/>
            <a:ext cx="3749040" cy="89154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t>What were </a:t>
            </a:r>
            <a:r>
              <a:rPr lang="en-GB" sz="2400" dirty="0" err="1"/>
              <a:t>Caio’s</a:t>
            </a:r>
            <a:r>
              <a:rPr lang="en-GB" sz="2400" dirty="0"/>
              <a:t> assets as a newly arrived EAL learner?</a:t>
            </a:r>
          </a:p>
        </p:txBody>
      </p:sp>
      <p:sp>
        <p:nvSpPr>
          <p:cNvPr id="3" name="Rectangle: Rounded Corners 2">
            <a:extLst>
              <a:ext uri="{FF2B5EF4-FFF2-40B4-BE49-F238E27FC236}">
                <a16:creationId xmlns:a16="http://schemas.microsoft.com/office/drawing/2014/main" id="{A38B3D9A-2149-4D23-BB0A-AE1196306FCD}"/>
              </a:ext>
            </a:extLst>
          </p:cNvPr>
          <p:cNvSpPr/>
          <p:nvPr/>
        </p:nvSpPr>
        <p:spPr>
          <a:xfrm>
            <a:off x="8338185" y="3680460"/>
            <a:ext cx="3623310" cy="89154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t>What challenges did he face?</a:t>
            </a:r>
          </a:p>
        </p:txBody>
      </p:sp>
    </p:spTree>
    <p:extLst>
      <p:ext uri="{BB962C8B-B14F-4D97-AF65-F5344CB8AC3E}">
        <p14:creationId xmlns:p14="http://schemas.microsoft.com/office/powerpoint/2010/main" val="21481342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10000">
              <a:srgbClr val="92D050"/>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044CC44C-D627-48AE-866D-42539F0A1FE5}"/>
              </a:ext>
            </a:extLst>
          </p:cNvPr>
          <p:cNvGraphicFramePr>
            <a:graphicFrameLocks noGrp="1"/>
          </p:cNvGraphicFramePr>
          <p:nvPr>
            <p:ph idx="1"/>
            <p:extLst>
              <p:ext uri="{D42A27DB-BD31-4B8C-83A1-F6EECF244321}">
                <p14:modId xmlns:p14="http://schemas.microsoft.com/office/powerpoint/2010/main" val="232293911"/>
              </p:ext>
            </p:extLst>
          </p:nvPr>
        </p:nvGraphicFramePr>
        <p:xfrm>
          <a:off x="674371" y="468630"/>
          <a:ext cx="10755630" cy="60693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 name="Picture 8" descr="Icon&#10;&#10;Description automatically generated">
            <a:extLst>
              <a:ext uri="{FF2B5EF4-FFF2-40B4-BE49-F238E27FC236}">
                <a16:creationId xmlns:a16="http://schemas.microsoft.com/office/drawing/2014/main" id="{9DE78A17-FBCC-4D8A-9ED3-890B82E12931}"/>
              </a:ext>
            </a:extLst>
          </p:cNvPr>
          <p:cNvPicPr>
            <a:picLocks noChangeAspect="1"/>
          </p:cNvPicPr>
          <p:nvPr/>
        </p:nvPicPr>
        <p:blipFill>
          <a:blip r:embed="rId8">
            <a:extLst>
              <a:ext uri="{BEBA8EAE-BF5A-486C-A8C5-ECC9F3942E4B}">
                <a14:imgProps xmlns:a14="http://schemas.microsoft.com/office/drawing/2010/main">
                  <a14:imgLayer r:embed="rId9">
                    <a14:imgEffect>
                      <a14:artisticPencilGrayscale/>
                    </a14:imgEffect>
                  </a14:imgLayer>
                </a14:imgProps>
              </a:ext>
              <a:ext uri="{28A0092B-C50C-407E-A947-70E740481C1C}">
                <a14:useLocalDpi xmlns:a14="http://schemas.microsoft.com/office/drawing/2010/main" val="0"/>
              </a:ext>
              <a:ext uri="{837473B0-CC2E-450A-ABE3-18F120FF3D39}">
                <a1611:picAttrSrcUrl xmlns:a1611="http://schemas.microsoft.com/office/drawing/2016/11/main" r:id="rId10"/>
              </a:ext>
            </a:extLst>
          </a:blip>
          <a:stretch>
            <a:fillRect/>
          </a:stretch>
        </p:blipFill>
        <p:spPr>
          <a:xfrm>
            <a:off x="4980688" y="63703"/>
            <a:ext cx="2248337" cy="2190982"/>
          </a:xfrm>
          <a:prstGeom prst="rect">
            <a:avLst/>
          </a:prstGeom>
          <a:effectLst>
            <a:reflection blurRad="50800" endPos="0" dir="5400000" sy="-100000" algn="bl" rotWithShape="0"/>
            <a:softEdge rad="31750"/>
          </a:effectLst>
          <a:scene3d>
            <a:camera prst="perspectiveFront"/>
            <a:lightRig rig="threePt" dir="t"/>
          </a:scene3d>
        </p:spPr>
      </p:pic>
      <p:sp>
        <p:nvSpPr>
          <p:cNvPr id="5" name="Rectangle: Rounded Corners 4">
            <a:extLst>
              <a:ext uri="{FF2B5EF4-FFF2-40B4-BE49-F238E27FC236}">
                <a16:creationId xmlns:a16="http://schemas.microsoft.com/office/drawing/2014/main" id="{ADA31985-6DED-45E1-BDF2-2E10111F09B3}"/>
              </a:ext>
            </a:extLst>
          </p:cNvPr>
          <p:cNvSpPr/>
          <p:nvPr/>
        </p:nvSpPr>
        <p:spPr>
          <a:xfrm>
            <a:off x="8263890" y="2463166"/>
            <a:ext cx="3749040" cy="89154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t>What were Amina’s assets as an advanced EAL learner?</a:t>
            </a:r>
          </a:p>
        </p:txBody>
      </p:sp>
      <p:sp>
        <p:nvSpPr>
          <p:cNvPr id="6" name="Rectangle: Rounded Corners 5">
            <a:extLst>
              <a:ext uri="{FF2B5EF4-FFF2-40B4-BE49-F238E27FC236}">
                <a16:creationId xmlns:a16="http://schemas.microsoft.com/office/drawing/2014/main" id="{0ECE1E31-00CD-4CAD-9703-83CF8E64D5CC}"/>
              </a:ext>
            </a:extLst>
          </p:cNvPr>
          <p:cNvSpPr/>
          <p:nvPr/>
        </p:nvSpPr>
        <p:spPr>
          <a:xfrm>
            <a:off x="8338185" y="3503294"/>
            <a:ext cx="3623310" cy="89154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t>What challenges did she face?</a:t>
            </a:r>
          </a:p>
        </p:txBody>
      </p:sp>
    </p:spTree>
    <p:extLst>
      <p:ext uri="{BB962C8B-B14F-4D97-AF65-F5344CB8AC3E}">
        <p14:creationId xmlns:p14="http://schemas.microsoft.com/office/powerpoint/2010/main" val="27742978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44FCB87-C07A-4726-AADB-2E773A229570}"/>
              </a:ext>
            </a:extLst>
          </p:cNvPr>
          <p:cNvSpPr>
            <a:spLocks noGrp="1"/>
          </p:cNvSpPr>
          <p:nvPr>
            <p:ph type="title"/>
          </p:nvPr>
        </p:nvSpPr>
        <p:spPr>
          <a:xfrm>
            <a:off x="91441" y="-379781"/>
            <a:ext cx="12100560" cy="1658198"/>
          </a:xfrm>
        </p:spPr>
        <p:txBody>
          <a:bodyPr>
            <a:normAutofit/>
          </a:bodyPr>
          <a:lstStyle/>
          <a:p>
            <a:r>
              <a:rPr lang="en-GB" sz="4800" dirty="0"/>
              <a:t>EAL New Arrival and more Advanced EAL learner</a:t>
            </a:r>
          </a:p>
        </p:txBody>
      </p:sp>
      <p:graphicFrame>
        <p:nvGraphicFramePr>
          <p:cNvPr id="7" name="Table 7">
            <a:extLst>
              <a:ext uri="{FF2B5EF4-FFF2-40B4-BE49-F238E27FC236}">
                <a16:creationId xmlns:a16="http://schemas.microsoft.com/office/drawing/2014/main" id="{6312005E-1F43-4AEA-A584-5DF4E36D1D39}"/>
              </a:ext>
            </a:extLst>
          </p:cNvPr>
          <p:cNvGraphicFramePr>
            <a:graphicFrameLocks noGrp="1"/>
          </p:cNvGraphicFramePr>
          <p:nvPr>
            <p:ph idx="1"/>
            <p:extLst>
              <p:ext uri="{D42A27DB-BD31-4B8C-83A1-F6EECF244321}">
                <p14:modId xmlns:p14="http://schemas.microsoft.com/office/powerpoint/2010/main" val="960474784"/>
              </p:ext>
            </p:extLst>
          </p:nvPr>
        </p:nvGraphicFramePr>
        <p:xfrm>
          <a:off x="213566" y="935991"/>
          <a:ext cx="11590019" cy="5588864"/>
        </p:xfrm>
        <a:graphic>
          <a:graphicData uri="http://schemas.openxmlformats.org/drawingml/2006/table">
            <a:tbl>
              <a:tblPr firstRow="1" bandRow="1">
                <a:tableStyleId>{5C22544A-7EE6-4342-B048-85BDC9FD1C3A}</a:tableStyleId>
              </a:tblPr>
              <a:tblGrid>
                <a:gridCol w="873307">
                  <a:extLst>
                    <a:ext uri="{9D8B030D-6E8A-4147-A177-3AD203B41FA5}">
                      <a16:colId xmlns:a16="http://schemas.microsoft.com/office/drawing/2014/main" val="281829407"/>
                    </a:ext>
                  </a:extLst>
                </a:gridCol>
                <a:gridCol w="2818581">
                  <a:extLst>
                    <a:ext uri="{9D8B030D-6E8A-4147-A177-3AD203B41FA5}">
                      <a16:colId xmlns:a16="http://schemas.microsoft.com/office/drawing/2014/main" val="1784954527"/>
                    </a:ext>
                  </a:extLst>
                </a:gridCol>
                <a:gridCol w="4343400">
                  <a:extLst>
                    <a:ext uri="{9D8B030D-6E8A-4147-A177-3AD203B41FA5}">
                      <a16:colId xmlns:a16="http://schemas.microsoft.com/office/drawing/2014/main" val="1586355479"/>
                    </a:ext>
                  </a:extLst>
                </a:gridCol>
                <a:gridCol w="3554731">
                  <a:extLst>
                    <a:ext uri="{9D8B030D-6E8A-4147-A177-3AD203B41FA5}">
                      <a16:colId xmlns:a16="http://schemas.microsoft.com/office/drawing/2014/main" val="3472066438"/>
                    </a:ext>
                  </a:extLst>
                </a:gridCol>
              </a:tblGrid>
              <a:tr h="1144676">
                <a:tc>
                  <a:txBody>
                    <a:bodyPr/>
                    <a:lstStyle/>
                    <a:p>
                      <a:endParaRPr lang="en-GB" dirty="0"/>
                    </a:p>
                  </a:txBody>
                  <a:tcPr/>
                </a:tc>
                <a:tc>
                  <a:txBody>
                    <a:bodyPr/>
                    <a:lstStyle/>
                    <a:p>
                      <a:endParaRPr lang="en-GB"/>
                    </a:p>
                    <a:p>
                      <a:endParaRPr lang="en-GB"/>
                    </a:p>
                    <a:p>
                      <a:endParaRPr lang="en-GB"/>
                    </a:p>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13961688"/>
                  </a:ext>
                </a:extLst>
              </a:tr>
              <a:tr h="1510152">
                <a:tc>
                  <a:txBody>
                    <a:bodyPr/>
                    <a:lstStyle/>
                    <a:p>
                      <a:r>
                        <a:rPr lang="en-GB" b="1" dirty="0" err="1"/>
                        <a:t>Caio</a:t>
                      </a:r>
                      <a:r>
                        <a:rPr lang="en-GB" b="1" dirty="0"/>
                        <a:t> Year 7</a:t>
                      </a:r>
                    </a:p>
                  </a:txBody>
                  <a:tcPr>
                    <a:solidFill>
                      <a:srgbClr val="FFC000"/>
                    </a:solidFill>
                  </a:tcPr>
                </a:tc>
                <a:tc>
                  <a:txBody>
                    <a:bodyPr/>
                    <a:lstStyle/>
                    <a:p>
                      <a:pPr marL="285750" indent="-285750">
                        <a:buFont typeface="Arial" panose="020B0604020202020204" pitchFamily="34" charset="0"/>
                        <a:buChar char="•"/>
                      </a:pPr>
                      <a:r>
                        <a:rPr lang="en-GB" dirty="0" err="1"/>
                        <a:t>Caio</a:t>
                      </a:r>
                      <a:r>
                        <a:rPr lang="en-GB" dirty="0"/>
                        <a:t> has previous literacy in Portuguese</a:t>
                      </a:r>
                    </a:p>
                    <a:p>
                      <a:pPr marL="285750" indent="-285750">
                        <a:buFont typeface="Arial" panose="020B0604020202020204" pitchFamily="34" charset="0"/>
                        <a:buChar char="•"/>
                      </a:pPr>
                      <a:r>
                        <a:rPr lang="en-GB" dirty="0"/>
                        <a:t>Family value the importance of education</a:t>
                      </a:r>
                    </a:p>
                    <a:p>
                      <a:pPr marL="285750" indent="-285750">
                        <a:buFont typeface="Arial" panose="020B0604020202020204" pitchFamily="34" charset="0"/>
                        <a:buChar char="•"/>
                      </a:pPr>
                      <a:r>
                        <a:rPr lang="en-GB" dirty="0"/>
                        <a:t>Good at football</a:t>
                      </a:r>
                    </a:p>
                  </a:txBody>
                  <a:tcPr>
                    <a:solidFill>
                      <a:srgbClr val="FFC000"/>
                    </a:solidFill>
                  </a:tcPr>
                </a:tc>
                <a:tc>
                  <a:txBody>
                    <a:bodyPr/>
                    <a:lstStyle/>
                    <a:p>
                      <a:pPr marL="285750" indent="-285750">
                        <a:buFont typeface="Arial" panose="020B0604020202020204" pitchFamily="34" charset="0"/>
                        <a:buChar char="•"/>
                      </a:pPr>
                      <a:r>
                        <a:rPr lang="en-GB" dirty="0"/>
                        <a:t>Parents work full-time and unable to support</a:t>
                      </a:r>
                    </a:p>
                    <a:p>
                      <a:pPr marL="285750" indent="-285750">
                        <a:buFont typeface="Arial" panose="020B0604020202020204" pitchFamily="34" charset="0"/>
                        <a:buChar char="•"/>
                      </a:pPr>
                      <a:r>
                        <a:rPr lang="en-GB" dirty="0"/>
                        <a:t>Limited access to resources at home: no lap-top/limited wi-fi</a:t>
                      </a:r>
                    </a:p>
                    <a:p>
                      <a:pPr marL="285750" indent="-285750">
                        <a:buFont typeface="Arial" panose="020B0604020202020204" pitchFamily="34" charset="0"/>
                        <a:buChar char="•"/>
                      </a:pPr>
                      <a:r>
                        <a:rPr lang="en-GB" dirty="0"/>
                        <a:t>Reluctant to speak in class and to adults</a:t>
                      </a:r>
                    </a:p>
                  </a:txBody>
                  <a:tcPr>
                    <a:solidFill>
                      <a:srgbClr val="FFC000"/>
                    </a:solidFill>
                  </a:tcPr>
                </a:tc>
                <a:tc>
                  <a:txBody>
                    <a:bodyPr/>
                    <a:lstStyle/>
                    <a:p>
                      <a:pPr marL="285750" indent="-285750">
                        <a:buFont typeface="Arial" panose="020B0604020202020204" pitchFamily="34" charset="0"/>
                        <a:buChar char="•"/>
                      </a:pPr>
                      <a:endParaRPr lang="en-GB" dirty="0"/>
                    </a:p>
                  </a:txBody>
                  <a:tcPr>
                    <a:solidFill>
                      <a:srgbClr val="FFC000"/>
                    </a:solidFill>
                  </a:tcPr>
                </a:tc>
                <a:extLst>
                  <a:ext uri="{0D108BD9-81ED-4DB2-BD59-A6C34878D82A}">
                    <a16:rowId xmlns:a16="http://schemas.microsoft.com/office/drawing/2014/main" val="1487577603"/>
                  </a:ext>
                </a:extLst>
              </a:tr>
              <a:tr h="2889992">
                <a:tc>
                  <a:txBody>
                    <a:bodyPr/>
                    <a:lstStyle/>
                    <a:p>
                      <a:r>
                        <a:rPr lang="en-GB" b="1" dirty="0"/>
                        <a:t>Amina Year 9</a:t>
                      </a:r>
                    </a:p>
                  </a:txBody>
                  <a:tcPr>
                    <a:solidFill>
                      <a:srgbClr val="92D050"/>
                    </a:solidFill>
                  </a:tcPr>
                </a:tc>
                <a:tc>
                  <a:txBody>
                    <a:bodyPr/>
                    <a:lstStyle/>
                    <a:p>
                      <a:pPr marL="285750" indent="-285750">
                        <a:buFont typeface="Arial" panose="020B0604020202020204" pitchFamily="34" charset="0"/>
                        <a:buChar char="•"/>
                      </a:pPr>
                      <a:r>
                        <a:rPr lang="en-GB" dirty="0"/>
                        <a:t>Very determined to help herself</a:t>
                      </a:r>
                    </a:p>
                    <a:p>
                      <a:pPr marL="285750" indent="-285750">
                        <a:buFont typeface="Arial" panose="020B0604020202020204" pitchFamily="34" charset="0"/>
                        <a:buChar char="•"/>
                      </a:pPr>
                      <a:r>
                        <a:rPr lang="en-GB" dirty="0"/>
                        <a:t>some literacy in Arabic</a:t>
                      </a:r>
                    </a:p>
                    <a:p>
                      <a:pPr marL="285750" indent="-285750">
                        <a:buFont typeface="Arial" panose="020B0604020202020204" pitchFamily="34" charset="0"/>
                        <a:buChar char="•"/>
                      </a:pPr>
                      <a:r>
                        <a:rPr lang="en-GB" dirty="0"/>
                        <a:t>Outgoing personality able to make friends easily and to acquire BICS.</a:t>
                      </a:r>
                    </a:p>
                    <a:p>
                      <a:endParaRPr lang="en-GB" dirty="0"/>
                    </a:p>
                    <a:p>
                      <a:endParaRPr lang="en-GB" dirty="0"/>
                    </a:p>
                  </a:txBody>
                  <a:tcPr>
                    <a:solidFill>
                      <a:srgbClr val="92D050"/>
                    </a:solidFill>
                  </a:tcPr>
                </a:tc>
                <a:tc>
                  <a:txBody>
                    <a:bodyPr/>
                    <a:lstStyle/>
                    <a:p>
                      <a:pPr marL="285750" indent="-285750">
                        <a:buFont typeface="Arial" panose="020B0604020202020204" pitchFamily="34" charset="0"/>
                        <a:buChar char="•"/>
                      </a:pPr>
                      <a:r>
                        <a:rPr lang="en-GB" dirty="0"/>
                        <a:t>Understanding academic language</a:t>
                      </a:r>
                    </a:p>
                    <a:p>
                      <a:pPr marL="285750" indent="-285750">
                        <a:buFont typeface="Arial" panose="020B0604020202020204" pitchFamily="34" charset="0"/>
                        <a:buChar char="•"/>
                      </a:pPr>
                      <a:r>
                        <a:rPr lang="en-GB" dirty="0"/>
                        <a:t>Missed education in Syria/Lebanon</a:t>
                      </a:r>
                    </a:p>
                    <a:p>
                      <a:pPr marL="285750" indent="-285750">
                        <a:buFont typeface="Arial" panose="020B0604020202020204" pitchFamily="34" charset="0"/>
                        <a:buChar char="•"/>
                      </a:pPr>
                      <a:r>
                        <a:rPr lang="en-GB" dirty="0"/>
                        <a:t>Constructing complex sentences</a:t>
                      </a:r>
                    </a:p>
                    <a:p>
                      <a:pPr marL="285750" indent="-285750">
                        <a:buFont typeface="Arial" panose="020B0604020202020204" pitchFamily="34" charset="0"/>
                        <a:buChar char="•"/>
                      </a:pPr>
                      <a:r>
                        <a:rPr lang="en-GB" dirty="0"/>
                        <a:t>Lack of vocabulary in English</a:t>
                      </a:r>
                    </a:p>
                    <a:p>
                      <a:pPr marL="285750" indent="-285750">
                        <a:buFont typeface="Arial" panose="020B0604020202020204" pitchFamily="34" charset="0"/>
                        <a:buChar char="•"/>
                      </a:pPr>
                      <a:r>
                        <a:rPr lang="en-GB" dirty="0"/>
                        <a:t>In low ability sets with restricted language models</a:t>
                      </a:r>
                    </a:p>
                    <a:p>
                      <a:pPr marL="285750" indent="-285750">
                        <a:buFont typeface="Arial" panose="020B0604020202020204" pitchFamily="34" charset="0"/>
                        <a:buChar char="•"/>
                      </a:pPr>
                      <a:r>
                        <a:rPr lang="en-GB" dirty="0"/>
                        <a:t>Understanding and answering assessment questions</a:t>
                      </a:r>
                    </a:p>
                    <a:p>
                      <a:pPr marL="285750" indent="-285750">
                        <a:buFont typeface="Arial" panose="020B0604020202020204" pitchFamily="34" charset="0"/>
                        <a:buChar char="•"/>
                      </a:pPr>
                      <a:r>
                        <a:rPr lang="en-GB" dirty="0"/>
                        <a:t>Understanding logging onto Teams</a:t>
                      </a:r>
                    </a:p>
                  </a:txBody>
                  <a:tcPr>
                    <a:solidFill>
                      <a:srgbClr val="92D050"/>
                    </a:solidFill>
                  </a:tcPr>
                </a:tc>
                <a:tc>
                  <a:txBody>
                    <a:bodyPr/>
                    <a:lstStyle/>
                    <a:p>
                      <a:pPr marL="285750" indent="-285750">
                        <a:buFont typeface="Arial" panose="020B0604020202020204" pitchFamily="34" charset="0"/>
                        <a:buChar char="•"/>
                      </a:pPr>
                      <a:endParaRPr lang="en-GB" dirty="0"/>
                    </a:p>
                  </a:txBody>
                  <a:tcPr>
                    <a:solidFill>
                      <a:srgbClr val="92D050"/>
                    </a:solidFill>
                  </a:tcPr>
                </a:tc>
                <a:extLst>
                  <a:ext uri="{0D108BD9-81ED-4DB2-BD59-A6C34878D82A}">
                    <a16:rowId xmlns:a16="http://schemas.microsoft.com/office/drawing/2014/main" val="1456255883"/>
                  </a:ext>
                </a:extLst>
              </a:tr>
            </a:tbl>
          </a:graphicData>
        </a:graphic>
      </p:graphicFrame>
      <p:pic>
        <p:nvPicPr>
          <p:cNvPr id="9" name="Picture 8">
            <a:extLst>
              <a:ext uri="{FF2B5EF4-FFF2-40B4-BE49-F238E27FC236}">
                <a16:creationId xmlns:a16="http://schemas.microsoft.com/office/drawing/2014/main" id="{F3FBE252-67A1-4EB4-A270-0BBE49445199}"/>
              </a:ext>
            </a:extLst>
          </p:cNvPr>
          <p:cNvPicPr>
            <a:picLocks noChangeAspect="1"/>
          </p:cNvPicPr>
          <p:nvPr/>
        </p:nvPicPr>
        <p:blipFill>
          <a:blip r:embed="rId3"/>
          <a:stretch>
            <a:fillRect/>
          </a:stretch>
        </p:blipFill>
        <p:spPr>
          <a:xfrm>
            <a:off x="1235436" y="1088754"/>
            <a:ext cx="2616205" cy="938062"/>
          </a:xfrm>
          <a:prstGeom prst="rect">
            <a:avLst/>
          </a:prstGeom>
        </p:spPr>
      </p:pic>
      <p:pic>
        <p:nvPicPr>
          <p:cNvPr id="10" name="Picture 9">
            <a:extLst>
              <a:ext uri="{FF2B5EF4-FFF2-40B4-BE49-F238E27FC236}">
                <a16:creationId xmlns:a16="http://schemas.microsoft.com/office/drawing/2014/main" id="{7D94DCC3-0F65-4D32-BD8B-F60DA03EC660}"/>
              </a:ext>
            </a:extLst>
          </p:cNvPr>
          <p:cNvPicPr>
            <a:picLocks noChangeAspect="1"/>
          </p:cNvPicPr>
          <p:nvPr/>
        </p:nvPicPr>
        <p:blipFill>
          <a:blip r:embed="rId4"/>
          <a:stretch>
            <a:fillRect/>
          </a:stretch>
        </p:blipFill>
        <p:spPr>
          <a:xfrm>
            <a:off x="4540618" y="1043902"/>
            <a:ext cx="3202205" cy="938062"/>
          </a:xfrm>
          <a:prstGeom prst="rect">
            <a:avLst/>
          </a:prstGeom>
        </p:spPr>
      </p:pic>
      <p:pic>
        <p:nvPicPr>
          <p:cNvPr id="11" name="Picture 10">
            <a:extLst>
              <a:ext uri="{FF2B5EF4-FFF2-40B4-BE49-F238E27FC236}">
                <a16:creationId xmlns:a16="http://schemas.microsoft.com/office/drawing/2014/main" id="{4283A06E-F35C-450C-BCFA-DD63F015ED25}"/>
              </a:ext>
            </a:extLst>
          </p:cNvPr>
          <p:cNvPicPr>
            <a:picLocks noChangeAspect="1"/>
          </p:cNvPicPr>
          <p:nvPr/>
        </p:nvPicPr>
        <p:blipFill>
          <a:blip r:embed="rId5"/>
          <a:stretch>
            <a:fillRect/>
          </a:stretch>
        </p:blipFill>
        <p:spPr>
          <a:xfrm>
            <a:off x="8415841" y="918211"/>
            <a:ext cx="3311319" cy="1178560"/>
          </a:xfrm>
          <a:prstGeom prst="rect">
            <a:avLst/>
          </a:prstGeom>
        </p:spPr>
      </p:pic>
    </p:spTree>
    <p:extLst>
      <p:ext uri="{BB962C8B-B14F-4D97-AF65-F5344CB8AC3E}">
        <p14:creationId xmlns:p14="http://schemas.microsoft.com/office/powerpoint/2010/main" val="16191984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A88BE2-DB67-4CC0-B004-9AAC8CB8781F}"/>
              </a:ext>
            </a:extLst>
          </p:cNvPr>
          <p:cNvSpPr>
            <a:spLocks noGrp="1"/>
          </p:cNvSpPr>
          <p:nvPr>
            <p:ph type="title"/>
          </p:nvPr>
        </p:nvSpPr>
        <p:spPr>
          <a:xfrm>
            <a:off x="787078" y="365125"/>
            <a:ext cx="11237282" cy="1325563"/>
          </a:xfrm>
        </p:spPr>
        <p:txBody>
          <a:bodyPr>
            <a:normAutofit fontScale="90000"/>
          </a:bodyPr>
          <a:lstStyle/>
          <a:p>
            <a:r>
              <a:rPr lang="en-GB" dirty="0">
                <a:latin typeface="Arial" panose="020B0604020202020204" pitchFamily="34" charset="0"/>
                <a:cs typeface="Arial" panose="020B0604020202020204" pitchFamily="34" charset="0"/>
              </a:rPr>
              <a:t>Identifying the language challenges; planning for language development</a:t>
            </a:r>
          </a:p>
        </p:txBody>
      </p:sp>
      <p:pic>
        <p:nvPicPr>
          <p:cNvPr id="4" name="Content Placeholder 3">
            <a:extLst>
              <a:ext uri="{FF2B5EF4-FFF2-40B4-BE49-F238E27FC236}">
                <a16:creationId xmlns:a16="http://schemas.microsoft.com/office/drawing/2014/main" id="{A3DD0EBB-9381-4604-AC01-7481A014637F}"/>
              </a:ext>
            </a:extLst>
          </p:cNvPr>
          <p:cNvPicPr>
            <a:picLocks noGrp="1" noChangeAspect="1"/>
          </p:cNvPicPr>
          <p:nvPr>
            <p:ph sz="half" idx="1"/>
          </p:nvPr>
        </p:nvPicPr>
        <p:blipFill rotWithShape="1">
          <a:blip r:embed="rId3"/>
          <a:srcRect l="25201" t="16992" r="23090" b="5650"/>
          <a:stretch/>
        </p:blipFill>
        <p:spPr>
          <a:xfrm>
            <a:off x="924417" y="1756220"/>
            <a:ext cx="4836303" cy="4069839"/>
          </a:xfrm>
          <a:prstGeom prst="rect">
            <a:avLst/>
          </a:prstGeom>
        </p:spPr>
      </p:pic>
      <p:sp>
        <p:nvSpPr>
          <p:cNvPr id="6" name="Rectangle: Rounded Corners 5">
            <a:extLst>
              <a:ext uri="{FF2B5EF4-FFF2-40B4-BE49-F238E27FC236}">
                <a16:creationId xmlns:a16="http://schemas.microsoft.com/office/drawing/2014/main" id="{B85D2EAC-0957-4279-BDDF-7B15AC9FCD0C}"/>
              </a:ext>
            </a:extLst>
          </p:cNvPr>
          <p:cNvSpPr/>
          <p:nvPr/>
        </p:nvSpPr>
        <p:spPr bwMode="auto">
          <a:xfrm>
            <a:off x="7156174" y="1630012"/>
            <a:ext cx="4709550" cy="964712"/>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2000" b="0" i="0" u="none" strike="noStrike" cap="none" normalizeH="0" baseline="0">
                <a:ln>
                  <a:noFill/>
                </a:ln>
                <a:solidFill>
                  <a:schemeClr val="tx1"/>
                </a:solidFill>
                <a:effectLst/>
                <a:latin typeface="Arial" panose="020B0604020202020204" pitchFamily="34" charset="0"/>
                <a:cs typeface="Arial" panose="020B0604020202020204" pitchFamily="34" charset="0"/>
              </a:rPr>
              <a:t>Identify the language functions for the lessons/series of lessons</a:t>
            </a:r>
          </a:p>
        </p:txBody>
      </p:sp>
      <p:sp>
        <p:nvSpPr>
          <p:cNvPr id="7" name="Rectangle: Rounded Corners 6">
            <a:extLst>
              <a:ext uri="{FF2B5EF4-FFF2-40B4-BE49-F238E27FC236}">
                <a16:creationId xmlns:a16="http://schemas.microsoft.com/office/drawing/2014/main" id="{1AAD4D2A-A82D-4200-A431-CCC82AD1CEF9}"/>
              </a:ext>
            </a:extLst>
          </p:cNvPr>
          <p:cNvSpPr/>
          <p:nvPr/>
        </p:nvSpPr>
        <p:spPr bwMode="auto">
          <a:xfrm>
            <a:off x="7156174" y="2910729"/>
            <a:ext cx="4709550" cy="1321904"/>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2000" b="0" i="0" u="none" strike="noStrike" cap="none" normalizeH="0" baseline="0">
                <a:ln>
                  <a:noFill/>
                </a:ln>
                <a:solidFill>
                  <a:schemeClr val="tx1"/>
                </a:solidFill>
                <a:effectLst/>
                <a:latin typeface="Arial" panose="020B0604020202020204" pitchFamily="34" charset="0"/>
                <a:cs typeface="Arial" panose="020B0604020202020204" pitchFamily="34" charset="0"/>
              </a:rPr>
              <a:t>Establish the language structures needed to carry out the functions for pupils to both understand and produce</a:t>
            </a:r>
          </a:p>
        </p:txBody>
      </p:sp>
      <p:sp>
        <p:nvSpPr>
          <p:cNvPr id="8" name="Rectangle: Rounded Corners 7">
            <a:extLst>
              <a:ext uri="{FF2B5EF4-FFF2-40B4-BE49-F238E27FC236}">
                <a16:creationId xmlns:a16="http://schemas.microsoft.com/office/drawing/2014/main" id="{F6868193-3CDA-4BA5-A059-3964A0BA0FD2}"/>
              </a:ext>
            </a:extLst>
          </p:cNvPr>
          <p:cNvSpPr/>
          <p:nvPr/>
        </p:nvSpPr>
        <p:spPr bwMode="auto">
          <a:xfrm>
            <a:off x="7171635" y="4565374"/>
            <a:ext cx="4694089" cy="960783"/>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20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Identify subject specific vocabulary and key content vocabulary</a:t>
            </a:r>
          </a:p>
        </p:txBody>
      </p:sp>
      <p:cxnSp>
        <p:nvCxnSpPr>
          <p:cNvPr id="11" name="Straight Arrow Connector 10">
            <a:extLst>
              <a:ext uri="{FF2B5EF4-FFF2-40B4-BE49-F238E27FC236}">
                <a16:creationId xmlns:a16="http://schemas.microsoft.com/office/drawing/2014/main" id="{5FF9FF99-C9C9-4CFD-B1AB-73DB3E8B2ED9}"/>
              </a:ext>
            </a:extLst>
          </p:cNvPr>
          <p:cNvCxnSpPr>
            <a:cxnSpLocks/>
          </p:cNvCxnSpPr>
          <p:nvPr/>
        </p:nvCxnSpPr>
        <p:spPr bwMode="auto">
          <a:xfrm flipH="1">
            <a:off x="1518674" y="1882998"/>
            <a:ext cx="5764696" cy="1037972"/>
          </a:xfrm>
          <a:prstGeom prst="straightConnector1">
            <a:avLst/>
          </a:prstGeom>
          <a:solidFill>
            <a:schemeClr val="accent1"/>
          </a:solidFill>
          <a:ln w="38100" cap="flat" cmpd="sng" algn="ctr">
            <a:solidFill>
              <a:schemeClr val="accent6">
                <a:lumMod val="60000"/>
                <a:lumOff val="40000"/>
              </a:schemeClr>
            </a:solidFill>
            <a:prstDash val="solid"/>
            <a:round/>
            <a:headEnd type="none" w="med" len="med"/>
            <a:tailEnd type="triangle"/>
          </a:ln>
          <a:effectLst/>
        </p:spPr>
      </p:cxnSp>
      <p:cxnSp>
        <p:nvCxnSpPr>
          <p:cNvPr id="13" name="Straight Arrow Connector 12">
            <a:extLst>
              <a:ext uri="{FF2B5EF4-FFF2-40B4-BE49-F238E27FC236}">
                <a16:creationId xmlns:a16="http://schemas.microsoft.com/office/drawing/2014/main" id="{45BD508A-27ED-49DB-892C-8601A0D846FB}"/>
              </a:ext>
            </a:extLst>
          </p:cNvPr>
          <p:cNvCxnSpPr>
            <a:cxnSpLocks/>
            <a:stCxn id="7" idx="1"/>
          </p:cNvCxnSpPr>
          <p:nvPr/>
        </p:nvCxnSpPr>
        <p:spPr bwMode="auto">
          <a:xfrm flipH="1" flipV="1">
            <a:off x="3326130" y="3216910"/>
            <a:ext cx="3830044" cy="354771"/>
          </a:xfrm>
          <a:prstGeom prst="straightConnector1">
            <a:avLst/>
          </a:prstGeom>
          <a:solidFill>
            <a:schemeClr val="accent1"/>
          </a:solidFill>
          <a:ln w="38100" cap="flat" cmpd="sng" algn="ctr">
            <a:solidFill>
              <a:schemeClr val="accent6">
                <a:lumMod val="60000"/>
                <a:lumOff val="40000"/>
              </a:schemeClr>
            </a:solidFill>
            <a:prstDash val="solid"/>
            <a:round/>
            <a:headEnd type="none" w="med" len="med"/>
            <a:tailEnd type="triangle"/>
          </a:ln>
          <a:effectLst/>
        </p:spPr>
      </p:cxnSp>
      <p:cxnSp>
        <p:nvCxnSpPr>
          <p:cNvPr id="15" name="Straight Arrow Connector 14">
            <a:extLst>
              <a:ext uri="{FF2B5EF4-FFF2-40B4-BE49-F238E27FC236}">
                <a16:creationId xmlns:a16="http://schemas.microsoft.com/office/drawing/2014/main" id="{D1945AF3-FE87-423C-9E13-8A253C5ED403}"/>
              </a:ext>
            </a:extLst>
          </p:cNvPr>
          <p:cNvCxnSpPr>
            <a:cxnSpLocks/>
            <a:stCxn id="8" idx="1"/>
          </p:cNvCxnSpPr>
          <p:nvPr/>
        </p:nvCxnSpPr>
        <p:spPr bwMode="auto">
          <a:xfrm flipH="1" flipV="1">
            <a:off x="1406939" y="4713024"/>
            <a:ext cx="5764696" cy="332742"/>
          </a:xfrm>
          <a:prstGeom prst="straightConnector1">
            <a:avLst/>
          </a:prstGeom>
          <a:solidFill>
            <a:schemeClr val="accent1"/>
          </a:solidFill>
          <a:ln w="41275" cap="flat" cmpd="sng" algn="ctr">
            <a:solidFill>
              <a:schemeClr val="accent6">
                <a:lumMod val="60000"/>
                <a:lumOff val="40000"/>
              </a:schemeClr>
            </a:solidFill>
            <a:prstDash val="solid"/>
            <a:round/>
            <a:headEnd type="none" w="med" len="med"/>
            <a:tailEnd type="triangle"/>
          </a:ln>
          <a:effectLst/>
        </p:spPr>
      </p:cxnSp>
      <p:sp>
        <p:nvSpPr>
          <p:cNvPr id="3" name="TextBox 2">
            <a:extLst>
              <a:ext uri="{FF2B5EF4-FFF2-40B4-BE49-F238E27FC236}">
                <a16:creationId xmlns:a16="http://schemas.microsoft.com/office/drawing/2014/main" id="{28E28BE8-BE45-4185-ABAC-9966AA7428ED}"/>
              </a:ext>
            </a:extLst>
          </p:cNvPr>
          <p:cNvSpPr txBox="1"/>
          <p:nvPr/>
        </p:nvSpPr>
        <p:spPr>
          <a:xfrm>
            <a:off x="6096000" y="5826059"/>
            <a:ext cx="6078588" cy="646331"/>
          </a:xfrm>
          <a:prstGeom prst="rect">
            <a:avLst/>
          </a:prstGeom>
          <a:noFill/>
        </p:spPr>
        <p:txBody>
          <a:bodyPr wrap="square" rtlCol="0">
            <a:spAutoFit/>
          </a:bodyPr>
          <a:lstStyle/>
          <a:p>
            <a:r>
              <a:rPr lang="en-GB" dirty="0">
                <a:hlinkClick r:id="rId4"/>
              </a:rPr>
              <a:t>https://www.bell-foundation.org.uk/resources/detail/3d-shapes/</a:t>
            </a:r>
            <a:endParaRPr lang="en-GB" dirty="0"/>
          </a:p>
        </p:txBody>
      </p:sp>
    </p:spTree>
    <p:extLst>
      <p:ext uri="{BB962C8B-B14F-4D97-AF65-F5344CB8AC3E}">
        <p14:creationId xmlns:p14="http://schemas.microsoft.com/office/powerpoint/2010/main" val="23599840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9F583FF-9924-44D6-9F65-833B24E2BFBC}"/>
              </a:ext>
            </a:extLst>
          </p:cNvPr>
          <p:cNvSpPr>
            <a:spLocks noGrp="1"/>
          </p:cNvSpPr>
          <p:nvPr>
            <p:ph type="title"/>
          </p:nvPr>
        </p:nvSpPr>
        <p:spPr>
          <a:xfrm>
            <a:off x="854964" y="2393527"/>
            <a:ext cx="4205568" cy="3352800"/>
          </a:xfrm>
        </p:spPr>
        <p:txBody>
          <a:bodyPr vert="horz" lIns="91440" tIns="45720" rIns="91440" bIns="45720" rtlCol="0" anchor="b">
            <a:normAutofit fontScale="90000"/>
          </a:bodyPr>
          <a:lstStyle/>
          <a:p>
            <a:r>
              <a:rPr lang="en-US" sz="5000" kern="1200" spc="-120" baseline="0" dirty="0">
                <a:solidFill>
                  <a:srgbClr val="FFFFFF"/>
                </a:solidFill>
                <a:latin typeface="+mj-lt"/>
                <a:ea typeface="+mj-ea"/>
                <a:cs typeface="+mj-cs"/>
              </a:rPr>
              <a:t>Making the academic language of the mainstream classroom understandable</a:t>
            </a:r>
          </a:p>
        </p:txBody>
      </p:sp>
      <p:pic>
        <p:nvPicPr>
          <p:cNvPr id="6" name="Picture 5" descr="Icon&#10;&#10;Description automatically generated">
            <a:extLst>
              <a:ext uri="{FF2B5EF4-FFF2-40B4-BE49-F238E27FC236}">
                <a16:creationId xmlns:a16="http://schemas.microsoft.com/office/drawing/2014/main" id="{5EB65918-BC64-4437-BCB3-06BDC05B2336}"/>
              </a:ext>
            </a:extLst>
          </p:cNvPr>
          <p:cNvPicPr>
            <a:picLocks noChangeAspect="1"/>
          </p:cNvPicPr>
          <p:nvPr/>
        </p:nvPicPr>
        <p:blipFill rotWithShape="1">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r="1885" b="-1"/>
          <a:stretch/>
        </p:blipFill>
        <p:spPr>
          <a:xfrm>
            <a:off x="6096000" y="629265"/>
            <a:ext cx="5452536" cy="5585271"/>
          </a:xfrm>
          <a:prstGeom prst="rect">
            <a:avLst/>
          </a:prstGeom>
        </p:spPr>
      </p:pic>
    </p:spTree>
    <p:extLst>
      <p:ext uri="{BB962C8B-B14F-4D97-AF65-F5344CB8AC3E}">
        <p14:creationId xmlns:p14="http://schemas.microsoft.com/office/powerpoint/2010/main" val="36252989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6943896-A35F-431C-AAB0-086050978167}"/>
              </a:ext>
            </a:extLst>
          </p:cNvPr>
          <p:cNvSpPr>
            <a:spLocks noGrp="1"/>
          </p:cNvSpPr>
          <p:nvPr>
            <p:ph type="title"/>
          </p:nvPr>
        </p:nvSpPr>
        <p:spPr>
          <a:xfrm>
            <a:off x="148590" y="499533"/>
            <a:ext cx="12043410" cy="963507"/>
          </a:xfrm>
        </p:spPr>
        <p:txBody>
          <a:bodyPr>
            <a:normAutofit fontScale="90000"/>
          </a:bodyPr>
          <a:lstStyle/>
          <a:p>
            <a:r>
              <a:rPr lang="en-GB" dirty="0"/>
              <a:t>How could you adapt instructions/questions for pupils using EAL?</a:t>
            </a:r>
          </a:p>
        </p:txBody>
      </p:sp>
      <p:sp>
        <p:nvSpPr>
          <p:cNvPr id="6" name="Content Placeholder 5">
            <a:extLst>
              <a:ext uri="{FF2B5EF4-FFF2-40B4-BE49-F238E27FC236}">
                <a16:creationId xmlns:a16="http://schemas.microsoft.com/office/drawing/2014/main" id="{8244B334-1FAC-446D-B7B4-2AE77A3D8F1B}"/>
              </a:ext>
            </a:extLst>
          </p:cNvPr>
          <p:cNvSpPr>
            <a:spLocks noGrp="1"/>
          </p:cNvSpPr>
          <p:nvPr>
            <p:ph sz="half" idx="1"/>
          </p:nvPr>
        </p:nvSpPr>
        <p:spPr>
          <a:xfrm>
            <a:off x="456350" y="2255091"/>
            <a:ext cx="5501640" cy="4056559"/>
          </a:xfrm>
          <a:solidFill>
            <a:srgbClr val="FFC000"/>
          </a:solidFill>
        </p:spPr>
        <p:txBody>
          <a:bodyPr>
            <a:normAutofit fontScale="92500" lnSpcReduction="20000"/>
          </a:bodyPr>
          <a:lstStyle/>
          <a:p>
            <a:r>
              <a:rPr lang="en-GB" b="1" dirty="0"/>
              <a:t>New Arrivals</a:t>
            </a:r>
          </a:p>
          <a:p>
            <a:pPr marL="0" indent="0">
              <a:buNone/>
            </a:pPr>
            <a:r>
              <a:rPr lang="en-GB" dirty="0"/>
              <a:t>Instructions need to be graded\\d</a:t>
            </a:r>
          </a:p>
          <a:p>
            <a:pPr marL="0" indent="0">
              <a:buNone/>
            </a:pPr>
            <a:r>
              <a:rPr lang="en-GB" b="1" dirty="0"/>
              <a:t>Avoid sentence headers</a:t>
            </a:r>
            <a:r>
              <a:rPr lang="en-GB" dirty="0"/>
              <a:t>/colloquial terms</a:t>
            </a:r>
          </a:p>
          <a:p>
            <a:pPr marL="0" indent="0">
              <a:buNone/>
            </a:pPr>
            <a:r>
              <a:rPr lang="en-GB" b="1" dirty="0"/>
              <a:t>Decide on and use consistently short </a:t>
            </a:r>
            <a:r>
              <a:rPr lang="en-GB" b="1" dirty="0" err="1"/>
              <a:t>repetetive</a:t>
            </a:r>
            <a:r>
              <a:rPr lang="en-GB" b="1" dirty="0"/>
              <a:t> </a:t>
            </a:r>
            <a:r>
              <a:rPr lang="en-GB" dirty="0"/>
              <a:t>language structures for classroom instructions</a:t>
            </a:r>
          </a:p>
          <a:p>
            <a:pPr marL="0" indent="0">
              <a:buNone/>
            </a:pPr>
            <a:r>
              <a:rPr lang="en-GB" b="1" dirty="0"/>
              <a:t>Slow down </a:t>
            </a:r>
            <a:r>
              <a:rPr lang="en-GB" dirty="0"/>
              <a:t>and </a:t>
            </a:r>
            <a:r>
              <a:rPr lang="en-GB" b="1" dirty="0"/>
              <a:t>repeat</a:t>
            </a:r>
            <a:r>
              <a:rPr lang="en-GB" dirty="0"/>
              <a:t> instructions </a:t>
            </a:r>
          </a:p>
          <a:p>
            <a:pPr marL="0" indent="0">
              <a:buNone/>
            </a:pPr>
            <a:r>
              <a:rPr lang="en-GB" dirty="0"/>
              <a:t>Consider </a:t>
            </a:r>
            <a:r>
              <a:rPr lang="en-GB" b="1" dirty="0"/>
              <a:t>position</a:t>
            </a:r>
            <a:r>
              <a:rPr lang="en-GB" dirty="0"/>
              <a:t> of EAL learner </a:t>
            </a:r>
          </a:p>
          <a:p>
            <a:pPr marL="0" indent="0">
              <a:buNone/>
            </a:pPr>
            <a:r>
              <a:rPr lang="en-GB" dirty="0"/>
              <a:t>Support with </a:t>
            </a:r>
            <a:r>
              <a:rPr lang="en-GB" b="1" dirty="0"/>
              <a:t>key visuals/body language</a:t>
            </a:r>
          </a:p>
          <a:p>
            <a:pPr marL="0" indent="0">
              <a:buNone/>
            </a:pPr>
            <a:r>
              <a:rPr lang="en-GB" b="1" dirty="0"/>
              <a:t>Ask closed, either/or questions </a:t>
            </a:r>
            <a:r>
              <a:rPr lang="en-GB" dirty="0"/>
              <a:t>to provide model language in question</a:t>
            </a:r>
          </a:p>
        </p:txBody>
      </p:sp>
      <p:sp>
        <p:nvSpPr>
          <p:cNvPr id="7" name="Content Placeholder 6">
            <a:extLst>
              <a:ext uri="{FF2B5EF4-FFF2-40B4-BE49-F238E27FC236}">
                <a16:creationId xmlns:a16="http://schemas.microsoft.com/office/drawing/2014/main" id="{12A4C6FC-7082-4533-AC2C-7E25E86E1428}"/>
              </a:ext>
            </a:extLst>
          </p:cNvPr>
          <p:cNvSpPr>
            <a:spLocks noGrp="1"/>
          </p:cNvSpPr>
          <p:nvPr>
            <p:ph sz="half" idx="2"/>
          </p:nvPr>
        </p:nvSpPr>
        <p:spPr>
          <a:xfrm>
            <a:off x="6234011" y="2208276"/>
            <a:ext cx="5635840" cy="4150191"/>
          </a:xfrm>
          <a:solidFill>
            <a:srgbClr val="92D050"/>
          </a:solidFill>
        </p:spPr>
        <p:txBody>
          <a:bodyPr>
            <a:normAutofit fontScale="92500" lnSpcReduction="20000"/>
          </a:bodyPr>
          <a:lstStyle/>
          <a:p>
            <a:r>
              <a:rPr lang="en-GB" b="1" dirty="0"/>
              <a:t>Advanced EAL learners</a:t>
            </a:r>
          </a:p>
          <a:p>
            <a:pPr marL="0" indent="0" algn="r">
              <a:buNone/>
            </a:pPr>
            <a:r>
              <a:rPr lang="en-GB" dirty="0"/>
              <a:t>Will understand sentence headers, ‘What I want you to do is…’</a:t>
            </a:r>
          </a:p>
          <a:p>
            <a:pPr marL="0" indent="0" algn="r">
              <a:buNone/>
            </a:pPr>
            <a:r>
              <a:rPr lang="en-GB" dirty="0"/>
              <a:t>Will understand vague language and sentence fillers ‘um…let’s see, ‘sort of’</a:t>
            </a:r>
          </a:p>
          <a:p>
            <a:pPr marL="0" indent="0" algn="r">
              <a:buNone/>
            </a:pPr>
            <a:r>
              <a:rPr lang="en-GB" dirty="0"/>
              <a:t>Clarify classroom procedure-point to the key visual indicating different forms of classroom practice</a:t>
            </a:r>
          </a:p>
          <a:p>
            <a:pPr marL="0" indent="0" algn="r">
              <a:buNone/>
            </a:pPr>
            <a:r>
              <a:rPr lang="en-GB" dirty="0"/>
              <a:t>Place timer on the board 15:00</a:t>
            </a:r>
          </a:p>
          <a:p>
            <a:pPr marL="0" indent="0" algn="r">
              <a:buNone/>
            </a:pPr>
            <a:r>
              <a:rPr lang="en-GB" dirty="0"/>
              <a:t>Modelling/rehearsing how to answer the first question</a:t>
            </a:r>
          </a:p>
          <a:p>
            <a:pPr marL="0" indent="0" algn="r">
              <a:buNone/>
            </a:pPr>
            <a:r>
              <a:rPr lang="en-GB" dirty="0"/>
              <a:t>Use open questions to encourage higher order language (justifying, clarifying, describing) </a:t>
            </a:r>
          </a:p>
          <a:p>
            <a:pPr marL="0" indent="0" algn="r">
              <a:buNone/>
            </a:pPr>
            <a:endParaRPr lang="en-GB" dirty="0"/>
          </a:p>
        </p:txBody>
      </p:sp>
      <p:sp>
        <p:nvSpPr>
          <p:cNvPr id="8" name="Speech Bubble: Rectangle with Corners Rounded 7">
            <a:extLst>
              <a:ext uri="{FF2B5EF4-FFF2-40B4-BE49-F238E27FC236}">
                <a16:creationId xmlns:a16="http://schemas.microsoft.com/office/drawing/2014/main" id="{4E0E4ED4-D37C-455F-B14B-55C4A8A5B78F}"/>
              </a:ext>
            </a:extLst>
          </p:cNvPr>
          <p:cNvSpPr/>
          <p:nvPr/>
        </p:nvSpPr>
        <p:spPr>
          <a:xfrm>
            <a:off x="5292090" y="907542"/>
            <a:ext cx="6358890" cy="1110996"/>
          </a:xfrm>
          <a:prstGeom prst="wedgeRoundRectCallout">
            <a:avLst>
              <a:gd name="adj1" fmla="val -91962"/>
              <a:gd name="adj2" fmla="val 6146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t>I want you to open your books and spend the next quarter of an hour doing Exercise 3 on page 62 in silence</a:t>
            </a:r>
            <a:r>
              <a:rPr lang="en-GB" sz="2400" dirty="0"/>
              <a:t>. </a:t>
            </a:r>
          </a:p>
        </p:txBody>
      </p:sp>
    </p:spTree>
    <p:extLst>
      <p:ext uri="{BB962C8B-B14F-4D97-AF65-F5344CB8AC3E}">
        <p14:creationId xmlns:p14="http://schemas.microsoft.com/office/powerpoint/2010/main" val="40208605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213A5F7-9E94-44DE-804B-D6297548353E}"/>
              </a:ext>
            </a:extLst>
          </p:cNvPr>
          <p:cNvPicPr>
            <a:picLocks noChangeAspect="1"/>
          </p:cNvPicPr>
          <p:nvPr/>
        </p:nvPicPr>
        <p:blipFill rotWithShape="1">
          <a:blip r:embed="rId3"/>
          <a:srcRect l="21182" t="17754" r="20000" b="8409"/>
          <a:stretch/>
        </p:blipFill>
        <p:spPr>
          <a:xfrm>
            <a:off x="6732269" y="893346"/>
            <a:ext cx="5196840" cy="4345342"/>
          </a:xfrm>
          <a:prstGeom prst="rect">
            <a:avLst/>
          </a:prstGeom>
        </p:spPr>
      </p:pic>
      <p:sp>
        <p:nvSpPr>
          <p:cNvPr id="5" name="Title 4">
            <a:extLst>
              <a:ext uri="{FF2B5EF4-FFF2-40B4-BE49-F238E27FC236}">
                <a16:creationId xmlns:a16="http://schemas.microsoft.com/office/drawing/2014/main" id="{A919429A-0F78-49AA-A5F0-EE59E25F9161}"/>
              </a:ext>
            </a:extLst>
          </p:cNvPr>
          <p:cNvSpPr>
            <a:spLocks noGrp="1"/>
          </p:cNvSpPr>
          <p:nvPr>
            <p:ph type="title"/>
          </p:nvPr>
        </p:nvSpPr>
        <p:spPr>
          <a:xfrm>
            <a:off x="422900" y="540168"/>
            <a:ext cx="11292850" cy="990052"/>
          </a:xfrm>
        </p:spPr>
        <p:txBody>
          <a:bodyPr vert="horz" lIns="91440" tIns="45720" rIns="91440" bIns="45720" rtlCol="0" anchor="b">
            <a:normAutofit fontScale="90000"/>
          </a:bodyPr>
          <a:lstStyle/>
          <a:p>
            <a:r>
              <a:rPr lang="en-US" sz="4800" kern="1200" dirty="0">
                <a:latin typeface="+mj-lt"/>
                <a:ea typeface="+mj-ea"/>
                <a:cs typeface="+mj-cs"/>
              </a:rPr>
              <a:t>Pre-visiting- key vocabulary and language structures</a:t>
            </a:r>
            <a:br>
              <a:rPr lang="en-US" sz="4800" kern="1200" dirty="0">
                <a:latin typeface="+mj-lt"/>
                <a:ea typeface="+mj-ea"/>
                <a:cs typeface="+mj-cs"/>
              </a:rPr>
            </a:br>
            <a:endParaRPr lang="en-US" sz="4800" kern="1200" dirty="0">
              <a:latin typeface="+mj-lt"/>
              <a:ea typeface="+mj-ea"/>
              <a:cs typeface="+mj-cs"/>
            </a:endParaRPr>
          </a:p>
        </p:txBody>
      </p:sp>
      <p:sp>
        <p:nvSpPr>
          <p:cNvPr id="7" name="Rectangle 6">
            <a:extLst>
              <a:ext uri="{FF2B5EF4-FFF2-40B4-BE49-F238E27FC236}">
                <a16:creationId xmlns:a16="http://schemas.microsoft.com/office/drawing/2014/main" id="{218FE123-7EC4-41F2-8A02-E11E4C88DFB6}"/>
              </a:ext>
            </a:extLst>
          </p:cNvPr>
          <p:cNvSpPr/>
          <p:nvPr/>
        </p:nvSpPr>
        <p:spPr>
          <a:xfrm>
            <a:off x="240030" y="1017037"/>
            <a:ext cx="6492239" cy="5566643"/>
          </a:xfrm>
          <a:prstGeom prst="rect">
            <a:avLst/>
          </a:prstGeom>
        </p:spPr>
        <p:txBody>
          <a:bodyPr vert="horz" lIns="91440" tIns="45720" rIns="91440" bIns="45720" rtlCol="0" anchor="t">
            <a:noAutofit/>
          </a:bodyPr>
          <a:lstStyle/>
          <a:p>
            <a:pPr marL="342900" indent="-342900">
              <a:spcAft>
                <a:spcPts val="600"/>
              </a:spcAft>
              <a:buClr>
                <a:srgbClr val="FF0000"/>
              </a:buClr>
              <a:buFont typeface="Arial" panose="020B0604020202020204" pitchFamily="34" charset="0"/>
              <a:buChar char="•"/>
            </a:pPr>
            <a:r>
              <a:rPr lang="en-US" sz="2400" b="1" dirty="0"/>
              <a:t>Identify</a:t>
            </a:r>
            <a:r>
              <a:rPr lang="en-US" sz="2400" dirty="0"/>
              <a:t> key vocabulary &amp; sentence structures in planning</a:t>
            </a:r>
          </a:p>
          <a:p>
            <a:pPr marL="342900" indent="-342900">
              <a:spcAft>
                <a:spcPts val="600"/>
              </a:spcAft>
              <a:buClr>
                <a:srgbClr val="FF0000"/>
              </a:buClr>
              <a:buFont typeface="Arial" panose="020B0604020202020204" pitchFamily="34" charset="0"/>
              <a:buChar char="•"/>
            </a:pPr>
            <a:r>
              <a:rPr lang="en-US" sz="2400" b="1" dirty="0"/>
              <a:t>model it </a:t>
            </a:r>
            <a:r>
              <a:rPr lang="en-US" sz="2400" dirty="0"/>
              <a:t>in context;</a:t>
            </a:r>
          </a:p>
          <a:p>
            <a:pPr marL="342900" indent="-342900">
              <a:spcAft>
                <a:spcPts val="600"/>
              </a:spcAft>
              <a:buClr>
                <a:srgbClr val="FF0000"/>
              </a:buClr>
              <a:buFont typeface="Arial" panose="020B0604020202020204" pitchFamily="34" charset="0"/>
              <a:buChar char="•"/>
            </a:pPr>
            <a:r>
              <a:rPr lang="en-US" sz="2400" b="1" dirty="0"/>
              <a:t>link</a:t>
            </a:r>
            <a:r>
              <a:rPr lang="en-US" sz="2400" dirty="0"/>
              <a:t> with visuals;</a:t>
            </a:r>
          </a:p>
          <a:p>
            <a:pPr marL="342900" indent="-342900">
              <a:spcAft>
                <a:spcPts val="600"/>
              </a:spcAft>
              <a:buClr>
                <a:srgbClr val="FF0000"/>
              </a:buClr>
              <a:buFont typeface="Arial" panose="020B0604020202020204" pitchFamily="34" charset="0"/>
              <a:buChar char="•"/>
            </a:pPr>
            <a:r>
              <a:rPr lang="en-US" sz="2400" b="1" dirty="0"/>
              <a:t>draw attention </a:t>
            </a:r>
            <a:r>
              <a:rPr lang="en-US" sz="2400" dirty="0"/>
              <a:t>to it and </a:t>
            </a:r>
            <a:r>
              <a:rPr lang="en-US" sz="2400" b="1" dirty="0"/>
              <a:t>use it </a:t>
            </a:r>
            <a:r>
              <a:rPr lang="en-US" sz="2400" dirty="0"/>
              <a:t>in other contexts;</a:t>
            </a:r>
          </a:p>
          <a:p>
            <a:pPr marL="342900" indent="-342900">
              <a:spcAft>
                <a:spcPts val="600"/>
              </a:spcAft>
              <a:buClr>
                <a:srgbClr val="FF0000"/>
              </a:buClr>
              <a:buFont typeface="Arial" panose="020B0604020202020204" pitchFamily="34" charset="0"/>
              <a:buChar char="•"/>
            </a:pPr>
            <a:r>
              <a:rPr lang="en-US" sz="2400" dirty="0"/>
              <a:t>encourage learners to </a:t>
            </a:r>
            <a:r>
              <a:rPr lang="en-US" sz="2400" b="1" dirty="0"/>
              <a:t>listen out for language </a:t>
            </a:r>
            <a:r>
              <a:rPr lang="en-US" sz="2400" dirty="0"/>
              <a:t>and circle/highlight;</a:t>
            </a:r>
          </a:p>
          <a:p>
            <a:pPr marL="342900" indent="-342900">
              <a:spcAft>
                <a:spcPts val="600"/>
              </a:spcAft>
              <a:buClr>
                <a:srgbClr val="FF0000"/>
              </a:buClr>
              <a:buFont typeface="Arial" panose="020B0604020202020204" pitchFamily="34" charset="0"/>
              <a:buChar char="•"/>
            </a:pPr>
            <a:r>
              <a:rPr lang="en-US" sz="2400" b="1" dirty="0"/>
              <a:t>display it</a:t>
            </a:r>
            <a:r>
              <a:rPr lang="en-US" sz="2400" dirty="0"/>
              <a:t>;</a:t>
            </a:r>
          </a:p>
          <a:p>
            <a:pPr marL="342900" indent="-342900">
              <a:spcAft>
                <a:spcPts val="600"/>
              </a:spcAft>
              <a:buClr>
                <a:srgbClr val="FF0000"/>
              </a:buClr>
              <a:buFont typeface="Arial" panose="020B0604020202020204" pitchFamily="34" charset="0"/>
              <a:buChar char="•"/>
            </a:pPr>
            <a:r>
              <a:rPr lang="en-US" sz="2400" b="1" dirty="0"/>
              <a:t>provide</a:t>
            </a:r>
            <a:r>
              <a:rPr lang="en-US" sz="2400" dirty="0"/>
              <a:t> </a:t>
            </a:r>
            <a:r>
              <a:rPr lang="en-US" sz="2400" b="1" dirty="0"/>
              <a:t>opportunities</a:t>
            </a:r>
            <a:r>
              <a:rPr lang="en-US" sz="2400" dirty="0"/>
              <a:t> to </a:t>
            </a:r>
            <a:r>
              <a:rPr lang="en-US" sz="2400" dirty="0" err="1"/>
              <a:t>practise</a:t>
            </a:r>
            <a:r>
              <a:rPr lang="en-US" sz="2400" dirty="0"/>
              <a:t> it.</a:t>
            </a:r>
          </a:p>
          <a:p>
            <a:pPr>
              <a:lnSpc>
                <a:spcPct val="90000"/>
              </a:lnSpc>
              <a:spcAft>
                <a:spcPts val="600"/>
              </a:spcAft>
              <a:buClr>
                <a:srgbClr val="FF0000"/>
              </a:buClr>
            </a:pPr>
            <a:endParaRPr lang="en-US" sz="2000" dirty="0"/>
          </a:p>
          <a:p>
            <a:pPr>
              <a:lnSpc>
                <a:spcPct val="90000"/>
              </a:lnSpc>
              <a:spcAft>
                <a:spcPts val="600"/>
              </a:spcAft>
              <a:buClr>
                <a:srgbClr val="FF0000"/>
              </a:buClr>
            </a:pPr>
            <a:r>
              <a:rPr lang="en-US" sz="2400" i="1" dirty="0"/>
              <a:t>Where possible, support children in making connections to similar vocabulary in their </a:t>
            </a:r>
            <a:r>
              <a:rPr lang="en-US" sz="2400" b="1" i="1" dirty="0"/>
              <a:t>first language</a:t>
            </a:r>
            <a:r>
              <a:rPr lang="en-US" sz="2400" i="1" dirty="0"/>
              <a:t>.</a:t>
            </a:r>
          </a:p>
        </p:txBody>
      </p:sp>
      <p:pic>
        <p:nvPicPr>
          <p:cNvPr id="3" name="Picture 2">
            <a:extLst>
              <a:ext uri="{FF2B5EF4-FFF2-40B4-BE49-F238E27FC236}">
                <a16:creationId xmlns:a16="http://schemas.microsoft.com/office/drawing/2014/main" id="{0B9F56A8-42FF-4F48-833F-9E200BD48F49}"/>
              </a:ext>
            </a:extLst>
          </p:cNvPr>
          <p:cNvPicPr>
            <a:picLocks noChangeAspect="1"/>
          </p:cNvPicPr>
          <p:nvPr/>
        </p:nvPicPr>
        <p:blipFill>
          <a:blip r:embed="rId4"/>
          <a:stretch>
            <a:fillRect/>
          </a:stretch>
        </p:blipFill>
        <p:spPr>
          <a:xfrm>
            <a:off x="7920990" y="4710577"/>
            <a:ext cx="3012877" cy="2040421"/>
          </a:xfrm>
          <a:prstGeom prst="rect">
            <a:avLst/>
          </a:prstGeom>
        </p:spPr>
      </p:pic>
    </p:spTree>
    <p:extLst>
      <p:ext uri="{BB962C8B-B14F-4D97-AF65-F5344CB8AC3E}">
        <p14:creationId xmlns:p14="http://schemas.microsoft.com/office/powerpoint/2010/main" val="24903250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7A8472-ABD7-4D9F-8BD3-8AAFD94B01F7}"/>
              </a:ext>
            </a:extLst>
          </p:cNvPr>
          <p:cNvSpPr>
            <a:spLocks noGrp="1"/>
          </p:cNvSpPr>
          <p:nvPr>
            <p:ph type="title"/>
          </p:nvPr>
        </p:nvSpPr>
        <p:spPr>
          <a:xfrm>
            <a:off x="297710" y="5613991"/>
            <a:ext cx="5188689" cy="795078"/>
          </a:xfrm>
        </p:spPr>
        <p:txBody>
          <a:bodyPr>
            <a:normAutofit fontScale="90000"/>
          </a:bodyPr>
          <a:lstStyle/>
          <a:p>
            <a:r>
              <a:rPr lang="en-GB" dirty="0">
                <a:solidFill>
                  <a:schemeClr val="bg1"/>
                </a:solidFill>
              </a:rPr>
              <a:t>Scaffolding</a:t>
            </a:r>
            <a:r>
              <a:rPr lang="en-GB" dirty="0"/>
              <a:t> </a:t>
            </a:r>
            <a:r>
              <a:rPr lang="en-GB" dirty="0">
                <a:solidFill>
                  <a:schemeClr val="bg1"/>
                </a:solidFill>
              </a:rPr>
              <a:t>Understanding- Key Visuals</a:t>
            </a:r>
          </a:p>
        </p:txBody>
      </p:sp>
      <p:sp>
        <p:nvSpPr>
          <p:cNvPr id="3" name="Oval 2">
            <a:extLst>
              <a:ext uri="{FF2B5EF4-FFF2-40B4-BE49-F238E27FC236}">
                <a16:creationId xmlns:a16="http://schemas.microsoft.com/office/drawing/2014/main" id="{F122604E-C164-4B5D-A22C-6F41E580446C}"/>
              </a:ext>
            </a:extLst>
          </p:cNvPr>
          <p:cNvSpPr/>
          <p:nvPr/>
        </p:nvSpPr>
        <p:spPr>
          <a:xfrm>
            <a:off x="9856381" y="212651"/>
            <a:ext cx="2204512" cy="1371548"/>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Key visuals and Graphic organisers</a:t>
            </a:r>
          </a:p>
        </p:txBody>
      </p:sp>
      <p:pic>
        <p:nvPicPr>
          <p:cNvPr id="4" name="Picture 3">
            <a:extLst>
              <a:ext uri="{FF2B5EF4-FFF2-40B4-BE49-F238E27FC236}">
                <a16:creationId xmlns:a16="http://schemas.microsoft.com/office/drawing/2014/main" id="{ECB1242A-713C-4CEB-8613-30DEA4C787A8}"/>
              </a:ext>
            </a:extLst>
          </p:cNvPr>
          <p:cNvPicPr>
            <a:picLocks noChangeAspect="1"/>
          </p:cNvPicPr>
          <p:nvPr/>
        </p:nvPicPr>
        <p:blipFill rotWithShape="1">
          <a:blip r:embed="rId3"/>
          <a:srcRect l="4018" t="15546" r="3572" b="5042"/>
          <a:stretch/>
        </p:blipFill>
        <p:spPr>
          <a:xfrm>
            <a:off x="255180" y="212651"/>
            <a:ext cx="4157331" cy="2009553"/>
          </a:xfrm>
          <a:prstGeom prst="rect">
            <a:avLst/>
          </a:prstGeom>
        </p:spPr>
      </p:pic>
      <p:pic>
        <p:nvPicPr>
          <p:cNvPr id="5" name="Picture 4">
            <a:extLst>
              <a:ext uri="{FF2B5EF4-FFF2-40B4-BE49-F238E27FC236}">
                <a16:creationId xmlns:a16="http://schemas.microsoft.com/office/drawing/2014/main" id="{A8598727-D8AB-4D97-A407-2E656858C2ED}"/>
              </a:ext>
            </a:extLst>
          </p:cNvPr>
          <p:cNvPicPr>
            <a:picLocks noChangeAspect="1"/>
          </p:cNvPicPr>
          <p:nvPr/>
        </p:nvPicPr>
        <p:blipFill rotWithShape="1">
          <a:blip r:embed="rId4"/>
          <a:srcRect l="47355" t="18914" r="7645" b="50000"/>
          <a:stretch/>
        </p:blipFill>
        <p:spPr>
          <a:xfrm>
            <a:off x="5025932" y="235886"/>
            <a:ext cx="4327637" cy="1681572"/>
          </a:xfrm>
          <a:prstGeom prst="rect">
            <a:avLst/>
          </a:prstGeom>
        </p:spPr>
      </p:pic>
      <p:pic>
        <p:nvPicPr>
          <p:cNvPr id="6" name="Picture 5">
            <a:extLst>
              <a:ext uri="{FF2B5EF4-FFF2-40B4-BE49-F238E27FC236}">
                <a16:creationId xmlns:a16="http://schemas.microsoft.com/office/drawing/2014/main" id="{557622F9-407C-4911-89E1-00F085875E73}"/>
              </a:ext>
            </a:extLst>
          </p:cNvPr>
          <p:cNvPicPr>
            <a:picLocks noChangeAspect="1"/>
          </p:cNvPicPr>
          <p:nvPr/>
        </p:nvPicPr>
        <p:blipFill rotWithShape="1">
          <a:blip r:embed="rId5"/>
          <a:srcRect l="4971" t="45979" r="4505" b="2015"/>
          <a:stretch/>
        </p:blipFill>
        <p:spPr>
          <a:xfrm>
            <a:off x="7330496" y="2611795"/>
            <a:ext cx="4563793" cy="1474817"/>
          </a:xfrm>
          <a:prstGeom prst="rect">
            <a:avLst/>
          </a:prstGeom>
        </p:spPr>
      </p:pic>
      <p:pic>
        <p:nvPicPr>
          <p:cNvPr id="8" name="Picture 7">
            <a:extLst>
              <a:ext uri="{FF2B5EF4-FFF2-40B4-BE49-F238E27FC236}">
                <a16:creationId xmlns:a16="http://schemas.microsoft.com/office/drawing/2014/main" id="{B973907B-9E6C-4FA7-9CC4-56183E48021F}"/>
              </a:ext>
            </a:extLst>
          </p:cNvPr>
          <p:cNvPicPr>
            <a:picLocks noChangeAspect="1"/>
          </p:cNvPicPr>
          <p:nvPr/>
        </p:nvPicPr>
        <p:blipFill rotWithShape="1">
          <a:blip r:embed="rId6"/>
          <a:srcRect l="7413" t="16589" r="7297" b="5112"/>
          <a:stretch/>
        </p:blipFill>
        <p:spPr>
          <a:xfrm>
            <a:off x="297710" y="2581424"/>
            <a:ext cx="4654818" cy="2403690"/>
          </a:xfrm>
          <a:prstGeom prst="rect">
            <a:avLst/>
          </a:prstGeom>
        </p:spPr>
      </p:pic>
      <p:pic>
        <p:nvPicPr>
          <p:cNvPr id="10" name="Picture 9">
            <a:extLst>
              <a:ext uri="{FF2B5EF4-FFF2-40B4-BE49-F238E27FC236}">
                <a16:creationId xmlns:a16="http://schemas.microsoft.com/office/drawing/2014/main" id="{C47559FF-E2F4-4DCF-9109-0E79DB7523C9}"/>
              </a:ext>
            </a:extLst>
          </p:cNvPr>
          <p:cNvPicPr>
            <a:picLocks noChangeAspect="1"/>
          </p:cNvPicPr>
          <p:nvPr/>
        </p:nvPicPr>
        <p:blipFill rotWithShape="1">
          <a:blip r:embed="rId7"/>
          <a:srcRect l="59778" t="8372" r="6075" b="6546"/>
          <a:stretch/>
        </p:blipFill>
        <p:spPr>
          <a:xfrm>
            <a:off x="5822915" y="4276036"/>
            <a:ext cx="2087707" cy="2462643"/>
          </a:xfrm>
          <a:prstGeom prst="rect">
            <a:avLst/>
          </a:prstGeom>
        </p:spPr>
      </p:pic>
      <p:sp>
        <p:nvSpPr>
          <p:cNvPr id="11" name="Rectangle: Rounded Corners 10">
            <a:extLst>
              <a:ext uri="{FF2B5EF4-FFF2-40B4-BE49-F238E27FC236}">
                <a16:creationId xmlns:a16="http://schemas.microsoft.com/office/drawing/2014/main" id="{F6E7F2BA-24E2-4784-A009-F75E43998A84}"/>
              </a:ext>
            </a:extLst>
          </p:cNvPr>
          <p:cNvSpPr/>
          <p:nvPr/>
        </p:nvSpPr>
        <p:spPr>
          <a:xfrm>
            <a:off x="7531682" y="5681549"/>
            <a:ext cx="2824430" cy="1084521"/>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Provide a clear context for words used in the classroom</a:t>
            </a:r>
          </a:p>
        </p:txBody>
      </p:sp>
      <p:sp>
        <p:nvSpPr>
          <p:cNvPr id="12" name="Rectangle: Rounded Corners 11">
            <a:extLst>
              <a:ext uri="{FF2B5EF4-FFF2-40B4-BE49-F238E27FC236}">
                <a16:creationId xmlns:a16="http://schemas.microsoft.com/office/drawing/2014/main" id="{2675DDBD-DDAF-4198-BB43-46663A0A34D6}"/>
              </a:ext>
            </a:extLst>
          </p:cNvPr>
          <p:cNvSpPr/>
          <p:nvPr/>
        </p:nvSpPr>
        <p:spPr>
          <a:xfrm>
            <a:off x="8717212" y="4040321"/>
            <a:ext cx="2037908" cy="754963"/>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Clarify meaning</a:t>
            </a:r>
          </a:p>
        </p:txBody>
      </p:sp>
      <p:pic>
        <p:nvPicPr>
          <p:cNvPr id="14" name="Picture 13" descr="Logo&#10;&#10;Description automatically generated">
            <a:extLst>
              <a:ext uri="{FF2B5EF4-FFF2-40B4-BE49-F238E27FC236}">
                <a16:creationId xmlns:a16="http://schemas.microsoft.com/office/drawing/2014/main" id="{4C3FFD1D-3CF6-4154-91DB-8B3996C91D91}"/>
              </a:ext>
            </a:extLst>
          </p:cNvPr>
          <p:cNvPicPr>
            <a:picLocks noChangeAspect="1"/>
          </p:cNvPicPr>
          <p:nvPr/>
        </p:nvPicPr>
        <p:blipFill>
          <a:blip r:embed="rId8">
            <a:extLst>
              <a:ext uri="{28A0092B-C50C-407E-A947-70E740481C1C}">
                <a14:useLocalDpi xmlns:a14="http://schemas.microsoft.com/office/drawing/2010/main" val="0"/>
              </a:ext>
              <a:ext uri="{837473B0-CC2E-450A-ABE3-18F120FF3D39}">
                <a1611:picAttrSrcUrl xmlns:a1611="http://schemas.microsoft.com/office/drawing/2016/11/main" r:id="rId9"/>
              </a:ext>
            </a:extLst>
          </a:blip>
          <a:stretch>
            <a:fillRect/>
          </a:stretch>
        </p:blipFill>
        <p:spPr>
          <a:xfrm>
            <a:off x="9612392" y="1727737"/>
            <a:ext cx="2369104" cy="813392"/>
          </a:xfrm>
          <a:prstGeom prst="rect">
            <a:avLst/>
          </a:prstGeom>
        </p:spPr>
      </p:pic>
      <p:sp>
        <p:nvSpPr>
          <p:cNvPr id="16" name="Rectangle: Rounded Corners 15">
            <a:extLst>
              <a:ext uri="{FF2B5EF4-FFF2-40B4-BE49-F238E27FC236}">
                <a16:creationId xmlns:a16="http://schemas.microsoft.com/office/drawing/2014/main" id="{4F1967FF-8921-4ED9-AE1F-CE684F4CCC70}"/>
              </a:ext>
            </a:extLst>
          </p:cNvPr>
          <p:cNvSpPr/>
          <p:nvPr/>
        </p:nvSpPr>
        <p:spPr>
          <a:xfrm>
            <a:off x="2213903" y="1366597"/>
            <a:ext cx="2369104" cy="1100054"/>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Enable learners to demonstrate what they understand</a:t>
            </a:r>
          </a:p>
        </p:txBody>
      </p:sp>
      <p:sp>
        <p:nvSpPr>
          <p:cNvPr id="17" name="Rectangle: Rounded Corners 16">
            <a:extLst>
              <a:ext uri="{FF2B5EF4-FFF2-40B4-BE49-F238E27FC236}">
                <a16:creationId xmlns:a16="http://schemas.microsoft.com/office/drawing/2014/main" id="{EBA2C066-332D-45D8-95D0-3E286B7EEB2A}"/>
              </a:ext>
            </a:extLst>
          </p:cNvPr>
          <p:cNvSpPr/>
          <p:nvPr/>
        </p:nvSpPr>
        <p:spPr>
          <a:xfrm>
            <a:off x="69108" y="2621358"/>
            <a:ext cx="2849526" cy="1364677"/>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Illustrate meaning immediately</a:t>
            </a:r>
          </a:p>
        </p:txBody>
      </p:sp>
    </p:spTree>
    <p:extLst>
      <p:ext uri="{BB962C8B-B14F-4D97-AF65-F5344CB8AC3E}">
        <p14:creationId xmlns:p14="http://schemas.microsoft.com/office/powerpoint/2010/main" val="17339034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72713D-1D51-4F0D-A86A-22692E9B5E6A}"/>
              </a:ext>
            </a:extLst>
          </p:cNvPr>
          <p:cNvSpPr>
            <a:spLocks noGrp="1"/>
          </p:cNvSpPr>
          <p:nvPr>
            <p:ph type="title"/>
          </p:nvPr>
        </p:nvSpPr>
        <p:spPr>
          <a:xfrm>
            <a:off x="684211" y="4487332"/>
            <a:ext cx="5897211" cy="1507067"/>
          </a:xfrm>
        </p:spPr>
        <p:txBody>
          <a:bodyPr>
            <a:normAutofit fontScale="90000"/>
          </a:bodyPr>
          <a:lstStyle/>
          <a:p>
            <a:r>
              <a:rPr lang="en-GB" dirty="0">
                <a:solidFill>
                  <a:schemeClr val="bg1"/>
                </a:solidFill>
              </a:rPr>
              <a:t>Scaffolding Understanding- Key visuals and Graphic Organisers</a:t>
            </a:r>
          </a:p>
        </p:txBody>
      </p:sp>
      <p:pic>
        <p:nvPicPr>
          <p:cNvPr id="3" name="Picture 2">
            <a:extLst>
              <a:ext uri="{FF2B5EF4-FFF2-40B4-BE49-F238E27FC236}">
                <a16:creationId xmlns:a16="http://schemas.microsoft.com/office/drawing/2014/main" id="{DF1B52C2-6C6C-4015-B0BC-A27F186F8C91}"/>
              </a:ext>
            </a:extLst>
          </p:cNvPr>
          <p:cNvPicPr>
            <a:picLocks noChangeAspect="1"/>
          </p:cNvPicPr>
          <p:nvPr/>
        </p:nvPicPr>
        <p:blipFill rotWithShape="1">
          <a:blip r:embed="rId3"/>
          <a:srcRect l="32130" t="15144" r="33704" b="4856"/>
          <a:stretch/>
        </p:blipFill>
        <p:spPr>
          <a:xfrm rot="5400000">
            <a:off x="584270" y="-354430"/>
            <a:ext cx="3036716" cy="3999577"/>
          </a:xfrm>
          <a:prstGeom prst="rect">
            <a:avLst/>
          </a:prstGeom>
        </p:spPr>
      </p:pic>
      <p:pic>
        <p:nvPicPr>
          <p:cNvPr id="4" name="Picture 3">
            <a:extLst>
              <a:ext uri="{FF2B5EF4-FFF2-40B4-BE49-F238E27FC236}">
                <a16:creationId xmlns:a16="http://schemas.microsoft.com/office/drawing/2014/main" id="{A6D77458-516A-432F-AC82-B3FE889C70AD}"/>
              </a:ext>
            </a:extLst>
          </p:cNvPr>
          <p:cNvPicPr>
            <a:picLocks noChangeAspect="1"/>
          </p:cNvPicPr>
          <p:nvPr/>
        </p:nvPicPr>
        <p:blipFill rotWithShape="1">
          <a:blip r:embed="rId4"/>
          <a:srcRect l="31852" t="14815" r="33611" b="5350"/>
          <a:stretch/>
        </p:blipFill>
        <p:spPr>
          <a:xfrm rot="5400000">
            <a:off x="8335497" y="-348828"/>
            <a:ext cx="3169357" cy="4121014"/>
          </a:xfrm>
          <a:prstGeom prst="rect">
            <a:avLst/>
          </a:prstGeom>
        </p:spPr>
      </p:pic>
      <p:pic>
        <p:nvPicPr>
          <p:cNvPr id="6" name="Picture 5">
            <a:extLst>
              <a:ext uri="{FF2B5EF4-FFF2-40B4-BE49-F238E27FC236}">
                <a16:creationId xmlns:a16="http://schemas.microsoft.com/office/drawing/2014/main" id="{6FA0AF6A-8791-4145-8B26-2BFF67766772}"/>
              </a:ext>
            </a:extLst>
          </p:cNvPr>
          <p:cNvPicPr>
            <a:picLocks noChangeAspect="1"/>
          </p:cNvPicPr>
          <p:nvPr/>
        </p:nvPicPr>
        <p:blipFill rotWithShape="1">
          <a:blip r:embed="rId5"/>
          <a:srcRect l="32033" t="25592" r="34166" b="19264"/>
          <a:stretch/>
        </p:blipFill>
        <p:spPr>
          <a:xfrm rot="5400000">
            <a:off x="4269710" y="291021"/>
            <a:ext cx="3422664" cy="3140912"/>
          </a:xfrm>
          <a:prstGeom prst="rect">
            <a:avLst/>
          </a:prstGeom>
        </p:spPr>
      </p:pic>
      <p:pic>
        <p:nvPicPr>
          <p:cNvPr id="8" name="Picture 7">
            <a:extLst>
              <a:ext uri="{FF2B5EF4-FFF2-40B4-BE49-F238E27FC236}">
                <a16:creationId xmlns:a16="http://schemas.microsoft.com/office/drawing/2014/main" id="{24EE31B2-172E-4CAA-B24B-BB00F69AC3B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320433" y="3544865"/>
            <a:ext cx="3589548" cy="3186135"/>
          </a:xfrm>
          <a:prstGeom prst="rect">
            <a:avLst/>
          </a:prstGeom>
        </p:spPr>
      </p:pic>
    </p:spTree>
    <p:extLst>
      <p:ext uri="{BB962C8B-B14F-4D97-AF65-F5344CB8AC3E}">
        <p14:creationId xmlns:p14="http://schemas.microsoft.com/office/powerpoint/2010/main" val="3949792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1CCD5EF-766D-43B9-A25D-19122E5FB1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67" y="643467"/>
            <a:ext cx="10905065" cy="1989682"/>
          </a:xfrm>
          <a:prstGeom prst="rect">
            <a:avLst/>
          </a:prstGeom>
          <a:solidFill>
            <a:schemeClr val="accent1"/>
          </a:solidFill>
          <a:ln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D9699C9-77F1-4E33-A750-CB78C7EA29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6195" y="806204"/>
            <a:ext cx="10579608" cy="1664208"/>
          </a:xfrm>
          <a:prstGeom prst="rect">
            <a:avLst/>
          </a:prstGeom>
          <a:noFill/>
          <a:ln cap="sq">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B98C8C0-48E7-4846-816A-E9D64422043D}"/>
              </a:ext>
            </a:extLst>
          </p:cNvPr>
          <p:cNvSpPr>
            <a:spLocks noGrp="1"/>
          </p:cNvSpPr>
          <p:nvPr>
            <p:ph type="title"/>
          </p:nvPr>
        </p:nvSpPr>
        <p:spPr>
          <a:xfrm>
            <a:off x="1071846" y="1059736"/>
            <a:ext cx="10040233" cy="1228130"/>
          </a:xfrm>
        </p:spPr>
        <p:txBody>
          <a:bodyPr>
            <a:normAutofit/>
          </a:bodyPr>
          <a:lstStyle/>
          <a:p>
            <a:r>
              <a:rPr lang="en-GB" b="1" dirty="0">
                <a:solidFill>
                  <a:srgbClr val="FFFFFF"/>
                </a:solidFill>
              </a:rPr>
              <a:t>Aims</a:t>
            </a:r>
          </a:p>
        </p:txBody>
      </p:sp>
      <p:sp>
        <p:nvSpPr>
          <p:cNvPr id="3" name="Content Placeholder 2">
            <a:extLst>
              <a:ext uri="{FF2B5EF4-FFF2-40B4-BE49-F238E27FC236}">
                <a16:creationId xmlns:a16="http://schemas.microsoft.com/office/drawing/2014/main" id="{518C017C-95CF-4DB7-88E5-CEC8FCEC1547}"/>
              </a:ext>
            </a:extLst>
          </p:cNvPr>
          <p:cNvSpPr>
            <a:spLocks noGrp="1"/>
          </p:cNvSpPr>
          <p:nvPr>
            <p:ph idx="1"/>
          </p:nvPr>
        </p:nvSpPr>
        <p:spPr>
          <a:xfrm>
            <a:off x="982980" y="2795887"/>
            <a:ext cx="10565552" cy="3582054"/>
          </a:xfrm>
        </p:spPr>
        <p:txBody>
          <a:bodyPr>
            <a:noAutofit/>
          </a:bodyPr>
          <a:lstStyle/>
          <a:p>
            <a:pPr lvl="1">
              <a:buFont typeface="Arial" panose="020B0604020202020204" pitchFamily="34" charset="0"/>
              <a:buChar char="•"/>
            </a:pPr>
            <a:r>
              <a:rPr lang="en-GB" altLang="en-US" b="1" dirty="0">
                <a:latin typeface="Arial" panose="020B0604020202020204" pitchFamily="34" charset="0"/>
              </a:rPr>
              <a:t>Explore the difference between New Arrival EAL learners and more Advanced EAL learners</a:t>
            </a:r>
          </a:p>
          <a:p>
            <a:pPr lvl="1">
              <a:buFont typeface="Arial" panose="020B0604020202020204" pitchFamily="34" charset="0"/>
              <a:buChar char="•"/>
            </a:pPr>
            <a:r>
              <a:rPr lang="en-GB" altLang="en-US" b="1" dirty="0">
                <a:latin typeface="Arial" panose="020B0604020202020204" pitchFamily="34" charset="0"/>
              </a:rPr>
              <a:t>Offer practical advice on strategies and resources which encourage academic language development for EAL Learners:</a:t>
            </a:r>
          </a:p>
          <a:p>
            <a:pPr marL="0" indent="0">
              <a:buNone/>
            </a:pPr>
            <a:r>
              <a:rPr lang="en-GB" altLang="en-US" b="1" dirty="0">
                <a:latin typeface="Arial" panose="020B0604020202020204" pitchFamily="34" charset="0"/>
              </a:rPr>
              <a:t>   </a:t>
            </a:r>
          </a:p>
          <a:p>
            <a:pPr lvl="5">
              <a:spcBef>
                <a:spcPct val="0"/>
              </a:spcBef>
              <a:buFont typeface="Courier New" panose="02070309020205020404" pitchFamily="49" charset="0"/>
              <a:buChar char="o"/>
            </a:pPr>
            <a:r>
              <a:rPr lang="en-GB" altLang="en-US" sz="2000" b="1" i="1" dirty="0">
                <a:latin typeface="Arial" panose="020B0604020202020204" pitchFamily="34" charset="0"/>
                <a:cs typeface="Arial" panose="020B0604020202020204" pitchFamily="34" charset="0"/>
              </a:rPr>
              <a:t>Making the academic language of the classroom comprehensible</a:t>
            </a:r>
          </a:p>
          <a:p>
            <a:pPr lvl="5">
              <a:spcBef>
                <a:spcPct val="0"/>
              </a:spcBef>
              <a:buFont typeface="Courier New" panose="02070309020205020404" pitchFamily="49" charset="0"/>
              <a:buChar char="o"/>
            </a:pPr>
            <a:endParaRPr lang="en-GB" altLang="en-US" sz="2000" b="1" i="1" dirty="0">
              <a:latin typeface="Arial" panose="020B0604020202020204" pitchFamily="34" charset="0"/>
              <a:cs typeface="Arial" panose="020B0604020202020204" pitchFamily="34" charset="0"/>
            </a:endParaRPr>
          </a:p>
          <a:p>
            <a:pPr lvl="5">
              <a:spcBef>
                <a:spcPct val="0"/>
              </a:spcBef>
              <a:buFont typeface="Courier New" panose="02070309020205020404" pitchFamily="49" charset="0"/>
              <a:buChar char="o"/>
            </a:pPr>
            <a:r>
              <a:rPr lang="en-GB" altLang="en-US" sz="2000" b="1" i="1" dirty="0">
                <a:latin typeface="Arial" panose="020B0604020202020204" pitchFamily="34" charset="0"/>
                <a:cs typeface="Arial" panose="020B0604020202020204" pitchFamily="34" charset="0"/>
              </a:rPr>
              <a:t>Scaffolding the production of the academic language in the classroom</a:t>
            </a:r>
          </a:p>
          <a:p>
            <a:pPr lvl="5">
              <a:spcBef>
                <a:spcPct val="0"/>
              </a:spcBef>
              <a:buFont typeface="Courier New" panose="02070309020205020404" pitchFamily="49" charset="0"/>
              <a:buChar char="o"/>
            </a:pPr>
            <a:endParaRPr lang="en-GB" altLang="en-US" sz="2000" b="1" i="1" dirty="0">
              <a:latin typeface="Arial" panose="020B0604020202020204" pitchFamily="34" charset="0"/>
              <a:cs typeface="Arial" panose="020B0604020202020204" pitchFamily="34" charset="0"/>
            </a:endParaRPr>
          </a:p>
          <a:p>
            <a:pPr lvl="5">
              <a:spcBef>
                <a:spcPct val="0"/>
              </a:spcBef>
              <a:buFont typeface="Courier New" panose="02070309020205020404" pitchFamily="49" charset="0"/>
              <a:buChar char="o"/>
            </a:pPr>
            <a:r>
              <a:rPr lang="en-GB" altLang="en-US" sz="2000" b="1" i="1" dirty="0">
                <a:latin typeface="Arial" panose="020B0604020202020204" pitchFamily="34" charset="0"/>
                <a:cs typeface="Arial" panose="020B0604020202020204" pitchFamily="34" charset="0"/>
              </a:rPr>
              <a:t>Supporting the building up of vocabulary</a:t>
            </a:r>
          </a:p>
        </p:txBody>
      </p:sp>
    </p:spTree>
    <p:extLst>
      <p:ext uri="{BB962C8B-B14F-4D97-AF65-F5344CB8AC3E}">
        <p14:creationId xmlns:p14="http://schemas.microsoft.com/office/powerpoint/2010/main" val="7134007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85DB3E1F-EE5D-4F25-A4E5-153FDFC8D705}"/>
              </a:ext>
            </a:extLst>
          </p:cNvPr>
          <p:cNvSpPr>
            <a:spLocks noGrp="1"/>
          </p:cNvSpPr>
          <p:nvPr>
            <p:ph type="title"/>
          </p:nvPr>
        </p:nvSpPr>
        <p:spPr>
          <a:xfrm>
            <a:off x="477134" y="5050015"/>
            <a:ext cx="10712835" cy="1507067"/>
          </a:xfrm>
        </p:spPr>
        <p:txBody>
          <a:bodyPr vert="horz" lIns="91440" tIns="45720" rIns="91440" bIns="45720" rtlCol="0" anchor="ctr">
            <a:normAutofit/>
          </a:bodyPr>
          <a:lstStyle/>
          <a:p>
            <a:pPr marL="0" marR="0" lvl="0" indent="0" fontAlgn="auto">
              <a:spcAft>
                <a:spcPts val="0"/>
              </a:spcAft>
              <a:buClrTx/>
              <a:buSzTx/>
              <a:tabLst/>
              <a:defRPr/>
            </a:pPr>
            <a:r>
              <a:rPr kumimoji="0" lang="en-US" b="0" i="0" u="none" strike="noStrike" spc="0" normalizeH="0" baseline="0" noProof="0" dirty="0">
                <a:uLnTx/>
                <a:uFillTx/>
              </a:rPr>
              <a:t>Scaffolding Reading for Understanding</a:t>
            </a:r>
          </a:p>
        </p:txBody>
      </p:sp>
      <p:pic>
        <p:nvPicPr>
          <p:cNvPr id="4" name="Picture 3">
            <a:extLst>
              <a:ext uri="{FF2B5EF4-FFF2-40B4-BE49-F238E27FC236}">
                <a16:creationId xmlns:a16="http://schemas.microsoft.com/office/drawing/2014/main" id="{8AB98FD2-7827-444E-9423-F4B31B9B384F}"/>
              </a:ext>
            </a:extLst>
          </p:cNvPr>
          <p:cNvPicPr>
            <a:picLocks noChangeAspect="1"/>
          </p:cNvPicPr>
          <p:nvPr/>
        </p:nvPicPr>
        <p:blipFill rotWithShape="1">
          <a:blip r:embed="rId3"/>
          <a:srcRect l="29505" t="27253" r="27311" b="19267"/>
          <a:stretch/>
        </p:blipFill>
        <p:spPr>
          <a:xfrm>
            <a:off x="330953" y="1508498"/>
            <a:ext cx="6011168" cy="4187452"/>
          </a:xfrm>
          <a:prstGeom prst="rect">
            <a:avLst/>
          </a:prstGeom>
          <a:effectLst>
            <a:innerShdw blurRad="57150" dist="38100" dir="14460000">
              <a:prstClr val="black">
                <a:alpha val="70000"/>
              </a:prstClr>
            </a:innerShdw>
          </a:effectLst>
        </p:spPr>
      </p:pic>
      <p:sp>
        <p:nvSpPr>
          <p:cNvPr id="3" name="Rectangle 2">
            <a:extLst>
              <a:ext uri="{FF2B5EF4-FFF2-40B4-BE49-F238E27FC236}">
                <a16:creationId xmlns:a16="http://schemas.microsoft.com/office/drawing/2014/main" id="{9FBE9A7A-C80A-488F-8FFA-67AC8C641990}"/>
              </a:ext>
            </a:extLst>
          </p:cNvPr>
          <p:cNvSpPr/>
          <p:nvPr/>
        </p:nvSpPr>
        <p:spPr>
          <a:xfrm>
            <a:off x="6390167" y="2105247"/>
            <a:ext cx="5242737" cy="3889152"/>
          </a:xfrm>
          <a:prstGeom prst="rect">
            <a:avLst/>
          </a:prstGeom>
        </p:spPr>
        <p:txBody>
          <a:bodyPr vert="horz" lIns="91440" tIns="45720" rIns="91440" bIns="45720" rtlCol="0" anchor="ctr">
            <a:normAutofit lnSpcReduction="10000"/>
          </a:bodyPr>
          <a:lstStyle/>
          <a:p>
            <a:pPr marL="358775" indent="-358775" fontAlgn="base">
              <a:spcBef>
                <a:spcPct val="20000"/>
              </a:spcBef>
              <a:spcAft>
                <a:spcPts val="600"/>
              </a:spcAft>
              <a:buClr>
                <a:schemeClr val="tx1"/>
              </a:buClr>
              <a:buSzPct val="80000"/>
              <a:buFont typeface="Wingdings 3" panose="05040102010807070707" pitchFamily="18" charset="2"/>
              <a:buChar char=""/>
            </a:pPr>
            <a:r>
              <a:rPr lang="en-US" sz="3200" dirty="0">
                <a:solidFill>
                  <a:schemeClr val="bg1"/>
                </a:solidFill>
              </a:rPr>
              <a:t>Pre-visit texts/key vocabulary before the lesson</a:t>
            </a:r>
          </a:p>
          <a:p>
            <a:pPr marL="358775" lvl="0" indent="-358775" fontAlgn="base">
              <a:spcBef>
                <a:spcPct val="20000"/>
              </a:spcBef>
              <a:spcAft>
                <a:spcPts val="600"/>
              </a:spcAft>
              <a:buClr>
                <a:schemeClr val="tx1"/>
              </a:buClr>
              <a:buSzPct val="80000"/>
              <a:buFont typeface="Wingdings 3" panose="05040102010807070707" pitchFamily="18" charset="2"/>
              <a:buChar char=""/>
            </a:pPr>
            <a:r>
              <a:rPr lang="en-US" sz="3200" dirty="0">
                <a:solidFill>
                  <a:schemeClr val="bg1"/>
                </a:solidFill>
              </a:rPr>
              <a:t>Find out where the gaps are and help learners fill them (KWL charts)</a:t>
            </a:r>
          </a:p>
          <a:p>
            <a:pPr marL="358775" lvl="0" indent="-358775" fontAlgn="base">
              <a:spcBef>
                <a:spcPct val="20000"/>
              </a:spcBef>
              <a:spcAft>
                <a:spcPts val="600"/>
              </a:spcAft>
              <a:buClr>
                <a:schemeClr val="tx1"/>
              </a:buClr>
              <a:buSzPct val="80000"/>
              <a:buFont typeface="Wingdings 3" panose="05040102010807070707" pitchFamily="18" charset="2"/>
              <a:buChar char=""/>
            </a:pPr>
            <a:r>
              <a:rPr lang="en-US" sz="3200" dirty="0">
                <a:solidFill>
                  <a:schemeClr val="bg1"/>
                </a:solidFill>
              </a:rPr>
              <a:t>Use KWL grids to activate prior learning</a:t>
            </a:r>
          </a:p>
          <a:p>
            <a:pPr marL="358775" lvl="0" indent="-358775" fontAlgn="base">
              <a:spcBef>
                <a:spcPct val="20000"/>
              </a:spcBef>
              <a:spcAft>
                <a:spcPts val="600"/>
              </a:spcAft>
              <a:buClr>
                <a:schemeClr val="tx1"/>
              </a:buClr>
              <a:buSzPct val="80000"/>
              <a:buFont typeface="Wingdings 3" panose="05040102010807070707" pitchFamily="18" charset="2"/>
              <a:buChar char=""/>
            </a:pPr>
            <a:endParaRPr lang="en-US" sz="3200" dirty="0">
              <a:solidFill>
                <a:schemeClr val="bg2">
                  <a:lumMod val="75000"/>
                </a:schemeClr>
              </a:solidFill>
            </a:endParaRPr>
          </a:p>
          <a:p>
            <a:pPr marL="358775" lvl="0" indent="-358775" fontAlgn="base">
              <a:spcBef>
                <a:spcPct val="20000"/>
              </a:spcBef>
              <a:spcAft>
                <a:spcPts val="600"/>
              </a:spcAft>
              <a:buClr>
                <a:schemeClr val="tx1"/>
              </a:buClr>
              <a:buSzPct val="80000"/>
              <a:buFont typeface="Wingdings 3" panose="05040102010807070707" pitchFamily="18" charset="2"/>
              <a:buChar char=""/>
            </a:pPr>
            <a:endParaRPr lang="en-US" sz="3200" dirty="0">
              <a:solidFill>
                <a:schemeClr val="bg2">
                  <a:lumMod val="75000"/>
                </a:schemeClr>
              </a:solidFill>
            </a:endParaRPr>
          </a:p>
        </p:txBody>
      </p:sp>
      <p:pic>
        <p:nvPicPr>
          <p:cNvPr id="2" name="Picture 1">
            <a:extLst>
              <a:ext uri="{FF2B5EF4-FFF2-40B4-BE49-F238E27FC236}">
                <a16:creationId xmlns:a16="http://schemas.microsoft.com/office/drawing/2014/main" id="{2A6629A5-6FE7-45C1-82D3-418B8C2D4CFE}"/>
              </a:ext>
            </a:extLst>
          </p:cNvPr>
          <p:cNvPicPr>
            <a:picLocks noChangeAspect="1"/>
          </p:cNvPicPr>
          <p:nvPr/>
        </p:nvPicPr>
        <p:blipFill>
          <a:blip r:embed="rId4"/>
          <a:stretch>
            <a:fillRect/>
          </a:stretch>
        </p:blipFill>
        <p:spPr>
          <a:xfrm>
            <a:off x="160217" y="200177"/>
            <a:ext cx="1582743" cy="493819"/>
          </a:xfrm>
          <a:prstGeom prst="rect">
            <a:avLst/>
          </a:prstGeom>
        </p:spPr>
      </p:pic>
      <p:pic>
        <p:nvPicPr>
          <p:cNvPr id="9" name="Picture 8">
            <a:extLst>
              <a:ext uri="{FF2B5EF4-FFF2-40B4-BE49-F238E27FC236}">
                <a16:creationId xmlns:a16="http://schemas.microsoft.com/office/drawing/2014/main" id="{12ED044C-4DAC-423A-A331-AB531EB6CF61}"/>
              </a:ext>
            </a:extLst>
          </p:cNvPr>
          <p:cNvPicPr>
            <a:picLocks noChangeAspect="1"/>
          </p:cNvPicPr>
          <p:nvPr/>
        </p:nvPicPr>
        <p:blipFill>
          <a:blip r:embed="rId5"/>
          <a:stretch>
            <a:fillRect/>
          </a:stretch>
        </p:blipFill>
        <p:spPr>
          <a:xfrm>
            <a:off x="10245007" y="35571"/>
            <a:ext cx="1889924" cy="1316850"/>
          </a:xfrm>
          <a:prstGeom prst="rect">
            <a:avLst/>
          </a:prstGeom>
        </p:spPr>
      </p:pic>
      <p:pic>
        <p:nvPicPr>
          <p:cNvPr id="10" name="Picture 9">
            <a:extLst>
              <a:ext uri="{FF2B5EF4-FFF2-40B4-BE49-F238E27FC236}">
                <a16:creationId xmlns:a16="http://schemas.microsoft.com/office/drawing/2014/main" id="{4A3A981D-093E-478F-A8D5-5DAC21A2BE33}"/>
              </a:ext>
            </a:extLst>
          </p:cNvPr>
          <p:cNvPicPr>
            <a:picLocks noChangeAspect="1"/>
          </p:cNvPicPr>
          <p:nvPr/>
        </p:nvPicPr>
        <p:blipFill>
          <a:blip r:embed="rId6"/>
          <a:stretch>
            <a:fillRect/>
          </a:stretch>
        </p:blipFill>
        <p:spPr>
          <a:xfrm>
            <a:off x="8119770" y="344061"/>
            <a:ext cx="2353260" cy="1164437"/>
          </a:xfrm>
          <a:prstGeom prst="rect">
            <a:avLst/>
          </a:prstGeom>
        </p:spPr>
      </p:pic>
    </p:spTree>
    <p:extLst>
      <p:ext uri="{BB962C8B-B14F-4D97-AF65-F5344CB8AC3E}">
        <p14:creationId xmlns:p14="http://schemas.microsoft.com/office/powerpoint/2010/main" val="5585063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A84AF4-5748-4C91-8A38-1146C4AD5318}"/>
              </a:ext>
            </a:extLst>
          </p:cNvPr>
          <p:cNvSpPr>
            <a:spLocks noGrp="1"/>
          </p:cNvSpPr>
          <p:nvPr>
            <p:ph type="title"/>
          </p:nvPr>
        </p:nvSpPr>
        <p:spPr>
          <a:xfrm>
            <a:off x="615632" y="5289257"/>
            <a:ext cx="11317288" cy="1507067"/>
          </a:xfrm>
        </p:spPr>
        <p:txBody>
          <a:bodyPr/>
          <a:lstStyle/>
          <a:p>
            <a:r>
              <a:rPr lang="en-GB" dirty="0">
                <a:solidFill>
                  <a:schemeClr val="bg1"/>
                </a:solidFill>
              </a:rPr>
              <a:t>Predicting  from the Title, First Sentence, key words or video clip</a:t>
            </a:r>
          </a:p>
        </p:txBody>
      </p:sp>
      <p:pic>
        <p:nvPicPr>
          <p:cNvPr id="13" name="Picture 13" descr="A close up of a sign&#10;&#10;Description generated with high confidence">
            <a:extLst>
              <a:ext uri="{FF2B5EF4-FFF2-40B4-BE49-F238E27FC236}">
                <a16:creationId xmlns:a16="http://schemas.microsoft.com/office/drawing/2014/main" id="{2826FA2A-FE59-4F32-B410-7D436CD5CD43}"/>
              </a:ext>
            </a:extLst>
          </p:cNvPr>
          <p:cNvPicPr>
            <a:picLocks noGrp="1" noChangeAspect="1"/>
          </p:cNvPicPr>
          <p:nvPr>
            <p:ph sz="half" idx="1"/>
          </p:nvPr>
        </p:nvPicPr>
        <p:blipFill>
          <a:blip r:embed="rId3">
            <a:extLst>
              <a:ext uri="{837473B0-CC2E-450A-ABE3-18F120FF3D39}">
                <a1611:picAttrSrcUrl xmlns:a1611="http://schemas.microsoft.com/office/drawing/2016/11/main" r:id="rId4"/>
              </a:ext>
            </a:extLst>
          </a:blip>
          <a:stretch>
            <a:fillRect/>
          </a:stretch>
        </p:blipFill>
        <p:spPr>
          <a:xfrm>
            <a:off x="1093470" y="1041538"/>
            <a:ext cx="2987039" cy="4351349"/>
          </a:xfrm>
        </p:spPr>
      </p:pic>
      <p:sp>
        <p:nvSpPr>
          <p:cNvPr id="5" name="Content Placeholder 4">
            <a:extLst>
              <a:ext uri="{FF2B5EF4-FFF2-40B4-BE49-F238E27FC236}">
                <a16:creationId xmlns:a16="http://schemas.microsoft.com/office/drawing/2014/main" id="{D46CA9D8-2DF8-439A-955B-557C17BAA697}"/>
              </a:ext>
            </a:extLst>
          </p:cNvPr>
          <p:cNvSpPr>
            <a:spLocks noGrp="1"/>
          </p:cNvSpPr>
          <p:nvPr>
            <p:ph sz="half" idx="2"/>
          </p:nvPr>
        </p:nvSpPr>
        <p:spPr>
          <a:xfrm>
            <a:off x="5006340" y="600364"/>
            <a:ext cx="6092189" cy="4617051"/>
          </a:xfrm>
        </p:spPr>
        <p:txBody>
          <a:bodyPr>
            <a:normAutofit/>
          </a:bodyPr>
          <a:lstStyle/>
          <a:p>
            <a:pPr marL="0" indent="0">
              <a:buNone/>
            </a:pPr>
            <a:r>
              <a:rPr lang="en-GB" sz="2400" dirty="0">
                <a:latin typeface="Arial" panose="020B0604020202020204" pitchFamily="34" charset="0"/>
                <a:cs typeface="Arial" panose="020B0604020202020204" pitchFamily="34" charset="0"/>
              </a:rPr>
              <a:t>“There is no lake at Camp Green Lake.”</a:t>
            </a:r>
          </a:p>
          <a:p>
            <a:pPr marL="0" indent="0">
              <a:buNone/>
            </a:pPr>
            <a:endParaRPr lang="en-GB" sz="2400" dirty="0"/>
          </a:p>
          <a:p>
            <a:pPr marL="0" indent="0">
              <a:buNone/>
            </a:pPr>
            <a:r>
              <a:rPr lang="en-GB" sz="2400" u="sng" dirty="0">
                <a:latin typeface="Arial" panose="020B0604020202020204" pitchFamily="34" charset="0"/>
                <a:cs typeface="Arial" panose="020B0604020202020204" pitchFamily="34" charset="0"/>
              </a:rPr>
              <a:t>Key words </a:t>
            </a:r>
          </a:p>
          <a:p>
            <a:pPr marL="0" indent="0">
              <a:buNone/>
            </a:pPr>
            <a:r>
              <a:rPr lang="en-GB" sz="2400" dirty="0">
                <a:latin typeface="Arial" panose="020B0604020202020204" pitchFamily="34" charset="0"/>
                <a:cs typeface="Arial" panose="020B0604020202020204" pitchFamily="34" charset="0"/>
              </a:rPr>
              <a:t>Dry   wasteland	 shrivelled  </a:t>
            </a:r>
          </a:p>
          <a:p>
            <a:pPr marL="0" indent="0">
              <a:buNone/>
            </a:pPr>
            <a:r>
              <a:rPr lang="en-GB" sz="2400" dirty="0">
                <a:latin typeface="Arial" panose="020B0604020202020204" pitchFamily="34" charset="0"/>
                <a:cs typeface="Arial" panose="020B0604020202020204" pitchFamily="34" charset="0"/>
              </a:rPr>
              <a:t>Rattlesnakes 		scorpions  camper</a:t>
            </a:r>
          </a:p>
          <a:p>
            <a:pPr marL="0" indent="0">
              <a:buNone/>
            </a:pPr>
            <a:endParaRPr lang="en-GB" sz="2400" dirty="0">
              <a:latin typeface="Arial" panose="020B0604020202020204" pitchFamily="34" charset="0"/>
              <a:cs typeface="Arial" panose="020B0604020202020204" pitchFamily="34" charset="0"/>
            </a:endParaRPr>
          </a:p>
          <a:p>
            <a:pPr marL="0" indent="0">
              <a:buNone/>
            </a:pPr>
            <a:r>
              <a:rPr lang="en-GB" sz="2400" dirty="0">
                <a:latin typeface="Arial" panose="020B0604020202020204" pitchFamily="34" charset="0"/>
                <a:cs typeface="Arial" panose="020B0604020202020204" pitchFamily="34" charset="0"/>
              </a:rPr>
              <a:t>What do you think this book will be about?</a:t>
            </a:r>
          </a:p>
        </p:txBody>
      </p:sp>
      <p:sp>
        <p:nvSpPr>
          <p:cNvPr id="7" name="TextBox 6">
            <a:extLst>
              <a:ext uri="{FF2B5EF4-FFF2-40B4-BE49-F238E27FC236}">
                <a16:creationId xmlns:a16="http://schemas.microsoft.com/office/drawing/2014/main" id="{B1C85C00-BBB9-42AA-8574-506C14FCCD96}"/>
              </a:ext>
            </a:extLst>
          </p:cNvPr>
          <p:cNvSpPr txBox="1"/>
          <p:nvPr/>
        </p:nvSpPr>
        <p:spPr>
          <a:xfrm>
            <a:off x="411480" y="600364"/>
            <a:ext cx="1528156" cy="369332"/>
          </a:xfrm>
          <a:prstGeom prst="rect">
            <a:avLst/>
          </a:prstGeom>
          <a:solidFill>
            <a:srgbClr val="FF66FF"/>
          </a:solidFill>
          <a:ln w="44450">
            <a:solidFill>
              <a:schemeClr val="tx1"/>
            </a:solidFill>
          </a:ln>
        </p:spPr>
        <p:txBody>
          <a:bodyPr wrap="square" rtlCol="0">
            <a:spAutoFit/>
          </a:bodyPr>
          <a:lstStyle/>
          <a:p>
            <a:r>
              <a:rPr lang="en-GB">
                <a:latin typeface="Arial" panose="020B0604020202020204" pitchFamily="34" charset="0"/>
                <a:cs typeface="Arial" panose="020B0604020202020204" pitchFamily="34" charset="0"/>
              </a:rPr>
              <a:t>Before</a:t>
            </a:r>
          </a:p>
        </p:txBody>
      </p:sp>
    </p:spTree>
    <p:extLst>
      <p:ext uri="{BB962C8B-B14F-4D97-AF65-F5344CB8AC3E}">
        <p14:creationId xmlns:p14="http://schemas.microsoft.com/office/powerpoint/2010/main" val="31072793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DA40B-B37F-460C-8FB5-F916CA678002}"/>
              </a:ext>
            </a:extLst>
          </p:cNvPr>
          <p:cNvSpPr>
            <a:spLocks noGrp="1"/>
          </p:cNvSpPr>
          <p:nvPr>
            <p:ph type="title"/>
          </p:nvPr>
        </p:nvSpPr>
        <p:spPr>
          <a:xfrm>
            <a:off x="2721104" y="-36485"/>
            <a:ext cx="8534400" cy="1507067"/>
          </a:xfrm>
        </p:spPr>
        <p:txBody>
          <a:bodyPr/>
          <a:lstStyle/>
          <a:p>
            <a:pPr algn="r"/>
            <a:r>
              <a:rPr lang="en-GB" dirty="0"/>
              <a:t>Shadow reading for fluency</a:t>
            </a:r>
          </a:p>
        </p:txBody>
      </p:sp>
      <p:sp>
        <p:nvSpPr>
          <p:cNvPr id="4" name="Rectangle 3">
            <a:extLst>
              <a:ext uri="{FF2B5EF4-FFF2-40B4-BE49-F238E27FC236}">
                <a16:creationId xmlns:a16="http://schemas.microsoft.com/office/drawing/2014/main" id="{47D6D3A8-2A64-4085-9C77-21E08AC853BD}"/>
              </a:ext>
            </a:extLst>
          </p:cNvPr>
          <p:cNvSpPr/>
          <p:nvPr/>
        </p:nvSpPr>
        <p:spPr bwMode="auto">
          <a:xfrm>
            <a:off x="173881" y="267302"/>
            <a:ext cx="2343542" cy="444422"/>
          </a:xfrm>
          <a:prstGeom prst="rect">
            <a:avLst/>
          </a:prstGeom>
          <a:solidFill>
            <a:srgbClr val="FFFF00"/>
          </a:solidFill>
          <a:ln w="4127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4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During Reading </a:t>
            </a:r>
          </a:p>
        </p:txBody>
      </p:sp>
      <p:pic>
        <p:nvPicPr>
          <p:cNvPr id="5" name="Picture 4" descr="A person walking in the sand&#10;&#10;Description automatically generated">
            <a:extLst>
              <a:ext uri="{FF2B5EF4-FFF2-40B4-BE49-F238E27FC236}">
                <a16:creationId xmlns:a16="http://schemas.microsoft.com/office/drawing/2014/main" id="{033B5344-B591-45E3-8C76-900E6E8EA62F}"/>
              </a:ext>
            </a:extLst>
          </p:cNvPr>
          <p:cNvPicPr>
            <a:picLocks noChangeAspect="1"/>
          </p:cNvPicPr>
          <p:nvPr/>
        </p:nvPicPr>
        <p:blipFill>
          <a:blip r:embed="rId3"/>
          <a:stretch>
            <a:fillRect/>
          </a:stretch>
        </p:blipFill>
        <p:spPr>
          <a:xfrm>
            <a:off x="6261274" y="1573073"/>
            <a:ext cx="2255985" cy="1683694"/>
          </a:xfrm>
          <a:prstGeom prst="rect">
            <a:avLst/>
          </a:prstGeom>
        </p:spPr>
      </p:pic>
      <p:pic>
        <p:nvPicPr>
          <p:cNvPr id="6" name="Picture 5" descr="Shape&#10;&#10;Description automatically generated">
            <a:extLst>
              <a:ext uri="{FF2B5EF4-FFF2-40B4-BE49-F238E27FC236}">
                <a16:creationId xmlns:a16="http://schemas.microsoft.com/office/drawing/2014/main" id="{61E35171-21FA-4DD0-9179-06F86DA66865}"/>
              </a:ext>
            </a:extLst>
          </p:cNvPr>
          <p:cNvPicPr>
            <a:picLocks noChangeAspect="1"/>
          </p:cNvPicPr>
          <p:nvPr/>
        </p:nvPicPr>
        <p:blipFill rotWithShape="1">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rcRect t="3934" r="-2" b="1816"/>
          <a:stretch/>
        </p:blipFill>
        <p:spPr>
          <a:xfrm>
            <a:off x="7493782" y="2363535"/>
            <a:ext cx="4801088" cy="3782741"/>
          </a:xfrm>
          <a:custGeom>
            <a:avLst/>
            <a:gdLst/>
            <a:ahLst/>
            <a:cxnLst/>
            <a:rect l="l" t="t" r="r" b="b"/>
            <a:pathLst>
              <a:path w="4801088" h="3782741">
                <a:moveTo>
                  <a:pt x="2583180" y="0"/>
                </a:moveTo>
                <a:cubicBezTo>
                  <a:pt x="3474837" y="0"/>
                  <a:pt x="4260977" y="451769"/>
                  <a:pt x="4725194" y="1138900"/>
                </a:cubicBezTo>
                <a:lnTo>
                  <a:pt x="4801088" y="1263826"/>
                </a:lnTo>
                <a:lnTo>
                  <a:pt x="4801088" y="3782741"/>
                </a:lnTo>
                <a:lnTo>
                  <a:pt x="296488" y="3782741"/>
                </a:lnTo>
                <a:lnTo>
                  <a:pt x="202999" y="3588671"/>
                </a:lnTo>
                <a:cubicBezTo>
                  <a:pt x="72283" y="3279623"/>
                  <a:pt x="0" y="2939843"/>
                  <a:pt x="0" y="2583180"/>
                </a:cubicBezTo>
                <a:cubicBezTo>
                  <a:pt x="0" y="1156529"/>
                  <a:pt x="1156529" y="0"/>
                  <a:pt x="2583180" y="0"/>
                </a:cubicBezTo>
                <a:close/>
              </a:path>
            </a:pathLst>
          </a:custGeom>
        </p:spPr>
      </p:pic>
      <p:graphicFrame>
        <p:nvGraphicFramePr>
          <p:cNvPr id="10" name="Content Placeholder 2">
            <a:extLst>
              <a:ext uri="{FF2B5EF4-FFF2-40B4-BE49-F238E27FC236}">
                <a16:creationId xmlns:a16="http://schemas.microsoft.com/office/drawing/2014/main" id="{2F9142BF-CB34-4EDB-915B-09F3B3665B5F}"/>
              </a:ext>
            </a:extLst>
          </p:cNvPr>
          <p:cNvGraphicFramePr/>
          <p:nvPr>
            <p:extLst>
              <p:ext uri="{D42A27DB-BD31-4B8C-83A1-F6EECF244321}">
                <p14:modId xmlns:p14="http://schemas.microsoft.com/office/powerpoint/2010/main" val="573989690"/>
              </p:ext>
            </p:extLst>
          </p:nvPr>
        </p:nvGraphicFramePr>
        <p:xfrm>
          <a:off x="688122" y="1470582"/>
          <a:ext cx="5835226" cy="4675694"/>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pic>
        <p:nvPicPr>
          <p:cNvPr id="9" name="Picture 8">
            <a:extLst>
              <a:ext uri="{FF2B5EF4-FFF2-40B4-BE49-F238E27FC236}">
                <a16:creationId xmlns:a16="http://schemas.microsoft.com/office/drawing/2014/main" id="{E0AD2575-40D0-4DCD-AC46-3B181B8909D4}"/>
              </a:ext>
            </a:extLst>
          </p:cNvPr>
          <p:cNvPicPr>
            <a:picLocks noChangeAspect="1"/>
          </p:cNvPicPr>
          <p:nvPr/>
        </p:nvPicPr>
        <p:blipFill>
          <a:blip r:embed="rId11"/>
          <a:stretch>
            <a:fillRect/>
          </a:stretch>
        </p:blipFill>
        <p:spPr>
          <a:xfrm>
            <a:off x="10333205" y="5809796"/>
            <a:ext cx="1872997" cy="1048204"/>
          </a:xfrm>
          <a:prstGeom prst="rect">
            <a:avLst/>
          </a:prstGeom>
        </p:spPr>
      </p:pic>
      <p:sp>
        <p:nvSpPr>
          <p:cNvPr id="11" name="Rectangle 10">
            <a:extLst>
              <a:ext uri="{FF2B5EF4-FFF2-40B4-BE49-F238E27FC236}">
                <a16:creationId xmlns:a16="http://schemas.microsoft.com/office/drawing/2014/main" id="{71B15DDB-E610-440E-AEB5-FC2F89DDEE69}"/>
              </a:ext>
            </a:extLst>
          </p:cNvPr>
          <p:cNvSpPr/>
          <p:nvPr/>
        </p:nvSpPr>
        <p:spPr>
          <a:xfrm>
            <a:off x="8444483" y="5805908"/>
            <a:ext cx="1874520" cy="1048204"/>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t>EAL New Arrival</a:t>
            </a:r>
          </a:p>
        </p:txBody>
      </p:sp>
    </p:spTree>
    <p:extLst>
      <p:ext uri="{BB962C8B-B14F-4D97-AF65-F5344CB8AC3E}">
        <p14:creationId xmlns:p14="http://schemas.microsoft.com/office/powerpoint/2010/main" val="41063391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54BCEF-10E2-4DD2-BF23-5ACEBB8C2F69}"/>
              </a:ext>
            </a:extLst>
          </p:cNvPr>
          <p:cNvSpPr>
            <a:spLocks noGrp="1"/>
          </p:cNvSpPr>
          <p:nvPr>
            <p:ph type="title"/>
          </p:nvPr>
        </p:nvSpPr>
        <p:spPr>
          <a:xfrm>
            <a:off x="838200" y="182880"/>
            <a:ext cx="10515600" cy="983398"/>
          </a:xfrm>
        </p:spPr>
        <p:txBody>
          <a:bodyPr/>
          <a:lstStyle/>
          <a:p>
            <a:pPr algn="r"/>
            <a:r>
              <a:rPr lang="en-GB" dirty="0">
                <a:solidFill>
                  <a:schemeClr val="bg1"/>
                </a:solidFill>
              </a:rPr>
              <a:t>Margin questions</a:t>
            </a:r>
          </a:p>
        </p:txBody>
      </p:sp>
      <p:sp>
        <p:nvSpPr>
          <p:cNvPr id="3" name="Content Placeholder 2">
            <a:extLst>
              <a:ext uri="{FF2B5EF4-FFF2-40B4-BE49-F238E27FC236}">
                <a16:creationId xmlns:a16="http://schemas.microsoft.com/office/drawing/2014/main" id="{DA48479B-217E-4B65-94F7-C24AF4A5F1A8}"/>
              </a:ext>
            </a:extLst>
          </p:cNvPr>
          <p:cNvSpPr txBox="1">
            <a:spLocks/>
          </p:cNvSpPr>
          <p:nvPr/>
        </p:nvSpPr>
        <p:spPr bwMode="auto">
          <a:xfrm>
            <a:off x="1291472" y="1282045"/>
            <a:ext cx="9986128" cy="4813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5782" tIns="47891" rIns="95782" bIns="47891" numCol="1" anchor="t" anchorCtr="0" compatLnSpc="1">
            <a:prstTxWarp prst="textNoShape">
              <a:avLst/>
            </a:prstTxWarp>
          </a:bodyPr>
          <a:lstStyle>
            <a:lvl1pPr marL="358775" indent="-358775" algn="l" defTabSz="957263" rtl="0" eaLnBrk="0" fontAlgn="base" hangingPunct="0">
              <a:spcBef>
                <a:spcPct val="20000"/>
              </a:spcBef>
              <a:spcAft>
                <a:spcPct val="0"/>
              </a:spcAft>
              <a:buChar char="•"/>
              <a:defRPr sz="3400">
                <a:solidFill>
                  <a:schemeClr val="tx1"/>
                </a:solidFill>
                <a:latin typeface="+mn-lt"/>
                <a:ea typeface="+mn-ea"/>
                <a:cs typeface="+mn-cs"/>
              </a:defRPr>
            </a:lvl1pPr>
            <a:lvl2pPr marL="777875" indent="-298450" algn="l" defTabSz="957263" rtl="0" eaLnBrk="0" fontAlgn="base" hangingPunct="0">
              <a:spcBef>
                <a:spcPct val="20000"/>
              </a:spcBef>
              <a:spcAft>
                <a:spcPct val="0"/>
              </a:spcAft>
              <a:buChar char="–"/>
              <a:defRPr sz="2900">
                <a:solidFill>
                  <a:schemeClr val="tx1"/>
                </a:solidFill>
                <a:latin typeface="+mn-lt"/>
              </a:defRPr>
            </a:lvl2pPr>
            <a:lvl3pPr marL="1196975" indent="-239713" algn="l" defTabSz="957263" rtl="0" eaLnBrk="0" fontAlgn="base" hangingPunct="0">
              <a:spcBef>
                <a:spcPct val="20000"/>
              </a:spcBef>
              <a:spcAft>
                <a:spcPct val="0"/>
              </a:spcAft>
              <a:buChar char="•"/>
              <a:defRPr sz="2500">
                <a:solidFill>
                  <a:schemeClr val="tx1"/>
                </a:solidFill>
                <a:latin typeface="+mn-lt"/>
              </a:defRPr>
            </a:lvl3pPr>
            <a:lvl4pPr marL="1676400" indent="-239713" algn="l" defTabSz="957263" rtl="0" eaLnBrk="0" fontAlgn="base" hangingPunct="0">
              <a:spcBef>
                <a:spcPct val="20000"/>
              </a:spcBef>
              <a:spcAft>
                <a:spcPct val="0"/>
              </a:spcAft>
              <a:buChar char="–"/>
              <a:defRPr sz="2100">
                <a:solidFill>
                  <a:schemeClr val="tx1"/>
                </a:solidFill>
                <a:latin typeface="+mn-lt"/>
              </a:defRPr>
            </a:lvl4pPr>
            <a:lvl5pPr marL="2154238" indent="-238125" algn="l" defTabSz="957263" rtl="0" eaLnBrk="0" fontAlgn="base" hangingPunct="0">
              <a:spcBef>
                <a:spcPct val="20000"/>
              </a:spcBef>
              <a:spcAft>
                <a:spcPct val="0"/>
              </a:spcAft>
              <a:buChar char="»"/>
              <a:defRPr sz="2100">
                <a:solidFill>
                  <a:schemeClr val="tx1"/>
                </a:solidFill>
                <a:latin typeface="+mn-lt"/>
              </a:defRPr>
            </a:lvl5pPr>
            <a:lvl6pPr marL="2611438" indent="-238125" algn="l" defTabSz="957263" rtl="0" fontAlgn="base">
              <a:spcBef>
                <a:spcPct val="20000"/>
              </a:spcBef>
              <a:spcAft>
                <a:spcPct val="0"/>
              </a:spcAft>
              <a:buChar char="»"/>
              <a:defRPr sz="2100">
                <a:solidFill>
                  <a:schemeClr val="tx1"/>
                </a:solidFill>
                <a:latin typeface="+mn-lt"/>
              </a:defRPr>
            </a:lvl6pPr>
            <a:lvl7pPr marL="3068638" indent="-238125" algn="l" defTabSz="957263" rtl="0" fontAlgn="base">
              <a:spcBef>
                <a:spcPct val="20000"/>
              </a:spcBef>
              <a:spcAft>
                <a:spcPct val="0"/>
              </a:spcAft>
              <a:buChar char="»"/>
              <a:defRPr sz="2100">
                <a:solidFill>
                  <a:schemeClr val="tx1"/>
                </a:solidFill>
                <a:latin typeface="+mn-lt"/>
              </a:defRPr>
            </a:lvl7pPr>
            <a:lvl8pPr marL="3525838" indent="-238125" algn="l" defTabSz="957263" rtl="0" fontAlgn="base">
              <a:spcBef>
                <a:spcPct val="20000"/>
              </a:spcBef>
              <a:spcAft>
                <a:spcPct val="0"/>
              </a:spcAft>
              <a:buChar char="»"/>
              <a:defRPr sz="2100">
                <a:solidFill>
                  <a:schemeClr val="tx1"/>
                </a:solidFill>
                <a:latin typeface="+mn-lt"/>
              </a:defRPr>
            </a:lvl8pPr>
            <a:lvl9pPr marL="3983038" indent="-238125" algn="l" defTabSz="957263" rtl="0" fontAlgn="base">
              <a:spcBef>
                <a:spcPct val="20000"/>
              </a:spcBef>
              <a:spcAft>
                <a:spcPct val="0"/>
              </a:spcAft>
              <a:buChar char="»"/>
              <a:defRPr sz="2100">
                <a:solidFill>
                  <a:schemeClr val="tx1"/>
                </a:solidFill>
                <a:latin typeface="+mn-lt"/>
              </a:defRPr>
            </a:lvl9pPr>
          </a:lstStyle>
          <a:p>
            <a:pPr marL="0" marR="0" lvl="0" indent="0" algn="ctr" defTabSz="957263" rtl="0" eaLnBrk="0" fontAlgn="base" latinLnBrk="0" hangingPunct="0">
              <a:lnSpc>
                <a:spcPct val="100000"/>
              </a:lnSpc>
              <a:spcBef>
                <a:spcPct val="20000"/>
              </a:spcBef>
              <a:spcAft>
                <a:spcPct val="0"/>
              </a:spcAft>
              <a:buClrTx/>
              <a:buSzTx/>
              <a:buFontTx/>
              <a:buNone/>
              <a:tabLst/>
              <a:defRPr/>
            </a:pPr>
            <a:r>
              <a:rPr kumimoji="0" lang="en-GB" sz="2800" b="1" i="0" u="none" strike="noStrike" kern="0" cap="none" spc="0" normalizeH="0" baseline="0" noProof="0" dirty="0">
                <a:ln>
                  <a:noFill/>
                </a:ln>
                <a:solidFill>
                  <a:srgbClr val="000000"/>
                </a:solidFill>
                <a:effectLst/>
                <a:highlight>
                  <a:srgbClr val="FFFF00"/>
                </a:highlight>
                <a:uLnTx/>
                <a:uFillTx/>
                <a:latin typeface="Arial"/>
                <a:ea typeface="+mn-ea"/>
                <a:cs typeface="+mn-cs"/>
              </a:rPr>
              <a:t>Storm</a:t>
            </a:r>
            <a:r>
              <a:rPr kumimoji="0" lang="en-GB" sz="2800" b="1" i="0" u="none" strike="noStrike" kern="0" cap="none" spc="0" normalizeH="0" baseline="0" noProof="0" dirty="0">
                <a:ln>
                  <a:noFill/>
                </a:ln>
                <a:solidFill>
                  <a:srgbClr val="000000"/>
                </a:solidFill>
                <a:effectLst/>
                <a:uLnTx/>
                <a:uFillTx/>
                <a:latin typeface="Arial"/>
                <a:ea typeface="+mn-ea"/>
                <a:cs typeface="+mn-cs"/>
              </a:rPr>
              <a:t> hits Brighton</a:t>
            </a:r>
          </a:p>
          <a:p>
            <a:pPr marL="0" marR="0" lvl="0" indent="0" algn="l" defTabSz="957263" rtl="0" eaLnBrk="0" fontAlgn="base" latinLnBrk="0" hangingPunct="0">
              <a:lnSpc>
                <a:spcPct val="100000"/>
              </a:lnSpc>
              <a:spcBef>
                <a:spcPct val="20000"/>
              </a:spcBef>
              <a:spcAft>
                <a:spcPct val="0"/>
              </a:spcAft>
              <a:buClrTx/>
              <a:buSzTx/>
              <a:buFontTx/>
              <a:buNone/>
              <a:tabLst/>
              <a:defRPr/>
            </a:pPr>
            <a:r>
              <a:rPr kumimoji="0" lang="en-GB" sz="2000" b="0" i="0" u="none" strike="noStrike" kern="0" cap="none" spc="0" normalizeH="0" baseline="0" noProof="0" dirty="0">
                <a:ln>
                  <a:noFill/>
                </a:ln>
                <a:solidFill>
                  <a:srgbClr val="000000"/>
                </a:solidFill>
                <a:effectLst/>
                <a:uLnTx/>
                <a:uFillTx/>
                <a:latin typeface="Arial"/>
                <a:ea typeface="+mn-ea"/>
                <a:cs typeface="+mn-cs"/>
              </a:rPr>
              <a:t>Yesterday’s devastating storms have left a </a:t>
            </a:r>
            <a:r>
              <a:rPr kumimoji="0" lang="en-GB" sz="2000" b="0" i="0" u="none" strike="noStrike" kern="0" cap="none" spc="0" normalizeH="0" baseline="0" noProof="0" dirty="0">
                <a:ln>
                  <a:noFill/>
                </a:ln>
                <a:solidFill>
                  <a:srgbClr val="000000"/>
                </a:solidFill>
                <a:effectLst/>
                <a:highlight>
                  <a:srgbClr val="FFFF00"/>
                </a:highlight>
                <a:uLnTx/>
                <a:uFillTx/>
                <a:latin typeface="Arial"/>
                <a:ea typeface="+mn-ea"/>
                <a:cs typeface="+mn-cs"/>
              </a:rPr>
              <a:t>path of destruction </a:t>
            </a:r>
            <a:r>
              <a:rPr kumimoji="0" lang="en-GB" sz="2000" b="0" i="0" u="none" strike="noStrike" kern="0" cap="none" spc="0" normalizeH="0" baseline="0" noProof="0" dirty="0">
                <a:ln>
                  <a:noFill/>
                </a:ln>
                <a:solidFill>
                  <a:srgbClr val="000000"/>
                </a:solidFill>
                <a:effectLst/>
                <a:uLnTx/>
                <a:uFillTx/>
                <a:latin typeface="Arial"/>
                <a:ea typeface="+mn-ea"/>
                <a:cs typeface="+mn-cs"/>
              </a:rPr>
              <a:t>across Brighton. The storm began in the early hours of yesterday morning. Winds of up to 140kms an hour </a:t>
            </a:r>
            <a:r>
              <a:rPr kumimoji="0" lang="en-GB" sz="2000" b="0" i="0" u="none" strike="noStrike" kern="0" cap="none" spc="0" normalizeH="0" baseline="0" noProof="0" dirty="0">
                <a:ln>
                  <a:noFill/>
                </a:ln>
                <a:solidFill>
                  <a:srgbClr val="000000"/>
                </a:solidFill>
                <a:effectLst/>
                <a:highlight>
                  <a:srgbClr val="FFFF00"/>
                </a:highlight>
                <a:uLnTx/>
                <a:uFillTx/>
                <a:latin typeface="Arial"/>
                <a:ea typeface="+mn-ea"/>
                <a:cs typeface="+mn-cs"/>
              </a:rPr>
              <a:t>wreaked havoc </a:t>
            </a:r>
            <a:r>
              <a:rPr kumimoji="0" lang="en-GB" sz="2000" b="0" i="0" u="none" strike="noStrike" kern="0" cap="none" spc="0" normalizeH="0" baseline="0" noProof="0" dirty="0">
                <a:ln>
                  <a:noFill/>
                </a:ln>
                <a:solidFill>
                  <a:srgbClr val="000000"/>
                </a:solidFill>
                <a:effectLst/>
                <a:uLnTx/>
                <a:uFillTx/>
                <a:latin typeface="Arial"/>
                <a:ea typeface="+mn-ea"/>
                <a:cs typeface="+mn-cs"/>
              </a:rPr>
              <a:t>across the coastal area, they killed one man, blacked out almost 200,000 homes, left two swimmers missing at sea, cut roads and rail lines, and damaged buildings.</a:t>
            </a:r>
          </a:p>
          <a:p>
            <a:pPr marL="0" marR="0" lvl="0" indent="0" algn="l" defTabSz="957263" rtl="0" eaLnBrk="0" fontAlgn="base" latinLnBrk="0" hangingPunct="0">
              <a:lnSpc>
                <a:spcPct val="100000"/>
              </a:lnSpc>
              <a:spcBef>
                <a:spcPct val="20000"/>
              </a:spcBef>
              <a:spcAft>
                <a:spcPct val="0"/>
              </a:spcAft>
              <a:buClrTx/>
              <a:buSzTx/>
              <a:buFontTx/>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0" marR="0" lvl="0" indent="0" algn="l" defTabSz="957263" rtl="0" eaLnBrk="0" fontAlgn="base" latinLnBrk="0" hangingPunct="0">
              <a:lnSpc>
                <a:spcPct val="100000"/>
              </a:lnSpc>
              <a:spcBef>
                <a:spcPct val="20000"/>
              </a:spcBef>
              <a:spcAft>
                <a:spcPct val="0"/>
              </a:spcAft>
              <a:buClrTx/>
              <a:buSzTx/>
              <a:buFontTx/>
              <a:buNone/>
              <a:tabLst/>
              <a:defRPr/>
            </a:pPr>
            <a:r>
              <a:rPr kumimoji="0" lang="en-GB" sz="2000" b="0" i="0" u="none" strike="noStrike" kern="0" cap="none" spc="0" normalizeH="0" baseline="0" noProof="0" dirty="0">
                <a:ln>
                  <a:noFill/>
                </a:ln>
                <a:solidFill>
                  <a:srgbClr val="000000"/>
                </a:solidFill>
                <a:effectLst/>
                <a:uLnTx/>
                <a:uFillTx/>
                <a:latin typeface="Arial"/>
                <a:ea typeface="+mn-ea"/>
                <a:cs typeface="+mn-cs"/>
              </a:rPr>
              <a:t>A passenger in a car died when a tree fell on his car. Emergency service workers took nearly an hour to rescue the driver. The Emergency Services took around </a:t>
            </a:r>
            <a:r>
              <a:rPr kumimoji="0" lang="en-GB" sz="2000" b="0" i="0" u="none" strike="noStrike" kern="0" cap="none" spc="0" normalizeH="0" baseline="0" noProof="0" dirty="0">
                <a:ln>
                  <a:noFill/>
                </a:ln>
                <a:solidFill>
                  <a:srgbClr val="000000"/>
                </a:solidFill>
                <a:effectLst/>
                <a:highlight>
                  <a:srgbClr val="FFFF00"/>
                </a:highlight>
                <a:uLnTx/>
                <a:uFillTx/>
                <a:latin typeface="Arial"/>
                <a:ea typeface="+mn-ea"/>
                <a:cs typeface="+mn-cs"/>
              </a:rPr>
              <a:t>4,800 calls </a:t>
            </a:r>
            <a:r>
              <a:rPr kumimoji="0" lang="en-GB" sz="2000" b="0" i="0" u="none" strike="noStrike" kern="0" cap="none" spc="0" normalizeH="0" baseline="0" noProof="0" dirty="0">
                <a:ln>
                  <a:noFill/>
                </a:ln>
                <a:solidFill>
                  <a:srgbClr val="000000"/>
                </a:solidFill>
                <a:effectLst/>
                <a:uLnTx/>
                <a:uFillTx/>
                <a:latin typeface="Arial"/>
                <a:ea typeface="+mn-ea"/>
                <a:cs typeface="+mn-cs"/>
              </a:rPr>
              <a:t>as rescue personnel worked into the night. City streets became </a:t>
            </a:r>
            <a:r>
              <a:rPr kumimoji="0" lang="en-GB" sz="2000" b="0" i="0" u="none" strike="noStrike" kern="0" cap="none" spc="0" normalizeH="0" baseline="0" noProof="0" dirty="0">
                <a:ln>
                  <a:noFill/>
                </a:ln>
                <a:solidFill>
                  <a:srgbClr val="000000"/>
                </a:solidFill>
                <a:effectLst/>
                <a:highlight>
                  <a:srgbClr val="FFFF00"/>
                </a:highlight>
                <a:uLnTx/>
                <a:uFillTx/>
                <a:latin typeface="Arial"/>
                <a:ea typeface="+mn-ea"/>
                <a:cs typeface="+mn-cs"/>
              </a:rPr>
              <a:t>wind tunnels </a:t>
            </a:r>
            <a:r>
              <a:rPr kumimoji="0" lang="en-GB" sz="2000" b="0" i="0" u="none" strike="noStrike" kern="0" cap="none" spc="0" normalizeH="0" baseline="0" noProof="0" dirty="0">
                <a:ln>
                  <a:noFill/>
                </a:ln>
                <a:solidFill>
                  <a:srgbClr val="000000"/>
                </a:solidFill>
                <a:effectLst/>
                <a:uLnTx/>
                <a:uFillTx/>
                <a:latin typeface="Arial"/>
                <a:ea typeface="+mn-ea"/>
                <a:cs typeface="+mn-cs"/>
              </a:rPr>
              <a:t>and many streets became </a:t>
            </a:r>
            <a:r>
              <a:rPr kumimoji="0" lang="en-GB" sz="2000" b="0" i="0" u="none" strike="noStrike" kern="0" cap="none" spc="0" normalizeH="0" baseline="0" noProof="0" dirty="0">
                <a:ln>
                  <a:noFill/>
                </a:ln>
                <a:solidFill>
                  <a:srgbClr val="000000"/>
                </a:solidFill>
                <a:effectLst/>
                <a:highlight>
                  <a:srgbClr val="FFFF00"/>
                </a:highlight>
                <a:uLnTx/>
                <a:uFillTx/>
                <a:latin typeface="Arial"/>
                <a:ea typeface="+mn-ea"/>
                <a:cs typeface="+mn-cs"/>
              </a:rPr>
              <a:t>impassable</a:t>
            </a:r>
            <a:r>
              <a:rPr kumimoji="0" lang="en-GB" sz="2000" b="0" i="0" u="none" strike="noStrike" kern="0" cap="none" spc="0" normalizeH="0" baseline="0" noProof="0" dirty="0">
                <a:ln>
                  <a:noFill/>
                </a:ln>
                <a:solidFill>
                  <a:srgbClr val="000000"/>
                </a:solidFill>
                <a:effectLst/>
                <a:uLnTx/>
                <a:uFillTx/>
                <a:latin typeface="Arial"/>
                <a:ea typeface="+mn-ea"/>
                <a:cs typeface="+mn-cs"/>
              </a:rPr>
              <a:t>. Wild winds ripped off roofs and </a:t>
            </a:r>
            <a:r>
              <a:rPr kumimoji="0" lang="en-GB" sz="2000" b="0" i="0" u="none" strike="noStrike" kern="0" cap="none" spc="0" normalizeH="0" baseline="0" noProof="0" dirty="0">
                <a:ln>
                  <a:noFill/>
                </a:ln>
                <a:solidFill>
                  <a:srgbClr val="000000"/>
                </a:solidFill>
                <a:effectLst/>
                <a:highlight>
                  <a:srgbClr val="FFFF00"/>
                </a:highlight>
                <a:uLnTx/>
                <a:uFillTx/>
                <a:latin typeface="Arial"/>
                <a:ea typeface="+mn-ea"/>
                <a:cs typeface="+mn-cs"/>
              </a:rPr>
              <a:t>uprooted</a:t>
            </a:r>
            <a:r>
              <a:rPr kumimoji="0" lang="en-GB" sz="2000" b="0" i="0" u="none" strike="noStrike" kern="0" cap="none" spc="0" normalizeH="0" baseline="0" noProof="0" dirty="0">
                <a:ln>
                  <a:noFill/>
                </a:ln>
                <a:solidFill>
                  <a:srgbClr val="000000"/>
                </a:solidFill>
                <a:effectLst/>
                <a:uLnTx/>
                <a:uFillTx/>
                <a:latin typeface="Arial"/>
                <a:ea typeface="+mn-ea"/>
                <a:cs typeface="+mn-cs"/>
              </a:rPr>
              <a:t> trees. In the west of the city 12,000 homes were left without power, while the wind </a:t>
            </a:r>
            <a:r>
              <a:rPr kumimoji="0" lang="en-GB" sz="2000" b="0" i="0" u="none" strike="noStrike" kern="0" cap="none" spc="0" normalizeH="0" baseline="0" noProof="0" dirty="0">
                <a:ln>
                  <a:noFill/>
                </a:ln>
                <a:solidFill>
                  <a:srgbClr val="000000"/>
                </a:solidFill>
                <a:effectLst/>
                <a:highlight>
                  <a:srgbClr val="FFFF00"/>
                </a:highlight>
                <a:uLnTx/>
                <a:uFillTx/>
                <a:latin typeface="Arial"/>
                <a:ea typeface="+mn-ea"/>
                <a:cs typeface="+mn-cs"/>
              </a:rPr>
              <a:t>wrenched</a:t>
            </a:r>
            <a:r>
              <a:rPr kumimoji="0" lang="en-GB" sz="2000" b="0" i="0" u="none" strike="noStrike" kern="0" cap="none" spc="0" normalizeH="0" baseline="0" noProof="0" dirty="0">
                <a:ln>
                  <a:noFill/>
                </a:ln>
                <a:solidFill>
                  <a:srgbClr val="000000"/>
                </a:solidFill>
                <a:effectLst/>
                <a:uLnTx/>
                <a:uFillTx/>
                <a:latin typeface="Arial"/>
                <a:ea typeface="+mn-ea"/>
                <a:cs typeface="+mn-cs"/>
              </a:rPr>
              <a:t> roofs from houses and </a:t>
            </a:r>
            <a:r>
              <a:rPr kumimoji="0" lang="en-GB" sz="2000" b="0" i="0" u="none" strike="noStrike" kern="0" cap="none" spc="0" normalizeH="0" baseline="0" noProof="0" dirty="0">
                <a:ln>
                  <a:noFill/>
                </a:ln>
                <a:solidFill>
                  <a:srgbClr val="000000"/>
                </a:solidFill>
                <a:effectLst/>
                <a:highlight>
                  <a:srgbClr val="FFFF00"/>
                </a:highlight>
                <a:uLnTx/>
                <a:uFillTx/>
                <a:latin typeface="Arial"/>
                <a:ea typeface="+mn-ea"/>
                <a:cs typeface="+mn-cs"/>
              </a:rPr>
              <a:t>ripped</a:t>
            </a:r>
            <a:r>
              <a:rPr kumimoji="0" lang="en-GB" sz="2000" b="0" i="0" u="none" strike="noStrike" kern="0" cap="none" spc="0" normalizeH="0" baseline="0" noProof="0" dirty="0">
                <a:ln>
                  <a:noFill/>
                </a:ln>
                <a:solidFill>
                  <a:srgbClr val="000000"/>
                </a:solidFill>
                <a:effectLst/>
                <a:uLnTx/>
                <a:uFillTx/>
                <a:latin typeface="Arial"/>
                <a:ea typeface="+mn-ea"/>
                <a:cs typeface="+mn-cs"/>
              </a:rPr>
              <a:t> yachts from moorings.</a:t>
            </a:r>
          </a:p>
          <a:p>
            <a:pPr marL="0" marR="0" lvl="0" indent="0" algn="l" defTabSz="957263" rtl="0" eaLnBrk="0" fontAlgn="base" latinLnBrk="0" hangingPunct="0">
              <a:lnSpc>
                <a:spcPct val="100000"/>
              </a:lnSpc>
              <a:spcBef>
                <a:spcPct val="20000"/>
              </a:spcBef>
              <a:spcAft>
                <a:spcPct val="0"/>
              </a:spcAft>
              <a:buClrTx/>
              <a:buSzTx/>
              <a:buFontTx/>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0" marR="0" lvl="0" indent="0" algn="l" defTabSz="957263" rtl="0" eaLnBrk="0" fontAlgn="base" latinLnBrk="0" hangingPunct="0">
              <a:lnSpc>
                <a:spcPct val="100000"/>
              </a:lnSpc>
              <a:spcBef>
                <a:spcPct val="20000"/>
              </a:spcBef>
              <a:spcAft>
                <a:spcPct val="0"/>
              </a:spcAft>
              <a:buClrTx/>
              <a:buSzTx/>
              <a:buFontTx/>
              <a:buNone/>
              <a:tabLst/>
              <a:defRPr/>
            </a:pPr>
            <a:r>
              <a:rPr kumimoji="0" lang="en-GB" sz="2000" b="0" i="0" u="none" strike="noStrike" kern="0" cap="none" spc="0" normalizeH="0" baseline="0" noProof="0" dirty="0">
                <a:ln>
                  <a:noFill/>
                </a:ln>
                <a:solidFill>
                  <a:srgbClr val="000000"/>
                </a:solidFill>
                <a:effectLst/>
                <a:uLnTx/>
                <a:uFillTx/>
                <a:latin typeface="Arial"/>
                <a:ea typeface="+mn-ea"/>
                <a:cs typeface="+mn-cs"/>
              </a:rPr>
              <a:t>The winds finally </a:t>
            </a:r>
            <a:r>
              <a:rPr kumimoji="0" lang="en-GB" sz="2000" b="0" i="0" u="none" strike="noStrike" kern="0" cap="none" spc="0" normalizeH="0" baseline="0" noProof="0" dirty="0">
                <a:ln>
                  <a:noFill/>
                </a:ln>
                <a:solidFill>
                  <a:srgbClr val="000000"/>
                </a:solidFill>
                <a:effectLst/>
                <a:highlight>
                  <a:srgbClr val="FFFF00"/>
                </a:highlight>
                <a:uLnTx/>
                <a:uFillTx/>
                <a:latin typeface="Arial"/>
                <a:ea typeface="+mn-ea"/>
                <a:cs typeface="+mn-cs"/>
              </a:rPr>
              <a:t>abated</a:t>
            </a:r>
            <a:r>
              <a:rPr kumimoji="0" lang="en-GB" sz="2000" b="0" i="0" u="none" strike="noStrike" kern="0" cap="none" spc="0" normalizeH="0" baseline="0" noProof="0" dirty="0">
                <a:ln>
                  <a:noFill/>
                </a:ln>
                <a:solidFill>
                  <a:srgbClr val="000000"/>
                </a:solidFill>
                <a:effectLst/>
                <a:uLnTx/>
                <a:uFillTx/>
                <a:latin typeface="Arial"/>
                <a:ea typeface="+mn-ea"/>
                <a:cs typeface="+mn-cs"/>
              </a:rPr>
              <a:t> at about 9pm.</a:t>
            </a:r>
          </a:p>
        </p:txBody>
      </p:sp>
      <p:sp>
        <p:nvSpPr>
          <p:cNvPr id="4" name="TextBox 3">
            <a:extLst>
              <a:ext uri="{FF2B5EF4-FFF2-40B4-BE49-F238E27FC236}">
                <a16:creationId xmlns:a16="http://schemas.microsoft.com/office/drawing/2014/main" id="{1045FC94-0908-4F37-91B8-D7EFBCECCE43}"/>
              </a:ext>
            </a:extLst>
          </p:cNvPr>
          <p:cNvSpPr txBox="1"/>
          <p:nvPr/>
        </p:nvSpPr>
        <p:spPr>
          <a:xfrm>
            <a:off x="1043492" y="500420"/>
            <a:ext cx="2328421" cy="646331"/>
          </a:xfrm>
          <a:prstGeom prst="rect">
            <a:avLst/>
          </a:prstGeom>
          <a:noFill/>
          <a:ln w="25400">
            <a:solidFill>
              <a:srgbClr val="000000"/>
            </a:solidFill>
          </a:ln>
        </p:spPr>
        <p:txBody>
          <a:bodyPr wrap="square" rtlCol="0">
            <a:spAutoFit/>
          </a:bodyPr>
          <a:lstStyle/>
          <a:p>
            <a:r>
              <a:rPr lang="en-GB" b="1" i="1" dirty="0">
                <a:solidFill>
                  <a:schemeClr val="bg1"/>
                </a:solidFill>
                <a:latin typeface="Times"/>
              </a:rPr>
              <a:t>What do you expect to find out in this text?</a:t>
            </a:r>
          </a:p>
        </p:txBody>
      </p:sp>
      <p:pic>
        <p:nvPicPr>
          <p:cNvPr id="5" name="Picture 4">
            <a:extLst>
              <a:ext uri="{FF2B5EF4-FFF2-40B4-BE49-F238E27FC236}">
                <a16:creationId xmlns:a16="http://schemas.microsoft.com/office/drawing/2014/main" id="{AEB32349-D311-4760-9813-F136441CD4A8}"/>
              </a:ext>
            </a:extLst>
          </p:cNvPr>
          <p:cNvPicPr>
            <a:picLocks noChangeAspect="1"/>
          </p:cNvPicPr>
          <p:nvPr/>
        </p:nvPicPr>
        <p:blipFill>
          <a:blip r:embed="rId3"/>
          <a:stretch>
            <a:fillRect/>
          </a:stretch>
        </p:blipFill>
        <p:spPr>
          <a:xfrm>
            <a:off x="-101178" y="0"/>
            <a:ext cx="1292464" cy="646232"/>
          </a:xfrm>
          <a:prstGeom prst="rect">
            <a:avLst/>
          </a:prstGeom>
        </p:spPr>
      </p:pic>
      <p:cxnSp>
        <p:nvCxnSpPr>
          <p:cNvPr id="6" name="Straight Arrow Connector 5">
            <a:extLst>
              <a:ext uri="{FF2B5EF4-FFF2-40B4-BE49-F238E27FC236}">
                <a16:creationId xmlns:a16="http://schemas.microsoft.com/office/drawing/2014/main" id="{419AF84A-60EC-40FD-8F17-7CD7BB60DA7A}"/>
              </a:ext>
            </a:extLst>
          </p:cNvPr>
          <p:cNvCxnSpPr>
            <a:cxnSpLocks/>
          </p:cNvCxnSpPr>
          <p:nvPr/>
        </p:nvCxnSpPr>
        <p:spPr bwMode="auto">
          <a:xfrm>
            <a:off x="2941163" y="762000"/>
            <a:ext cx="1659117" cy="685800"/>
          </a:xfrm>
          <a:prstGeom prst="straightConnector1">
            <a:avLst/>
          </a:prstGeom>
          <a:solidFill>
            <a:srgbClr val="BBE0E3"/>
          </a:solidFill>
          <a:ln w="9525" cap="flat" cmpd="sng" algn="ctr">
            <a:solidFill>
              <a:srgbClr val="000000"/>
            </a:solidFill>
            <a:prstDash val="solid"/>
            <a:round/>
            <a:headEnd type="none" w="med" len="med"/>
            <a:tailEnd type="triangle"/>
          </a:ln>
          <a:effectLst/>
        </p:spPr>
      </p:cxnSp>
      <p:sp>
        <p:nvSpPr>
          <p:cNvPr id="7" name="TextBox 6">
            <a:extLst>
              <a:ext uri="{FF2B5EF4-FFF2-40B4-BE49-F238E27FC236}">
                <a16:creationId xmlns:a16="http://schemas.microsoft.com/office/drawing/2014/main" id="{ECE86994-5C74-4374-9E79-F27A557E7302}"/>
              </a:ext>
            </a:extLst>
          </p:cNvPr>
          <p:cNvSpPr txBox="1"/>
          <p:nvPr/>
        </p:nvSpPr>
        <p:spPr>
          <a:xfrm>
            <a:off x="0" y="1640911"/>
            <a:ext cx="1253765" cy="2031325"/>
          </a:xfrm>
          <a:prstGeom prst="rect">
            <a:avLst/>
          </a:prstGeom>
          <a:noFill/>
          <a:ln w="28575">
            <a:solidFill>
              <a:schemeClr val="tx1"/>
            </a:solidFill>
          </a:ln>
        </p:spPr>
        <p:txBody>
          <a:bodyPr wrap="square" rtlCol="0">
            <a:spAutoFit/>
          </a:bodyPr>
          <a:lstStyle/>
          <a:p>
            <a:r>
              <a:rPr lang="en-GB" b="1" i="1" dirty="0">
                <a:solidFill>
                  <a:schemeClr val="bg1"/>
                </a:solidFill>
                <a:latin typeface="Times"/>
              </a:rPr>
              <a:t>What other words could you use? Look at the rest of the sentence</a:t>
            </a:r>
          </a:p>
        </p:txBody>
      </p:sp>
      <p:cxnSp>
        <p:nvCxnSpPr>
          <p:cNvPr id="8" name="Straight Arrow Connector 7">
            <a:extLst>
              <a:ext uri="{FF2B5EF4-FFF2-40B4-BE49-F238E27FC236}">
                <a16:creationId xmlns:a16="http://schemas.microsoft.com/office/drawing/2014/main" id="{74FD109B-2107-4B03-8540-1F2AE51CFEC5}"/>
              </a:ext>
            </a:extLst>
          </p:cNvPr>
          <p:cNvCxnSpPr/>
          <p:nvPr/>
        </p:nvCxnSpPr>
        <p:spPr bwMode="auto">
          <a:xfrm flipV="1">
            <a:off x="1092512" y="2635406"/>
            <a:ext cx="273377" cy="622169"/>
          </a:xfrm>
          <a:prstGeom prst="straightConnector1">
            <a:avLst/>
          </a:prstGeom>
          <a:solidFill>
            <a:srgbClr val="BBE0E3"/>
          </a:solidFill>
          <a:ln w="9525" cap="flat" cmpd="sng" algn="ctr">
            <a:solidFill>
              <a:srgbClr val="000000"/>
            </a:solidFill>
            <a:prstDash val="solid"/>
            <a:round/>
            <a:headEnd type="none" w="med" len="med"/>
            <a:tailEnd type="triangle"/>
          </a:ln>
          <a:effectLst/>
        </p:spPr>
      </p:cxnSp>
      <p:sp>
        <p:nvSpPr>
          <p:cNvPr id="9" name="TextBox 8">
            <a:extLst>
              <a:ext uri="{FF2B5EF4-FFF2-40B4-BE49-F238E27FC236}">
                <a16:creationId xmlns:a16="http://schemas.microsoft.com/office/drawing/2014/main" id="{43462771-DF13-4618-8F4B-DF4F6D1A037A}"/>
              </a:ext>
            </a:extLst>
          </p:cNvPr>
          <p:cNvSpPr txBox="1"/>
          <p:nvPr/>
        </p:nvSpPr>
        <p:spPr>
          <a:xfrm>
            <a:off x="8362361" y="1100091"/>
            <a:ext cx="2399122" cy="646331"/>
          </a:xfrm>
          <a:prstGeom prst="rect">
            <a:avLst/>
          </a:prstGeom>
          <a:noFill/>
          <a:ln w="25400">
            <a:solidFill>
              <a:srgbClr val="000000"/>
            </a:solidFill>
          </a:ln>
        </p:spPr>
        <p:txBody>
          <a:bodyPr wrap="square" rtlCol="0">
            <a:spAutoFit/>
          </a:bodyPr>
          <a:lstStyle/>
          <a:p>
            <a:r>
              <a:rPr lang="en-GB" b="1" i="1" dirty="0">
                <a:solidFill>
                  <a:schemeClr val="bg1"/>
                </a:solidFill>
                <a:latin typeface="Times"/>
              </a:rPr>
              <a:t>If you drew this what would it show?</a:t>
            </a:r>
          </a:p>
        </p:txBody>
      </p:sp>
      <p:cxnSp>
        <p:nvCxnSpPr>
          <p:cNvPr id="10" name="Straight Arrow Connector 9">
            <a:extLst>
              <a:ext uri="{FF2B5EF4-FFF2-40B4-BE49-F238E27FC236}">
                <a16:creationId xmlns:a16="http://schemas.microsoft.com/office/drawing/2014/main" id="{EF2CE88B-A6C4-48C9-8FDD-76AF8C25EA93}"/>
              </a:ext>
            </a:extLst>
          </p:cNvPr>
          <p:cNvCxnSpPr/>
          <p:nvPr/>
        </p:nvCxnSpPr>
        <p:spPr bwMode="auto">
          <a:xfrm flipH="1">
            <a:off x="7767687" y="1423257"/>
            <a:ext cx="594674" cy="414970"/>
          </a:xfrm>
          <a:prstGeom prst="straightConnector1">
            <a:avLst/>
          </a:prstGeom>
          <a:solidFill>
            <a:srgbClr val="BBE0E3"/>
          </a:solidFill>
          <a:ln w="9525" cap="flat" cmpd="sng" algn="ctr">
            <a:solidFill>
              <a:srgbClr val="000000"/>
            </a:solidFill>
            <a:prstDash val="solid"/>
            <a:round/>
            <a:headEnd type="none" w="med" len="med"/>
            <a:tailEnd type="triangle"/>
          </a:ln>
          <a:effectLst/>
        </p:spPr>
      </p:cxnSp>
      <p:sp>
        <p:nvSpPr>
          <p:cNvPr id="11" name="TextBox 10">
            <a:extLst>
              <a:ext uri="{FF2B5EF4-FFF2-40B4-BE49-F238E27FC236}">
                <a16:creationId xmlns:a16="http://schemas.microsoft.com/office/drawing/2014/main" id="{544B1746-BF6B-4239-87A3-693D6299D17E}"/>
              </a:ext>
            </a:extLst>
          </p:cNvPr>
          <p:cNvSpPr txBox="1"/>
          <p:nvPr/>
        </p:nvSpPr>
        <p:spPr>
          <a:xfrm>
            <a:off x="10482607" y="2856322"/>
            <a:ext cx="1709394" cy="923330"/>
          </a:xfrm>
          <a:prstGeom prst="rect">
            <a:avLst/>
          </a:prstGeom>
          <a:noFill/>
          <a:ln w="25400">
            <a:solidFill>
              <a:srgbClr val="000000"/>
            </a:solidFill>
          </a:ln>
        </p:spPr>
        <p:txBody>
          <a:bodyPr wrap="square" rtlCol="0">
            <a:spAutoFit/>
          </a:bodyPr>
          <a:lstStyle/>
          <a:p>
            <a:r>
              <a:rPr lang="en-GB" b="1" i="1" dirty="0">
                <a:solidFill>
                  <a:schemeClr val="bg1"/>
                </a:solidFill>
                <a:latin typeface="Times"/>
              </a:rPr>
              <a:t>What does this tell you about the storm</a:t>
            </a:r>
            <a:r>
              <a:rPr lang="en-GB" i="1" dirty="0">
                <a:solidFill>
                  <a:schemeClr val="bg1"/>
                </a:solidFill>
                <a:latin typeface="Times"/>
              </a:rPr>
              <a:t>?</a:t>
            </a:r>
          </a:p>
        </p:txBody>
      </p:sp>
      <p:cxnSp>
        <p:nvCxnSpPr>
          <p:cNvPr id="12" name="Straight Arrow Connector 11">
            <a:extLst>
              <a:ext uri="{FF2B5EF4-FFF2-40B4-BE49-F238E27FC236}">
                <a16:creationId xmlns:a16="http://schemas.microsoft.com/office/drawing/2014/main" id="{1C6AAFCF-329C-4F5B-A909-E607FFC9FD34}"/>
              </a:ext>
            </a:extLst>
          </p:cNvPr>
          <p:cNvCxnSpPr>
            <a:cxnSpLocks/>
          </p:cNvCxnSpPr>
          <p:nvPr/>
        </p:nvCxnSpPr>
        <p:spPr bwMode="auto">
          <a:xfrm flipH="1">
            <a:off x="11035646" y="3480922"/>
            <a:ext cx="343554" cy="646331"/>
          </a:xfrm>
          <a:prstGeom prst="straightConnector1">
            <a:avLst/>
          </a:prstGeom>
          <a:solidFill>
            <a:srgbClr val="BBE0E3"/>
          </a:solidFill>
          <a:ln w="9525" cap="flat" cmpd="sng" algn="ctr">
            <a:solidFill>
              <a:srgbClr val="000000"/>
            </a:solidFill>
            <a:prstDash val="solid"/>
            <a:round/>
            <a:headEnd type="none" w="med" len="med"/>
            <a:tailEnd type="triangle"/>
          </a:ln>
          <a:effectLst/>
        </p:spPr>
      </p:cxnSp>
      <p:sp>
        <p:nvSpPr>
          <p:cNvPr id="13" name="TextBox 12">
            <a:extLst>
              <a:ext uri="{FF2B5EF4-FFF2-40B4-BE49-F238E27FC236}">
                <a16:creationId xmlns:a16="http://schemas.microsoft.com/office/drawing/2014/main" id="{5CCC098C-2983-48A6-B63E-479867DA40CD}"/>
              </a:ext>
            </a:extLst>
          </p:cNvPr>
          <p:cNvSpPr txBox="1"/>
          <p:nvPr/>
        </p:nvSpPr>
        <p:spPr>
          <a:xfrm>
            <a:off x="10218656" y="5265655"/>
            <a:ext cx="1973344" cy="1200329"/>
          </a:xfrm>
          <a:prstGeom prst="rect">
            <a:avLst/>
          </a:prstGeom>
          <a:noFill/>
          <a:ln w="25400">
            <a:solidFill>
              <a:srgbClr val="000000"/>
            </a:solidFill>
          </a:ln>
        </p:spPr>
        <p:txBody>
          <a:bodyPr wrap="square" rtlCol="0">
            <a:spAutoFit/>
          </a:bodyPr>
          <a:lstStyle/>
          <a:p>
            <a:r>
              <a:rPr lang="en-GB" b="1" i="1" dirty="0">
                <a:solidFill>
                  <a:schemeClr val="bg1"/>
                </a:solidFill>
                <a:latin typeface="Times"/>
              </a:rPr>
              <a:t>Imagine you are in a wind tunnel. What does it feel like?</a:t>
            </a:r>
          </a:p>
        </p:txBody>
      </p:sp>
      <p:cxnSp>
        <p:nvCxnSpPr>
          <p:cNvPr id="14" name="Straight Arrow Connector 13">
            <a:extLst>
              <a:ext uri="{FF2B5EF4-FFF2-40B4-BE49-F238E27FC236}">
                <a16:creationId xmlns:a16="http://schemas.microsoft.com/office/drawing/2014/main" id="{431B1AFE-64DB-4FCE-AEAB-ED3C70838500}"/>
              </a:ext>
            </a:extLst>
          </p:cNvPr>
          <p:cNvCxnSpPr/>
          <p:nvPr/>
        </p:nvCxnSpPr>
        <p:spPr bwMode="auto">
          <a:xfrm flipH="1" flipV="1">
            <a:off x="9709608" y="4600280"/>
            <a:ext cx="509048" cy="1270668"/>
          </a:xfrm>
          <a:prstGeom prst="straightConnector1">
            <a:avLst/>
          </a:prstGeom>
          <a:solidFill>
            <a:srgbClr val="BBE0E3"/>
          </a:solidFill>
          <a:ln w="9525" cap="flat" cmpd="sng" algn="ctr">
            <a:solidFill>
              <a:srgbClr val="000000"/>
            </a:solidFill>
            <a:prstDash val="solid"/>
            <a:round/>
            <a:headEnd type="none" w="med" len="med"/>
            <a:tailEnd type="triangle"/>
          </a:ln>
          <a:effectLst/>
        </p:spPr>
      </p:cxnSp>
      <p:sp>
        <p:nvSpPr>
          <p:cNvPr id="15" name="TextBox 14">
            <a:extLst>
              <a:ext uri="{FF2B5EF4-FFF2-40B4-BE49-F238E27FC236}">
                <a16:creationId xmlns:a16="http://schemas.microsoft.com/office/drawing/2014/main" id="{2EB48604-B6B9-4E22-A1BF-80227F569B5B}"/>
              </a:ext>
            </a:extLst>
          </p:cNvPr>
          <p:cNvSpPr txBox="1"/>
          <p:nvPr/>
        </p:nvSpPr>
        <p:spPr>
          <a:xfrm>
            <a:off x="6702458" y="5656082"/>
            <a:ext cx="2856321" cy="646331"/>
          </a:xfrm>
          <a:prstGeom prst="rect">
            <a:avLst/>
          </a:prstGeom>
          <a:noFill/>
          <a:ln w="25400">
            <a:solidFill>
              <a:srgbClr val="000000"/>
            </a:solidFill>
          </a:ln>
        </p:spPr>
        <p:txBody>
          <a:bodyPr wrap="square" rtlCol="0">
            <a:spAutoFit/>
          </a:bodyPr>
          <a:lstStyle/>
          <a:p>
            <a:r>
              <a:rPr lang="en-GB" b="1" i="1" dirty="0">
                <a:solidFill>
                  <a:schemeClr val="bg1"/>
                </a:solidFill>
                <a:latin typeface="Times"/>
              </a:rPr>
              <a:t>What kind of movement is wrenching and ripping?</a:t>
            </a:r>
          </a:p>
        </p:txBody>
      </p:sp>
      <p:cxnSp>
        <p:nvCxnSpPr>
          <p:cNvPr id="16" name="Straight Arrow Connector 15">
            <a:extLst>
              <a:ext uri="{FF2B5EF4-FFF2-40B4-BE49-F238E27FC236}">
                <a16:creationId xmlns:a16="http://schemas.microsoft.com/office/drawing/2014/main" id="{AEE19511-FFCF-4EE9-90A5-3E236958F2BB}"/>
              </a:ext>
            </a:extLst>
          </p:cNvPr>
          <p:cNvCxnSpPr>
            <a:cxnSpLocks/>
          </p:cNvCxnSpPr>
          <p:nvPr/>
        </p:nvCxnSpPr>
        <p:spPr bwMode="auto">
          <a:xfrm flipV="1">
            <a:off x="8674755" y="5265655"/>
            <a:ext cx="261856" cy="492254"/>
          </a:xfrm>
          <a:prstGeom prst="straightConnector1">
            <a:avLst/>
          </a:prstGeom>
          <a:solidFill>
            <a:srgbClr val="BBE0E3"/>
          </a:solidFill>
          <a:ln w="9525" cap="flat" cmpd="sng" algn="ctr">
            <a:solidFill>
              <a:srgbClr val="000000"/>
            </a:solidFill>
            <a:prstDash val="solid"/>
            <a:round/>
            <a:headEnd type="none" w="med" len="med"/>
            <a:tailEnd type="triangle"/>
          </a:ln>
          <a:effectLst/>
        </p:spPr>
      </p:cxnSp>
      <p:cxnSp>
        <p:nvCxnSpPr>
          <p:cNvPr id="17" name="Straight Arrow Connector 16">
            <a:extLst>
              <a:ext uri="{FF2B5EF4-FFF2-40B4-BE49-F238E27FC236}">
                <a16:creationId xmlns:a16="http://schemas.microsoft.com/office/drawing/2014/main" id="{2A6CA643-FA40-499F-AFE3-16195B999420}"/>
              </a:ext>
            </a:extLst>
          </p:cNvPr>
          <p:cNvCxnSpPr>
            <a:cxnSpLocks/>
          </p:cNvCxnSpPr>
          <p:nvPr/>
        </p:nvCxnSpPr>
        <p:spPr bwMode="auto">
          <a:xfrm flipH="1" flipV="1">
            <a:off x="3525626" y="5572326"/>
            <a:ext cx="3167405" cy="545670"/>
          </a:xfrm>
          <a:prstGeom prst="straightConnector1">
            <a:avLst/>
          </a:prstGeom>
          <a:solidFill>
            <a:srgbClr val="BBE0E3"/>
          </a:solidFill>
          <a:ln w="9525" cap="flat" cmpd="sng" algn="ctr">
            <a:solidFill>
              <a:srgbClr val="000000"/>
            </a:solidFill>
            <a:prstDash val="solid"/>
            <a:round/>
            <a:headEnd type="none" w="med" len="med"/>
            <a:tailEnd type="triangle"/>
          </a:ln>
          <a:effectLst/>
        </p:spPr>
      </p:cxnSp>
      <p:sp>
        <p:nvSpPr>
          <p:cNvPr id="18" name="TextBox 17">
            <a:extLst>
              <a:ext uri="{FF2B5EF4-FFF2-40B4-BE49-F238E27FC236}">
                <a16:creationId xmlns:a16="http://schemas.microsoft.com/office/drawing/2014/main" id="{32784939-4996-4E33-B4C8-7AC563D7D81F}"/>
              </a:ext>
            </a:extLst>
          </p:cNvPr>
          <p:cNvSpPr txBox="1"/>
          <p:nvPr/>
        </p:nvSpPr>
        <p:spPr>
          <a:xfrm>
            <a:off x="75414" y="4127253"/>
            <a:ext cx="1178351" cy="2031325"/>
          </a:xfrm>
          <a:prstGeom prst="rect">
            <a:avLst/>
          </a:prstGeom>
          <a:noFill/>
          <a:ln w="25400">
            <a:solidFill>
              <a:schemeClr val="tx1"/>
            </a:solidFill>
          </a:ln>
        </p:spPr>
        <p:txBody>
          <a:bodyPr wrap="square" rtlCol="0">
            <a:spAutoFit/>
          </a:bodyPr>
          <a:lstStyle/>
          <a:p>
            <a:r>
              <a:rPr lang="en-GB" b="1" i="1" dirty="0">
                <a:solidFill>
                  <a:schemeClr val="bg1"/>
                </a:solidFill>
                <a:latin typeface="Times"/>
              </a:rPr>
              <a:t>How could you work out the meaning of these words?</a:t>
            </a:r>
          </a:p>
        </p:txBody>
      </p:sp>
      <p:cxnSp>
        <p:nvCxnSpPr>
          <p:cNvPr id="19" name="Straight Arrow Connector 18">
            <a:extLst>
              <a:ext uri="{FF2B5EF4-FFF2-40B4-BE49-F238E27FC236}">
                <a16:creationId xmlns:a16="http://schemas.microsoft.com/office/drawing/2014/main" id="{B9CB98A2-330D-4C14-87F6-6D10D10C9AF1}"/>
              </a:ext>
            </a:extLst>
          </p:cNvPr>
          <p:cNvCxnSpPr/>
          <p:nvPr/>
        </p:nvCxnSpPr>
        <p:spPr bwMode="auto">
          <a:xfrm>
            <a:off x="1121790" y="5656082"/>
            <a:ext cx="2205872" cy="348792"/>
          </a:xfrm>
          <a:prstGeom prst="straightConnector1">
            <a:avLst/>
          </a:prstGeom>
          <a:solidFill>
            <a:srgbClr val="BBE0E3"/>
          </a:solidFill>
          <a:ln w="9525" cap="flat" cmpd="sng" algn="ctr">
            <a:solidFill>
              <a:srgbClr val="000000"/>
            </a:solidFill>
            <a:prstDash val="solid"/>
            <a:round/>
            <a:headEnd type="none" w="med" len="med"/>
            <a:tailEnd type="triangle"/>
          </a:ln>
          <a:effectLst/>
        </p:spPr>
      </p:cxnSp>
      <p:cxnSp>
        <p:nvCxnSpPr>
          <p:cNvPr id="20" name="Straight Arrow Connector 19">
            <a:extLst>
              <a:ext uri="{FF2B5EF4-FFF2-40B4-BE49-F238E27FC236}">
                <a16:creationId xmlns:a16="http://schemas.microsoft.com/office/drawing/2014/main" id="{9BFA9634-0432-4B42-A0A8-7791A07A0B4E}"/>
              </a:ext>
            </a:extLst>
          </p:cNvPr>
          <p:cNvCxnSpPr/>
          <p:nvPr/>
        </p:nvCxnSpPr>
        <p:spPr bwMode="auto">
          <a:xfrm flipV="1">
            <a:off x="1121790" y="4864231"/>
            <a:ext cx="7088956" cy="791851"/>
          </a:xfrm>
          <a:prstGeom prst="straightConnector1">
            <a:avLst/>
          </a:prstGeom>
          <a:solidFill>
            <a:srgbClr val="BBE0E3"/>
          </a:solidFill>
          <a:ln w="9525" cap="flat" cmpd="sng" algn="ctr">
            <a:solidFill>
              <a:srgbClr val="000000"/>
            </a:solidFill>
            <a:prstDash val="solid"/>
            <a:round/>
            <a:headEnd type="none" w="med" len="med"/>
            <a:tailEnd type="triangle"/>
          </a:ln>
          <a:effectLst/>
        </p:spPr>
      </p:cxnSp>
      <p:cxnSp>
        <p:nvCxnSpPr>
          <p:cNvPr id="21" name="Straight Arrow Connector 20">
            <a:extLst>
              <a:ext uri="{FF2B5EF4-FFF2-40B4-BE49-F238E27FC236}">
                <a16:creationId xmlns:a16="http://schemas.microsoft.com/office/drawing/2014/main" id="{C4845159-AF93-4569-B0DE-13896176A29F}"/>
              </a:ext>
            </a:extLst>
          </p:cNvPr>
          <p:cNvCxnSpPr/>
          <p:nvPr/>
        </p:nvCxnSpPr>
        <p:spPr bwMode="auto">
          <a:xfrm flipV="1">
            <a:off x="1121790" y="4892511"/>
            <a:ext cx="2121031" cy="763571"/>
          </a:xfrm>
          <a:prstGeom prst="straightConnector1">
            <a:avLst/>
          </a:prstGeom>
          <a:solidFill>
            <a:srgbClr val="BBE0E3"/>
          </a:solidFill>
          <a:ln w="9525" cap="flat" cmpd="sng" algn="ctr">
            <a:solidFill>
              <a:srgbClr val="000000"/>
            </a:solidFill>
            <a:prstDash val="solid"/>
            <a:round/>
            <a:headEnd type="none" w="med" len="med"/>
            <a:tailEnd type="triangle"/>
          </a:ln>
          <a:effectLst/>
        </p:spPr>
      </p:cxnSp>
      <p:pic>
        <p:nvPicPr>
          <p:cNvPr id="22" name="Picture 21">
            <a:extLst>
              <a:ext uri="{FF2B5EF4-FFF2-40B4-BE49-F238E27FC236}">
                <a16:creationId xmlns:a16="http://schemas.microsoft.com/office/drawing/2014/main" id="{5FD60B8A-9C76-421A-A251-6668FED39D24}"/>
              </a:ext>
            </a:extLst>
          </p:cNvPr>
          <p:cNvPicPr>
            <a:picLocks noChangeAspect="1"/>
          </p:cNvPicPr>
          <p:nvPr/>
        </p:nvPicPr>
        <p:blipFill>
          <a:blip r:embed="rId4"/>
          <a:stretch>
            <a:fillRect/>
          </a:stretch>
        </p:blipFill>
        <p:spPr>
          <a:xfrm>
            <a:off x="10218656" y="67113"/>
            <a:ext cx="1872997" cy="1048204"/>
          </a:xfrm>
          <a:prstGeom prst="rect">
            <a:avLst/>
          </a:prstGeom>
        </p:spPr>
      </p:pic>
    </p:spTree>
    <p:extLst>
      <p:ext uri="{BB962C8B-B14F-4D97-AF65-F5344CB8AC3E}">
        <p14:creationId xmlns:p14="http://schemas.microsoft.com/office/powerpoint/2010/main" val="26048676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E8C82C-D7A5-408F-9550-384D10D0AA06}"/>
              </a:ext>
            </a:extLst>
          </p:cNvPr>
          <p:cNvSpPr>
            <a:spLocks noGrp="1"/>
          </p:cNvSpPr>
          <p:nvPr>
            <p:ph type="title"/>
          </p:nvPr>
        </p:nvSpPr>
        <p:spPr>
          <a:xfrm>
            <a:off x="562864" y="5106559"/>
            <a:ext cx="10653775" cy="1507067"/>
          </a:xfrm>
        </p:spPr>
        <p:txBody>
          <a:bodyPr/>
          <a:lstStyle/>
          <a:p>
            <a:r>
              <a:rPr lang="en-US" dirty="0">
                <a:solidFill>
                  <a:schemeClr val="bg1"/>
                </a:solidFill>
                <a:cs typeface="Arial"/>
              </a:rPr>
              <a:t>Reading for a purpose - Jigsaw Reading</a:t>
            </a:r>
            <a:endParaRPr lang="en-US" dirty="0">
              <a:solidFill>
                <a:schemeClr val="bg1"/>
              </a:solidFill>
            </a:endParaRPr>
          </a:p>
        </p:txBody>
      </p:sp>
      <p:sp>
        <p:nvSpPr>
          <p:cNvPr id="3" name="Content Placeholder 2">
            <a:extLst>
              <a:ext uri="{FF2B5EF4-FFF2-40B4-BE49-F238E27FC236}">
                <a16:creationId xmlns:a16="http://schemas.microsoft.com/office/drawing/2014/main" id="{1997D8AA-BF91-4E0D-BFDC-25FF248BF03E}"/>
              </a:ext>
            </a:extLst>
          </p:cNvPr>
          <p:cNvSpPr>
            <a:spLocks noGrp="1"/>
          </p:cNvSpPr>
          <p:nvPr>
            <p:ph sz="half" idx="1"/>
          </p:nvPr>
        </p:nvSpPr>
        <p:spPr/>
        <p:txBody>
          <a:bodyPr/>
          <a:lstStyle/>
          <a:p>
            <a:pPr marL="0" indent="0">
              <a:buNone/>
            </a:pPr>
            <a:endParaRPr lang="en-US">
              <a:ea typeface="+mn-lt"/>
              <a:cs typeface="+mn-lt"/>
            </a:endParaRPr>
          </a:p>
          <a:p>
            <a:pPr marL="0" indent="0">
              <a:buNone/>
            </a:pPr>
            <a:endParaRPr lang="en-US">
              <a:ea typeface="+mn-lt"/>
              <a:cs typeface="+mn-lt"/>
            </a:endParaRPr>
          </a:p>
          <a:p>
            <a:pPr marL="0" indent="0">
              <a:buNone/>
            </a:pPr>
            <a:endParaRPr lang="en-US">
              <a:ea typeface="+mn-lt"/>
              <a:cs typeface="+mn-lt"/>
            </a:endParaRPr>
          </a:p>
          <a:p>
            <a:pPr marL="0" indent="0">
              <a:buNone/>
            </a:pPr>
            <a:endParaRPr lang="en-US">
              <a:ea typeface="+mn-lt"/>
              <a:cs typeface="+mn-lt"/>
            </a:endParaRPr>
          </a:p>
          <a:p>
            <a:pPr marL="0" indent="0">
              <a:buNone/>
            </a:pPr>
            <a:endParaRPr lang="en-US">
              <a:ea typeface="+mn-lt"/>
              <a:cs typeface="+mn-lt"/>
            </a:endParaRPr>
          </a:p>
          <a:p>
            <a:pPr marL="0" indent="0">
              <a:buNone/>
            </a:pPr>
            <a:endParaRPr lang="en-US">
              <a:ea typeface="+mn-lt"/>
              <a:cs typeface="+mn-lt"/>
            </a:endParaRPr>
          </a:p>
        </p:txBody>
      </p:sp>
      <p:sp>
        <p:nvSpPr>
          <p:cNvPr id="4" name="Content Placeholder 3">
            <a:extLst>
              <a:ext uri="{FF2B5EF4-FFF2-40B4-BE49-F238E27FC236}">
                <a16:creationId xmlns:a16="http://schemas.microsoft.com/office/drawing/2014/main" id="{A0F5398D-49C3-4255-80F2-1351B96B6DE8}"/>
              </a:ext>
            </a:extLst>
          </p:cNvPr>
          <p:cNvSpPr>
            <a:spLocks noGrp="1"/>
          </p:cNvSpPr>
          <p:nvPr>
            <p:ph sz="half" idx="2"/>
          </p:nvPr>
        </p:nvSpPr>
        <p:spPr>
          <a:xfrm>
            <a:off x="5945859" y="863601"/>
            <a:ext cx="5738837" cy="4470399"/>
          </a:xfrm>
        </p:spPr>
        <p:txBody>
          <a:bodyPr>
            <a:noAutofit/>
          </a:bodyPr>
          <a:lstStyle/>
          <a:p>
            <a:pPr marL="457200" indent="-457200">
              <a:buFont typeface="Arial"/>
              <a:buChar char="•"/>
            </a:pPr>
            <a:r>
              <a:rPr lang="en-US" sz="3200" dirty="0">
                <a:latin typeface="Arial"/>
                <a:cs typeface="Times"/>
              </a:rPr>
              <a:t>Cut a text into paragraphs or sentences</a:t>
            </a:r>
          </a:p>
          <a:p>
            <a:pPr marL="457200" indent="-457200">
              <a:buFont typeface="Arial"/>
              <a:buChar char="•"/>
            </a:pPr>
            <a:r>
              <a:rPr lang="en-US" sz="3200" dirty="0">
                <a:latin typeface="Arial"/>
                <a:cs typeface="Times"/>
              </a:rPr>
              <a:t>Students must put the text into the correct order </a:t>
            </a:r>
          </a:p>
          <a:p>
            <a:pPr marL="457200" indent="-457200">
              <a:buFont typeface="Arial"/>
              <a:buChar char="•"/>
            </a:pPr>
            <a:r>
              <a:rPr lang="en-US" sz="3200" dirty="0">
                <a:latin typeface="Arial"/>
                <a:cs typeface="Times"/>
              </a:rPr>
              <a:t>Explain choices- assess summarising skills</a:t>
            </a:r>
          </a:p>
          <a:p>
            <a:pPr marL="457200" indent="-457200">
              <a:buFont typeface="Arial"/>
              <a:buChar char="•"/>
            </a:pPr>
            <a:r>
              <a:rPr lang="en-US" sz="3200" dirty="0">
                <a:latin typeface="Arial"/>
                <a:cs typeface="Times"/>
              </a:rPr>
              <a:t>Good for text cohesion, reference words and conjunctions</a:t>
            </a:r>
          </a:p>
          <a:p>
            <a:pPr marL="0" indent="0">
              <a:buNone/>
            </a:pPr>
            <a:endParaRPr lang="en-US" sz="3200" dirty="0">
              <a:latin typeface="Arial"/>
              <a:cs typeface="Times"/>
            </a:endParaRPr>
          </a:p>
        </p:txBody>
      </p:sp>
      <p:pic>
        <p:nvPicPr>
          <p:cNvPr id="7" name="Picture 7" descr="A picture containing text&#10;&#10;Description generated with very high confidence">
            <a:extLst>
              <a:ext uri="{FF2B5EF4-FFF2-40B4-BE49-F238E27FC236}">
                <a16:creationId xmlns:a16="http://schemas.microsoft.com/office/drawing/2014/main" id="{6A709B44-07D3-43B1-B6F3-F89AA3202B27}"/>
              </a:ext>
            </a:extLst>
          </p:cNvPr>
          <p:cNvPicPr>
            <a:picLocks noChangeAspect="1"/>
          </p:cNvPicPr>
          <p:nvPr/>
        </p:nvPicPr>
        <p:blipFill>
          <a:blip r:embed="rId3"/>
          <a:stretch>
            <a:fillRect/>
          </a:stretch>
        </p:blipFill>
        <p:spPr>
          <a:xfrm rot="5400000">
            <a:off x="-406527" y="856683"/>
            <a:ext cx="5410199" cy="4057650"/>
          </a:xfrm>
          <a:prstGeom prst="rect">
            <a:avLst/>
          </a:prstGeom>
        </p:spPr>
      </p:pic>
      <p:sp>
        <p:nvSpPr>
          <p:cNvPr id="6" name="Rectangle 5">
            <a:extLst>
              <a:ext uri="{FF2B5EF4-FFF2-40B4-BE49-F238E27FC236}">
                <a16:creationId xmlns:a16="http://schemas.microsoft.com/office/drawing/2014/main" id="{4F0FAFFE-89BF-4C2D-882F-732B903A7C58}"/>
              </a:ext>
            </a:extLst>
          </p:cNvPr>
          <p:cNvSpPr/>
          <p:nvPr/>
        </p:nvSpPr>
        <p:spPr bwMode="auto">
          <a:xfrm>
            <a:off x="10769412" y="231085"/>
            <a:ext cx="1178560" cy="444422"/>
          </a:xfrm>
          <a:prstGeom prst="rect">
            <a:avLst/>
          </a:prstGeom>
          <a:solidFill>
            <a:srgbClr val="FFFF00"/>
          </a:solidFill>
          <a:ln w="4127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en-GB" sz="24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rPr>
              <a:t>During</a:t>
            </a:r>
          </a:p>
        </p:txBody>
      </p:sp>
      <p:pic>
        <p:nvPicPr>
          <p:cNvPr id="8" name="Picture 7">
            <a:extLst>
              <a:ext uri="{FF2B5EF4-FFF2-40B4-BE49-F238E27FC236}">
                <a16:creationId xmlns:a16="http://schemas.microsoft.com/office/drawing/2014/main" id="{A3A2EA89-46ED-4070-83D3-52ED5997287A}"/>
              </a:ext>
            </a:extLst>
          </p:cNvPr>
          <p:cNvPicPr>
            <a:picLocks noChangeAspect="1"/>
          </p:cNvPicPr>
          <p:nvPr/>
        </p:nvPicPr>
        <p:blipFill>
          <a:blip r:embed="rId4"/>
          <a:stretch>
            <a:fillRect/>
          </a:stretch>
        </p:blipFill>
        <p:spPr>
          <a:xfrm>
            <a:off x="4124706" y="168389"/>
            <a:ext cx="1872997" cy="1048204"/>
          </a:xfrm>
          <a:prstGeom prst="rect">
            <a:avLst/>
          </a:prstGeom>
        </p:spPr>
      </p:pic>
      <p:sp>
        <p:nvSpPr>
          <p:cNvPr id="9" name="Rectangle 8">
            <a:extLst>
              <a:ext uri="{FF2B5EF4-FFF2-40B4-BE49-F238E27FC236}">
                <a16:creationId xmlns:a16="http://schemas.microsoft.com/office/drawing/2014/main" id="{6AD3690E-A5EB-49BC-9B3D-0526963C0EF0}"/>
              </a:ext>
            </a:extLst>
          </p:cNvPr>
          <p:cNvSpPr/>
          <p:nvPr/>
        </p:nvSpPr>
        <p:spPr>
          <a:xfrm>
            <a:off x="4124706" y="1159498"/>
            <a:ext cx="1874520" cy="1048204"/>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t>EAL New Arrival</a:t>
            </a:r>
          </a:p>
        </p:txBody>
      </p:sp>
    </p:spTree>
    <p:extLst>
      <p:ext uri="{BB962C8B-B14F-4D97-AF65-F5344CB8AC3E}">
        <p14:creationId xmlns:p14="http://schemas.microsoft.com/office/powerpoint/2010/main" val="2527759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0F1A9B-2C23-4006-9B30-231E7FFF2135}"/>
              </a:ext>
            </a:extLst>
          </p:cNvPr>
          <p:cNvSpPr>
            <a:spLocks noGrp="1"/>
          </p:cNvSpPr>
          <p:nvPr>
            <p:ph type="title"/>
          </p:nvPr>
        </p:nvSpPr>
        <p:spPr>
          <a:xfrm>
            <a:off x="477047" y="629267"/>
            <a:ext cx="5291956" cy="1016653"/>
          </a:xfrm>
        </p:spPr>
        <p:txBody>
          <a:bodyPr>
            <a:normAutofit fontScale="90000"/>
          </a:bodyPr>
          <a:lstStyle/>
          <a:p>
            <a:r>
              <a:rPr lang="en-GB" dirty="0"/>
              <a:t>DARTs- Cloze activity</a:t>
            </a:r>
          </a:p>
        </p:txBody>
      </p:sp>
      <p:sp>
        <p:nvSpPr>
          <p:cNvPr id="3" name="Content Placeholder 2">
            <a:extLst>
              <a:ext uri="{FF2B5EF4-FFF2-40B4-BE49-F238E27FC236}">
                <a16:creationId xmlns:a16="http://schemas.microsoft.com/office/drawing/2014/main" id="{751CC89A-2F65-465C-882F-43E2EF1203A5}"/>
              </a:ext>
            </a:extLst>
          </p:cNvPr>
          <p:cNvSpPr>
            <a:spLocks noGrp="1"/>
          </p:cNvSpPr>
          <p:nvPr>
            <p:ph idx="1"/>
          </p:nvPr>
        </p:nvSpPr>
        <p:spPr>
          <a:xfrm>
            <a:off x="477046" y="1645920"/>
            <a:ext cx="5453081" cy="4115047"/>
          </a:xfrm>
        </p:spPr>
        <p:txBody>
          <a:bodyPr>
            <a:normAutofit/>
          </a:bodyPr>
          <a:lstStyle/>
          <a:p>
            <a:pPr marL="0" indent="0">
              <a:buNone/>
            </a:pPr>
            <a:r>
              <a:rPr lang="en-GB" sz="2400" dirty="0">
                <a:latin typeface="Arial" panose="020B0604020202020204" pitchFamily="34" charset="0"/>
                <a:cs typeface="Arial" panose="020B0604020202020204" pitchFamily="34" charset="0"/>
              </a:rPr>
              <a:t>Xylem is the transport tissue in plants that _________  water and minerals from the roots up the plant stem and into the leaves. It ____ also important for __________ the plant.  Xylem cells ___ ________ to their role as they _____ their end walls to form a continuous hollow tube to ______ the volume of the transport. Lignin is a substance which they _______, and this helps to _______ the plant.</a:t>
            </a:r>
          </a:p>
          <a:p>
            <a:pPr marL="0" indent="0">
              <a:buNone/>
            </a:pPr>
            <a:endParaRPr lang="en-GB" sz="2000" dirty="0"/>
          </a:p>
        </p:txBody>
      </p:sp>
      <p:pic>
        <p:nvPicPr>
          <p:cNvPr id="8" name="Picture 7" descr="A close up of a logo&#10;&#10;Description automatically generated">
            <a:extLst>
              <a:ext uri="{FF2B5EF4-FFF2-40B4-BE49-F238E27FC236}">
                <a16:creationId xmlns:a16="http://schemas.microsoft.com/office/drawing/2014/main" id="{3727DE60-4F2B-468A-960D-9AC778520C00}"/>
              </a:ext>
            </a:extLst>
          </p:cNvPr>
          <p:cNvPicPr>
            <a:picLocks noChangeAspect="1"/>
          </p:cNvPicPr>
          <p:nvPr/>
        </p:nvPicPr>
        <p:blipFill rotWithShape="1">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r="49710"/>
          <a:stretch/>
        </p:blipFill>
        <p:spPr>
          <a:xfrm>
            <a:off x="6739337" y="722376"/>
            <a:ext cx="4809744" cy="5413248"/>
          </a:xfrm>
          <a:prstGeom prst="rect">
            <a:avLst/>
          </a:prstGeom>
          <a:effectLst/>
        </p:spPr>
      </p:pic>
      <p:sp>
        <p:nvSpPr>
          <p:cNvPr id="10" name="TextBox 9">
            <a:extLst>
              <a:ext uri="{FF2B5EF4-FFF2-40B4-BE49-F238E27FC236}">
                <a16:creationId xmlns:a16="http://schemas.microsoft.com/office/drawing/2014/main" id="{9E9A2F35-97D9-4C37-83AF-17A56FB0585C}"/>
              </a:ext>
            </a:extLst>
          </p:cNvPr>
          <p:cNvSpPr txBox="1"/>
          <p:nvPr/>
        </p:nvSpPr>
        <p:spPr>
          <a:xfrm>
            <a:off x="189920" y="5541452"/>
            <a:ext cx="6896679" cy="1277273"/>
          </a:xfrm>
          <a:prstGeom prst="rect">
            <a:avLst/>
          </a:prstGeom>
          <a:solidFill>
            <a:srgbClr val="00FFFF"/>
          </a:solidFill>
        </p:spPr>
        <p:txBody>
          <a:bodyPr wrap="square" rtlCol="0">
            <a:spAutoFit/>
          </a:bodyPr>
          <a:lstStyle/>
          <a:p>
            <a:pPr>
              <a:spcAft>
                <a:spcPts val="600"/>
              </a:spcAft>
            </a:pPr>
            <a:r>
              <a:rPr lang="en-GB" sz="2400" u="sng" dirty="0">
                <a:latin typeface="Arial" panose="020B0604020202020204" pitchFamily="34" charset="0"/>
                <a:cs typeface="Arial" panose="020B0604020202020204" pitchFamily="34" charset="0"/>
              </a:rPr>
              <a:t>Key words</a:t>
            </a:r>
          </a:p>
          <a:p>
            <a:pPr>
              <a:spcAft>
                <a:spcPts val="600"/>
              </a:spcAft>
            </a:pPr>
            <a:r>
              <a:rPr lang="en-GB" sz="2400" dirty="0">
                <a:latin typeface="Arial" panose="020B0604020202020204" pitchFamily="34" charset="0"/>
                <a:cs typeface="Arial" panose="020B0604020202020204" pitchFamily="34" charset="0"/>
              </a:rPr>
              <a:t> is, strengthen, supporting, contain, carries, maximise, are adapted, lose, </a:t>
            </a:r>
          </a:p>
        </p:txBody>
      </p:sp>
      <p:pic>
        <p:nvPicPr>
          <p:cNvPr id="11" name="Picture 10">
            <a:extLst>
              <a:ext uri="{FF2B5EF4-FFF2-40B4-BE49-F238E27FC236}">
                <a16:creationId xmlns:a16="http://schemas.microsoft.com/office/drawing/2014/main" id="{C65D784F-5E96-4496-BB78-25F327020AED}"/>
              </a:ext>
            </a:extLst>
          </p:cNvPr>
          <p:cNvPicPr>
            <a:picLocks noChangeAspect="1"/>
          </p:cNvPicPr>
          <p:nvPr/>
        </p:nvPicPr>
        <p:blipFill>
          <a:blip r:embed="rId5"/>
          <a:stretch>
            <a:fillRect/>
          </a:stretch>
        </p:blipFill>
        <p:spPr>
          <a:xfrm>
            <a:off x="189920" y="164177"/>
            <a:ext cx="1652159" cy="493819"/>
          </a:xfrm>
          <a:prstGeom prst="rect">
            <a:avLst/>
          </a:prstGeom>
        </p:spPr>
      </p:pic>
      <p:sp>
        <p:nvSpPr>
          <p:cNvPr id="12" name="Speech Bubble: Oval 11">
            <a:extLst>
              <a:ext uri="{FF2B5EF4-FFF2-40B4-BE49-F238E27FC236}">
                <a16:creationId xmlns:a16="http://schemas.microsoft.com/office/drawing/2014/main" id="{1F5CF29F-EBBD-42BE-B8B1-75234F2B585C}"/>
              </a:ext>
            </a:extLst>
          </p:cNvPr>
          <p:cNvSpPr/>
          <p:nvPr/>
        </p:nvSpPr>
        <p:spPr>
          <a:xfrm>
            <a:off x="5452664" y="302969"/>
            <a:ext cx="2893807" cy="1247887"/>
          </a:xfrm>
          <a:prstGeom prst="wedgeEllipseCallout">
            <a:avLst>
              <a:gd name="adj1" fmla="val -43138"/>
              <a:gd name="adj2" fmla="val 84051"/>
            </a:avLst>
          </a:prstGeom>
          <a:solidFill>
            <a:srgbClr val="0CFC6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What tense are the verbs in and why?</a:t>
            </a:r>
          </a:p>
        </p:txBody>
      </p:sp>
      <p:sp>
        <p:nvSpPr>
          <p:cNvPr id="9" name="Rectangle 8">
            <a:extLst>
              <a:ext uri="{FF2B5EF4-FFF2-40B4-BE49-F238E27FC236}">
                <a16:creationId xmlns:a16="http://schemas.microsoft.com/office/drawing/2014/main" id="{54A54BBB-1C56-4600-B75E-6DEE39B9F9B6}"/>
              </a:ext>
            </a:extLst>
          </p:cNvPr>
          <p:cNvSpPr/>
          <p:nvPr/>
        </p:nvSpPr>
        <p:spPr>
          <a:xfrm>
            <a:off x="10298572" y="104168"/>
            <a:ext cx="1761496" cy="98919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t>EAL New Arrival</a:t>
            </a:r>
          </a:p>
        </p:txBody>
      </p:sp>
      <p:pic>
        <p:nvPicPr>
          <p:cNvPr id="4" name="Picture 3">
            <a:extLst>
              <a:ext uri="{FF2B5EF4-FFF2-40B4-BE49-F238E27FC236}">
                <a16:creationId xmlns:a16="http://schemas.microsoft.com/office/drawing/2014/main" id="{5A7E0E9A-D9A0-4144-94D3-56A429E85D3A}"/>
              </a:ext>
            </a:extLst>
          </p:cNvPr>
          <p:cNvPicPr>
            <a:picLocks noChangeAspect="1"/>
          </p:cNvPicPr>
          <p:nvPr/>
        </p:nvPicPr>
        <p:blipFill>
          <a:blip r:embed="rId6"/>
          <a:stretch>
            <a:fillRect/>
          </a:stretch>
        </p:blipFill>
        <p:spPr>
          <a:xfrm>
            <a:off x="10412730" y="5928817"/>
            <a:ext cx="1658484" cy="929183"/>
          </a:xfrm>
          <a:prstGeom prst="rect">
            <a:avLst/>
          </a:prstGeom>
        </p:spPr>
      </p:pic>
    </p:spTree>
    <p:extLst>
      <p:ext uri="{BB962C8B-B14F-4D97-AF65-F5344CB8AC3E}">
        <p14:creationId xmlns:p14="http://schemas.microsoft.com/office/powerpoint/2010/main" val="16570426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222F71-AAA7-4271-89C6-ACB9E62A1D8D}"/>
              </a:ext>
            </a:extLst>
          </p:cNvPr>
          <p:cNvSpPr>
            <a:spLocks noGrp="1"/>
          </p:cNvSpPr>
          <p:nvPr>
            <p:ph type="title"/>
          </p:nvPr>
        </p:nvSpPr>
        <p:spPr>
          <a:xfrm>
            <a:off x="1326382" y="4033048"/>
            <a:ext cx="7452501" cy="1580443"/>
          </a:xfrm>
        </p:spPr>
        <p:txBody>
          <a:bodyPr>
            <a:normAutofit fontScale="90000"/>
          </a:bodyPr>
          <a:lstStyle/>
          <a:p>
            <a:r>
              <a:rPr lang="en-GB" dirty="0">
                <a:solidFill>
                  <a:schemeClr val="bg1"/>
                </a:solidFill>
              </a:rPr>
              <a:t>Scaffolding Reading Using Microsoft </a:t>
            </a:r>
            <a:r>
              <a:rPr lang="en-GB" dirty="0" err="1">
                <a:solidFill>
                  <a:schemeClr val="bg1"/>
                </a:solidFill>
              </a:rPr>
              <a:t>LeNS</a:t>
            </a:r>
            <a:r>
              <a:rPr lang="en-GB" dirty="0">
                <a:solidFill>
                  <a:schemeClr val="bg1"/>
                </a:solidFill>
              </a:rPr>
              <a:t> Immersive Reader on the </a:t>
            </a:r>
            <a:r>
              <a:rPr lang="en-GB" dirty="0" err="1">
                <a:solidFill>
                  <a:schemeClr val="bg1"/>
                </a:solidFill>
              </a:rPr>
              <a:t>ipad</a:t>
            </a:r>
            <a:endParaRPr lang="en-GB" dirty="0">
              <a:solidFill>
                <a:schemeClr val="bg1"/>
              </a:solidFill>
            </a:endParaRPr>
          </a:p>
        </p:txBody>
      </p:sp>
      <p:pic>
        <p:nvPicPr>
          <p:cNvPr id="1026" name="Picture 2">
            <a:extLst>
              <a:ext uri="{FF2B5EF4-FFF2-40B4-BE49-F238E27FC236}">
                <a16:creationId xmlns:a16="http://schemas.microsoft.com/office/drawing/2014/main" id="{47335F15-90A4-4011-8639-086CE7B5E1C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1539" y="167149"/>
            <a:ext cx="2289687" cy="305291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765F9BF7-F9C1-467D-BDFA-5C25186A5C5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88611" y="189269"/>
            <a:ext cx="2289688" cy="305291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id="{52DF972C-E686-408B-8046-2DC9BE4E8DF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12697" y="167149"/>
            <a:ext cx="2802653" cy="3736871"/>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a:extLst>
              <a:ext uri="{FF2B5EF4-FFF2-40B4-BE49-F238E27FC236}">
                <a16:creationId xmlns:a16="http://schemas.microsoft.com/office/drawing/2014/main" id="{B20E8F6C-981B-4213-B6D2-3AAA4778398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778884" y="2370667"/>
            <a:ext cx="3306550" cy="4408733"/>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A picture containing logo, icon&#10;&#10;Description automatically generated">
            <a:extLst>
              <a:ext uri="{FF2B5EF4-FFF2-40B4-BE49-F238E27FC236}">
                <a16:creationId xmlns:a16="http://schemas.microsoft.com/office/drawing/2014/main" id="{42F2128F-C032-44B7-B0E4-B90DE0026321}"/>
              </a:ext>
            </a:extLst>
          </p:cNvPr>
          <p:cNvPicPr>
            <a:picLocks noChangeAspect="1"/>
          </p:cNvPicPr>
          <p:nvPr/>
        </p:nvPicPr>
        <p:blipFill>
          <a:blip r:embed="rId7">
            <a:extLst>
              <a:ext uri="{28A0092B-C50C-407E-A947-70E740481C1C}">
                <a14:useLocalDpi xmlns:a14="http://schemas.microsoft.com/office/drawing/2010/main" val="0"/>
              </a:ext>
              <a:ext uri="{837473B0-CC2E-450A-ABE3-18F120FF3D39}">
                <a1611:picAttrSrcUrl xmlns:a1611="http://schemas.microsoft.com/office/drawing/2016/11/main" r:id="rId8"/>
              </a:ext>
            </a:extLst>
          </a:blip>
          <a:stretch>
            <a:fillRect/>
          </a:stretch>
        </p:blipFill>
        <p:spPr>
          <a:xfrm>
            <a:off x="10161270" y="189269"/>
            <a:ext cx="1849191" cy="1849191"/>
          </a:xfrm>
          <a:prstGeom prst="rect">
            <a:avLst/>
          </a:prstGeom>
        </p:spPr>
      </p:pic>
      <p:sp>
        <p:nvSpPr>
          <p:cNvPr id="5" name="TextBox 4">
            <a:extLst>
              <a:ext uri="{FF2B5EF4-FFF2-40B4-BE49-F238E27FC236}">
                <a16:creationId xmlns:a16="http://schemas.microsoft.com/office/drawing/2014/main" id="{E193B898-D8F5-465D-8EF0-24905EBD744C}"/>
              </a:ext>
            </a:extLst>
          </p:cNvPr>
          <p:cNvSpPr txBox="1"/>
          <p:nvPr/>
        </p:nvSpPr>
        <p:spPr>
          <a:xfrm>
            <a:off x="10284630" y="2038410"/>
            <a:ext cx="1725831" cy="507831"/>
          </a:xfrm>
          <a:prstGeom prst="rect">
            <a:avLst/>
          </a:prstGeom>
          <a:noFill/>
        </p:spPr>
        <p:txBody>
          <a:bodyPr wrap="square" rtlCol="0">
            <a:spAutoFit/>
          </a:bodyPr>
          <a:lstStyle/>
          <a:p>
            <a:r>
              <a:rPr lang="en-GB" sz="900">
                <a:hlinkClick r:id="rId8" tooltip="http://blogs.itpro.es/palel/2014/03/19/windows-phone-office-lens-app-para-escanear-documentos-un-escaner-de-bolsillo/"/>
              </a:rPr>
              <a:t>This Photo</a:t>
            </a:r>
            <a:r>
              <a:rPr lang="en-GB" sz="900"/>
              <a:t> by Unknown Author is licensed under </a:t>
            </a:r>
            <a:r>
              <a:rPr lang="en-GB" sz="900">
                <a:hlinkClick r:id="rId9" tooltip="https://creativecommons.org/licenses/by-nc-sa/3.0/"/>
              </a:rPr>
              <a:t>CC BY-SA-NC</a:t>
            </a:r>
            <a:endParaRPr lang="en-GB" sz="900"/>
          </a:p>
        </p:txBody>
      </p:sp>
      <p:pic>
        <p:nvPicPr>
          <p:cNvPr id="7" name="Picture 6" descr="Graphical user interface&#10;&#10;Description automatically generated">
            <a:extLst>
              <a:ext uri="{FF2B5EF4-FFF2-40B4-BE49-F238E27FC236}">
                <a16:creationId xmlns:a16="http://schemas.microsoft.com/office/drawing/2014/main" id="{C8DEA381-F81E-4F12-8F4B-30EB036C5A1B}"/>
              </a:ext>
            </a:extLst>
          </p:cNvPr>
          <p:cNvPicPr>
            <a:picLocks noChangeAspect="1"/>
          </p:cNvPicPr>
          <p:nvPr/>
        </p:nvPicPr>
        <p:blipFill>
          <a:blip r:embed="rId10">
            <a:extLst>
              <a:ext uri="{28A0092B-C50C-407E-A947-70E740481C1C}">
                <a14:useLocalDpi xmlns:a14="http://schemas.microsoft.com/office/drawing/2010/main" val="0"/>
              </a:ext>
              <a:ext uri="{837473B0-CC2E-450A-ABE3-18F120FF3D39}">
                <a1611:picAttrSrcUrl xmlns:a1611="http://schemas.microsoft.com/office/drawing/2016/11/main" r:id="rId11"/>
              </a:ext>
            </a:extLst>
          </a:blip>
          <a:stretch>
            <a:fillRect/>
          </a:stretch>
        </p:blipFill>
        <p:spPr>
          <a:xfrm>
            <a:off x="106567" y="5570370"/>
            <a:ext cx="1659543" cy="1164999"/>
          </a:xfrm>
          <a:prstGeom prst="rect">
            <a:avLst/>
          </a:prstGeom>
        </p:spPr>
      </p:pic>
      <p:sp>
        <p:nvSpPr>
          <p:cNvPr id="3" name="Rectangle 2">
            <a:extLst>
              <a:ext uri="{FF2B5EF4-FFF2-40B4-BE49-F238E27FC236}">
                <a16:creationId xmlns:a16="http://schemas.microsoft.com/office/drawing/2014/main" id="{FEE2B8AA-F92A-4C1D-9CDE-BBF98BF0D69B}"/>
              </a:ext>
            </a:extLst>
          </p:cNvPr>
          <p:cNvSpPr/>
          <p:nvPr/>
        </p:nvSpPr>
        <p:spPr>
          <a:xfrm>
            <a:off x="8435340" y="1017270"/>
            <a:ext cx="1543050" cy="7658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latin typeface="Arial" panose="020B0604020202020204" pitchFamily="34" charset="0"/>
                <a:cs typeface="Arial" panose="020B0604020202020204" pitchFamily="34" charset="0"/>
              </a:rPr>
              <a:t>cloze</a:t>
            </a:r>
          </a:p>
        </p:txBody>
      </p:sp>
      <p:sp>
        <p:nvSpPr>
          <p:cNvPr id="6" name="Rectangle 5">
            <a:extLst>
              <a:ext uri="{FF2B5EF4-FFF2-40B4-BE49-F238E27FC236}">
                <a16:creationId xmlns:a16="http://schemas.microsoft.com/office/drawing/2014/main" id="{3A2292E6-3C51-4B65-8003-3A23B4DE4AB7}"/>
              </a:ext>
            </a:extLst>
          </p:cNvPr>
          <p:cNvSpPr/>
          <p:nvPr/>
        </p:nvSpPr>
        <p:spPr>
          <a:xfrm>
            <a:off x="6869430" y="5486400"/>
            <a:ext cx="2172987" cy="7658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latin typeface="Arial" panose="020B0604020202020204" pitchFamily="34" charset="0"/>
                <a:cs typeface="Arial" panose="020B0604020202020204" pitchFamily="34" charset="0"/>
              </a:rPr>
              <a:t>Translation</a:t>
            </a:r>
          </a:p>
        </p:txBody>
      </p:sp>
    </p:spTree>
    <p:extLst>
      <p:ext uri="{BB962C8B-B14F-4D97-AF65-F5344CB8AC3E}">
        <p14:creationId xmlns:p14="http://schemas.microsoft.com/office/powerpoint/2010/main" val="197233049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CEC98E-0E84-4AAE-9D75-024A2A9491D6}"/>
              </a:ext>
            </a:extLst>
          </p:cNvPr>
          <p:cNvSpPr>
            <a:spLocks noGrp="1"/>
          </p:cNvSpPr>
          <p:nvPr>
            <p:ph type="title"/>
          </p:nvPr>
        </p:nvSpPr>
        <p:spPr/>
        <p:txBody>
          <a:bodyPr/>
          <a:lstStyle/>
          <a:p>
            <a:endParaRPr lang="en-GB"/>
          </a:p>
        </p:txBody>
      </p:sp>
      <p:pic>
        <p:nvPicPr>
          <p:cNvPr id="2050" name="Picture 2">
            <a:extLst>
              <a:ext uri="{FF2B5EF4-FFF2-40B4-BE49-F238E27FC236}">
                <a16:creationId xmlns:a16="http://schemas.microsoft.com/office/drawing/2014/main" id="{6A670DCA-0EEE-413E-A613-2B482161D4D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70064" y="271337"/>
            <a:ext cx="3878036" cy="5170715"/>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39C0A1FD-A87A-416E-B6C5-2056328A13B5}"/>
              </a:ext>
            </a:extLst>
          </p:cNvPr>
          <p:cNvPicPr>
            <a:picLocks noChangeAspect="1"/>
          </p:cNvPicPr>
          <p:nvPr/>
        </p:nvPicPr>
        <p:blipFill>
          <a:blip r:embed="rId4"/>
          <a:stretch>
            <a:fillRect/>
          </a:stretch>
        </p:blipFill>
        <p:spPr>
          <a:xfrm>
            <a:off x="2096955" y="271337"/>
            <a:ext cx="3878037" cy="5170715"/>
          </a:xfrm>
          <a:prstGeom prst="rect">
            <a:avLst/>
          </a:prstGeom>
        </p:spPr>
      </p:pic>
      <p:pic>
        <p:nvPicPr>
          <p:cNvPr id="5" name="Picture 4" descr="A picture containing logo, icon&#10;&#10;Description automatically generated">
            <a:extLst>
              <a:ext uri="{FF2B5EF4-FFF2-40B4-BE49-F238E27FC236}">
                <a16:creationId xmlns:a16="http://schemas.microsoft.com/office/drawing/2014/main" id="{6FFA8AA6-7601-4663-A188-9126D64B7DB0}"/>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103473" y="121535"/>
            <a:ext cx="1725831" cy="1725831"/>
          </a:xfrm>
          <a:prstGeom prst="rect">
            <a:avLst/>
          </a:prstGeom>
        </p:spPr>
      </p:pic>
      <p:sp>
        <p:nvSpPr>
          <p:cNvPr id="6" name="TextBox 5">
            <a:extLst>
              <a:ext uri="{FF2B5EF4-FFF2-40B4-BE49-F238E27FC236}">
                <a16:creationId xmlns:a16="http://schemas.microsoft.com/office/drawing/2014/main" id="{6256B55A-150A-4446-911F-3BC57BE273E5}"/>
              </a:ext>
            </a:extLst>
          </p:cNvPr>
          <p:cNvSpPr txBox="1"/>
          <p:nvPr/>
        </p:nvSpPr>
        <p:spPr>
          <a:xfrm>
            <a:off x="103473" y="1970676"/>
            <a:ext cx="1725831" cy="507831"/>
          </a:xfrm>
          <a:prstGeom prst="rect">
            <a:avLst/>
          </a:prstGeom>
          <a:noFill/>
        </p:spPr>
        <p:txBody>
          <a:bodyPr wrap="square" rtlCol="0">
            <a:spAutoFit/>
          </a:bodyPr>
          <a:lstStyle/>
          <a:p>
            <a:r>
              <a:rPr lang="en-GB" sz="900">
                <a:hlinkClick r:id="rId6" tooltip="http://blogs.itpro.es/palel/2014/03/19/windows-phone-office-lens-app-para-escanear-documentos-un-escaner-de-bolsillo/"/>
              </a:rPr>
              <a:t>This Photo</a:t>
            </a:r>
            <a:r>
              <a:rPr lang="en-GB" sz="900"/>
              <a:t> by Unknown Author is licensed under </a:t>
            </a:r>
            <a:r>
              <a:rPr lang="en-GB" sz="900">
                <a:hlinkClick r:id="rId7" tooltip="https://creativecommons.org/licenses/by-nc-sa/3.0/"/>
              </a:rPr>
              <a:t>CC BY-SA-NC</a:t>
            </a:r>
            <a:endParaRPr lang="en-GB" sz="900"/>
          </a:p>
        </p:txBody>
      </p:sp>
      <p:pic>
        <p:nvPicPr>
          <p:cNvPr id="2052" name="Picture 4">
            <a:extLst>
              <a:ext uri="{FF2B5EF4-FFF2-40B4-BE49-F238E27FC236}">
                <a16:creationId xmlns:a16="http://schemas.microsoft.com/office/drawing/2014/main" id="{5C7CA9B6-04BE-4853-9A06-92506AC8AD2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489154" y="3218275"/>
            <a:ext cx="2729794" cy="3639725"/>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p14="http://schemas.microsoft.com/office/powerpoint/2010/main">
        <mc:Choice Requires="p14">
          <p:contentPart p14:bwMode="auto" r:id="rId9">
            <p14:nvContentPartPr>
              <p14:cNvPr id="4" name="Ink 3">
                <a:extLst>
                  <a:ext uri="{FF2B5EF4-FFF2-40B4-BE49-F238E27FC236}">
                    <a16:creationId xmlns:a16="http://schemas.microsoft.com/office/drawing/2014/main" id="{235EB564-645C-4E3E-8D59-A1FD137CF902}"/>
                  </a:ext>
                </a:extLst>
              </p14:cNvPr>
              <p14:cNvContentPartPr/>
              <p14:nvPr/>
            </p14:nvContentPartPr>
            <p14:xfrm>
              <a:off x="5298938" y="617756"/>
              <a:ext cx="718920" cy="640080"/>
            </p14:xfrm>
          </p:contentPart>
        </mc:Choice>
        <mc:Fallback xmlns="">
          <p:pic>
            <p:nvPicPr>
              <p:cNvPr id="4" name="Ink 3">
                <a:extLst>
                  <a:ext uri="{FF2B5EF4-FFF2-40B4-BE49-F238E27FC236}">
                    <a16:creationId xmlns:a16="http://schemas.microsoft.com/office/drawing/2014/main" id="{235EB564-645C-4E3E-8D59-A1FD137CF902}"/>
                  </a:ext>
                </a:extLst>
              </p:cNvPr>
              <p:cNvPicPr/>
              <p:nvPr/>
            </p:nvPicPr>
            <p:blipFill>
              <a:blip r:embed="rId10"/>
              <a:stretch>
                <a:fillRect/>
              </a:stretch>
            </p:blipFill>
            <p:spPr>
              <a:xfrm>
                <a:off x="5280938" y="599756"/>
                <a:ext cx="754560" cy="67572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7" name="Ink 6">
                <a:extLst>
                  <a:ext uri="{FF2B5EF4-FFF2-40B4-BE49-F238E27FC236}">
                    <a16:creationId xmlns:a16="http://schemas.microsoft.com/office/drawing/2014/main" id="{9EA41D10-3CAB-4269-95D0-4246CAD5AE2F}"/>
                  </a:ext>
                </a:extLst>
              </p14:cNvPr>
              <p14:cNvContentPartPr/>
              <p14:nvPr/>
            </p14:nvContentPartPr>
            <p14:xfrm>
              <a:off x="4333778" y="2230556"/>
              <a:ext cx="1740240" cy="569520"/>
            </p14:xfrm>
          </p:contentPart>
        </mc:Choice>
        <mc:Fallback xmlns="">
          <p:pic>
            <p:nvPicPr>
              <p:cNvPr id="7" name="Ink 6">
                <a:extLst>
                  <a:ext uri="{FF2B5EF4-FFF2-40B4-BE49-F238E27FC236}">
                    <a16:creationId xmlns:a16="http://schemas.microsoft.com/office/drawing/2014/main" id="{9EA41D10-3CAB-4269-95D0-4246CAD5AE2F}"/>
                  </a:ext>
                </a:extLst>
              </p:cNvPr>
              <p:cNvPicPr/>
              <p:nvPr/>
            </p:nvPicPr>
            <p:blipFill>
              <a:blip r:embed="rId12"/>
              <a:stretch>
                <a:fillRect/>
              </a:stretch>
            </p:blipFill>
            <p:spPr>
              <a:xfrm>
                <a:off x="4315778" y="2212556"/>
                <a:ext cx="1775880" cy="60516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8" name="Ink 7">
                <a:extLst>
                  <a:ext uri="{FF2B5EF4-FFF2-40B4-BE49-F238E27FC236}">
                    <a16:creationId xmlns:a16="http://schemas.microsoft.com/office/drawing/2014/main" id="{55D1867D-04CA-4801-81E2-2AD8AB86EBCE}"/>
                  </a:ext>
                </a:extLst>
              </p14:cNvPr>
              <p14:cNvContentPartPr/>
              <p14:nvPr/>
            </p14:nvContentPartPr>
            <p14:xfrm>
              <a:off x="6705458" y="3352676"/>
              <a:ext cx="360" cy="360"/>
            </p14:xfrm>
          </p:contentPart>
        </mc:Choice>
        <mc:Fallback xmlns="">
          <p:pic>
            <p:nvPicPr>
              <p:cNvPr id="8" name="Ink 7">
                <a:extLst>
                  <a:ext uri="{FF2B5EF4-FFF2-40B4-BE49-F238E27FC236}">
                    <a16:creationId xmlns:a16="http://schemas.microsoft.com/office/drawing/2014/main" id="{55D1867D-04CA-4801-81E2-2AD8AB86EBCE}"/>
                  </a:ext>
                </a:extLst>
              </p:cNvPr>
              <p:cNvPicPr/>
              <p:nvPr/>
            </p:nvPicPr>
            <p:blipFill>
              <a:blip r:embed="rId14"/>
              <a:stretch>
                <a:fillRect/>
              </a:stretch>
            </p:blipFill>
            <p:spPr>
              <a:xfrm>
                <a:off x="6687458" y="3334676"/>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9" name="Ink 8">
                <a:extLst>
                  <a:ext uri="{FF2B5EF4-FFF2-40B4-BE49-F238E27FC236}">
                    <a16:creationId xmlns:a16="http://schemas.microsoft.com/office/drawing/2014/main" id="{EF3EBA85-A27B-4F6A-ACC8-0B5BAF69D8C5}"/>
                  </a:ext>
                </a:extLst>
              </p14:cNvPr>
              <p14:cNvContentPartPr/>
              <p14:nvPr/>
            </p14:nvContentPartPr>
            <p14:xfrm>
              <a:off x="4401818" y="1429196"/>
              <a:ext cx="554400" cy="328680"/>
            </p14:xfrm>
          </p:contentPart>
        </mc:Choice>
        <mc:Fallback xmlns="">
          <p:pic>
            <p:nvPicPr>
              <p:cNvPr id="9" name="Ink 8">
                <a:extLst>
                  <a:ext uri="{FF2B5EF4-FFF2-40B4-BE49-F238E27FC236}">
                    <a16:creationId xmlns:a16="http://schemas.microsoft.com/office/drawing/2014/main" id="{EF3EBA85-A27B-4F6A-ACC8-0B5BAF69D8C5}"/>
                  </a:ext>
                </a:extLst>
              </p:cNvPr>
              <p:cNvPicPr/>
              <p:nvPr/>
            </p:nvPicPr>
            <p:blipFill>
              <a:blip r:embed="rId16"/>
              <a:stretch>
                <a:fillRect/>
              </a:stretch>
            </p:blipFill>
            <p:spPr>
              <a:xfrm>
                <a:off x="4383818" y="1411196"/>
                <a:ext cx="590040" cy="36432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10" name="Ink 9">
                <a:extLst>
                  <a:ext uri="{FF2B5EF4-FFF2-40B4-BE49-F238E27FC236}">
                    <a16:creationId xmlns:a16="http://schemas.microsoft.com/office/drawing/2014/main" id="{FCE4A4A0-4717-4633-AD14-FAFE68E07658}"/>
                  </a:ext>
                </a:extLst>
              </p14:cNvPr>
              <p14:cNvContentPartPr/>
              <p14:nvPr/>
            </p14:nvContentPartPr>
            <p14:xfrm>
              <a:off x="4933178" y="1391756"/>
              <a:ext cx="3951360" cy="1431000"/>
            </p14:xfrm>
          </p:contentPart>
        </mc:Choice>
        <mc:Fallback xmlns="">
          <p:pic>
            <p:nvPicPr>
              <p:cNvPr id="10" name="Ink 9">
                <a:extLst>
                  <a:ext uri="{FF2B5EF4-FFF2-40B4-BE49-F238E27FC236}">
                    <a16:creationId xmlns:a16="http://schemas.microsoft.com/office/drawing/2014/main" id="{FCE4A4A0-4717-4633-AD14-FAFE68E07658}"/>
                  </a:ext>
                </a:extLst>
              </p:cNvPr>
              <p:cNvPicPr/>
              <p:nvPr/>
            </p:nvPicPr>
            <p:blipFill>
              <a:blip r:embed="rId18"/>
              <a:stretch>
                <a:fillRect/>
              </a:stretch>
            </p:blipFill>
            <p:spPr>
              <a:xfrm>
                <a:off x="4915178" y="1373756"/>
                <a:ext cx="3987000" cy="146664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11" name="Ink 10">
                <a:extLst>
                  <a:ext uri="{FF2B5EF4-FFF2-40B4-BE49-F238E27FC236}">
                    <a16:creationId xmlns:a16="http://schemas.microsoft.com/office/drawing/2014/main" id="{A5862B88-0818-47FB-8B69-020054D82E10}"/>
                  </a:ext>
                </a:extLst>
              </p14:cNvPr>
              <p14:cNvContentPartPr/>
              <p14:nvPr/>
            </p14:nvContentPartPr>
            <p14:xfrm>
              <a:off x="6062138" y="2505956"/>
              <a:ext cx="598680" cy="1030680"/>
            </p14:xfrm>
          </p:contentPart>
        </mc:Choice>
        <mc:Fallback xmlns="">
          <p:pic>
            <p:nvPicPr>
              <p:cNvPr id="11" name="Ink 10">
                <a:extLst>
                  <a:ext uri="{FF2B5EF4-FFF2-40B4-BE49-F238E27FC236}">
                    <a16:creationId xmlns:a16="http://schemas.microsoft.com/office/drawing/2014/main" id="{A5862B88-0818-47FB-8B69-020054D82E10}"/>
                  </a:ext>
                </a:extLst>
              </p:cNvPr>
              <p:cNvPicPr/>
              <p:nvPr/>
            </p:nvPicPr>
            <p:blipFill>
              <a:blip r:embed="rId20"/>
              <a:stretch>
                <a:fillRect/>
              </a:stretch>
            </p:blipFill>
            <p:spPr>
              <a:xfrm>
                <a:off x="6044138" y="2487956"/>
                <a:ext cx="634320" cy="1066320"/>
              </a:xfrm>
              <a:prstGeom prst="rect">
                <a:avLst/>
              </a:prstGeom>
            </p:spPr>
          </p:pic>
        </mc:Fallback>
      </mc:AlternateContent>
      <p:pic>
        <p:nvPicPr>
          <p:cNvPr id="12" name="Picture 11">
            <a:extLst>
              <a:ext uri="{FF2B5EF4-FFF2-40B4-BE49-F238E27FC236}">
                <a16:creationId xmlns:a16="http://schemas.microsoft.com/office/drawing/2014/main" id="{15CDC5D8-C481-4341-92A8-6AE93BB2EAA3}"/>
              </a:ext>
            </a:extLst>
          </p:cNvPr>
          <p:cNvPicPr>
            <a:picLocks noChangeAspect="1"/>
          </p:cNvPicPr>
          <p:nvPr/>
        </p:nvPicPr>
        <p:blipFill>
          <a:blip r:embed="rId21"/>
          <a:stretch>
            <a:fillRect/>
          </a:stretch>
        </p:blipFill>
        <p:spPr>
          <a:xfrm>
            <a:off x="139966" y="5442052"/>
            <a:ext cx="2235474" cy="1287749"/>
          </a:xfrm>
          <a:prstGeom prst="rect">
            <a:avLst/>
          </a:prstGeom>
        </p:spPr>
      </p:pic>
    </p:spTree>
    <p:extLst>
      <p:ext uri="{BB962C8B-B14F-4D97-AF65-F5344CB8AC3E}">
        <p14:creationId xmlns:p14="http://schemas.microsoft.com/office/powerpoint/2010/main" val="26211617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7F397D-E54F-469F-B8DE-65E2C9E0F4F9}"/>
              </a:ext>
            </a:extLst>
          </p:cNvPr>
          <p:cNvSpPr>
            <a:spLocks noGrp="1"/>
          </p:cNvSpPr>
          <p:nvPr>
            <p:ph type="title"/>
          </p:nvPr>
        </p:nvSpPr>
        <p:spPr>
          <a:xfrm>
            <a:off x="99692" y="304800"/>
            <a:ext cx="10410658" cy="1143000"/>
          </a:xfrm>
        </p:spPr>
        <p:txBody>
          <a:bodyPr>
            <a:normAutofit fontScale="90000"/>
          </a:bodyPr>
          <a:lstStyle/>
          <a:p>
            <a:r>
              <a:rPr lang="en-GB" dirty="0">
                <a:solidFill>
                  <a:schemeClr val="bg1"/>
                </a:solidFill>
              </a:rPr>
              <a:t>Key Vocabulary-Never Heard the Word Grid/Dual language glossaries</a:t>
            </a:r>
          </a:p>
        </p:txBody>
      </p:sp>
      <p:pic>
        <p:nvPicPr>
          <p:cNvPr id="3" name="Picture 2">
            <a:extLst>
              <a:ext uri="{FF2B5EF4-FFF2-40B4-BE49-F238E27FC236}">
                <a16:creationId xmlns:a16="http://schemas.microsoft.com/office/drawing/2014/main" id="{1E221443-DC1F-44EF-885E-C75D9CEF9913}"/>
              </a:ext>
            </a:extLst>
          </p:cNvPr>
          <p:cNvPicPr>
            <a:picLocks noChangeAspect="1"/>
          </p:cNvPicPr>
          <p:nvPr/>
        </p:nvPicPr>
        <p:blipFill rotWithShape="1">
          <a:blip r:embed="rId3"/>
          <a:srcRect l="9209" t="22463" r="59952" b="7066"/>
          <a:stretch/>
        </p:blipFill>
        <p:spPr>
          <a:xfrm>
            <a:off x="99692" y="3064561"/>
            <a:ext cx="5069274" cy="3657600"/>
          </a:xfrm>
          <a:prstGeom prst="rect">
            <a:avLst/>
          </a:prstGeom>
        </p:spPr>
      </p:pic>
      <p:sp>
        <p:nvSpPr>
          <p:cNvPr id="5" name="TextBox 4">
            <a:extLst>
              <a:ext uri="{FF2B5EF4-FFF2-40B4-BE49-F238E27FC236}">
                <a16:creationId xmlns:a16="http://schemas.microsoft.com/office/drawing/2014/main" id="{27AE4F54-3CED-4A03-9F70-34684F95DE43}"/>
              </a:ext>
            </a:extLst>
          </p:cNvPr>
          <p:cNvSpPr txBox="1"/>
          <p:nvPr/>
        </p:nvSpPr>
        <p:spPr>
          <a:xfrm>
            <a:off x="10607040" y="6072378"/>
            <a:ext cx="1688576" cy="261610"/>
          </a:xfrm>
          <a:prstGeom prst="rect">
            <a:avLst/>
          </a:prstGeom>
          <a:noFill/>
        </p:spPr>
        <p:txBody>
          <a:bodyPr wrap="square" rtlCol="0">
            <a:spAutoFit/>
          </a:bodyPr>
          <a:lstStyle/>
          <a:p>
            <a:r>
              <a:rPr lang="en-GB" sz="1100" dirty="0"/>
              <a:t>Ref: Impact Wales</a:t>
            </a:r>
          </a:p>
        </p:txBody>
      </p:sp>
      <p:sp>
        <p:nvSpPr>
          <p:cNvPr id="10" name="Content Placeholder 9">
            <a:extLst>
              <a:ext uri="{FF2B5EF4-FFF2-40B4-BE49-F238E27FC236}">
                <a16:creationId xmlns:a16="http://schemas.microsoft.com/office/drawing/2014/main" id="{1358E531-E0C4-46B6-AF1E-0FCC41A4CBBC}"/>
              </a:ext>
            </a:extLst>
          </p:cNvPr>
          <p:cNvSpPr>
            <a:spLocks noGrp="1"/>
          </p:cNvSpPr>
          <p:nvPr>
            <p:ph idx="1"/>
          </p:nvPr>
        </p:nvSpPr>
        <p:spPr/>
        <p:txBody>
          <a:bodyPr/>
          <a:lstStyle/>
          <a:p>
            <a:endParaRPr lang="en-GB" dirty="0"/>
          </a:p>
        </p:txBody>
      </p:sp>
      <p:pic>
        <p:nvPicPr>
          <p:cNvPr id="11" name="Content Placeholder 3">
            <a:extLst>
              <a:ext uri="{FF2B5EF4-FFF2-40B4-BE49-F238E27FC236}">
                <a16:creationId xmlns:a16="http://schemas.microsoft.com/office/drawing/2014/main" id="{68928C6B-4474-4255-8034-44714AEA3B1B}"/>
              </a:ext>
            </a:extLst>
          </p:cNvPr>
          <p:cNvPicPr>
            <a:picLocks noChangeAspect="1"/>
          </p:cNvPicPr>
          <p:nvPr/>
        </p:nvPicPr>
        <p:blipFill rotWithShape="1">
          <a:blip r:embed="rId4"/>
          <a:srcRect l="4130" t="7892" r="65269" b="10005"/>
          <a:stretch/>
        </p:blipFill>
        <p:spPr bwMode="auto">
          <a:xfrm>
            <a:off x="5497830" y="1553354"/>
            <a:ext cx="6335310" cy="4780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593706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66D60E-705C-4F40-AF57-2D30F6053373}"/>
              </a:ext>
            </a:extLst>
          </p:cNvPr>
          <p:cNvSpPr>
            <a:spLocks noGrp="1"/>
          </p:cNvSpPr>
          <p:nvPr>
            <p:ph type="title"/>
          </p:nvPr>
        </p:nvSpPr>
        <p:spPr>
          <a:xfrm>
            <a:off x="59650" y="270463"/>
            <a:ext cx="7529281" cy="1438808"/>
          </a:xfrm>
          <a:solidFill>
            <a:schemeClr val="accent1"/>
          </a:solidFill>
        </p:spPr>
        <p:txBody>
          <a:bodyPr>
            <a:normAutofit fontScale="90000"/>
          </a:bodyPr>
          <a:lstStyle/>
          <a:p>
            <a:r>
              <a:rPr lang="en-GB" dirty="0">
                <a:solidFill>
                  <a:schemeClr val="bg1"/>
                </a:solidFill>
              </a:rPr>
              <a:t>Developing academic Vocabulary</a:t>
            </a:r>
          </a:p>
        </p:txBody>
      </p:sp>
      <p:pic>
        <p:nvPicPr>
          <p:cNvPr id="4" name="Picture 3">
            <a:extLst>
              <a:ext uri="{FF2B5EF4-FFF2-40B4-BE49-F238E27FC236}">
                <a16:creationId xmlns:a16="http://schemas.microsoft.com/office/drawing/2014/main" id="{0C5E06AD-7B1D-48F1-9A5A-B2F84F41FD4D}"/>
              </a:ext>
            </a:extLst>
          </p:cNvPr>
          <p:cNvPicPr>
            <a:picLocks noChangeAspect="1"/>
          </p:cNvPicPr>
          <p:nvPr/>
        </p:nvPicPr>
        <p:blipFill rotWithShape="1">
          <a:blip r:embed="rId3"/>
          <a:srcRect l="36370" t="13151" r="37637" b="7284"/>
          <a:stretch/>
        </p:blipFill>
        <p:spPr>
          <a:xfrm>
            <a:off x="59650" y="1661201"/>
            <a:ext cx="4230177" cy="5077802"/>
          </a:xfrm>
          <a:prstGeom prst="rect">
            <a:avLst/>
          </a:prstGeom>
        </p:spPr>
      </p:pic>
      <p:pic>
        <p:nvPicPr>
          <p:cNvPr id="6" name="Picture 5">
            <a:extLst>
              <a:ext uri="{FF2B5EF4-FFF2-40B4-BE49-F238E27FC236}">
                <a16:creationId xmlns:a16="http://schemas.microsoft.com/office/drawing/2014/main" id="{EC30A650-4D97-4DD5-97C5-6CADFE2385F9}"/>
              </a:ext>
            </a:extLst>
          </p:cNvPr>
          <p:cNvPicPr>
            <a:picLocks noChangeAspect="1"/>
          </p:cNvPicPr>
          <p:nvPr/>
        </p:nvPicPr>
        <p:blipFill>
          <a:blip r:embed="rId4"/>
          <a:stretch>
            <a:fillRect/>
          </a:stretch>
        </p:blipFill>
        <p:spPr>
          <a:xfrm>
            <a:off x="9603467" y="266638"/>
            <a:ext cx="2350538" cy="1164437"/>
          </a:xfrm>
          <a:prstGeom prst="rect">
            <a:avLst/>
          </a:prstGeom>
        </p:spPr>
      </p:pic>
      <p:pic>
        <p:nvPicPr>
          <p:cNvPr id="7" name="Picture 6">
            <a:extLst>
              <a:ext uri="{FF2B5EF4-FFF2-40B4-BE49-F238E27FC236}">
                <a16:creationId xmlns:a16="http://schemas.microsoft.com/office/drawing/2014/main" id="{11153320-E310-46ED-98F0-20CF3407EA49}"/>
              </a:ext>
            </a:extLst>
          </p:cNvPr>
          <p:cNvPicPr>
            <a:picLocks noChangeAspect="1"/>
          </p:cNvPicPr>
          <p:nvPr/>
        </p:nvPicPr>
        <p:blipFill>
          <a:blip r:embed="rId5"/>
          <a:stretch>
            <a:fillRect/>
          </a:stretch>
        </p:blipFill>
        <p:spPr>
          <a:xfrm>
            <a:off x="7928629" y="120321"/>
            <a:ext cx="1889924" cy="1310754"/>
          </a:xfrm>
          <a:prstGeom prst="rect">
            <a:avLst/>
          </a:prstGeom>
        </p:spPr>
      </p:pic>
      <p:pic>
        <p:nvPicPr>
          <p:cNvPr id="8" name="Picture 7">
            <a:extLst>
              <a:ext uri="{FF2B5EF4-FFF2-40B4-BE49-F238E27FC236}">
                <a16:creationId xmlns:a16="http://schemas.microsoft.com/office/drawing/2014/main" id="{681F3418-D0D7-4990-8487-93B12CC2A005}"/>
              </a:ext>
            </a:extLst>
          </p:cNvPr>
          <p:cNvPicPr>
            <a:picLocks noChangeAspect="1"/>
          </p:cNvPicPr>
          <p:nvPr/>
        </p:nvPicPr>
        <p:blipFill rotWithShape="1">
          <a:blip r:embed="rId6"/>
          <a:srcRect l="27094" t="32666" r="30438" b="28334"/>
          <a:stretch/>
        </p:blipFill>
        <p:spPr>
          <a:xfrm>
            <a:off x="6922573" y="1496928"/>
            <a:ext cx="5177790" cy="2674620"/>
          </a:xfrm>
          <a:prstGeom prst="rect">
            <a:avLst/>
          </a:prstGeom>
        </p:spPr>
      </p:pic>
      <p:pic>
        <p:nvPicPr>
          <p:cNvPr id="9" name="Picture 8">
            <a:extLst>
              <a:ext uri="{FF2B5EF4-FFF2-40B4-BE49-F238E27FC236}">
                <a16:creationId xmlns:a16="http://schemas.microsoft.com/office/drawing/2014/main" id="{BDB4F6FC-CB88-483C-BDF3-F7C8F3DD26FE}"/>
              </a:ext>
            </a:extLst>
          </p:cNvPr>
          <p:cNvPicPr>
            <a:picLocks noChangeAspect="1"/>
          </p:cNvPicPr>
          <p:nvPr/>
        </p:nvPicPr>
        <p:blipFill>
          <a:blip r:embed="rId7"/>
          <a:stretch>
            <a:fillRect/>
          </a:stretch>
        </p:blipFill>
        <p:spPr>
          <a:xfrm>
            <a:off x="8556731" y="3806051"/>
            <a:ext cx="2871465" cy="493819"/>
          </a:xfrm>
          <a:prstGeom prst="rect">
            <a:avLst/>
          </a:prstGeom>
        </p:spPr>
      </p:pic>
      <p:pic>
        <p:nvPicPr>
          <p:cNvPr id="10" name="Picture 9">
            <a:extLst>
              <a:ext uri="{FF2B5EF4-FFF2-40B4-BE49-F238E27FC236}">
                <a16:creationId xmlns:a16="http://schemas.microsoft.com/office/drawing/2014/main" id="{5C1385D0-6EFD-4481-AE4D-A6151977A5F0}"/>
              </a:ext>
            </a:extLst>
          </p:cNvPr>
          <p:cNvPicPr>
            <a:picLocks noChangeAspect="1"/>
          </p:cNvPicPr>
          <p:nvPr/>
        </p:nvPicPr>
        <p:blipFill rotWithShape="1">
          <a:blip r:embed="rId8"/>
          <a:srcRect l="17453" t="14756" r="19182" b="4800"/>
          <a:stretch/>
        </p:blipFill>
        <p:spPr>
          <a:xfrm>
            <a:off x="4572684" y="4250010"/>
            <a:ext cx="3581065" cy="2557274"/>
          </a:xfrm>
          <a:prstGeom prst="rect">
            <a:avLst/>
          </a:prstGeom>
        </p:spPr>
      </p:pic>
      <p:pic>
        <p:nvPicPr>
          <p:cNvPr id="11" name="Picture 10">
            <a:extLst>
              <a:ext uri="{FF2B5EF4-FFF2-40B4-BE49-F238E27FC236}">
                <a16:creationId xmlns:a16="http://schemas.microsoft.com/office/drawing/2014/main" id="{0176F3DF-C071-4F00-AE6D-E010FBDA1D4B}"/>
              </a:ext>
            </a:extLst>
          </p:cNvPr>
          <p:cNvPicPr>
            <a:picLocks noChangeAspect="1"/>
          </p:cNvPicPr>
          <p:nvPr/>
        </p:nvPicPr>
        <p:blipFill rotWithShape="1">
          <a:blip r:embed="rId9"/>
          <a:srcRect l="18357" t="16690" r="23238" b="9597"/>
          <a:stretch/>
        </p:blipFill>
        <p:spPr>
          <a:xfrm>
            <a:off x="8263890" y="4237401"/>
            <a:ext cx="3834669" cy="2552841"/>
          </a:xfrm>
          <a:prstGeom prst="rect">
            <a:avLst/>
          </a:prstGeom>
        </p:spPr>
      </p:pic>
      <p:sp>
        <p:nvSpPr>
          <p:cNvPr id="12" name="TextBox 11">
            <a:extLst>
              <a:ext uri="{FF2B5EF4-FFF2-40B4-BE49-F238E27FC236}">
                <a16:creationId xmlns:a16="http://schemas.microsoft.com/office/drawing/2014/main" id="{CFFD6E70-5581-41E3-BB2D-D968AE3747B5}"/>
              </a:ext>
            </a:extLst>
          </p:cNvPr>
          <p:cNvSpPr txBox="1"/>
          <p:nvPr/>
        </p:nvSpPr>
        <p:spPr>
          <a:xfrm>
            <a:off x="4289827" y="1418466"/>
            <a:ext cx="2632746" cy="2831544"/>
          </a:xfrm>
          <a:prstGeom prst="rect">
            <a:avLst/>
          </a:prstGeom>
          <a:noFill/>
          <a:ln>
            <a:solidFill>
              <a:schemeClr val="bg1"/>
            </a:solidFill>
          </a:ln>
        </p:spPr>
        <p:txBody>
          <a:bodyPr wrap="square" rtlCol="0">
            <a:spAutoFit/>
          </a:bodyPr>
          <a:lstStyle/>
          <a:p>
            <a:pPr marL="285750" indent="-285750">
              <a:buFont typeface="Arial" panose="020B0604020202020204" pitchFamily="34" charset="0"/>
              <a:buChar char="•"/>
            </a:pPr>
            <a:r>
              <a:rPr lang="en-GB" sz="2000" dirty="0">
                <a:solidFill>
                  <a:schemeClr val="bg1"/>
                </a:solidFill>
                <a:latin typeface="Arial" panose="020B0604020202020204" pitchFamily="34" charset="0"/>
                <a:cs typeface="Arial" panose="020B0604020202020204" pitchFamily="34" charset="0"/>
              </a:rPr>
              <a:t>Loop activities</a:t>
            </a:r>
          </a:p>
          <a:p>
            <a:pPr marL="285750" indent="-285750">
              <a:buFont typeface="Arial" panose="020B0604020202020204" pitchFamily="34" charset="0"/>
              <a:buChar char="•"/>
            </a:pPr>
            <a:r>
              <a:rPr lang="en-GB" sz="2000" dirty="0" err="1">
                <a:solidFill>
                  <a:schemeClr val="bg1"/>
                </a:solidFill>
                <a:latin typeface="Arial" panose="020B0604020202020204" pitchFamily="34" charset="0"/>
                <a:cs typeface="Arial" panose="020B0604020202020204" pitchFamily="34" charset="0"/>
              </a:rPr>
              <a:t>Os</a:t>
            </a:r>
            <a:r>
              <a:rPr lang="en-GB" sz="2000" dirty="0">
                <a:solidFill>
                  <a:schemeClr val="bg1"/>
                </a:solidFill>
                <a:latin typeface="Arial" panose="020B0604020202020204" pitchFamily="34" charset="0"/>
                <a:cs typeface="Arial" panose="020B0604020202020204" pitchFamily="34" charset="0"/>
              </a:rPr>
              <a:t> and </a:t>
            </a:r>
            <a:r>
              <a:rPr lang="en-GB" sz="2000" dirty="0" err="1">
                <a:solidFill>
                  <a:schemeClr val="bg1"/>
                </a:solidFill>
                <a:latin typeface="Arial" panose="020B0604020202020204" pitchFamily="34" charset="0"/>
                <a:cs typeface="Arial" panose="020B0604020202020204" pitchFamily="34" charset="0"/>
              </a:rPr>
              <a:t>Xs</a:t>
            </a:r>
            <a:endParaRPr lang="en-GB" sz="2000" dirty="0">
              <a:solidFill>
                <a:schemeClr val="bg1"/>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2000" dirty="0">
                <a:solidFill>
                  <a:schemeClr val="bg1"/>
                </a:solidFill>
                <a:latin typeface="Arial" panose="020B0604020202020204" pitchFamily="34" charset="0"/>
                <a:cs typeface="Arial" panose="020B0604020202020204" pitchFamily="34" charset="0"/>
              </a:rPr>
              <a:t>Bingo</a:t>
            </a:r>
          </a:p>
          <a:p>
            <a:pPr marL="285750" indent="-285750">
              <a:buFont typeface="Arial" panose="020B0604020202020204" pitchFamily="34" charset="0"/>
              <a:buChar char="•"/>
            </a:pPr>
            <a:r>
              <a:rPr lang="en-GB" sz="2000" dirty="0">
                <a:solidFill>
                  <a:schemeClr val="bg1"/>
                </a:solidFill>
                <a:latin typeface="Arial" panose="020B0604020202020204" pitchFamily="34" charset="0"/>
                <a:cs typeface="Arial" panose="020B0604020202020204" pitchFamily="34" charset="0"/>
              </a:rPr>
              <a:t>Odd one out</a:t>
            </a:r>
          </a:p>
          <a:p>
            <a:pPr marL="285750" indent="-285750">
              <a:buFont typeface="Arial" panose="020B0604020202020204" pitchFamily="34" charset="0"/>
              <a:buChar char="•"/>
            </a:pPr>
            <a:r>
              <a:rPr lang="en-GB" sz="2000" dirty="0">
                <a:solidFill>
                  <a:schemeClr val="bg1"/>
                </a:solidFill>
                <a:latin typeface="Arial" panose="020B0604020202020204" pitchFamily="34" charset="0"/>
                <a:cs typeface="Arial" panose="020B0604020202020204" pitchFamily="34" charset="0"/>
              </a:rPr>
              <a:t>Tasks developing idioms/Clines/</a:t>
            </a:r>
          </a:p>
          <a:p>
            <a:pPr marL="285750" indent="-285750">
              <a:buFont typeface="Arial" panose="020B0604020202020204" pitchFamily="34" charset="0"/>
              <a:buChar char="•"/>
            </a:pPr>
            <a:r>
              <a:rPr lang="en-GB" sz="2000" dirty="0">
                <a:solidFill>
                  <a:schemeClr val="bg1"/>
                </a:solidFill>
                <a:latin typeface="Arial" panose="020B0604020202020204" pitchFamily="34" charset="0"/>
                <a:cs typeface="Arial" panose="020B0604020202020204" pitchFamily="34" charset="0"/>
              </a:rPr>
              <a:t>Synonyms/antonyms</a:t>
            </a:r>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11160624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996CBB6-8D24-4FA5-A518-D9D878A408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E8857F7-F05F-4317-9D97-F355718194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DF24E32-8AF2-41E7-BD82-AF087C5DADA5}"/>
              </a:ext>
            </a:extLst>
          </p:cNvPr>
          <p:cNvSpPr>
            <a:spLocks noGrp="1"/>
          </p:cNvSpPr>
          <p:nvPr>
            <p:ph type="title"/>
          </p:nvPr>
        </p:nvSpPr>
        <p:spPr>
          <a:xfrm>
            <a:off x="657224" y="499533"/>
            <a:ext cx="10772775" cy="1658198"/>
          </a:xfrm>
        </p:spPr>
        <p:txBody>
          <a:bodyPr>
            <a:normAutofit/>
          </a:bodyPr>
          <a:lstStyle/>
          <a:p>
            <a:r>
              <a:rPr lang="en-GB" dirty="0"/>
              <a:t>Why increase in demand for advice on supporting EAL learners</a:t>
            </a:r>
          </a:p>
        </p:txBody>
      </p:sp>
      <p:graphicFrame>
        <p:nvGraphicFramePr>
          <p:cNvPr id="5" name="Content Placeholder 2">
            <a:extLst>
              <a:ext uri="{FF2B5EF4-FFF2-40B4-BE49-F238E27FC236}">
                <a16:creationId xmlns:a16="http://schemas.microsoft.com/office/drawing/2014/main" id="{03677884-675B-4AF0-92C5-FABB77E95CDD}"/>
              </a:ext>
            </a:extLst>
          </p:cNvPr>
          <p:cNvGraphicFramePr>
            <a:graphicFrameLocks noGrp="1"/>
          </p:cNvGraphicFramePr>
          <p:nvPr>
            <p:ph idx="1"/>
            <p:extLst>
              <p:ext uri="{D42A27DB-BD31-4B8C-83A1-F6EECF244321}">
                <p14:modId xmlns:p14="http://schemas.microsoft.com/office/powerpoint/2010/main" val="618503305"/>
              </p:ext>
            </p:extLst>
          </p:nvPr>
        </p:nvGraphicFramePr>
        <p:xfrm>
          <a:off x="676275" y="2373549"/>
          <a:ext cx="10753725" cy="35992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86010110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F55939-1D48-4994-8B02-ABC5B68251A7}"/>
              </a:ext>
            </a:extLst>
          </p:cNvPr>
          <p:cNvSpPr>
            <a:spLocks noGrp="1"/>
          </p:cNvSpPr>
          <p:nvPr>
            <p:ph type="title"/>
          </p:nvPr>
        </p:nvSpPr>
        <p:spPr>
          <a:xfrm>
            <a:off x="1989139" y="44437"/>
            <a:ext cx="9390062" cy="1658198"/>
          </a:xfrm>
        </p:spPr>
        <p:txBody>
          <a:bodyPr/>
          <a:lstStyle/>
          <a:p>
            <a:r>
              <a:rPr lang="en-GB" dirty="0"/>
              <a:t>Vocabulary extension- Summary Bullseye</a:t>
            </a:r>
          </a:p>
        </p:txBody>
      </p:sp>
      <p:graphicFrame>
        <p:nvGraphicFramePr>
          <p:cNvPr id="9" name="Content Placeholder 8">
            <a:extLst>
              <a:ext uri="{FF2B5EF4-FFF2-40B4-BE49-F238E27FC236}">
                <a16:creationId xmlns:a16="http://schemas.microsoft.com/office/drawing/2014/main" id="{8D0591BE-B0E1-401C-A13A-2C0B26316375}"/>
              </a:ext>
            </a:extLst>
          </p:cNvPr>
          <p:cNvGraphicFramePr>
            <a:graphicFrameLocks noGrp="1"/>
          </p:cNvGraphicFramePr>
          <p:nvPr>
            <p:ph sz="half" idx="2"/>
            <p:extLst>
              <p:ext uri="{D42A27DB-BD31-4B8C-83A1-F6EECF244321}">
                <p14:modId xmlns:p14="http://schemas.microsoft.com/office/powerpoint/2010/main" val="3337680006"/>
              </p:ext>
            </p:extLst>
          </p:nvPr>
        </p:nvGraphicFramePr>
        <p:xfrm>
          <a:off x="6309360" y="2148840"/>
          <a:ext cx="5429250" cy="2829563"/>
        </p:xfrm>
        <a:graphic>
          <a:graphicData uri="http://schemas.openxmlformats.org/drawingml/2006/table">
            <a:tbl>
              <a:tblPr firstRow="1" bandRow="1">
                <a:tableStyleId>{5C22544A-7EE6-4342-B048-85BDC9FD1C3A}</a:tableStyleId>
              </a:tblPr>
              <a:tblGrid>
                <a:gridCol w="1809750">
                  <a:extLst>
                    <a:ext uri="{9D8B030D-6E8A-4147-A177-3AD203B41FA5}">
                      <a16:colId xmlns:a16="http://schemas.microsoft.com/office/drawing/2014/main" val="1048626924"/>
                    </a:ext>
                  </a:extLst>
                </a:gridCol>
                <a:gridCol w="1809750">
                  <a:extLst>
                    <a:ext uri="{9D8B030D-6E8A-4147-A177-3AD203B41FA5}">
                      <a16:colId xmlns:a16="http://schemas.microsoft.com/office/drawing/2014/main" val="3867776077"/>
                    </a:ext>
                  </a:extLst>
                </a:gridCol>
                <a:gridCol w="1809750">
                  <a:extLst>
                    <a:ext uri="{9D8B030D-6E8A-4147-A177-3AD203B41FA5}">
                      <a16:colId xmlns:a16="http://schemas.microsoft.com/office/drawing/2014/main" val="3527918838"/>
                    </a:ext>
                  </a:extLst>
                </a:gridCol>
              </a:tblGrid>
              <a:tr h="394195">
                <a:tc>
                  <a:txBody>
                    <a:bodyPr/>
                    <a:lstStyle/>
                    <a:p>
                      <a:endParaRPr lang="en-GB" dirty="0"/>
                    </a:p>
                  </a:txBody>
                  <a:tcPr/>
                </a:tc>
                <a:tc>
                  <a:txBody>
                    <a:bodyPr/>
                    <a:lstStyle/>
                    <a:p>
                      <a:r>
                        <a:rPr lang="en-GB" dirty="0"/>
                        <a:t>Tally</a:t>
                      </a:r>
                    </a:p>
                  </a:txBody>
                  <a:tcPr/>
                </a:tc>
                <a:tc>
                  <a:txBody>
                    <a:bodyPr/>
                    <a:lstStyle/>
                    <a:p>
                      <a:r>
                        <a:rPr lang="en-GB" dirty="0"/>
                        <a:t>Total</a:t>
                      </a:r>
                    </a:p>
                  </a:txBody>
                  <a:tcPr/>
                </a:tc>
                <a:extLst>
                  <a:ext uri="{0D108BD9-81ED-4DB2-BD59-A6C34878D82A}">
                    <a16:rowId xmlns:a16="http://schemas.microsoft.com/office/drawing/2014/main" val="266721530"/>
                  </a:ext>
                </a:extLst>
              </a:tr>
              <a:tr h="680391">
                <a:tc>
                  <a:txBody>
                    <a:bodyPr/>
                    <a:lstStyle/>
                    <a:p>
                      <a:r>
                        <a:rPr lang="en-GB" dirty="0"/>
                        <a:t>5 point word</a:t>
                      </a:r>
                    </a:p>
                    <a:p>
                      <a:endParaRPr lang="en-GB" dirty="0"/>
                    </a:p>
                  </a:txBody>
                  <a:tcPr>
                    <a:solidFill>
                      <a:srgbClr val="FFFF00"/>
                    </a:solidFill>
                  </a:tcPr>
                </a:tc>
                <a:tc>
                  <a:txBody>
                    <a:bodyPr/>
                    <a:lstStyle/>
                    <a:p>
                      <a:endParaRPr lang="en-GB"/>
                    </a:p>
                  </a:txBody>
                  <a:tcPr/>
                </a:tc>
                <a:tc>
                  <a:txBody>
                    <a:bodyPr/>
                    <a:lstStyle/>
                    <a:p>
                      <a:endParaRPr lang="en-GB"/>
                    </a:p>
                  </a:txBody>
                  <a:tcPr/>
                </a:tc>
                <a:extLst>
                  <a:ext uri="{0D108BD9-81ED-4DB2-BD59-A6C34878D82A}">
                    <a16:rowId xmlns:a16="http://schemas.microsoft.com/office/drawing/2014/main" val="581887346"/>
                  </a:ext>
                </a:extLst>
              </a:tr>
              <a:tr h="680391">
                <a:tc>
                  <a:txBody>
                    <a:bodyPr/>
                    <a:lstStyle/>
                    <a:p>
                      <a:r>
                        <a:rPr lang="en-GB" dirty="0"/>
                        <a:t>3 point word</a:t>
                      </a:r>
                    </a:p>
                    <a:p>
                      <a:endParaRPr lang="en-GB" dirty="0"/>
                    </a:p>
                  </a:txBody>
                  <a:tcPr>
                    <a:solidFill>
                      <a:schemeClr val="bg1"/>
                    </a:solidFill>
                  </a:tcPr>
                </a:tc>
                <a:tc>
                  <a:txBody>
                    <a:bodyPr/>
                    <a:lstStyle/>
                    <a:p>
                      <a:endParaRPr lang="en-GB" dirty="0"/>
                    </a:p>
                  </a:txBody>
                  <a:tcPr/>
                </a:tc>
                <a:tc>
                  <a:txBody>
                    <a:bodyPr/>
                    <a:lstStyle/>
                    <a:p>
                      <a:endParaRPr lang="en-GB"/>
                    </a:p>
                  </a:txBody>
                  <a:tcPr/>
                </a:tc>
                <a:extLst>
                  <a:ext uri="{0D108BD9-81ED-4DB2-BD59-A6C34878D82A}">
                    <a16:rowId xmlns:a16="http://schemas.microsoft.com/office/drawing/2014/main" val="2902999301"/>
                  </a:ext>
                </a:extLst>
              </a:tr>
              <a:tr h="680391">
                <a:tc>
                  <a:txBody>
                    <a:bodyPr/>
                    <a:lstStyle/>
                    <a:p>
                      <a:r>
                        <a:rPr lang="en-GB" dirty="0"/>
                        <a:t>1 point word</a:t>
                      </a:r>
                    </a:p>
                    <a:p>
                      <a:endParaRPr lang="en-GB" dirty="0"/>
                    </a:p>
                  </a:txBody>
                  <a:tcPr>
                    <a:solidFill>
                      <a:srgbClr val="FF0000"/>
                    </a:solidFill>
                  </a:tcPr>
                </a:tc>
                <a:tc>
                  <a:txBody>
                    <a:bodyPr/>
                    <a:lstStyle/>
                    <a:p>
                      <a:endParaRPr lang="en-GB"/>
                    </a:p>
                  </a:txBody>
                  <a:tcPr/>
                </a:tc>
                <a:tc>
                  <a:txBody>
                    <a:bodyPr/>
                    <a:lstStyle/>
                    <a:p>
                      <a:endParaRPr lang="en-GB"/>
                    </a:p>
                  </a:txBody>
                  <a:tcPr/>
                </a:tc>
                <a:extLst>
                  <a:ext uri="{0D108BD9-81ED-4DB2-BD59-A6C34878D82A}">
                    <a16:rowId xmlns:a16="http://schemas.microsoft.com/office/drawing/2014/main" val="3804631167"/>
                  </a:ext>
                </a:extLst>
              </a:tr>
              <a:tr h="394195">
                <a:tc>
                  <a:txBody>
                    <a:bodyPr/>
                    <a:lstStyle/>
                    <a:p>
                      <a:r>
                        <a:rPr lang="en-GB" dirty="0"/>
                        <a:t>Overall total</a:t>
                      </a:r>
                    </a:p>
                  </a:txBody>
                  <a:tcPr/>
                </a:tc>
                <a:tc>
                  <a:txBody>
                    <a:bodyPr/>
                    <a:lstStyle/>
                    <a:p>
                      <a:endParaRPr lang="en-GB"/>
                    </a:p>
                  </a:txBody>
                  <a:tcPr/>
                </a:tc>
                <a:tc>
                  <a:txBody>
                    <a:bodyPr/>
                    <a:lstStyle/>
                    <a:p>
                      <a:endParaRPr lang="en-GB" dirty="0"/>
                    </a:p>
                  </a:txBody>
                  <a:tcPr/>
                </a:tc>
                <a:extLst>
                  <a:ext uri="{0D108BD9-81ED-4DB2-BD59-A6C34878D82A}">
                    <a16:rowId xmlns:a16="http://schemas.microsoft.com/office/drawing/2014/main" val="3589599299"/>
                  </a:ext>
                </a:extLst>
              </a:tr>
            </a:tbl>
          </a:graphicData>
        </a:graphic>
      </p:graphicFrame>
      <p:sp>
        <p:nvSpPr>
          <p:cNvPr id="11" name="Circle: Hollow 10">
            <a:extLst>
              <a:ext uri="{FF2B5EF4-FFF2-40B4-BE49-F238E27FC236}">
                <a16:creationId xmlns:a16="http://schemas.microsoft.com/office/drawing/2014/main" id="{716F2B9A-4683-41B8-ABD4-743216068B06}"/>
              </a:ext>
            </a:extLst>
          </p:cNvPr>
          <p:cNvSpPr/>
          <p:nvPr/>
        </p:nvSpPr>
        <p:spPr bwMode="auto">
          <a:xfrm>
            <a:off x="1016000" y="1587063"/>
            <a:ext cx="4785710" cy="4739770"/>
          </a:xfrm>
          <a:prstGeom prst="donut">
            <a:avLst>
              <a:gd name="adj" fmla="val 18569"/>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Times" pitchFamily="18" charset="0"/>
            </a:endParaRPr>
          </a:p>
        </p:txBody>
      </p:sp>
      <p:sp>
        <p:nvSpPr>
          <p:cNvPr id="12" name="Flowchart: Connector 11">
            <a:extLst>
              <a:ext uri="{FF2B5EF4-FFF2-40B4-BE49-F238E27FC236}">
                <a16:creationId xmlns:a16="http://schemas.microsoft.com/office/drawing/2014/main" id="{7A421DBA-BC6C-4944-A4AF-6D38D83C9AF8}"/>
              </a:ext>
            </a:extLst>
          </p:cNvPr>
          <p:cNvSpPr/>
          <p:nvPr/>
        </p:nvSpPr>
        <p:spPr bwMode="auto">
          <a:xfrm>
            <a:off x="2636872" y="3221224"/>
            <a:ext cx="1543965" cy="1471448"/>
          </a:xfrm>
          <a:prstGeom prst="flowChartConnector">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18" charset="0"/>
            </a:endParaRPr>
          </a:p>
        </p:txBody>
      </p:sp>
      <p:sp>
        <p:nvSpPr>
          <p:cNvPr id="13" name="TextBox 12">
            <a:extLst>
              <a:ext uri="{FF2B5EF4-FFF2-40B4-BE49-F238E27FC236}">
                <a16:creationId xmlns:a16="http://schemas.microsoft.com/office/drawing/2014/main" id="{0260F3DF-71FB-439E-8D21-37B42B08E387}"/>
              </a:ext>
            </a:extLst>
          </p:cNvPr>
          <p:cNvSpPr txBox="1"/>
          <p:nvPr/>
        </p:nvSpPr>
        <p:spPr>
          <a:xfrm>
            <a:off x="1853852" y="1947148"/>
            <a:ext cx="1667114" cy="369332"/>
          </a:xfrm>
          <a:prstGeom prst="rect">
            <a:avLst/>
          </a:prstGeom>
          <a:noFill/>
        </p:spPr>
        <p:txBody>
          <a:bodyPr wrap="square" rtlCol="0">
            <a:spAutoFit/>
          </a:bodyPr>
          <a:lstStyle/>
          <a:p>
            <a:r>
              <a:rPr lang="en-GB" dirty="0"/>
              <a:t>policeman</a:t>
            </a:r>
          </a:p>
        </p:txBody>
      </p:sp>
      <p:sp>
        <p:nvSpPr>
          <p:cNvPr id="15" name="TextBox 14">
            <a:extLst>
              <a:ext uri="{FF2B5EF4-FFF2-40B4-BE49-F238E27FC236}">
                <a16:creationId xmlns:a16="http://schemas.microsoft.com/office/drawing/2014/main" id="{A2E7C950-2C51-44E1-BA17-A339CCD81A97}"/>
              </a:ext>
            </a:extLst>
          </p:cNvPr>
          <p:cNvSpPr txBox="1"/>
          <p:nvPr/>
        </p:nvSpPr>
        <p:spPr>
          <a:xfrm>
            <a:off x="3002869" y="3429000"/>
            <a:ext cx="885959" cy="369332"/>
          </a:xfrm>
          <a:prstGeom prst="rect">
            <a:avLst/>
          </a:prstGeom>
          <a:noFill/>
        </p:spPr>
        <p:txBody>
          <a:bodyPr wrap="square" rtlCol="0">
            <a:spAutoFit/>
          </a:bodyPr>
          <a:lstStyle/>
          <a:p>
            <a:r>
              <a:rPr lang="en-GB" dirty="0"/>
              <a:t>autism</a:t>
            </a:r>
          </a:p>
        </p:txBody>
      </p:sp>
      <p:sp>
        <p:nvSpPr>
          <p:cNvPr id="16" name="TextBox 15">
            <a:extLst>
              <a:ext uri="{FF2B5EF4-FFF2-40B4-BE49-F238E27FC236}">
                <a16:creationId xmlns:a16="http://schemas.microsoft.com/office/drawing/2014/main" id="{5ED84029-DBDA-4AF2-9045-7B99E1400B67}"/>
              </a:ext>
            </a:extLst>
          </p:cNvPr>
          <p:cNvSpPr txBox="1"/>
          <p:nvPr/>
        </p:nvSpPr>
        <p:spPr>
          <a:xfrm>
            <a:off x="2691705" y="3719808"/>
            <a:ext cx="1270696" cy="369332"/>
          </a:xfrm>
          <a:prstGeom prst="rect">
            <a:avLst/>
          </a:prstGeom>
          <a:noFill/>
        </p:spPr>
        <p:txBody>
          <a:bodyPr wrap="square" rtlCol="0">
            <a:spAutoFit/>
          </a:bodyPr>
          <a:lstStyle/>
          <a:p>
            <a:r>
              <a:rPr lang="en-GB" dirty="0"/>
              <a:t>curious</a:t>
            </a:r>
          </a:p>
        </p:txBody>
      </p:sp>
      <p:sp>
        <p:nvSpPr>
          <p:cNvPr id="17" name="TextBox 16">
            <a:extLst>
              <a:ext uri="{FF2B5EF4-FFF2-40B4-BE49-F238E27FC236}">
                <a16:creationId xmlns:a16="http://schemas.microsoft.com/office/drawing/2014/main" id="{892E31E0-59E5-4C48-929E-A1A189E92CFF}"/>
              </a:ext>
            </a:extLst>
          </p:cNvPr>
          <p:cNvSpPr txBox="1"/>
          <p:nvPr/>
        </p:nvSpPr>
        <p:spPr>
          <a:xfrm>
            <a:off x="3002869" y="4193628"/>
            <a:ext cx="1054124" cy="369332"/>
          </a:xfrm>
          <a:prstGeom prst="rect">
            <a:avLst/>
          </a:prstGeom>
          <a:noFill/>
        </p:spPr>
        <p:txBody>
          <a:bodyPr wrap="square" rtlCol="0">
            <a:spAutoFit/>
          </a:bodyPr>
          <a:lstStyle/>
          <a:p>
            <a:r>
              <a:rPr lang="en-GB" dirty="0"/>
              <a:t>incident</a:t>
            </a:r>
          </a:p>
        </p:txBody>
      </p:sp>
      <p:sp>
        <p:nvSpPr>
          <p:cNvPr id="18" name="TextBox 17">
            <a:extLst>
              <a:ext uri="{FF2B5EF4-FFF2-40B4-BE49-F238E27FC236}">
                <a16:creationId xmlns:a16="http://schemas.microsoft.com/office/drawing/2014/main" id="{49183997-FFA8-476C-8081-E881BDCDAD96}"/>
              </a:ext>
            </a:extLst>
          </p:cNvPr>
          <p:cNvSpPr txBox="1"/>
          <p:nvPr/>
        </p:nvSpPr>
        <p:spPr>
          <a:xfrm>
            <a:off x="2259725" y="2827283"/>
            <a:ext cx="1061544" cy="369332"/>
          </a:xfrm>
          <a:prstGeom prst="rect">
            <a:avLst/>
          </a:prstGeom>
          <a:noFill/>
        </p:spPr>
        <p:txBody>
          <a:bodyPr wrap="square" rtlCol="0">
            <a:spAutoFit/>
          </a:bodyPr>
          <a:lstStyle/>
          <a:p>
            <a:r>
              <a:rPr lang="en-GB" dirty="0"/>
              <a:t>emotions</a:t>
            </a:r>
          </a:p>
        </p:txBody>
      </p:sp>
      <p:sp>
        <p:nvSpPr>
          <p:cNvPr id="19" name="TextBox 18">
            <a:extLst>
              <a:ext uri="{FF2B5EF4-FFF2-40B4-BE49-F238E27FC236}">
                <a16:creationId xmlns:a16="http://schemas.microsoft.com/office/drawing/2014/main" id="{2E6E90EC-3A29-429A-89E2-D12C9CBF68D0}"/>
              </a:ext>
            </a:extLst>
          </p:cNvPr>
          <p:cNvSpPr txBox="1"/>
          <p:nvPr/>
        </p:nvSpPr>
        <p:spPr>
          <a:xfrm>
            <a:off x="2900855" y="4897821"/>
            <a:ext cx="1334815" cy="369332"/>
          </a:xfrm>
          <a:prstGeom prst="rect">
            <a:avLst/>
          </a:prstGeom>
          <a:noFill/>
        </p:spPr>
        <p:txBody>
          <a:bodyPr wrap="square" rtlCol="0">
            <a:spAutoFit/>
          </a:bodyPr>
          <a:lstStyle/>
          <a:p>
            <a:r>
              <a:rPr lang="en-GB" dirty="0"/>
              <a:t>interview</a:t>
            </a:r>
          </a:p>
        </p:txBody>
      </p:sp>
      <p:sp>
        <p:nvSpPr>
          <p:cNvPr id="20" name="TextBox 19">
            <a:extLst>
              <a:ext uri="{FF2B5EF4-FFF2-40B4-BE49-F238E27FC236}">
                <a16:creationId xmlns:a16="http://schemas.microsoft.com/office/drawing/2014/main" id="{1EAA1058-2109-4E16-87C6-B278BD040FB6}"/>
              </a:ext>
            </a:extLst>
          </p:cNvPr>
          <p:cNvSpPr txBox="1"/>
          <p:nvPr/>
        </p:nvSpPr>
        <p:spPr>
          <a:xfrm>
            <a:off x="3612349" y="2955180"/>
            <a:ext cx="1418896" cy="369332"/>
          </a:xfrm>
          <a:prstGeom prst="rect">
            <a:avLst/>
          </a:prstGeom>
          <a:noFill/>
        </p:spPr>
        <p:txBody>
          <a:bodyPr wrap="square" rtlCol="0">
            <a:spAutoFit/>
          </a:bodyPr>
          <a:lstStyle/>
          <a:p>
            <a:r>
              <a:rPr lang="en-GB" dirty="0"/>
              <a:t>neighbour</a:t>
            </a:r>
          </a:p>
        </p:txBody>
      </p:sp>
      <p:sp>
        <p:nvSpPr>
          <p:cNvPr id="21" name="TextBox 20">
            <a:extLst>
              <a:ext uri="{FF2B5EF4-FFF2-40B4-BE49-F238E27FC236}">
                <a16:creationId xmlns:a16="http://schemas.microsoft.com/office/drawing/2014/main" id="{FBDD83CA-9D0E-4FAD-A9D4-8C9DEE91EC35}"/>
              </a:ext>
            </a:extLst>
          </p:cNvPr>
          <p:cNvSpPr txBox="1"/>
          <p:nvPr/>
        </p:nvSpPr>
        <p:spPr>
          <a:xfrm>
            <a:off x="4508938" y="2575034"/>
            <a:ext cx="872359" cy="369332"/>
          </a:xfrm>
          <a:prstGeom prst="rect">
            <a:avLst/>
          </a:prstGeom>
          <a:noFill/>
        </p:spPr>
        <p:txBody>
          <a:bodyPr wrap="square" rtlCol="0">
            <a:spAutoFit/>
          </a:bodyPr>
          <a:lstStyle/>
          <a:p>
            <a:r>
              <a:rPr lang="en-GB" dirty="0"/>
              <a:t>died</a:t>
            </a:r>
          </a:p>
        </p:txBody>
      </p:sp>
      <p:sp>
        <p:nvSpPr>
          <p:cNvPr id="22" name="TextBox 21">
            <a:extLst>
              <a:ext uri="{FF2B5EF4-FFF2-40B4-BE49-F238E27FC236}">
                <a16:creationId xmlns:a16="http://schemas.microsoft.com/office/drawing/2014/main" id="{E5D0A680-F8C2-46E6-9DA0-B0ACFF535843}"/>
              </a:ext>
            </a:extLst>
          </p:cNvPr>
          <p:cNvSpPr txBox="1"/>
          <p:nvPr/>
        </p:nvSpPr>
        <p:spPr>
          <a:xfrm>
            <a:off x="1266497" y="4692629"/>
            <a:ext cx="773440" cy="369332"/>
          </a:xfrm>
          <a:prstGeom prst="rect">
            <a:avLst/>
          </a:prstGeom>
          <a:noFill/>
        </p:spPr>
        <p:txBody>
          <a:bodyPr wrap="square" rtlCol="0">
            <a:spAutoFit/>
          </a:bodyPr>
          <a:lstStyle/>
          <a:p>
            <a:r>
              <a:rPr lang="en-GB" dirty="0"/>
              <a:t>lies</a:t>
            </a:r>
          </a:p>
        </p:txBody>
      </p:sp>
      <p:sp>
        <p:nvSpPr>
          <p:cNvPr id="23" name="TextBox 22">
            <a:extLst>
              <a:ext uri="{FF2B5EF4-FFF2-40B4-BE49-F238E27FC236}">
                <a16:creationId xmlns:a16="http://schemas.microsoft.com/office/drawing/2014/main" id="{27D12951-BC35-462D-90D4-2840FDE15E70}"/>
              </a:ext>
            </a:extLst>
          </p:cNvPr>
          <p:cNvSpPr txBox="1"/>
          <p:nvPr/>
        </p:nvSpPr>
        <p:spPr>
          <a:xfrm>
            <a:off x="4508938" y="5267153"/>
            <a:ext cx="683172" cy="369332"/>
          </a:xfrm>
          <a:prstGeom prst="rect">
            <a:avLst/>
          </a:prstGeom>
          <a:noFill/>
        </p:spPr>
        <p:txBody>
          <a:bodyPr wrap="square" rtlCol="0">
            <a:spAutoFit/>
          </a:bodyPr>
          <a:lstStyle/>
          <a:p>
            <a:r>
              <a:rPr lang="en-GB" dirty="0"/>
              <a:t>fork</a:t>
            </a:r>
          </a:p>
        </p:txBody>
      </p:sp>
      <p:sp>
        <p:nvSpPr>
          <p:cNvPr id="24" name="TextBox 23">
            <a:extLst>
              <a:ext uri="{FF2B5EF4-FFF2-40B4-BE49-F238E27FC236}">
                <a16:creationId xmlns:a16="http://schemas.microsoft.com/office/drawing/2014/main" id="{767D2BA2-65EE-4584-A8F1-6A54512D2D91}"/>
              </a:ext>
            </a:extLst>
          </p:cNvPr>
          <p:cNvSpPr txBox="1"/>
          <p:nvPr/>
        </p:nvSpPr>
        <p:spPr>
          <a:xfrm>
            <a:off x="2259725" y="5636485"/>
            <a:ext cx="1543965" cy="369332"/>
          </a:xfrm>
          <a:prstGeom prst="rect">
            <a:avLst/>
          </a:prstGeom>
          <a:noFill/>
        </p:spPr>
        <p:txBody>
          <a:bodyPr wrap="square" rtlCol="0">
            <a:spAutoFit/>
          </a:bodyPr>
          <a:lstStyle/>
          <a:p>
            <a:r>
              <a:rPr lang="en-GB" dirty="0"/>
              <a:t>father</a:t>
            </a:r>
          </a:p>
        </p:txBody>
      </p:sp>
      <p:pic>
        <p:nvPicPr>
          <p:cNvPr id="26" name="Picture 25">
            <a:extLst>
              <a:ext uri="{FF2B5EF4-FFF2-40B4-BE49-F238E27FC236}">
                <a16:creationId xmlns:a16="http://schemas.microsoft.com/office/drawing/2014/main" id="{8A401AAB-99C1-4A4C-A577-AE0756382F9C}"/>
              </a:ext>
            </a:extLst>
          </p:cNvPr>
          <p:cNvPicPr>
            <a:picLocks noChangeAspect="1"/>
          </p:cNvPicPr>
          <p:nvPr/>
        </p:nvPicPr>
        <p:blipFill rotWithShape="1">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r="4756"/>
          <a:stretch/>
        </p:blipFill>
        <p:spPr>
          <a:xfrm>
            <a:off x="7837449" y="5271770"/>
            <a:ext cx="4354551" cy="1524000"/>
          </a:xfrm>
          <a:prstGeom prst="rect">
            <a:avLst/>
          </a:prstGeom>
        </p:spPr>
      </p:pic>
      <p:pic>
        <p:nvPicPr>
          <p:cNvPr id="29" name="Picture 28">
            <a:extLst>
              <a:ext uri="{FF2B5EF4-FFF2-40B4-BE49-F238E27FC236}">
                <a16:creationId xmlns:a16="http://schemas.microsoft.com/office/drawing/2014/main" id="{8519D0BD-94FA-42CD-A570-188ADBDD7987}"/>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175960" y="119476"/>
            <a:ext cx="1453802" cy="2256719"/>
          </a:xfrm>
          <a:prstGeom prst="rect">
            <a:avLst/>
          </a:prstGeom>
        </p:spPr>
      </p:pic>
      <p:pic>
        <p:nvPicPr>
          <p:cNvPr id="32" name="Picture 31">
            <a:extLst>
              <a:ext uri="{FF2B5EF4-FFF2-40B4-BE49-F238E27FC236}">
                <a16:creationId xmlns:a16="http://schemas.microsoft.com/office/drawing/2014/main" id="{31E35C5E-6914-46C7-8374-61641B4DC11C}"/>
              </a:ext>
            </a:extLst>
          </p:cNvPr>
          <p:cNvPicPr>
            <a:picLocks noChangeAspect="1"/>
          </p:cNvPicPr>
          <p:nvPr/>
        </p:nvPicPr>
        <p:blipFill>
          <a:blip r:embed="rId7" cstate="print">
            <a:extLst>
              <a:ext uri="{28A0092B-C50C-407E-A947-70E740481C1C}">
                <a14:useLocalDpi xmlns:a14="http://schemas.microsoft.com/office/drawing/2010/main" val="0"/>
              </a:ext>
              <a:ext uri="{837473B0-CC2E-450A-ABE3-18F120FF3D39}">
                <a1611:picAttrSrcUrl xmlns:a1611="http://schemas.microsoft.com/office/drawing/2016/11/main" r:id="rId8"/>
              </a:ext>
            </a:extLst>
          </a:blip>
          <a:stretch>
            <a:fillRect/>
          </a:stretch>
        </p:blipFill>
        <p:spPr>
          <a:xfrm>
            <a:off x="5496697" y="5199803"/>
            <a:ext cx="2215461" cy="1658198"/>
          </a:xfrm>
          <a:prstGeom prst="rect">
            <a:avLst/>
          </a:prstGeom>
        </p:spPr>
      </p:pic>
      <p:sp>
        <p:nvSpPr>
          <p:cNvPr id="3" name="Rectangle 2">
            <a:extLst>
              <a:ext uri="{FF2B5EF4-FFF2-40B4-BE49-F238E27FC236}">
                <a16:creationId xmlns:a16="http://schemas.microsoft.com/office/drawing/2014/main" id="{7918665C-CEA9-4E5E-B3BA-455536252B78}"/>
              </a:ext>
            </a:extLst>
          </p:cNvPr>
          <p:cNvSpPr/>
          <p:nvPr/>
        </p:nvSpPr>
        <p:spPr>
          <a:xfrm>
            <a:off x="6096000" y="1055593"/>
            <a:ext cx="6096000" cy="824841"/>
          </a:xfrm>
          <a:prstGeom prst="rect">
            <a:avLst/>
          </a:prstGeom>
        </p:spPr>
        <p:txBody>
          <a:bodyPr>
            <a:spAutoFit/>
          </a:bodyPr>
          <a:lstStyle/>
          <a:p>
            <a:pPr lvl="0" defTabSz="957263" eaLnBrk="0" fontAlgn="base" hangingPunct="0">
              <a:spcBef>
                <a:spcPct val="20000"/>
              </a:spcBef>
              <a:spcAft>
                <a:spcPct val="0"/>
              </a:spcAft>
            </a:pPr>
            <a:endParaRPr lang="en-GB" sz="1400" kern="0" dirty="0">
              <a:solidFill>
                <a:srgbClr val="000000"/>
              </a:solidFill>
            </a:endParaRPr>
          </a:p>
          <a:p>
            <a:pPr lvl="0" defTabSz="957263" eaLnBrk="0" fontAlgn="base" hangingPunct="0">
              <a:spcBef>
                <a:spcPct val="20000"/>
              </a:spcBef>
              <a:spcAft>
                <a:spcPct val="0"/>
              </a:spcAft>
            </a:pPr>
            <a:r>
              <a:rPr lang="en-GB" sz="1400" b="1" kern="0" dirty="0">
                <a:solidFill>
                  <a:srgbClr val="000000"/>
                </a:solidFill>
              </a:rPr>
              <a:t>Gaunt, A and Stott A, </a:t>
            </a:r>
            <a:r>
              <a:rPr lang="en-GB" sz="1400" b="1" i="1" kern="0" dirty="0">
                <a:solidFill>
                  <a:srgbClr val="000000"/>
                </a:solidFill>
              </a:rPr>
              <a:t>Transform Teaching and Learning Through Talk.</a:t>
            </a:r>
          </a:p>
          <a:p>
            <a:pPr lvl="0" defTabSz="957263" eaLnBrk="0" fontAlgn="base" hangingPunct="0">
              <a:spcBef>
                <a:spcPct val="20000"/>
              </a:spcBef>
              <a:spcAft>
                <a:spcPct val="0"/>
              </a:spcAft>
            </a:pPr>
            <a:r>
              <a:rPr lang="en-GB" sz="1400" b="1" i="1" kern="0" dirty="0">
                <a:solidFill>
                  <a:srgbClr val="000000"/>
                </a:solidFill>
              </a:rPr>
              <a:t>The </a:t>
            </a:r>
            <a:r>
              <a:rPr lang="en-GB" sz="1400" b="1" i="1" kern="0" dirty="0" err="1">
                <a:solidFill>
                  <a:srgbClr val="000000"/>
                </a:solidFill>
              </a:rPr>
              <a:t>Oracy</a:t>
            </a:r>
            <a:r>
              <a:rPr lang="en-GB" sz="1400" b="1" i="1" kern="0" dirty="0">
                <a:solidFill>
                  <a:srgbClr val="000000"/>
                </a:solidFill>
              </a:rPr>
              <a:t> Imperative.</a:t>
            </a:r>
          </a:p>
        </p:txBody>
      </p:sp>
    </p:spTree>
    <p:extLst>
      <p:ext uri="{BB962C8B-B14F-4D97-AF65-F5344CB8AC3E}">
        <p14:creationId xmlns:p14="http://schemas.microsoft.com/office/powerpoint/2010/main" val="354896297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5D4BBAA4-5350-4225-A232-680E7C3343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76B28F6A-E1CC-48F9-94F9-A4D3074B0B1B}"/>
              </a:ext>
            </a:extLst>
          </p:cNvPr>
          <p:cNvSpPr>
            <a:spLocks noGrp="1"/>
          </p:cNvSpPr>
          <p:nvPr>
            <p:ph type="title"/>
          </p:nvPr>
        </p:nvSpPr>
        <p:spPr>
          <a:xfrm>
            <a:off x="603505" y="770467"/>
            <a:ext cx="6117336" cy="3352800"/>
          </a:xfrm>
        </p:spPr>
        <p:txBody>
          <a:bodyPr vert="horz" lIns="91440" tIns="45720" rIns="91440" bIns="45720" rtlCol="0" anchor="b">
            <a:normAutofit fontScale="90000"/>
          </a:bodyPr>
          <a:lstStyle/>
          <a:p>
            <a:r>
              <a:rPr lang="en-US" sz="5400" dirty="0">
                <a:solidFill>
                  <a:srgbClr val="FFFFFF"/>
                </a:solidFill>
                <a:latin typeface="Arial" panose="020B0604020202020204" pitchFamily="34" charset="0"/>
                <a:cs typeface="Arial" panose="020B0604020202020204" pitchFamily="34" charset="0"/>
              </a:rPr>
              <a:t>Scaffolding production of language in the mainstream classroom</a:t>
            </a:r>
          </a:p>
        </p:txBody>
      </p:sp>
      <p:sp>
        <p:nvSpPr>
          <p:cNvPr id="4" name="Text Placeholder 3">
            <a:extLst>
              <a:ext uri="{FF2B5EF4-FFF2-40B4-BE49-F238E27FC236}">
                <a16:creationId xmlns:a16="http://schemas.microsoft.com/office/drawing/2014/main" id="{EAD33E8A-8440-405F-9277-638257B25E7E}"/>
              </a:ext>
            </a:extLst>
          </p:cNvPr>
          <p:cNvSpPr>
            <a:spLocks noGrp="1"/>
          </p:cNvSpPr>
          <p:nvPr>
            <p:ph type="body" idx="1"/>
          </p:nvPr>
        </p:nvSpPr>
        <p:spPr>
          <a:xfrm>
            <a:off x="667513" y="4206876"/>
            <a:ext cx="6544954" cy="1645920"/>
          </a:xfrm>
        </p:spPr>
        <p:txBody>
          <a:bodyPr vert="horz" lIns="91440" tIns="45720" rIns="91440" bIns="45720" rtlCol="0">
            <a:normAutofit/>
          </a:bodyPr>
          <a:lstStyle/>
          <a:p>
            <a:r>
              <a:rPr lang="en-US" dirty="0">
                <a:solidFill>
                  <a:schemeClr val="bg1"/>
                </a:solidFill>
                <a:latin typeface="Arial" panose="020B0604020202020204" pitchFamily="34" charset="0"/>
                <a:cs typeface="Arial" panose="020B0604020202020204" pitchFamily="34" charset="0"/>
              </a:rPr>
              <a:t>speaking and writing support</a:t>
            </a:r>
          </a:p>
        </p:txBody>
      </p:sp>
      <p:sp>
        <p:nvSpPr>
          <p:cNvPr id="17" name="Rectangle 16">
            <a:extLst>
              <a:ext uri="{FF2B5EF4-FFF2-40B4-BE49-F238E27FC236}">
                <a16:creationId xmlns:a16="http://schemas.microsoft.com/office/drawing/2014/main" id="{73EA2C3E-E336-4F2C-AC83-50B4F69A4E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2944" y="0"/>
            <a:ext cx="4639056"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A picture containing drawing&#10;&#10;Description automatically generated">
            <a:extLst>
              <a:ext uri="{FF2B5EF4-FFF2-40B4-BE49-F238E27FC236}">
                <a16:creationId xmlns:a16="http://schemas.microsoft.com/office/drawing/2014/main" id="{43AAF9AC-13E1-4F91-A054-01BA7470A6CE}"/>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8730372" y="624614"/>
            <a:ext cx="2274501" cy="2723954"/>
          </a:xfrm>
          <a:prstGeom prst="rect">
            <a:avLst/>
          </a:prstGeom>
        </p:spPr>
      </p:pic>
      <p:pic>
        <p:nvPicPr>
          <p:cNvPr id="6" name="Picture 5" descr="Shape, icon&#10;&#10;Description automatically generated">
            <a:extLst>
              <a:ext uri="{FF2B5EF4-FFF2-40B4-BE49-F238E27FC236}">
                <a16:creationId xmlns:a16="http://schemas.microsoft.com/office/drawing/2014/main" id="{701C6441-BC64-41D9-B2F3-40317024DD52}"/>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8519921" y="3509434"/>
            <a:ext cx="2705102" cy="2705102"/>
          </a:xfrm>
          <a:prstGeom prst="rect">
            <a:avLst/>
          </a:prstGeom>
        </p:spPr>
      </p:pic>
    </p:spTree>
    <p:extLst>
      <p:ext uri="{BB962C8B-B14F-4D97-AF65-F5344CB8AC3E}">
        <p14:creationId xmlns:p14="http://schemas.microsoft.com/office/powerpoint/2010/main" val="37453583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121ACFB-FB17-46FB-A215-CEDC87277852}"/>
              </a:ext>
            </a:extLst>
          </p:cNvPr>
          <p:cNvPicPr>
            <a:picLocks noChangeAspect="1"/>
          </p:cNvPicPr>
          <p:nvPr/>
        </p:nvPicPr>
        <p:blipFill rotWithShape="1">
          <a:blip r:embed="rId3"/>
          <a:srcRect l="3250" r="1410" b="16667"/>
          <a:stretch/>
        </p:blipFill>
        <p:spPr>
          <a:xfrm>
            <a:off x="93893" y="103183"/>
            <a:ext cx="8939409" cy="5486400"/>
          </a:xfrm>
          <a:prstGeom prst="rect">
            <a:avLst/>
          </a:prstGeom>
        </p:spPr>
      </p:pic>
      <p:sp>
        <p:nvSpPr>
          <p:cNvPr id="3" name="Title 2">
            <a:extLst>
              <a:ext uri="{FF2B5EF4-FFF2-40B4-BE49-F238E27FC236}">
                <a16:creationId xmlns:a16="http://schemas.microsoft.com/office/drawing/2014/main" id="{2283B78E-A18B-464B-96B2-38CCDF89C315}"/>
              </a:ext>
            </a:extLst>
          </p:cNvPr>
          <p:cNvSpPr>
            <a:spLocks noGrp="1"/>
          </p:cNvSpPr>
          <p:nvPr>
            <p:ph type="title"/>
          </p:nvPr>
        </p:nvSpPr>
        <p:spPr>
          <a:xfrm>
            <a:off x="275573" y="5783580"/>
            <a:ext cx="11280958" cy="1074420"/>
          </a:xfrm>
        </p:spPr>
        <p:txBody>
          <a:bodyPr>
            <a:normAutofit fontScale="90000"/>
          </a:bodyPr>
          <a:lstStyle/>
          <a:p>
            <a:r>
              <a:rPr lang="en-GB" dirty="0">
                <a:solidFill>
                  <a:schemeClr val="bg1"/>
                </a:solidFill>
              </a:rPr>
              <a:t>Barrier Games- rehearsing academic language</a:t>
            </a:r>
          </a:p>
        </p:txBody>
      </p:sp>
      <p:pic>
        <p:nvPicPr>
          <p:cNvPr id="7" name="Content Placeholder 6">
            <a:extLst>
              <a:ext uri="{FF2B5EF4-FFF2-40B4-BE49-F238E27FC236}">
                <a16:creationId xmlns:a16="http://schemas.microsoft.com/office/drawing/2014/main" id="{5D0AC80E-3C2A-49AE-86ED-9AF0B87C881D}"/>
              </a:ext>
            </a:extLst>
          </p:cNvPr>
          <p:cNvPicPr>
            <a:picLocks noGrp="1" noChangeAspect="1"/>
          </p:cNvPicPr>
          <p:nvPr>
            <p:ph idx="1"/>
          </p:nvPr>
        </p:nvPicPr>
        <p:blipFill rotWithShape="1">
          <a:blip r:embed="rId4"/>
          <a:srcRect l="21600" t="20697" r="22761" b="10429"/>
          <a:stretch/>
        </p:blipFill>
        <p:spPr>
          <a:xfrm>
            <a:off x="6553590" y="2324527"/>
            <a:ext cx="5322783" cy="3706355"/>
          </a:xfrm>
          <a:prstGeom prst="rect">
            <a:avLst/>
          </a:prstGeom>
        </p:spPr>
      </p:pic>
      <p:sp>
        <p:nvSpPr>
          <p:cNvPr id="6" name="Rectangle 5">
            <a:extLst>
              <a:ext uri="{FF2B5EF4-FFF2-40B4-BE49-F238E27FC236}">
                <a16:creationId xmlns:a16="http://schemas.microsoft.com/office/drawing/2014/main" id="{EF140EE0-7C3A-40AB-838D-D5C30E37A2ED}"/>
              </a:ext>
            </a:extLst>
          </p:cNvPr>
          <p:cNvSpPr/>
          <p:nvPr/>
        </p:nvSpPr>
        <p:spPr>
          <a:xfrm>
            <a:off x="10223587" y="103183"/>
            <a:ext cx="1874520" cy="130302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t>EAL New Arrival</a:t>
            </a:r>
          </a:p>
        </p:txBody>
      </p:sp>
      <p:pic>
        <p:nvPicPr>
          <p:cNvPr id="8" name="Picture 7">
            <a:extLst>
              <a:ext uri="{FF2B5EF4-FFF2-40B4-BE49-F238E27FC236}">
                <a16:creationId xmlns:a16="http://schemas.microsoft.com/office/drawing/2014/main" id="{37BAA324-A73D-4088-96D7-AF4C1D3E3CE6}"/>
              </a:ext>
            </a:extLst>
          </p:cNvPr>
          <p:cNvPicPr>
            <a:picLocks noChangeAspect="1"/>
          </p:cNvPicPr>
          <p:nvPr/>
        </p:nvPicPr>
        <p:blipFill>
          <a:blip r:embed="rId5"/>
          <a:stretch>
            <a:fillRect/>
          </a:stretch>
        </p:blipFill>
        <p:spPr>
          <a:xfrm>
            <a:off x="7682554" y="5509322"/>
            <a:ext cx="2871465" cy="493819"/>
          </a:xfrm>
          <a:prstGeom prst="rect">
            <a:avLst/>
          </a:prstGeom>
        </p:spPr>
      </p:pic>
      <p:pic>
        <p:nvPicPr>
          <p:cNvPr id="9" name="Picture 8">
            <a:extLst>
              <a:ext uri="{FF2B5EF4-FFF2-40B4-BE49-F238E27FC236}">
                <a16:creationId xmlns:a16="http://schemas.microsoft.com/office/drawing/2014/main" id="{BB734A7F-2CBB-41DF-8468-9297D08FC6C9}"/>
              </a:ext>
            </a:extLst>
          </p:cNvPr>
          <p:cNvPicPr>
            <a:picLocks noChangeAspect="1"/>
          </p:cNvPicPr>
          <p:nvPr/>
        </p:nvPicPr>
        <p:blipFill>
          <a:blip r:embed="rId6"/>
          <a:stretch>
            <a:fillRect/>
          </a:stretch>
        </p:blipFill>
        <p:spPr>
          <a:xfrm>
            <a:off x="9203271" y="1160090"/>
            <a:ext cx="2353260" cy="1164437"/>
          </a:xfrm>
          <a:prstGeom prst="rect">
            <a:avLst/>
          </a:prstGeom>
        </p:spPr>
      </p:pic>
    </p:spTree>
    <p:extLst>
      <p:ext uri="{BB962C8B-B14F-4D97-AF65-F5344CB8AC3E}">
        <p14:creationId xmlns:p14="http://schemas.microsoft.com/office/powerpoint/2010/main" val="37068544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B071B-1771-41EC-98CC-D2C53676A132}"/>
              </a:ext>
            </a:extLst>
          </p:cNvPr>
          <p:cNvSpPr>
            <a:spLocks noGrp="1"/>
          </p:cNvSpPr>
          <p:nvPr>
            <p:ph type="title"/>
          </p:nvPr>
        </p:nvSpPr>
        <p:spPr>
          <a:xfrm>
            <a:off x="468630" y="499533"/>
            <a:ext cx="11281410" cy="783482"/>
          </a:xfrm>
        </p:spPr>
        <p:txBody>
          <a:bodyPr>
            <a:normAutofit fontScale="90000"/>
          </a:bodyPr>
          <a:lstStyle/>
          <a:p>
            <a:r>
              <a:rPr lang="en-GB" dirty="0"/>
              <a:t>Barrier game with an academic language focus</a:t>
            </a:r>
          </a:p>
        </p:txBody>
      </p:sp>
      <p:pic>
        <p:nvPicPr>
          <p:cNvPr id="5" name="Content Placeholder 4">
            <a:extLst>
              <a:ext uri="{FF2B5EF4-FFF2-40B4-BE49-F238E27FC236}">
                <a16:creationId xmlns:a16="http://schemas.microsoft.com/office/drawing/2014/main" id="{BF64B955-F957-4686-9B43-57C96E0DEEAB}"/>
              </a:ext>
            </a:extLst>
          </p:cNvPr>
          <p:cNvPicPr>
            <a:picLocks noGrp="1" noChangeAspect="1"/>
          </p:cNvPicPr>
          <p:nvPr>
            <p:ph sz="half" idx="1"/>
          </p:nvPr>
        </p:nvPicPr>
        <p:blipFill rotWithShape="1">
          <a:blip r:embed="rId3"/>
          <a:srcRect l="29830" t="18242" r="30980" b="6000"/>
          <a:stretch/>
        </p:blipFill>
        <p:spPr>
          <a:xfrm>
            <a:off x="812799" y="1283015"/>
            <a:ext cx="4441385" cy="4829389"/>
          </a:xfrm>
          <a:prstGeom prst="rect">
            <a:avLst/>
          </a:prstGeom>
        </p:spPr>
      </p:pic>
      <p:pic>
        <p:nvPicPr>
          <p:cNvPr id="6" name="Content Placeholder 5">
            <a:extLst>
              <a:ext uri="{FF2B5EF4-FFF2-40B4-BE49-F238E27FC236}">
                <a16:creationId xmlns:a16="http://schemas.microsoft.com/office/drawing/2014/main" id="{FF8B7E9D-1AA9-478D-A1E2-463A4084F86E}"/>
              </a:ext>
            </a:extLst>
          </p:cNvPr>
          <p:cNvPicPr>
            <a:picLocks noGrp="1" noChangeAspect="1"/>
          </p:cNvPicPr>
          <p:nvPr>
            <p:ph sz="half" idx="2"/>
          </p:nvPr>
        </p:nvPicPr>
        <p:blipFill rotWithShape="1">
          <a:blip r:embed="rId4"/>
          <a:srcRect l="29903" t="18571" r="31228" b="6330"/>
          <a:stretch/>
        </p:blipFill>
        <p:spPr>
          <a:xfrm>
            <a:off x="7450375" y="1264215"/>
            <a:ext cx="4460916" cy="4848190"/>
          </a:xfrm>
          <a:prstGeom prst="rect">
            <a:avLst/>
          </a:prstGeom>
        </p:spPr>
      </p:pic>
      <p:sp>
        <p:nvSpPr>
          <p:cNvPr id="7" name="Speech Bubble: Oval 6">
            <a:extLst>
              <a:ext uri="{FF2B5EF4-FFF2-40B4-BE49-F238E27FC236}">
                <a16:creationId xmlns:a16="http://schemas.microsoft.com/office/drawing/2014/main" id="{352DCB26-F373-4C08-ABFB-41427831F030}"/>
              </a:ext>
            </a:extLst>
          </p:cNvPr>
          <p:cNvSpPr/>
          <p:nvPr/>
        </p:nvSpPr>
        <p:spPr bwMode="auto">
          <a:xfrm>
            <a:off x="4901937" y="3946505"/>
            <a:ext cx="3525625" cy="1628480"/>
          </a:xfrm>
          <a:prstGeom prst="wedgeEllipseCallout">
            <a:avLst>
              <a:gd name="adj1" fmla="val 40751"/>
              <a:gd name="adj2" fmla="val 72341"/>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a:ln>
                  <a:noFill/>
                </a:ln>
                <a:solidFill>
                  <a:schemeClr val="tx1"/>
                </a:solidFill>
                <a:effectLst/>
                <a:latin typeface="+mj-lt"/>
              </a:rPr>
              <a:t>What language structures are being practised?</a:t>
            </a:r>
          </a:p>
        </p:txBody>
      </p:sp>
      <p:sp>
        <p:nvSpPr>
          <p:cNvPr id="8" name="Speech Bubble: Oval 7">
            <a:extLst>
              <a:ext uri="{FF2B5EF4-FFF2-40B4-BE49-F238E27FC236}">
                <a16:creationId xmlns:a16="http://schemas.microsoft.com/office/drawing/2014/main" id="{4ECBB62A-07A0-4310-B145-BE34D4B26C8A}"/>
              </a:ext>
            </a:extLst>
          </p:cNvPr>
          <p:cNvSpPr/>
          <p:nvPr/>
        </p:nvSpPr>
        <p:spPr bwMode="auto">
          <a:xfrm>
            <a:off x="4901937" y="1198083"/>
            <a:ext cx="2791748" cy="1945756"/>
          </a:xfrm>
          <a:prstGeom prst="wedgeEllipseCallout">
            <a:avLst>
              <a:gd name="adj1" fmla="val -49437"/>
              <a:gd name="adj2" fmla="val 64823"/>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a:ln>
                  <a:noFill/>
                </a:ln>
                <a:solidFill>
                  <a:schemeClr val="tx1"/>
                </a:solidFill>
                <a:effectLst/>
                <a:latin typeface="+mj-lt"/>
              </a:rPr>
              <a:t>What are the language functions?</a:t>
            </a:r>
          </a:p>
        </p:txBody>
      </p:sp>
      <p:pic>
        <p:nvPicPr>
          <p:cNvPr id="3" name="Picture 2">
            <a:extLst>
              <a:ext uri="{FF2B5EF4-FFF2-40B4-BE49-F238E27FC236}">
                <a16:creationId xmlns:a16="http://schemas.microsoft.com/office/drawing/2014/main" id="{9833F34C-45DD-456D-AE4E-079DCFA8DC3F}"/>
              </a:ext>
            </a:extLst>
          </p:cNvPr>
          <p:cNvPicPr>
            <a:picLocks noChangeAspect="1"/>
          </p:cNvPicPr>
          <p:nvPr/>
        </p:nvPicPr>
        <p:blipFill>
          <a:blip r:embed="rId5"/>
          <a:stretch>
            <a:fillRect/>
          </a:stretch>
        </p:blipFill>
        <p:spPr>
          <a:xfrm>
            <a:off x="0" y="5693563"/>
            <a:ext cx="2353260" cy="1164437"/>
          </a:xfrm>
          <a:prstGeom prst="rect">
            <a:avLst/>
          </a:prstGeom>
        </p:spPr>
      </p:pic>
    </p:spTree>
    <p:extLst>
      <p:ext uri="{BB962C8B-B14F-4D97-AF65-F5344CB8AC3E}">
        <p14:creationId xmlns:p14="http://schemas.microsoft.com/office/powerpoint/2010/main" val="241819189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51A58D-BF4C-424D-BF38-CBE52DF4A593}"/>
              </a:ext>
            </a:extLst>
          </p:cNvPr>
          <p:cNvSpPr>
            <a:spLocks noGrp="1"/>
          </p:cNvSpPr>
          <p:nvPr>
            <p:ph type="title"/>
          </p:nvPr>
        </p:nvSpPr>
        <p:spPr>
          <a:xfrm>
            <a:off x="684212" y="5342466"/>
            <a:ext cx="9797098" cy="1507067"/>
          </a:xfrm>
        </p:spPr>
        <p:txBody>
          <a:bodyPr/>
          <a:lstStyle/>
          <a:p>
            <a:r>
              <a:rPr lang="en-GB" dirty="0">
                <a:solidFill>
                  <a:schemeClr val="bg1"/>
                </a:solidFill>
              </a:rPr>
              <a:t>Talk as a Process- Exploratory Talk</a:t>
            </a:r>
          </a:p>
        </p:txBody>
      </p:sp>
      <p:pic>
        <p:nvPicPr>
          <p:cNvPr id="7" name="Content Placeholder 6">
            <a:extLst>
              <a:ext uri="{FF2B5EF4-FFF2-40B4-BE49-F238E27FC236}">
                <a16:creationId xmlns:a16="http://schemas.microsoft.com/office/drawing/2014/main" id="{20189768-57A7-45E0-905A-15FC917768F1}"/>
              </a:ext>
            </a:extLst>
          </p:cNvPr>
          <p:cNvPicPr>
            <a:picLocks noGrp="1" noChangeAspect="1"/>
          </p:cNvPicPr>
          <p:nvPr>
            <p:ph sz="half" idx="1"/>
          </p:nvPr>
        </p:nvPicPr>
        <p:blipFill>
          <a:blip r:embed="rId3"/>
          <a:stretch>
            <a:fillRect/>
          </a:stretch>
        </p:blipFill>
        <p:spPr>
          <a:xfrm>
            <a:off x="453678" y="543983"/>
            <a:ext cx="5787102" cy="4486436"/>
          </a:xfrm>
          <a:prstGeom prst="rect">
            <a:avLst/>
          </a:prstGeom>
        </p:spPr>
      </p:pic>
      <p:sp>
        <p:nvSpPr>
          <p:cNvPr id="8" name="Rectangle 7">
            <a:extLst>
              <a:ext uri="{FF2B5EF4-FFF2-40B4-BE49-F238E27FC236}">
                <a16:creationId xmlns:a16="http://schemas.microsoft.com/office/drawing/2014/main" id="{5B644480-B393-4978-9917-362CB168DBA7}"/>
              </a:ext>
            </a:extLst>
          </p:cNvPr>
          <p:cNvSpPr/>
          <p:nvPr/>
        </p:nvSpPr>
        <p:spPr>
          <a:xfrm>
            <a:off x="6966222" y="659547"/>
            <a:ext cx="4349478" cy="4487382"/>
          </a:xfrm>
          <a:prstGeom prst="rect">
            <a:avLst/>
          </a:prstGeom>
          <a:solidFill>
            <a:schemeClr val="accent1"/>
          </a:solidFill>
        </p:spPr>
        <p:txBody>
          <a:bodyPr wrap="square">
            <a:spAutoFit/>
          </a:bodyPr>
          <a:lstStyle/>
          <a:p>
            <a:pPr defTabSz="957263" eaLnBrk="0" fontAlgn="base" hangingPunct="0">
              <a:spcBef>
                <a:spcPct val="20000"/>
              </a:spcBef>
              <a:spcAft>
                <a:spcPct val="0"/>
              </a:spcAft>
            </a:pPr>
            <a:r>
              <a:rPr lang="en-GB" sz="2400" u="sng" kern="0" dirty="0">
                <a:solidFill>
                  <a:srgbClr val="000000"/>
                </a:solidFill>
                <a:latin typeface="Arial"/>
              </a:rPr>
              <a:t>Exploratory Talk</a:t>
            </a:r>
          </a:p>
          <a:p>
            <a:pPr defTabSz="957263" eaLnBrk="0" fontAlgn="base" hangingPunct="0">
              <a:spcBef>
                <a:spcPct val="20000"/>
              </a:spcBef>
              <a:spcAft>
                <a:spcPct val="0"/>
              </a:spcAft>
            </a:pPr>
            <a:r>
              <a:rPr lang="en-GB" sz="2400" kern="0" dirty="0">
                <a:solidFill>
                  <a:srgbClr val="000000"/>
                </a:solidFill>
                <a:latin typeface="Arial"/>
              </a:rPr>
              <a:t>Allows learners to:</a:t>
            </a:r>
          </a:p>
          <a:p>
            <a:pPr marL="342900" indent="-342900" defTabSz="957263" eaLnBrk="0" fontAlgn="base" hangingPunct="0">
              <a:spcBef>
                <a:spcPct val="20000"/>
              </a:spcBef>
              <a:spcAft>
                <a:spcPct val="0"/>
              </a:spcAft>
              <a:buFont typeface="Arial" panose="020B0604020202020204" pitchFamily="34" charset="0"/>
              <a:buChar char="•"/>
            </a:pPr>
            <a:r>
              <a:rPr lang="en-GB" sz="2400" kern="0" dirty="0">
                <a:solidFill>
                  <a:srgbClr val="000000"/>
                </a:solidFill>
                <a:latin typeface="Arial"/>
              </a:rPr>
              <a:t>explore and clarify concepts;</a:t>
            </a:r>
          </a:p>
          <a:p>
            <a:pPr marL="342900" indent="-342900" defTabSz="957263" eaLnBrk="0" fontAlgn="base" hangingPunct="0">
              <a:spcBef>
                <a:spcPct val="20000"/>
              </a:spcBef>
              <a:spcAft>
                <a:spcPct val="0"/>
              </a:spcAft>
              <a:buFont typeface="Arial" panose="020B0604020202020204" pitchFamily="34" charset="0"/>
              <a:buChar char="•"/>
            </a:pPr>
            <a:r>
              <a:rPr lang="en-GB" sz="2400" kern="0" dirty="0">
                <a:solidFill>
                  <a:srgbClr val="000000"/>
                </a:solidFill>
                <a:latin typeface="Arial"/>
              </a:rPr>
              <a:t>try out a line of thought, through questioning, hypothesizing, making logical deductions, and responding to others’ ideas.</a:t>
            </a:r>
          </a:p>
          <a:p>
            <a:pPr defTabSz="957263" eaLnBrk="0" fontAlgn="base" hangingPunct="0">
              <a:spcBef>
                <a:spcPct val="20000"/>
              </a:spcBef>
              <a:spcAft>
                <a:spcPct val="0"/>
              </a:spcAft>
            </a:pPr>
            <a:endParaRPr lang="en-GB" sz="2400" kern="0" dirty="0">
              <a:solidFill>
                <a:srgbClr val="000000"/>
              </a:solidFill>
              <a:latin typeface="Arial"/>
            </a:endParaRPr>
          </a:p>
          <a:p>
            <a:pPr defTabSz="957263" eaLnBrk="0" fontAlgn="base" hangingPunct="0">
              <a:spcBef>
                <a:spcPct val="20000"/>
              </a:spcBef>
              <a:spcAft>
                <a:spcPct val="0"/>
              </a:spcAft>
            </a:pPr>
            <a:r>
              <a:rPr lang="en-GB" sz="1200" kern="0" dirty="0">
                <a:solidFill>
                  <a:srgbClr val="000000"/>
                </a:solidFill>
                <a:latin typeface="Arial"/>
              </a:rPr>
              <a:t>Pauline Gibbons </a:t>
            </a:r>
            <a:r>
              <a:rPr lang="en-GB" sz="1200" b="1" kern="0" dirty="0">
                <a:solidFill>
                  <a:srgbClr val="000000"/>
                </a:solidFill>
                <a:latin typeface="Arial"/>
              </a:rPr>
              <a:t>Scaffolding Language scaffolding Learning</a:t>
            </a:r>
          </a:p>
        </p:txBody>
      </p:sp>
      <p:sp>
        <p:nvSpPr>
          <p:cNvPr id="9" name="TextBox 8">
            <a:extLst>
              <a:ext uri="{FF2B5EF4-FFF2-40B4-BE49-F238E27FC236}">
                <a16:creationId xmlns:a16="http://schemas.microsoft.com/office/drawing/2014/main" id="{9BC9C166-49DD-422D-B5C9-3F124FD75E88}"/>
              </a:ext>
            </a:extLst>
          </p:cNvPr>
          <p:cNvSpPr txBox="1"/>
          <p:nvPr/>
        </p:nvSpPr>
        <p:spPr>
          <a:xfrm>
            <a:off x="453678" y="4621499"/>
            <a:ext cx="5787102" cy="307777"/>
          </a:xfrm>
          <a:prstGeom prst="rect">
            <a:avLst/>
          </a:prstGeom>
          <a:solidFill>
            <a:schemeClr val="accent2">
              <a:lumMod val="20000"/>
              <a:lumOff val="80000"/>
            </a:schemeClr>
          </a:solidFill>
        </p:spPr>
        <p:txBody>
          <a:bodyPr wrap="square" rtlCol="0">
            <a:spAutoFit/>
          </a:bodyPr>
          <a:lstStyle/>
          <a:p>
            <a:r>
              <a:rPr lang="en-GB" sz="1400" dirty="0">
                <a:solidFill>
                  <a:prstClr val="black"/>
                </a:solidFill>
                <a:latin typeface="Arial" panose="020B0604020202020204" pitchFamily="34" charset="0"/>
                <a:cs typeface="Arial" panose="020B0604020202020204" pitchFamily="34" charset="0"/>
              </a:rPr>
              <a:t>Naylor, S. and Keogh, B 2010 </a:t>
            </a:r>
            <a:r>
              <a:rPr lang="en-GB" sz="1400" i="1" dirty="0">
                <a:solidFill>
                  <a:prstClr val="black"/>
                </a:solidFill>
                <a:latin typeface="Arial" panose="020B0604020202020204" pitchFamily="34" charset="0"/>
                <a:cs typeface="Arial" panose="020B0604020202020204" pitchFamily="34" charset="0"/>
              </a:rPr>
              <a:t>Concept Cartoons in Science Education</a:t>
            </a:r>
            <a:r>
              <a:rPr lang="en-GB" sz="1400" dirty="0">
                <a:solidFill>
                  <a:prstClr val="black"/>
                </a:solidFill>
                <a:latin typeface="Arial" panose="020B0604020202020204" pitchFamily="34" charset="0"/>
                <a:cs typeface="Arial" panose="020B0604020202020204" pitchFamily="34" charset="0"/>
              </a:rPr>
              <a:t>.</a:t>
            </a:r>
            <a:endParaRPr lang="en-GB" sz="1400" dirty="0"/>
          </a:p>
        </p:txBody>
      </p:sp>
      <p:pic>
        <p:nvPicPr>
          <p:cNvPr id="10" name="Picture 9">
            <a:extLst>
              <a:ext uri="{FF2B5EF4-FFF2-40B4-BE49-F238E27FC236}">
                <a16:creationId xmlns:a16="http://schemas.microsoft.com/office/drawing/2014/main" id="{6098EE6B-E653-4ED9-937E-436284E151A8}"/>
              </a:ext>
            </a:extLst>
          </p:cNvPr>
          <p:cNvPicPr>
            <a:picLocks noChangeAspect="1"/>
          </p:cNvPicPr>
          <p:nvPr/>
        </p:nvPicPr>
        <p:blipFill>
          <a:blip r:embed="rId4"/>
          <a:stretch>
            <a:fillRect/>
          </a:stretch>
        </p:blipFill>
        <p:spPr>
          <a:xfrm>
            <a:off x="9752057" y="5635472"/>
            <a:ext cx="2350538" cy="1164437"/>
          </a:xfrm>
          <a:prstGeom prst="rect">
            <a:avLst/>
          </a:prstGeom>
        </p:spPr>
      </p:pic>
      <p:pic>
        <p:nvPicPr>
          <p:cNvPr id="11" name="Picture 10">
            <a:extLst>
              <a:ext uri="{FF2B5EF4-FFF2-40B4-BE49-F238E27FC236}">
                <a16:creationId xmlns:a16="http://schemas.microsoft.com/office/drawing/2014/main" id="{E57EAEE1-BC21-4655-882B-75A92FB06261}"/>
              </a:ext>
            </a:extLst>
          </p:cNvPr>
          <p:cNvPicPr>
            <a:picLocks noChangeAspect="1"/>
          </p:cNvPicPr>
          <p:nvPr/>
        </p:nvPicPr>
        <p:blipFill>
          <a:blip r:embed="rId5"/>
          <a:stretch>
            <a:fillRect/>
          </a:stretch>
        </p:blipFill>
        <p:spPr>
          <a:xfrm>
            <a:off x="10212671" y="58091"/>
            <a:ext cx="1889924" cy="1310754"/>
          </a:xfrm>
          <a:prstGeom prst="rect">
            <a:avLst/>
          </a:prstGeom>
        </p:spPr>
      </p:pic>
    </p:spTree>
    <p:extLst>
      <p:ext uri="{BB962C8B-B14F-4D97-AF65-F5344CB8AC3E}">
        <p14:creationId xmlns:p14="http://schemas.microsoft.com/office/powerpoint/2010/main" val="41439724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CFB99B-1A4B-4DF9-8241-53CB23619D5A}"/>
              </a:ext>
            </a:extLst>
          </p:cNvPr>
          <p:cNvSpPr>
            <a:spLocks noGrp="1"/>
          </p:cNvSpPr>
          <p:nvPr>
            <p:ph type="title"/>
          </p:nvPr>
        </p:nvSpPr>
        <p:spPr>
          <a:xfrm>
            <a:off x="365760" y="4978401"/>
            <a:ext cx="11269980" cy="1507067"/>
          </a:xfrm>
        </p:spPr>
        <p:txBody>
          <a:bodyPr>
            <a:normAutofit fontScale="90000"/>
          </a:bodyPr>
          <a:lstStyle/>
          <a:p>
            <a:pPr algn="l"/>
            <a:r>
              <a:rPr lang="en-GB" dirty="0"/>
              <a:t>Should children be allowed to work in factories like they did in 19</a:t>
            </a:r>
            <a:r>
              <a:rPr lang="en-GB" baseline="30000" dirty="0"/>
              <a:t>th</a:t>
            </a:r>
            <a:r>
              <a:rPr lang="en-GB" dirty="0"/>
              <a:t> century Britain? - Year 7 History - Exploratory Talk</a:t>
            </a:r>
          </a:p>
        </p:txBody>
      </p:sp>
      <p:pic>
        <p:nvPicPr>
          <p:cNvPr id="6" name="Content Placeholder 5">
            <a:extLst>
              <a:ext uri="{FF2B5EF4-FFF2-40B4-BE49-F238E27FC236}">
                <a16:creationId xmlns:a16="http://schemas.microsoft.com/office/drawing/2014/main" id="{66052338-F8B9-41E8-AA21-8FBF2CBE45A0}"/>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386283" y="269662"/>
            <a:ext cx="5740889" cy="4114800"/>
          </a:xfrm>
        </p:spPr>
      </p:pic>
      <p:sp>
        <p:nvSpPr>
          <p:cNvPr id="3" name="Speech Bubble: Oval 2">
            <a:extLst>
              <a:ext uri="{FF2B5EF4-FFF2-40B4-BE49-F238E27FC236}">
                <a16:creationId xmlns:a16="http://schemas.microsoft.com/office/drawing/2014/main" id="{46FDBBE1-5594-46B9-9645-8CAA4CC1E501}"/>
              </a:ext>
            </a:extLst>
          </p:cNvPr>
          <p:cNvSpPr/>
          <p:nvPr/>
        </p:nvSpPr>
        <p:spPr>
          <a:xfrm>
            <a:off x="8862060" y="177588"/>
            <a:ext cx="2773680" cy="1507067"/>
          </a:xfrm>
          <a:prstGeom prst="wedgeEllipseCallout">
            <a:avLst>
              <a:gd name="adj1" fmla="val -80586"/>
              <a:gd name="adj2" fmla="val 2988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What kind of factory is boy working in?</a:t>
            </a:r>
          </a:p>
        </p:txBody>
      </p:sp>
      <p:sp>
        <p:nvSpPr>
          <p:cNvPr id="4" name="Speech Bubble: Oval 3">
            <a:extLst>
              <a:ext uri="{FF2B5EF4-FFF2-40B4-BE49-F238E27FC236}">
                <a16:creationId xmlns:a16="http://schemas.microsoft.com/office/drawing/2014/main" id="{62CD7793-2145-4B21-93A6-79BF67EF38C1}"/>
              </a:ext>
            </a:extLst>
          </p:cNvPr>
          <p:cNvSpPr/>
          <p:nvPr/>
        </p:nvSpPr>
        <p:spPr>
          <a:xfrm>
            <a:off x="8501221" y="3213949"/>
            <a:ext cx="2846070" cy="1058332"/>
          </a:xfrm>
          <a:prstGeom prst="wedgeEllipseCallout">
            <a:avLst>
              <a:gd name="adj1" fmla="val -103966"/>
              <a:gd name="adj2" fmla="val -5306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How old do you think he is?</a:t>
            </a:r>
          </a:p>
        </p:txBody>
      </p:sp>
      <p:sp>
        <p:nvSpPr>
          <p:cNvPr id="7" name="Speech Bubble: Oval 6">
            <a:extLst>
              <a:ext uri="{FF2B5EF4-FFF2-40B4-BE49-F238E27FC236}">
                <a16:creationId xmlns:a16="http://schemas.microsoft.com/office/drawing/2014/main" id="{943F680E-5056-48E2-8723-AD2162B6C277}"/>
              </a:ext>
            </a:extLst>
          </p:cNvPr>
          <p:cNvSpPr/>
          <p:nvPr/>
        </p:nvSpPr>
        <p:spPr>
          <a:xfrm>
            <a:off x="1451610" y="720090"/>
            <a:ext cx="2388870" cy="1159509"/>
          </a:xfrm>
          <a:prstGeom prst="wedgeEllipseCallout">
            <a:avLst>
              <a:gd name="adj1" fmla="val 111224"/>
              <a:gd name="adj2" fmla="val 10883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What kinds of dangers can you see?</a:t>
            </a:r>
          </a:p>
        </p:txBody>
      </p:sp>
      <p:sp>
        <p:nvSpPr>
          <p:cNvPr id="8" name="TextBox 7">
            <a:extLst>
              <a:ext uri="{FF2B5EF4-FFF2-40B4-BE49-F238E27FC236}">
                <a16:creationId xmlns:a16="http://schemas.microsoft.com/office/drawing/2014/main" id="{AA1C13C3-DC9C-4C17-913A-2C756F6B8E59}"/>
              </a:ext>
            </a:extLst>
          </p:cNvPr>
          <p:cNvSpPr txBox="1"/>
          <p:nvPr/>
        </p:nvSpPr>
        <p:spPr>
          <a:xfrm>
            <a:off x="365760" y="2038867"/>
            <a:ext cx="2731770" cy="2585323"/>
          </a:xfrm>
          <a:prstGeom prst="rect">
            <a:avLst/>
          </a:prstGeom>
          <a:solidFill>
            <a:srgbClr val="FFC000"/>
          </a:solidFill>
        </p:spPr>
        <p:txBody>
          <a:bodyPr wrap="square" rtlCol="0">
            <a:spAutoFit/>
          </a:bodyPr>
          <a:lstStyle/>
          <a:p>
            <a:r>
              <a:rPr lang="en-GB" b="1" dirty="0"/>
              <a:t>Speaking Scaffolds for New Arrival EAL learners</a:t>
            </a:r>
          </a:p>
          <a:p>
            <a:endParaRPr lang="en-GB" dirty="0"/>
          </a:p>
          <a:p>
            <a:pPr marL="285750" indent="-285750">
              <a:buFont typeface="Arial" panose="020B0604020202020204" pitchFamily="34" charset="0"/>
              <a:buChar char="•"/>
            </a:pPr>
            <a:r>
              <a:rPr lang="en-GB" dirty="0"/>
              <a:t>I think it is a _____ factory.</a:t>
            </a:r>
          </a:p>
          <a:p>
            <a:pPr marL="285750" indent="-285750">
              <a:buFont typeface="Arial" panose="020B0604020202020204" pitchFamily="34" charset="0"/>
              <a:buChar char="•"/>
            </a:pPr>
            <a:r>
              <a:rPr lang="en-GB" dirty="0"/>
              <a:t>The boys are probably_____ years old</a:t>
            </a:r>
          </a:p>
          <a:p>
            <a:pPr marL="285750" indent="-285750">
              <a:buFont typeface="Arial" panose="020B0604020202020204" pitchFamily="34" charset="0"/>
              <a:buChar char="•"/>
            </a:pPr>
            <a:r>
              <a:rPr lang="en-GB" dirty="0"/>
              <a:t>The dangers I can see are…</a:t>
            </a:r>
          </a:p>
        </p:txBody>
      </p:sp>
    </p:spTree>
    <p:extLst>
      <p:ext uri="{BB962C8B-B14F-4D97-AF65-F5344CB8AC3E}">
        <p14:creationId xmlns:p14="http://schemas.microsoft.com/office/powerpoint/2010/main" val="56791651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A236010-7A11-4AEE-8153-6028C1880DDF}"/>
              </a:ext>
            </a:extLst>
          </p:cNvPr>
          <p:cNvPicPr>
            <a:picLocks noChangeAspect="1"/>
          </p:cNvPicPr>
          <p:nvPr/>
        </p:nvPicPr>
        <p:blipFill>
          <a:blip r:embed="rId3"/>
          <a:stretch>
            <a:fillRect/>
          </a:stretch>
        </p:blipFill>
        <p:spPr>
          <a:xfrm>
            <a:off x="380178" y="5078478"/>
            <a:ext cx="1396105" cy="1414395"/>
          </a:xfrm>
          <a:prstGeom prst="rect">
            <a:avLst/>
          </a:prstGeom>
        </p:spPr>
      </p:pic>
      <p:sp>
        <p:nvSpPr>
          <p:cNvPr id="9" name="Rectangle: Rounded Corners 8">
            <a:extLst>
              <a:ext uri="{FF2B5EF4-FFF2-40B4-BE49-F238E27FC236}">
                <a16:creationId xmlns:a16="http://schemas.microsoft.com/office/drawing/2014/main" id="{FE3F8C80-7B64-4FC3-AE3F-9030E9992E9A}"/>
              </a:ext>
            </a:extLst>
          </p:cNvPr>
          <p:cNvSpPr/>
          <p:nvPr/>
        </p:nvSpPr>
        <p:spPr>
          <a:xfrm>
            <a:off x="131258" y="2789243"/>
            <a:ext cx="2206364" cy="1589718"/>
          </a:xfrm>
          <a:prstGeom prst="roundRect">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solidFill>
                  <a:schemeClr val="tx1"/>
                </a:solidFill>
              </a:rPr>
              <a:t>Meaning</a:t>
            </a:r>
          </a:p>
          <a:p>
            <a:r>
              <a:rPr lang="en-GB" dirty="0">
                <a:solidFill>
                  <a:schemeClr val="tx1"/>
                </a:solidFill>
              </a:rPr>
              <a:t> “co-constructed” through dialogue</a:t>
            </a:r>
          </a:p>
        </p:txBody>
      </p:sp>
      <p:sp>
        <p:nvSpPr>
          <p:cNvPr id="10" name="Arrow: Up 9">
            <a:extLst>
              <a:ext uri="{FF2B5EF4-FFF2-40B4-BE49-F238E27FC236}">
                <a16:creationId xmlns:a16="http://schemas.microsoft.com/office/drawing/2014/main" id="{90EF028B-CF5F-497C-9423-09DC29CF9365}"/>
              </a:ext>
            </a:extLst>
          </p:cNvPr>
          <p:cNvSpPr/>
          <p:nvPr/>
        </p:nvSpPr>
        <p:spPr>
          <a:xfrm rot="10800000">
            <a:off x="2044045" y="4483165"/>
            <a:ext cx="304800" cy="1302511"/>
          </a:xfrm>
          <a:prstGeom prst="upArrow">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Arrow: Up 11">
            <a:extLst>
              <a:ext uri="{FF2B5EF4-FFF2-40B4-BE49-F238E27FC236}">
                <a16:creationId xmlns:a16="http://schemas.microsoft.com/office/drawing/2014/main" id="{2209EAB6-4FD2-4436-8073-D14AABCC369D}"/>
              </a:ext>
            </a:extLst>
          </p:cNvPr>
          <p:cNvSpPr/>
          <p:nvPr/>
        </p:nvSpPr>
        <p:spPr>
          <a:xfrm>
            <a:off x="2070714" y="1432546"/>
            <a:ext cx="304800" cy="1302511"/>
          </a:xfrm>
          <a:prstGeom prst="upArrow">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Content Placeholder 14">
            <a:extLst>
              <a:ext uri="{FF2B5EF4-FFF2-40B4-BE49-F238E27FC236}">
                <a16:creationId xmlns:a16="http://schemas.microsoft.com/office/drawing/2014/main" id="{0E5437ED-1E02-4FCC-A672-C0EACB86AFB7}"/>
              </a:ext>
            </a:extLst>
          </p:cNvPr>
          <p:cNvPicPr>
            <a:picLocks noGrp="1" noChangeAspect="1"/>
          </p:cNvPicPr>
          <p:nvPr>
            <p:ph idx="1"/>
          </p:nvPr>
        </p:nvPicPr>
        <p:blipFill>
          <a:blip r:embed="rId4"/>
          <a:stretch>
            <a:fillRect/>
          </a:stretch>
        </p:blipFill>
        <p:spPr>
          <a:xfrm>
            <a:off x="2400203" y="319931"/>
            <a:ext cx="7391593" cy="6528342"/>
          </a:xfrm>
          <a:prstGeom prst="rect">
            <a:avLst/>
          </a:prstGeom>
        </p:spPr>
      </p:pic>
      <p:sp>
        <p:nvSpPr>
          <p:cNvPr id="5" name="Speech Bubble: Rectangle with Corners Rounded 4">
            <a:extLst>
              <a:ext uri="{FF2B5EF4-FFF2-40B4-BE49-F238E27FC236}">
                <a16:creationId xmlns:a16="http://schemas.microsoft.com/office/drawing/2014/main" id="{714F7809-3847-40B3-B588-ED94C9C375A9}"/>
              </a:ext>
            </a:extLst>
          </p:cNvPr>
          <p:cNvSpPr/>
          <p:nvPr/>
        </p:nvSpPr>
        <p:spPr>
          <a:xfrm>
            <a:off x="9403722" y="1316077"/>
            <a:ext cx="2252588" cy="975501"/>
          </a:xfrm>
          <a:prstGeom prst="wedgeRoundRectCallout">
            <a:avLst>
              <a:gd name="adj1" fmla="val -47690"/>
              <a:gd name="adj2" fmla="val 88212"/>
              <a:gd name="adj3" fmla="val 16667"/>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Arial" panose="020B0604020202020204" pitchFamily="34" charset="0"/>
                <a:cs typeface="Arial" panose="020B0604020202020204" pitchFamily="34" charset="0"/>
              </a:rPr>
              <a:t>Re-casting</a:t>
            </a:r>
          </a:p>
        </p:txBody>
      </p:sp>
      <p:sp>
        <p:nvSpPr>
          <p:cNvPr id="6" name="Speech Bubble: Rectangle with Corners Rounded 5">
            <a:extLst>
              <a:ext uri="{FF2B5EF4-FFF2-40B4-BE49-F238E27FC236}">
                <a16:creationId xmlns:a16="http://schemas.microsoft.com/office/drawing/2014/main" id="{C68E1C96-A4B9-4403-9570-FEF93EA4CDC7}"/>
              </a:ext>
            </a:extLst>
          </p:cNvPr>
          <p:cNvSpPr/>
          <p:nvPr/>
        </p:nvSpPr>
        <p:spPr>
          <a:xfrm>
            <a:off x="9644858" y="2684767"/>
            <a:ext cx="2547142" cy="744233"/>
          </a:xfrm>
          <a:prstGeom prst="wedgeRoundRectCallout">
            <a:avLst>
              <a:gd name="adj1" fmla="val -63096"/>
              <a:gd name="adj2" fmla="val 113947"/>
              <a:gd name="adj3" fmla="val 16667"/>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Arial" panose="020B0604020202020204" pitchFamily="34" charset="0"/>
                <a:cs typeface="Arial" panose="020B0604020202020204" pitchFamily="34" charset="0"/>
              </a:rPr>
              <a:t>Deferring to the student</a:t>
            </a:r>
          </a:p>
        </p:txBody>
      </p:sp>
      <p:sp>
        <p:nvSpPr>
          <p:cNvPr id="7" name="Speech Bubble: Rectangle with Corners Rounded 6">
            <a:extLst>
              <a:ext uri="{FF2B5EF4-FFF2-40B4-BE49-F238E27FC236}">
                <a16:creationId xmlns:a16="http://schemas.microsoft.com/office/drawing/2014/main" id="{51143C76-A4C8-42F6-8D3E-6B8F16FBBB32}"/>
              </a:ext>
            </a:extLst>
          </p:cNvPr>
          <p:cNvSpPr/>
          <p:nvPr/>
        </p:nvSpPr>
        <p:spPr>
          <a:xfrm>
            <a:off x="9610023" y="4378961"/>
            <a:ext cx="2616811" cy="1162962"/>
          </a:xfrm>
          <a:prstGeom prst="wedgeRoundRectCallout">
            <a:avLst>
              <a:gd name="adj1" fmla="val -63096"/>
              <a:gd name="adj2" fmla="val 113947"/>
              <a:gd name="adj3" fmla="val 16667"/>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Arial" panose="020B0604020202020204" pitchFamily="34" charset="0"/>
                <a:cs typeface="Arial" panose="020B0604020202020204" pitchFamily="34" charset="0"/>
              </a:rPr>
              <a:t>Extending and modelling academic language</a:t>
            </a:r>
          </a:p>
        </p:txBody>
      </p:sp>
      <p:sp>
        <p:nvSpPr>
          <p:cNvPr id="13" name="Rectangle: Rounded Corners 12">
            <a:extLst>
              <a:ext uri="{FF2B5EF4-FFF2-40B4-BE49-F238E27FC236}">
                <a16:creationId xmlns:a16="http://schemas.microsoft.com/office/drawing/2014/main" id="{05DBE66B-3210-4362-9449-FD32C72C5AFC}"/>
              </a:ext>
            </a:extLst>
          </p:cNvPr>
          <p:cNvSpPr/>
          <p:nvPr/>
        </p:nvSpPr>
        <p:spPr>
          <a:xfrm>
            <a:off x="5998" y="98238"/>
            <a:ext cx="2232949" cy="150706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t>Bridging Talk/Dialogic Talk</a:t>
            </a:r>
          </a:p>
        </p:txBody>
      </p:sp>
      <p:pic>
        <p:nvPicPr>
          <p:cNvPr id="2" name="Picture 1">
            <a:extLst>
              <a:ext uri="{FF2B5EF4-FFF2-40B4-BE49-F238E27FC236}">
                <a16:creationId xmlns:a16="http://schemas.microsoft.com/office/drawing/2014/main" id="{341EEF27-0EFB-4B91-BB67-6338D5B3D689}"/>
              </a:ext>
            </a:extLst>
          </p:cNvPr>
          <p:cNvPicPr>
            <a:picLocks noChangeAspect="1"/>
          </p:cNvPicPr>
          <p:nvPr/>
        </p:nvPicPr>
        <p:blipFill>
          <a:blip r:embed="rId5"/>
          <a:stretch>
            <a:fillRect/>
          </a:stretch>
        </p:blipFill>
        <p:spPr>
          <a:xfrm>
            <a:off x="9815268" y="47586"/>
            <a:ext cx="2353260" cy="1164437"/>
          </a:xfrm>
          <a:prstGeom prst="rect">
            <a:avLst/>
          </a:prstGeom>
        </p:spPr>
      </p:pic>
    </p:spTree>
    <p:extLst>
      <p:ext uri="{BB962C8B-B14F-4D97-AF65-F5344CB8AC3E}">
        <p14:creationId xmlns:p14="http://schemas.microsoft.com/office/powerpoint/2010/main" val="424999533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8361F9-0D25-45BB-B75B-2F4593AE47E1}"/>
              </a:ext>
            </a:extLst>
          </p:cNvPr>
          <p:cNvSpPr>
            <a:spLocks noGrp="1"/>
          </p:cNvSpPr>
          <p:nvPr>
            <p:ph type="title"/>
          </p:nvPr>
        </p:nvSpPr>
        <p:spPr>
          <a:xfrm>
            <a:off x="250521" y="314960"/>
            <a:ext cx="11941479" cy="904240"/>
          </a:xfrm>
        </p:spPr>
        <p:txBody>
          <a:bodyPr>
            <a:normAutofit fontScale="90000"/>
          </a:bodyPr>
          <a:lstStyle/>
          <a:p>
            <a:r>
              <a:rPr lang="en-GB" dirty="0">
                <a:solidFill>
                  <a:schemeClr val="bg1"/>
                </a:solidFill>
              </a:rPr>
              <a:t>Promoting formal language with displayed sentence stems.</a:t>
            </a:r>
          </a:p>
        </p:txBody>
      </p:sp>
      <p:sp>
        <p:nvSpPr>
          <p:cNvPr id="3" name="Content Placeholder 2">
            <a:extLst>
              <a:ext uri="{FF2B5EF4-FFF2-40B4-BE49-F238E27FC236}">
                <a16:creationId xmlns:a16="http://schemas.microsoft.com/office/drawing/2014/main" id="{2D7F0F98-2099-4B02-A518-9A87802C650F}"/>
              </a:ext>
            </a:extLst>
          </p:cNvPr>
          <p:cNvSpPr>
            <a:spLocks noGrp="1"/>
          </p:cNvSpPr>
          <p:nvPr>
            <p:ph idx="1"/>
          </p:nvPr>
        </p:nvSpPr>
        <p:spPr>
          <a:xfrm>
            <a:off x="495300" y="1219200"/>
            <a:ext cx="10858500" cy="4957763"/>
          </a:xfrm>
        </p:spPr>
        <p:txBody>
          <a:bodyPr/>
          <a:lstStyle/>
          <a:p>
            <a:pPr marL="0" indent="0">
              <a:buNone/>
            </a:pPr>
            <a:endParaRPr lang="en-GB" dirty="0"/>
          </a:p>
          <a:p>
            <a:pPr marL="0" indent="0">
              <a:buNone/>
            </a:pPr>
            <a:endParaRPr lang="en-GB" dirty="0"/>
          </a:p>
        </p:txBody>
      </p:sp>
      <p:pic>
        <p:nvPicPr>
          <p:cNvPr id="6" name="Picture 5">
            <a:extLst>
              <a:ext uri="{FF2B5EF4-FFF2-40B4-BE49-F238E27FC236}">
                <a16:creationId xmlns:a16="http://schemas.microsoft.com/office/drawing/2014/main" id="{8998E37A-8102-4DEF-A8BB-8D32D9374948}"/>
              </a:ext>
            </a:extLst>
          </p:cNvPr>
          <p:cNvPicPr>
            <a:picLocks noChangeAspect="1"/>
          </p:cNvPicPr>
          <p:nvPr/>
        </p:nvPicPr>
        <p:blipFill rotWithShape="1">
          <a:blip r:embed="rId3"/>
          <a:srcRect l="29773" t="21111" r="31136" b="7475"/>
          <a:stretch/>
        </p:blipFill>
        <p:spPr>
          <a:xfrm>
            <a:off x="2823210" y="1311430"/>
            <a:ext cx="7373334" cy="5546570"/>
          </a:xfrm>
          <a:prstGeom prst="rect">
            <a:avLst/>
          </a:prstGeom>
        </p:spPr>
      </p:pic>
      <p:sp>
        <p:nvSpPr>
          <p:cNvPr id="7" name="Speech Bubble: Oval 6">
            <a:extLst>
              <a:ext uri="{FF2B5EF4-FFF2-40B4-BE49-F238E27FC236}">
                <a16:creationId xmlns:a16="http://schemas.microsoft.com/office/drawing/2014/main" id="{C589C438-4973-48DD-B930-C84F44D92D09}"/>
              </a:ext>
            </a:extLst>
          </p:cNvPr>
          <p:cNvSpPr/>
          <p:nvPr/>
        </p:nvSpPr>
        <p:spPr bwMode="auto">
          <a:xfrm>
            <a:off x="-123380" y="1779711"/>
            <a:ext cx="2553727" cy="1960045"/>
          </a:xfrm>
          <a:prstGeom prst="wedgeEllipseCallout">
            <a:avLst>
              <a:gd name="adj1" fmla="val 88814"/>
              <a:gd name="adj2" fmla="val 30588"/>
            </a:avLst>
          </a:prstGeom>
          <a:solidFill>
            <a:srgbClr val="FFFF00"/>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en-GB" sz="2000" b="0" i="0" u="none" strike="noStrike" kern="0" cap="none" spc="0" normalizeH="0" baseline="0" noProof="0">
                <a:ln>
                  <a:noFill/>
                </a:ln>
                <a:solidFill>
                  <a:srgbClr val="000000"/>
                </a:solidFill>
                <a:effectLst/>
                <a:uLnTx/>
                <a:uFillTx/>
                <a:latin typeface="Times" pitchFamily="18" charset="0"/>
              </a:rPr>
              <a:t>What would be the most useful sentence stems for your learners?</a:t>
            </a:r>
          </a:p>
        </p:txBody>
      </p:sp>
      <p:pic>
        <p:nvPicPr>
          <p:cNvPr id="9" name="Picture 8">
            <a:extLst>
              <a:ext uri="{FF2B5EF4-FFF2-40B4-BE49-F238E27FC236}">
                <a16:creationId xmlns:a16="http://schemas.microsoft.com/office/drawing/2014/main" id="{4A4539C2-0026-4053-8409-4EBE8A3FB8F5}"/>
              </a:ext>
            </a:extLst>
          </p:cNvPr>
          <p:cNvPicPr>
            <a:picLocks noChangeAspect="1"/>
          </p:cNvPicPr>
          <p:nvPr/>
        </p:nvPicPr>
        <p:blipFill>
          <a:blip r:embed="rId4"/>
          <a:stretch>
            <a:fillRect/>
          </a:stretch>
        </p:blipFill>
        <p:spPr>
          <a:xfrm>
            <a:off x="9740738" y="3701364"/>
            <a:ext cx="2445073" cy="1165906"/>
          </a:xfrm>
          <a:prstGeom prst="rect">
            <a:avLst/>
          </a:prstGeom>
        </p:spPr>
      </p:pic>
      <p:pic>
        <p:nvPicPr>
          <p:cNvPr id="4" name="Picture 3">
            <a:extLst>
              <a:ext uri="{FF2B5EF4-FFF2-40B4-BE49-F238E27FC236}">
                <a16:creationId xmlns:a16="http://schemas.microsoft.com/office/drawing/2014/main" id="{EF162C74-28A6-4AEA-8092-095190F9C1B9}"/>
              </a:ext>
            </a:extLst>
          </p:cNvPr>
          <p:cNvPicPr>
            <a:picLocks noChangeAspect="1"/>
          </p:cNvPicPr>
          <p:nvPr/>
        </p:nvPicPr>
        <p:blipFill>
          <a:blip r:embed="rId5"/>
          <a:stretch>
            <a:fillRect/>
          </a:stretch>
        </p:blipFill>
        <p:spPr>
          <a:xfrm>
            <a:off x="9792109" y="2362200"/>
            <a:ext cx="2393701" cy="1316850"/>
          </a:xfrm>
          <a:prstGeom prst="rect">
            <a:avLst/>
          </a:prstGeom>
        </p:spPr>
      </p:pic>
    </p:spTree>
    <p:extLst>
      <p:ext uri="{BB962C8B-B14F-4D97-AF65-F5344CB8AC3E}">
        <p14:creationId xmlns:p14="http://schemas.microsoft.com/office/powerpoint/2010/main" val="28863824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126A9-C1D7-48D6-B87F-255FA4B33E2D}"/>
              </a:ext>
            </a:extLst>
          </p:cNvPr>
          <p:cNvSpPr>
            <a:spLocks noGrp="1"/>
          </p:cNvSpPr>
          <p:nvPr>
            <p:ph type="title"/>
          </p:nvPr>
        </p:nvSpPr>
        <p:spPr>
          <a:xfrm>
            <a:off x="150472" y="-21220"/>
            <a:ext cx="11908418" cy="657828"/>
          </a:xfrm>
        </p:spPr>
        <p:txBody>
          <a:bodyPr>
            <a:normAutofit fontScale="90000"/>
          </a:bodyPr>
          <a:lstStyle/>
          <a:p>
            <a:r>
              <a:rPr lang="en-GB" dirty="0">
                <a:solidFill>
                  <a:schemeClr val="bg1"/>
                </a:solidFill>
              </a:rPr>
              <a:t>Writing support - A sequence for teaching writing</a:t>
            </a:r>
          </a:p>
        </p:txBody>
      </p:sp>
      <p:sp>
        <p:nvSpPr>
          <p:cNvPr id="8" name="Oval 7">
            <a:extLst>
              <a:ext uri="{FF2B5EF4-FFF2-40B4-BE49-F238E27FC236}">
                <a16:creationId xmlns:a16="http://schemas.microsoft.com/office/drawing/2014/main" id="{EEB3A434-83A5-4E1E-9AEE-92DC666F6E26}"/>
              </a:ext>
            </a:extLst>
          </p:cNvPr>
          <p:cNvSpPr/>
          <p:nvPr/>
        </p:nvSpPr>
        <p:spPr bwMode="auto">
          <a:xfrm>
            <a:off x="2089226" y="575840"/>
            <a:ext cx="3900668" cy="1886673"/>
          </a:xfrm>
          <a:prstGeom prst="ellipse">
            <a:avLst/>
          </a:prstGeom>
          <a:solidFill>
            <a:srgbClr val="FFCCFF">
              <a:alpha val="43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1600" b="1"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1. Develop the topic</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a:ln>
                  <a:noFill/>
                </a:ln>
                <a:solidFill>
                  <a:srgbClr val="990000"/>
                </a:solidFill>
                <a:effectLst/>
                <a:uLnTx/>
                <a:uFillTx/>
                <a:latin typeface="Calibri"/>
                <a:ea typeface="+mn-ea"/>
                <a:cs typeface="+mn-cs"/>
              </a:rPr>
              <a:t>Becoming familiar with the genre/text type</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a:ln>
                <a:noFill/>
              </a:ln>
              <a:solidFill>
                <a:srgbClr val="C0504D">
                  <a:lumMod val="75000"/>
                </a:srgbClr>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a:ln>
                <a:noFill/>
              </a:ln>
              <a:solidFill>
                <a:srgbClr val="C0504D">
                  <a:lumMod val="75000"/>
                </a:srgbClr>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a:ln>
                  <a:noFill/>
                </a:ln>
                <a:solidFill>
                  <a:srgbClr val="C0504D">
                    <a:lumMod val="75000"/>
                  </a:srgbClr>
                </a:solidFill>
                <a:effectLst/>
                <a:uLnTx/>
                <a:uFillTx/>
                <a:latin typeface="Calibri"/>
                <a:ea typeface="+mn-ea"/>
                <a:cs typeface="+mn-cs"/>
              </a:rPr>
              <a:t>Oral rehearsal</a:t>
            </a:r>
          </a:p>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400" b="1"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9" name="Oval 8">
            <a:extLst>
              <a:ext uri="{FF2B5EF4-FFF2-40B4-BE49-F238E27FC236}">
                <a16:creationId xmlns:a16="http://schemas.microsoft.com/office/drawing/2014/main" id="{ED4EDC8A-AB36-4A92-A361-FD8246CE82D7}"/>
              </a:ext>
            </a:extLst>
          </p:cNvPr>
          <p:cNvSpPr/>
          <p:nvPr/>
        </p:nvSpPr>
        <p:spPr bwMode="auto">
          <a:xfrm>
            <a:off x="2025568" y="1941655"/>
            <a:ext cx="3900668" cy="1840374"/>
          </a:xfrm>
          <a:prstGeom prst="ellipse">
            <a:avLst/>
          </a:prstGeom>
          <a:solidFill>
            <a:srgbClr val="FFFF00">
              <a:alpha val="5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400" b="0" i="0" u="none" strike="noStrike" kern="1200" cap="none" spc="0" normalizeH="0" baseline="0" noProof="0">
              <a:ln>
                <a:noFill/>
              </a:ln>
              <a:solidFill>
                <a:srgbClr val="000000"/>
              </a:solidFill>
              <a:effectLst/>
              <a:uLnTx/>
              <a:uFillTx/>
              <a:latin typeface="Times" pitchFamily="18" charset="0"/>
              <a:ea typeface="+mn-ea"/>
              <a:cs typeface="+mn-cs"/>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1600" b="1"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2. Model and deconstruct the genre</a:t>
            </a:r>
          </a:p>
        </p:txBody>
      </p:sp>
      <p:sp>
        <p:nvSpPr>
          <p:cNvPr id="10" name="Oval 9">
            <a:extLst>
              <a:ext uri="{FF2B5EF4-FFF2-40B4-BE49-F238E27FC236}">
                <a16:creationId xmlns:a16="http://schemas.microsoft.com/office/drawing/2014/main" id="{3798B8AE-DD05-44BE-A65C-FD3352654D86}"/>
              </a:ext>
            </a:extLst>
          </p:cNvPr>
          <p:cNvSpPr/>
          <p:nvPr/>
        </p:nvSpPr>
        <p:spPr bwMode="auto">
          <a:xfrm>
            <a:off x="2025566" y="3200403"/>
            <a:ext cx="3900667" cy="1886673"/>
          </a:xfrm>
          <a:prstGeom prst="ellipse">
            <a:avLst/>
          </a:prstGeom>
          <a:solidFill>
            <a:srgbClr val="FFC000">
              <a:alpha val="5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400" b="0" i="0" u="none" strike="noStrike" kern="1200" cap="none" spc="0" normalizeH="0" baseline="0" noProof="0">
              <a:ln>
                <a:noFill/>
              </a:ln>
              <a:solidFill>
                <a:srgbClr val="000000"/>
              </a:solidFill>
              <a:effectLst/>
              <a:uLnTx/>
              <a:uFillTx/>
              <a:latin typeface="Times" pitchFamily="18" charset="0"/>
              <a:ea typeface="+mn-ea"/>
              <a:cs typeface="+mn-cs"/>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1600" b="1"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3. Joint construction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a:ln>
                  <a:noFill/>
                </a:ln>
                <a:solidFill>
                  <a:srgbClr val="C0504D">
                    <a:lumMod val="75000"/>
                  </a:srgbClr>
                </a:solidFill>
                <a:effectLst/>
                <a:uLnTx/>
                <a:uFillTx/>
                <a:latin typeface="Calibri"/>
                <a:ea typeface="+mn-ea"/>
                <a:cs typeface="+mn-cs"/>
              </a:rPr>
              <a:t>Writing together</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a:ln>
                <a:noFill/>
              </a:ln>
              <a:solidFill>
                <a:srgbClr val="C0504D">
                  <a:lumMod val="75000"/>
                </a:srgbClr>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a:ln>
                  <a:noFill/>
                </a:ln>
                <a:solidFill>
                  <a:srgbClr val="C0504D">
                    <a:lumMod val="75000"/>
                  </a:srgbClr>
                </a:solidFill>
                <a:effectLst/>
                <a:uLnTx/>
                <a:uFillTx/>
                <a:latin typeface="Calibri"/>
                <a:ea typeface="+mn-ea"/>
                <a:cs typeface="+mn-cs"/>
              </a:rPr>
              <a:t>Teacher scribing, guided writing</a:t>
            </a:r>
          </a:p>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600" b="1"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11" name="Oval 10">
            <a:extLst>
              <a:ext uri="{FF2B5EF4-FFF2-40B4-BE49-F238E27FC236}">
                <a16:creationId xmlns:a16="http://schemas.microsoft.com/office/drawing/2014/main" id="{11BE93D0-5A23-4CAE-8D6F-EDF3EA52FD1B}"/>
              </a:ext>
            </a:extLst>
          </p:cNvPr>
          <p:cNvSpPr/>
          <p:nvPr/>
        </p:nvSpPr>
        <p:spPr bwMode="auto">
          <a:xfrm>
            <a:off x="2089228" y="4502616"/>
            <a:ext cx="3900666" cy="1765139"/>
          </a:xfrm>
          <a:prstGeom prst="ellipse">
            <a:avLst/>
          </a:prstGeom>
          <a:solidFill>
            <a:srgbClr val="00FF00">
              <a:alpha val="4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400" b="1" i="0" u="none" strike="noStrike" kern="1200" cap="none" spc="0" normalizeH="0" baseline="0" noProof="0">
              <a:ln>
                <a:noFill/>
              </a:ln>
              <a:solidFill>
                <a:srgbClr val="000000"/>
              </a:solidFill>
              <a:effectLst/>
              <a:uLnTx/>
              <a:uFillTx/>
              <a:latin typeface="Times" pitchFamily="18" charset="0"/>
              <a:ea typeface="+mn-ea"/>
              <a:cs typeface="+mn-cs"/>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1600" b="1"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4. Independent writing</a:t>
            </a:r>
          </a:p>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400" b="1"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srgbClr val="990000"/>
                </a:solidFill>
                <a:effectLst/>
                <a:uLnTx/>
                <a:uFillTx/>
                <a:latin typeface="Calibri"/>
                <a:ea typeface="+mn-ea"/>
                <a:cs typeface="+mn-cs"/>
              </a:rPr>
              <a:t>Identify and celebrate success</a:t>
            </a:r>
          </a:p>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400" b="1"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400" b="1"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13" name="Arrow: Left 12">
            <a:extLst>
              <a:ext uri="{FF2B5EF4-FFF2-40B4-BE49-F238E27FC236}">
                <a16:creationId xmlns:a16="http://schemas.microsoft.com/office/drawing/2014/main" id="{18525F68-B1BA-4050-8517-4033DA8A0ECB}"/>
              </a:ext>
            </a:extLst>
          </p:cNvPr>
          <p:cNvSpPr/>
          <p:nvPr/>
        </p:nvSpPr>
        <p:spPr bwMode="auto">
          <a:xfrm>
            <a:off x="5625298" y="1261643"/>
            <a:ext cx="1111168" cy="681939"/>
          </a:xfrm>
          <a:prstGeom prst="leftArrow">
            <a:avLst>
              <a:gd name="adj1" fmla="val 50000"/>
              <a:gd name="adj2" fmla="val 54931"/>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4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15" name="Arrow: Left 14">
            <a:extLst>
              <a:ext uri="{FF2B5EF4-FFF2-40B4-BE49-F238E27FC236}">
                <a16:creationId xmlns:a16="http://schemas.microsoft.com/office/drawing/2014/main" id="{BBDF7506-E4ED-4F74-8BE9-15EBA535D692}"/>
              </a:ext>
            </a:extLst>
          </p:cNvPr>
          <p:cNvSpPr/>
          <p:nvPr/>
        </p:nvSpPr>
        <p:spPr bwMode="auto">
          <a:xfrm>
            <a:off x="5640731" y="2542092"/>
            <a:ext cx="1064870" cy="672295"/>
          </a:xfrm>
          <a:prstGeom prst="leftArrow">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6" name="Arrow: Left 15">
            <a:extLst>
              <a:ext uri="{FF2B5EF4-FFF2-40B4-BE49-F238E27FC236}">
                <a16:creationId xmlns:a16="http://schemas.microsoft.com/office/drawing/2014/main" id="{A91C948E-CC80-4BD9-869C-0E6E1206DDAA}"/>
              </a:ext>
            </a:extLst>
          </p:cNvPr>
          <p:cNvSpPr/>
          <p:nvPr/>
        </p:nvSpPr>
        <p:spPr bwMode="auto">
          <a:xfrm>
            <a:off x="5671596" y="3867028"/>
            <a:ext cx="1064870" cy="623830"/>
          </a:xfrm>
          <a:prstGeom prst="leftArrow">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4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17" name="Arrow: Left 16">
            <a:extLst>
              <a:ext uri="{FF2B5EF4-FFF2-40B4-BE49-F238E27FC236}">
                <a16:creationId xmlns:a16="http://schemas.microsoft.com/office/drawing/2014/main" id="{F708E962-CBE0-4060-AFE7-508D19AE7022}"/>
              </a:ext>
            </a:extLst>
          </p:cNvPr>
          <p:cNvSpPr/>
          <p:nvPr/>
        </p:nvSpPr>
        <p:spPr bwMode="auto">
          <a:xfrm>
            <a:off x="5671596" y="5170141"/>
            <a:ext cx="1064870" cy="679168"/>
          </a:xfrm>
          <a:prstGeom prst="leftArrow">
            <a:avLst>
              <a:gd name="adj1" fmla="val 50000"/>
              <a:gd name="adj2" fmla="val 50049"/>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4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18" name="Rectangle: Rounded Corners 17">
            <a:extLst>
              <a:ext uri="{FF2B5EF4-FFF2-40B4-BE49-F238E27FC236}">
                <a16:creationId xmlns:a16="http://schemas.microsoft.com/office/drawing/2014/main" id="{C57F9406-2BFE-4045-A4EA-E88C6DF72D73}"/>
              </a:ext>
            </a:extLst>
          </p:cNvPr>
          <p:cNvSpPr/>
          <p:nvPr/>
        </p:nvSpPr>
        <p:spPr bwMode="auto">
          <a:xfrm>
            <a:off x="6966994" y="575840"/>
            <a:ext cx="4988687" cy="380993"/>
          </a:xfrm>
          <a:prstGeom prst="roundRect">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2000" b="1"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EAL support</a:t>
            </a:r>
          </a:p>
        </p:txBody>
      </p:sp>
      <p:sp>
        <p:nvSpPr>
          <p:cNvPr id="20" name="Rectangle: Rounded Corners 19">
            <a:extLst>
              <a:ext uri="{FF2B5EF4-FFF2-40B4-BE49-F238E27FC236}">
                <a16:creationId xmlns:a16="http://schemas.microsoft.com/office/drawing/2014/main" id="{36FD3015-6145-4FA7-B62F-618A438B5A72}"/>
              </a:ext>
            </a:extLst>
          </p:cNvPr>
          <p:cNvSpPr/>
          <p:nvPr/>
        </p:nvSpPr>
        <p:spPr bwMode="auto">
          <a:xfrm>
            <a:off x="6863787" y="1145894"/>
            <a:ext cx="5195103" cy="1006997"/>
          </a:xfrm>
          <a:prstGeom prst="roundRect">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1400" b="1"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Talk</a:t>
            </a:r>
            <a:r>
              <a:rPr kumimoji="0" lang="en-GB" sz="14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 opportunities, including first language; visual prompts. </a:t>
            </a:r>
            <a:r>
              <a:rPr kumimoji="0" lang="en-GB" sz="1400" b="0"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Draw on first-hand experience and Consider different Cultural Capital. Build up vocabulary and language structures of the genre. </a:t>
            </a:r>
            <a:endParaRPr kumimoji="0" lang="en-GB" sz="14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21" name="Rectangle: Rounded Corners 20">
            <a:extLst>
              <a:ext uri="{FF2B5EF4-FFF2-40B4-BE49-F238E27FC236}">
                <a16:creationId xmlns:a16="http://schemas.microsoft.com/office/drawing/2014/main" id="{235C73DB-C8FB-4FD6-9FB1-561BE070B6D1}"/>
              </a:ext>
            </a:extLst>
          </p:cNvPr>
          <p:cNvSpPr/>
          <p:nvPr/>
        </p:nvSpPr>
        <p:spPr bwMode="auto">
          <a:xfrm>
            <a:off x="6863787" y="2462513"/>
            <a:ext cx="5195103" cy="1003621"/>
          </a:xfrm>
          <a:prstGeom prst="roundRect">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Read together</a:t>
            </a: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Read examples of similar genres and talk about how they are structured and examine their language features. Collaborative activities with a language focus. Oral rehearsal</a:t>
            </a:r>
          </a:p>
        </p:txBody>
      </p:sp>
      <p:sp>
        <p:nvSpPr>
          <p:cNvPr id="22" name="Rectangle: Rounded Corners 21">
            <a:extLst>
              <a:ext uri="{FF2B5EF4-FFF2-40B4-BE49-F238E27FC236}">
                <a16:creationId xmlns:a16="http://schemas.microsoft.com/office/drawing/2014/main" id="{3D9A4545-DDC6-46A0-8DF1-50739B3FB169}"/>
              </a:ext>
            </a:extLst>
          </p:cNvPr>
          <p:cNvSpPr/>
          <p:nvPr/>
        </p:nvSpPr>
        <p:spPr bwMode="auto">
          <a:xfrm>
            <a:off x="6863788" y="3770451"/>
            <a:ext cx="5195102" cy="1003621"/>
          </a:xfrm>
          <a:prstGeom prst="roundRect">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1400" b="1"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Teacher demonstration </a:t>
            </a:r>
            <a:r>
              <a:rPr kumimoji="0" lang="en-GB" sz="14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of writing process considering content and language. Co-construct writing through contributions, making mistakes and experimenting with language structures and using vocabulary banks.</a:t>
            </a:r>
          </a:p>
        </p:txBody>
      </p:sp>
      <p:sp>
        <p:nvSpPr>
          <p:cNvPr id="23" name="Rectangle: Rounded Corners 22">
            <a:extLst>
              <a:ext uri="{FF2B5EF4-FFF2-40B4-BE49-F238E27FC236}">
                <a16:creationId xmlns:a16="http://schemas.microsoft.com/office/drawing/2014/main" id="{C9ACE2A8-6383-4160-890C-964A0DF30BDD}"/>
              </a:ext>
            </a:extLst>
          </p:cNvPr>
          <p:cNvSpPr/>
          <p:nvPr/>
        </p:nvSpPr>
        <p:spPr bwMode="auto">
          <a:xfrm>
            <a:off x="6863788" y="5078390"/>
            <a:ext cx="5195102" cy="859424"/>
          </a:xfrm>
          <a:prstGeom prst="roundRect">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1400" b="1"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Scaffold</a:t>
            </a:r>
            <a:r>
              <a:rPr kumimoji="0" lang="en-GB" sz="14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 through writing frames, sentence starters, substitution tables: refer to the writing models in Stages 2 and 3. Peer review.</a:t>
            </a:r>
          </a:p>
        </p:txBody>
      </p:sp>
      <p:sp>
        <p:nvSpPr>
          <p:cNvPr id="5" name="Arrow: Up-Down 4">
            <a:extLst>
              <a:ext uri="{FF2B5EF4-FFF2-40B4-BE49-F238E27FC236}">
                <a16:creationId xmlns:a16="http://schemas.microsoft.com/office/drawing/2014/main" id="{62EC53CA-C234-4BE4-A17B-9CB43442701C}"/>
              </a:ext>
            </a:extLst>
          </p:cNvPr>
          <p:cNvSpPr/>
          <p:nvPr/>
        </p:nvSpPr>
        <p:spPr bwMode="auto">
          <a:xfrm>
            <a:off x="248853" y="390645"/>
            <a:ext cx="1840374" cy="6076709"/>
          </a:xfrm>
          <a:prstGeom prst="upDown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600" b="0" i="0" u="none" strike="noStrike" kern="1200" cap="none" spc="0" normalizeH="0" baseline="0" noProof="0">
              <a:ln>
                <a:noFill/>
              </a:ln>
              <a:solidFill>
                <a:srgbClr val="000000"/>
              </a:solidFill>
              <a:effectLst/>
              <a:uLnTx/>
              <a:uFillTx/>
              <a:latin typeface="Times" pitchFamily="18"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600" b="0" i="0" u="none" strike="noStrike" kern="1200" cap="none" spc="0" normalizeH="0" baseline="0" noProof="0">
              <a:ln>
                <a:noFill/>
              </a:ln>
              <a:solidFill>
                <a:srgbClr val="000000"/>
              </a:solidFill>
              <a:effectLst/>
              <a:uLnTx/>
              <a:uFillTx/>
              <a:latin typeface="Times" pitchFamily="18"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600" b="0" i="0" u="none" strike="noStrike" kern="1200" cap="none" spc="0" normalizeH="0" baseline="0" noProof="0">
              <a:ln>
                <a:noFill/>
              </a:ln>
              <a:solidFill>
                <a:srgbClr val="000000"/>
              </a:solidFill>
              <a:effectLst/>
              <a:uLnTx/>
              <a:uFillTx/>
              <a:latin typeface="Times" pitchFamily="18"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600" b="0" i="0" u="none" strike="noStrike" kern="1200" cap="none" spc="0" normalizeH="0" baseline="0" noProof="0">
              <a:ln>
                <a:noFill/>
              </a:ln>
              <a:solidFill>
                <a:srgbClr val="000000"/>
              </a:solidFill>
              <a:effectLst/>
              <a:uLnTx/>
              <a:uFillTx/>
              <a:latin typeface="Times" pitchFamily="18"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600" b="0" i="0" u="none" strike="noStrike" kern="1200" cap="none" spc="0" normalizeH="0" baseline="0" noProof="0">
              <a:ln>
                <a:noFill/>
              </a:ln>
              <a:solidFill>
                <a:srgbClr val="000000"/>
              </a:solidFill>
              <a:effectLst/>
              <a:uLnTx/>
              <a:uFillTx/>
              <a:latin typeface="Times" pitchFamily="18"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600" b="0" i="0" u="none" strike="noStrike" kern="1200" cap="none" spc="0" normalizeH="0" baseline="0" noProof="0">
              <a:ln>
                <a:noFill/>
              </a:ln>
              <a:solidFill>
                <a:srgbClr val="000000"/>
              </a:solidFill>
              <a:effectLst/>
              <a:uLnTx/>
              <a:uFillTx/>
              <a:latin typeface="Times" pitchFamily="18"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600" b="0" i="0" u="none" strike="noStrike" kern="1200" cap="none" spc="0" normalizeH="0" baseline="0" noProof="0">
              <a:ln>
                <a:noFill/>
              </a:ln>
              <a:solidFill>
                <a:srgbClr val="000000"/>
              </a:solidFill>
              <a:effectLst/>
              <a:uLnTx/>
              <a:uFillTx/>
              <a:latin typeface="Times" pitchFamily="18" charset="0"/>
              <a:ea typeface="+mn-ea"/>
              <a:cs typeface="+mn-cs"/>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1600" b="1" i="0" u="none" strike="noStrike" kern="1200" cap="none" spc="0" normalizeH="0" baseline="0" noProof="0">
                <a:ln>
                  <a:noFill/>
                </a:ln>
                <a:solidFill>
                  <a:srgbClr val="000000"/>
                </a:solidFill>
                <a:effectLst/>
                <a:uLnTx/>
                <a:uFillTx/>
                <a:latin typeface="Times" pitchFamily="18" charset="0"/>
                <a:ea typeface="+mn-ea"/>
                <a:cs typeface="+mn-cs"/>
              </a:rPr>
              <a:t>Steps     1-4</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1600" b="1" i="0" u="none" strike="noStrike" kern="1200" cap="none" spc="0" normalizeH="0" baseline="0" noProof="0">
                <a:ln>
                  <a:noFill/>
                </a:ln>
                <a:solidFill>
                  <a:srgbClr val="000000"/>
                </a:solidFill>
                <a:effectLst/>
                <a:uLnTx/>
                <a:uFillTx/>
                <a:latin typeface="Times" pitchFamily="18" charset="0"/>
                <a:ea typeface="+mn-ea"/>
                <a:cs typeface="+mn-cs"/>
              </a:rPr>
              <a:t>Teach through </a:t>
            </a:r>
            <a:r>
              <a:rPr kumimoji="0" lang="en-GB" sz="1600" b="1" i="0" u="none" strike="noStrike" kern="1200" cap="none" spc="0" normalizeH="0" baseline="0" noProof="0" err="1">
                <a:ln>
                  <a:noFill/>
                </a:ln>
                <a:solidFill>
                  <a:srgbClr val="000000"/>
                </a:solidFill>
                <a:effectLst/>
                <a:uLnTx/>
                <a:uFillTx/>
                <a:latin typeface="Times" pitchFamily="18" charset="0"/>
                <a:ea typeface="+mn-ea"/>
                <a:cs typeface="+mn-cs"/>
              </a:rPr>
              <a:t>DialogicTalk</a:t>
            </a:r>
            <a:endParaRPr kumimoji="0" lang="en-GB" sz="1600" b="1" i="0" u="none" strike="noStrike" kern="1200" cap="none" spc="0" normalizeH="0" baseline="0" noProof="0">
              <a:ln>
                <a:noFill/>
              </a:ln>
              <a:solidFill>
                <a:srgbClr val="000000"/>
              </a:solidFill>
              <a:effectLst/>
              <a:uLnTx/>
              <a:uFillTx/>
              <a:latin typeface="Times" pitchFamily="18" charset="0"/>
              <a:ea typeface="+mn-ea"/>
              <a:cs typeface="+mn-cs"/>
            </a:endParaRPr>
          </a:p>
        </p:txBody>
      </p:sp>
    </p:spTree>
    <p:extLst>
      <p:ext uri="{BB962C8B-B14F-4D97-AF65-F5344CB8AC3E}">
        <p14:creationId xmlns:p14="http://schemas.microsoft.com/office/powerpoint/2010/main" val="211121542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97B39A-1F28-49DA-96B2-C791A7F3CD61}"/>
              </a:ext>
            </a:extLst>
          </p:cNvPr>
          <p:cNvSpPr>
            <a:spLocks noGrp="1"/>
          </p:cNvSpPr>
          <p:nvPr>
            <p:ph type="title"/>
          </p:nvPr>
        </p:nvSpPr>
        <p:spPr>
          <a:xfrm>
            <a:off x="1" y="202556"/>
            <a:ext cx="12192000" cy="1348451"/>
          </a:xfrm>
        </p:spPr>
        <p:txBody>
          <a:bodyPr>
            <a:normAutofit fontScale="90000"/>
          </a:bodyPr>
          <a:lstStyle/>
          <a:p>
            <a:pPr algn="l"/>
            <a:r>
              <a:rPr lang="en-GB" dirty="0">
                <a:solidFill>
                  <a:schemeClr val="bg1"/>
                </a:solidFill>
              </a:rPr>
              <a:t>Wallpapering – Building the Field-Google Jam Board- Step 1</a:t>
            </a:r>
          </a:p>
        </p:txBody>
      </p:sp>
      <p:sp>
        <p:nvSpPr>
          <p:cNvPr id="4" name="Content Placeholder 3">
            <a:extLst>
              <a:ext uri="{FF2B5EF4-FFF2-40B4-BE49-F238E27FC236}">
                <a16:creationId xmlns:a16="http://schemas.microsoft.com/office/drawing/2014/main" id="{CAFBAD64-01A5-42D1-9CB8-0ED9954C33CB}"/>
              </a:ext>
            </a:extLst>
          </p:cNvPr>
          <p:cNvSpPr>
            <a:spLocks noGrp="1"/>
          </p:cNvSpPr>
          <p:nvPr>
            <p:ph sz="half" idx="1"/>
          </p:nvPr>
        </p:nvSpPr>
        <p:spPr>
          <a:xfrm>
            <a:off x="5634991" y="1551008"/>
            <a:ext cx="6113314" cy="4544992"/>
          </a:xfrm>
        </p:spPr>
        <p:txBody>
          <a:bodyPr>
            <a:noAutofit/>
          </a:bodyPr>
          <a:lstStyle/>
          <a:p>
            <a:pPr lvl="1">
              <a:buFont typeface="Arial" panose="020B0604020202020204" pitchFamily="34" charset="0"/>
              <a:buChar char="•"/>
            </a:pPr>
            <a:r>
              <a:rPr lang="en-GB" sz="2800">
                <a:solidFill>
                  <a:schemeClr val="tx1"/>
                </a:solidFill>
                <a:highlight>
                  <a:srgbClr val="00FF00"/>
                </a:highlight>
                <a:latin typeface="Arial" panose="020B0604020202020204" pitchFamily="34" charset="0"/>
                <a:cs typeface="Arial" panose="020B0604020202020204" pitchFamily="34" charset="0"/>
              </a:rPr>
              <a:t>Groups</a:t>
            </a:r>
            <a:r>
              <a:rPr lang="en-GB" sz="2800">
                <a:solidFill>
                  <a:schemeClr val="tx1"/>
                </a:solidFill>
                <a:latin typeface="Arial" panose="020B0604020202020204" pitchFamily="34" charset="0"/>
                <a:cs typeface="Arial" panose="020B0604020202020204" pitchFamily="34" charset="0"/>
              </a:rPr>
              <a:t> note down one thing they know about a topic on a post it note.</a:t>
            </a:r>
          </a:p>
          <a:p>
            <a:pPr lvl="1">
              <a:buFont typeface="Arial" panose="020B0604020202020204" pitchFamily="34" charset="0"/>
              <a:buChar char="•"/>
            </a:pPr>
            <a:r>
              <a:rPr lang="en-GB" sz="2800">
                <a:solidFill>
                  <a:schemeClr val="tx1"/>
                </a:solidFill>
                <a:latin typeface="Arial" panose="020B0604020202020204" pitchFamily="34" charset="0"/>
                <a:cs typeface="Arial" panose="020B0604020202020204" pitchFamily="34" charset="0"/>
              </a:rPr>
              <a:t>One person from each group puts the group’s notes on the walls around the class</a:t>
            </a:r>
          </a:p>
          <a:p>
            <a:pPr lvl="1">
              <a:buFont typeface="Arial" panose="020B0604020202020204" pitchFamily="34" charset="0"/>
              <a:buChar char="•"/>
            </a:pPr>
            <a:r>
              <a:rPr lang="en-GB" sz="2800">
                <a:solidFill>
                  <a:schemeClr val="tx1"/>
                </a:solidFill>
                <a:latin typeface="Arial" panose="020B0604020202020204" pitchFamily="34" charset="0"/>
                <a:cs typeface="Arial" panose="020B0604020202020204" pitchFamily="34" charset="0"/>
              </a:rPr>
              <a:t>Pupils walk around, </a:t>
            </a:r>
            <a:r>
              <a:rPr lang="en-GB" sz="2800">
                <a:solidFill>
                  <a:schemeClr val="tx1"/>
                </a:solidFill>
                <a:highlight>
                  <a:srgbClr val="00FF00"/>
                </a:highlight>
                <a:latin typeface="Arial" panose="020B0604020202020204" pitchFamily="34" charset="0"/>
                <a:cs typeface="Arial" panose="020B0604020202020204" pitchFamily="34" charset="0"/>
              </a:rPr>
              <a:t>read and evaluate </a:t>
            </a:r>
            <a:r>
              <a:rPr lang="en-GB" sz="2800">
                <a:solidFill>
                  <a:schemeClr val="tx1"/>
                </a:solidFill>
                <a:latin typeface="Arial" panose="020B0604020202020204" pitchFamily="34" charset="0"/>
                <a:cs typeface="Arial" panose="020B0604020202020204" pitchFamily="34" charset="0"/>
              </a:rPr>
              <a:t>comments.</a:t>
            </a:r>
          </a:p>
          <a:p>
            <a:pPr lvl="1">
              <a:buFont typeface="Arial" panose="020B0604020202020204" pitchFamily="34" charset="0"/>
              <a:buChar char="•"/>
            </a:pPr>
            <a:r>
              <a:rPr lang="en-GB" sz="2800">
                <a:solidFill>
                  <a:schemeClr val="tx1"/>
                </a:solidFill>
                <a:latin typeface="Arial" panose="020B0604020202020204" pitchFamily="34" charset="0"/>
                <a:cs typeface="Arial" panose="020B0604020202020204" pitchFamily="34" charset="0"/>
              </a:rPr>
              <a:t>They comment on what </a:t>
            </a:r>
            <a:r>
              <a:rPr lang="en-GB" sz="2800">
                <a:solidFill>
                  <a:schemeClr val="tx1"/>
                </a:solidFill>
                <a:highlight>
                  <a:srgbClr val="00FF00"/>
                </a:highlight>
                <a:latin typeface="Arial" panose="020B0604020202020204" pitchFamily="34" charset="0"/>
                <a:cs typeface="Arial" panose="020B0604020202020204" pitchFamily="34" charset="0"/>
              </a:rPr>
              <a:t>they agreed/disagreed on</a:t>
            </a:r>
            <a:r>
              <a:rPr lang="en-GB" sz="2800">
                <a:solidFill>
                  <a:schemeClr val="tx1"/>
                </a:solidFill>
                <a:latin typeface="Arial" panose="020B0604020202020204" pitchFamily="34" charset="0"/>
                <a:cs typeface="Arial" panose="020B0604020202020204" pitchFamily="34" charset="0"/>
              </a:rPr>
              <a:t> as a class activity.</a:t>
            </a:r>
            <a:endParaRPr lang="en-GB" sz="2800" dirty="0">
              <a:solidFill>
                <a:schemeClr val="tx1"/>
              </a:solidFill>
              <a:latin typeface="Arial" panose="020B060402020202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4AD046C7-BCAF-4352-9CFB-096C9FD5BB03}"/>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431009" y="1665355"/>
            <a:ext cx="2376270" cy="1649296"/>
          </a:xfrm>
          <a:prstGeom prst="rect">
            <a:avLst/>
          </a:prstGeom>
        </p:spPr>
      </p:pic>
      <p:pic>
        <p:nvPicPr>
          <p:cNvPr id="9" name="Picture 8">
            <a:extLst>
              <a:ext uri="{FF2B5EF4-FFF2-40B4-BE49-F238E27FC236}">
                <a16:creationId xmlns:a16="http://schemas.microsoft.com/office/drawing/2014/main" id="{FCF2CF42-A8EC-4221-87D8-266146F878D0}"/>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362587" y="3429000"/>
            <a:ext cx="4914755" cy="3069767"/>
          </a:xfrm>
          <a:prstGeom prst="rect">
            <a:avLst/>
          </a:prstGeom>
        </p:spPr>
      </p:pic>
      <p:pic>
        <p:nvPicPr>
          <p:cNvPr id="5" name="Picture 4" descr="Logo&#10;&#10;Description automatically generated">
            <a:extLst>
              <a:ext uri="{FF2B5EF4-FFF2-40B4-BE49-F238E27FC236}">
                <a16:creationId xmlns:a16="http://schemas.microsoft.com/office/drawing/2014/main" id="{EFAEEDCE-7D46-481E-8B50-370899BA8D23}"/>
              </a:ext>
            </a:extLst>
          </p:cNvPr>
          <p:cNvPicPr>
            <a:picLocks noChangeAspect="1"/>
          </p:cNvPicPr>
          <p:nvPr/>
        </p:nvPicPr>
        <p:blipFill>
          <a:blip r:embed="rId7">
            <a:extLst>
              <a:ext uri="{28A0092B-C50C-407E-A947-70E740481C1C}">
                <a14:useLocalDpi xmlns:a14="http://schemas.microsoft.com/office/drawing/2010/main" val="0"/>
              </a:ext>
              <a:ext uri="{837473B0-CC2E-450A-ABE3-18F120FF3D39}">
                <a1611:picAttrSrcUrl xmlns:a1611="http://schemas.microsoft.com/office/drawing/2016/11/main" r:id="rId8"/>
              </a:ext>
            </a:extLst>
          </a:blip>
          <a:stretch>
            <a:fillRect/>
          </a:stretch>
        </p:blipFill>
        <p:spPr>
          <a:xfrm>
            <a:off x="3164928" y="1642498"/>
            <a:ext cx="1695011" cy="1695011"/>
          </a:xfrm>
          <a:prstGeom prst="rect">
            <a:avLst/>
          </a:prstGeom>
        </p:spPr>
      </p:pic>
      <p:pic>
        <p:nvPicPr>
          <p:cNvPr id="3" name="Picture 2">
            <a:extLst>
              <a:ext uri="{FF2B5EF4-FFF2-40B4-BE49-F238E27FC236}">
                <a16:creationId xmlns:a16="http://schemas.microsoft.com/office/drawing/2014/main" id="{7E9A891A-3DA1-435A-8ABD-9A5E9DC28C53}"/>
              </a:ext>
            </a:extLst>
          </p:cNvPr>
          <p:cNvPicPr>
            <a:picLocks noChangeAspect="1"/>
          </p:cNvPicPr>
          <p:nvPr/>
        </p:nvPicPr>
        <p:blipFill>
          <a:blip r:embed="rId9"/>
          <a:stretch>
            <a:fillRect/>
          </a:stretch>
        </p:blipFill>
        <p:spPr>
          <a:xfrm>
            <a:off x="9661246" y="5693563"/>
            <a:ext cx="2444708" cy="1164437"/>
          </a:xfrm>
          <a:prstGeom prst="rect">
            <a:avLst/>
          </a:prstGeom>
        </p:spPr>
      </p:pic>
    </p:spTree>
    <p:extLst>
      <p:ext uri="{BB962C8B-B14F-4D97-AF65-F5344CB8AC3E}">
        <p14:creationId xmlns:p14="http://schemas.microsoft.com/office/powerpoint/2010/main" val="13572708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17231" y="251036"/>
            <a:ext cx="10772775" cy="1658198"/>
          </a:xfrm>
        </p:spPr>
        <p:txBody>
          <a:bodyPr>
            <a:normAutofit/>
          </a:bodyPr>
          <a:lstStyle/>
          <a:p>
            <a:r>
              <a:rPr lang="en-GB">
                <a:solidFill>
                  <a:schemeClr val="bg1"/>
                </a:solidFill>
                <a:latin typeface="Sassoon Primary Infant" pitchFamily="2" charset="0"/>
              </a:rPr>
              <a:t>DfE Definition of EAL learner</a:t>
            </a:r>
          </a:p>
        </p:txBody>
      </p:sp>
      <p:graphicFrame>
        <p:nvGraphicFramePr>
          <p:cNvPr id="6" name="Content Placeholder 2">
            <a:extLst>
              <a:ext uri="{FF2B5EF4-FFF2-40B4-BE49-F238E27FC236}">
                <a16:creationId xmlns:a16="http://schemas.microsoft.com/office/drawing/2014/main" id="{078B894D-1169-4AC6-8387-AC953AA8B8A6}"/>
              </a:ext>
            </a:extLst>
          </p:cNvPr>
          <p:cNvGraphicFramePr>
            <a:graphicFrameLocks noGrp="1"/>
          </p:cNvGraphicFramePr>
          <p:nvPr>
            <p:ph idx="1"/>
            <p:extLst>
              <p:ext uri="{D42A27DB-BD31-4B8C-83A1-F6EECF244321}">
                <p14:modId xmlns:p14="http://schemas.microsoft.com/office/powerpoint/2010/main" val="3212747"/>
              </p:ext>
            </p:extLst>
          </p:nvPr>
        </p:nvGraphicFramePr>
        <p:xfrm>
          <a:off x="4709160" y="2125980"/>
          <a:ext cx="7223760" cy="44809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Picture 3"/>
          <p:cNvPicPr>
            <a:picLocks noChangeAspect="1"/>
          </p:cNvPicPr>
          <p:nvPr/>
        </p:nvPicPr>
        <p:blipFill>
          <a:blip r:embed="rId8"/>
          <a:stretch>
            <a:fillRect/>
          </a:stretch>
        </p:blipFill>
        <p:spPr>
          <a:xfrm>
            <a:off x="350520" y="1909234"/>
            <a:ext cx="4269775" cy="3164283"/>
          </a:xfrm>
          <a:prstGeom prst="rect">
            <a:avLst/>
          </a:prstGeom>
        </p:spPr>
      </p:pic>
    </p:spTree>
    <p:extLst>
      <p:ext uri="{BB962C8B-B14F-4D97-AF65-F5344CB8AC3E}">
        <p14:creationId xmlns:p14="http://schemas.microsoft.com/office/powerpoint/2010/main" val="31421195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8620" y="181143"/>
            <a:ext cx="11092180" cy="1555584"/>
          </a:xfrm>
        </p:spPr>
        <p:txBody>
          <a:bodyPr/>
          <a:lstStyle/>
          <a:p>
            <a:r>
              <a:rPr lang="en-GB" dirty="0">
                <a:latin typeface="Sassoon Primary Infant" pitchFamily="2" charset="0"/>
              </a:rPr>
              <a:t>Scaffolding Writing</a:t>
            </a:r>
          </a:p>
        </p:txBody>
      </p:sp>
      <p:sp>
        <p:nvSpPr>
          <p:cNvPr id="3" name="Text Placeholder 2">
            <a:extLst>
              <a:ext uri="{FF2B5EF4-FFF2-40B4-BE49-F238E27FC236}">
                <a16:creationId xmlns:a16="http://schemas.microsoft.com/office/drawing/2014/main" id="{C84568AD-C2F3-4297-A419-4E9B9B6A6489}"/>
              </a:ext>
            </a:extLst>
          </p:cNvPr>
          <p:cNvSpPr>
            <a:spLocks noGrp="1"/>
          </p:cNvSpPr>
          <p:nvPr>
            <p:ph type="body" sz="half" idx="1"/>
          </p:nvPr>
        </p:nvSpPr>
        <p:spPr>
          <a:xfrm>
            <a:off x="518984" y="1433385"/>
            <a:ext cx="4538791" cy="4662616"/>
          </a:xfrm>
        </p:spPr>
        <p:txBody>
          <a:bodyPr>
            <a:normAutofit/>
          </a:bodyPr>
          <a:lstStyle/>
          <a:p>
            <a:pPr>
              <a:buClr>
                <a:srgbClr val="FF0000"/>
              </a:buClr>
            </a:pPr>
            <a:r>
              <a:rPr lang="en-GB" dirty="0" err="1"/>
              <a:t>Encouage</a:t>
            </a:r>
            <a:r>
              <a:rPr lang="en-GB" dirty="0"/>
              <a:t> writing in first language;</a:t>
            </a:r>
          </a:p>
          <a:p>
            <a:pPr>
              <a:buClr>
                <a:srgbClr val="FF0000"/>
              </a:buClr>
            </a:pPr>
            <a:r>
              <a:rPr lang="en-GB" dirty="0"/>
              <a:t>scaffold writing through</a:t>
            </a:r>
          </a:p>
          <a:p>
            <a:pPr lvl="1">
              <a:buClr>
                <a:srgbClr val="FF0000"/>
              </a:buClr>
            </a:pPr>
            <a:r>
              <a:rPr lang="en-GB" dirty="0"/>
              <a:t>substitution tables;</a:t>
            </a:r>
          </a:p>
          <a:p>
            <a:pPr lvl="1">
              <a:buClr>
                <a:srgbClr val="FF0000"/>
              </a:buClr>
            </a:pPr>
            <a:r>
              <a:rPr lang="en-GB" dirty="0"/>
              <a:t>matching sentence halves</a:t>
            </a:r>
          </a:p>
          <a:p>
            <a:pPr lvl="1">
              <a:buClr>
                <a:srgbClr val="FF0000"/>
              </a:buClr>
            </a:pPr>
            <a:r>
              <a:rPr lang="en-GB" dirty="0"/>
              <a:t>cloze</a:t>
            </a:r>
          </a:p>
          <a:p>
            <a:pPr>
              <a:buClr>
                <a:srgbClr val="FF0000"/>
              </a:buClr>
            </a:pPr>
            <a:r>
              <a:rPr lang="en-GB" dirty="0"/>
              <a:t>use labelling activities;</a:t>
            </a:r>
          </a:p>
          <a:p>
            <a:pPr marL="0" indent="0">
              <a:buClr>
                <a:srgbClr val="FF0000"/>
              </a:buClr>
              <a:buNone/>
            </a:pPr>
            <a:r>
              <a:rPr lang="en-GB" dirty="0"/>
              <a:t>provide writing frames with sentence starters for longer pieces of writing;</a:t>
            </a:r>
          </a:p>
          <a:p>
            <a:pPr>
              <a:buClr>
                <a:srgbClr val="FF0000"/>
              </a:buClr>
            </a:pPr>
            <a:r>
              <a:rPr lang="en-GB" dirty="0"/>
              <a:t>orally rehearse sentences;</a:t>
            </a:r>
          </a:p>
          <a:p>
            <a:endParaRPr lang="en-GB" dirty="0"/>
          </a:p>
          <a:p>
            <a:endParaRPr lang="en-GB" dirty="0"/>
          </a:p>
        </p:txBody>
      </p:sp>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a:off x="4436089" y="2986412"/>
            <a:ext cx="4217653" cy="3163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0800000">
            <a:off x="8668465" y="3720616"/>
            <a:ext cx="3287181" cy="24653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a:extLst>
              <a:ext uri="{FF2B5EF4-FFF2-40B4-BE49-F238E27FC236}">
                <a16:creationId xmlns:a16="http://schemas.microsoft.com/office/drawing/2014/main" id="{A2ECFB42-346A-4D7C-9206-9FA1ACBD2264}"/>
              </a:ext>
            </a:extLst>
          </p:cNvPr>
          <p:cNvPicPr>
            <a:picLocks noChangeAspect="1"/>
          </p:cNvPicPr>
          <p:nvPr/>
        </p:nvPicPr>
        <p:blipFill>
          <a:blip r:embed="rId5"/>
          <a:stretch>
            <a:fillRect/>
          </a:stretch>
        </p:blipFill>
        <p:spPr>
          <a:xfrm>
            <a:off x="5908675" y="209857"/>
            <a:ext cx="3115326" cy="1694835"/>
          </a:xfrm>
          <a:prstGeom prst="rect">
            <a:avLst/>
          </a:prstGeom>
        </p:spPr>
      </p:pic>
      <p:pic>
        <p:nvPicPr>
          <p:cNvPr id="6" name="Picture 5">
            <a:extLst>
              <a:ext uri="{FF2B5EF4-FFF2-40B4-BE49-F238E27FC236}">
                <a16:creationId xmlns:a16="http://schemas.microsoft.com/office/drawing/2014/main" id="{38EB9CE1-7DD5-4F9F-B4A2-91A69EEE3305}"/>
              </a:ext>
            </a:extLst>
          </p:cNvPr>
          <p:cNvPicPr>
            <a:picLocks noChangeAspect="1"/>
          </p:cNvPicPr>
          <p:nvPr/>
        </p:nvPicPr>
        <p:blipFill rotWithShape="1">
          <a:blip r:embed="rId6"/>
          <a:srcRect l="29729" t="29158" r="26641" b="16276"/>
          <a:stretch/>
        </p:blipFill>
        <p:spPr>
          <a:xfrm>
            <a:off x="8738336" y="917019"/>
            <a:ext cx="3357353" cy="2361892"/>
          </a:xfrm>
          <a:prstGeom prst="rect">
            <a:avLst/>
          </a:prstGeom>
        </p:spPr>
      </p:pic>
    </p:spTree>
    <p:extLst>
      <p:ext uri="{BB962C8B-B14F-4D97-AF65-F5344CB8AC3E}">
        <p14:creationId xmlns:p14="http://schemas.microsoft.com/office/powerpoint/2010/main" val="408719658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8F8C38-7C13-4EBF-B82A-49454E4D0E48}"/>
              </a:ext>
            </a:extLst>
          </p:cNvPr>
          <p:cNvSpPr>
            <a:spLocks noGrp="1"/>
          </p:cNvSpPr>
          <p:nvPr>
            <p:ph type="title"/>
          </p:nvPr>
        </p:nvSpPr>
        <p:spPr>
          <a:xfrm>
            <a:off x="275100" y="548702"/>
            <a:ext cx="5649238" cy="1204143"/>
          </a:xfrm>
        </p:spPr>
        <p:txBody>
          <a:bodyPr>
            <a:normAutofit fontScale="90000"/>
          </a:bodyPr>
          <a:lstStyle/>
          <a:p>
            <a:r>
              <a:rPr lang="en-GB" dirty="0">
                <a:solidFill>
                  <a:schemeClr val="bg1"/>
                </a:solidFill>
              </a:rPr>
              <a:t>Substitution Tables/ Top and tail sentences</a:t>
            </a:r>
          </a:p>
        </p:txBody>
      </p:sp>
      <p:sp>
        <p:nvSpPr>
          <p:cNvPr id="4" name="Rectangle 1">
            <a:extLst>
              <a:ext uri="{FF2B5EF4-FFF2-40B4-BE49-F238E27FC236}">
                <a16:creationId xmlns:a16="http://schemas.microsoft.com/office/drawing/2014/main" id="{94D5FDCA-BA4C-44C6-849D-E491A6B51A8B}"/>
              </a:ext>
            </a:extLst>
          </p:cNvPr>
          <p:cNvSpPr>
            <a:spLocks noChangeArrowheads="1"/>
          </p:cNvSpPr>
          <p:nvPr/>
        </p:nvSpPr>
        <p:spPr bwMode="auto">
          <a:xfrm>
            <a:off x="1320318" y="173783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pic>
        <p:nvPicPr>
          <p:cNvPr id="7" name="Picture 6">
            <a:extLst>
              <a:ext uri="{FF2B5EF4-FFF2-40B4-BE49-F238E27FC236}">
                <a16:creationId xmlns:a16="http://schemas.microsoft.com/office/drawing/2014/main" id="{854A895C-7988-4A89-A941-24DD72CD9526}"/>
              </a:ext>
            </a:extLst>
          </p:cNvPr>
          <p:cNvPicPr>
            <a:picLocks noChangeAspect="1"/>
          </p:cNvPicPr>
          <p:nvPr/>
        </p:nvPicPr>
        <p:blipFill rotWithShape="1">
          <a:blip r:embed="rId3"/>
          <a:srcRect l="12383" t="11163" r="14186" b="7132"/>
          <a:stretch/>
        </p:blipFill>
        <p:spPr>
          <a:xfrm>
            <a:off x="99737" y="3215529"/>
            <a:ext cx="5678108" cy="3553875"/>
          </a:xfrm>
          <a:prstGeom prst="rect">
            <a:avLst/>
          </a:prstGeom>
        </p:spPr>
      </p:pic>
      <p:pic>
        <p:nvPicPr>
          <p:cNvPr id="9" name="Picture 8">
            <a:extLst>
              <a:ext uri="{FF2B5EF4-FFF2-40B4-BE49-F238E27FC236}">
                <a16:creationId xmlns:a16="http://schemas.microsoft.com/office/drawing/2014/main" id="{07DEF415-A11E-4B93-BE66-342EC5DE541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50796" y="314570"/>
            <a:ext cx="5334000" cy="2876550"/>
          </a:xfrm>
          <a:prstGeom prst="rect">
            <a:avLst/>
          </a:prstGeom>
        </p:spPr>
      </p:pic>
      <p:pic>
        <p:nvPicPr>
          <p:cNvPr id="10" name="Picture 9">
            <a:extLst>
              <a:ext uri="{FF2B5EF4-FFF2-40B4-BE49-F238E27FC236}">
                <a16:creationId xmlns:a16="http://schemas.microsoft.com/office/drawing/2014/main" id="{0DB8B0A8-BBB9-4D3B-BF05-EE2A7E574CB7}"/>
              </a:ext>
            </a:extLst>
          </p:cNvPr>
          <p:cNvPicPr>
            <a:picLocks noChangeAspect="1"/>
          </p:cNvPicPr>
          <p:nvPr/>
        </p:nvPicPr>
        <p:blipFill>
          <a:blip r:embed="rId5"/>
          <a:stretch>
            <a:fillRect/>
          </a:stretch>
        </p:blipFill>
        <p:spPr>
          <a:xfrm>
            <a:off x="5824601" y="3759362"/>
            <a:ext cx="6267662" cy="2769054"/>
          </a:xfrm>
          <a:prstGeom prst="rect">
            <a:avLst/>
          </a:prstGeom>
        </p:spPr>
      </p:pic>
      <p:pic>
        <p:nvPicPr>
          <p:cNvPr id="11" name="Picture 10">
            <a:extLst>
              <a:ext uri="{FF2B5EF4-FFF2-40B4-BE49-F238E27FC236}">
                <a16:creationId xmlns:a16="http://schemas.microsoft.com/office/drawing/2014/main" id="{FD6684C9-F9C7-4CB4-BFBC-B83B529A3C8C}"/>
              </a:ext>
            </a:extLst>
          </p:cNvPr>
          <p:cNvPicPr>
            <a:picLocks noChangeAspect="1"/>
          </p:cNvPicPr>
          <p:nvPr/>
        </p:nvPicPr>
        <p:blipFill>
          <a:blip r:embed="rId6"/>
          <a:stretch>
            <a:fillRect/>
          </a:stretch>
        </p:blipFill>
        <p:spPr>
          <a:xfrm>
            <a:off x="5567813" y="6543430"/>
            <a:ext cx="7348338" cy="451948"/>
          </a:xfrm>
          <a:prstGeom prst="rect">
            <a:avLst/>
          </a:prstGeom>
        </p:spPr>
      </p:pic>
      <p:sp>
        <p:nvSpPr>
          <p:cNvPr id="12" name="TextBox 11">
            <a:extLst>
              <a:ext uri="{FF2B5EF4-FFF2-40B4-BE49-F238E27FC236}">
                <a16:creationId xmlns:a16="http://schemas.microsoft.com/office/drawing/2014/main" id="{19C77D1C-EBAF-4439-A53F-1786D4598678}"/>
              </a:ext>
            </a:extLst>
          </p:cNvPr>
          <p:cNvSpPr txBox="1"/>
          <p:nvPr/>
        </p:nvSpPr>
        <p:spPr>
          <a:xfrm>
            <a:off x="7708381" y="3215529"/>
            <a:ext cx="2818829" cy="369326"/>
          </a:xfrm>
          <a:prstGeom prst="rect">
            <a:avLst/>
          </a:prstGeom>
          <a:noFill/>
        </p:spPr>
        <p:txBody>
          <a:bodyPr wrap="square" rtlCol="0">
            <a:spAutoFit/>
          </a:bodyPr>
          <a:lstStyle/>
          <a:p>
            <a:r>
              <a:rPr lang="en-GB" dirty="0"/>
              <a:t>EAL in the Daylight J. </a:t>
            </a:r>
            <a:r>
              <a:rPr lang="en-GB" dirty="0" err="1"/>
              <a:t>Bifield</a:t>
            </a:r>
            <a:endParaRPr lang="en-GB" dirty="0"/>
          </a:p>
        </p:txBody>
      </p:sp>
      <p:pic>
        <p:nvPicPr>
          <p:cNvPr id="13" name="Picture 12">
            <a:extLst>
              <a:ext uri="{FF2B5EF4-FFF2-40B4-BE49-F238E27FC236}">
                <a16:creationId xmlns:a16="http://schemas.microsoft.com/office/drawing/2014/main" id="{FF0FA1A0-E7C6-420F-A2E2-A7A6EB5B6E0D}"/>
              </a:ext>
            </a:extLst>
          </p:cNvPr>
          <p:cNvPicPr>
            <a:picLocks noChangeAspect="1"/>
          </p:cNvPicPr>
          <p:nvPr/>
        </p:nvPicPr>
        <p:blipFill>
          <a:blip r:embed="rId7"/>
          <a:stretch>
            <a:fillRect/>
          </a:stretch>
        </p:blipFill>
        <p:spPr>
          <a:xfrm>
            <a:off x="5269230" y="96908"/>
            <a:ext cx="1543050" cy="1070180"/>
          </a:xfrm>
          <a:prstGeom prst="rect">
            <a:avLst/>
          </a:prstGeom>
        </p:spPr>
      </p:pic>
      <p:sp>
        <p:nvSpPr>
          <p:cNvPr id="14" name="Text Box 2">
            <a:extLst>
              <a:ext uri="{FF2B5EF4-FFF2-40B4-BE49-F238E27FC236}">
                <a16:creationId xmlns:a16="http://schemas.microsoft.com/office/drawing/2014/main" id="{86A3288C-1E00-4018-9F50-05ECB0CE4757}"/>
              </a:ext>
            </a:extLst>
          </p:cNvPr>
          <p:cNvSpPr txBox="1">
            <a:spLocks noChangeArrowheads="1"/>
          </p:cNvSpPr>
          <p:nvPr/>
        </p:nvSpPr>
        <p:spPr bwMode="auto">
          <a:xfrm>
            <a:off x="1989661" y="2103120"/>
            <a:ext cx="4822619" cy="1481733"/>
          </a:xfrm>
          <a:prstGeom prst="rect">
            <a:avLst/>
          </a:prstGeom>
          <a:solidFill>
            <a:srgbClr val="99CC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ts val="1000"/>
              </a:spcAft>
            </a:pPr>
            <a:r>
              <a:rPr lang="en-GB" sz="1200" dirty="0">
                <a:solidFill>
                  <a:srgbClr val="0000CC"/>
                </a:solidFill>
                <a:latin typeface="Comic Sans MS" pitchFamily="66" charset="0"/>
                <a:cs typeface="Arial" pitchFamily="34" charset="0"/>
              </a:rPr>
              <a:t>Tropical rainforests cover                        rainforest in the world.</a:t>
            </a:r>
          </a:p>
          <a:p>
            <a:pPr fontAlgn="base">
              <a:spcBef>
                <a:spcPct val="0"/>
              </a:spcBef>
              <a:spcAft>
                <a:spcPts val="1000"/>
              </a:spcAft>
            </a:pPr>
            <a:endParaRPr lang="en-GB" sz="1200" dirty="0">
              <a:solidFill>
                <a:srgbClr val="0000CC"/>
              </a:solidFill>
              <a:latin typeface="Comic Sans MS" pitchFamily="66" charset="0"/>
              <a:cs typeface="Arial" pitchFamily="34" charset="0"/>
            </a:endParaRPr>
          </a:p>
          <a:p>
            <a:pPr fontAlgn="base">
              <a:spcBef>
                <a:spcPct val="0"/>
              </a:spcBef>
              <a:spcAft>
                <a:spcPts val="1000"/>
              </a:spcAft>
            </a:pPr>
            <a:r>
              <a:rPr lang="en-GB" sz="1200" dirty="0">
                <a:solidFill>
                  <a:srgbClr val="0000CC"/>
                </a:solidFill>
                <a:latin typeface="Comic Sans MS" pitchFamily="66" charset="0"/>
                <a:cs typeface="Arial" pitchFamily="34" charset="0"/>
              </a:rPr>
              <a:t>The Amazon is the largest                        from rainforests.</a:t>
            </a:r>
          </a:p>
          <a:p>
            <a:pPr fontAlgn="base">
              <a:spcBef>
                <a:spcPct val="0"/>
              </a:spcBef>
              <a:spcAft>
                <a:spcPts val="1000"/>
              </a:spcAft>
            </a:pPr>
            <a:endParaRPr lang="en-GB" sz="1200" dirty="0">
              <a:solidFill>
                <a:srgbClr val="0000CC"/>
              </a:solidFill>
              <a:latin typeface="Comic Sans MS" pitchFamily="66" charset="0"/>
              <a:cs typeface="Arial" pitchFamily="34" charset="0"/>
            </a:endParaRPr>
          </a:p>
          <a:p>
            <a:pPr fontAlgn="base">
              <a:spcBef>
                <a:spcPct val="0"/>
              </a:spcBef>
              <a:spcAft>
                <a:spcPts val="1000"/>
              </a:spcAft>
            </a:pPr>
            <a:r>
              <a:rPr lang="en-GB" sz="1200" dirty="0">
                <a:solidFill>
                  <a:srgbClr val="0000CC"/>
                </a:solidFill>
                <a:latin typeface="Comic Sans MS" pitchFamily="66" charset="0"/>
                <a:cs typeface="Arial" pitchFamily="34" charset="0"/>
              </a:rPr>
              <a:t>25% of modern medicines come from        7% of the earth.</a:t>
            </a:r>
            <a:endParaRPr lang="en-US" sz="1200" dirty="0">
              <a:solidFill>
                <a:srgbClr val="0000CC"/>
              </a:solidFill>
              <a:latin typeface="Arial" pitchFamily="34" charset="0"/>
              <a:cs typeface="Arial" pitchFamily="34" charset="0"/>
            </a:endParaRPr>
          </a:p>
        </p:txBody>
      </p:sp>
      <p:cxnSp>
        <p:nvCxnSpPr>
          <p:cNvPr id="15" name="Straight Connector 14">
            <a:extLst>
              <a:ext uri="{FF2B5EF4-FFF2-40B4-BE49-F238E27FC236}">
                <a16:creationId xmlns:a16="http://schemas.microsoft.com/office/drawing/2014/main" id="{28FDD44E-739B-45F0-9DDC-4624E471F372}"/>
              </a:ext>
            </a:extLst>
          </p:cNvPr>
          <p:cNvCxnSpPr/>
          <p:nvPr/>
        </p:nvCxnSpPr>
        <p:spPr>
          <a:xfrm>
            <a:off x="4081372" y="2301835"/>
            <a:ext cx="936104" cy="115212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7466824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4F7634-3903-4F15-B439-51CD891B98D1}"/>
              </a:ext>
            </a:extLst>
          </p:cNvPr>
          <p:cNvSpPr>
            <a:spLocks noGrp="1"/>
          </p:cNvSpPr>
          <p:nvPr>
            <p:ph type="title"/>
          </p:nvPr>
        </p:nvSpPr>
        <p:spPr>
          <a:xfrm>
            <a:off x="233839" y="5001682"/>
            <a:ext cx="8818562" cy="1507067"/>
          </a:xfrm>
        </p:spPr>
        <p:txBody>
          <a:bodyPr/>
          <a:lstStyle/>
          <a:p>
            <a:r>
              <a:rPr lang="en-GB" dirty="0">
                <a:solidFill>
                  <a:schemeClr val="bg1"/>
                </a:solidFill>
              </a:rPr>
              <a:t>Scaffolding answering an Exam question- Year 11 English</a:t>
            </a:r>
          </a:p>
        </p:txBody>
      </p:sp>
      <p:pic>
        <p:nvPicPr>
          <p:cNvPr id="4" name="Picture 3">
            <a:extLst>
              <a:ext uri="{FF2B5EF4-FFF2-40B4-BE49-F238E27FC236}">
                <a16:creationId xmlns:a16="http://schemas.microsoft.com/office/drawing/2014/main" id="{71777852-6145-4032-A253-A4FB101C6AFB}"/>
              </a:ext>
            </a:extLst>
          </p:cNvPr>
          <p:cNvPicPr>
            <a:picLocks noChangeAspect="1"/>
          </p:cNvPicPr>
          <p:nvPr/>
        </p:nvPicPr>
        <p:blipFill rotWithShape="1">
          <a:blip r:embed="rId3"/>
          <a:srcRect l="15370" t="27655" r="14629" b="8148"/>
          <a:stretch/>
        </p:blipFill>
        <p:spPr>
          <a:xfrm>
            <a:off x="233839" y="169334"/>
            <a:ext cx="9367318" cy="4832348"/>
          </a:xfrm>
          <a:prstGeom prst="rect">
            <a:avLst/>
          </a:prstGeom>
        </p:spPr>
      </p:pic>
      <p:sp>
        <p:nvSpPr>
          <p:cNvPr id="5" name="Rectangle 4">
            <a:extLst>
              <a:ext uri="{FF2B5EF4-FFF2-40B4-BE49-F238E27FC236}">
                <a16:creationId xmlns:a16="http://schemas.microsoft.com/office/drawing/2014/main" id="{0ECD4052-34F5-4357-BC1D-9F3550705EDB}"/>
              </a:ext>
            </a:extLst>
          </p:cNvPr>
          <p:cNvSpPr/>
          <p:nvPr/>
        </p:nvSpPr>
        <p:spPr>
          <a:xfrm>
            <a:off x="9052401" y="5314949"/>
            <a:ext cx="2684487" cy="119380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t>Advanced EAL Learner</a:t>
            </a:r>
          </a:p>
        </p:txBody>
      </p:sp>
    </p:spTree>
    <p:extLst>
      <p:ext uri="{BB962C8B-B14F-4D97-AF65-F5344CB8AC3E}">
        <p14:creationId xmlns:p14="http://schemas.microsoft.com/office/powerpoint/2010/main" val="172201751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8EFB703-E8E1-482E-9352-EE10A7EFDA3D}"/>
              </a:ext>
            </a:extLst>
          </p:cNvPr>
          <p:cNvSpPr>
            <a:spLocks noGrp="1"/>
          </p:cNvSpPr>
          <p:nvPr>
            <p:ph type="title"/>
          </p:nvPr>
        </p:nvSpPr>
        <p:spPr>
          <a:xfrm>
            <a:off x="4661860" y="4487332"/>
            <a:ext cx="5627258" cy="1507067"/>
          </a:xfrm>
        </p:spPr>
        <p:txBody>
          <a:bodyPr vert="horz" lIns="91440" tIns="45720" rIns="91440" bIns="45720" rtlCol="0" anchor="ctr">
            <a:normAutofit/>
          </a:bodyPr>
          <a:lstStyle/>
          <a:p>
            <a:pPr>
              <a:lnSpc>
                <a:spcPct val="90000"/>
              </a:lnSpc>
            </a:pPr>
            <a:r>
              <a:rPr lang="en-US" sz="3300" dirty="0">
                <a:solidFill>
                  <a:schemeClr val="bg1"/>
                </a:solidFill>
              </a:rPr>
              <a:t>Step 2-Modelling and Deconstruction activity - </a:t>
            </a:r>
            <a:r>
              <a:rPr lang="en-US" sz="3300" dirty="0" err="1">
                <a:solidFill>
                  <a:schemeClr val="bg1"/>
                </a:solidFill>
              </a:rPr>
              <a:t>Dictogloss</a:t>
            </a:r>
            <a:endParaRPr lang="en-US" sz="3300" dirty="0">
              <a:solidFill>
                <a:schemeClr val="bg1"/>
              </a:solidFill>
            </a:endParaRPr>
          </a:p>
        </p:txBody>
      </p:sp>
      <p:pic>
        <p:nvPicPr>
          <p:cNvPr id="7" name="Picture 6">
            <a:extLst>
              <a:ext uri="{FF2B5EF4-FFF2-40B4-BE49-F238E27FC236}">
                <a16:creationId xmlns:a16="http://schemas.microsoft.com/office/drawing/2014/main" id="{050400A4-D58B-411C-914D-97B2360F2195}"/>
              </a:ext>
            </a:extLst>
          </p:cNvPr>
          <p:cNvPicPr>
            <a:picLocks noChangeAspect="1"/>
          </p:cNvPicPr>
          <p:nvPr/>
        </p:nvPicPr>
        <p:blipFill rotWithShape="1">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l="4168" r="3173" b="4"/>
          <a:stretch/>
        </p:blipFill>
        <p:spPr>
          <a:xfrm>
            <a:off x="696965" y="117383"/>
            <a:ext cx="3337560" cy="2404227"/>
          </a:xfrm>
          <a:custGeom>
            <a:avLst/>
            <a:gdLst/>
            <a:ahLst/>
            <a:cxnLst/>
            <a:rect l="l" t="t" r="r" b="b"/>
            <a:pathLst>
              <a:path w="3337560" h="2404227">
                <a:moveTo>
                  <a:pt x="384420" y="0"/>
                </a:moveTo>
                <a:lnTo>
                  <a:pt x="3337560" y="0"/>
                </a:lnTo>
                <a:lnTo>
                  <a:pt x="3337560" y="2404227"/>
                </a:lnTo>
                <a:lnTo>
                  <a:pt x="0" y="2404227"/>
                </a:lnTo>
                <a:lnTo>
                  <a:pt x="0" y="384420"/>
                </a:lnTo>
                <a:close/>
              </a:path>
            </a:pathLst>
          </a:custGeom>
        </p:spPr>
      </p:pic>
      <p:pic>
        <p:nvPicPr>
          <p:cNvPr id="4" name="Picture 3">
            <a:extLst>
              <a:ext uri="{FF2B5EF4-FFF2-40B4-BE49-F238E27FC236}">
                <a16:creationId xmlns:a16="http://schemas.microsoft.com/office/drawing/2014/main" id="{1B09A455-2391-48F4-8F6C-4285B0D60AB7}"/>
              </a:ext>
            </a:extLst>
          </p:cNvPr>
          <p:cNvPicPr>
            <a:picLocks noChangeAspect="1"/>
          </p:cNvPicPr>
          <p:nvPr/>
        </p:nvPicPr>
        <p:blipFill rotWithShape="1">
          <a:blip r:embed="rId5"/>
          <a:srcRect l="103" r="53" b="3"/>
          <a:stretch/>
        </p:blipFill>
        <p:spPr>
          <a:xfrm>
            <a:off x="1227935" y="3254124"/>
            <a:ext cx="3337560" cy="2397590"/>
          </a:xfrm>
          <a:custGeom>
            <a:avLst/>
            <a:gdLst/>
            <a:ahLst/>
            <a:cxnLst/>
            <a:rect l="l" t="t" r="r" b="b"/>
            <a:pathLst>
              <a:path w="3337560" h="2397590">
                <a:moveTo>
                  <a:pt x="0" y="0"/>
                </a:moveTo>
                <a:lnTo>
                  <a:pt x="3337560" y="0"/>
                </a:lnTo>
                <a:lnTo>
                  <a:pt x="3337560" y="2013170"/>
                </a:lnTo>
                <a:lnTo>
                  <a:pt x="2953140" y="2397590"/>
                </a:lnTo>
                <a:lnTo>
                  <a:pt x="0" y="2397590"/>
                </a:lnTo>
                <a:close/>
              </a:path>
            </a:pathLst>
          </a:custGeom>
        </p:spPr>
      </p:pic>
      <p:sp>
        <p:nvSpPr>
          <p:cNvPr id="2" name="Rectangle 1"/>
          <p:cNvSpPr/>
          <p:nvPr/>
        </p:nvSpPr>
        <p:spPr>
          <a:xfrm>
            <a:off x="4469130" y="434340"/>
            <a:ext cx="6766560" cy="4352946"/>
          </a:xfrm>
          <a:prstGeom prst="rect">
            <a:avLst/>
          </a:prstGeom>
        </p:spPr>
        <p:txBody>
          <a:bodyPr vert="horz" lIns="91440" tIns="45720" rIns="91440" bIns="45720" rtlCol="0" anchor="ctr">
            <a:normAutofit/>
          </a:bodyPr>
          <a:lstStyle/>
          <a:p>
            <a:pPr marL="342900" marR="0" lvl="0" indent="-342900" fontAlgn="auto">
              <a:lnSpc>
                <a:spcPct val="90000"/>
              </a:lnSpc>
              <a:spcBef>
                <a:spcPct val="20000"/>
              </a:spcBef>
              <a:spcAft>
                <a:spcPts val="600"/>
              </a:spcAft>
              <a:buClr>
                <a:schemeClr val="tx1"/>
              </a:buClr>
              <a:buSzPct val="80000"/>
              <a:buFont typeface="Wingdings 3" panose="05040102010807070707" pitchFamily="18" charset="2"/>
              <a:buChar char=""/>
              <a:tabLst/>
              <a:defRPr/>
            </a:pPr>
            <a:r>
              <a:rPr kumimoji="0" lang="en-US" sz="2000" b="0" i="0" u="none" strike="noStrike" spc="0" normalizeH="0" baseline="0" noProof="0" dirty="0">
                <a:ln>
                  <a:noFill/>
                </a:ln>
                <a:solidFill>
                  <a:schemeClr val="bg1"/>
                </a:solidFill>
                <a:uLnTx/>
                <a:uFillTx/>
              </a:rPr>
              <a:t>The teacher reads a short text on a familiar topic at normal speed.</a:t>
            </a:r>
          </a:p>
          <a:p>
            <a:pPr marL="342900" marR="0" lvl="0" indent="-342900" fontAlgn="auto">
              <a:lnSpc>
                <a:spcPct val="90000"/>
              </a:lnSpc>
              <a:spcBef>
                <a:spcPct val="20000"/>
              </a:spcBef>
              <a:spcAft>
                <a:spcPts val="600"/>
              </a:spcAft>
              <a:buClr>
                <a:schemeClr val="tx1"/>
              </a:buClr>
              <a:buSzPct val="80000"/>
              <a:buFont typeface="Wingdings 3" panose="05040102010807070707" pitchFamily="18" charset="2"/>
              <a:buChar char=""/>
              <a:tabLst/>
              <a:defRPr/>
            </a:pPr>
            <a:r>
              <a:rPr kumimoji="0" lang="en-US" sz="2000" b="0" i="0" u="none" strike="noStrike" spc="0" normalizeH="0" baseline="0" noProof="0" dirty="0">
                <a:ln>
                  <a:noFill/>
                </a:ln>
                <a:solidFill>
                  <a:schemeClr val="bg1"/>
                </a:solidFill>
                <a:uLnTx/>
                <a:uFillTx/>
              </a:rPr>
              <a:t>The learners listen and take notes.</a:t>
            </a:r>
          </a:p>
          <a:p>
            <a:pPr marL="342900" marR="0" lvl="0" indent="-342900" fontAlgn="auto">
              <a:lnSpc>
                <a:spcPct val="90000"/>
              </a:lnSpc>
              <a:spcBef>
                <a:spcPct val="20000"/>
              </a:spcBef>
              <a:spcAft>
                <a:spcPts val="600"/>
              </a:spcAft>
              <a:buClr>
                <a:schemeClr val="tx1"/>
              </a:buClr>
              <a:buSzPct val="80000"/>
              <a:buFont typeface="Wingdings 3" panose="05040102010807070707" pitchFamily="18" charset="2"/>
              <a:buChar char=""/>
              <a:tabLst/>
              <a:defRPr/>
            </a:pPr>
            <a:r>
              <a:rPr kumimoji="0" lang="en-US" sz="2000" b="0" i="0" u="none" strike="noStrike" spc="0" normalizeH="0" baseline="0" noProof="0" dirty="0">
                <a:ln>
                  <a:noFill/>
                </a:ln>
                <a:solidFill>
                  <a:schemeClr val="bg1"/>
                </a:solidFill>
                <a:uLnTx/>
                <a:uFillTx/>
              </a:rPr>
              <a:t>The teacher repeats the reading, after writing new subject vocabulary on the board to help newer EAL learners.</a:t>
            </a:r>
          </a:p>
          <a:p>
            <a:pPr marL="342900" marR="0" lvl="0" indent="-342900" fontAlgn="auto">
              <a:lnSpc>
                <a:spcPct val="90000"/>
              </a:lnSpc>
              <a:spcBef>
                <a:spcPct val="20000"/>
              </a:spcBef>
              <a:spcAft>
                <a:spcPts val="600"/>
              </a:spcAft>
              <a:buClr>
                <a:schemeClr val="tx1"/>
              </a:buClr>
              <a:buSzPct val="80000"/>
              <a:buFont typeface="Wingdings 3" panose="05040102010807070707" pitchFamily="18" charset="2"/>
              <a:buChar char=""/>
              <a:tabLst/>
              <a:defRPr/>
            </a:pPr>
            <a:r>
              <a:rPr kumimoji="0" lang="en-US" sz="2000" b="0" i="0" u="none" strike="noStrike" spc="0" normalizeH="0" baseline="0" noProof="0" dirty="0">
                <a:ln>
                  <a:noFill/>
                </a:ln>
                <a:solidFill>
                  <a:schemeClr val="bg1"/>
                </a:solidFill>
                <a:uLnTx/>
                <a:uFillTx/>
              </a:rPr>
              <a:t>The learners form pairs and share their notes.</a:t>
            </a:r>
          </a:p>
          <a:p>
            <a:pPr marL="342900" marR="0" lvl="0" indent="-342900" fontAlgn="auto">
              <a:lnSpc>
                <a:spcPct val="90000"/>
              </a:lnSpc>
              <a:spcBef>
                <a:spcPct val="20000"/>
              </a:spcBef>
              <a:spcAft>
                <a:spcPts val="600"/>
              </a:spcAft>
              <a:buClr>
                <a:schemeClr val="tx1"/>
              </a:buClr>
              <a:buSzPct val="80000"/>
              <a:buFont typeface="Wingdings 3" panose="05040102010807070707" pitchFamily="18" charset="2"/>
              <a:buChar char=""/>
              <a:tabLst/>
              <a:defRPr/>
            </a:pPr>
            <a:r>
              <a:rPr kumimoji="0" lang="en-US" sz="2000" b="0" i="0" u="none" strike="noStrike" spc="0" normalizeH="0" baseline="0" noProof="0" dirty="0">
                <a:ln>
                  <a:noFill/>
                </a:ln>
                <a:solidFill>
                  <a:schemeClr val="bg1"/>
                </a:solidFill>
                <a:uLnTx/>
                <a:uFillTx/>
              </a:rPr>
              <a:t>The teacher reads the text a final time at normal speed.</a:t>
            </a:r>
          </a:p>
          <a:p>
            <a:pPr marL="342900" marR="0" lvl="0" indent="-342900" fontAlgn="auto">
              <a:lnSpc>
                <a:spcPct val="90000"/>
              </a:lnSpc>
              <a:spcBef>
                <a:spcPct val="20000"/>
              </a:spcBef>
              <a:spcAft>
                <a:spcPts val="600"/>
              </a:spcAft>
              <a:buClr>
                <a:schemeClr val="tx1"/>
              </a:buClr>
              <a:buSzPct val="80000"/>
              <a:buFont typeface="Wingdings 3" panose="05040102010807070707" pitchFamily="18" charset="2"/>
              <a:buChar char=""/>
              <a:tabLst/>
              <a:defRPr/>
            </a:pPr>
            <a:r>
              <a:rPr kumimoji="0" lang="en-US" sz="2000" b="0" i="0" u="none" strike="noStrike" spc="0" normalizeH="0" baseline="0" noProof="0" dirty="0">
                <a:ln>
                  <a:noFill/>
                </a:ln>
                <a:solidFill>
                  <a:schemeClr val="bg1"/>
                </a:solidFill>
                <a:uLnTx/>
                <a:uFillTx/>
              </a:rPr>
              <a:t>The learner pairs form fours to produce a final written version of the text. The aim is to get as close to the original as possible.</a:t>
            </a:r>
          </a:p>
        </p:txBody>
      </p:sp>
      <p:sp>
        <p:nvSpPr>
          <p:cNvPr id="3" name="AutoShape 2" descr="https://i.ytimg.com/vi/V0TFzN0HK84/hqdefault.jpg"/>
          <p:cNvSpPr>
            <a:spLocks noChangeAspect="1" noChangeArrowheads="1"/>
          </p:cNvSpPr>
          <p:nvPr/>
        </p:nvSpPr>
        <p:spPr bwMode="auto">
          <a:xfrm>
            <a:off x="1587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Times"/>
              <a:ea typeface="+mn-ea"/>
              <a:cs typeface="+mn-cs"/>
            </a:endParaRPr>
          </a:p>
        </p:txBody>
      </p:sp>
      <p:sp>
        <p:nvSpPr>
          <p:cNvPr id="9" name="Explosion: 8 Points 8">
            <a:extLst>
              <a:ext uri="{FF2B5EF4-FFF2-40B4-BE49-F238E27FC236}">
                <a16:creationId xmlns:a16="http://schemas.microsoft.com/office/drawing/2014/main" id="{A447B977-B7D2-42F3-BABA-6A129BADD0AD}"/>
              </a:ext>
            </a:extLst>
          </p:cNvPr>
          <p:cNvSpPr/>
          <p:nvPr/>
        </p:nvSpPr>
        <p:spPr bwMode="auto">
          <a:xfrm>
            <a:off x="8909398" y="4395855"/>
            <a:ext cx="3667125" cy="2269640"/>
          </a:xfrm>
          <a:prstGeom prst="irregularSeal1">
            <a:avLst/>
          </a:prstGeom>
          <a:solidFill>
            <a:srgbClr val="FF66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0" lang="en-GB" sz="1800" b="0" i="0" u="none" strike="noStrike" kern="1200" cap="none" spc="0" normalizeH="0" baseline="0" noProof="0">
                <a:ln>
                  <a:noFill/>
                </a:ln>
                <a:solidFill>
                  <a:srgbClr val="000000"/>
                </a:solidFill>
                <a:effectLst/>
                <a:uLnTx/>
                <a:uFillTx/>
                <a:latin typeface="Arial"/>
                <a:ea typeface="+mn-ea"/>
                <a:cs typeface="+mn-cs"/>
              </a:rPr>
              <a:t>Provides models of academic language</a:t>
            </a:r>
          </a:p>
        </p:txBody>
      </p:sp>
      <p:sp>
        <p:nvSpPr>
          <p:cNvPr id="10" name="Explosion: 14 Points 9">
            <a:extLst>
              <a:ext uri="{FF2B5EF4-FFF2-40B4-BE49-F238E27FC236}">
                <a16:creationId xmlns:a16="http://schemas.microsoft.com/office/drawing/2014/main" id="{D1B9130D-7BFB-46CF-A184-0CAECDDE89D1}"/>
              </a:ext>
            </a:extLst>
          </p:cNvPr>
          <p:cNvSpPr/>
          <p:nvPr/>
        </p:nvSpPr>
        <p:spPr bwMode="auto">
          <a:xfrm>
            <a:off x="-338763" y="1153650"/>
            <a:ext cx="3095626" cy="3765550"/>
          </a:xfrm>
          <a:prstGeom prst="irregularSeal2">
            <a:avLst/>
          </a:prstGeom>
          <a:solidFill>
            <a:srgbClr val="92D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GB" sz="1800" b="0" i="0" u="none" strike="noStrike" kern="1200" cap="none" spc="0" normalizeH="0" baseline="0" noProof="0">
                <a:ln>
                  <a:noFill/>
                </a:ln>
                <a:solidFill>
                  <a:srgbClr val="000000"/>
                </a:solidFill>
                <a:effectLst/>
                <a:uLnTx/>
                <a:uFillTx/>
                <a:latin typeface="Arial"/>
                <a:ea typeface="+mn-ea"/>
                <a:cs typeface="+mn-cs"/>
              </a:rPr>
              <a:t>Provides a context for talking with pupils about language.</a:t>
            </a:r>
          </a:p>
        </p:txBody>
      </p:sp>
      <p:sp>
        <p:nvSpPr>
          <p:cNvPr id="11" name="Star: 7 Points 10">
            <a:extLst>
              <a:ext uri="{FF2B5EF4-FFF2-40B4-BE49-F238E27FC236}">
                <a16:creationId xmlns:a16="http://schemas.microsoft.com/office/drawing/2014/main" id="{9870E43A-7ABE-433B-868A-15F294ECD2D7}"/>
              </a:ext>
            </a:extLst>
          </p:cNvPr>
          <p:cNvSpPr/>
          <p:nvPr/>
        </p:nvSpPr>
        <p:spPr bwMode="auto">
          <a:xfrm>
            <a:off x="-101231" y="4511500"/>
            <a:ext cx="2466976" cy="2038350"/>
          </a:xfrm>
          <a:prstGeom prst="star7">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Combines speaking, listening reading and writing</a:t>
            </a:r>
          </a:p>
        </p:txBody>
      </p:sp>
      <p:pic>
        <p:nvPicPr>
          <p:cNvPr id="6" name="Picture 5">
            <a:extLst>
              <a:ext uri="{FF2B5EF4-FFF2-40B4-BE49-F238E27FC236}">
                <a16:creationId xmlns:a16="http://schemas.microsoft.com/office/drawing/2014/main" id="{4CDFE0C9-EF99-4EDF-8106-EAE506CDC8F6}"/>
              </a:ext>
            </a:extLst>
          </p:cNvPr>
          <p:cNvPicPr>
            <a:picLocks noChangeAspect="1"/>
          </p:cNvPicPr>
          <p:nvPr/>
        </p:nvPicPr>
        <p:blipFill>
          <a:blip r:embed="rId6"/>
          <a:stretch>
            <a:fillRect/>
          </a:stretch>
        </p:blipFill>
        <p:spPr>
          <a:xfrm>
            <a:off x="2603277" y="5650887"/>
            <a:ext cx="2280102" cy="1207113"/>
          </a:xfrm>
          <a:prstGeom prst="rect">
            <a:avLst/>
          </a:prstGeom>
        </p:spPr>
      </p:pic>
    </p:spTree>
    <p:extLst>
      <p:ext uri="{BB962C8B-B14F-4D97-AF65-F5344CB8AC3E}">
        <p14:creationId xmlns:p14="http://schemas.microsoft.com/office/powerpoint/2010/main" val="351462982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BA88B4-53E8-4B99-9E38-4F97F573594B}"/>
              </a:ext>
            </a:extLst>
          </p:cNvPr>
          <p:cNvSpPr>
            <a:spLocks noGrp="1"/>
          </p:cNvSpPr>
          <p:nvPr>
            <p:ph type="title"/>
          </p:nvPr>
        </p:nvSpPr>
        <p:spPr/>
        <p:txBody>
          <a:bodyPr/>
          <a:lstStyle/>
          <a:p>
            <a:r>
              <a:rPr lang="en-GB" dirty="0"/>
              <a:t>Modelling the writing process - Step 3</a:t>
            </a:r>
          </a:p>
        </p:txBody>
      </p:sp>
      <p:sp>
        <p:nvSpPr>
          <p:cNvPr id="6" name="Content Placeholder 5">
            <a:extLst>
              <a:ext uri="{FF2B5EF4-FFF2-40B4-BE49-F238E27FC236}">
                <a16:creationId xmlns:a16="http://schemas.microsoft.com/office/drawing/2014/main" id="{529BA60C-DF9A-4C7C-B160-FD55DE8974BD}"/>
              </a:ext>
            </a:extLst>
          </p:cNvPr>
          <p:cNvSpPr>
            <a:spLocks noGrp="1"/>
          </p:cNvSpPr>
          <p:nvPr>
            <p:ph sz="half" idx="1"/>
          </p:nvPr>
        </p:nvSpPr>
        <p:spPr/>
        <p:txBody>
          <a:bodyPr/>
          <a:lstStyle/>
          <a:p>
            <a:endParaRPr lang="en-GB"/>
          </a:p>
        </p:txBody>
      </p:sp>
      <p:sp>
        <p:nvSpPr>
          <p:cNvPr id="7" name="Content Placeholder 6">
            <a:extLst>
              <a:ext uri="{FF2B5EF4-FFF2-40B4-BE49-F238E27FC236}">
                <a16:creationId xmlns:a16="http://schemas.microsoft.com/office/drawing/2014/main" id="{B3A7293F-9177-4D46-A289-E7A4450458A0}"/>
              </a:ext>
            </a:extLst>
          </p:cNvPr>
          <p:cNvSpPr>
            <a:spLocks noGrp="1"/>
          </p:cNvSpPr>
          <p:nvPr>
            <p:ph sz="half" idx="2"/>
          </p:nvPr>
        </p:nvSpPr>
        <p:spPr>
          <a:xfrm>
            <a:off x="6400799" y="1998134"/>
            <a:ext cx="5029199" cy="3954590"/>
          </a:xfrm>
        </p:spPr>
        <p:txBody>
          <a:bodyPr/>
          <a:lstStyle/>
          <a:p>
            <a:pPr>
              <a:buFont typeface="Arial" panose="020B0604020202020204" pitchFamily="34" charset="0"/>
              <a:buChar char="•"/>
            </a:pPr>
            <a:r>
              <a:rPr lang="en-GB" dirty="0"/>
              <a:t> </a:t>
            </a:r>
            <a:r>
              <a:rPr lang="en-GB" dirty="0">
                <a:latin typeface="Arial" panose="020B0604020202020204" pitchFamily="34" charset="0"/>
                <a:cs typeface="Arial" panose="020B0604020202020204" pitchFamily="34" charset="0"/>
              </a:rPr>
              <a:t>Teacher models writing process including thought process</a:t>
            </a:r>
          </a:p>
          <a:p>
            <a:pPr>
              <a:buFont typeface="Arial" panose="020B0604020202020204" pitchFamily="34" charset="0"/>
              <a:buChar char="•"/>
            </a:pPr>
            <a:r>
              <a:rPr lang="en-GB" dirty="0">
                <a:latin typeface="Arial" panose="020B0604020202020204" pitchFamily="34" charset="0"/>
                <a:cs typeface="Arial" panose="020B0604020202020204" pitchFamily="34" charset="0"/>
              </a:rPr>
              <a:t> Allows for contributions and discussion about language</a:t>
            </a:r>
          </a:p>
          <a:p>
            <a:pPr>
              <a:buFont typeface="Arial" panose="020B0604020202020204" pitchFamily="34" charset="0"/>
              <a:buChar char="•"/>
            </a:pPr>
            <a:r>
              <a:rPr lang="en-GB" dirty="0">
                <a:latin typeface="Arial" panose="020B0604020202020204" pitchFamily="34" charset="0"/>
                <a:cs typeface="Arial" panose="020B0604020202020204" pitchFamily="34" charset="0"/>
              </a:rPr>
              <a:t>Refers back to checklist of language features of written genre (persuasive text)</a:t>
            </a:r>
          </a:p>
          <a:p>
            <a:pPr>
              <a:buFont typeface="Arial" panose="020B0604020202020204" pitchFamily="34" charset="0"/>
              <a:buChar char="•"/>
            </a:pPr>
            <a:r>
              <a:rPr lang="en-GB" dirty="0">
                <a:latin typeface="Arial" panose="020B0604020202020204" pitchFamily="34" charset="0"/>
                <a:cs typeface="Arial" panose="020B0604020202020204" pitchFamily="34" charset="0"/>
              </a:rPr>
              <a:t>Imitates recasting of language through dialogic talk</a:t>
            </a:r>
          </a:p>
          <a:p>
            <a:endParaRPr lang="en-GB" dirty="0"/>
          </a:p>
        </p:txBody>
      </p:sp>
      <p:pic>
        <p:nvPicPr>
          <p:cNvPr id="4" name="Picture 3">
            <a:extLst>
              <a:ext uri="{FF2B5EF4-FFF2-40B4-BE49-F238E27FC236}">
                <a16:creationId xmlns:a16="http://schemas.microsoft.com/office/drawing/2014/main" id="{133FFEA9-36C2-472A-924D-50139868EFD5}"/>
              </a:ext>
            </a:extLst>
          </p:cNvPr>
          <p:cNvPicPr>
            <a:picLocks noChangeAspect="1"/>
          </p:cNvPicPr>
          <p:nvPr/>
        </p:nvPicPr>
        <p:blipFill rotWithShape="1">
          <a:blip r:embed="rId3"/>
          <a:srcRect l="27816" t="21111" r="45222" b="43798"/>
          <a:stretch/>
        </p:blipFill>
        <p:spPr>
          <a:xfrm>
            <a:off x="539350" y="1878776"/>
            <a:ext cx="5471980" cy="4006043"/>
          </a:xfrm>
          <a:prstGeom prst="rect">
            <a:avLst/>
          </a:prstGeom>
        </p:spPr>
      </p:pic>
      <p:sp>
        <p:nvSpPr>
          <p:cNvPr id="5" name="Rectangle 4">
            <a:extLst>
              <a:ext uri="{FF2B5EF4-FFF2-40B4-BE49-F238E27FC236}">
                <a16:creationId xmlns:a16="http://schemas.microsoft.com/office/drawing/2014/main" id="{1ED382B6-3C9F-4826-AB9F-5FD249B470C9}"/>
              </a:ext>
            </a:extLst>
          </p:cNvPr>
          <p:cNvSpPr/>
          <p:nvPr/>
        </p:nvSpPr>
        <p:spPr>
          <a:xfrm>
            <a:off x="1703070" y="5952724"/>
            <a:ext cx="10275570" cy="369332"/>
          </a:xfrm>
          <a:prstGeom prst="rect">
            <a:avLst/>
          </a:prstGeom>
        </p:spPr>
        <p:txBody>
          <a:bodyPr wrap="square">
            <a:spAutoFit/>
          </a:bodyPr>
          <a:lstStyle/>
          <a:p>
            <a:pPr lvl="0" defTabSz="914400">
              <a:defRPr/>
            </a:pPr>
            <a:r>
              <a:rPr lang="en-GB" dirty="0">
                <a:solidFill>
                  <a:srgbClr val="000000"/>
                </a:solidFill>
                <a:latin typeface="Times"/>
              </a:rPr>
              <a:t>Ensuring the Attainment of advanced learners of English - National Strategies – Secondary </a:t>
            </a:r>
          </a:p>
        </p:txBody>
      </p:sp>
      <p:sp>
        <p:nvSpPr>
          <p:cNvPr id="3" name="Rectangle 2">
            <a:extLst>
              <a:ext uri="{FF2B5EF4-FFF2-40B4-BE49-F238E27FC236}">
                <a16:creationId xmlns:a16="http://schemas.microsoft.com/office/drawing/2014/main" id="{80868B54-B423-42AC-9A05-E949C2CC28D0}"/>
              </a:ext>
            </a:extLst>
          </p:cNvPr>
          <p:cNvSpPr/>
          <p:nvPr/>
        </p:nvSpPr>
        <p:spPr>
          <a:xfrm>
            <a:off x="213360" y="6211669"/>
            <a:ext cx="11765280" cy="646331"/>
          </a:xfrm>
          <a:prstGeom prst="rect">
            <a:avLst/>
          </a:prstGeom>
        </p:spPr>
        <p:txBody>
          <a:bodyPr wrap="square">
            <a:spAutoFit/>
          </a:bodyPr>
          <a:lstStyle/>
          <a:p>
            <a:r>
              <a:rPr lang="en-GB" dirty="0">
                <a:hlinkClick r:id="rId4"/>
              </a:rPr>
              <a:t>https://webarchive.nationalarchives.gov.uk/20110202101215/https://nationalstrategies.standards.dcsf.gov.uk/node/187758</a:t>
            </a:r>
            <a:endParaRPr lang="en-GB" dirty="0"/>
          </a:p>
          <a:p>
            <a:endParaRPr lang="en-GB" dirty="0"/>
          </a:p>
        </p:txBody>
      </p:sp>
    </p:spTree>
    <p:extLst>
      <p:ext uri="{BB962C8B-B14F-4D97-AF65-F5344CB8AC3E}">
        <p14:creationId xmlns:p14="http://schemas.microsoft.com/office/powerpoint/2010/main" val="136361822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44FCB87-C07A-4726-AADB-2E773A229570}"/>
              </a:ext>
            </a:extLst>
          </p:cNvPr>
          <p:cNvSpPr>
            <a:spLocks noGrp="1"/>
          </p:cNvSpPr>
          <p:nvPr>
            <p:ph type="title"/>
          </p:nvPr>
        </p:nvSpPr>
        <p:spPr>
          <a:xfrm>
            <a:off x="253999" y="-379781"/>
            <a:ext cx="10772775" cy="1658198"/>
          </a:xfrm>
        </p:spPr>
        <p:txBody>
          <a:bodyPr/>
          <a:lstStyle/>
          <a:p>
            <a:r>
              <a:rPr lang="en-GB" dirty="0"/>
              <a:t>Possible answers…</a:t>
            </a:r>
          </a:p>
        </p:txBody>
      </p:sp>
      <p:graphicFrame>
        <p:nvGraphicFramePr>
          <p:cNvPr id="7" name="Table 7">
            <a:extLst>
              <a:ext uri="{FF2B5EF4-FFF2-40B4-BE49-F238E27FC236}">
                <a16:creationId xmlns:a16="http://schemas.microsoft.com/office/drawing/2014/main" id="{6312005E-1F43-4AEA-A584-5DF4E36D1D39}"/>
              </a:ext>
            </a:extLst>
          </p:cNvPr>
          <p:cNvGraphicFramePr>
            <a:graphicFrameLocks noGrp="1"/>
          </p:cNvGraphicFramePr>
          <p:nvPr>
            <p:ph idx="1"/>
            <p:extLst>
              <p:ext uri="{D42A27DB-BD31-4B8C-83A1-F6EECF244321}">
                <p14:modId xmlns:p14="http://schemas.microsoft.com/office/powerpoint/2010/main" val="3160450915"/>
              </p:ext>
            </p:extLst>
          </p:nvPr>
        </p:nvGraphicFramePr>
        <p:xfrm>
          <a:off x="253999" y="718820"/>
          <a:ext cx="11725276" cy="8503920"/>
        </p:xfrm>
        <a:graphic>
          <a:graphicData uri="http://schemas.openxmlformats.org/drawingml/2006/table">
            <a:tbl>
              <a:tblPr firstRow="1" bandRow="1">
                <a:tableStyleId>{5C22544A-7EE6-4342-B048-85BDC9FD1C3A}</a:tableStyleId>
              </a:tblPr>
              <a:tblGrid>
                <a:gridCol w="883498">
                  <a:extLst>
                    <a:ext uri="{9D8B030D-6E8A-4147-A177-3AD203B41FA5}">
                      <a16:colId xmlns:a16="http://schemas.microsoft.com/office/drawing/2014/main" val="281829407"/>
                    </a:ext>
                  </a:extLst>
                </a:gridCol>
                <a:gridCol w="1971463">
                  <a:extLst>
                    <a:ext uri="{9D8B030D-6E8A-4147-A177-3AD203B41FA5}">
                      <a16:colId xmlns:a16="http://schemas.microsoft.com/office/drawing/2014/main" val="1784954527"/>
                    </a:ext>
                  </a:extLst>
                </a:gridCol>
                <a:gridCol w="2446020">
                  <a:extLst>
                    <a:ext uri="{9D8B030D-6E8A-4147-A177-3AD203B41FA5}">
                      <a16:colId xmlns:a16="http://schemas.microsoft.com/office/drawing/2014/main" val="1586355479"/>
                    </a:ext>
                  </a:extLst>
                </a:gridCol>
                <a:gridCol w="6424295">
                  <a:extLst>
                    <a:ext uri="{9D8B030D-6E8A-4147-A177-3AD203B41FA5}">
                      <a16:colId xmlns:a16="http://schemas.microsoft.com/office/drawing/2014/main" val="3472066438"/>
                    </a:ext>
                  </a:extLst>
                </a:gridCol>
              </a:tblGrid>
              <a:tr h="1186099">
                <a:tc>
                  <a:txBody>
                    <a:bodyPr/>
                    <a:lstStyle/>
                    <a:p>
                      <a:endParaRPr lang="en-GB" dirty="0"/>
                    </a:p>
                  </a:txBody>
                  <a:tcPr/>
                </a:tc>
                <a:tc>
                  <a:txBody>
                    <a:bodyPr/>
                    <a:lstStyle/>
                    <a:p>
                      <a:endParaRPr lang="en-GB"/>
                    </a:p>
                    <a:p>
                      <a:endParaRPr lang="en-GB"/>
                    </a:p>
                    <a:p>
                      <a:endParaRPr lang="en-GB"/>
                    </a:p>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13961688"/>
                  </a:ext>
                </a:extLst>
              </a:tr>
              <a:tr h="2007245">
                <a:tc>
                  <a:txBody>
                    <a:bodyPr/>
                    <a:lstStyle/>
                    <a:p>
                      <a:r>
                        <a:rPr lang="en-GB" b="1" dirty="0" err="1"/>
                        <a:t>Caio</a:t>
                      </a:r>
                      <a:r>
                        <a:rPr lang="en-GB" b="1" dirty="0"/>
                        <a:t> Year 7</a:t>
                      </a:r>
                    </a:p>
                  </a:txBody>
                  <a:tcPr>
                    <a:solidFill>
                      <a:srgbClr val="FFC000"/>
                    </a:solidFill>
                  </a:tcPr>
                </a:tc>
                <a:tc>
                  <a:txBody>
                    <a:bodyPr/>
                    <a:lstStyle/>
                    <a:p>
                      <a:pPr marL="285750" indent="-285750">
                        <a:buFont typeface="Arial" panose="020B0604020202020204" pitchFamily="34" charset="0"/>
                        <a:buChar char="•"/>
                      </a:pPr>
                      <a:r>
                        <a:rPr lang="en-GB" dirty="0" err="1"/>
                        <a:t>Caio</a:t>
                      </a:r>
                      <a:r>
                        <a:rPr lang="en-GB" dirty="0"/>
                        <a:t> has previous literacy in Portuguese</a:t>
                      </a:r>
                    </a:p>
                    <a:p>
                      <a:pPr marL="285750" indent="-285750">
                        <a:buFont typeface="Arial" panose="020B0604020202020204" pitchFamily="34" charset="0"/>
                        <a:buChar char="•"/>
                      </a:pPr>
                      <a:r>
                        <a:rPr lang="en-GB" dirty="0"/>
                        <a:t>Family value the importance of education</a:t>
                      </a:r>
                    </a:p>
                    <a:p>
                      <a:pPr marL="285750" indent="-285750">
                        <a:buFont typeface="Arial" panose="020B0604020202020204" pitchFamily="34" charset="0"/>
                        <a:buChar char="•"/>
                      </a:pPr>
                      <a:r>
                        <a:rPr lang="en-GB" dirty="0"/>
                        <a:t>Good at football</a:t>
                      </a:r>
                    </a:p>
                  </a:txBody>
                  <a:tcPr>
                    <a:solidFill>
                      <a:srgbClr val="FFC000"/>
                    </a:solidFill>
                  </a:tcPr>
                </a:tc>
                <a:tc>
                  <a:txBody>
                    <a:bodyPr/>
                    <a:lstStyle/>
                    <a:p>
                      <a:pPr marL="285750" indent="-285750">
                        <a:buFont typeface="Arial" panose="020B0604020202020204" pitchFamily="34" charset="0"/>
                        <a:buChar char="•"/>
                      </a:pPr>
                      <a:r>
                        <a:rPr lang="en-GB" dirty="0"/>
                        <a:t>Parents work full-time and unable to support</a:t>
                      </a:r>
                    </a:p>
                    <a:p>
                      <a:pPr marL="285750" indent="-285750">
                        <a:buFont typeface="Arial" panose="020B0604020202020204" pitchFamily="34" charset="0"/>
                        <a:buChar char="•"/>
                      </a:pPr>
                      <a:r>
                        <a:rPr lang="en-GB" dirty="0"/>
                        <a:t>Limited access to resources at home: no lap-top/limited wi-fi</a:t>
                      </a:r>
                    </a:p>
                    <a:p>
                      <a:pPr marL="285750" indent="-285750">
                        <a:buFont typeface="Arial" panose="020B0604020202020204" pitchFamily="34" charset="0"/>
                        <a:buChar char="•"/>
                      </a:pPr>
                      <a:r>
                        <a:rPr lang="en-GB" dirty="0"/>
                        <a:t>Reluctant to speak in class and to adults</a:t>
                      </a:r>
                    </a:p>
                  </a:txBody>
                  <a:tcPr>
                    <a:solidFill>
                      <a:srgbClr val="FFC000"/>
                    </a:solidFill>
                  </a:tcPr>
                </a:tc>
                <a:tc>
                  <a:txBody>
                    <a:bodyPr/>
                    <a:lstStyle/>
                    <a:p>
                      <a:pPr marL="285750" indent="-285750">
                        <a:buFont typeface="Arial" panose="020B0604020202020204" pitchFamily="34" charset="0"/>
                        <a:buChar char="•"/>
                      </a:pPr>
                      <a:r>
                        <a:rPr lang="en-GB" b="1" dirty="0"/>
                        <a:t>Placing in sets to reflect ability rather than </a:t>
                      </a:r>
                      <a:r>
                        <a:rPr lang="en-GB" b="1" dirty="0" err="1"/>
                        <a:t>Eng</a:t>
                      </a:r>
                      <a:r>
                        <a:rPr lang="en-GB" b="1" dirty="0"/>
                        <a:t> </a:t>
                      </a:r>
                      <a:r>
                        <a:rPr lang="en-GB" b="1" dirty="0" err="1"/>
                        <a:t>lang</a:t>
                      </a:r>
                      <a:r>
                        <a:rPr lang="en-GB" b="1" dirty="0"/>
                        <a:t> proficiency</a:t>
                      </a:r>
                    </a:p>
                    <a:p>
                      <a:pPr marL="285750" indent="-285750">
                        <a:buFont typeface="Arial" panose="020B0604020202020204" pitchFamily="34" charset="0"/>
                        <a:buChar char="•"/>
                      </a:pPr>
                      <a:r>
                        <a:rPr lang="en-GB" b="1" dirty="0"/>
                        <a:t>Pre-reading strategies rich in key visuals(send home packs during lockdown)</a:t>
                      </a:r>
                    </a:p>
                    <a:p>
                      <a:pPr marL="285750" indent="-285750">
                        <a:buFont typeface="Arial" panose="020B0604020202020204" pitchFamily="34" charset="0"/>
                        <a:buChar char="•"/>
                      </a:pPr>
                      <a:r>
                        <a:rPr lang="en-GB" b="1" dirty="0"/>
                        <a:t>PPT recordings shadow reading/Microsoft Lens for translation into Portuguese</a:t>
                      </a:r>
                    </a:p>
                    <a:p>
                      <a:pPr marL="285750" indent="-285750">
                        <a:buFont typeface="Arial" panose="020B0604020202020204" pitchFamily="34" charset="0"/>
                        <a:buChar char="•"/>
                      </a:pPr>
                      <a:r>
                        <a:rPr lang="en-GB" b="1" dirty="0"/>
                        <a:t>Writing in L1</a:t>
                      </a:r>
                    </a:p>
                    <a:p>
                      <a:pPr marL="285750" indent="-285750">
                        <a:buFont typeface="Arial" panose="020B0604020202020204" pitchFamily="34" charset="0"/>
                        <a:buChar char="•"/>
                      </a:pPr>
                      <a:r>
                        <a:rPr lang="en-GB" b="1" dirty="0"/>
                        <a:t>Speaking frames/Substitution tables</a:t>
                      </a:r>
                    </a:p>
                    <a:p>
                      <a:pPr marL="285750" indent="-285750">
                        <a:buFont typeface="Arial" panose="020B0604020202020204" pitchFamily="34" charset="0"/>
                        <a:buChar char="•"/>
                      </a:pPr>
                      <a:r>
                        <a:rPr lang="en-GB" b="1" dirty="0"/>
                        <a:t>Top/tail sentences/Labelling</a:t>
                      </a:r>
                    </a:p>
                    <a:p>
                      <a:pPr marL="285750" indent="-285750">
                        <a:buFont typeface="Arial" panose="020B0604020202020204" pitchFamily="34" charset="0"/>
                        <a:buChar char="•"/>
                      </a:pPr>
                      <a:r>
                        <a:rPr lang="en-GB" b="1" dirty="0"/>
                        <a:t>Paired reading – Portuguese speaker/ Talking 3s</a:t>
                      </a:r>
                    </a:p>
                  </a:txBody>
                  <a:tcPr>
                    <a:solidFill>
                      <a:srgbClr val="FFC000"/>
                    </a:solidFill>
                  </a:tcPr>
                </a:tc>
                <a:extLst>
                  <a:ext uri="{0D108BD9-81ED-4DB2-BD59-A6C34878D82A}">
                    <a16:rowId xmlns:a16="http://schemas.microsoft.com/office/drawing/2014/main" val="1487577603"/>
                  </a:ext>
                </a:extLst>
              </a:tr>
              <a:tr h="2554676">
                <a:tc>
                  <a:txBody>
                    <a:bodyPr/>
                    <a:lstStyle/>
                    <a:p>
                      <a:r>
                        <a:rPr lang="en-GB" b="1" dirty="0"/>
                        <a:t>Amina Year 9</a:t>
                      </a:r>
                    </a:p>
                  </a:txBody>
                  <a:tcPr>
                    <a:solidFill>
                      <a:srgbClr val="92D050"/>
                    </a:solidFill>
                  </a:tcPr>
                </a:tc>
                <a:tc>
                  <a:txBody>
                    <a:bodyPr/>
                    <a:lstStyle/>
                    <a:p>
                      <a:pPr marL="285750" indent="-285750">
                        <a:buFont typeface="Arial" panose="020B0604020202020204" pitchFamily="34" charset="0"/>
                        <a:buChar char="•"/>
                      </a:pPr>
                      <a:r>
                        <a:rPr lang="en-GB" dirty="0"/>
                        <a:t>Very determined to help herself</a:t>
                      </a:r>
                    </a:p>
                    <a:p>
                      <a:pPr marL="285750" indent="-285750">
                        <a:buFont typeface="Arial" panose="020B0604020202020204" pitchFamily="34" charset="0"/>
                        <a:buChar char="•"/>
                      </a:pPr>
                      <a:r>
                        <a:rPr lang="en-GB" dirty="0"/>
                        <a:t>some literacy in Arabic</a:t>
                      </a:r>
                    </a:p>
                    <a:p>
                      <a:pPr marL="285750" indent="-285750">
                        <a:buFont typeface="Arial" panose="020B0604020202020204" pitchFamily="34" charset="0"/>
                        <a:buChar char="•"/>
                      </a:pPr>
                      <a:r>
                        <a:rPr lang="en-GB" dirty="0"/>
                        <a:t>Outgoing personality able to make friends easily and to acquire BICS.</a:t>
                      </a:r>
                    </a:p>
                    <a:p>
                      <a:endParaRPr lang="en-GB" dirty="0"/>
                    </a:p>
                    <a:p>
                      <a:endParaRPr lang="en-GB" dirty="0"/>
                    </a:p>
                  </a:txBody>
                  <a:tcPr>
                    <a:solidFill>
                      <a:srgbClr val="92D050"/>
                    </a:solidFill>
                  </a:tcPr>
                </a:tc>
                <a:tc>
                  <a:txBody>
                    <a:bodyPr/>
                    <a:lstStyle/>
                    <a:p>
                      <a:pPr marL="285750" indent="-285750">
                        <a:buFont typeface="Arial" panose="020B0604020202020204" pitchFamily="34" charset="0"/>
                        <a:buChar char="•"/>
                      </a:pPr>
                      <a:r>
                        <a:rPr lang="en-GB" dirty="0"/>
                        <a:t>Understanding academic language</a:t>
                      </a:r>
                    </a:p>
                    <a:p>
                      <a:pPr marL="285750" indent="-285750">
                        <a:buFont typeface="Arial" panose="020B0604020202020204" pitchFamily="34" charset="0"/>
                        <a:buChar char="•"/>
                      </a:pPr>
                      <a:r>
                        <a:rPr lang="en-GB" dirty="0"/>
                        <a:t>Missed education in Syria/Lebanon</a:t>
                      </a:r>
                    </a:p>
                    <a:p>
                      <a:pPr marL="285750" indent="-285750">
                        <a:buFont typeface="Arial" panose="020B0604020202020204" pitchFamily="34" charset="0"/>
                        <a:buChar char="•"/>
                      </a:pPr>
                      <a:r>
                        <a:rPr lang="en-GB" dirty="0"/>
                        <a:t>Constructing complex sentences</a:t>
                      </a:r>
                    </a:p>
                    <a:p>
                      <a:pPr marL="285750" indent="-285750">
                        <a:buFont typeface="Arial" panose="020B0604020202020204" pitchFamily="34" charset="0"/>
                        <a:buChar char="•"/>
                      </a:pPr>
                      <a:r>
                        <a:rPr lang="en-GB" dirty="0"/>
                        <a:t>Lack of vocabulary in English</a:t>
                      </a:r>
                    </a:p>
                    <a:p>
                      <a:pPr marL="285750" indent="-285750">
                        <a:buFont typeface="Arial" panose="020B0604020202020204" pitchFamily="34" charset="0"/>
                        <a:buChar char="•"/>
                      </a:pPr>
                      <a:r>
                        <a:rPr lang="en-GB" dirty="0"/>
                        <a:t>In low ability sets with restricted language models</a:t>
                      </a:r>
                    </a:p>
                    <a:p>
                      <a:pPr marL="285750" indent="-285750">
                        <a:buFont typeface="Arial" panose="020B0604020202020204" pitchFamily="34" charset="0"/>
                        <a:buChar char="•"/>
                      </a:pPr>
                      <a:r>
                        <a:rPr lang="en-GB" dirty="0"/>
                        <a:t>Understanding and answering assessment questions</a:t>
                      </a:r>
                    </a:p>
                    <a:p>
                      <a:pPr marL="285750" indent="-285750">
                        <a:buFont typeface="Arial" panose="020B0604020202020204" pitchFamily="34" charset="0"/>
                        <a:buChar char="•"/>
                      </a:pPr>
                      <a:r>
                        <a:rPr lang="en-GB" dirty="0"/>
                        <a:t>Understanding logging onto Teams</a:t>
                      </a:r>
                    </a:p>
                  </a:txBody>
                  <a:tcPr>
                    <a:solidFill>
                      <a:srgbClr val="92D050"/>
                    </a:solidFill>
                  </a:tcPr>
                </a:tc>
                <a:tc>
                  <a:txBody>
                    <a:bodyPr/>
                    <a:lstStyle/>
                    <a:p>
                      <a:pPr marL="285750" indent="-285750">
                        <a:buFont typeface="Arial" panose="020B0604020202020204" pitchFamily="34" charset="0"/>
                        <a:buChar char="•"/>
                      </a:pPr>
                      <a:r>
                        <a:rPr lang="en-GB" b="1" dirty="0"/>
                        <a:t>Pre-visiting vocabulary in context</a:t>
                      </a:r>
                    </a:p>
                    <a:p>
                      <a:pPr marL="285750" indent="-285750">
                        <a:buFont typeface="Arial" panose="020B0604020202020204" pitchFamily="34" charset="0"/>
                        <a:buChar char="•"/>
                      </a:pPr>
                      <a:r>
                        <a:rPr lang="en-GB" b="1" dirty="0"/>
                        <a:t>Exploratory/Dialogic Talk</a:t>
                      </a:r>
                    </a:p>
                    <a:p>
                      <a:pPr marL="285750" indent="-285750">
                        <a:buFont typeface="Arial" panose="020B0604020202020204" pitchFamily="34" charset="0"/>
                        <a:buChar char="•"/>
                      </a:pPr>
                      <a:r>
                        <a:rPr lang="en-GB" b="1" dirty="0"/>
                        <a:t>Never heard the word grids</a:t>
                      </a:r>
                    </a:p>
                    <a:p>
                      <a:pPr marL="285750" indent="-285750">
                        <a:buFont typeface="Arial" panose="020B0604020202020204" pitchFamily="34" charset="0"/>
                        <a:buChar char="•"/>
                      </a:pPr>
                      <a:r>
                        <a:rPr lang="en-GB" b="1" dirty="0"/>
                        <a:t>Paired reading/jigsaw reading/margin questions</a:t>
                      </a:r>
                    </a:p>
                    <a:p>
                      <a:pPr marL="285750" indent="-285750">
                        <a:buFont typeface="Arial" panose="020B0604020202020204" pitchFamily="34" charset="0"/>
                        <a:buChar char="•"/>
                      </a:pPr>
                      <a:r>
                        <a:rPr lang="en-GB" b="1" dirty="0"/>
                        <a:t>Providing model answers/Co-construction/re-drafting for writing activities</a:t>
                      </a:r>
                    </a:p>
                    <a:p>
                      <a:pPr marL="285750" indent="-285750">
                        <a:buFont typeface="Arial" panose="020B0604020202020204" pitchFamily="34" charset="0"/>
                        <a:buChar char="•"/>
                      </a:pPr>
                      <a:r>
                        <a:rPr lang="en-GB" b="1" dirty="0"/>
                        <a:t>Modelled assessment answers- Cloze activities</a:t>
                      </a:r>
                    </a:p>
                    <a:p>
                      <a:pPr marL="285750" indent="-285750">
                        <a:buFont typeface="Arial" panose="020B0604020202020204" pitchFamily="34" charset="0"/>
                        <a:buChar char="•"/>
                      </a:pPr>
                      <a:r>
                        <a:rPr lang="en-GB" b="1" dirty="0" err="1"/>
                        <a:t>Dictogloss</a:t>
                      </a:r>
                      <a:endParaRPr lang="en-GB" b="1" dirty="0"/>
                    </a:p>
                  </a:txBody>
                  <a:tcPr>
                    <a:solidFill>
                      <a:srgbClr val="92D050"/>
                    </a:solidFill>
                  </a:tcPr>
                </a:tc>
                <a:extLst>
                  <a:ext uri="{0D108BD9-81ED-4DB2-BD59-A6C34878D82A}">
                    <a16:rowId xmlns:a16="http://schemas.microsoft.com/office/drawing/2014/main" val="1456255883"/>
                  </a:ext>
                </a:extLst>
              </a:tr>
            </a:tbl>
          </a:graphicData>
        </a:graphic>
      </p:graphicFrame>
      <p:pic>
        <p:nvPicPr>
          <p:cNvPr id="9" name="Picture 8">
            <a:extLst>
              <a:ext uri="{FF2B5EF4-FFF2-40B4-BE49-F238E27FC236}">
                <a16:creationId xmlns:a16="http://schemas.microsoft.com/office/drawing/2014/main" id="{F3FBE252-67A1-4EB4-A270-0BBE49445199}"/>
              </a:ext>
            </a:extLst>
          </p:cNvPr>
          <p:cNvPicPr>
            <a:picLocks noChangeAspect="1"/>
          </p:cNvPicPr>
          <p:nvPr/>
        </p:nvPicPr>
        <p:blipFill>
          <a:blip r:embed="rId3"/>
          <a:stretch>
            <a:fillRect/>
          </a:stretch>
        </p:blipFill>
        <p:spPr>
          <a:xfrm>
            <a:off x="1085216" y="809386"/>
            <a:ext cx="2616205" cy="938062"/>
          </a:xfrm>
          <a:prstGeom prst="rect">
            <a:avLst/>
          </a:prstGeom>
        </p:spPr>
      </p:pic>
      <p:pic>
        <p:nvPicPr>
          <p:cNvPr id="10" name="Picture 9">
            <a:extLst>
              <a:ext uri="{FF2B5EF4-FFF2-40B4-BE49-F238E27FC236}">
                <a16:creationId xmlns:a16="http://schemas.microsoft.com/office/drawing/2014/main" id="{7D94DCC3-0F65-4D32-BD8B-F60DA03EC660}"/>
              </a:ext>
            </a:extLst>
          </p:cNvPr>
          <p:cNvPicPr>
            <a:picLocks noChangeAspect="1"/>
          </p:cNvPicPr>
          <p:nvPr/>
        </p:nvPicPr>
        <p:blipFill>
          <a:blip r:embed="rId4"/>
          <a:stretch>
            <a:fillRect/>
          </a:stretch>
        </p:blipFill>
        <p:spPr>
          <a:xfrm>
            <a:off x="3996691" y="809386"/>
            <a:ext cx="3202205" cy="938062"/>
          </a:xfrm>
          <a:prstGeom prst="rect">
            <a:avLst/>
          </a:prstGeom>
        </p:spPr>
      </p:pic>
      <p:pic>
        <p:nvPicPr>
          <p:cNvPr id="11" name="Picture 10">
            <a:extLst>
              <a:ext uri="{FF2B5EF4-FFF2-40B4-BE49-F238E27FC236}">
                <a16:creationId xmlns:a16="http://schemas.microsoft.com/office/drawing/2014/main" id="{4283A06E-F35C-450C-BCFA-DD63F015ED25}"/>
              </a:ext>
            </a:extLst>
          </p:cNvPr>
          <p:cNvPicPr>
            <a:picLocks noChangeAspect="1"/>
          </p:cNvPicPr>
          <p:nvPr/>
        </p:nvPicPr>
        <p:blipFill>
          <a:blip r:embed="rId5"/>
          <a:stretch>
            <a:fillRect/>
          </a:stretch>
        </p:blipFill>
        <p:spPr>
          <a:xfrm>
            <a:off x="8191705" y="718820"/>
            <a:ext cx="3311319" cy="1178560"/>
          </a:xfrm>
          <a:prstGeom prst="rect">
            <a:avLst/>
          </a:prstGeom>
        </p:spPr>
      </p:pic>
    </p:spTree>
    <p:extLst>
      <p:ext uri="{BB962C8B-B14F-4D97-AF65-F5344CB8AC3E}">
        <p14:creationId xmlns:p14="http://schemas.microsoft.com/office/powerpoint/2010/main" val="411704320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7890" name="Title 4">
            <a:extLst>
              <a:ext uri="{FF2B5EF4-FFF2-40B4-BE49-F238E27FC236}">
                <a16:creationId xmlns:a16="http://schemas.microsoft.com/office/drawing/2014/main" id="{71F19843-C024-4CBE-925E-6A348E4A2257}"/>
              </a:ext>
            </a:extLst>
          </p:cNvPr>
          <p:cNvSpPr>
            <a:spLocks noGrp="1" noChangeArrowheads="1"/>
          </p:cNvSpPr>
          <p:nvPr>
            <p:ph type="title"/>
          </p:nvPr>
        </p:nvSpPr>
        <p:spPr>
          <a:xfrm>
            <a:off x="706298" y="639763"/>
            <a:ext cx="3997693" cy="5492750"/>
          </a:xfrm>
        </p:spPr>
        <p:txBody>
          <a:bodyPr>
            <a:normAutofit/>
          </a:bodyPr>
          <a:lstStyle/>
          <a:p>
            <a:r>
              <a:rPr lang="en-GB" altLang="en-US" sz="5100" dirty="0">
                <a:solidFill>
                  <a:srgbClr val="FFFFFF"/>
                </a:solidFill>
              </a:rPr>
              <a:t>Key Messages-Effective mainstream teaching practice of New Arrival and Advanced EAL learners</a:t>
            </a:r>
          </a:p>
        </p:txBody>
      </p:sp>
      <p:graphicFrame>
        <p:nvGraphicFramePr>
          <p:cNvPr id="93189" name="Content Placeholder 5">
            <a:extLst>
              <a:ext uri="{FF2B5EF4-FFF2-40B4-BE49-F238E27FC236}">
                <a16:creationId xmlns:a16="http://schemas.microsoft.com/office/drawing/2014/main" id="{BEB930B5-60F5-476E-BF38-E919F524F4DA}"/>
              </a:ext>
            </a:extLst>
          </p:cNvPr>
          <p:cNvGraphicFramePr>
            <a:graphicFrameLocks noGrp="1"/>
          </p:cNvGraphicFramePr>
          <p:nvPr>
            <p:ph idx="1"/>
            <p:extLst>
              <p:ext uri="{D42A27DB-BD31-4B8C-83A1-F6EECF244321}">
                <p14:modId xmlns:p14="http://schemas.microsoft.com/office/powerpoint/2010/main" val="3036691593"/>
              </p:ext>
            </p:extLst>
          </p:nvPr>
        </p:nvGraphicFramePr>
        <p:xfrm>
          <a:off x="5288347" y="639763"/>
          <a:ext cx="6254724" cy="54927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D3291EF-F089-41B0-BF26-9A9690131444}"/>
              </a:ext>
            </a:extLst>
          </p:cNvPr>
          <p:cNvSpPr>
            <a:spLocks noGrp="1"/>
          </p:cNvSpPr>
          <p:nvPr>
            <p:ph type="title"/>
          </p:nvPr>
        </p:nvSpPr>
        <p:spPr>
          <a:xfrm>
            <a:off x="428624" y="219498"/>
            <a:ext cx="10772775" cy="860637"/>
          </a:xfrm>
        </p:spPr>
        <p:txBody>
          <a:bodyPr/>
          <a:lstStyle/>
          <a:p>
            <a:r>
              <a:rPr lang="en-GB" dirty="0">
                <a:solidFill>
                  <a:schemeClr val="bg1"/>
                </a:solidFill>
              </a:rPr>
              <a:t>Want to find out more…</a:t>
            </a:r>
          </a:p>
        </p:txBody>
      </p:sp>
      <p:sp>
        <p:nvSpPr>
          <p:cNvPr id="5" name="Content Placeholder 4">
            <a:extLst>
              <a:ext uri="{FF2B5EF4-FFF2-40B4-BE49-F238E27FC236}">
                <a16:creationId xmlns:a16="http://schemas.microsoft.com/office/drawing/2014/main" id="{A7D72F23-D3C9-44F4-BF97-14242DFDA6E9}"/>
              </a:ext>
            </a:extLst>
          </p:cNvPr>
          <p:cNvSpPr>
            <a:spLocks noGrp="1"/>
          </p:cNvSpPr>
          <p:nvPr>
            <p:ph idx="1"/>
          </p:nvPr>
        </p:nvSpPr>
        <p:spPr>
          <a:xfrm>
            <a:off x="571500" y="1080135"/>
            <a:ext cx="10858881" cy="5412105"/>
          </a:xfrm>
        </p:spPr>
        <p:txBody>
          <a:bodyPr>
            <a:normAutofit fontScale="85000" lnSpcReduction="20000"/>
          </a:bodyPr>
          <a:lstStyle/>
          <a:p>
            <a:pPr>
              <a:buFont typeface="Arial" panose="020B0604020202020204" pitchFamily="34" charset="0"/>
              <a:buChar char="•"/>
            </a:pPr>
            <a:r>
              <a:rPr lang="en-GB" dirty="0">
                <a:latin typeface="Arial" panose="020B0604020202020204" pitchFamily="34" charset="0"/>
                <a:cs typeface="Arial" panose="020B0604020202020204" pitchFamily="34" charset="0"/>
              </a:rPr>
              <a:t>New Arrivals Excellence Programme: </a:t>
            </a:r>
            <a:r>
              <a:rPr lang="en-GB" dirty="0">
                <a:latin typeface="Arial" panose="020B0604020202020204" pitchFamily="34" charset="0"/>
                <a:cs typeface="Arial" panose="020B0604020202020204" pitchFamily="34" charset="0"/>
                <a:hlinkClick r:id="rId2"/>
              </a:rPr>
              <a:t>https://webarchive.nationalarchives.gov.uk/20110202132047/https://nationalstrategies.standards.dcsf.gov.uk/node/113690</a:t>
            </a:r>
            <a:endParaRPr lang="en-GB" dirty="0">
              <a:latin typeface="Arial" panose="020B0604020202020204" pitchFamily="34" charset="0"/>
              <a:cs typeface="Arial" panose="020B0604020202020204" pitchFamily="34" charset="0"/>
            </a:endParaRPr>
          </a:p>
          <a:p>
            <a:pPr>
              <a:buFont typeface="Arial" panose="020B0604020202020204" pitchFamily="34" charset="0"/>
              <a:buChar char="•"/>
            </a:pPr>
            <a:r>
              <a:rPr lang="en-GB" dirty="0">
                <a:latin typeface="Arial" panose="020B0604020202020204" pitchFamily="34" charset="0"/>
                <a:cs typeface="Arial" panose="020B0604020202020204" pitchFamily="34" charset="0"/>
              </a:rPr>
              <a:t>Ensuring the attainment of advanced learners of English:</a:t>
            </a:r>
          </a:p>
          <a:p>
            <a:r>
              <a:rPr lang="en-GB" dirty="0">
                <a:latin typeface="Arial" panose="020B0604020202020204" pitchFamily="34" charset="0"/>
                <a:cs typeface="Arial" panose="020B0604020202020204" pitchFamily="34" charset="0"/>
                <a:hlinkClick r:id="rId3"/>
              </a:rPr>
              <a:t>https://webarchive.nationalarchives.gov.uk/20110202101215/https://nationalstrategies.standards.dcsf.gov.uk/node/187758</a:t>
            </a:r>
            <a:endParaRPr lang="en-GB" dirty="0">
              <a:latin typeface="Arial" panose="020B0604020202020204" pitchFamily="34" charset="0"/>
              <a:cs typeface="Arial" panose="020B0604020202020204" pitchFamily="34" charset="0"/>
            </a:endParaRPr>
          </a:p>
          <a:p>
            <a:pPr>
              <a:buFont typeface="Arial" panose="020B0604020202020204" pitchFamily="34" charset="0"/>
              <a:buChar char="•"/>
            </a:pPr>
            <a:r>
              <a:rPr lang="en-GB" dirty="0">
                <a:latin typeface="Arial" panose="020B0604020202020204" pitchFamily="34" charset="0"/>
                <a:cs typeface="Arial" panose="020B0604020202020204" pitchFamily="34" charset="0"/>
              </a:rPr>
              <a:t>The Bell Foundation: Great Ideas</a:t>
            </a:r>
          </a:p>
          <a:p>
            <a:r>
              <a:rPr lang="en-GB" dirty="0">
                <a:latin typeface="Arial" panose="020B0604020202020204" pitchFamily="34" charset="0"/>
                <a:cs typeface="Arial" panose="020B0604020202020204" pitchFamily="34" charset="0"/>
                <a:hlinkClick r:id="rId4"/>
              </a:rPr>
              <a:t>https://www.bell-foundation.org.uk/eal-programme/guidance/effective-teaching-of-eal-learners/great-ideas/</a:t>
            </a:r>
            <a:endParaRPr lang="en-GB" dirty="0">
              <a:latin typeface="Arial" panose="020B0604020202020204" pitchFamily="34" charset="0"/>
              <a:cs typeface="Arial" panose="020B0604020202020204" pitchFamily="34" charset="0"/>
            </a:endParaRPr>
          </a:p>
          <a:p>
            <a:pPr>
              <a:buFont typeface="Arial" panose="020B0604020202020204" pitchFamily="34" charset="0"/>
              <a:buChar char="•"/>
            </a:pPr>
            <a:r>
              <a:rPr lang="en-GB" dirty="0">
                <a:latin typeface="Arial" panose="020B0604020202020204" pitchFamily="34" charset="0"/>
                <a:cs typeface="Arial" panose="020B0604020202020204" pitchFamily="34" charset="0"/>
              </a:rPr>
              <a:t> Sharples, R 2021 </a:t>
            </a:r>
            <a:r>
              <a:rPr lang="en-GB" i="1" dirty="0">
                <a:latin typeface="Arial" panose="020B0604020202020204" pitchFamily="34" charset="0"/>
                <a:cs typeface="Arial" panose="020B0604020202020204" pitchFamily="34" charset="0"/>
              </a:rPr>
              <a:t>Teaching EAL Evidence-based strategies for the Classroom and School</a:t>
            </a:r>
            <a:endParaRPr lang="en-GB" dirty="0">
              <a:latin typeface="Arial" panose="020B0604020202020204" pitchFamily="34" charset="0"/>
              <a:cs typeface="Arial" panose="020B0604020202020204" pitchFamily="34" charset="0"/>
            </a:endParaRPr>
          </a:p>
          <a:p>
            <a:pPr>
              <a:buFont typeface="Arial" panose="020B0604020202020204" pitchFamily="34" charset="0"/>
              <a:buChar char="•"/>
            </a:pPr>
            <a:r>
              <a:rPr lang="en-GB" dirty="0">
                <a:latin typeface="Arial" panose="020B0604020202020204" pitchFamily="34" charset="0"/>
                <a:cs typeface="Arial" panose="020B0604020202020204" pitchFamily="34" charset="0"/>
              </a:rPr>
              <a:t>Gibbons, P. 1991 </a:t>
            </a:r>
            <a:r>
              <a:rPr lang="en-GB" i="1" dirty="0">
                <a:latin typeface="Arial" panose="020B0604020202020204" pitchFamily="34" charset="0"/>
                <a:cs typeface="Arial" panose="020B0604020202020204" pitchFamily="34" charset="0"/>
              </a:rPr>
              <a:t>Learning to Learn in a Second Language</a:t>
            </a:r>
            <a:r>
              <a:rPr lang="en-GB" dirty="0">
                <a:latin typeface="Arial" panose="020B0604020202020204" pitchFamily="34" charset="0"/>
                <a:cs typeface="Arial" panose="020B0604020202020204" pitchFamily="34" charset="0"/>
              </a:rPr>
              <a:t>. Newtown, Australia.</a:t>
            </a:r>
          </a:p>
          <a:p>
            <a:pPr>
              <a:buFont typeface="Arial" panose="020B0604020202020204" pitchFamily="34" charset="0"/>
              <a:buChar char="•"/>
            </a:pPr>
            <a:r>
              <a:rPr lang="en-GB" dirty="0">
                <a:latin typeface="Arial" panose="020B0604020202020204" pitchFamily="34" charset="0"/>
                <a:cs typeface="Arial" panose="020B0604020202020204" pitchFamily="34" charset="0"/>
              </a:rPr>
              <a:t>Gaunt,A &amp; Stott, A. 2019 </a:t>
            </a:r>
            <a:r>
              <a:rPr lang="en-GB" i="1" dirty="0">
                <a:latin typeface="Arial" panose="020B0604020202020204" pitchFamily="34" charset="0"/>
                <a:cs typeface="Arial" panose="020B0604020202020204" pitchFamily="34" charset="0"/>
              </a:rPr>
              <a:t>Transform Teaching and Learning through Talk. The </a:t>
            </a:r>
            <a:r>
              <a:rPr lang="en-GB" i="1" dirty="0" err="1">
                <a:latin typeface="Arial" panose="020B0604020202020204" pitchFamily="34" charset="0"/>
                <a:cs typeface="Arial" panose="020B0604020202020204" pitchFamily="34" charset="0"/>
              </a:rPr>
              <a:t>Oracy</a:t>
            </a:r>
            <a:r>
              <a:rPr lang="en-GB" i="1" dirty="0">
                <a:latin typeface="Arial" panose="020B0604020202020204" pitchFamily="34" charset="0"/>
                <a:cs typeface="Arial" panose="020B0604020202020204" pitchFamily="34" charset="0"/>
              </a:rPr>
              <a:t> Imperative </a:t>
            </a:r>
          </a:p>
          <a:p>
            <a:pPr>
              <a:buFont typeface="Arial" panose="020B0604020202020204" pitchFamily="34" charset="0"/>
              <a:buChar char="•"/>
            </a:pPr>
            <a:r>
              <a:rPr lang="en-GB" dirty="0" err="1">
                <a:solidFill>
                  <a:srgbClr val="000000"/>
                </a:solidFill>
                <a:latin typeface="Arial" panose="020B0604020202020204" pitchFamily="34" charset="0"/>
                <a:cs typeface="Arial" panose="020B0604020202020204" pitchFamily="34" charset="0"/>
              </a:rPr>
              <a:t>Honingsfeld</a:t>
            </a:r>
            <a:r>
              <a:rPr lang="en-GB" dirty="0">
                <a:solidFill>
                  <a:srgbClr val="000000"/>
                </a:solidFill>
                <a:latin typeface="Arial" panose="020B0604020202020204" pitchFamily="34" charset="0"/>
                <a:cs typeface="Arial" panose="020B0604020202020204" pitchFamily="34" charset="0"/>
              </a:rPr>
              <a:t>, A. 2019. </a:t>
            </a:r>
            <a:r>
              <a:rPr lang="en-GB" i="1" dirty="0">
                <a:solidFill>
                  <a:srgbClr val="000000"/>
                </a:solidFill>
                <a:latin typeface="Arial" panose="020B0604020202020204" pitchFamily="34" charset="0"/>
                <a:cs typeface="Arial" panose="020B0604020202020204" pitchFamily="34" charset="0"/>
              </a:rPr>
              <a:t>Growing language &amp; Literacy Strategies for English Learners.</a:t>
            </a:r>
          </a:p>
          <a:p>
            <a:pPr>
              <a:buFont typeface="Arial" panose="020B0604020202020204" pitchFamily="34" charset="0"/>
              <a:buChar char="•"/>
            </a:pPr>
            <a:r>
              <a:rPr lang="en-GB" dirty="0">
                <a:solidFill>
                  <a:srgbClr val="000000"/>
                </a:solidFill>
                <a:latin typeface="Arial" panose="020B0604020202020204" pitchFamily="34" charset="0"/>
                <a:cs typeface="Arial" panose="020B0604020202020204" pitchFamily="34" charset="0"/>
              </a:rPr>
              <a:t>Conteh, J.</a:t>
            </a:r>
            <a:r>
              <a:rPr lang="en-GB" dirty="0">
                <a:latin typeface="Arial" panose="020B0604020202020204" pitchFamily="34" charset="0"/>
                <a:cs typeface="Arial" panose="020B0604020202020204" pitchFamily="34" charset="0"/>
              </a:rPr>
              <a:t> 2015 </a:t>
            </a:r>
            <a:r>
              <a:rPr lang="en-GB" i="1" dirty="0">
                <a:latin typeface="Arial" panose="020B0604020202020204" pitchFamily="34" charset="0"/>
                <a:cs typeface="Arial" panose="020B0604020202020204" pitchFamily="34" charset="0"/>
              </a:rPr>
              <a:t>The EAL Teaching Book Promoting Success for Multilingual Learners in Primary and Secondary Schools.</a:t>
            </a:r>
            <a:endParaRPr lang="en-GB" i="1" dirty="0">
              <a:solidFill>
                <a:srgbClr val="000000"/>
              </a:solidFill>
              <a:latin typeface="Arial" panose="020B0604020202020204" pitchFamily="34" charset="0"/>
              <a:cs typeface="Arial" panose="020B0604020202020204" pitchFamily="34" charset="0"/>
            </a:endParaRPr>
          </a:p>
          <a:p>
            <a:pPr>
              <a:buFont typeface="Arial" panose="020B0604020202020204" pitchFamily="34" charset="0"/>
              <a:buChar char="•"/>
            </a:pPr>
            <a:r>
              <a:rPr lang="en-GB" dirty="0" err="1">
                <a:latin typeface="Arial" panose="020B0604020202020204" pitchFamily="34" charset="0"/>
                <a:cs typeface="Arial" panose="020B0604020202020204" pitchFamily="34" charset="0"/>
              </a:rPr>
              <a:t>Bifield</a:t>
            </a:r>
            <a:r>
              <a:rPr lang="en-GB" dirty="0">
                <a:latin typeface="Arial" panose="020B0604020202020204" pitchFamily="34" charset="0"/>
                <a:cs typeface="Arial" panose="020B0604020202020204" pitchFamily="34" charset="0"/>
              </a:rPr>
              <a:t>, J </a:t>
            </a:r>
            <a:r>
              <a:rPr lang="en-GB" i="1" dirty="0">
                <a:latin typeface="Arial" panose="020B0604020202020204" pitchFamily="34" charset="0"/>
                <a:cs typeface="Arial" panose="020B0604020202020204" pitchFamily="34" charset="0"/>
              </a:rPr>
              <a:t>EAL in the Daylight: </a:t>
            </a:r>
            <a:r>
              <a:rPr lang="en-GB" i="1" dirty="0">
                <a:latin typeface="Arial" panose="020B0604020202020204" pitchFamily="34" charset="0"/>
                <a:cs typeface="Arial" panose="020B0604020202020204" pitchFamily="34" charset="0"/>
                <a:hlinkClick r:id="rId5"/>
              </a:rPr>
              <a:t>https://ealdaylight.com/</a:t>
            </a:r>
            <a:endParaRPr lang="en-GB" i="1" dirty="0">
              <a:latin typeface="Arial" panose="020B0604020202020204" pitchFamily="34" charset="0"/>
              <a:cs typeface="Arial" panose="020B0604020202020204" pitchFamily="34" charset="0"/>
            </a:endParaRPr>
          </a:p>
          <a:p>
            <a:endParaRPr lang="en-GB" i="1" dirty="0"/>
          </a:p>
          <a:p>
            <a:endParaRPr lang="en-GB" dirty="0"/>
          </a:p>
        </p:txBody>
      </p:sp>
    </p:spTree>
    <p:extLst>
      <p:ext uri="{BB962C8B-B14F-4D97-AF65-F5344CB8AC3E}">
        <p14:creationId xmlns:p14="http://schemas.microsoft.com/office/powerpoint/2010/main" val="279644020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1445" name="Picture 1">
            <a:extLst>
              <a:ext uri="{FF2B5EF4-FFF2-40B4-BE49-F238E27FC236}">
                <a16:creationId xmlns:a16="http://schemas.microsoft.com/office/drawing/2014/main" id="{2167575D-D24E-49AC-8734-BD9D8C0BFEC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1425" r="13578" b="-1"/>
          <a:stretch/>
        </p:blipFill>
        <p:spPr bwMode="auto">
          <a:xfrm>
            <a:off x="633999" y="640080"/>
            <a:ext cx="6278529" cy="558810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65B2D4F3-5F42-4ADF-8BCC-AC4AD6192309}"/>
              </a:ext>
            </a:extLst>
          </p:cNvPr>
          <p:cNvSpPr txBox="1"/>
          <p:nvPr/>
        </p:nvSpPr>
        <p:spPr>
          <a:xfrm>
            <a:off x="7212330" y="2419773"/>
            <a:ext cx="4732020" cy="3358092"/>
          </a:xfrm>
          <a:prstGeom prst="rect">
            <a:avLst/>
          </a:prstGeom>
        </p:spPr>
        <p:txBody>
          <a:bodyPr vert="horz" lIns="91440" tIns="45720" rIns="91440" bIns="45720" rtlCol="0">
            <a:normAutofit/>
          </a:bodyPr>
          <a:lstStyle/>
          <a:p>
            <a:pPr defTabSz="914400">
              <a:lnSpc>
                <a:spcPct val="85000"/>
              </a:lnSpc>
              <a:spcAft>
                <a:spcPts val="600"/>
              </a:spcAft>
              <a:buFont typeface="Arial" pitchFamily="34" charset="0"/>
              <a:buChar char=" "/>
            </a:pPr>
            <a:r>
              <a:rPr lang="en-US" sz="3600" dirty="0">
                <a:solidFill>
                  <a:schemeClr val="tx1">
                    <a:lumMod val="85000"/>
                    <a:lumOff val="15000"/>
                  </a:schemeClr>
                </a:solidFill>
                <a:latin typeface="Abadi" panose="020B0604020202020204" pitchFamily="34" charset="0"/>
              </a:rPr>
              <a:t>Amanda Millican</a:t>
            </a:r>
          </a:p>
          <a:p>
            <a:pPr defTabSz="914400">
              <a:lnSpc>
                <a:spcPct val="85000"/>
              </a:lnSpc>
              <a:spcAft>
                <a:spcPts val="600"/>
              </a:spcAft>
              <a:buFont typeface="Arial" pitchFamily="34" charset="0"/>
              <a:buChar char=" "/>
            </a:pPr>
            <a:endParaRPr lang="en-US" sz="3600" dirty="0">
              <a:solidFill>
                <a:schemeClr val="tx1">
                  <a:lumMod val="85000"/>
                  <a:lumOff val="15000"/>
                </a:schemeClr>
              </a:solidFill>
              <a:latin typeface="Abadi" panose="020B0604020202020204" pitchFamily="34" charset="0"/>
            </a:endParaRPr>
          </a:p>
          <a:p>
            <a:pPr defTabSz="914400">
              <a:lnSpc>
                <a:spcPct val="85000"/>
              </a:lnSpc>
              <a:spcAft>
                <a:spcPts val="600"/>
              </a:spcAft>
              <a:buFont typeface="Arial" pitchFamily="34" charset="0"/>
              <a:buChar char=" "/>
            </a:pPr>
            <a:r>
              <a:rPr lang="en-US" sz="3600" dirty="0">
                <a:solidFill>
                  <a:schemeClr val="tx1">
                    <a:lumMod val="85000"/>
                    <a:lumOff val="15000"/>
                  </a:schemeClr>
                </a:solidFill>
                <a:latin typeface="Abadi" panose="020B0604020202020204" pitchFamily="34" charset="0"/>
              </a:rPr>
              <a:t>EAL Advisory Teacher</a:t>
            </a:r>
          </a:p>
          <a:p>
            <a:pPr defTabSz="914400">
              <a:lnSpc>
                <a:spcPct val="85000"/>
              </a:lnSpc>
              <a:spcAft>
                <a:spcPts val="600"/>
              </a:spcAft>
              <a:buFont typeface="Arial" pitchFamily="34" charset="0"/>
              <a:buChar char=" "/>
            </a:pPr>
            <a:r>
              <a:rPr lang="en-US" sz="2800" dirty="0">
                <a:solidFill>
                  <a:schemeClr val="tx1">
                    <a:lumMod val="85000"/>
                    <a:lumOff val="15000"/>
                  </a:schemeClr>
                </a:solidFill>
                <a:latin typeface="Abadi" panose="020B0604020202020204" pitchFamily="34" charset="0"/>
                <a:hlinkClick r:id="rId4"/>
              </a:rPr>
              <a:t>ajmillican67@gmail.com</a:t>
            </a:r>
            <a:endParaRPr lang="en-US" sz="2800" dirty="0">
              <a:solidFill>
                <a:schemeClr val="tx1">
                  <a:lumMod val="85000"/>
                  <a:lumOff val="15000"/>
                </a:schemeClr>
              </a:solidFill>
              <a:latin typeface="Abadi" panose="020B0604020202020204" pitchFamily="34" charset="0"/>
            </a:endParaRPr>
          </a:p>
          <a:p>
            <a:pPr defTabSz="914400">
              <a:lnSpc>
                <a:spcPct val="85000"/>
              </a:lnSpc>
              <a:spcAft>
                <a:spcPts val="600"/>
              </a:spcAft>
              <a:buFont typeface="Arial" pitchFamily="34" charset="0"/>
              <a:buChar char=" "/>
            </a:pPr>
            <a:endParaRPr lang="en-US" sz="2800" dirty="0">
              <a:solidFill>
                <a:schemeClr val="tx1">
                  <a:lumMod val="85000"/>
                  <a:lumOff val="15000"/>
                </a:schemeClr>
              </a:solidFill>
              <a:latin typeface="Abadi" panose="020B0604020202020204" pitchFamily="34" charset="0"/>
            </a:endParaRPr>
          </a:p>
          <a:p>
            <a:pPr defTabSz="914400">
              <a:lnSpc>
                <a:spcPct val="85000"/>
              </a:lnSpc>
              <a:spcAft>
                <a:spcPts val="600"/>
              </a:spcAft>
              <a:buFont typeface="Arial" pitchFamily="34" charset="0"/>
              <a:buChar char=" "/>
            </a:pPr>
            <a:endParaRPr lang="en-US" dirty="0">
              <a:solidFill>
                <a:schemeClr val="tx1">
                  <a:lumMod val="85000"/>
                  <a:lumOff val="15000"/>
                </a:schemeClr>
              </a:solidFill>
            </a:endParaRPr>
          </a:p>
          <a:p>
            <a:pPr defTabSz="914400">
              <a:lnSpc>
                <a:spcPct val="85000"/>
              </a:lnSpc>
              <a:spcAft>
                <a:spcPts val="600"/>
              </a:spcAft>
              <a:buFont typeface="Arial" pitchFamily="34" charset="0"/>
              <a:buChar char=" "/>
            </a:pPr>
            <a:endParaRPr lang="en-US" dirty="0">
              <a:solidFill>
                <a:schemeClr val="tx1">
                  <a:lumMod val="85000"/>
                  <a:lumOff val="15000"/>
                </a:schemeClr>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067430-D88B-4F2A-B4BB-BEAA0167A668}"/>
              </a:ext>
            </a:extLst>
          </p:cNvPr>
          <p:cNvSpPr>
            <a:spLocks noGrp="1"/>
          </p:cNvSpPr>
          <p:nvPr>
            <p:ph type="title"/>
          </p:nvPr>
        </p:nvSpPr>
        <p:spPr>
          <a:xfrm>
            <a:off x="231347" y="4301067"/>
            <a:ext cx="11335730" cy="1507067"/>
          </a:xfrm>
        </p:spPr>
        <p:txBody>
          <a:bodyPr>
            <a:normAutofit fontScale="90000"/>
          </a:bodyPr>
          <a:lstStyle/>
          <a:p>
            <a:r>
              <a:rPr lang="en-US" dirty="0">
                <a:solidFill>
                  <a:srgbClr val="FFFFFF"/>
                </a:solidFill>
              </a:rPr>
              <a:t>Fluency in social language can be mistaken for fluency in academic language and therefore a pupil’s needs can be overlooked</a:t>
            </a:r>
            <a:endParaRPr lang="en-GB" dirty="0"/>
          </a:p>
        </p:txBody>
      </p:sp>
      <p:pic>
        <p:nvPicPr>
          <p:cNvPr id="5" name="Picture 2">
            <a:extLst>
              <a:ext uri="{FF2B5EF4-FFF2-40B4-BE49-F238E27FC236}">
                <a16:creationId xmlns:a16="http://schemas.microsoft.com/office/drawing/2014/main" id="{06B2CC4C-B2A4-4103-A8C0-224A7F89FEAC}"/>
              </a:ext>
            </a:extLst>
          </p:cNvPr>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tretch>
            <a:fillRect/>
          </a:stretch>
        </p:blipFill>
        <p:spPr bwMode="auto">
          <a:xfrm>
            <a:off x="70498" y="1680210"/>
            <a:ext cx="5804522" cy="435074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a:extLst>
              <a:ext uri="{FF2B5EF4-FFF2-40B4-BE49-F238E27FC236}">
                <a16:creationId xmlns:a16="http://schemas.microsoft.com/office/drawing/2014/main" id="{28DECB06-5064-4E54-8557-FC3A8D663270}"/>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095999" y="1680211"/>
            <a:ext cx="5864653" cy="464381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a:extLst>
              <a:ext uri="{FF2B5EF4-FFF2-40B4-BE49-F238E27FC236}">
                <a16:creationId xmlns:a16="http://schemas.microsoft.com/office/drawing/2014/main" id="{374B1490-EF2F-4577-97F6-39898E2BBFC4}"/>
              </a:ext>
            </a:extLst>
          </p:cNvPr>
          <p:cNvSpPr txBox="1"/>
          <p:nvPr/>
        </p:nvSpPr>
        <p:spPr>
          <a:xfrm>
            <a:off x="390525" y="6369904"/>
            <a:ext cx="5213789" cy="369332"/>
          </a:xfrm>
          <a:prstGeom prst="rect">
            <a:avLst/>
          </a:prstGeom>
          <a:solidFill>
            <a:schemeClr val="accent1"/>
          </a:solidFill>
        </p:spPr>
        <p:txBody>
          <a:bodyPr wrap="square" rtlCol="0">
            <a:spAutoFit/>
          </a:bodyPr>
          <a:lstStyle/>
          <a:p>
            <a:r>
              <a:rPr lang="en-GB" dirty="0"/>
              <a:t>BICS – Basic Interpersonal Communication Skills</a:t>
            </a:r>
          </a:p>
        </p:txBody>
      </p:sp>
      <p:sp>
        <p:nvSpPr>
          <p:cNvPr id="7" name="TextBox 6">
            <a:extLst>
              <a:ext uri="{FF2B5EF4-FFF2-40B4-BE49-F238E27FC236}">
                <a16:creationId xmlns:a16="http://schemas.microsoft.com/office/drawing/2014/main" id="{729A600D-D171-47D0-9445-9D349D906F49}"/>
              </a:ext>
            </a:extLst>
          </p:cNvPr>
          <p:cNvSpPr txBox="1"/>
          <p:nvPr/>
        </p:nvSpPr>
        <p:spPr>
          <a:xfrm>
            <a:off x="6096000" y="6369904"/>
            <a:ext cx="5828850" cy="369332"/>
          </a:xfrm>
          <a:prstGeom prst="rect">
            <a:avLst/>
          </a:prstGeom>
          <a:solidFill>
            <a:schemeClr val="accent1"/>
          </a:solidFill>
        </p:spPr>
        <p:txBody>
          <a:bodyPr wrap="square" rtlCol="0">
            <a:spAutoFit/>
          </a:bodyPr>
          <a:lstStyle/>
          <a:p>
            <a:r>
              <a:rPr lang="en-GB" dirty="0"/>
              <a:t>CALP – Cognitive Academic Language Proficiency </a:t>
            </a:r>
          </a:p>
        </p:txBody>
      </p:sp>
      <p:sp>
        <p:nvSpPr>
          <p:cNvPr id="9" name="TextBox 8">
            <a:extLst>
              <a:ext uri="{FF2B5EF4-FFF2-40B4-BE49-F238E27FC236}">
                <a16:creationId xmlns:a16="http://schemas.microsoft.com/office/drawing/2014/main" id="{AFD49652-0DD8-43FE-8203-E27F8F6132FF}"/>
              </a:ext>
            </a:extLst>
          </p:cNvPr>
          <p:cNvSpPr txBox="1"/>
          <p:nvPr/>
        </p:nvSpPr>
        <p:spPr>
          <a:xfrm>
            <a:off x="199804" y="622181"/>
            <a:ext cx="11873023" cy="1077218"/>
          </a:xfrm>
          <a:prstGeom prst="rect">
            <a:avLst/>
          </a:prstGeom>
          <a:solidFill>
            <a:schemeClr val="accent1"/>
          </a:solidFill>
        </p:spPr>
        <p:txBody>
          <a:bodyPr wrap="square" rtlCol="0">
            <a:spAutoFit/>
          </a:bodyPr>
          <a:lstStyle/>
          <a:p>
            <a:r>
              <a:rPr lang="en-US" sz="3200" cap="all" dirty="0">
                <a:ln w="3175" cmpd="sng">
                  <a:noFill/>
                </a:ln>
                <a:solidFill>
                  <a:schemeClr val="bg1"/>
                </a:solidFill>
                <a:latin typeface="Century Gothic" panose="020B0502020202020204"/>
                <a:ea typeface="+mj-ea"/>
                <a:cs typeface="+mj-cs"/>
              </a:rPr>
              <a:t>Differences between English Language Proficiencies of our EAL learners</a:t>
            </a:r>
            <a:endParaRPr lang="en-GB" dirty="0">
              <a:solidFill>
                <a:schemeClr val="bg1"/>
              </a:solidFill>
            </a:endParaRPr>
          </a:p>
        </p:txBody>
      </p:sp>
    </p:spTree>
    <p:extLst>
      <p:ext uri="{BB962C8B-B14F-4D97-AF65-F5344CB8AC3E}">
        <p14:creationId xmlns:p14="http://schemas.microsoft.com/office/powerpoint/2010/main" val="14083396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8E0021A-A74C-4A05-822E-AB2693BCB630}"/>
              </a:ext>
            </a:extLst>
          </p:cNvPr>
          <p:cNvPicPr>
            <a:picLocks noChangeAspect="1"/>
          </p:cNvPicPr>
          <p:nvPr/>
        </p:nvPicPr>
        <p:blipFill rotWithShape="1">
          <a:blip r:embed="rId2"/>
          <a:srcRect l="19919" t="15484" r="1371" b="22724"/>
          <a:stretch/>
        </p:blipFill>
        <p:spPr>
          <a:xfrm>
            <a:off x="160743" y="180754"/>
            <a:ext cx="11854048" cy="6432164"/>
          </a:xfrm>
          <a:prstGeom prst="rect">
            <a:avLst/>
          </a:prstGeom>
        </p:spPr>
      </p:pic>
    </p:spTree>
    <p:extLst>
      <p:ext uri="{BB962C8B-B14F-4D97-AF65-F5344CB8AC3E}">
        <p14:creationId xmlns:p14="http://schemas.microsoft.com/office/powerpoint/2010/main" val="31356251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6F1CC808-13E1-4163-9490-D821157F6F3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0083" t="9078" r="24782" b="24673"/>
          <a:stretch/>
        </p:blipFill>
        <p:spPr bwMode="auto">
          <a:xfrm>
            <a:off x="1128896" y="302445"/>
            <a:ext cx="6039620" cy="62531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itle 1">
            <a:extLst>
              <a:ext uri="{FF2B5EF4-FFF2-40B4-BE49-F238E27FC236}">
                <a16:creationId xmlns:a16="http://schemas.microsoft.com/office/drawing/2014/main" id="{650109A2-4EAD-401F-B3B7-A2643BA460B1}"/>
              </a:ext>
            </a:extLst>
          </p:cNvPr>
          <p:cNvSpPr txBox="1">
            <a:spLocks/>
          </p:cNvSpPr>
          <p:nvPr/>
        </p:nvSpPr>
        <p:spPr>
          <a:xfrm>
            <a:off x="8294995" y="162251"/>
            <a:ext cx="3267808" cy="19267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solidFill>
                  <a:srgbClr val="000000"/>
                </a:solidFill>
                <a:latin typeface="Arial" panose="020B0604020202020204" pitchFamily="34" charset="0"/>
                <a:cs typeface="Arial" panose="020B0604020202020204" pitchFamily="34" charset="0"/>
              </a:rPr>
              <a:t>English proficiency data </a:t>
            </a:r>
          </a:p>
        </p:txBody>
      </p:sp>
      <p:sp>
        <p:nvSpPr>
          <p:cNvPr id="4" name="TextBox 3">
            <a:extLst>
              <a:ext uri="{FF2B5EF4-FFF2-40B4-BE49-F238E27FC236}">
                <a16:creationId xmlns:a16="http://schemas.microsoft.com/office/drawing/2014/main" id="{A1AF6563-4487-4DF1-9C37-A79C2EA5248A}"/>
              </a:ext>
            </a:extLst>
          </p:cNvPr>
          <p:cNvSpPr txBox="1"/>
          <p:nvPr/>
        </p:nvSpPr>
        <p:spPr>
          <a:xfrm>
            <a:off x="8043295" y="4616562"/>
            <a:ext cx="3367108" cy="1938992"/>
          </a:xfrm>
          <a:prstGeom prst="rect">
            <a:avLst/>
          </a:prstGeom>
          <a:solidFill>
            <a:srgbClr val="92D050"/>
          </a:solidFill>
          <a:ln w="22225">
            <a:solidFill>
              <a:srgbClr val="333399"/>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Advanced EAL learners will be at the C/D/E stages of the DfE English proficiency scale</a:t>
            </a:r>
          </a:p>
        </p:txBody>
      </p:sp>
      <p:sp>
        <p:nvSpPr>
          <p:cNvPr id="5" name="TextBox 4">
            <a:extLst>
              <a:ext uri="{FF2B5EF4-FFF2-40B4-BE49-F238E27FC236}">
                <a16:creationId xmlns:a16="http://schemas.microsoft.com/office/drawing/2014/main" id="{E30F7DAC-F329-464B-A413-3C67B3C6659F}"/>
              </a:ext>
            </a:extLst>
          </p:cNvPr>
          <p:cNvSpPr txBox="1"/>
          <p:nvPr/>
        </p:nvSpPr>
        <p:spPr>
          <a:xfrm>
            <a:off x="8043295" y="2252871"/>
            <a:ext cx="3367108" cy="1938992"/>
          </a:xfrm>
          <a:prstGeom prst="rect">
            <a:avLst/>
          </a:prstGeom>
          <a:solidFill>
            <a:srgbClr val="FFC000"/>
          </a:solidFill>
          <a:ln w="22225">
            <a:solidFill>
              <a:srgbClr val="333399"/>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New Arrival EAL learners will be at the A/B stages of the DfE English proficiency scale</a:t>
            </a:r>
          </a:p>
        </p:txBody>
      </p:sp>
    </p:spTree>
    <p:extLst>
      <p:ext uri="{BB962C8B-B14F-4D97-AF65-F5344CB8AC3E}">
        <p14:creationId xmlns:p14="http://schemas.microsoft.com/office/powerpoint/2010/main" val="10239216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F991978-65A9-4330-BC30-4274339BAB51}"/>
              </a:ext>
            </a:extLst>
          </p:cNvPr>
          <p:cNvPicPr>
            <a:picLocks noChangeAspect="1"/>
          </p:cNvPicPr>
          <p:nvPr/>
        </p:nvPicPr>
        <p:blipFill>
          <a:blip r:embed="rId3"/>
          <a:stretch>
            <a:fillRect/>
          </a:stretch>
        </p:blipFill>
        <p:spPr>
          <a:xfrm>
            <a:off x="731058" y="1667890"/>
            <a:ext cx="5620868" cy="4471742"/>
          </a:xfrm>
          <a:prstGeom prst="rect">
            <a:avLst/>
          </a:prstGeom>
        </p:spPr>
      </p:pic>
      <p:sp>
        <p:nvSpPr>
          <p:cNvPr id="2" name="Title 1">
            <a:extLst>
              <a:ext uri="{FF2B5EF4-FFF2-40B4-BE49-F238E27FC236}">
                <a16:creationId xmlns:a16="http://schemas.microsoft.com/office/drawing/2014/main" id="{9CE0D440-DAE1-405B-986E-5214DE446DB3}"/>
              </a:ext>
            </a:extLst>
          </p:cNvPr>
          <p:cNvSpPr>
            <a:spLocks noGrp="1"/>
          </p:cNvSpPr>
          <p:nvPr>
            <p:ph type="title"/>
          </p:nvPr>
        </p:nvSpPr>
        <p:spPr>
          <a:xfrm>
            <a:off x="0" y="1"/>
            <a:ext cx="12192000" cy="1731146"/>
          </a:xfrm>
        </p:spPr>
        <p:txBody>
          <a:bodyPr>
            <a:normAutofit/>
          </a:bodyPr>
          <a:lstStyle/>
          <a:p>
            <a:r>
              <a:rPr lang="en-GB" sz="4800" dirty="0">
                <a:solidFill>
                  <a:schemeClr val="bg1"/>
                </a:solidFill>
              </a:rPr>
              <a:t>Links between English Proficiency and Attainment</a:t>
            </a:r>
          </a:p>
        </p:txBody>
      </p:sp>
      <p:sp>
        <p:nvSpPr>
          <p:cNvPr id="10" name="Rectangle: Rounded Corners 9">
            <a:extLst>
              <a:ext uri="{FF2B5EF4-FFF2-40B4-BE49-F238E27FC236}">
                <a16:creationId xmlns:a16="http://schemas.microsoft.com/office/drawing/2014/main" id="{A1507494-CAEC-4D7E-A996-78BF2B086DF8}"/>
              </a:ext>
            </a:extLst>
          </p:cNvPr>
          <p:cNvSpPr/>
          <p:nvPr/>
        </p:nvSpPr>
        <p:spPr bwMode="auto">
          <a:xfrm>
            <a:off x="7332955" y="2474304"/>
            <a:ext cx="3879783" cy="3038729"/>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defRPr/>
            </a:pPr>
            <a:r>
              <a:rPr kumimoji="0" lang="en-GB" sz="2800" b="0" i="0" u="none" strike="noStrike" kern="1200" cap="none" spc="0" normalizeH="0" baseline="0" noProof="0" dirty="0">
                <a:ln>
                  <a:noFill/>
                </a:ln>
                <a:solidFill>
                  <a:srgbClr val="000000"/>
                </a:solidFill>
                <a:effectLst/>
                <a:uLnTx/>
                <a:uFillTx/>
                <a:latin typeface="Arial"/>
                <a:ea typeface="+mn-ea"/>
                <a:cs typeface="+mn-cs"/>
              </a:rPr>
              <a:t>What are the implications for </a:t>
            </a:r>
            <a:r>
              <a:rPr lang="en-GB" sz="2800" dirty="0">
                <a:solidFill>
                  <a:srgbClr val="000000"/>
                </a:solidFill>
                <a:latin typeface="Arial"/>
              </a:rPr>
              <a:t>EAL </a:t>
            </a:r>
            <a:r>
              <a:rPr kumimoji="0" lang="en-GB" sz="2800" b="0" i="0" u="none" strike="noStrike" kern="1200" cap="none" spc="0" normalizeH="0" baseline="0" noProof="0" dirty="0">
                <a:ln>
                  <a:noFill/>
                </a:ln>
                <a:solidFill>
                  <a:srgbClr val="000000"/>
                </a:solidFill>
                <a:effectLst/>
                <a:uLnTx/>
                <a:uFillTx/>
                <a:latin typeface="Arial"/>
                <a:ea typeface="+mn-ea"/>
                <a:cs typeface="+mn-cs"/>
              </a:rPr>
              <a:t>students who are DfE level C – Developing Competence?</a:t>
            </a:r>
          </a:p>
        </p:txBody>
      </p:sp>
      <p:sp>
        <p:nvSpPr>
          <p:cNvPr id="5" name="TextBox 4">
            <a:extLst>
              <a:ext uri="{FF2B5EF4-FFF2-40B4-BE49-F238E27FC236}">
                <a16:creationId xmlns:a16="http://schemas.microsoft.com/office/drawing/2014/main" id="{ABF9F06F-80E5-4B0B-B9A5-073FC0BBAF54}"/>
              </a:ext>
            </a:extLst>
          </p:cNvPr>
          <p:cNvSpPr txBox="1"/>
          <p:nvPr/>
        </p:nvSpPr>
        <p:spPr>
          <a:xfrm>
            <a:off x="1184120" y="6215172"/>
            <a:ext cx="8031234" cy="28658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“English Proficiency of pupils with English as an additional language Ad hoc Notice”, February, 2020, DfE</a:t>
            </a:r>
          </a:p>
        </p:txBody>
      </p:sp>
    </p:spTree>
    <p:extLst>
      <p:ext uri="{BB962C8B-B14F-4D97-AF65-F5344CB8AC3E}">
        <p14:creationId xmlns:p14="http://schemas.microsoft.com/office/powerpoint/2010/main" val="21382257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6C6AF1C-42BE-4607-9FCB-87189FFCBA1F}"/>
              </a:ext>
            </a:extLst>
          </p:cNvPr>
          <p:cNvPicPr>
            <a:picLocks noChangeAspect="1"/>
          </p:cNvPicPr>
          <p:nvPr/>
        </p:nvPicPr>
        <p:blipFill rotWithShape="1">
          <a:blip r:embed="rId3"/>
          <a:srcRect l="31856" t="14983" r="33660" b="4605"/>
          <a:stretch/>
        </p:blipFill>
        <p:spPr>
          <a:xfrm>
            <a:off x="417194" y="394840"/>
            <a:ext cx="4626446" cy="6068319"/>
          </a:xfrm>
          <a:prstGeom prst="rect">
            <a:avLst/>
          </a:prstGeom>
        </p:spPr>
      </p:pic>
      <p:sp>
        <p:nvSpPr>
          <p:cNvPr id="2" name="Rectangle 1">
            <a:extLst>
              <a:ext uri="{FF2B5EF4-FFF2-40B4-BE49-F238E27FC236}">
                <a16:creationId xmlns:a16="http://schemas.microsoft.com/office/drawing/2014/main" id="{16BBCE5B-69ED-40E4-8969-3321EE601CF5}"/>
              </a:ext>
            </a:extLst>
          </p:cNvPr>
          <p:cNvSpPr/>
          <p:nvPr/>
        </p:nvSpPr>
        <p:spPr>
          <a:xfrm>
            <a:off x="5200650" y="1931670"/>
            <a:ext cx="2948940" cy="1754326"/>
          </a:xfrm>
          <a:prstGeom prst="rect">
            <a:avLst/>
          </a:prstGeom>
        </p:spPr>
        <p:txBody>
          <a:bodyPr wrap="square">
            <a:spAutoFit/>
          </a:bodyPr>
          <a:lstStyle/>
          <a:p>
            <a:pPr lvl="0"/>
            <a:r>
              <a:rPr lang="en-GB" dirty="0">
                <a:solidFill>
                  <a:srgbClr val="000000"/>
                </a:solidFill>
                <a:latin typeface="Times"/>
                <a:hlinkClick r:id="rId4">
                  <a:extLst>
                    <a:ext uri="{A12FA001-AC4F-418D-AE19-62706E023703}">
                      <ahyp:hlinkClr xmlns:ahyp="http://schemas.microsoft.com/office/drawing/2018/hyperlinkcolor" val="tx"/>
                    </a:ext>
                  </a:extLst>
                </a:hlinkClick>
              </a:rPr>
              <a:t>/</a:t>
            </a:r>
            <a:r>
              <a:rPr lang="en-GB" dirty="0">
                <a:solidFill>
                  <a:srgbClr val="000000"/>
                </a:solidFill>
                <a:latin typeface="Arial"/>
              </a:rPr>
              <a:t>The Bell Foundation Assessment scale</a:t>
            </a:r>
          </a:p>
          <a:p>
            <a:pPr lvl="0"/>
            <a:r>
              <a:rPr lang="en-GB" dirty="0">
                <a:solidFill>
                  <a:srgbClr val="000000"/>
                </a:solidFill>
                <a:latin typeface="Times"/>
                <a:hlinkClick r:id="rId4">
                  <a:extLst>
                    <a:ext uri="{A12FA001-AC4F-418D-AE19-62706E023703}">
                      <ahyp:hlinkClr xmlns:ahyp="http://schemas.microsoft.com/office/drawing/2018/hyperlinkcolor" val="tx"/>
                    </a:ext>
                  </a:extLst>
                </a:hlinkClick>
              </a:rPr>
              <a:t>https://www.bell-foundation.org.uk/eal-programme/eal-assessment-framework</a:t>
            </a:r>
            <a:endParaRPr lang="en-GB" dirty="0">
              <a:solidFill>
                <a:srgbClr val="000000"/>
              </a:solidFill>
              <a:latin typeface="Arial"/>
            </a:endParaRPr>
          </a:p>
        </p:txBody>
      </p:sp>
      <p:pic>
        <p:nvPicPr>
          <p:cNvPr id="4" name="Picture 3">
            <a:extLst>
              <a:ext uri="{FF2B5EF4-FFF2-40B4-BE49-F238E27FC236}">
                <a16:creationId xmlns:a16="http://schemas.microsoft.com/office/drawing/2014/main" id="{CF5864A1-6019-449B-A887-2652556539C9}"/>
              </a:ext>
            </a:extLst>
          </p:cNvPr>
          <p:cNvPicPr>
            <a:picLocks noChangeAspect="1"/>
          </p:cNvPicPr>
          <p:nvPr/>
        </p:nvPicPr>
        <p:blipFill rotWithShape="1">
          <a:blip r:embed="rId5"/>
          <a:srcRect l="2813" t="26390" r="5312" b="6249"/>
          <a:stretch/>
        </p:blipFill>
        <p:spPr>
          <a:xfrm>
            <a:off x="5660858" y="3860141"/>
            <a:ext cx="6311650" cy="2603018"/>
          </a:xfrm>
          <a:prstGeom prst="rect">
            <a:avLst/>
          </a:prstGeom>
        </p:spPr>
      </p:pic>
      <p:sp>
        <p:nvSpPr>
          <p:cNvPr id="5" name="Title 4">
            <a:extLst>
              <a:ext uri="{FF2B5EF4-FFF2-40B4-BE49-F238E27FC236}">
                <a16:creationId xmlns:a16="http://schemas.microsoft.com/office/drawing/2014/main" id="{2B95E623-A504-477D-909E-0203E563FFB0}"/>
              </a:ext>
            </a:extLst>
          </p:cNvPr>
          <p:cNvSpPr>
            <a:spLocks noGrp="1"/>
          </p:cNvSpPr>
          <p:nvPr>
            <p:ph type="title"/>
          </p:nvPr>
        </p:nvSpPr>
        <p:spPr>
          <a:xfrm>
            <a:off x="5497830" y="499533"/>
            <a:ext cx="5932169" cy="1658198"/>
          </a:xfrm>
        </p:spPr>
        <p:txBody>
          <a:bodyPr>
            <a:normAutofit fontScale="90000"/>
          </a:bodyPr>
          <a:lstStyle/>
          <a:p>
            <a:pPr algn="r"/>
            <a:r>
              <a:rPr lang="en-GB" dirty="0"/>
              <a:t>Importance of tracking progress of English proficiency</a:t>
            </a:r>
          </a:p>
        </p:txBody>
      </p:sp>
    </p:spTree>
  </p:cSld>
  <p:clrMapOvr>
    <a:masterClrMapping/>
  </p:clrMapOvr>
</p:sld>
</file>

<file path=ppt/theme/theme1.xml><?xml version="1.0" encoding="utf-8"?>
<a:theme xmlns:a="http://schemas.openxmlformats.org/drawingml/2006/main" name="Metropolitan">
  <a:themeElements>
    <a:clrScheme name="Metropolitan">
      <a:dk1>
        <a:sysClr val="windowText" lastClr="000000"/>
      </a:dk1>
      <a:lt1>
        <a:sysClr val="window" lastClr="FFFFFF"/>
      </a:lt1>
      <a:dk2>
        <a:srgbClr val="162F33"/>
      </a:dk2>
      <a:lt2>
        <a:srgbClr val="EAF0E0"/>
      </a:lt2>
      <a:accent1>
        <a:srgbClr val="50B4C8"/>
      </a:accent1>
      <a:accent2>
        <a:srgbClr val="A8B97F"/>
      </a:accent2>
      <a:accent3>
        <a:srgbClr val="9B9256"/>
      </a:accent3>
      <a:accent4>
        <a:srgbClr val="657689"/>
      </a:accent4>
      <a:accent5>
        <a:srgbClr val="7A855D"/>
      </a:accent5>
      <a:accent6>
        <a:srgbClr val="84AC9D"/>
      </a:accent6>
      <a:hlink>
        <a:srgbClr val="2370CD"/>
      </a:hlink>
      <a:folHlink>
        <a:srgbClr val="877589"/>
      </a:folHlink>
    </a:clrScheme>
    <a:fontScheme name="Metropolita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Metropolitan">
      <a:fillStyleLst>
        <a:solidFill>
          <a:schemeClr val="phClr"/>
        </a:solidFill>
        <a:gradFill rotWithShape="1">
          <a:gsLst>
            <a:gs pos="0">
              <a:schemeClr val="phClr">
                <a:tint val="70000"/>
                <a:satMod val="100000"/>
                <a:lumMod val="110000"/>
              </a:schemeClr>
            </a:gs>
            <a:gs pos="50000">
              <a:schemeClr val="phClr">
                <a:tint val="75000"/>
                <a:satMod val="101000"/>
                <a:lumMod val="105000"/>
              </a:schemeClr>
            </a:gs>
            <a:gs pos="100000">
              <a:schemeClr val="phClr">
                <a:tint val="82000"/>
                <a:satMod val="104000"/>
                <a:lumMod val="105000"/>
              </a:schemeClr>
            </a:gs>
          </a:gsLst>
          <a:lin ang="2700000" scaled="0"/>
        </a:gradFill>
        <a:gradFill rotWithShape="1">
          <a:gsLst>
            <a:gs pos="0">
              <a:schemeClr val="phClr">
                <a:tint val="97000"/>
                <a:satMod val="100000"/>
                <a:lumMod val="102000"/>
              </a:schemeClr>
            </a:gs>
            <a:gs pos="50000">
              <a:schemeClr val="phClr">
                <a:shade val="100000"/>
                <a:satMod val="100000"/>
                <a:lumMod val="100000"/>
              </a:schemeClr>
            </a:gs>
            <a:gs pos="100000">
              <a:schemeClr val="phClr">
                <a:shade val="80000"/>
                <a:satMod val="100000"/>
                <a:lumMod val="99000"/>
              </a:schemeClr>
            </a:gs>
          </a:gsLst>
          <a:lin ang="27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solidFill>
          <a:schemeClr val="phClr">
            <a:shade val="95000"/>
            <a:satMod val="170000"/>
          </a:schemeClr>
        </a:solidFill>
      </a:bgFillStyleLst>
    </a:fmtScheme>
  </a:themeElements>
  <a:objectDefaults/>
  <a:extraClrSchemeLst/>
  <a:extLst>
    <a:ext uri="{05A4C25C-085E-4340-85A3-A5531E510DB2}">
      <thm15:themeFamily xmlns:thm15="http://schemas.microsoft.com/office/thememl/2012/main" name="Metropolitan" id="{4C5440D6-04D2-4954-96CF-F251137069B2}" vid="{79CFCA13-9412-4290-BB4B-85112F88857B}"/>
    </a:ext>
  </a:extLst>
</a:theme>
</file>

<file path=ppt/theme/theme2.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Arial"/>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pitchFamily="18"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702</TotalTime>
  <Words>5844</Words>
  <Application>Microsoft Office PowerPoint</Application>
  <PresentationFormat>Widescreen</PresentationFormat>
  <Paragraphs>628</Paragraphs>
  <Slides>48</Slides>
  <Notes>42</Notes>
  <HiddenSlides>0</HiddenSlides>
  <MMClips>0</MMClips>
  <ScaleCrop>false</ScaleCrop>
  <HeadingPairs>
    <vt:vector size="6" baseType="variant">
      <vt:variant>
        <vt:lpstr>Fonts Used</vt:lpstr>
      </vt:variant>
      <vt:variant>
        <vt:i4>15</vt:i4>
      </vt:variant>
      <vt:variant>
        <vt:lpstr>Theme</vt:lpstr>
      </vt:variant>
      <vt:variant>
        <vt:i4>2</vt:i4>
      </vt:variant>
      <vt:variant>
        <vt:lpstr>Slide Titles</vt:lpstr>
      </vt:variant>
      <vt:variant>
        <vt:i4>48</vt:i4>
      </vt:variant>
    </vt:vector>
  </HeadingPairs>
  <TitlesOfParts>
    <vt:vector size="65" baseType="lpstr">
      <vt:lpstr>Abadi</vt:lpstr>
      <vt:lpstr>Arial</vt:lpstr>
      <vt:lpstr>Calibri</vt:lpstr>
      <vt:lpstr>Calibri Light</vt:lpstr>
      <vt:lpstr>Century Gothic</vt:lpstr>
      <vt:lpstr>Comic Sans MS</vt:lpstr>
      <vt:lpstr>Courier New</vt:lpstr>
      <vt:lpstr>Karla</vt:lpstr>
      <vt:lpstr>MyriadPro2-It</vt:lpstr>
      <vt:lpstr>MyriadPro2-Regular</vt:lpstr>
      <vt:lpstr>Sassoon Primary Infant</vt:lpstr>
      <vt:lpstr>Times</vt:lpstr>
      <vt:lpstr>Times New Roman</vt:lpstr>
      <vt:lpstr>Wingdings</vt:lpstr>
      <vt:lpstr>Wingdings 3</vt:lpstr>
      <vt:lpstr>Metropolitan</vt:lpstr>
      <vt:lpstr>Blank</vt:lpstr>
      <vt:lpstr>Supporting New Arrival and Advanced EAL learners</vt:lpstr>
      <vt:lpstr>Aims</vt:lpstr>
      <vt:lpstr>Why increase in demand for advice on supporting EAL learners</vt:lpstr>
      <vt:lpstr>DfE Definition of EAL learner</vt:lpstr>
      <vt:lpstr>Fluency in social language can be mistaken for fluency in academic language and therefore a pupil’s needs can be overlooked</vt:lpstr>
      <vt:lpstr>PowerPoint Presentation</vt:lpstr>
      <vt:lpstr>PowerPoint Presentation</vt:lpstr>
      <vt:lpstr>Links between English Proficiency and Attainment</vt:lpstr>
      <vt:lpstr>Importance of tracking progress of English proficiency</vt:lpstr>
      <vt:lpstr>PowerPoint Presentation</vt:lpstr>
      <vt:lpstr>PowerPoint Presentation</vt:lpstr>
      <vt:lpstr>PowerPoint Presentation</vt:lpstr>
      <vt:lpstr>EAL New Arrival and more Advanced EAL learner</vt:lpstr>
      <vt:lpstr>Identifying the language challenges; planning for language development</vt:lpstr>
      <vt:lpstr>Making the academic language of the mainstream classroom understandable</vt:lpstr>
      <vt:lpstr>How could you adapt instructions/questions for pupils using EAL?</vt:lpstr>
      <vt:lpstr>Pre-visiting- key vocabulary and language structures </vt:lpstr>
      <vt:lpstr>Scaffolding Understanding- Key Visuals</vt:lpstr>
      <vt:lpstr>Scaffolding Understanding- Key visuals and Graphic Organisers</vt:lpstr>
      <vt:lpstr>Scaffolding Reading for Understanding</vt:lpstr>
      <vt:lpstr>Predicting  from the Title, First Sentence, key words or video clip</vt:lpstr>
      <vt:lpstr>Shadow reading for fluency</vt:lpstr>
      <vt:lpstr>Margin questions</vt:lpstr>
      <vt:lpstr>Reading for a purpose - Jigsaw Reading</vt:lpstr>
      <vt:lpstr>DARTs- Cloze activity</vt:lpstr>
      <vt:lpstr>Scaffolding Reading Using Microsoft LeNS Immersive Reader on the ipad</vt:lpstr>
      <vt:lpstr>PowerPoint Presentation</vt:lpstr>
      <vt:lpstr>Key Vocabulary-Never Heard the Word Grid/Dual language glossaries</vt:lpstr>
      <vt:lpstr>Developing academic Vocabulary</vt:lpstr>
      <vt:lpstr>Vocabulary extension- Summary Bullseye</vt:lpstr>
      <vt:lpstr>Scaffolding production of language in the mainstream classroom</vt:lpstr>
      <vt:lpstr>Barrier Games- rehearsing academic language</vt:lpstr>
      <vt:lpstr>Barrier game with an academic language focus</vt:lpstr>
      <vt:lpstr>Talk as a Process- Exploratory Talk</vt:lpstr>
      <vt:lpstr>Should children be allowed to work in factories like they did in 19th century Britain? - Year 7 History - Exploratory Talk</vt:lpstr>
      <vt:lpstr>PowerPoint Presentation</vt:lpstr>
      <vt:lpstr>Promoting formal language with displayed sentence stems.</vt:lpstr>
      <vt:lpstr>Writing support - A sequence for teaching writing</vt:lpstr>
      <vt:lpstr>Wallpapering – Building the Field-Google Jam Board- Step 1</vt:lpstr>
      <vt:lpstr>Scaffolding Writing</vt:lpstr>
      <vt:lpstr>Substitution Tables/ Top and tail sentences</vt:lpstr>
      <vt:lpstr>Scaffolding answering an Exam question- Year 11 English</vt:lpstr>
      <vt:lpstr>Step 2-Modelling and Deconstruction activity - Dictogloss</vt:lpstr>
      <vt:lpstr>Modelling the writing process - Step 3</vt:lpstr>
      <vt:lpstr>Possible answers…</vt:lpstr>
      <vt:lpstr>Key Messages-Effective mainstream teaching practice of New Arrival and Advanced EAL learners</vt:lpstr>
      <vt:lpstr>Want to find out more…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Supporting New Arrival and Advanced EAL learners</dc:title>
  <dc:creator>Millican, Amanda</dc:creator>
  <cp:lastModifiedBy>Millican, Amanda</cp:lastModifiedBy>
  <cp:revision>27</cp:revision>
  <cp:lastPrinted>2021-03-11T09:29:08Z</cp:lastPrinted>
  <dcterms:created xsi:type="dcterms:W3CDTF">2021-03-10T13:55:17Z</dcterms:created>
  <dcterms:modified xsi:type="dcterms:W3CDTF">2022-01-14T11:10:32Z</dcterms:modified>
</cp:coreProperties>
</file>