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26"/>
  </p:notesMasterIdLst>
  <p:handoutMasterIdLst>
    <p:handoutMasterId r:id="rId27"/>
  </p:handoutMasterIdLst>
  <p:sldIdLst>
    <p:sldId id="335" r:id="rId4"/>
    <p:sldId id="258" r:id="rId5"/>
    <p:sldId id="413" r:id="rId6"/>
    <p:sldId id="455" r:id="rId7"/>
    <p:sldId id="457" r:id="rId8"/>
    <p:sldId id="446" r:id="rId9"/>
    <p:sldId id="447" r:id="rId10"/>
    <p:sldId id="458" r:id="rId11"/>
    <p:sldId id="444" r:id="rId12"/>
    <p:sldId id="381" r:id="rId13"/>
    <p:sldId id="438" r:id="rId14"/>
    <p:sldId id="439" r:id="rId15"/>
    <p:sldId id="440" r:id="rId16"/>
    <p:sldId id="453" r:id="rId17"/>
    <p:sldId id="454" r:id="rId18"/>
    <p:sldId id="442" r:id="rId19"/>
    <p:sldId id="443" r:id="rId20"/>
    <p:sldId id="450" r:id="rId21"/>
    <p:sldId id="451" r:id="rId22"/>
    <p:sldId id="449" r:id="rId23"/>
    <p:sldId id="452" r:id="rId24"/>
    <p:sldId id="437" r:id="rId25"/>
  </p:sldIdLst>
  <p:sldSz cx="9144000" cy="6858000" type="screen4x3"/>
  <p:notesSz cx="7102475" cy="9037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124E74-3BE0-4492-84A9-063324ACC3D4}" v="10" dt="2022-01-17T13:59:33.8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00" autoAdjust="0"/>
    <p:restoredTop sz="93792" autoAdjust="0"/>
  </p:normalViewPr>
  <p:slideViewPr>
    <p:cSldViewPr>
      <p:cViewPr varScale="1">
        <p:scale>
          <a:sx n="62" d="100"/>
          <a:sy n="62" d="100"/>
        </p:scale>
        <p:origin x="132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Rebecca" userId="f7cab974-0f0b-4459-b4fa-8be0a2ce380a" providerId="ADAL" clId="{37124E74-3BE0-4492-84A9-063324ACC3D4}"/>
    <pc:docChg chg="undo custSel addSld delSld modSld sldOrd">
      <pc:chgData name="Friesen, Rebecca" userId="f7cab974-0f0b-4459-b4fa-8be0a2ce380a" providerId="ADAL" clId="{37124E74-3BE0-4492-84A9-063324ACC3D4}" dt="2022-01-17T14:08:11.990" v="306" actId="20577"/>
      <pc:docMkLst>
        <pc:docMk/>
      </pc:docMkLst>
      <pc:sldChg chg="modSp mod">
        <pc:chgData name="Friesen, Rebecca" userId="f7cab974-0f0b-4459-b4fa-8be0a2ce380a" providerId="ADAL" clId="{37124E74-3BE0-4492-84A9-063324ACC3D4}" dt="2022-01-13T12:57:44.447" v="36" actId="20577"/>
        <pc:sldMkLst>
          <pc:docMk/>
          <pc:sldMk cId="2049486622" sldId="258"/>
        </pc:sldMkLst>
        <pc:spChg chg="mod">
          <ac:chgData name="Friesen, Rebecca" userId="f7cab974-0f0b-4459-b4fa-8be0a2ce380a" providerId="ADAL" clId="{37124E74-3BE0-4492-84A9-063324ACC3D4}" dt="2022-01-13T12:57:44.447" v="36" actId="20577"/>
          <ac:spMkLst>
            <pc:docMk/>
            <pc:sldMk cId="2049486622" sldId="258"/>
            <ac:spMk id="11" creationId="{00000000-0000-0000-0000-000000000000}"/>
          </ac:spMkLst>
        </pc:spChg>
      </pc:sldChg>
      <pc:sldChg chg="modNotesTx">
        <pc:chgData name="Friesen, Rebecca" userId="f7cab974-0f0b-4459-b4fa-8be0a2ce380a" providerId="ADAL" clId="{37124E74-3BE0-4492-84A9-063324ACC3D4}" dt="2022-01-14T15:15:31.597" v="264" actId="20577"/>
        <pc:sldMkLst>
          <pc:docMk/>
          <pc:sldMk cId="3419796808" sldId="437"/>
        </pc:sldMkLst>
      </pc:sldChg>
      <pc:sldChg chg="del">
        <pc:chgData name="Friesen, Rebecca" userId="f7cab974-0f0b-4459-b4fa-8be0a2ce380a" providerId="ADAL" clId="{37124E74-3BE0-4492-84A9-063324ACC3D4}" dt="2022-01-14T15:13:47.005" v="82" actId="2696"/>
        <pc:sldMkLst>
          <pc:docMk/>
          <pc:sldMk cId="803558584" sldId="441"/>
        </pc:sldMkLst>
      </pc:sldChg>
      <pc:sldChg chg="modSp mod">
        <pc:chgData name="Friesen, Rebecca" userId="f7cab974-0f0b-4459-b4fa-8be0a2ce380a" providerId="ADAL" clId="{37124E74-3BE0-4492-84A9-063324ACC3D4}" dt="2022-01-17T14:08:11.990" v="306" actId="20577"/>
        <pc:sldMkLst>
          <pc:docMk/>
          <pc:sldMk cId="2267510481" sldId="447"/>
        </pc:sldMkLst>
        <pc:spChg chg="mod">
          <ac:chgData name="Friesen, Rebecca" userId="f7cab974-0f0b-4459-b4fa-8be0a2ce380a" providerId="ADAL" clId="{37124E74-3BE0-4492-84A9-063324ACC3D4}" dt="2022-01-17T14:08:11.990" v="306" actId="20577"/>
          <ac:spMkLst>
            <pc:docMk/>
            <pc:sldMk cId="2267510481" sldId="447"/>
            <ac:spMk id="2" creationId="{1400AEDF-C9C3-4B44-90E3-FF674FBE17B3}"/>
          </ac:spMkLst>
        </pc:spChg>
      </pc:sldChg>
      <pc:sldChg chg="modSp mod">
        <pc:chgData name="Friesen, Rebecca" userId="f7cab974-0f0b-4459-b4fa-8be0a2ce380a" providerId="ADAL" clId="{37124E74-3BE0-4492-84A9-063324ACC3D4}" dt="2022-01-14T15:15:23.403" v="231" actId="1076"/>
        <pc:sldMkLst>
          <pc:docMk/>
          <pc:sldMk cId="1464410603" sldId="449"/>
        </pc:sldMkLst>
        <pc:spChg chg="mod">
          <ac:chgData name="Friesen, Rebecca" userId="f7cab974-0f0b-4459-b4fa-8be0a2ce380a" providerId="ADAL" clId="{37124E74-3BE0-4492-84A9-063324ACC3D4}" dt="2022-01-14T15:14:31.570" v="90" actId="20577"/>
          <ac:spMkLst>
            <pc:docMk/>
            <pc:sldMk cId="1464410603" sldId="449"/>
            <ac:spMk id="2" creationId="{00000000-0000-0000-0000-000000000000}"/>
          </ac:spMkLst>
        </pc:spChg>
        <pc:spChg chg="mod">
          <ac:chgData name="Friesen, Rebecca" userId="f7cab974-0f0b-4459-b4fa-8be0a2ce380a" providerId="ADAL" clId="{37124E74-3BE0-4492-84A9-063324ACC3D4}" dt="2022-01-14T15:15:23.403" v="231" actId="1076"/>
          <ac:spMkLst>
            <pc:docMk/>
            <pc:sldMk cId="1464410603" sldId="449"/>
            <ac:spMk id="4" creationId="{307205B7-8B51-45DE-B333-2BC5F92C8926}"/>
          </ac:spMkLst>
        </pc:spChg>
      </pc:sldChg>
      <pc:sldChg chg="addSp delSp modSp add mod ord">
        <pc:chgData name="Friesen, Rebecca" userId="f7cab974-0f0b-4459-b4fa-8be0a2ce380a" providerId="ADAL" clId="{37124E74-3BE0-4492-84A9-063324ACC3D4}" dt="2022-01-14T15:12:33.146" v="78"/>
        <pc:sldMkLst>
          <pc:docMk/>
          <pc:sldMk cId="37545179" sldId="455"/>
        </pc:sldMkLst>
        <pc:spChg chg="add mod">
          <ac:chgData name="Friesen, Rebecca" userId="f7cab974-0f0b-4459-b4fa-8be0a2ce380a" providerId="ADAL" clId="{37124E74-3BE0-4492-84A9-063324ACC3D4}" dt="2022-01-13T13:01:28.820" v="53" actId="1076"/>
          <ac:spMkLst>
            <pc:docMk/>
            <pc:sldMk cId="37545179" sldId="455"/>
            <ac:spMk id="2" creationId="{2F5A1327-EDCA-4235-9B2D-2578E068A07A}"/>
          </ac:spMkLst>
        </pc:spChg>
        <pc:spChg chg="del">
          <ac:chgData name="Friesen, Rebecca" userId="f7cab974-0f0b-4459-b4fa-8be0a2ce380a" providerId="ADAL" clId="{37124E74-3BE0-4492-84A9-063324ACC3D4}" dt="2022-01-13T13:00:06.184" v="42" actId="478"/>
          <ac:spMkLst>
            <pc:docMk/>
            <pc:sldMk cId="37545179" sldId="455"/>
            <ac:spMk id="3" creationId="{00000000-0000-0000-0000-000000000000}"/>
          </ac:spMkLst>
        </pc:spChg>
        <pc:spChg chg="add mod">
          <ac:chgData name="Friesen, Rebecca" userId="f7cab974-0f0b-4459-b4fa-8be0a2ce380a" providerId="ADAL" clId="{37124E74-3BE0-4492-84A9-063324ACC3D4}" dt="2022-01-13T13:01:13.119" v="52" actId="113"/>
          <ac:spMkLst>
            <pc:docMk/>
            <pc:sldMk cId="37545179" sldId="455"/>
            <ac:spMk id="4" creationId="{DAA12AD9-DAA8-4EAA-9EA0-374343D21F7C}"/>
          </ac:spMkLst>
        </pc:spChg>
        <pc:spChg chg="add del mod">
          <ac:chgData name="Friesen, Rebecca" userId="f7cab974-0f0b-4459-b4fa-8be0a2ce380a" providerId="ADAL" clId="{37124E74-3BE0-4492-84A9-063324ACC3D4}" dt="2022-01-13T13:01:43.559" v="59"/>
          <ac:spMkLst>
            <pc:docMk/>
            <pc:sldMk cId="37545179" sldId="455"/>
            <ac:spMk id="5" creationId="{8D23ADAF-B6BB-442B-8A7F-EB575D14A0C5}"/>
          </ac:spMkLst>
        </pc:spChg>
        <pc:spChg chg="del mod">
          <ac:chgData name="Friesen, Rebecca" userId="f7cab974-0f0b-4459-b4fa-8be0a2ce380a" providerId="ADAL" clId="{37124E74-3BE0-4492-84A9-063324ACC3D4}" dt="2022-01-13T13:00:04.276" v="41" actId="478"/>
          <ac:spMkLst>
            <pc:docMk/>
            <pc:sldMk cId="37545179" sldId="455"/>
            <ac:spMk id="6" creationId="{9ABE9554-4901-406F-8A17-CE11AA03B9B7}"/>
          </ac:spMkLst>
        </pc:spChg>
        <pc:spChg chg="del">
          <ac:chgData name="Friesen, Rebecca" userId="f7cab974-0f0b-4459-b4fa-8be0a2ce380a" providerId="ADAL" clId="{37124E74-3BE0-4492-84A9-063324ACC3D4}" dt="2022-01-13T13:00:08.744" v="43" actId="478"/>
          <ac:spMkLst>
            <pc:docMk/>
            <pc:sldMk cId="37545179" sldId="455"/>
            <ac:spMk id="10" creationId="{7F903C70-ECB0-4891-93C5-C45B6D3E1CF1}"/>
          </ac:spMkLst>
        </pc:spChg>
        <pc:spChg chg="add mod">
          <ac:chgData name="Friesen, Rebecca" userId="f7cab974-0f0b-4459-b4fa-8be0a2ce380a" providerId="ADAL" clId="{37124E74-3BE0-4492-84A9-063324ACC3D4}" dt="2022-01-13T13:01:42.786" v="57" actId="1076"/>
          <ac:spMkLst>
            <pc:docMk/>
            <pc:sldMk cId="37545179" sldId="455"/>
            <ac:spMk id="11" creationId="{56386EED-5789-4F77-A8C9-26A5B726A85E}"/>
          </ac:spMkLst>
        </pc:spChg>
        <pc:picChg chg="del">
          <ac:chgData name="Friesen, Rebecca" userId="f7cab974-0f0b-4459-b4fa-8be0a2ce380a" providerId="ADAL" clId="{37124E74-3BE0-4492-84A9-063324ACC3D4}" dt="2022-01-13T13:00:01.217" v="38" actId="478"/>
          <ac:picMkLst>
            <pc:docMk/>
            <pc:sldMk cId="37545179" sldId="455"/>
            <ac:picMk id="9" creationId="{3A219935-BEDE-4C71-B436-5AC3A3ADD71B}"/>
          </ac:picMkLst>
        </pc:picChg>
      </pc:sldChg>
      <pc:sldChg chg="del">
        <pc:chgData name="Friesen, Rebecca" userId="f7cab974-0f0b-4459-b4fa-8be0a2ce380a" providerId="ADAL" clId="{37124E74-3BE0-4492-84A9-063324ACC3D4}" dt="2022-01-13T12:57:32.205" v="0" actId="2696"/>
        <pc:sldMkLst>
          <pc:docMk/>
          <pc:sldMk cId="1016166325" sldId="455"/>
        </pc:sldMkLst>
      </pc:sldChg>
      <pc:sldChg chg="add del">
        <pc:chgData name="Friesen, Rebecca" userId="f7cab974-0f0b-4459-b4fa-8be0a2ce380a" providerId="ADAL" clId="{37124E74-3BE0-4492-84A9-063324ACC3D4}" dt="2022-01-14T15:12:37.714" v="79" actId="2696"/>
        <pc:sldMkLst>
          <pc:docMk/>
          <pc:sldMk cId="117147226" sldId="456"/>
        </pc:sldMkLst>
      </pc:sldChg>
      <pc:sldChg chg="addSp delSp modSp add mod ord">
        <pc:chgData name="Friesen, Rebecca" userId="f7cab974-0f0b-4459-b4fa-8be0a2ce380a" providerId="ADAL" clId="{37124E74-3BE0-4492-84A9-063324ACC3D4}" dt="2022-01-14T15:12:40.154" v="81"/>
        <pc:sldMkLst>
          <pc:docMk/>
          <pc:sldMk cId="1825601699" sldId="457"/>
        </pc:sldMkLst>
        <pc:spChg chg="del mod">
          <ac:chgData name="Friesen, Rebecca" userId="f7cab974-0f0b-4459-b4fa-8be0a2ce380a" providerId="ADAL" clId="{37124E74-3BE0-4492-84A9-063324ACC3D4}" dt="2022-01-13T13:02:25.942" v="63" actId="478"/>
          <ac:spMkLst>
            <pc:docMk/>
            <pc:sldMk cId="1825601699" sldId="457"/>
            <ac:spMk id="2" creationId="{2F5A1327-EDCA-4235-9B2D-2578E068A07A}"/>
          </ac:spMkLst>
        </pc:spChg>
        <pc:spChg chg="add mod">
          <ac:chgData name="Friesen, Rebecca" userId="f7cab974-0f0b-4459-b4fa-8be0a2ce380a" providerId="ADAL" clId="{37124E74-3BE0-4492-84A9-063324ACC3D4}" dt="2022-01-13T13:02:25.942" v="63" actId="478"/>
          <ac:spMkLst>
            <pc:docMk/>
            <pc:sldMk cId="1825601699" sldId="457"/>
            <ac:spMk id="3" creationId="{23410067-0D40-4ADC-8DA8-D9FA2924BE29}"/>
          </ac:spMkLst>
        </pc:spChg>
        <pc:spChg chg="mod">
          <ac:chgData name="Friesen, Rebecca" userId="f7cab974-0f0b-4459-b4fa-8be0a2ce380a" providerId="ADAL" clId="{37124E74-3BE0-4492-84A9-063324ACC3D4}" dt="2022-01-13T13:03:00.130" v="72" actId="113"/>
          <ac:spMkLst>
            <pc:docMk/>
            <pc:sldMk cId="1825601699" sldId="457"/>
            <ac:spMk id="4" creationId="{DAA12AD9-DAA8-4EAA-9EA0-374343D21F7C}"/>
          </ac:spMkLst>
        </pc:spChg>
        <pc:spChg chg="mod">
          <ac:chgData name="Friesen, Rebecca" userId="f7cab974-0f0b-4459-b4fa-8be0a2ce380a" providerId="ADAL" clId="{37124E74-3BE0-4492-84A9-063324ACC3D4}" dt="2022-01-13T13:03:17.177" v="76" actId="14100"/>
          <ac:spMkLst>
            <pc:docMk/>
            <pc:sldMk cId="1825601699" sldId="457"/>
            <ac:spMk id="11" creationId="{56386EED-5789-4F77-A8C9-26A5B726A85E}"/>
          </ac:spMkLst>
        </pc:spChg>
        <pc:picChg chg="add mod">
          <ac:chgData name="Friesen, Rebecca" userId="f7cab974-0f0b-4459-b4fa-8be0a2ce380a" providerId="ADAL" clId="{37124E74-3BE0-4492-84A9-063324ACC3D4}" dt="2022-01-13T13:02:29.879" v="65" actId="1076"/>
          <ac:picMkLst>
            <pc:docMk/>
            <pc:sldMk cId="1825601699" sldId="457"/>
            <ac:picMk id="6" creationId="{2AAD525F-E438-4DE6-B8EA-7C3B543CFC8B}"/>
          </ac:picMkLst>
        </pc:picChg>
      </pc:sldChg>
      <pc:sldChg chg="addSp delSp modSp new mod modClrScheme chgLayout">
        <pc:chgData name="Friesen, Rebecca" userId="f7cab974-0f0b-4459-b4fa-8be0a2ce380a" providerId="ADAL" clId="{37124E74-3BE0-4492-84A9-063324ACC3D4}" dt="2022-01-17T13:59:42.742" v="302" actId="313"/>
        <pc:sldMkLst>
          <pc:docMk/>
          <pc:sldMk cId="1077447447" sldId="458"/>
        </pc:sldMkLst>
        <pc:spChg chg="add del">
          <ac:chgData name="Friesen, Rebecca" userId="f7cab974-0f0b-4459-b4fa-8be0a2ce380a" providerId="ADAL" clId="{37124E74-3BE0-4492-84A9-063324ACC3D4}" dt="2022-01-17T13:59:23.890" v="270" actId="26606"/>
          <ac:spMkLst>
            <pc:docMk/>
            <pc:sldMk cId="1077447447" sldId="458"/>
            <ac:spMk id="2" creationId="{6ECDDCA9-E7E7-471A-B339-3723564CD230}"/>
          </ac:spMkLst>
        </pc:spChg>
        <pc:spChg chg="add del">
          <ac:chgData name="Friesen, Rebecca" userId="f7cab974-0f0b-4459-b4fa-8be0a2ce380a" providerId="ADAL" clId="{37124E74-3BE0-4492-84A9-063324ACC3D4}" dt="2022-01-17T13:59:23.890" v="270" actId="26606"/>
          <ac:spMkLst>
            <pc:docMk/>
            <pc:sldMk cId="1077447447" sldId="458"/>
            <ac:spMk id="3" creationId="{17F746DB-18F0-4FAB-965B-5F6D757F5A81}"/>
          </ac:spMkLst>
        </pc:spChg>
        <pc:spChg chg="add mod">
          <ac:chgData name="Friesen, Rebecca" userId="f7cab974-0f0b-4459-b4fa-8be0a2ce380a" providerId="ADAL" clId="{37124E74-3BE0-4492-84A9-063324ACC3D4}" dt="2022-01-17T13:59:42.742" v="302" actId="313"/>
          <ac:spMkLst>
            <pc:docMk/>
            <pc:sldMk cId="1077447447" sldId="458"/>
            <ac:spMk id="6" creationId="{B520BF03-D855-44BC-892B-ADC36F1887BC}"/>
          </ac:spMkLst>
        </pc:spChg>
        <pc:spChg chg="add del mod">
          <ac:chgData name="Friesen, Rebecca" userId="f7cab974-0f0b-4459-b4fa-8be0a2ce380a" providerId="ADAL" clId="{37124E74-3BE0-4492-84A9-063324ACC3D4}" dt="2022-01-17T13:59:23.890" v="270" actId="26606"/>
          <ac:spMkLst>
            <pc:docMk/>
            <pc:sldMk cId="1077447447" sldId="458"/>
            <ac:spMk id="10" creationId="{8FD18C30-9618-483C-9B07-81AE9F541CC0}"/>
          </ac:spMkLst>
        </pc:spChg>
        <pc:spChg chg="add del mod">
          <ac:chgData name="Friesen, Rebecca" userId="f7cab974-0f0b-4459-b4fa-8be0a2ce380a" providerId="ADAL" clId="{37124E74-3BE0-4492-84A9-063324ACC3D4}" dt="2022-01-17T13:59:23.890" v="270" actId="26606"/>
          <ac:spMkLst>
            <pc:docMk/>
            <pc:sldMk cId="1077447447" sldId="458"/>
            <ac:spMk id="12" creationId="{B259CF6D-2F70-4ACF-915E-5C10EA93044B}"/>
          </ac:spMkLst>
        </pc:spChg>
        <pc:picChg chg="add mod">
          <ac:chgData name="Friesen, Rebecca" userId="f7cab974-0f0b-4459-b4fa-8be0a2ce380a" providerId="ADAL" clId="{37124E74-3BE0-4492-84A9-063324ACC3D4}" dt="2022-01-17T13:59:28.143" v="272" actId="1076"/>
          <ac:picMkLst>
            <pc:docMk/>
            <pc:sldMk cId="1077447447" sldId="458"/>
            <ac:picMk id="5" creationId="{15393CF9-DA9C-4BCB-9524-0669773A145D}"/>
          </ac:picMkLst>
        </pc:picChg>
      </pc:sldChg>
    </pc:docChg>
  </pc:docChgLst>
  <pc:docChgLst>
    <pc:chgData name="rebecca Friesen" userId="64b110c3e1648305" providerId="LiveId" clId="{A15E2AE9-11E1-4947-AF4C-7CD0DCC1FE1E}"/>
    <pc:docChg chg="addSld delSld">
      <pc:chgData name="rebecca Friesen" userId="64b110c3e1648305" providerId="LiveId" clId="{A15E2AE9-11E1-4947-AF4C-7CD0DCC1FE1E}" dt="2021-03-12T11:24:37.203" v="6" actId="680"/>
      <pc:docMkLst>
        <pc:docMk/>
      </pc:docMkLst>
      <pc:sldChg chg="new">
        <pc:chgData name="rebecca Friesen" userId="64b110c3e1648305" providerId="LiveId" clId="{A15E2AE9-11E1-4947-AF4C-7CD0DCC1FE1E}" dt="2021-03-12T11:24:37.203" v="6" actId="680"/>
        <pc:sldMkLst>
          <pc:docMk/>
          <pc:sldMk cId="1016166325" sldId="455"/>
        </pc:sldMkLst>
      </pc:sldChg>
      <pc:sldChg chg="new del">
        <pc:chgData name="rebecca Friesen" userId="64b110c3e1648305" providerId="LiveId" clId="{A15E2AE9-11E1-4947-AF4C-7CD0DCC1FE1E}" dt="2021-03-12T10:54:23.425" v="3" actId="2696"/>
        <pc:sldMkLst>
          <pc:docMk/>
          <pc:sldMk cId="2169184020" sldId="455"/>
        </pc:sldMkLst>
      </pc:sldChg>
      <pc:sldChg chg="new del">
        <pc:chgData name="rebecca Friesen" userId="64b110c3e1648305" providerId="LiveId" clId="{A15E2AE9-11E1-4947-AF4C-7CD0DCC1FE1E}" dt="2021-03-12T10:54:29.076" v="5" actId="2696"/>
        <pc:sldMkLst>
          <pc:docMk/>
          <pc:sldMk cId="2679222529" sldId="456"/>
        </pc:sldMkLst>
      </pc:sldChg>
      <pc:sldChg chg="add del">
        <pc:chgData name="rebecca Friesen" userId="64b110c3e1648305" providerId="LiveId" clId="{A15E2AE9-11E1-4947-AF4C-7CD0DCC1FE1E}" dt="2021-03-12T10:54:26.225" v="4" actId="2696"/>
        <pc:sldMkLst>
          <pc:docMk/>
          <pc:sldMk cId="1901892449" sldId="45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513" cy="4523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2304" y="0"/>
            <a:ext cx="3078513" cy="452388"/>
          </a:xfrm>
          <a:prstGeom prst="rect">
            <a:avLst/>
          </a:prstGeom>
        </p:spPr>
        <p:txBody>
          <a:bodyPr vert="horz" lIns="91440" tIns="45720" rIns="91440" bIns="45720" rtlCol="0"/>
          <a:lstStyle>
            <a:lvl1pPr algn="r">
              <a:defRPr sz="1200"/>
            </a:lvl1pPr>
          </a:lstStyle>
          <a:p>
            <a:fld id="{94E11BEF-F5C1-46B6-B26C-5885C17DAC2E}" type="datetimeFigureOut">
              <a:rPr lang="en-GB" smtClean="0"/>
              <a:t>17/01/2022</a:t>
            </a:fld>
            <a:endParaRPr lang="en-GB"/>
          </a:p>
        </p:txBody>
      </p:sp>
      <p:sp>
        <p:nvSpPr>
          <p:cNvPr id="4" name="Footer Placeholder 3"/>
          <p:cNvSpPr>
            <a:spLocks noGrp="1"/>
          </p:cNvSpPr>
          <p:nvPr>
            <p:ph type="ftr" sz="quarter" idx="2"/>
          </p:nvPr>
        </p:nvSpPr>
        <p:spPr>
          <a:xfrm>
            <a:off x="0" y="8583806"/>
            <a:ext cx="3078513" cy="4523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2304" y="8583806"/>
            <a:ext cx="3078513" cy="452387"/>
          </a:xfrm>
          <a:prstGeom prst="rect">
            <a:avLst/>
          </a:prstGeom>
        </p:spPr>
        <p:txBody>
          <a:bodyPr vert="horz" lIns="91440" tIns="45720" rIns="91440" bIns="45720" rtlCol="0" anchor="b"/>
          <a:lstStyle>
            <a:lvl1pPr algn="r">
              <a:defRPr sz="1200"/>
            </a:lvl1pPr>
          </a:lstStyle>
          <a:p>
            <a:fld id="{743B53DE-3610-48F4-80FB-BC26E91A9A05}" type="slidenum">
              <a:rPr lang="en-GB" smtClean="0"/>
              <a:t>‹#›</a:t>
            </a:fld>
            <a:endParaRPr lang="en-GB"/>
          </a:p>
        </p:txBody>
      </p:sp>
    </p:spTree>
    <p:extLst>
      <p:ext uri="{BB962C8B-B14F-4D97-AF65-F5344CB8AC3E}">
        <p14:creationId xmlns:p14="http://schemas.microsoft.com/office/powerpoint/2010/main" val="12953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7739" cy="45188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023093" y="0"/>
            <a:ext cx="3077739" cy="451882"/>
          </a:xfrm>
          <a:prstGeom prst="rect">
            <a:avLst/>
          </a:prstGeom>
        </p:spPr>
        <p:txBody>
          <a:bodyPr vert="horz" lIns="91440" tIns="45720" rIns="91440" bIns="45720" rtlCol="0"/>
          <a:lstStyle>
            <a:lvl1pPr algn="r">
              <a:defRPr sz="1200"/>
            </a:lvl1pPr>
          </a:lstStyle>
          <a:p>
            <a:fld id="{21C9FBDD-1D80-40DF-954F-967C4E2DC6E9}" type="datetimeFigureOut">
              <a:rPr lang="en-GB" smtClean="0"/>
              <a:t>17/01/2022</a:t>
            </a:fld>
            <a:endParaRPr lang="en-GB"/>
          </a:p>
        </p:txBody>
      </p:sp>
      <p:sp>
        <p:nvSpPr>
          <p:cNvPr id="4" name="Slide Image Placeholder 3"/>
          <p:cNvSpPr>
            <a:spLocks noGrp="1" noRot="1" noChangeAspect="1"/>
          </p:cNvSpPr>
          <p:nvPr>
            <p:ph type="sldImg" idx="2"/>
          </p:nvPr>
        </p:nvSpPr>
        <p:spPr>
          <a:xfrm>
            <a:off x="1292225" y="677863"/>
            <a:ext cx="4518025" cy="33893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10248" y="4292878"/>
            <a:ext cx="5681980" cy="40669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8584187"/>
            <a:ext cx="3077739" cy="45188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023093" y="8584187"/>
            <a:ext cx="3077739" cy="451882"/>
          </a:xfrm>
          <a:prstGeom prst="rect">
            <a:avLst/>
          </a:prstGeom>
        </p:spPr>
        <p:txBody>
          <a:bodyPr vert="horz" lIns="91440" tIns="45720" rIns="91440" bIns="45720" rtlCol="0" anchor="b"/>
          <a:lstStyle>
            <a:lvl1pPr algn="r">
              <a:defRPr sz="1200"/>
            </a:lvl1pPr>
          </a:lstStyle>
          <a:p>
            <a:fld id="{4863803D-62AE-4132-B381-53FBFA681039}" type="slidenum">
              <a:rPr lang="en-GB" smtClean="0"/>
              <a:t>‹#›</a:t>
            </a:fld>
            <a:endParaRPr lang="en-GB"/>
          </a:p>
        </p:txBody>
      </p:sp>
    </p:spTree>
    <p:extLst>
      <p:ext uri="{BB962C8B-B14F-4D97-AF65-F5344CB8AC3E}">
        <p14:creationId xmlns:p14="http://schemas.microsoft.com/office/powerpoint/2010/main" val="463201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a:t>
            </a:fld>
            <a:endParaRPr lang="en-GB"/>
          </a:p>
        </p:txBody>
      </p:sp>
    </p:spTree>
    <p:extLst>
      <p:ext uri="{BB962C8B-B14F-4D97-AF65-F5344CB8AC3E}">
        <p14:creationId xmlns:p14="http://schemas.microsoft.com/office/powerpoint/2010/main" val="3402305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212529"/>
                </a:solidFill>
                <a:effectLst/>
                <a:latin typeface="Maga-Book"/>
              </a:rPr>
              <a:t>39 per cent pupils with special educational needs and disabilities were either “fluent” or “competent, compared with 64 per cent of those without SEND.</a:t>
            </a:r>
          </a:p>
          <a:p>
            <a:pPr algn="l"/>
            <a:r>
              <a:rPr lang="en-GB" b="0" i="0" dirty="0">
                <a:solidFill>
                  <a:srgbClr val="212529"/>
                </a:solidFill>
                <a:effectLst/>
                <a:latin typeface="Maga-Book"/>
              </a:rPr>
              <a:t>Language proficiency also depends on how old pupils are, and how long they have spent in an English school.</a:t>
            </a:r>
          </a:p>
          <a:p>
            <a:pPr algn="l"/>
            <a:r>
              <a:rPr lang="en-GB" b="0" i="0" dirty="0">
                <a:solidFill>
                  <a:srgbClr val="212529"/>
                </a:solidFill>
                <a:effectLst/>
                <a:latin typeface="Maga-Book"/>
              </a:rPr>
              <a:t>Seventy-seven per cent of EAL pupils in secondary schools were assessed as “competent” or “fluent” in spring 2018, compared to 51 per cent of those in primary schools.</a:t>
            </a:r>
          </a:p>
          <a:p>
            <a:pPr algn="l"/>
            <a:r>
              <a:rPr lang="en-GB" b="0" i="0" dirty="0">
                <a:solidFill>
                  <a:srgbClr val="212529"/>
                </a:solidFill>
                <a:effectLst/>
                <a:latin typeface="Maga-Book"/>
              </a:rPr>
              <a:t>And pupils who had been in an English school for five years or more were more likely to be assessed as competent or fluent in English (80 per cent) than pupils who had been in an English school for between one and four years (40 per cent).</a:t>
            </a:r>
          </a:p>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15</a:t>
            </a:fld>
            <a:endParaRPr lang="en-GB"/>
          </a:p>
        </p:txBody>
      </p:sp>
    </p:spTree>
    <p:extLst>
      <p:ext uri="{BB962C8B-B14F-4D97-AF65-F5344CB8AC3E}">
        <p14:creationId xmlns:p14="http://schemas.microsoft.com/office/powerpoint/2010/main" val="3786798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555555"/>
                </a:solidFill>
                <a:effectLst/>
                <a:latin typeface="Helvetica Neue"/>
              </a:rPr>
              <a:t>“</a:t>
            </a:r>
            <a:r>
              <a:rPr lang="en-GB" b="0" i="0" dirty="0" err="1">
                <a:solidFill>
                  <a:srgbClr val="555555"/>
                </a:solidFill>
                <a:effectLst/>
                <a:latin typeface="Helvetica Neue"/>
              </a:rPr>
              <a:t>Translanguaging</a:t>
            </a:r>
            <a:r>
              <a:rPr lang="en-GB" b="0" i="0" dirty="0">
                <a:solidFill>
                  <a:srgbClr val="555555"/>
                </a:solidFill>
                <a:effectLst/>
                <a:latin typeface="Helvetica Neue"/>
              </a:rPr>
              <a:t>” is the term used to describe intentional practices intended to integrate two or more languages in order to develop learners’ multilingual repertoire and language awareness (</a:t>
            </a:r>
            <a:r>
              <a:rPr lang="en-GB" b="0" i="0" dirty="0" err="1">
                <a:solidFill>
                  <a:srgbClr val="555555"/>
                </a:solidFill>
                <a:effectLst/>
                <a:latin typeface="Helvetica Neue"/>
              </a:rPr>
              <a:t>Cenoz</a:t>
            </a:r>
            <a:r>
              <a:rPr lang="en-GB" b="0" i="0" dirty="0">
                <a:solidFill>
                  <a:srgbClr val="555555"/>
                </a:solidFill>
                <a:effectLst/>
                <a:latin typeface="Helvetica Neue"/>
              </a:rPr>
              <a:t> &amp; </a:t>
            </a:r>
            <a:r>
              <a:rPr lang="en-GB" b="0" i="0" dirty="0" err="1">
                <a:solidFill>
                  <a:srgbClr val="555555"/>
                </a:solidFill>
                <a:effectLst/>
                <a:latin typeface="Helvetica Neue"/>
              </a:rPr>
              <a:t>Gorter</a:t>
            </a:r>
            <a:r>
              <a:rPr lang="en-GB" b="0" i="0" dirty="0">
                <a:solidFill>
                  <a:srgbClr val="555555"/>
                </a:solidFill>
                <a:effectLst/>
                <a:latin typeface="Helvetica Neue"/>
              </a:rPr>
              <a:t>, 2020). </a:t>
            </a:r>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17</a:t>
            </a:fld>
            <a:endParaRPr lang="en-GB"/>
          </a:p>
        </p:txBody>
      </p:sp>
    </p:spTree>
    <p:extLst>
      <p:ext uri="{BB962C8B-B14F-4D97-AF65-F5344CB8AC3E}">
        <p14:creationId xmlns:p14="http://schemas.microsoft.com/office/powerpoint/2010/main" val="1013181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https://www.bell-foundation.org.uk/eal-programme/guidance/effective-teaching-of-eal-learners/great-ideas/</a:t>
            </a:r>
          </a:p>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18</a:t>
            </a:fld>
            <a:endParaRPr lang="en-GB"/>
          </a:p>
        </p:txBody>
      </p:sp>
    </p:spTree>
    <p:extLst>
      <p:ext uri="{BB962C8B-B14F-4D97-AF65-F5344CB8AC3E}">
        <p14:creationId xmlns:p14="http://schemas.microsoft.com/office/powerpoint/2010/main" val="2547583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https://www.bell-foundation.org.uk/eal-programme/guidance/effective-teaching-of-eal-learners/great-ideas/</a:t>
            </a:r>
          </a:p>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19</a:t>
            </a:fld>
            <a:endParaRPr lang="en-GB"/>
          </a:p>
        </p:txBody>
      </p:sp>
    </p:spTree>
    <p:extLst>
      <p:ext uri="{BB962C8B-B14F-4D97-AF65-F5344CB8AC3E}">
        <p14:creationId xmlns:p14="http://schemas.microsoft.com/office/powerpoint/2010/main" val="1856085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63803D-62AE-4132-B381-53FBFA681039}" type="slidenum">
              <a:rPr lang="en-GB" smtClean="0"/>
              <a:t>22</a:t>
            </a:fld>
            <a:endParaRPr lang="en-GB"/>
          </a:p>
        </p:txBody>
      </p:sp>
    </p:spTree>
    <p:extLst>
      <p:ext uri="{BB962C8B-B14F-4D97-AF65-F5344CB8AC3E}">
        <p14:creationId xmlns:p14="http://schemas.microsoft.com/office/powerpoint/2010/main" val="2064966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863803D-62AE-4132-B381-53FBFA681039}" type="slidenum">
              <a:rPr lang="en-GB" smtClean="0"/>
              <a:t>2</a:t>
            </a:fld>
            <a:endParaRPr lang="en-GB"/>
          </a:p>
        </p:txBody>
      </p:sp>
    </p:spTree>
    <p:extLst>
      <p:ext uri="{BB962C8B-B14F-4D97-AF65-F5344CB8AC3E}">
        <p14:creationId xmlns:p14="http://schemas.microsoft.com/office/powerpoint/2010/main" val="2310338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quarter of schools have less than 1%</a:t>
            </a:r>
          </a:p>
          <a:p>
            <a:r>
              <a:rPr lang="en-GB" b="0" i="0" dirty="0">
                <a:solidFill>
                  <a:srgbClr val="2E2E2E"/>
                </a:solidFill>
                <a:effectLst/>
                <a:latin typeface="-apple-system"/>
              </a:rPr>
              <a:t>EAL students in a school may include both second or third generation ethnic minority students who speak English fluently but have a second or more languages as part of their cultural heritage, alongside new arrivals to the English school system who may have fled war or persecution, may have no experience of formal education and have no knowledge of English.</a:t>
            </a:r>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3</a:t>
            </a:fld>
            <a:endParaRPr lang="en-GB"/>
          </a:p>
        </p:txBody>
      </p:sp>
    </p:spTree>
    <p:extLst>
      <p:ext uri="{BB962C8B-B14F-4D97-AF65-F5344CB8AC3E}">
        <p14:creationId xmlns:p14="http://schemas.microsoft.com/office/powerpoint/2010/main" val="3870997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EAL itself is a poor indicator of pupils’ likely level of educational achievement – proficiency in English is central to understanding achievement and levels of need among pupils with EAL. The EAL definition groups together a diverse and heterogeneous group of pupils all in a single group…. irrespective of their actual language skills.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English language support is most needed in the early years and KS1, but there is a need for support at all ages. y. If the aspiration of the school system is to provide full access to the (English language) curriculum to all pupils, language support would still be needed for one in six EAL pupils at KS4, where 15% were judged less than Competent in regard to their proficiency.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Bilingualism can have positive associations with achievement. It is important to recognise that being bilingual is not a barrier to learning.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Proficiency in English Scale should be retained in the School Census and the data should be available in the National Pupil Database (NPD) It was very welcome that following the publication of the report by Strand et al. (2015), the Government recognised the need for the assessment of learners with EAL and responded by introducing the Proficiency in English Scale in 2016. This brought England into line with best practice in Wales and Scotland both of which have been collecting data on pupils’ proficiency in English for many years. However, the DfE has recently announced it will no longer require schools to complete the Proficiency in English Scale from January 2019. </a:t>
            </a:r>
          </a:p>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7</a:t>
            </a:fld>
            <a:endParaRPr lang="en-GB"/>
          </a:p>
        </p:txBody>
      </p:sp>
    </p:spTree>
    <p:extLst>
      <p:ext uri="{BB962C8B-B14F-4D97-AF65-F5344CB8AC3E}">
        <p14:creationId xmlns:p14="http://schemas.microsoft.com/office/powerpoint/2010/main" val="518760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NFF National Funding Formula gives the same sum for pupils arriving in Year 7 as well as Year 11 (need much greater at yr11) funding is for 3 years. </a:t>
            </a:r>
          </a:p>
          <a:p>
            <a:r>
              <a:rPr lang="en-GB" dirty="0"/>
              <a:t>TS5 have a clear understanding of the needs of all pupils, including those with special educational needs; those of high ability; those with English as an additional language; those with disabilities; and be able to use and evaluate distinctive teaching approaches to engage and support them. </a:t>
            </a:r>
          </a:p>
        </p:txBody>
      </p:sp>
      <p:sp>
        <p:nvSpPr>
          <p:cNvPr id="4" name="Slide Number Placeholder 3"/>
          <p:cNvSpPr>
            <a:spLocks noGrp="1"/>
          </p:cNvSpPr>
          <p:nvPr>
            <p:ph type="sldNum" sz="quarter" idx="5"/>
          </p:nvPr>
        </p:nvSpPr>
        <p:spPr/>
        <p:txBody>
          <a:bodyPr/>
          <a:lstStyle/>
          <a:p>
            <a:fld id="{4863803D-62AE-4132-B381-53FBFA681039}" type="slidenum">
              <a:rPr lang="en-GB" smtClean="0"/>
              <a:t>9</a:t>
            </a:fld>
            <a:endParaRPr lang="en-GB"/>
          </a:p>
        </p:txBody>
      </p:sp>
    </p:spTree>
    <p:extLst>
      <p:ext uri="{BB962C8B-B14F-4D97-AF65-F5344CB8AC3E}">
        <p14:creationId xmlns:p14="http://schemas.microsoft.com/office/powerpoint/2010/main" val="1331619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all teachers have the meta language to help EAL students develop their English – what is the past continuous tense for example?</a:t>
            </a:r>
          </a:p>
        </p:txBody>
      </p:sp>
      <p:sp>
        <p:nvSpPr>
          <p:cNvPr id="4" name="Slide Number Placeholder 3"/>
          <p:cNvSpPr>
            <a:spLocks noGrp="1"/>
          </p:cNvSpPr>
          <p:nvPr>
            <p:ph type="sldNum" sz="quarter" idx="5"/>
          </p:nvPr>
        </p:nvSpPr>
        <p:spPr/>
        <p:txBody>
          <a:bodyPr/>
          <a:lstStyle/>
          <a:p>
            <a:fld id="{4863803D-62AE-4132-B381-53FBFA681039}" type="slidenum">
              <a:rPr lang="en-GB" smtClean="0"/>
              <a:t>10</a:t>
            </a:fld>
            <a:endParaRPr lang="en-GB"/>
          </a:p>
        </p:txBody>
      </p:sp>
    </p:spTree>
    <p:extLst>
      <p:ext uri="{BB962C8B-B14F-4D97-AF65-F5344CB8AC3E}">
        <p14:creationId xmlns:p14="http://schemas.microsoft.com/office/powerpoint/2010/main" val="200493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Hungary 3 UK/Nigeria 5 Finland 7 Bangladesh – law between 6-10 China 6</a:t>
            </a:r>
          </a:p>
        </p:txBody>
      </p:sp>
      <p:sp>
        <p:nvSpPr>
          <p:cNvPr id="4" name="Slide Number Placeholder 3"/>
          <p:cNvSpPr>
            <a:spLocks noGrp="1"/>
          </p:cNvSpPr>
          <p:nvPr>
            <p:ph type="sldNum" sz="quarter" idx="5"/>
          </p:nvPr>
        </p:nvSpPr>
        <p:spPr/>
        <p:txBody>
          <a:bodyPr/>
          <a:lstStyle/>
          <a:p>
            <a:fld id="{4863803D-62AE-4132-B381-53FBFA681039}" type="slidenum">
              <a:rPr lang="en-GB" smtClean="0"/>
              <a:t>12</a:t>
            </a:fld>
            <a:endParaRPr lang="en-GB"/>
          </a:p>
        </p:txBody>
      </p:sp>
    </p:spTree>
    <p:extLst>
      <p:ext uri="{BB962C8B-B14F-4D97-AF65-F5344CB8AC3E}">
        <p14:creationId xmlns:p14="http://schemas.microsoft.com/office/powerpoint/2010/main" val="3830281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B3B3B"/>
                </a:solidFill>
                <a:effectLst/>
                <a:latin typeface="Georgia" panose="02040502050405020303" pitchFamily="18" charset="0"/>
              </a:rPr>
              <a:t>Languages that are alphabetic, like English, differ in the way that letters and sounds map on to each other: for example in Spanish the letter ‘b’ is pronounced more as an English ‘v’ would be spoken;  in Polish there are 32 letters including 9 vowels but Q, V and X are excluded. Some languages are logographic rather than alphabetic meaning that their symbols represent words themselves (e.g. Chinese languages). Makes written English more difficult.</a:t>
            </a:r>
          </a:p>
          <a:p>
            <a:r>
              <a:rPr lang="en-GB" sz="1200" dirty="0"/>
              <a:t>BICS = basic interpersonal communication skills (2 years) CALP = Cognitive Academic Language Proficiency (5-7 years)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Cummins argues that educators and policy-makers frequently ‘conflated conversational and academic dimensions of English language proficiency and that this conflation contributed significantly to the creation of academic difficulties for students who were learning English as an additional language.’  </a:t>
            </a:r>
            <a:endParaRPr lang="en-GB" sz="1200" b="1" dirty="0"/>
          </a:p>
          <a:p>
            <a:endParaRPr lang="en-GB" sz="1200" dirty="0"/>
          </a:p>
          <a:p>
            <a:endParaRPr lang="en-GB" dirty="0"/>
          </a:p>
        </p:txBody>
      </p:sp>
      <p:sp>
        <p:nvSpPr>
          <p:cNvPr id="4" name="Slide Number Placeholder 3"/>
          <p:cNvSpPr>
            <a:spLocks noGrp="1"/>
          </p:cNvSpPr>
          <p:nvPr>
            <p:ph type="sldNum" sz="quarter" idx="5"/>
          </p:nvPr>
        </p:nvSpPr>
        <p:spPr/>
        <p:txBody>
          <a:bodyPr/>
          <a:lstStyle/>
          <a:p>
            <a:fld id="{4863803D-62AE-4132-B381-53FBFA681039}" type="slidenum">
              <a:rPr lang="en-GB" smtClean="0"/>
              <a:t>13</a:t>
            </a:fld>
            <a:endParaRPr lang="en-GB"/>
          </a:p>
        </p:txBody>
      </p:sp>
    </p:spTree>
    <p:extLst>
      <p:ext uri="{BB962C8B-B14F-4D97-AF65-F5344CB8AC3E}">
        <p14:creationId xmlns:p14="http://schemas.microsoft.com/office/powerpoint/2010/main" val="4157775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define late arriving EAL pupils as those who are recorded as having EAL, and who have entered the English state-school system in either Year 5 or Year 6 for key stage 2, or either Year 10 or Year 11 for key stage</a:t>
            </a:r>
          </a:p>
        </p:txBody>
      </p:sp>
      <p:sp>
        <p:nvSpPr>
          <p:cNvPr id="4" name="Slide Number Placeholder 3"/>
          <p:cNvSpPr>
            <a:spLocks noGrp="1"/>
          </p:cNvSpPr>
          <p:nvPr>
            <p:ph type="sldNum" sz="quarter" idx="5"/>
          </p:nvPr>
        </p:nvSpPr>
        <p:spPr/>
        <p:txBody>
          <a:bodyPr/>
          <a:lstStyle/>
          <a:p>
            <a:fld id="{4863803D-62AE-4132-B381-53FBFA681039}" type="slidenum">
              <a:rPr lang="en-GB" smtClean="0"/>
              <a:t>14</a:t>
            </a:fld>
            <a:endParaRPr lang="en-GB"/>
          </a:p>
        </p:txBody>
      </p:sp>
    </p:spTree>
    <p:extLst>
      <p:ext uri="{BB962C8B-B14F-4D97-AF65-F5344CB8AC3E}">
        <p14:creationId xmlns:p14="http://schemas.microsoft.com/office/powerpoint/2010/main" val="12040923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342692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613819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1942420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933943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36221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478692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75419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14940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17/01/2022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868669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17/01/2022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189076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17/01/2022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3022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797229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09069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41394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1748234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70035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192868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9964333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27288772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2664113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17/01/2022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9468416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17/01/2022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42288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33838486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17/01/2022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6177571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2676075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4129619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826006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576507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3196997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3498732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2188812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5503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2991810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36E3CFE-5FC8-4A9F-815A-01A764578E0D}" type="datetimeFigureOut">
              <a:rPr lang="en-GB" smtClean="0"/>
              <a:t>17/01/2022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F864504-EE6A-425F-87E2-ACE3A330A735}" type="slidenum">
              <a:rPr lang="en-GB" smtClean="0"/>
              <a:t>‹#›</a:t>
            </a:fld>
            <a:endParaRPr lang="en-GB"/>
          </a:p>
        </p:txBody>
      </p:sp>
    </p:spTree>
    <p:extLst>
      <p:ext uri="{BB962C8B-B14F-4D97-AF65-F5344CB8AC3E}">
        <p14:creationId xmlns:p14="http://schemas.microsoft.com/office/powerpoint/2010/main" val="398465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336E3CFE-5FC8-4A9F-815A-01A764578E0D}" type="datetimeFigureOut">
              <a:rPr lang="en-GB" smtClean="0"/>
              <a:t>17/01/2022</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7F864504-EE6A-425F-87E2-ACE3A330A735}" type="slidenum">
              <a:rPr lang="en-GB" smtClean="0"/>
              <a:t>‹#›</a:t>
            </a:fld>
            <a:endParaRPr lang="en-GB"/>
          </a:p>
        </p:txBody>
      </p:sp>
      <p:pic>
        <p:nvPicPr>
          <p:cNvPr id="8" name="Picture 2" descr="M:\ED\Centre for Professional Education\iPGCE\Marketing Materials\CPD Chevrons Pink.jp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79512" y="5771084"/>
            <a:ext cx="1008112" cy="970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310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17/01/2022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361880411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17/01/2022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97229210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hyperlink" Target="https://www.bell-foundation.org.uk/eal-programme/guidance/effective-teaching-of-eal-learners/great-ideas/"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file:///C:\Users\u1970267\Downloads\EPI_2020_Annual_Report_.pdf" TargetMode="External"/><Relationship Id="rId7" Type="http://schemas.openxmlformats.org/officeDocument/2006/relationships/hyperlink" Target="https://www.sec-ed.co.uk/best-practice/maintaining-high-expectations-for-learners-using-english-as-an-additional-language-eal-pedagogy-resources-classroom-teaching/"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www.bell-foundation.org.uk/news/blog-new-research-on-eal-learners-shows-the-importance-of-looking-behind-headline-attainment-data/" TargetMode="External"/><Relationship Id="rId5" Type="http://schemas.openxmlformats.org/officeDocument/2006/relationships/hyperlink" Target="https://www.gov.uk/government/publications/national-curriculum-in-england-primary-curriculum" TargetMode="External"/><Relationship Id="rId4" Type="http://schemas.openxmlformats.org/officeDocument/2006/relationships/hyperlink" Target="https://assets.publishing.service.gov.uk/government/uploads/system/uploads/attachment_data/file/868209/English_proficiency_of_EAL_pupils.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1628800"/>
            <a:ext cx="7772400" cy="2664296"/>
          </a:xfrm>
        </p:spPr>
        <p:txBody>
          <a:bodyPr/>
          <a:lstStyle/>
          <a:p>
            <a:pPr algn="ctr"/>
            <a:r>
              <a:rPr lang="en-GB" sz="4800" dirty="0">
                <a:solidFill>
                  <a:srgbClr val="7030A0"/>
                </a:solidFill>
              </a:rPr>
              <a:t>Who has EAL learners on their registers?</a:t>
            </a:r>
          </a:p>
        </p:txBody>
      </p:sp>
      <p:pic>
        <p:nvPicPr>
          <p:cNvPr id="1028" name="Picture 4" descr="Setting the Record Straight for EAL Pupils - EqualiTeach">
            <a:extLst>
              <a:ext uri="{FF2B5EF4-FFF2-40B4-BE49-F238E27FC236}">
                <a16:creationId xmlns:a16="http://schemas.microsoft.com/office/drawing/2014/main" id="{C9964BF7-9CCE-4043-A39D-139A22E135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4437112"/>
            <a:ext cx="2353444" cy="1921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0394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7772400" cy="1362075"/>
          </a:xfrm>
        </p:spPr>
        <p:txBody>
          <a:bodyPr/>
          <a:lstStyle/>
          <a:p>
            <a:pPr algn="ctr"/>
            <a:r>
              <a:rPr lang="en-GB" sz="4400" dirty="0"/>
              <a:t>Enquiry question</a:t>
            </a:r>
          </a:p>
        </p:txBody>
      </p:sp>
      <p:sp>
        <p:nvSpPr>
          <p:cNvPr id="6" name="TextBox 5">
            <a:extLst>
              <a:ext uri="{FF2B5EF4-FFF2-40B4-BE49-F238E27FC236}">
                <a16:creationId xmlns:a16="http://schemas.microsoft.com/office/drawing/2014/main" id="{D2C062DE-2E51-4CDA-A98C-BB62E12013CC}"/>
              </a:ext>
            </a:extLst>
          </p:cNvPr>
          <p:cNvSpPr txBox="1"/>
          <p:nvPr/>
        </p:nvSpPr>
        <p:spPr>
          <a:xfrm>
            <a:off x="971600" y="2367171"/>
            <a:ext cx="7488832" cy="2123658"/>
          </a:xfrm>
          <a:prstGeom prst="rect">
            <a:avLst/>
          </a:prstGeom>
          <a:noFill/>
        </p:spPr>
        <p:txBody>
          <a:bodyPr wrap="square" rtlCol="0">
            <a:spAutoFit/>
          </a:bodyPr>
          <a:lstStyle/>
          <a:p>
            <a:pPr algn="l"/>
            <a:r>
              <a:rPr lang="en-GB" sz="4400" dirty="0">
                <a:solidFill>
                  <a:srgbClr val="7030A0"/>
                </a:solidFill>
              </a:rPr>
              <a:t>What planning and teaching challenges might you face with EAL learners?</a:t>
            </a:r>
          </a:p>
        </p:txBody>
      </p:sp>
      <p:sp>
        <p:nvSpPr>
          <p:cNvPr id="3" name="TextBox 2">
            <a:extLst>
              <a:ext uri="{FF2B5EF4-FFF2-40B4-BE49-F238E27FC236}">
                <a16:creationId xmlns:a16="http://schemas.microsoft.com/office/drawing/2014/main" id="{FEFA604A-4C2C-4744-A679-4D55CD334A3B}"/>
              </a:ext>
            </a:extLst>
          </p:cNvPr>
          <p:cNvSpPr txBox="1"/>
          <p:nvPr/>
        </p:nvSpPr>
        <p:spPr>
          <a:xfrm>
            <a:off x="757808" y="5918823"/>
            <a:ext cx="7628384" cy="646331"/>
          </a:xfrm>
          <a:prstGeom prst="rect">
            <a:avLst/>
          </a:prstGeom>
          <a:noFill/>
        </p:spPr>
        <p:txBody>
          <a:bodyPr wrap="square" rtlCol="0">
            <a:spAutoFit/>
          </a:bodyPr>
          <a:lstStyle/>
          <a:p>
            <a:pPr algn="ctr"/>
            <a:r>
              <a:rPr lang="en-GB" sz="3600" dirty="0">
                <a:solidFill>
                  <a:srgbClr val="7030A0"/>
                </a:solidFill>
              </a:rPr>
              <a:t>Write your comments in the chat.</a:t>
            </a:r>
          </a:p>
        </p:txBody>
      </p:sp>
    </p:spTree>
    <p:extLst>
      <p:ext uri="{BB962C8B-B14F-4D97-AF65-F5344CB8AC3E}">
        <p14:creationId xmlns:p14="http://schemas.microsoft.com/office/powerpoint/2010/main" val="700271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70917"/>
            <a:ext cx="7772400" cy="1362075"/>
          </a:xfrm>
        </p:spPr>
        <p:txBody>
          <a:bodyPr/>
          <a:lstStyle/>
          <a:p>
            <a:pPr algn="ctr"/>
            <a:r>
              <a:rPr lang="en-GB" sz="4400" dirty="0"/>
              <a:t>Enquiry question</a:t>
            </a:r>
          </a:p>
        </p:txBody>
      </p:sp>
      <p:sp>
        <p:nvSpPr>
          <p:cNvPr id="6" name="TextBox 5">
            <a:extLst>
              <a:ext uri="{FF2B5EF4-FFF2-40B4-BE49-F238E27FC236}">
                <a16:creationId xmlns:a16="http://schemas.microsoft.com/office/drawing/2014/main" id="{D2C062DE-2E51-4CDA-A98C-BB62E12013CC}"/>
              </a:ext>
            </a:extLst>
          </p:cNvPr>
          <p:cNvSpPr txBox="1"/>
          <p:nvPr/>
        </p:nvSpPr>
        <p:spPr>
          <a:xfrm>
            <a:off x="827584" y="1556792"/>
            <a:ext cx="7488832" cy="1446550"/>
          </a:xfrm>
          <a:prstGeom prst="rect">
            <a:avLst/>
          </a:prstGeom>
          <a:noFill/>
        </p:spPr>
        <p:txBody>
          <a:bodyPr wrap="square" rtlCol="0">
            <a:spAutoFit/>
          </a:bodyPr>
          <a:lstStyle/>
          <a:p>
            <a:pPr algn="ctr"/>
            <a:r>
              <a:rPr lang="en-GB" sz="4400" dirty="0">
                <a:solidFill>
                  <a:srgbClr val="7030A0"/>
                </a:solidFill>
              </a:rPr>
              <a:t>What learning barriers might EAL pupils face?</a:t>
            </a:r>
          </a:p>
        </p:txBody>
      </p:sp>
      <p:pic>
        <p:nvPicPr>
          <p:cNvPr id="4" name="Picture 4" descr="Setting the Record Straight for EAL Pupils - EqualiTeach">
            <a:extLst>
              <a:ext uri="{FF2B5EF4-FFF2-40B4-BE49-F238E27FC236}">
                <a16:creationId xmlns:a16="http://schemas.microsoft.com/office/drawing/2014/main" id="{26AEC3E9-5A7B-464B-91AC-8E2D6EB5035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5278" y="3573016"/>
            <a:ext cx="2353444" cy="19219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307E22D-3315-47E4-85F4-B517FFDBA663}"/>
              </a:ext>
            </a:extLst>
          </p:cNvPr>
          <p:cNvSpPr txBox="1"/>
          <p:nvPr/>
        </p:nvSpPr>
        <p:spPr>
          <a:xfrm>
            <a:off x="757808" y="5918823"/>
            <a:ext cx="7628384" cy="646331"/>
          </a:xfrm>
          <a:prstGeom prst="rect">
            <a:avLst/>
          </a:prstGeom>
          <a:noFill/>
        </p:spPr>
        <p:txBody>
          <a:bodyPr wrap="square" rtlCol="0">
            <a:spAutoFit/>
          </a:bodyPr>
          <a:lstStyle/>
          <a:p>
            <a:pPr algn="ctr"/>
            <a:r>
              <a:rPr lang="en-GB" sz="3600" dirty="0">
                <a:solidFill>
                  <a:srgbClr val="7030A0"/>
                </a:solidFill>
              </a:rPr>
              <a:t>Write your comments in the chat.</a:t>
            </a:r>
          </a:p>
        </p:txBody>
      </p:sp>
    </p:spTree>
    <p:extLst>
      <p:ext uri="{BB962C8B-B14F-4D97-AF65-F5344CB8AC3E}">
        <p14:creationId xmlns:p14="http://schemas.microsoft.com/office/powerpoint/2010/main" val="1876051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6"/>
            <a:ext cx="8239944" cy="1362075"/>
          </a:xfrm>
        </p:spPr>
        <p:txBody>
          <a:bodyPr/>
          <a:lstStyle/>
          <a:p>
            <a:pPr algn="ctr"/>
            <a:r>
              <a:rPr lang="en-GB" sz="4400" dirty="0"/>
              <a:t>Possible Social and cultural barriers</a:t>
            </a:r>
          </a:p>
        </p:txBody>
      </p:sp>
      <p:sp>
        <p:nvSpPr>
          <p:cNvPr id="4" name="TextBox 3">
            <a:extLst>
              <a:ext uri="{FF2B5EF4-FFF2-40B4-BE49-F238E27FC236}">
                <a16:creationId xmlns:a16="http://schemas.microsoft.com/office/drawing/2014/main" id="{F8D70E25-9212-4477-AC06-83C7205F006C}"/>
              </a:ext>
            </a:extLst>
          </p:cNvPr>
          <p:cNvSpPr txBox="1"/>
          <p:nvPr/>
        </p:nvSpPr>
        <p:spPr>
          <a:xfrm>
            <a:off x="611560" y="2204864"/>
            <a:ext cx="7488832" cy="3724096"/>
          </a:xfrm>
          <a:prstGeom prst="rect">
            <a:avLst/>
          </a:prstGeom>
          <a:noFill/>
        </p:spPr>
        <p:txBody>
          <a:bodyPr wrap="square" rtlCol="0">
            <a:spAutoFit/>
          </a:bodyPr>
          <a:lstStyle/>
          <a:p>
            <a:pPr marL="342900" indent="-342900" algn="l">
              <a:buFont typeface="Arial" panose="020B0604020202020204" pitchFamily="34" charset="0"/>
              <a:buChar char="•"/>
            </a:pPr>
            <a:r>
              <a:rPr lang="en-GB" sz="2400" dirty="0"/>
              <a:t>Unfamiliar classroom norms, expectations and routines</a:t>
            </a:r>
          </a:p>
          <a:p>
            <a:pPr marL="342900" indent="-342900" algn="l">
              <a:buFont typeface="Arial" panose="020B0604020202020204" pitchFamily="34" charset="0"/>
              <a:buChar char="•"/>
            </a:pPr>
            <a:r>
              <a:rPr lang="en-GB" sz="2400" dirty="0"/>
              <a:t>View of teacher</a:t>
            </a:r>
          </a:p>
          <a:p>
            <a:pPr marL="342900" indent="-342900" algn="l">
              <a:buFont typeface="Arial" panose="020B0604020202020204" pitchFamily="34" charset="0"/>
              <a:buChar char="•"/>
            </a:pPr>
            <a:r>
              <a:rPr lang="en-GB" sz="2400" dirty="0"/>
              <a:t>Culture shock</a:t>
            </a:r>
          </a:p>
          <a:p>
            <a:pPr marL="342900" indent="-342900" algn="l">
              <a:buFont typeface="Arial" panose="020B0604020202020204" pitchFamily="34" charset="0"/>
              <a:buChar char="•"/>
            </a:pPr>
            <a:r>
              <a:rPr lang="en-GB" sz="2400" dirty="0"/>
              <a:t>Prior experience of schooling related to age or consistency</a:t>
            </a:r>
          </a:p>
          <a:p>
            <a:pPr marL="342900" indent="-342900" algn="l">
              <a:buFont typeface="Arial" panose="020B0604020202020204" pitchFamily="34" charset="0"/>
              <a:buChar char="•"/>
            </a:pPr>
            <a:r>
              <a:rPr lang="en-GB" sz="2400" dirty="0"/>
              <a:t>School starting ages are different between different countries.</a:t>
            </a:r>
          </a:p>
          <a:p>
            <a:pPr marL="342900" indent="-342900" algn="l">
              <a:buFont typeface="Arial" panose="020B0604020202020204" pitchFamily="34" charset="0"/>
              <a:buChar char="•"/>
            </a:pPr>
            <a:r>
              <a:rPr lang="en-GB" sz="2400" dirty="0"/>
              <a:t>Feelings of isolation  and being unable to make their needs known – particularly at break times</a:t>
            </a:r>
          </a:p>
          <a:p>
            <a:pPr marL="342900" indent="-342900" algn="l">
              <a:buFont typeface="Arial" panose="020B0604020202020204" pitchFamily="34" charset="0"/>
              <a:buChar char="•"/>
            </a:pPr>
            <a:endParaRPr lang="en-GB" sz="2000" dirty="0"/>
          </a:p>
        </p:txBody>
      </p:sp>
    </p:spTree>
    <p:extLst>
      <p:ext uri="{BB962C8B-B14F-4D97-AF65-F5344CB8AC3E}">
        <p14:creationId xmlns:p14="http://schemas.microsoft.com/office/powerpoint/2010/main" val="4062635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704885"/>
            <a:ext cx="7772400" cy="864096"/>
          </a:xfrm>
        </p:spPr>
        <p:txBody>
          <a:bodyPr/>
          <a:lstStyle/>
          <a:p>
            <a:pPr algn="ctr"/>
            <a:r>
              <a:rPr lang="en-GB" sz="4400" dirty="0"/>
              <a:t>Possible Learning  barriers</a:t>
            </a:r>
          </a:p>
        </p:txBody>
      </p:sp>
      <p:sp>
        <p:nvSpPr>
          <p:cNvPr id="3" name="TextBox 2">
            <a:extLst>
              <a:ext uri="{FF2B5EF4-FFF2-40B4-BE49-F238E27FC236}">
                <a16:creationId xmlns:a16="http://schemas.microsoft.com/office/drawing/2014/main" id="{9C71432F-0A15-4AA5-A46D-34FA9DEB96BC}"/>
              </a:ext>
            </a:extLst>
          </p:cNvPr>
          <p:cNvSpPr txBox="1"/>
          <p:nvPr/>
        </p:nvSpPr>
        <p:spPr>
          <a:xfrm>
            <a:off x="323528" y="1628800"/>
            <a:ext cx="8496944" cy="4524315"/>
          </a:xfrm>
          <a:prstGeom prst="rect">
            <a:avLst/>
          </a:prstGeom>
          <a:noFill/>
        </p:spPr>
        <p:txBody>
          <a:bodyPr wrap="square" rtlCol="0">
            <a:spAutoFit/>
          </a:bodyPr>
          <a:lstStyle/>
          <a:p>
            <a:pPr marL="342900" indent="-342900" algn="l">
              <a:buFont typeface="Arial" panose="020B0604020202020204" pitchFamily="34" charset="0"/>
              <a:buChar char="•"/>
            </a:pPr>
            <a:r>
              <a:rPr lang="en-GB" sz="2400" dirty="0"/>
              <a:t>Low literacy levels in L1</a:t>
            </a:r>
          </a:p>
          <a:p>
            <a:pPr marL="342900" indent="-342900" algn="l">
              <a:buFont typeface="Arial" panose="020B0604020202020204" pitchFamily="34" charset="0"/>
              <a:buChar char="•"/>
            </a:pPr>
            <a:r>
              <a:rPr lang="en-GB" sz="2400" dirty="0"/>
              <a:t>Uneven skills profile</a:t>
            </a:r>
          </a:p>
          <a:p>
            <a:pPr marL="342900" indent="-342900" algn="l">
              <a:buFont typeface="Arial" panose="020B0604020202020204" pitchFamily="34" charset="0"/>
              <a:buChar char="•"/>
            </a:pPr>
            <a:r>
              <a:rPr lang="en-GB" sz="2400" dirty="0"/>
              <a:t>Levels of English proficiency of parents and siblings</a:t>
            </a:r>
          </a:p>
          <a:p>
            <a:pPr marL="342900" indent="-342900" algn="l">
              <a:buFont typeface="Arial" panose="020B0604020202020204" pitchFamily="34" charset="0"/>
              <a:buChar char="•"/>
            </a:pPr>
            <a:r>
              <a:rPr lang="en-GB" sz="2400" dirty="0"/>
              <a:t>Perception of certain groups as either high or low achievers</a:t>
            </a:r>
          </a:p>
          <a:p>
            <a:pPr marL="342900" indent="-342900" algn="l">
              <a:buFont typeface="Arial" panose="020B0604020202020204" pitchFamily="34" charset="0"/>
              <a:buChar char="•"/>
            </a:pPr>
            <a:r>
              <a:rPr lang="en-GB" sz="2400" dirty="0"/>
              <a:t>Teaching and learning approaches may be unfamiliar, for example more didactic</a:t>
            </a:r>
          </a:p>
          <a:p>
            <a:pPr marL="342900" indent="-342900" algn="l">
              <a:buFont typeface="Arial" panose="020B0604020202020204" pitchFamily="34" charset="0"/>
              <a:buChar char="•"/>
            </a:pPr>
            <a:r>
              <a:rPr lang="en-GB" sz="2400" dirty="0"/>
              <a:t>The language of learning will contain many vocabulary items specific to the subject that will be unfamiliar</a:t>
            </a:r>
          </a:p>
          <a:p>
            <a:pPr marL="342900" indent="-342900" algn="l">
              <a:buFont typeface="Arial" panose="020B0604020202020204" pitchFamily="34" charset="0"/>
              <a:buChar char="•"/>
            </a:pPr>
            <a:r>
              <a:rPr lang="en-GB" sz="2400" dirty="0"/>
              <a:t>EAL learners are sometimes categorised with SEND and inappropriately labelled as low ability (Cummins: BICS and CALP)</a:t>
            </a:r>
          </a:p>
          <a:p>
            <a:pPr marL="342900" indent="-342900" algn="l">
              <a:buFont typeface="Arial" panose="020B0604020202020204" pitchFamily="34" charset="0"/>
              <a:buChar char="•"/>
            </a:pPr>
            <a:r>
              <a:rPr lang="en-GB" sz="2400" dirty="0"/>
              <a:t>Alphabetic differences and logographic (symbols represent words) languages form L1 to L2 present writing challenges</a:t>
            </a:r>
          </a:p>
        </p:txBody>
      </p:sp>
      <p:sp>
        <p:nvSpPr>
          <p:cNvPr id="4" name="TextBox 3">
            <a:extLst>
              <a:ext uri="{FF2B5EF4-FFF2-40B4-BE49-F238E27FC236}">
                <a16:creationId xmlns:a16="http://schemas.microsoft.com/office/drawing/2014/main" id="{5E338538-F332-4E3F-BBE7-B7BACAD71689}"/>
              </a:ext>
            </a:extLst>
          </p:cNvPr>
          <p:cNvSpPr txBox="1"/>
          <p:nvPr/>
        </p:nvSpPr>
        <p:spPr>
          <a:xfrm>
            <a:off x="179512" y="6250951"/>
            <a:ext cx="8352928" cy="646331"/>
          </a:xfrm>
          <a:prstGeom prst="rect">
            <a:avLst/>
          </a:prstGeom>
          <a:noFill/>
        </p:spPr>
        <p:txBody>
          <a:bodyPr wrap="square" rtlCol="0">
            <a:spAutoFit/>
          </a:bodyPr>
          <a:lstStyle/>
          <a:p>
            <a:pPr algn="l"/>
            <a:r>
              <a:rPr lang="en-GB" sz="1200" dirty="0"/>
              <a:t>Cummins J., BICS and CALP: </a:t>
            </a:r>
            <a:r>
              <a:rPr lang="en-GB" sz="1200" i="1" dirty="0"/>
              <a:t>Empirical and Theoretical Status of the Distinction </a:t>
            </a:r>
            <a:r>
              <a:rPr lang="en-GB" sz="1200" dirty="0"/>
              <a:t>(2014</a:t>
            </a:r>
            <a:r>
              <a:rPr lang="en-GB" sz="1200" i="1" dirty="0"/>
              <a:t>) In  </a:t>
            </a:r>
            <a:r>
              <a:rPr lang="en-GB" sz="1200" dirty="0"/>
              <a:t>Street, B. &amp; Hornberger, N. H. (Eds.). (2008). Encyclopaedia of Language and Education, 2nd Edition, Volume 2: Literacy. (pp. 71-83). New York: Springer Science + Business Media LLC. </a:t>
            </a:r>
            <a:endParaRPr lang="en-GB" sz="1200" i="1" dirty="0"/>
          </a:p>
        </p:txBody>
      </p:sp>
    </p:spTree>
    <p:extLst>
      <p:ext uri="{BB962C8B-B14F-4D97-AF65-F5344CB8AC3E}">
        <p14:creationId xmlns:p14="http://schemas.microsoft.com/office/powerpoint/2010/main" val="328421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32" y="719219"/>
            <a:ext cx="8424936" cy="1362075"/>
          </a:xfrm>
        </p:spPr>
        <p:txBody>
          <a:bodyPr/>
          <a:lstStyle/>
          <a:p>
            <a:r>
              <a:rPr lang="en-GB" sz="3600" dirty="0"/>
              <a:t>The disadvantage gap: EPI Annual report</a:t>
            </a:r>
          </a:p>
        </p:txBody>
      </p:sp>
      <p:sp>
        <p:nvSpPr>
          <p:cNvPr id="4" name="TextBox 3">
            <a:extLst>
              <a:ext uri="{FF2B5EF4-FFF2-40B4-BE49-F238E27FC236}">
                <a16:creationId xmlns:a16="http://schemas.microsoft.com/office/drawing/2014/main" id="{1DC1F8EE-E7BC-4EB9-9E40-55DAC49F1712}"/>
              </a:ext>
            </a:extLst>
          </p:cNvPr>
          <p:cNvSpPr txBox="1"/>
          <p:nvPr/>
        </p:nvSpPr>
        <p:spPr>
          <a:xfrm>
            <a:off x="467544" y="1700808"/>
            <a:ext cx="8424936" cy="4524315"/>
          </a:xfrm>
          <a:prstGeom prst="rect">
            <a:avLst/>
          </a:prstGeom>
          <a:noFill/>
        </p:spPr>
        <p:txBody>
          <a:bodyPr wrap="square" rtlCol="0">
            <a:spAutoFit/>
          </a:bodyPr>
          <a:lstStyle/>
          <a:p>
            <a:r>
              <a:rPr lang="en-GB" sz="2800" dirty="0"/>
              <a:t>The gap between pupils EAL pupils arriving late in secondary school and their white British peers has widened over the last decade.</a:t>
            </a:r>
          </a:p>
          <a:p>
            <a:endParaRPr lang="en-GB" sz="2800" dirty="0"/>
          </a:p>
          <a:p>
            <a:r>
              <a:rPr lang="en-GB" sz="2800" dirty="0"/>
              <a:t>“…</a:t>
            </a:r>
            <a:r>
              <a:rPr lang="en-GB" sz="2400" dirty="0"/>
              <a:t>research shows that the stage at which EAL pupils enter the English education system is key: the later they enter, the more disadvantaged they are, and this is related to their proficiency in the English language. At the end of primary school, late-arriving EAL pupils are 15.5 months behind native English speakers; at secondary, they are 20.7 months behind.”</a:t>
            </a:r>
          </a:p>
          <a:p>
            <a:endParaRPr lang="en-GB" sz="2800" dirty="0"/>
          </a:p>
        </p:txBody>
      </p:sp>
      <p:sp>
        <p:nvSpPr>
          <p:cNvPr id="7" name="TextBox 6">
            <a:extLst>
              <a:ext uri="{FF2B5EF4-FFF2-40B4-BE49-F238E27FC236}">
                <a16:creationId xmlns:a16="http://schemas.microsoft.com/office/drawing/2014/main" id="{5DB4872A-D96A-413F-99B3-EBA01D24B782}"/>
              </a:ext>
            </a:extLst>
          </p:cNvPr>
          <p:cNvSpPr txBox="1"/>
          <p:nvPr/>
        </p:nvSpPr>
        <p:spPr>
          <a:xfrm>
            <a:off x="266061" y="6381328"/>
            <a:ext cx="8640960" cy="307777"/>
          </a:xfrm>
          <a:prstGeom prst="rect">
            <a:avLst/>
          </a:prstGeom>
          <a:noFill/>
        </p:spPr>
        <p:txBody>
          <a:bodyPr wrap="square" rtlCol="0">
            <a:spAutoFit/>
          </a:bodyPr>
          <a:lstStyle/>
          <a:p>
            <a:r>
              <a:rPr lang="en-GB" sz="1400" dirty="0"/>
              <a:t>Akhal A., Hutchinson J and Reader, M. (2020) </a:t>
            </a:r>
            <a:r>
              <a:rPr lang="en-GB" sz="1400" i="1" dirty="0"/>
              <a:t>Education In England Annual Report </a:t>
            </a:r>
            <a:r>
              <a:rPr lang="en-GB" sz="1400" dirty="0"/>
              <a:t>Education Policy Institute. </a:t>
            </a:r>
            <a:endParaRPr lang="en-GB" sz="1400" i="1" dirty="0"/>
          </a:p>
        </p:txBody>
      </p:sp>
    </p:spTree>
    <p:extLst>
      <p:ext uri="{BB962C8B-B14F-4D97-AF65-F5344CB8AC3E}">
        <p14:creationId xmlns:p14="http://schemas.microsoft.com/office/powerpoint/2010/main" val="3278474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922" y="736562"/>
            <a:ext cx="7772400" cy="1362075"/>
          </a:xfrm>
        </p:spPr>
        <p:txBody>
          <a:bodyPr/>
          <a:lstStyle/>
          <a:p>
            <a:pPr algn="ctr"/>
            <a:r>
              <a:rPr lang="en-GB" sz="4400" dirty="0"/>
              <a:t>The disadvantage gap</a:t>
            </a:r>
          </a:p>
        </p:txBody>
      </p:sp>
      <p:pic>
        <p:nvPicPr>
          <p:cNvPr id="6" name="Picture 5">
            <a:extLst>
              <a:ext uri="{FF2B5EF4-FFF2-40B4-BE49-F238E27FC236}">
                <a16:creationId xmlns:a16="http://schemas.microsoft.com/office/drawing/2014/main" id="{EA111AAB-0D31-4E62-BBD9-2164B9B6E481}"/>
              </a:ext>
            </a:extLst>
          </p:cNvPr>
          <p:cNvPicPr>
            <a:picLocks noChangeAspect="1"/>
          </p:cNvPicPr>
          <p:nvPr/>
        </p:nvPicPr>
        <p:blipFill>
          <a:blip r:embed="rId3"/>
          <a:stretch>
            <a:fillRect/>
          </a:stretch>
        </p:blipFill>
        <p:spPr>
          <a:xfrm>
            <a:off x="0" y="1988840"/>
            <a:ext cx="5403724" cy="3604816"/>
          </a:xfrm>
          <a:prstGeom prst="rect">
            <a:avLst/>
          </a:prstGeom>
        </p:spPr>
      </p:pic>
      <p:sp>
        <p:nvSpPr>
          <p:cNvPr id="7" name="TextBox 6">
            <a:extLst>
              <a:ext uri="{FF2B5EF4-FFF2-40B4-BE49-F238E27FC236}">
                <a16:creationId xmlns:a16="http://schemas.microsoft.com/office/drawing/2014/main" id="{DB7181E5-5AE3-4EBD-ABC5-00D5336DD704}"/>
              </a:ext>
            </a:extLst>
          </p:cNvPr>
          <p:cNvSpPr txBox="1"/>
          <p:nvPr/>
        </p:nvSpPr>
        <p:spPr>
          <a:xfrm>
            <a:off x="5543600" y="2006903"/>
            <a:ext cx="3600400" cy="3785652"/>
          </a:xfrm>
          <a:prstGeom prst="rect">
            <a:avLst/>
          </a:prstGeom>
          <a:noFill/>
        </p:spPr>
        <p:txBody>
          <a:bodyPr wrap="square" rtlCol="0">
            <a:spAutoFit/>
          </a:bodyPr>
          <a:lstStyle/>
          <a:p>
            <a:pPr algn="l"/>
            <a:r>
              <a:rPr lang="en-GB" sz="2000" dirty="0"/>
              <a:t>Recorded as fluent/competent</a:t>
            </a:r>
          </a:p>
          <a:p>
            <a:pPr algn="l"/>
            <a:endParaRPr lang="en-GB" sz="2000" dirty="0"/>
          </a:p>
          <a:p>
            <a:pPr algn="l"/>
            <a:r>
              <a:rPr lang="en-GB" sz="2000" dirty="0"/>
              <a:t>SEND 59%</a:t>
            </a:r>
          </a:p>
          <a:p>
            <a:pPr algn="l"/>
            <a:r>
              <a:rPr lang="en-GB" sz="2000" dirty="0"/>
              <a:t>without SEND 64%</a:t>
            </a:r>
          </a:p>
          <a:p>
            <a:pPr algn="l"/>
            <a:endParaRPr lang="en-GB" sz="2000" dirty="0"/>
          </a:p>
          <a:p>
            <a:pPr algn="l"/>
            <a:r>
              <a:rPr lang="en-GB" sz="2000" dirty="0"/>
              <a:t>Primary 51%</a:t>
            </a:r>
          </a:p>
          <a:p>
            <a:pPr algn="l"/>
            <a:r>
              <a:rPr lang="en-GB" sz="2000" dirty="0"/>
              <a:t>Secondary 77%</a:t>
            </a:r>
          </a:p>
          <a:p>
            <a:pPr algn="l"/>
            <a:endParaRPr lang="en-GB" sz="2000" dirty="0"/>
          </a:p>
          <a:p>
            <a:pPr algn="l"/>
            <a:r>
              <a:rPr lang="en-GB" sz="2000" dirty="0"/>
              <a:t>5+ years in English school 80%</a:t>
            </a:r>
          </a:p>
          <a:p>
            <a:pPr algn="l"/>
            <a:r>
              <a:rPr lang="en-GB" sz="2000" dirty="0"/>
              <a:t>1-4 years in English school  40%</a:t>
            </a:r>
          </a:p>
          <a:p>
            <a:pPr algn="l"/>
            <a:endParaRPr lang="en-GB" sz="2000" dirty="0"/>
          </a:p>
          <a:p>
            <a:pPr algn="l"/>
            <a:endParaRPr lang="en-GB" sz="2000" dirty="0"/>
          </a:p>
        </p:txBody>
      </p:sp>
      <p:sp>
        <p:nvSpPr>
          <p:cNvPr id="3" name="TextBox 2">
            <a:extLst>
              <a:ext uri="{FF2B5EF4-FFF2-40B4-BE49-F238E27FC236}">
                <a16:creationId xmlns:a16="http://schemas.microsoft.com/office/drawing/2014/main" id="{CE684E8C-D7E1-4DD7-B1C4-BE3FA2A06A9D}"/>
              </a:ext>
            </a:extLst>
          </p:cNvPr>
          <p:cNvSpPr txBox="1"/>
          <p:nvPr/>
        </p:nvSpPr>
        <p:spPr>
          <a:xfrm>
            <a:off x="611560" y="6245835"/>
            <a:ext cx="8208912" cy="276999"/>
          </a:xfrm>
          <a:prstGeom prst="rect">
            <a:avLst/>
          </a:prstGeom>
          <a:noFill/>
        </p:spPr>
        <p:txBody>
          <a:bodyPr wrap="square" rtlCol="0">
            <a:spAutoFit/>
          </a:bodyPr>
          <a:lstStyle/>
          <a:p>
            <a:r>
              <a:rPr lang="en-GB" sz="1200" dirty="0"/>
              <a:t>Department for education (2020) </a:t>
            </a:r>
            <a:r>
              <a:rPr lang="en-GB" sz="1200" i="1" dirty="0"/>
              <a:t>English Proficiency of Pupils with English as an Additional Language</a:t>
            </a:r>
            <a:endParaRPr lang="en-GB" sz="1200" dirty="0"/>
          </a:p>
        </p:txBody>
      </p:sp>
    </p:spTree>
    <p:extLst>
      <p:ext uri="{BB962C8B-B14F-4D97-AF65-F5344CB8AC3E}">
        <p14:creationId xmlns:p14="http://schemas.microsoft.com/office/powerpoint/2010/main" val="1186489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7772400" cy="1362075"/>
          </a:xfrm>
        </p:spPr>
        <p:txBody>
          <a:bodyPr/>
          <a:lstStyle/>
          <a:p>
            <a:pPr algn="ctr"/>
            <a:r>
              <a:rPr lang="en-GB" sz="4400" dirty="0"/>
              <a:t>Enquiry question</a:t>
            </a:r>
          </a:p>
        </p:txBody>
      </p:sp>
      <p:sp>
        <p:nvSpPr>
          <p:cNvPr id="6" name="TextBox 5">
            <a:extLst>
              <a:ext uri="{FF2B5EF4-FFF2-40B4-BE49-F238E27FC236}">
                <a16:creationId xmlns:a16="http://schemas.microsoft.com/office/drawing/2014/main" id="{D2C062DE-2E51-4CDA-A98C-BB62E12013CC}"/>
              </a:ext>
            </a:extLst>
          </p:cNvPr>
          <p:cNvSpPr txBox="1"/>
          <p:nvPr/>
        </p:nvSpPr>
        <p:spPr>
          <a:xfrm>
            <a:off x="933812" y="1373733"/>
            <a:ext cx="7488832" cy="2123658"/>
          </a:xfrm>
          <a:prstGeom prst="rect">
            <a:avLst/>
          </a:prstGeom>
          <a:noFill/>
        </p:spPr>
        <p:txBody>
          <a:bodyPr wrap="square" rtlCol="0">
            <a:spAutoFit/>
          </a:bodyPr>
          <a:lstStyle/>
          <a:p>
            <a:pPr algn="ctr"/>
            <a:r>
              <a:rPr lang="en-GB" sz="4400" dirty="0"/>
              <a:t>What strategies have you used to support EAL learners in your classrooms?</a:t>
            </a:r>
          </a:p>
        </p:txBody>
      </p:sp>
      <p:pic>
        <p:nvPicPr>
          <p:cNvPr id="4" name="Picture 4" descr="Setting the Record Straight for EAL Pupils - EqualiTeach">
            <a:extLst>
              <a:ext uri="{FF2B5EF4-FFF2-40B4-BE49-F238E27FC236}">
                <a16:creationId xmlns:a16="http://schemas.microsoft.com/office/drawing/2014/main" id="{A203B342-0C50-45F5-A5EB-17B751EFDB1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5278" y="3789040"/>
            <a:ext cx="2353444" cy="19219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E1FCED0-61F7-4FD1-A214-ECA724F53F08}"/>
              </a:ext>
            </a:extLst>
          </p:cNvPr>
          <p:cNvSpPr txBox="1"/>
          <p:nvPr/>
        </p:nvSpPr>
        <p:spPr>
          <a:xfrm>
            <a:off x="757808" y="5918823"/>
            <a:ext cx="7628384" cy="646331"/>
          </a:xfrm>
          <a:prstGeom prst="rect">
            <a:avLst/>
          </a:prstGeom>
          <a:noFill/>
        </p:spPr>
        <p:txBody>
          <a:bodyPr wrap="square" rtlCol="0">
            <a:spAutoFit/>
          </a:bodyPr>
          <a:lstStyle/>
          <a:p>
            <a:pPr algn="ctr"/>
            <a:r>
              <a:rPr lang="en-GB" sz="3600" dirty="0">
                <a:solidFill>
                  <a:srgbClr val="7030A0"/>
                </a:solidFill>
              </a:rPr>
              <a:t>Write your comments in the chat.</a:t>
            </a:r>
          </a:p>
        </p:txBody>
      </p:sp>
    </p:spTree>
    <p:extLst>
      <p:ext uri="{BB962C8B-B14F-4D97-AF65-F5344CB8AC3E}">
        <p14:creationId xmlns:p14="http://schemas.microsoft.com/office/powerpoint/2010/main" val="296054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7772400" cy="1362075"/>
          </a:xfrm>
        </p:spPr>
        <p:txBody>
          <a:bodyPr/>
          <a:lstStyle/>
          <a:p>
            <a:pPr algn="ctr"/>
            <a:r>
              <a:rPr lang="en-GB" sz="4400" dirty="0"/>
              <a:t>Strategies to support EAL learners</a:t>
            </a:r>
          </a:p>
        </p:txBody>
      </p:sp>
      <p:sp>
        <p:nvSpPr>
          <p:cNvPr id="3" name="TextBox 2">
            <a:extLst>
              <a:ext uri="{FF2B5EF4-FFF2-40B4-BE49-F238E27FC236}">
                <a16:creationId xmlns:a16="http://schemas.microsoft.com/office/drawing/2014/main" id="{DC5D6890-7CE9-440A-8236-DE855437848C}"/>
              </a:ext>
            </a:extLst>
          </p:cNvPr>
          <p:cNvSpPr txBox="1"/>
          <p:nvPr/>
        </p:nvSpPr>
        <p:spPr>
          <a:xfrm>
            <a:off x="467544" y="2348880"/>
            <a:ext cx="8208912" cy="3539430"/>
          </a:xfrm>
          <a:prstGeom prst="rect">
            <a:avLst/>
          </a:prstGeom>
          <a:noFill/>
        </p:spPr>
        <p:txBody>
          <a:bodyPr wrap="square" rtlCol="0">
            <a:spAutoFit/>
          </a:bodyPr>
          <a:lstStyle/>
          <a:p>
            <a:pPr algn="l"/>
            <a:r>
              <a:rPr lang="en-GB" sz="2800" b="1" dirty="0"/>
              <a:t>‘</a:t>
            </a:r>
            <a:r>
              <a:rPr lang="en-GB" sz="2800" b="1" dirty="0" err="1"/>
              <a:t>Translanguaging</a:t>
            </a:r>
            <a:r>
              <a:rPr lang="en-GB" sz="2800" b="1" dirty="0"/>
              <a:t>’ </a:t>
            </a:r>
          </a:p>
          <a:p>
            <a:pPr algn="l"/>
            <a:r>
              <a:rPr lang="en-GB" sz="2800" dirty="0"/>
              <a:t>Reduces the need to lower the cognitive demand </a:t>
            </a:r>
          </a:p>
          <a:p>
            <a:pPr marL="342900" indent="-342900" algn="l">
              <a:buFont typeface="Arial" panose="020B0604020202020204" pitchFamily="34" charset="0"/>
              <a:buChar char="•"/>
            </a:pPr>
            <a:r>
              <a:rPr lang="en-GB" sz="2800" dirty="0"/>
              <a:t>Watching videos in first language</a:t>
            </a:r>
          </a:p>
          <a:p>
            <a:pPr marL="342900" indent="-342900" algn="l">
              <a:buFont typeface="Arial" panose="020B0604020202020204" pitchFamily="34" charset="0"/>
              <a:buChar char="•"/>
            </a:pPr>
            <a:r>
              <a:rPr lang="en-GB" sz="2800" dirty="0"/>
              <a:t>Bilingual dictionaries</a:t>
            </a:r>
          </a:p>
          <a:p>
            <a:pPr marL="342900" indent="-342900" algn="l">
              <a:buFont typeface="Arial" panose="020B0604020202020204" pitchFamily="34" charset="0"/>
              <a:buChar char="•"/>
            </a:pPr>
            <a:r>
              <a:rPr lang="en-GB" sz="2800" dirty="0"/>
              <a:t>Translating key vocabulary</a:t>
            </a:r>
          </a:p>
          <a:p>
            <a:pPr marL="342900" indent="-342900" algn="l">
              <a:buFont typeface="Arial" panose="020B0604020202020204" pitchFamily="34" charset="0"/>
              <a:buChar char="•"/>
            </a:pPr>
            <a:r>
              <a:rPr lang="en-GB" sz="2800" dirty="0"/>
              <a:t>Writing initially in first language and then translating</a:t>
            </a:r>
          </a:p>
          <a:p>
            <a:pPr marL="342900" indent="-342900" algn="l">
              <a:buFont typeface="Arial" panose="020B0604020202020204" pitchFamily="34" charset="0"/>
              <a:buChar char="•"/>
            </a:pPr>
            <a:r>
              <a:rPr lang="en-GB" sz="2800" dirty="0"/>
              <a:t>Subtitles/google translate (for very short phrases of feedback)</a:t>
            </a:r>
          </a:p>
        </p:txBody>
      </p:sp>
      <p:sp>
        <p:nvSpPr>
          <p:cNvPr id="7" name="TextBox 6">
            <a:extLst>
              <a:ext uri="{FF2B5EF4-FFF2-40B4-BE49-F238E27FC236}">
                <a16:creationId xmlns:a16="http://schemas.microsoft.com/office/drawing/2014/main" id="{0575ED1F-8744-4EA3-87B3-A7C0372EE13B}"/>
              </a:ext>
            </a:extLst>
          </p:cNvPr>
          <p:cNvSpPr txBox="1"/>
          <p:nvPr/>
        </p:nvSpPr>
        <p:spPr>
          <a:xfrm>
            <a:off x="5292080" y="6247184"/>
            <a:ext cx="4032448" cy="307777"/>
          </a:xfrm>
          <a:prstGeom prst="rect">
            <a:avLst/>
          </a:prstGeom>
          <a:noFill/>
        </p:spPr>
        <p:txBody>
          <a:bodyPr wrap="square" rtlCol="0">
            <a:spAutoFit/>
          </a:bodyPr>
          <a:lstStyle/>
          <a:p>
            <a:pPr algn="l"/>
            <a:r>
              <a:rPr lang="en-GB" sz="1400" dirty="0" err="1"/>
              <a:t>Cenoz</a:t>
            </a:r>
            <a:r>
              <a:rPr lang="en-GB" sz="1400" dirty="0"/>
              <a:t> and </a:t>
            </a:r>
            <a:r>
              <a:rPr lang="en-GB" sz="1400" dirty="0" err="1"/>
              <a:t>Gorter</a:t>
            </a:r>
            <a:r>
              <a:rPr lang="en-GB" sz="1400" dirty="0"/>
              <a:t> 2017</a:t>
            </a:r>
          </a:p>
        </p:txBody>
      </p:sp>
    </p:spTree>
    <p:extLst>
      <p:ext uri="{BB962C8B-B14F-4D97-AF65-F5344CB8AC3E}">
        <p14:creationId xmlns:p14="http://schemas.microsoft.com/office/powerpoint/2010/main" val="2926862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7772400" cy="1362075"/>
          </a:xfrm>
        </p:spPr>
        <p:txBody>
          <a:bodyPr/>
          <a:lstStyle/>
          <a:p>
            <a:pPr algn="ctr"/>
            <a:r>
              <a:rPr lang="en-GB" sz="4400" dirty="0"/>
              <a:t>Strategies to support EAL learners</a:t>
            </a:r>
          </a:p>
        </p:txBody>
      </p:sp>
      <p:sp>
        <p:nvSpPr>
          <p:cNvPr id="3" name="TextBox 2">
            <a:extLst>
              <a:ext uri="{FF2B5EF4-FFF2-40B4-BE49-F238E27FC236}">
                <a16:creationId xmlns:a16="http://schemas.microsoft.com/office/drawing/2014/main" id="{DC5D6890-7CE9-440A-8236-DE855437848C}"/>
              </a:ext>
            </a:extLst>
          </p:cNvPr>
          <p:cNvSpPr txBox="1"/>
          <p:nvPr/>
        </p:nvSpPr>
        <p:spPr>
          <a:xfrm>
            <a:off x="323528" y="2060848"/>
            <a:ext cx="8208912" cy="3046988"/>
          </a:xfrm>
          <a:prstGeom prst="rect">
            <a:avLst/>
          </a:prstGeom>
          <a:noFill/>
        </p:spPr>
        <p:txBody>
          <a:bodyPr wrap="square" rtlCol="0">
            <a:spAutoFit/>
          </a:bodyPr>
          <a:lstStyle/>
          <a:p>
            <a:pPr algn="l"/>
            <a:r>
              <a:rPr lang="en-GB" sz="2400" b="1" dirty="0"/>
              <a:t>Presenting information visually</a:t>
            </a:r>
          </a:p>
          <a:p>
            <a:pPr algn="l"/>
            <a:r>
              <a:rPr lang="en-GB" sz="2400" dirty="0"/>
              <a:t>Helps learners understand the relationship between ideas</a:t>
            </a:r>
          </a:p>
          <a:p>
            <a:pPr marL="342900" indent="-342900" algn="l">
              <a:buFont typeface="Arial" panose="020B0604020202020204" pitchFamily="34" charset="0"/>
              <a:buChar char="•"/>
            </a:pPr>
            <a:r>
              <a:rPr lang="en-GB" sz="2400" dirty="0"/>
              <a:t>Venn diagrams</a:t>
            </a:r>
          </a:p>
          <a:p>
            <a:pPr marL="342900" indent="-342900" algn="l">
              <a:buFont typeface="Arial" panose="020B0604020202020204" pitchFamily="34" charset="0"/>
              <a:buChar char="•"/>
            </a:pPr>
            <a:r>
              <a:rPr lang="en-GB" sz="2400" dirty="0"/>
              <a:t>Flow charts </a:t>
            </a:r>
          </a:p>
          <a:p>
            <a:pPr marL="342900" indent="-342900" algn="l">
              <a:buFont typeface="Arial" panose="020B0604020202020204" pitchFamily="34" charset="0"/>
              <a:buChar char="•"/>
            </a:pPr>
            <a:r>
              <a:rPr lang="en-GB" sz="2400" dirty="0"/>
              <a:t>Bar charts</a:t>
            </a:r>
          </a:p>
          <a:p>
            <a:pPr marL="342900" indent="-342900" algn="l">
              <a:buFont typeface="Arial" panose="020B0604020202020204" pitchFamily="34" charset="0"/>
              <a:buChar char="•"/>
            </a:pPr>
            <a:r>
              <a:rPr lang="en-GB" sz="2400" dirty="0"/>
              <a:t>Cause and effect diagrams</a:t>
            </a:r>
          </a:p>
          <a:p>
            <a:pPr marL="342900" indent="-342900" algn="l">
              <a:buFont typeface="Arial" panose="020B0604020202020204" pitchFamily="34" charset="0"/>
              <a:buChar char="•"/>
            </a:pPr>
            <a:r>
              <a:rPr lang="en-GB" sz="2400" dirty="0"/>
              <a:t>Substitution tables – with images or text</a:t>
            </a:r>
          </a:p>
          <a:p>
            <a:pPr algn="l"/>
            <a:endParaRPr lang="en-GB" sz="2400" dirty="0"/>
          </a:p>
        </p:txBody>
      </p:sp>
      <p:pic>
        <p:nvPicPr>
          <p:cNvPr id="6" name="Picture 5">
            <a:extLst>
              <a:ext uri="{FF2B5EF4-FFF2-40B4-BE49-F238E27FC236}">
                <a16:creationId xmlns:a16="http://schemas.microsoft.com/office/drawing/2014/main" id="{D5CA3382-BEC0-4212-8A2F-B44FB85ADFD1}"/>
              </a:ext>
            </a:extLst>
          </p:cNvPr>
          <p:cNvPicPr>
            <a:picLocks noChangeAspect="1"/>
          </p:cNvPicPr>
          <p:nvPr/>
        </p:nvPicPr>
        <p:blipFill>
          <a:blip r:embed="rId3"/>
          <a:stretch>
            <a:fillRect/>
          </a:stretch>
        </p:blipFill>
        <p:spPr>
          <a:xfrm>
            <a:off x="6300192" y="3212976"/>
            <a:ext cx="2421578" cy="1584176"/>
          </a:xfrm>
          <a:prstGeom prst="rect">
            <a:avLst/>
          </a:prstGeom>
        </p:spPr>
      </p:pic>
      <p:sp>
        <p:nvSpPr>
          <p:cNvPr id="4" name="TextBox 3">
            <a:extLst>
              <a:ext uri="{FF2B5EF4-FFF2-40B4-BE49-F238E27FC236}">
                <a16:creationId xmlns:a16="http://schemas.microsoft.com/office/drawing/2014/main" id="{F0E4A0B6-4D1D-4E23-B5D3-DC01A8568C6E}"/>
              </a:ext>
            </a:extLst>
          </p:cNvPr>
          <p:cNvSpPr txBox="1"/>
          <p:nvPr/>
        </p:nvSpPr>
        <p:spPr>
          <a:xfrm>
            <a:off x="539552" y="6259964"/>
            <a:ext cx="8460432" cy="523220"/>
          </a:xfrm>
          <a:prstGeom prst="rect">
            <a:avLst/>
          </a:prstGeom>
          <a:noFill/>
        </p:spPr>
        <p:txBody>
          <a:bodyPr wrap="square" rtlCol="0">
            <a:spAutoFit/>
          </a:bodyPr>
          <a:lstStyle/>
          <a:p>
            <a:pPr algn="l"/>
            <a:r>
              <a:rPr lang="en-GB" sz="1400" dirty="0">
                <a:hlinkClick r:id="rId4"/>
              </a:rPr>
              <a:t>https://www.bell-foundation.org.uk/eal-programme/guidance/effective-teaching-of-eal-learners/great-ideas/</a:t>
            </a:r>
            <a:endParaRPr lang="en-GB" sz="1400" dirty="0"/>
          </a:p>
          <a:p>
            <a:pPr algn="l"/>
            <a:endParaRPr lang="en-GB" sz="1400" dirty="0"/>
          </a:p>
        </p:txBody>
      </p:sp>
    </p:spTree>
    <p:extLst>
      <p:ext uri="{BB962C8B-B14F-4D97-AF65-F5344CB8AC3E}">
        <p14:creationId xmlns:p14="http://schemas.microsoft.com/office/powerpoint/2010/main" val="2345156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7772400" cy="1362075"/>
          </a:xfrm>
        </p:spPr>
        <p:txBody>
          <a:bodyPr/>
          <a:lstStyle/>
          <a:p>
            <a:pPr algn="ctr"/>
            <a:r>
              <a:rPr lang="en-GB" sz="4400" dirty="0"/>
              <a:t>Strategies to support EAL learners</a:t>
            </a:r>
          </a:p>
        </p:txBody>
      </p:sp>
      <p:sp>
        <p:nvSpPr>
          <p:cNvPr id="3" name="TextBox 2">
            <a:extLst>
              <a:ext uri="{FF2B5EF4-FFF2-40B4-BE49-F238E27FC236}">
                <a16:creationId xmlns:a16="http://schemas.microsoft.com/office/drawing/2014/main" id="{DC5D6890-7CE9-440A-8236-DE855437848C}"/>
              </a:ext>
            </a:extLst>
          </p:cNvPr>
          <p:cNvSpPr txBox="1"/>
          <p:nvPr/>
        </p:nvSpPr>
        <p:spPr>
          <a:xfrm>
            <a:off x="251520" y="2204864"/>
            <a:ext cx="8208912" cy="3785652"/>
          </a:xfrm>
          <a:prstGeom prst="rect">
            <a:avLst/>
          </a:prstGeom>
          <a:noFill/>
        </p:spPr>
        <p:txBody>
          <a:bodyPr wrap="square" rtlCol="0">
            <a:spAutoFit/>
          </a:bodyPr>
          <a:lstStyle/>
          <a:p>
            <a:pPr algn="l"/>
            <a:endParaRPr lang="en-GB" sz="2400" dirty="0"/>
          </a:p>
          <a:p>
            <a:pPr marL="342900" indent="-342900" algn="l">
              <a:buFont typeface="Arial" panose="020B0604020202020204" pitchFamily="34" charset="0"/>
              <a:buChar char="•"/>
            </a:pPr>
            <a:r>
              <a:rPr lang="en-GB" sz="2400" dirty="0"/>
              <a:t>Chunking sentences/paragraphs into smaller sections (doesn’t simplify content)</a:t>
            </a:r>
          </a:p>
          <a:p>
            <a:pPr marL="342900" indent="-342900" algn="l">
              <a:buFont typeface="Arial" panose="020B0604020202020204" pitchFamily="34" charset="0"/>
              <a:buChar char="•"/>
            </a:pPr>
            <a:r>
              <a:rPr lang="en-GB" sz="2400" dirty="0"/>
              <a:t>Pre- teaching new vocabulary</a:t>
            </a:r>
          </a:p>
          <a:p>
            <a:pPr marL="342900" indent="-342900" algn="l">
              <a:buFont typeface="Arial" panose="020B0604020202020204" pitchFamily="34" charset="0"/>
              <a:buChar char="•"/>
            </a:pPr>
            <a:r>
              <a:rPr lang="en-GB" sz="2400" dirty="0"/>
              <a:t>Providing language models</a:t>
            </a:r>
          </a:p>
          <a:p>
            <a:pPr marL="342900" indent="-342900" algn="l">
              <a:buFont typeface="Arial" panose="020B0604020202020204" pitchFamily="34" charset="0"/>
              <a:buChar char="•"/>
            </a:pPr>
            <a:r>
              <a:rPr lang="en-GB" sz="2400" dirty="0"/>
              <a:t>Scaffolding</a:t>
            </a:r>
          </a:p>
          <a:p>
            <a:pPr marL="342900" indent="-342900" algn="l">
              <a:buFont typeface="Arial" panose="020B0604020202020204" pitchFamily="34" charset="0"/>
              <a:buChar char="•"/>
            </a:pPr>
            <a:r>
              <a:rPr lang="en-GB" sz="2400" dirty="0"/>
              <a:t>Giving feedback that extends new language learning </a:t>
            </a:r>
          </a:p>
          <a:p>
            <a:pPr marL="342900" indent="-342900" algn="l">
              <a:buFont typeface="Arial" panose="020B0604020202020204" pitchFamily="34" charset="0"/>
              <a:buChar char="•"/>
            </a:pPr>
            <a:r>
              <a:rPr lang="en-GB" sz="2400" dirty="0"/>
              <a:t>Collaborative activities in pairs and small groups</a:t>
            </a:r>
          </a:p>
          <a:p>
            <a:pPr marL="342900" indent="-342900" algn="l">
              <a:buFont typeface="Arial" panose="020B0604020202020204" pitchFamily="34" charset="0"/>
              <a:buChar char="•"/>
            </a:pPr>
            <a:r>
              <a:rPr lang="en-GB" sz="2400" dirty="0"/>
              <a:t>Communication with home in first language </a:t>
            </a:r>
          </a:p>
          <a:p>
            <a:pPr marL="342900" indent="-342900" algn="l">
              <a:buFont typeface="Arial" panose="020B0604020202020204" pitchFamily="34" charset="0"/>
              <a:buChar char="•"/>
            </a:pPr>
            <a:r>
              <a:rPr lang="en-GB" sz="2400" dirty="0"/>
              <a:t>Buddy systems</a:t>
            </a:r>
          </a:p>
        </p:txBody>
      </p:sp>
    </p:spTree>
    <p:extLst>
      <p:ext uri="{BB962C8B-B14F-4D97-AF65-F5344CB8AC3E}">
        <p14:creationId xmlns:p14="http://schemas.microsoft.com/office/powerpoint/2010/main" val="570691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417945" y="4340696"/>
            <a:ext cx="64008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n-GB" sz="2800" dirty="0">
              <a:solidFill>
                <a:prstClr val="black"/>
              </a:solidFill>
            </a:endParaRPr>
          </a:p>
        </p:txBody>
      </p:sp>
      <p:sp>
        <p:nvSpPr>
          <p:cNvPr id="7" name="Title 3"/>
          <p:cNvSpPr txBox="1">
            <a:spLocks/>
          </p:cNvSpPr>
          <p:nvPr/>
        </p:nvSpPr>
        <p:spPr>
          <a:xfrm>
            <a:off x="179511" y="3730724"/>
            <a:ext cx="8229600" cy="9807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200"/>
              </a:spcBef>
            </a:pPr>
            <a:r>
              <a:rPr lang="en-GB" sz="3600" b="1" dirty="0">
                <a:cs typeface="Arial" panose="020B0604020202020204" pitchFamily="34" charset="0"/>
              </a:rPr>
              <a:t>Centre for Teacher Education</a:t>
            </a:r>
          </a:p>
        </p:txBody>
      </p:sp>
      <p:sp>
        <p:nvSpPr>
          <p:cNvPr id="9" name="TextBox 8"/>
          <p:cNvSpPr txBox="1"/>
          <p:nvPr/>
        </p:nvSpPr>
        <p:spPr>
          <a:xfrm>
            <a:off x="1259632" y="5807958"/>
            <a:ext cx="8135556" cy="548868"/>
          </a:xfrm>
          <a:prstGeom prst="rect">
            <a:avLst/>
          </a:prstGeom>
          <a:noFill/>
        </p:spPr>
        <p:txBody>
          <a:bodyPr wrap="square" rtlCol="0">
            <a:spAutoFit/>
          </a:bodyPr>
          <a:lstStyle/>
          <a:p>
            <a:pPr>
              <a:spcBef>
                <a:spcPts val="200"/>
              </a:spcBef>
            </a:pPr>
            <a:endParaRPr lang="en-GB" sz="1000" dirty="0">
              <a:solidFill>
                <a:prstClr val="black"/>
              </a:solidFill>
              <a:latin typeface="Arial" panose="020B0604020202020204" pitchFamily="34" charset="0"/>
              <a:cs typeface="Arial" panose="020B0604020202020204" pitchFamily="34" charset="0"/>
            </a:endParaRPr>
          </a:p>
          <a:p>
            <a:pPr algn="ctr">
              <a:spcBef>
                <a:spcPts val="200"/>
              </a:spcBef>
            </a:pPr>
            <a:r>
              <a:rPr lang="en-GB" b="1" dirty="0">
                <a:solidFill>
                  <a:prstClr val="white"/>
                </a:solidFill>
                <a:latin typeface="Arial" panose="020B0604020202020204" pitchFamily="34" charset="0"/>
                <a:cs typeface="Arial" panose="020B0604020202020204" pitchFamily="34" charset="0"/>
              </a:rPr>
              <a:t>Our Aim: Grade One – ‘Outstanding’</a:t>
            </a:r>
          </a:p>
        </p:txBody>
      </p:sp>
      <p:sp>
        <p:nvSpPr>
          <p:cNvPr id="10" name="Subtitle 2"/>
          <p:cNvSpPr txBox="1">
            <a:spLocks/>
          </p:cNvSpPr>
          <p:nvPr/>
        </p:nvSpPr>
        <p:spPr>
          <a:xfrm>
            <a:off x="971600" y="4221088"/>
            <a:ext cx="64008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n-GB" sz="2800" dirty="0">
              <a:solidFill>
                <a:prstClr val="black"/>
              </a:solidFill>
            </a:endParaRPr>
          </a:p>
        </p:txBody>
      </p:sp>
      <p:sp>
        <p:nvSpPr>
          <p:cNvPr id="11" name="Title 1"/>
          <p:cNvSpPr txBox="1">
            <a:spLocks/>
          </p:cNvSpPr>
          <p:nvPr/>
        </p:nvSpPr>
        <p:spPr>
          <a:xfrm>
            <a:off x="528247" y="5670928"/>
            <a:ext cx="8087505" cy="1083952"/>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a:latin typeface="+mn-lt"/>
                <a:ea typeface="ＭＳ Ｐゴシック" pitchFamily="34" charset="-128"/>
              </a:rPr>
              <a:t>EAL Learners in the classroom: a workshop</a:t>
            </a:r>
          </a:p>
          <a:p>
            <a:r>
              <a:rPr lang="en-GB" sz="3200" b="1" dirty="0">
                <a:latin typeface="+mn-lt"/>
                <a:ea typeface="ＭＳ Ｐゴシック" pitchFamily="34" charset="-128"/>
              </a:rPr>
              <a:t>January 17</a:t>
            </a:r>
            <a:r>
              <a:rPr lang="en-GB" sz="3200" b="1" baseline="30000" dirty="0">
                <a:latin typeface="+mn-lt"/>
                <a:ea typeface="ＭＳ Ｐゴシック" pitchFamily="34" charset="-128"/>
              </a:rPr>
              <a:t>th</a:t>
            </a:r>
            <a:r>
              <a:rPr lang="en-GB" sz="3200" b="1" dirty="0">
                <a:latin typeface="+mn-lt"/>
                <a:ea typeface="ＭＳ Ｐゴシック" pitchFamily="34" charset="-128"/>
              </a:rPr>
              <a:t> 2022</a:t>
            </a:r>
          </a:p>
          <a:p>
            <a:endParaRPr lang="en-GB" sz="3200" b="1" dirty="0">
              <a:latin typeface="+mn-lt"/>
              <a:ea typeface="ＭＳ Ｐゴシック" pitchFamily="34" charset="-128"/>
            </a:endParaRPr>
          </a:p>
        </p:txBody>
      </p:sp>
    </p:spTree>
    <p:extLst>
      <p:ext uri="{BB962C8B-B14F-4D97-AF65-F5344CB8AC3E}">
        <p14:creationId xmlns:p14="http://schemas.microsoft.com/office/powerpoint/2010/main" val="2049486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61528"/>
            <a:ext cx="6260232" cy="1362075"/>
          </a:xfrm>
        </p:spPr>
        <p:txBody>
          <a:bodyPr/>
          <a:lstStyle/>
          <a:p>
            <a:pPr algn="ctr"/>
            <a:r>
              <a:rPr lang="en-GB" sz="4400" dirty="0"/>
              <a:t>Case Studies </a:t>
            </a:r>
          </a:p>
        </p:txBody>
      </p:sp>
      <p:sp>
        <p:nvSpPr>
          <p:cNvPr id="3" name="TextBox 2">
            <a:extLst>
              <a:ext uri="{FF2B5EF4-FFF2-40B4-BE49-F238E27FC236}">
                <a16:creationId xmlns:a16="http://schemas.microsoft.com/office/drawing/2014/main" id="{84BFF6D2-046C-4343-8FF4-A2302A987E8D}"/>
              </a:ext>
            </a:extLst>
          </p:cNvPr>
          <p:cNvSpPr txBox="1"/>
          <p:nvPr/>
        </p:nvSpPr>
        <p:spPr>
          <a:xfrm>
            <a:off x="251520" y="1340768"/>
            <a:ext cx="8352928" cy="4401205"/>
          </a:xfrm>
          <a:prstGeom prst="rect">
            <a:avLst/>
          </a:prstGeom>
          <a:noFill/>
        </p:spPr>
        <p:txBody>
          <a:bodyPr wrap="square" rtlCol="0">
            <a:spAutoFit/>
          </a:bodyPr>
          <a:lstStyle/>
          <a:p>
            <a:pPr algn="l"/>
            <a:r>
              <a:rPr lang="en-GB" sz="2000" b="1" dirty="0"/>
              <a:t>Abas</a:t>
            </a:r>
          </a:p>
          <a:p>
            <a:pPr algn="l"/>
            <a:r>
              <a:rPr lang="en-GB" sz="2000" dirty="0"/>
              <a:t>Abas arrives in your class doing the first term in Year 8. He is living with a foster family. He has travelled from Afghanistan alone. It is unclear what his prior experience of school is. He is polite and attentive in class and he can communicate fairly well in spoken English. His proficiency in reading, writing and comprehension is low. He has one to one support in lessons but has told you that he doesn’t need this support as the support teacher doesn’t speak the same language as him.</a:t>
            </a:r>
          </a:p>
          <a:p>
            <a:pPr algn="l"/>
            <a:endParaRPr lang="en-GB" sz="2000" dirty="0"/>
          </a:p>
          <a:p>
            <a:pPr algn="l"/>
            <a:r>
              <a:rPr lang="en-GB" sz="2000" b="1" dirty="0"/>
              <a:t>Irina</a:t>
            </a:r>
          </a:p>
          <a:p>
            <a:pPr algn="l"/>
            <a:r>
              <a:rPr lang="en-GB" sz="2000" dirty="0"/>
              <a:t>Irina is Russian and she has come to England with her parents who are academics. She has almost no spoken English and proficiency in reading and writing is very low. You have been informed however that she is a high achiever in her first language. She has joined your class in February of Year 11.</a:t>
            </a:r>
          </a:p>
        </p:txBody>
      </p:sp>
      <p:sp>
        <p:nvSpPr>
          <p:cNvPr id="4" name="TextBox 3">
            <a:extLst>
              <a:ext uri="{FF2B5EF4-FFF2-40B4-BE49-F238E27FC236}">
                <a16:creationId xmlns:a16="http://schemas.microsoft.com/office/drawing/2014/main" id="{307205B7-8B51-45DE-B333-2BC5F92C8926}"/>
              </a:ext>
            </a:extLst>
          </p:cNvPr>
          <p:cNvSpPr txBox="1"/>
          <p:nvPr/>
        </p:nvSpPr>
        <p:spPr>
          <a:xfrm>
            <a:off x="239112" y="5788640"/>
            <a:ext cx="8352928" cy="1015663"/>
          </a:xfrm>
          <a:prstGeom prst="rect">
            <a:avLst/>
          </a:prstGeom>
          <a:noFill/>
        </p:spPr>
        <p:txBody>
          <a:bodyPr wrap="square" rtlCol="0">
            <a:spAutoFit/>
          </a:bodyPr>
          <a:lstStyle/>
          <a:p>
            <a:pPr algn="l"/>
            <a:r>
              <a:rPr lang="en-GB" sz="2000" dirty="0">
                <a:solidFill>
                  <a:srgbClr val="7030A0"/>
                </a:solidFill>
              </a:rPr>
              <a:t>How would you support these learners? Or how have you supported an EAL learner in your teaching practice? Consider support for the short and/or long term. </a:t>
            </a:r>
          </a:p>
        </p:txBody>
      </p:sp>
    </p:spTree>
    <p:extLst>
      <p:ext uri="{BB962C8B-B14F-4D97-AF65-F5344CB8AC3E}">
        <p14:creationId xmlns:p14="http://schemas.microsoft.com/office/powerpoint/2010/main" val="1464410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7" y="864716"/>
            <a:ext cx="4280520" cy="1362075"/>
          </a:xfrm>
        </p:spPr>
        <p:txBody>
          <a:bodyPr/>
          <a:lstStyle/>
          <a:p>
            <a:pPr algn="ctr"/>
            <a:r>
              <a:rPr lang="en-GB" sz="4400" dirty="0"/>
              <a:t>Reflection</a:t>
            </a:r>
          </a:p>
        </p:txBody>
      </p:sp>
      <p:sp>
        <p:nvSpPr>
          <p:cNvPr id="3" name="TextBox 2">
            <a:extLst>
              <a:ext uri="{FF2B5EF4-FFF2-40B4-BE49-F238E27FC236}">
                <a16:creationId xmlns:a16="http://schemas.microsoft.com/office/drawing/2014/main" id="{29E8F851-F8FB-4023-BF26-27B7E034FD11}"/>
              </a:ext>
            </a:extLst>
          </p:cNvPr>
          <p:cNvSpPr txBox="1"/>
          <p:nvPr/>
        </p:nvSpPr>
        <p:spPr>
          <a:xfrm>
            <a:off x="827584" y="1772816"/>
            <a:ext cx="6912768" cy="3539430"/>
          </a:xfrm>
          <a:prstGeom prst="rect">
            <a:avLst/>
          </a:prstGeom>
          <a:noFill/>
        </p:spPr>
        <p:txBody>
          <a:bodyPr wrap="square" rtlCol="0">
            <a:spAutoFit/>
          </a:bodyPr>
          <a:lstStyle/>
          <a:p>
            <a:pPr marL="457200" indent="-457200" algn="l">
              <a:buFont typeface="Arial" panose="020B0604020202020204" pitchFamily="34" charset="0"/>
              <a:buChar char="•"/>
            </a:pPr>
            <a:r>
              <a:rPr lang="en-GB" sz="2800" dirty="0"/>
              <a:t>Maintain high expectations of EAL learners</a:t>
            </a:r>
          </a:p>
          <a:p>
            <a:pPr marL="457200" indent="-457200" algn="l">
              <a:buFont typeface="Arial" panose="020B0604020202020204" pitchFamily="34" charset="0"/>
              <a:buChar char="•"/>
            </a:pPr>
            <a:r>
              <a:rPr lang="en-GB" sz="2800" dirty="0"/>
              <a:t>Utilise their prior knowledge</a:t>
            </a:r>
          </a:p>
          <a:p>
            <a:pPr marL="457200" indent="-457200" algn="l">
              <a:buFont typeface="Arial" panose="020B0604020202020204" pitchFamily="34" charset="0"/>
              <a:buChar char="•"/>
            </a:pPr>
            <a:r>
              <a:rPr lang="en-GB" sz="2800" dirty="0"/>
              <a:t>Increase motivation by not giving simplified or different content</a:t>
            </a:r>
          </a:p>
          <a:p>
            <a:pPr marL="457200" indent="-457200" algn="l">
              <a:buFont typeface="Arial" panose="020B0604020202020204" pitchFamily="34" charset="0"/>
              <a:buChar char="•"/>
            </a:pPr>
            <a:r>
              <a:rPr lang="en-GB" sz="2800" dirty="0"/>
              <a:t>Use a variety of strategies to build language and learning</a:t>
            </a:r>
          </a:p>
          <a:p>
            <a:pPr marL="457200" indent="-457200" algn="l">
              <a:buFont typeface="Arial" panose="020B0604020202020204" pitchFamily="34" charset="0"/>
              <a:buChar char="•"/>
            </a:pPr>
            <a:r>
              <a:rPr lang="en-GB" sz="2800" dirty="0"/>
              <a:t>Once proficiency in academic English has ben achieved, bilingualism is an asset.</a:t>
            </a:r>
          </a:p>
        </p:txBody>
      </p:sp>
    </p:spTree>
    <p:extLst>
      <p:ext uri="{BB962C8B-B14F-4D97-AF65-F5344CB8AC3E}">
        <p14:creationId xmlns:p14="http://schemas.microsoft.com/office/powerpoint/2010/main" val="2783130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8C229-5D32-C54A-A5A6-73CD27EF33C0}"/>
              </a:ext>
            </a:extLst>
          </p:cNvPr>
          <p:cNvSpPr>
            <a:spLocks noGrp="1"/>
          </p:cNvSpPr>
          <p:nvPr>
            <p:ph type="title"/>
          </p:nvPr>
        </p:nvSpPr>
        <p:spPr>
          <a:xfrm>
            <a:off x="107504" y="376371"/>
            <a:ext cx="7772400" cy="1362075"/>
          </a:xfrm>
        </p:spPr>
        <p:txBody>
          <a:bodyPr/>
          <a:lstStyle/>
          <a:p>
            <a:r>
              <a:rPr lang="en-US" dirty="0"/>
              <a:t>References and Further Reading</a:t>
            </a:r>
          </a:p>
        </p:txBody>
      </p:sp>
      <p:sp>
        <p:nvSpPr>
          <p:cNvPr id="3" name="Text Placeholder 2">
            <a:extLst>
              <a:ext uri="{FF2B5EF4-FFF2-40B4-BE49-F238E27FC236}">
                <a16:creationId xmlns:a16="http://schemas.microsoft.com/office/drawing/2014/main" id="{1EAE791D-ACA4-E74E-8C5F-4D668F243E9F}"/>
              </a:ext>
            </a:extLst>
          </p:cNvPr>
          <p:cNvSpPr>
            <a:spLocks noGrp="1"/>
          </p:cNvSpPr>
          <p:nvPr>
            <p:ph type="body" idx="1"/>
          </p:nvPr>
        </p:nvSpPr>
        <p:spPr>
          <a:xfrm>
            <a:off x="331864" y="1124744"/>
            <a:ext cx="8679639" cy="5832648"/>
          </a:xfrm>
        </p:spPr>
        <p:txBody>
          <a:bodyPr/>
          <a:lstStyle/>
          <a:p>
            <a:r>
              <a:rPr lang="en-GB" sz="1200" dirty="0"/>
              <a:t>Akhal A., Hutchinson J and Reader, M. (2020) </a:t>
            </a:r>
            <a:r>
              <a:rPr lang="en-GB" sz="1200" i="1" dirty="0"/>
              <a:t>Education In England Annual Report </a:t>
            </a:r>
            <a:r>
              <a:rPr lang="en-GB" sz="1200" dirty="0"/>
              <a:t>Education Policy Institute. Available at </a:t>
            </a:r>
            <a:r>
              <a:rPr lang="en-GB" sz="1200" dirty="0">
                <a:hlinkClick r:id="rId3" action="ppaction://hlinkfile"/>
              </a:rPr>
              <a:t>file:///C:/Users/u1970267/Downloads/EPI_2020_Annual_Report_.pdf</a:t>
            </a:r>
            <a:r>
              <a:rPr lang="en-GB" sz="1200" dirty="0"/>
              <a:t> (Accessed 8 March 2021)</a:t>
            </a:r>
            <a:endParaRPr lang="en-GB" sz="1200" i="1" dirty="0"/>
          </a:p>
          <a:p>
            <a:endParaRPr lang="en-GB" sz="1200" dirty="0"/>
          </a:p>
          <a:p>
            <a:r>
              <a:rPr lang="en-GB" sz="1200" dirty="0" err="1"/>
              <a:t>Cenoz</a:t>
            </a:r>
            <a:r>
              <a:rPr lang="en-GB" sz="1200" dirty="0"/>
              <a:t> and </a:t>
            </a:r>
            <a:r>
              <a:rPr lang="en-GB" sz="1200" dirty="0" err="1"/>
              <a:t>Gorter</a:t>
            </a:r>
            <a:r>
              <a:rPr lang="en-GB" sz="1200" dirty="0"/>
              <a:t> (2017) </a:t>
            </a:r>
            <a:r>
              <a:rPr lang="en-GB" sz="1200" i="1" dirty="0" err="1"/>
              <a:t>Translanguaging</a:t>
            </a:r>
            <a:r>
              <a:rPr lang="en-GB" sz="1200" i="1" dirty="0"/>
              <a:t> as a Pedagogical Tool in Multilingual Education </a:t>
            </a:r>
            <a:r>
              <a:rPr lang="en-GB" sz="1200" dirty="0"/>
              <a:t>I</a:t>
            </a:r>
            <a:r>
              <a:rPr lang="en-GB" sz="1200" i="1" dirty="0"/>
              <a:t>n </a:t>
            </a:r>
            <a:r>
              <a:rPr lang="en-GB" sz="1200" dirty="0" err="1"/>
              <a:t>Cenoz</a:t>
            </a:r>
            <a:r>
              <a:rPr lang="en-GB" sz="1200" dirty="0"/>
              <a:t>, J., </a:t>
            </a:r>
            <a:r>
              <a:rPr lang="en-GB" sz="1200" dirty="0" err="1"/>
              <a:t>Gortor</a:t>
            </a:r>
            <a:r>
              <a:rPr lang="en-GB" sz="1200" dirty="0"/>
              <a:t> D., and May S</a:t>
            </a:r>
            <a:r>
              <a:rPr lang="en-GB" sz="1200" i="1" dirty="0"/>
              <a:t>.,</a:t>
            </a:r>
            <a:r>
              <a:rPr lang="en-GB" sz="1200" dirty="0"/>
              <a:t> (Eds) (2017) </a:t>
            </a:r>
            <a:r>
              <a:rPr lang="en-GB" sz="1200" i="1" dirty="0"/>
              <a:t>Language Awareness and Multilingualism </a:t>
            </a:r>
            <a:r>
              <a:rPr lang="en-GB" sz="1200" dirty="0"/>
              <a:t>2nd Edition   (pp 310-321) Springer International Publishing</a:t>
            </a:r>
            <a:endParaRPr lang="en-GB" sz="1200" i="1" dirty="0"/>
          </a:p>
          <a:p>
            <a:endParaRPr lang="en-GB" sz="1200" dirty="0"/>
          </a:p>
          <a:p>
            <a:r>
              <a:rPr lang="en-GB" sz="1200" dirty="0"/>
              <a:t>Cummins J., </a:t>
            </a:r>
            <a:r>
              <a:rPr lang="en-GB" sz="1200" i="1" dirty="0"/>
              <a:t>BICS and CALP: Empirical and Theoretical Status of the Distinction </a:t>
            </a:r>
            <a:r>
              <a:rPr lang="en-GB" sz="1200" dirty="0"/>
              <a:t>(2014</a:t>
            </a:r>
            <a:r>
              <a:rPr lang="en-GB" sz="1200" i="1" dirty="0"/>
              <a:t>) In  </a:t>
            </a:r>
            <a:r>
              <a:rPr lang="en-GB" sz="1200" dirty="0"/>
              <a:t>Street, B. &amp; Hornberger, N. H. (Eds.). (2008). </a:t>
            </a:r>
            <a:r>
              <a:rPr lang="en-GB" sz="1200" i="1" dirty="0"/>
              <a:t>Encyclopaedia of Language and Education</a:t>
            </a:r>
            <a:r>
              <a:rPr lang="en-GB" sz="1200" dirty="0"/>
              <a:t>, 2nd Edition, Volume 2: Literacy. (pp. 71-83). New York: Springer Science + Business Media LLC</a:t>
            </a:r>
          </a:p>
          <a:p>
            <a:endParaRPr lang="en-GB" sz="1200" dirty="0"/>
          </a:p>
          <a:p>
            <a:r>
              <a:rPr lang="en-GB" sz="1200" dirty="0"/>
              <a:t>Department for education (2020) </a:t>
            </a:r>
            <a:r>
              <a:rPr lang="en-GB" sz="1200" i="1" dirty="0"/>
              <a:t>English proficiency of pupils with English as an additional language </a:t>
            </a:r>
            <a:r>
              <a:rPr lang="en-GB" sz="1200" dirty="0"/>
              <a:t>Available at: </a:t>
            </a:r>
            <a:r>
              <a:rPr lang="en-GB" sz="1200" dirty="0">
                <a:hlinkClick r:id="rId4"/>
              </a:rPr>
              <a:t>https://assets.publishing.service.gov.uk/government/uploads/system/uploads/attachment_data/file/868209/English_proficiency_of_EAL_pupils.pdf</a:t>
            </a:r>
            <a:r>
              <a:rPr lang="en-GB" sz="1200" dirty="0"/>
              <a:t> (Accessed 8 March 2021)</a:t>
            </a:r>
          </a:p>
          <a:p>
            <a:endParaRPr lang="en-GB" sz="1200" dirty="0"/>
          </a:p>
          <a:p>
            <a:r>
              <a:rPr lang="en-GB" sz="1200" b="0" i="0" dirty="0">
                <a:solidFill>
                  <a:srgbClr val="333333"/>
                </a:solidFill>
                <a:effectLst/>
              </a:rPr>
              <a:t>Department for Education (2014) </a:t>
            </a:r>
            <a:r>
              <a:rPr lang="en-GB" sz="1200" b="0" i="1" dirty="0">
                <a:solidFill>
                  <a:srgbClr val="333333"/>
                </a:solidFill>
                <a:effectLst/>
              </a:rPr>
              <a:t>The national curriculum in England: complete framework for key stages 1 to 4.</a:t>
            </a:r>
            <a:r>
              <a:rPr lang="en-GB" sz="1200" b="0" i="0" dirty="0">
                <a:solidFill>
                  <a:srgbClr val="333333"/>
                </a:solidFill>
                <a:effectLst/>
              </a:rPr>
              <a:t> Available at: </a:t>
            </a:r>
            <a:r>
              <a:rPr lang="en-GB" sz="1200" b="0" i="0" u="none" strike="noStrike" dirty="0">
                <a:solidFill>
                  <a:srgbClr val="0075AE"/>
                </a:solidFill>
                <a:effectLst/>
                <a:hlinkClick r:id="rId5"/>
              </a:rPr>
              <a:t>https://www.gov.uk/government/publications/national-curriculum-in-england-framework-for-key-stages-1-to-4</a:t>
            </a:r>
            <a:r>
              <a:rPr lang="en-GB" sz="1200" b="0" i="0" dirty="0">
                <a:solidFill>
                  <a:srgbClr val="333333"/>
                </a:solidFill>
                <a:effectLst/>
              </a:rPr>
              <a:t> (Accessed: 8 March 2021)</a:t>
            </a:r>
            <a:endParaRPr lang="en-GB" sz="1200" dirty="0"/>
          </a:p>
          <a:p>
            <a:endParaRPr lang="en-GB" sz="1200" dirty="0"/>
          </a:p>
          <a:p>
            <a:r>
              <a:rPr lang="en-GB" sz="1200" dirty="0"/>
              <a:t>Hessel A., and Strand S., (2018) </a:t>
            </a:r>
            <a:r>
              <a:rPr lang="en-GB" sz="1200" i="1" dirty="0"/>
              <a:t>English as an Additional Language, proficiency in English and pupils’ educational achievement: An analysis of Local Authority data </a:t>
            </a:r>
            <a:r>
              <a:rPr lang="en-GB" sz="1200" dirty="0"/>
              <a:t>Oxford University Press</a:t>
            </a:r>
          </a:p>
          <a:p>
            <a:endParaRPr lang="en-GB" sz="1200" dirty="0"/>
          </a:p>
          <a:p>
            <a:r>
              <a:rPr lang="en-GB" sz="1200" dirty="0"/>
              <a:t>Sutton, D. (2020) </a:t>
            </a:r>
            <a:r>
              <a:rPr lang="en-GB" sz="1200" i="1" dirty="0"/>
              <a:t>New research on EAL learners shows the importance of looking behind headline attainment data.</a:t>
            </a:r>
            <a:r>
              <a:rPr lang="en-GB" sz="1200" dirty="0"/>
              <a:t> Available at: </a:t>
            </a:r>
            <a:r>
              <a:rPr lang="en-GB" sz="1200" dirty="0">
                <a:hlinkClick r:id="rId6"/>
              </a:rPr>
              <a:t>https://www.bell-foundation.org.uk/news/blog-new-research-on-eal-learners-shows-the-importance-of-looking-behind-headline-attainment-data/</a:t>
            </a:r>
            <a:r>
              <a:rPr lang="en-GB" sz="1200" dirty="0"/>
              <a:t> (Accessed 8 march 2021)</a:t>
            </a:r>
          </a:p>
          <a:p>
            <a:endParaRPr lang="en-GB" sz="1200" dirty="0"/>
          </a:p>
          <a:p>
            <a:r>
              <a:rPr lang="en-GB" sz="900" b="0" i="0" dirty="0">
                <a:effectLst/>
              </a:rPr>
              <a:t>  </a:t>
            </a:r>
            <a:r>
              <a:rPr lang="en-GB" sz="1200" b="0" i="0" dirty="0" err="1">
                <a:effectLst/>
              </a:rPr>
              <a:t>Trzebiatowski</a:t>
            </a:r>
            <a:r>
              <a:rPr lang="en-GB" sz="1200" b="0" i="0" dirty="0">
                <a:effectLst/>
              </a:rPr>
              <a:t>, K (2021) </a:t>
            </a:r>
            <a:r>
              <a:rPr lang="en-GB" sz="1200" b="0" i="1" dirty="0">
                <a:effectLst/>
              </a:rPr>
              <a:t>Maintaining high expectations for learners using EAL. </a:t>
            </a:r>
            <a:r>
              <a:rPr lang="en-GB" sz="1200" b="0" dirty="0">
                <a:effectLst/>
              </a:rPr>
              <a:t>Available at </a:t>
            </a:r>
            <a:r>
              <a:rPr lang="en-GB" sz="1200" b="0" dirty="0">
                <a:effectLst/>
                <a:hlinkClick r:id="rId7"/>
              </a:rPr>
              <a:t>https://www.sec-ed.co.uk/best-practice/maintaining-high-expectations-for-learners-using-english-as-an-additional-language-eal-pedagogy-resources-classroom-teaching/</a:t>
            </a:r>
            <a:r>
              <a:rPr lang="en-GB" sz="1200" b="0" dirty="0">
                <a:effectLst/>
              </a:rPr>
              <a:t> (Accessed 8 March 2021)</a:t>
            </a:r>
          </a:p>
          <a:p>
            <a:endParaRPr lang="en-GB" sz="1200" i="1" dirty="0"/>
          </a:p>
          <a:p>
            <a:endParaRPr lang="en-GB" sz="1600" dirty="0"/>
          </a:p>
          <a:p>
            <a:endParaRPr lang="en-GB" sz="1600" dirty="0"/>
          </a:p>
        </p:txBody>
      </p:sp>
    </p:spTree>
    <p:extLst>
      <p:ext uri="{BB962C8B-B14F-4D97-AF65-F5344CB8AC3E}">
        <p14:creationId xmlns:p14="http://schemas.microsoft.com/office/powerpoint/2010/main" val="3419796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85" y="498426"/>
            <a:ext cx="7596335" cy="1008112"/>
          </a:xfrm>
        </p:spPr>
        <p:txBody>
          <a:bodyPr/>
          <a:lstStyle/>
          <a:p>
            <a:pPr algn="ctr"/>
            <a:r>
              <a:rPr lang="en-GB" sz="4400" b="1" dirty="0"/>
              <a:t>EAL learners: context</a:t>
            </a:r>
          </a:p>
        </p:txBody>
      </p:sp>
      <p:sp>
        <p:nvSpPr>
          <p:cNvPr id="2" name="TextBox 1">
            <a:extLst>
              <a:ext uri="{FF2B5EF4-FFF2-40B4-BE49-F238E27FC236}">
                <a16:creationId xmlns:a16="http://schemas.microsoft.com/office/drawing/2014/main" id="{F65B8AF6-1CE5-4395-B3B9-DC349DBDF5E8}"/>
              </a:ext>
            </a:extLst>
          </p:cNvPr>
          <p:cNvSpPr txBox="1"/>
          <p:nvPr/>
        </p:nvSpPr>
        <p:spPr>
          <a:xfrm>
            <a:off x="395536" y="1340768"/>
            <a:ext cx="7596335" cy="6001643"/>
          </a:xfrm>
          <a:prstGeom prst="rect">
            <a:avLst/>
          </a:prstGeom>
          <a:noFill/>
        </p:spPr>
        <p:txBody>
          <a:bodyPr wrap="square" rtlCol="0">
            <a:spAutoFit/>
          </a:bodyPr>
          <a:lstStyle/>
          <a:p>
            <a:pPr marL="342900" indent="-342900" algn="l">
              <a:buFont typeface="Arial" panose="020B0604020202020204" pitchFamily="34" charset="0"/>
              <a:buChar char="•"/>
            </a:pPr>
            <a:r>
              <a:rPr lang="en-GB" sz="2400" dirty="0"/>
              <a:t>Over 1.56  million learners identified as having English as an additional language in UK maintained schools (19.6% of all learners aged 5-16)</a:t>
            </a:r>
          </a:p>
          <a:p>
            <a:pPr marL="342900" indent="-342900" algn="l">
              <a:buFont typeface="Arial" panose="020B0604020202020204" pitchFamily="34" charset="0"/>
              <a:buChar char="•"/>
            </a:pPr>
            <a:endParaRPr lang="en-GB" sz="2400" dirty="0"/>
          </a:p>
          <a:p>
            <a:pPr marL="342900" indent="-342900" algn="l">
              <a:buFont typeface="Arial" panose="020B0604020202020204" pitchFamily="34" charset="0"/>
              <a:buChar char="•"/>
            </a:pPr>
            <a:r>
              <a:rPr lang="en-GB" sz="2400" dirty="0"/>
              <a:t>1 in 11 schools have more than 50% EAL learners</a:t>
            </a:r>
          </a:p>
          <a:p>
            <a:pPr marL="342900" indent="-342900" algn="l">
              <a:buFont typeface="Arial" panose="020B0604020202020204" pitchFamily="34" charset="0"/>
              <a:buChar char="•"/>
            </a:pPr>
            <a:endParaRPr lang="en-GB" sz="2400" dirty="0"/>
          </a:p>
          <a:p>
            <a:pPr marL="342900" indent="-342900" algn="l">
              <a:buFont typeface="Arial" panose="020B0604020202020204" pitchFamily="34" charset="0"/>
              <a:buChar char="•"/>
            </a:pPr>
            <a:r>
              <a:rPr lang="en-GB" sz="2400" dirty="0"/>
              <a:t>DfE records a learner as EAL if ‘they are exposed to a language at home that is known or believed to be other than English.’ </a:t>
            </a:r>
          </a:p>
          <a:p>
            <a:pPr marL="342900" indent="-342900" algn="l">
              <a:buFont typeface="Arial" panose="020B0604020202020204" pitchFamily="34" charset="0"/>
              <a:buChar char="•"/>
            </a:pPr>
            <a:endParaRPr lang="en-GB" sz="2400" dirty="0"/>
          </a:p>
          <a:p>
            <a:pPr marL="342900" indent="-342900" algn="l">
              <a:buFont typeface="Arial" panose="020B0604020202020204" pitchFamily="34" charset="0"/>
              <a:buChar char="•"/>
            </a:pPr>
            <a:r>
              <a:rPr lang="en-GB" sz="2400" dirty="0"/>
              <a:t>A learner recorded as EAL at age 4 will continue to be recorded as such throughout their education</a:t>
            </a:r>
          </a:p>
          <a:p>
            <a:pPr algn="l"/>
            <a:endParaRPr lang="en-GB" sz="2400" dirty="0"/>
          </a:p>
          <a:p>
            <a:pPr algn="ctr"/>
            <a:r>
              <a:rPr lang="en-GB" sz="2400" dirty="0">
                <a:solidFill>
                  <a:srgbClr val="7030A0"/>
                </a:solidFill>
              </a:rPr>
              <a:t>What is the impact of this on our classrooms?</a:t>
            </a:r>
          </a:p>
          <a:p>
            <a:pPr algn="l"/>
            <a:endParaRPr lang="en-GB" sz="2000" dirty="0"/>
          </a:p>
          <a:p>
            <a:pPr algn="ctr"/>
            <a:endParaRPr lang="en-GB" sz="2800" dirty="0"/>
          </a:p>
        </p:txBody>
      </p:sp>
    </p:spTree>
    <p:extLst>
      <p:ext uri="{BB962C8B-B14F-4D97-AF65-F5344CB8AC3E}">
        <p14:creationId xmlns:p14="http://schemas.microsoft.com/office/powerpoint/2010/main" val="413771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A1327-EDCA-4235-9B2D-2578E068A07A}"/>
              </a:ext>
            </a:extLst>
          </p:cNvPr>
          <p:cNvSpPr>
            <a:spLocks noGrp="1"/>
          </p:cNvSpPr>
          <p:nvPr>
            <p:ph type="body" idx="1"/>
          </p:nvPr>
        </p:nvSpPr>
        <p:spPr>
          <a:xfrm>
            <a:off x="323528" y="1529532"/>
            <a:ext cx="7772400" cy="1500187"/>
          </a:xfrm>
        </p:spPr>
        <p:txBody>
          <a:bodyPr/>
          <a:lstStyle/>
          <a:p>
            <a:pPr algn="l"/>
            <a:r>
              <a:rPr lang="en-GB" sz="2000" b="1" dirty="0"/>
              <a:t>BICS: </a:t>
            </a:r>
            <a:r>
              <a:rPr lang="en-GB" sz="2000" dirty="0"/>
              <a:t>Basic Interpersonal Communication skills = conversational fluency in a language</a:t>
            </a:r>
          </a:p>
          <a:p>
            <a:pPr algn="l"/>
            <a:endParaRPr lang="en-GB" sz="2000" dirty="0"/>
          </a:p>
          <a:p>
            <a:pPr algn="l"/>
            <a:r>
              <a:rPr lang="en-GB" sz="2000" b="1" dirty="0"/>
              <a:t>CALP: </a:t>
            </a:r>
            <a:r>
              <a:rPr lang="en-GB" sz="2000" dirty="0"/>
              <a:t>Cognitive Academic Language Proficiency = students’ ability to understand and express, in both oral and written modes concepts and ideas that are relevant to school. (Cummins 2008)</a:t>
            </a:r>
          </a:p>
          <a:p>
            <a:pPr algn="l"/>
            <a:endParaRPr lang="en-GB" sz="2000" dirty="0"/>
          </a:p>
          <a:p>
            <a:pPr algn="l"/>
            <a:r>
              <a:rPr lang="en-GB" sz="2000" dirty="0"/>
              <a:t>Cummins argues that educators and policy makers frequently conflated conversational and academic dimensions  of English language proficiency and that this conflation contributed significantly to the creation of academic difficulties for students who were learning English as an additional language.</a:t>
            </a:r>
          </a:p>
          <a:p>
            <a:endParaRPr lang="en-GB" dirty="0"/>
          </a:p>
        </p:txBody>
      </p:sp>
      <p:sp>
        <p:nvSpPr>
          <p:cNvPr id="4" name="TextBox 3">
            <a:extLst>
              <a:ext uri="{FF2B5EF4-FFF2-40B4-BE49-F238E27FC236}">
                <a16:creationId xmlns:a16="http://schemas.microsoft.com/office/drawing/2014/main" id="{DAA12AD9-DAA8-4EAA-9EA0-374343D21F7C}"/>
              </a:ext>
            </a:extLst>
          </p:cNvPr>
          <p:cNvSpPr txBox="1"/>
          <p:nvPr/>
        </p:nvSpPr>
        <p:spPr>
          <a:xfrm>
            <a:off x="467544" y="764704"/>
            <a:ext cx="7128792" cy="769441"/>
          </a:xfrm>
          <a:prstGeom prst="rect">
            <a:avLst/>
          </a:prstGeom>
          <a:noFill/>
        </p:spPr>
        <p:txBody>
          <a:bodyPr wrap="square" rtlCol="0">
            <a:spAutoFit/>
          </a:bodyPr>
          <a:lstStyle/>
          <a:p>
            <a:pPr algn="l"/>
            <a:r>
              <a:rPr lang="en-GB" sz="4400" b="1" dirty="0"/>
              <a:t>BICS and CALP Cummins</a:t>
            </a:r>
          </a:p>
        </p:txBody>
      </p:sp>
      <p:sp>
        <p:nvSpPr>
          <p:cNvPr id="11" name="TextBox 10">
            <a:extLst>
              <a:ext uri="{FF2B5EF4-FFF2-40B4-BE49-F238E27FC236}">
                <a16:creationId xmlns:a16="http://schemas.microsoft.com/office/drawing/2014/main" id="{56386EED-5789-4F77-A8C9-26A5B726A85E}"/>
              </a:ext>
            </a:extLst>
          </p:cNvPr>
          <p:cNvSpPr txBox="1"/>
          <p:nvPr/>
        </p:nvSpPr>
        <p:spPr>
          <a:xfrm>
            <a:off x="179512" y="5949280"/>
            <a:ext cx="7200800" cy="738664"/>
          </a:xfrm>
          <a:prstGeom prst="rect">
            <a:avLst/>
          </a:prstGeom>
          <a:noFill/>
        </p:spPr>
        <p:txBody>
          <a:bodyPr wrap="square" rtlCol="0">
            <a:spAutoFit/>
          </a:bodyPr>
          <a:lstStyle/>
          <a:p>
            <a:r>
              <a:rPr lang="en-GB" sz="1400" dirty="0"/>
              <a:t>Cummins J., </a:t>
            </a:r>
            <a:r>
              <a:rPr lang="en-GB" sz="1400" i="1" dirty="0"/>
              <a:t>BICS and CALP: Empirical and Theoretical Status of the Distinction </a:t>
            </a:r>
            <a:r>
              <a:rPr lang="en-GB" sz="1400" dirty="0"/>
              <a:t>(2014</a:t>
            </a:r>
            <a:r>
              <a:rPr lang="en-GB" sz="1400" i="1" dirty="0"/>
              <a:t>) In  </a:t>
            </a:r>
            <a:r>
              <a:rPr lang="en-GB" sz="1400" dirty="0"/>
              <a:t>Street, B. &amp; Hornberger, N. H. (Eds.). (2008). </a:t>
            </a:r>
            <a:r>
              <a:rPr lang="en-GB" sz="1400" i="1" dirty="0"/>
              <a:t>Encyclopaedia of Language and Education</a:t>
            </a:r>
            <a:r>
              <a:rPr lang="en-GB" sz="1400" dirty="0"/>
              <a:t>, 2nd Edition, Volume 2: Literacy. (pp. 71-83). New York: Springer Science + Business Media LLC</a:t>
            </a:r>
          </a:p>
        </p:txBody>
      </p:sp>
    </p:spTree>
    <p:extLst>
      <p:ext uri="{BB962C8B-B14F-4D97-AF65-F5344CB8AC3E}">
        <p14:creationId xmlns:p14="http://schemas.microsoft.com/office/powerpoint/2010/main" val="37545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AA12AD9-DAA8-4EAA-9EA0-374343D21F7C}"/>
              </a:ext>
            </a:extLst>
          </p:cNvPr>
          <p:cNvSpPr txBox="1"/>
          <p:nvPr/>
        </p:nvSpPr>
        <p:spPr>
          <a:xfrm>
            <a:off x="131608" y="769370"/>
            <a:ext cx="7829490" cy="646331"/>
          </a:xfrm>
          <a:prstGeom prst="rect">
            <a:avLst/>
          </a:prstGeom>
          <a:noFill/>
        </p:spPr>
        <p:txBody>
          <a:bodyPr wrap="square" rtlCol="0">
            <a:spAutoFit/>
          </a:bodyPr>
          <a:lstStyle/>
          <a:p>
            <a:pPr algn="l"/>
            <a:r>
              <a:rPr lang="en-GB" sz="3600" b="1" dirty="0"/>
              <a:t>Linguistic Interdependence Hypothesis</a:t>
            </a:r>
          </a:p>
        </p:txBody>
      </p:sp>
      <p:sp>
        <p:nvSpPr>
          <p:cNvPr id="11" name="TextBox 10">
            <a:extLst>
              <a:ext uri="{FF2B5EF4-FFF2-40B4-BE49-F238E27FC236}">
                <a16:creationId xmlns:a16="http://schemas.microsoft.com/office/drawing/2014/main" id="{56386EED-5789-4F77-A8C9-26A5B726A85E}"/>
              </a:ext>
            </a:extLst>
          </p:cNvPr>
          <p:cNvSpPr txBox="1"/>
          <p:nvPr/>
        </p:nvSpPr>
        <p:spPr>
          <a:xfrm>
            <a:off x="131608" y="5928890"/>
            <a:ext cx="8544848" cy="307777"/>
          </a:xfrm>
          <a:prstGeom prst="rect">
            <a:avLst/>
          </a:prstGeom>
          <a:noFill/>
        </p:spPr>
        <p:txBody>
          <a:bodyPr wrap="square" rtlCol="0">
            <a:spAutoFit/>
          </a:bodyPr>
          <a:lstStyle/>
          <a:p>
            <a:r>
              <a:rPr lang="en-GB" sz="1400"/>
              <a:t>Cummins, J. 1981, Bilingualism and Minority Language Children, Toronto: Ontario Institute for Studies in Education</a:t>
            </a:r>
            <a:endParaRPr lang="en-GB" sz="1400" dirty="0"/>
          </a:p>
        </p:txBody>
      </p:sp>
      <p:sp>
        <p:nvSpPr>
          <p:cNvPr id="3" name="Text Placeholder 2">
            <a:extLst>
              <a:ext uri="{FF2B5EF4-FFF2-40B4-BE49-F238E27FC236}">
                <a16:creationId xmlns:a16="http://schemas.microsoft.com/office/drawing/2014/main" id="{23410067-0D40-4ADC-8DA8-D9FA2924BE29}"/>
              </a:ext>
            </a:extLst>
          </p:cNvPr>
          <p:cNvSpPr>
            <a:spLocks noGrp="1"/>
          </p:cNvSpPr>
          <p:nvPr>
            <p:ph type="body" idx="1"/>
          </p:nvPr>
        </p:nvSpPr>
        <p:spPr/>
        <p:txBody>
          <a:bodyPr/>
          <a:lstStyle/>
          <a:p>
            <a:endParaRPr lang="en-GB" dirty="0"/>
          </a:p>
        </p:txBody>
      </p:sp>
      <p:pic>
        <p:nvPicPr>
          <p:cNvPr id="6" name="Picture 5" descr="Image result for cummins eal iceberg">
            <a:extLst>
              <a:ext uri="{FF2B5EF4-FFF2-40B4-BE49-F238E27FC236}">
                <a16:creationId xmlns:a16="http://schemas.microsoft.com/office/drawing/2014/main" id="{2AAD525F-E438-4DE6-B8EA-7C3B543CFC8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00698" y="1733016"/>
            <a:ext cx="7596336" cy="4032448"/>
          </a:xfrm>
          <a:prstGeom prst="rect">
            <a:avLst/>
          </a:prstGeom>
          <a:noFill/>
          <a:ln>
            <a:noFill/>
          </a:ln>
        </p:spPr>
      </p:pic>
    </p:spTree>
    <p:extLst>
      <p:ext uri="{BB962C8B-B14F-4D97-AF65-F5344CB8AC3E}">
        <p14:creationId xmlns:p14="http://schemas.microsoft.com/office/powerpoint/2010/main" val="1825601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016" y="430887"/>
            <a:ext cx="7596335" cy="1008112"/>
          </a:xfrm>
        </p:spPr>
        <p:txBody>
          <a:bodyPr/>
          <a:lstStyle/>
          <a:p>
            <a:pPr algn="ctr"/>
            <a:r>
              <a:rPr lang="en-GB" sz="4400" b="1" dirty="0"/>
              <a:t>EAL learners and attainment</a:t>
            </a:r>
          </a:p>
        </p:txBody>
      </p:sp>
      <p:sp>
        <p:nvSpPr>
          <p:cNvPr id="6" name="TextBox 5">
            <a:extLst>
              <a:ext uri="{FF2B5EF4-FFF2-40B4-BE49-F238E27FC236}">
                <a16:creationId xmlns:a16="http://schemas.microsoft.com/office/drawing/2014/main" id="{9ABE9554-4901-406F-8A17-CE11AA03B9B7}"/>
              </a:ext>
            </a:extLst>
          </p:cNvPr>
          <p:cNvSpPr txBox="1"/>
          <p:nvPr/>
        </p:nvSpPr>
        <p:spPr>
          <a:xfrm>
            <a:off x="3540228" y="1205798"/>
            <a:ext cx="5616624" cy="400110"/>
          </a:xfrm>
          <a:prstGeom prst="rect">
            <a:avLst/>
          </a:prstGeom>
          <a:noFill/>
        </p:spPr>
        <p:txBody>
          <a:bodyPr wrap="square" rtlCol="0">
            <a:spAutoFit/>
          </a:bodyPr>
          <a:lstStyle/>
          <a:p>
            <a:pPr algn="l"/>
            <a:r>
              <a:rPr lang="en-GB" sz="2000" dirty="0"/>
              <a:t>Oxford University Research 2018</a:t>
            </a:r>
          </a:p>
        </p:txBody>
      </p:sp>
      <p:pic>
        <p:nvPicPr>
          <p:cNvPr id="9" name="Picture 8">
            <a:extLst>
              <a:ext uri="{FF2B5EF4-FFF2-40B4-BE49-F238E27FC236}">
                <a16:creationId xmlns:a16="http://schemas.microsoft.com/office/drawing/2014/main" id="{3A219935-BEDE-4C71-B436-5AC3A3ADD71B}"/>
              </a:ext>
            </a:extLst>
          </p:cNvPr>
          <p:cNvPicPr>
            <a:picLocks noChangeAspect="1"/>
          </p:cNvPicPr>
          <p:nvPr/>
        </p:nvPicPr>
        <p:blipFill>
          <a:blip r:embed="rId2"/>
          <a:stretch>
            <a:fillRect/>
          </a:stretch>
        </p:blipFill>
        <p:spPr>
          <a:xfrm>
            <a:off x="107504" y="1700808"/>
            <a:ext cx="8580723" cy="4157227"/>
          </a:xfrm>
          <a:prstGeom prst="rect">
            <a:avLst/>
          </a:prstGeom>
        </p:spPr>
      </p:pic>
      <p:sp>
        <p:nvSpPr>
          <p:cNvPr id="10" name="TextBox 9">
            <a:extLst>
              <a:ext uri="{FF2B5EF4-FFF2-40B4-BE49-F238E27FC236}">
                <a16:creationId xmlns:a16="http://schemas.microsoft.com/office/drawing/2014/main" id="{7F903C70-ECB0-4891-93C5-C45B6D3E1CF1}"/>
              </a:ext>
            </a:extLst>
          </p:cNvPr>
          <p:cNvSpPr txBox="1"/>
          <p:nvPr/>
        </p:nvSpPr>
        <p:spPr>
          <a:xfrm>
            <a:off x="221401" y="6288613"/>
            <a:ext cx="8352928" cy="461665"/>
          </a:xfrm>
          <a:prstGeom prst="rect">
            <a:avLst/>
          </a:prstGeom>
          <a:noFill/>
        </p:spPr>
        <p:txBody>
          <a:bodyPr wrap="square" rtlCol="0">
            <a:spAutoFit/>
          </a:bodyPr>
          <a:lstStyle/>
          <a:p>
            <a:pPr algn="l"/>
            <a:r>
              <a:rPr lang="en-GB" sz="1200" dirty="0"/>
              <a:t>Hessel A., and Strands. (2018) </a:t>
            </a:r>
            <a:r>
              <a:rPr lang="en-GB" sz="1200" i="1" dirty="0"/>
              <a:t>English as an Additional Language, proficiency in English and pupils’ educational achievement: An analysis of Local Authority data </a:t>
            </a:r>
            <a:r>
              <a:rPr lang="en-GB" sz="1200" dirty="0"/>
              <a:t>Oxford University Press</a:t>
            </a:r>
          </a:p>
        </p:txBody>
      </p:sp>
    </p:spTree>
    <p:extLst>
      <p:ext uri="{BB962C8B-B14F-4D97-AF65-F5344CB8AC3E}">
        <p14:creationId xmlns:p14="http://schemas.microsoft.com/office/powerpoint/2010/main" val="2685306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016" y="430887"/>
            <a:ext cx="7596335" cy="1008112"/>
          </a:xfrm>
        </p:spPr>
        <p:txBody>
          <a:bodyPr/>
          <a:lstStyle/>
          <a:p>
            <a:pPr algn="ctr">
              <a:spcBef>
                <a:spcPts val="0"/>
              </a:spcBef>
            </a:pPr>
            <a:r>
              <a:rPr lang="en-GB" sz="3600" b="1" dirty="0"/>
              <a:t>EAL and Achievement:</a:t>
            </a:r>
          </a:p>
          <a:p>
            <a:pPr algn="ctr">
              <a:spcBef>
                <a:spcPts val="0"/>
              </a:spcBef>
            </a:pPr>
            <a:r>
              <a:rPr lang="en-GB" sz="3600" b="1" dirty="0"/>
              <a:t>findings of the Oxford study</a:t>
            </a:r>
          </a:p>
        </p:txBody>
      </p:sp>
      <p:sp>
        <p:nvSpPr>
          <p:cNvPr id="2" name="TextBox 1">
            <a:extLst>
              <a:ext uri="{FF2B5EF4-FFF2-40B4-BE49-F238E27FC236}">
                <a16:creationId xmlns:a16="http://schemas.microsoft.com/office/drawing/2014/main" id="{1400AEDF-C9C3-4B44-90E3-FF674FBE17B3}"/>
              </a:ext>
            </a:extLst>
          </p:cNvPr>
          <p:cNvSpPr txBox="1"/>
          <p:nvPr/>
        </p:nvSpPr>
        <p:spPr>
          <a:xfrm>
            <a:off x="233010" y="1734093"/>
            <a:ext cx="8460940" cy="4893647"/>
          </a:xfrm>
          <a:prstGeom prst="rect">
            <a:avLst/>
          </a:prstGeom>
          <a:noFill/>
        </p:spPr>
        <p:txBody>
          <a:bodyPr wrap="square" rtlCol="0">
            <a:spAutoFit/>
          </a:bodyPr>
          <a:lstStyle/>
          <a:p>
            <a:pPr marL="342900" indent="-342900" algn="l">
              <a:buFont typeface="Arial" panose="020B0604020202020204" pitchFamily="34" charset="0"/>
              <a:buChar char="•"/>
            </a:pPr>
            <a:r>
              <a:rPr lang="en-GB" sz="2400" dirty="0"/>
              <a:t>EAL is a diverse and heterogeneous group of learners therefore proficiency of English levels are a more important indicator of likely achievement, than the coding EAL</a:t>
            </a:r>
          </a:p>
          <a:p>
            <a:pPr algn="l"/>
            <a:endParaRPr lang="en-GB" sz="2400" dirty="0"/>
          </a:p>
          <a:p>
            <a:pPr marL="342900" indent="-342900" algn="l">
              <a:buFont typeface="Arial" panose="020B0604020202020204" pitchFamily="34" charset="0"/>
              <a:buChar char="•"/>
            </a:pPr>
            <a:r>
              <a:rPr lang="en-GB" sz="2400" dirty="0"/>
              <a:t>The Proficiency in English Scale should be reinstated.</a:t>
            </a:r>
          </a:p>
          <a:p>
            <a:pPr marL="342900" indent="-342900" algn="l">
              <a:buFont typeface="Arial" panose="020B0604020202020204" pitchFamily="34" charset="0"/>
              <a:buChar char="•"/>
            </a:pPr>
            <a:endParaRPr lang="en-GB" sz="2400" dirty="0"/>
          </a:p>
          <a:p>
            <a:pPr marL="342900" indent="-342900" algn="l">
              <a:buFont typeface="Arial" panose="020B0604020202020204" pitchFamily="34" charset="0"/>
              <a:buChar char="•"/>
            </a:pPr>
            <a:r>
              <a:rPr lang="en-GB" sz="2400" dirty="0"/>
              <a:t>Early years and KS1 require most support, but data indicates 1 in 6 EAL learners at KS4 would benefit from support. </a:t>
            </a:r>
          </a:p>
          <a:p>
            <a:pPr algn="l"/>
            <a:endParaRPr lang="en-GB" sz="2400" dirty="0"/>
          </a:p>
          <a:p>
            <a:pPr marL="342900" indent="-342900" algn="l">
              <a:buFont typeface="Arial" panose="020B0604020202020204" pitchFamily="34" charset="0"/>
              <a:buChar char="•"/>
            </a:pPr>
            <a:r>
              <a:rPr lang="en-GB" sz="2400" dirty="0"/>
              <a:t>Bilingualism is not in itself a barrier to learning, in fact it can positive associations with achievement</a:t>
            </a:r>
          </a:p>
          <a:p>
            <a:pPr marL="342900" indent="-342900" algn="l">
              <a:buFont typeface="Arial" panose="020B0604020202020204" pitchFamily="34" charset="0"/>
              <a:buChar char="•"/>
            </a:pPr>
            <a:endParaRPr lang="en-GB" sz="2400" dirty="0"/>
          </a:p>
          <a:p>
            <a:pPr algn="l"/>
            <a:endParaRPr lang="en-GB" sz="2400" dirty="0"/>
          </a:p>
        </p:txBody>
      </p:sp>
      <p:sp>
        <p:nvSpPr>
          <p:cNvPr id="7" name="TextBox 6">
            <a:extLst>
              <a:ext uri="{FF2B5EF4-FFF2-40B4-BE49-F238E27FC236}">
                <a16:creationId xmlns:a16="http://schemas.microsoft.com/office/drawing/2014/main" id="{C50BDCDC-CB35-484E-943E-7DEBED1029B8}"/>
              </a:ext>
            </a:extLst>
          </p:cNvPr>
          <p:cNvSpPr txBox="1"/>
          <p:nvPr/>
        </p:nvSpPr>
        <p:spPr>
          <a:xfrm>
            <a:off x="287016" y="6196280"/>
            <a:ext cx="8352928" cy="461665"/>
          </a:xfrm>
          <a:prstGeom prst="rect">
            <a:avLst/>
          </a:prstGeom>
          <a:noFill/>
        </p:spPr>
        <p:txBody>
          <a:bodyPr wrap="square" rtlCol="0">
            <a:spAutoFit/>
          </a:bodyPr>
          <a:lstStyle/>
          <a:p>
            <a:pPr algn="l"/>
            <a:r>
              <a:rPr lang="en-GB" sz="1200" dirty="0"/>
              <a:t>Hessel A., and Strands. (2018) </a:t>
            </a:r>
            <a:r>
              <a:rPr lang="en-GB" sz="1200" i="1" dirty="0"/>
              <a:t>English as an Additional Language, proficiency in English and pupils’ educational achievement: An analysis of Local Authority data </a:t>
            </a:r>
            <a:r>
              <a:rPr lang="en-GB" sz="1200" dirty="0"/>
              <a:t>Oxford University Press</a:t>
            </a:r>
          </a:p>
        </p:txBody>
      </p:sp>
    </p:spTree>
    <p:extLst>
      <p:ext uri="{BB962C8B-B14F-4D97-AF65-F5344CB8AC3E}">
        <p14:creationId xmlns:p14="http://schemas.microsoft.com/office/powerpoint/2010/main" val="2267510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DDCA9-E7E7-471A-B339-3723564CD230}"/>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17F746DB-18F0-4FAB-965B-5F6D757F5A81}"/>
              </a:ext>
            </a:extLst>
          </p:cNvPr>
          <p:cNvSpPr>
            <a:spLocks noGrp="1"/>
          </p:cNvSpPr>
          <p:nvPr>
            <p:ph type="body" idx="1"/>
          </p:nvPr>
        </p:nvSpPr>
        <p:spPr/>
        <p:txBody>
          <a:bodyPr/>
          <a:lstStyle/>
          <a:p>
            <a:endParaRPr lang="en-GB"/>
          </a:p>
        </p:txBody>
      </p:sp>
      <p:pic>
        <p:nvPicPr>
          <p:cNvPr id="5" name="Picture 4">
            <a:extLst>
              <a:ext uri="{FF2B5EF4-FFF2-40B4-BE49-F238E27FC236}">
                <a16:creationId xmlns:a16="http://schemas.microsoft.com/office/drawing/2014/main" id="{15393CF9-DA9C-4BCB-9524-0669773A145D}"/>
              </a:ext>
            </a:extLst>
          </p:cNvPr>
          <p:cNvPicPr>
            <a:picLocks noChangeAspect="1"/>
          </p:cNvPicPr>
          <p:nvPr/>
        </p:nvPicPr>
        <p:blipFill>
          <a:blip r:embed="rId2"/>
          <a:stretch>
            <a:fillRect/>
          </a:stretch>
        </p:blipFill>
        <p:spPr>
          <a:xfrm>
            <a:off x="354029" y="1550979"/>
            <a:ext cx="8435942" cy="4873550"/>
          </a:xfrm>
          <a:prstGeom prst="rect">
            <a:avLst/>
          </a:prstGeom>
        </p:spPr>
      </p:pic>
      <p:sp>
        <p:nvSpPr>
          <p:cNvPr id="6" name="TextBox 5">
            <a:extLst>
              <a:ext uri="{FF2B5EF4-FFF2-40B4-BE49-F238E27FC236}">
                <a16:creationId xmlns:a16="http://schemas.microsoft.com/office/drawing/2014/main" id="{B520BF03-D855-44BC-892B-ADC36F1887BC}"/>
              </a:ext>
            </a:extLst>
          </p:cNvPr>
          <p:cNvSpPr txBox="1"/>
          <p:nvPr/>
        </p:nvSpPr>
        <p:spPr>
          <a:xfrm>
            <a:off x="467544" y="764704"/>
            <a:ext cx="6768752" cy="769441"/>
          </a:xfrm>
          <a:prstGeom prst="rect">
            <a:avLst/>
          </a:prstGeom>
          <a:noFill/>
        </p:spPr>
        <p:txBody>
          <a:bodyPr wrap="square" rtlCol="0">
            <a:spAutoFit/>
          </a:bodyPr>
          <a:lstStyle/>
          <a:p>
            <a:pPr algn="l"/>
            <a:r>
              <a:rPr lang="en-GB" sz="4400" b="1" dirty="0"/>
              <a:t>Proficiency in English Scale</a:t>
            </a:r>
          </a:p>
        </p:txBody>
      </p:sp>
    </p:spTree>
    <p:extLst>
      <p:ext uri="{BB962C8B-B14F-4D97-AF65-F5344CB8AC3E}">
        <p14:creationId xmlns:p14="http://schemas.microsoft.com/office/powerpoint/2010/main" val="1077447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016" y="430887"/>
            <a:ext cx="7596335" cy="1008112"/>
          </a:xfrm>
        </p:spPr>
        <p:txBody>
          <a:bodyPr/>
          <a:lstStyle/>
          <a:p>
            <a:pPr algn="ctr"/>
            <a:r>
              <a:rPr lang="en-GB" sz="4400" b="1" dirty="0"/>
              <a:t>EAL learners and policy</a:t>
            </a:r>
          </a:p>
        </p:txBody>
      </p:sp>
      <p:sp>
        <p:nvSpPr>
          <p:cNvPr id="2" name="TextBox 1">
            <a:extLst>
              <a:ext uri="{FF2B5EF4-FFF2-40B4-BE49-F238E27FC236}">
                <a16:creationId xmlns:a16="http://schemas.microsoft.com/office/drawing/2014/main" id="{F65B8AF6-1CE5-4395-B3B9-DC349DBDF5E8}"/>
              </a:ext>
            </a:extLst>
          </p:cNvPr>
          <p:cNvSpPr txBox="1"/>
          <p:nvPr/>
        </p:nvSpPr>
        <p:spPr>
          <a:xfrm>
            <a:off x="0" y="1164134"/>
            <a:ext cx="8856984" cy="5447645"/>
          </a:xfrm>
          <a:prstGeom prst="rect">
            <a:avLst/>
          </a:prstGeom>
          <a:noFill/>
        </p:spPr>
        <p:txBody>
          <a:bodyPr wrap="square" rtlCol="0">
            <a:spAutoFit/>
          </a:bodyPr>
          <a:lstStyle/>
          <a:p>
            <a:pPr marL="342900" indent="-342900" algn="l">
              <a:buFont typeface="Arial" panose="020B0604020202020204" pitchFamily="34" charset="0"/>
              <a:buChar char="•"/>
            </a:pPr>
            <a:r>
              <a:rPr lang="en-GB" sz="2000" dirty="0"/>
              <a:t>No separate National Curriculum for EAL learners</a:t>
            </a:r>
          </a:p>
          <a:p>
            <a:pPr algn="l"/>
            <a:endParaRPr lang="en-GB" sz="2000" dirty="0"/>
          </a:p>
          <a:p>
            <a:pPr marL="342900" indent="-342900" algn="l">
              <a:buFont typeface="Arial" panose="020B0604020202020204" pitchFamily="34" charset="0"/>
              <a:buChar char="•"/>
            </a:pPr>
            <a:r>
              <a:rPr lang="en-GB" sz="2000" dirty="0"/>
              <a:t>The DfE expect that effective teaching and learning for EAL pupils will happen through the National Curriculum. </a:t>
            </a:r>
          </a:p>
          <a:p>
            <a:pPr algn="l"/>
            <a:endParaRPr lang="en-GB" sz="2000" dirty="0"/>
          </a:p>
          <a:p>
            <a:pPr algn="l"/>
            <a:endParaRPr lang="en-GB" sz="2000" dirty="0"/>
          </a:p>
          <a:p>
            <a:pPr algn="l"/>
            <a:endParaRPr lang="en-GB" sz="2000" dirty="0"/>
          </a:p>
          <a:p>
            <a:pPr marL="342900" indent="-342900" algn="l">
              <a:buFont typeface="Arial" panose="020B0604020202020204" pitchFamily="34" charset="0"/>
              <a:buChar char="•"/>
            </a:pPr>
            <a:endParaRPr lang="en-GB" sz="2000" dirty="0"/>
          </a:p>
          <a:p>
            <a:pPr marL="342900" indent="-342900" algn="l">
              <a:buFont typeface="Arial" panose="020B0604020202020204" pitchFamily="34" charset="0"/>
              <a:buChar char="•"/>
            </a:pPr>
            <a:endParaRPr lang="en-GB" sz="2000" dirty="0"/>
          </a:p>
          <a:p>
            <a:pPr algn="l"/>
            <a:endParaRPr lang="en-GB" sz="2000" dirty="0"/>
          </a:p>
          <a:p>
            <a:pPr marL="342900" indent="-342900" algn="l">
              <a:buFont typeface="Arial" panose="020B0604020202020204" pitchFamily="34" charset="0"/>
              <a:buChar char="•"/>
            </a:pPr>
            <a:r>
              <a:rPr lang="en-GB" sz="2000" dirty="0"/>
              <a:t>The EIF doesn’t mention EAL learners specifically, but states that the curriculum should be designed to ‘give all learners ….the knowledge and cultural capital they need to succeed in life’.</a:t>
            </a:r>
          </a:p>
          <a:p>
            <a:pPr marL="342900" indent="-342900" algn="l">
              <a:buFont typeface="Arial" panose="020B0604020202020204" pitchFamily="34" charset="0"/>
              <a:buChar char="•"/>
            </a:pPr>
            <a:endParaRPr lang="en-GB" sz="2000" dirty="0"/>
          </a:p>
          <a:p>
            <a:pPr marL="342900" indent="-342900" algn="l">
              <a:buFont typeface="Arial" panose="020B0604020202020204" pitchFamily="34" charset="0"/>
              <a:buChar char="•"/>
            </a:pPr>
            <a:r>
              <a:rPr lang="en-GB" sz="2000" dirty="0"/>
              <a:t>Proficiency in English only assessed by schools between 2016 and 2018</a:t>
            </a:r>
          </a:p>
          <a:p>
            <a:pPr algn="l"/>
            <a:endParaRPr lang="en-GB" sz="2800" dirty="0"/>
          </a:p>
          <a:p>
            <a:pPr algn="ctr"/>
            <a:r>
              <a:rPr lang="en-GB" sz="2000" dirty="0">
                <a:solidFill>
                  <a:srgbClr val="7030A0"/>
                </a:solidFill>
              </a:rPr>
              <a:t>Which Teaching Standard mentions learners with English as an additional language?</a:t>
            </a:r>
          </a:p>
        </p:txBody>
      </p:sp>
      <p:pic>
        <p:nvPicPr>
          <p:cNvPr id="5" name="Picture 4">
            <a:extLst>
              <a:ext uri="{FF2B5EF4-FFF2-40B4-BE49-F238E27FC236}">
                <a16:creationId xmlns:a16="http://schemas.microsoft.com/office/drawing/2014/main" id="{9717AB56-8D01-4919-9BA2-A3BB72635CFE}"/>
              </a:ext>
            </a:extLst>
          </p:cNvPr>
          <p:cNvPicPr>
            <a:picLocks noChangeAspect="1"/>
          </p:cNvPicPr>
          <p:nvPr/>
        </p:nvPicPr>
        <p:blipFill>
          <a:blip r:embed="rId3"/>
          <a:stretch>
            <a:fillRect/>
          </a:stretch>
        </p:blipFill>
        <p:spPr>
          <a:xfrm>
            <a:off x="3096344" y="2540814"/>
            <a:ext cx="5760640" cy="1662624"/>
          </a:xfrm>
          <a:prstGeom prst="rect">
            <a:avLst/>
          </a:prstGeom>
        </p:spPr>
      </p:pic>
    </p:spTree>
    <p:extLst>
      <p:ext uri="{BB962C8B-B14F-4D97-AF65-F5344CB8AC3E}">
        <p14:creationId xmlns:p14="http://schemas.microsoft.com/office/powerpoint/2010/main" val="1494896079"/>
      </p:ext>
    </p:extLst>
  </p:cSld>
  <p:clrMapOvr>
    <a:masterClrMapping/>
  </p:clrMapOvr>
</p:sld>
</file>

<file path=ppt/theme/theme1.xml><?xml version="1.0" encoding="utf-8"?>
<a:theme xmlns:a="http://schemas.openxmlformats.org/drawingml/2006/main" name="Theme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txDef>
      <a:spPr>
        <a:noFill/>
      </a:spPr>
      <a:bodyPr wrap="square" rtlCol="0">
        <a:spAutoFit/>
      </a:bodyPr>
      <a:lstStyle>
        <a:defPPr algn="l">
          <a:defRPr sz="4400" b="1" dirty="0" smtClean="0"/>
        </a:defPPr>
      </a:lstStyle>
    </a:tx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 Warwick" id="{AD728C1F-E5E1-4CDF-A131-02E50B803B6B}" vid="{AA4F7EAB-00E4-4593-9CA6-2E087DCD4D3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 Warwick</Template>
  <TotalTime>9121</TotalTime>
  <Words>2654</Words>
  <Application>Microsoft Office PowerPoint</Application>
  <PresentationFormat>On-screen Show (4:3)</PresentationFormat>
  <Paragraphs>190</Paragraphs>
  <Slides>22</Slides>
  <Notes>14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22</vt:i4>
      </vt:variant>
    </vt:vector>
  </HeadingPairs>
  <TitlesOfParts>
    <vt:vector size="32" baseType="lpstr">
      <vt:lpstr>-apple-system</vt:lpstr>
      <vt:lpstr>Arial</vt:lpstr>
      <vt:lpstr>Calibri</vt:lpstr>
      <vt:lpstr>Georgia</vt:lpstr>
      <vt:lpstr>Helvetica Neue</vt:lpstr>
      <vt:lpstr>Maga-Book</vt:lpstr>
      <vt:lpstr>Times New Roman</vt:lpstr>
      <vt:lpstr>Theme Warwick</vt:lpstr>
      <vt:lpstr>1_Custom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Enquiry question</vt:lpstr>
      <vt:lpstr>Enquiry question</vt:lpstr>
      <vt:lpstr>Possible Social and cultural barriers</vt:lpstr>
      <vt:lpstr>Possible Learning  barriers</vt:lpstr>
      <vt:lpstr>The disadvantage gap: EPI Annual report</vt:lpstr>
      <vt:lpstr>The disadvantage gap</vt:lpstr>
      <vt:lpstr>Enquiry question</vt:lpstr>
      <vt:lpstr>Strategies to support EAL learners</vt:lpstr>
      <vt:lpstr>Strategies to support EAL learners</vt:lpstr>
      <vt:lpstr>Strategies to support EAL learners</vt:lpstr>
      <vt:lpstr>Case Studies </vt:lpstr>
      <vt:lpstr>Reflection</vt:lpstr>
      <vt:lpstr>References and Further Reading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Friesen, Rebecca</cp:lastModifiedBy>
  <cp:revision>304</cp:revision>
  <cp:lastPrinted>2022-01-13T13:03:35Z</cp:lastPrinted>
  <dcterms:created xsi:type="dcterms:W3CDTF">2014-05-15T12:10:19Z</dcterms:created>
  <dcterms:modified xsi:type="dcterms:W3CDTF">2022-01-17T14:08:38Z</dcterms:modified>
</cp:coreProperties>
</file>