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wmf" ContentType="image/x-wmf"/>
  <Default Extension="xml" ContentType="application/xml"/>
  <Default Extension="tiff" ContentType="image/tiff"/>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354" r:id="rId2"/>
    <p:sldId id="372" r:id="rId3"/>
    <p:sldId id="355" r:id="rId4"/>
    <p:sldId id="356" r:id="rId5"/>
    <p:sldId id="369" r:id="rId6"/>
    <p:sldId id="357" r:id="rId7"/>
    <p:sldId id="358" r:id="rId8"/>
    <p:sldId id="359" r:id="rId9"/>
    <p:sldId id="360" r:id="rId10"/>
    <p:sldId id="361" r:id="rId11"/>
    <p:sldId id="373" r:id="rId12"/>
    <p:sldId id="374" r:id="rId13"/>
    <p:sldId id="362" r:id="rId14"/>
    <p:sldId id="363" r:id="rId15"/>
    <p:sldId id="364" r:id="rId16"/>
    <p:sldId id="370" r:id="rId17"/>
    <p:sldId id="365" r:id="rId18"/>
    <p:sldId id="366" r:id="rId19"/>
    <p:sldId id="367" r:id="rId20"/>
    <p:sldId id="256" r:id="rId21"/>
    <p:sldId id="326" r:id="rId22"/>
    <p:sldId id="327" r:id="rId23"/>
    <p:sldId id="343" r:id="rId24"/>
    <p:sldId id="341" r:id="rId25"/>
    <p:sldId id="347" r:id="rId26"/>
    <p:sldId id="329" r:id="rId27"/>
    <p:sldId id="330" r:id="rId28"/>
    <p:sldId id="346" r:id="rId29"/>
    <p:sldId id="331" r:id="rId30"/>
    <p:sldId id="345" r:id="rId31"/>
    <p:sldId id="332" r:id="rId32"/>
    <p:sldId id="348" r:id="rId33"/>
    <p:sldId id="336" r:id="rId34"/>
    <p:sldId id="337" r:id="rId35"/>
    <p:sldId id="351" r:id="rId36"/>
    <p:sldId id="338" r:id="rId37"/>
    <p:sldId id="342" r:id="rId38"/>
    <p:sldId id="339" r:id="rId39"/>
    <p:sldId id="352" r:id="rId40"/>
    <p:sldId id="340" r:id="rId41"/>
    <p:sldId id="344" r:id="rId42"/>
    <p:sldId id="368"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53"/>
    <p:restoredTop sz="94681"/>
  </p:normalViewPr>
  <p:slideViewPr>
    <p:cSldViewPr snapToObjects="1">
      <p:cViewPr varScale="1">
        <p:scale>
          <a:sx n="62" d="100"/>
          <a:sy n="62" d="100"/>
        </p:scale>
        <p:origin x="1240" y="5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0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50"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customXml" Target="../customXml/item3.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578681-F3C1-364C-9D7D-81D79D0D90D4}" type="datetimeFigureOut">
              <a:rPr lang="en-US" smtClean="0"/>
              <a:pPr/>
              <a:t>1/7/2022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05203E-4C6D-F14A-AA74-EF316B6063DF}" type="slidenum">
              <a:rPr lang="en-US" smtClean="0"/>
              <a:pPr/>
              <a:t>‹#›</a:t>
            </a:fld>
            <a:endParaRPr lang="en-US"/>
          </a:p>
        </p:txBody>
      </p:sp>
    </p:spTree>
    <p:extLst>
      <p:ext uri="{BB962C8B-B14F-4D97-AF65-F5344CB8AC3E}">
        <p14:creationId xmlns:p14="http://schemas.microsoft.com/office/powerpoint/2010/main" val="4440755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Slide Image Placeholder 1"/>
          <p:cNvSpPr>
            <a:spLocks noGrp="1" noRot="1" noChangeAspect="1" noTextEdit="1"/>
          </p:cNvSpPr>
          <p:nvPr>
            <p:ph type="sldImg"/>
          </p:nvPr>
        </p:nvSpPr>
        <p:spPr>
          <a:xfrm>
            <a:off x="1144588" y="685800"/>
            <a:ext cx="4572000" cy="3429000"/>
          </a:xfrm>
          <a:ln/>
        </p:spPr>
      </p:sp>
      <p:sp>
        <p:nvSpPr>
          <p:cNvPr id="21401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Imagine summers day. Coach trip to seaside. I take you walk along the beach to a large cave. We all go inside deep into the dark. I tell youthat I am leaving you here. I leave with the only torch. HOW DO YOU FEEL?</a:t>
            </a:r>
          </a:p>
          <a:p>
            <a:pPr eaLnBrk="1" hangingPunct="1"/>
            <a:r>
              <a:rPr lang="en-US" altLang="en-US"/>
              <a:t>Response from audience.</a:t>
            </a:r>
          </a:p>
          <a:p>
            <a:pPr eaLnBrk="1" hangingPunct="1"/>
            <a:r>
              <a:rPr lang="en-US" altLang="en-US"/>
              <a:t>Ok. Now I say I\m not that cruel so I will leave you with a torch and a watch telling you I will be back in 10 minutes. HOW DO YOU FEEL ?</a:t>
            </a:r>
          </a:p>
          <a:p>
            <a:pPr eaLnBrk="1" hangingPunct="1"/>
            <a:r>
              <a:rPr lang="en-US" altLang="en-US"/>
              <a:t>Response from audience.</a:t>
            </a:r>
          </a:p>
          <a:p>
            <a:pPr eaLnBrk="1" hangingPunct="1"/>
            <a:r>
              <a:rPr lang="en-US" altLang="en-US"/>
              <a:t>Add motivator for achieving –Gin and tonic!</a:t>
            </a:r>
          </a:p>
          <a:p>
            <a:pPr eaLnBrk="1" hangingPunct="1"/>
            <a:r>
              <a:rPr lang="en-US" altLang="en-US"/>
              <a:t>Having experienced the dark cave gives us an insight into the day for children with ASD. By looking at strategies we are offering the torch AND THE WATCH. Looking at motivators we are offering the gin!.</a:t>
            </a:r>
          </a:p>
        </p:txBody>
      </p:sp>
      <p:sp>
        <p:nvSpPr>
          <p:cNvPr id="21402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1870" eaLnBrk="0" hangingPunct="0">
              <a:defRPr>
                <a:solidFill>
                  <a:schemeClr val="tx1"/>
                </a:solidFill>
                <a:latin typeface="Arial" charset="0"/>
              </a:defRPr>
            </a:lvl1pPr>
            <a:lvl2pPr marL="705060" indent="-271177" defTabSz="891870" eaLnBrk="0" hangingPunct="0">
              <a:defRPr>
                <a:solidFill>
                  <a:schemeClr val="tx1"/>
                </a:solidFill>
                <a:latin typeface="Arial" charset="0"/>
              </a:defRPr>
            </a:lvl2pPr>
            <a:lvl3pPr marL="1084707" indent="-216941" defTabSz="891870" eaLnBrk="0" hangingPunct="0">
              <a:defRPr>
                <a:solidFill>
                  <a:schemeClr val="tx1"/>
                </a:solidFill>
                <a:latin typeface="Arial" charset="0"/>
              </a:defRPr>
            </a:lvl3pPr>
            <a:lvl4pPr marL="1518590" indent="-216941" defTabSz="891870" eaLnBrk="0" hangingPunct="0">
              <a:defRPr>
                <a:solidFill>
                  <a:schemeClr val="tx1"/>
                </a:solidFill>
                <a:latin typeface="Arial" charset="0"/>
              </a:defRPr>
            </a:lvl4pPr>
            <a:lvl5pPr marL="1952473" indent="-216941" defTabSz="891870" eaLnBrk="0" hangingPunct="0">
              <a:defRPr>
                <a:solidFill>
                  <a:schemeClr val="tx1"/>
                </a:solidFill>
                <a:latin typeface="Arial" charset="0"/>
              </a:defRPr>
            </a:lvl5pPr>
            <a:lvl6pPr marL="2386355" indent="-216941" defTabSz="891870" eaLnBrk="0" fontAlgn="base" hangingPunct="0">
              <a:spcBef>
                <a:spcPct val="0"/>
              </a:spcBef>
              <a:spcAft>
                <a:spcPct val="0"/>
              </a:spcAft>
              <a:defRPr>
                <a:solidFill>
                  <a:schemeClr val="tx1"/>
                </a:solidFill>
                <a:latin typeface="Arial" charset="0"/>
              </a:defRPr>
            </a:lvl6pPr>
            <a:lvl7pPr marL="2820238" indent="-216941" defTabSz="891870" eaLnBrk="0" fontAlgn="base" hangingPunct="0">
              <a:spcBef>
                <a:spcPct val="0"/>
              </a:spcBef>
              <a:spcAft>
                <a:spcPct val="0"/>
              </a:spcAft>
              <a:defRPr>
                <a:solidFill>
                  <a:schemeClr val="tx1"/>
                </a:solidFill>
                <a:latin typeface="Arial" charset="0"/>
              </a:defRPr>
            </a:lvl7pPr>
            <a:lvl8pPr marL="3254121" indent="-216941" defTabSz="891870" eaLnBrk="0" fontAlgn="base" hangingPunct="0">
              <a:spcBef>
                <a:spcPct val="0"/>
              </a:spcBef>
              <a:spcAft>
                <a:spcPct val="0"/>
              </a:spcAft>
              <a:defRPr>
                <a:solidFill>
                  <a:schemeClr val="tx1"/>
                </a:solidFill>
                <a:latin typeface="Arial" charset="0"/>
              </a:defRPr>
            </a:lvl8pPr>
            <a:lvl9pPr marL="3688004" indent="-216941" defTabSz="891870" eaLnBrk="0" fontAlgn="base" hangingPunct="0">
              <a:spcBef>
                <a:spcPct val="0"/>
              </a:spcBef>
              <a:spcAft>
                <a:spcPct val="0"/>
              </a:spcAft>
              <a:defRPr>
                <a:solidFill>
                  <a:schemeClr val="tx1"/>
                </a:solidFill>
                <a:latin typeface="Arial" charset="0"/>
              </a:defRPr>
            </a:lvl9pPr>
          </a:lstStyle>
          <a:p>
            <a:pPr eaLnBrk="1" hangingPunct="1"/>
            <a:fld id="{17CA4A20-EFEC-4A24-9038-81FC413CEFDD}" type="slidenum">
              <a:rPr lang="en-GB" altLang="en-US" smtClean="0">
                <a:cs typeface="Arial" charset="0"/>
              </a:rPr>
              <a:pPr eaLnBrk="1" hangingPunct="1"/>
              <a:t>13</a:t>
            </a:fld>
            <a:endParaRPr lang="en-GB" altLang="en-US">
              <a:cs typeface="Arial" charset="0"/>
            </a:endParaRPr>
          </a:p>
        </p:txBody>
      </p:sp>
    </p:spTree>
    <p:extLst>
      <p:ext uri="{BB962C8B-B14F-4D97-AF65-F5344CB8AC3E}">
        <p14:creationId xmlns:p14="http://schemas.microsoft.com/office/powerpoint/2010/main" val="2334847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1/7/2022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1/7/2022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1/7/2022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1/7/2022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1/7/2022</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1/7/2022</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1/7/2022</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1/7/2022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3AA116C-A789-8D4D-92DF-2F960A5678EF}" type="datetimeFigureOut">
              <a:rPr lang="en-US" smtClean="0"/>
              <a:pPr/>
              <a:t>1/7/2022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6B72AFA-25C5-4A44-877C-052A84A941B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descr="corley compass.png"/>
          <p:cNvPicPr>
            <a:picLocks noChangeAspect="1"/>
          </p:cNvPicPr>
          <p:nvPr userDrawn="1"/>
        </p:nvPicPr>
        <p:blipFill>
          <a:blip r:embed="rId13"/>
          <a:stretch>
            <a:fillRect/>
          </a:stretch>
        </p:blipFill>
        <p:spPr>
          <a:xfrm>
            <a:off x="14784" y="5641645"/>
            <a:ext cx="1619672" cy="1216355"/>
          </a:xfrm>
          <a:prstGeom prst="rect">
            <a:avLst/>
          </a:prstGeom>
        </p:spPr>
      </p:pic>
      <p:pic>
        <p:nvPicPr>
          <p:cNvPr id="8" name="Picture 7"/>
          <p:cNvPicPr>
            <a:picLocks noChangeAspect="1"/>
          </p:cNvPicPr>
          <p:nvPr userDrawn="1"/>
        </p:nvPicPr>
        <p:blipFill>
          <a:blip r:embed="rId14"/>
          <a:stretch>
            <a:fillRect/>
          </a:stretch>
        </p:blipFill>
        <p:spPr>
          <a:xfrm>
            <a:off x="7668344" y="6237288"/>
            <a:ext cx="1180777" cy="49716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online-stopwatch.com/countdown-timer/"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124744"/>
            <a:ext cx="7772400" cy="2808312"/>
          </a:xfrm>
        </p:spPr>
        <p:txBody>
          <a:bodyPr>
            <a:normAutofit/>
          </a:bodyPr>
          <a:lstStyle/>
          <a:p>
            <a:r>
              <a:rPr lang="en-GB" sz="4000" b="1" dirty="0"/>
              <a:t>Overcoming barriers: autism- specific strategies for meeting the demands of a challenging curriculum</a:t>
            </a:r>
          </a:p>
        </p:txBody>
      </p:sp>
      <p:sp>
        <p:nvSpPr>
          <p:cNvPr id="5" name="TextBox 4"/>
          <p:cNvSpPr txBox="1"/>
          <p:nvPr/>
        </p:nvSpPr>
        <p:spPr>
          <a:xfrm>
            <a:off x="2051720" y="4077072"/>
            <a:ext cx="5256584" cy="2308324"/>
          </a:xfrm>
          <a:prstGeom prst="rect">
            <a:avLst/>
          </a:prstGeom>
          <a:noFill/>
        </p:spPr>
        <p:txBody>
          <a:bodyPr wrap="square" rtlCol="0">
            <a:spAutoFit/>
          </a:bodyPr>
          <a:lstStyle/>
          <a:p>
            <a:pPr algn="ctr"/>
            <a:r>
              <a:rPr lang="en-US" sz="2400" b="1" dirty="0" err="1"/>
              <a:t>Mrs</a:t>
            </a:r>
            <a:r>
              <a:rPr lang="en-US" sz="2400" b="1" dirty="0"/>
              <a:t> Sarah Rose </a:t>
            </a:r>
            <a:r>
              <a:rPr lang="en-US" sz="2400" dirty="0"/>
              <a:t>– Deputy </a:t>
            </a:r>
            <a:r>
              <a:rPr lang="en-US" sz="2400" dirty="0" err="1"/>
              <a:t>Headteacher</a:t>
            </a:r>
            <a:r>
              <a:rPr lang="en-US" sz="2400" dirty="0"/>
              <a:t>/</a:t>
            </a:r>
            <a:r>
              <a:rPr lang="en-US" sz="2400" dirty="0" err="1"/>
              <a:t>SENCo</a:t>
            </a:r>
            <a:endParaRPr lang="en-US" sz="2400" dirty="0"/>
          </a:p>
          <a:p>
            <a:pPr algn="ctr"/>
            <a:endParaRPr lang="en-US" sz="2400" dirty="0"/>
          </a:p>
          <a:p>
            <a:pPr algn="ctr"/>
            <a:r>
              <a:rPr lang="en-US" sz="2400" b="1" dirty="0" err="1"/>
              <a:t>Mrs</a:t>
            </a:r>
            <a:r>
              <a:rPr lang="en-US" sz="2400" b="1" dirty="0"/>
              <a:t> Kate </a:t>
            </a:r>
            <a:r>
              <a:rPr lang="en-US" sz="2400" b="1" dirty="0" err="1"/>
              <a:t>Foxon</a:t>
            </a:r>
            <a:r>
              <a:rPr lang="en-US" sz="2400" b="1" dirty="0"/>
              <a:t> </a:t>
            </a:r>
            <a:r>
              <a:rPr lang="en-US" sz="2400" dirty="0"/>
              <a:t>– Assistant </a:t>
            </a:r>
            <a:r>
              <a:rPr lang="en-US" sz="2400" dirty="0" err="1"/>
              <a:t>Headteacher</a:t>
            </a:r>
            <a:r>
              <a:rPr lang="en-US" sz="2400" dirty="0"/>
              <a:t>/Curriculum Lead for English</a:t>
            </a:r>
          </a:p>
        </p:txBody>
      </p:sp>
      <p:sp>
        <p:nvSpPr>
          <p:cNvPr id="6" name="TextBox 5"/>
          <p:cNvSpPr txBox="1"/>
          <p:nvPr/>
        </p:nvSpPr>
        <p:spPr>
          <a:xfrm>
            <a:off x="467544" y="467961"/>
            <a:ext cx="8424936" cy="584775"/>
          </a:xfrm>
          <a:prstGeom prst="rect">
            <a:avLst/>
          </a:prstGeom>
          <a:noFill/>
        </p:spPr>
        <p:txBody>
          <a:bodyPr wrap="square" rtlCol="0">
            <a:spAutoFit/>
          </a:bodyPr>
          <a:lstStyle/>
          <a:p>
            <a:pPr algn="ctr"/>
            <a:r>
              <a:rPr lang="en-US" sz="3200" dirty="0">
                <a:solidFill>
                  <a:srgbClr val="C00000"/>
                </a:solidFill>
              </a:rPr>
              <a:t>Inclusion Conference – University of Warwick</a:t>
            </a:r>
          </a:p>
        </p:txBody>
      </p:sp>
    </p:spTree>
    <p:extLst>
      <p:ext uri="{BB962C8B-B14F-4D97-AF65-F5344CB8AC3E}">
        <p14:creationId xmlns:p14="http://schemas.microsoft.com/office/powerpoint/2010/main" val="342724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8" descr="brai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7901" y="3294063"/>
            <a:ext cx="3097212" cy="271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7" descr="bra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3268662"/>
            <a:ext cx="3167062" cy="2781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5059" y="151384"/>
            <a:ext cx="7290054" cy="1499616"/>
          </a:xfrm>
        </p:spPr>
        <p:txBody>
          <a:bodyPr/>
          <a:lstStyle/>
          <a:p>
            <a:r>
              <a:rPr lang="en-GB" dirty="0">
                <a:latin typeface="Calibri" panose="020F0502020204030204" pitchFamily="34" charset="0"/>
              </a:rPr>
              <a:t>Current Research</a:t>
            </a:r>
          </a:p>
        </p:txBody>
      </p:sp>
      <p:sp>
        <p:nvSpPr>
          <p:cNvPr id="3" name="Content Placeholder 2"/>
          <p:cNvSpPr>
            <a:spLocks noGrp="1"/>
          </p:cNvSpPr>
          <p:nvPr>
            <p:ph idx="1"/>
          </p:nvPr>
        </p:nvSpPr>
        <p:spPr>
          <a:xfrm>
            <a:off x="457200" y="1600201"/>
            <a:ext cx="8229600" cy="1828800"/>
          </a:xfrm>
        </p:spPr>
        <p:txBody>
          <a:bodyPr/>
          <a:lstStyle/>
          <a:p>
            <a:pPr>
              <a:spcBef>
                <a:spcPct val="0"/>
              </a:spcBef>
              <a:buFontTx/>
              <a:buChar char="•"/>
            </a:pPr>
            <a:r>
              <a:rPr lang="en-GB" altLang="en-US" sz="3200" dirty="0">
                <a:latin typeface="Calibri" panose="020F0502020204030204" pitchFamily="34" charset="0"/>
              </a:rPr>
              <a:t>Impaired connectivity between different areas of the brain is implicated in autism.</a:t>
            </a:r>
          </a:p>
          <a:p>
            <a:pPr>
              <a:spcBef>
                <a:spcPct val="0"/>
              </a:spcBef>
              <a:buFontTx/>
              <a:buChar char="•"/>
            </a:pPr>
            <a:r>
              <a:rPr lang="en-GB" altLang="en-US" sz="3200" dirty="0">
                <a:latin typeface="Calibri" panose="020F0502020204030204" pitchFamily="34" charset="0"/>
              </a:rPr>
              <a:t>Object and people pathways.</a:t>
            </a:r>
          </a:p>
          <a:p>
            <a:endParaRPr lang="en-GB" dirty="0"/>
          </a:p>
        </p:txBody>
      </p:sp>
      <p:sp>
        <p:nvSpPr>
          <p:cNvPr id="5" name="Line 9"/>
          <p:cNvSpPr>
            <a:spLocks noChangeShapeType="1"/>
          </p:cNvSpPr>
          <p:nvPr/>
        </p:nvSpPr>
        <p:spPr bwMode="auto">
          <a:xfrm flipV="1">
            <a:off x="827089" y="4005262"/>
            <a:ext cx="2665412" cy="7143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 name="Line 11"/>
          <p:cNvSpPr>
            <a:spLocks noChangeShapeType="1"/>
          </p:cNvSpPr>
          <p:nvPr/>
        </p:nvSpPr>
        <p:spPr bwMode="auto">
          <a:xfrm>
            <a:off x="1116013" y="3716338"/>
            <a:ext cx="433387" cy="1439862"/>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 name="Line 13"/>
          <p:cNvSpPr>
            <a:spLocks noChangeShapeType="1"/>
          </p:cNvSpPr>
          <p:nvPr/>
        </p:nvSpPr>
        <p:spPr bwMode="auto">
          <a:xfrm>
            <a:off x="1692275" y="3644900"/>
            <a:ext cx="1800225" cy="1223963"/>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 name="Line 16"/>
          <p:cNvSpPr>
            <a:spLocks noChangeShapeType="1"/>
          </p:cNvSpPr>
          <p:nvPr/>
        </p:nvSpPr>
        <p:spPr bwMode="auto">
          <a:xfrm flipV="1">
            <a:off x="1403350" y="4005263"/>
            <a:ext cx="2159000" cy="86360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 name="Line 19"/>
          <p:cNvSpPr>
            <a:spLocks noChangeShapeType="1"/>
          </p:cNvSpPr>
          <p:nvPr/>
        </p:nvSpPr>
        <p:spPr bwMode="auto">
          <a:xfrm>
            <a:off x="827088" y="4365625"/>
            <a:ext cx="3168650" cy="71438"/>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 name="Line 20"/>
          <p:cNvSpPr>
            <a:spLocks noChangeShapeType="1"/>
          </p:cNvSpPr>
          <p:nvPr/>
        </p:nvSpPr>
        <p:spPr bwMode="auto">
          <a:xfrm flipH="1">
            <a:off x="2443326" y="4004582"/>
            <a:ext cx="936625" cy="129540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 name="Line 10"/>
          <p:cNvSpPr>
            <a:spLocks noChangeShapeType="1"/>
          </p:cNvSpPr>
          <p:nvPr/>
        </p:nvSpPr>
        <p:spPr bwMode="auto">
          <a:xfrm flipV="1">
            <a:off x="4860132" y="4005262"/>
            <a:ext cx="2664196" cy="7143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extLst>
      <p:ext uri="{BB962C8B-B14F-4D97-AF65-F5344CB8AC3E}">
        <p14:creationId xmlns:p14="http://schemas.microsoft.com/office/powerpoint/2010/main" val="906391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404664"/>
            <a:ext cx="4032448" cy="2585323"/>
          </a:xfrm>
          <a:prstGeom prst="rect">
            <a:avLst/>
          </a:prstGeom>
          <a:noFill/>
        </p:spPr>
        <p:txBody>
          <a:bodyPr wrap="square" rtlCol="0">
            <a:spAutoFit/>
          </a:bodyPr>
          <a:lstStyle/>
          <a:p>
            <a:r>
              <a:rPr lang="en-US" b="1" dirty="0">
                <a:solidFill>
                  <a:srgbClr val="C00000"/>
                </a:solidFill>
              </a:rPr>
              <a:t>Communication Skills</a:t>
            </a:r>
          </a:p>
          <a:p>
            <a:pPr marL="285750" indent="-285750">
              <a:buFont typeface="Arial" charset="0"/>
              <a:buChar char="•"/>
            </a:pPr>
            <a:r>
              <a:rPr lang="en-US" dirty="0"/>
              <a:t>Use visual strategies, such as schedules, photos, symbols</a:t>
            </a:r>
          </a:p>
          <a:p>
            <a:pPr marL="285750" indent="-285750">
              <a:buFont typeface="Arial" charset="0"/>
              <a:buChar char="•"/>
            </a:pPr>
            <a:r>
              <a:rPr lang="en-US" dirty="0"/>
              <a:t>Support Communication, PECS, technology, signs. </a:t>
            </a:r>
          </a:p>
          <a:p>
            <a:pPr marL="285750" indent="-285750">
              <a:buFont typeface="Arial" charset="0"/>
              <a:buChar char="•"/>
            </a:pPr>
            <a:r>
              <a:rPr lang="en-US" dirty="0"/>
              <a:t>Language, consider literal interpretations, avoid metaphors, similes, sarcasm.</a:t>
            </a:r>
          </a:p>
          <a:p>
            <a:pPr marL="285750" indent="-285750">
              <a:buFont typeface="Arial" charset="0"/>
              <a:buChar char="•"/>
            </a:pPr>
            <a:r>
              <a:rPr lang="en-US" dirty="0"/>
              <a:t>Give clear and precise instructions. </a:t>
            </a:r>
          </a:p>
        </p:txBody>
      </p:sp>
      <p:sp>
        <p:nvSpPr>
          <p:cNvPr id="3" name="TextBox 2"/>
          <p:cNvSpPr txBox="1"/>
          <p:nvPr/>
        </p:nvSpPr>
        <p:spPr>
          <a:xfrm>
            <a:off x="4788024" y="404664"/>
            <a:ext cx="4032448" cy="2031325"/>
          </a:xfrm>
          <a:prstGeom prst="rect">
            <a:avLst/>
          </a:prstGeom>
          <a:noFill/>
        </p:spPr>
        <p:txBody>
          <a:bodyPr wrap="square" rtlCol="0">
            <a:spAutoFit/>
          </a:bodyPr>
          <a:lstStyle/>
          <a:p>
            <a:r>
              <a:rPr lang="en-US" b="1" dirty="0">
                <a:solidFill>
                  <a:srgbClr val="C00000"/>
                </a:solidFill>
              </a:rPr>
              <a:t>Social Skills</a:t>
            </a:r>
          </a:p>
          <a:p>
            <a:pPr marL="285750" indent="-285750">
              <a:buFont typeface="Arial" charset="0"/>
              <a:buChar char="•"/>
            </a:pPr>
            <a:r>
              <a:rPr lang="en-US" dirty="0" err="1"/>
              <a:t>Utilise</a:t>
            </a:r>
            <a:r>
              <a:rPr lang="en-US" dirty="0"/>
              <a:t> social stores, they provide visual support and simple sentences. </a:t>
            </a:r>
          </a:p>
          <a:p>
            <a:pPr marL="285750" indent="-285750">
              <a:buFont typeface="Arial" charset="0"/>
              <a:buChar char="•"/>
            </a:pPr>
            <a:r>
              <a:rPr lang="en-US" dirty="0"/>
              <a:t>Ensure rules are understood, are structured and are simple. </a:t>
            </a:r>
          </a:p>
          <a:p>
            <a:pPr marL="285750" indent="-285750">
              <a:buFont typeface="Arial" charset="0"/>
              <a:buChar char="•"/>
            </a:pPr>
            <a:r>
              <a:rPr lang="en-US" dirty="0"/>
              <a:t>Help students identify choices and an awareness of consequences. </a:t>
            </a:r>
          </a:p>
        </p:txBody>
      </p:sp>
      <p:sp>
        <p:nvSpPr>
          <p:cNvPr id="4" name="TextBox 3"/>
          <p:cNvSpPr txBox="1"/>
          <p:nvPr/>
        </p:nvSpPr>
        <p:spPr>
          <a:xfrm>
            <a:off x="559768" y="3356992"/>
            <a:ext cx="4032448" cy="2031325"/>
          </a:xfrm>
          <a:prstGeom prst="rect">
            <a:avLst/>
          </a:prstGeom>
          <a:noFill/>
        </p:spPr>
        <p:txBody>
          <a:bodyPr wrap="square" rtlCol="0">
            <a:spAutoFit/>
          </a:bodyPr>
          <a:lstStyle/>
          <a:p>
            <a:r>
              <a:rPr lang="en-US" b="1" dirty="0">
                <a:solidFill>
                  <a:srgbClr val="C00000"/>
                </a:solidFill>
              </a:rPr>
              <a:t>Sensory</a:t>
            </a:r>
          </a:p>
          <a:p>
            <a:pPr marL="285750" indent="-285750">
              <a:buFont typeface="Arial" charset="0"/>
              <a:buChar char="•"/>
            </a:pPr>
            <a:r>
              <a:rPr lang="en-US" dirty="0"/>
              <a:t>Plan for coping strategies in the classroom, use of sensory tools and fidget items. </a:t>
            </a:r>
          </a:p>
          <a:p>
            <a:pPr marL="285750" indent="-285750">
              <a:buFont typeface="Arial" charset="0"/>
              <a:buChar char="•"/>
            </a:pPr>
            <a:r>
              <a:rPr lang="en-US" dirty="0"/>
              <a:t>Pinpoint individual sensory difficulties, needs, dislikes etc. </a:t>
            </a:r>
          </a:p>
          <a:p>
            <a:pPr marL="285750" indent="-285750">
              <a:buFont typeface="Arial" charset="0"/>
              <a:buChar char="•"/>
            </a:pPr>
            <a:r>
              <a:rPr lang="en-US" dirty="0" err="1"/>
              <a:t>Analyse</a:t>
            </a:r>
            <a:r>
              <a:rPr lang="en-US" dirty="0"/>
              <a:t>, adapt, avoid, </a:t>
            </a:r>
            <a:r>
              <a:rPr lang="en-US" dirty="0" err="1"/>
              <a:t>desensitise</a:t>
            </a:r>
            <a:r>
              <a:rPr lang="en-US" dirty="0"/>
              <a:t>.  </a:t>
            </a:r>
          </a:p>
        </p:txBody>
      </p:sp>
      <p:sp>
        <p:nvSpPr>
          <p:cNvPr id="5" name="TextBox 4"/>
          <p:cNvSpPr txBox="1"/>
          <p:nvPr/>
        </p:nvSpPr>
        <p:spPr>
          <a:xfrm>
            <a:off x="4788024" y="3212976"/>
            <a:ext cx="4032448" cy="3139321"/>
          </a:xfrm>
          <a:prstGeom prst="rect">
            <a:avLst/>
          </a:prstGeom>
          <a:noFill/>
        </p:spPr>
        <p:txBody>
          <a:bodyPr wrap="square" rtlCol="0">
            <a:spAutoFit/>
          </a:bodyPr>
          <a:lstStyle/>
          <a:p>
            <a:r>
              <a:rPr lang="en-US" b="1" dirty="0" err="1">
                <a:solidFill>
                  <a:srgbClr val="C00000"/>
                </a:solidFill>
              </a:rPr>
              <a:t>Behaviour</a:t>
            </a:r>
            <a:endParaRPr lang="en-US" b="1" dirty="0">
              <a:solidFill>
                <a:srgbClr val="C00000"/>
              </a:solidFill>
            </a:endParaRPr>
          </a:p>
          <a:p>
            <a:pPr marL="285750" indent="-285750">
              <a:buFont typeface="Arial" charset="0"/>
              <a:buChar char="•"/>
            </a:pPr>
            <a:r>
              <a:rPr lang="en-US" dirty="0"/>
              <a:t>Identify triggers, share this information. </a:t>
            </a:r>
          </a:p>
          <a:p>
            <a:pPr marL="285750" indent="-285750">
              <a:buFont typeface="Arial" charset="0"/>
              <a:buChar char="•"/>
            </a:pPr>
            <a:r>
              <a:rPr lang="en-US" dirty="0"/>
              <a:t>Praise good </a:t>
            </a:r>
            <a:r>
              <a:rPr lang="en-US" dirty="0" err="1"/>
              <a:t>behaviour</a:t>
            </a:r>
            <a:r>
              <a:rPr lang="en-US" dirty="0"/>
              <a:t>, publically or privately depending what they prefer. </a:t>
            </a:r>
          </a:p>
          <a:p>
            <a:pPr marL="285750" indent="-285750">
              <a:buFont typeface="Arial" charset="0"/>
              <a:buChar char="•"/>
            </a:pPr>
            <a:r>
              <a:rPr lang="en-US" dirty="0"/>
              <a:t>Develop strategies, allow a cooling off period, have rewards based on special interests. </a:t>
            </a:r>
          </a:p>
          <a:p>
            <a:pPr marL="285750" indent="-285750">
              <a:buFont typeface="Arial" charset="0"/>
              <a:buChar char="•"/>
            </a:pPr>
            <a:r>
              <a:rPr lang="en-US" dirty="0"/>
              <a:t>Be clear about changes in routine.</a:t>
            </a:r>
          </a:p>
          <a:p>
            <a:pPr marL="285750" indent="-285750">
              <a:buFont typeface="Arial" charset="0"/>
              <a:buChar char="•"/>
            </a:pPr>
            <a:r>
              <a:rPr lang="en-US" dirty="0"/>
              <a:t>Make tasks clear and achievable. </a:t>
            </a:r>
          </a:p>
          <a:p>
            <a:endParaRPr lang="en-US" b="1" dirty="0">
              <a:solidFill>
                <a:srgbClr val="C00000"/>
              </a:solidFill>
            </a:endParaRPr>
          </a:p>
        </p:txBody>
      </p:sp>
    </p:spTree>
    <p:extLst>
      <p:ext uri="{BB962C8B-B14F-4D97-AF65-F5344CB8AC3E}">
        <p14:creationId xmlns:p14="http://schemas.microsoft.com/office/powerpoint/2010/main" val="441824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290266"/>
          </a:xfrm>
        </p:spPr>
        <p:txBody>
          <a:bodyPr anchor="t" anchorCtr="0">
            <a:normAutofit/>
          </a:bodyPr>
          <a:lstStyle/>
          <a:p>
            <a:r>
              <a:rPr lang="en-US" sz="2800" dirty="0">
                <a:solidFill>
                  <a:srgbClr val="C00000"/>
                </a:solidFill>
              </a:rPr>
              <a:t>Theory of Mind</a:t>
            </a:r>
            <a:br>
              <a:rPr lang="en-US" sz="2800" dirty="0">
                <a:solidFill>
                  <a:srgbClr val="C00000"/>
                </a:solidFill>
              </a:rPr>
            </a:br>
            <a:r>
              <a:rPr lang="en-US" sz="2200" dirty="0"/>
              <a:t>Theory of mind is an important social-cognitive skill that involves the ability to think about mental states, both your own and those of others. It encompasses the ability to attribute mental states, including emotions, desires, beliefs, and knowledge. It is knowing who you are and who others are around you. </a:t>
            </a:r>
          </a:p>
        </p:txBody>
      </p:sp>
      <p:sp>
        <p:nvSpPr>
          <p:cNvPr id="3" name="Content Placeholder 2"/>
          <p:cNvSpPr>
            <a:spLocks noGrp="1"/>
          </p:cNvSpPr>
          <p:nvPr>
            <p:ph sz="half" idx="1"/>
          </p:nvPr>
        </p:nvSpPr>
        <p:spPr>
          <a:xfrm>
            <a:off x="609600" y="2600052"/>
            <a:ext cx="4038600" cy="3888432"/>
          </a:xfrm>
        </p:spPr>
        <p:txBody>
          <a:bodyPr>
            <a:normAutofit fontScale="70000" lnSpcReduction="20000"/>
          </a:bodyPr>
          <a:lstStyle/>
          <a:p>
            <a:pPr marL="0" indent="0" algn="ctr">
              <a:buNone/>
            </a:pPr>
            <a:r>
              <a:rPr lang="en-US" sz="3600" dirty="0">
                <a:solidFill>
                  <a:srgbClr val="C00000"/>
                </a:solidFill>
              </a:rPr>
              <a:t>Central Coherence</a:t>
            </a:r>
          </a:p>
          <a:p>
            <a:pPr marL="0" indent="0" algn="ctr">
              <a:lnSpc>
                <a:spcPct val="120000"/>
              </a:lnSpc>
              <a:buNone/>
            </a:pPr>
            <a:r>
              <a:rPr lang="en-US" dirty="0"/>
              <a:t>In their interactions with the environment, or in recalling information most individuals will recall an overall impression or the gist of something Individuals on the autism spectrum tend to be more, focused on details; this can often be at the expense of understanding the actual meaning or appreciating the nature of a situation or context. </a:t>
            </a:r>
          </a:p>
        </p:txBody>
      </p:sp>
      <p:sp>
        <p:nvSpPr>
          <p:cNvPr id="4" name="Content Placeholder 3"/>
          <p:cNvSpPr>
            <a:spLocks noGrp="1"/>
          </p:cNvSpPr>
          <p:nvPr>
            <p:ph sz="half" idx="2"/>
          </p:nvPr>
        </p:nvSpPr>
        <p:spPr>
          <a:xfrm>
            <a:off x="4648200" y="2600052"/>
            <a:ext cx="4038600" cy="3888432"/>
          </a:xfrm>
        </p:spPr>
        <p:txBody>
          <a:bodyPr>
            <a:normAutofit fontScale="70000" lnSpcReduction="20000"/>
          </a:bodyPr>
          <a:lstStyle/>
          <a:p>
            <a:pPr marL="0" indent="0" algn="ctr">
              <a:buNone/>
            </a:pPr>
            <a:r>
              <a:rPr lang="en-US" sz="4000" dirty="0">
                <a:solidFill>
                  <a:srgbClr val="C00000"/>
                </a:solidFill>
              </a:rPr>
              <a:t>Executive</a:t>
            </a:r>
            <a:r>
              <a:rPr lang="en-US" dirty="0">
                <a:solidFill>
                  <a:srgbClr val="C00000"/>
                </a:solidFill>
              </a:rPr>
              <a:t> </a:t>
            </a:r>
            <a:r>
              <a:rPr lang="en-US" sz="4000" dirty="0">
                <a:solidFill>
                  <a:srgbClr val="C00000"/>
                </a:solidFill>
              </a:rPr>
              <a:t>Functioning</a:t>
            </a:r>
          </a:p>
          <a:p>
            <a:pPr marL="0" indent="0" algn="ctr">
              <a:buNone/>
            </a:pPr>
            <a:r>
              <a:rPr lang="en-US" sz="2600" dirty="0">
                <a:solidFill>
                  <a:srgbClr val="C00000"/>
                </a:solidFill>
              </a:rPr>
              <a:t>Executive Functioning is a set of mental skills that help you get things done, they help you. </a:t>
            </a:r>
          </a:p>
          <a:p>
            <a:r>
              <a:rPr lang="en-US" sz="2600" dirty="0">
                <a:solidFill>
                  <a:srgbClr val="C00000"/>
                </a:solidFill>
              </a:rPr>
              <a:t>Manage time</a:t>
            </a:r>
          </a:p>
          <a:p>
            <a:r>
              <a:rPr lang="en-US" sz="2600" dirty="0">
                <a:solidFill>
                  <a:srgbClr val="C00000"/>
                </a:solidFill>
              </a:rPr>
              <a:t>Pay attention</a:t>
            </a:r>
          </a:p>
          <a:p>
            <a:r>
              <a:rPr lang="en-US" sz="2600" dirty="0">
                <a:solidFill>
                  <a:srgbClr val="C00000"/>
                </a:solidFill>
              </a:rPr>
              <a:t>Switch focus</a:t>
            </a:r>
          </a:p>
          <a:p>
            <a:r>
              <a:rPr lang="en-US" sz="2600" dirty="0">
                <a:solidFill>
                  <a:srgbClr val="C00000"/>
                </a:solidFill>
              </a:rPr>
              <a:t>Plan and organize</a:t>
            </a:r>
          </a:p>
          <a:p>
            <a:r>
              <a:rPr lang="en-US" sz="2600" dirty="0">
                <a:solidFill>
                  <a:srgbClr val="C00000"/>
                </a:solidFill>
              </a:rPr>
              <a:t>Remember details</a:t>
            </a:r>
          </a:p>
          <a:p>
            <a:r>
              <a:rPr lang="en-US" sz="2600" dirty="0">
                <a:solidFill>
                  <a:srgbClr val="C00000"/>
                </a:solidFill>
              </a:rPr>
              <a:t>Avoid saying or doing the wrong thing</a:t>
            </a:r>
          </a:p>
          <a:p>
            <a:r>
              <a:rPr lang="en-US" sz="2600" dirty="0">
                <a:solidFill>
                  <a:srgbClr val="C00000"/>
                </a:solidFill>
              </a:rPr>
              <a:t>Do things based on your experience</a:t>
            </a:r>
          </a:p>
          <a:p>
            <a:r>
              <a:rPr lang="en-US" sz="2600" dirty="0">
                <a:solidFill>
                  <a:srgbClr val="C00000"/>
                </a:solidFill>
              </a:rPr>
              <a:t>Multitask</a:t>
            </a:r>
          </a:p>
        </p:txBody>
      </p:sp>
    </p:spTree>
    <p:extLst>
      <p:ext uri="{BB962C8B-B14F-4D97-AF65-F5344CB8AC3E}">
        <p14:creationId xmlns:p14="http://schemas.microsoft.com/office/powerpoint/2010/main" val="15532058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Rectangle 2"/>
          <p:cNvSpPr>
            <a:spLocks noGrp="1" noChangeArrowheads="1"/>
          </p:cNvSpPr>
          <p:nvPr>
            <p:ph type="title"/>
          </p:nvPr>
        </p:nvSpPr>
        <p:spPr/>
        <p:txBody>
          <a:bodyPr/>
          <a:lstStyle/>
          <a:p>
            <a:pPr eaLnBrk="1" hangingPunct="1"/>
            <a:r>
              <a:rPr lang="en-GB" altLang="en-US"/>
              <a:t>Executive Functioning is...</a:t>
            </a:r>
          </a:p>
        </p:txBody>
      </p:sp>
      <p:sp>
        <p:nvSpPr>
          <p:cNvPr id="24581" name="Content Placeholder 5"/>
          <p:cNvSpPr>
            <a:spLocks noGrp="1"/>
          </p:cNvSpPr>
          <p:nvPr>
            <p:ph idx="1"/>
          </p:nvPr>
        </p:nvSpPr>
        <p:spPr>
          <a:xfrm>
            <a:off x="457200" y="1600200"/>
            <a:ext cx="8229600" cy="4853136"/>
          </a:xfrm>
        </p:spPr>
        <p:txBody>
          <a:bodyPr>
            <a:normAutofit/>
          </a:bodyPr>
          <a:lstStyle/>
          <a:p>
            <a:pPr algn="ctr" eaLnBrk="1" hangingPunct="1">
              <a:buFontTx/>
              <a:buNone/>
              <a:defRPr/>
            </a:pPr>
            <a:r>
              <a:rPr lang="en-GB" dirty="0"/>
              <a:t> </a:t>
            </a:r>
          </a:p>
          <a:p>
            <a:pPr algn="ctr" eaLnBrk="1" hangingPunct="1">
              <a:buFontTx/>
              <a:buNone/>
              <a:defRPr/>
            </a:pPr>
            <a:endParaRPr lang="en-GB" dirty="0"/>
          </a:p>
          <a:p>
            <a:pPr algn="ctr" eaLnBrk="1" hangingPunct="1">
              <a:buFontTx/>
              <a:buNone/>
              <a:defRPr/>
            </a:pPr>
            <a:endParaRPr lang="en-GB" dirty="0"/>
          </a:p>
          <a:p>
            <a:pPr algn="ctr" eaLnBrk="1" hangingPunct="1">
              <a:buFontTx/>
              <a:buNone/>
              <a:defRPr/>
            </a:pPr>
            <a:endParaRPr lang="en-GB" dirty="0"/>
          </a:p>
          <a:p>
            <a:pPr algn="ctr" eaLnBrk="1" hangingPunct="1">
              <a:buFontTx/>
              <a:buNone/>
              <a:defRPr/>
            </a:pPr>
            <a:endParaRPr lang="en-GB" dirty="0"/>
          </a:p>
          <a:p>
            <a:pPr algn="ctr" eaLnBrk="1" hangingPunct="1">
              <a:buFontTx/>
              <a:buNone/>
              <a:defRPr/>
            </a:pPr>
            <a:endParaRPr lang="en-GB" dirty="0"/>
          </a:p>
          <a:p>
            <a:pPr algn="ctr" eaLnBrk="1" hangingPunct="1">
              <a:buFontTx/>
              <a:buNone/>
              <a:defRPr/>
            </a:pPr>
            <a:r>
              <a:rPr lang="en-GB" dirty="0"/>
              <a:t>  The ability to plan higher level thoughts and actions.</a:t>
            </a:r>
          </a:p>
          <a:p>
            <a:pPr algn="ctr" eaLnBrk="1" hangingPunct="1">
              <a:buFontTx/>
              <a:buNone/>
              <a:defRPr/>
            </a:pPr>
            <a:endParaRPr lang="en-GB" dirty="0"/>
          </a:p>
          <a:p>
            <a:pPr eaLnBrk="1" hangingPunct="1">
              <a:buFontTx/>
              <a:buNone/>
              <a:defRPr/>
            </a:pPr>
            <a:endParaRPr lang="en-GB" dirty="0"/>
          </a:p>
        </p:txBody>
      </p:sp>
      <p:pic>
        <p:nvPicPr>
          <p:cNvPr id="73734" name="Picture 12" descr="MC900187587[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1341439"/>
            <a:ext cx="1888927" cy="2223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8095108"/>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pPr eaLnBrk="1" hangingPunct="1"/>
            <a:r>
              <a:rPr lang="en-GB" altLang="en-US"/>
              <a:t>Executive Functioning </a:t>
            </a:r>
          </a:p>
        </p:txBody>
      </p:sp>
      <p:sp>
        <p:nvSpPr>
          <p:cNvPr id="74755" name="Content Placeholder 2"/>
          <p:cNvSpPr>
            <a:spLocks noGrp="1"/>
          </p:cNvSpPr>
          <p:nvPr>
            <p:ph idx="1"/>
          </p:nvPr>
        </p:nvSpPr>
        <p:spPr/>
        <p:txBody>
          <a:bodyPr/>
          <a:lstStyle/>
          <a:p>
            <a:pPr marL="0" eaLnBrk="1" hangingPunct="1"/>
            <a:r>
              <a:rPr lang="en-GB" altLang="en-US" dirty="0"/>
              <a:t>Common to many other disorders, e.g. ADHD, Dyslexia, Dyspraxia, </a:t>
            </a:r>
            <a:r>
              <a:rPr lang="en-GB" altLang="en-US" dirty="0" err="1"/>
              <a:t>etc</a:t>
            </a:r>
            <a:endParaRPr lang="en-GB" altLang="en-US" dirty="0"/>
          </a:p>
          <a:p>
            <a:pPr marL="0" eaLnBrk="1" hangingPunct="1"/>
            <a:endParaRPr lang="en-GB" altLang="en-US" dirty="0"/>
          </a:p>
          <a:p>
            <a:pPr marL="0" eaLnBrk="1" hangingPunct="1"/>
            <a:r>
              <a:rPr lang="en-GB" altLang="en-US" dirty="0"/>
              <a:t>Works like an orchestra conductor co-ordinating a set of skills – without good EF, no-one knows when to play, at what tempo, in what key, when to start/finish or even what to play!</a:t>
            </a:r>
          </a:p>
          <a:p>
            <a:pPr eaLnBrk="1" hangingPunct="1"/>
            <a:endParaRPr lang="en-GB" altLang="en-US" dirty="0"/>
          </a:p>
        </p:txBody>
      </p:sp>
    </p:spTree>
    <p:extLst>
      <p:ext uri="{BB962C8B-B14F-4D97-AF65-F5344CB8AC3E}">
        <p14:creationId xmlns:p14="http://schemas.microsoft.com/office/powerpoint/2010/main" val="9200835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lstStyle/>
          <a:p>
            <a:pPr eaLnBrk="1" hangingPunct="1"/>
            <a:r>
              <a:rPr lang="en-GB" altLang="en-US"/>
              <a:t>Good Analogy….</a:t>
            </a:r>
          </a:p>
        </p:txBody>
      </p:sp>
      <p:sp>
        <p:nvSpPr>
          <p:cNvPr id="75779" name="Content Placeholder 2"/>
          <p:cNvSpPr>
            <a:spLocks noGrp="1"/>
          </p:cNvSpPr>
          <p:nvPr>
            <p:ph idx="1"/>
          </p:nvPr>
        </p:nvSpPr>
        <p:spPr>
          <a:xfrm>
            <a:off x="457200" y="1419209"/>
            <a:ext cx="8229600" cy="4525963"/>
          </a:xfrm>
        </p:spPr>
        <p:txBody>
          <a:bodyPr>
            <a:normAutofit fontScale="92500" lnSpcReduction="10000"/>
          </a:bodyPr>
          <a:lstStyle/>
          <a:p>
            <a:pPr marL="0" eaLnBrk="1" hangingPunct="1">
              <a:lnSpc>
                <a:spcPct val="110000"/>
              </a:lnSpc>
            </a:pPr>
            <a:r>
              <a:rPr lang="en-GB" altLang="en-US" dirty="0"/>
              <a:t>Having poor Executive Functioning is like a filing cabinet with no file dividers therefore very difficult to catalogue, file, sort, order, prioritise etc.</a:t>
            </a:r>
          </a:p>
          <a:p>
            <a:pPr marL="0" eaLnBrk="1" hangingPunct="1">
              <a:lnSpc>
                <a:spcPct val="110000"/>
              </a:lnSpc>
            </a:pPr>
            <a:r>
              <a:rPr lang="en-GB" altLang="en-US" dirty="0"/>
              <a:t>How do you know which drawer to go to when trying to locate a file?</a:t>
            </a:r>
          </a:p>
          <a:p>
            <a:pPr marL="0" eaLnBrk="1" hangingPunct="1">
              <a:lnSpc>
                <a:spcPct val="110000"/>
              </a:lnSpc>
            </a:pPr>
            <a:endParaRPr lang="en-GB" altLang="en-US" dirty="0"/>
          </a:p>
          <a:p>
            <a:pPr marL="0">
              <a:lnSpc>
                <a:spcPct val="110000"/>
              </a:lnSpc>
            </a:pPr>
            <a:r>
              <a:rPr lang="en-GB" dirty="0"/>
              <a:t>How do you think this relates to a GCSE Curriculum and what challenges could it pose for a student with autism?</a:t>
            </a:r>
          </a:p>
          <a:p>
            <a:pPr eaLnBrk="1" hangingPunct="1"/>
            <a:endParaRPr lang="en-GB" altLang="en-US" dirty="0"/>
          </a:p>
        </p:txBody>
      </p:sp>
    </p:spTree>
    <p:extLst>
      <p:ext uri="{BB962C8B-B14F-4D97-AF65-F5344CB8AC3E}">
        <p14:creationId xmlns:p14="http://schemas.microsoft.com/office/powerpoint/2010/main" val="25588471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74242"/>
          </a:xfrm>
        </p:spPr>
        <p:txBody>
          <a:bodyPr>
            <a:normAutofit fontScale="90000"/>
          </a:bodyPr>
          <a:lstStyle/>
          <a:p>
            <a:r>
              <a:rPr lang="en-GB" dirty="0"/>
              <a:t>What challenges might someone with poor executive functioning face when studying a GCSE curriculum? </a:t>
            </a:r>
            <a:endParaRPr lang="en-US" dirty="0"/>
          </a:p>
        </p:txBody>
      </p:sp>
      <p:pic>
        <p:nvPicPr>
          <p:cNvPr id="4" name="Picture 3"/>
          <p:cNvPicPr>
            <a:picLocks noChangeAspect="1"/>
          </p:cNvPicPr>
          <p:nvPr/>
        </p:nvPicPr>
        <p:blipFill>
          <a:blip r:embed="rId2"/>
          <a:stretch>
            <a:fillRect/>
          </a:stretch>
        </p:blipFill>
        <p:spPr>
          <a:xfrm>
            <a:off x="2195736" y="2708920"/>
            <a:ext cx="5083299" cy="3579490"/>
          </a:xfrm>
          <a:prstGeom prst="rect">
            <a:avLst/>
          </a:prstGeom>
        </p:spPr>
      </p:pic>
    </p:spTree>
    <p:extLst>
      <p:ext uri="{BB962C8B-B14F-4D97-AF65-F5344CB8AC3E}">
        <p14:creationId xmlns:p14="http://schemas.microsoft.com/office/powerpoint/2010/main" val="12579298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3204" y="908720"/>
            <a:ext cx="8229600" cy="5400600"/>
          </a:xfrm>
        </p:spPr>
        <p:txBody>
          <a:bodyPr>
            <a:normAutofit fontScale="92500" lnSpcReduction="20000"/>
          </a:bodyPr>
          <a:lstStyle/>
          <a:p>
            <a:pPr eaLnBrk="1" hangingPunct="1">
              <a:defRPr/>
            </a:pPr>
            <a:r>
              <a:rPr lang="en-GB" sz="2200" dirty="0"/>
              <a:t>Working out what skills are needed to answer a specific question</a:t>
            </a:r>
          </a:p>
          <a:p>
            <a:pPr eaLnBrk="1" hangingPunct="1">
              <a:defRPr/>
            </a:pPr>
            <a:r>
              <a:rPr lang="en-GB" sz="2200" dirty="0"/>
              <a:t>Working out what equipment is needed for an exam </a:t>
            </a:r>
            <a:r>
              <a:rPr lang="en-GB" sz="2200" dirty="0" err="1"/>
              <a:t>eg</a:t>
            </a:r>
            <a:r>
              <a:rPr lang="en-GB" sz="2200" dirty="0"/>
              <a:t> Calculator Maths Exam, Technology practical. </a:t>
            </a:r>
          </a:p>
          <a:p>
            <a:pPr eaLnBrk="1" hangingPunct="1">
              <a:defRPr/>
            </a:pPr>
            <a:r>
              <a:rPr lang="en-GB" sz="2200" dirty="0"/>
              <a:t> Getting started on a task or exam question, particularly without prompts. </a:t>
            </a:r>
          </a:p>
          <a:p>
            <a:pPr eaLnBrk="1" hangingPunct="1">
              <a:defRPr/>
            </a:pPr>
            <a:r>
              <a:rPr lang="en-GB" sz="2200" dirty="0"/>
              <a:t>Working out how long to spend on a task/how long you have left (how many marks allocated)</a:t>
            </a:r>
          </a:p>
          <a:p>
            <a:pPr eaLnBrk="1" hangingPunct="1">
              <a:defRPr/>
            </a:pPr>
            <a:r>
              <a:rPr lang="en-GB" sz="2200" dirty="0"/>
              <a:t>Working out how/where to start a task/piece of writing, even with an image prompt. </a:t>
            </a:r>
          </a:p>
          <a:p>
            <a:pPr eaLnBrk="1" hangingPunct="1">
              <a:defRPr/>
            </a:pPr>
            <a:r>
              <a:rPr lang="en-GB" sz="2200" dirty="0"/>
              <a:t>Working out what order to do tasks in</a:t>
            </a:r>
          </a:p>
          <a:p>
            <a:pPr eaLnBrk="1" hangingPunct="1">
              <a:defRPr/>
            </a:pPr>
            <a:r>
              <a:rPr lang="en-GB" sz="2200" dirty="0"/>
              <a:t>Working out what to do if you get stuck on a question</a:t>
            </a:r>
          </a:p>
          <a:p>
            <a:pPr eaLnBrk="1" hangingPunct="1">
              <a:defRPr/>
            </a:pPr>
            <a:r>
              <a:rPr lang="en-GB" sz="2200" dirty="0"/>
              <a:t>Remembering what to remember!</a:t>
            </a:r>
          </a:p>
          <a:p>
            <a:pPr eaLnBrk="1" hangingPunct="1">
              <a:defRPr/>
            </a:pPr>
            <a:r>
              <a:rPr lang="en-GB" sz="2200" dirty="0"/>
              <a:t>Knowing what information is important.</a:t>
            </a:r>
          </a:p>
          <a:p>
            <a:pPr eaLnBrk="1" hangingPunct="1">
              <a:defRPr/>
            </a:pPr>
            <a:r>
              <a:rPr lang="en-GB" sz="2200" dirty="0"/>
              <a:t>How to prioritise for revision.</a:t>
            </a:r>
          </a:p>
          <a:p>
            <a:pPr eaLnBrk="1" hangingPunct="1">
              <a:defRPr/>
            </a:pPr>
            <a:r>
              <a:rPr lang="en-GB" sz="2200" dirty="0"/>
              <a:t>Using information from your memory to do a task (working memory)</a:t>
            </a:r>
          </a:p>
          <a:p>
            <a:pPr eaLnBrk="1" hangingPunct="1">
              <a:defRPr/>
            </a:pPr>
            <a:r>
              <a:rPr lang="en-GB" sz="2200" dirty="0"/>
              <a:t>Being able to evaluate your own work</a:t>
            </a:r>
          </a:p>
          <a:p>
            <a:pPr eaLnBrk="1" hangingPunct="1">
              <a:defRPr/>
            </a:pPr>
            <a:r>
              <a:rPr lang="en-GB" sz="2200" dirty="0"/>
              <a:t>Learning from your mistakes</a:t>
            </a:r>
          </a:p>
          <a:p>
            <a:pPr eaLnBrk="1" hangingPunct="1">
              <a:defRPr/>
            </a:pPr>
            <a:r>
              <a:rPr lang="en-GB" sz="2200" dirty="0"/>
              <a:t>Knowing when to stop, especially when extra pages are provided. </a:t>
            </a:r>
          </a:p>
          <a:p>
            <a:pPr eaLnBrk="1" hangingPunct="1">
              <a:defRPr/>
            </a:pPr>
            <a:endParaRPr lang="en-GB" dirty="0"/>
          </a:p>
        </p:txBody>
      </p:sp>
      <p:sp>
        <p:nvSpPr>
          <p:cNvPr id="5" name="TextBox 4"/>
          <p:cNvSpPr txBox="1"/>
          <p:nvPr/>
        </p:nvSpPr>
        <p:spPr>
          <a:xfrm>
            <a:off x="323528" y="188640"/>
            <a:ext cx="8568952" cy="523220"/>
          </a:xfrm>
          <a:prstGeom prst="rect">
            <a:avLst/>
          </a:prstGeom>
          <a:noFill/>
        </p:spPr>
        <p:txBody>
          <a:bodyPr wrap="square" rtlCol="0">
            <a:spAutoFit/>
          </a:bodyPr>
          <a:lstStyle/>
          <a:p>
            <a:pPr algn="ctr"/>
            <a:r>
              <a:rPr lang="en-US" sz="2800" b="1" dirty="0"/>
              <a:t>Executive Functioning challenges in a GCSE Curriculum </a:t>
            </a:r>
          </a:p>
        </p:txBody>
      </p:sp>
    </p:spTree>
    <p:extLst>
      <p:ext uri="{BB962C8B-B14F-4D97-AF65-F5344CB8AC3E}">
        <p14:creationId xmlns:p14="http://schemas.microsoft.com/office/powerpoint/2010/main" val="2175835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9266" name="Rectangle 2"/>
          <p:cNvSpPr>
            <a:spLocks noGrp="1" noChangeArrowheads="1"/>
          </p:cNvSpPr>
          <p:nvPr>
            <p:ph type="title" idx="4294967295"/>
          </p:nvPr>
        </p:nvSpPr>
        <p:spPr>
          <a:xfrm>
            <a:off x="473869" y="260648"/>
            <a:ext cx="8072437" cy="1143000"/>
          </a:xfrm>
        </p:spPr>
        <p:txBody>
          <a:bodyPr>
            <a:noAutofit/>
          </a:bodyPr>
          <a:lstStyle/>
          <a:p>
            <a:pPr eaLnBrk="1" hangingPunct="1"/>
            <a:r>
              <a:rPr lang="en-GB" altLang="en-US" sz="3200" b="1" dirty="0"/>
              <a:t>Corley Centre best practice to overcome these challenges. </a:t>
            </a:r>
            <a:r>
              <a:rPr lang="en-GB" altLang="en-US" sz="2800" b="1" dirty="0"/>
              <a:t> </a:t>
            </a:r>
            <a:endParaRPr lang="en-US" altLang="en-US" sz="2800" b="1" dirty="0"/>
          </a:p>
        </p:txBody>
      </p:sp>
      <p:sp>
        <p:nvSpPr>
          <p:cNvPr id="139267" name="Rectangle 3"/>
          <p:cNvSpPr>
            <a:spLocks noGrp="1" noChangeArrowheads="1"/>
          </p:cNvSpPr>
          <p:nvPr>
            <p:ph type="body" idx="4294967295"/>
          </p:nvPr>
        </p:nvSpPr>
        <p:spPr>
          <a:xfrm>
            <a:off x="683568" y="1403648"/>
            <a:ext cx="8229600" cy="4617640"/>
          </a:xfrm>
        </p:spPr>
        <p:txBody>
          <a:bodyPr>
            <a:normAutofit fontScale="77500" lnSpcReduction="20000"/>
          </a:bodyPr>
          <a:lstStyle/>
          <a:p>
            <a:pPr marL="0">
              <a:lnSpc>
                <a:spcPct val="110000"/>
              </a:lnSpc>
            </a:pPr>
            <a:r>
              <a:rPr lang="en-GB" altLang="en-US" sz="2800" dirty="0"/>
              <a:t>Explicitly teach revision skills, specific to each subject area. </a:t>
            </a:r>
          </a:p>
          <a:p>
            <a:pPr marL="0">
              <a:lnSpc>
                <a:spcPct val="110000"/>
              </a:lnSpc>
            </a:pPr>
            <a:r>
              <a:rPr lang="en-GB" altLang="en-US" sz="2800" dirty="0"/>
              <a:t>Teach the relevance of skills and information learnt, why it is important to them.</a:t>
            </a:r>
          </a:p>
          <a:p>
            <a:pPr marL="0">
              <a:lnSpc>
                <a:spcPct val="110000"/>
              </a:lnSpc>
            </a:pPr>
            <a:r>
              <a:rPr lang="en-GB" altLang="en-US" sz="2800" dirty="0"/>
              <a:t>Teach students what certain question types mean </a:t>
            </a:r>
            <a:r>
              <a:rPr lang="en-GB" altLang="en-US" sz="2800" dirty="0" err="1"/>
              <a:t>eg</a:t>
            </a:r>
            <a:r>
              <a:rPr lang="en-GB" altLang="en-US" sz="2800" dirty="0"/>
              <a:t>. “Can you name the main characteristics of Macbeth’s personality?” requires more than the answer “yes”! (Explain, describe, compare, evaluate, state, identify)</a:t>
            </a:r>
          </a:p>
          <a:p>
            <a:pPr marL="0">
              <a:lnSpc>
                <a:spcPct val="110000"/>
              </a:lnSpc>
            </a:pPr>
            <a:r>
              <a:rPr lang="en-GB" altLang="en-US" sz="2800" dirty="0"/>
              <a:t>Practise exam techniques in the appropriate places as it will be ‘on the day’ including access arrangements.</a:t>
            </a:r>
          </a:p>
          <a:p>
            <a:pPr marL="0">
              <a:lnSpc>
                <a:spcPct val="110000"/>
              </a:lnSpc>
            </a:pPr>
            <a:r>
              <a:rPr lang="en-GB" altLang="en-US" sz="2800" dirty="0"/>
              <a:t>Teach students to recognise when it is and isn’t appropriate to include special interests. </a:t>
            </a:r>
          </a:p>
          <a:p>
            <a:pPr marL="0">
              <a:lnSpc>
                <a:spcPct val="110000"/>
              </a:lnSpc>
            </a:pPr>
            <a:r>
              <a:rPr lang="en-GB" altLang="en-US" sz="2800" dirty="0"/>
              <a:t>Use of dividers and colour coded systems to compartmentalise curriculum areas by skill or topic. </a:t>
            </a:r>
          </a:p>
        </p:txBody>
      </p:sp>
    </p:spTree>
    <p:extLst>
      <p:ext uri="{BB962C8B-B14F-4D97-AF65-F5344CB8AC3E}">
        <p14:creationId xmlns:p14="http://schemas.microsoft.com/office/powerpoint/2010/main" val="418639202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39266"/>
                                        </p:tgtEl>
                                        <p:attrNameLst>
                                          <p:attrName>style.visibility</p:attrName>
                                        </p:attrNameLst>
                                      </p:cBhvr>
                                      <p:to>
                                        <p:strVal val="visible"/>
                                      </p:to>
                                    </p:set>
                                    <p:anim calcmode="lin" valueType="num">
                                      <p:cBhvr>
                                        <p:cTn id="7" dur="500" fill="hold"/>
                                        <p:tgtEl>
                                          <p:spTgt spid="139266"/>
                                        </p:tgtEl>
                                        <p:attrNameLst>
                                          <p:attrName>ppt_w</p:attrName>
                                        </p:attrNameLst>
                                      </p:cBhvr>
                                      <p:tavLst>
                                        <p:tav tm="0">
                                          <p:val>
                                            <p:fltVal val="0"/>
                                          </p:val>
                                        </p:tav>
                                        <p:tav tm="100000">
                                          <p:val>
                                            <p:strVal val="#ppt_w"/>
                                          </p:val>
                                        </p:tav>
                                      </p:tavLst>
                                    </p:anim>
                                    <p:anim calcmode="lin" valueType="num">
                                      <p:cBhvr>
                                        <p:cTn id="8" dur="500" fill="hold"/>
                                        <p:tgtEl>
                                          <p:spTgt spid="139266"/>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39267">
                                            <p:txEl>
                                              <p:pRg st="0" end="0"/>
                                            </p:txEl>
                                          </p:spTgt>
                                        </p:tgtEl>
                                        <p:attrNameLst>
                                          <p:attrName>style.visibility</p:attrName>
                                        </p:attrNameLst>
                                      </p:cBhvr>
                                      <p:to>
                                        <p:strVal val="visible"/>
                                      </p:to>
                                    </p:set>
                                    <p:anim calcmode="lin" valueType="num">
                                      <p:cBhvr>
                                        <p:cTn id="13" dur="500" fill="hold"/>
                                        <p:tgtEl>
                                          <p:spTgt spid="13926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3926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39267">
                                            <p:txEl>
                                              <p:pRg st="1" end="1"/>
                                            </p:txEl>
                                          </p:spTgt>
                                        </p:tgtEl>
                                        <p:attrNameLst>
                                          <p:attrName>style.visibility</p:attrName>
                                        </p:attrNameLst>
                                      </p:cBhvr>
                                      <p:to>
                                        <p:strVal val="visible"/>
                                      </p:to>
                                    </p:set>
                                    <p:anim calcmode="lin" valueType="num">
                                      <p:cBhvr>
                                        <p:cTn id="19" dur="500" fill="hold"/>
                                        <p:tgtEl>
                                          <p:spTgt spid="139267">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139267">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39267">
                                            <p:txEl>
                                              <p:pRg st="2" end="2"/>
                                            </p:txEl>
                                          </p:spTgt>
                                        </p:tgtEl>
                                        <p:attrNameLst>
                                          <p:attrName>style.visibility</p:attrName>
                                        </p:attrNameLst>
                                      </p:cBhvr>
                                      <p:to>
                                        <p:strVal val="visible"/>
                                      </p:to>
                                    </p:set>
                                    <p:anim calcmode="lin" valueType="num">
                                      <p:cBhvr>
                                        <p:cTn id="25" dur="500" fill="hold"/>
                                        <p:tgtEl>
                                          <p:spTgt spid="139267">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139267">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39267">
                                            <p:txEl>
                                              <p:pRg st="3" end="3"/>
                                            </p:txEl>
                                          </p:spTgt>
                                        </p:tgtEl>
                                        <p:attrNameLst>
                                          <p:attrName>style.visibility</p:attrName>
                                        </p:attrNameLst>
                                      </p:cBhvr>
                                      <p:to>
                                        <p:strVal val="visible"/>
                                      </p:to>
                                    </p:set>
                                    <p:anim calcmode="lin" valueType="num">
                                      <p:cBhvr>
                                        <p:cTn id="31" dur="500" fill="hold"/>
                                        <p:tgtEl>
                                          <p:spTgt spid="139267">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139267">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39267">
                                            <p:txEl>
                                              <p:pRg st="4" end="4"/>
                                            </p:txEl>
                                          </p:spTgt>
                                        </p:tgtEl>
                                        <p:attrNameLst>
                                          <p:attrName>style.visibility</p:attrName>
                                        </p:attrNameLst>
                                      </p:cBhvr>
                                      <p:to>
                                        <p:strVal val="visible"/>
                                      </p:to>
                                    </p:set>
                                    <p:anim calcmode="lin" valueType="num">
                                      <p:cBhvr>
                                        <p:cTn id="37" dur="500" fill="hold"/>
                                        <p:tgtEl>
                                          <p:spTgt spid="139267">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139267">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139267">
                                            <p:txEl>
                                              <p:pRg st="5" end="5"/>
                                            </p:txEl>
                                          </p:spTgt>
                                        </p:tgtEl>
                                        <p:attrNameLst>
                                          <p:attrName>style.visibility</p:attrName>
                                        </p:attrNameLst>
                                      </p:cBhvr>
                                      <p:to>
                                        <p:strVal val="visible"/>
                                      </p:to>
                                    </p:set>
                                    <p:anim calcmode="lin" valueType="num">
                                      <p:cBhvr>
                                        <p:cTn id="43" dur="500" fill="hold"/>
                                        <p:tgtEl>
                                          <p:spTgt spid="139267">
                                            <p:txEl>
                                              <p:pRg st="5" end="5"/>
                                            </p:txEl>
                                          </p:spTgt>
                                        </p:tgtEl>
                                        <p:attrNameLst>
                                          <p:attrName>ppt_w</p:attrName>
                                        </p:attrNameLst>
                                      </p:cBhvr>
                                      <p:tavLst>
                                        <p:tav tm="0">
                                          <p:val>
                                            <p:fltVal val="0"/>
                                          </p:val>
                                        </p:tav>
                                        <p:tav tm="100000">
                                          <p:val>
                                            <p:strVal val="#ppt_w"/>
                                          </p:val>
                                        </p:tav>
                                      </p:tavLst>
                                    </p:anim>
                                    <p:anim calcmode="lin" valueType="num">
                                      <p:cBhvr>
                                        <p:cTn id="44" dur="500" fill="hold"/>
                                        <p:tgtEl>
                                          <p:spTgt spid="139267">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6" grpId="0"/>
      <p:bldP spid="139267"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010400" y="6248400"/>
            <a:ext cx="1905000" cy="457200"/>
          </a:xfrm>
          <a:ln>
            <a:miter lim="800000"/>
            <a:headEnd/>
            <a:tailEnd/>
          </a:ln>
        </p:spPr>
        <p:txBody>
          <a:bodyPr/>
          <a:lstStyle/>
          <a:p>
            <a:pPr eaLnBrk="0" hangingPunct="0">
              <a:spcBef>
                <a:spcPct val="50000"/>
              </a:spcBef>
              <a:defRPr/>
            </a:pPr>
            <a:fld id="{43839880-9368-4BF7-BB25-D7F24DD1CAD0}" type="slidenum">
              <a:rPr lang="en-US">
                <a:latin typeface="+mn-lt"/>
              </a:rPr>
              <a:pPr eaLnBrk="0" hangingPunct="0">
                <a:spcBef>
                  <a:spcPct val="50000"/>
                </a:spcBef>
                <a:defRPr/>
              </a:pPr>
              <a:t>19</a:t>
            </a:fld>
            <a:endParaRPr lang="en-US">
              <a:latin typeface="+mn-lt"/>
            </a:endParaRPr>
          </a:p>
        </p:txBody>
      </p:sp>
      <p:sp>
        <p:nvSpPr>
          <p:cNvPr id="164866" name="Rectangle 2"/>
          <p:cNvSpPr>
            <a:spLocks noGrp="1" noChangeArrowheads="1"/>
          </p:cNvSpPr>
          <p:nvPr>
            <p:ph type="title" idx="4294967295"/>
          </p:nvPr>
        </p:nvSpPr>
        <p:spPr>
          <a:xfrm>
            <a:off x="539750" y="260350"/>
            <a:ext cx="7772400" cy="1143000"/>
          </a:xfrm>
        </p:spPr>
        <p:txBody>
          <a:bodyPr>
            <a:normAutofit fontScale="90000"/>
          </a:bodyPr>
          <a:lstStyle/>
          <a:p>
            <a:br>
              <a:rPr lang="en-GB" altLang="en-US" sz="4000" dirty="0"/>
            </a:br>
            <a:r>
              <a:rPr lang="en-GB" altLang="en-US" b="1" dirty="0"/>
              <a:t>Possible strategies to overcome these challenges</a:t>
            </a:r>
            <a:r>
              <a:rPr lang="en-GB" altLang="en-US" dirty="0"/>
              <a:t>. </a:t>
            </a:r>
            <a:endParaRPr lang="en-US" altLang="en-US" sz="4000" dirty="0"/>
          </a:p>
        </p:txBody>
      </p:sp>
      <p:sp>
        <p:nvSpPr>
          <p:cNvPr id="128005" name="Rectangle 1"/>
          <p:cNvSpPr>
            <a:spLocks noChangeArrowheads="1"/>
          </p:cNvSpPr>
          <p:nvPr/>
        </p:nvSpPr>
        <p:spPr bwMode="auto">
          <a:xfrm>
            <a:off x="323528" y="1876923"/>
            <a:ext cx="8352928"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457200" indent="-457200" eaLnBrk="1" hangingPunct="1">
              <a:buFont typeface="Arial" charset="0"/>
              <a:buChar char="•"/>
            </a:pPr>
            <a:r>
              <a:rPr lang="en-GB" altLang="en-US" sz="2400" dirty="0"/>
              <a:t>Teach the rules and have them visible to refer to. </a:t>
            </a:r>
          </a:p>
          <a:p>
            <a:pPr marL="457200" indent="-457200" eaLnBrk="1" hangingPunct="1">
              <a:buFont typeface="Arial" charset="0"/>
              <a:buChar char="•"/>
            </a:pPr>
            <a:r>
              <a:rPr lang="en-GB" altLang="en-US" sz="2400" dirty="0"/>
              <a:t>Use visual time prompts</a:t>
            </a:r>
          </a:p>
          <a:p>
            <a:pPr marL="457200" indent="-457200" eaLnBrk="1" hangingPunct="1">
              <a:buFont typeface="Arial" charset="0"/>
              <a:buChar char="•"/>
            </a:pPr>
            <a:r>
              <a:rPr lang="en-GB" altLang="en-US" sz="2400" dirty="0"/>
              <a:t>Practise working within time limits</a:t>
            </a:r>
          </a:p>
          <a:p>
            <a:pPr marL="457200" indent="-457200" eaLnBrk="1" hangingPunct="1">
              <a:buFont typeface="Arial" charset="0"/>
              <a:buChar char="•"/>
            </a:pPr>
            <a:r>
              <a:rPr lang="en-GB" altLang="en-US" sz="2400" dirty="0"/>
              <a:t>Practise past papers regularly to ensure familiarity</a:t>
            </a:r>
          </a:p>
          <a:p>
            <a:pPr marL="457200" indent="-457200" eaLnBrk="1" hangingPunct="1">
              <a:buFont typeface="Arial" charset="0"/>
              <a:buChar char="•"/>
            </a:pPr>
            <a:r>
              <a:rPr lang="en-GB" altLang="en-US" sz="2400" dirty="0"/>
              <a:t>Explicitly teach how many marks are allocated for each question. </a:t>
            </a:r>
          </a:p>
          <a:p>
            <a:pPr marL="457200" indent="-457200" eaLnBrk="1" hangingPunct="1">
              <a:buFont typeface="Arial" charset="0"/>
              <a:buChar char="•"/>
            </a:pPr>
            <a:r>
              <a:rPr lang="en-GB" altLang="en-US" sz="2400" dirty="0"/>
              <a:t>Refer to the mark scheme to justify points awarded. </a:t>
            </a:r>
          </a:p>
          <a:p>
            <a:pPr marL="457200" indent="-457200" eaLnBrk="1" hangingPunct="1">
              <a:buFont typeface="Arial" charset="0"/>
              <a:buChar char="•"/>
            </a:pPr>
            <a:r>
              <a:rPr lang="en-GB" altLang="en-US" sz="2400" dirty="0"/>
              <a:t>Social stories to address perfectionism and exam stress. </a:t>
            </a:r>
          </a:p>
          <a:p>
            <a:pPr marL="457200" indent="-457200" eaLnBrk="1" hangingPunct="1">
              <a:buFont typeface="Arial" charset="0"/>
              <a:buChar char="•"/>
            </a:pPr>
            <a:r>
              <a:rPr lang="en-GB" altLang="en-US" sz="2400" dirty="0"/>
              <a:t>Ensure the student has a visual exam timetable suitable to their level of functioning</a:t>
            </a:r>
          </a:p>
        </p:txBody>
      </p:sp>
    </p:spTree>
    <p:extLst>
      <p:ext uri="{BB962C8B-B14F-4D97-AF65-F5344CB8AC3E}">
        <p14:creationId xmlns:p14="http://schemas.microsoft.com/office/powerpoint/2010/main" val="78706164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64866"/>
                                        </p:tgtEl>
                                        <p:attrNameLst>
                                          <p:attrName>style.visibility</p:attrName>
                                        </p:attrNameLst>
                                      </p:cBhvr>
                                      <p:to>
                                        <p:strVal val="visible"/>
                                      </p:to>
                                    </p:set>
                                    <p:anim calcmode="lin" valueType="num">
                                      <p:cBhvr>
                                        <p:cTn id="7" dur="500" fill="hold"/>
                                        <p:tgtEl>
                                          <p:spTgt spid="164866"/>
                                        </p:tgtEl>
                                        <p:attrNameLst>
                                          <p:attrName>ppt_w</p:attrName>
                                        </p:attrNameLst>
                                      </p:cBhvr>
                                      <p:tavLst>
                                        <p:tav tm="0">
                                          <p:val>
                                            <p:fltVal val="0"/>
                                          </p:val>
                                        </p:tav>
                                        <p:tav tm="100000">
                                          <p:val>
                                            <p:strVal val="#ppt_w"/>
                                          </p:val>
                                        </p:tav>
                                      </p:tavLst>
                                    </p:anim>
                                    <p:anim calcmode="lin" valueType="num">
                                      <p:cBhvr>
                                        <p:cTn id="8" dur="500" fill="hold"/>
                                        <p:tgtEl>
                                          <p:spTgt spid="16486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Corley Centre</a:t>
            </a:r>
          </a:p>
        </p:txBody>
      </p:sp>
      <p:sp>
        <p:nvSpPr>
          <p:cNvPr id="3" name="Content Placeholder 2"/>
          <p:cNvSpPr>
            <a:spLocks noGrp="1"/>
          </p:cNvSpPr>
          <p:nvPr>
            <p:ph idx="1"/>
          </p:nvPr>
        </p:nvSpPr>
        <p:spPr>
          <a:xfrm>
            <a:off x="457200" y="1417638"/>
            <a:ext cx="8229600" cy="4525963"/>
          </a:xfrm>
        </p:spPr>
        <p:txBody>
          <a:bodyPr>
            <a:normAutofit fontScale="92500" lnSpcReduction="10000"/>
          </a:bodyPr>
          <a:lstStyle/>
          <a:p>
            <a:r>
              <a:rPr lang="en-US" dirty="0"/>
              <a:t>Corley Centre is a secondary school for children with complex social and communication difficulties. Many of our students have a diagnosis of autism and their academic abilities span the full National Curriculum and GCSE range. </a:t>
            </a:r>
          </a:p>
          <a:p>
            <a:endParaRPr lang="en-US" dirty="0"/>
          </a:p>
          <a:p>
            <a:r>
              <a:rPr lang="en-US" dirty="0"/>
              <a:t>We gained Autism Accreditation through the National Autistic Society in November 2017 and re-accreditation was awarded in 2021. </a:t>
            </a:r>
          </a:p>
        </p:txBody>
      </p:sp>
    </p:spTree>
    <p:extLst>
      <p:ext uri="{BB962C8B-B14F-4D97-AF65-F5344CB8AC3E}">
        <p14:creationId xmlns:p14="http://schemas.microsoft.com/office/powerpoint/2010/main" val="104667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solidFill>
                  <a:srgbClr val="FF0000"/>
                </a:solidFill>
              </a:rPr>
              <a:t>Literacy specific strategies. </a:t>
            </a:r>
          </a:p>
        </p:txBody>
      </p:sp>
      <p:pic>
        <p:nvPicPr>
          <p:cNvPr id="4" name="Picture 3" descr="corley compass.png"/>
          <p:cNvPicPr>
            <a:picLocks noChangeAspect="1"/>
          </p:cNvPicPr>
          <p:nvPr/>
        </p:nvPicPr>
        <p:blipFill>
          <a:blip r:embed="rId2"/>
          <a:stretch>
            <a:fillRect/>
          </a:stretch>
        </p:blipFill>
        <p:spPr>
          <a:xfrm>
            <a:off x="3800907" y="533400"/>
            <a:ext cx="1826393" cy="1371600"/>
          </a:xfrm>
          <a:prstGeom prst="rect">
            <a:avLst/>
          </a:prstGeom>
        </p:spPr>
      </p:pic>
      <p:sp>
        <p:nvSpPr>
          <p:cNvPr id="5" name="Subtitle 4"/>
          <p:cNvSpPr>
            <a:spLocks noGrp="1"/>
          </p:cNvSpPr>
          <p:nvPr>
            <p:ph type="subTitle" idx="1"/>
          </p:nvPr>
        </p:nvSpPr>
        <p:spPr/>
        <p:txBody>
          <a:bodyPr>
            <a:normAutofit fontScale="92500"/>
          </a:bodyPr>
          <a:lstStyle/>
          <a:p>
            <a:r>
              <a:rPr lang="en-GB" dirty="0"/>
              <a:t>All subjects will require literacy skills and the more demanding GCSEs require analytical and evaluative tasks.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0000"/>
                </a:solidFill>
              </a:rPr>
              <a:t>So what are the key principles behind our Literacy resources or strategies?</a:t>
            </a:r>
          </a:p>
        </p:txBody>
      </p:sp>
      <p:sp>
        <p:nvSpPr>
          <p:cNvPr id="3" name="Content Placeholder 2"/>
          <p:cNvSpPr>
            <a:spLocks noGrp="1"/>
          </p:cNvSpPr>
          <p:nvPr>
            <p:ph idx="1"/>
          </p:nvPr>
        </p:nvSpPr>
        <p:spPr/>
        <p:txBody>
          <a:bodyPr>
            <a:normAutofit fontScale="92500" lnSpcReduction="20000"/>
          </a:bodyPr>
          <a:lstStyle/>
          <a:p>
            <a:r>
              <a:rPr lang="en-US" dirty="0">
                <a:solidFill>
                  <a:srgbClr val="000000"/>
                </a:solidFill>
              </a:rPr>
              <a:t>Clarity</a:t>
            </a:r>
          </a:p>
          <a:p>
            <a:endParaRPr lang="en-US" dirty="0">
              <a:solidFill>
                <a:srgbClr val="000000"/>
              </a:solidFill>
            </a:endParaRPr>
          </a:p>
          <a:p>
            <a:r>
              <a:rPr lang="en-US" dirty="0">
                <a:solidFill>
                  <a:srgbClr val="000000"/>
                </a:solidFill>
              </a:rPr>
              <a:t>Structure</a:t>
            </a:r>
          </a:p>
          <a:p>
            <a:endParaRPr lang="en-US" dirty="0">
              <a:solidFill>
                <a:srgbClr val="000000"/>
              </a:solidFill>
            </a:endParaRPr>
          </a:p>
          <a:p>
            <a:r>
              <a:rPr lang="en-US" dirty="0">
                <a:solidFill>
                  <a:srgbClr val="000000"/>
                </a:solidFill>
              </a:rPr>
              <a:t>Visual</a:t>
            </a:r>
          </a:p>
          <a:p>
            <a:endParaRPr lang="en-US" dirty="0">
              <a:solidFill>
                <a:srgbClr val="000000"/>
              </a:solidFill>
            </a:endParaRPr>
          </a:p>
          <a:p>
            <a:r>
              <a:rPr lang="en-US" dirty="0" err="1">
                <a:solidFill>
                  <a:srgbClr val="000000"/>
                </a:solidFill>
              </a:rPr>
              <a:t>Personalised</a:t>
            </a:r>
            <a:endParaRPr lang="en-US" dirty="0">
              <a:solidFill>
                <a:srgbClr val="000000"/>
              </a:solidFill>
            </a:endParaRPr>
          </a:p>
          <a:p>
            <a:endParaRPr lang="en-US" dirty="0">
              <a:solidFill>
                <a:srgbClr val="000000"/>
              </a:solidFill>
            </a:endParaRPr>
          </a:p>
          <a:p>
            <a:r>
              <a:rPr lang="en-US" dirty="0">
                <a:solidFill>
                  <a:srgbClr val="000000"/>
                </a:solidFill>
              </a:rPr>
              <a:t>‘Process not product’</a:t>
            </a:r>
          </a:p>
          <a:p>
            <a:endParaRPr lang="en-US" dirty="0">
              <a:solidFill>
                <a:srgbClr val="FF0000"/>
              </a:solidFill>
            </a:endParaRPr>
          </a:p>
        </p:txBody>
      </p:sp>
    </p:spTree>
    <p:extLst>
      <p:ext uri="{BB962C8B-B14F-4D97-AF65-F5344CB8AC3E}">
        <p14:creationId xmlns:p14="http://schemas.microsoft.com/office/powerpoint/2010/main" val="35942736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Visual clues and prompts</a:t>
            </a:r>
          </a:p>
        </p:txBody>
      </p:sp>
      <p:sp>
        <p:nvSpPr>
          <p:cNvPr id="3" name="Content Placeholder 2"/>
          <p:cNvSpPr>
            <a:spLocks noGrp="1"/>
          </p:cNvSpPr>
          <p:nvPr>
            <p:ph idx="1"/>
          </p:nvPr>
        </p:nvSpPr>
        <p:spPr/>
        <p:txBody>
          <a:bodyPr>
            <a:normAutofit fontScale="85000" lnSpcReduction="20000"/>
          </a:bodyPr>
          <a:lstStyle/>
          <a:p>
            <a:pPr>
              <a:buNone/>
            </a:pPr>
            <a:r>
              <a:rPr lang="en-US" dirty="0">
                <a:solidFill>
                  <a:srgbClr val="FF0000"/>
                </a:solidFill>
              </a:rPr>
              <a:t>What?</a:t>
            </a:r>
          </a:p>
          <a:p>
            <a:pPr>
              <a:buNone/>
            </a:pPr>
            <a:r>
              <a:rPr lang="en-US" dirty="0"/>
              <a:t>- A photograph, clipart image or other visual (could just be a </a:t>
            </a:r>
            <a:r>
              <a:rPr lang="en-US" dirty="0" err="1"/>
              <a:t>colour</a:t>
            </a:r>
            <a:r>
              <a:rPr lang="en-US" dirty="0"/>
              <a:t>) which accompanies a text, instruction or resource. The photograph should be realistic where possible (e.g. no cars with eyes!)</a:t>
            </a:r>
          </a:p>
          <a:p>
            <a:pPr>
              <a:buNone/>
            </a:pPr>
            <a:endParaRPr lang="en-US" dirty="0"/>
          </a:p>
          <a:p>
            <a:pPr>
              <a:buNone/>
            </a:pPr>
            <a:r>
              <a:rPr lang="en-US" dirty="0">
                <a:solidFill>
                  <a:srgbClr val="00B050"/>
                </a:solidFill>
              </a:rPr>
              <a:t>Why?</a:t>
            </a:r>
          </a:p>
          <a:p>
            <a:pPr>
              <a:buNone/>
            </a:pPr>
            <a:r>
              <a:rPr lang="en-US" dirty="0"/>
              <a:t>-Signals the key Literacy skill students need</a:t>
            </a:r>
          </a:p>
          <a:p>
            <a:pPr>
              <a:buFontTx/>
              <a:buChar char="-"/>
            </a:pPr>
            <a:r>
              <a:rPr lang="en-US" dirty="0"/>
              <a:t>Links language to images which helps language acquisition</a:t>
            </a:r>
          </a:p>
          <a:p>
            <a:pPr>
              <a:buFontTx/>
              <a:buChar char="-"/>
            </a:pPr>
            <a:r>
              <a:rPr lang="en-US" dirty="0"/>
              <a:t>Gives a context to a story: e.g. setting, genre</a:t>
            </a:r>
          </a:p>
          <a:p>
            <a:pPr>
              <a:buNone/>
            </a:pPr>
            <a:endParaRPr lang="en-US" dirty="0"/>
          </a:p>
        </p:txBody>
      </p:sp>
    </p:spTree>
    <p:extLst>
      <p:ext uri="{BB962C8B-B14F-4D97-AF65-F5344CB8AC3E}">
        <p14:creationId xmlns:p14="http://schemas.microsoft.com/office/powerpoint/2010/main" val="8561036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Example</a:t>
            </a: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6708" y="274638"/>
            <a:ext cx="8150092" cy="6466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66417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Simple and clear texts</a:t>
            </a:r>
          </a:p>
        </p:txBody>
      </p:sp>
      <p:sp>
        <p:nvSpPr>
          <p:cNvPr id="3" name="Content Placeholder 2"/>
          <p:cNvSpPr>
            <a:spLocks noGrp="1"/>
          </p:cNvSpPr>
          <p:nvPr>
            <p:ph idx="1"/>
          </p:nvPr>
        </p:nvSpPr>
        <p:spPr/>
        <p:txBody>
          <a:bodyPr>
            <a:normAutofit fontScale="85000" lnSpcReduction="10000"/>
          </a:bodyPr>
          <a:lstStyle/>
          <a:p>
            <a:pPr>
              <a:buNone/>
            </a:pPr>
            <a:r>
              <a:rPr lang="en-US" dirty="0">
                <a:solidFill>
                  <a:srgbClr val="FF0000"/>
                </a:solidFill>
              </a:rPr>
              <a:t>What?</a:t>
            </a:r>
          </a:p>
          <a:p>
            <a:pPr>
              <a:buNone/>
            </a:pPr>
            <a:r>
              <a:rPr lang="en-US" dirty="0"/>
              <a:t>- This does not mean shying away from complex and challenging texts as this will restrict our students from being ‘GCSE ready’. This means making it clear to read- not obstructing meaning through presentation. At Corley Centre, we use Calibri for everything and aim to use double or 1.5 spacing.</a:t>
            </a:r>
          </a:p>
          <a:p>
            <a:pPr>
              <a:buNone/>
            </a:pPr>
            <a:r>
              <a:rPr lang="en-US" dirty="0">
                <a:solidFill>
                  <a:srgbClr val="00B050"/>
                </a:solidFill>
              </a:rPr>
              <a:t>Why?</a:t>
            </a:r>
          </a:p>
          <a:p>
            <a:pPr>
              <a:buNone/>
            </a:pPr>
            <a:r>
              <a:rPr lang="en-US" dirty="0"/>
              <a:t>-Reduces sensory stimulation.</a:t>
            </a:r>
          </a:p>
          <a:p>
            <a:pPr>
              <a:buNone/>
            </a:pPr>
            <a:r>
              <a:rPr lang="en-US" dirty="0"/>
              <a:t>- Focuses students on content not distractions around it (this is not in reference to visual clue)</a:t>
            </a:r>
          </a:p>
          <a:p>
            <a:pPr>
              <a:buNone/>
            </a:pPr>
            <a:endParaRPr lang="en-US" dirty="0"/>
          </a:p>
        </p:txBody>
      </p:sp>
    </p:spTree>
    <p:extLst>
      <p:ext uri="{BB962C8B-B14F-4D97-AF65-F5344CB8AC3E}">
        <p14:creationId xmlns:p14="http://schemas.microsoft.com/office/powerpoint/2010/main" val="25821425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0"/>
            <a:ext cx="8784976" cy="782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40175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Reduce sensitivity</a:t>
            </a:r>
          </a:p>
        </p:txBody>
      </p:sp>
      <p:sp>
        <p:nvSpPr>
          <p:cNvPr id="3" name="Content Placeholder 2"/>
          <p:cNvSpPr>
            <a:spLocks noGrp="1"/>
          </p:cNvSpPr>
          <p:nvPr>
            <p:ph idx="1"/>
          </p:nvPr>
        </p:nvSpPr>
        <p:spPr/>
        <p:txBody>
          <a:bodyPr>
            <a:normAutofit lnSpcReduction="10000"/>
          </a:bodyPr>
          <a:lstStyle/>
          <a:p>
            <a:pPr>
              <a:buNone/>
            </a:pPr>
            <a:r>
              <a:rPr lang="en-US" dirty="0">
                <a:solidFill>
                  <a:srgbClr val="FF0000"/>
                </a:solidFill>
              </a:rPr>
              <a:t>What?</a:t>
            </a:r>
          </a:p>
          <a:p>
            <a:pPr marL="0" indent="0">
              <a:buNone/>
            </a:pPr>
            <a:r>
              <a:rPr lang="en-US" dirty="0"/>
              <a:t>Unless linked to the learning (e.g. listening to sound effects when studying a poem based on the weather), consider each of the senses and their impact on the resource or environment.</a:t>
            </a:r>
          </a:p>
          <a:p>
            <a:pPr>
              <a:buNone/>
            </a:pPr>
            <a:r>
              <a:rPr lang="en-US" dirty="0">
                <a:solidFill>
                  <a:srgbClr val="00B050"/>
                </a:solidFill>
              </a:rPr>
              <a:t>Why?</a:t>
            </a:r>
          </a:p>
          <a:p>
            <a:pPr>
              <a:buNone/>
            </a:pPr>
            <a:r>
              <a:rPr lang="en-US" dirty="0"/>
              <a:t>ASD students are often have sensory needs which vary but can include sensitivity to light, noise or smell. </a:t>
            </a:r>
          </a:p>
        </p:txBody>
      </p:sp>
    </p:spTree>
    <p:extLst>
      <p:ext uri="{BB962C8B-B14F-4D97-AF65-F5344CB8AC3E}">
        <p14:creationId xmlns:p14="http://schemas.microsoft.com/office/powerpoint/2010/main" val="643673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Pace and processing time </a:t>
            </a:r>
          </a:p>
        </p:txBody>
      </p:sp>
      <p:sp>
        <p:nvSpPr>
          <p:cNvPr id="3" name="Content Placeholder 2"/>
          <p:cNvSpPr>
            <a:spLocks noGrp="1"/>
          </p:cNvSpPr>
          <p:nvPr>
            <p:ph idx="1"/>
          </p:nvPr>
        </p:nvSpPr>
        <p:spPr/>
        <p:txBody>
          <a:bodyPr>
            <a:normAutofit fontScale="92500" lnSpcReduction="10000"/>
          </a:bodyPr>
          <a:lstStyle/>
          <a:p>
            <a:pPr>
              <a:buNone/>
            </a:pPr>
            <a:r>
              <a:rPr lang="en-US" dirty="0">
                <a:solidFill>
                  <a:srgbClr val="FF0000"/>
                </a:solidFill>
              </a:rPr>
              <a:t>What?</a:t>
            </a:r>
          </a:p>
          <a:p>
            <a:pPr>
              <a:buNone/>
            </a:pPr>
            <a:r>
              <a:rPr lang="en-US" dirty="0"/>
              <a:t>Pausing between questions or instructions when exposition is given verbally, using timers to schedule specific ‘time out’ between tasks and monitoring the delivery speed of the voice. This should not be confused with pace of progress.</a:t>
            </a:r>
          </a:p>
          <a:p>
            <a:pPr>
              <a:buNone/>
            </a:pPr>
            <a:r>
              <a:rPr lang="en-US" dirty="0">
                <a:solidFill>
                  <a:srgbClr val="00B050"/>
                </a:solidFill>
              </a:rPr>
              <a:t>Why?</a:t>
            </a:r>
          </a:p>
          <a:p>
            <a:pPr>
              <a:buNone/>
            </a:pPr>
            <a:r>
              <a:rPr lang="en-US" dirty="0"/>
              <a:t>Cognitively, ASD students typically need longer to process information, particularly when delivered verbally.</a:t>
            </a:r>
          </a:p>
        </p:txBody>
      </p:sp>
    </p:spTree>
    <p:extLst>
      <p:ext uri="{BB962C8B-B14F-4D97-AF65-F5344CB8AC3E}">
        <p14:creationId xmlns:p14="http://schemas.microsoft.com/office/powerpoint/2010/main" val="34453323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433702"/>
            <a:ext cx="8460432" cy="6523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55289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Structure and Scaffolding</a:t>
            </a:r>
          </a:p>
        </p:txBody>
      </p:sp>
      <p:sp>
        <p:nvSpPr>
          <p:cNvPr id="3" name="Content Placeholder 2"/>
          <p:cNvSpPr>
            <a:spLocks noGrp="1"/>
          </p:cNvSpPr>
          <p:nvPr>
            <p:ph idx="1"/>
          </p:nvPr>
        </p:nvSpPr>
        <p:spPr/>
        <p:txBody>
          <a:bodyPr>
            <a:normAutofit fontScale="85000" lnSpcReduction="20000"/>
          </a:bodyPr>
          <a:lstStyle/>
          <a:p>
            <a:pPr>
              <a:buNone/>
            </a:pPr>
            <a:r>
              <a:rPr lang="en-US" dirty="0">
                <a:solidFill>
                  <a:srgbClr val="FF0000"/>
                </a:solidFill>
              </a:rPr>
              <a:t>What?</a:t>
            </a:r>
          </a:p>
          <a:p>
            <a:pPr>
              <a:buNone/>
            </a:pPr>
            <a:r>
              <a:rPr lang="en-US" dirty="0"/>
              <a:t>Using ‘first, next and then’ to introduce a series of tasks, literacy processes or instructions. Providing a writing frame for an extended task, ‘chunking’ tasks into manageable parts and provided opening sentences or word banks. </a:t>
            </a:r>
          </a:p>
          <a:p>
            <a:pPr>
              <a:buNone/>
            </a:pPr>
            <a:r>
              <a:rPr lang="en-US" dirty="0">
                <a:solidFill>
                  <a:srgbClr val="00B050"/>
                </a:solidFill>
              </a:rPr>
              <a:t>Why?</a:t>
            </a:r>
          </a:p>
          <a:p>
            <a:pPr>
              <a:buNone/>
            </a:pPr>
            <a:r>
              <a:rPr lang="en-US" dirty="0"/>
              <a:t>Students will need to understand parts of a text or concept in order to grasp the ‘whole’. Manageable ‘chunks’ and ‘first’, ‘next’ and ‘then’ reassures students of progress (particularly in writing) and </a:t>
            </a:r>
            <a:r>
              <a:rPr lang="en-US" dirty="0" err="1"/>
              <a:t>emphasises</a:t>
            </a:r>
            <a:r>
              <a:rPr lang="en-US" dirty="0"/>
              <a:t> the building or development of skills.</a:t>
            </a:r>
          </a:p>
        </p:txBody>
      </p:sp>
    </p:spTree>
    <p:extLst>
      <p:ext uri="{BB962C8B-B14F-4D97-AF65-F5344CB8AC3E}">
        <p14:creationId xmlns:p14="http://schemas.microsoft.com/office/powerpoint/2010/main" val="2067333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Objectives</a:t>
            </a:r>
          </a:p>
        </p:txBody>
      </p:sp>
      <p:sp>
        <p:nvSpPr>
          <p:cNvPr id="3" name="Content Placeholder 2"/>
          <p:cNvSpPr>
            <a:spLocks noGrp="1"/>
          </p:cNvSpPr>
          <p:nvPr>
            <p:ph idx="1"/>
          </p:nvPr>
        </p:nvSpPr>
        <p:spPr/>
        <p:txBody>
          <a:bodyPr>
            <a:normAutofit fontScale="92500" lnSpcReduction="10000"/>
          </a:bodyPr>
          <a:lstStyle/>
          <a:p>
            <a:pPr marL="0" indent="0">
              <a:buNone/>
            </a:pPr>
            <a:r>
              <a:rPr lang="en-GB" dirty="0"/>
              <a:t>This session will aim to: </a:t>
            </a:r>
          </a:p>
          <a:p>
            <a:r>
              <a:rPr lang="en-GB" dirty="0"/>
              <a:t>Improve our understanding of autistic learning behaviours. </a:t>
            </a:r>
          </a:p>
          <a:p>
            <a:r>
              <a:rPr lang="en-GB" dirty="0"/>
              <a:t>Understand how executive functioning impacts on learning. </a:t>
            </a:r>
          </a:p>
          <a:p>
            <a:r>
              <a:rPr lang="en-GB" dirty="0"/>
              <a:t>Identify autism specific challenges posed by a GCSE curriculum. </a:t>
            </a:r>
          </a:p>
          <a:p>
            <a:r>
              <a:rPr lang="en-GB" dirty="0"/>
              <a:t>Explore strategies to overcome barriers to a GCSE focusing on literacy. </a:t>
            </a:r>
          </a:p>
          <a:p>
            <a:endParaRPr lang="en-GB" dirty="0"/>
          </a:p>
        </p:txBody>
      </p:sp>
    </p:spTree>
    <p:extLst>
      <p:ext uri="{BB962C8B-B14F-4D97-AF65-F5344CB8AC3E}">
        <p14:creationId xmlns:p14="http://schemas.microsoft.com/office/powerpoint/2010/main" val="40739121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404664"/>
            <a:ext cx="4568452" cy="633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8652" y="692696"/>
            <a:ext cx="4572000" cy="5760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57051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Comic strips and storyboards</a:t>
            </a:r>
          </a:p>
        </p:txBody>
      </p:sp>
      <p:sp>
        <p:nvSpPr>
          <p:cNvPr id="3" name="Content Placeholder 2"/>
          <p:cNvSpPr>
            <a:spLocks noGrp="1"/>
          </p:cNvSpPr>
          <p:nvPr>
            <p:ph idx="1"/>
          </p:nvPr>
        </p:nvSpPr>
        <p:spPr/>
        <p:txBody>
          <a:bodyPr>
            <a:normAutofit fontScale="77500" lnSpcReduction="20000"/>
          </a:bodyPr>
          <a:lstStyle/>
          <a:p>
            <a:pPr>
              <a:buNone/>
            </a:pPr>
            <a:r>
              <a:rPr lang="en-US" dirty="0">
                <a:solidFill>
                  <a:srgbClr val="FF0000"/>
                </a:solidFill>
              </a:rPr>
              <a:t>What?</a:t>
            </a:r>
          </a:p>
          <a:p>
            <a:pPr>
              <a:buNone/>
            </a:pPr>
            <a:r>
              <a:rPr lang="en-US" dirty="0"/>
              <a:t>A comic or series of pictures which shows a plot in simple stages or images to explain part of a text or help them sequence a narrative. Students can also be given a blank storyboard which they can use to plan their writing or show their understanding of a text.</a:t>
            </a:r>
          </a:p>
          <a:p>
            <a:pPr>
              <a:buNone/>
            </a:pPr>
            <a:endParaRPr lang="en-US" dirty="0"/>
          </a:p>
          <a:p>
            <a:pPr>
              <a:buNone/>
            </a:pPr>
            <a:r>
              <a:rPr lang="en-US" dirty="0">
                <a:solidFill>
                  <a:srgbClr val="00B050"/>
                </a:solidFill>
              </a:rPr>
              <a:t>Why?</a:t>
            </a:r>
          </a:p>
          <a:p>
            <a:pPr>
              <a:buNone/>
            </a:pPr>
            <a:r>
              <a:rPr lang="en-US" dirty="0"/>
              <a:t>This is another visual means of presenting or understanding information. Thought or speech bubbles added to the images also help ASD students to grasp the concept of another person’s thoughts or words which can lead to important reflections on character’s </a:t>
            </a:r>
            <a:r>
              <a:rPr lang="en-US" dirty="0" err="1"/>
              <a:t>behaviour</a:t>
            </a:r>
            <a:r>
              <a:rPr lang="en-US" dirty="0"/>
              <a:t> or actions.</a:t>
            </a:r>
          </a:p>
        </p:txBody>
      </p:sp>
    </p:spTree>
    <p:extLst>
      <p:ext uri="{BB962C8B-B14F-4D97-AF65-F5344CB8AC3E}">
        <p14:creationId xmlns:p14="http://schemas.microsoft.com/office/powerpoint/2010/main" val="6028440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74638"/>
            <a:ext cx="9144000" cy="3082354"/>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520" y="3212976"/>
            <a:ext cx="9361040" cy="3752758"/>
          </a:xfrm>
          <a:prstGeom prst="rect">
            <a:avLst/>
          </a:prstGeom>
        </p:spPr>
      </p:pic>
    </p:spTree>
    <p:extLst>
      <p:ext uri="{BB962C8B-B14F-4D97-AF65-F5344CB8AC3E}">
        <p14:creationId xmlns:p14="http://schemas.microsoft.com/office/powerpoint/2010/main" val="31221576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t>Colour</a:t>
            </a:r>
            <a:r>
              <a:rPr lang="en-US" dirty="0"/>
              <a:t> coding</a:t>
            </a:r>
          </a:p>
        </p:txBody>
      </p:sp>
      <p:sp>
        <p:nvSpPr>
          <p:cNvPr id="3" name="Content Placeholder 2"/>
          <p:cNvSpPr>
            <a:spLocks noGrp="1"/>
          </p:cNvSpPr>
          <p:nvPr>
            <p:ph idx="1"/>
          </p:nvPr>
        </p:nvSpPr>
        <p:spPr/>
        <p:txBody>
          <a:bodyPr>
            <a:normAutofit fontScale="70000" lnSpcReduction="20000"/>
          </a:bodyPr>
          <a:lstStyle/>
          <a:p>
            <a:pPr>
              <a:buNone/>
            </a:pPr>
            <a:r>
              <a:rPr lang="en-US" dirty="0">
                <a:solidFill>
                  <a:srgbClr val="FF0000"/>
                </a:solidFill>
              </a:rPr>
              <a:t>What?</a:t>
            </a:r>
          </a:p>
          <a:p>
            <a:pPr>
              <a:buNone/>
            </a:pPr>
            <a:r>
              <a:rPr lang="en-US" dirty="0"/>
              <a:t>Using a key to </a:t>
            </a:r>
            <a:r>
              <a:rPr lang="en-US" dirty="0" err="1"/>
              <a:t>colour</a:t>
            </a:r>
            <a:r>
              <a:rPr lang="en-US" dirty="0"/>
              <a:t> code techniques in a passage: e.g. poetic techniques, themes, persuasive techniques. Students choose the </a:t>
            </a:r>
            <a:r>
              <a:rPr lang="en-US" dirty="0" err="1"/>
              <a:t>colours</a:t>
            </a:r>
            <a:r>
              <a:rPr lang="en-US" dirty="0"/>
              <a:t> that match their key and identify the elements in non-fiction and fiction texts. This can also be used in self and peer assessment</a:t>
            </a:r>
          </a:p>
          <a:p>
            <a:pPr>
              <a:buNone/>
            </a:pPr>
            <a:r>
              <a:rPr lang="en-US" dirty="0">
                <a:solidFill>
                  <a:srgbClr val="00B050"/>
                </a:solidFill>
              </a:rPr>
              <a:t>Why?</a:t>
            </a:r>
          </a:p>
          <a:p>
            <a:pPr>
              <a:buNone/>
            </a:pPr>
            <a:r>
              <a:rPr lang="en-US" dirty="0"/>
              <a:t>This is a highly visual way to find techniques, comment on how frequently poets or writers use them and identify them in their own or others’ work. It feels comforting in its logical sense as it is ‘matching’ and ‘sorting’. At the end of the activity, the student can usually more accurately comment on the range of techniques used as it is seen at a glance. In terms of literature, students can see how a writer threads a particular theme throughout a passage.</a:t>
            </a:r>
          </a:p>
          <a:p>
            <a:pPr>
              <a:buNone/>
            </a:pPr>
            <a:endParaRPr lang="en-US" dirty="0"/>
          </a:p>
        </p:txBody>
      </p:sp>
    </p:spTree>
    <p:extLst>
      <p:ext uri="{BB962C8B-B14F-4D97-AF65-F5344CB8AC3E}">
        <p14:creationId xmlns:p14="http://schemas.microsoft.com/office/powerpoint/2010/main" val="37447786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Numeracy: Venn diagrams and character emotion  graphs</a:t>
            </a:r>
          </a:p>
        </p:txBody>
      </p:sp>
      <p:sp>
        <p:nvSpPr>
          <p:cNvPr id="3" name="Content Placeholder 2"/>
          <p:cNvSpPr>
            <a:spLocks noGrp="1"/>
          </p:cNvSpPr>
          <p:nvPr>
            <p:ph idx="1"/>
          </p:nvPr>
        </p:nvSpPr>
        <p:spPr/>
        <p:txBody>
          <a:bodyPr>
            <a:normAutofit fontScale="77500" lnSpcReduction="20000"/>
          </a:bodyPr>
          <a:lstStyle/>
          <a:p>
            <a:pPr>
              <a:buNone/>
            </a:pPr>
            <a:r>
              <a:rPr lang="en-US" dirty="0">
                <a:solidFill>
                  <a:srgbClr val="FF0000"/>
                </a:solidFill>
              </a:rPr>
              <a:t>What?</a:t>
            </a:r>
          </a:p>
          <a:p>
            <a:pPr>
              <a:buNone/>
            </a:pPr>
            <a:r>
              <a:rPr lang="en-US" dirty="0"/>
              <a:t>Students use </a:t>
            </a:r>
            <a:r>
              <a:rPr lang="en-US" dirty="0" err="1"/>
              <a:t>venn</a:t>
            </a:r>
            <a:r>
              <a:rPr lang="en-US" dirty="0"/>
              <a:t> diagrams to compare two texts or two characters, finding differences and common ground. Students label a horizontal axis with the chapter names or key ‘moments’ in the text and the vertical axis with either a word (‘Happy’) or visual (</a:t>
            </a:r>
            <a:r>
              <a:rPr lang="en-US" dirty="0">
                <a:sym typeface="Wingdings" panose="05000000000000000000" pitchFamily="2" charset="2"/>
              </a:rPr>
              <a:t>) to represent feelings. The feelings are then plotted against this.</a:t>
            </a:r>
            <a:endParaRPr lang="en-US" dirty="0"/>
          </a:p>
          <a:p>
            <a:pPr>
              <a:buNone/>
            </a:pPr>
            <a:r>
              <a:rPr lang="en-US" dirty="0">
                <a:solidFill>
                  <a:srgbClr val="00B050"/>
                </a:solidFill>
              </a:rPr>
              <a:t>Why?</a:t>
            </a:r>
          </a:p>
          <a:p>
            <a:pPr>
              <a:buNone/>
            </a:pPr>
            <a:r>
              <a:rPr lang="en-US" dirty="0"/>
              <a:t>The mathematical security of a Venn diagram and its visual element allows the challenging skill of comparison to be presented quickly and clearly. The </a:t>
            </a:r>
            <a:r>
              <a:rPr lang="en-US" dirty="0" err="1"/>
              <a:t>venn</a:t>
            </a:r>
            <a:r>
              <a:rPr lang="en-US" dirty="0"/>
              <a:t> diagram can be differentiated appropriately- partly filled in, filled in with cloze activity or not filled in depending on ability.</a:t>
            </a:r>
          </a:p>
        </p:txBody>
      </p:sp>
    </p:spTree>
    <p:extLst>
      <p:ext uri="{BB962C8B-B14F-4D97-AF65-F5344CB8AC3E}">
        <p14:creationId xmlns:p14="http://schemas.microsoft.com/office/powerpoint/2010/main" val="30103137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Examples that we have used:</a:t>
            </a:r>
          </a:p>
        </p:txBody>
      </p:sp>
      <p:sp>
        <p:nvSpPr>
          <p:cNvPr id="3" name="Content Placeholder 2"/>
          <p:cNvSpPr>
            <a:spLocks noGrp="1"/>
          </p:cNvSpPr>
          <p:nvPr>
            <p:ph idx="1"/>
          </p:nvPr>
        </p:nvSpPr>
        <p:spPr/>
        <p:txBody>
          <a:bodyPr>
            <a:normAutofit fontScale="92500"/>
          </a:bodyPr>
          <a:lstStyle/>
          <a:p>
            <a:r>
              <a:rPr lang="en-GB" dirty="0">
                <a:solidFill>
                  <a:srgbClr val="00B050"/>
                </a:solidFill>
              </a:rPr>
              <a:t>A Venn diagram comparing Mary Maloney and The Landlady in two short stories by </a:t>
            </a:r>
            <a:r>
              <a:rPr lang="en-GB" dirty="0" err="1">
                <a:solidFill>
                  <a:srgbClr val="00B050"/>
                </a:solidFill>
              </a:rPr>
              <a:t>Roald</a:t>
            </a:r>
            <a:r>
              <a:rPr lang="en-GB" dirty="0">
                <a:solidFill>
                  <a:srgbClr val="00B050"/>
                </a:solidFill>
              </a:rPr>
              <a:t> Dahl</a:t>
            </a:r>
          </a:p>
          <a:p>
            <a:endParaRPr lang="en-GB" dirty="0">
              <a:solidFill>
                <a:srgbClr val="00B050"/>
              </a:solidFill>
            </a:endParaRPr>
          </a:p>
          <a:p>
            <a:endParaRPr lang="en-GB" dirty="0">
              <a:solidFill>
                <a:srgbClr val="00B050"/>
              </a:solidFill>
            </a:endParaRPr>
          </a:p>
          <a:p>
            <a:r>
              <a:rPr lang="en-GB" dirty="0">
                <a:solidFill>
                  <a:srgbClr val="00B050"/>
                </a:solidFill>
              </a:rPr>
              <a:t>A ‘power’ graph for Lady Macbeth in Shakespeare’s play- Act and Scene on horizontal axis and level of power (from weak to powerful on a scale of 0-10) on the vertical axis</a:t>
            </a:r>
          </a:p>
        </p:txBody>
      </p:sp>
      <p:pic>
        <p:nvPicPr>
          <p:cNvPr id="4" name="Picture 3" descr="venn.jpg"/>
          <p:cNvPicPr>
            <a:picLocks noChangeAspect="1"/>
          </p:cNvPicPr>
          <p:nvPr/>
        </p:nvPicPr>
        <p:blipFill>
          <a:blip r:embed="rId2"/>
          <a:stretch>
            <a:fillRect/>
          </a:stretch>
        </p:blipFill>
        <p:spPr>
          <a:xfrm>
            <a:off x="8015936" y="274638"/>
            <a:ext cx="1128063" cy="860107"/>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Visuals for abstract concepts</a:t>
            </a:r>
          </a:p>
        </p:txBody>
      </p:sp>
      <p:sp>
        <p:nvSpPr>
          <p:cNvPr id="3" name="Content Placeholder 2"/>
          <p:cNvSpPr>
            <a:spLocks noGrp="1"/>
          </p:cNvSpPr>
          <p:nvPr>
            <p:ph idx="1"/>
          </p:nvPr>
        </p:nvSpPr>
        <p:spPr/>
        <p:txBody>
          <a:bodyPr>
            <a:normAutofit fontScale="77500" lnSpcReduction="20000"/>
          </a:bodyPr>
          <a:lstStyle/>
          <a:p>
            <a:pPr>
              <a:buNone/>
            </a:pPr>
            <a:r>
              <a:rPr lang="en-US" dirty="0">
                <a:solidFill>
                  <a:srgbClr val="FF0000"/>
                </a:solidFill>
              </a:rPr>
              <a:t>What?</a:t>
            </a:r>
          </a:p>
          <a:p>
            <a:pPr>
              <a:buNone/>
            </a:pPr>
            <a:r>
              <a:rPr lang="en-US" dirty="0"/>
              <a:t>Using a visual to represent figurative language such as metaphors, similes, personification or alliteration makes something abstract more concrete. A P.E.E. sandwich, for example, also identifies the need to develop a deeper level of analysis through a visual.</a:t>
            </a:r>
          </a:p>
          <a:p>
            <a:pPr>
              <a:buNone/>
            </a:pPr>
            <a:r>
              <a:rPr lang="en-US" dirty="0">
                <a:solidFill>
                  <a:srgbClr val="00B050"/>
                </a:solidFill>
              </a:rPr>
              <a:t>Why?</a:t>
            </a:r>
          </a:p>
          <a:p>
            <a:pPr>
              <a:buNone/>
            </a:pPr>
            <a:r>
              <a:rPr lang="en-US" dirty="0"/>
              <a:t>ASD students can find most concepts hard to </a:t>
            </a:r>
            <a:r>
              <a:rPr lang="en-US" dirty="0" err="1"/>
              <a:t>visualise</a:t>
            </a:r>
            <a:r>
              <a:rPr lang="en-US" dirty="0"/>
              <a:t> but abstract concepts that have no familiarity or ‘grounding’ in their world can be challenging. In this way, anything visual that supports something that cannot be ‘seen’ will reduce anxiety and clarify understanding.</a:t>
            </a:r>
          </a:p>
        </p:txBody>
      </p:sp>
    </p:spTree>
    <p:extLst>
      <p:ext uri="{BB962C8B-B14F-4D97-AF65-F5344CB8AC3E}">
        <p14:creationId xmlns:p14="http://schemas.microsoft.com/office/powerpoint/2010/main" val="15621057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PEEL burger</a:t>
            </a:r>
          </a:p>
        </p:txBody>
      </p:sp>
      <p:sp>
        <p:nvSpPr>
          <p:cNvPr id="3" name="Content Placeholder 2"/>
          <p:cNvSpPr>
            <a:spLocks noGrp="1"/>
          </p:cNvSpPr>
          <p:nvPr>
            <p:ph idx="1"/>
          </p:nvPr>
        </p:nvSpPr>
        <p:spPr/>
        <p:txBody>
          <a:bodyPr>
            <a:normAutofit fontScale="47500" lnSpcReduction="20000"/>
          </a:bodyPr>
          <a:lstStyle/>
          <a:p>
            <a:pPr>
              <a:buNone/>
            </a:pPr>
            <a:r>
              <a:rPr lang="en-GB" b="1" dirty="0"/>
              <a:t>P</a:t>
            </a:r>
            <a:endParaRPr lang="en-GB" dirty="0"/>
          </a:p>
          <a:p>
            <a:pPr>
              <a:buNone/>
            </a:pPr>
            <a:r>
              <a:rPr lang="en-GB" dirty="0"/>
              <a:t>The first piece of bread is your point about the question – introduce your first point in a couple of sentences. </a:t>
            </a:r>
          </a:p>
          <a:p>
            <a:pPr>
              <a:buNone/>
            </a:pPr>
            <a:r>
              <a:rPr lang="en-GB" dirty="0"/>
              <a:t>Remember to use the PEEL burger paragraph to help structure your answer.  </a:t>
            </a:r>
          </a:p>
          <a:p>
            <a:pPr>
              <a:buNone/>
            </a:pPr>
            <a:br>
              <a:rPr lang="en-GB" dirty="0"/>
            </a:br>
            <a:endParaRPr lang="en-GB" dirty="0"/>
          </a:p>
          <a:p>
            <a:pPr>
              <a:buNone/>
            </a:pPr>
            <a:r>
              <a:rPr lang="en-GB" b="1" dirty="0"/>
              <a:t>E</a:t>
            </a:r>
            <a:endParaRPr lang="en-GB" dirty="0"/>
          </a:p>
          <a:p>
            <a:pPr>
              <a:buNone/>
            </a:pPr>
            <a:r>
              <a:rPr lang="en-GB" dirty="0"/>
              <a:t>The middle of the burger must always be supported by two pieces of bread. Remember the </a:t>
            </a:r>
            <a:r>
              <a:rPr lang="en-GB" u="sng" dirty="0"/>
              <a:t>quotation</a:t>
            </a:r>
            <a:r>
              <a:rPr lang="en-GB" dirty="0"/>
              <a:t> is your evidence and is condiment to you answer.  </a:t>
            </a:r>
          </a:p>
          <a:p>
            <a:pPr>
              <a:buNone/>
            </a:pPr>
            <a:r>
              <a:rPr lang="en-GB" b="1" dirty="0"/>
              <a:t>E</a:t>
            </a:r>
            <a:endParaRPr lang="en-GB" dirty="0"/>
          </a:p>
          <a:p>
            <a:pPr>
              <a:buNone/>
            </a:pPr>
            <a:r>
              <a:rPr lang="en-GB" dirty="0"/>
              <a:t>You must support your quotation. EXPLAIN how your quote supports your point. Without any explanation, your burger will have no meat (substance) to it. Especially if you ignore the effects of language!</a:t>
            </a:r>
          </a:p>
          <a:p>
            <a:pPr>
              <a:buNone/>
            </a:pPr>
            <a:r>
              <a:rPr lang="en-GB" dirty="0"/>
              <a:t>	  </a:t>
            </a:r>
          </a:p>
          <a:p>
            <a:pPr>
              <a:buNone/>
            </a:pPr>
            <a:r>
              <a:rPr lang="en-GB" b="1" dirty="0"/>
              <a:t>L</a:t>
            </a:r>
            <a:endParaRPr lang="en-GB" dirty="0"/>
          </a:p>
          <a:p>
            <a:pPr>
              <a:buNone/>
            </a:pPr>
            <a:r>
              <a:rPr lang="en-GB" dirty="0"/>
              <a:t>Now you need to link your point back to the original question. Without this link, your burger will fall apart! </a:t>
            </a:r>
          </a:p>
          <a:p>
            <a:pPr>
              <a:buNone/>
            </a:pPr>
            <a:r>
              <a:rPr lang="en-GB" dirty="0"/>
              <a:t>   </a:t>
            </a:r>
          </a:p>
          <a:p>
            <a:pPr>
              <a:buNone/>
            </a:pPr>
            <a:r>
              <a:rPr lang="en-GB" dirty="0"/>
              <a:t> </a:t>
            </a:r>
          </a:p>
          <a:p>
            <a:pPr>
              <a:buNone/>
            </a:pPr>
            <a:r>
              <a:rPr lang="en-GB" dirty="0"/>
              <a:t> </a:t>
            </a:r>
          </a:p>
          <a:p>
            <a:pPr>
              <a:buNone/>
            </a:pPr>
            <a:endParaRPr lang="en-US" dirty="0"/>
          </a:p>
        </p:txBody>
      </p:sp>
      <p:pic>
        <p:nvPicPr>
          <p:cNvPr id="4" name="Picture 3" descr="burger.png"/>
          <p:cNvPicPr>
            <a:picLocks noChangeAspect="1"/>
          </p:cNvPicPr>
          <p:nvPr/>
        </p:nvPicPr>
        <p:blipFill>
          <a:blip r:embed="rId2"/>
          <a:stretch>
            <a:fillRect/>
          </a:stretch>
        </p:blipFill>
        <p:spPr>
          <a:xfrm>
            <a:off x="7322772" y="8037"/>
            <a:ext cx="1661559" cy="1409601"/>
          </a:xfrm>
          <a:prstGeom prst="rect">
            <a:avLst/>
          </a:prstGeom>
        </p:spPr>
      </p:pic>
    </p:spTree>
    <p:extLst>
      <p:ext uri="{BB962C8B-B14F-4D97-AF65-F5344CB8AC3E}">
        <p14:creationId xmlns:p14="http://schemas.microsoft.com/office/powerpoint/2010/main" val="24149681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‘Bloom’s’ for reading</a:t>
            </a:r>
          </a:p>
        </p:txBody>
      </p:sp>
      <p:sp>
        <p:nvSpPr>
          <p:cNvPr id="3" name="Content Placeholder 2"/>
          <p:cNvSpPr>
            <a:spLocks noGrp="1"/>
          </p:cNvSpPr>
          <p:nvPr>
            <p:ph idx="1"/>
          </p:nvPr>
        </p:nvSpPr>
        <p:spPr/>
        <p:txBody>
          <a:bodyPr>
            <a:normAutofit fontScale="70000" lnSpcReduction="20000"/>
          </a:bodyPr>
          <a:lstStyle/>
          <a:p>
            <a:pPr>
              <a:buNone/>
            </a:pPr>
            <a:r>
              <a:rPr lang="en-US" dirty="0">
                <a:solidFill>
                  <a:srgbClr val="FF0000"/>
                </a:solidFill>
              </a:rPr>
              <a:t>What?</a:t>
            </a:r>
          </a:p>
          <a:p>
            <a:pPr>
              <a:buNone/>
            </a:pPr>
            <a:r>
              <a:rPr lang="en-US" dirty="0"/>
              <a:t>Using ‘Bloom’s Taxonomy’ of lower to higher order skills in terms of scaffolding reading tasks or challenge. Start students with comprehension-based information retrieval, move towards asking them to describe or explain a concept and finally use the reading source as a springboard for students to create their own text (e.g. a diary entry as one of the characters).</a:t>
            </a:r>
          </a:p>
          <a:p>
            <a:pPr>
              <a:buNone/>
            </a:pPr>
            <a:endParaRPr lang="en-US" dirty="0">
              <a:solidFill>
                <a:srgbClr val="00B050"/>
              </a:solidFill>
            </a:endParaRPr>
          </a:p>
          <a:p>
            <a:pPr>
              <a:buNone/>
            </a:pPr>
            <a:r>
              <a:rPr lang="en-US" dirty="0">
                <a:solidFill>
                  <a:srgbClr val="00B050"/>
                </a:solidFill>
              </a:rPr>
              <a:t>Why?</a:t>
            </a:r>
          </a:p>
          <a:p>
            <a:pPr>
              <a:buNone/>
            </a:pPr>
            <a:r>
              <a:rPr lang="en-US" dirty="0"/>
              <a:t>Reducing anxiety is key- GCSE English exams are also often structured in this way; starting students with a task they can manage and building them towards more complexity or inference supports their self-confidence. They learn to gradually ‘dig deeper’ into a text and that a text has layers.</a:t>
            </a:r>
          </a:p>
        </p:txBody>
      </p:sp>
    </p:spTree>
    <p:extLst>
      <p:ext uri="{BB962C8B-B14F-4D97-AF65-F5344CB8AC3E}">
        <p14:creationId xmlns:p14="http://schemas.microsoft.com/office/powerpoint/2010/main" val="31687751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Example:</a:t>
            </a:r>
          </a:p>
        </p:txBody>
      </p:sp>
      <p:pic>
        <p:nvPicPr>
          <p:cNvPr id="4" name="Content Placeholder 3" descr="bloom's.png"/>
          <p:cNvPicPr>
            <a:picLocks noGrp="1" noChangeAspect="1"/>
          </p:cNvPicPr>
          <p:nvPr>
            <p:ph idx="1"/>
          </p:nvPr>
        </p:nvPicPr>
        <p:blipFill>
          <a:blip r:embed="rId2"/>
          <a:stretch>
            <a:fillRect/>
          </a:stretch>
        </p:blipFill>
        <p:spPr>
          <a:xfrm>
            <a:off x="6296025" y="0"/>
            <a:ext cx="2847975" cy="1600200"/>
          </a:xfrm>
        </p:spPr>
      </p:pic>
      <p:sp>
        <p:nvSpPr>
          <p:cNvPr id="5" name="TextBox 4"/>
          <p:cNvSpPr txBox="1"/>
          <p:nvPr/>
        </p:nvSpPr>
        <p:spPr>
          <a:xfrm>
            <a:off x="0" y="1502688"/>
            <a:ext cx="8939336" cy="6186309"/>
          </a:xfrm>
          <a:prstGeom prst="rect">
            <a:avLst/>
          </a:prstGeom>
          <a:solidFill>
            <a:schemeClr val="tx1"/>
          </a:solidFill>
        </p:spPr>
        <p:txBody>
          <a:bodyPr wrap="square" rtlCol="0">
            <a:spAutoFit/>
          </a:bodyPr>
          <a:lstStyle/>
          <a:p>
            <a:pPr marL="342900" indent="-342900">
              <a:buAutoNum type="arabicPeriod"/>
            </a:pPr>
            <a:r>
              <a:rPr lang="en-GB" dirty="0">
                <a:solidFill>
                  <a:schemeClr val="accent4">
                    <a:lumMod val="75000"/>
                  </a:schemeClr>
                </a:solidFill>
              </a:rPr>
              <a:t>Where did Billy Weaver travel to?</a:t>
            </a:r>
          </a:p>
          <a:p>
            <a:pPr marL="342900" indent="-342900">
              <a:buAutoNum type="arabicPeriod"/>
            </a:pPr>
            <a:endParaRPr lang="en-GB" dirty="0">
              <a:solidFill>
                <a:srgbClr val="0070C0"/>
              </a:solidFill>
            </a:endParaRPr>
          </a:p>
          <a:p>
            <a:pPr marL="342900" indent="-342900">
              <a:buAutoNum type="arabicPeriod"/>
            </a:pPr>
            <a:r>
              <a:rPr lang="en-GB" dirty="0">
                <a:solidFill>
                  <a:srgbClr val="0070C0"/>
                </a:solidFill>
              </a:rPr>
              <a:t>Why did Billy Weaver think it was a good idea to walk ‘briskly’?</a:t>
            </a:r>
          </a:p>
          <a:p>
            <a:pPr marL="342900" indent="-342900"/>
            <a:endParaRPr lang="en-GB" dirty="0">
              <a:solidFill>
                <a:srgbClr val="0070C0"/>
              </a:solidFill>
            </a:endParaRPr>
          </a:p>
          <a:p>
            <a:pPr marL="342900" indent="-342900"/>
            <a:r>
              <a:rPr lang="en-GB" dirty="0">
                <a:solidFill>
                  <a:srgbClr val="00B050"/>
                </a:solidFill>
              </a:rPr>
              <a:t>3. The living room seems inviting. Using evidence from the text, explain why.</a:t>
            </a:r>
            <a:endParaRPr lang="en-GB" dirty="0">
              <a:solidFill>
                <a:srgbClr val="0070C0"/>
              </a:solidFill>
            </a:endParaRPr>
          </a:p>
          <a:p>
            <a:pPr marL="342900" indent="-342900"/>
            <a:endParaRPr lang="en-GB" dirty="0">
              <a:solidFill>
                <a:srgbClr val="92D050"/>
              </a:solidFill>
            </a:endParaRPr>
          </a:p>
          <a:p>
            <a:pPr marL="342900" indent="-342900"/>
            <a:r>
              <a:rPr lang="en-GB" dirty="0">
                <a:solidFill>
                  <a:srgbClr val="92D050"/>
                </a:solidFill>
              </a:rPr>
              <a:t>4. Look at lines 24-48. In what ways does </a:t>
            </a:r>
            <a:r>
              <a:rPr lang="en-GB" dirty="0" err="1">
                <a:solidFill>
                  <a:srgbClr val="92D050"/>
                </a:solidFill>
              </a:rPr>
              <a:t>Roald</a:t>
            </a:r>
            <a:r>
              <a:rPr lang="en-GB" dirty="0">
                <a:solidFill>
                  <a:srgbClr val="92D050"/>
                </a:solidFill>
              </a:rPr>
              <a:t> Dahl present the Landlady as being unusual? Use evidence from the text in your response.</a:t>
            </a:r>
          </a:p>
          <a:p>
            <a:pPr marL="342900" indent="-342900"/>
            <a:endParaRPr lang="en-GB" dirty="0">
              <a:solidFill>
                <a:srgbClr val="92D050"/>
              </a:solidFill>
            </a:endParaRPr>
          </a:p>
          <a:p>
            <a:pPr marL="342900" indent="-342900"/>
            <a:r>
              <a:rPr lang="en-GB" dirty="0">
                <a:solidFill>
                  <a:srgbClr val="FFFF00"/>
                </a:solidFill>
              </a:rPr>
              <a:t>5. One student said, “The start and middle of this story foreshadows the sinister ending.” How far do you agree with this statement?</a:t>
            </a:r>
          </a:p>
          <a:p>
            <a:pPr marL="342900" indent="-342900"/>
            <a:endParaRPr lang="en-GB" dirty="0">
              <a:solidFill>
                <a:srgbClr val="FFFF00"/>
              </a:solidFill>
            </a:endParaRPr>
          </a:p>
          <a:p>
            <a:pPr marL="342900" indent="-342900"/>
            <a:r>
              <a:rPr lang="en-GB" dirty="0">
                <a:solidFill>
                  <a:srgbClr val="FF0000"/>
                </a:solidFill>
              </a:rPr>
              <a:t>6. Imagine that you are Billy Weaver. You are in your bedroom shortly after drinking the tea (which tasted “faintly of bitter almonds”). Explain your thoughts, feelings and worries.</a:t>
            </a:r>
          </a:p>
          <a:p>
            <a:pPr marL="342900" indent="-342900"/>
            <a:endParaRPr lang="en-GB" dirty="0">
              <a:solidFill>
                <a:srgbClr val="FFFF00"/>
              </a:solidFill>
            </a:endParaRPr>
          </a:p>
          <a:p>
            <a:pPr marL="342900" indent="-342900"/>
            <a:endParaRPr lang="en-GB" dirty="0">
              <a:solidFill>
                <a:srgbClr val="FFFF00"/>
              </a:solidFill>
            </a:endParaRPr>
          </a:p>
          <a:p>
            <a:pPr marL="342900" indent="-342900"/>
            <a:endParaRPr lang="en-GB" dirty="0">
              <a:solidFill>
                <a:srgbClr val="FFFF00"/>
              </a:solidFill>
            </a:endParaRPr>
          </a:p>
          <a:p>
            <a:pPr marL="342900" indent="-342900"/>
            <a:endParaRPr lang="en-GB" dirty="0">
              <a:solidFill>
                <a:srgbClr val="FFFF00"/>
              </a:solidFill>
            </a:endParaRPr>
          </a:p>
          <a:p>
            <a:pPr marL="342900" indent="-342900"/>
            <a:endParaRPr lang="en-GB" dirty="0">
              <a:solidFill>
                <a:srgbClr val="92D050"/>
              </a:solidFill>
            </a:endParaRPr>
          </a:p>
          <a:p>
            <a:pPr marL="342900" indent="-342900"/>
            <a:endParaRPr lang="en-GB" dirty="0">
              <a:solidFill>
                <a:srgbClr val="FFFF00"/>
              </a:solidFill>
            </a:endParaRPr>
          </a:p>
          <a:p>
            <a:pPr marL="342900" indent="-342900"/>
            <a:endParaRPr lang="en-GB" dirty="0">
              <a:solidFill>
                <a:srgbClr val="92D050"/>
              </a:solidFill>
            </a:endParaRPr>
          </a:p>
          <a:p>
            <a:pPr marL="342900" indent="-342900"/>
            <a:endParaRPr lang="en-GB" dirty="0">
              <a:solidFill>
                <a:srgbClr val="92D05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Our understanding and experiences of autism</a:t>
            </a:r>
          </a:p>
        </p:txBody>
      </p:sp>
      <p:sp>
        <p:nvSpPr>
          <p:cNvPr id="3" name="Content Placeholder 2"/>
          <p:cNvSpPr>
            <a:spLocks noGrp="1"/>
          </p:cNvSpPr>
          <p:nvPr>
            <p:ph idx="1"/>
          </p:nvPr>
        </p:nvSpPr>
        <p:spPr>
          <a:xfrm>
            <a:off x="457200" y="1600200"/>
            <a:ext cx="8229600" cy="5141168"/>
          </a:xfrm>
        </p:spPr>
        <p:txBody>
          <a:bodyPr>
            <a:normAutofit/>
          </a:bodyPr>
          <a:lstStyle/>
          <a:p>
            <a:pPr marL="0" indent="0">
              <a:buNone/>
            </a:pPr>
            <a:r>
              <a:rPr lang="en-GB" sz="2800" b="1" dirty="0">
                <a:solidFill>
                  <a:srgbClr val="FF0000"/>
                </a:solidFill>
              </a:rPr>
              <a:t>First </a:t>
            </a:r>
            <a:r>
              <a:rPr lang="en-GB" sz="2800" dirty="0"/>
              <a:t>– Think about your understanding and previous experiences of autism.</a:t>
            </a:r>
          </a:p>
          <a:p>
            <a:pPr marL="0" indent="0">
              <a:buNone/>
            </a:pPr>
            <a:endParaRPr lang="en-GB" sz="2800" dirty="0"/>
          </a:p>
          <a:p>
            <a:pPr marL="0" indent="0">
              <a:buNone/>
            </a:pPr>
            <a:r>
              <a:rPr lang="en-GB" sz="2800" b="1" dirty="0">
                <a:solidFill>
                  <a:srgbClr val="FFC000"/>
                </a:solidFill>
              </a:rPr>
              <a:t>Next</a:t>
            </a:r>
            <a:r>
              <a:rPr lang="en-GB" sz="2800" dirty="0"/>
              <a:t> -  Make notes or discuss if you are with others.</a:t>
            </a:r>
          </a:p>
          <a:p>
            <a:pPr marL="0" indent="0">
              <a:buNone/>
            </a:pPr>
            <a:endParaRPr lang="en-GB" sz="2800" dirty="0"/>
          </a:p>
          <a:p>
            <a:pPr marL="0" indent="0">
              <a:buNone/>
            </a:pPr>
            <a:r>
              <a:rPr lang="en-GB" sz="2800" b="1" dirty="0">
                <a:solidFill>
                  <a:srgbClr val="00B050"/>
                </a:solidFill>
              </a:rPr>
              <a:t>Then</a:t>
            </a:r>
            <a:r>
              <a:rPr lang="en-GB" sz="2800" dirty="0"/>
              <a:t> – Add your comments to the ‘chat’ function.</a:t>
            </a:r>
          </a:p>
          <a:p>
            <a:pPr marL="0" indent="0">
              <a:buNone/>
            </a:pPr>
            <a:endParaRPr lang="en-GB" sz="2800" dirty="0"/>
          </a:p>
        </p:txBody>
      </p:sp>
    </p:spTree>
    <p:extLst>
      <p:ext uri="{BB962C8B-B14F-4D97-AF65-F5344CB8AC3E}">
        <p14:creationId xmlns:p14="http://schemas.microsoft.com/office/powerpoint/2010/main" val="40454020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Build familiar into unfamiliar or difficult concepts  </a:t>
            </a:r>
          </a:p>
        </p:txBody>
      </p:sp>
      <p:sp>
        <p:nvSpPr>
          <p:cNvPr id="3" name="Content Placeholder 2"/>
          <p:cNvSpPr>
            <a:spLocks noGrp="1"/>
          </p:cNvSpPr>
          <p:nvPr>
            <p:ph idx="1"/>
          </p:nvPr>
        </p:nvSpPr>
        <p:spPr/>
        <p:txBody>
          <a:bodyPr>
            <a:normAutofit fontScale="85000" lnSpcReduction="10000"/>
          </a:bodyPr>
          <a:lstStyle/>
          <a:p>
            <a:pPr>
              <a:buNone/>
            </a:pPr>
            <a:r>
              <a:rPr lang="en-US" dirty="0">
                <a:solidFill>
                  <a:srgbClr val="FF0000"/>
                </a:solidFill>
              </a:rPr>
              <a:t>What?</a:t>
            </a:r>
          </a:p>
          <a:p>
            <a:pPr>
              <a:buNone/>
            </a:pPr>
            <a:r>
              <a:rPr lang="en-US" dirty="0"/>
              <a:t>Using a student’s special interests in the body of a spelling test, </a:t>
            </a:r>
            <a:r>
              <a:rPr lang="en-US" dirty="0" err="1"/>
              <a:t>SPaG</a:t>
            </a:r>
            <a:r>
              <a:rPr lang="en-US" dirty="0"/>
              <a:t> based activity or any text used to explore a new or challenging concept.</a:t>
            </a:r>
          </a:p>
          <a:p>
            <a:pPr>
              <a:buNone/>
            </a:pPr>
            <a:r>
              <a:rPr lang="en-US" dirty="0">
                <a:solidFill>
                  <a:srgbClr val="00B050"/>
                </a:solidFill>
              </a:rPr>
              <a:t>Why?</a:t>
            </a:r>
          </a:p>
          <a:p>
            <a:pPr>
              <a:buNone/>
            </a:pPr>
            <a:r>
              <a:rPr lang="en-US" dirty="0">
                <a:solidFill>
                  <a:srgbClr val="00B050"/>
                </a:solidFill>
              </a:rPr>
              <a:t> </a:t>
            </a:r>
            <a:r>
              <a:rPr lang="en-US" dirty="0"/>
              <a:t>ASD students often have a special interest and this can therefore mean that any inclusion of it in resources or texts can be a ‘way in’ or a ‘hook’. This can be as simple as using an image linked to their interest next to a spelling test but works best if it is embedded (however tenuously!) into the content.</a:t>
            </a:r>
          </a:p>
        </p:txBody>
      </p:sp>
    </p:spTree>
    <p:extLst>
      <p:ext uri="{BB962C8B-B14F-4D97-AF65-F5344CB8AC3E}">
        <p14:creationId xmlns:p14="http://schemas.microsoft.com/office/powerpoint/2010/main" val="5685714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733" y="548680"/>
            <a:ext cx="3502359"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411044"/>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355976" y="3840044"/>
            <a:ext cx="4330824" cy="3139321"/>
          </a:xfrm>
          <a:prstGeom prst="rect">
            <a:avLst/>
          </a:prstGeom>
          <a:noFill/>
        </p:spPr>
        <p:txBody>
          <a:bodyPr wrap="square" rtlCol="0">
            <a:spAutoFit/>
          </a:bodyPr>
          <a:lstStyle/>
          <a:p>
            <a:r>
              <a:rPr lang="en-GB" dirty="0">
                <a:solidFill>
                  <a:srgbClr val="002060"/>
                </a:solidFill>
              </a:rPr>
              <a:t>Add punctuation to the following paragraph</a:t>
            </a:r>
            <a:r>
              <a:rPr lang="en-GB" dirty="0"/>
              <a:t>:</a:t>
            </a:r>
          </a:p>
          <a:p>
            <a:endParaRPr lang="en-GB" dirty="0"/>
          </a:p>
          <a:p>
            <a:r>
              <a:rPr lang="en-GB" dirty="0"/>
              <a:t>Mum and dad were so happy with josh because he had won both trampoline competitions and collected bronze silver and gold in his football tournament after school they decided to take him to the </a:t>
            </a:r>
            <a:r>
              <a:rPr lang="en-GB" dirty="0" err="1"/>
              <a:t>odeon</a:t>
            </a:r>
            <a:r>
              <a:rPr lang="en-GB" dirty="0"/>
              <a:t> cinema in </a:t>
            </a:r>
            <a:r>
              <a:rPr lang="en-GB" dirty="0" err="1"/>
              <a:t>coventry</a:t>
            </a:r>
            <a:r>
              <a:rPr lang="en-GB" dirty="0"/>
              <a:t> to watch his favourite film </a:t>
            </a:r>
            <a:r>
              <a:rPr lang="en-GB"/>
              <a:t>the watchmen</a:t>
            </a:r>
            <a:endParaRPr lang="en-GB" dirty="0"/>
          </a:p>
          <a:p>
            <a:endParaRPr lang="en-GB" dirty="0"/>
          </a:p>
          <a:p>
            <a:endParaRPr lang="en-GB" dirty="0"/>
          </a:p>
        </p:txBody>
      </p:sp>
    </p:spTree>
    <p:extLst>
      <p:ext uri="{BB962C8B-B14F-4D97-AF65-F5344CB8AC3E}">
        <p14:creationId xmlns:p14="http://schemas.microsoft.com/office/powerpoint/2010/main" val="14237205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229600" cy="4525963"/>
          </a:xfrm>
        </p:spPr>
        <p:txBody>
          <a:bodyPr/>
          <a:lstStyle/>
          <a:p>
            <a:pPr marL="0" indent="0" algn="ctr">
              <a:buNone/>
            </a:pPr>
            <a:r>
              <a:rPr lang="en-GB" dirty="0"/>
              <a:t>Thoughts to go away with:</a:t>
            </a:r>
          </a:p>
          <a:p>
            <a:endParaRPr lang="en-GB" dirty="0"/>
          </a:p>
          <a:p>
            <a:r>
              <a:rPr lang="en-GB" dirty="0"/>
              <a:t>What have you learned about autism that you did not know before?</a:t>
            </a:r>
          </a:p>
          <a:p>
            <a:r>
              <a:rPr lang="en-GB" dirty="0"/>
              <a:t>What strategies or techniques can you use in your teaching practice?</a:t>
            </a:r>
          </a:p>
          <a:p>
            <a:r>
              <a:rPr lang="en-GB" dirty="0"/>
              <a:t>How can you adapt your teaching approach to cater for autistic students sitting GCSEs? </a:t>
            </a:r>
          </a:p>
        </p:txBody>
      </p:sp>
      <p:sp>
        <p:nvSpPr>
          <p:cNvPr id="4" name="TextBox 3"/>
          <p:cNvSpPr txBox="1"/>
          <p:nvPr/>
        </p:nvSpPr>
        <p:spPr>
          <a:xfrm>
            <a:off x="1666020" y="5229200"/>
            <a:ext cx="5832648" cy="954107"/>
          </a:xfrm>
          <a:prstGeom prst="rect">
            <a:avLst/>
          </a:prstGeom>
          <a:noFill/>
        </p:spPr>
        <p:txBody>
          <a:bodyPr wrap="square" rtlCol="0">
            <a:spAutoFit/>
          </a:bodyPr>
          <a:lstStyle/>
          <a:p>
            <a:pPr algn="ctr"/>
            <a:r>
              <a:rPr lang="en-US" sz="2800" dirty="0">
                <a:solidFill>
                  <a:srgbClr val="C00000"/>
                </a:solidFill>
              </a:rPr>
              <a:t>If time, please add your reflections into the Chat function.</a:t>
            </a:r>
          </a:p>
        </p:txBody>
      </p:sp>
    </p:spTree>
    <p:extLst>
      <p:ext uri="{BB962C8B-B14F-4D97-AF65-F5344CB8AC3E}">
        <p14:creationId xmlns:p14="http://schemas.microsoft.com/office/powerpoint/2010/main" val="2373857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hlinkClick r:id="rId2"/>
              </a:rPr>
              <a:t>https://www.online-stopwatch.com/countdown-timer/</a:t>
            </a:r>
            <a:r>
              <a:rPr lang="en-US" dirty="0"/>
              <a:t> </a:t>
            </a:r>
          </a:p>
        </p:txBody>
      </p:sp>
    </p:spTree>
    <p:extLst>
      <p:ext uri="{BB962C8B-B14F-4D97-AF65-F5344CB8AC3E}">
        <p14:creationId xmlns:p14="http://schemas.microsoft.com/office/powerpoint/2010/main" val="563026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96752"/>
          </a:xfrm>
        </p:spPr>
        <p:txBody>
          <a:bodyPr/>
          <a:lstStyle/>
          <a:p>
            <a:r>
              <a:rPr lang="en-US"/>
              <a:t>Autism</a:t>
            </a:r>
            <a:endParaRPr lang="en-US" dirty="0"/>
          </a:p>
        </p:txBody>
      </p:sp>
      <p:sp>
        <p:nvSpPr>
          <p:cNvPr id="3" name="Content Placeholder 2"/>
          <p:cNvSpPr>
            <a:spLocks noGrp="1"/>
          </p:cNvSpPr>
          <p:nvPr>
            <p:ph idx="1"/>
          </p:nvPr>
        </p:nvSpPr>
        <p:spPr>
          <a:xfrm>
            <a:off x="755576" y="1052736"/>
            <a:ext cx="7931224" cy="4680520"/>
          </a:xfrm>
        </p:spPr>
        <p:txBody>
          <a:bodyPr>
            <a:normAutofit fontScale="92500" lnSpcReduction="20000"/>
          </a:bodyPr>
          <a:lstStyle/>
          <a:p>
            <a:pPr algn="ctr">
              <a:lnSpc>
                <a:spcPct val="90000"/>
              </a:lnSpc>
              <a:buFont typeface="Wingdings" charset="2"/>
              <a:buNone/>
            </a:pPr>
            <a:endParaRPr lang="en-US" altLang="en-US" dirty="0">
              <a:latin typeface="Calibri" charset="0"/>
            </a:endParaRPr>
          </a:p>
          <a:p>
            <a:pPr marL="0" algn="ctr">
              <a:lnSpc>
                <a:spcPct val="110000"/>
              </a:lnSpc>
              <a:buFont typeface="Wingdings" charset="2"/>
              <a:buNone/>
            </a:pPr>
            <a:r>
              <a:rPr lang="en-US" altLang="en-US" dirty="0">
                <a:latin typeface="Calibri" charset="0"/>
              </a:rPr>
              <a:t>Autistic Spectrum (Disorder/Condition) is a life long developmental condition </a:t>
            </a:r>
            <a:r>
              <a:rPr lang="en-US" dirty="0"/>
              <a:t>that affects how people perceive the world and interact with others.</a:t>
            </a:r>
          </a:p>
          <a:p>
            <a:pPr marL="0" algn="ctr">
              <a:lnSpc>
                <a:spcPct val="110000"/>
              </a:lnSpc>
              <a:buFont typeface="Wingdings" charset="2"/>
              <a:buNone/>
            </a:pPr>
            <a:endParaRPr lang="en-US" altLang="en-US" dirty="0">
              <a:latin typeface="Calibri" charset="0"/>
            </a:endParaRPr>
          </a:p>
          <a:p>
            <a:pPr marL="0" algn="ctr">
              <a:lnSpc>
                <a:spcPct val="110000"/>
              </a:lnSpc>
              <a:buFont typeface="Wingdings" charset="2"/>
              <a:buNone/>
            </a:pPr>
            <a:r>
              <a:rPr lang="en-US" dirty="0"/>
              <a:t>Autistic people see, hear and feel the world differently to other people. If you are autistic, you are autistic for life; autism is not an illness or disease and cannot be cured.</a:t>
            </a:r>
            <a:endParaRPr lang="en-US" altLang="en-US" dirty="0">
              <a:latin typeface="Calibri" charset="0"/>
            </a:endParaRPr>
          </a:p>
          <a:p>
            <a:endParaRPr lang="en-US" dirty="0"/>
          </a:p>
        </p:txBody>
      </p:sp>
    </p:spTree>
    <p:extLst>
      <p:ext uri="{BB962C8B-B14F-4D97-AF65-F5344CB8AC3E}">
        <p14:creationId xmlns:p14="http://schemas.microsoft.com/office/powerpoint/2010/main" val="377594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idx="1"/>
          </p:nvPr>
        </p:nvSpPr>
        <p:spPr>
          <a:xfrm>
            <a:off x="457200" y="404813"/>
            <a:ext cx="8229600" cy="5726112"/>
          </a:xfrm>
        </p:spPr>
        <p:txBody>
          <a:bodyPr>
            <a:normAutofit fontScale="92500"/>
          </a:bodyPr>
          <a:lstStyle/>
          <a:p>
            <a:pPr marL="0" algn="ctr">
              <a:lnSpc>
                <a:spcPct val="110000"/>
              </a:lnSpc>
              <a:buFont typeface="Wingdings" charset="2"/>
              <a:buNone/>
            </a:pPr>
            <a:r>
              <a:rPr lang="en-US" altLang="en-US" sz="2600" dirty="0">
                <a:latin typeface="Calibri" charset="0"/>
              </a:rPr>
              <a:t>Autism is a life-long condition affecting around 1.1% of the population. It affects all races, classes and intellectual abilities. It is a spectrum condition meaning that it is extremely complex and affects people differently and to varying degrees. </a:t>
            </a:r>
          </a:p>
          <a:p>
            <a:pPr marL="0" algn="ctr">
              <a:lnSpc>
                <a:spcPct val="110000"/>
              </a:lnSpc>
              <a:buFont typeface="Wingdings" charset="2"/>
              <a:buNone/>
            </a:pPr>
            <a:endParaRPr lang="en-US" altLang="en-US" sz="2600" dirty="0">
              <a:latin typeface="Calibri" charset="0"/>
            </a:endParaRPr>
          </a:p>
          <a:p>
            <a:pPr marL="0" algn="ctr">
              <a:lnSpc>
                <a:spcPct val="110000"/>
              </a:lnSpc>
              <a:buFont typeface="Wingdings" charset="2"/>
              <a:buNone/>
            </a:pPr>
            <a:r>
              <a:rPr lang="en-US" altLang="en-US" sz="2600" dirty="0">
                <a:latin typeface="Calibri" charset="0"/>
              </a:rPr>
              <a:t>Autism is broadly defined as affecting three main areas (known as the “triad of impairments”): social communication, social interaction and social imagination. </a:t>
            </a:r>
          </a:p>
          <a:p>
            <a:pPr marL="0" algn="ctr">
              <a:lnSpc>
                <a:spcPct val="110000"/>
              </a:lnSpc>
              <a:buFont typeface="Wingdings" charset="2"/>
              <a:buNone/>
            </a:pPr>
            <a:endParaRPr lang="en-US" altLang="en-US" sz="2600" dirty="0">
              <a:latin typeface="Calibri" charset="0"/>
            </a:endParaRPr>
          </a:p>
          <a:p>
            <a:pPr marL="0" algn="ctr">
              <a:lnSpc>
                <a:spcPct val="110000"/>
              </a:lnSpc>
              <a:buFont typeface="Wingdings" charset="2"/>
              <a:buNone/>
            </a:pPr>
            <a:r>
              <a:rPr lang="en-US" altLang="en-US" sz="2600" dirty="0">
                <a:latin typeface="Calibri" charset="0"/>
              </a:rPr>
              <a:t>Everyone with autism is different. Whilst some people with autism lead independent lives, some need lifelong care. Others will need some degree of support, which will change over the course of their lifetime.</a:t>
            </a:r>
          </a:p>
          <a:p>
            <a:pPr marL="0">
              <a:lnSpc>
                <a:spcPct val="110000"/>
              </a:lnSpc>
              <a:buFont typeface="Wingdings" charset="2"/>
              <a:buNone/>
            </a:pPr>
            <a:endParaRPr lang="en-US" altLang="en-US" sz="2600" dirty="0">
              <a:latin typeface="Calibri" charset="0"/>
            </a:endParaRPr>
          </a:p>
        </p:txBody>
      </p:sp>
    </p:spTree>
    <p:extLst>
      <p:ext uri="{BB962C8B-B14F-4D97-AF65-F5344CB8AC3E}">
        <p14:creationId xmlns:p14="http://schemas.microsoft.com/office/powerpoint/2010/main" val="1016264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idx="1"/>
          </p:nvPr>
        </p:nvSpPr>
        <p:spPr>
          <a:xfrm>
            <a:off x="457200" y="404813"/>
            <a:ext cx="8229600" cy="5726112"/>
          </a:xfrm>
        </p:spPr>
        <p:txBody>
          <a:bodyPr/>
          <a:lstStyle/>
          <a:p>
            <a:pPr algn="ctr">
              <a:buFont typeface="Wingdings" charset="2"/>
              <a:buNone/>
            </a:pPr>
            <a:r>
              <a:rPr lang="en-US" altLang="en-US" sz="2800" dirty="0">
                <a:latin typeface="Calibri" charset="0"/>
              </a:rPr>
              <a:t>Autism is </a:t>
            </a:r>
            <a:r>
              <a:rPr lang="en-US" altLang="en-US" sz="2800" b="1" u="sng" dirty="0">
                <a:latin typeface="Calibri" charset="0"/>
              </a:rPr>
              <a:t>not</a:t>
            </a:r>
            <a:r>
              <a:rPr lang="en-US" altLang="en-US" sz="2800" dirty="0">
                <a:latin typeface="Calibri" charset="0"/>
              </a:rPr>
              <a:t> a learning disability (or a Mental Illness) – about half of all people with autism have average or above-average intelligence. </a:t>
            </a:r>
          </a:p>
          <a:p>
            <a:pPr algn="ctr">
              <a:buFont typeface="Wingdings" charset="2"/>
              <a:buNone/>
            </a:pPr>
            <a:endParaRPr lang="en-US" altLang="en-US" sz="2800" dirty="0">
              <a:latin typeface="Calibri" charset="0"/>
            </a:endParaRPr>
          </a:p>
          <a:p>
            <a:pPr algn="ctr">
              <a:buFont typeface="Wingdings" charset="2"/>
              <a:buNone/>
            </a:pPr>
            <a:r>
              <a:rPr lang="en-US" altLang="en-US" sz="2800" dirty="0">
                <a:latin typeface="Calibri" charset="0"/>
              </a:rPr>
              <a:t>However, one in three people with autism develop mental health difficulties due to the challenge of adapting to society. </a:t>
            </a:r>
          </a:p>
          <a:p>
            <a:pPr algn="ctr">
              <a:buFont typeface="Wingdings" charset="2"/>
              <a:buNone/>
            </a:pPr>
            <a:endParaRPr lang="en-US" altLang="en-US" sz="2800" dirty="0">
              <a:latin typeface="Calibri" charset="0"/>
            </a:endParaRPr>
          </a:p>
          <a:p>
            <a:pPr algn="ctr">
              <a:buFont typeface="Wingdings" charset="2"/>
              <a:buNone/>
            </a:pPr>
            <a:r>
              <a:rPr lang="en-US" altLang="en-US" sz="2800" dirty="0">
                <a:latin typeface="Calibri" charset="0"/>
              </a:rPr>
              <a:t>People with autism often also have issues with sensory processing. They can either be over- or under-sensitive to any of their senses (sight, smell, touch, hearing, taste, balance and self-awareness).</a:t>
            </a:r>
          </a:p>
          <a:p>
            <a:pPr>
              <a:buFont typeface="Wingdings" charset="2"/>
              <a:buNone/>
            </a:pPr>
            <a:endParaRPr lang="en-US" altLang="en-US" sz="2600" dirty="0">
              <a:latin typeface="Calibri" charset="0"/>
            </a:endParaRPr>
          </a:p>
        </p:txBody>
      </p:sp>
    </p:spTree>
    <p:extLst>
      <p:ext uri="{BB962C8B-B14F-4D97-AF65-F5344CB8AC3E}">
        <p14:creationId xmlns:p14="http://schemas.microsoft.com/office/powerpoint/2010/main" val="2134593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619672" y="107950"/>
            <a:ext cx="6781800" cy="1600200"/>
          </a:xfrm>
        </p:spPr>
        <p:txBody>
          <a:bodyPr>
            <a:normAutofit/>
          </a:bodyPr>
          <a:lstStyle/>
          <a:p>
            <a:pPr algn="ctr"/>
            <a:r>
              <a:rPr lang="en-US" altLang="en-US" sz="3600" b="1" dirty="0">
                <a:latin typeface="Calibri" charset="0"/>
              </a:rPr>
              <a:t>Autism and related conditions</a:t>
            </a:r>
            <a:br>
              <a:rPr lang="en-US" altLang="en-US" sz="3600" b="1" dirty="0">
                <a:latin typeface="Calibri" charset="0"/>
              </a:rPr>
            </a:br>
            <a:endParaRPr lang="en-US" altLang="en-US" sz="3600" b="1" dirty="0">
              <a:latin typeface="Calibri" charset="0"/>
            </a:endParaRPr>
          </a:p>
        </p:txBody>
      </p:sp>
      <p:sp>
        <p:nvSpPr>
          <p:cNvPr id="10243" name="Rectangle 3"/>
          <p:cNvSpPr>
            <a:spLocks noGrp="1" noChangeArrowheads="1"/>
          </p:cNvSpPr>
          <p:nvPr>
            <p:ph idx="1"/>
          </p:nvPr>
        </p:nvSpPr>
        <p:spPr>
          <a:xfrm>
            <a:off x="1128664" y="1412776"/>
            <a:ext cx="4176464" cy="6121400"/>
          </a:xfrm>
        </p:spPr>
        <p:txBody>
          <a:bodyPr>
            <a:normAutofit/>
          </a:bodyPr>
          <a:lstStyle/>
          <a:p>
            <a:pPr>
              <a:lnSpc>
                <a:spcPct val="80000"/>
              </a:lnSpc>
            </a:pPr>
            <a:r>
              <a:rPr lang="en-US" altLang="en-US" sz="2400" dirty="0">
                <a:latin typeface="Calibri" charset="0"/>
              </a:rPr>
              <a:t>AD(H)D – Attention Deficit (Hyperactivity) Disorder</a:t>
            </a:r>
          </a:p>
          <a:p>
            <a:pPr>
              <a:lnSpc>
                <a:spcPct val="80000"/>
              </a:lnSpc>
            </a:pPr>
            <a:r>
              <a:rPr lang="en-US" altLang="en-US" sz="2400" dirty="0">
                <a:latin typeface="Calibri" charset="0"/>
              </a:rPr>
              <a:t>Anxiety</a:t>
            </a:r>
          </a:p>
          <a:p>
            <a:pPr>
              <a:lnSpc>
                <a:spcPct val="80000"/>
              </a:lnSpc>
            </a:pPr>
            <a:r>
              <a:rPr lang="en-US" altLang="en-US" sz="2400" dirty="0">
                <a:latin typeface="Calibri" charset="0"/>
              </a:rPr>
              <a:t>Asperger Syndrome</a:t>
            </a:r>
          </a:p>
          <a:p>
            <a:pPr>
              <a:lnSpc>
                <a:spcPct val="80000"/>
              </a:lnSpc>
            </a:pPr>
            <a:r>
              <a:rPr lang="en-US" altLang="en-US" sz="2400" dirty="0">
                <a:latin typeface="Calibri" charset="0"/>
              </a:rPr>
              <a:t>Attachment Disorder</a:t>
            </a:r>
          </a:p>
          <a:p>
            <a:pPr>
              <a:lnSpc>
                <a:spcPct val="80000"/>
              </a:lnSpc>
            </a:pPr>
            <a:r>
              <a:rPr lang="en-US" altLang="en-US" sz="2400" dirty="0">
                <a:latin typeface="Calibri" charset="0"/>
              </a:rPr>
              <a:t>Additional Learning Difficulties</a:t>
            </a:r>
          </a:p>
          <a:p>
            <a:pPr>
              <a:lnSpc>
                <a:spcPct val="80000"/>
              </a:lnSpc>
            </a:pPr>
            <a:r>
              <a:rPr lang="en-US" altLang="en-US" sz="2400" dirty="0">
                <a:latin typeface="Calibri" charset="0"/>
              </a:rPr>
              <a:t>Atypical Autism</a:t>
            </a:r>
          </a:p>
          <a:p>
            <a:pPr>
              <a:lnSpc>
                <a:spcPct val="80000"/>
              </a:lnSpc>
            </a:pPr>
            <a:r>
              <a:rPr lang="en-US" altLang="en-US" sz="2400" dirty="0">
                <a:latin typeface="Calibri" charset="0"/>
              </a:rPr>
              <a:t>Autistic Savant</a:t>
            </a:r>
          </a:p>
          <a:p>
            <a:pPr>
              <a:lnSpc>
                <a:spcPct val="80000"/>
              </a:lnSpc>
            </a:pPr>
            <a:r>
              <a:rPr lang="en-US" altLang="en-US" sz="2400" dirty="0">
                <a:latin typeface="Calibri" charset="0"/>
              </a:rPr>
              <a:t>Bipolar Disorder</a:t>
            </a:r>
          </a:p>
          <a:p>
            <a:pPr>
              <a:lnSpc>
                <a:spcPct val="80000"/>
              </a:lnSpc>
            </a:pPr>
            <a:r>
              <a:rPr lang="en-US" altLang="en-US" sz="2400" dirty="0">
                <a:latin typeface="Calibri" charset="0"/>
              </a:rPr>
              <a:t>Bowel/Immune</a:t>
            </a:r>
          </a:p>
          <a:p>
            <a:pPr>
              <a:lnSpc>
                <a:spcPct val="80000"/>
              </a:lnSpc>
            </a:pPr>
            <a:r>
              <a:rPr lang="en-US" altLang="en-US" sz="2400" dirty="0">
                <a:latin typeface="Calibri" charset="0"/>
              </a:rPr>
              <a:t>Depression</a:t>
            </a:r>
          </a:p>
          <a:p>
            <a:pPr>
              <a:lnSpc>
                <a:spcPct val="80000"/>
              </a:lnSpc>
            </a:pPr>
            <a:r>
              <a:rPr lang="en-US" altLang="en-US" sz="2400" dirty="0">
                <a:latin typeface="Calibri" charset="0"/>
              </a:rPr>
              <a:t>Dyslexia</a:t>
            </a:r>
          </a:p>
          <a:p>
            <a:pPr>
              <a:lnSpc>
                <a:spcPct val="80000"/>
              </a:lnSpc>
            </a:pPr>
            <a:r>
              <a:rPr lang="en-US" altLang="en-US" sz="2400" dirty="0">
                <a:latin typeface="Calibri" charset="0"/>
              </a:rPr>
              <a:t>Dyspraxia</a:t>
            </a:r>
          </a:p>
          <a:p>
            <a:pPr>
              <a:lnSpc>
                <a:spcPct val="80000"/>
              </a:lnSpc>
            </a:pPr>
            <a:endParaRPr lang="en-US" altLang="en-US" sz="1500" dirty="0">
              <a:latin typeface="Calibri" charset="0"/>
            </a:endParaRPr>
          </a:p>
        </p:txBody>
      </p:sp>
      <p:sp>
        <p:nvSpPr>
          <p:cNvPr id="5" name="TextBox 4"/>
          <p:cNvSpPr txBox="1"/>
          <p:nvPr/>
        </p:nvSpPr>
        <p:spPr>
          <a:xfrm>
            <a:off x="5010572" y="1268760"/>
            <a:ext cx="3744416" cy="5262979"/>
          </a:xfrm>
          <a:prstGeom prst="rect">
            <a:avLst/>
          </a:prstGeom>
          <a:noFill/>
        </p:spPr>
        <p:txBody>
          <a:bodyPr wrap="square" rtlCol="0">
            <a:spAutoFit/>
          </a:bodyPr>
          <a:lstStyle/>
          <a:p>
            <a:pPr indent="-285750">
              <a:buFont typeface="Arial" charset="0"/>
              <a:buChar char="•"/>
            </a:pPr>
            <a:r>
              <a:rPr lang="en-US" altLang="en-US" sz="2400" dirty="0">
                <a:latin typeface="Calibri" charset="0"/>
              </a:rPr>
              <a:t>Epilepsy</a:t>
            </a:r>
          </a:p>
          <a:p>
            <a:pPr indent="-285750">
              <a:buFont typeface="Arial" charset="0"/>
              <a:buChar char="•"/>
            </a:pPr>
            <a:r>
              <a:rPr lang="en-US" altLang="en-US" sz="2400" dirty="0">
                <a:latin typeface="Calibri" charset="0"/>
              </a:rPr>
              <a:t>Mental Health</a:t>
            </a:r>
          </a:p>
          <a:p>
            <a:pPr indent="-285750">
              <a:buFont typeface="Arial" charset="0"/>
              <a:buChar char="•"/>
            </a:pPr>
            <a:r>
              <a:rPr lang="en-US" altLang="en-US" sz="2400" dirty="0">
                <a:latin typeface="Calibri" charset="0"/>
              </a:rPr>
              <a:t>OCD – Obsessive Compulsive Disorder</a:t>
            </a:r>
          </a:p>
          <a:p>
            <a:pPr indent="-285750">
              <a:buFont typeface="Arial" charset="0"/>
              <a:buChar char="•"/>
            </a:pPr>
            <a:r>
              <a:rPr lang="en-US" altLang="en-US" sz="2400" dirty="0">
                <a:latin typeface="Calibri" charset="0"/>
              </a:rPr>
              <a:t>PDA – Pathological Demand Avoidance Disorder</a:t>
            </a:r>
          </a:p>
          <a:p>
            <a:pPr indent="-285750">
              <a:buFont typeface="Arial" charset="0"/>
              <a:buChar char="•"/>
            </a:pPr>
            <a:r>
              <a:rPr lang="en-US" altLang="en-US" sz="2400" dirty="0">
                <a:latin typeface="Calibri" charset="0"/>
              </a:rPr>
              <a:t>Pica</a:t>
            </a:r>
          </a:p>
          <a:p>
            <a:pPr indent="-285750">
              <a:buFont typeface="Arial" charset="0"/>
              <a:buChar char="•"/>
            </a:pPr>
            <a:r>
              <a:rPr lang="en-US" altLang="en-US" sz="2400" dirty="0">
                <a:latin typeface="Calibri" charset="0"/>
              </a:rPr>
              <a:t>Sensory Issues</a:t>
            </a:r>
          </a:p>
          <a:p>
            <a:pPr indent="-285750">
              <a:buFont typeface="Arial" charset="0"/>
              <a:buChar char="•"/>
            </a:pPr>
            <a:r>
              <a:rPr lang="en-US" altLang="en-US" sz="2400" dirty="0">
                <a:latin typeface="Calibri" charset="0"/>
              </a:rPr>
              <a:t>Self injurious behaviour</a:t>
            </a:r>
          </a:p>
          <a:p>
            <a:pPr indent="-285750">
              <a:buFont typeface="Arial" charset="0"/>
              <a:buChar char="•"/>
            </a:pPr>
            <a:r>
              <a:rPr lang="en-US" altLang="en-US" sz="2400" dirty="0">
                <a:latin typeface="Calibri" charset="0"/>
              </a:rPr>
              <a:t>Self stimulation or ‘Stimming’</a:t>
            </a:r>
          </a:p>
          <a:p>
            <a:pPr indent="-285750">
              <a:buFont typeface="Arial" charset="0"/>
              <a:buChar char="•"/>
            </a:pPr>
            <a:r>
              <a:rPr lang="en-US" altLang="en-US" sz="2400" dirty="0">
                <a:latin typeface="Calibri" charset="0"/>
              </a:rPr>
              <a:t>Sleep problems</a:t>
            </a:r>
          </a:p>
          <a:p>
            <a:pPr indent="-285750">
              <a:buFont typeface="Arial" charset="0"/>
              <a:buChar char="•"/>
            </a:pPr>
            <a:r>
              <a:rPr lang="en-US" altLang="en-US" sz="2400" dirty="0">
                <a:latin typeface="Calibri" charset="0"/>
              </a:rPr>
              <a:t>Tourette Syndrome</a:t>
            </a:r>
          </a:p>
          <a:p>
            <a:pPr indent="-285750">
              <a:buFont typeface="Arial" charset="0"/>
              <a:buChar char="•"/>
            </a:pPr>
            <a:r>
              <a:rPr lang="en-US" altLang="en-US" sz="2400" dirty="0">
                <a:latin typeface="Calibri" charset="0"/>
              </a:rPr>
              <a:t>Visual Impairment</a:t>
            </a:r>
          </a:p>
        </p:txBody>
      </p:sp>
    </p:spTree>
    <p:extLst>
      <p:ext uri="{BB962C8B-B14F-4D97-AF65-F5344CB8AC3E}">
        <p14:creationId xmlns:p14="http://schemas.microsoft.com/office/powerpoint/2010/main" val="19926266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15th March Warwick University Inclusion Conference" id="{23B59D8F-0B69-6547-890B-2BB6D48A34A4}" vid="{61FE80E6-2759-F34A-A9B6-75D58F4CA3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EB99CFEB7D82B4F967F0A08F4F15385" ma:contentTypeVersion="12" ma:contentTypeDescription="Create a new document." ma:contentTypeScope="" ma:versionID="56d000cee9443914a0260b0caf79d8c8">
  <xsd:schema xmlns:xsd="http://www.w3.org/2001/XMLSchema" xmlns:xs="http://www.w3.org/2001/XMLSchema" xmlns:p="http://schemas.microsoft.com/office/2006/metadata/properties" xmlns:ns2="7e0966dd-772e-4ca3-ab31-fd40a5275e96" xmlns:ns3="dccc251f-f9c9-4efa-9db1-4333552ba52f" targetNamespace="http://schemas.microsoft.com/office/2006/metadata/properties" ma:root="true" ma:fieldsID="ef931446977eb2c57dc5d6761521e13b" ns2:_="" ns3:_="">
    <xsd:import namespace="7e0966dd-772e-4ca3-ab31-fd40a5275e96"/>
    <xsd:import namespace="dccc251f-f9c9-4efa-9db1-4333552ba52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LengthInSecond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0966dd-772e-4ca3-ab31-fd40a5275e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cc251f-f9c9-4efa-9db1-4333552ba52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C2EB418-ADBE-4E60-9FB1-7531CC60B75A}"/>
</file>

<file path=customXml/itemProps2.xml><?xml version="1.0" encoding="utf-8"?>
<ds:datastoreItem xmlns:ds="http://schemas.openxmlformats.org/officeDocument/2006/customXml" ds:itemID="{544E47E1-1CAB-46C2-B644-15F8C5E9349B}"/>
</file>

<file path=customXml/itemProps3.xml><?xml version="1.0" encoding="utf-8"?>
<ds:datastoreItem xmlns:ds="http://schemas.openxmlformats.org/officeDocument/2006/customXml" ds:itemID="{BD01C92D-DD52-4DEC-8B50-8458C5BAD87B}"/>
</file>

<file path=docProps/app.xml><?xml version="1.0" encoding="utf-8"?>
<Properties xmlns="http://schemas.openxmlformats.org/officeDocument/2006/extended-properties" xmlns:vt="http://schemas.openxmlformats.org/officeDocument/2006/docPropsVTypes">
  <Template>15th March Warwick University Inclusion Conference</Template>
  <TotalTime>19</TotalTime>
  <Words>3144</Words>
  <Application>Microsoft Office PowerPoint</Application>
  <PresentationFormat>On-screen Show (4:3)</PresentationFormat>
  <Paragraphs>274</Paragraphs>
  <Slides>42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Arial</vt:lpstr>
      <vt:lpstr>Calibri</vt:lpstr>
      <vt:lpstr>Wingdings</vt:lpstr>
      <vt:lpstr>Office Theme</vt:lpstr>
      <vt:lpstr>Overcoming barriers: autism- specific strategies for meeting the demands of a challenging curriculum</vt:lpstr>
      <vt:lpstr>Corley Centre</vt:lpstr>
      <vt:lpstr>Objectives</vt:lpstr>
      <vt:lpstr>Our understanding and experiences of autism</vt:lpstr>
      <vt:lpstr>PowerPoint Presentation</vt:lpstr>
      <vt:lpstr>Autism</vt:lpstr>
      <vt:lpstr>PowerPoint Presentation</vt:lpstr>
      <vt:lpstr>PowerPoint Presentation</vt:lpstr>
      <vt:lpstr>Autism and related conditions </vt:lpstr>
      <vt:lpstr>Current Research</vt:lpstr>
      <vt:lpstr>PowerPoint Presentation</vt:lpstr>
      <vt:lpstr>Theory of Mind Theory of mind is an important social-cognitive skill that involves the ability to think about mental states, both your own and those of others. It encompasses the ability to attribute mental states, including emotions, desires, beliefs, and knowledge. It is knowing who you are and who others are around you. </vt:lpstr>
      <vt:lpstr>Executive Functioning is...</vt:lpstr>
      <vt:lpstr>Executive Functioning </vt:lpstr>
      <vt:lpstr>Good Analogy….</vt:lpstr>
      <vt:lpstr>What challenges might someone with poor executive functioning face when studying a GCSE curriculum? </vt:lpstr>
      <vt:lpstr>PowerPoint Presentation</vt:lpstr>
      <vt:lpstr>Corley Centre best practice to overcome these challenges.  </vt:lpstr>
      <vt:lpstr> Possible strategies to overcome these challenges. </vt:lpstr>
      <vt:lpstr>Literacy specific strategies. </vt:lpstr>
      <vt:lpstr>So what are the key principles behind our Literacy resources or strategies?</vt:lpstr>
      <vt:lpstr>Visual clues and prompts</vt:lpstr>
      <vt:lpstr>Example</vt:lpstr>
      <vt:lpstr>Simple and clear texts</vt:lpstr>
      <vt:lpstr>PowerPoint Presentation</vt:lpstr>
      <vt:lpstr>Reduce sensitivity</vt:lpstr>
      <vt:lpstr>Pace and processing time </vt:lpstr>
      <vt:lpstr>PowerPoint Presentation</vt:lpstr>
      <vt:lpstr>Structure and Scaffolding</vt:lpstr>
      <vt:lpstr>PowerPoint Presentation</vt:lpstr>
      <vt:lpstr>Comic strips and storyboards</vt:lpstr>
      <vt:lpstr>PowerPoint Presentation</vt:lpstr>
      <vt:lpstr>Colour coding</vt:lpstr>
      <vt:lpstr>Numeracy: Venn diagrams and character emotion  graphs</vt:lpstr>
      <vt:lpstr>Examples that we have used:</vt:lpstr>
      <vt:lpstr>Visuals for abstract concepts</vt:lpstr>
      <vt:lpstr>PEEL burger</vt:lpstr>
      <vt:lpstr>‘Bloom’s’ for reading</vt:lpstr>
      <vt:lpstr>Example:</vt:lpstr>
      <vt:lpstr>Build familiar into unfamiliar or difficult concepts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Overcoming barriers: autism- specific strategies for meeting the demands of a challenging curriculum</dc:title>
  <dc:creator>Sarah HECKLE</dc:creator>
  <cp:lastModifiedBy>Friesen, Rebecca</cp:lastModifiedBy>
  <cp:revision>5</cp:revision>
  <dcterms:created xsi:type="dcterms:W3CDTF">2019-03-15T09:19:08Z</dcterms:created>
  <dcterms:modified xsi:type="dcterms:W3CDTF">2022-01-07T15:18:46Z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0x0101003EB99CFEB7D82B4F967F0A08F4F15385</vt:lpwstr>
  </property>
</Properties>
</file>