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57" r:id="rId3"/>
    <p:sldId id="265" r:id="rId4"/>
    <p:sldId id="310" r:id="rId5"/>
    <p:sldId id="316" r:id="rId6"/>
    <p:sldId id="307" r:id="rId7"/>
    <p:sldId id="308" r:id="rId8"/>
    <p:sldId id="309" r:id="rId9"/>
    <p:sldId id="311" r:id="rId10"/>
    <p:sldId id="302" r:id="rId11"/>
    <p:sldId id="305" r:id="rId12"/>
    <p:sldId id="258" r:id="rId13"/>
    <p:sldId id="303" r:id="rId14"/>
    <p:sldId id="304" r:id="rId15"/>
    <p:sldId id="284" r:id="rId16"/>
    <p:sldId id="287" r:id="rId17"/>
    <p:sldId id="298" r:id="rId18"/>
    <p:sldId id="312" r:id="rId19"/>
    <p:sldId id="295" r:id="rId20"/>
    <p:sldId id="294" r:id="rId21"/>
    <p:sldId id="306" r:id="rId22"/>
    <p:sldId id="313" r:id="rId23"/>
    <p:sldId id="314" r:id="rId24"/>
    <p:sldId id="300" r:id="rId25"/>
    <p:sldId id="275" r:id="rId26"/>
    <p:sldId id="317" r:id="rId27"/>
    <p:sldId id="30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5921"/>
  </p:normalViewPr>
  <p:slideViewPr>
    <p:cSldViewPr snapToGrid="0" snapToObjects="1">
      <p:cViewPr varScale="1">
        <p:scale>
          <a:sx n="110" d="100"/>
          <a:sy n="110" d="100"/>
        </p:scale>
        <p:origin x="6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882C64-5E26-BF4A-A594-F76B4722BDA5}" type="datetimeFigureOut">
              <a:rPr lang="en-US" smtClean="0"/>
              <a:t>12/8/2020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C1CAA8-25D6-AA4A-A33C-8B0389405419}" type="slidenum">
              <a:rPr lang="en-US" smtClean="0"/>
              <a:t>‹#›</a:t>
            </a:fld>
            <a:endParaRPr lang="en-US"/>
          </a:p>
        </p:txBody>
      </p:sp>
    </p:spTree>
    <p:extLst>
      <p:ext uri="{BB962C8B-B14F-4D97-AF65-F5344CB8AC3E}">
        <p14:creationId xmlns:p14="http://schemas.microsoft.com/office/powerpoint/2010/main" val="2242477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Interdisciplinarity, intertextuality, subject research – expertise.  CPD – English, history</a:t>
            </a:r>
          </a:p>
          <a:p>
            <a:r>
              <a:rPr lang="en-US" dirty="0"/>
              <a:t>Collaborative research. </a:t>
            </a:r>
          </a:p>
        </p:txBody>
      </p:sp>
      <p:sp>
        <p:nvSpPr>
          <p:cNvPr id="4" name="Slide Number Placeholder 3"/>
          <p:cNvSpPr>
            <a:spLocks noGrp="1"/>
          </p:cNvSpPr>
          <p:nvPr>
            <p:ph type="sldNum" sz="quarter" idx="5"/>
          </p:nvPr>
        </p:nvSpPr>
        <p:spPr/>
        <p:txBody>
          <a:bodyPr/>
          <a:lstStyle/>
          <a:p>
            <a:fld id="{6FC1CAA8-25D6-AA4A-A33C-8B0389405419}" type="slidenum">
              <a:rPr lang="en-US" smtClean="0"/>
              <a:t>2</a:t>
            </a:fld>
            <a:endParaRPr lang="en-US"/>
          </a:p>
        </p:txBody>
      </p:sp>
    </p:spTree>
    <p:extLst>
      <p:ext uri="{BB962C8B-B14F-4D97-AF65-F5344CB8AC3E}">
        <p14:creationId xmlns:p14="http://schemas.microsoft.com/office/powerpoint/2010/main" val="911199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r>
              <a:rPr lang="en-US" baseline="30000" dirty="0"/>
              <a:t>th</a:t>
            </a:r>
            <a:r>
              <a:rPr lang="en-US" dirty="0"/>
              <a:t> wave feminism – c. 2010 – focus on online activism and intersectionality (race, gender, class, sexuality). Reaction against earlier forms of feminism, seem as being exclusive rather than inclusive. Also reaction against misogyny and anti-feminist backlashes, </a:t>
            </a:r>
            <a:r>
              <a:rPr lang="en-US"/>
              <a:t>especially online.</a:t>
            </a:r>
          </a:p>
          <a:p>
            <a:endParaRPr lang="en-US"/>
          </a:p>
        </p:txBody>
      </p:sp>
      <p:sp>
        <p:nvSpPr>
          <p:cNvPr id="4" name="Slide Number Placeholder 3"/>
          <p:cNvSpPr>
            <a:spLocks noGrp="1"/>
          </p:cNvSpPr>
          <p:nvPr>
            <p:ph type="sldNum" sz="quarter" idx="5"/>
          </p:nvPr>
        </p:nvSpPr>
        <p:spPr/>
        <p:txBody>
          <a:bodyPr/>
          <a:lstStyle/>
          <a:p>
            <a:fld id="{6FC1CAA8-25D6-AA4A-A33C-8B0389405419}" type="slidenum">
              <a:rPr lang="en-US" smtClean="0"/>
              <a:t>7</a:t>
            </a:fld>
            <a:endParaRPr lang="en-US"/>
          </a:p>
        </p:txBody>
      </p:sp>
    </p:spTree>
    <p:extLst>
      <p:ext uri="{BB962C8B-B14F-4D97-AF65-F5344CB8AC3E}">
        <p14:creationId xmlns:p14="http://schemas.microsoft.com/office/powerpoint/2010/main" val="801040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Film trailer https://</a:t>
            </a:r>
            <a:r>
              <a:rPr lang="en-US" dirty="0" err="1"/>
              <a:t>www.youtube.com</a:t>
            </a:r>
            <a:r>
              <a:rPr lang="en-US" dirty="0"/>
              <a:t>/</a:t>
            </a:r>
            <a:r>
              <a:rPr lang="en-US" dirty="0" err="1"/>
              <a:t>watch?v</a:t>
            </a:r>
            <a:r>
              <a:rPr lang="en-US" dirty="0"/>
              <a:t>=Dj5h1kKjVYc</a:t>
            </a:r>
          </a:p>
          <a:p>
            <a:r>
              <a:rPr lang="en-US" dirty="0"/>
              <a:t>What do you know about Peterloo?</a:t>
            </a:r>
          </a:p>
        </p:txBody>
      </p:sp>
      <p:sp>
        <p:nvSpPr>
          <p:cNvPr id="4" name="Slide Number Placeholder 3"/>
          <p:cNvSpPr>
            <a:spLocks noGrp="1"/>
          </p:cNvSpPr>
          <p:nvPr>
            <p:ph type="sldNum" sz="quarter" idx="5"/>
          </p:nvPr>
        </p:nvSpPr>
        <p:spPr/>
        <p:txBody>
          <a:bodyPr/>
          <a:lstStyle/>
          <a:p>
            <a:fld id="{6FC1CAA8-25D6-AA4A-A33C-8B0389405419}" type="slidenum">
              <a:rPr lang="en-US" smtClean="0"/>
              <a:t>8</a:t>
            </a:fld>
            <a:endParaRPr lang="en-US"/>
          </a:p>
        </p:txBody>
      </p:sp>
    </p:spTree>
    <p:extLst>
      <p:ext uri="{BB962C8B-B14F-4D97-AF65-F5344CB8AC3E}">
        <p14:creationId xmlns:p14="http://schemas.microsoft.com/office/powerpoint/2010/main" val="3009588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conclusions do you draw from this?</a:t>
            </a:r>
          </a:p>
        </p:txBody>
      </p:sp>
      <p:sp>
        <p:nvSpPr>
          <p:cNvPr id="4" name="Slide Number Placeholder 3"/>
          <p:cNvSpPr>
            <a:spLocks noGrp="1"/>
          </p:cNvSpPr>
          <p:nvPr>
            <p:ph type="sldNum" sz="quarter" idx="5"/>
          </p:nvPr>
        </p:nvSpPr>
        <p:spPr/>
        <p:txBody>
          <a:bodyPr/>
          <a:lstStyle/>
          <a:p>
            <a:fld id="{6FC1CAA8-25D6-AA4A-A33C-8B0389405419}" type="slidenum">
              <a:rPr lang="en-US" smtClean="0"/>
              <a:t>9</a:t>
            </a:fld>
            <a:endParaRPr lang="en-US"/>
          </a:p>
        </p:txBody>
      </p:sp>
    </p:spTree>
    <p:extLst>
      <p:ext uri="{BB962C8B-B14F-4D97-AF65-F5344CB8AC3E}">
        <p14:creationId xmlns:p14="http://schemas.microsoft.com/office/powerpoint/2010/main" val="402955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Exploration of representation of women </a:t>
            </a:r>
          </a:p>
        </p:txBody>
      </p:sp>
      <p:sp>
        <p:nvSpPr>
          <p:cNvPr id="4" name="Slide Number Placeholder 3"/>
          <p:cNvSpPr>
            <a:spLocks noGrp="1"/>
          </p:cNvSpPr>
          <p:nvPr>
            <p:ph type="sldNum" sz="quarter" idx="5"/>
          </p:nvPr>
        </p:nvSpPr>
        <p:spPr/>
        <p:txBody>
          <a:bodyPr/>
          <a:lstStyle/>
          <a:p>
            <a:fld id="{6FC1CAA8-25D6-AA4A-A33C-8B0389405419}" type="slidenum">
              <a:rPr lang="en-US" smtClean="0"/>
              <a:t>10</a:t>
            </a:fld>
            <a:endParaRPr lang="en-US"/>
          </a:p>
        </p:txBody>
      </p:sp>
    </p:spTree>
    <p:extLst>
      <p:ext uri="{BB962C8B-B14F-4D97-AF65-F5344CB8AC3E}">
        <p14:creationId xmlns:p14="http://schemas.microsoft.com/office/powerpoint/2010/main" val="905904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Trainees to be shown the following slides and consider the representation of women. How art becomes iconography</a:t>
            </a:r>
          </a:p>
        </p:txBody>
      </p:sp>
      <p:sp>
        <p:nvSpPr>
          <p:cNvPr id="4" name="Slide Number Placeholder 3"/>
          <p:cNvSpPr>
            <a:spLocks noGrp="1"/>
          </p:cNvSpPr>
          <p:nvPr>
            <p:ph type="sldNum" sz="quarter" idx="5"/>
          </p:nvPr>
        </p:nvSpPr>
        <p:spPr/>
        <p:txBody>
          <a:bodyPr/>
          <a:lstStyle/>
          <a:p>
            <a:fld id="{6FC1CAA8-25D6-AA4A-A33C-8B0389405419}" type="slidenum">
              <a:rPr lang="en-US" smtClean="0"/>
              <a:t>12</a:t>
            </a:fld>
            <a:endParaRPr lang="en-US"/>
          </a:p>
        </p:txBody>
      </p:sp>
    </p:spTree>
    <p:extLst>
      <p:ext uri="{BB962C8B-B14F-4D97-AF65-F5344CB8AC3E}">
        <p14:creationId xmlns:p14="http://schemas.microsoft.com/office/powerpoint/2010/main" val="126301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WICKED HAVE DRAWN OUT THE SWORD/ THEY HAVE CUT DOWN/ THE POOR AND NEEDY/ AND SUCH AS BE OF/ UPRIGHT CONVERSATION/ PSALM XXX VII/ XIV</a:t>
            </a:r>
            <a:endParaRPr lang="en-US" dirty="0"/>
          </a:p>
        </p:txBody>
      </p:sp>
      <p:sp>
        <p:nvSpPr>
          <p:cNvPr id="4" name="Slide Number Placeholder 3"/>
          <p:cNvSpPr>
            <a:spLocks noGrp="1"/>
          </p:cNvSpPr>
          <p:nvPr>
            <p:ph type="sldNum" sz="quarter" idx="5"/>
          </p:nvPr>
        </p:nvSpPr>
        <p:spPr/>
        <p:txBody>
          <a:bodyPr/>
          <a:lstStyle/>
          <a:p>
            <a:fld id="{6FC1CAA8-25D6-AA4A-A33C-8B0389405419}" type="slidenum">
              <a:rPr lang="en-US" smtClean="0"/>
              <a:t>23</a:t>
            </a:fld>
            <a:endParaRPr lang="en-US"/>
          </a:p>
        </p:txBody>
      </p:sp>
    </p:spTree>
    <p:extLst>
      <p:ext uri="{BB962C8B-B14F-4D97-AF65-F5344CB8AC3E}">
        <p14:creationId xmlns:p14="http://schemas.microsoft.com/office/powerpoint/2010/main" val="3954088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Trainees to be shown the following slides and consider the representation of women. How art becomes iconography</a:t>
            </a:r>
          </a:p>
        </p:txBody>
      </p:sp>
      <p:sp>
        <p:nvSpPr>
          <p:cNvPr id="4" name="Slide Number Placeholder 3"/>
          <p:cNvSpPr>
            <a:spLocks noGrp="1"/>
          </p:cNvSpPr>
          <p:nvPr>
            <p:ph type="sldNum" sz="quarter" idx="5"/>
          </p:nvPr>
        </p:nvSpPr>
        <p:spPr/>
        <p:txBody>
          <a:bodyPr/>
          <a:lstStyle/>
          <a:p>
            <a:fld id="{6FC1CAA8-25D6-AA4A-A33C-8B0389405419}" type="slidenum">
              <a:rPr lang="en-US" smtClean="0"/>
              <a:t>26</a:t>
            </a:fld>
            <a:endParaRPr lang="en-US"/>
          </a:p>
        </p:txBody>
      </p:sp>
    </p:spTree>
    <p:extLst>
      <p:ext uri="{BB962C8B-B14F-4D97-AF65-F5344CB8AC3E}">
        <p14:creationId xmlns:p14="http://schemas.microsoft.com/office/powerpoint/2010/main" val="423990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737504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400893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66429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305298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7262BD9-72ED-894E-BB2D-68DEB9C0BFFE}" type="datetimeFigureOut">
              <a:rPr lang="en-US" smtClean="0"/>
              <a:t>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412268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7262BD9-72ED-894E-BB2D-68DEB9C0BFFE}" type="datetimeFigureOut">
              <a:rPr lang="en-US" smtClean="0"/>
              <a:t>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2302906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7262BD9-72ED-894E-BB2D-68DEB9C0BFFE}" type="datetimeFigureOut">
              <a:rPr lang="en-US" smtClean="0"/>
              <a:t>12/8/2020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287237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7262BD9-72ED-894E-BB2D-68DEB9C0BFFE}" type="datetimeFigureOut">
              <a:rPr lang="en-US" smtClean="0"/>
              <a:t>12/8/2020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359380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262BD9-72ED-894E-BB2D-68DEB9C0BFFE}" type="datetimeFigureOut">
              <a:rPr lang="en-US" smtClean="0"/>
              <a:t>12/8/2020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87830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262BD9-72ED-894E-BB2D-68DEB9C0BFFE}" type="datetimeFigureOut">
              <a:rPr lang="en-US" smtClean="0"/>
              <a:t>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160363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262BD9-72ED-894E-BB2D-68DEB9C0BFFE}" type="datetimeFigureOut">
              <a:rPr lang="en-US" smtClean="0"/>
              <a:t>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44486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262BD9-72ED-894E-BB2D-68DEB9C0BFFE}" type="datetimeFigureOut">
              <a:rPr lang="en-US" smtClean="0"/>
              <a:t>12/8/2020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2C6B7-93A3-9E49-AF9E-FFD48326E292}" type="slidenum">
              <a:rPr lang="en-US" smtClean="0"/>
              <a:t>‹#›</a:t>
            </a:fld>
            <a:endParaRPr lang="en-US"/>
          </a:p>
        </p:txBody>
      </p:sp>
    </p:spTree>
    <p:extLst>
      <p:ext uri="{BB962C8B-B14F-4D97-AF65-F5344CB8AC3E}">
        <p14:creationId xmlns:p14="http://schemas.microsoft.com/office/powerpoint/2010/main" val="25292255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8.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8EB1B-BB40-774E-8720-9F09879961D5}"/>
              </a:ext>
            </a:extLst>
          </p:cNvPr>
          <p:cNvSpPr>
            <a:spLocks noGrp="1"/>
          </p:cNvSpPr>
          <p:nvPr>
            <p:ph type="ctrTitle"/>
          </p:nvPr>
        </p:nvSpPr>
        <p:spPr/>
        <p:txBody>
          <a:bodyPr>
            <a:normAutofit/>
          </a:bodyPr>
          <a:lstStyle/>
          <a:p>
            <a:r>
              <a:rPr lang="en-GB" sz="3600" dirty="0"/>
              <a:t>Bringing history to life in the classroom: An exploration of how the study of visual and aural artefacts can give voice to the forgotten and disenfranchised. </a:t>
            </a:r>
            <a:endParaRPr lang="en-US" sz="3600" dirty="0"/>
          </a:p>
        </p:txBody>
      </p:sp>
      <p:sp>
        <p:nvSpPr>
          <p:cNvPr id="3" name="Subtitle 2">
            <a:extLst>
              <a:ext uri="{FF2B5EF4-FFF2-40B4-BE49-F238E27FC236}">
                <a16:creationId xmlns:a16="http://schemas.microsoft.com/office/drawing/2014/main" id="{3E65B90E-AB26-1B4D-9DB7-40989D613CF8}"/>
              </a:ext>
            </a:extLst>
          </p:cNvPr>
          <p:cNvSpPr>
            <a:spLocks noGrp="1"/>
          </p:cNvSpPr>
          <p:nvPr>
            <p:ph type="subTitle" idx="1"/>
          </p:nvPr>
        </p:nvSpPr>
        <p:spPr/>
        <p:txBody>
          <a:bodyPr/>
          <a:lstStyle/>
          <a:p>
            <a:endParaRPr lang="en-US" dirty="0"/>
          </a:p>
          <a:p>
            <a:r>
              <a:rPr lang="en-US" dirty="0"/>
              <a:t>Dr Alison Morgan</a:t>
            </a:r>
          </a:p>
          <a:p>
            <a:r>
              <a:rPr lang="en-US" dirty="0"/>
              <a:t>Research in Action Conference 2020</a:t>
            </a:r>
          </a:p>
        </p:txBody>
      </p:sp>
    </p:spTree>
    <p:extLst>
      <p:ext uri="{BB962C8B-B14F-4D97-AF65-F5344CB8AC3E}">
        <p14:creationId xmlns:p14="http://schemas.microsoft.com/office/powerpoint/2010/main" val="1442749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9A3DEDBD-B738-3943-B416-CF80811F6C38}"/>
              </a:ext>
            </a:extLst>
          </p:cNvPr>
          <p:cNvPicPr>
            <a:picLocks noChangeAspect="1"/>
          </p:cNvPicPr>
          <p:nvPr/>
        </p:nvPicPr>
        <p:blipFill rotWithShape="1">
          <a:blip r:embed="rId3"/>
          <a:srcRect l="23713" t="32683" r="23442" b="7642"/>
          <a:stretch/>
        </p:blipFill>
        <p:spPr>
          <a:xfrm>
            <a:off x="2598234" y="669073"/>
            <a:ext cx="6701883" cy="4729985"/>
          </a:xfrm>
          <a:prstGeom prst="rect">
            <a:avLst/>
          </a:prstGeom>
        </p:spPr>
      </p:pic>
      <p:sp>
        <p:nvSpPr>
          <p:cNvPr id="4" name="TextBox 3">
            <a:extLst>
              <a:ext uri="{FF2B5EF4-FFF2-40B4-BE49-F238E27FC236}">
                <a16:creationId xmlns:a16="http://schemas.microsoft.com/office/drawing/2014/main" id="{0733B36D-ACBB-FC44-9CD8-AE7F1F74FFD2}"/>
              </a:ext>
            </a:extLst>
          </p:cNvPr>
          <p:cNvSpPr txBox="1"/>
          <p:nvPr/>
        </p:nvSpPr>
        <p:spPr>
          <a:xfrm>
            <a:off x="1973766" y="5843239"/>
            <a:ext cx="8184995" cy="369332"/>
          </a:xfrm>
          <a:prstGeom prst="rect">
            <a:avLst/>
          </a:prstGeom>
          <a:noFill/>
        </p:spPr>
        <p:txBody>
          <a:bodyPr wrap="square" rtlCol="0">
            <a:spAutoFit/>
          </a:bodyPr>
          <a:lstStyle/>
          <a:p>
            <a:r>
              <a:rPr lang="en-US" i="1" dirty="0"/>
              <a:t>The Belle Alliance or the Female Reformers of Blackburn </a:t>
            </a:r>
            <a:r>
              <a:rPr lang="en-US" dirty="0"/>
              <a:t>(1819) by George Cruikshank</a:t>
            </a:r>
          </a:p>
        </p:txBody>
      </p:sp>
    </p:spTree>
    <p:extLst>
      <p:ext uri="{BB962C8B-B14F-4D97-AF65-F5344CB8AC3E}">
        <p14:creationId xmlns:p14="http://schemas.microsoft.com/office/powerpoint/2010/main" val="191988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hoto, old, room&#10;&#10;Description automatically generated">
            <a:extLst>
              <a:ext uri="{FF2B5EF4-FFF2-40B4-BE49-F238E27FC236}">
                <a16:creationId xmlns:a16="http://schemas.microsoft.com/office/drawing/2014/main" id="{255B7298-673C-7E43-907C-519FB1C77F91}"/>
              </a:ext>
            </a:extLst>
          </p:cNvPr>
          <p:cNvPicPr>
            <a:picLocks noChangeAspect="1"/>
          </p:cNvPicPr>
          <p:nvPr/>
        </p:nvPicPr>
        <p:blipFill>
          <a:blip r:embed="rId2"/>
          <a:stretch>
            <a:fillRect/>
          </a:stretch>
        </p:blipFill>
        <p:spPr>
          <a:xfrm>
            <a:off x="2213498" y="272532"/>
            <a:ext cx="7312467" cy="5571960"/>
          </a:xfrm>
          <a:prstGeom prst="rect">
            <a:avLst/>
          </a:prstGeom>
        </p:spPr>
      </p:pic>
      <p:sp>
        <p:nvSpPr>
          <p:cNvPr id="4" name="TextBox 3">
            <a:extLst>
              <a:ext uri="{FF2B5EF4-FFF2-40B4-BE49-F238E27FC236}">
                <a16:creationId xmlns:a16="http://schemas.microsoft.com/office/drawing/2014/main" id="{18FBDD9A-C81D-DE4A-8C88-3290D48D3A49}"/>
              </a:ext>
            </a:extLst>
          </p:cNvPr>
          <p:cNvSpPr txBox="1"/>
          <p:nvPr/>
        </p:nvSpPr>
        <p:spPr>
          <a:xfrm>
            <a:off x="2060294" y="6146157"/>
            <a:ext cx="7604567" cy="369332"/>
          </a:xfrm>
          <a:prstGeom prst="rect">
            <a:avLst/>
          </a:prstGeom>
          <a:noFill/>
        </p:spPr>
        <p:txBody>
          <a:bodyPr wrap="square" rtlCol="0">
            <a:spAutoFit/>
          </a:bodyPr>
          <a:lstStyle/>
          <a:p>
            <a:pPr algn="ctr"/>
            <a:r>
              <a:rPr lang="en-US" i="1" dirty="0"/>
              <a:t>Much Wanted A Reform Among Females  </a:t>
            </a:r>
            <a:r>
              <a:rPr lang="en-US" dirty="0"/>
              <a:t>(1819) by J.L. Marks</a:t>
            </a:r>
          </a:p>
        </p:txBody>
      </p:sp>
    </p:spTree>
    <p:extLst>
      <p:ext uri="{BB962C8B-B14F-4D97-AF65-F5344CB8AC3E}">
        <p14:creationId xmlns:p14="http://schemas.microsoft.com/office/powerpoint/2010/main" val="2716918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0589" r="10523"/>
          <a:stretch/>
        </p:blipFill>
        <p:spPr>
          <a:xfrm>
            <a:off x="2458783" y="296661"/>
            <a:ext cx="6969634" cy="4969512"/>
          </a:xfrm>
          <a:prstGeom prst="rect">
            <a:avLst/>
          </a:prstGeom>
        </p:spPr>
      </p:pic>
      <p:sp>
        <p:nvSpPr>
          <p:cNvPr id="3" name="TextBox 2"/>
          <p:cNvSpPr txBox="1"/>
          <p:nvPr/>
        </p:nvSpPr>
        <p:spPr>
          <a:xfrm>
            <a:off x="2306782" y="5403273"/>
            <a:ext cx="7273636" cy="707886"/>
          </a:xfrm>
          <a:prstGeom prst="rect">
            <a:avLst/>
          </a:prstGeom>
          <a:noFill/>
        </p:spPr>
        <p:txBody>
          <a:bodyPr wrap="square" rtlCol="0">
            <a:spAutoFit/>
          </a:bodyPr>
          <a:lstStyle/>
          <a:p>
            <a:pPr algn="ctr"/>
            <a:r>
              <a:rPr lang="en-GB" sz="2000" i="1" dirty="0"/>
              <a:t>Massacre at St. Peter’s, or “Britons Strike Home” !!!</a:t>
            </a:r>
            <a:r>
              <a:rPr lang="en-GB" sz="2000" dirty="0"/>
              <a:t> </a:t>
            </a:r>
            <a:r>
              <a:rPr lang="en-US" sz="2000" dirty="0"/>
              <a:t>(1819) </a:t>
            </a:r>
            <a:r>
              <a:rPr lang="en-GB" sz="2000" dirty="0"/>
              <a:t>by George Cruikshank.</a:t>
            </a:r>
          </a:p>
        </p:txBody>
      </p:sp>
    </p:spTree>
    <p:extLst>
      <p:ext uri="{BB962C8B-B14F-4D97-AF65-F5344CB8AC3E}">
        <p14:creationId xmlns:p14="http://schemas.microsoft.com/office/powerpoint/2010/main" val="1512109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493ACB12-9554-9643-8693-D486BF644BAE}"/>
              </a:ext>
            </a:extLst>
          </p:cNvPr>
          <p:cNvPicPr>
            <a:picLocks noChangeAspect="1"/>
          </p:cNvPicPr>
          <p:nvPr/>
        </p:nvPicPr>
        <p:blipFill>
          <a:blip r:embed="rId2"/>
          <a:stretch>
            <a:fillRect/>
          </a:stretch>
        </p:blipFill>
        <p:spPr>
          <a:xfrm>
            <a:off x="1856523" y="351638"/>
            <a:ext cx="7878491" cy="5619466"/>
          </a:xfrm>
          <a:prstGeom prst="rect">
            <a:avLst/>
          </a:prstGeom>
        </p:spPr>
      </p:pic>
      <p:sp>
        <p:nvSpPr>
          <p:cNvPr id="4" name="TextBox 3">
            <a:extLst>
              <a:ext uri="{FF2B5EF4-FFF2-40B4-BE49-F238E27FC236}">
                <a16:creationId xmlns:a16="http://schemas.microsoft.com/office/drawing/2014/main" id="{679BEB84-7EC0-D340-9204-CDFE1BC83D0E}"/>
              </a:ext>
            </a:extLst>
          </p:cNvPr>
          <p:cNvSpPr txBox="1"/>
          <p:nvPr/>
        </p:nvSpPr>
        <p:spPr>
          <a:xfrm>
            <a:off x="2118732" y="6222380"/>
            <a:ext cx="7047570" cy="369332"/>
          </a:xfrm>
          <a:prstGeom prst="rect">
            <a:avLst/>
          </a:prstGeom>
          <a:noFill/>
        </p:spPr>
        <p:txBody>
          <a:bodyPr wrap="square" rtlCol="0">
            <a:spAutoFit/>
          </a:bodyPr>
          <a:lstStyle/>
          <a:p>
            <a:pPr algn="ctr"/>
            <a:r>
              <a:rPr lang="en-US" i="1" dirty="0"/>
              <a:t>Manchester Heroes </a:t>
            </a:r>
            <a:r>
              <a:rPr lang="en-US" dirty="0"/>
              <a:t>(1819) by George Cruikshank</a:t>
            </a:r>
          </a:p>
        </p:txBody>
      </p:sp>
    </p:spTree>
    <p:extLst>
      <p:ext uri="{BB962C8B-B14F-4D97-AF65-F5344CB8AC3E}">
        <p14:creationId xmlns:p14="http://schemas.microsoft.com/office/powerpoint/2010/main" val="1073749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Description automatically generated">
            <a:extLst>
              <a:ext uri="{FF2B5EF4-FFF2-40B4-BE49-F238E27FC236}">
                <a16:creationId xmlns:a16="http://schemas.microsoft.com/office/drawing/2014/main" id="{A60D3B2C-0D01-9C40-A9F8-86AABD01A1D0}"/>
              </a:ext>
            </a:extLst>
          </p:cNvPr>
          <p:cNvPicPr>
            <a:picLocks noChangeAspect="1"/>
          </p:cNvPicPr>
          <p:nvPr/>
        </p:nvPicPr>
        <p:blipFill rotWithShape="1">
          <a:blip r:embed="rId2"/>
          <a:srcRect l="1035" t="5237" r="3568" b="5711"/>
          <a:stretch/>
        </p:blipFill>
        <p:spPr>
          <a:xfrm>
            <a:off x="2314227" y="271462"/>
            <a:ext cx="7172325" cy="5372101"/>
          </a:xfrm>
          <a:prstGeom prst="rect">
            <a:avLst/>
          </a:prstGeom>
        </p:spPr>
      </p:pic>
      <p:sp>
        <p:nvSpPr>
          <p:cNvPr id="4" name="TextBox 3">
            <a:extLst>
              <a:ext uri="{FF2B5EF4-FFF2-40B4-BE49-F238E27FC236}">
                <a16:creationId xmlns:a16="http://schemas.microsoft.com/office/drawing/2014/main" id="{287E5786-20B5-D545-B81B-2CC9043632BD}"/>
              </a:ext>
            </a:extLst>
          </p:cNvPr>
          <p:cNvSpPr txBox="1"/>
          <p:nvPr/>
        </p:nvSpPr>
        <p:spPr>
          <a:xfrm>
            <a:off x="2314227" y="6013644"/>
            <a:ext cx="6843712" cy="369332"/>
          </a:xfrm>
          <a:prstGeom prst="rect">
            <a:avLst/>
          </a:prstGeom>
          <a:noFill/>
        </p:spPr>
        <p:txBody>
          <a:bodyPr wrap="square" rtlCol="0">
            <a:spAutoFit/>
          </a:bodyPr>
          <a:lstStyle/>
          <a:p>
            <a:pPr algn="ctr"/>
            <a:r>
              <a:rPr lang="en-US" i="1" dirty="0"/>
              <a:t>The Massacre at Peterloo </a:t>
            </a:r>
            <a:r>
              <a:rPr lang="en-US" dirty="0"/>
              <a:t>(1819)</a:t>
            </a:r>
            <a:r>
              <a:rPr lang="en-US" i="1" dirty="0"/>
              <a:t> </a:t>
            </a:r>
            <a:r>
              <a:rPr lang="en-US" dirty="0"/>
              <a:t>by J.L. Marks</a:t>
            </a:r>
          </a:p>
        </p:txBody>
      </p:sp>
    </p:spTree>
    <p:extLst>
      <p:ext uri="{BB962C8B-B14F-4D97-AF65-F5344CB8AC3E}">
        <p14:creationId xmlns:p14="http://schemas.microsoft.com/office/powerpoint/2010/main" val="1984275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29" t="12122" r="4383" b="9090"/>
          <a:stretch/>
        </p:blipFill>
        <p:spPr>
          <a:xfrm>
            <a:off x="3127664" y="800100"/>
            <a:ext cx="5354515" cy="4572000"/>
          </a:xfrm>
          <a:prstGeom prst="rect">
            <a:avLst/>
          </a:prstGeom>
        </p:spPr>
      </p:pic>
      <p:sp>
        <p:nvSpPr>
          <p:cNvPr id="3" name="TextBox 2"/>
          <p:cNvSpPr txBox="1"/>
          <p:nvPr/>
        </p:nvSpPr>
        <p:spPr>
          <a:xfrm>
            <a:off x="3127664" y="5631873"/>
            <a:ext cx="5756563" cy="646331"/>
          </a:xfrm>
          <a:prstGeom prst="rect">
            <a:avLst/>
          </a:prstGeom>
          <a:noFill/>
        </p:spPr>
        <p:txBody>
          <a:bodyPr wrap="square" rtlCol="0">
            <a:spAutoFit/>
          </a:bodyPr>
          <a:lstStyle/>
          <a:p>
            <a:pPr algn="ctr"/>
            <a:r>
              <a:rPr lang="en-GB" dirty="0"/>
              <a:t>Peterloo Jug, Herculaneum Pottery (1819), Manchester Art Gallery</a:t>
            </a:r>
          </a:p>
        </p:txBody>
      </p:sp>
    </p:spTree>
    <p:extLst>
      <p:ext uri="{BB962C8B-B14F-4D97-AF65-F5344CB8AC3E}">
        <p14:creationId xmlns:p14="http://schemas.microsoft.com/office/powerpoint/2010/main" val="3028043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t="4838" r="199"/>
          <a:stretch/>
        </p:blipFill>
        <p:spPr>
          <a:xfrm>
            <a:off x="3075104" y="627430"/>
            <a:ext cx="4406352" cy="5783761"/>
          </a:xfrm>
          <a:prstGeom prst="rect">
            <a:avLst/>
          </a:prstGeom>
        </p:spPr>
      </p:pic>
      <p:sp>
        <p:nvSpPr>
          <p:cNvPr id="3" name="TextBox 2"/>
          <p:cNvSpPr txBox="1"/>
          <p:nvPr/>
        </p:nvSpPr>
        <p:spPr>
          <a:xfrm>
            <a:off x="7907482" y="1714500"/>
            <a:ext cx="2919845" cy="1200329"/>
          </a:xfrm>
          <a:prstGeom prst="rect">
            <a:avLst/>
          </a:prstGeom>
          <a:noFill/>
        </p:spPr>
        <p:txBody>
          <a:bodyPr wrap="square" rtlCol="0">
            <a:spAutoFit/>
          </a:bodyPr>
          <a:lstStyle/>
          <a:p>
            <a:r>
              <a:rPr lang="en-GB" sz="2400" dirty="0">
                <a:solidFill>
                  <a:prstClr val="black"/>
                </a:solidFill>
              </a:rPr>
              <a:t>Manchester Central Library Collection of Ballads</a:t>
            </a:r>
          </a:p>
        </p:txBody>
      </p:sp>
      <p:pic>
        <p:nvPicPr>
          <p:cNvPr id="4" name="Rise Briton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062604" y="3020291"/>
            <a:ext cx="609600" cy="609600"/>
          </a:xfrm>
          <a:prstGeom prst="rect">
            <a:avLst/>
          </a:prstGeom>
        </p:spPr>
      </p:pic>
    </p:spTree>
    <p:extLst>
      <p:ext uri="{BB962C8B-B14F-4D97-AF65-F5344CB8AC3E}">
        <p14:creationId xmlns:p14="http://schemas.microsoft.com/office/powerpoint/2010/main" val="23033478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171"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706" y="633845"/>
            <a:ext cx="4154652" cy="5476009"/>
          </a:xfrm>
          <a:prstGeom prst="rect">
            <a:avLst/>
          </a:prstGeom>
        </p:spPr>
      </p:pic>
      <p:sp>
        <p:nvSpPr>
          <p:cNvPr id="3" name="TextBox 2"/>
          <p:cNvSpPr txBox="1"/>
          <p:nvPr/>
        </p:nvSpPr>
        <p:spPr>
          <a:xfrm>
            <a:off x="7502236" y="1080655"/>
            <a:ext cx="2867891" cy="923330"/>
          </a:xfrm>
          <a:prstGeom prst="rect">
            <a:avLst/>
          </a:prstGeom>
          <a:noFill/>
        </p:spPr>
        <p:txBody>
          <a:bodyPr wrap="square" rtlCol="0">
            <a:spAutoFit/>
          </a:bodyPr>
          <a:lstStyle/>
          <a:p>
            <a:r>
              <a:rPr lang="en-GB" i="1" dirty="0">
                <a:solidFill>
                  <a:prstClr val="black"/>
                </a:solidFill>
              </a:rPr>
              <a:t>The Death of Parker</a:t>
            </a:r>
          </a:p>
          <a:p>
            <a:r>
              <a:rPr lang="en-GB" dirty="0">
                <a:solidFill>
                  <a:prstClr val="black"/>
                </a:solidFill>
              </a:rPr>
              <a:t>Vaughan Williams Memorial Library</a:t>
            </a:r>
          </a:p>
        </p:txBody>
      </p:sp>
      <p:pic>
        <p:nvPicPr>
          <p:cNvPr id="4" name="Picture 3"/>
          <p:cNvPicPr>
            <a:picLocks noChangeAspect="1"/>
          </p:cNvPicPr>
          <p:nvPr/>
        </p:nvPicPr>
        <p:blipFill>
          <a:blip r:embed="rId3"/>
          <a:stretch>
            <a:fillRect/>
          </a:stretch>
        </p:blipFill>
        <p:spPr>
          <a:xfrm>
            <a:off x="7502236" y="2738003"/>
            <a:ext cx="3653519" cy="2789960"/>
          </a:xfrm>
          <a:prstGeom prst="rect">
            <a:avLst/>
          </a:prstGeom>
        </p:spPr>
      </p:pic>
    </p:spTree>
    <p:extLst>
      <p:ext uri="{BB962C8B-B14F-4D97-AF65-F5344CB8AC3E}">
        <p14:creationId xmlns:p14="http://schemas.microsoft.com/office/powerpoint/2010/main" val="271364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E25A9-36C1-C34F-A09F-640EDDA6C107}"/>
              </a:ext>
            </a:extLst>
          </p:cNvPr>
          <p:cNvSpPr>
            <a:spLocks noGrp="1"/>
          </p:cNvSpPr>
          <p:nvPr>
            <p:ph type="title"/>
          </p:nvPr>
        </p:nvSpPr>
        <p:spPr/>
        <p:txBody>
          <a:bodyPr/>
          <a:lstStyle/>
          <a:p>
            <a:r>
              <a:rPr lang="en-US" dirty="0"/>
              <a:t>Peterloo and social class</a:t>
            </a:r>
          </a:p>
        </p:txBody>
      </p:sp>
      <p:sp>
        <p:nvSpPr>
          <p:cNvPr id="3" name="Content Placeholder 2">
            <a:extLst>
              <a:ext uri="{FF2B5EF4-FFF2-40B4-BE49-F238E27FC236}">
                <a16:creationId xmlns:a16="http://schemas.microsoft.com/office/drawing/2014/main" id="{FA18E40B-8C3E-CC4A-9D28-4D1AF9917381}"/>
              </a:ext>
            </a:extLst>
          </p:cNvPr>
          <p:cNvSpPr>
            <a:spLocks noGrp="1"/>
          </p:cNvSpPr>
          <p:nvPr>
            <p:ph idx="1"/>
          </p:nvPr>
        </p:nvSpPr>
        <p:spPr/>
        <p:txBody>
          <a:bodyPr/>
          <a:lstStyle/>
          <a:p>
            <a:r>
              <a:rPr lang="en-US" dirty="0"/>
              <a:t>Economic recession post Napoleonic Wars</a:t>
            </a:r>
          </a:p>
          <a:p>
            <a:r>
              <a:rPr lang="en-US" dirty="0"/>
              <a:t>Repressive Tory government</a:t>
            </a:r>
          </a:p>
          <a:p>
            <a:r>
              <a:rPr lang="en-US" dirty="0"/>
              <a:t>60,000 present</a:t>
            </a:r>
          </a:p>
          <a:p>
            <a:r>
              <a:rPr lang="en-US" dirty="0"/>
              <a:t>Campaigning for universal male suffrage</a:t>
            </a:r>
          </a:p>
          <a:p>
            <a:r>
              <a:rPr lang="en-US" dirty="0"/>
              <a:t>Thousands of spinners and weavers</a:t>
            </a:r>
          </a:p>
          <a:p>
            <a:r>
              <a:rPr lang="en-US" dirty="0"/>
              <a:t>Manchester and Salford Yeomanry Cavalry – middle class</a:t>
            </a:r>
          </a:p>
          <a:p>
            <a:r>
              <a:rPr lang="en-US" dirty="0"/>
              <a:t>Magistrates – middle class</a:t>
            </a:r>
          </a:p>
          <a:p>
            <a:r>
              <a:rPr lang="en-US" dirty="0"/>
              <a:t>E.P. Thompson ‘class war’</a:t>
            </a:r>
          </a:p>
        </p:txBody>
      </p:sp>
    </p:spTree>
    <p:extLst>
      <p:ext uri="{BB962C8B-B14F-4D97-AF65-F5344CB8AC3E}">
        <p14:creationId xmlns:p14="http://schemas.microsoft.com/office/powerpoint/2010/main" val="426510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646" t="7029" r="37377" b="28440"/>
          <a:stretch/>
        </p:blipFill>
        <p:spPr>
          <a:xfrm rot="5400000">
            <a:off x="3345886" y="-1561761"/>
            <a:ext cx="5975083" cy="9703734"/>
          </a:xfrm>
          <a:prstGeom prst="rect">
            <a:avLst/>
          </a:prstGeom>
        </p:spPr>
      </p:pic>
    </p:spTree>
    <p:extLst>
      <p:ext uri="{BB962C8B-B14F-4D97-AF65-F5344CB8AC3E}">
        <p14:creationId xmlns:p14="http://schemas.microsoft.com/office/powerpoint/2010/main" val="4024350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C76228-CF38-D049-932B-DC6BBDB44AE1}"/>
              </a:ext>
            </a:extLst>
          </p:cNvPr>
          <p:cNvSpPr>
            <a:spLocks noGrp="1"/>
          </p:cNvSpPr>
          <p:nvPr>
            <p:ph type="title"/>
          </p:nvPr>
        </p:nvSpPr>
        <p:spPr>
          <a:xfrm>
            <a:off x="686834" y="1153572"/>
            <a:ext cx="3200400" cy="4461163"/>
          </a:xfrm>
        </p:spPr>
        <p:txBody>
          <a:bodyPr>
            <a:normAutofit/>
          </a:bodyPr>
          <a:lstStyle/>
          <a:p>
            <a:r>
              <a:rPr lang="en-US">
                <a:solidFill>
                  <a:srgbClr val="FFFFFF"/>
                </a:solidFill>
              </a:rPr>
              <a:t>Teacher as Researcher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CF88F69-C01E-1841-879B-F1D007B96D55}"/>
              </a:ext>
            </a:extLst>
          </p:cNvPr>
          <p:cNvSpPr>
            <a:spLocks noGrp="1"/>
          </p:cNvSpPr>
          <p:nvPr>
            <p:ph idx="1"/>
          </p:nvPr>
        </p:nvSpPr>
        <p:spPr>
          <a:xfrm>
            <a:off x="4447308" y="591344"/>
            <a:ext cx="6906491" cy="5585619"/>
          </a:xfrm>
        </p:spPr>
        <p:txBody>
          <a:bodyPr anchor="ctr">
            <a:normAutofit fontScale="92500" lnSpcReduction="10000"/>
          </a:bodyPr>
          <a:lstStyle/>
          <a:p>
            <a:pPr fontAlgn="base"/>
            <a:r>
              <a:rPr lang="en-GB" sz="1800" dirty="0"/>
              <a:t>‘“Let No Man Write My Epitaph”: The Contributions of Percy Shelley, Thomas Moore and Robert Southey in the Memorialisation of Robert Emmet, </a:t>
            </a:r>
            <a:r>
              <a:rPr lang="en-GB" sz="1800" i="1" dirty="0"/>
              <a:t>Irish Studies Review</a:t>
            </a:r>
            <a:r>
              <a:rPr lang="en-GB" sz="1800" dirty="0"/>
              <a:t> (2014), pp. 285-303. </a:t>
            </a:r>
          </a:p>
          <a:p>
            <a:pPr fontAlgn="base"/>
            <a:r>
              <a:rPr lang="en-GB" sz="1800" dirty="0"/>
              <a:t>‘“God Save Our Queen!” Percy Bysshe Shelley and Radical Appropriations of the British National Anthem’, </a:t>
            </a:r>
            <a:r>
              <a:rPr lang="en-GB" sz="1800" i="1" dirty="0"/>
              <a:t>Romanticism</a:t>
            </a:r>
            <a:r>
              <a:rPr lang="en-GB" sz="1800" dirty="0"/>
              <a:t> (2014), pp.60-72</a:t>
            </a:r>
          </a:p>
          <a:p>
            <a:pPr fontAlgn="base"/>
            <a:r>
              <a:rPr lang="en-GB" sz="1800" dirty="0"/>
              <a:t>‘Starving Mothers and Murdered Children in Cultural Representations of Peterloo’, </a:t>
            </a:r>
            <a:r>
              <a:rPr lang="en-GB" sz="1800" i="1" dirty="0"/>
              <a:t>Manchester Region History Review</a:t>
            </a:r>
            <a:r>
              <a:rPr lang="en-GB" sz="1800" dirty="0"/>
              <a:t> (2014), ed. Robert Poole, pp. 65-78. </a:t>
            </a:r>
          </a:p>
          <a:p>
            <a:pPr fontAlgn="base"/>
            <a:r>
              <a:rPr lang="en-GB" sz="1800" i="1" dirty="0"/>
              <a:t>Ballads and Songs of Peterloo</a:t>
            </a:r>
            <a:r>
              <a:rPr lang="en-GB" sz="1800" dirty="0"/>
              <a:t>, Manchester University Press (2018).</a:t>
            </a:r>
          </a:p>
          <a:p>
            <a:pPr fontAlgn="base"/>
            <a:r>
              <a:rPr lang="en-GB" sz="1800" i="1" dirty="0"/>
              <a:t>‘” </a:t>
            </a:r>
            <a:r>
              <a:rPr lang="en-GB" sz="1800" dirty="0"/>
              <a:t>Song of the Slaughter”: The Poetry and Music of Peterloo</a:t>
            </a:r>
            <a:r>
              <a:rPr lang="en-GB" sz="1800" i="1" dirty="0"/>
              <a:t>’. Old Songs, New Discoveries: Selected Papers from the 2018 Folk Song Conference</a:t>
            </a:r>
            <a:r>
              <a:rPr lang="en-GB" sz="1800" dirty="0"/>
              <a:t>, The Ballad Partners (2019), ed. Steve </a:t>
            </a:r>
            <a:r>
              <a:rPr lang="en-GB" sz="1800" dirty="0" err="1"/>
              <a:t>Roud</a:t>
            </a:r>
            <a:r>
              <a:rPr lang="en-GB" sz="1800" dirty="0"/>
              <a:t> and David Atkinson, pp. 115-130. </a:t>
            </a:r>
          </a:p>
          <a:p>
            <a:pPr fontAlgn="base"/>
            <a:r>
              <a:rPr lang="en-GB" sz="1800" dirty="0"/>
              <a:t>‘From Pantomime to Peterloo: ‘Hearts of Oak’ and the Contest for Englishness in Songs of Protest’, </a:t>
            </a:r>
            <a:r>
              <a:rPr lang="en-GB" sz="1800" i="1" dirty="0"/>
              <a:t>Transactions of the Historic Society of Lancashire and Cheshire</a:t>
            </a:r>
            <a:r>
              <a:rPr lang="en-GB" sz="1800" dirty="0"/>
              <a:t> (2019). </a:t>
            </a:r>
          </a:p>
          <a:p>
            <a:pPr fontAlgn="base"/>
            <a:r>
              <a:rPr lang="en-GB" sz="1800" dirty="0"/>
              <a:t>’”Rise Now From Your Slumber”: Ballads and Songs of Peterloo’. </a:t>
            </a:r>
            <a:r>
              <a:rPr lang="en-GB" sz="1800" i="1" dirty="0"/>
              <a:t>Keats-Shelley Review </a:t>
            </a:r>
            <a:r>
              <a:rPr lang="en-GB" sz="1800" dirty="0"/>
              <a:t>(forthcoming)</a:t>
            </a:r>
          </a:p>
          <a:p>
            <a:pPr fontAlgn="base"/>
            <a:r>
              <a:rPr lang="en-GB" sz="1800" dirty="0"/>
              <a:t>“’Britain Now Your Voices Join”: The Legacy of Peterloo in Song’. </a:t>
            </a:r>
            <a:r>
              <a:rPr lang="en-GB" sz="1800" i="1" dirty="0"/>
              <a:t>Romanticism on the Net </a:t>
            </a:r>
            <a:r>
              <a:rPr lang="en-GB" sz="1800" dirty="0"/>
              <a:t>(forthcoming)</a:t>
            </a:r>
          </a:p>
          <a:p>
            <a:endParaRPr lang="en-US" sz="1500" dirty="0"/>
          </a:p>
        </p:txBody>
      </p:sp>
    </p:spTree>
    <p:extLst>
      <p:ext uri="{BB962C8B-B14F-4D97-AF65-F5344CB8AC3E}">
        <p14:creationId xmlns:p14="http://schemas.microsoft.com/office/powerpoint/2010/main" val="1635584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14700" y="904116"/>
            <a:ext cx="5039591" cy="4309424"/>
          </a:xfrm>
          <a:prstGeom prst="rect">
            <a:avLst/>
          </a:prstGeom>
        </p:spPr>
      </p:pic>
      <p:sp>
        <p:nvSpPr>
          <p:cNvPr id="3" name="TextBox 2"/>
          <p:cNvSpPr txBox="1"/>
          <p:nvPr/>
        </p:nvSpPr>
        <p:spPr>
          <a:xfrm>
            <a:off x="3034146" y="5465618"/>
            <a:ext cx="5995555" cy="646331"/>
          </a:xfrm>
          <a:prstGeom prst="rect">
            <a:avLst/>
          </a:prstGeom>
          <a:noFill/>
        </p:spPr>
        <p:txBody>
          <a:bodyPr wrap="square" rtlCol="0">
            <a:spAutoFit/>
          </a:bodyPr>
          <a:lstStyle/>
          <a:p>
            <a:pPr defTabSz="457200"/>
            <a:r>
              <a:rPr lang="en-GB" i="1" dirty="0"/>
              <a:t>Representation of the Manchester Reform Meeting Dispersed by the Civil and Military Power. August 16, 1819 </a:t>
            </a:r>
            <a:r>
              <a:rPr lang="en-GB" dirty="0"/>
              <a:t>John Slack</a:t>
            </a:r>
          </a:p>
        </p:txBody>
      </p:sp>
    </p:spTree>
    <p:extLst>
      <p:ext uri="{BB962C8B-B14F-4D97-AF65-F5344CB8AC3E}">
        <p14:creationId xmlns:p14="http://schemas.microsoft.com/office/powerpoint/2010/main" val="409297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28EC368C-49A4-4C46-A484-700CB2F9A5F1}"/>
              </a:ext>
            </a:extLst>
          </p:cNvPr>
          <p:cNvPicPr>
            <a:picLocks noChangeAspect="1"/>
          </p:cNvPicPr>
          <p:nvPr/>
        </p:nvPicPr>
        <p:blipFill>
          <a:blip r:embed="rId2"/>
          <a:stretch>
            <a:fillRect/>
          </a:stretch>
        </p:blipFill>
        <p:spPr>
          <a:xfrm>
            <a:off x="1491044" y="487707"/>
            <a:ext cx="8625229" cy="5450508"/>
          </a:xfrm>
          <a:prstGeom prst="rect">
            <a:avLst/>
          </a:prstGeom>
        </p:spPr>
      </p:pic>
      <p:sp>
        <p:nvSpPr>
          <p:cNvPr id="4" name="TextBox 3">
            <a:extLst>
              <a:ext uri="{FF2B5EF4-FFF2-40B4-BE49-F238E27FC236}">
                <a16:creationId xmlns:a16="http://schemas.microsoft.com/office/drawing/2014/main" id="{A423E6E1-CFD0-2643-ACD2-681262D8CAC2}"/>
              </a:ext>
            </a:extLst>
          </p:cNvPr>
          <p:cNvSpPr txBox="1"/>
          <p:nvPr/>
        </p:nvSpPr>
        <p:spPr>
          <a:xfrm>
            <a:off x="1666754" y="6169306"/>
            <a:ext cx="8449519" cy="369332"/>
          </a:xfrm>
          <a:prstGeom prst="rect">
            <a:avLst/>
          </a:prstGeom>
          <a:noFill/>
        </p:spPr>
        <p:txBody>
          <a:bodyPr wrap="square" rtlCol="0">
            <a:spAutoFit/>
          </a:bodyPr>
          <a:lstStyle/>
          <a:p>
            <a:r>
              <a:rPr lang="en-US" i="1" dirty="0"/>
              <a:t>The Political House that Jack Built </a:t>
            </a:r>
            <a:r>
              <a:rPr lang="en-US" dirty="0"/>
              <a:t>(1819) by William Hone &amp; George Cruikshank</a:t>
            </a:r>
          </a:p>
        </p:txBody>
      </p:sp>
    </p:spTree>
    <p:extLst>
      <p:ext uri="{BB962C8B-B14F-4D97-AF65-F5344CB8AC3E}">
        <p14:creationId xmlns:p14="http://schemas.microsoft.com/office/powerpoint/2010/main" val="3374148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ld, photo, large, table&#10;&#10;Description automatically generated">
            <a:extLst>
              <a:ext uri="{FF2B5EF4-FFF2-40B4-BE49-F238E27FC236}">
                <a16:creationId xmlns:a16="http://schemas.microsoft.com/office/drawing/2014/main" id="{6A5F3BED-1825-634D-8F5A-B4BAC8FFA166}"/>
              </a:ext>
            </a:extLst>
          </p:cNvPr>
          <p:cNvPicPr>
            <a:picLocks noChangeAspect="1"/>
          </p:cNvPicPr>
          <p:nvPr/>
        </p:nvPicPr>
        <p:blipFill>
          <a:blip r:embed="rId2"/>
          <a:stretch>
            <a:fillRect/>
          </a:stretch>
        </p:blipFill>
        <p:spPr>
          <a:xfrm>
            <a:off x="3573237" y="367857"/>
            <a:ext cx="4586916" cy="6122286"/>
          </a:xfrm>
          <a:prstGeom prst="rect">
            <a:avLst/>
          </a:prstGeom>
        </p:spPr>
      </p:pic>
      <p:sp>
        <p:nvSpPr>
          <p:cNvPr id="4" name="TextBox 3">
            <a:extLst>
              <a:ext uri="{FF2B5EF4-FFF2-40B4-BE49-F238E27FC236}">
                <a16:creationId xmlns:a16="http://schemas.microsoft.com/office/drawing/2014/main" id="{EF44E113-7EB8-0046-9BF2-2CCDD0A49087}"/>
              </a:ext>
            </a:extLst>
          </p:cNvPr>
          <p:cNvSpPr txBox="1"/>
          <p:nvPr/>
        </p:nvSpPr>
        <p:spPr>
          <a:xfrm>
            <a:off x="8692586" y="706056"/>
            <a:ext cx="2963119" cy="1938992"/>
          </a:xfrm>
          <a:prstGeom prst="rect">
            <a:avLst/>
          </a:prstGeom>
          <a:noFill/>
        </p:spPr>
        <p:txBody>
          <a:bodyPr wrap="square" rtlCol="0">
            <a:spAutoFit/>
          </a:bodyPr>
          <a:lstStyle/>
          <a:p>
            <a:r>
              <a:rPr lang="en-US" sz="2400" i="1" dirty="0"/>
              <a:t>A Slap at Slop and the Bridge Street Gang </a:t>
            </a:r>
            <a:r>
              <a:rPr lang="en-US" sz="2400" dirty="0"/>
              <a:t>(1821) William Hone and George Cruikshank</a:t>
            </a:r>
          </a:p>
        </p:txBody>
      </p:sp>
    </p:spTree>
    <p:extLst>
      <p:ext uri="{BB962C8B-B14F-4D97-AF65-F5344CB8AC3E}">
        <p14:creationId xmlns:p14="http://schemas.microsoft.com/office/powerpoint/2010/main" val="3688462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coin&#10;&#10;Description automatically generated">
            <a:extLst>
              <a:ext uri="{FF2B5EF4-FFF2-40B4-BE49-F238E27FC236}">
                <a16:creationId xmlns:a16="http://schemas.microsoft.com/office/drawing/2014/main" id="{BF563064-7777-1249-AF55-CDFE7E7A8777}"/>
              </a:ext>
            </a:extLst>
          </p:cNvPr>
          <p:cNvPicPr>
            <a:picLocks noChangeAspect="1"/>
          </p:cNvPicPr>
          <p:nvPr/>
        </p:nvPicPr>
        <p:blipFill>
          <a:blip r:embed="rId3"/>
          <a:stretch>
            <a:fillRect/>
          </a:stretch>
        </p:blipFill>
        <p:spPr>
          <a:xfrm>
            <a:off x="1918503" y="695385"/>
            <a:ext cx="8590907" cy="4548127"/>
          </a:xfrm>
          <a:prstGeom prst="rect">
            <a:avLst/>
          </a:prstGeom>
        </p:spPr>
      </p:pic>
      <p:sp>
        <p:nvSpPr>
          <p:cNvPr id="4" name="TextBox 3">
            <a:extLst>
              <a:ext uri="{FF2B5EF4-FFF2-40B4-BE49-F238E27FC236}">
                <a16:creationId xmlns:a16="http://schemas.microsoft.com/office/drawing/2014/main" id="{F306EE01-1771-E143-83AF-91BE2C823C82}"/>
              </a:ext>
            </a:extLst>
          </p:cNvPr>
          <p:cNvSpPr txBox="1"/>
          <p:nvPr/>
        </p:nvSpPr>
        <p:spPr>
          <a:xfrm>
            <a:off x="2100263" y="5657850"/>
            <a:ext cx="8409147" cy="400110"/>
          </a:xfrm>
          <a:prstGeom prst="rect">
            <a:avLst/>
          </a:prstGeom>
          <a:noFill/>
        </p:spPr>
        <p:txBody>
          <a:bodyPr wrap="square" rtlCol="0">
            <a:spAutoFit/>
          </a:bodyPr>
          <a:lstStyle/>
          <a:p>
            <a:pPr algn="ctr"/>
            <a:r>
              <a:rPr lang="en-US" sz="2000" dirty="0"/>
              <a:t>Peterloo Commemorative Medal (1819)</a:t>
            </a:r>
          </a:p>
        </p:txBody>
      </p:sp>
    </p:spTree>
    <p:extLst>
      <p:ext uri="{BB962C8B-B14F-4D97-AF65-F5344CB8AC3E}">
        <p14:creationId xmlns:p14="http://schemas.microsoft.com/office/powerpoint/2010/main" val="32210054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597286"/>
          </a:xfrm>
        </p:spPr>
        <p:txBody>
          <a:bodyPr>
            <a:normAutofit/>
          </a:bodyPr>
          <a:lstStyle/>
          <a:p>
            <a:r>
              <a:rPr lang="en-GB" sz="3100" dirty="0"/>
              <a:t>‘</a:t>
            </a:r>
            <a:r>
              <a:rPr lang="en-GB" sz="3100" dirty="0" err="1"/>
              <a:t>Peterloo</a:t>
            </a:r>
            <a:r>
              <a:rPr lang="en-GB" sz="3100" dirty="0"/>
              <a:t>’ </a:t>
            </a:r>
            <a:r>
              <a:rPr lang="en-GB" sz="3100" i="1" dirty="0"/>
              <a:t>Manchester Observer </a:t>
            </a:r>
            <a:r>
              <a:rPr lang="en-GB" sz="3100" dirty="0"/>
              <a:t>(13 November 1819)</a:t>
            </a:r>
          </a:p>
        </p:txBody>
      </p:sp>
      <p:sp>
        <p:nvSpPr>
          <p:cNvPr id="3" name="Content Placeholder 2"/>
          <p:cNvSpPr>
            <a:spLocks noGrp="1"/>
          </p:cNvSpPr>
          <p:nvPr>
            <p:ph sz="half" idx="1"/>
          </p:nvPr>
        </p:nvSpPr>
        <p:spPr>
          <a:xfrm>
            <a:off x="1298448" y="1787236"/>
            <a:ext cx="4718304" cy="4083212"/>
          </a:xfrm>
        </p:spPr>
        <p:txBody>
          <a:bodyPr>
            <a:normAutofit fontScale="55000" lnSpcReduction="20000"/>
          </a:bodyPr>
          <a:lstStyle/>
          <a:p>
            <a:pPr marL="0" indent="0">
              <a:buNone/>
            </a:pPr>
            <a:r>
              <a:rPr lang="en-GB" dirty="0"/>
              <a:t>The heroic muse no more shall boast,</a:t>
            </a:r>
          </a:p>
          <a:p>
            <a:pPr marL="0" indent="0">
              <a:buNone/>
            </a:pPr>
            <a:r>
              <a:rPr lang="en-GB" dirty="0"/>
              <a:t>The mighty deeds of Waterloo;</a:t>
            </a:r>
          </a:p>
          <a:p>
            <a:pPr marL="0" indent="0">
              <a:buNone/>
            </a:pPr>
            <a:r>
              <a:rPr lang="en-GB" dirty="0"/>
              <a:t>But, this henceforth shall be the toast,</a:t>
            </a:r>
          </a:p>
          <a:p>
            <a:pPr marL="0" indent="0">
              <a:buNone/>
            </a:pPr>
            <a:r>
              <a:rPr lang="en-GB" dirty="0"/>
              <a:t>The glorious feats of </a:t>
            </a:r>
            <a:r>
              <a:rPr lang="en-GB" dirty="0" err="1"/>
              <a:t>Peterloo</a:t>
            </a:r>
            <a:r>
              <a:rPr lang="en-GB" dirty="0"/>
              <a:t>.</a:t>
            </a:r>
          </a:p>
          <a:p>
            <a:pPr marL="0" indent="0">
              <a:buNone/>
            </a:pPr>
            <a:r>
              <a:rPr lang="en-GB" dirty="0"/>
              <a:t> </a:t>
            </a:r>
          </a:p>
          <a:p>
            <a:pPr marL="0" indent="0">
              <a:buNone/>
            </a:pPr>
            <a:r>
              <a:rPr lang="en-GB" dirty="0"/>
              <a:t>Fame, sound thy trump with loud applause,</a:t>
            </a:r>
          </a:p>
          <a:p>
            <a:pPr marL="0" indent="0">
              <a:buNone/>
            </a:pPr>
            <a:r>
              <a:rPr lang="en-GB" dirty="0"/>
              <a:t>For men so generous, brave and true,</a:t>
            </a:r>
          </a:p>
          <a:p>
            <a:pPr marL="0" indent="0">
              <a:buNone/>
            </a:pPr>
            <a:r>
              <a:rPr lang="en-GB" dirty="0"/>
              <a:t>For men who fought without a cause,</a:t>
            </a:r>
          </a:p>
          <a:p>
            <a:pPr marL="0" indent="0">
              <a:buNone/>
            </a:pPr>
            <a:r>
              <a:rPr lang="en-GB" dirty="0"/>
              <a:t>All on the plain of </a:t>
            </a:r>
            <a:r>
              <a:rPr lang="en-GB" dirty="0" err="1"/>
              <a:t>Peterloo</a:t>
            </a:r>
            <a:r>
              <a:rPr lang="en-GB" dirty="0"/>
              <a:t>.</a:t>
            </a:r>
          </a:p>
          <a:p>
            <a:pPr marL="0" indent="0">
              <a:buNone/>
            </a:pPr>
            <a:r>
              <a:rPr lang="en-GB" dirty="0"/>
              <a:t> </a:t>
            </a:r>
          </a:p>
          <a:p>
            <a:pPr marL="0" indent="0">
              <a:buNone/>
            </a:pPr>
            <a:r>
              <a:rPr lang="en-GB" dirty="0"/>
              <a:t>Tell us no more of Wellington,</a:t>
            </a:r>
          </a:p>
          <a:p>
            <a:pPr marL="0" indent="0">
              <a:buNone/>
            </a:pPr>
            <a:r>
              <a:rPr lang="en-GB" dirty="0"/>
              <a:t>Nor of his warlike conquering crew;</a:t>
            </a:r>
          </a:p>
          <a:p>
            <a:pPr marL="0" indent="0">
              <a:buNone/>
            </a:pPr>
            <a:r>
              <a:rPr lang="en-GB" dirty="0"/>
              <a:t>How dim the glory of their sun,</a:t>
            </a:r>
          </a:p>
          <a:p>
            <a:pPr marL="0" indent="0">
              <a:buNone/>
            </a:pPr>
            <a:r>
              <a:rPr lang="en-GB" dirty="0"/>
              <a:t>Before the blaze of </a:t>
            </a:r>
            <a:r>
              <a:rPr lang="en-GB" dirty="0" err="1"/>
              <a:t>Peterloo</a:t>
            </a:r>
            <a:r>
              <a:rPr lang="en-GB" dirty="0"/>
              <a:t>.</a:t>
            </a:r>
          </a:p>
        </p:txBody>
      </p:sp>
      <p:sp>
        <p:nvSpPr>
          <p:cNvPr id="4" name="Content Placeholder 3"/>
          <p:cNvSpPr>
            <a:spLocks noGrp="1"/>
          </p:cNvSpPr>
          <p:nvPr>
            <p:ph sz="half" idx="2"/>
          </p:nvPr>
        </p:nvSpPr>
        <p:spPr>
          <a:xfrm>
            <a:off x="6181344" y="1787236"/>
            <a:ext cx="4718304" cy="4083212"/>
          </a:xfrm>
        </p:spPr>
        <p:txBody>
          <a:bodyPr>
            <a:normAutofit fontScale="55000" lnSpcReduction="20000"/>
          </a:bodyPr>
          <a:lstStyle/>
          <a:p>
            <a:pPr marL="0" indent="0">
              <a:buNone/>
            </a:pPr>
            <a:r>
              <a:rPr lang="en-GB" dirty="0"/>
              <a:t>They madly sought a foreign shore,</a:t>
            </a:r>
          </a:p>
          <a:p>
            <a:pPr marL="0" indent="0">
              <a:buNone/>
            </a:pPr>
            <a:r>
              <a:rPr lang="en-GB" dirty="0"/>
              <a:t>And </a:t>
            </a:r>
            <a:r>
              <a:rPr lang="en-GB" i="1" dirty="0"/>
              <a:t>foreign</a:t>
            </a:r>
            <a:r>
              <a:rPr lang="en-GB" dirty="0"/>
              <a:t> armies to subdue,</a:t>
            </a:r>
          </a:p>
          <a:p>
            <a:pPr marL="0" indent="0">
              <a:buNone/>
            </a:pPr>
            <a:r>
              <a:rPr lang="en-GB" dirty="0"/>
              <a:t>But these more brave, with </a:t>
            </a:r>
            <a:r>
              <a:rPr lang="en-GB" i="1" dirty="0"/>
              <a:t>British</a:t>
            </a:r>
            <a:r>
              <a:rPr lang="en-GB" dirty="0"/>
              <a:t> gore</a:t>
            </a:r>
          </a:p>
          <a:p>
            <a:pPr marL="0" indent="0">
              <a:buNone/>
            </a:pPr>
            <a:r>
              <a:rPr lang="en-GB" dirty="0"/>
              <a:t>Deep </a:t>
            </a:r>
            <a:r>
              <a:rPr lang="en-GB" dirty="0" err="1"/>
              <a:t>ting’d</a:t>
            </a:r>
            <a:r>
              <a:rPr lang="en-GB" dirty="0"/>
              <a:t> the plains of </a:t>
            </a:r>
            <a:r>
              <a:rPr lang="en-GB" dirty="0" err="1"/>
              <a:t>Peterloo</a:t>
            </a:r>
            <a:r>
              <a:rPr lang="en-GB" dirty="0"/>
              <a:t>.</a:t>
            </a:r>
          </a:p>
          <a:p>
            <a:pPr marL="0" indent="0">
              <a:buNone/>
            </a:pPr>
            <a:r>
              <a:rPr lang="en-GB" dirty="0"/>
              <a:t> </a:t>
            </a:r>
          </a:p>
          <a:p>
            <a:pPr marL="0" indent="0">
              <a:buNone/>
            </a:pPr>
            <a:r>
              <a:rPr lang="en-GB" dirty="0"/>
              <a:t>To face the brave was the delight</a:t>
            </a:r>
          </a:p>
          <a:p>
            <a:pPr marL="0" indent="0">
              <a:buNone/>
            </a:pPr>
            <a:r>
              <a:rPr lang="en-GB" dirty="0"/>
              <a:t>Which former British heroes knew;</a:t>
            </a:r>
          </a:p>
          <a:p>
            <a:pPr marL="0" indent="0">
              <a:buNone/>
            </a:pPr>
            <a:r>
              <a:rPr lang="en-GB" dirty="0"/>
              <a:t>To combat those who </a:t>
            </a:r>
            <a:r>
              <a:rPr lang="en-GB" i="1" dirty="0"/>
              <a:t>could not</a:t>
            </a:r>
            <a:r>
              <a:rPr lang="en-GB" dirty="0"/>
              <a:t> fight;</a:t>
            </a:r>
          </a:p>
          <a:p>
            <a:pPr marL="0" indent="0">
              <a:buNone/>
            </a:pPr>
            <a:r>
              <a:rPr lang="en-GB" dirty="0"/>
              <a:t>Was all the pride of </a:t>
            </a:r>
            <a:r>
              <a:rPr lang="en-GB" dirty="0" err="1"/>
              <a:t>Peterloo</a:t>
            </a:r>
            <a:r>
              <a:rPr lang="en-GB" dirty="0"/>
              <a:t>.</a:t>
            </a:r>
          </a:p>
          <a:p>
            <a:pPr marL="0" indent="0">
              <a:buNone/>
            </a:pPr>
            <a:r>
              <a:rPr lang="en-GB" dirty="0"/>
              <a:t> </a:t>
            </a:r>
          </a:p>
          <a:p>
            <a:pPr marL="0" indent="0">
              <a:buNone/>
            </a:pPr>
            <a:r>
              <a:rPr lang="en-GB" dirty="0"/>
              <a:t>Man once was wont to fight with man,</a:t>
            </a:r>
          </a:p>
          <a:p>
            <a:pPr marL="0" indent="0">
              <a:buNone/>
            </a:pPr>
            <a:r>
              <a:rPr lang="en-GB" dirty="0"/>
              <a:t>But these would sabre </a:t>
            </a:r>
            <a:r>
              <a:rPr lang="en-GB" i="1" dirty="0"/>
              <a:t>woman </a:t>
            </a:r>
            <a:r>
              <a:rPr lang="en-GB" dirty="0"/>
              <a:t>too,</a:t>
            </a:r>
          </a:p>
          <a:p>
            <a:pPr marL="0" indent="0">
              <a:buNone/>
            </a:pPr>
            <a:r>
              <a:rPr lang="en-GB" dirty="0"/>
              <a:t>So high their matchless courage ran,</a:t>
            </a:r>
          </a:p>
          <a:p>
            <a:pPr marL="0" indent="0">
              <a:buNone/>
            </a:pPr>
            <a:r>
              <a:rPr lang="en-GB" dirty="0"/>
              <a:t>On the great day of </a:t>
            </a:r>
            <a:r>
              <a:rPr lang="en-GB" dirty="0" err="1"/>
              <a:t>Peterloo</a:t>
            </a:r>
            <a:r>
              <a:rPr lang="en-GB" dirty="0"/>
              <a:t>.</a:t>
            </a:r>
          </a:p>
          <a:p>
            <a:pPr marL="0" indent="0">
              <a:buNone/>
            </a:pPr>
            <a:endParaRPr lang="en-GB" dirty="0"/>
          </a:p>
        </p:txBody>
      </p:sp>
      <p:pic>
        <p:nvPicPr>
          <p:cNvPr id="6" name="Pride Of Peterloo MIX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9687791" y="2909543"/>
            <a:ext cx="609600" cy="609600"/>
          </a:xfrm>
          <a:prstGeom prst="rect">
            <a:avLst/>
          </a:prstGeom>
        </p:spPr>
      </p:pic>
    </p:spTree>
    <p:extLst>
      <p:ext uri="{BB962C8B-B14F-4D97-AF65-F5344CB8AC3E}">
        <p14:creationId xmlns:p14="http://schemas.microsoft.com/office/powerpoint/2010/main" val="125125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87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eeting At Peterloo MIX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887691" y="2708564"/>
            <a:ext cx="609600" cy="609600"/>
          </a:xfrm>
          <a:prstGeom prst="rect">
            <a:avLst/>
          </a:prstGeom>
        </p:spPr>
      </p:pic>
      <p:pic>
        <p:nvPicPr>
          <p:cNvPr id="3" name="Picture 2"/>
          <p:cNvPicPr>
            <a:picLocks noChangeAspect="1"/>
          </p:cNvPicPr>
          <p:nvPr/>
        </p:nvPicPr>
        <p:blipFill rotWithShape="1">
          <a:blip r:embed="rId5"/>
          <a:srcRect l="12509" t="8940" r="45080" b="20758"/>
          <a:stretch/>
        </p:blipFill>
        <p:spPr>
          <a:xfrm>
            <a:off x="4260273" y="164087"/>
            <a:ext cx="3086100" cy="6308154"/>
          </a:xfrm>
          <a:prstGeom prst="rect">
            <a:avLst/>
          </a:prstGeom>
        </p:spPr>
      </p:pic>
      <p:sp>
        <p:nvSpPr>
          <p:cNvPr id="4" name="Rectangle 3"/>
          <p:cNvSpPr/>
          <p:nvPr/>
        </p:nvSpPr>
        <p:spPr>
          <a:xfrm>
            <a:off x="8096032" y="6008316"/>
            <a:ext cx="2546210" cy="369332"/>
          </a:xfrm>
          <a:prstGeom prst="rect">
            <a:avLst/>
          </a:prstGeom>
        </p:spPr>
        <p:txBody>
          <a:bodyPr wrap="none">
            <a:spAutoFit/>
          </a:bodyPr>
          <a:lstStyle/>
          <a:p>
            <a:r>
              <a:rPr lang="en-GB" dirty="0"/>
              <a:t>ballads.bodleian.ox.ac.uk</a:t>
            </a:r>
          </a:p>
        </p:txBody>
      </p:sp>
    </p:spTree>
    <p:extLst>
      <p:ext uri="{BB962C8B-B14F-4D97-AF65-F5344CB8AC3E}">
        <p14:creationId xmlns:p14="http://schemas.microsoft.com/office/powerpoint/2010/main" val="19587384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813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0589" r="10523"/>
          <a:stretch/>
        </p:blipFill>
        <p:spPr>
          <a:xfrm>
            <a:off x="2458783" y="296661"/>
            <a:ext cx="6969634" cy="4969512"/>
          </a:xfrm>
          <a:prstGeom prst="rect">
            <a:avLst/>
          </a:prstGeom>
        </p:spPr>
      </p:pic>
      <p:sp>
        <p:nvSpPr>
          <p:cNvPr id="3" name="TextBox 2"/>
          <p:cNvSpPr txBox="1"/>
          <p:nvPr/>
        </p:nvSpPr>
        <p:spPr>
          <a:xfrm>
            <a:off x="2306782" y="5403273"/>
            <a:ext cx="7273636" cy="707886"/>
          </a:xfrm>
          <a:prstGeom prst="rect">
            <a:avLst/>
          </a:prstGeom>
          <a:noFill/>
        </p:spPr>
        <p:txBody>
          <a:bodyPr wrap="square" rtlCol="0">
            <a:spAutoFit/>
          </a:bodyPr>
          <a:lstStyle/>
          <a:p>
            <a:pPr algn="ctr"/>
            <a:r>
              <a:rPr lang="en-GB" sz="2000" i="1" dirty="0"/>
              <a:t>Massacre at St. Peter’s, or “Britons Strike Home” !!!</a:t>
            </a:r>
            <a:r>
              <a:rPr lang="en-GB" sz="2000" dirty="0"/>
              <a:t> </a:t>
            </a:r>
            <a:r>
              <a:rPr lang="en-US" sz="2000" dirty="0"/>
              <a:t>(1819) </a:t>
            </a:r>
            <a:r>
              <a:rPr lang="en-GB" sz="2000" dirty="0"/>
              <a:t>by George Cruikshank.</a:t>
            </a:r>
          </a:p>
        </p:txBody>
      </p:sp>
    </p:spTree>
    <p:extLst>
      <p:ext uri="{BB962C8B-B14F-4D97-AF65-F5344CB8AC3E}">
        <p14:creationId xmlns:p14="http://schemas.microsoft.com/office/powerpoint/2010/main" val="431267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19250" y="661987"/>
            <a:ext cx="8953500" cy="5534025"/>
          </a:xfrm>
          <a:prstGeom prst="rect">
            <a:avLst/>
          </a:prstGeom>
        </p:spPr>
      </p:pic>
      <p:sp>
        <p:nvSpPr>
          <p:cNvPr id="3" name="TextBox 2">
            <a:extLst>
              <a:ext uri="{FF2B5EF4-FFF2-40B4-BE49-F238E27FC236}">
                <a16:creationId xmlns:a16="http://schemas.microsoft.com/office/drawing/2014/main" id="{2937DECC-4297-D94A-890A-0F79D459E825}"/>
              </a:ext>
            </a:extLst>
          </p:cNvPr>
          <p:cNvSpPr txBox="1"/>
          <p:nvPr/>
        </p:nvSpPr>
        <p:spPr>
          <a:xfrm>
            <a:off x="3183038" y="6423949"/>
            <a:ext cx="5995686" cy="369332"/>
          </a:xfrm>
          <a:prstGeom prst="rect">
            <a:avLst/>
          </a:prstGeom>
          <a:noFill/>
        </p:spPr>
        <p:txBody>
          <a:bodyPr wrap="square" rtlCol="0">
            <a:spAutoFit/>
          </a:bodyPr>
          <a:lstStyle/>
          <a:p>
            <a:pPr algn="ctr"/>
            <a:r>
              <a:rPr lang="en-US" dirty="0"/>
              <a:t>Steve Bell </a:t>
            </a:r>
            <a:r>
              <a:rPr lang="en-US" i="1" dirty="0"/>
              <a:t>The Guardian </a:t>
            </a:r>
            <a:r>
              <a:rPr lang="en-US" dirty="0"/>
              <a:t>2019</a:t>
            </a:r>
          </a:p>
        </p:txBody>
      </p:sp>
    </p:spTree>
    <p:extLst>
      <p:ext uri="{BB962C8B-B14F-4D97-AF65-F5344CB8AC3E}">
        <p14:creationId xmlns:p14="http://schemas.microsoft.com/office/powerpoint/2010/main" val="136519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08665" y="973281"/>
            <a:ext cx="4887190" cy="4887190"/>
          </a:xfrm>
          <a:prstGeom prst="rect">
            <a:avLst/>
          </a:prstGeom>
        </p:spPr>
      </p:pic>
    </p:spTree>
    <p:extLst>
      <p:ext uri="{BB962C8B-B14F-4D97-AF65-F5344CB8AC3E}">
        <p14:creationId xmlns:p14="http://schemas.microsoft.com/office/powerpoint/2010/main" val="904931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3A297-9750-AB47-A30D-FEFF0C9994CA}"/>
              </a:ext>
            </a:extLst>
          </p:cNvPr>
          <p:cNvSpPr>
            <a:spLocks noGrp="1"/>
          </p:cNvSpPr>
          <p:nvPr>
            <p:ph type="title"/>
          </p:nvPr>
        </p:nvSpPr>
        <p:spPr/>
        <p:txBody>
          <a:bodyPr/>
          <a:lstStyle/>
          <a:p>
            <a:r>
              <a:rPr lang="en-US" dirty="0"/>
              <a:t>How can critical theory support and enhance learning?</a:t>
            </a:r>
          </a:p>
        </p:txBody>
      </p:sp>
      <p:sp>
        <p:nvSpPr>
          <p:cNvPr id="3" name="Text Placeholder 2">
            <a:extLst>
              <a:ext uri="{FF2B5EF4-FFF2-40B4-BE49-F238E27FC236}">
                <a16:creationId xmlns:a16="http://schemas.microsoft.com/office/drawing/2014/main" id="{2269B310-1C12-E145-B9A7-271CB40B710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6242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3A297-9750-AB47-A30D-FEFF0C9994CA}"/>
              </a:ext>
            </a:extLst>
          </p:cNvPr>
          <p:cNvSpPr>
            <a:spLocks noGrp="1"/>
          </p:cNvSpPr>
          <p:nvPr>
            <p:ph type="title"/>
          </p:nvPr>
        </p:nvSpPr>
        <p:spPr/>
        <p:txBody>
          <a:bodyPr/>
          <a:lstStyle/>
          <a:p>
            <a:r>
              <a:rPr lang="en-US" dirty="0"/>
              <a:t>How can new historicist and feminist theory support and enhance learning?</a:t>
            </a:r>
          </a:p>
        </p:txBody>
      </p:sp>
      <p:sp>
        <p:nvSpPr>
          <p:cNvPr id="3" name="Text Placeholder 2">
            <a:extLst>
              <a:ext uri="{FF2B5EF4-FFF2-40B4-BE49-F238E27FC236}">
                <a16:creationId xmlns:a16="http://schemas.microsoft.com/office/drawing/2014/main" id="{2269B310-1C12-E145-B9A7-271CB40B710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41101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D9D16-AD48-4B4E-AB98-534D725FC3EB}"/>
              </a:ext>
            </a:extLst>
          </p:cNvPr>
          <p:cNvSpPr>
            <a:spLocks noGrp="1"/>
          </p:cNvSpPr>
          <p:nvPr>
            <p:ph type="title"/>
          </p:nvPr>
        </p:nvSpPr>
        <p:spPr/>
        <p:txBody>
          <a:bodyPr/>
          <a:lstStyle/>
          <a:p>
            <a:r>
              <a:rPr lang="en-US" dirty="0"/>
              <a:t>New Historicism</a:t>
            </a:r>
          </a:p>
        </p:txBody>
      </p:sp>
      <p:sp>
        <p:nvSpPr>
          <p:cNvPr id="3" name="Content Placeholder 2">
            <a:extLst>
              <a:ext uri="{FF2B5EF4-FFF2-40B4-BE49-F238E27FC236}">
                <a16:creationId xmlns:a16="http://schemas.microsoft.com/office/drawing/2014/main" id="{F07896F2-D2E9-D84B-8D71-D6E8D9DB530A}"/>
              </a:ext>
            </a:extLst>
          </p:cNvPr>
          <p:cNvSpPr>
            <a:spLocks noGrp="1"/>
          </p:cNvSpPr>
          <p:nvPr>
            <p:ph idx="1"/>
          </p:nvPr>
        </p:nvSpPr>
        <p:spPr>
          <a:xfrm>
            <a:off x="838200" y="1469985"/>
            <a:ext cx="10515600" cy="5022890"/>
          </a:xfrm>
        </p:spPr>
        <p:txBody>
          <a:bodyPr>
            <a:normAutofit fontScale="92500" lnSpcReduction="10000"/>
          </a:bodyPr>
          <a:lstStyle/>
          <a:p>
            <a:r>
              <a:rPr lang="en-GB" dirty="0"/>
              <a:t>Coined in the 1980s by Stephen Greenblatt;</a:t>
            </a:r>
          </a:p>
          <a:p>
            <a:r>
              <a:rPr lang="en-GB" dirty="0"/>
              <a:t>Builds on the older theory of Historicism which espouses that historical context should be central to the study of texts (Marxism is key to this idea).</a:t>
            </a:r>
          </a:p>
          <a:p>
            <a:r>
              <a:rPr lang="en-GB" dirty="0"/>
              <a:t>New Historicism also incorporates some Structuralist ideas, including the view that historical sources should also be treated as texts and the ways in which meaning is constructed by them considered. </a:t>
            </a:r>
          </a:p>
          <a:p>
            <a:r>
              <a:rPr lang="en-GB" dirty="0"/>
              <a:t>Foucault was instrumental in the treatment of history as discourse: an inherently unstable form through which meaning is mediated. </a:t>
            </a:r>
          </a:p>
          <a:p>
            <a:r>
              <a:rPr lang="en-GB" dirty="0"/>
              <a:t>A New Historicist reads all texts in the same way, whether factual or fictional and explores their shared features. Texts are viewed both diachronically (across time) and synchronically (contemporarily). </a:t>
            </a:r>
          </a:p>
          <a:p>
            <a:r>
              <a:rPr lang="en-GB" dirty="0"/>
              <a:t>Many other theories, such as Feminism and Postcolonialism necessitate a Historicist reading of texts and, in particular, the analysis of power. </a:t>
            </a:r>
            <a:endParaRPr lang="en-US" dirty="0"/>
          </a:p>
        </p:txBody>
      </p:sp>
    </p:spTree>
    <p:extLst>
      <p:ext uri="{BB962C8B-B14F-4D97-AF65-F5344CB8AC3E}">
        <p14:creationId xmlns:p14="http://schemas.microsoft.com/office/powerpoint/2010/main" val="3373983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FC336-7747-2645-8975-84396638B669}"/>
              </a:ext>
            </a:extLst>
          </p:cNvPr>
          <p:cNvSpPr>
            <a:spLocks noGrp="1"/>
          </p:cNvSpPr>
          <p:nvPr>
            <p:ph type="title"/>
          </p:nvPr>
        </p:nvSpPr>
        <p:spPr/>
        <p:txBody>
          <a:bodyPr/>
          <a:lstStyle/>
          <a:p>
            <a:r>
              <a:rPr lang="en-US" dirty="0"/>
              <a:t>Feminism</a:t>
            </a:r>
          </a:p>
        </p:txBody>
      </p:sp>
      <p:sp>
        <p:nvSpPr>
          <p:cNvPr id="3" name="Content Placeholder 2">
            <a:extLst>
              <a:ext uri="{FF2B5EF4-FFF2-40B4-BE49-F238E27FC236}">
                <a16:creationId xmlns:a16="http://schemas.microsoft.com/office/drawing/2014/main" id="{E19E5D41-9677-3D48-8496-79993BF60E0A}"/>
              </a:ext>
            </a:extLst>
          </p:cNvPr>
          <p:cNvSpPr>
            <a:spLocks noGrp="1"/>
          </p:cNvSpPr>
          <p:nvPr>
            <p:ph idx="1"/>
          </p:nvPr>
        </p:nvSpPr>
        <p:spPr/>
        <p:txBody>
          <a:bodyPr>
            <a:normAutofit fontScale="85000" lnSpcReduction="20000"/>
          </a:bodyPr>
          <a:lstStyle/>
          <a:p>
            <a:r>
              <a:rPr lang="en-GB" dirty="0"/>
              <a:t>Proliferation of Feminist theories in recent decades, e.g. fourth-wave feminism</a:t>
            </a:r>
          </a:p>
          <a:p>
            <a:r>
              <a:rPr lang="en-GB" dirty="0"/>
              <a:t>Female experience cannot be explored in isolation from race, class, psychology or sexuality. </a:t>
            </a:r>
          </a:p>
          <a:p>
            <a:r>
              <a:rPr lang="en-GB" dirty="0"/>
              <a:t>The feminist movement of the 1960s and 1970s brought to the fore the ways in which women are and have been repressed within a patriarchal society. </a:t>
            </a:r>
          </a:p>
          <a:p>
            <a:r>
              <a:rPr lang="en-GB" dirty="0"/>
              <a:t>Radical and liberal Feminism began to part company in the 1980s and the establishment of two wings of Feminist criticism began to emerge.</a:t>
            </a:r>
          </a:p>
          <a:p>
            <a:r>
              <a:rPr lang="en-GB" dirty="0"/>
              <a:t>‘Constructionist’ Feminism argues that gender for both men and women is socially constructed. Closely linked to Marxism</a:t>
            </a:r>
          </a:p>
          <a:p>
            <a:r>
              <a:rPr lang="en-GB" dirty="0"/>
              <a:t>‘Essentialist’ Feminists contend that gender is based on natural differences between men and women. We can see these argument plays out today in the debate surrounding transgender women. Essentialists took inspiration from Post-Structuralism. </a:t>
            </a:r>
          </a:p>
          <a:p>
            <a:endParaRPr lang="en-US" dirty="0"/>
          </a:p>
        </p:txBody>
      </p:sp>
    </p:spTree>
    <p:extLst>
      <p:ext uri="{BB962C8B-B14F-4D97-AF65-F5344CB8AC3E}">
        <p14:creationId xmlns:p14="http://schemas.microsoft.com/office/powerpoint/2010/main" val="3528299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2032FE-F527-6744-B97E-C570A6A1A243}"/>
              </a:ext>
            </a:extLst>
          </p:cNvPr>
          <p:cNvPicPr>
            <a:picLocks noChangeAspect="1"/>
          </p:cNvPicPr>
          <p:nvPr/>
        </p:nvPicPr>
        <p:blipFill>
          <a:blip r:embed="rId3"/>
          <a:stretch>
            <a:fillRect/>
          </a:stretch>
        </p:blipFill>
        <p:spPr>
          <a:xfrm>
            <a:off x="1054100" y="57150"/>
            <a:ext cx="10083800" cy="6743700"/>
          </a:xfrm>
          <a:prstGeom prst="rect">
            <a:avLst/>
          </a:prstGeom>
        </p:spPr>
      </p:pic>
    </p:spTree>
    <p:extLst>
      <p:ext uri="{BB962C8B-B14F-4D97-AF65-F5344CB8AC3E}">
        <p14:creationId xmlns:p14="http://schemas.microsoft.com/office/powerpoint/2010/main" val="2495573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80C5D-C2AF-E74B-90CC-7D445D69C5D2}"/>
              </a:ext>
            </a:extLst>
          </p:cNvPr>
          <p:cNvSpPr>
            <a:spLocks noGrp="1"/>
          </p:cNvSpPr>
          <p:nvPr>
            <p:ph type="title"/>
          </p:nvPr>
        </p:nvSpPr>
        <p:spPr/>
        <p:txBody>
          <a:bodyPr/>
          <a:lstStyle/>
          <a:p>
            <a:r>
              <a:rPr lang="en-US" dirty="0"/>
              <a:t>Peterloo and women</a:t>
            </a:r>
          </a:p>
        </p:txBody>
      </p:sp>
      <p:sp>
        <p:nvSpPr>
          <p:cNvPr id="3" name="Content Placeholder 2">
            <a:extLst>
              <a:ext uri="{FF2B5EF4-FFF2-40B4-BE49-F238E27FC236}">
                <a16:creationId xmlns:a16="http://schemas.microsoft.com/office/drawing/2014/main" id="{06E40250-E36A-E144-902A-31B0CBB23FEB}"/>
              </a:ext>
            </a:extLst>
          </p:cNvPr>
          <p:cNvSpPr>
            <a:spLocks noGrp="1"/>
          </p:cNvSpPr>
          <p:nvPr>
            <p:ph idx="1"/>
          </p:nvPr>
        </p:nvSpPr>
        <p:spPr/>
        <p:txBody>
          <a:bodyPr/>
          <a:lstStyle/>
          <a:p>
            <a:r>
              <a:rPr lang="en-US" dirty="0"/>
              <a:t>Popularity of female reform societies in North West post 1815</a:t>
            </a:r>
          </a:p>
          <a:p>
            <a:r>
              <a:rPr lang="en-US" dirty="0"/>
              <a:t>18 people killed – 4 women &amp; 1 child</a:t>
            </a:r>
          </a:p>
          <a:p>
            <a:r>
              <a:rPr lang="en-US" dirty="0"/>
              <a:t>654 recorded casualties – 168 women</a:t>
            </a:r>
          </a:p>
          <a:p>
            <a:r>
              <a:rPr lang="en-US" dirty="0"/>
              <a:t>12% of those present were women, mostly from the working class</a:t>
            </a:r>
          </a:p>
          <a:p>
            <a:r>
              <a:rPr lang="en-US" dirty="0"/>
              <a:t>25% of casualties were women</a:t>
            </a:r>
          </a:p>
          <a:p>
            <a:pPr marL="0" indent="0">
              <a:buNone/>
            </a:pPr>
            <a:endParaRPr lang="en-US" dirty="0"/>
          </a:p>
        </p:txBody>
      </p:sp>
    </p:spTree>
    <p:extLst>
      <p:ext uri="{BB962C8B-B14F-4D97-AF65-F5344CB8AC3E}">
        <p14:creationId xmlns:p14="http://schemas.microsoft.com/office/powerpoint/2010/main" val="11890764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484</TotalTime>
  <Words>1217</Words>
  <Application>Microsoft Office PowerPoint</Application>
  <PresentationFormat>Widescreen</PresentationFormat>
  <Paragraphs>107</Paragraphs>
  <Slides>27</Slides>
  <Notes>8</Notes>
  <HiddenSlides>0</HiddenSlides>
  <MMClips>3</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Bringing history to life in the classroom: An exploration of how the study of visual and aural artefacts can give voice to the forgotten and disenfranchised. </vt:lpstr>
      <vt:lpstr>Teacher as Researcher</vt:lpstr>
      <vt:lpstr>PowerPoint Presentation</vt:lpstr>
      <vt:lpstr>How can critical theory support and enhance learning?</vt:lpstr>
      <vt:lpstr>How can new historicist and feminist theory support and enhance learning?</vt:lpstr>
      <vt:lpstr>New Historicism</vt:lpstr>
      <vt:lpstr>Feminism</vt:lpstr>
      <vt:lpstr>PowerPoint Presentation</vt:lpstr>
      <vt:lpstr>Peterloo and women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Peterloo and social class</vt:lpstr>
      <vt:lpstr>PowerPoint Presentation</vt:lpstr>
      <vt:lpstr>PowerPoint Presentation</vt:lpstr>
      <vt:lpstr>PowerPoint Presentation</vt:lpstr>
      <vt:lpstr>PowerPoint Presentation</vt:lpstr>
      <vt:lpstr>PowerPoint Presentation</vt:lpstr>
      <vt:lpstr>‘Peterloo’ Manchester Observer (13 November 1819)</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Bringing history to life in the classroom: An exploration of how the study of visual and aural artefacts can give voice to the forgotten and disenfranchised. </dc:title>
  <dc:creator>Morgan, Alison</dc:creator>
  <cp:lastModifiedBy>Morgan, Alison</cp:lastModifiedBy>
  <cp:revision>19</cp:revision>
  <dcterms:created xsi:type="dcterms:W3CDTF">2020-11-19T12:11:03Z</dcterms:created>
  <dcterms:modified xsi:type="dcterms:W3CDTF">2020-12-08T10:44:46Z</dcterms:modified>
</cp:coreProperties>
</file>