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notesSlides/notesSlide9.xml" ContentType="application/vnd.openxmlformats-officedocument.presentationml.notesSlide+xml"/>
  <Override PartName="/ppt/tags/tag3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94" r:id="rId1"/>
  </p:sldMasterIdLst>
  <p:notesMasterIdLst>
    <p:notesMasterId r:id="rId21"/>
  </p:notesMasterIdLst>
  <p:sldIdLst>
    <p:sldId id="297" r:id="rId2"/>
    <p:sldId id="326" r:id="rId3"/>
    <p:sldId id="302" r:id="rId4"/>
    <p:sldId id="316" r:id="rId5"/>
    <p:sldId id="315" r:id="rId6"/>
    <p:sldId id="333" r:id="rId7"/>
    <p:sldId id="327" r:id="rId8"/>
    <p:sldId id="317" r:id="rId9"/>
    <p:sldId id="318" r:id="rId10"/>
    <p:sldId id="314" r:id="rId11"/>
    <p:sldId id="322" r:id="rId12"/>
    <p:sldId id="320" r:id="rId13"/>
    <p:sldId id="329" r:id="rId14"/>
    <p:sldId id="319" r:id="rId15"/>
    <p:sldId id="323" r:id="rId16"/>
    <p:sldId id="324" r:id="rId17"/>
    <p:sldId id="330" r:id="rId18"/>
    <p:sldId id="331" r:id="rId19"/>
    <p:sldId id="332" r:id="rId20"/>
  </p:sldIdLst>
  <p:sldSz cx="6858000" cy="5143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4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1C6C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9"/>
    <p:restoredTop sz="61692" autoAdjust="0"/>
  </p:normalViewPr>
  <p:slideViewPr>
    <p:cSldViewPr snapToGrid="0" snapToObjects="1">
      <p:cViewPr varScale="1">
        <p:scale>
          <a:sx n="88" d="100"/>
          <a:sy n="88" d="100"/>
        </p:scale>
        <p:origin x="2016" y="66"/>
      </p:cViewPr>
      <p:guideLst>
        <p:guide orient="horz" pos="305"/>
        <p:guide pos="4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B3013F-7B60-4C4B-A005-3053354703FC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8FF2464-69C9-48C5-9F4A-CA31E7D91BC9}">
      <dgm:prSet phldrT="[Text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n-US" sz="2400" dirty="0"/>
            <a:t>RESEARCH</a:t>
          </a:r>
          <a:endParaRPr lang="en-GB" sz="2400" dirty="0"/>
        </a:p>
      </dgm:t>
    </dgm:pt>
    <dgm:pt modelId="{07E914E9-7163-4378-8EE7-0D57793033F6}" type="parTrans" cxnId="{FE6FB820-F8FB-4A02-A9EC-BA68BA445E86}">
      <dgm:prSet/>
      <dgm:spPr/>
      <dgm:t>
        <a:bodyPr/>
        <a:lstStyle/>
        <a:p>
          <a:endParaRPr lang="en-GB"/>
        </a:p>
      </dgm:t>
    </dgm:pt>
    <dgm:pt modelId="{CA12781C-6412-4F18-BB89-9400A22F69E5}" type="sibTrans" cxnId="{FE6FB820-F8FB-4A02-A9EC-BA68BA445E86}">
      <dgm:prSet/>
      <dgm:spPr/>
      <dgm:t>
        <a:bodyPr/>
        <a:lstStyle/>
        <a:p>
          <a:endParaRPr lang="en-GB"/>
        </a:p>
      </dgm:t>
    </dgm:pt>
    <dgm:pt modelId="{F2FE8200-4014-47D2-9304-6EC62FB5DE3C}">
      <dgm:prSet phldrT="[Text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n-US" sz="2400" dirty="0"/>
            <a:t>ACTION</a:t>
          </a:r>
          <a:endParaRPr lang="en-GB" sz="2400" dirty="0"/>
        </a:p>
      </dgm:t>
    </dgm:pt>
    <dgm:pt modelId="{FC46618A-3B2B-4BD0-B1DF-7B09AEB21E44}" type="sibTrans" cxnId="{E2B2479D-D622-470C-BB97-E4FCD18A4608}">
      <dgm:prSet/>
      <dgm:spPr/>
      <dgm:t>
        <a:bodyPr/>
        <a:lstStyle/>
        <a:p>
          <a:endParaRPr lang="en-GB"/>
        </a:p>
      </dgm:t>
    </dgm:pt>
    <dgm:pt modelId="{15E7804E-F263-4E34-A3E3-287237FB605C}" type="parTrans" cxnId="{E2B2479D-D622-470C-BB97-E4FCD18A4608}">
      <dgm:prSet/>
      <dgm:spPr/>
      <dgm:t>
        <a:bodyPr/>
        <a:lstStyle/>
        <a:p>
          <a:endParaRPr lang="en-GB"/>
        </a:p>
      </dgm:t>
    </dgm:pt>
    <dgm:pt modelId="{D2FF537A-F1D2-4E4F-8258-80EA5EB9BA58}" type="pres">
      <dgm:prSet presAssocID="{3DB3013F-7B60-4C4B-A005-3053354703FC}" presName="cycle" presStyleCnt="0">
        <dgm:presLayoutVars>
          <dgm:dir/>
          <dgm:resizeHandles val="exact"/>
        </dgm:presLayoutVars>
      </dgm:prSet>
      <dgm:spPr/>
    </dgm:pt>
    <dgm:pt modelId="{99FAD44A-D58F-4017-9D97-C70F40220B63}" type="pres">
      <dgm:prSet presAssocID="{F8FF2464-69C9-48C5-9F4A-CA31E7D91BC9}" presName="dummy" presStyleCnt="0"/>
      <dgm:spPr/>
    </dgm:pt>
    <dgm:pt modelId="{61D0D9E1-CC86-40BA-A0BA-A3F708248A8A}" type="pres">
      <dgm:prSet presAssocID="{F8FF2464-69C9-48C5-9F4A-CA31E7D91BC9}" presName="node" presStyleLbl="revTx" presStyleIdx="0" presStyleCnt="2" custScaleX="79768" custScaleY="45508" custRadScaleRad="99476">
        <dgm:presLayoutVars>
          <dgm:bulletEnabled val="1"/>
        </dgm:presLayoutVars>
      </dgm:prSet>
      <dgm:spPr/>
    </dgm:pt>
    <dgm:pt modelId="{EEFC3F37-7FC0-4F44-AFEC-10F84BED9288}" type="pres">
      <dgm:prSet presAssocID="{CA12781C-6412-4F18-BB89-9400A22F69E5}" presName="sibTrans" presStyleLbl="node1" presStyleIdx="0" presStyleCnt="2"/>
      <dgm:spPr/>
    </dgm:pt>
    <dgm:pt modelId="{BA618A81-FE73-4C8A-AB0D-1324739DFE3B}" type="pres">
      <dgm:prSet presAssocID="{F2FE8200-4014-47D2-9304-6EC62FB5DE3C}" presName="dummy" presStyleCnt="0"/>
      <dgm:spPr/>
    </dgm:pt>
    <dgm:pt modelId="{F4AB5996-CF60-48E1-964C-784BACE55453}" type="pres">
      <dgm:prSet presAssocID="{F2FE8200-4014-47D2-9304-6EC62FB5DE3C}" presName="node" presStyleLbl="revTx" presStyleIdx="1" presStyleCnt="2" custScaleX="67775" custScaleY="44040" custRadScaleRad="104758">
        <dgm:presLayoutVars>
          <dgm:bulletEnabled val="1"/>
        </dgm:presLayoutVars>
      </dgm:prSet>
      <dgm:spPr/>
    </dgm:pt>
    <dgm:pt modelId="{E557B88B-1065-4F8A-B49A-5A89C34AEB32}" type="pres">
      <dgm:prSet presAssocID="{FC46618A-3B2B-4BD0-B1DF-7B09AEB21E44}" presName="sibTrans" presStyleLbl="node1" presStyleIdx="1" presStyleCnt="2" custLinFactNeighborY="-1428"/>
      <dgm:spPr/>
    </dgm:pt>
  </dgm:ptLst>
  <dgm:cxnLst>
    <dgm:cxn modelId="{1FFFB91B-2957-4773-804C-46B033C41DFC}" type="presOf" srcId="{FC46618A-3B2B-4BD0-B1DF-7B09AEB21E44}" destId="{E557B88B-1065-4F8A-B49A-5A89C34AEB32}" srcOrd="0" destOrd="0" presId="urn:microsoft.com/office/officeart/2005/8/layout/cycle1"/>
    <dgm:cxn modelId="{FE6FB820-F8FB-4A02-A9EC-BA68BA445E86}" srcId="{3DB3013F-7B60-4C4B-A005-3053354703FC}" destId="{F8FF2464-69C9-48C5-9F4A-CA31E7D91BC9}" srcOrd="0" destOrd="0" parTransId="{07E914E9-7163-4378-8EE7-0D57793033F6}" sibTransId="{CA12781C-6412-4F18-BB89-9400A22F69E5}"/>
    <dgm:cxn modelId="{508DC02F-1E2C-4A01-81A3-B93EAE1D2BD7}" type="presOf" srcId="{F8FF2464-69C9-48C5-9F4A-CA31E7D91BC9}" destId="{61D0D9E1-CC86-40BA-A0BA-A3F708248A8A}" srcOrd="0" destOrd="0" presId="urn:microsoft.com/office/officeart/2005/8/layout/cycle1"/>
    <dgm:cxn modelId="{5BC84565-3C6B-4061-8F93-37AF3B4428B0}" type="presOf" srcId="{3DB3013F-7B60-4C4B-A005-3053354703FC}" destId="{D2FF537A-F1D2-4E4F-8258-80EA5EB9BA58}" srcOrd="0" destOrd="0" presId="urn:microsoft.com/office/officeart/2005/8/layout/cycle1"/>
    <dgm:cxn modelId="{B831FD4A-B4D6-4362-91D2-4DBA0481EFBA}" type="presOf" srcId="{CA12781C-6412-4F18-BB89-9400A22F69E5}" destId="{EEFC3F37-7FC0-4F44-AFEC-10F84BED9288}" srcOrd="0" destOrd="0" presId="urn:microsoft.com/office/officeart/2005/8/layout/cycle1"/>
    <dgm:cxn modelId="{A1ADC38C-DFBD-4CAD-8FB4-EA05BEC8390D}" type="presOf" srcId="{F2FE8200-4014-47D2-9304-6EC62FB5DE3C}" destId="{F4AB5996-CF60-48E1-964C-784BACE55453}" srcOrd="0" destOrd="0" presId="urn:microsoft.com/office/officeart/2005/8/layout/cycle1"/>
    <dgm:cxn modelId="{E2B2479D-D622-470C-BB97-E4FCD18A4608}" srcId="{3DB3013F-7B60-4C4B-A005-3053354703FC}" destId="{F2FE8200-4014-47D2-9304-6EC62FB5DE3C}" srcOrd="1" destOrd="0" parTransId="{15E7804E-F263-4E34-A3E3-287237FB605C}" sibTransId="{FC46618A-3B2B-4BD0-B1DF-7B09AEB21E44}"/>
    <dgm:cxn modelId="{55210D16-F8BA-4501-A20A-16345640B062}" type="presParOf" srcId="{D2FF537A-F1D2-4E4F-8258-80EA5EB9BA58}" destId="{99FAD44A-D58F-4017-9D97-C70F40220B63}" srcOrd="0" destOrd="0" presId="urn:microsoft.com/office/officeart/2005/8/layout/cycle1"/>
    <dgm:cxn modelId="{D4124C57-1B92-446C-8B86-7217E1015FD7}" type="presParOf" srcId="{D2FF537A-F1D2-4E4F-8258-80EA5EB9BA58}" destId="{61D0D9E1-CC86-40BA-A0BA-A3F708248A8A}" srcOrd="1" destOrd="0" presId="urn:microsoft.com/office/officeart/2005/8/layout/cycle1"/>
    <dgm:cxn modelId="{88E98645-08BA-4CFF-AB1F-4156C652879F}" type="presParOf" srcId="{D2FF537A-F1D2-4E4F-8258-80EA5EB9BA58}" destId="{EEFC3F37-7FC0-4F44-AFEC-10F84BED9288}" srcOrd="2" destOrd="0" presId="urn:microsoft.com/office/officeart/2005/8/layout/cycle1"/>
    <dgm:cxn modelId="{DC940423-2CA8-4001-9F39-0DD94A442B80}" type="presParOf" srcId="{D2FF537A-F1D2-4E4F-8258-80EA5EB9BA58}" destId="{BA618A81-FE73-4C8A-AB0D-1324739DFE3B}" srcOrd="3" destOrd="0" presId="urn:microsoft.com/office/officeart/2005/8/layout/cycle1"/>
    <dgm:cxn modelId="{AA305913-82A5-460A-857D-9F9F70AAEEA0}" type="presParOf" srcId="{D2FF537A-F1D2-4E4F-8258-80EA5EB9BA58}" destId="{F4AB5996-CF60-48E1-964C-784BACE55453}" srcOrd="4" destOrd="0" presId="urn:microsoft.com/office/officeart/2005/8/layout/cycle1"/>
    <dgm:cxn modelId="{18DB67AB-392B-4A6B-8365-0085CD70172F}" type="presParOf" srcId="{D2FF537A-F1D2-4E4F-8258-80EA5EB9BA58}" destId="{E557B88B-1065-4F8A-B49A-5A89C34AEB32}" srcOrd="5" destOrd="0" presId="urn:microsoft.com/office/officeart/2005/8/layout/cycle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D0D9E1-CC86-40BA-A0BA-A3F708248A8A}">
      <dsp:nvSpPr>
        <dsp:cNvPr id="0" name=""/>
        <dsp:cNvSpPr/>
      </dsp:nvSpPr>
      <dsp:spPr>
        <a:xfrm>
          <a:off x="3365604" y="1634835"/>
          <a:ext cx="1505653" cy="858982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RESEARCH</a:t>
          </a:r>
          <a:endParaRPr lang="en-GB" sz="2400" kern="1200" dirty="0"/>
        </a:p>
      </dsp:txBody>
      <dsp:txXfrm>
        <a:off x="3365604" y="1634835"/>
        <a:ext cx="1505653" cy="858982"/>
      </dsp:txXfrm>
    </dsp:sp>
    <dsp:sp modelId="{EEFC3F37-7FC0-4F44-AFEC-10F84BED9288}">
      <dsp:nvSpPr>
        <dsp:cNvPr id="0" name=""/>
        <dsp:cNvSpPr/>
      </dsp:nvSpPr>
      <dsp:spPr>
        <a:xfrm>
          <a:off x="597844" y="267326"/>
          <a:ext cx="3884440" cy="3884440"/>
        </a:xfrm>
        <a:prstGeom prst="circularArrow">
          <a:avLst>
            <a:gd name="adj1" fmla="val 9476"/>
            <a:gd name="adj2" fmla="val 684291"/>
            <a:gd name="adj3" fmla="val 9510294"/>
            <a:gd name="adj4" fmla="val 636784"/>
            <a:gd name="adj5" fmla="val 1105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AB5996-CF60-48E1-964C-784BACE55453}">
      <dsp:nvSpPr>
        <dsp:cNvPr id="0" name=""/>
        <dsp:cNvSpPr/>
      </dsp:nvSpPr>
      <dsp:spPr>
        <a:xfrm>
          <a:off x="326486" y="1648689"/>
          <a:ext cx="1279281" cy="831273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ACTION</a:t>
          </a:r>
          <a:endParaRPr lang="en-GB" sz="2400" kern="1200" dirty="0"/>
        </a:p>
      </dsp:txBody>
      <dsp:txXfrm>
        <a:off x="326486" y="1648689"/>
        <a:ext cx="1279281" cy="831273"/>
      </dsp:txXfrm>
    </dsp:sp>
    <dsp:sp modelId="{E557B88B-1065-4F8A-B49A-5A89C34AEB32}">
      <dsp:nvSpPr>
        <dsp:cNvPr id="0" name=""/>
        <dsp:cNvSpPr/>
      </dsp:nvSpPr>
      <dsp:spPr>
        <a:xfrm>
          <a:off x="597844" y="-78584"/>
          <a:ext cx="3884440" cy="3884440"/>
        </a:xfrm>
        <a:prstGeom prst="circularArrow">
          <a:avLst>
            <a:gd name="adj1" fmla="val 9476"/>
            <a:gd name="adj2" fmla="val 684291"/>
            <a:gd name="adj3" fmla="val 20278926"/>
            <a:gd name="adj4" fmla="val 11405415"/>
            <a:gd name="adj5" fmla="val 1105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12/10/2020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2559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1420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8488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530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512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00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58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825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7460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6185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6711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079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841772"/>
            <a:ext cx="58293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770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597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273844"/>
            <a:ext cx="1478756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73844"/>
            <a:ext cx="4350544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304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95" b="6458"/>
          <a:stretch/>
        </p:blipFill>
        <p:spPr>
          <a:xfrm>
            <a:off x="0" y="4422333"/>
            <a:ext cx="6857741" cy="721167"/>
          </a:xfrm>
          <a:prstGeom prst="rect">
            <a:avLst/>
          </a:prstGeom>
        </p:spPr>
      </p:pic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201118" y="179851"/>
            <a:ext cx="6472056" cy="5335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2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6BF58BF-35E9-4376-B166-C604C099102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12245" y="944965"/>
            <a:ext cx="6439076" cy="3201156"/>
          </a:xfrm>
          <a:prstGeom prst="rect">
            <a:avLst/>
          </a:prstGeom>
        </p:spPr>
        <p:txBody>
          <a:bodyPr/>
          <a:lstStyle>
            <a:lvl1pPr marL="171450" indent="-171450">
              <a:buFont typeface="Wingdings" panose="05000000000000000000" pitchFamily="2" charset="2"/>
              <a:buChar char="§"/>
              <a:defRPr/>
            </a:lvl1pPr>
          </a:lstStyle>
          <a:p>
            <a:pPr>
              <a:buClr>
                <a:srgbClr val="511C6C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67809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6858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506028" y="2823957"/>
            <a:ext cx="57793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164" y="3808875"/>
            <a:ext cx="7029380" cy="1449750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06028" y="4195977"/>
            <a:ext cx="943778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600902" y="4195977"/>
            <a:ext cx="943778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452628" y="716074"/>
            <a:ext cx="5244325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2628" y="2315924"/>
            <a:ext cx="51435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452438" y="3147349"/>
            <a:ext cx="4606841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4" b="64318"/>
          <a:stretch/>
        </p:blipFill>
        <p:spPr>
          <a:xfrm>
            <a:off x="2" y="0"/>
            <a:ext cx="6857998" cy="1323015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506028" y="2823957"/>
            <a:ext cx="57793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579952" y="3434491"/>
            <a:ext cx="943778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572817" y="4195977"/>
            <a:ext cx="943778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663181" y="2339310"/>
            <a:ext cx="4582754" cy="2462958"/>
          </a:xfrm>
          <a:prstGeom prst="rect">
            <a:avLst/>
          </a:prstGeom>
        </p:spPr>
        <p:txBody>
          <a:bodyPr/>
          <a:lstStyle>
            <a:lvl1pPr marL="128588" marR="0" indent="-128588" algn="l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5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663182" y="1655967"/>
            <a:ext cx="4030263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953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506028" y="2823957"/>
            <a:ext cx="57793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837" y="4146121"/>
            <a:ext cx="7023144" cy="1186680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12245" y="944965"/>
            <a:ext cx="6439076" cy="3201156"/>
          </a:xfrm>
          <a:prstGeom prst="rect">
            <a:avLst/>
          </a:prstGeom>
        </p:spPr>
        <p:txBody>
          <a:bodyPr/>
          <a:lstStyle>
            <a:lvl1pPr marL="171450" indent="-171450">
              <a:buFont typeface="Wingdings" panose="05000000000000000000" pitchFamily="2" charset="2"/>
              <a:buChar char="§"/>
              <a:defRPr/>
            </a:lvl1pPr>
          </a:lstStyle>
          <a:p>
            <a:pPr>
              <a:buClr>
                <a:srgbClr val="511C6C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12245" y="249901"/>
            <a:ext cx="6363920" cy="3808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/>
            </a:lvl1pPr>
          </a:lstStyle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7214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53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282305"/>
            <a:ext cx="5915025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442099"/>
            <a:ext cx="5915025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96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369219"/>
            <a:ext cx="291465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369219"/>
            <a:ext cx="291465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070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273845"/>
            <a:ext cx="5915025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260872"/>
            <a:ext cx="2901255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878806"/>
            <a:ext cx="2901255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260872"/>
            <a:ext cx="2915543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878806"/>
            <a:ext cx="2915543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135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039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674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740570"/>
            <a:ext cx="3471863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163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740570"/>
            <a:ext cx="3471863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24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273845"/>
            <a:ext cx="59150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369219"/>
            <a:ext cx="5915025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4767264"/>
            <a:ext cx="23145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274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680" r:id="rId13"/>
    <p:sldLayoutId id="2147483667" r:id="rId14"/>
    <p:sldLayoutId id="2147483710" r:id="rId15"/>
    <p:sldLayoutId id="2147483711" r:id="rId1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.xml"/><Relationship Id="rId4" Type="http://schemas.openxmlformats.org/officeDocument/2006/relationships/image" Target="../media/image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2.xml"/><Relationship Id="rId4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3.xml"/><Relationship Id="rId4" Type="http://schemas.openxmlformats.org/officeDocument/2006/relationships/image" Target="../media/image11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v.uk/government/publications/reducing-teacher-workload-planning-and-resources-group-report%20accessed%2025.4.18" TargetMode="External"/><Relationship Id="rId3" Type="http://schemas.openxmlformats.org/officeDocument/2006/relationships/hyperlink" Target="https://assets.publishing.service.gov.uk/government/uploads/system/uploads/attachment_data/file/401406/RR445_-_Workload_Challenge_-_Analysis_of_teacher_consultation_responses_FINAL.pdf" TargetMode="External"/><Relationship Id="rId7" Type="http://schemas.openxmlformats.org/officeDocument/2006/relationships/hyperlink" Target="https://www.gov.uk/government/publications/reducing-teacher-workload-marking-policy-review-group-report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gov.uk/government/publications/reducing-teacher-workload-data-management-review-group-report" TargetMode="External"/><Relationship Id="rId5" Type="http://schemas.openxmlformats.org/officeDocument/2006/relationships/hyperlink" Target="https://assets.publishing.service.gov.uk/government/uploads/system/uploads/attachment_data/file/919166/ITT_core_content_framework_.pdf" TargetMode="External"/><Relationship Id="rId10" Type="http://schemas.openxmlformats.org/officeDocument/2006/relationships/hyperlink" Target="https://assets.publishing.service.gov.uk/government/uploads/system/uploads/attachment_data/file/895321/Initial_teacher_education_framework_and_handbook.pdf" TargetMode="External"/><Relationship Id="rId4" Type="http://schemas.openxmlformats.org/officeDocument/2006/relationships/hyperlink" Target="https://assets.publishing.service.gov.uk/government/uploads/system/uploads/attachment_data/file/753502/Addressing_Workload_in_ITE.pdf%20accessed%2015.11.19" TargetMode="External"/><Relationship Id="rId9" Type="http://schemas.openxmlformats.org/officeDocument/2006/relationships/hyperlink" Target="https://assets.publishing.service.gov.uk/government/uploads/system/uploads/attachment_data/file/801429/Education_inspection_framework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hyperlink" Target="https://www.gov.uk/government/collections/reducing-school-workload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6858000" cy="5143497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30871" y="3692236"/>
            <a:ext cx="6054216" cy="93227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r>
              <a:rPr lang="en-US" sz="2800" dirty="0">
                <a:solidFill>
                  <a:srgbClr val="511C6C"/>
                </a:solidFill>
                <a:latin typeface="+mn-lt"/>
              </a:rPr>
              <a:t>ACTION RESEARCH: </a:t>
            </a:r>
            <a:r>
              <a:rPr lang="en-US" sz="2800">
                <a:solidFill>
                  <a:srgbClr val="511C6C"/>
                </a:solidFill>
                <a:latin typeface="+mn-lt"/>
              </a:rPr>
              <a:t>WORKLOAD REFORM </a:t>
            </a:r>
            <a:r>
              <a:rPr lang="en-US" sz="2800" dirty="0">
                <a:solidFill>
                  <a:srgbClr val="511C6C"/>
                </a:solidFill>
                <a:latin typeface="+mn-lt"/>
              </a:rPr>
              <a:t>for TRAINEE TEACHERS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0870" y="4640159"/>
            <a:ext cx="6557523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511C6C"/>
                </a:solidFill>
                <a:latin typeface="+mn-lt"/>
              </a:rPr>
              <a:t>Dr. Deborah Roberts, Centre for Teacher Education: University of Warwick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30871" y="3174149"/>
            <a:ext cx="5778178" cy="33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Research In Action Conference 14.12.20</a:t>
            </a:r>
          </a:p>
        </p:txBody>
      </p:sp>
    </p:spTree>
    <p:extLst>
      <p:ext uri="{BB962C8B-B14F-4D97-AF65-F5344CB8AC3E}">
        <p14:creationId xmlns:p14="http://schemas.microsoft.com/office/powerpoint/2010/main" val="3380789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C6961E-040B-48ED-93DB-B219673B8F8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12245" y="249901"/>
            <a:ext cx="6363920" cy="3808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7030A0"/>
                </a:solidFill>
              </a:rPr>
              <a:t>Action Research</a:t>
            </a:r>
            <a:endParaRPr lang="en-GB" sz="2800" dirty="0">
              <a:solidFill>
                <a:srgbClr val="7030A0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E2429E9-2CFD-4D9C-9527-391AF38B2D23}"/>
              </a:ext>
            </a:extLst>
          </p:cNvPr>
          <p:cNvSpPr/>
          <p:nvPr/>
        </p:nvSpPr>
        <p:spPr>
          <a:xfrm>
            <a:off x="3504819" y="1923362"/>
            <a:ext cx="1692967" cy="16364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Practitioners</a:t>
            </a:r>
            <a:endParaRPr lang="en-GB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706E564-F695-408E-A678-6702180F013B}"/>
              </a:ext>
            </a:extLst>
          </p:cNvPr>
          <p:cNvGraphicFramePr/>
          <p:nvPr/>
        </p:nvGraphicFramePr>
        <p:xfrm>
          <a:off x="1829096" y="697241"/>
          <a:ext cx="4975141" cy="4128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08C0352-693E-42CC-9405-86090D2E54A7}"/>
              </a:ext>
            </a:extLst>
          </p:cNvPr>
          <p:cNvSpPr txBox="1"/>
          <p:nvPr/>
        </p:nvSpPr>
        <p:spPr>
          <a:xfrm>
            <a:off x="3852539" y="1298522"/>
            <a:ext cx="997527" cy="38086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THEORY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4CC403-95F7-4B6C-A8A5-BF7F9134D9D1}"/>
              </a:ext>
            </a:extLst>
          </p:cNvPr>
          <p:cNvSpPr txBox="1"/>
          <p:nvPr/>
        </p:nvSpPr>
        <p:spPr>
          <a:xfrm>
            <a:off x="3782587" y="3823976"/>
            <a:ext cx="1137432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PRACTICE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3200B9C-4997-4FB3-A7F0-CF7AF90E3D31}"/>
              </a:ext>
            </a:extLst>
          </p:cNvPr>
          <p:cNvCxnSpPr>
            <a:stCxn id="6" idx="2"/>
            <a:endCxn id="8" idx="0"/>
          </p:cNvCxnSpPr>
          <p:nvPr/>
        </p:nvCxnSpPr>
        <p:spPr>
          <a:xfrm>
            <a:off x="4351303" y="1679389"/>
            <a:ext cx="0" cy="2144587"/>
          </a:xfrm>
          <a:prstGeom prst="straightConnector1">
            <a:avLst/>
          </a:prstGeom>
          <a:ln w="31750"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9378E8B-4B97-467E-A741-8C538F01E75F}"/>
              </a:ext>
            </a:extLst>
          </p:cNvPr>
          <p:cNvSpPr txBox="1"/>
          <p:nvPr/>
        </p:nvSpPr>
        <p:spPr>
          <a:xfrm>
            <a:off x="272568" y="984924"/>
            <a:ext cx="1776151" cy="1785104"/>
          </a:xfrm>
          <a:prstGeom prst="rect">
            <a:avLst/>
          </a:prstGeom>
          <a:noFill/>
          <a:ln>
            <a:solidFill>
              <a:srgbClr val="511C6C"/>
            </a:solidFill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en-GB" dirty="0"/>
              <a:t>Practitioner centred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en-GB" dirty="0"/>
              <a:t>Theory </a:t>
            </a:r>
            <a:r>
              <a:rPr lang="en-GB" dirty="0" err="1"/>
              <a:t>practi</a:t>
            </a:r>
            <a:r>
              <a:rPr lang="en-US" dirty="0"/>
              <a:t>c</a:t>
            </a:r>
            <a:r>
              <a:rPr lang="en-GB" dirty="0"/>
              <a:t>e links </a:t>
            </a:r>
            <a:endParaRPr lang="en-US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en-GB" dirty="0"/>
              <a:t>Cyclical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5602A8-FA1E-4168-922C-60DF79AC813B}"/>
              </a:ext>
            </a:extLst>
          </p:cNvPr>
          <p:cNvSpPr txBox="1"/>
          <p:nvPr/>
        </p:nvSpPr>
        <p:spPr>
          <a:xfrm>
            <a:off x="272568" y="3011674"/>
            <a:ext cx="1776151" cy="1200329"/>
          </a:xfrm>
          <a:prstGeom prst="rect">
            <a:avLst/>
          </a:prstGeom>
          <a:noFill/>
          <a:ln>
            <a:solidFill>
              <a:srgbClr val="511C6C"/>
            </a:solidFill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en-US" dirty="0"/>
              <a:t>Fundamental aim to improve practice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92A7F4-CCC4-4CC6-A640-463983E53FDF}"/>
              </a:ext>
            </a:extLst>
          </p:cNvPr>
          <p:cNvSpPr txBox="1"/>
          <p:nvPr/>
        </p:nvSpPr>
        <p:spPr>
          <a:xfrm>
            <a:off x="290676" y="4588665"/>
            <a:ext cx="35160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7030A0"/>
                </a:solidFill>
              </a:rPr>
              <a:t>McAteer (2013)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2175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4A7CD7-1BAF-4F48-B9ED-650F92C099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1118" y="85583"/>
            <a:ext cx="6472056" cy="533511"/>
          </a:xfrm>
        </p:spPr>
        <p:txBody>
          <a:bodyPr/>
          <a:lstStyle/>
          <a:p>
            <a:r>
              <a:rPr lang="en-US" dirty="0"/>
              <a:t>Questions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AE65FA-1F3E-4AED-9712-944AC369DE4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01118" y="713362"/>
            <a:ext cx="4681967" cy="3561047"/>
          </a:xfrm>
        </p:spPr>
        <p:txBody>
          <a:bodyPr>
            <a:noAutofit/>
          </a:bodyPr>
          <a:lstStyle/>
          <a:p>
            <a:r>
              <a:rPr lang="en-US" sz="2000" dirty="0"/>
              <a:t>Expectations about workload in the PGCE/Teaching</a:t>
            </a:r>
          </a:p>
          <a:p>
            <a:r>
              <a:rPr lang="en-US" sz="2000" dirty="0"/>
              <a:t>Actual experiences of workload</a:t>
            </a:r>
          </a:p>
          <a:p>
            <a:pPr lvl="1"/>
            <a:r>
              <a:rPr lang="en-US" sz="2000" dirty="0"/>
              <a:t>On the University-based course</a:t>
            </a:r>
          </a:p>
          <a:p>
            <a:pPr lvl="1"/>
            <a:r>
              <a:rPr lang="en-US" sz="2000" dirty="0"/>
              <a:t>On school placements</a:t>
            </a:r>
          </a:p>
          <a:p>
            <a:r>
              <a:rPr lang="en-US" sz="2000" dirty="0"/>
              <a:t>Impact of University workload reform strategies</a:t>
            </a:r>
          </a:p>
          <a:p>
            <a:r>
              <a:rPr lang="en-US" sz="2000" dirty="0"/>
              <a:t>Impact of School/Mentor approaches on trainees’ workloads</a:t>
            </a:r>
          </a:p>
          <a:p>
            <a:r>
              <a:rPr lang="en-US" sz="2000" dirty="0"/>
              <a:t>Trainees own workload management Strategies</a:t>
            </a:r>
          </a:p>
        </p:txBody>
      </p:sp>
      <p:sp>
        <p:nvSpPr>
          <p:cNvPr id="7" name="Rectangle: Top Corners Snipped 6">
            <a:extLst>
              <a:ext uri="{FF2B5EF4-FFF2-40B4-BE49-F238E27FC236}">
                <a16:creationId xmlns:a16="http://schemas.microsoft.com/office/drawing/2014/main" id="{74601114-8228-46B1-BC91-53B2F45E0C75}"/>
              </a:ext>
            </a:extLst>
          </p:cNvPr>
          <p:cNvSpPr/>
          <p:nvPr/>
        </p:nvSpPr>
        <p:spPr>
          <a:xfrm>
            <a:off x="5015345" y="713362"/>
            <a:ext cx="1385455" cy="824493"/>
          </a:xfrm>
          <a:prstGeom prst="snip2Same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Milestone 1</a:t>
            </a:r>
            <a:endParaRPr lang="en-GB" dirty="0"/>
          </a:p>
        </p:txBody>
      </p:sp>
      <p:sp>
        <p:nvSpPr>
          <p:cNvPr id="9" name="Rectangle: Top Corners Snipped 8">
            <a:extLst>
              <a:ext uri="{FF2B5EF4-FFF2-40B4-BE49-F238E27FC236}">
                <a16:creationId xmlns:a16="http://schemas.microsoft.com/office/drawing/2014/main" id="{BEC02E94-F229-4964-AA37-3EDC9D3ADC0B}"/>
              </a:ext>
            </a:extLst>
          </p:cNvPr>
          <p:cNvSpPr/>
          <p:nvPr/>
        </p:nvSpPr>
        <p:spPr>
          <a:xfrm>
            <a:off x="5015345" y="3193399"/>
            <a:ext cx="1385455" cy="824493"/>
          </a:xfrm>
          <a:prstGeom prst="snip2Same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Milestone 4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EE2B6E2-2E22-44C0-AD78-56CFC4E017E1}"/>
              </a:ext>
            </a:extLst>
          </p:cNvPr>
          <p:cNvCxnSpPr>
            <a:stCxn id="7" idx="1"/>
            <a:endCxn id="9" idx="3"/>
          </p:cNvCxnSpPr>
          <p:nvPr/>
        </p:nvCxnSpPr>
        <p:spPr>
          <a:xfrm>
            <a:off x="5708073" y="1537855"/>
            <a:ext cx="0" cy="1655544"/>
          </a:xfrm>
          <a:prstGeom prst="straightConnector1">
            <a:avLst/>
          </a:prstGeom>
          <a:ln w="28575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9695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C1DF869-80BE-489D-A325-3280DB0307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Data Analysis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C281B6-43FD-4E36-9EB3-97AAD535628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60217" y="944965"/>
            <a:ext cx="6291103" cy="3201156"/>
          </a:xfrm>
        </p:spPr>
        <p:txBody>
          <a:bodyPr/>
          <a:lstStyle/>
          <a:p>
            <a:r>
              <a:rPr lang="en-US" dirty="0"/>
              <a:t>Grant from Warwick University’s IATL</a:t>
            </a:r>
          </a:p>
          <a:p>
            <a:r>
              <a:rPr lang="en-US" dirty="0"/>
              <a:t>(students can apply for grants)</a:t>
            </a:r>
          </a:p>
          <a:p>
            <a:r>
              <a:rPr lang="en-US" dirty="0"/>
              <a:t>Transcription of Focus Groups (11)</a:t>
            </a:r>
          </a:p>
          <a:p>
            <a:r>
              <a:rPr lang="en-US" dirty="0"/>
              <a:t>Qualitative data analysis: thematic analysis </a:t>
            </a:r>
          </a:p>
          <a:p>
            <a:r>
              <a:rPr lang="en-US" dirty="0"/>
              <a:t>NVivo </a:t>
            </a:r>
          </a:p>
          <a:p>
            <a:r>
              <a:rPr lang="en-US" dirty="0"/>
              <a:t>Quantitative Analysis – Excel - Likert Scales (Means/Standard Deviation)</a:t>
            </a:r>
          </a:p>
          <a:p>
            <a:r>
              <a:rPr lang="en-US" dirty="0"/>
              <a:t>(Use SPSS if you have larger numbers)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2638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1032CE5-4EDF-48BC-AF2F-69675F44FCF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2972" y="3271843"/>
            <a:ext cx="6472056" cy="533511"/>
          </a:xfrm>
        </p:spPr>
        <p:txBody>
          <a:bodyPr/>
          <a:lstStyle/>
          <a:p>
            <a:r>
              <a:rPr lang="en-US" dirty="0"/>
              <a:t>3. Research Findings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1435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7347" y="733134"/>
            <a:ext cx="5029897" cy="626302"/>
          </a:xfrm>
        </p:spPr>
        <p:txBody>
          <a:bodyPr/>
          <a:lstStyle/>
          <a:p>
            <a:r>
              <a:rPr lang="en-US" sz="3000" dirty="0"/>
              <a:t>Findings: University Reforms</a:t>
            </a:r>
          </a:p>
          <a:p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5073AA6-26E6-4CD9-AB96-71D153F9F7E2}"/>
              </a:ext>
            </a:extLst>
          </p:cNvPr>
          <p:cNvSpPr txBox="1">
            <a:spLocks/>
          </p:cNvSpPr>
          <p:nvPr/>
        </p:nvSpPr>
        <p:spPr>
          <a:xfrm>
            <a:off x="257461" y="1600200"/>
            <a:ext cx="4308276" cy="3165231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Students identified </a:t>
            </a:r>
            <a:r>
              <a:rPr lang="en-US" sz="1800" dirty="0">
                <a:solidFill>
                  <a:srgbClr val="FF0000"/>
                </a:solidFill>
              </a:rPr>
              <a:t>University-based reforms with a positive impact </a:t>
            </a:r>
            <a:r>
              <a:rPr lang="en-US" sz="1800" dirty="0"/>
              <a:t>on workload</a:t>
            </a:r>
            <a:endParaRPr lang="en-GB" sz="1800" i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Students complained about workload issues which they have been guided to avoid – </a:t>
            </a:r>
            <a:r>
              <a:rPr lang="en-US" sz="1800" dirty="0">
                <a:solidFill>
                  <a:srgbClr val="FF0000"/>
                </a:solidFill>
              </a:rPr>
              <a:t>guidance need to be more explicit.</a:t>
            </a:r>
          </a:p>
          <a:p>
            <a:r>
              <a:rPr lang="en-US" sz="1800" dirty="0"/>
              <a:t>Students benefitted from participating in the research: explicit reflection on workload management - reflection on workload </a:t>
            </a:r>
            <a:r>
              <a:rPr lang="en-US" sz="1800" dirty="0">
                <a:solidFill>
                  <a:srgbClr val="FF0000"/>
                </a:solidFill>
              </a:rPr>
              <a:t>should be an explicit part of the PGCE </a:t>
            </a:r>
            <a:r>
              <a:rPr lang="en-US" sz="1800" dirty="0" err="1">
                <a:solidFill>
                  <a:srgbClr val="FF0000"/>
                </a:solidFill>
              </a:rPr>
              <a:t>programme</a:t>
            </a:r>
            <a:r>
              <a:rPr lang="en-US" sz="1800" dirty="0">
                <a:solidFill>
                  <a:srgbClr val="FF0000"/>
                </a:solidFill>
              </a:rPr>
              <a:t>.</a:t>
            </a:r>
            <a:endParaRPr lang="en-GB" sz="1800" i="1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1650" i="1" dirty="0">
              <a:solidFill>
                <a:srgbClr val="FF0000"/>
              </a:solidFill>
            </a:endParaRPr>
          </a:p>
          <a:p>
            <a:endParaRPr lang="en-GB" sz="1650" dirty="0"/>
          </a:p>
        </p:txBody>
      </p:sp>
      <p:pic>
        <p:nvPicPr>
          <p:cNvPr id="8" name="Picture 7" descr="A group of people walking down a street next to a building&#10;&#10;Description automatically generated">
            <a:extLst>
              <a:ext uri="{FF2B5EF4-FFF2-40B4-BE49-F238E27FC236}">
                <a16:creationId xmlns:a16="http://schemas.microsoft.com/office/drawing/2014/main" id="{67359EC4-4360-49BD-A834-E1A90A92B7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9357" y="2257034"/>
            <a:ext cx="2006718" cy="250839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33515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847"/>
    </mc:Choice>
    <mc:Fallback xmlns="">
      <p:transition spd="slow" advTm="1708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7347" y="733134"/>
            <a:ext cx="5029897" cy="626302"/>
          </a:xfrm>
        </p:spPr>
        <p:txBody>
          <a:bodyPr/>
          <a:lstStyle/>
          <a:p>
            <a:r>
              <a:rPr lang="en-US" sz="3000" dirty="0"/>
              <a:t>Findings: School Reforms</a:t>
            </a:r>
          </a:p>
          <a:p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5073AA6-26E6-4CD9-AB96-71D153F9F7E2}"/>
              </a:ext>
            </a:extLst>
          </p:cNvPr>
          <p:cNvSpPr txBox="1">
            <a:spLocks/>
          </p:cNvSpPr>
          <p:nvPr/>
        </p:nvSpPr>
        <p:spPr>
          <a:xfrm>
            <a:off x="2674246" y="1712852"/>
            <a:ext cx="3905663" cy="3165231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6/11 Mentors – schools had reviewed workload associated with </a:t>
            </a:r>
            <a:r>
              <a:rPr lang="en-US" sz="1800" dirty="0">
                <a:solidFill>
                  <a:srgbClr val="FF0000"/>
                </a:solidFill>
              </a:rPr>
              <a:t>marking and feedback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4/11 Mentors – schools had implemented </a:t>
            </a:r>
            <a:r>
              <a:rPr lang="en-US" sz="1800" dirty="0">
                <a:solidFill>
                  <a:srgbClr val="FF0000"/>
                </a:solidFill>
              </a:rPr>
              <a:t>wellbeing </a:t>
            </a:r>
            <a:r>
              <a:rPr lang="en-US" sz="1800" dirty="0"/>
              <a:t>initiatives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1/11 Mentors – schools had reviewed </a:t>
            </a:r>
            <a:r>
              <a:rPr lang="en-US" sz="1800" dirty="0">
                <a:solidFill>
                  <a:srgbClr val="FF0000"/>
                </a:solidFill>
              </a:rPr>
              <a:t>displays</a:t>
            </a:r>
            <a:r>
              <a:rPr lang="en-US" sz="1800" dirty="0"/>
              <a:t>/</a:t>
            </a:r>
            <a:r>
              <a:rPr lang="en-US" sz="1800" dirty="0">
                <a:solidFill>
                  <a:srgbClr val="FF0000"/>
                </a:solidFill>
              </a:rPr>
              <a:t>data management</a:t>
            </a:r>
            <a:r>
              <a:rPr lang="en-US" sz="1800" dirty="0"/>
              <a:t>/</a:t>
            </a:r>
            <a:r>
              <a:rPr lang="en-US" sz="1800" dirty="0">
                <a:solidFill>
                  <a:srgbClr val="FF0000"/>
                </a:solidFill>
              </a:rPr>
              <a:t>report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FF0000"/>
                </a:solidFill>
              </a:rPr>
              <a:t>writing</a:t>
            </a:r>
            <a:r>
              <a:rPr lang="en-US" sz="1800" dirty="0"/>
              <a:t>/</a:t>
            </a:r>
            <a:r>
              <a:rPr lang="en-US" sz="1800" dirty="0">
                <a:solidFill>
                  <a:srgbClr val="FF0000"/>
                </a:solidFill>
              </a:rPr>
              <a:t>planning</a:t>
            </a:r>
            <a:r>
              <a:rPr lang="en-US" sz="1800" dirty="0"/>
              <a:t>/</a:t>
            </a:r>
            <a:r>
              <a:rPr lang="en-US" sz="1800" dirty="0">
                <a:solidFill>
                  <a:srgbClr val="FF0000"/>
                </a:solidFill>
              </a:rPr>
              <a:t>email policy</a:t>
            </a:r>
            <a:endParaRPr lang="en-GB" sz="18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FF0000"/>
                </a:solidFill>
              </a:rPr>
              <a:t>No</a:t>
            </a:r>
            <a:r>
              <a:rPr lang="en-US" sz="1800" dirty="0"/>
              <a:t> Mentors were aware of </a:t>
            </a:r>
            <a:r>
              <a:rPr lang="en-US" sz="1800" dirty="0">
                <a:solidFill>
                  <a:srgbClr val="FF0000"/>
                </a:solidFill>
              </a:rPr>
              <a:t>Government/DfE workload reform initiatives.</a:t>
            </a:r>
            <a:endParaRPr lang="en-GB" sz="1650" i="1" dirty="0">
              <a:solidFill>
                <a:srgbClr val="FF0000"/>
              </a:solidFill>
            </a:endParaRPr>
          </a:p>
          <a:p>
            <a:endParaRPr lang="en-GB" sz="1650" dirty="0"/>
          </a:p>
        </p:txBody>
      </p:sp>
      <p:pic>
        <p:nvPicPr>
          <p:cNvPr id="2" name="Picture 1" descr="A picture containing text&#10;&#10;Description automatically generated">
            <a:extLst>
              <a:ext uri="{FF2B5EF4-FFF2-40B4-BE49-F238E27FC236}">
                <a16:creationId xmlns:a16="http://schemas.microsoft.com/office/drawing/2014/main" id="{F882EA28-8BBD-4005-BEB5-1C06D79189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889" y="1838695"/>
            <a:ext cx="2279541" cy="3039388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4020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847"/>
    </mc:Choice>
    <mc:Fallback xmlns="">
      <p:transition spd="slow" advTm="1708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7347" y="733134"/>
            <a:ext cx="5029897" cy="626302"/>
          </a:xfrm>
        </p:spPr>
        <p:txBody>
          <a:bodyPr/>
          <a:lstStyle/>
          <a:p>
            <a:r>
              <a:rPr lang="en-US" sz="3000" dirty="0"/>
              <a:t>Findings: School and Trainees</a:t>
            </a:r>
          </a:p>
          <a:p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5073AA6-26E6-4CD9-AB96-71D153F9F7E2}"/>
              </a:ext>
            </a:extLst>
          </p:cNvPr>
          <p:cNvSpPr txBox="1">
            <a:spLocks/>
          </p:cNvSpPr>
          <p:nvPr/>
        </p:nvSpPr>
        <p:spPr>
          <a:xfrm>
            <a:off x="194997" y="1712852"/>
            <a:ext cx="3905663" cy="3165231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FF0000"/>
                </a:solidFill>
              </a:rPr>
              <a:t>School placements have a major impact </a:t>
            </a:r>
            <a:r>
              <a:rPr lang="en-US" sz="1800" dirty="0"/>
              <a:t>on trainees’ experiences of </a:t>
            </a:r>
            <a:r>
              <a:rPr lang="en-US" sz="1800" dirty="0">
                <a:solidFill>
                  <a:srgbClr val="0070C0"/>
                </a:solidFill>
              </a:rPr>
              <a:t>workload and teaching.</a:t>
            </a:r>
            <a:endParaRPr lang="en-US" sz="1800" dirty="0"/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FF0000"/>
                </a:solidFill>
              </a:rPr>
              <a:t>Trainees adopt the cultures of their placement schools.</a:t>
            </a:r>
            <a:endParaRPr lang="en-US" sz="1800" dirty="0"/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800" dirty="0"/>
              <a:t>Trainees identified cultures of both </a:t>
            </a:r>
            <a:r>
              <a:rPr lang="en-US" sz="1800" b="1" dirty="0">
                <a:solidFill>
                  <a:srgbClr val="0070C0"/>
                </a:solidFill>
              </a:rPr>
              <a:t>support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dirty="0">
                <a:solidFill>
                  <a:srgbClr val="FF0000"/>
                </a:solidFill>
              </a:rPr>
              <a:t>and </a:t>
            </a:r>
            <a:r>
              <a:rPr lang="en-US" sz="1800" b="1" dirty="0">
                <a:solidFill>
                  <a:srgbClr val="0070C0"/>
                </a:solidFill>
              </a:rPr>
              <a:t>workload reform </a:t>
            </a:r>
            <a:r>
              <a:rPr lang="en-US" sz="1800" dirty="0"/>
              <a:t>which had a </a:t>
            </a:r>
            <a:r>
              <a:rPr lang="en-US" sz="1800" dirty="0">
                <a:solidFill>
                  <a:srgbClr val="FF0000"/>
                </a:solidFill>
              </a:rPr>
              <a:t>positive impact </a:t>
            </a:r>
            <a:r>
              <a:rPr lang="en-US" sz="1800" dirty="0"/>
              <a:t>on their development</a:t>
            </a:r>
            <a:endParaRPr lang="en-US" sz="1800" i="1" dirty="0"/>
          </a:p>
        </p:txBody>
      </p:sp>
      <p:pic>
        <p:nvPicPr>
          <p:cNvPr id="3" name="Picture 2" descr="A picture containing indoor, cake, toy, birthday&#10;&#10;Description automatically generated">
            <a:extLst>
              <a:ext uri="{FF2B5EF4-FFF2-40B4-BE49-F238E27FC236}">
                <a16:creationId xmlns:a16="http://schemas.microsoft.com/office/drawing/2014/main" id="{BD6ED409-ED5F-4EF8-A1AA-D81E6BD6119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068"/>
          <a:stretch/>
        </p:blipFill>
        <p:spPr>
          <a:xfrm>
            <a:off x="4558278" y="1928435"/>
            <a:ext cx="2076961" cy="294964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6974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847"/>
    </mc:Choice>
    <mc:Fallback xmlns="">
      <p:transition spd="slow" advTm="1708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1A13BC-83F8-4241-8D71-AAD730B284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8608" y="807935"/>
            <a:ext cx="4896960" cy="380867"/>
          </a:xfrm>
        </p:spPr>
        <p:txBody>
          <a:bodyPr>
            <a:noAutofit/>
          </a:bodyPr>
          <a:lstStyle/>
          <a:p>
            <a:r>
              <a:rPr lang="en-US" sz="2800" dirty="0"/>
              <a:t>Conclusions</a:t>
            </a:r>
            <a:endParaRPr lang="en-GB" sz="28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E07D3A1-9223-453A-9115-1FB1A83598C2}"/>
              </a:ext>
            </a:extLst>
          </p:cNvPr>
          <p:cNvSpPr txBox="1">
            <a:spLocks/>
          </p:cNvSpPr>
          <p:nvPr/>
        </p:nvSpPr>
        <p:spPr>
          <a:xfrm>
            <a:off x="263418" y="1462130"/>
            <a:ext cx="6331164" cy="1701399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dirty="0"/>
              <a:t>The focus group methodology added </a:t>
            </a:r>
            <a:r>
              <a:rPr lang="en-US" sz="1800" dirty="0">
                <a:solidFill>
                  <a:srgbClr val="FF0000"/>
                </a:solidFill>
              </a:rPr>
              <a:t>new and deeper information </a:t>
            </a:r>
            <a:r>
              <a:rPr lang="en-US" sz="1800" dirty="0"/>
              <a:t>to that which we gain from our regular written </a:t>
            </a:r>
            <a:r>
              <a:rPr lang="en-US" sz="1800" dirty="0" err="1"/>
              <a:t>programme</a:t>
            </a:r>
            <a:r>
              <a:rPr lang="en-US" sz="1800" dirty="0"/>
              <a:t> evaluations.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FF0000"/>
                </a:solidFill>
              </a:rPr>
              <a:t>Changes implemented </a:t>
            </a:r>
            <a:r>
              <a:rPr lang="en-US" sz="1800" dirty="0"/>
              <a:t>during the year as well as planning changes for the next academic year. 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373132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7D08845A-D9C4-4D90-BCB9-93C008CAC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56286"/>
              </p:ext>
            </p:extLst>
          </p:nvPr>
        </p:nvGraphicFramePr>
        <p:xfrm>
          <a:off x="106506" y="227240"/>
          <a:ext cx="6596636" cy="422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8318">
                  <a:extLst>
                    <a:ext uri="{9D8B030D-6E8A-4147-A177-3AD203B41FA5}">
                      <a16:colId xmlns:a16="http://schemas.microsoft.com/office/drawing/2014/main" val="565381871"/>
                    </a:ext>
                  </a:extLst>
                </a:gridCol>
                <a:gridCol w="3298318">
                  <a:extLst>
                    <a:ext uri="{9D8B030D-6E8A-4147-A177-3AD203B41FA5}">
                      <a16:colId xmlns:a16="http://schemas.microsoft.com/office/drawing/2014/main" val="191255612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 OUTCOMES</a:t>
                      </a:r>
                      <a:endParaRPr lang="en-GB" sz="16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775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200" dirty="0">
                          <a:solidFill>
                            <a:schemeClr val="dk1"/>
                          </a:solidFill>
                          <a:effectLst/>
                        </a:rPr>
                        <a:t>No requirement to produce written evaluations </a:t>
                      </a:r>
                      <a:r>
                        <a:rPr lang="en-GB" sz="800" kern="1200" dirty="0">
                          <a:solidFill>
                            <a:schemeClr val="dk1"/>
                          </a:solidFill>
                          <a:effectLst/>
                        </a:rPr>
                        <a:t>Trainees reflect on their lessons and adapt/reflect with their CT/reflect with their Mentor.</a:t>
                      </a:r>
                      <a:endParaRPr lang="en-GB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kern="1200" dirty="0">
                          <a:solidFill>
                            <a:schemeClr val="dk1"/>
                          </a:solidFill>
                          <a:effectLst/>
                        </a:rPr>
                        <a:t>Initiating a full review of </a:t>
                      </a:r>
                      <a:r>
                        <a:rPr lang="en-GB" sz="800" b="1" kern="1200" dirty="0">
                          <a:solidFill>
                            <a:schemeClr val="dk1"/>
                          </a:solidFill>
                          <a:effectLst/>
                        </a:rPr>
                        <a:t>school-based tasks undertaken by trainees.</a:t>
                      </a:r>
                      <a:endParaRPr lang="en-GB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2300682"/>
                  </a:ext>
                </a:extLst>
              </a:tr>
              <a:tr h="185224">
                <a:tc>
                  <a:txBody>
                    <a:bodyPr/>
                    <a:lstStyle/>
                    <a:p>
                      <a:r>
                        <a:rPr lang="en-GB" sz="800" b="1" kern="1200" dirty="0">
                          <a:solidFill>
                            <a:schemeClr val="dk1"/>
                          </a:solidFill>
                          <a:effectLst/>
                        </a:rPr>
                        <a:t>Discuss an earlier shift to weekly planning – approval by Mentor required (use of professional judgement).</a:t>
                      </a:r>
                      <a:r>
                        <a:rPr lang="en-GB" sz="800" kern="1200" dirty="0">
                          <a:solidFill>
                            <a:schemeClr val="dk1"/>
                          </a:solidFill>
                          <a:effectLst/>
                        </a:rPr>
                        <a:t> Trainees tell us this supports their planning – seeing progression across a week (makes a lot more sense to them) and is much more manageable.</a:t>
                      </a:r>
                      <a:endParaRPr lang="en-GB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200" dirty="0">
                          <a:solidFill>
                            <a:schemeClr val="dk1"/>
                          </a:solidFill>
                          <a:effectLst/>
                        </a:rPr>
                        <a:t>More explicit focus on discussing workload with trainees </a:t>
                      </a:r>
                      <a:r>
                        <a:rPr lang="en-GB" sz="800" kern="1200" dirty="0">
                          <a:solidFill>
                            <a:schemeClr val="dk1"/>
                          </a:solidFill>
                          <a:effectLst/>
                        </a:rPr>
                        <a:t>Helping them understand what a ‘reasonable’ workload looks like i.e. you shouldn’t be up till 2am working on your planning – not sustainable.</a:t>
                      </a:r>
                      <a:endParaRPr lang="en-GB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329024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200" dirty="0">
                          <a:solidFill>
                            <a:schemeClr val="dk1"/>
                          </a:solidFill>
                          <a:effectLst/>
                        </a:rPr>
                        <a:t>Recognition that in order to effect culture change around workload, communication around ‘good practice’ needs to be much more explicit </a:t>
                      </a:r>
                      <a:r>
                        <a:rPr lang="en-GB" sz="800" kern="1200" dirty="0">
                          <a:solidFill>
                            <a:schemeClr val="dk1"/>
                          </a:solidFill>
                          <a:effectLst/>
                        </a:rPr>
                        <a:t>Placement Guides will aim to raise the profile of workload reform, feature a full page highlighting aims of workload reform and summarising advice and ‘best practice’ e.g. avoiding duplication – trainees shouldn’t be duplicating planning.</a:t>
                      </a:r>
                      <a:endParaRPr lang="en-GB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Recognition that in order to effect culture change around workload, communication around ‘good practice’ needs to be much more explicit </a:t>
                      </a:r>
                      <a:r>
                        <a:rPr lang="en-GB" sz="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Placement Guides will aim to raise the profile of workload reform, feature a full page highlighting aims of workload reform and summarising advice and ‘best practice’ e.g. avoiding duplication – trainees shouldn’t be duplicating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178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200" dirty="0">
                          <a:solidFill>
                            <a:schemeClr val="dk1"/>
                          </a:solidFill>
                          <a:effectLst/>
                        </a:rPr>
                        <a:t>Altering expectations in formal agreements between the University and the partnership schools where trainees undertake placements </a:t>
                      </a:r>
                      <a:r>
                        <a:rPr lang="en-GB" sz="800" kern="1200" dirty="0">
                          <a:solidFill>
                            <a:schemeClr val="dk1"/>
                          </a:solidFill>
                          <a:effectLst/>
                        </a:rPr>
                        <a:t>the formal partnership agreement contract between schools and the University has been updated to clarify expectation about the ‘guided supported planning’ for trainees, as advocated by workload reform initiatives.</a:t>
                      </a:r>
                      <a:endParaRPr lang="en-GB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200" dirty="0">
                          <a:solidFill>
                            <a:schemeClr val="dk1"/>
                          </a:solidFill>
                          <a:effectLst/>
                        </a:rPr>
                        <a:t>Major review of ‘PGCE pre-course handbook’ including </a:t>
                      </a:r>
                      <a:r>
                        <a:rPr lang="en-GB" sz="800" kern="1200" dirty="0">
                          <a:solidFill>
                            <a:schemeClr val="dk1"/>
                          </a:solidFill>
                          <a:effectLst/>
                        </a:rPr>
                        <a:t>more reasonable workload demands (bearing in mind that many recruited to the programme might be in full-time work); change of tone from ‘mandatory’ actions  to ‘self-evaluation’ or ‘advisory’; Increased personalisation – handbook structured around ‘needs’ identified at interview</a:t>
                      </a:r>
                      <a:endParaRPr lang="en-GB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40817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200" dirty="0">
                          <a:solidFill>
                            <a:schemeClr val="dk1"/>
                          </a:solidFill>
                          <a:effectLst/>
                        </a:rPr>
                        <a:t>Sustain levels of personal tutor support which were identified as highly effective in helping to sustain trainees on a challenging programme.</a:t>
                      </a:r>
                      <a:endParaRPr lang="en-GB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200" dirty="0">
                          <a:solidFill>
                            <a:schemeClr val="dk1"/>
                          </a:solidFill>
                          <a:effectLst/>
                        </a:rPr>
                        <a:t>Further liaison with University wellbeing services to offer customised, optional support for management of workload</a:t>
                      </a:r>
                      <a:endParaRPr lang="en-GB" sz="800" kern="1200" dirty="0">
                        <a:solidFill>
                          <a:schemeClr val="dk1"/>
                        </a:solidFill>
                        <a:effectLst/>
                      </a:endParaRPr>
                    </a:p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235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800" b="1" kern="1200" dirty="0">
                          <a:solidFill>
                            <a:schemeClr val="dk1"/>
                          </a:solidFill>
                          <a:effectLst/>
                        </a:rPr>
                        <a:t>Review preparatory tasks for seminars for time demands, relevance and reference within the session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200" dirty="0">
                          <a:solidFill>
                            <a:schemeClr val="dk1"/>
                          </a:solidFill>
                          <a:effectLst/>
                        </a:rPr>
                        <a:t>Sustaining/developing the timetable to increase study days – which were popular and supportive in managing academic workload.</a:t>
                      </a:r>
                      <a:endParaRPr lang="en-GB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3207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200" dirty="0">
                          <a:solidFill>
                            <a:schemeClr val="dk1"/>
                          </a:solidFill>
                          <a:effectLst/>
                        </a:rPr>
                        <a:t>Consider how best to support trainees in accessing relevant resources to support teaching resource preparation</a:t>
                      </a:r>
                      <a:endParaRPr lang="en-GB" sz="800" kern="1200" dirty="0">
                        <a:solidFill>
                          <a:schemeClr val="dk1"/>
                        </a:solidFill>
                        <a:effectLst/>
                      </a:endParaRPr>
                    </a:p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200" dirty="0">
                          <a:solidFill>
                            <a:schemeClr val="dk1"/>
                          </a:solidFill>
                          <a:effectLst/>
                        </a:rPr>
                        <a:t>Consider how best to support trainees in changing age-phase – </a:t>
                      </a:r>
                      <a:r>
                        <a:rPr lang="en-GB" sz="800" kern="1200" dirty="0">
                          <a:solidFill>
                            <a:schemeClr val="dk1"/>
                          </a:solidFill>
                          <a:effectLst/>
                        </a:rPr>
                        <a:t>consider use of peer support – trainees who have experienced Key Stage 1, sharing their ‘top tips’ with Early Years trainees prior to their KS 1 placement.</a:t>
                      </a:r>
                      <a:endParaRPr lang="en-GB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1460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200" dirty="0">
                          <a:solidFill>
                            <a:schemeClr val="dk1"/>
                          </a:solidFill>
                          <a:effectLst/>
                        </a:rPr>
                        <a:t>Review training for school-based Professional Mentors and class teachers to </a:t>
                      </a:r>
                      <a:r>
                        <a:rPr lang="en-GB" sz="800" kern="1200" dirty="0">
                          <a:solidFill>
                            <a:schemeClr val="dk1"/>
                          </a:solidFill>
                          <a:effectLst/>
                        </a:rPr>
                        <a:t>promote consistency of support from schools and share the message of workload reform </a:t>
                      </a:r>
                      <a:endParaRPr lang="en-GB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200" dirty="0">
                          <a:solidFill>
                            <a:schemeClr val="dk1"/>
                          </a:solidFill>
                          <a:effectLst/>
                        </a:rPr>
                        <a:t>Review training for University-based Moderation Tutors to </a:t>
                      </a:r>
                      <a:r>
                        <a:rPr lang="en-GB" sz="800" kern="1200" dirty="0">
                          <a:solidFill>
                            <a:schemeClr val="dk1"/>
                          </a:solidFill>
                          <a:effectLst/>
                        </a:rPr>
                        <a:t>promote consistency of support and embed the practices of workload reform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27752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86485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201119" y="179851"/>
            <a:ext cx="6472056" cy="277349"/>
          </a:xfrm>
        </p:spPr>
        <p:txBody>
          <a:bodyPr>
            <a:normAutofit/>
          </a:bodyPr>
          <a:lstStyle/>
          <a:p>
            <a:r>
              <a:rPr lang="en-US" sz="1500" dirty="0"/>
              <a:t>References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AD415A-A87A-46DC-804E-81453AC79FF1}"/>
              </a:ext>
            </a:extLst>
          </p:cNvPr>
          <p:cNvSpPr txBox="1"/>
          <p:nvPr/>
        </p:nvSpPr>
        <p:spPr>
          <a:xfrm>
            <a:off x="184826" y="621070"/>
            <a:ext cx="6234546" cy="45847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1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Gibson, S., Oliver, L. &amp; Dennison, M. – </a:t>
            </a:r>
            <a:r>
              <a:rPr lang="en-US" sz="8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CooperGibson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Research 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(2015) 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Workload Challenge: Analysis of teacher consultation responses Research report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Department for Education available online at 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https://assets.publishing.service.gov.uk/government/uploads/system/uploads/attachment_data/file/401406/RR445_-_Workload_Challenge_-_Analysis_of_teacher_consultation_responses_FINAL.pdf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accessed 10-12-20</a:t>
            </a:r>
          </a:p>
          <a:p>
            <a:pPr marL="128588" indent="-128588">
              <a:lnSpc>
                <a:spcPct val="11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Department for Education (2018) </a:t>
            </a:r>
            <a:r>
              <a:rPr lang="en-GB" sz="8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Addressing teacher workload in Initial Teacher Education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available online at: </a:t>
            </a:r>
            <a:r>
              <a:rPr lang="en-GB" sz="8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https://assets.publishing.service.gov.uk/government/uploads/system/uploads/attachment_data/file/753502/Addressing_Workload_in_ITE.pdf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 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accessed 15.11.19</a:t>
            </a:r>
            <a:endParaRPr lang="en-GB" sz="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8588" indent="-128588">
              <a:lnSpc>
                <a:spcPct val="11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Department for Education (2019) </a:t>
            </a:r>
            <a:r>
              <a:rPr lang="en-GB" sz="788" dirty="0"/>
              <a:t>ITT Core Content Framework</a:t>
            </a:r>
            <a:r>
              <a:rPr lang="en-GB" sz="788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available online at</a:t>
            </a:r>
            <a:r>
              <a:rPr lang="en-GB" sz="788" dirty="0"/>
              <a:t> </a:t>
            </a:r>
            <a:r>
              <a:rPr lang="en-GB" sz="788" dirty="0">
                <a:hlinkClick r:id="rId5"/>
              </a:rPr>
              <a:t>https://assets.publishing.service.gov.uk/government/uploads/system/uploads/attachment_data/file/919166/ITT_core_content_framework_.pdf</a:t>
            </a:r>
            <a:r>
              <a:rPr lang="en-GB" sz="788" dirty="0"/>
              <a:t> </a:t>
            </a:r>
            <a:r>
              <a:rPr lang="en-GB" sz="788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accessed 10-12-20</a:t>
            </a:r>
            <a:endParaRPr lang="en-GB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8588" indent="-128588">
              <a:lnSpc>
                <a:spcPct val="11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Independent Teacher Workload Review Group (2016a) </a:t>
            </a:r>
            <a:r>
              <a:rPr lang="en-GB" sz="8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Eliminating unnecessary workload associated with data management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Report of the Independent Teacher Workload Review Group available online at: </a:t>
            </a:r>
            <a:r>
              <a:rPr lang="en-GB" sz="8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/>
              </a:rPr>
              <a:t>https://www.gov.uk/government/publications/reducing-teacher-workload-data-management-review-group-report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accessed 25.4.18</a:t>
            </a:r>
            <a:endParaRPr lang="en-GB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8588" indent="-128588">
              <a:lnSpc>
                <a:spcPct val="11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Independent Teacher Workload Review Group (2016b) </a:t>
            </a:r>
            <a:r>
              <a:rPr lang="en-GB" sz="8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Eliminating unnecessary workload around marking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Report of the Independent Teacher Workload Review Group available online at: </a:t>
            </a:r>
            <a:r>
              <a:rPr lang="en-GB" sz="8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7"/>
              </a:rPr>
              <a:t>https://www.gov.uk/government/publications/reducing-teacher-workload-marking-policy-review-group-report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accessed 25.4.18</a:t>
            </a:r>
            <a:endParaRPr lang="en-GB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8588" indent="-128588">
              <a:lnSpc>
                <a:spcPct val="11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Independent Teacher Workload Review Group (2016c) </a:t>
            </a:r>
            <a:r>
              <a:rPr lang="en-GB" sz="8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Eliminating unnecessary workload around planning and teaching resources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Report of the Independent Teacher Workload Review Group (2016) available online at: </a:t>
            </a:r>
            <a:r>
              <a:rPr lang="en-GB" sz="8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8"/>
              </a:rPr>
              <a:t>https://www.gov.uk/government/publications/reducing-teacher-workload-planning-and-resources-group-report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8"/>
              </a:rPr>
              <a:t> accessed 25.4.18</a:t>
            </a:r>
            <a:endParaRPr lang="en-GB" sz="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8588" indent="-128588">
              <a:lnSpc>
                <a:spcPct val="11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McAteer, M. (2013) Action </a:t>
            </a:r>
            <a:r>
              <a:rPr lang="en-GB" sz="8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Research in Education 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BERA London: Sage</a:t>
            </a:r>
          </a:p>
          <a:p>
            <a:pPr marL="128588" indent="-128588">
              <a:lnSpc>
                <a:spcPct val="11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Ofsted (2019) The  Education Inspection Framework for Schools available online at 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9"/>
              </a:rPr>
              <a:t>https://assets.publishing.service.gov.uk/government/uploads/system/uploads/attachment_data/file/801429/Education_inspection_framework.pdf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accessed 10-12-20</a:t>
            </a:r>
          </a:p>
          <a:p>
            <a:pPr marL="128588" indent="-128588">
              <a:lnSpc>
                <a:spcPct val="11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Ofsted (2020) 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Initial teacher education inspection framework and handbook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available online at 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10"/>
              </a:rPr>
              <a:t>https://assets.publishing.service.gov.uk/government/uploads/system/uploads/attachment_data/file/895321/Initial_teacher_education_framework_and_handbook.pdf</a:t>
            </a:r>
            <a:r>
              <a:rPr lang="en-GB" sz="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accessed 10-12-20</a:t>
            </a:r>
          </a:p>
          <a:p>
            <a:pPr>
              <a:buClr>
                <a:srgbClr val="511C6C"/>
              </a:buClr>
            </a:pP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136323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1032CE5-4EDF-48BC-AF2F-69675F44FCF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2972" y="3271843"/>
            <a:ext cx="6472056" cy="533511"/>
          </a:xfrm>
        </p:spPr>
        <p:txBody>
          <a:bodyPr/>
          <a:lstStyle/>
          <a:p>
            <a:r>
              <a:rPr lang="en-US" dirty="0"/>
              <a:t>1. Background and context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212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5280AE5C-79FE-4B98-87A6-BECD9C5E1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59" y="0"/>
            <a:ext cx="3661243" cy="5143500"/>
          </a:xfrm>
          <a:prstGeom prst="rect">
            <a:avLst/>
          </a:prstGeom>
          <a:ln>
            <a:solidFill>
              <a:srgbClr val="7030A0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12EAC95-59CA-4DBA-BF9A-0FA3FB5C2A99}"/>
              </a:ext>
            </a:extLst>
          </p:cNvPr>
          <p:cNvSpPr txBox="1"/>
          <p:nvPr/>
        </p:nvSpPr>
        <p:spPr>
          <a:xfrm>
            <a:off x="4405745" y="1156854"/>
            <a:ext cx="2071255" cy="230832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Primary Trainees</a:t>
            </a:r>
          </a:p>
          <a:p>
            <a:pPr algn="ctr"/>
            <a:endParaRPr lang="en-US" dirty="0"/>
          </a:p>
          <a:p>
            <a:pPr marL="285750" indent="-285750">
              <a:buClr>
                <a:srgbClr val="511C6C"/>
              </a:buClr>
              <a:buFont typeface="Wingdings" panose="05000000000000000000" pitchFamily="2" charset="2"/>
              <a:buChar char="§"/>
            </a:pPr>
            <a:r>
              <a:rPr lang="en-US" dirty="0"/>
              <a:t>School Direct </a:t>
            </a:r>
            <a:r>
              <a:rPr lang="en-US" dirty="0" err="1"/>
              <a:t>Programme</a:t>
            </a:r>
            <a:r>
              <a:rPr lang="en-US" dirty="0"/>
              <a:t> Handbook</a:t>
            </a:r>
          </a:p>
          <a:p>
            <a:pPr marL="285750" indent="-285750">
              <a:buClr>
                <a:srgbClr val="511C6C"/>
              </a:buClr>
              <a:buFont typeface="Wingdings" panose="05000000000000000000" pitchFamily="2" charset="2"/>
              <a:buChar char="§"/>
            </a:pPr>
            <a:r>
              <a:rPr lang="en-US" dirty="0"/>
              <a:t>Core Placement Guides</a:t>
            </a:r>
          </a:p>
          <a:p>
            <a:pPr marL="285750" indent="-285750">
              <a:buClr>
                <a:srgbClr val="511C6C"/>
              </a:buClr>
              <a:buFont typeface="Wingdings" panose="05000000000000000000" pitchFamily="2" charset="2"/>
              <a:buChar char="§"/>
            </a:pPr>
            <a:r>
              <a:rPr lang="en-US" dirty="0"/>
              <a:t>Training Plan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6595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ctr"/>
            <a:r>
              <a:rPr lang="en-US" dirty="0"/>
              <a:t>Sector Wide Workload Reform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AD415A-A87A-46DC-804E-81453AC79FF1}"/>
              </a:ext>
            </a:extLst>
          </p:cNvPr>
          <p:cNvSpPr txBox="1"/>
          <p:nvPr/>
        </p:nvSpPr>
        <p:spPr>
          <a:xfrm>
            <a:off x="201118" y="845127"/>
            <a:ext cx="2909455" cy="341632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511C6C"/>
              </a:buClr>
              <a:buFont typeface="Wingdings" panose="05000000000000000000" pitchFamily="2" charset="2"/>
              <a:buChar char="§"/>
            </a:pPr>
            <a:r>
              <a:rPr lang="en-US" dirty="0"/>
              <a:t>Department for Education (2014)</a:t>
            </a:r>
          </a:p>
          <a:p>
            <a:pPr marL="285750" indent="-285750">
              <a:buClr>
                <a:srgbClr val="511C6C"/>
              </a:buClr>
              <a:buFont typeface="Wingdings" panose="05000000000000000000" pitchFamily="2" charset="2"/>
              <a:buChar char="§"/>
            </a:pPr>
            <a:r>
              <a:rPr lang="en-US" dirty="0"/>
              <a:t>Independent Teacher Workload Review groups (2016)</a:t>
            </a:r>
          </a:p>
          <a:p>
            <a:pPr marL="285750" indent="-285750">
              <a:buClr>
                <a:srgbClr val="511C6C"/>
              </a:buClr>
              <a:buFont typeface="Wingdings" panose="05000000000000000000" pitchFamily="2" charset="2"/>
              <a:buChar char="§"/>
            </a:pPr>
            <a:r>
              <a:rPr lang="en-US" dirty="0"/>
              <a:t>Addressing workload in Initial Teacher Education (2018) </a:t>
            </a:r>
          </a:p>
          <a:p>
            <a:pPr marL="285750" indent="-285750">
              <a:buClr>
                <a:srgbClr val="511C6C"/>
              </a:buClr>
              <a:buFont typeface="Wingdings" panose="05000000000000000000" pitchFamily="2" charset="2"/>
              <a:buChar char="§"/>
            </a:pPr>
            <a:r>
              <a:rPr lang="en-US" dirty="0" err="1"/>
              <a:t>Ofsted</a:t>
            </a:r>
            <a:r>
              <a:rPr lang="en-US" dirty="0"/>
              <a:t> Inspection Framework (2019/2020)</a:t>
            </a:r>
          </a:p>
          <a:p>
            <a:pPr marL="285750" indent="-285750">
              <a:buClr>
                <a:srgbClr val="511C6C"/>
              </a:buClr>
              <a:buFont typeface="Wingdings" panose="05000000000000000000" pitchFamily="2" charset="2"/>
              <a:buChar char="§"/>
            </a:pPr>
            <a:r>
              <a:rPr lang="en-US" dirty="0"/>
              <a:t>DfE ‘Core Content Framework for ITT’ (2019)</a:t>
            </a: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7F6B1423-4C05-4366-A185-AA8FEBEE09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83" r="6304" b="56229"/>
          <a:stretch/>
        </p:blipFill>
        <p:spPr>
          <a:xfrm>
            <a:off x="3366655" y="1214459"/>
            <a:ext cx="3200400" cy="2251364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468016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ctr"/>
            <a:r>
              <a:rPr lang="en-US" dirty="0"/>
              <a:t>What is the sector saying?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3618F2-A8ED-40B6-8401-E4A9DDC6CAEB}"/>
              </a:ext>
            </a:extLst>
          </p:cNvPr>
          <p:cNvSpPr txBox="1"/>
          <p:nvPr/>
        </p:nvSpPr>
        <p:spPr>
          <a:xfrm>
            <a:off x="367163" y="1090129"/>
            <a:ext cx="3069983" cy="224676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i="0" u="none" strike="noStrike" baseline="0" dirty="0">
                <a:solidFill>
                  <a:srgbClr val="000000"/>
                </a:solidFill>
                <a:latin typeface="Arial MT"/>
              </a:rPr>
              <a:t>Manage workload and wellbeing, by: </a:t>
            </a:r>
            <a:endParaRPr lang="en-US" sz="1400" b="0" i="0" u="none" strike="noStrike" baseline="0" dirty="0">
              <a:solidFill>
                <a:srgbClr val="000000"/>
              </a:solidFill>
              <a:latin typeface="Arial MT"/>
            </a:endParaRP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Arial MT"/>
              </a:rPr>
              <a:t>• </a:t>
            </a:r>
            <a:r>
              <a:rPr lang="en-US" sz="1400" b="0" i="1" u="none" strike="noStrike" baseline="0" dirty="0">
                <a:solidFill>
                  <a:srgbClr val="000000"/>
                </a:solidFill>
                <a:latin typeface="Arial MT"/>
              </a:rPr>
              <a:t>Observing how expert colleagues use systems and routines to support efficient time and task management</a:t>
            </a: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Arial MT"/>
              </a:rPr>
              <a:t>• </a:t>
            </a:r>
            <a:r>
              <a:rPr lang="en-US" sz="1400" b="0" i="1" u="none" strike="noStrike" baseline="0" dirty="0">
                <a:solidFill>
                  <a:srgbClr val="000000"/>
                </a:solidFill>
                <a:latin typeface="Arial MT"/>
              </a:rPr>
              <a:t>Collaborating with colleagues to share the load of planning and preparation and making use of shared resources (e.g. textbooks). (CCF, 2019)</a:t>
            </a:r>
            <a:endParaRPr lang="en-US" sz="1400" b="0" i="0" u="none" strike="noStrike" baseline="0" dirty="0">
              <a:solidFill>
                <a:srgbClr val="000000"/>
              </a:solidFill>
              <a:latin typeface="Arial M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B27239-9DA2-4142-ADD1-2196BBBDAABC}"/>
              </a:ext>
            </a:extLst>
          </p:cNvPr>
          <p:cNvSpPr txBox="1"/>
          <p:nvPr/>
        </p:nvSpPr>
        <p:spPr>
          <a:xfrm>
            <a:off x="3657600" y="939185"/>
            <a:ext cx="2848453" cy="116955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140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eaders are realistic and constructive in the way that they manage staff, including their workload</a:t>
            </a: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Arial MT"/>
              </a:rPr>
              <a:t>• </a:t>
            </a:r>
            <a:r>
              <a:rPr lang="en-US" sz="1400" b="0" i="1" u="none" strike="noStrike" baseline="0" dirty="0">
                <a:solidFill>
                  <a:srgbClr val="000000"/>
                </a:solidFill>
                <a:latin typeface="Arial MT"/>
              </a:rPr>
              <a:t>(EIF, </a:t>
            </a:r>
            <a:r>
              <a:rPr lang="en-US" sz="1400" b="0" i="1" u="none" strike="noStrike" baseline="0" dirty="0" err="1">
                <a:solidFill>
                  <a:srgbClr val="000000"/>
                </a:solidFill>
                <a:latin typeface="Arial MT"/>
              </a:rPr>
              <a:t>Ofsted</a:t>
            </a:r>
            <a:r>
              <a:rPr lang="en-US" sz="1400" b="0" i="1" u="none" strike="noStrike" baseline="0" dirty="0">
                <a:solidFill>
                  <a:srgbClr val="000000"/>
                </a:solidFill>
                <a:latin typeface="Arial MT"/>
              </a:rPr>
              <a:t> 2019)</a:t>
            </a:r>
            <a:endParaRPr lang="en-US" sz="1400" b="0" i="0" u="none" strike="noStrike" baseline="0" dirty="0">
              <a:solidFill>
                <a:srgbClr val="000000"/>
              </a:solidFill>
              <a:latin typeface="Arial M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4ACDCE-6665-466E-BD32-6521E09E0EED}"/>
              </a:ext>
            </a:extLst>
          </p:cNvPr>
          <p:cNvSpPr txBox="1"/>
          <p:nvPr/>
        </p:nvSpPr>
        <p:spPr>
          <a:xfrm>
            <a:off x="3657600" y="2630231"/>
            <a:ext cx="2848452" cy="92333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Trainees are taught how to manage their workloads</a:t>
            </a:r>
          </a:p>
          <a:p>
            <a:r>
              <a:rPr lang="en-US" dirty="0"/>
              <a:t>(ITE IF, </a:t>
            </a:r>
            <a:r>
              <a:rPr lang="en-US" dirty="0" err="1"/>
              <a:t>Ofsted</a:t>
            </a:r>
            <a:r>
              <a:rPr lang="en-US" dirty="0"/>
              <a:t>, 2020)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B2B226-216B-4633-A4FF-E974FC292C3B}"/>
              </a:ext>
            </a:extLst>
          </p:cNvPr>
          <p:cNvSpPr txBox="1"/>
          <p:nvPr/>
        </p:nvSpPr>
        <p:spPr>
          <a:xfrm>
            <a:off x="367162" y="3735045"/>
            <a:ext cx="61388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Reducing school workload - Collection</a:t>
            </a:r>
          </a:p>
        </p:txBody>
      </p:sp>
    </p:spTree>
    <p:extLst>
      <p:ext uri="{BB962C8B-B14F-4D97-AF65-F5344CB8AC3E}">
        <p14:creationId xmlns:p14="http://schemas.microsoft.com/office/powerpoint/2010/main" val="2161688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B61C437-F01E-40BA-81B2-14650F6496F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1118" y="179851"/>
            <a:ext cx="2204625" cy="533511"/>
          </a:xfrm>
        </p:spPr>
        <p:txBody>
          <a:bodyPr/>
          <a:lstStyle/>
          <a:p>
            <a:r>
              <a:rPr lang="en-GB" sz="3000" dirty="0"/>
              <a:t>DfE: Reducing school workload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044563-8516-4766-87ED-FFF1E05CF405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19074" y="3002365"/>
            <a:ext cx="1877812" cy="533511"/>
          </a:xfrm>
        </p:spPr>
        <p:txBody>
          <a:bodyPr/>
          <a:lstStyle/>
          <a:p>
            <a:r>
              <a:rPr lang="en-GB" sz="1400" dirty="0">
                <a:hlinkClick r:id="rId2"/>
              </a:rPr>
              <a:t>https://www.gov.uk/government/collections/reducing-school-workload</a:t>
            </a:r>
            <a:endParaRPr lang="en-GB" sz="1400" dirty="0"/>
          </a:p>
          <a:p>
            <a:endParaRPr lang="en-GB" dirty="0"/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0B2FAFA0-23A7-4D2E-B47B-D1708F182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7334" y="179851"/>
            <a:ext cx="4104465" cy="4484914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824076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1032CE5-4EDF-48BC-AF2F-69675F44FCF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2972" y="3271843"/>
            <a:ext cx="6472056" cy="533511"/>
          </a:xfrm>
        </p:spPr>
        <p:txBody>
          <a:bodyPr/>
          <a:lstStyle/>
          <a:p>
            <a:r>
              <a:rPr lang="en-US" dirty="0"/>
              <a:t>2. The Research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187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5280AE5C-79FE-4B98-87A6-BECD9C5E1D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80" t="43436" r="4276"/>
          <a:stretch/>
        </p:blipFill>
        <p:spPr>
          <a:xfrm>
            <a:off x="3437146" y="1052265"/>
            <a:ext cx="3271101" cy="2909347"/>
          </a:xfrm>
          <a:prstGeom prst="rect">
            <a:avLst/>
          </a:prstGeom>
          <a:ln>
            <a:solidFill>
              <a:srgbClr val="7030A0"/>
            </a:solidFill>
          </a:ln>
        </p:spPr>
      </p:pic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9C97E50A-789F-46A8-A06E-927AF47523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1118" y="179851"/>
            <a:ext cx="6472056" cy="533511"/>
          </a:xfrm>
        </p:spPr>
        <p:txBody>
          <a:bodyPr/>
          <a:lstStyle/>
          <a:p>
            <a:pPr algn="ctr"/>
            <a:r>
              <a:rPr lang="en-US" dirty="0"/>
              <a:t>Warwick CTE Workload Reform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C5AFE6F-B585-465C-BA76-A9641C1AB08B}"/>
              </a:ext>
            </a:extLst>
          </p:cNvPr>
          <p:cNvSpPr txBox="1">
            <a:spLocks/>
          </p:cNvSpPr>
          <p:nvPr/>
        </p:nvSpPr>
        <p:spPr>
          <a:xfrm>
            <a:off x="201118" y="1081070"/>
            <a:ext cx="2798446" cy="2909347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/>
              <a:t>Research Project</a:t>
            </a:r>
          </a:p>
          <a:p>
            <a:pPr marL="0" indent="0">
              <a:buNone/>
            </a:pPr>
            <a:r>
              <a:rPr lang="en-GB" sz="1800" b="1" dirty="0"/>
              <a:t>Promote retention of trainee teachers through fostering culture change around workload for ITE trainees </a:t>
            </a:r>
            <a:r>
              <a:rPr lang="en-GB" sz="1800" dirty="0"/>
              <a:t>with the potential for longer-term impact as they become newly qualified and early career teachers. </a:t>
            </a:r>
          </a:p>
        </p:txBody>
      </p:sp>
    </p:spTree>
    <p:extLst>
      <p:ext uri="{BB962C8B-B14F-4D97-AF65-F5344CB8AC3E}">
        <p14:creationId xmlns:p14="http://schemas.microsoft.com/office/powerpoint/2010/main" val="199919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9C97E50A-789F-46A8-A06E-927AF47523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1118" y="179851"/>
            <a:ext cx="6472056" cy="533511"/>
          </a:xfrm>
        </p:spPr>
        <p:txBody>
          <a:bodyPr/>
          <a:lstStyle/>
          <a:p>
            <a:pPr algn="ctr"/>
            <a:r>
              <a:rPr lang="en-US" dirty="0"/>
              <a:t>Research Methodology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94DB0D-C10F-4D38-B971-DD175703FF4B}"/>
              </a:ext>
            </a:extLst>
          </p:cNvPr>
          <p:cNvSpPr txBox="1">
            <a:spLocks/>
          </p:cNvSpPr>
          <p:nvPr/>
        </p:nvSpPr>
        <p:spPr>
          <a:xfrm>
            <a:off x="188640" y="843558"/>
            <a:ext cx="6318702" cy="702078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rgbClr val="FF0000"/>
                </a:solidFill>
              </a:rPr>
              <a:t>Focus Group </a:t>
            </a:r>
            <a:r>
              <a:rPr lang="en-GB" sz="1500" i="1" dirty="0"/>
              <a:t>(2 X 9 trainees) (1 x 5 Mentors)</a:t>
            </a:r>
          </a:p>
          <a:p>
            <a:r>
              <a:rPr lang="en-GB" sz="1800" dirty="0"/>
              <a:t>Random Stratified Sampling/Random Sampling</a:t>
            </a:r>
          </a:p>
        </p:txBody>
      </p:sp>
      <p:pic>
        <p:nvPicPr>
          <p:cNvPr id="6" name="Picture 22">
            <a:extLst>
              <a:ext uri="{FF2B5EF4-FFF2-40B4-BE49-F238E27FC236}">
                <a16:creationId xmlns:a16="http://schemas.microsoft.com/office/drawing/2014/main" id="{E6ECD0D7-0E60-41A5-97A8-EB3C5A2AFA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8" y="1633372"/>
            <a:ext cx="6536643" cy="2707647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57592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|1.7|57.1|4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|1.7|57.1|4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|1.7|57.1|45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1040</TotalTime>
  <Words>1508</Words>
  <Application>Microsoft Office PowerPoint</Application>
  <PresentationFormat>Custom</PresentationFormat>
  <Paragraphs>119</Paragraphs>
  <Slides>19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Arial MT</vt:lpstr>
      <vt:lpstr>Avenir Next Demi Bold</vt:lpstr>
      <vt:lpstr>Calibri</vt:lpstr>
      <vt:lpstr>Calibri Light</vt:lpstr>
      <vt:lpstr>Tahoma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edshbb</cp:lastModifiedBy>
  <cp:revision>172</cp:revision>
  <dcterms:created xsi:type="dcterms:W3CDTF">2017-04-05T11:04:35Z</dcterms:created>
  <dcterms:modified xsi:type="dcterms:W3CDTF">2020-12-10T14:27:02Z</dcterms:modified>
</cp:coreProperties>
</file>