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2" r:id="rId1"/>
  </p:sldMasterIdLst>
  <p:notesMasterIdLst>
    <p:notesMasterId r:id="rId16"/>
  </p:notesMasterIdLst>
  <p:handoutMasterIdLst>
    <p:handoutMasterId r:id="rId17"/>
  </p:handoutMasterIdLst>
  <p:sldIdLst>
    <p:sldId id="257" r:id="rId2"/>
    <p:sldId id="317" r:id="rId3"/>
    <p:sldId id="316" r:id="rId4"/>
    <p:sldId id="325" r:id="rId5"/>
    <p:sldId id="274" r:id="rId6"/>
    <p:sldId id="326" r:id="rId7"/>
    <p:sldId id="314" r:id="rId8"/>
    <p:sldId id="315" r:id="rId9"/>
    <p:sldId id="310" r:id="rId10"/>
    <p:sldId id="311" r:id="rId11"/>
    <p:sldId id="312" r:id="rId12"/>
    <p:sldId id="318" r:id="rId13"/>
    <p:sldId id="321"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7246" autoAdjust="0"/>
    <p:restoredTop sz="94911" autoAdjust="0"/>
  </p:normalViewPr>
  <p:slideViewPr>
    <p:cSldViewPr snapToGrid="0">
      <p:cViewPr varScale="1">
        <p:scale>
          <a:sx n="121" d="100"/>
          <a:sy n="121" d="100"/>
        </p:scale>
        <p:origin x="-120" y="-26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09208FE-4DE9-42FA-B52F-CC7CEEC9BDEB}" type="datetimeFigureOut">
              <a:rPr lang="en-GB" smtClean="0"/>
              <a:t>11/12/20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D89AD26-B4E0-409A-A01A-6BCF2CB90CD9}" type="slidenum">
              <a:rPr lang="en-GB" smtClean="0"/>
              <a:t>‹#›</a:t>
            </a:fld>
            <a:endParaRPr lang="en-GB"/>
          </a:p>
        </p:txBody>
      </p:sp>
    </p:spTree>
    <p:extLst>
      <p:ext uri="{BB962C8B-B14F-4D97-AF65-F5344CB8AC3E}">
        <p14:creationId xmlns:p14="http://schemas.microsoft.com/office/powerpoint/2010/main" val="3065533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5E2164-2F70-49A3-9E4C-744BD167935B}" type="datetimeFigureOut">
              <a:rPr lang="en-GB" smtClean="0"/>
              <a:t>11/12/20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AF5182-2B5A-41FC-B3C2-2547E128F1A0}" type="slidenum">
              <a:rPr lang="en-GB" smtClean="0"/>
              <a:t>‹#›</a:t>
            </a:fld>
            <a:endParaRPr lang="en-GB"/>
          </a:p>
        </p:txBody>
      </p:sp>
    </p:spTree>
    <p:extLst>
      <p:ext uri="{BB962C8B-B14F-4D97-AF65-F5344CB8AC3E}">
        <p14:creationId xmlns:p14="http://schemas.microsoft.com/office/powerpoint/2010/main" val="2323570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4"/>
            <a:ext cx="103632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4AF466F-BDA4-4F18-9C7B-FF0A9A1B0E80}" type="datetime1">
              <a:rPr lang="en-US" smtClean="0"/>
              <a:pPr/>
              <a:t>11/12/20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Tree>
    <p:extLst>
      <p:ext uri="{BB962C8B-B14F-4D97-AF65-F5344CB8AC3E}">
        <p14:creationId xmlns:p14="http://schemas.microsoft.com/office/powerpoint/2010/main" val="3121996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pPr>
              <a:defRPr/>
            </a:pPr>
            <a:endParaRPr lang="en-GB" altLang="en-US">
              <a:solidFill>
                <a:srgbClr val="000000"/>
              </a:solidFill>
            </a:endParaRPr>
          </a:p>
        </p:txBody>
      </p:sp>
      <p:sp>
        <p:nvSpPr>
          <p:cNvPr id="5" name="Footer Placeholder 4"/>
          <p:cNvSpPr>
            <a:spLocks noGrp="1"/>
          </p:cNvSpPr>
          <p:nvPr>
            <p:ph type="ftr" sz="quarter" idx="11"/>
          </p:nvPr>
        </p:nvSpPr>
        <p:spPr/>
        <p:txBody>
          <a:bodyPr/>
          <a:lstStyle/>
          <a:p>
            <a:pPr>
              <a:defRPr/>
            </a:pPr>
            <a:endParaRPr lang="en-GB" altLang="en-US">
              <a:solidFill>
                <a:srgbClr val="000000"/>
              </a:solidFill>
            </a:endParaRPr>
          </a:p>
        </p:txBody>
      </p:sp>
      <p:sp>
        <p:nvSpPr>
          <p:cNvPr id="6" name="Slide Number Placeholder 5"/>
          <p:cNvSpPr>
            <a:spLocks noGrp="1"/>
          </p:cNvSpPr>
          <p:nvPr>
            <p:ph type="sldNum" sz="quarter" idx="12"/>
          </p:nvPr>
        </p:nvSpPr>
        <p:spPr/>
        <p:txBody>
          <a:bodyPr/>
          <a:lstStyle/>
          <a:p>
            <a:pPr>
              <a:defRPr/>
            </a:pPr>
            <a:fld id="{2A548C52-FFFD-49F6-B265-F7E72DF156EB}" type="slidenum">
              <a:rPr lang="en-GB" altLang="en-US" smtClean="0">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612563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7"/>
            <a:ext cx="27432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09600" y="274647"/>
            <a:ext cx="80264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pPr>
              <a:defRPr/>
            </a:pPr>
            <a:endParaRPr lang="en-GB" altLang="en-US">
              <a:solidFill>
                <a:srgbClr val="000000"/>
              </a:solidFill>
            </a:endParaRPr>
          </a:p>
        </p:txBody>
      </p:sp>
      <p:sp>
        <p:nvSpPr>
          <p:cNvPr id="5" name="Footer Placeholder 4"/>
          <p:cNvSpPr>
            <a:spLocks noGrp="1"/>
          </p:cNvSpPr>
          <p:nvPr>
            <p:ph type="ftr" sz="quarter" idx="11"/>
          </p:nvPr>
        </p:nvSpPr>
        <p:spPr/>
        <p:txBody>
          <a:bodyPr/>
          <a:lstStyle/>
          <a:p>
            <a:pPr>
              <a:defRPr/>
            </a:pPr>
            <a:endParaRPr lang="en-GB" altLang="en-US">
              <a:solidFill>
                <a:srgbClr val="000000"/>
              </a:solidFill>
            </a:endParaRPr>
          </a:p>
        </p:txBody>
      </p:sp>
      <p:sp>
        <p:nvSpPr>
          <p:cNvPr id="6" name="Slide Number Placeholder 5"/>
          <p:cNvSpPr>
            <a:spLocks noGrp="1"/>
          </p:cNvSpPr>
          <p:nvPr>
            <p:ph type="sldNum" sz="quarter" idx="12"/>
          </p:nvPr>
        </p:nvSpPr>
        <p:spPr/>
        <p:txBody>
          <a:bodyPr/>
          <a:lstStyle/>
          <a:p>
            <a:pPr>
              <a:defRPr/>
            </a:pPr>
            <a:fld id="{27A5EEF6-EF9C-46E6-8B5F-3F5CA92D3B8D}" type="slidenum">
              <a:rPr lang="en-GB" altLang="en-US" smtClean="0">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311030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pPr>
              <a:defRPr/>
            </a:pPr>
            <a:endParaRPr lang="en-GB" altLang="en-US">
              <a:solidFill>
                <a:srgbClr val="000000"/>
              </a:solidFill>
            </a:endParaRPr>
          </a:p>
        </p:txBody>
      </p:sp>
      <p:sp>
        <p:nvSpPr>
          <p:cNvPr id="5" name="Footer Placeholder 4"/>
          <p:cNvSpPr>
            <a:spLocks noGrp="1"/>
          </p:cNvSpPr>
          <p:nvPr>
            <p:ph type="ftr" sz="quarter" idx="11"/>
          </p:nvPr>
        </p:nvSpPr>
        <p:spPr/>
        <p:txBody>
          <a:bodyPr/>
          <a:lstStyle/>
          <a:p>
            <a:pPr>
              <a:defRPr/>
            </a:pPr>
            <a:endParaRPr lang="en-GB" altLang="en-US">
              <a:solidFill>
                <a:srgbClr val="000000"/>
              </a:solidFill>
            </a:endParaRPr>
          </a:p>
        </p:txBody>
      </p:sp>
      <p:sp>
        <p:nvSpPr>
          <p:cNvPr id="6" name="Slide Number Placeholder 5"/>
          <p:cNvSpPr>
            <a:spLocks noGrp="1"/>
          </p:cNvSpPr>
          <p:nvPr>
            <p:ph type="sldNum" sz="quarter" idx="12"/>
          </p:nvPr>
        </p:nvSpPr>
        <p:spPr/>
        <p:txBody>
          <a:bodyPr/>
          <a:lstStyle/>
          <a:p>
            <a:pPr>
              <a:defRPr/>
            </a:pPr>
            <a:fld id="{E70D8804-937B-40C3-8369-0CF62D082B6D}" type="slidenum">
              <a:rPr lang="en-GB" altLang="en-US" smtClean="0">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0853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9"/>
            <a:ext cx="103632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pPr>
              <a:defRPr/>
            </a:pPr>
            <a:endParaRPr lang="en-GB" altLang="en-US">
              <a:solidFill>
                <a:srgbClr val="000000"/>
              </a:solidFill>
            </a:endParaRPr>
          </a:p>
        </p:txBody>
      </p:sp>
      <p:sp>
        <p:nvSpPr>
          <p:cNvPr id="5" name="Footer Placeholder 4"/>
          <p:cNvSpPr>
            <a:spLocks noGrp="1"/>
          </p:cNvSpPr>
          <p:nvPr>
            <p:ph type="ftr" sz="quarter" idx="11"/>
          </p:nvPr>
        </p:nvSpPr>
        <p:spPr/>
        <p:txBody>
          <a:bodyPr/>
          <a:lstStyle/>
          <a:p>
            <a:pPr>
              <a:defRPr/>
            </a:pPr>
            <a:endParaRPr lang="en-GB" altLang="en-US">
              <a:solidFill>
                <a:srgbClr val="000000"/>
              </a:solidFill>
            </a:endParaRPr>
          </a:p>
        </p:txBody>
      </p:sp>
      <p:sp>
        <p:nvSpPr>
          <p:cNvPr id="6" name="Slide Number Placeholder 5"/>
          <p:cNvSpPr>
            <a:spLocks noGrp="1"/>
          </p:cNvSpPr>
          <p:nvPr>
            <p:ph type="sldNum" sz="quarter" idx="12"/>
          </p:nvPr>
        </p:nvSpPr>
        <p:spPr/>
        <p:txBody>
          <a:bodyPr/>
          <a:lstStyle/>
          <a:p>
            <a:pPr>
              <a:defRPr/>
            </a:pPr>
            <a:fld id="{2DF8B94E-925D-4A32-90AE-A4FAA5B8065E}" type="slidenum">
              <a:rPr lang="en-GB" altLang="en-US" smtClean="0">
                <a:solidFill>
                  <a:srgbClr val="000000"/>
                </a:solidFill>
              </a:rPr>
              <a:pPr>
                <a:defRPr/>
              </a:pPr>
              <a:t>‹#›</a:t>
            </a:fld>
            <a:endParaRPr lang="en-GB" altLang="en-US">
              <a:solidFill>
                <a:srgbClr val="000000"/>
              </a:solidFill>
            </a:endParaRPr>
          </a:p>
        </p:txBody>
      </p:sp>
      <p:sp>
        <p:nvSpPr>
          <p:cNvPr id="7" name="Rectangle 6"/>
          <p:cNvSpPr/>
          <p:nvPr userDrawn="1"/>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Tree>
    <p:extLst>
      <p:ext uri="{BB962C8B-B14F-4D97-AF65-F5344CB8AC3E}">
        <p14:creationId xmlns:p14="http://schemas.microsoft.com/office/powerpoint/2010/main" val="2050269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pPr>
              <a:defRPr/>
            </a:pPr>
            <a:endParaRPr lang="en-GB" altLang="en-US">
              <a:solidFill>
                <a:srgbClr val="000000"/>
              </a:solidFill>
            </a:endParaRPr>
          </a:p>
        </p:txBody>
      </p:sp>
      <p:sp>
        <p:nvSpPr>
          <p:cNvPr id="6" name="Footer Placeholder 5"/>
          <p:cNvSpPr>
            <a:spLocks noGrp="1"/>
          </p:cNvSpPr>
          <p:nvPr>
            <p:ph type="ftr" sz="quarter" idx="11"/>
          </p:nvPr>
        </p:nvSpPr>
        <p:spPr/>
        <p:txBody>
          <a:bodyPr/>
          <a:lstStyle/>
          <a:p>
            <a:pPr>
              <a:defRPr/>
            </a:pPr>
            <a:endParaRPr lang="en-GB" altLang="en-US">
              <a:solidFill>
                <a:srgbClr val="000000"/>
              </a:solidFill>
            </a:endParaRPr>
          </a:p>
        </p:txBody>
      </p:sp>
      <p:sp>
        <p:nvSpPr>
          <p:cNvPr id="7" name="Slide Number Placeholder 6"/>
          <p:cNvSpPr>
            <a:spLocks noGrp="1"/>
          </p:cNvSpPr>
          <p:nvPr>
            <p:ph type="sldNum" sz="quarter" idx="12"/>
          </p:nvPr>
        </p:nvSpPr>
        <p:spPr/>
        <p:txBody>
          <a:bodyPr/>
          <a:lstStyle/>
          <a:p>
            <a:pPr>
              <a:defRPr/>
            </a:pPr>
            <a:fld id="{8A76B3E9-7FF0-4902-80F9-E8997D5A0E30}" type="slidenum">
              <a:rPr lang="en-GB" altLang="en-US" smtClean="0">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54983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193373"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193373"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pPr>
              <a:defRPr/>
            </a:pPr>
            <a:endParaRPr lang="en-GB" altLang="en-US">
              <a:solidFill>
                <a:srgbClr val="000000"/>
              </a:solidFill>
            </a:endParaRPr>
          </a:p>
        </p:txBody>
      </p:sp>
      <p:sp>
        <p:nvSpPr>
          <p:cNvPr id="8" name="Footer Placeholder 7"/>
          <p:cNvSpPr>
            <a:spLocks noGrp="1"/>
          </p:cNvSpPr>
          <p:nvPr>
            <p:ph type="ftr" sz="quarter" idx="11"/>
          </p:nvPr>
        </p:nvSpPr>
        <p:spPr/>
        <p:txBody>
          <a:bodyPr/>
          <a:lstStyle/>
          <a:p>
            <a:pPr>
              <a:defRPr/>
            </a:pPr>
            <a:endParaRPr lang="en-GB" altLang="en-US">
              <a:solidFill>
                <a:srgbClr val="000000"/>
              </a:solidFill>
            </a:endParaRPr>
          </a:p>
        </p:txBody>
      </p:sp>
      <p:sp>
        <p:nvSpPr>
          <p:cNvPr id="9" name="Slide Number Placeholder 8"/>
          <p:cNvSpPr>
            <a:spLocks noGrp="1"/>
          </p:cNvSpPr>
          <p:nvPr>
            <p:ph type="sldNum" sz="quarter" idx="12"/>
          </p:nvPr>
        </p:nvSpPr>
        <p:spPr/>
        <p:txBody>
          <a:bodyPr/>
          <a:lstStyle/>
          <a:p>
            <a:pPr>
              <a:defRPr/>
            </a:pPr>
            <a:fld id="{57203937-7804-4435-8F73-564F70BF0477}" type="slidenum">
              <a:rPr lang="en-GB" altLang="en-US" smtClean="0">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265525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GB" altLang="en-US">
              <a:solidFill>
                <a:srgbClr val="000000"/>
              </a:solidFill>
            </a:endParaRPr>
          </a:p>
        </p:txBody>
      </p:sp>
      <p:sp>
        <p:nvSpPr>
          <p:cNvPr id="4" name="Footer Placeholder 3"/>
          <p:cNvSpPr>
            <a:spLocks noGrp="1"/>
          </p:cNvSpPr>
          <p:nvPr>
            <p:ph type="ftr" sz="quarter" idx="11"/>
          </p:nvPr>
        </p:nvSpPr>
        <p:spPr/>
        <p:txBody>
          <a:bodyPr/>
          <a:lstStyle/>
          <a:p>
            <a:pPr>
              <a:defRPr/>
            </a:pPr>
            <a:endParaRPr lang="en-GB" altLang="en-US">
              <a:solidFill>
                <a:srgbClr val="000000"/>
              </a:solidFill>
            </a:endParaRPr>
          </a:p>
        </p:txBody>
      </p:sp>
      <p:sp>
        <p:nvSpPr>
          <p:cNvPr id="5" name="Slide Number Placeholder 4"/>
          <p:cNvSpPr>
            <a:spLocks noGrp="1"/>
          </p:cNvSpPr>
          <p:nvPr>
            <p:ph type="sldNum" sz="quarter" idx="12"/>
          </p:nvPr>
        </p:nvSpPr>
        <p:spPr/>
        <p:txBody>
          <a:bodyPr/>
          <a:lstStyle/>
          <a:p>
            <a:pPr>
              <a:defRPr/>
            </a:pPr>
            <a:fld id="{D89CFF8C-A83F-461F-AEDD-249687053BE5}" type="slidenum">
              <a:rPr lang="en-GB" altLang="en-US" smtClean="0">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4043135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GB" altLang="en-US">
              <a:solidFill>
                <a:srgbClr val="000000"/>
              </a:solidFill>
            </a:endParaRPr>
          </a:p>
        </p:txBody>
      </p:sp>
      <p:sp>
        <p:nvSpPr>
          <p:cNvPr id="3" name="Footer Placeholder 2"/>
          <p:cNvSpPr>
            <a:spLocks noGrp="1"/>
          </p:cNvSpPr>
          <p:nvPr>
            <p:ph type="ftr" sz="quarter" idx="11"/>
          </p:nvPr>
        </p:nvSpPr>
        <p:spPr/>
        <p:txBody>
          <a:bodyPr/>
          <a:lstStyle/>
          <a:p>
            <a:pPr>
              <a:defRPr/>
            </a:pPr>
            <a:endParaRPr lang="en-GB" altLang="en-US">
              <a:solidFill>
                <a:srgbClr val="000000"/>
              </a:solidFill>
            </a:endParaRPr>
          </a:p>
        </p:txBody>
      </p:sp>
      <p:sp>
        <p:nvSpPr>
          <p:cNvPr id="4" name="Slide Number Placeholder 3"/>
          <p:cNvSpPr>
            <a:spLocks noGrp="1"/>
          </p:cNvSpPr>
          <p:nvPr>
            <p:ph type="sldNum" sz="quarter" idx="12"/>
          </p:nvPr>
        </p:nvSpPr>
        <p:spPr/>
        <p:txBody>
          <a:bodyPr/>
          <a:lstStyle/>
          <a:p>
            <a:pPr>
              <a:defRPr/>
            </a:pPr>
            <a:fld id="{F8DD0086-8934-43DE-AB7F-FE2D8ACF740C}" type="slidenum">
              <a:rPr lang="en-GB" altLang="en-US" smtClean="0">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272000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4766733" y="27305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pPr>
              <a:defRPr/>
            </a:pPr>
            <a:endParaRPr lang="en-GB" altLang="en-US">
              <a:solidFill>
                <a:srgbClr val="000000"/>
              </a:solidFill>
            </a:endParaRPr>
          </a:p>
        </p:txBody>
      </p:sp>
      <p:sp>
        <p:nvSpPr>
          <p:cNvPr id="6" name="Footer Placeholder 5"/>
          <p:cNvSpPr>
            <a:spLocks noGrp="1"/>
          </p:cNvSpPr>
          <p:nvPr>
            <p:ph type="ftr" sz="quarter" idx="11"/>
          </p:nvPr>
        </p:nvSpPr>
        <p:spPr/>
        <p:txBody>
          <a:bodyPr/>
          <a:lstStyle/>
          <a:p>
            <a:pPr>
              <a:defRPr/>
            </a:pPr>
            <a:endParaRPr lang="en-GB" altLang="en-US">
              <a:solidFill>
                <a:srgbClr val="000000"/>
              </a:solidFill>
            </a:endParaRPr>
          </a:p>
        </p:txBody>
      </p:sp>
      <p:sp>
        <p:nvSpPr>
          <p:cNvPr id="7" name="Slide Number Placeholder 6"/>
          <p:cNvSpPr>
            <a:spLocks noGrp="1"/>
          </p:cNvSpPr>
          <p:nvPr>
            <p:ph type="sldNum" sz="quarter" idx="12"/>
          </p:nvPr>
        </p:nvSpPr>
        <p:spPr/>
        <p:txBody>
          <a:bodyPr/>
          <a:lstStyle/>
          <a:p>
            <a:pPr>
              <a:defRPr/>
            </a:pPr>
            <a:fld id="{64278CB3-4A42-4C7D-9227-6531CAA8D3EB}" type="slidenum">
              <a:rPr lang="en-GB" altLang="en-US" smtClean="0">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4120065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pPr>
              <a:defRPr/>
            </a:pPr>
            <a:endParaRPr lang="en-GB" altLang="en-US">
              <a:solidFill>
                <a:srgbClr val="000000"/>
              </a:solidFill>
            </a:endParaRPr>
          </a:p>
        </p:txBody>
      </p:sp>
      <p:sp>
        <p:nvSpPr>
          <p:cNvPr id="6" name="Footer Placeholder 5"/>
          <p:cNvSpPr>
            <a:spLocks noGrp="1"/>
          </p:cNvSpPr>
          <p:nvPr>
            <p:ph type="ftr" sz="quarter" idx="11"/>
          </p:nvPr>
        </p:nvSpPr>
        <p:spPr/>
        <p:txBody>
          <a:bodyPr/>
          <a:lstStyle/>
          <a:p>
            <a:pPr>
              <a:defRPr/>
            </a:pPr>
            <a:endParaRPr lang="en-GB" altLang="en-US">
              <a:solidFill>
                <a:srgbClr val="000000"/>
              </a:solidFill>
            </a:endParaRPr>
          </a:p>
        </p:txBody>
      </p:sp>
      <p:sp>
        <p:nvSpPr>
          <p:cNvPr id="7" name="Slide Number Placeholder 6"/>
          <p:cNvSpPr>
            <a:spLocks noGrp="1"/>
          </p:cNvSpPr>
          <p:nvPr>
            <p:ph type="sldNum" sz="quarter" idx="12"/>
          </p:nvPr>
        </p:nvSpPr>
        <p:spPr/>
        <p:txBody>
          <a:bodyPr/>
          <a:lstStyle/>
          <a:p>
            <a:pPr>
              <a:defRPr/>
            </a:pPr>
            <a:fld id="{5F2DA786-226B-42DD-93E8-A1CF6097432C}" type="slidenum">
              <a:rPr lang="en-GB" altLang="en-US" smtClean="0">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338751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609600" y="6356359"/>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en-GB" altLang="en-US">
              <a:solidFill>
                <a:srgbClr val="000000"/>
              </a:solidFill>
            </a:endParaRPr>
          </a:p>
        </p:txBody>
      </p:sp>
      <p:sp>
        <p:nvSpPr>
          <p:cNvPr id="5" name="Footer Placeholder 4"/>
          <p:cNvSpPr>
            <a:spLocks noGrp="1"/>
          </p:cNvSpPr>
          <p:nvPr>
            <p:ph type="ftr" sz="quarter" idx="3"/>
          </p:nvPr>
        </p:nvSpPr>
        <p:spPr>
          <a:xfrm>
            <a:off x="4165600"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GB" altLang="en-US">
              <a:solidFill>
                <a:srgbClr val="000000"/>
              </a:solidFill>
            </a:endParaRPr>
          </a:p>
        </p:txBody>
      </p:sp>
      <p:sp>
        <p:nvSpPr>
          <p:cNvPr id="6" name="Slide Number Placeholder 5"/>
          <p:cNvSpPr>
            <a:spLocks noGrp="1"/>
          </p:cNvSpPr>
          <p:nvPr>
            <p:ph type="sldNum" sz="quarter" idx="4"/>
          </p:nvPr>
        </p:nvSpPr>
        <p:spPr>
          <a:xfrm>
            <a:off x="8737600" y="635635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B2FC1F5-3F11-4F4C-98D3-E04A951B33C5}" type="slidenum">
              <a:rPr lang="en-GB" altLang="en-US" smtClean="0">
                <a:solidFill>
                  <a:srgbClr val="000000"/>
                </a:solidFill>
              </a:rPr>
              <a:pPr fontAlgn="base">
                <a:spcBef>
                  <a:spcPct val="0"/>
                </a:spcBef>
                <a:spcAft>
                  <a:spcPct val="0"/>
                </a:spcAft>
                <a:defRPr/>
              </a:pPr>
              <a:t>‹#›</a:t>
            </a:fld>
            <a:endParaRPr lang="en-GB" altLang="en-US">
              <a:solidFill>
                <a:srgbClr val="000000"/>
              </a:solidFill>
            </a:endParaRPr>
          </a:p>
        </p:txBody>
      </p:sp>
    </p:spTree>
    <p:extLst>
      <p:ext uri="{BB962C8B-B14F-4D97-AF65-F5344CB8AC3E}">
        <p14:creationId xmlns:p14="http://schemas.microsoft.com/office/powerpoint/2010/main" val="3109774080"/>
      </p:ext>
    </p:extLst>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pault@truro-penwith.ac.uk"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ctrTitle"/>
          </p:nvPr>
        </p:nvSpPr>
        <p:spPr>
          <a:xfrm>
            <a:off x="391557" y="4848767"/>
            <a:ext cx="8245707" cy="1296144"/>
          </a:xfrm>
        </p:spPr>
        <p:txBody>
          <a:bodyPr>
            <a:normAutofit fontScale="90000"/>
          </a:bodyPr>
          <a:lstStyle/>
          <a:p>
            <a:r>
              <a:rPr lang="en-GB" altLang="en-US" dirty="0"/>
              <a:t>Writing your own </a:t>
            </a:r>
            <a:br>
              <a:rPr lang="en-GB" altLang="en-US" dirty="0"/>
            </a:br>
            <a:r>
              <a:rPr lang="en-GB" altLang="en-US" dirty="0"/>
              <a:t>‘Teacher Manifesto’</a:t>
            </a:r>
          </a:p>
        </p:txBody>
      </p:sp>
      <p:sp>
        <p:nvSpPr>
          <p:cNvPr id="4099" name="Subtitle 2"/>
          <p:cNvSpPr>
            <a:spLocks noGrp="1"/>
          </p:cNvSpPr>
          <p:nvPr>
            <p:ph type="subTitle" idx="1"/>
          </p:nvPr>
        </p:nvSpPr>
        <p:spPr>
          <a:xfrm>
            <a:off x="6320574" y="6020003"/>
            <a:ext cx="5594767" cy="1058037"/>
          </a:xfrm>
        </p:spPr>
        <p:txBody>
          <a:bodyPr/>
          <a:lstStyle/>
          <a:p>
            <a:r>
              <a:rPr lang="en-GB" altLang="en-US" sz="2800" b="1" dirty="0"/>
              <a:t>Paul Taylor-McCartney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3359" y="4779224"/>
            <a:ext cx="1560156" cy="156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0476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E161DFE-F29E-E740-B9C8-347634645B90}"/>
              </a:ext>
            </a:extLst>
          </p:cNvPr>
          <p:cNvSpPr>
            <a:spLocks noGrp="1"/>
          </p:cNvSpPr>
          <p:nvPr>
            <p:ph idx="1"/>
          </p:nvPr>
        </p:nvSpPr>
        <p:spPr>
          <a:xfrm>
            <a:off x="334143" y="241414"/>
            <a:ext cx="11630889" cy="6119324"/>
          </a:xfrm>
          <a:ln/>
        </p:spPr>
        <p:style>
          <a:lnRef idx="1">
            <a:schemeClr val="accent5"/>
          </a:lnRef>
          <a:fillRef idx="2">
            <a:schemeClr val="accent5"/>
          </a:fillRef>
          <a:effectRef idx="1">
            <a:schemeClr val="accent5"/>
          </a:effectRef>
          <a:fontRef idx="minor">
            <a:schemeClr val="dk1"/>
          </a:fontRef>
        </p:style>
        <p:txBody>
          <a:bodyPr>
            <a:normAutofit/>
          </a:bodyPr>
          <a:lstStyle/>
          <a:p>
            <a:pPr marL="0" indent="0" algn="ctr">
              <a:buNone/>
            </a:pPr>
            <a:endParaRPr lang="en-GB" sz="2800" b="1" dirty="0" smtClean="0">
              <a:solidFill>
                <a:srgbClr val="92D050"/>
              </a:solidFill>
            </a:endParaRPr>
          </a:p>
          <a:p>
            <a:pPr marL="0" indent="0" algn="ctr">
              <a:buNone/>
            </a:pPr>
            <a:r>
              <a:rPr lang="en-GB" sz="2800" b="1" dirty="0" smtClean="0">
                <a:solidFill>
                  <a:srgbClr val="92D050"/>
                </a:solidFill>
              </a:rPr>
              <a:t>Research </a:t>
            </a:r>
            <a:r>
              <a:rPr lang="en-GB" sz="2800" b="1" dirty="0">
                <a:solidFill>
                  <a:srgbClr val="92D050"/>
                </a:solidFill>
              </a:rPr>
              <a:t>Task</a:t>
            </a:r>
          </a:p>
          <a:p>
            <a:pPr marL="0" indent="0" algn="ctr">
              <a:buNone/>
            </a:pPr>
            <a:r>
              <a:rPr lang="en-GB" sz="2800" dirty="0">
                <a:solidFill>
                  <a:schemeClr val="tx1"/>
                </a:solidFill>
              </a:rPr>
              <a:t>Think of your </a:t>
            </a:r>
            <a:r>
              <a:rPr lang="en-GB" sz="2800" b="1" dirty="0">
                <a:solidFill>
                  <a:schemeClr val="tx1"/>
                </a:solidFill>
              </a:rPr>
              <a:t>Teacher Manifesto </a:t>
            </a:r>
            <a:r>
              <a:rPr lang="en-GB" sz="2800" dirty="0">
                <a:solidFill>
                  <a:schemeClr val="tx1"/>
                </a:solidFill>
              </a:rPr>
              <a:t>as a public statement -</a:t>
            </a:r>
          </a:p>
          <a:p>
            <a:pPr marL="0" indent="0" algn="ctr">
              <a:buNone/>
            </a:pPr>
            <a:r>
              <a:rPr lang="en-GB" sz="2800" dirty="0">
                <a:solidFill>
                  <a:schemeClr val="tx1"/>
                </a:solidFill>
              </a:rPr>
              <a:t>an open declaration of </a:t>
            </a:r>
            <a:r>
              <a:rPr lang="en-GB" sz="2800" b="1" dirty="0">
                <a:solidFill>
                  <a:schemeClr val="tx1"/>
                </a:solidFill>
              </a:rPr>
              <a:t>your values/teaching philosophy</a:t>
            </a:r>
            <a:r>
              <a:rPr lang="en-GB" sz="2800" b="1" dirty="0" smtClean="0">
                <a:solidFill>
                  <a:schemeClr val="tx1"/>
                </a:solidFill>
              </a:rPr>
              <a:t>!</a:t>
            </a:r>
          </a:p>
          <a:p>
            <a:pPr marL="0" indent="0" algn="ctr">
              <a:buNone/>
            </a:pPr>
            <a:endParaRPr lang="en-GB" sz="2800" b="1" dirty="0">
              <a:solidFill>
                <a:schemeClr val="tx1"/>
              </a:solidFill>
            </a:endParaRPr>
          </a:p>
          <a:p>
            <a:pPr marL="0" indent="0" algn="ctr">
              <a:buNone/>
            </a:pPr>
            <a:r>
              <a:rPr lang="en-GB" sz="2800" dirty="0">
                <a:solidFill>
                  <a:srgbClr val="0070C0"/>
                </a:solidFill>
              </a:rPr>
              <a:t>Why you’ve chosen to teach</a:t>
            </a:r>
          </a:p>
          <a:p>
            <a:pPr marL="0" indent="0" algn="ctr">
              <a:buNone/>
            </a:pPr>
            <a:r>
              <a:rPr lang="en-GB" sz="2800" dirty="0">
                <a:solidFill>
                  <a:srgbClr val="0070C0"/>
                </a:solidFill>
              </a:rPr>
              <a:t>What you enjoy about teaching</a:t>
            </a:r>
          </a:p>
          <a:p>
            <a:pPr marL="0" indent="0" algn="ctr">
              <a:buNone/>
            </a:pPr>
            <a:r>
              <a:rPr lang="en-GB" sz="2800" dirty="0">
                <a:solidFill>
                  <a:srgbClr val="0070C0"/>
                </a:solidFill>
              </a:rPr>
              <a:t>Who you want to help </a:t>
            </a:r>
          </a:p>
          <a:p>
            <a:pPr marL="0" indent="0" algn="ctr">
              <a:buNone/>
            </a:pPr>
            <a:r>
              <a:rPr lang="en-GB" sz="2800" dirty="0">
                <a:solidFill>
                  <a:srgbClr val="0070C0"/>
                </a:solidFill>
              </a:rPr>
              <a:t>How you will achieve your goals</a:t>
            </a:r>
          </a:p>
          <a:p>
            <a:pPr marL="0" indent="0" algn="ctr">
              <a:buNone/>
            </a:pPr>
            <a:r>
              <a:rPr lang="en-GB" sz="2800" dirty="0">
                <a:solidFill>
                  <a:srgbClr val="0070C0"/>
                </a:solidFill>
              </a:rPr>
              <a:t>What you promise to do every day </a:t>
            </a:r>
          </a:p>
          <a:p>
            <a:pPr marL="0" indent="0" algn="ctr">
              <a:buNone/>
            </a:pPr>
            <a:r>
              <a:rPr lang="en-GB" sz="2800" dirty="0">
                <a:solidFill>
                  <a:srgbClr val="0070C0"/>
                </a:solidFill>
              </a:rPr>
              <a:t>How you want to be remembered/your legacy        </a:t>
            </a:r>
          </a:p>
        </p:txBody>
      </p:sp>
    </p:spTree>
    <p:extLst>
      <p:ext uri="{BB962C8B-B14F-4D97-AF65-F5344CB8AC3E}">
        <p14:creationId xmlns:p14="http://schemas.microsoft.com/office/powerpoint/2010/main" val="34895406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xmlns="" id="{9164ACED-9F38-CD41-9D85-370155D0EC82}"/>
              </a:ext>
            </a:extLst>
          </p:cNvPr>
          <p:cNvSpPr>
            <a:spLocks noGrp="1" noChangeArrowheads="1"/>
          </p:cNvSpPr>
          <p:nvPr>
            <p:ph idx="1"/>
          </p:nvPr>
        </p:nvSpPr>
        <p:spPr>
          <a:xfrm>
            <a:off x="1495321" y="756682"/>
            <a:ext cx="9399619" cy="5313405"/>
          </a:xfrm>
        </p:spPr>
        <p:style>
          <a:lnRef idx="1">
            <a:schemeClr val="accent5"/>
          </a:lnRef>
          <a:fillRef idx="2">
            <a:schemeClr val="accent5"/>
          </a:fillRef>
          <a:effectRef idx="1">
            <a:schemeClr val="accent5"/>
          </a:effectRef>
          <a:fontRef idx="minor">
            <a:schemeClr val="dk1"/>
          </a:fontRef>
        </p:style>
        <p:txBody>
          <a:bodyPr>
            <a:normAutofit/>
          </a:bodyPr>
          <a:lstStyle/>
          <a:p>
            <a:pPr marL="533400" indent="-533400">
              <a:lnSpc>
                <a:spcPct val="90000"/>
              </a:lnSpc>
            </a:pPr>
            <a:endParaRPr lang="en-US" altLang="en-US" sz="2400" dirty="0"/>
          </a:p>
          <a:p>
            <a:pPr marL="533400" indent="-533400">
              <a:lnSpc>
                <a:spcPct val="90000"/>
              </a:lnSpc>
            </a:pPr>
            <a:r>
              <a:rPr lang="en-US" altLang="en-US" sz="2800" b="1" dirty="0"/>
              <a:t>I teach because  … </a:t>
            </a:r>
          </a:p>
          <a:p>
            <a:pPr marL="533400" indent="-533400">
              <a:lnSpc>
                <a:spcPct val="90000"/>
              </a:lnSpc>
            </a:pPr>
            <a:r>
              <a:rPr lang="en-US" altLang="en-US" sz="2800" b="1" dirty="0"/>
              <a:t>I value … </a:t>
            </a:r>
          </a:p>
          <a:p>
            <a:pPr marL="533400" indent="-533400">
              <a:lnSpc>
                <a:spcPct val="90000"/>
              </a:lnSpc>
            </a:pPr>
            <a:r>
              <a:rPr lang="en-US" altLang="en-US" sz="2800" b="1" dirty="0"/>
              <a:t>I encourage … </a:t>
            </a:r>
          </a:p>
          <a:p>
            <a:pPr marL="533400" indent="-533400">
              <a:lnSpc>
                <a:spcPct val="90000"/>
              </a:lnSpc>
            </a:pPr>
            <a:r>
              <a:rPr lang="en-US" altLang="en-US" sz="2800" b="1" dirty="0"/>
              <a:t>I foster … </a:t>
            </a:r>
          </a:p>
          <a:p>
            <a:pPr marL="533400" indent="-533400">
              <a:lnSpc>
                <a:spcPct val="90000"/>
              </a:lnSpc>
            </a:pPr>
            <a:r>
              <a:rPr lang="en-US" altLang="en-US" sz="2800" b="1" dirty="0"/>
              <a:t>I promote ….</a:t>
            </a:r>
          </a:p>
          <a:p>
            <a:pPr marL="533400" indent="-533400">
              <a:lnSpc>
                <a:spcPct val="90000"/>
              </a:lnSpc>
            </a:pPr>
            <a:r>
              <a:rPr lang="en-US" altLang="en-US" sz="2800" b="1" dirty="0"/>
              <a:t>I endorse …</a:t>
            </a:r>
          </a:p>
          <a:p>
            <a:pPr marL="533400" indent="-533400">
              <a:lnSpc>
                <a:spcPct val="90000"/>
              </a:lnSpc>
            </a:pPr>
            <a:r>
              <a:rPr lang="en-US" altLang="en-US" sz="2800" b="1" dirty="0"/>
              <a:t>I will …</a:t>
            </a:r>
          </a:p>
          <a:p>
            <a:pPr marL="533400" indent="-533400">
              <a:lnSpc>
                <a:spcPct val="90000"/>
              </a:lnSpc>
            </a:pPr>
            <a:r>
              <a:rPr lang="en-US" altLang="en-US" sz="2800" b="1" dirty="0"/>
              <a:t>Critics tell me … </a:t>
            </a:r>
          </a:p>
          <a:p>
            <a:pPr marL="533400" indent="-533400">
              <a:lnSpc>
                <a:spcPct val="90000"/>
              </a:lnSpc>
            </a:pPr>
            <a:r>
              <a:rPr lang="en-US" altLang="en-US" sz="2800" b="1" dirty="0"/>
              <a:t>In my difficult moments I remember  … </a:t>
            </a:r>
          </a:p>
          <a:p>
            <a:pPr marL="533400" indent="-533400">
              <a:lnSpc>
                <a:spcPct val="90000"/>
              </a:lnSpc>
            </a:pPr>
            <a:r>
              <a:rPr lang="en-US" altLang="en-US" sz="2800" b="1" dirty="0"/>
              <a:t>I am … </a:t>
            </a:r>
          </a:p>
        </p:txBody>
      </p:sp>
      <p:pic>
        <p:nvPicPr>
          <p:cNvPr id="3" name="Content Placeholder 4">
            <a:extLst>
              <a:ext uri="{FF2B5EF4-FFF2-40B4-BE49-F238E27FC236}">
                <a16:creationId xmlns:a16="http://schemas.microsoft.com/office/drawing/2014/main" xmlns="" id="{ABA5F499-81C0-AC4F-90B7-AC3F0262D6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676377" y="826879"/>
            <a:ext cx="2877379"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xmlns="" id="{3D2473B0-BD06-744B-B104-FE71261899F2}"/>
              </a:ext>
            </a:extLst>
          </p:cNvPr>
          <p:cNvSpPr txBox="1"/>
          <p:nvPr/>
        </p:nvSpPr>
        <p:spPr>
          <a:xfrm>
            <a:off x="7202897" y="1166029"/>
            <a:ext cx="1719391" cy="3539430"/>
          </a:xfrm>
          <a:prstGeom prst="rect">
            <a:avLst/>
          </a:prstGeom>
          <a:noFill/>
        </p:spPr>
        <p:txBody>
          <a:bodyPr wrap="square" rtlCol="0">
            <a:spAutoFit/>
          </a:bodyPr>
          <a:lstStyle/>
          <a:p>
            <a:endParaRPr lang="en-US" sz="3200" dirty="0" smtClean="0">
              <a:solidFill>
                <a:srgbClr val="00B050"/>
              </a:solidFill>
            </a:endParaRPr>
          </a:p>
          <a:p>
            <a:pPr algn="ctr"/>
            <a:r>
              <a:rPr lang="en-US" sz="3200" dirty="0" smtClean="0">
                <a:solidFill>
                  <a:srgbClr val="00B050"/>
                </a:solidFill>
              </a:rPr>
              <a:t>Personal Writing &amp;</a:t>
            </a:r>
          </a:p>
          <a:p>
            <a:pPr algn="ctr"/>
            <a:r>
              <a:rPr lang="en-US" sz="3200" dirty="0" smtClean="0">
                <a:solidFill>
                  <a:srgbClr val="00B050"/>
                </a:solidFill>
              </a:rPr>
              <a:t>Sharing</a:t>
            </a:r>
            <a:r>
              <a:rPr lang="en-US" sz="3200" dirty="0" smtClean="0">
                <a:solidFill>
                  <a:srgbClr val="00B050"/>
                </a:solidFill>
              </a:rPr>
              <a:t> </a:t>
            </a:r>
            <a:endParaRPr lang="en-US" sz="3200" dirty="0">
              <a:solidFill>
                <a:srgbClr val="00B050"/>
              </a:solidFill>
            </a:endParaRPr>
          </a:p>
          <a:p>
            <a:endParaRPr lang="en-US" sz="3200" dirty="0"/>
          </a:p>
          <a:p>
            <a:endParaRPr lang="en-US" sz="3200" dirty="0"/>
          </a:p>
        </p:txBody>
      </p:sp>
    </p:spTree>
    <p:extLst>
      <p:ext uri="{BB962C8B-B14F-4D97-AF65-F5344CB8AC3E}">
        <p14:creationId xmlns:p14="http://schemas.microsoft.com/office/powerpoint/2010/main" val="35633178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 from="(-#ppt_w/2)" to="(#ppt_x)" calcmode="lin" valueType="num">
                                      <p:cBhvr>
                                        <p:cTn id="7" dur="600" fill="hold">
                                          <p:stCondLst>
                                            <p:cond delay="0"/>
                                          </p:stCondLst>
                                        </p:cTn>
                                        <p:tgtEl>
                                          <p:spTgt spid="34819">
                                            <p:txEl>
                                              <p:pRg st="1" end="1"/>
                                            </p:txEl>
                                          </p:spTgt>
                                        </p:tgtEl>
                                        <p:attrNameLst>
                                          <p:attrName>ppt_x</p:attrName>
                                        </p:attrNameLst>
                                      </p:cBhvr>
                                    </p:anim>
                                    <p:anim from="0" to="-1.0" calcmode="lin" valueType="num">
                                      <p:cBhvr>
                                        <p:cTn id="8" dur="200" decel="50000" autoRev="1" fill="hold">
                                          <p:stCondLst>
                                            <p:cond delay="600"/>
                                          </p:stCondLst>
                                        </p:cTn>
                                        <p:tgtEl>
                                          <p:spTgt spid="34819">
                                            <p:txEl>
                                              <p:pRg st="1" end="1"/>
                                            </p:txEl>
                                          </p:spTgt>
                                        </p:tgtEl>
                                        <p:attrNameLst>
                                          <p:attrName>xshear</p:attrName>
                                        </p:attrNameLst>
                                      </p:cBhvr>
                                    </p:anim>
                                    <p:animScale>
                                      <p:cBhvr>
                                        <p:cTn id="9" dur="200" decel="100000" autoRev="1" fill="hold">
                                          <p:stCondLst>
                                            <p:cond delay="600"/>
                                          </p:stCondLst>
                                        </p:cTn>
                                        <p:tgtEl>
                                          <p:spTgt spid="34819">
                                            <p:txEl>
                                              <p:pRg st="1" end="1"/>
                                            </p:txEl>
                                          </p:spTgt>
                                        </p:tgtEl>
                                      </p:cBhvr>
                                      <p:from x="100000" y="100000"/>
                                      <p:to x="80000" y="100000"/>
                                    </p:animScale>
                                    <p:anim by="(#ppt_h/3+#ppt_w*0.1)" calcmode="lin" valueType="num">
                                      <p:cBhvr additive="sum">
                                        <p:cTn id="10" dur="200" decel="100000" autoRev="1" fill="hold">
                                          <p:stCondLst>
                                            <p:cond delay="600"/>
                                          </p:stCondLst>
                                        </p:cTn>
                                        <p:tgtEl>
                                          <p:spTgt spid="34819">
                                            <p:txEl>
                                              <p:pRg st="1" end="1"/>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4819">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4819">
                                            <p:txEl>
                                              <p:pRg st="2" end="2"/>
                                            </p:txEl>
                                          </p:spTgt>
                                        </p:tgtEl>
                                        <p:attrNameLst>
                                          <p:attrName>ppt_x</p:attrName>
                                        </p:attrNameLst>
                                      </p:cBhvr>
                                    </p:anim>
                                    <p:anim from="0" to="-1.0" calcmode="lin" valueType="num">
                                      <p:cBhvr>
                                        <p:cTn id="16" dur="200" decel="50000" autoRev="1" fill="hold">
                                          <p:stCondLst>
                                            <p:cond delay="600"/>
                                          </p:stCondLst>
                                        </p:cTn>
                                        <p:tgtEl>
                                          <p:spTgt spid="34819">
                                            <p:txEl>
                                              <p:pRg st="2" end="2"/>
                                            </p:txEl>
                                          </p:spTgt>
                                        </p:tgtEl>
                                        <p:attrNameLst>
                                          <p:attrName>xshear</p:attrName>
                                        </p:attrNameLst>
                                      </p:cBhvr>
                                    </p:anim>
                                    <p:animScale>
                                      <p:cBhvr>
                                        <p:cTn id="17" dur="200" decel="100000" autoRev="1" fill="hold">
                                          <p:stCondLst>
                                            <p:cond delay="600"/>
                                          </p:stCondLst>
                                        </p:cTn>
                                        <p:tgtEl>
                                          <p:spTgt spid="34819">
                                            <p:txEl>
                                              <p:pRg st="2" end="2"/>
                                            </p:txEl>
                                          </p:spTgt>
                                        </p:tgtEl>
                                      </p:cBhvr>
                                      <p:from x="100000" y="100000"/>
                                      <p:to x="80000" y="100000"/>
                                    </p:animScale>
                                    <p:anim by="(#ppt_h/3+#ppt_w*0.1)" calcmode="lin" valueType="num">
                                      <p:cBhvr additive="sum">
                                        <p:cTn id="18" dur="200" decel="100000" autoRev="1" fill="hold">
                                          <p:stCondLst>
                                            <p:cond delay="600"/>
                                          </p:stCondLst>
                                        </p:cTn>
                                        <p:tgtEl>
                                          <p:spTgt spid="34819">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4819">
                                            <p:txEl>
                                              <p:pRg st="3" end="3"/>
                                            </p:txEl>
                                          </p:spTgt>
                                        </p:tgtEl>
                                        <p:attrNameLst>
                                          <p:attrName>style.visibility</p:attrName>
                                        </p:attrNameLst>
                                      </p:cBhvr>
                                      <p:to>
                                        <p:strVal val="visible"/>
                                      </p:to>
                                    </p:set>
                                    <p:anim from="(-#ppt_w/2)" to="(#ppt_x)" calcmode="lin" valueType="num">
                                      <p:cBhvr>
                                        <p:cTn id="23" dur="600" fill="hold">
                                          <p:stCondLst>
                                            <p:cond delay="0"/>
                                          </p:stCondLst>
                                        </p:cTn>
                                        <p:tgtEl>
                                          <p:spTgt spid="34819">
                                            <p:txEl>
                                              <p:pRg st="3" end="3"/>
                                            </p:txEl>
                                          </p:spTgt>
                                        </p:tgtEl>
                                        <p:attrNameLst>
                                          <p:attrName>ppt_x</p:attrName>
                                        </p:attrNameLst>
                                      </p:cBhvr>
                                    </p:anim>
                                    <p:anim from="0" to="-1.0" calcmode="lin" valueType="num">
                                      <p:cBhvr>
                                        <p:cTn id="24" dur="200" decel="50000" autoRev="1" fill="hold">
                                          <p:stCondLst>
                                            <p:cond delay="600"/>
                                          </p:stCondLst>
                                        </p:cTn>
                                        <p:tgtEl>
                                          <p:spTgt spid="34819">
                                            <p:txEl>
                                              <p:pRg st="3" end="3"/>
                                            </p:txEl>
                                          </p:spTgt>
                                        </p:tgtEl>
                                        <p:attrNameLst>
                                          <p:attrName>xshear</p:attrName>
                                        </p:attrNameLst>
                                      </p:cBhvr>
                                    </p:anim>
                                    <p:animScale>
                                      <p:cBhvr>
                                        <p:cTn id="25" dur="200" decel="100000" autoRev="1" fill="hold">
                                          <p:stCondLst>
                                            <p:cond delay="600"/>
                                          </p:stCondLst>
                                        </p:cTn>
                                        <p:tgtEl>
                                          <p:spTgt spid="34819">
                                            <p:txEl>
                                              <p:pRg st="3" end="3"/>
                                            </p:txEl>
                                          </p:spTgt>
                                        </p:tgtEl>
                                      </p:cBhvr>
                                      <p:from x="100000" y="100000"/>
                                      <p:to x="80000" y="100000"/>
                                    </p:animScale>
                                    <p:anim by="(#ppt_h/3+#ppt_w*0.1)" calcmode="lin" valueType="num">
                                      <p:cBhvr additive="sum">
                                        <p:cTn id="26" dur="200" decel="100000" autoRev="1" fill="hold">
                                          <p:stCondLst>
                                            <p:cond delay="600"/>
                                          </p:stCondLst>
                                        </p:cTn>
                                        <p:tgtEl>
                                          <p:spTgt spid="34819">
                                            <p:txEl>
                                              <p:pRg st="3" end="3"/>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4819">
                                            <p:txEl>
                                              <p:pRg st="4" end="4"/>
                                            </p:txEl>
                                          </p:spTgt>
                                        </p:tgtEl>
                                        <p:attrNameLst>
                                          <p:attrName>style.visibility</p:attrName>
                                        </p:attrNameLst>
                                      </p:cBhvr>
                                      <p:to>
                                        <p:strVal val="visible"/>
                                      </p:to>
                                    </p:set>
                                    <p:anim from="(-#ppt_w/2)" to="(#ppt_x)" calcmode="lin" valueType="num">
                                      <p:cBhvr>
                                        <p:cTn id="31" dur="600" fill="hold">
                                          <p:stCondLst>
                                            <p:cond delay="0"/>
                                          </p:stCondLst>
                                        </p:cTn>
                                        <p:tgtEl>
                                          <p:spTgt spid="34819">
                                            <p:txEl>
                                              <p:pRg st="4" end="4"/>
                                            </p:txEl>
                                          </p:spTgt>
                                        </p:tgtEl>
                                        <p:attrNameLst>
                                          <p:attrName>ppt_x</p:attrName>
                                        </p:attrNameLst>
                                      </p:cBhvr>
                                    </p:anim>
                                    <p:anim from="0" to="-1.0" calcmode="lin" valueType="num">
                                      <p:cBhvr>
                                        <p:cTn id="32" dur="200" decel="50000" autoRev="1" fill="hold">
                                          <p:stCondLst>
                                            <p:cond delay="600"/>
                                          </p:stCondLst>
                                        </p:cTn>
                                        <p:tgtEl>
                                          <p:spTgt spid="34819">
                                            <p:txEl>
                                              <p:pRg st="4" end="4"/>
                                            </p:txEl>
                                          </p:spTgt>
                                        </p:tgtEl>
                                        <p:attrNameLst>
                                          <p:attrName>xshear</p:attrName>
                                        </p:attrNameLst>
                                      </p:cBhvr>
                                    </p:anim>
                                    <p:animScale>
                                      <p:cBhvr>
                                        <p:cTn id="33" dur="200" decel="100000" autoRev="1" fill="hold">
                                          <p:stCondLst>
                                            <p:cond delay="600"/>
                                          </p:stCondLst>
                                        </p:cTn>
                                        <p:tgtEl>
                                          <p:spTgt spid="34819">
                                            <p:txEl>
                                              <p:pRg st="4" end="4"/>
                                            </p:txEl>
                                          </p:spTgt>
                                        </p:tgtEl>
                                      </p:cBhvr>
                                      <p:from x="100000" y="100000"/>
                                      <p:to x="80000" y="100000"/>
                                    </p:animScale>
                                    <p:anim by="(#ppt_h/3+#ppt_w*0.1)" calcmode="lin" valueType="num">
                                      <p:cBhvr additive="sum">
                                        <p:cTn id="34" dur="200" decel="100000" autoRev="1" fill="hold">
                                          <p:stCondLst>
                                            <p:cond delay="600"/>
                                          </p:stCondLst>
                                        </p:cTn>
                                        <p:tgtEl>
                                          <p:spTgt spid="34819">
                                            <p:txEl>
                                              <p:pRg st="4" end="4"/>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4819">
                                            <p:txEl>
                                              <p:pRg st="5" end="5"/>
                                            </p:txEl>
                                          </p:spTgt>
                                        </p:tgtEl>
                                        <p:attrNameLst>
                                          <p:attrName>style.visibility</p:attrName>
                                        </p:attrNameLst>
                                      </p:cBhvr>
                                      <p:to>
                                        <p:strVal val="visible"/>
                                      </p:to>
                                    </p:set>
                                    <p:anim from="(-#ppt_w/2)" to="(#ppt_x)" calcmode="lin" valueType="num">
                                      <p:cBhvr>
                                        <p:cTn id="39" dur="600" fill="hold">
                                          <p:stCondLst>
                                            <p:cond delay="0"/>
                                          </p:stCondLst>
                                        </p:cTn>
                                        <p:tgtEl>
                                          <p:spTgt spid="34819">
                                            <p:txEl>
                                              <p:pRg st="5" end="5"/>
                                            </p:txEl>
                                          </p:spTgt>
                                        </p:tgtEl>
                                        <p:attrNameLst>
                                          <p:attrName>ppt_x</p:attrName>
                                        </p:attrNameLst>
                                      </p:cBhvr>
                                    </p:anim>
                                    <p:anim from="0" to="-1.0" calcmode="lin" valueType="num">
                                      <p:cBhvr>
                                        <p:cTn id="40" dur="200" decel="50000" autoRev="1" fill="hold">
                                          <p:stCondLst>
                                            <p:cond delay="600"/>
                                          </p:stCondLst>
                                        </p:cTn>
                                        <p:tgtEl>
                                          <p:spTgt spid="34819">
                                            <p:txEl>
                                              <p:pRg st="5" end="5"/>
                                            </p:txEl>
                                          </p:spTgt>
                                        </p:tgtEl>
                                        <p:attrNameLst>
                                          <p:attrName>xshear</p:attrName>
                                        </p:attrNameLst>
                                      </p:cBhvr>
                                    </p:anim>
                                    <p:animScale>
                                      <p:cBhvr>
                                        <p:cTn id="41" dur="200" decel="100000" autoRev="1" fill="hold">
                                          <p:stCondLst>
                                            <p:cond delay="600"/>
                                          </p:stCondLst>
                                        </p:cTn>
                                        <p:tgtEl>
                                          <p:spTgt spid="34819">
                                            <p:txEl>
                                              <p:pRg st="5" end="5"/>
                                            </p:txEl>
                                          </p:spTgt>
                                        </p:tgtEl>
                                      </p:cBhvr>
                                      <p:from x="100000" y="100000"/>
                                      <p:to x="80000" y="100000"/>
                                    </p:animScale>
                                    <p:anim by="(#ppt_h/3+#ppt_w*0.1)" calcmode="lin" valueType="num">
                                      <p:cBhvr additive="sum">
                                        <p:cTn id="42" dur="200" decel="100000" autoRev="1" fill="hold">
                                          <p:stCondLst>
                                            <p:cond delay="600"/>
                                          </p:stCondLst>
                                        </p:cTn>
                                        <p:tgtEl>
                                          <p:spTgt spid="34819">
                                            <p:txEl>
                                              <p:pRg st="5" end="5"/>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4819">
                                            <p:txEl>
                                              <p:pRg st="6" end="6"/>
                                            </p:txEl>
                                          </p:spTgt>
                                        </p:tgtEl>
                                        <p:attrNameLst>
                                          <p:attrName>style.visibility</p:attrName>
                                        </p:attrNameLst>
                                      </p:cBhvr>
                                      <p:to>
                                        <p:strVal val="visible"/>
                                      </p:to>
                                    </p:set>
                                    <p:anim from="(-#ppt_w/2)" to="(#ppt_x)" calcmode="lin" valueType="num">
                                      <p:cBhvr>
                                        <p:cTn id="47" dur="600" fill="hold">
                                          <p:stCondLst>
                                            <p:cond delay="0"/>
                                          </p:stCondLst>
                                        </p:cTn>
                                        <p:tgtEl>
                                          <p:spTgt spid="34819">
                                            <p:txEl>
                                              <p:pRg st="6" end="6"/>
                                            </p:txEl>
                                          </p:spTgt>
                                        </p:tgtEl>
                                        <p:attrNameLst>
                                          <p:attrName>ppt_x</p:attrName>
                                        </p:attrNameLst>
                                      </p:cBhvr>
                                    </p:anim>
                                    <p:anim from="0" to="-1.0" calcmode="lin" valueType="num">
                                      <p:cBhvr>
                                        <p:cTn id="48" dur="200" decel="50000" autoRev="1" fill="hold">
                                          <p:stCondLst>
                                            <p:cond delay="600"/>
                                          </p:stCondLst>
                                        </p:cTn>
                                        <p:tgtEl>
                                          <p:spTgt spid="34819">
                                            <p:txEl>
                                              <p:pRg st="6" end="6"/>
                                            </p:txEl>
                                          </p:spTgt>
                                        </p:tgtEl>
                                        <p:attrNameLst>
                                          <p:attrName>xshear</p:attrName>
                                        </p:attrNameLst>
                                      </p:cBhvr>
                                    </p:anim>
                                    <p:animScale>
                                      <p:cBhvr>
                                        <p:cTn id="49" dur="200" decel="100000" autoRev="1" fill="hold">
                                          <p:stCondLst>
                                            <p:cond delay="600"/>
                                          </p:stCondLst>
                                        </p:cTn>
                                        <p:tgtEl>
                                          <p:spTgt spid="34819">
                                            <p:txEl>
                                              <p:pRg st="6" end="6"/>
                                            </p:txEl>
                                          </p:spTgt>
                                        </p:tgtEl>
                                      </p:cBhvr>
                                      <p:from x="100000" y="100000"/>
                                      <p:to x="80000" y="100000"/>
                                    </p:animScale>
                                    <p:anim by="(#ppt_h/3+#ppt_w*0.1)" calcmode="lin" valueType="num">
                                      <p:cBhvr additive="sum">
                                        <p:cTn id="50" dur="200" decel="100000" autoRev="1" fill="hold">
                                          <p:stCondLst>
                                            <p:cond delay="600"/>
                                          </p:stCondLst>
                                        </p:cTn>
                                        <p:tgtEl>
                                          <p:spTgt spid="34819">
                                            <p:txEl>
                                              <p:pRg st="6" end="6"/>
                                            </p:txEl>
                                          </p:spTgt>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4" presetClass="entr" presetSubtype="0" fill="hold" nodeType="clickEffect">
                                  <p:stCondLst>
                                    <p:cond delay="0"/>
                                  </p:stCondLst>
                                  <p:childTnLst>
                                    <p:set>
                                      <p:cBhvr>
                                        <p:cTn id="54" dur="1" fill="hold">
                                          <p:stCondLst>
                                            <p:cond delay="0"/>
                                          </p:stCondLst>
                                        </p:cTn>
                                        <p:tgtEl>
                                          <p:spTgt spid="34819">
                                            <p:txEl>
                                              <p:pRg st="7" end="7"/>
                                            </p:txEl>
                                          </p:spTgt>
                                        </p:tgtEl>
                                        <p:attrNameLst>
                                          <p:attrName>style.visibility</p:attrName>
                                        </p:attrNameLst>
                                      </p:cBhvr>
                                      <p:to>
                                        <p:strVal val="visible"/>
                                      </p:to>
                                    </p:set>
                                    <p:anim from="(-#ppt_w/2)" to="(#ppt_x)" calcmode="lin" valueType="num">
                                      <p:cBhvr>
                                        <p:cTn id="55" dur="600" fill="hold">
                                          <p:stCondLst>
                                            <p:cond delay="0"/>
                                          </p:stCondLst>
                                        </p:cTn>
                                        <p:tgtEl>
                                          <p:spTgt spid="34819">
                                            <p:txEl>
                                              <p:pRg st="7" end="7"/>
                                            </p:txEl>
                                          </p:spTgt>
                                        </p:tgtEl>
                                        <p:attrNameLst>
                                          <p:attrName>ppt_x</p:attrName>
                                        </p:attrNameLst>
                                      </p:cBhvr>
                                    </p:anim>
                                    <p:anim from="0" to="-1.0" calcmode="lin" valueType="num">
                                      <p:cBhvr>
                                        <p:cTn id="56" dur="200" decel="50000" autoRev="1" fill="hold">
                                          <p:stCondLst>
                                            <p:cond delay="600"/>
                                          </p:stCondLst>
                                        </p:cTn>
                                        <p:tgtEl>
                                          <p:spTgt spid="34819">
                                            <p:txEl>
                                              <p:pRg st="7" end="7"/>
                                            </p:txEl>
                                          </p:spTgt>
                                        </p:tgtEl>
                                        <p:attrNameLst>
                                          <p:attrName>xshear</p:attrName>
                                        </p:attrNameLst>
                                      </p:cBhvr>
                                    </p:anim>
                                    <p:animScale>
                                      <p:cBhvr>
                                        <p:cTn id="57" dur="200" decel="100000" autoRev="1" fill="hold">
                                          <p:stCondLst>
                                            <p:cond delay="600"/>
                                          </p:stCondLst>
                                        </p:cTn>
                                        <p:tgtEl>
                                          <p:spTgt spid="34819">
                                            <p:txEl>
                                              <p:pRg st="7" end="7"/>
                                            </p:txEl>
                                          </p:spTgt>
                                        </p:tgtEl>
                                      </p:cBhvr>
                                      <p:from x="100000" y="100000"/>
                                      <p:to x="80000" y="100000"/>
                                    </p:animScale>
                                    <p:anim by="(#ppt_h/3+#ppt_w*0.1)" calcmode="lin" valueType="num">
                                      <p:cBhvr additive="sum">
                                        <p:cTn id="58" dur="200" decel="100000" autoRev="1" fill="hold">
                                          <p:stCondLst>
                                            <p:cond delay="600"/>
                                          </p:stCondLst>
                                        </p:cTn>
                                        <p:tgtEl>
                                          <p:spTgt spid="34819">
                                            <p:txEl>
                                              <p:pRg st="7" end="7"/>
                                            </p:txEl>
                                          </p:spTgt>
                                        </p:tgtEl>
                                        <p:attrNameLst>
                                          <p:attrName>ppt_x</p:attrName>
                                        </p:attrNameLst>
                                      </p:cBhvr>
                                    </p:anim>
                                  </p:childTnLst>
                                </p:cTn>
                              </p:par>
                            </p:childTnLst>
                          </p:cTn>
                        </p:par>
                      </p:childTnLst>
                    </p:cTn>
                  </p:par>
                  <p:par>
                    <p:cTn id="59" fill="hold">
                      <p:stCondLst>
                        <p:cond delay="indefinite"/>
                      </p:stCondLst>
                      <p:childTnLst>
                        <p:par>
                          <p:cTn id="60" fill="hold">
                            <p:stCondLst>
                              <p:cond delay="0"/>
                            </p:stCondLst>
                            <p:childTnLst>
                              <p:par>
                                <p:cTn id="61" presetID="34" presetClass="entr" presetSubtype="0" fill="hold" nodeType="clickEffect">
                                  <p:stCondLst>
                                    <p:cond delay="0"/>
                                  </p:stCondLst>
                                  <p:childTnLst>
                                    <p:set>
                                      <p:cBhvr>
                                        <p:cTn id="62" dur="1" fill="hold">
                                          <p:stCondLst>
                                            <p:cond delay="0"/>
                                          </p:stCondLst>
                                        </p:cTn>
                                        <p:tgtEl>
                                          <p:spTgt spid="34819">
                                            <p:txEl>
                                              <p:pRg st="8" end="8"/>
                                            </p:txEl>
                                          </p:spTgt>
                                        </p:tgtEl>
                                        <p:attrNameLst>
                                          <p:attrName>style.visibility</p:attrName>
                                        </p:attrNameLst>
                                      </p:cBhvr>
                                      <p:to>
                                        <p:strVal val="visible"/>
                                      </p:to>
                                    </p:set>
                                    <p:anim from="(-#ppt_w/2)" to="(#ppt_x)" calcmode="lin" valueType="num">
                                      <p:cBhvr>
                                        <p:cTn id="63" dur="600" fill="hold">
                                          <p:stCondLst>
                                            <p:cond delay="0"/>
                                          </p:stCondLst>
                                        </p:cTn>
                                        <p:tgtEl>
                                          <p:spTgt spid="34819">
                                            <p:txEl>
                                              <p:pRg st="8" end="8"/>
                                            </p:txEl>
                                          </p:spTgt>
                                        </p:tgtEl>
                                        <p:attrNameLst>
                                          <p:attrName>ppt_x</p:attrName>
                                        </p:attrNameLst>
                                      </p:cBhvr>
                                    </p:anim>
                                    <p:anim from="0" to="-1.0" calcmode="lin" valueType="num">
                                      <p:cBhvr>
                                        <p:cTn id="64" dur="200" decel="50000" autoRev="1" fill="hold">
                                          <p:stCondLst>
                                            <p:cond delay="600"/>
                                          </p:stCondLst>
                                        </p:cTn>
                                        <p:tgtEl>
                                          <p:spTgt spid="34819">
                                            <p:txEl>
                                              <p:pRg st="8" end="8"/>
                                            </p:txEl>
                                          </p:spTgt>
                                        </p:tgtEl>
                                        <p:attrNameLst>
                                          <p:attrName>xshear</p:attrName>
                                        </p:attrNameLst>
                                      </p:cBhvr>
                                    </p:anim>
                                    <p:animScale>
                                      <p:cBhvr>
                                        <p:cTn id="65" dur="200" decel="100000" autoRev="1" fill="hold">
                                          <p:stCondLst>
                                            <p:cond delay="600"/>
                                          </p:stCondLst>
                                        </p:cTn>
                                        <p:tgtEl>
                                          <p:spTgt spid="34819">
                                            <p:txEl>
                                              <p:pRg st="8" end="8"/>
                                            </p:txEl>
                                          </p:spTgt>
                                        </p:tgtEl>
                                      </p:cBhvr>
                                      <p:from x="100000" y="100000"/>
                                      <p:to x="80000" y="100000"/>
                                    </p:animScale>
                                    <p:anim by="(#ppt_h/3+#ppt_w*0.1)" calcmode="lin" valueType="num">
                                      <p:cBhvr additive="sum">
                                        <p:cTn id="66" dur="200" decel="100000" autoRev="1" fill="hold">
                                          <p:stCondLst>
                                            <p:cond delay="600"/>
                                          </p:stCondLst>
                                        </p:cTn>
                                        <p:tgtEl>
                                          <p:spTgt spid="34819">
                                            <p:txEl>
                                              <p:pRg st="8" end="8"/>
                                            </p:txEl>
                                          </p:spTgt>
                                        </p:tgtEl>
                                        <p:attrNameLst>
                                          <p:attrName>ppt_x</p:attrName>
                                        </p:attrNameLst>
                                      </p:cBhvr>
                                    </p:anim>
                                  </p:childTnLst>
                                </p:cTn>
                              </p:par>
                            </p:childTnLst>
                          </p:cTn>
                        </p:par>
                      </p:childTnLst>
                    </p:cTn>
                  </p:par>
                  <p:par>
                    <p:cTn id="67" fill="hold">
                      <p:stCondLst>
                        <p:cond delay="indefinite"/>
                      </p:stCondLst>
                      <p:childTnLst>
                        <p:par>
                          <p:cTn id="68" fill="hold">
                            <p:stCondLst>
                              <p:cond delay="0"/>
                            </p:stCondLst>
                            <p:childTnLst>
                              <p:par>
                                <p:cTn id="69" presetID="34" presetClass="entr" presetSubtype="0" fill="hold" nodeType="clickEffect">
                                  <p:stCondLst>
                                    <p:cond delay="0"/>
                                  </p:stCondLst>
                                  <p:childTnLst>
                                    <p:set>
                                      <p:cBhvr>
                                        <p:cTn id="70" dur="1" fill="hold">
                                          <p:stCondLst>
                                            <p:cond delay="0"/>
                                          </p:stCondLst>
                                        </p:cTn>
                                        <p:tgtEl>
                                          <p:spTgt spid="34819">
                                            <p:txEl>
                                              <p:pRg st="9" end="9"/>
                                            </p:txEl>
                                          </p:spTgt>
                                        </p:tgtEl>
                                        <p:attrNameLst>
                                          <p:attrName>style.visibility</p:attrName>
                                        </p:attrNameLst>
                                      </p:cBhvr>
                                      <p:to>
                                        <p:strVal val="visible"/>
                                      </p:to>
                                    </p:set>
                                    <p:anim from="(-#ppt_w/2)" to="(#ppt_x)" calcmode="lin" valueType="num">
                                      <p:cBhvr>
                                        <p:cTn id="71" dur="600" fill="hold">
                                          <p:stCondLst>
                                            <p:cond delay="0"/>
                                          </p:stCondLst>
                                        </p:cTn>
                                        <p:tgtEl>
                                          <p:spTgt spid="34819">
                                            <p:txEl>
                                              <p:pRg st="9" end="9"/>
                                            </p:txEl>
                                          </p:spTgt>
                                        </p:tgtEl>
                                        <p:attrNameLst>
                                          <p:attrName>ppt_x</p:attrName>
                                        </p:attrNameLst>
                                      </p:cBhvr>
                                    </p:anim>
                                    <p:anim from="0" to="-1.0" calcmode="lin" valueType="num">
                                      <p:cBhvr>
                                        <p:cTn id="72" dur="200" decel="50000" autoRev="1" fill="hold">
                                          <p:stCondLst>
                                            <p:cond delay="600"/>
                                          </p:stCondLst>
                                        </p:cTn>
                                        <p:tgtEl>
                                          <p:spTgt spid="34819">
                                            <p:txEl>
                                              <p:pRg st="9" end="9"/>
                                            </p:txEl>
                                          </p:spTgt>
                                        </p:tgtEl>
                                        <p:attrNameLst>
                                          <p:attrName>xshear</p:attrName>
                                        </p:attrNameLst>
                                      </p:cBhvr>
                                    </p:anim>
                                    <p:animScale>
                                      <p:cBhvr>
                                        <p:cTn id="73" dur="200" decel="100000" autoRev="1" fill="hold">
                                          <p:stCondLst>
                                            <p:cond delay="600"/>
                                          </p:stCondLst>
                                        </p:cTn>
                                        <p:tgtEl>
                                          <p:spTgt spid="34819">
                                            <p:txEl>
                                              <p:pRg st="9" end="9"/>
                                            </p:txEl>
                                          </p:spTgt>
                                        </p:tgtEl>
                                      </p:cBhvr>
                                      <p:from x="100000" y="100000"/>
                                      <p:to x="80000" y="100000"/>
                                    </p:animScale>
                                    <p:anim by="(#ppt_h/3+#ppt_w*0.1)" calcmode="lin" valueType="num">
                                      <p:cBhvr additive="sum">
                                        <p:cTn id="74" dur="200" decel="100000" autoRev="1" fill="hold">
                                          <p:stCondLst>
                                            <p:cond delay="600"/>
                                          </p:stCondLst>
                                        </p:cTn>
                                        <p:tgtEl>
                                          <p:spTgt spid="34819">
                                            <p:txEl>
                                              <p:pRg st="9" end="9"/>
                                            </p:txEl>
                                          </p:spTgt>
                                        </p:tgtEl>
                                        <p:attrNameLst>
                                          <p:attrName>ppt_x</p:attrName>
                                        </p:attrNameLst>
                                      </p:cBhvr>
                                    </p:anim>
                                  </p:childTnLst>
                                </p:cTn>
                              </p:par>
                            </p:childTnLst>
                          </p:cTn>
                        </p:par>
                      </p:childTnLst>
                    </p:cTn>
                  </p:par>
                  <p:par>
                    <p:cTn id="75" fill="hold">
                      <p:stCondLst>
                        <p:cond delay="indefinite"/>
                      </p:stCondLst>
                      <p:childTnLst>
                        <p:par>
                          <p:cTn id="76" fill="hold">
                            <p:stCondLst>
                              <p:cond delay="0"/>
                            </p:stCondLst>
                            <p:childTnLst>
                              <p:par>
                                <p:cTn id="77" presetID="34" presetClass="entr" presetSubtype="0" fill="hold" nodeType="clickEffect">
                                  <p:stCondLst>
                                    <p:cond delay="0"/>
                                  </p:stCondLst>
                                  <p:childTnLst>
                                    <p:set>
                                      <p:cBhvr>
                                        <p:cTn id="78" dur="1" fill="hold">
                                          <p:stCondLst>
                                            <p:cond delay="0"/>
                                          </p:stCondLst>
                                        </p:cTn>
                                        <p:tgtEl>
                                          <p:spTgt spid="34819">
                                            <p:txEl>
                                              <p:pRg st="10" end="10"/>
                                            </p:txEl>
                                          </p:spTgt>
                                        </p:tgtEl>
                                        <p:attrNameLst>
                                          <p:attrName>style.visibility</p:attrName>
                                        </p:attrNameLst>
                                      </p:cBhvr>
                                      <p:to>
                                        <p:strVal val="visible"/>
                                      </p:to>
                                    </p:set>
                                    <p:anim from="(-#ppt_w/2)" to="(#ppt_x)" calcmode="lin" valueType="num">
                                      <p:cBhvr>
                                        <p:cTn id="79" dur="600" fill="hold">
                                          <p:stCondLst>
                                            <p:cond delay="0"/>
                                          </p:stCondLst>
                                        </p:cTn>
                                        <p:tgtEl>
                                          <p:spTgt spid="34819">
                                            <p:txEl>
                                              <p:pRg st="10" end="10"/>
                                            </p:txEl>
                                          </p:spTgt>
                                        </p:tgtEl>
                                        <p:attrNameLst>
                                          <p:attrName>ppt_x</p:attrName>
                                        </p:attrNameLst>
                                      </p:cBhvr>
                                    </p:anim>
                                    <p:anim from="0" to="-1.0" calcmode="lin" valueType="num">
                                      <p:cBhvr>
                                        <p:cTn id="80" dur="200" decel="50000" autoRev="1" fill="hold">
                                          <p:stCondLst>
                                            <p:cond delay="600"/>
                                          </p:stCondLst>
                                        </p:cTn>
                                        <p:tgtEl>
                                          <p:spTgt spid="34819">
                                            <p:txEl>
                                              <p:pRg st="10" end="10"/>
                                            </p:txEl>
                                          </p:spTgt>
                                        </p:tgtEl>
                                        <p:attrNameLst>
                                          <p:attrName>xshear</p:attrName>
                                        </p:attrNameLst>
                                      </p:cBhvr>
                                    </p:anim>
                                    <p:animScale>
                                      <p:cBhvr>
                                        <p:cTn id="81" dur="200" decel="100000" autoRev="1" fill="hold">
                                          <p:stCondLst>
                                            <p:cond delay="600"/>
                                          </p:stCondLst>
                                        </p:cTn>
                                        <p:tgtEl>
                                          <p:spTgt spid="34819">
                                            <p:txEl>
                                              <p:pRg st="10" end="10"/>
                                            </p:txEl>
                                          </p:spTgt>
                                        </p:tgtEl>
                                      </p:cBhvr>
                                      <p:from x="100000" y="100000"/>
                                      <p:to x="80000" y="100000"/>
                                    </p:animScale>
                                    <p:anim by="(#ppt_h/3+#ppt_w*0.1)" calcmode="lin" valueType="num">
                                      <p:cBhvr additive="sum">
                                        <p:cTn id="82" dur="200" decel="100000" autoRev="1" fill="hold">
                                          <p:stCondLst>
                                            <p:cond delay="600"/>
                                          </p:stCondLst>
                                        </p:cTn>
                                        <p:tgtEl>
                                          <p:spTgt spid="34819">
                                            <p:txEl>
                                              <p:pRg st="10" end="1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805D3E-329F-DF4D-A00A-9BBC4ED35FA9}"/>
              </a:ext>
            </a:extLst>
          </p:cNvPr>
          <p:cNvSpPr>
            <a:spLocks noGrp="1"/>
          </p:cNvSpPr>
          <p:nvPr>
            <p:ph type="title"/>
          </p:nvPr>
        </p:nvSpPr>
        <p:spPr>
          <a:xfrm>
            <a:off x="720091" y="1012028"/>
            <a:ext cx="10363200" cy="1066800"/>
          </a:xfrm>
        </p:spPr>
        <p:txBody>
          <a:bodyPr>
            <a:normAutofit fontScale="90000"/>
          </a:bodyPr>
          <a:lstStyle/>
          <a:p>
            <a:r>
              <a:rPr lang="en-US" dirty="0" smtClean="0">
                <a:solidFill>
                  <a:schemeClr val="accent2">
                    <a:lumMod val="75000"/>
                  </a:schemeClr>
                </a:solidFill>
              </a:rPr>
              <a:t>Chat Panel Plenary</a:t>
            </a:r>
            <a:r>
              <a:rPr lang="en-US" dirty="0"/>
              <a:t/>
            </a:r>
            <a:br>
              <a:rPr lang="en-US" dirty="0"/>
            </a:br>
            <a:r>
              <a:rPr lang="en-US" dirty="0"/>
              <a:t/>
            </a:r>
            <a:br>
              <a:rPr lang="en-US" dirty="0"/>
            </a:br>
            <a:endParaRPr lang="en-US" dirty="0"/>
          </a:p>
        </p:txBody>
      </p:sp>
      <p:sp>
        <p:nvSpPr>
          <p:cNvPr id="3" name="Content Placeholder 2">
            <a:extLst>
              <a:ext uri="{FF2B5EF4-FFF2-40B4-BE49-F238E27FC236}">
                <a16:creationId xmlns:a16="http://schemas.microsoft.com/office/drawing/2014/main" xmlns="" id="{33BA20AA-F8E5-F04F-BC3D-2B15FB73CF09}"/>
              </a:ext>
            </a:extLst>
          </p:cNvPr>
          <p:cNvSpPr>
            <a:spLocks noGrp="1"/>
          </p:cNvSpPr>
          <p:nvPr>
            <p:ph idx="1"/>
          </p:nvPr>
        </p:nvSpPr>
        <p:spPr>
          <a:xfrm>
            <a:off x="826774" y="1496381"/>
            <a:ext cx="11027391" cy="4114800"/>
          </a:xfrm>
        </p:spPr>
        <p:txBody>
          <a:bodyPr/>
          <a:lstStyle/>
          <a:p>
            <a:pPr marL="0" indent="0">
              <a:buNone/>
            </a:pPr>
            <a:r>
              <a:rPr lang="en-US" dirty="0"/>
              <a:t>1. How did it make you feel writing your own manifesto?</a:t>
            </a:r>
          </a:p>
          <a:p>
            <a:pPr marL="0" indent="0">
              <a:buNone/>
            </a:pPr>
            <a:r>
              <a:rPr lang="en-US" dirty="0"/>
              <a:t>2. What did you discover about yourself through the process?</a:t>
            </a:r>
          </a:p>
          <a:p>
            <a:pPr marL="0" indent="0">
              <a:buNone/>
            </a:pPr>
            <a:r>
              <a:rPr lang="en-US" dirty="0"/>
              <a:t>3. What key themes stood out in your writing? In others’?</a:t>
            </a:r>
          </a:p>
          <a:p>
            <a:pPr marL="0" indent="0">
              <a:buNone/>
            </a:pPr>
            <a:r>
              <a:rPr lang="en-US" dirty="0"/>
              <a:t>4. In what ways might this help you in your subject or with pupils? </a:t>
            </a:r>
          </a:p>
          <a:p>
            <a:pPr marL="0" indent="0">
              <a:buNone/>
            </a:pPr>
            <a:r>
              <a:rPr lang="en-US" dirty="0"/>
              <a:t>5. How might you use this in terms of your own development?</a:t>
            </a:r>
          </a:p>
          <a:p>
            <a:pPr marL="0" indent="0">
              <a:buNone/>
            </a:pPr>
            <a:endParaRPr lang="en-US" dirty="0"/>
          </a:p>
        </p:txBody>
      </p:sp>
    </p:spTree>
    <p:extLst>
      <p:ext uri="{BB962C8B-B14F-4D97-AF65-F5344CB8AC3E}">
        <p14:creationId xmlns:p14="http://schemas.microsoft.com/office/powerpoint/2010/main" val="12733664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1B113E-2D17-504F-A14B-2F770ADB8E88}"/>
              </a:ext>
            </a:extLst>
          </p:cNvPr>
          <p:cNvSpPr>
            <a:spLocks noGrp="1"/>
          </p:cNvSpPr>
          <p:nvPr>
            <p:ph type="title"/>
          </p:nvPr>
        </p:nvSpPr>
        <p:spPr>
          <a:xfrm>
            <a:off x="1114162" y="409355"/>
            <a:ext cx="10363200" cy="1066800"/>
          </a:xfrm>
        </p:spPr>
        <p:txBody>
          <a:bodyPr/>
          <a:lstStyle/>
          <a:p>
            <a:pPr algn="ctr"/>
            <a:r>
              <a:rPr lang="en-US" dirty="0">
                <a:solidFill>
                  <a:schemeClr val="accent2">
                    <a:lumMod val="75000"/>
                  </a:schemeClr>
                </a:solidFill>
              </a:rPr>
              <a:t>What next?</a:t>
            </a:r>
          </a:p>
        </p:txBody>
      </p:sp>
      <p:sp>
        <p:nvSpPr>
          <p:cNvPr id="3" name="Content Placeholder 2">
            <a:extLst>
              <a:ext uri="{FF2B5EF4-FFF2-40B4-BE49-F238E27FC236}">
                <a16:creationId xmlns:a16="http://schemas.microsoft.com/office/drawing/2014/main" xmlns="" id="{BEDC9893-9138-1747-A415-B3B452552FCE}"/>
              </a:ext>
            </a:extLst>
          </p:cNvPr>
          <p:cNvSpPr>
            <a:spLocks noGrp="1"/>
          </p:cNvSpPr>
          <p:nvPr>
            <p:ph idx="1"/>
          </p:nvPr>
        </p:nvSpPr>
        <p:spPr>
          <a:xfrm>
            <a:off x="914401" y="1565883"/>
            <a:ext cx="10756755" cy="4270049"/>
          </a:xfrm>
        </p:spPr>
        <p:txBody>
          <a:bodyPr>
            <a:normAutofit/>
          </a:bodyPr>
          <a:lstStyle/>
          <a:p>
            <a:pPr algn="ctr"/>
            <a:r>
              <a:rPr lang="en-US" b="1" dirty="0" smtClean="0"/>
              <a:t>Share with me for research purp</a:t>
            </a:r>
            <a:r>
              <a:rPr lang="en-US" dirty="0" smtClean="0"/>
              <a:t>oses:</a:t>
            </a:r>
          </a:p>
          <a:p>
            <a:pPr marL="0" indent="0" algn="ctr">
              <a:buNone/>
            </a:pPr>
            <a:r>
              <a:rPr lang="en-US" dirty="0" smtClean="0">
                <a:hlinkClick r:id="rId2"/>
              </a:rPr>
              <a:t>pault@truro-penwith.ac.uk</a:t>
            </a:r>
            <a:endParaRPr lang="en-US" dirty="0" smtClean="0"/>
          </a:p>
          <a:p>
            <a:pPr algn="ctr"/>
            <a:r>
              <a:rPr lang="en-US" dirty="0" smtClean="0"/>
              <a:t>Put a </a:t>
            </a:r>
            <a:r>
              <a:rPr lang="en-US" b="1" dirty="0"/>
              <a:t>copy of your scanned Manifesto</a:t>
            </a:r>
            <a:r>
              <a:rPr lang="en-US" dirty="0"/>
              <a:t> onto your </a:t>
            </a:r>
            <a:r>
              <a:rPr lang="en-US" dirty="0" smtClean="0"/>
              <a:t>e-portfolios.</a:t>
            </a:r>
          </a:p>
          <a:p>
            <a:pPr algn="ctr"/>
            <a:r>
              <a:rPr lang="en-US" dirty="0" smtClean="0"/>
              <a:t>Share </a:t>
            </a:r>
            <a:r>
              <a:rPr lang="en-US" dirty="0"/>
              <a:t>with your </a:t>
            </a:r>
            <a:r>
              <a:rPr lang="en-US" b="1" dirty="0"/>
              <a:t>mentors in school</a:t>
            </a:r>
            <a:r>
              <a:rPr lang="en-US" b="1" dirty="0" smtClean="0"/>
              <a:t>/</a:t>
            </a:r>
            <a:r>
              <a:rPr lang="en-US" b="1" dirty="0" smtClean="0"/>
              <a:t>university tutor.</a:t>
            </a:r>
          </a:p>
          <a:p>
            <a:pPr algn="ctr"/>
            <a:r>
              <a:rPr lang="en-US" dirty="0" smtClean="0"/>
              <a:t>Consider </a:t>
            </a:r>
            <a:r>
              <a:rPr lang="en-US" b="1" dirty="0"/>
              <a:t>getting some of your classes to draft their own subject/pupil </a:t>
            </a:r>
            <a:r>
              <a:rPr lang="en-US" b="1" dirty="0" smtClean="0"/>
              <a:t>manifestoes.</a:t>
            </a:r>
            <a:endParaRPr lang="en-US" b="1" dirty="0"/>
          </a:p>
          <a:p>
            <a:pPr marL="0" indent="0">
              <a:buNone/>
            </a:pPr>
            <a:endParaRPr lang="en-US" dirty="0"/>
          </a:p>
          <a:p>
            <a:endParaRPr lang="en-US" b="1" dirty="0"/>
          </a:p>
          <a:p>
            <a:endParaRPr lang="en-US" dirty="0"/>
          </a:p>
        </p:txBody>
      </p:sp>
    </p:spTree>
    <p:extLst>
      <p:ext uri="{BB962C8B-B14F-4D97-AF65-F5344CB8AC3E}">
        <p14:creationId xmlns:p14="http://schemas.microsoft.com/office/powerpoint/2010/main" val="31036377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3826" y="703816"/>
            <a:ext cx="10363200" cy="1066800"/>
          </a:xfrm>
        </p:spPr>
        <p:txBody>
          <a:bodyPr/>
          <a:lstStyle/>
          <a:p>
            <a:r>
              <a:rPr lang="en-GB" sz="3200" dirty="0"/>
              <a:t>Works Cited</a:t>
            </a:r>
          </a:p>
        </p:txBody>
      </p:sp>
      <p:sp>
        <p:nvSpPr>
          <p:cNvPr id="6" name="Content Placeholder 5"/>
          <p:cNvSpPr>
            <a:spLocks noGrp="1"/>
          </p:cNvSpPr>
          <p:nvPr>
            <p:ph idx="1"/>
          </p:nvPr>
        </p:nvSpPr>
        <p:spPr>
          <a:xfrm>
            <a:off x="1418194" y="1770616"/>
            <a:ext cx="10559441" cy="4881802"/>
          </a:xfrm>
        </p:spPr>
        <p:txBody>
          <a:bodyPr>
            <a:normAutofit/>
          </a:bodyPr>
          <a:lstStyle/>
          <a:p>
            <a:r>
              <a:rPr lang="en-US" sz="2400" dirty="0"/>
              <a:t>Harris, J. (2015). </a:t>
            </a:r>
            <a:r>
              <a:rPr lang="en-US" sz="2400" i="1" dirty="0"/>
              <a:t>Writer’s Manifesto. </a:t>
            </a:r>
            <a:r>
              <a:rPr lang="en-US" sz="2400" dirty="0"/>
              <a:t>Manchester Literature Festival journal</a:t>
            </a:r>
            <a:r>
              <a:rPr lang="en-US" sz="2400" i="1" dirty="0"/>
              <a:t>. Manchester. Arts Council Press. </a:t>
            </a:r>
          </a:p>
          <a:p>
            <a:r>
              <a:rPr lang="en-US" sz="2400" dirty="0"/>
              <a:t>HEA Academy (2017). </a:t>
            </a:r>
            <a:r>
              <a:rPr lang="en-US" sz="2400" i="1" dirty="0"/>
              <a:t>Transference Models of Learning. </a:t>
            </a:r>
            <a:r>
              <a:rPr lang="en-US" sz="2400" dirty="0"/>
              <a:t>London. </a:t>
            </a:r>
          </a:p>
          <a:p>
            <a:r>
              <a:rPr lang="en-GB" sz="2400" dirty="0"/>
              <a:t>Jubilee Centre for Character and Virtues (2014). </a:t>
            </a:r>
            <a:r>
              <a:rPr lang="en-GB" sz="2400" i="1" dirty="0"/>
              <a:t>Statement on Youth Social Action and Character Development. </a:t>
            </a:r>
            <a:r>
              <a:rPr lang="en-GB" sz="2400" dirty="0"/>
              <a:t>Birmingham. University of Birmingham Press. </a:t>
            </a:r>
            <a:endParaRPr lang="en-US" sz="2400" dirty="0"/>
          </a:p>
          <a:p>
            <a:r>
              <a:rPr lang="en-US" sz="2400" dirty="0"/>
              <a:t>NDSU (2018). </a:t>
            </a:r>
            <a:r>
              <a:rPr lang="en-US" sz="2400" i="1" dirty="0"/>
              <a:t>NDSU Creative Writing Department Handbook. </a:t>
            </a:r>
            <a:r>
              <a:rPr lang="en-US" sz="2400" dirty="0"/>
              <a:t>North Dakota State University. USA. </a:t>
            </a:r>
          </a:p>
        </p:txBody>
      </p:sp>
    </p:spTree>
    <p:extLst>
      <p:ext uri="{BB962C8B-B14F-4D97-AF65-F5344CB8AC3E}">
        <p14:creationId xmlns:p14="http://schemas.microsoft.com/office/powerpoint/2010/main" val="14739939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3FE1F6-A37B-C141-B29A-859ABFB04B95}"/>
              </a:ext>
            </a:extLst>
          </p:cNvPr>
          <p:cNvSpPr>
            <a:spLocks noGrp="1"/>
          </p:cNvSpPr>
          <p:nvPr>
            <p:ph type="ctrTitle"/>
          </p:nvPr>
        </p:nvSpPr>
        <p:spPr>
          <a:xfrm>
            <a:off x="376359" y="5174661"/>
            <a:ext cx="8975258" cy="2008724"/>
          </a:xfrm>
        </p:spPr>
        <p:txBody>
          <a:bodyPr>
            <a:normAutofit fontScale="90000"/>
          </a:bodyPr>
          <a:lstStyle/>
          <a:p>
            <a:pPr algn="just"/>
            <a:r>
              <a:rPr lang="en-US" dirty="0"/>
              <a:t/>
            </a:r>
            <a:br>
              <a:rPr lang="en-US" dirty="0"/>
            </a:br>
            <a:r>
              <a:rPr lang="en-US" dirty="0"/>
              <a:t/>
            </a:r>
            <a:br>
              <a:rPr lang="en-US" dirty="0"/>
            </a:br>
            <a:r>
              <a:rPr lang="en-US" dirty="0" smtClean="0"/>
              <a:t/>
            </a:r>
            <a:br>
              <a:rPr lang="en-US" dirty="0" smtClean="0"/>
            </a:br>
            <a:r>
              <a:rPr lang="en-US" dirty="0" smtClean="0"/>
              <a:t>Aim</a:t>
            </a:r>
            <a:r>
              <a:rPr lang="en-US" dirty="0"/>
              <a:t/>
            </a:r>
            <a:br>
              <a:rPr lang="en-US" dirty="0"/>
            </a:br>
            <a:r>
              <a:rPr lang="en-GB" sz="2800" dirty="0" smtClean="0"/>
              <a:t>This </a:t>
            </a:r>
            <a:r>
              <a:rPr lang="en-GB" sz="2800" dirty="0"/>
              <a:t>interactive session aims to immerse you in a series of critical and creative exercises, using an established model in creative writing practice (Harris, 2015) to help develop your emerging teacher identity. </a:t>
            </a:r>
            <a:br>
              <a:rPr lang="en-GB" sz="2800" dirty="0"/>
            </a:br>
            <a:r>
              <a:rPr lang="en-US" dirty="0"/>
              <a:t/>
            </a:r>
            <a:br>
              <a:rPr lang="en-US" dirty="0"/>
            </a:br>
            <a:r>
              <a:rPr lang="en-US" dirty="0"/>
              <a:t/>
            </a:r>
            <a:br>
              <a:rPr lang="en-US" dirty="0"/>
            </a:b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26980990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0F2F13-DA42-5C44-B8C7-2714A19B971A}"/>
              </a:ext>
            </a:extLst>
          </p:cNvPr>
          <p:cNvSpPr>
            <a:spLocks noGrp="1"/>
          </p:cNvSpPr>
          <p:nvPr>
            <p:ph type="title"/>
          </p:nvPr>
        </p:nvSpPr>
        <p:spPr>
          <a:xfrm>
            <a:off x="512551" y="747215"/>
            <a:ext cx="10363200" cy="1066800"/>
          </a:xfrm>
        </p:spPr>
        <p:txBody>
          <a:bodyPr>
            <a:normAutofit fontScale="90000"/>
          </a:bodyPr>
          <a:lstStyle/>
          <a:p>
            <a:pPr algn="ctr"/>
            <a:r>
              <a:rPr lang="en-US" dirty="0"/>
              <a:t>Transference Model </a:t>
            </a:r>
            <a:br>
              <a:rPr lang="en-US" dirty="0"/>
            </a:br>
            <a:r>
              <a:rPr lang="en-US" dirty="0"/>
              <a:t/>
            </a:r>
            <a:br>
              <a:rPr lang="en-US" dirty="0"/>
            </a:br>
            <a:endParaRPr lang="en-US" dirty="0"/>
          </a:p>
        </p:txBody>
      </p:sp>
      <p:sp>
        <p:nvSpPr>
          <p:cNvPr id="3" name="Content Placeholder 2">
            <a:extLst>
              <a:ext uri="{FF2B5EF4-FFF2-40B4-BE49-F238E27FC236}">
                <a16:creationId xmlns:a16="http://schemas.microsoft.com/office/drawing/2014/main" xmlns="" id="{0524D82C-9346-934F-B159-275AE97E1C4D}"/>
              </a:ext>
            </a:extLst>
          </p:cNvPr>
          <p:cNvSpPr>
            <a:spLocks noGrp="1"/>
          </p:cNvSpPr>
          <p:nvPr>
            <p:ph sz="half" idx="1"/>
          </p:nvPr>
        </p:nvSpPr>
        <p:spPr>
          <a:xfrm>
            <a:off x="679360" y="1375402"/>
            <a:ext cx="5383241" cy="4173628"/>
          </a:xfrm>
        </p:spPr>
        <p:txBody>
          <a:bodyPr>
            <a:normAutofit lnSpcReduction="10000"/>
          </a:bodyPr>
          <a:lstStyle/>
          <a:p>
            <a:r>
              <a:rPr lang="en-US" dirty="0">
                <a:solidFill>
                  <a:srgbClr val="00B0F0"/>
                </a:solidFill>
              </a:rPr>
              <a:t>Interdisciplinary discourse</a:t>
            </a:r>
          </a:p>
          <a:p>
            <a:r>
              <a:rPr lang="en-US" dirty="0">
                <a:solidFill>
                  <a:srgbClr val="FFC000"/>
                </a:solidFill>
              </a:rPr>
              <a:t>Deepens learning experience</a:t>
            </a:r>
          </a:p>
          <a:p>
            <a:r>
              <a:rPr lang="en-US" dirty="0">
                <a:solidFill>
                  <a:srgbClr val="92D050"/>
                </a:solidFill>
              </a:rPr>
              <a:t>Highly personalized</a:t>
            </a:r>
          </a:p>
          <a:p>
            <a:r>
              <a:rPr lang="en-US" dirty="0">
                <a:solidFill>
                  <a:srgbClr val="7030A0"/>
                </a:solidFill>
              </a:rPr>
              <a:t>Promotes creativity and criticality </a:t>
            </a:r>
          </a:p>
          <a:p>
            <a:r>
              <a:rPr lang="en-US" dirty="0">
                <a:solidFill>
                  <a:srgbClr val="FF0000"/>
                </a:solidFill>
              </a:rPr>
              <a:t>Promotes reflection (self actualization)</a:t>
            </a:r>
          </a:p>
          <a:p>
            <a:r>
              <a:rPr lang="en-US" dirty="0">
                <a:solidFill>
                  <a:schemeClr val="accent5">
                    <a:lumMod val="75000"/>
                  </a:schemeClr>
                </a:solidFill>
              </a:rPr>
              <a:t>Innovative discoveries  </a:t>
            </a:r>
          </a:p>
          <a:p>
            <a:pPr marL="0" indent="0">
              <a:buNone/>
            </a:pPr>
            <a:endParaRPr lang="en-US" dirty="0"/>
          </a:p>
          <a:p>
            <a:pPr marL="0" indent="0">
              <a:buNone/>
            </a:pPr>
            <a:r>
              <a:rPr lang="en-US" dirty="0"/>
              <a:t>  </a:t>
            </a:r>
          </a:p>
        </p:txBody>
      </p:sp>
      <p:sp>
        <p:nvSpPr>
          <p:cNvPr id="4" name="Content Placeholder 3">
            <a:extLst>
              <a:ext uri="{FF2B5EF4-FFF2-40B4-BE49-F238E27FC236}">
                <a16:creationId xmlns:a16="http://schemas.microsoft.com/office/drawing/2014/main" xmlns="" id="{E4DBF40C-0BB7-0A46-827A-BD0D8834E514}"/>
              </a:ext>
            </a:extLst>
          </p:cNvPr>
          <p:cNvSpPr>
            <a:spLocks noGrp="1"/>
          </p:cNvSpPr>
          <p:nvPr>
            <p:ph sz="half" idx="2"/>
          </p:nvPr>
        </p:nvSpPr>
        <p:spPr>
          <a:xfrm>
            <a:off x="6156657" y="1277632"/>
            <a:ext cx="5116395" cy="4506036"/>
          </a:xfrm>
        </p:spPr>
        <p:txBody>
          <a:bodyPr>
            <a:normAutofit lnSpcReduction="10000"/>
          </a:bodyPr>
          <a:lstStyle/>
          <a:p>
            <a:r>
              <a:rPr lang="en-US" dirty="0"/>
              <a:t>BA CREATIVE WRITING AND ART HISTORY</a:t>
            </a:r>
          </a:p>
          <a:p>
            <a:r>
              <a:rPr lang="en-US" dirty="0"/>
              <a:t>LITERATURE (CHILDREN’S) AND CREATIVE WRITING </a:t>
            </a:r>
          </a:p>
          <a:p>
            <a:r>
              <a:rPr lang="en-US" dirty="0"/>
              <a:t>CREATIVE STUDIES AND ENGLISH LANGUAGE</a:t>
            </a:r>
          </a:p>
          <a:p>
            <a:r>
              <a:rPr lang="en-US" dirty="0"/>
              <a:t>CREATIVE AND CRITICAL WRITING</a:t>
            </a:r>
          </a:p>
          <a:p>
            <a:pPr marL="0" indent="0">
              <a:buNone/>
            </a:pPr>
            <a:endParaRPr lang="en-US" dirty="0"/>
          </a:p>
          <a:p>
            <a:pPr marL="0" indent="0">
              <a:buNone/>
            </a:pPr>
            <a:r>
              <a:rPr lang="en-US" dirty="0"/>
              <a:t>                    (HEA, 2017)</a:t>
            </a:r>
          </a:p>
        </p:txBody>
      </p:sp>
    </p:spTree>
    <p:extLst>
      <p:ext uri="{BB962C8B-B14F-4D97-AF65-F5344CB8AC3E}">
        <p14:creationId xmlns:p14="http://schemas.microsoft.com/office/powerpoint/2010/main" val="41055194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44EEBC-65A4-EE4D-8A9E-A0397ECFB794}"/>
              </a:ext>
            </a:extLst>
          </p:cNvPr>
          <p:cNvSpPr>
            <a:spLocks noGrp="1"/>
          </p:cNvSpPr>
          <p:nvPr>
            <p:ph type="title"/>
          </p:nvPr>
        </p:nvSpPr>
        <p:spPr/>
        <p:txBody>
          <a:bodyPr/>
          <a:lstStyle/>
          <a:p>
            <a:pPr algn="ctr"/>
            <a:r>
              <a:rPr lang="en-US" dirty="0"/>
              <a:t>Famous Manifestos</a:t>
            </a:r>
          </a:p>
        </p:txBody>
      </p:sp>
      <p:pic>
        <p:nvPicPr>
          <p:cNvPr id="9" name="Content Placeholder 8">
            <a:extLst>
              <a:ext uri="{FF2B5EF4-FFF2-40B4-BE49-F238E27FC236}">
                <a16:creationId xmlns:a16="http://schemas.microsoft.com/office/drawing/2014/main" xmlns="" id="{EED1670E-8EF3-8E4C-9B77-1CF549E1A10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1" y="1839427"/>
            <a:ext cx="2457115" cy="3955955"/>
          </a:xfrm>
          <a:ln>
            <a:solidFill>
              <a:schemeClr val="accent1"/>
            </a:solidFill>
          </a:ln>
        </p:spPr>
        <p:style>
          <a:lnRef idx="2">
            <a:schemeClr val="accent1"/>
          </a:lnRef>
          <a:fillRef idx="1">
            <a:schemeClr val="lt1"/>
          </a:fillRef>
          <a:effectRef idx="0">
            <a:schemeClr val="accent1"/>
          </a:effectRef>
          <a:fontRef idx="minor">
            <a:schemeClr val="dk1"/>
          </a:fontRef>
        </p:style>
      </p:pic>
      <p:pic>
        <p:nvPicPr>
          <p:cNvPr id="11" name="Picture 10">
            <a:extLst>
              <a:ext uri="{FF2B5EF4-FFF2-40B4-BE49-F238E27FC236}">
                <a16:creationId xmlns:a16="http://schemas.microsoft.com/office/drawing/2014/main" xmlns="" id="{4CBDE2D0-DF83-854E-AEA4-C15F9C32E0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7280" y="1891677"/>
            <a:ext cx="2331720" cy="3591136"/>
          </a:xfrm>
          <a:prstGeom prst="rect">
            <a:avLst/>
          </a:prstGeom>
          <a:ln>
            <a:solidFill>
              <a:schemeClr val="accent1"/>
            </a:solidFill>
          </a:ln>
        </p:spPr>
      </p:pic>
      <p:pic>
        <p:nvPicPr>
          <p:cNvPr id="13" name="Picture 12">
            <a:extLst>
              <a:ext uri="{FF2B5EF4-FFF2-40B4-BE49-F238E27FC236}">
                <a16:creationId xmlns:a16="http://schemas.microsoft.com/office/drawing/2014/main" xmlns="" id="{924CD386-0402-C847-80BB-F063EE325C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2777" y="2122724"/>
            <a:ext cx="3757699" cy="2897587"/>
          </a:xfrm>
          <a:prstGeom prst="rect">
            <a:avLst/>
          </a:prstGeom>
          <a:ln>
            <a:solidFill>
              <a:schemeClr val="accent1"/>
            </a:solidFill>
          </a:ln>
        </p:spPr>
      </p:pic>
    </p:spTree>
    <p:extLst>
      <p:ext uri="{BB962C8B-B14F-4D97-AF65-F5344CB8AC3E}">
        <p14:creationId xmlns:p14="http://schemas.microsoft.com/office/powerpoint/2010/main" val="16976724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Oval 2">
            <a:extLst>
              <a:ext uri="{FF2B5EF4-FFF2-40B4-BE49-F238E27FC236}">
                <a16:creationId xmlns:a16="http://schemas.microsoft.com/office/drawing/2014/main" xmlns="" id="{AEBF0206-0B5F-F14E-AB9A-0837CFF01103}"/>
              </a:ext>
            </a:extLst>
          </p:cNvPr>
          <p:cNvSpPr>
            <a:spLocks noChangeArrowheads="1"/>
          </p:cNvSpPr>
          <p:nvPr/>
        </p:nvSpPr>
        <p:spPr bwMode="auto">
          <a:xfrm>
            <a:off x="4572000" y="2133600"/>
            <a:ext cx="2743200" cy="2590800"/>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5" name="desk1">
            <a:extLst>
              <a:ext uri="{FF2B5EF4-FFF2-40B4-BE49-F238E27FC236}">
                <a16:creationId xmlns:a16="http://schemas.microsoft.com/office/drawing/2014/main" xmlns="" id="{29772B91-70B1-8C46-9E52-D13EF935CD62}"/>
              </a:ext>
            </a:extLst>
          </p:cNvPr>
          <p:cNvSpPr>
            <a:spLocks noEditPoints="1" noChangeArrowheads="1"/>
          </p:cNvSpPr>
          <p:nvPr/>
        </p:nvSpPr>
        <p:spPr bwMode="auto">
          <a:xfrm rot="19178503">
            <a:off x="6934203" y="1828800"/>
            <a:ext cx="2165351" cy="452438"/>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2147483647 h 21600"/>
              <a:gd name="T12" fmla="*/ 2147483647 w 21600"/>
              <a:gd name="T13" fmla="*/ 2147483647 h 21600"/>
              <a:gd name="T14" fmla="*/ 0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8196" name="desk1">
            <a:extLst>
              <a:ext uri="{FF2B5EF4-FFF2-40B4-BE49-F238E27FC236}">
                <a16:creationId xmlns:a16="http://schemas.microsoft.com/office/drawing/2014/main" xmlns="" id="{842E2D65-63C5-2B46-9674-33DF4CC4BEB6}"/>
              </a:ext>
            </a:extLst>
          </p:cNvPr>
          <p:cNvSpPr>
            <a:spLocks noEditPoints="1" noChangeArrowheads="1"/>
          </p:cNvSpPr>
          <p:nvPr/>
        </p:nvSpPr>
        <p:spPr bwMode="auto">
          <a:xfrm rot="16200000">
            <a:off x="5010944" y="932661"/>
            <a:ext cx="1860550" cy="452439"/>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2147483647 h 21600"/>
              <a:gd name="T12" fmla="*/ 2147483647 w 21600"/>
              <a:gd name="T13" fmla="*/ 2147483647 h 21600"/>
              <a:gd name="T14" fmla="*/ 0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8197" name="desk1">
            <a:extLst>
              <a:ext uri="{FF2B5EF4-FFF2-40B4-BE49-F238E27FC236}">
                <a16:creationId xmlns:a16="http://schemas.microsoft.com/office/drawing/2014/main" xmlns="" id="{A48EA3E6-4DE4-AD43-98DE-BCCB3646C5AE}"/>
              </a:ext>
            </a:extLst>
          </p:cNvPr>
          <p:cNvSpPr>
            <a:spLocks noEditPoints="1" noChangeArrowheads="1"/>
          </p:cNvSpPr>
          <p:nvPr/>
        </p:nvSpPr>
        <p:spPr bwMode="auto">
          <a:xfrm rot="725801">
            <a:off x="2438403" y="2438400"/>
            <a:ext cx="2165351" cy="304800"/>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2147483647 h 21600"/>
              <a:gd name="T12" fmla="*/ 2147483647 w 21600"/>
              <a:gd name="T13" fmla="*/ 2147483647 h 21600"/>
              <a:gd name="T14" fmla="*/ 0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8198" name="desk1">
            <a:extLst>
              <a:ext uri="{FF2B5EF4-FFF2-40B4-BE49-F238E27FC236}">
                <a16:creationId xmlns:a16="http://schemas.microsoft.com/office/drawing/2014/main" xmlns="" id="{05E44680-D4ED-7C47-9BA4-BDD3AF114E9E}"/>
              </a:ext>
            </a:extLst>
          </p:cNvPr>
          <p:cNvSpPr>
            <a:spLocks noEditPoints="1" noChangeArrowheads="1"/>
          </p:cNvSpPr>
          <p:nvPr/>
        </p:nvSpPr>
        <p:spPr bwMode="auto">
          <a:xfrm rot="13055881">
            <a:off x="6705600" y="4800600"/>
            <a:ext cx="2165351" cy="452438"/>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2147483647 h 21600"/>
              <a:gd name="T12" fmla="*/ 2147483647 w 21600"/>
              <a:gd name="T13" fmla="*/ 2147483647 h 21600"/>
              <a:gd name="T14" fmla="*/ 0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8199" name="desk1">
            <a:extLst>
              <a:ext uri="{FF2B5EF4-FFF2-40B4-BE49-F238E27FC236}">
                <a16:creationId xmlns:a16="http://schemas.microsoft.com/office/drawing/2014/main" xmlns="" id="{448A6ECE-08E8-6F41-B492-D62C2F8E79CC}"/>
              </a:ext>
            </a:extLst>
          </p:cNvPr>
          <p:cNvSpPr>
            <a:spLocks noEditPoints="1" noChangeArrowheads="1"/>
          </p:cNvSpPr>
          <p:nvPr/>
        </p:nvSpPr>
        <p:spPr bwMode="auto">
          <a:xfrm rot="19035494">
            <a:off x="2971803" y="4876800"/>
            <a:ext cx="2165351" cy="452438"/>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2147483647 h 21600"/>
              <a:gd name="T12" fmla="*/ 2147483647 w 21600"/>
              <a:gd name="T13" fmla="*/ 2147483647 h 21600"/>
              <a:gd name="T14" fmla="*/ 0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8200" name="desk1">
            <a:extLst>
              <a:ext uri="{FF2B5EF4-FFF2-40B4-BE49-F238E27FC236}">
                <a16:creationId xmlns:a16="http://schemas.microsoft.com/office/drawing/2014/main" xmlns="" id="{FF26AFAD-E6D3-F54C-AB92-92E2EC9141BB}"/>
              </a:ext>
            </a:extLst>
          </p:cNvPr>
          <p:cNvSpPr>
            <a:spLocks noEditPoints="1" noChangeArrowheads="1"/>
          </p:cNvSpPr>
          <p:nvPr/>
        </p:nvSpPr>
        <p:spPr bwMode="auto">
          <a:xfrm rot="16200000">
            <a:off x="5103019" y="5488786"/>
            <a:ext cx="1828800" cy="452439"/>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2147483647 h 21600"/>
              <a:gd name="T12" fmla="*/ 2147483647 w 21600"/>
              <a:gd name="T13" fmla="*/ 2147483647 h 21600"/>
              <a:gd name="T14" fmla="*/ 0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0489" name="Text Box 9">
            <a:extLst>
              <a:ext uri="{FF2B5EF4-FFF2-40B4-BE49-F238E27FC236}">
                <a16:creationId xmlns:a16="http://schemas.microsoft.com/office/drawing/2014/main" xmlns="" id="{4A527A0A-DC61-074D-8AD4-44BFEBD843A3}"/>
              </a:ext>
            </a:extLst>
          </p:cNvPr>
          <p:cNvSpPr txBox="1">
            <a:spLocks noChangeArrowheads="1"/>
          </p:cNvSpPr>
          <p:nvPr/>
        </p:nvSpPr>
        <p:spPr bwMode="auto">
          <a:xfrm rot="19095846">
            <a:off x="7452745" y="1979585"/>
            <a:ext cx="29649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000"/>
              <a:t>The honoring of tradition</a:t>
            </a:r>
          </a:p>
        </p:txBody>
      </p:sp>
      <p:sp>
        <p:nvSpPr>
          <p:cNvPr id="8202" name="Text Box 10">
            <a:extLst>
              <a:ext uri="{FF2B5EF4-FFF2-40B4-BE49-F238E27FC236}">
                <a16:creationId xmlns:a16="http://schemas.microsoft.com/office/drawing/2014/main" xmlns="" id="{05B9706E-2270-7044-A0BC-B5222456ED20}"/>
              </a:ext>
            </a:extLst>
          </p:cNvPr>
          <p:cNvSpPr txBox="1">
            <a:spLocks noChangeArrowheads="1"/>
          </p:cNvSpPr>
          <p:nvPr/>
        </p:nvSpPr>
        <p:spPr bwMode="auto">
          <a:xfrm rot="18198648">
            <a:off x="3849611" y="5434520"/>
            <a:ext cx="1871827"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3200">
                <a:solidFill>
                  <a:schemeClr val="bg1"/>
                </a:solidFill>
              </a:rPr>
              <a:t>Formalist</a:t>
            </a:r>
          </a:p>
        </p:txBody>
      </p:sp>
      <p:sp>
        <p:nvSpPr>
          <p:cNvPr id="8203" name="Text Box 11">
            <a:extLst>
              <a:ext uri="{FF2B5EF4-FFF2-40B4-BE49-F238E27FC236}">
                <a16:creationId xmlns:a16="http://schemas.microsoft.com/office/drawing/2014/main" xmlns="" id="{24AB6DA0-D6EB-9446-8856-7A1E4C4E1AB6}"/>
              </a:ext>
            </a:extLst>
          </p:cNvPr>
          <p:cNvSpPr txBox="1">
            <a:spLocks noChangeArrowheads="1"/>
          </p:cNvSpPr>
          <p:nvPr/>
        </p:nvSpPr>
        <p:spPr bwMode="auto">
          <a:xfrm rot="18333640">
            <a:off x="6314997" y="1140332"/>
            <a:ext cx="1871827"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3200">
                <a:solidFill>
                  <a:schemeClr val="bg1"/>
                </a:solidFill>
              </a:rPr>
              <a:t>Formalist</a:t>
            </a:r>
          </a:p>
        </p:txBody>
      </p:sp>
      <p:sp>
        <p:nvSpPr>
          <p:cNvPr id="8204" name="Text Box 12">
            <a:extLst>
              <a:ext uri="{FF2B5EF4-FFF2-40B4-BE49-F238E27FC236}">
                <a16:creationId xmlns:a16="http://schemas.microsoft.com/office/drawing/2014/main" xmlns="" id="{1FB9C8B8-4C24-1E43-B8C0-4407BA3AD3CF}"/>
              </a:ext>
            </a:extLst>
          </p:cNvPr>
          <p:cNvSpPr txBox="1">
            <a:spLocks noChangeArrowheads="1"/>
          </p:cNvSpPr>
          <p:nvPr/>
        </p:nvSpPr>
        <p:spPr bwMode="auto">
          <a:xfrm>
            <a:off x="2514606" y="3352800"/>
            <a:ext cx="1871827"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3200">
                <a:solidFill>
                  <a:schemeClr val="bg1"/>
                </a:solidFill>
              </a:rPr>
              <a:t>Formalist</a:t>
            </a:r>
          </a:p>
        </p:txBody>
      </p:sp>
      <p:sp>
        <p:nvSpPr>
          <p:cNvPr id="8205" name="Text Box 13">
            <a:extLst>
              <a:ext uri="{FF2B5EF4-FFF2-40B4-BE49-F238E27FC236}">
                <a16:creationId xmlns:a16="http://schemas.microsoft.com/office/drawing/2014/main" xmlns="" id="{AFB04535-E8D6-0747-8422-06FF4329B7E0}"/>
              </a:ext>
            </a:extLst>
          </p:cNvPr>
          <p:cNvSpPr txBox="1">
            <a:spLocks noChangeArrowheads="1"/>
          </p:cNvSpPr>
          <p:nvPr/>
        </p:nvSpPr>
        <p:spPr bwMode="auto">
          <a:xfrm rot="622460">
            <a:off x="5410203" y="2968699"/>
            <a:ext cx="1087439" cy="707886"/>
          </a:xfrm>
          <a:prstGeom prst="rect">
            <a:avLst/>
          </a:prstGeom>
          <a:solidFill>
            <a:srgbClr val="DE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4000" b="1">
                <a:solidFill>
                  <a:schemeClr val="bg1"/>
                </a:solidFill>
              </a:rPr>
              <a:t>Art</a:t>
            </a:r>
          </a:p>
        </p:txBody>
      </p:sp>
      <p:sp>
        <p:nvSpPr>
          <p:cNvPr id="20494" name="Text Box 14">
            <a:extLst>
              <a:ext uri="{FF2B5EF4-FFF2-40B4-BE49-F238E27FC236}">
                <a16:creationId xmlns:a16="http://schemas.microsoft.com/office/drawing/2014/main" xmlns="" id="{1FD71B54-AC4A-7740-9D66-E1957EC3B216}"/>
              </a:ext>
            </a:extLst>
          </p:cNvPr>
          <p:cNvSpPr txBox="1">
            <a:spLocks noChangeArrowheads="1"/>
          </p:cNvSpPr>
          <p:nvPr/>
        </p:nvSpPr>
        <p:spPr bwMode="auto">
          <a:xfrm rot="18566237">
            <a:off x="4025905" y="5111926"/>
            <a:ext cx="179387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000"/>
              <a:t>Expression that is wide-open and free</a:t>
            </a:r>
          </a:p>
        </p:txBody>
      </p:sp>
      <p:sp>
        <p:nvSpPr>
          <p:cNvPr id="20495" name="Text Box 15">
            <a:extLst>
              <a:ext uri="{FF2B5EF4-FFF2-40B4-BE49-F238E27FC236}">
                <a16:creationId xmlns:a16="http://schemas.microsoft.com/office/drawing/2014/main" xmlns="" id="{6951DAD0-01C0-1A42-976C-1F6BF8FDDC1F}"/>
              </a:ext>
            </a:extLst>
          </p:cNvPr>
          <p:cNvSpPr txBox="1">
            <a:spLocks noChangeArrowheads="1"/>
          </p:cNvSpPr>
          <p:nvPr/>
        </p:nvSpPr>
        <p:spPr bwMode="auto">
          <a:xfrm>
            <a:off x="1828805" y="2743207"/>
            <a:ext cx="253206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000"/>
              <a:t>A pile of crap; a hoax; excuse for not having a REAL job</a:t>
            </a:r>
          </a:p>
        </p:txBody>
      </p:sp>
      <p:sp>
        <p:nvSpPr>
          <p:cNvPr id="20496" name="Text Box 16">
            <a:extLst>
              <a:ext uri="{FF2B5EF4-FFF2-40B4-BE49-F238E27FC236}">
                <a16:creationId xmlns:a16="http://schemas.microsoft.com/office/drawing/2014/main" xmlns="" id="{EEEA69B8-0417-1048-AF40-D9C45C14A49F}"/>
              </a:ext>
            </a:extLst>
          </p:cNvPr>
          <p:cNvSpPr txBox="1">
            <a:spLocks noChangeArrowheads="1"/>
          </p:cNvSpPr>
          <p:nvPr/>
        </p:nvSpPr>
        <p:spPr bwMode="auto">
          <a:xfrm rot="3549717">
            <a:off x="3444087" y="1354597"/>
            <a:ext cx="23780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200"/>
              <a:t>A commodity</a:t>
            </a:r>
          </a:p>
        </p:txBody>
      </p:sp>
      <p:sp>
        <p:nvSpPr>
          <p:cNvPr id="20497" name="Text Box 17">
            <a:extLst>
              <a:ext uri="{FF2B5EF4-FFF2-40B4-BE49-F238E27FC236}">
                <a16:creationId xmlns:a16="http://schemas.microsoft.com/office/drawing/2014/main" xmlns="" id="{4A314A20-1E5C-484E-AA72-462417AD90AD}"/>
              </a:ext>
            </a:extLst>
          </p:cNvPr>
          <p:cNvSpPr txBox="1">
            <a:spLocks noChangeArrowheads="1"/>
          </p:cNvSpPr>
          <p:nvPr/>
        </p:nvSpPr>
        <p:spPr bwMode="auto">
          <a:xfrm rot="2082314">
            <a:off x="7162804" y="4572000"/>
            <a:ext cx="27670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a:t>The subversion of tradition</a:t>
            </a:r>
          </a:p>
        </p:txBody>
      </p:sp>
      <p:sp>
        <p:nvSpPr>
          <p:cNvPr id="20498" name="Text Box 18">
            <a:extLst>
              <a:ext uri="{FF2B5EF4-FFF2-40B4-BE49-F238E27FC236}">
                <a16:creationId xmlns:a16="http://schemas.microsoft.com/office/drawing/2014/main" xmlns="" id="{D29D58C1-4FB5-DE48-A510-52E375358956}"/>
              </a:ext>
            </a:extLst>
          </p:cNvPr>
          <p:cNvSpPr txBox="1">
            <a:spLocks noChangeArrowheads="1"/>
          </p:cNvSpPr>
          <p:nvPr/>
        </p:nvSpPr>
        <p:spPr bwMode="auto">
          <a:xfrm rot="3199070">
            <a:off x="6247606" y="5329213"/>
            <a:ext cx="2211388"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a:t>  </a:t>
            </a:r>
            <a:r>
              <a:rPr lang="en-US" altLang="en-US" sz="1700"/>
              <a:t>Self-expression; solely for self ; exploration of one’s unique vision</a:t>
            </a:r>
          </a:p>
        </p:txBody>
      </p:sp>
      <p:sp>
        <p:nvSpPr>
          <p:cNvPr id="8211" name="desk1">
            <a:extLst>
              <a:ext uri="{FF2B5EF4-FFF2-40B4-BE49-F238E27FC236}">
                <a16:creationId xmlns:a16="http://schemas.microsoft.com/office/drawing/2014/main" xmlns="" id="{9BBBAC05-D466-BF40-ABDE-84191CA929E0}"/>
              </a:ext>
            </a:extLst>
          </p:cNvPr>
          <p:cNvSpPr>
            <a:spLocks noEditPoints="1" noChangeArrowheads="1"/>
          </p:cNvSpPr>
          <p:nvPr/>
        </p:nvSpPr>
        <p:spPr bwMode="auto">
          <a:xfrm rot="9763110">
            <a:off x="7391403" y="3124200"/>
            <a:ext cx="2165351" cy="152400"/>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1332327035 h 21600"/>
              <a:gd name="T12" fmla="*/ 2147483647 w 21600"/>
              <a:gd name="T13" fmla="*/ 2147483647 h 21600"/>
              <a:gd name="T14" fmla="*/ 0 w 21600"/>
              <a:gd name="T15" fmla="*/ 1332327035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0500" name="Text Box 20">
            <a:extLst>
              <a:ext uri="{FF2B5EF4-FFF2-40B4-BE49-F238E27FC236}">
                <a16:creationId xmlns:a16="http://schemas.microsoft.com/office/drawing/2014/main" xmlns="" id="{AA5EA7AA-C283-F847-9FAA-A2FD6EFB9404}"/>
              </a:ext>
            </a:extLst>
          </p:cNvPr>
          <p:cNvSpPr txBox="1">
            <a:spLocks noChangeArrowheads="1"/>
          </p:cNvSpPr>
          <p:nvPr/>
        </p:nvSpPr>
        <p:spPr bwMode="auto">
          <a:xfrm rot="18543882">
            <a:off x="5984086" y="715444"/>
            <a:ext cx="275431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US" altLang="en-US" sz="2000"/>
              <a:t>Something produced solely for others; a means of pleasing an audience</a:t>
            </a:r>
          </a:p>
        </p:txBody>
      </p:sp>
      <p:sp>
        <p:nvSpPr>
          <p:cNvPr id="8213" name="desk1">
            <a:extLst>
              <a:ext uri="{FF2B5EF4-FFF2-40B4-BE49-F238E27FC236}">
                <a16:creationId xmlns:a16="http://schemas.microsoft.com/office/drawing/2014/main" xmlns="" id="{DECEF4CD-E956-8744-B678-9CD65144610E}"/>
              </a:ext>
            </a:extLst>
          </p:cNvPr>
          <p:cNvSpPr>
            <a:spLocks noEditPoints="1" noChangeArrowheads="1"/>
          </p:cNvSpPr>
          <p:nvPr/>
        </p:nvSpPr>
        <p:spPr bwMode="auto">
          <a:xfrm rot="9853155">
            <a:off x="2514603" y="3962400"/>
            <a:ext cx="2165351" cy="152400"/>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1332327035 h 21600"/>
              <a:gd name="T12" fmla="*/ 2147483647 w 21600"/>
              <a:gd name="T13" fmla="*/ 2147483647 h 21600"/>
              <a:gd name="T14" fmla="*/ 0 w 21600"/>
              <a:gd name="T15" fmla="*/ 1332327035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0502" name="Text Box 22">
            <a:extLst>
              <a:ext uri="{FF2B5EF4-FFF2-40B4-BE49-F238E27FC236}">
                <a16:creationId xmlns:a16="http://schemas.microsoft.com/office/drawing/2014/main" xmlns="" id="{8876D27D-5F0B-D348-8F66-7A85EB478DC0}"/>
              </a:ext>
            </a:extLst>
          </p:cNvPr>
          <p:cNvSpPr txBox="1">
            <a:spLocks noChangeArrowheads="1"/>
          </p:cNvSpPr>
          <p:nvPr/>
        </p:nvSpPr>
        <p:spPr bwMode="auto">
          <a:xfrm rot="19844516">
            <a:off x="1835151" y="4445074"/>
            <a:ext cx="2819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000"/>
              <a:t>Emotional or psychological therapy</a:t>
            </a:r>
          </a:p>
        </p:txBody>
      </p:sp>
      <p:sp>
        <p:nvSpPr>
          <p:cNvPr id="8215" name="Text Box 23">
            <a:extLst>
              <a:ext uri="{FF2B5EF4-FFF2-40B4-BE49-F238E27FC236}">
                <a16:creationId xmlns:a16="http://schemas.microsoft.com/office/drawing/2014/main" xmlns="" id="{569CD104-F2BC-144E-81ED-B8F4AF276E29}"/>
              </a:ext>
            </a:extLst>
          </p:cNvPr>
          <p:cNvSpPr txBox="1">
            <a:spLocks noChangeArrowheads="1"/>
          </p:cNvSpPr>
          <p:nvPr/>
        </p:nvSpPr>
        <p:spPr bwMode="auto">
          <a:xfrm rot="622460">
            <a:off x="5094288" y="2965881"/>
            <a:ext cx="1828800" cy="830997"/>
          </a:xfrm>
          <a:prstGeom prst="rect">
            <a:avLst/>
          </a:prstGeom>
          <a:solidFill>
            <a:srgbClr val="DE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solidFill>
                  <a:schemeClr val="bg1"/>
                </a:solidFill>
              </a:rPr>
              <a:t>Creative Writing</a:t>
            </a:r>
          </a:p>
        </p:txBody>
      </p:sp>
      <p:sp>
        <p:nvSpPr>
          <p:cNvPr id="20504" name="Text Box 24">
            <a:extLst>
              <a:ext uri="{FF2B5EF4-FFF2-40B4-BE49-F238E27FC236}">
                <a16:creationId xmlns:a16="http://schemas.microsoft.com/office/drawing/2014/main" xmlns="" id="{D5A1DDC4-BBD8-BD4E-B178-5E36D50DC91A}"/>
              </a:ext>
            </a:extLst>
          </p:cNvPr>
          <p:cNvSpPr txBox="1">
            <a:spLocks noChangeArrowheads="1"/>
          </p:cNvSpPr>
          <p:nvPr/>
        </p:nvSpPr>
        <p:spPr bwMode="auto">
          <a:xfrm>
            <a:off x="1019371" y="262248"/>
            <a:ext cx="17756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400" b="1" dirty="0" smtClean="0">
                <a:solidFill>
                  <a:srgbClr val="CC0000"/>
                </a:solidFill>
              </a:rPr>
              <a:t>Process …</a:t>
            </a:r>
            <a:endParaRPr lang="en-US" altLang="en-US" sz="2400" b="1" dirty="0">
              <a:solidFill>
                <a:srgbClr val="CC0000"/>
              </a:solidFill>
            </a:endParaRPr>
          </a:p>
        </p:txBody>
      </p:sp>
      <p:sp>
        <p:nvSpPr>
          <p:cNvPr id="20505" name="Text Box 25">
            <a:extLst>
              <a:ext uri="{FF2B5EF4-FFF2-40B4-BE49-F238E27FC236}">
                <a16:creationId xmlns:a16="http://schemas.microsoft.com/office/drawing/2014/main" xmlns="" id="{31CD4760-5520-634A-A9EC-7FDADBC073B8}"/>
              </a:ext>
            </a:extLst>
          </p:cNvPr>
          <p:cNvSpPr txBox="1">
            <a:spLocks noChangeArrowheads="1"/>
          </p:cNvSpPr>
          <p:nvPr/>
        </p:nvSpPr>
        <p:spPr bwMode="auto">
          <a:xfrm>
            <a:off x="9405919" y="5231869"/>
            <a:ext cx="17406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400" b="1" dirty="0" smtClean="0">
                <a:solidFill>
                  <a:srgbClr val="CC0000"/>
                </a:solidFill>
              </a:rPr>
              <a:t>… Product</a:t>
            </a:r>
            <a:endParaRPr lang="en-US" altLang="en-US" sz="2400" b="1" dirty="0">
              <a:solidFill>
                <a:srgbClr val="CC0000"/>
              </a:solidFill>
            </a:endParaRPr>
          </a:p>
        </p:txBody>
      </p:sp>
      <p:sp>
        <p:nvSpPr>
          <p:cNvPr id="8218" name="desk1">
            <a:extLst>
              <a:ext uri="{FF2B5EF4-FFF2-40B4-BE49-F238E27FC236}">
                <a16:creationId xmlns:a16="http://schemas.microsoft.com/office/drawing/2014/main" xmlns="" id="{41B0E50C-BB3D-6B4A-9B46-36102742A88F}"/>
              </a:ext>
            </a:extLst>
          </p:cNvPr>
          <p:cNvSpPr>
            <a:spLocks noEditPoints="1" noChangeArrowheads="1"/>
          </p:cNvSpPr>
          <p:nvPr/>
        </p:nvSpPr>
        <p:spPr bwMode="auto">
          <a:xfrm rot="13601081">
            <a:off x="3108325" y="1616075"/>
            <a:ext cx="2165350" cy="152400"/>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1332327035 h 21600"/>
              <a:gd name="T12" fmla="*/ 2147483647 w 21600"/>
              <a:gd name="T13" fmla="*/ 2147483647 h 21600"/>
              <a:gd name="T14" fmla="*/ 0 w 21600"/>
              <a:gd name="T15" fmla="*/ 1332327035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0507" name="Text Box 27">
            <a:extLst>
              <a:ext uri="{FF2B5EF4-FFF2-40B4-BE49-F238E27FC236}">
                <a16:creationId xmlns:a16="http://schemas.microsoft.com/office/drawing/2014/main" xmlns="" id="{A0BFDC40-8983-8B47-91B4-D05E14544F6E}"/>
              </a:ext>
            </a:extLst>
          </p:cNvPr>
          <p:cNvSpPr txBox="1">
            <a:spLocks noChangeArrowheads="1"/>
          </p:cNvSpPr>
          <p:nvPr/>
        </p:nvSpPr>
        <p:spPr bwMode="auto">
          <a:xfrm rot="2394746">
            <a:off x="2362201" y="1442284"/>
            <a:ext cx="237807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200"/>
              <a:t>Expression that is shaped and crafted</a:t>
            </a:r>
          </a:p>
        </p:txBody>
      </p:sp>
      <p:sp>
        <p:nvSpPr>
          <p:cNvPr id="8220" name="desk1">
            <a:extLst>
              <a:ext uri="{FF2B5EF4-FFF2-40B4-BE49-F238E27FC236}">
                <a16:creationId xmlns:a16="http://schemas.microsoft.com/office/drawing/2014/main" xmlns="" id="{43DF6355-2FC6-EC40-B3E2-8EE7C80CF2E7}"/>
              </a:ext>
            </a:extLst>
          </p:cNvPr>
          <p:cNvSpPr>
            <a:spLocks noEditPoints="1" noChangeArrowheads="1"/>
          </p:cNvSpPr>
          <p:nvPr/>
        </p:nvSpPr>
        <p:spPr bwMode="auto">
          <a:xfrm rot="14616731">
            <a:off x="3717925" y="1158875"/>
            <a:ext cx="2165350" cy="152400"/>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1332327035 h 21600"/>
              <a:gd name="T12" fmla="*/ 2147483647 w 21600"/>
              <a:gd name="T13" fmla="*/ 2147483647 h 21600"/>
              <a:gd name="T14" fmla="*/ 0 w 21600"/>
              <a:gd name="T15" fmla="*/ 1332327035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0509" name="Text Box 29">
            <a:extLst>
              <a:ext uri="{FF2B5EF4-FFF2-40B4-BE49-F238E27FC236}">
                <a16:creationId xmlns:a16="http://schemas.microsoft.com/office/drawing/2014/main" xmlns="" id="{053714E1-9DAA-D64A-A16B-B20E10097F6E}"/>
              </a:ext>
            </a:extLst>
          </p:cNvPr>
          <p:cNvSpPr txBox="1">
            <a:spLocks noChangeArrowheads="1"/>
          </p:cNvSpPr>
          <p:nvPr/>
        </p:nvSpPr>
        <p:spPr bwMode="auto">
          <a:xfrm rot="4299851">
            <a:off x="4083050" y="814945"/>
            <a:ext cx="237807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100"/>
              <a:t>A mysterious inborn talent</a:t>
            </a:r>
          </a:p>
        </p:txBody>
      </p:sp>
      <p:sp>
        <p:nvSpPr>
          <p:cNvPr id="8222" name="desk1">
            <a:extLst>
              <a:ext uri="{FF2B5EF4-FFF2-40B4-BE49-F238E27FC236}">
                <a16:creationId xmlns:a16="http://schemas.microsoft.com/office/drawing/2014/main" xmlns="" id="{72DD0D62-0EBC-6B4C-8B49-F7DF11B6C5D1}"/>
              </a:ext>
            </a:extLst>
          </p:cNvPr>
          <p:cNvSpPr>
            <a:spLocks noEditPoints="1" noChangeArrowheads="1"/>
          </p:cNvSpPr>
          <p:nvPr/>
        </p:nvSpPr>
        <p:spPr bwMode="auto">
          <a:xfrm rot="12450341">
            <a:off x="7467603" y="4191000"/>
            <a:ext cx="2165351" cy="152400"/>
          </a:xfrm>
          <a:custGeom>
            <a:avLst/>
            <a:gdLst>
              <a:gd name="T0" fmla="*/ 0 w 21600"/>
              <a:gd name="T1" fmla="*/ 0 h 21600"/>
              <a:gd name="T2" fmla="*/ 2147483647 w 21600"/>
              <a:gd name="T3" fmla="*/ 0 h 21600"/>
              <a:gd name="T4" fmla="*/ 2147483647 w 21600"/>
              <a:gd name="T5" fmla="*/ 2147483647 h 21600"/>
              <a:gd name="T6" fmla="*/ 0 w 21600"/>
              <a:gd name="T7" fmla="*/ 2147483647 h 21600"/>
              <a:gd name="T8" fmla="*/ 2147483647 w 21600"/>
              <a:gd name="T9" fmla="*/ 0 h 21600"/>
              <a:gd name="T10" fmla="*/ 2147483647 w 21600"/>
              <a:gd name="T11" fmla="*/ 1332327035 h 21600"/>
              <a:gd name="T12" fmla="*/ 2147483647 w 21600"/>
              <a:gd name="T13" fmla="*/ 2147483647 h 21600"/>
              <a:gd name="T14" fmla="*/ 0 w 21600"/>
              <a:gd name="T15" fmla="*/ 1332327035 h 21600"/>
              <a:gd name="T16" fmla="*/ 0 60000 65536"/>
              <a:gd name="T17" fmla="*/ 0 60000 65536"/>
              <a:gd name="T18" fmla="*/ 0 60000 65536"/>
              <a:gd name="T19" fmla="*/ 0 60000 65536"/>
              <a:gd name="T20" fmla="*/ 0 60000 65536"/>
              <a:gd name="T21" fmla="*/ 0 60000 65536"/>
              <a:gd name="T22" fmla="*/ 0 60000 65536"/>
              <a:gd name="T23" fmla="*/ 0 60000 65536"/>
              <a:gd name="T24" fmla="*/ 1000 w 21600"/>
              <a:gd name="T25" fmla="*/ 1000 h 21600"/>
              <a:gd name="T26" fmla="*/ 20600 w 21600"/>
              <a:gd name="T27" fmla="*/ 20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0"/>
                </a:moveTo>
                <a:lnTo>
                  <a:pt x="21600" y="0"/>
                </a:lnTo>
                <a:lnTo>
                  <a:pt x="21600" y="21600"/>
                </a:lnTo>
                <a:lnTo>
                  <a:pt x="0" y="21600"/>
                </a:lnTo>
                <a:lnTo>
                  <a:pt x="0" y="0"/>
                </a:lnTo>
                <a:close/>
              </a:path>
            </a:pathLst>
          </a:custGeom>
          <a:solidFill>
            <a:schemeClr val="hlink"/>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0511" name="Text Box 31">
            <a:extLst>
              <a:ext uri="{FF2B5EF4-FFF2-40B4-BE49-F238E27FC236}">
                <a16:creationId xmlns:a16="http://schemas.microsoft.com/office/drawing/2014/main" xmlns="" id="{6A159D44-0CA4-E944-ACE7-6934E02C767C}"/>
              </a:ext>
            </a:extLst>
          </p:cNvPr>
          <p:cNvSpPr txBox="1">
            <a:spLocks noChangeArrowheads="1"/>
          </p:cNvSpPr>
          <p:nvPr/>
        </p:nvSpPr>
        <p:spPr bwMode="auto">
          <a:xfrm>
            <a:off x="8289929" y="3505200"/>
            <a:ext cx="237807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algn="l" eaLnBrk="1" hangingPunct="1"/>
            <a:r>
              <a:rPr lang="en-US" altLang="en-US" sz="2100"/>
              <a:t>A learnable skill</a:t>
            </a:r>
          </a:p>
        </p:txBody>
      </p:sp>
      <p:sp>
        <p:nvSpPr>
          <p:cNvPr id="2" name="TextBox 1">
            <a:extLst>
              <a:ext uri="{FF2B5EF4-FFF2-40B4-BE49-F238E27FC236}">
                <a16:creationId xmlns:a16="http://schemas.microsoft.com/office/drawing/2014/main" xmlns="" id="{787662D2-A67E-914D-B3B9-5D06CB7F6205}"/>
              </a:ext>
            </a:extLst>
          </p:cNvPr>
          <p:cNvSpPr txBox="1"/>
          <p:nvPr/>
        </p:nvSpPr>
        <p:spPr>
          <a:xfrm>
            <a:off x="504970" y="6182441"/>
            <a:ext cx="3703782" cy="369332"/>
          </a:xfrm>
          <a:prstGeom prst="rect">
            <a:avLst/>
          </a:prstGeom>
          <a:noFill/>
        </p:spPr>
        <p:txBody>
          <a:bodyPr wrap="square" rtlCol="0">
            <a:spAutoFit/>
          </a:bodyPr>
          <a:lstStyle/>
          <a:p>
            <a:r>
              <a:rPr lang="en-US" dirty="0" smtClean="0"/>
              <a:t>(NDSU</a:t>
            </a:r>
            <a:r>
              <a:rPr lang="en-US" dirty="0"/>
              <a:t>, Creative Writing HE, 2018)</a:t>
            </a:r>
          </a:p>
        </p:txBody>
      </p:sp>
    </p:spTree>
    <p:extLst>
      <p:ext uri="{BB962C8B-B14F-4D97-AF65-F5344CB8AC3E}">
        <p14:creationId xmlns:p14="http://schemas.microsoft.com/office/powerpoint/2010/main" val="17137941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94"/>
                                        </p:tgtEl>
                                        <p:attrNameLst>
                                          <p:attrName>style.visibility</p:attrName>
                                        </p:attrNameLst>
                                      </p:cBhvr>
                                      <p:to>
                                        <p:strVal val="visible"/>
                                      </p:to>
                                    </p:set>
                                    <p:animEffect transition="in" filter="dissolve">
                                      <p:cBhvr>
                                        <p:cTn id="7" dur="500"/>
                                        <p:tgtEl>
                                          <p:spTgt spid="204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507"/>
                                        </p:tgtEl>
                                        <p:attrNameLst>
                                          <p:attrName>style.visibility</p:attrName>
                                        </p:attrNameLst>
                                      </p:cBhvr>
                                      <p:to>
                                        <p:strVal val="visible"/>
                                      </p:to>
                                    </p:set>
                                    <p:animEffect transition="in" filter="dissolve">
                                      <p:cBhvr>
                                        <p:cTn id="12" dur="500"/>
                                        <p:tgtEl>
                                          <p:spTgt spid="2050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509"/>
                                        </p:tgtEl>
                                        <p:attrNameLst>
                                          <p:attrName>style.visibility</p:attrName>
                                        </p:attrNameLst>
                                      </p:cBhvr>
                                      <p:to>
                                        <p:strVal val="visible"/>
                                      </p:to>
                                    </p:set>
                                    <p:animEffect transition="in" filter="dissolve">
                                      <p:cBhvr>
                                        <p:cTn id="17" dur="500"/>
                                        <p:tgtEl>
                                          <p:spTgt spid="2050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511"/>
                                        </p:tgtEl>
                                        <p:attrNameLst>
                                          <p:attrName>style.visibility</p:attrName>
                                        </p:attrNameLst>
                                      </p:cBhvr>
                                      <p:to>
                                        <p:strVal val="visible"/>
                                      </p:to>
                                    </p:set>
                                    <p:animEffect transition="in" filter="dissolve">
                                      <p:cBhvr>
                                        <p:cTn id="22" dur="500"/>
                                        <p:tgtEl>
                                          <p:spTgt spid="205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489"/>
                                        </p:tgtEl>
                                        <p:attrNameLst>
                                          <p:attrName>style.visibility</p:attrName>
                                        </p:attrNameLst>
                                      </p:cBhvr>
                                      <p:to>
                                        <p:strVal val="visible"/>
                                      </p:to>
                                    </p:set>
                                    <p:animEffect transition="in" filter="dissolve">
                                      <p:cBhvr>
                                        <p:cTn id="27" dur="500"/>
                                        <p:tgtEl>
                                          <p:spTgt spid="2048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0497"/>
                                        </p:tgtEl>
                                        <p:attrNameLst>
                                          <p:attrName>style.visibility</p:attrName>
                                        </p:attrNameLst>
                                      </p:cBhvr>
                                      <p:to>
                                        <p:strVal val="visible"/>
                                      </p:to>
                                    </p:set>
                                    <p:animEffect transition="in" filter="dissolve">
                                      <p:cBhvr>
                                        <p:cTn id="32" dur="500"/>
                                        <p:tgtEl>
                                          <p:spTgt spid="2049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0496"/>
                                        </p:tgtEl>
                                        <p:attrNameLst>
                                          <p:attrName>style.visibility</p:attrName>
                                        </p:attrNameLst>
                                      </p:cBhvr>
                                      <p:to>
                                        <p:strVal val="visible"/>
                                      </p:to>
                                    </p:set>
                                    <p:animEffect transition="in" filter="dissolve">
                                      <p:cBhvr>
                                        <p:cTn id="37" dur="500"/>
                                        <p:tgtEl>
                                          <p:spTgt spid="2049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0495"/>
                                        </p:tgtEl>
                                        <p:attrNameLst>
                                          <p:attrName>style.visibility</p:attrName>
                                        </p:attrNameLst>
                                      </p:cBhvr>
                                      <p:to>
                                        <p:strVal val="visible"/>
                                      </p:to>
                                    </p:set>
                                    <p:animEffect transition="in" filter="dissolve">
                                      <p:cBhvr>
                                        <p:cTn id="42" dur="500"/>
                                        <p:tgtEl>
                                          <p:spTgt spid="2049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nodeType="clickEffect">
                                  <p:stCondLst>
                                    <p:cond delay="0"/>
                                  </p:stCondLst>
                                  <p:childTnLst>
                                    <p:set>
                                      <p:cBhvr>
                                        <p:cTn id="46" dur="1" fill="hold">
                                          <p:stCondLst>
                                            <p:cond delay="0"/>
                                          </p:stCondLst>
                                        </p:cTn>
                                        <p:tgtEl>
                                          <p:spTgt spid="20498">
                                            <p:txEl>
                                              <p:pRg st="0" end="0"/>
                                            </p:txEl>
                                          </p:spTgt>
                                        </p:tgtEl>
                                        <p:attrNameLst>
                                          <p:attrName>style.visibility</p:attrName>
                                        </p:attrNameLst>
                                      </p:cBhvr>
                                      <p:to>
                                        <p:strVal val="visible"/>
                                      </p:to>
                                    </p:set>
                                    <p:animEffect transition="in" filter="dissolve">
                                      <p:cBhvr>
                                        <p:cTn id="47" dur="500"/>
                                        <p:tgtEl>
                                          <p:spTgt spid="20498">
                                            <p:txEl>
                                              <p:pRg st="0" end="0"/>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nodeType="clickEffect">
                                  <p:stCondLst>
                                    <p:cond delay="0"/>
                                  </p:stCondLst>
                                  <p:childTnLst>
                                    <p:set>
                                      <p:cBhvr>
                                        <p:cTn id="51" dur="1" fill="hold">
                                          <p:stCondLst>
                                            <p:cond delay="0"/>
                                          </p:stCondLst>
                                        </p:cTn>
                                        <p:tgtEl>
                                          <p:spTgt spid="20500">
                                            <p:txEl>
                                              <p:pRg st="0" end="0"/>
                                            </p:txEl>
                                          </p:spTgt>
                                        </p:tgtEl>
                                        <p:attrNameLst>
                                          <p:attrName>style.visibility</p:attrName>
                                        </p:attrNameLst>
                                      </p:cBhvr>
                                      <p:to>
                                        <p:strVal val="visible"/>
                                      </p:to>
                                    </p:set>
                                    <p:animEffect transition="in" filter="dissolve">
                                      <p:cBhvr>
                                        <p:cTn id="52" dur="500"/>
                                        <p:tgtEl>
                                          <p:spTgt spid="20500">
                                            <p:txEl>
                                              <p:pRg st="0" end="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20502"/>
                                        </p:tgtEl>
                                        <p:attrNameLst>
                                          <p:attrName>style.visibility</p:attrName>
                                        </p:attrNameLst>
                                      </p:cBhvr>
                                      <p:to>
                                        <p:strVal val="visible"/>
                                      </p:to>
                                    </p:set>
                                    <p:animEffect transition="in" filter="dissolve">
                                      <p:cBhvr>
                                        <p:cTn id="57" dur="500"/>
                                        <p:tgtEl>
                                          <p:spTgt spid="20502"/>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7" presetClass="entr" presetSubtype="0" fill="hold" grpId="0" nodeType="clickEffect">
                                  <p:stCondLst>
                                    <p:cond delay="0"/>
                                  </p:stCondLst>
                                  <p:childTnLst>
                                    <p:set>
                                      <p:cBhvr>
                                        <p:cTn id="61" dur="1" fill="hold">
                                          <p:stCondLst>
                                            <p:cond delay="0"/>
                                          </p:stCondLst>
                                        </p:cTn>
                                        <p:tgtEl>
                                          <p:spTgt spid="20504"/>
                                        </p:tgtEl>
                                        <p:attrNameLst>
                                          <p:attrName>style.visibility</p:attrName>
                                        </p:attrNameLst>
                                      </p:cBhvr>
                                      <p:to>
                                        <p:strVal val="visible"/>
                                      </p:to>
                                    </p:set>
                                    <p:animEffect transition="in" filter="fade">
                                      <p:cBhvr>
                                        <p:cTn id="62" dur="2000"/>
                                        <p:tgtEl>
                                          <p:spTgt spid="20504"/>
                                        </p:tgtEl>
                                      </p:cBhvr>
                                    </p:animEffect>
                                    <p:anim calcmode="lin" valueType="num">
                                      <p:cBhvr>
                                        <p:cTn id="63" dur="2000" fill="hold"/>
                                        <p:tgtEl>
                                          <p:spTgt spid="20504"/>
                                        </p:tgtEl>
                                        <p:attrNameLst>
                                          <p:attrName>ppt_x</p:attrName>
                                        </p:attrNameLst>
                                      </p:cBhvr>
                                      <p:tavLst>
                                        <p:tav tm="0">
                                          <p:val>
                                            <p:strVal val="#ppt_x"/>
                                          </p:val>
                                        </p:tav>
                                        <p:tav tm="100000">
                                          <p:val>
                                            <p:strVal val="#ppt_x"/>
                                          </p:val>
                                        </p:tav>
                                      </p:tavLst>
                                    </p:anim>
                                    <p:anim calcmode="lin" valueType="num">
                                      <p:cBhvr>
                                        <p:cTn id="64" dur="1800" decel="100000" fill="hold"/>
                                        <p:tgtEl>
                                          <p:spTgt spid="20504"/>
                                        </p:tgtEl>
                                        <p:attrNameLst>
                                          <p:attrName>ppt_y</p:attrName>
                                        </p:attrNameLst>
                                      </p:cBhvr>
                                      <p:tavLst>
                                        <p:tav tm="0">
                                          <p:val>
                                            <p:strVal val="#ppt_y+1"/>
                                          </p:val>
                                        </p:tav>
                                        <p:tav tm="100000">
                                          <p:val>
                                            <p:strVal val="#ppt_y-.03"/>
                                          </p:val>
                                        </p:tav>
                                      </p:tavLst>
                                    </p:anim>
                                    <p:anim calcmode="lin" valueType="num">
                                      <p:cBhvr>
                                        <p:cTn id="65" dur="200" accel="100000" fill="hold">
                                          <p:stCondLst>
                                            <p:cond delay="1800"/>
                                          </p:stCondLst>
                                        </p:cTn>
                                        <p:tgtEl>
                                          <p:spTgt spid="20504"/>
                                        </p:tgtEl>
                                        <p:attrNameLst>
                                          <p:attrName>ppt_y</p:attrName>
                                        </p:attrNameLst>
                                      </p:cBhvr>
                                      <p:tavLst>
                                        <p:tav tm="0">
                                          <p:val>
                                            <p:strVal val="#ppt_y-.03"/>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47" presetClass="entr" presetSubtype="0" fill="hold" grpId="0" nodeType="clickEffect">
                                  <p:stCondLst>
                                    <p:cond delay="0"/>
                                  </p:stCondLst>
                                  <p:childTnLst>
                                    <p:set>
                                      <p:cBhvr>
                                        <p:cTn id="69" dur="1" fill="hold">
                                          <p:stCondLst>
                                            <p:cond delay="0"/>
                                          </p:stCondLst>
                                        </p:cTn>
                                        <p:tgtEl>
                                          <p:spTgt spid="20505"/>
                                        </p:tgtEl>
                                        <p:attrNameLst>
                                          <p:attrName>style.visibility</p:attrName>
                                        </p:attrNameLst>
                                      </p:cBhvr>
                                      <p:to>
                                        <p:strVal val="visible"/>
                                      </p:to>
                                    </p:set>
                                    <p:animEffect transition="in" filter="fade">
                                      <p:cBhvr>
                                        <p:cTn id="70" dur="1000"/>
                                        <p:tgtEl>
                                          <p:spTgt spid="20505"/>
                                        </p:tgtEl>
                                      </p:cBhvr>
                                    </p:animEffect>
                                    <p:anim calcmode="lin" valueType="num">
                                      <p:cBhvr>
                                        <p:cTn id="71" dur="1000" fill="hold"/>
                                        <p:tgtEl>
                                          <p:spTgt spid="20505"/>
                                        </p:tgtEl>
                                        <p:attrNameLst>
                                          <p:attrName>ppt_x</p:attrName>
                                        </p:attrNameLst>
                                      </p:cBhvr>
                                      <p:tavLst>
                                        <p:tav tm="0">
                                          <p:val>
                                            <p:strVal val="#ppt_x"/>
                                          </p:val>
                                        </p:tav>
                                        <p:tav tm="100000">
                                          <p:val>
                                            <p:strVal val="#ppt_x"/>
                                          </p:val>
                                        </p:tav>
                                      </p:tavLst>
                                    </p:anim>
                                    <p:anim calcmode="lin" valueType="num">
                                      <p:cBhvr>
                                        <p:cTn id="72" dur="1000" fill="hold"/>
                                        <p:tgtEl>
                                          <p:spTgt spid="205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9" grpId="0"/>
      <p:bldP spid="20494" grpId="0"/>
      <p:bldP spid="20495" grpId="0"/>
      <p:bldP spid="20496" grpId="0"/>
      <p:bldP spid="20497" grpId="0"/>
      <p:bldP spid="20502" grpId="0"/>
      <p:bldP spid="20504" grpId="0"/>
      <p:bldP spid="20505" grpId="0"/>
      <p:bldP spid="20507" grpId="0"/>
      <p:bldP spid="20509" grpId="0"/>
      <p:bldP spid="205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12-11 at 10.53.4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134506"/>
            <a:ext cx="6360359" cy="6216892"/>
          </a:xfrm>
          <a:prstGeom prst="rect">
            <a:avLst/>
          </a:prstGeom>
        </p:spPr>
      </p:pic>
      <p:sp>
        <p:nvSpPr>
          <p:cNvPr id="10" name="Content Placeholder 3">
            <a:extLst>
              <a:ext uri="{FF2B5EF4-FFF2-40B4-BE49-F238E27FC236}">
                <a16:creationId xmlns:a16="http://schemas.microsoft.com/office/drawing/2014/main" xmlns="" id="{B07B166C-2E0F-2148-A4E9-F782B51DB28E}"/>
              </a:ext>
            </a:extLst>
          </p:cNvPr>
          <p:cNvSpPr>
            <a:spLocks noGrp="1"/>
          </p:cNvSpPr>
          <p:nvPr>
            <p:ph sz="half" idx="1"/>
          </p:nvPr>
        </p:nvSpPr>
        <p:spPr>
          <a:xfrm>
            <a:off x="6439253" y="1743274"/>
            <a:ext cx="4927531" cy="3368415"/>
          </a:xfrm>
        </p:spPr>
        <p:txBody>
          <a:bodyPr/>
          <a:lstStyle/>
          <a:p>
            <a:pPr marL="0" indent="0">
              <a:buNone/>
            </a:pPr>
            <a:r>
              <a:rPr lang="en-US" sz="1400" b="1" dirty="0"/>
              <a:t>To what extent is the role of the </a:t>
            </a:r>
            <a:r>
              <a:rPr lang="en-US" sz="1400" b="1" dirty="0">
                <a:solidFill>
                  <a:srgbClr val="FF0000"/>
                </a:solidFill>
              </a:rPr>
              <a:t>teacher similar to that of the creative writer</a:t>
            </a:r>
            <a:r>
              <a:rPr lang="en-US" sz="1400" b="1" dirty="0"/>
              <a:t>/author? </a:t>
            </a:r>
          </a:p>
          <a:p>
            <a:pPr marL="0" indent="0">
              <a:buNone/>
            </a:pPr>
            <a:endParaRPr lang="en-US" sz="1400" b="1" dirty="0" smtClean="0"/>
          </a:p>
          <a:p>
            <a:pPr marL="0" indent="0">
              <a:buNone/>
            </a:pPr>
            <a:endParaRPr lang="en-US" sz="1400" b="1" dirty="0"/>
          </a:p>
          <a:p>
            <a:pPr marL="0" indent="0">
              <a:buNone/>
            </a:pPr>
            <a:endParaRPr lang="en-US" sz="1400" b="1" dirty="0"/>
          </a:p>
          <a:p>
            <a:pPr marL="0" indent="0">
              <a:buNone/>
            </a:pPr>
            <a:r>
              <a:rPr lang="en-US" sz="1400" b="1" dirty="0"/>
              <a:t>What might be considered the </a:t>
            </a:r>
            <a:r>
              <a:rPr lang="en-US" sz="1400" b="1" dirty="0">
                <a:solidFill>
                  <a:srgbClr val="FF0000"/>
                </a:solidFill>
              </a:rPr>
              <a:t>processes</a:t>
            </a:r>
            <a:r>
              <a:rPr lang="en-US" sz="1400" b="1" dirty="0"/>
              <a:t> and </a:t>
            </a:r>
            <a:r>
              <a:rPr lang="en-US" sz="1400" b="1" dirty="0">
                <a:solidFill>
                  <a:srgbClr val="FF0000"/>
                </a:solidFill>
              </a:rPr>
              <a:t>products </a:t>
            </a:r>
            <a:r>
              <a:rPr lang="en-US" sz="1400" b="1" dirty="0"/>
              <a:t>of teaching?</a:t>
            </a:r>
          </a:p>
          <a:p>
            <a:pPr marL="0" indent="0">
              <a:buNone/>
            </a:pPr>
            <a:endParaRPr lang="en-US" sz="1400" b="1" dirty="0" smtClean="0"/>
          </a:p>
          <a:p>
            <a:pPr marL="0" indent="0">
              <a:buNone/>
            </a:pPr>
            <a:endParaRPr lang="en-US" sz="1400" b="1" dirty="0"/>
          </a:p>
          <a:p>
            <a:pPr marL="0" indent="0">
              <a:buNone/>
            </a:pPr>
            <a:endParaRPr lang="en-US" sz="1400" b="1" dirty="0"/>
          </a:p>
          <a:p>
            <a:pPr marL="0" indent="0">
              <a:buNone/>
            </a:pPr>
            <a:r>
              <a:rPr lang="en-US" sz="1400" b="1" dirty="0"/>
              <a:t>Who are the</a:t>
            </a:r>
            <a:r>
              <a:rPr lang="en-US" sz="1400" b="1" dirty="0">
                <a:solidFill>
                  <a:srgbClr val="FF0000"/>
                </a:solidFill>
              </a:rPr>
              <a:t> consumers </a:t>
            </a:r>
            <a:r>
              <a:rPr lang="en-US" sz="1400" b="1" dirty="0"/>
              <a:t>of a teacher’s </a:t>
            </a:r>
            <a:r>
              <a:rPr lang="en-US" sz="1400" b="1" dirty="0">
                <a:solidFill>
                  <a:srgbClr val="FF0000"/>
                </a:solidFill>
              </a:rPr>
              <a:t>output</a:t>
            </a:r>
            <a:r>
              <a:rPr lang="en-US" sz="1400" b="1" dirty="0"/>
              <a:t>?</a:t>
            </a:r>
          </a:p>
          <a:p>
            <a:pPr marL="0" indent="0">
              <a:buNone/>
            </a:pPr>
            <a:endParaRPr lang="en-US" dirty="0"/>
          </a:p>
        </p:txBody>
      </p:sp>
    </p:spTree>
    <p:extLst>
      <p:ext uri="{BB962C8B-B14F-4D97-AF65-F5344CB8AC3E}">
        <p14:creationId xmlns:p14="http://schemas.microsoft.com/office/powerpoint/2010/main" val="34947034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a:extLst>
              <a:ext uri="{FF2B5EF4-FFF2-40B4-BE49-F238E27FC236}">
                <a16:creationId xmlns:a16="http://schemas.microsoft.com/office/drawing/2014/main" xmlns="" id="{79A6A6D1-B417-7040-B2A5-BE1BF3BB64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997091" y="341871"/>
            <a:ext cx="3746943" cy="5530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xmlns="" id="{1D0B3A41-463F-BD4B-BCD0-38A80A2BD6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2480" y="0"/>
            <a:ext cx="3905961" cy="5664466"/>
          </a:xfrm>
          <a:prstGeom prst="rect">
            <a:avLst/>
          </a:prstGeom>
        </p:spPr>
      </p:pic>
      <p:sp>
        <p:nvSpPr>
          <p:cNvPr id="7" name="Rectangle 6">
            <a:extLst>
              <a:ext uri="{FF2B5EF4-FFF2-40B4-BE49-F238E27FC236}">
                <a16:creationId xmlns:a16="http://schemas.microsoft.com/office/drawing/2014/main" xmlns="" id="{6A1B889C-0F0A-B14F-9533-AFBB8FDFD07D}"/>
              </a:ext>
            </a:extLst>
          </p:cNvPr>
          <p:cNvSpPr/>
          <p:nvPr/>
        </p:nvSpPr>
        <p:spPr>
          <a:xfrm>
            <a:off x="4429460" y="2720390"/>
            <a:ext cx="2729465" cy="1200329"/>
          </a:xfrm>
          <a:prstGeom prst="rect">
            <a:avLst/>
          </a:prstGeom>
          <a:solidFill>
            <a:schemeClr val="bg1"/>
          </a:solidFill>
        </p:spPr>
        <p:txBody>
          <a:bodyPr wrap="square" lIns="91440" tIns="45720" rIns="91440" bIns="45720">
            <a:spAutoFit/>
          </a:bodyPr>
          <a:lstStyle/>
          <a:p>
            <a:pPr algn="ctr"/>
            <a:r>
              <a:rPr lang="en-US" sz="2400" b="1" dirty="0">
                <a:ln w="22225">
                  <a:solidFill>
                    <a:schemeClr val="accent2"/>
                  </a:solidFill>
                  <a:prstDash val="solid"/>
                </a:ln>
                <a:solidFill>
                  <a:schemeClr val="accent2">
                    <a:lumMod val="40000"/>
                    <a:lumOff val="60000"/>
                  </a:schemeClr>
                </a:solidFill>
              </a:rPr>
              <a:t>Writer</a:t>
            </a:r>
          </a:p>
          <a:p>
            <a:pPr algn="ctr"/>
            <a:r>
              <a:rPr lang="en-US" sz="2400" b="1" cap="none" spc="0" dirty="0">
                <a:ln w="22225">
                  <a:solidFill>
                    <a:schemeClr val="accent2"/>
                  </a:solidFill>
                  <a:prstDash val="solid"/>
                </a:ln>
                <a:solidFill>
                  <a:schemeClr val="accent2">
                    <a:lumMod val="40000"/>
                    <a:lumOff val="60000"/>
                  </a:schemeClr>
                </a:solidFill>
                <a:effectLst/>
              </a:rPr>
              <a:t>Manifesto</a:t>
            </a:r>
          </a:p>
          <a:p>
            <a:pPr algn="ctr"/>
            <a:r>
              <a:rPr lang="en-US" sz="2400" b="1" dirty="0">
                <a:ln w="22225">
                  <a:solidFill>
                    <a:schemeClr val="accent2"/>
                  </a:solidFill>
                  <a:prstDash val="solid"/>
                </a:ln>
                <a:solidFill>
                  <a:schemeClr val="accent2">
                    <a:lumMod val="40000"/>
                    <a:lumOff val="60000"/>
                  </a:schemeClr>
                </a:solidFill>
              </a:rPr>
              <a:t>Examples</a:t>
            </a:r>
            <a:endParaRPr lang="en-US" sz="2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4952496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D2F46063-9008-284A-A598-8A5B1BB0FBAC}"/>
              </a:ext>
            </a:extLst>
          </p:cNvPr>
          <p:cNvSpPr txBox="1"/>
          <p:nvPr/>
        </p:nvSpPr>
        <p:spPr>
          <a:xfrm>
            <a:off x="432506" y="1712901"/>
            <a:ext cx="9538359" cy="2954655"/>
          </a:xfrm>
          <a:prstGeom prst="rect">
            <a:avLst/>
          </a:prstGeom>
          <a:noFill/>
        </p:spPr>
        <p:txBody>
          <a:bodyPr wrap="square" rtlCol="0">
            <a:spAutoFit/>
          </a:bodyPr>
          <a:lstStyle/>
          <a:p>
            <a:pPr algn="just"/>
            <a:r>
              <a:rPr lang="en-GB" b="1" i="1" dirty="0"/>
              <a:t>To record the world as it is. To set down the past before it is all forgotten. To excavate the past because it has been forgotten. To satisfy my desire for revenge. Because I knew I had to keep writing or else I would die. Because to write is to take risks, and it is only by taking risks that we know we are alive. To produce order out of chaos. To delight and instruct. To please myself. To express myself. To express myself beautifully. To create a perfect work of art. To hold a mirror up to the reader. To paint a portrait of society and its ills. To express the unexpressed life of the masses. To name the hitherto unnamed. To defend the human spirit, and human integrity and honour. To thumb my nose at Death. To make money so my children could have shoes. </a:t>
            </a:r>
            <a:endParaRPr lang="en-GB" b="1" i="1" dirty="0" smtClean="0"/>
          </a:p>
          <a:p>
            <a:pPr algn="just"/>
            <a:endParaRPr lang="en-GB" b="1" i="1" dirty="0"/>
          </a:p>
          <a:p>
            <a:r>
              <a:rPr lang="en-GB" sz="2400" i="1" dirty="0"/>
              <a:t>	   					                </a:t>
            </a:r>
            <a:r>
              <a:rPr lang="en-GB" i="1" dirty="0"/>
              <a:t>   </a:t>
            </a:r>
            <a:r>
              <a:rPr lang="en-GB" dirty="0"/>
              <a:t>  </a:t>
            </a:r>
            <a:r>
              <a:rPr lang="en-GB" dirty="0" smtClean="0"/>
              <a:t>             (</a:t>
            </a:r>
            <a:r>
              <a:rPr lang="en-GB" dirty="0"/>
              <a:t>Margaret Atwood)</a:t>
            </a:r>
            <a:endParaRPr lang="en-US" dirty="0"/>
          </a:p>
        </p:txBody>
      </p:sp>
      <p:sp>
        <p:nvSpPr>
          <p:cNvPr id="6" name="Rectangle 5">
            <a:extLst>
              <a:ext uri="{FF2B5EF4-FFF2-40B4-BE49-F238E27FC236}">
                <a16:creationId xmlns:a16="http://schemas.microsoft.com/office/drawing/2014/main" xmlns="" id="{CB574292-5A58-304E-9668-E14D91910D63}"/>
              </a:ext>
            </a:extLst>
          </p:cNvPr>
          <p:cNvSpPr/>
          <p:nvPr/>
        </p:nvSpPr>
        <p:spPr>
          <a:xfrm>
            <a:off x="10111916" y="1959492"/>
            <a:ext cx="1669576" cy="1200328"/>
          </a:xfrm>
          <a:prstGeom prst="rect">
            <a:avLst/>
          </a:prstGeom>
          <a:solidFill>
            <a:schemeClr val="bg1"/>
          </a:solidFill>
        </p:spPr>
        <p:txBody>
          <a:bodyPr wrap="square" lIns="91440" tIns="45720" rIns="91440" bIns="45720">
            <a:spAutoFit/>
          </a:bodyPr>
          <a:lstStyle/>
          <a:p>
            <a:pPr algn="ctr"/>
            <a:r>
              <a:rPr lang="en-US" sz="2400" b="1" dirty="0">
                <a:ln w="22225">
                  <a:solidFill>
                    <a:schemeClr val="accent2"/>
                  </a:solidFill>
                  <a:prstDash val="solid"/>
                </a:ln>
                <a:solidFill>
                  <a:schemeClr val="accent2">
                    <a:lumMod val="40000"/>
                    <a:lumOff val="60000"/>
                  </a:schemeClr>
                </a:solidFill>
              </a:rPr>
              <a:t>Writer</a:t>
            </a:r>
          </a:p>
          <a:p>
            <a:pPr algn="ctr"/>
            <a:r>
              <a:rPr lang="en-US" sz="2400" b="1" cap="none" spc="0" dirty="0">
                <a:ln w="22225">
                  <a:solidFill>
                    <a:schemeClr val="accent2"/>
                  </a:solidFill>
                  <a:prstDash val="solid"/>
                </a:ln>
                <a:solidFill>
                  <a:schemeClr val="accent2">
                    <a:lumMod val="40000"/>
                    <a:lumOff val="60000"/>
                  </a:schemeClr>
                </a:solidFill>
                <a:effectLst/>
              </a:rPr>
              <a:t>Manifesto</a:t>
            </a:r>
          </a:p>
          <a:p>
            <a:pPr algn="ctr"/>
            <a:r>
              <a:rPr lang="en-US" sz="2400" b="1" dirty="0">
                <a:ln w="22225">
                  <a:solidFill>
                    <a:schemeClr val="accent2"/>
                  </a:solidFill>
                  <a:prstDash val="solid"/>
                </a:ln>
                <a:solidFill>
                  <a:schemeClr val="accent2">
                    <a:lumMod val="40000"/>
                    <a:lumOff val="60000"/>
                  </a:schemeClr>
                </a:solidFill>
              </a:rPr>
              <a:t>Example</a:t>
            </a:r>
            <a:endParaRPr lang="en-US" sz="2400" b="1" cap="none" spc="0" dirty="0">
              <a:ln w="22225">
                <a:solidFill>
                  <a:schemeClr val="accent2"/>
                </a:solidFill>
                <a:prstDash val="solid"/>
              </a:ln>
              <a:solidFill>
                <a:schemeClr val="accent2">
                  <a:lumMod val="40000"/>
                  <a:lumOff val="60000"/>
                </a:schemeClr>
              </a:solidFill>
              <a:effectLst/>
            </a:endParaRPr>
          </a:p>
        </p:txBody>
      </p:sp>
      <p:sp>
        <p:nvSpPr>
          <p:cNvPr id="2" name="TextBox 1">
            <a:extLst>
              <a:ext uri="{FF2B5EF4-FFF2-40B4-BE49-F238E27FC236}">
                <a16:creationId xmlns:a16="http://schemas.microsoft.com/office/drawing/2014/main" xmlns="" id="{580FE268-1A3A-1946-AE4A-9BB1BF1A2F8F}"/>
              </a:ext>
            </a:extLst>
          </p:cNvPr>
          <p:cNvSpPr txBox="1"/>
          <p:nvPr/>
        </p:nvSpPr>
        <p:spPr>
          <a:xfrm>
            <a:off x="746763" y="5020324"/>
            <a:ext cx="8657335" cy="707886"/>
          </a:xfrm>
          <a:prstGeom prst="rect">
            <a:avLst/>
          </a:prstGeom>
          <a:noFill/>
        </p:spPr>
        <p:txBody>
          <a:bodyPr wrap="square" rtlCol="0">
            <a:spAutoFit/>
          </a:bodyPr>
          <a:lstStyle/>
          <a:p>
            <a:r>
              <a:rPr lang="en-US" sz="2000" b="1" dirty="0">
                <a:solidFill>
                  <a:schemeClr val="accent2">
                    <a:lumMod val="75000"/>
                  </a:schemeClr>
                </a:solidFill>
              </a:rPr>
              <a:t>What image or phrase stands out to you? What does it tell us about the author’s personality? Her principles/values?  What about style and technique?  </a:t>
            </a:r>
          </a:p>
        </p:txBody>
      </p:sp>
    </p:spTree>
    <p:extLst>
      <p:ext uri="{BB962C8B-B14F-4D97-AF65-F5344CB8AC3E}">
        <p14:creationId xmlns:p14="http://schemas.microsoft.com/office/powerpoint/2010/main" val="22472089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83CCC1-BB37-9C49-8244-5046DB4F44F6}"/>
              </a:ext>
            </a:extLst>
          </p:cNvPr>
          <p:cNvSpPr>
            <a:spLocks noGrp="1"/>
          </p:cNvSpPr>
          <p:nvPr>
            <p:ph type="title"/>
          </p:nvPr>
        </p:nvSpPr>
        <p:spPr>
          <a:xfrm>
            <a:off x="753039" y="1990169"/>
            <a:ext cx="10666223" cy="3100527"/>
          </a:xfrm>
        </p:spPr>
        <p:style>
          <a:lnRef idx="1">
            <a:schemeClr val="accent5"/>
          </a:lnRef>
          <a:fillRef idx="2">
            <a:schemeClr val="accent5"/>
          </a:fillRef>
          <a:effectRef idx="1">
            <a:schemeClr val="accent5"/>
          </a:effectRef>
          <a:fontRef idx="minor">
            <a:schemeClr val="dk1"/>
          </a:fontRef>
        </p:style>
        <p:txBody>
          <a:bodyPr>
            <a:normAutofit fontScale="90000"/>
          </a:bodyPr>
          <a:lstStyle/>
          <a:p>
            <a:pPr algn="ctr"/>
            <a:r>
              <a:rPr lang="en-US" dirty="0">
                <a:solidFill>
                  <a:schemeClr val="tx1"/>
                </a:solidFill>
              </a:rPr>
              <a:t>What might </a:t>
            </a:r>
            <a:br>
              <a:rPr lang="en-US" dirty="0">
                <a:solidFill>
                  <a:schemeClr val="tx1"/>
                </a:solidFill>
              </a:rPr>
            </a:br>
            <a:r>
              <a:rPr lang="en-US" i="1" dirty="0">
                <a:solidFill>
                  <a:schemeClr val="tx1"/>
                </a:solidFill>
              </a:rPr>
              <a:t>a </a:t>
            </a:r>
            <a:r>
              <a:rPr lang="en-US" dirty="0">
                <a:solidFill>
                  <a:schemeClr val="tx1"/>
                </a:solidFill>
              </a:rPr>
              <a:t>manifesto </a:t>
            </a:r>
            <a:br>
              <a:rPr lang="en-US" dirty="0">
                <a:solidFill>
                  <a:schemeClr val="tx1"/>
                </a:solidFill>
              </a:rPr>
            </a:br>
            <a:r>
              <a:rPr lang="en-US" dirty="0">
                <a:solidFill>
                  <a:schemeClr val="tx1"/>
                </a:solidFill>
              </a:rPr>
              <a:t>look like for </a:t>
            </a:r>
            <a:r>
              <a:rPr lang="en-US" u="sng" dirty="0">
                <a:solidFill>
                  <a:schemeClr val="tx1"/>
                </a:solidFill>
              </a:rPr>
              <a:t>a teacher</a:t>
            </a:r>
            <a:r>
              <a:rPr lang="en-US" dirty="0" smtClean="0">
                <a:solidFill>
                  <a:schemeClr val="tx1"/>
                </a:solidFill>
              </a:rPr>
              <a:t>?</a:t>
            </a:r>
            <a:br>
              <a:rPr lang="en-US" dirty="0" smtClean="0">
                <a:solidFill>
                  <a:schemeClr val="tx1"/>
                </a:solidFill>
              </a:rPr>
            </a:br>
            <a:r>
              <a:rPr lang="en-US" dirty="0">
                <a:solidFill>
                  <a:schemeClr val="tx1"/>
                </a:solidFill>
              </a:rPr>
              <a:t/>
            </a:r>
            <a:br>
              <a:rPr lang="en-US" dirty="0">
                <a:solidFill>
                  <a:schemeClr val="tx1"/>
                </a:solidFill>
              </a:rPr>
            </a:br>
            <a:r>
              <a:rPr lang="en-US" dirty="0" smtClean="0">
                <a:solidFill>
                  <a:schemeClr val="tx1"/>
                </a:solidFill>
              </a:rPr>
              <a:t> </a:t>
            </a:r>
            <a:endParaRPr lang="en-US" dirty="0">
              <a:solidFill>
                <a:schemeClr val="tx1"/>
              </a:solidFill>
            </a:endParaRPr>
          </a:p>
        </p:txBody>
      </p:sp>
    </p:spTree>
    <p:extLst>
      <p:ext uri="{BB962C8B-B14F-4D97-AF65-F5344CB8AC3E}">
        <p14:creationId xmlns:p14="http://schemas.microsoft.com/office/powerpoint/2010/main" val="19235843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1205</TotalTime>
  <Words>706</Words>
  <Application>Microsoft Macintosh PowerPoint</Application>
  <PresentationFormat>Custom</PresentationFormat>
  <Paragraphs>101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Writing your own  ‘Teacher Manifesto’</vt:lpstr>
      <vt:lpstr>   Aim This interactive session aims to immerse you in a series of critical and creative exercises, using an established model in creative writing practice (Harris, 2015) to help develop your emerging teacher identity.      </vt:lpstr>
      <vt:lpstr>Transference Model   </vt:lpstr>
      <vt:lpstr>Famous Manifestos</vt:lpstr>
      <vt:lpstr>PowerPoint Presentation</vt:lpstr>
      <vt:lpstr>PowerPoint Presentation</vt:lpstr>
      <vt:lpstr>PowerPoint Presentation</vt:lpstr>
      <vt:lpstr>PowerPoint Presentation</vt:lpstr>
      <vt:lpstr>What might  a manifesto  look like for a teacher?   </vt:lpstr>
      <vt:lpstr>PowerPoint Presentation</vt:lpstr>
      <vt:lpstr>PowerPoint Presentation</vt:lpstr>
      <vt:lpstr>Chat Panel Plenary  </vt:lpstr>
      <vt:lpstr>What next?</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Alison Morgan</dc:creator>
  <cp:lastModifiedBy>Admin</cp:lastModifiedBy>
  <cp:revision>73</cp:revision>
  <cp:lastPrinted>2017-08-18T08:03:14Z</cp:lastPrinted>
  <dcterms:created xsi:type="dcterms:W3CDTF">2017-08-03T07:34:19Z</dcterms:created>
  <dcterms:modified xsi:type="dcterms:W3CDTF">2020-12-11T11:26:00Z</dcterms:modified>
</cp:coreProperties>
</file>