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68" r:id="rId2"/>
    <p:sldId id="272" r:id="rId3"/>
    <p:sldId id="273" r:id="rId4"/>
    <p:sldId id="274" r:id="rId5"/>
    <p:sldId id="275" r:id="rId6"/>
    <p:sldId id="276" r:id="rId7"/>
    <p:sldId id="281" r:id="rId8"/>
    <p:sldId id="258" r:id="rId9"/>
    <p:sldId id="259" r:id="rId10"/>
    <p:sldId id="270" r:id="rId11"/>
    <p:sldId id="280" r:id="rId12"/>
    <p:sldId id="260" r:id="rId13"/>
    <p:sldId id="262" r:id="rId14"/>
    <p:sldId id="279" r:id="rId15"/>
    <p:sldId id="263" r:id="rId16"/>
    <p:sldId id="264" r:id="rId17"/>
    <p:sldId id="265" r:id="rId18"/>
    <p:sldId id="267" r:id="rId19"/>
    <p:sldId id="271" r:id="rId20"/>
    <p:sldId id="266" r:id="rId2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ston-Wilder, Sue" initials="JS" lastIdx="1" clrIdx="0">
    <p:extLst>
      <p:ext uri="{19B8F6BF-5375-455C-9EA6-DF929625EA0E}">
        <p15:presenceInfo xmlns:p15="http://schemas.microsoft.com/office/powerpoint/2012/main" userId="Johnston-Wilder, Su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Break into groups then reconvene for sharing and questions</a:t>
            </a:r>
          </a:p>
        </p:txBody>
      </p:sp>
    </p:spTree>
    <p:extLst>
      <p:ext uri="{BB962C8B-B14F-4D97-AF65-F5344CB8AC3E}">
        <p14:creationId xmlns:p14="http://schemas.microsoft.com/office/powerpoint/2010/main" val="342012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251519" y="2780927"/>
            <a:ext cx="7056785" cy="129614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245" y="0"/>
            <a:ext cx="9168002" cy="4714827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432" y="4045916"/>
            <a:ext cx="6400801" cy="13273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8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683568" y="2564903"/>
            <a:ext cx="7772401" cy="3204072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3021139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1362076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  <a:lvl2pPr marL="0" indent="457200">
              <a:buSzTx/>
              <a:buNone/>
            </a:lvl2pPr>
            <a:lvl3pPr marL="0" indent="914400">
              <a:buSzTx/>
              <a:buNone/>
            </a:lvl3pPr>
            <a:lvl4pPr marL="0" indent="1371600">
              <a:buSzTx/>
              <a:buNone/>
            </a:lvl4pPr>
            <a:lvl5pPr marL="0" indent="182880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64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7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3"/>
              </a:buBlip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3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1"/>
          <p:cNvPicPr>
            <a:picLocks noChangeAspect="1"/>
          </p:cNvPicPr>
          <p:nvPr/>
        </p:nvPicPr>
        <p:blipFill>
          <a:blip r:embed="rId27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buBlip>
                <a:blip r:embed="rId28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24778" y="5562600"/>
            <a:ext cx="290622" cy="2946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Blip>
          <a:blip r:embed="rId28"/>
        </a:buBlip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ccc.edu/~jenningh/Courses/documents/math_anxiety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53D83-41CB-4EF7-93DC-13F907CB2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2780927"/>
            <a:ext cx="7056785" cy="194421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 to </a:t>
            </a:r>
            <a:br>
              <a:rPr lang="en-US" b="1" dirty="0"/>
            </a:br>
            <a:r>
              <a:rPr lang="en-US" sz="4800" b="1" dirty="0"/>
              <a:t>Mathematical Resilience </a:t>
            </a:r>
            <a:br>
              <a:rPr lang="en-US" sz="4800" b="1" dirty="0"/>
            </a:br>
            <a:r>
              <a:rPr lang="en-US" b="1" dirty="0"/>
              <a:t>&amp; the growth zone model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8D08D-7B6A-4B2E-B147-6244F2892B2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59432" y="5085184"/>
            <a:ext cx="7336904" cy="151216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Sue Johnston-Wilder</a:t>
            </a:r>
          </a:p>
        </p:txBody>
      </p:sp>
    </p:spTree>
    <p:extLst>
      <p:ext uri="{BB962C8B-B14F-4D97-AF65-F5344CB8AC3E}">
        <p14:creationId xmlns:p14="http://schemas.microsoft.com/office/powerpoint/2010/main" val="113937182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1"/>
          <p:cNvSpPr txBox="1">
            <a:spLocks noGrp="1"/>
          </p:cNvSpPr>
          <p:nvPr>
            <p:ph type="title"/>
          </p:nvPr>
        </p:nvSpPr>
        <p:spPr>
          <a:xfrm>
            <a:off x="251520" y="1033961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Student experience</a:t>
            </a:r>
            <a:endParaRPr dirty="0"/>
          </a:p>
        </p:txBody>
      </p:sp>
      <p:sp>
        <p:nvSpPr>
          <p:cNvPr id="297" name="Text Placeholder 2"/>
          <p:cNvSpPr txBox="1">
            <a:spLocks noGrp="1"/>
          </p:cNvSpPr>
          <p:nvPr>
            <p:ph type="body" idx="1"/>
          </p:nvPr>
        </p:nvSpPr>
        <p:spPr>
          <a:xfrm>
            <a:off x="1" y="1988840"/>
            <a:ext cx="8549072" cy="4869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[the teacher]would shout across the classroom: ‘You can do it! I know you can! (N:109)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[the teacher] would make you stand in front of everyone, and then she would just be, like, “You’re not good, you don’t understand, you’re stupid. (H:107)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always felt like I was stupid … There were times when I did something, and I knew I’d done it right, but it didn’t make any difference. It didn’t outweigh the other times. (N:63)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Starting maths this year it still gives me chills, (N:245) 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‘Cos even now, you know, that fear of saying ‘Oh I don’t get it! I still don’t get it!’ is still there. (N:142)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40389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9C0F3-B93F-4B8A-9D8D-5052AECE8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85800" y="1124744"/>
            <a:ext cx="7772400" cy="426234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7D8C2-D44D-4DBA-80CE-C070D9375CB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060849"/>
            <a:ext cx="7772401" cy="1728192"/>
          </a:xfrm>
        </p:spPr>
        <p:txBody>
          <a:bodyPr>
            <a:normAutofit/>
          </a:bodyPr>
          <a:lstStyle/>
          <a:p>
            <a:r>
              <a:rPr lang="en-US" i="1" dirty="0"/>
              <a:t>‘It is not just behaviour it is managing fear, it is managing a very deep sense of failure, being rubbish’.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584798-08EE-4914-9183-7FF85EAB6A44}"/>
              </a:ext>
            </a:extLst>
          </p:cNvPr>
          <p:cNvSpPr txBox="1"/>
          <p:nvPr/>
        </p:nvSpPr>
        <p:spPr>
          <a:xfrm>
            <a:off x="722312" y="3933056"/>
            <a:ext cx="7772400" cy="1231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i="1" dirty="0"/>
              <a:t>‘In the early stages </a:t>
            </a:r>
            <a:r>
              <a:rPr lang="en-US" sz="3200" dirty="0"/>
              <a:t>[of teaching] </a:t>
            </a:r>
            <a:r>
              <a:rPr lang="en-US" sz="3200" i="1" dirty="0"/>
              <a:t>it’s 90% psychology and only 10% maths’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DECAE8-8002-424E-B0C8-E17AACA97F6B}"/>
              </a:ext>
            </a:extLst>
          </p:cNvPr>
          <p:cNvSpPr txBox="1"/>
          <p:nvPr/>
        </p:nvSpPr>
        <p:spPr>
          <a:xfrm>
            <a:off x="753478" y="5818342"/>
            <a:ext cx="785096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(Quotations from maths teachers: ETF (2014) ‘Effective Practices in Post-16 Vocational Maths’)</a:t>
            </a:r>
          </a:p>
        </p:txBody>
      </p:sp>
    </p:spTree>
    <p:extLst>
      <p:ext uri="{BB962C8B-B14F-4D97-AF65-F5344CB8AC3E}">
        <p14:creationId xmlns:p14="http://schemas.microsoft.com/office/powerpoint/2010/main" val="103782921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itle 1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t>The hand model of the brain</a:t>
            </a:r>
          </a:p>
        </p:txBody>
      </p:sp>
      <p:sp>
        <p:nvSpPr>
          <p:cNvPr id="300" name="Text Placeholder 2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 </a:t>
            </a:r>
          </a:p>
        </p:txBody>
      </p:sp>
      <p:pic>
        <p:nvPicPr>
          <p:cNvPr id="301" name="Picture 3" descr="Picture 3"/>
          <p:cNvPicPr>
            <a:picLocks noChangeAspect="1"/>
          </p:cNvPicPr>
          <p:nvPr/>
        </p:nvPicPr>
        <p:blipFill>
          <a:blip r:embed="rId2" cstate="print"/>
          <a:srcRect l="1181" t="11150" r="76084" b="63864"/>
          <a:stretch>
            <a:fillRect/>
          </a:stretch>
        </p:blipFill>
        <p:spPr>
          <a:xfrm>
            <a:off x="611560" y="2348880"/>
            <a:ext cx="6056897" cy="37444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1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growth zone model</a:t>
            </a:r>
          </a:p>
        </p:txBody>
      </p:sp>
      <p:sp>
        <p:nvSpPr>
          <p:cNvPr id="307" name="Text Placeholder 2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 </a:t>
            </a:r>
          </a:p>
        </p:txBody>
      </p:sp>
      <p:pic>
        <p:nvPicPr>
          <p:cNvPr id="308" name="Picture 3" descr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564903"/>
            <a:ext cx="3117851" cy="3054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7D3D-F797-4F14-B06D-FAE3D2DF1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920700"/>
            <a:ext cx="8206680" cy="924124"/>
          </a:xfrm>
        </p:spPr>
        <p:txBody>
          <a:bodyPr/>
          <a:lstStyle/>
          <a:p>
            <a:r>
              <a:rPr lang="en-GB" dirty="0"/>
              <a:t>The growth zone model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B20D0-2757-4F60-AE6D-D4B000DF6DF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246752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t>The growth zone model</a:t>
            </a:r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322487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buFont typeface="Arial" pitchFamily="34" charset="0"/>
              <a:buChar char="•"/>
              <a:defRPr sz="2048"/>
            </a:pPr>
            <a:r>
              <a:rPr sz="2800" dirty="0"/>
              <a:t>Accept feeling of stupidity in red zone as temporary</a:t>
            </a:r>
          </a:p>
          <a:p>
            <a:pPr defTabSz="585215">
              <a:spcBef>
                <a:spcPts val="400"/>
              </a:spcBef>
              <a:buFont typeface="Arial" pitchFamily="34" charset="0"/>
              <a:buChar char="•"/>
              <a:defRPr sz="2048"/>
            </a:pPr>
            <a:r>
              <a:rPr sz="2800" dirty="0"/>
              <a:t>How to get out of the red zone?</a:t>
            </a:r>
          </a:p>
          <a:p>
            <a:pPr defTabSz="585215">
              <a:spcBef>
                <a:spcPts val="400"/>
              </a:spcBef>
              <a:buFont typeface="Arial" pitchFamily="34" charset="0"/>
              <a:buChar char="•"/>
              <a:defRPr sz="2048"/>
            </a:pPr>
            <a:r>
              <a:rPr sz="2800" dirty="0"/>
              <a:t>Building experience of being in and extending the orange zone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1"/>
          <p:cNvSpPr txBox="1">
            <a:spLocks noGrp="1"/>
          </p:cNvSpPr>
          <p:nvPr>
            <p:ph type="title"/>
          </p:nvPr>
        </p:nvSpPr>
        <p:spPr>
          <a:xfrm>
            <a:off x="722312" y="1583323"/>
            <a:ext cx="7772401" cy="765557"/>
          </a:xfrm>
          <a:prstGeom prst="rect">
            <a:avLst/>
          </a:prstGeom>
        </p:spPr>
        <p:txBody>
          <a:bodyPr/>
          <a:lstStyle/>
          <a:p>
            <a:r>
              <a:rPr dirty="0"/>
              <a:t>Getting out of the red zone</a:t>
            </a:r>
          </a:p>
        </p:txBody>
      </p:sp>
      <p:sp>
        <p:nvSpPr>
          <p:cNvPr id="31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348880"/>
            <a:ext cx="7772401" cy="3960441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Relaxation response</a:t>
            </a:r>
            <a:r>
              <a:rPr lang="en-GB" dirty="0"/>
              <a:t> (Benson 2000)</a:t>
            </a:r>
            <a:endParaRPr dirty="0"/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Rest and digest</a:t>
            </a:r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5/7 breathing</a:t>
            </a:r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Focus on 5 things you can hear</a:t>
            </a:r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Go for a walk</a:t>
            </a:r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Don’t try to do </a:t>
            </a:r>
            <a:r>
              <a:rPr dirty="0" err="1"/>
              <a:t>maths</a:t>
            </a:r>
            <a:r>
              <a:rPr dirty="0"/>
              <a:t> whilst your brain is focused on the “tiger”!</a:t>
            </a:r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dirty="0"/>
              <a:t>Has anyone met mindfulness?</a:t>
            </a:r>
            <a:endParaRPr lang="en-GB" dirty="0"/>
          </a:p>
          <a:p>
            <a:pPr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rPr lang="en-GB" dirty="0"/>
              <a:t> …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Building the orange zone</a:t>
            </a:r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Ask questions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Try a simpler example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Support each other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Use the Internet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Expect to get stuck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Expect to make mistakes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Use rough work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dirty="0"/>
              <a:t>...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>
            <a:extLst>
              <a:ext uri="{FF2B5EF4-FFF2-40B4-BE49-F238E27FC236}">
                <a16:creationId xmlns:a16="http://schemas.microsoft.com/office/drawing/2014/main" id="{7ED54E2A-46C5-4C33-BAD9-6E984C3EB11D}"/>
              </a:ext>
            </a:extLst>
          </p:cNvPr>
          <p:cNvSpPr/>
          <p:nvPr/>
        </p:nvSpPr>
        <p:spPr>
          <a:xfrm>
            <a:off x="6156176" y="2708920"/>
            <a:ext cx="2448272" cy="2160240"/>
          </a:xfrm>
          <a:prstGeom prst="cloud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179512" y="1018135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ladder model</a:t>
            </a:r>
            <a:endParaRPr dirty="0"/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defRPr sz="2376"/>
            </a:pPr>
            <a:r>
              <a:rPr lang="en-GB" dirty="0"/>
              <a:t>To use in the orange zone.</a:t>
            </a:r>
          </a:p>
          <a:p>
            <a:pPr defTabSz="905255">
              <a:spcBef>
                <a:spcPts val="500"/>
              </a:spcBef>
              <a:buSzPct val="100000"/>
              <a:defRPr sz="2376"/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0FC511-D093-4CBD-8910-753F229D6F40}"/>
              </a:ext>
            </a:extLst>
          </p:cNvPr>
          <p:cNvPicPr/>
          <p:nvPr/>
        </p:nvPicPr>
        <p:blipFill rotWithShape="1">
          <a:blip r:embed="rId2"/>
          <a:srcRect l="16452" t="33899" r="42001" b="16027"/>
          <a:stretch/>
        </p:blipFill>
        <p:spPr bwMode="auto">
          <a:xfrm>
            <a:off x="207231" y="2420888"/>
            <a:ext cx="5544616" cy="3956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ADC4C1-4624-4171-BE39-8E9F7128A173}"/>
              </a:ext>
            </a:extLst>
          </p:cNvPr>
          <p:cNvSpPr txBox="1"/>
          <p:nvPr/>
        </p:nvSpPr>
        <p:spPr>
          <a:xfrm>
            <a:off x="6516216" y="3164777"/>
            <a:ext cx="2232248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“I need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another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rung”</a:t>
            </a:r>
          </a:p>
        </p:txBody>
      </p:sp>
    </p:spTree>
    <p:extLst>
      <p:ext uri="{BB962C8B-B14F-4D97-AF65-F5344CB8AC3E}">
        <p14:creationId xmlns:p14="http://schemas.microsoft.com/office/powerpoint/2010/main" val="82904325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179512" y="1018135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ladder model</a:t>
            </a:r>
            <a:endParaRPr dirty="0"/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defRPr sz="2376"/>
            </a:pPr>
            <a:r>
              <a:rPr lang="en-GB" dirty="0"/>
              <a:t>  </a:t>
            </a:r>
            <a:endParaRPr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02C7708-20EE-4DDC-AB5B-F1518EE86D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19551"/>
          <a:stretch/>
        </p:blipFill>
        <p:spPr>
          <a:xfrm>
            <a:off x="2139578" y="1720254"/>
            <a:ext cx="3852267" cy="496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33401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2DD42-5C6B-4B6F-A633-2B30C2D8E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36244-0814-45FA-90C3-CADAAE401CB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170359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236824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Tools in practice</a:t>
            </a:r>
            <a:endParaRPr dirty="0"/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lang="en-GB" dirty="0"/>
              <a:t>Building a shared language for mathematical safeguarding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lang="en-GB" dirty="0"/>
              <a:t>Red means stop talking and listen! This practice takes a while to develop as a teacher!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lang="en-GB" dirty="0"/>
              <a:t>Some teachers give each learner a copy of the GZM to use with a coin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lang="en-GB" dirty="0"/>
              <a:t>Some teachers give learners opportunity to write their own words for the feelings in each zone</a:t>
            </a:r>
          </a:p>
          <a:p>
            <a:pPr defTabSz="905255">
              <a:spcBef>
                <a:spcPts val="500"/>
              </a:spcBef>
              <a:buSzPct val="100000"/>
              <a:buFont typeface="Arial"/>
              <a:buChar char="•"/>
              <a:defRPr sz="2376"/>
            </a:pPr>
            <a:r>
              <a:rPr lang="en-GB" dirty="0"/>
              <a:t>How would you use the tools in your own practice?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99162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8D728-A6B5-4E0E-B98A-326F8CB39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this session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650FE-5742-4D8E-BB3A-F5EED04AFB3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708920"/>
            <a:ext cx="7772401" cy="3744415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To understand why maths anxiety is so prevalent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To begin to understand what we can do about it, for ourselves and our students</a:t>
            </a:r>
            <a:endParaRPr lang="en-US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00786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28C09-8DD4-4EBB-A57C-E5AA730B8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</p:spPr>
        <p:txBody>
          <a:bodyPr/>
          <a:lstStyle/>
          <a:p>
            <a:r>
              <a:rPr lang="en-GB" dirty="0"/>
              <a:t>Sharing experiences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75C23-948B-4202-B59A-0EEC89DCCA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40030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Share your personal experiences of maths learning on the board – put positive experience on the right and negative experiences on the left.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79173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A4DD8-EBEA-446B-961F-086A1DED0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908720"/>
            <a:ext cx="7772400" cy="653886"/>
          </a:xfrm>
        </p:spPr>
        <p:txBody>
          <a:bodyPr>
            <a:normAutofit fontScale="90000"/>
          </a:bodyPr>
          <a:lstStyle/>
          <a:p>
            <a:r>
              <a:rPr lang="en-GB" dirty="0"/>
              <a:t>Sharing experiences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E81C21-6099-4D97-89AF-E8C6A690E74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6E03162-C28F-4611-8FDB-2236A57DA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05983"/>
              </p:ext>
            </p:extLst>
          </p:nvPr>
        </p:nvGraphicFramePr>
        <p:xfrm>
          <a:off x="467544" y="1844824"/>
          <a:ext cx="8027169" cy="4608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5585">
                  <a:extLst>
                    <a:ext uri="{9D8B030D-6E8A-4147-A177-3AD203B41FA5}">
                      <a16:colId xmlns:a16="http://schemas.microsoft.com/office/drawing/2014/main" val="2150611240"/>
                    </a:ext>
                  </a:extLst>
                </a:gridCol>
                <a:gridCol w="4161584">
                  <a:extLst>
                    <a:ext uri="{9D8B030D-6E8A-4147-A177-3AD203B41FA5}">
                      <a16:colId xmlns:a16="http://schemas.microsoft.com/office/drawing/2014/main" val="419869575"/>
                    </a:ext>
                  </a:extLst>
                </a:gridCol>
              </a:tblGrid>
              <a:tr h="4608512">
                <a:tc>
                  <a:txBody>
                    <a:bodyPr/>
                    <a:lstStyle/>
                    <a:p>
                      <a:r>
                        <a:rPr lang="en-GB" dirty="0"/>
                        <a:t>Negative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Positvie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114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68667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7188B-A7C4-4A4E-9B79-7B6563495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1013926"/>
          </a:xfrm>
        </p:spPr>
        <p:txBody>
          <a:bodyPr/>
          <a:lstStyle/>
          <a:p>
            <a:r>
              <a:rPr lang="en-GB" dirty="0"/>
              <a:t>Maths teaching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570D8-E4CE-43EA-BC72-D018C7E47DE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800" y="2564904"/>
            <a:ext cx="4137719" cy="3724094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3000" b="1" dirty="0"/>
              <a:t>T.R.I.E.D. maths</a:t>
            </a:r>
            <a:endParaRPr lang="en-US" sz="3000" b="1" dirty="0"/>
          </a:p>
          <a:p>
            <a:pPr marL="0" indent="0">
              <a:spcBef>
                <a:spcPts val="0"/>
              </a:spcBef>
              <a:buNone/>
            </a:pPr>
            <a:endParaRPr lang="en-US" sz="30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/>
              <a:t>T</a:t>
            </a:r>
            <a:r>
              <a:rPr lang="en-US" sz="3000" dirty="0"/>
              <a:t>edious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/>
              <a:t>R</a:t>
            </a:r>
            <a:r>
              <a:rPr lang="en-US" sz="3000" dirty="0"/>
              <a:t>ote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/>
              <a:t>I</a:t>
            </a:r>
            <a:r>
              <a:rPr lang="en-US" sz="3000" dirty="0"/>
              <a:t>solated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/>
              <a:t>E</a:t>
            </a:r>
            <a:r>
              <a:rPr lang="en-US" sz="3000" dirty="0"/>
              <a:t>litist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/>
              <a:t>D</a:t>
            </a:r>
            <a:r>
              <a:rPr lang="en-US" sz="3000" dirty="0"/>
              <a:t>e-</a:t>
            </a:r>
            <a:r>
              <a:rPr lang="en-US" sz="3000" dirty="0" err="1"/>
              <a:t>personalised</a:t>
            </a:r>
            <a:endParaRPr lang="en-US" sz="3000" dirty="0"/>
          </a:p>
          <a:p>
            <a:pPr marL="0" indent="0" algn="r">
              <a:buNone/>
            </a:pPr>
            <a:endParaRPr lang="en-US" sz="1900" dirty="0"/>
          </a:p>
          <a:p>
            <a:pPr marL="0" indent="0" algn="r">
              <a:buNone/>
            </a:pPr>
            <a:r>
              <a:rPr lang="en-US" sz="1700" dirty="0"/>
              <a:t>(adapted from Nardi &amp; Steward, 2003)</a:t>
            </a:r>
            <a:endParaRPr lang="en-GB" sz="1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9D5615-7F8B-48ED-997A-D23933B0BDCC}"/>
              </a:ext>
            </a:extLst>
          </p:cNvPr>
          <p:cNvSpPr txBox="1"/>
          <p:nvPr/>
        </p:nvSpPr>
        <p:spPr>
          <a:xfrm>
            <a:off x="5364088" y="2420888"/>
            <a:ext cx="3779912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A.L.I.V.E. maths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80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Accessible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Linked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Inclusive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Values-based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Engaging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(Johnston-Wilder et al, 2015)</a:t>
            </a:r>
          </a:p>
        </p:txBody>
      </p:sp>
    </p:spTree>
    <p:extLst>
      <p:ext uri="{BB962C8B-B14F-4D97-AF65-F5344CB8AC3E}">
        <p14:creationId xmlns:p14="http://schemas.microsoft.com/office/powerpoint/2010/main" val="260066507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CAB3B-AE1B-478E-A546-6C8F48AA4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772400" cy="1085934"/>
          </a:xfrm>
        </p:spPr>
        <p:txBody>
          <a:bodyPr/>
          <a:lstStyle/>
          <a:p>
            <a:r>
              <a:rPr lang="en-GB" dirty="0"/>
              <a:t>Maths anxiety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991D99-59CB-4861-A69F-0A702224ED8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800" y="1556792"/>
            <a:ext cx="7772400" cy="475252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“A feeling of tension, apprehension, or fear that interferes with maths performance” </a:t>
            </a: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(Ashcraft, 2002)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Results in: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Negative attitudes &amp; motivation towards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maths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Avoidance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Lower grades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Negative self-perceptions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working memory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sz="24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http://www.mccc.edu/~jenningh/Courses/documents/math_anxiety.pdf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560239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problem</a:t>
            </a:r>
          </a:p>
        </p:txBody>
      </p:sp>
      <p:sp>
        <p:nvSpPr>
          <p:cNvPr id="29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564902"/>
            <a:ext cx="7954145" cy="3600403"/>
          </a:xfrm>
          <a:prstGeom prst="rect">
            <a:avLst/>
          </a:prstGeom>
        </p:spPr>
        <p:txBody>
          <a:bodyPr/>
          <a:lstStyle/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Learners are naturally curious</a:t>
            </a:r>
          </a:p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Fear is learned</a:t>
            </a:r>
          </a:p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Things that cause fear become avoided</a:t>
            </a:r>
          </a:p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Vicious cycle</a:t>
            </a:r>
          </a:p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Combined with fixed mindsets: </a:t>
            </a:r>
            <a:br>
              <a:rPr lang="en-GB" dirty="0"/>
            </a:br>
            <a:r>
              <a:rPr lang="en-GB" dirty="0"/>
              <a:t>	</a:t>
            </a:r>
            <a:r>
              <a:rPr dirty="0"/>
              <a:t>“I am not a maths person”</a:t>
            </a:r>
          </a:p>
          <a:p>
            <a:pPr defTabSz="832104">
              <a:spcBef>
                <a:spcPts val="600"/>
              </a:spcBef>
              <a:buSzPct val="100000"/>
              <a:buFont typeface="Arial"/>
              <a:buChar char="•"/>
              <a:defRPr sz="2912"/>
            </a:pPr>
            <a:r>
              <a:rPr dirty="0"/>
              <a:t>Self-fulfilling prophecy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facts</a:t>
            </a:r>
          </a:p>
        </p:txBody>
      </p:sp>
      <p:sp>
        <p:nvSpPr>
          <p:cNvPr id="297" name="Text Placeholder 2"/>
          <p:cNvSpPr txBox="1">
            <a:spLocks noGrp="1"/>
          </p:cNvSpPr>
          <p:nvPr>
            <p:ph type="body" idx="1"/>
          </p:nvPr>
        </p:nvSpPr>
        <p:spPr>
          <a:xfrm>
            <a:off x="851689" y="2424743"/>
            <a:ext cx="7954145" cy="3600402"/>
          </a:xfrm>
          <a:prstGeom prst="rect">
            <a:avLst/>
          </a:prstGeom>
        </p:spPr>
        <p:txBody>
          <a:bodyPr/>
          <a:lstStyle/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endParaRPr dirty="0"/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r>
              <a:rPr dirty="0"/>
              <a:t>As a survival strategy the brain seeks to distinguish challenge from threat to well-being</a:t>
            </a:r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r>
              <a:rPr dirty="0"/>
              <a:t>The brain doesn’t distinguish between physical and social threats, such as being left behind or humiliated or shouted at</a:t>
            </a:r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r>
              <a:rPr dirty="0"/>
              <a:t>Previous threats are remembered</a:t>
            </a:r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r>
              <a:rPr dirty="0"/>
              <a:t>When the brain (sub-consciously) perceives a threat, it responds by fight or flight mode, at least initially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726</Words>
  <Application>Microsoft Office PowerPoint</Application>
  <PresentationFormat>On-screen Show (4:3)</PresentationFormat>
  <Paragraphs>109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template_aubergine_Uni of Warwick_2810</vt:lpstr>
      <vt:lpstr>Introduction to  Mathematical Resilience  &amp; the growth zone model</vt:lpstr>
      <vt:lpstr>Introductions</vt:lpstr>
      <vt:lpstr>Aims of this session</vt:lpstr>
      <vt:lpstr>Sharing experiences</vt:lpstr>
      <vt:lpstr>Sharing experiences</vt:lpstr>
      <vt:lpstr>Maths teaching</vt:lpstr>
      <vt:lpstr>Maths anxiety</vt:lpstr>
      <vt:lpstr>The problem</vt:lpstr>
      <vt:lpstr>The facts</vt:lpstr>
      <vt:lpstr>Student experience</vt:lpstr>
      <vt:lpstr> </vt:lpstr>
      <vt:lpstr>The hand model of the brain</vt:lpstr>
      <vt:lpstr>The growth zone model</vt:lpstr>
      <vt:lpstr>The growth zone model </vt:lpstr>
      <vt:lpstr>The growth zone model</vt:lpstr>
      <vt:lpstr>Getting out of the red zone</vt:lpstr>
      <vt:lpstr>Building the orange zone</vt:lpstr>
      <vt:lpstr>The ladder model</vt:lpstr>
      <vt:lpstr>The ladder model</vt:lpstr>
      <vt:lpstr>Tools in practice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statistics anxiety</dc:title>
  <dc:creator>Sue</dc:creator>
  <cp:lastModifiedBy>Johnston-Wilder, Sue</cp:lastModifiedBy>
  <cp:revision>17</cp:revision>
  <dcterms:modified xsi:type="dcterms:W3CDTF">2020-12-14T12:32:08Z</dcterms:modified>
</cp:coreProperties>
</file>