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5" r:id="rId1"/>
    <p:sldMasterId id="2147483660" r:id="rId2"/>
    <p:sldMasterId id="2147483708" r:id="rId3"/>
    <p:sldMasterId id="2147483721" r:id="rId4"/>
    <p:sldMasterId id="2147483733" r:id="rId5"/>
    <p:sldMasterId id="2147483745" r:id="rId6"/>
    <p:sldMasterId id="2147483758" r:id="rId7"/>
    <p:sldMasterId id="2147483770" r:id="rId8"/>
    <p:sldMasterId id="2147483782" r:id="rId9"/>
    <p:sldMasterId id="2147483819" r:id="rId10"/>
  </p:sldMasterIdLst>
  <p:notesMasterIdLst>
    <p:notesMasterId r:id="rId58"/>
  </p:notesMasterIdLst>
  <p:handoutMasterIdLst>
    <p:handoutMasterId r:id="rId59"/>
  </p:handoutMasterIdLst>
  <p:sldIdLst>
    <p:sldId id="270" r:id="rId11"/>
    <p:sldId id="297" r:id="rId12"/>
    <p:sldId id="309" r:id="rId13"/>
    <p:sldId id="271" r:id="rId14"/>
    <p:sldId id="338" r:id="rId15"/>
    <p:sldId id="300" r:id="rId16"/>
    <p:sldId id="312" r:id="rId17"/>
    <p:sldId id="319" r:id="rId18"/>
    <p:sldId id="310" r:id="rId19"/>
    <p:sldId id="288" r:id="rId20"/>
    <p:sldId id="278" r:id="rId21"/>
    <p:sldId id="450" r:id="rId22"/>
    <p:sldId id="454" r:id="rId23"/>
    <p:sldId id="281" r:id="rId24"/>
    <p:sldId id="322" r:id="rId25"/>
    <p:sldId id="339" r:id="rId26"/>
    <p:sldId id="337" r:id="rId27"/>
    <p:sldId id="314" r:id="rId28"/>
    <p:sldId id="321" r:id="rId29"/>
    <p:sldId id="323" r:id="rId30"/>
    <p:sldId id="324" r:id="rId31"/>
    <p:sldId id="451" r:id="rId32"/>
    <p:sldId id="325" r:id="rId33"/>
    <p:sldId id="326" r:id="rId34"/>
    <p:sldId id="327" r:id="rId35"/>
    <p:sldId id="342" r:id="rId36"/>
    <p:sldId id="320" r:id="rId37"/>
    <p:sldId id="329" r:id="rId38"/>
    <p:sldId id="344" r:id="rId39"/>
    <p:sldId id="340" r:id="rId40"/>
    <p:sldId id="431" r:id="rId41"/>
    <p:sldId id="313" r:id="rId42"/>
    <p:sldId id="434" r:id="rId43"/>
    <p:sldId id="315" r:id="rId44"/>
    <p:sldId id="425" r:id="rId45"/>
    <p:sldId id="449" r:id="rId46"/>
    <p:sldId id="437" r:id="rId47"/>
    <p:sldId id="316" r:id="rId48"/>
    <p:sldId id="426" r:id="rId49"/>
    <p:sldId id="301" r:id="rId50"/>
    <p:sldId id="455" r:id="rId51"/>
    <p:sldId id="336" r:id="rId52"/>
    <p:sldId id="452" r:id="rId53"/>
    <p:sldId id="453" r:id="rId54"/>
    <p:sldId id="304" r:id="rId55"/>
    <p:sldId id="333" r:id="rId56"/>
    <p:sldId id="334" r:id="rId57"/>
  </p:sldIdLst>
  <p:sldSz cx="9144000" cy="6858000" type="screen4x3"/>
  <p:notesSz cx="9926638" cy="6797675"/>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E9ED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75702" autoAdjust="0"/>
  </p:normalViewPr>
  <p:slideViewPr>
    <p:cSldViewPr showGuides="1">
      <p:cViewPr varScale="1">
        <p:scale>
          <a:sx n="42" d="100"/>
          <a:sy n="42" d="100"/>
        </p:scale>
        <p:origin x="121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notesMaster" Target="notesMasters/notesMaster1.xml"/><Relationship Id="rId5" Type="http://schemas.openxmlformats.org/officeDocument/2006/relationships/slideMaster" Target="slideMasters/slideMaster5.xml"/><Relationship Id="rId61" Type="http://schemas.openxmlformats.org/officeDocument/2006/relationships/viewProps" Target="viewProps.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8" Type="http://schemas.openxmlformats.org/officeDocument/2006/relationships/slideMaster" Target="slideMasters/slideMaster8.xml"/><Relationship Id="rId51" Type="http://schemas.openxmlformats.org/officeDocument/2006/relationships/slide" Target="slides/slide41.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handoutMaster" Target="handoutMasters/handoutMaster1.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10.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5" y="0"/>
            <a:ext cx="4301078" cy="3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5625561" y="0"/>
            <a:ext cx="4301077" cy="3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5" y="6457792"/>
            <a:ext cx="4301078" cy="3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5625561" y="6457792"/>
            <a:ext cx="4301077" cy="3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5" y="0"/>
            <a:ext cx="4301078" cy="3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5625561" y="0"/>
            <a:ext cx="4301077" cy="3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3263900" y="508000"/>
            <a:ext cx="3398838" cy="25495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1324484" y="3228896"/>
            <a:ext cx="7277676" cy="3058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5" y="6457792"/>
            <a:ext cx="4301078" cy="3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5625561" y="6457792"/>
            <a:ext cx="4301077" cy="3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Term virtues not always  used in schools – could be values, dispositions, traits etc. </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5</a:t>
            </a:fld>
            <a:endParaRPr lang="en-GB" altLang="en-US"/>
          </a:p>
        </p:txBody>
      </p:sp>
    </p:spTree>
    <p:extLst>
      <p:ext uri="{BB962C8B-B14F-4D97-AF65-F5344CB8AC3E}">
        <p14:creationId xmlns:p14="http://schemas.microsoft.com/office/powerpoint/2010/main" val="2164812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Professional</a:t>
            </a:r>
            <a:r>
              <a:rPr lang="en-GB" baseline="0" dirty="0"/>
              <a:t> standards not a particularly effective way of providing ethical guidance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17</a:t>
            </a:fld>
            <a:endParaRPr lang="en-GB" altLang="en-US"/>
          </a:p>
        </p:txBody>
      </p:sp>
    </p:spTree>
    <p:extLst>
      <p:ext uri="{BB962C8B-B14F-4D97-AF65-F5344CB8AC3E}">
        <p14:creationId xmlns:p14="http://schemas.microsoft.com/office/powerpoint/2010/main" val="2522002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Professional</a:t>
            </a:r>
            <a:r>
              <a:rPr lang="en-GB" baseline="0" dirty="0"/>
              <a:t> standards not a particularly effective way of providing ethical guidance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18</a:t>
            </a:fld>
            <a:endParaRPr lang="en-GB" altLang="en-US"/>
          </a:p>
        </p:txBody>
      </p:sp>
    </p:spTree>
    <p:extLst>
      <p:ext uri="{BB962C8B-B14F-4D97-AF65-F5344CB8AC3E}">
        <p14:creationId xmlns:p14="http://schemas.microsoft.com/office/powerpoint/2010/main" val="963970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91ABBA79-656C-4AF2-8259-EDAE162F599F}" type="slidenum">
              <a:rPr lang="en-GB" smtClean="0"/>
              <a:t>22</a:t>
            </a:fld>
            <a:endParaRPr lang="en-GB"/>
          </a:p>
        </p:txBody>
      </p:sp>
    </p:spTree>
    <p:extLst>
      <p:ext uri="{BB962C8B-B14F-4D97-AF65-F5344CB8AC3E}">
        <p14:creationId xmlns:p14="http://schemas.microsoft.com/office/powerpoint/2010/main" val="20894784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the virtues are shown in excess</a:t>
            </a:r>
            <a:r>
              <a:rPr lang="en-GB" baseline="0" dirty="0"/>
              <a:t> or there is a deficiency – these can become vices </a:t>
            </a:r>
          </a:p>
          <a:p>
            <a:r>
              <a:rPr lang="en-GB" baseline="0" dirty="0"/>
              <a:t>Important that as teachers, we support the children we teach to develop </a:t>
            </a:r>
            <a:r>
              <a:rPr lang="en-GB" baseline="0" dirty="0" err="1"/>
              <a:t>phronesis</a:t>
            </a:r>
            <a:r>
              <a:rPr lang="en-GB" baseline="0" dirty="0"/>
              <a:t> so we they can start to make the ‘right’ decisions for themselves – reinforce the importance of role modelling so our students see us role modelling the challenges of making moral decisions and our responsibility as citizens to choose the right ethical path. </a:t>
            </a:r>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29</a:t>
            </a:fld>
            <a:endParaRPr lang="en-GB"/>
          </a:p>
        </p:txBody>
      </p:sp>
    </p:spTree>
    <p:extLst>
      <p:ext uri="{BB962C8B-B14F-4D97-AF65-F5344CB8AC3E}">
        <p14:creationId xmlns:p14="http://schemas.microsoft.com/office/powerpoint/2010/main" val="3910210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91ABBA79-656C-4AF2-8259-EDAE162F599F}" type="slidenum">
              <a:rPr lang="en-GB" smtClean="0"/>
              <a:t>31</a:t>
            </a:fld>
            <a:endParaRPr lang="en-GB"/>
          </a:p>
        </p:txBody>
      </p:sp>
    </p:spTree>
    <p:extLst>
      <p:ext uri="{BB962C8B-B14F-4D97-AF65-F5344CB8AC3E}">
        <p14:creationId xmlns:p14="http://schemas.microsoft.com/office/powerpoint/2010/main" val="4130492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i="0" baseline="0" dirty="0"/>
          </a:p>
        </p:txBody>
      </p:sp>
      <p:sp>
        <p:nvSpPr>
          <p:cNvPr id="4" name="Slide Number Placeholder 3"/>
          <p:cNvSpPr>
            <a:spLocks noGrp="1"/>
          </p:cNvSpPr>
          <p:nvPr>
            <p:ph type="sldNum" sz="quarter" idx="10"/>
          </p:nvPr>
        </p:nvSpPr>
        <p:spPr/>
        <p:txBody>
          <a:bodyPr/>
          <a:lstStyle/>
          <a:p>
            <a:fld id="{91ABBA79-656C-4AF2-8259-EDAE162F599F}" type="slidenum">
              <a:rPr lang="en-GB" smtClean="0"/>
              <a:t>32</a:t>
            </a:fld>
            <a:endParaRPr lang="en-GB"/>
          </a:p>
        </p:txBody>
      </p:sp>
    </p:spTree>
    <p:extLst>
      <p:ext uri="{BB962C8B-B14F-4D97-AF65-F5344CB8AC3E}">
        <p14:creationId xmlns:p14="http://schemas.microsoft.com/office/powerpoint/2010/main" val="29910104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91ABBA79-656C-4AF2-8259-EDAE162F599F}" type="slidenum">
              <a:rPr lang="en-GB" smtClean="0"/>
              <a:t>33</a:t>
            </a:fld>
            <a:endParaRPr lang="en-GB"/>
          </a:p>
        </p:txBody>
      </p:sp>
    </p:spTree>
    <p:extLst>
      <p:ext uri="{BB962C8B-B14F-4D97-AF65-F5344CB8AC3E}">
        <p14:creationId xmlns:p14="http://schemas.microsoft.com/office/powerpoint/2010/main" val="1939809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baseline="0" dirty="0"/>
          </a:p>
        </p:txBody>
      </p:sp>
      <p:sp>
        <p:nvSpPr>
          <p:cNvPr id="4" name="Slide Number Placeholder 3"/>
          <p:cNvSpPr>
            <a:spLocks noGrp="1"/>
          </p:cNvSpPr>
          <p:nvPr>
            <p:ph type="sldNum" sz="quarter" idx="10"/>
          </p:nvPr>
        </p:nvSpPr>
        <p:spPr/>
        <p:txBody>
          <a:bodyPr/>
          <a:lstStyle/>
          <a:p>
            <a:fld id="{91ABBA79-656C-4AF2-8259-EDAE162F599F}" type="slidenum">
              <a:rPr lang="en-GB" smtClean="0"/>
              <a:t>34</a:t>
            </a:fld>
            <a:endParaRPr lang="en-GB"/>
          </a:p>
        </p:txBody>
      </p:sp>
    </p:spTree>
    <p:extLst>
      <p:ext uri="{BB962C8B-B14F-4D97-AF65-F5344CB8AC3E}">
        <p14:creationId xmlns:p14="http://schemas.microsoft.com/office/powerpoint/2010/main" val="3619671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20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2F34859C-FCC8-40B2-BA39-02047CEC2EB6}" type="slidenum">
              <a:rPr lang="en-GB" smtClean="0"/>
              <a:t>35</a:t>
            </a:fld>
            <a:endParaRPr lang="en-GB"/>
          </a:p>
        </p:txBody>
      </p:sp>
    </p:spTree>
    <p:extLst>
      <p:ext uri="{BB962C8B-B14F-4D97-AF65-F5344CB8AC3E}">
        <p14:creationId xmlns:p14="http://schemas.microsoft.com/office/powerpoint/2010/main" val="41424018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20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2F34859C-FCC8-40B2-BA39-02047CEC2EB6}" type="slidenum">
              <a:rPr lang="en-GB" smtClean="0"/>
              <a:t>37</a:t>
            </a:fld>
            <a:endParaRPr lang="en-GB"/>
          </a:p>
        </p:txBody>
      </p:sp>
    </p:spTree>
    <p:extLst>
      <p:ext uri="{BB962C8B-B14F-4D97-AF65-F5344CB8AC3E}">
        <p14:creationId xmlns:p14="http://schemas.microsoft.com/office/powerpoint/2010/main" val="2929593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Definitions</a:t>
            </a:r>
            <a:r>
              <a:rPr lang="en-GB" baseline="0" dirty="0"/>
              <a:t> that have informed my understand of character education – based on the work of Aristotle </a:t>
            </a:r>
          </a:p>
          <a:p>
            <a:r>
              <a:rPr lang="en-GB" baseline="0" dirty="0"/>
              <a:t>More to education than just academic success.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13404276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91ABBA79-656C-4AF2-8259-EDAE162F599F}" type="slidenum">
              <a:rPr lang="en-GB" smtClean="0"/>
              <a:t>38</a:t>
            </a:fld>
            <a:endParaRPr lang="en-GB"/>
          </a:p>
        </p:txBody>
      </p:sp>
    </p:spTree>
    <p:extLst>
      <p:ext uri="{BB962C8B-B14F-4D97-AF65-F5344CB8AC3E}">
        <p14:creationId xmlns:p14="http://schemas.microsoft.com/office/powerpoint/2010/main" val="11380986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91ABBA79-656C-4AF2-8259-EDAE162F599F}" type="slidenum">
              <a:rPr lang="en-GB" smtClean="0"/>
              <a:t>39</a:t>
            </a:fld>
            <a:endParaRPr lang="en-GB"/>
          </a:p>
        </p:txBody>
      </p:sp>
    </p:spTree>
    <p:extLst>
      <p:ext uri="{BB962C8B-B14F-4D97-AF65-F5344CB8AC3E}">
        <p14:creationId xmlns:p14="http://schemas.microsoft.com/office/powerpoint/2010/main" val="31820024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40</a:t>
            </a:fld>
            <a:endParaRPr lang="en-GB" altLang="en-US"/>
          </a:p>
        </p:txBody>
      </p:sp>
    </p:spTree>
    <p:extLst>
      <p:ext uri="{BB962C8B-B14F-4D97-AF65-F5344CB8AC3E}">
        <p14:creationId xmlns:p14="http://schemas.microsoft.com/office/powerpoint/2010/main" val="4433288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baseline="0" dirty="0"/>
          </a:p>
        </p:txBody>
      </p:sp>
      <p:sp>
        <p:nvSpPr>
          <p:cNvPr id="4" name="Slide Number Placeholder 3"/>
          <p:cNvSpPr>
            <a:spLocks noGrp="1"/>
          </p:cNvSpPr>
          <p:nvPr>
            <p:ph type="sldNum" sz="quarter" idx="10"/>
          </p:nvPr>
        </p:nvSpPr>
        <p:spPr/>
        <p:txBody>
          <a:bodyPr/>
          <a:lstStyle/>
          <a:p>
            <a:fld id="{91ABBA79-656C-4AF2-8259-EDAE162F599F}" type="slidenum">
              <a:rPr lang="en-GB" smtClean="0"/>
              <a:t>42</a:t>
            </a:fld>
            <a:endParaRPr lang="en-GB"/>
          </a:p>
        </p:txBody>
      </p:sp>
    </p:spTree>
    <p:extLst>
      <p:ext uri="{BB962C8B-B14F-4D97-AF65-F5344CB8AC3E}">
        <p14:creationId xmlns:p14="http://schemas.microsoft.com/office/powerpoint/2010/main" val="87346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we dig</a:t>
            </a:r>
            <a:r>
              <a:rPr lang="en-GB" baseline="0" dirty="0"/>
              <a:t> deeper into ethical practice we are going to pause to reflect on some of our own teachers that we remember fondly – what was it about the teacher that made them so memorable? Ask participants to add to the chat box or on the next blank page depending on number of attendees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7</a:t>
            </a:fld>
            <a:endParaRPr lang="en-GB" altLang="en-US"/>
          </a:p>
        </p:txBody>
      </p:sp>
    </p:spTree>
    <p:extLst>
      <p:ext uri="{BB962C8B-B14F-4D97-AF65-F5344CB8AC3E}">
        <p14:creationId xmlns:p14="http://schemas.microsoft.com/office/powerpoint/2010/main" val="996645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Despite altruistic reasons for most teachers entering the profession</a:t>
            </a:r>
            <a:r>
              <a:rPr lang="en-GB" baseline="0" dirty="0"/>
              <a:t> – performance values can often dominate in school due to the testing culture that is so prevalent in the English education system – on their own these values are not necessarily positive unless considered in a moral way e.g. resilience – link to HT example </a:t>
            </a:r>
            <a:endParaRPr lang="en-GB" dirty="0"/>
          </a:p>
        </p:txBody>
      </p:sp>
      <p:sp>
        <p:nvSpPr>
          <p:cNvPr id="4" name="Slide Number Placeholder 3"/>
          <p:cNvSpPr>
            <a:spLocks noGrp="1"/>
          </p:cNvSpPr>
          <p:nvPr>
            <p:ph type="sldNum" sz="quarter" idx="10"/>
          </p:nvPr>
        </p:nvSpPr>
        <p:spPr/>
        <p:txBody>
          <a:bodyPr/>
          <a:lstStyle/>
          <a:p>
            <a:fld id="{91ABBA79-656C-4AF2-8259-EDAE162F599F}" type="slidenum">
              <a:rPr lang="en-GB" smtClean="0"/>
              <a:t>9</a:t>
            </a:fld>
            <a:endParaRPr lang="en-GB"/>
          </a:p>
        </p:txBody>
      </p:sp>
    </p:spTree>
    <p:extLst>
      <p:ext uri="{BB962C8B-B14F-4D97-AF65-F5344CB8AC3E}">
        <p14:creationId xmlns:p14="http://schemas.microsoft.com/office/powerpoint/2010/main" val="965924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importance</a:t>
            </a:r>
            <a:r>
              <a:rPr lang="en-GB" baseline="0" dirty="0"/>
              <a:t> of reflecting on your own character and how this will impact on the children/young people you teach. </a:t>
            </a:r>
          </a:p>
          <a:p>
            <a:endParaRPr lang="en-GB" dirty="0"/>
          </a:p>
        </p:txBody>
      </p:sp>
      <p:sp>
        <p:nvSpPr>
          <p:cNvPr id="4" name="Slide Number Placeholder 3"/>
          <p:cNvSpPr>
            <a:spLocks noGrp="1"/>
          </p:cNvSpPr>
          <p:nvPr>
            <p:ph type="sldNum" sz="quarter" idx="10"/>
          </p:nvPr>
        </p:nvSpPr>
        <p:spPr/>
        <p:txBody>
          <a:bodyPr/>
          <a:lstStyle/>
          <a:p>
            <a:fld id="{91ABBA79-656C-4AF2-8259-EDAE162F599F}" type="slidenum">
              <a:rPr lang="en-GB" smtClean="0"/>
              <a:t>10</a:t>
            </a:fld>
            <a:endParaRPr lang="en-GB"/>
          </a:p>
        </p:txBody>
      </p:sp>
    </p:spTree>
    <p:extLst>
      <p:ext uri="{BB962C8B-B14F-4D97-AF65-F5344CB8AC3E}">
        <p14:creationId xmlns:p14="http://schemas.microsoft.com/office/powerpoint/2010/main" val="3741558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Performance virtues can be positive or negative depending on how they are applied – use example of superheroes v villains – all have performance virtues – super heroes use these virtues in a moral way for good. </a:t>
            </a:r>
          </a:p>
        </p:txBody>
      </p:sp>
      <p:sp>
        <p:nvSpPr>
          <p:cNvPr id="4" name="Slide Number Placeholder 3"/>
          <p:cNvSpPr>
            <a:spLocks noGrp="1"/>
          </p:cNvSpPr>
          <p:nvPr>
            <p:ph type="sldNum" sz="quarter" idx="10"/>
          </p:nvPr>
        </p:nvSpPr>
        <p:spPr/>
        <p:txBody>
          <a:bodyPr/>
          <a:lstStyle/>
          <a:p>
            <a:fld id="{91ABBA79-656C-4AF2-8259-EDAE162F599F}" type="slidenum">
              <a:rPr lang="en-GB" smtClean="0"/>
              <a:t>11</a:t>
            </a:fld>
            <a:endParaRPr lang="en-GB"/>
          </a:p>
        </p:txBody>
      </p:sp>
    </p:spTree>
    <p:extLst>
      <p:ext uri="{BB962C8B-B14F-4D97-AF65-F5344CB8AC3E}">
        <p14:creationId xmlns:p14="http://schemas.microsoft.com/office/powerpoint/2010/main" val="2566244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41EE561-3C64-4BC6-87F0-F2BDEBE1DB24}" type="slidenum">
              <a:rPr lang="en-GB" smtClean="0"/>
              <a:t>12</a:t>
            </a:fld>
            <a:endParaRPr lang="en-GB"/>
          </a:p>
        </p:txBody>
      </p:sp>
    </p:spTree>
    <p:extLst>
      <p:ext uri="{BB962C8B-B14F-4D97-AF65-F5344CB8AC3E}">
        <p14:creationId xmlns:p14="http://schemas.microsoft.com/office/powerpoint/2010/main" val="2462199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41EE561-3C64-4BC6-87F0-F2BDEBE1DB24}" type="slidenum">
              <a:rPr lang="en-GB" smtClean="0"/>
              <a:t>13</a:t>
            </a:fld>
            <a:endParaRPr lang="en-GB"/>
          </a:p>
        </p:txBody>
      </p:sp>
    </p:spTree>
    <p:extLst>
      <p:ext uri="{BB962C8B-B14F-4D97-AF65-F5344CB8AC3E}">
        <p14:creationId xmlns:p14="http://schemas.microsoft.com/office/powerpoint/2010/main" val="651019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Phronesis</a:t>
            </a:r>
            <a:r>
              <a:rPr lang="en-GB" baseline="0" dirty="0"/>
              <a:t> = d</a:t>
            </a:r>
            <a:r>
              <a:rPr lang="en-GB" dirty="0"/>
              <a:t>oing the right thing</a:t>
            </a:r>
            <a:r>
              <a:rPr lang="en-GB" baseline="0" dirty="0"/>
              <a:t> at the right time for the right reason </a:t>
            </a:r>
            <a:endParaRPr lang="en-GB" dirty="0"/>
          </a:p>
        </p:txBody>
      </p:sp>
      <p:sp>
        <p:nvSpPr>
          <p:cNvPr id="4" name="Slide Number Placeholder 3"/>
          <p:cNvSpPr>
            <a:spLocks noGrp="1"/>
          </p:cNvSpPr>
          <p:nvPr>
            <p:ph type="sldNum" sz="quarter" idx="10"/>
          </p:nvPr>
        </p:nvSpPr>
        <p:spPr/>
        <p:txBody>
          <a:bodyPr/>
          <a:lstStyle/>
          <a:p>
            <a:fld id="{91ABBA79-656C-4AF2-8259-EDAE162F599F}" type="slidenum">
              <a:rPr lang="en-GB" smtClean="0"/>
              <a:t>14</a:t>
            </a:fld>
            <a:endParaRPr lang="en-GB"/>
          </a:p>
        </p:txBody>
      </p:sp>
    </p:spTree>
    <p:extLst>
      <p:ext uri="{BB962C8B-B14F-4D97-AF65-F5344CB8AC3E}">
        <p14:creationId xmlns:p14="http://schemas.microsoft.com/office/powerpoint/2010/main" val="2812731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31904867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57432082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88702008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0" y="2"/>
            <a:ext cx="9144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Title 1"/>
          <p:cNvSpPr>
            <a:spLocks noGrp="1"/>
          </p:cNvSpPr>
          <p:nvPr>
            <p:ph type="ctrTitle" hasCustomPrompt="1"/>
          </p:nvPr>
        </p:nvSpPr>
        <p:spPr>
          <a:xfrm>
            <a:off x="603503"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3087900"/>
            <a:ext cx="6858000" cy="445707"/>
          </a:xfrm>
          <a:prstGeom prst="rect">
            <a:avLst/>
          </a:prstGeom>
        </p:spPr>
        <p:txBody>
          <a:bodyPr>
            <a:noAutofit/>
          </a:bodyPr>
          <a:lstStyle>
            <a:lvl1pPr marL="0" marR="0" indent="0" algn="l" defTabSz="685783"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Sub title goes here</a:t>
            </a:r>
          </a:p>
        </p:txBody>
      </p:sp>
      <p:cxnSp>
        <p:nvCxnSpPr>
          <p:cNvPr id="11" name="Straight Connector 10"/>
          <p:cNvCxnSpPr/>
          <p:nvPr/>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1" y="4196466"/>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218" y="5078500"/>
            <a:ext cx="9372506" cy="1933000"/>
          </a:xfrm>
          <a:prstGeom prst="rect">
            <a:avLst/>
          </a:prstGeom>
        </p:spPr>
      </p:pic>
    </p:spTree>
    <p:extLst>
      <p:ext uri="{BB962C8B-B14F-4D97-AF65-F5344CB8AC3E}">
        <p14:creationId xmlns:p14="http://schemas.microsoft.com/office/powerpoint/2010/main" val="418685310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2_Title Only">
    <p:spTree>
      <p:nvGrpSpPr>
        <p:cNvPr id="1" name=""/>
        <p:cNvGrpSpPr/>
        <p:nvPr/>
      </p:nvGrpSpPr>
      <p:grpSpPr>
        <a:xfrm>
          <a:off x="0" y="0"/>
          <a:ext cx="0" cy="0"/>
          <a:chOff x="0" y="0"/>
          <a:chExt cx="0" cy="0"/>
        </a:xfrm>
      </p:grpSpPr>
      <p:sp>
        <p:nvSpPr>
          <p:cNvPr id="6" name="Rectangle 5"/>
          <p:cNvSpPr/>
          <p:nvPr/>
        </p:nvSpPr>
        <p:spPr>
          <a:xfrm>
            <a:off x="0" y="2"/>
            <a:ext cx="9144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1" name="Straight Connector 10"/>
          <p:cNvCxnSpPr/>
          <p:nvPr/>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218" y="5078500"/>
            <a:ext cx="9372506" cy="1933000"/>
          </a:xfrm>
          <a:prstGeom prst="rect">
            <a:avLst/>
          </a:prstGeom>
        </p:spPr>
      </p:pic>
      <p:sp>
        <p:nvSpPr>
          <p:cNvPr id="9" name="Picture Placeholder 7"/>
          <p:cNvSpPr>
            <a:spLocks noGrp="1"/>
          </p:cNvSpPr>
          <p:nvPr>
            <p:ph type="pic" sz="quarter" idx="10"/>
          </p:nvPr>
        </p:nvSpPr>
        <p:spPr>
          <a:xfrm>
            <a:off x="674704" y="5594636"/>
            <a:ext cx="1258371" cy="876304"/>
          </a:xfrm>
          <a:prstGeom prst="rect">
            <a:avLst/>
          </a:prstGeom>
        </p:spPr>
        <p:txBody>
          <a:bodyPr/>
          <a:lstStyle/>
          <a:p>
            <a:r>
              <a:rPr lang="en-US"/>
              <a:t>Click icon to add picture</a:t>
            </a:r>
            <a:endParaRPr lang="en-US" dirty="0"/>
          </a:p>
        </p:txBody>
      </p:sp>
      <p:sp>
        <p:nvSpPr>
          <p:cNvPr id="10" name="Picture Placeholder 7"/>
          <p:cNvSpPr>
            <a:spLocks noGrp="1"/>
          </p:cNvSpPr>
          <p:nvPr>
            <p:ph type="pic" sz="quarter" idx="11"/>
          </p:nvPr>
        </p:nvSpPr>
        <p:spPr>
          <a:xfrm>
            <a:off x="2134535" y="5594636"/>
            <a:ext cx="1258371" cy="876304"/>
          </a:xfrm>
          <a:prstGeom prst="rect">
            <a:avLst/>
          </a:prstGeom>
        </p:spPr>
        <p:txBody>
          <a:bodyPr/>
          <a:lstStyle/>
          <a:p>
            <a:r>
              <a:rPr lang="en-US"/>
              <a:t>Click icon to add picture</a:t>
            </a:r>
            <a:endParaRPr lang="en-US" dirty="0"/>
          </a:p>
        </p:txBody>
      </p:sp>
      <p:sp>
        <p:nvSpPr>
          <p:cNvPr id="12" name="Title 1"/>
          <p:cNvSpPr>
            <a:spLocks noGrp="1"/>
          </p:cNvSpPr>
          <p:nvPr>
            <p:ph type="ctrTitle" hasCustomPrompt="1"/>
          </p:nvPr>
        </p:nvSpPr>
        <p:spPr>
          <a:xfrm>
            <a:off x="603503"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3087900"/>
            <a:ext cx="6858000" cy="445707"/>
          </a:xfrm>
          <a:prstGeom prst="rect">
            <a:avLst/>
          </a:prstGeom>
        </p:spPr>
        <p:txBody>
          <a:bodyPr>
            <a:noAutofit/>
          </a:bodyPr>
          <a:lstStyle>
            <a:lvl1pPr marL="0" marR="0" indent="0" algn="l" defTabSz="685783"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1" y="4196466"/>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281993154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027009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 y="1"/>
            <a:ext cx="9143657" cy="6857997"/>
          </a:xfrm>
          <a:prstGeom prst="rect">
            <a:avLst/>
          </a:prstGeom>
        </p:spPr>
      </p:pic>
      <p:sp>
        <p:nvSpPr>
          <p:cNvPr id="22" name="Text Placeholder 21"/>
          <p:cNvSpPr>
            <a:spLocks noGrp="1"/>
          </p:cNvSpPr>
          <p:nvPr>
            <p:ph type="body" sz="quarter" idx="13" hasCustomPrompt="1"/>
          </p:nvPr>
        </p:nvSpPr>
        <p:spPr>
          <a:xfrm>
            <a:off x="884242" y="3099144"/>
            <a:ext cx="7642141"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2188020"/>
            <a:ext cx="5030784"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404021046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 y="1"/>
            <a:ext cx="9143657" cy="6857997"/>
          </a:xfrm>
          <a:prstGeom prst="rect">
            <a:avLst/>
          </a:prstGeom>
        </p:spPr>
      </p:pic>
      <p:cxnSp>
        <p:nvCxnSpPr>
          <p:cNvPr id="11" name="Straight Connector 10"/>
          <p:cNvCxnSpPr/>
          <p:nvPr/>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7439936" y="4579321"/>
            <a:ext cx="1258371" cy="876304"/>
          </a:xfrm>
          <a:prstGeom prst="rect">
            <a:avLst/>
          </a:prstGeom>
        </p:spPr>
        <p:txBody>
          <a:bodyPr/>
          <a:lstStyle/>
          <a:p>
            <a:r>
              <a:rPr lang="en-US"/>
              <a:t>Click icon to add picture</a:t>
            </a:r>
            <a:endParaRPr lang="en-US" dirty="0"/>
          </a:p>
        </p:txBody>
      </p:sp>
      <p:sp>
        <p:nvSpPr>
          <p:cNvPr id="13" name="Picture Placeholder 7"/>
          <p:cNvSpPr>
            <a:spLocks noGrp="1"/>
          </p:cNvSpPr>
          <p:nvPr>
            <p:ph type="pic" sz="quarter" idx="11"/>
          </p:nvPr>
        </p:nvSpPr>
        <p:spPr>
          <a:xfrm>
            <a:off x="7430423" y="5594636"/>
            <a:ext cx="1258371" cy="876304"/>
          </a:xfrm>
          <a:prstGeom prst="rect">
            <a:avLst/>
          </a:prstGeom>
        </p:spPr>
        <p:txBody>
          <a:bodyPr/>
          <a:lstStyle/>
          <a:p>
            <a:r>
              <a:rPr lang="en-US"/>
              <a:t>Click icon to add picture</a:t>
            </a:r>
          </a:p>
        </p:txBody>
      </p:sp>
      <p:sp>
        <p:nvSpPr>
          <p:cNvPr id="14" name="Text Placeholder 21"/>
          <p:cNvSpPr>
            <a:spLocks noGrp="1"/>
          </p:cNvSpPr>
          <p:nvPr>
            <p:ph type="body" sz="quarter" idx="13" hasCustomPrompt="1"/>
          </p:nvPr>
        </p:nvSpPr>
        <p:spPr>
          <a:xfrm>
            <a:off x="884242" y="3119080"/>
            <a:ext cx="6110339"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5" name="Text Placeholder 21"/>
          <p:cNvSpPr>
            <a:spLocks noGrp="1"/>
          </p:cNvSpPr>
          <p:nvPr>
            <p:ph type="body" sz="quarter" idx="14" hasCustomPrompt="1"/>
          </p:nvPr>
        </p:nvSpPr>
        <p:spPr>
          <a:xfrm>
            <a:off x="884242" y="2207956"/>
            <a:ext cx="5373684"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15682424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3_Title Only">
    <p:spTree>
      <p:nvGrpSpPr>
        <p:cNvPr id="1" name=""/>
        <p:cNvGrpSpPr/>
        <p:nvPr/>
      </p:nvGrpSpPr>
      <p:grpSpPr>
        <a:xfrm>
          <a:off x="0" y="0"/>
          <a:ext cx="0" cy="0"/>
          <a:chOff x="0" y="0"/>
          <a:chExt cx="0" cy="0"/>
        </a:xfrm>
      </p:grpSpPr>
      <p:cxnSp>
        <p:nvCxnSpPr>
          <p:cNvPr id="11" name="Straight Connector 10"/>
          <p:cNvCxnSpPr/>
          <p:nvPr/>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70" y="-89727"/>
            <a:ext cx="9364192" cy="1931284"/>
          </a:xfrm>
          <a:prstGeom prst="rect">
            <a:avLst/>
          </a:prstGeom>
        </p:spPr>
      </p:pic>
      <p:sp>
        <p:nvSpPr>
          <p:cNvPr id="6" name="Text Placeholder 3"/>
          <p:cNvSpPr>
            <a:spLocks noGrp="1"/>
          </p:cNvSpPr>
          <p:nvPr>
            <p:ph type="body" sz="quarter" idx="4294967295"/>
          </p:nvPr>
        </p:nvSpPr>
        <p:spPr>
          <a:xfrm>
            <a:off x="884242" y="2351437"/>
            <a:ext cx="6110339" cy="3665541"/>
          </a:xfrm>
          <a:prstGeom prst="rect">
            <a:avLst/>
          </a:prstGeom>
        </p:spPr>
        <p:txBody>
          <a:bodyPr/>
          <a:lstStyle/>
          <a:p>
            <a:pPr lvl="0">
              <a:buClr>
                <a:srgbClr val="511C6C"/>
              </a:buClr>
            </a:pPr>
            <a:r>
              <a:rPr lang="en-US">
                <a:latin typeface="+mn-lt"/>
              </a:rPr>
              <a:t>Edit Master text styles</a:t>
            </a:r>
          </a:p>
          <a:p>
            <a:pPr lvl="1">
              <a:buClr>
                <a:srgbClr val="511C6C"/>
              </a:buClr>
            </a:pPr>
            <a:r>
              <a:rPr lang="en-US">
                <a:latin typeface="+mn-lt"/>
              </a:rPr>
              <a:t>Second level</a:t>
            </a:r>
          </a:p>
          <a:p>
            <a:pPr lvl="2">
              <a:buClr>
                <a:srgbClr val="511C6C"/>
              </a:buClr>
            </a:pPr>
            <a:r>
              <a:rPr lang="en-US">
                <a:latin typeface="+mn-lt"/>
              </a:rPr>
              <a:t>Third level</a:t>
            </a:r>
          </a:p>
          <a:p>
            <a:pPr lvl="3">
              <a:buClr>
                <a:srgbClr val="511C6C"/>
              </a:buClr>
            </a:pPr>
            <a:r>
              <a:rPr lang="en-US">
                <a:latin typeface="+mn-lt"/>
              </a:rPr>
              <a:t>Fourth level</a:t>
            </a:r>
          </a:p>
          <a:p>
            <a:pPr lvl="4">
              <a:buClr>
                <a:srgbClr val="511C6C"/>
              </a:buClr>
            </a:pPr>
            <a:r>
              <a:rPr lang="en-US">
                <a:latin typeface="+mn-lt"/>
              </a:rPr>
              <a:t>Fifth level</a:t>
            </a:r>
            <a:endParaRPr lang="en-US" dirty="0">
              <a:latin typeface="+mn-lt"/>
            </a:endParaRPr>
          </a:p>
        </p:txBody>
      </p:sp>
      <p:sp>
        <p:nvSpPr>
          <p:cNvPr id="7" name="Text Placeholder 4"/>
          <p:cNvSpPr>
            <a:spLocks noGrp="1"/>
          </p:cNvSpPr>
          <p:nvPr>
            <p:ph type="body" sz="quarter" idx="4294967295"/>
          </p:nvPr>
        </p:nvSpPr>
        <p:spPr>
          <a:xfrm>
            <a:off x="884242" y="1620935"/>
            <a:ext cx="5373684" cy="507823"/>
          </a:xfrm>
          <a:prstGeom prst="rect">
            <a:avLst/>
          </a:prstGeom>
        </p:spPr>
        <p:txBody>
          <a:bodyPr/>
          <a:lstStyle/>
          <a:p>
            <a:pPr marL="0" lvl="0" indent="0">
              <a:buNone/>
            </a:pPr>
            <a:r>
              <a:rPr lang="en-US">
                <a:solidFill>
                  <a:srgbClr val="511C6C"/>
                </a:solidFill>
                <a:latin typeface="+mn-lt"/>
              </a:rPr>
              <a:t>Edit Master text styles</a:t>
            </a:r>
          </a:p>
          <a:p>
            <a:pPr marL="0" lvl="1" indent="0">
              <a:buNone/>
            </a:pPr>
            <a:r>
              <a:rPr lang="en-US">
                <a:solidFill>
                  <a:srgbClr val="511C6C"/>
                </a:solidFill>
                <a:latin typeface="+mn-lt"/>
              </a:rPr>
              <a:t>Second level</a:t>
            </a:r>
          </a:p>
        </p:txBody>
      </p:sp>
    </p:spTree>
    <p:extLst>
      <p:ext uri="{BB962C8B-B14F-4D97-AF65-F5344CB8AC3E}">
        <p14:creationId xmlns:p14="http://schemas.microsoft.com/office/powerpoint/2010/main" val="193495037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 y="1"/>
            <a:ext cx="9143657" cy="6857996"/>
          </a:xfrm>
          <a:prstGeom prst="rect">
            <a:avLst/>
          </a:prstGeom>
        </p:spPr>
      </p:pic>
      <p:sp>
        <p:nvSpPr>
          <p:cNvPr id="22" name="Text Placeholder 21"/>
          <p:cNvSpPr>
            <a:spLocks noGrp="1"/>
          </p:cNvSpPr>
          <p:nvPr>
            <p:ph type="body" sz="quarter" idx="13" hasCustomPrompt="1"/>
          </p:nvPr>
        </p:nvSpPr>
        <p:spPr>
          <a:xfrm>
            <a:off x="3964326" y="1140267"/>
            <a:ext cx="4562057"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p:txBody>
      </p:sp>
      <p:sp>
        <p:nvSpPr>
          <p:cNvPr id="7" name="Text Placeholder 21"/>
          <p:cNvSpPr>
            <a:spLocks noGrp="1"/>
          </p:cNvSpPr>
          <p:nvPr>
            <p:ph type="body" sz="quarter" idx="14" hasCustomPrompt="1"/>
          </p:nvPr>
        </p:nvSpPr>
        <p:spPr>
          <a:xfrm>
            <a:off x="884243" y="1140267"/>
            <a:ext cx="2965864" cy="3346364"/>
          </a:xfrm>
          <a:prstGeom prst="rect">
            <a:avLst/>
          </a:prstGeom>
        </p:spPr>
        <p:txBody>
          <a:bodyPr/>
          <a:lstStyle>
            <a:lvl1pPr marL="0" indent="0">
              <a:lnSpc>
                <a:spcPct val="80000"/>
              </a:lnSpc>
              <a:buFontTx/>
              <a:buNone/>
              <a:defRPr sz="3000" b="1" i="0" baseline="0">
                <a:solidFill>
                  <a:srgbClr val="511C6C"/>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(DYNAMIC TITLE OPTION CAPS AND BOLD)</a:t>
            </a:r>
          </a:p>
        </p:txBody>
      </p:sp>
    </p:spTree>
    <p:extLst>
      <p:ext uri="{BB962C8B-B14F-4D97-AF65-F5344CB8AC3E}">
        <p14:creationId xmlns:p14="http://schemas.microsoft.com/office/powerpoint/2010/main" val="648003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1"/>
            <a:ext cx="9143655" cy="6857996"/>
          </a:xfrm>
          <a:prstGeom prst="rect">
            <a:avLst/>
          </a:prstGeom>
        </p:spPr>
      </p:pic>
      <p:sp>
        <p:nvSpPr>
          <p:cNvPr id="22" name="Text Placeholder 21"/>
          <p:cNvSpPr>
            <a:spLocks noGrp="1"/>
          </p:cNvSpPr>
          <p:nvPr>
            <p:ph type="body" sz="quarter" idx="13" hasCustomPrompt="1"/>
          </p:nvPr>
        </p:nvSpPr>
        <p:spPr>
          <a:xfrm>
            <a:off x="884243" y="2111583"/>
            <a:ext cx="3519316" cy="2021964"/>
          </a:xfrm>
          <a:prstGeom prst="rect">
            <a:avLst/>
          </a:prstGeom>
        </p:spPr>
        <p:txBody>
          <a:bodyPr/>
          <a:lstStyle>
            <a:lvl1pPr marL="171446" marR="0" indent="-171446" algn="l" defTabSz="685783" rtl="0" eaLnBrk="1" fontAlgn="auto" latinLnBrk="0" hangingPunct="1">
              <a:lnSpc>
                <a:spcPct val="120000"/>
              </a:lnSpc>
              <a:spcBef>
                <a:spcPts val="0"/>
              </a:spcBef>
              <a:spcAft>
                <a:spcPts val="600"/>
              </a:spcAft>
              <a:buClr>
                <a:srgbClr val="511C6C"/>
              </a:buClr>
              <a:buSzPct val="120000"/>
              <a:buFont typeface="Arial" charset="0"/>
              <a:buChar char="•"/>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606869"/>
            <a:ext cx="7642141"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(2 column)</a:t>
            </a:r>
          </a:p>
          <a:p>
            <a:pPr lvl="0"/>
            <a:endParaRPr lang="en-US" dirty="0"/>
          </a:p>
        </p:txBody>
      </p:sp>
      <p:sp>
        <p:nvSpPr>
          <p:cNvPr id="15" name="Text Placeholder 21"/>
          <p:cNvSpPr>
            <a:spLocks noGrp="1"/>
          </p:cNvSpPr>
          <p:nvPr>
            <p:ph type="body" sz="quarter" idx="15" hasCustomPrompt="1"/>
          </p:nvPr>
        </p:nvSpPr>
        <p:spPr>
          <a:xfrm>
            <a:off x="884243" y="1286475"/>
            <a:ext cx="3519316" cy="825108"/>
          </a:xfrm>
          <a:prstGeom prst="rect">
            <a:avLst/>
          </a:prstGeom>
        </p:spPr>
        <p:txBody>
          <a:bodyPr/>
          <a:lstStyle>
            <a:lvl1pPr marL="0" marR="0" indent="0" algn="l" defTabSz="685783" rtl="0" eaLnBrk="1" fontAlgn="auto" latinLnBrk="0" hangingPunct="1">
              <a:lnSpc>
                <a:spcPct val="120000"/>
              </a:lnSpc>
              <a:spcBef>
                <a:spcPts val="0"/>
              </a:spcBef>
              <a:spcAft>
                <a:spcPts val="600"/>
              </a:spcAft>
              <a:buClr>
                <a:srgbClr val="F47920"/>
              </a:buClr>
              <a:buSzPct val="120000"/>
              <a:buFontTx/>
              <a:buNone/>
              <a:tabLst/>
              <a:defRPr lang="en-US" sz="1200" b="1"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16" name="Text Placeholder 21"/>
          <p:cNvSpPr>
            <a:spLocks noGrp="1"/>
          </p:cNvSpPr>
          <p:nvPr>
            <p:ph type="body" sz="quarter" idx="16" hasCustomPrompt="1"/>
          </p:nvPr>
        </p:nvSpPr>
        <p:spPr>
          <a:xfrm>
            <a:off x="4790496" y="2111583"/>
            <a:ext cx="3519316" cy="2021964"/>
          </a:xfrm>
          <a:prstGeom prst="rect">
            <a:avLst/>
          </a:prstGeom>
        </p:spPr>
        <p:txBody>
          <a:bodyPr/>
          <a:lstStyle>
            <a:lvl1pPr marL="171446" marR="0" indent="-171446" algn="l" defTabSz="685783" rtl="0" eaLnBrk="1" fontAlgn="auto" latinLnBrk="0" hangingPunct="1">
              <a:lnSpc>
                <a:spcPct val="120000"/>
              </a:lnSpc>
              <a:spcBef>
                <a:spcPts val="0"/>
              </a:spcBef>
              <a:spcAft>
                <a:spcPts val="600"/>
              </a:spcAft>
              <a:buClr>
                <a:srgbClr val="511C6C"/>
              </a:buClr>
              <a:buSzPct val="120000"/>
              <a:buFont typeface="Arial" charset="0"/>
              <a:buChar char="•"/>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7" name="Text Placeholder 21"/>
          <p:cNvSpPr>
            <a:spLocks noGrp="1"/>
          </p:cNvSpPr>
          <p:nvPr>
            <p:ph type="body" sz="quarter" idx="17" hasCustomPrompt="1"/>
          </p:nvPr>
        </p:nvSpPr>
        <p:spPr>
          <a:xfrm>
            <a:off x="4790496" y="1286475"/>
            <a:ext cx="3519316" cy="825108"/>
          </a:xfrm>
          <a:prstGeom prst="rect">
            <a:avLst/>
          </a:prstGeom>
        </p:spPr>
        <p:txBody>
          <a:bodyPr/>
          <a:lstStyle>
            <a:lvl1pPr marL="0" marR="0" indent="0" algn="l" defTabSz="685783" rtl="0" eaLnBrk="1" fontAlgn="auto" latinLnBrk="0" hangingPunct="1">
              <a:lnSpc>
                <a:spcPct val="120000"/>
              </a:lnSpc>
              <a:spcBef>
                <a:spcPts val="0"/>
              </a:spcBef>
              <a:spcAft>
                <a:spcPts val="600"/>
              </a:spcAft>
              <a:buClr>
                <a:srgbClr val="F47920"/>
              </a:buClr>
              <a:buSzPct val="120000"/>
              <a:buFontTx/>
              <a:buNone/>
              <a:tabLst/>
              <a:defRPr lang="en-US" sz="1200" b="1"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Tree>
    <p:extLst>
      <p:ext uri="{BB962C8B-B14F-4D97-AF65-F5344CB8AC3E}">
        <p14:creationId xmlns:p14="http://schemas.microsoft.com/office/powerpoint/2010/main" val="353847276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1"/>
            <a:ext cx="9143655" cy="6857996"/>
          </a:xfrm>
          <a:prstGeom prst="rect">
            <a:avLst/>
          </a:prstGeom>
        </p:spPr>
      </p:pic>
      <p:sp>
        <p:nvSpPr>
          <p:cNvPr id="23" name="Text Placeholder 21"/>
          <p:cNvSpPr>
            <a:spLocks noGrp="1"/>
          </p:cNvSpPr>
          <p:nvPr>
            <p:ph type="body" sz="quarter" idx="14" hasCustomPrompt="1"/>
          </p:nvPr>
        </p:nvSpPr>
        <p:spPr>
          <a:xfrm>
            <a:off x="884242" y="606869"/>
            <a:ext cx="7441611"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(text heavy 3 column)</a:t>
            </a:r>
          </a:p>
          <a:p>
            <a:pPr lvl="0"/>
            <a:endParaRPr lang="en-US" dirty="0"/>
          </a:p>
        </p:txBody>
      </p:sp>
      <p:sp>
        <p:nvSpPr>
          <p:cNvPr id="8" name="Text Placeholder 21"/>
          <p:cNvSpPr>
            <a:spLocks noGrp="1"/>
          </p:cNvSpPr>
          <p:nvPr>
            <p:ph type="body" sz="quarter" idx="15" hasCustomPrompt="1"/>
          </p:nvPr>
        </p:nvSpPr>
        <p:spPr>
          <a:xfrm>
            <a:off x="884242" y="2111582"/>
            <a:ext cx="7441610" cy="2786607"/>
          </a:xfrm>
          <a:prstGeom prst="rect">
            <a:avLst/>
          </a:prstGeom>
        </p:spPr>
        <p:txBody>
          <a:bodyPr numCol="3" spcCol="180000"/>
          <a:lstStyle>
            <a:lvl1pPr marL="171446" marR="0" indent="-171446" algn="l" defTabSz="685783" rtl="0" eaLnBrk="1" fontAlgn="auto" latinLnBrk="0" hangingPunct="1">
              <a:lnSpc>
                <a:spcPct val="120000"/>
              </a:lnSpc>
              <a:spcBef>
                <a:spcPts val="0"/>
              </a:spcBef>
              <a:spcAft>
                <a:spcPts val="6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endParaRPr lang="en-US" dirty="0"/>
          </a:p>
          <a:p>
            <a:pPr lvl="0"/>
            <a:endParaRPr lang="en-US" dirty="0"/>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a:t>
            </a:r>
            <a:r>
              <a:rPr lang="en-US" dirty="0"/>
              <a:t>.</a:t>
            </a:r>
          </a:p>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endParaRPr lang="en-US" dirty="0"/>
          </a:p>
          <a:p>
            <a:pPr lvl="0"/>
            <a:endParaRPr lang="en-US" dirty="0"/>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 </a:t>
            </a:r>
            <a:r>
              <a:rPr lang="en-US" dirty="0" err="1"/>
              <a:t>ullamcorper</a:t>
            </a:r>
            <a:r>
              <a:rPr lang="en-US" dirty="0"/>
              <a:t>.</a:t>
            </a:r>
          </a:p>
        </p:txBody>
      </p:sp>
      <p:sp>
        <p:nvSpPr>
          <p:cNvPr id="9" name="Text Placeholder 21"/>
          <p:cNvSpPr>
            <a:spLocks noGrp="1"/>
          </p:cNvSpPr>
          <p:nvPr>
            <p:ph type="body" sz="quarter" idx="16" hasCustomPrompt="1"/>
          </p:nvPr>
        </p:nvSpPr>
        <p:spPr>
          <a:xfrm>
            <a:off x="884242" y="1286475"/>
            <a:ext cx="7441611" cy="825108"/>
          </a:xfrm>
          <a:prstGeom prst="rect">
            <a:avLst/>
          </a:prstGeom>
        </p:spPr>
        <p:txBody>
          <a:bodyPr/>
          <a:lstStyle>
            <a:lvl1pPr marL="0" marR="0" indent="0" algn="l" defTabSz="685783" rtl="0" eaLnBrk="1" fontAlgn="auto" latinLnBrk="0" hangingPunct="1">
              <a:lnSpc>
                <a:spcPct val="120000"/>
              </a:lnSpc>
              <a:spcBef>
                <a:spcPts val="0"/>
              </a:spcBef>
              <a:spcAft>
                <a:spcPts val="600"/>
              </a:spcAft>
              <a:buClr>
                <a:srgbClr val="F47920"/>
              </a:buClr>
              <a:buSzPct val="120000"/>
              <a:buFontTx/>
              <a:buNone/>
              <a:tabLst/>
              <a:defRPr sz="12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a:lnSpc>
                <a:spcPct val="120000"/>
              </a:lnSpc>
            </a:pP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 </a:t>
            </a:r>
            <a:endParaRPr lang="en-US" sz="1200" b="1" dirty="0">
              <a:solidFill>
                <a:schemeClr val="tx1"/>
              </a:solidFill>
              <a:latin typeface="Avenir Next Demi Bold" charset="0"/>
              <a:ea typeface="Avenir Next Demi Bold" charset="0"/>
              <a:cs typeface="Avenir Next Demi Bold" charset="0"/>
            </a:endParaRPr>
          </a:p>
        </p:txBody>
      </p:sp>
    </p:spTree>
    <p:extLst>
      <p:ext uri="{BB962C8B-B14F-4D97-AF65-F5344CB8AC3E}">
        <p14:creationId xmlns:p14="http://schemas.microsoft.com/office/powerpoint/2010/main" val="29006580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1"/>
            <a:ext cx="9143655" cy="6857996"/>
          </a:xfrm>
          <a:prstGeom prst="rect">
            <a:avLst/>
          </a:prstGeom>
        </p:spPr>
      </p:pic>
      <p:sp>
        <p:nvSpPr>
          <p:cNvPr id="13" name="Text Placeholder 21"/>
          <p:cNvSpPr>
            <a:spLocks noGrp="1"/>
          </p:cNvSpPr>
          <p:nvPr>
            <p:ph type="body" sz="quarter" idx="16" hasCustomPrompt="1"/>
          </p:nvPr>
        </p:nvSpPr>
        <p:spPr>
          <a:xfrm>
            <a:off x="5295256" y="1286475"/>
            <a:ext cx="3351440" cy="825108"/>
          </a:xfrm>
          <a:prstGeom prst="rect">
            <a:avLst/>
          </a:prstGeom>
        </p:spPr>
        <p:txBody>
          <a:bodyPr/>
          <a:lstStyle>
            <a:lvl1pPr marL="0" marR="0" indent="0" algn="l" defTabSz="685783" rtl="0" eaLnBrk="1" fontAlgn="auto" latinLnBrk="0" hangingPunct="1">
              <a:lnSpc>
                <a:spcPct val="120000"/>
              </a:lnSpc>
              <a:spcBef>
                <a:spcPts val="0"/>
              </a:spcBef>
              <a:spcAft>
                <a:spcPts val="600"/>
              </a:spcAft>
              <a:buClr>
                <a:srgbClr val="F47920"/>
              </a:buClr>
              <a:buSzPct val="120000"/>
              <a:buFontTx/>
              <a:buNone/>
              <a:tabLst/>
              <a:defRPr sz="12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8" name="Picture Placeholder 7"/>
          <p:cNvSpPr>
            <a:spLocks noGrp="1"/>
          </p:cNvSpPr>
          <p:nvPr>
            <p:ph type="pic" sz="quarter" idx="10"/>
          </p:nvPr>
        </p:nvSpPr>
        <p:spPr>
          <a:xfrm>
            <a:off x="-104673" y="-673768"/>
            <a:ext cx="5125853" cy="5855368"/>
          </a:xfrm>
          <a:prstGeom prst="rect">
            <a:avLst/>
          </a:prstGeom>
        </p:spPr>
        <p:txBody>
          <a:bodyPr/>
          <a:lstStyle/>
          <a:p>
            <a:r>
              <a:rPr lang="en-US"/>
              <a:t>Click icon to add picture</a:t>
            </a:r>
            <a:endParaRPr lang="en-US" dirty="0"/>
          </a:p>
        </p:txBody>
      </p:sp>
      <p:sp>
        <p:nvSpPr>
          <p:cNvPr id="6" name="Text Placeholder 21"/>
          <p:cNvSpPr>
            <a:spLocks noGrp="1"/>
          </p:cNvSpPr>
          <p:nvPr>
            <p:ph type="body" sz="quarter" idx="14" hasCustomPrompt="1"/>
          </p:nvPr>
        </p:nvSpPr>
        <p:spPr>
          <a:xfrm>
            <a:off x="5295254" y="606869"/>
            <a:ext cx="3351441"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(single picture)</a:t>
            </a:r>
          </a:p>
          <a:p>
            <a:pPr lvl="0"/>
            <a:endParaRPr lang="en-US" dirty="0"/>
          </a:p>
        </p:txBody>
      </p:sp>
      <p:sp>
        <p:nvSpPr>
          <p:cNvPr id="12" name="Text Placeholder 21"/>
          <p:cNvSpPr>
            <a:spLocks noGrp="1"/>
          </p:cNvSpPr>
          <p:nvPr>
            <p:ph type="body" sz="quarter" idx="15" hasCustomPrompt="1"/>
          </p:nvPr>
        </p:nvSpPr>
        <p:spPr>
          <a:xfrm>
            <a:off x="5295256" y="2111583"/>
            <a:ext cx="3351440" cy="2021964"/>
          </a:xfrm>
          <a:prstGeom prst="rect">
            <a:avLst/>
          </a:prstGeom>
        </p:spPr>
        <p:txBody>
          <a:bodyPr/>
          <a:lstStyle>
            <a:lvl1pPr marL="0" marR="0" indent="0" algn="l" defTabSz="685783" rtl="0" eaLnBrk="1" fontAlgn="auto" latinLnBrk="0" hangingPunct="1">
              <a:lnSpc>
                <a:spcPct val="120000"/>
              </a:lnSpc>
              <a:spcBef>
                <a:spcPts val="0"/>
              </a:spcBef>
              <a:spcAft>
                <a:spcPts val="600"/>
              </a:spcAft>
              <a:buClr>
                <a:srgbClr val="F47920"/>
              </a:buClr>
              <a:buSzPct val="120000"/>
              <a:buFontTx/>
              <a:buNone/>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p:txBody>
      </p:sp>
    </p:spTree>
    <p:extLst>
      <p:ext uri="{BB962C8B-B14F-4D97-AF65-F5344CB8AC3E}">
        <p14:creationId xmlns:p14="http://schemas.microsoft.com/office/powerpoint/2010/main" val="114278563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1"/>
            <a:ext cx="9143655" cy="6857996"/>
          </a:xfrm>
          <a:prstGeom prst="rect">
            <a:avLst/>
          </a:prstGeom>
        </p:spPr>
      </p:pic>
      <p:sp>
        <p:nvSpPr>
          <p:cNvPr id="5" name="Text Placeholder 21"/>
          <p:cNvSpPr>
            <a:spLocks noGrp="1"/>
          </p:cNvSpPr>
          <p:nvPr>
            <p:ph type="body" sz="quarter" idx="13" hasCustomPrompt="1"/>
          </p:nvPr>
        </p:nvSpPr>
        <p:spPr>
          <a:xfrm>
            <a:off x="884243" y="1328586"/>
            <a:ext cx="3519316" cy="3536020"/>
          </a:xfrm>
          <a:prstGeom prst="rect">
            <a:avLst/>
          </a:prstGeom>
        </p:spPr>
        <p:txBody>
          <a:bodyPr/>
          <a:lstStyle>
            <a:lvl1pPr marL="171446" marR="0" indent="-171446" algn="l" defTabSz="685783" rtl="0" eaLnBrk="1" fontAlgn="auto" latinLnBrk="0" hangingPunct="1">
              <a:lnSpc>
                <a:spcPct val="120000"/>
              </a:lnSpc>
              <a:spcBef>
                <a:spcPts val="0"/>
              </a:spcBef>
              <a:spcAft>
                <a:spcPts val="6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6" name="Text Placeholder 21"/>
          <p:cNvSpPr>
            <a:spLocks noGrp="1"/>
          </p:cNvSpPr>
          <p:nvPr>
            <p:ph type="body" sz="quarter" idx="14" hasCustomPrompt="1"/>
          </p:nvPr>
        </p:nvSpPr>
        <p:spPr>
          <a:xfrm>
            <a:off x="884242" y="606869"/>
            <a:ext cx="3519317"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(picture grid)</a:t>
            </a:r>
          </a:p>
          <a:p>
            <a:pPr lvl="0"/>
            <a:endParaRPr lang="en-US" dirty="0"/>
          </a:p>
        </p:txBody>
      </p:sp>
      <p:sp>
        <p:nvSpPr>
          <p:cNvPr id="8" name="Picture Placeholder 7"/>
          <p:cNvSpPr>
            <a:spLocks noGrp="1"/>
          </p:cNvSpPr>
          <p:nvPr>
            <p:ph type="pic" sz="quarter" idx="10"/>
          </p:nvPr>
        </p:nvSpPr>
        <p:spPr>
          <a:xfrm>
            <a:off x="4699671" y="606869"/>
            <a:ext cx="2198435" cy="2066816"/>
          </a:xfrm>
          <a:prstGeom prst="rect">
            <a:avLst/>
          </a:prstGeom>
        </p:spPr>
        <p:txBody>
          <a:bodyPr/>
          <a:lstStyle/>
          <a:p>
            <a:r>
              <a:rPr lang="en-US"/>
              <a:t>Click icon to add picture</a:t>
            </a:r>
          </a:p>
        </p:txBody>
      </p:sp>
      <p:sp>
        <p:nvSpPr>
          <p:cNvPr id="9" name="Picture Placeholder 7"/>
          <p:cNvSpPr>
            <a:spLocks noGrp="1"/>
          </p:cNvSpPr>
          <p:nvPr>
            <p:ph type="pic" sz="quarter" idx="16"/>
          </p:nvPr>
        </p:nvSpPr>
        <p:spPr>
          <a:xfrm>
            <a:off x="6215650" y="2797789"/>
            <a:ext cx="2198435" cy="2066816"/>
          </a:xfrm>
          <a:prstGeom prst="rect">
            <a:avLst/>
          </a:prstGeom>
        </p:spPr>
        <p:txBody>
          <a:bodyPr/>
          <a:lstStyle/>
          <a:p>
            <a:r>
              <a:rPr lang="en-US"/>
              <a:t>Click icon to add picture</a:t>
            </a:r>
            <a:endParaRPr lang="en-US" dirty="0"/>
          </a:p>
        </p:txBody>
      </p:sp>
      <p:sp>
        <p:nvSpPr>
          <p:cNvPr id="10" name="Picture Placeholder 7"/>
          <p:cNvSpPr>
            <a:spLocks noGrp="1"/>
          </p:cNvSpPr>
          <p:nvPr>
            <p:ph type="pic" sz="quarter" idx="17"/>
          </p:nvPr>
        </p:nvSpPr>
        <p:spPr>
          <a:xfrm>
            <a:off x="4699671" y="2797789"/>
            <a:ext cx="1396330" cy="2066816"/>
          </a:xfrm>
          <a:prstGeom prst="rect">
            <a:avLst/>
          </a:prstGeom>
        </p:spPr>
        <p:txBody>
          <a:bodyPr/>
          <a:lstStyle/>
          <a:p>
            <a:r>
              <a:rPr lang="en-US"/>
              <a:t>Click icon to add picture</a:t>
            </a:r>
          </a:p>
        </p:txBody>
      </p:sp>
      <p:sp>
        <p:nvSpPr>
          <p:cNvPr id="11" name="Picture Placeholder 7"/>
          <p:cNvSpPr>
            <a:spLocks noGrp="1"/>
          </p:cNvSpPr>
          <p:nvPr>
            <p:ph type="pic" sz="quarter" idx="18"/>
          </p:nvPr>
        </p:nvSpPr>
        <p:spPr>
          <a:xfrm>
            <a:off x="7017754" y="606868"/>
            <a:ext cx="1396331" cy="2066816"/>
          </a:xfrm>
          <a:prstGeom prst="rect">
            <a:avLst/>
          </a:prstGeom>
        </p:spPr>
        <p:txBody>
          <a:bodyPr/>
          <a:lstStyle/>
          <a:p>
            <a:r>
              <a:rPr lang="en-US"/>
              <a:t>Click icon to add picture</a:t>
            </a:r>
          </a:p>
        </p:txBody>
      </p:sp>
    </p:spTree>
    <p:extLst>
      <p:ext uri="{BB962C8B-B14F-4D97-AF65-F5344CB8AC3E}">
        <p14:creationId xmlns:p14="http://schemas.microsoft.com/office/powerpoint/2010/main" val="396389399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1"/>
            <a:ext cx="9143655" cy="6857996"/>
          </a:xfrm>
          <a:prstGeom prst="rect">
            <a:avLst/>
          </a:prstGeom>
        </p:spPr>
      </p:pic>
      <p:sp>
        <p:nvSpPr>
          <p:cNvPr id="8" name="Picture Placeholder 7"/>
          <p:cNvSpPr>
            <a:spLocks noGrp="1"/>
          </p:cNvSpPr>
          <p:nvPr>
            <p:ph type="pic" sz="quarter" idx="10"/>
          </p:nvPr>
        </p:nvSpPr>
        <p:spPr>
          <a:xfrm>
            <a:off x="977901" y="1892301"/>
            <a:ext cx="2270125" cy="2161117"/>
          </a:xfrm>
          <a:prstGeom prst="rect">
            <a:avLst/>
          </a:prstGeom>
        </p:spPr>
        <p:txBody>
          <a:bodyPr/>
          <a:lstStyle/>
          <a:p>
            <a:r>
              <a:rPr lang="en-US"/>
              <a:t>Click icon to add picture</a:t>
            </a:r>
          </a:p>
        </p:txBody>
      </p:sp>
      <p:sp>
        <p:nvSpPr>
          <p:cNvPr id="9" name="Picture Placeholder 7"/>
          <p:cNvSpPr>
            <a:spLocks noGrp="1"/>
          </p:cNvSpPr>
          <p:nvPr>
            <p:ph type="pic" sz="quarter" idx="11"/>
          </p:nvPr>
        </p:nvSpPr>
        <p:spPr>
          <a:xfrm>
            <a:off x="3520575" y="1892301"/>
            <a:ext cx="2270125" cy="2161117"/>
          </a:xfrm>
          <a:prstGeom prst="rect">
            <a:avLst/>
          </a:prstGeom>
        </p:spPr>
        <p:txBody>
          <a:bodyPr/>
          <a:lstStyle/>
          <a:p>
            <a:r>
              <a:rPr lang="en-US"/>
              <a:t>Click icon to add picture</a:t>
            </a:r>
          </a:p>
        </p:txBody>
      </p:sp>
      <p:sp>
        <p:nvSpPr>
          <p:cNvPr id="10" name="Picture Placeholder 7"/>
          <p:cNvSpPr>
            <a:spLocks noGrp="1"/>
          </p:cNvSpPr>
          <p:nvPr>
            <p:ph type="pic" sz="quarter" idx="12"/>
          </p:nvPr>
        </p:nvSpPr>
        <p:spPr>
          <a:xfrm>
            <a:off x="6071269" y="1892301"/>
            <a:ext cx="2270125" cy="2161117"/>
          </a:xfrm>
          <a:prstGeom prst="rect">
            <a:avLst/>
          </a:prstGeom>
        </p:spPr>
        <p:txBody>
          <a:bodyPr/>
          <a:lstStyle/>
          <a:p>
            <a:r>
              <a:rPr lang="en-US"/>
              <a:t>Click icon to add picture</a:t>
            </a:r>
          </a:p>
        </p:txBody>
      </p:sp>
      <p:sp>
        <p:nvSpPr>
          <p:cNvPr id="22" name="Text Placeholder 21"/>
          <p:cNvSpPr>
            <a:spLocks noGrp="1"/>
          </p:cNvSpPr>
          <p:nvPr>
            <p:ph type="body" sz="quarter" idx="13" hasCustomPrompt="1"/>
          </p:nvPr>
        </p:nvSpPr>
        <p:spPr>
          <a:xfrm>
            <a:off x="884242" y="1177500"/>
            <a:ext cx="7642141" cy="507823"/>
          </a:xfrm>
          <a:prstGeom prst="rect">
            <a:avLst/>
          </a:prstGeom>
        </p:spPr>
        <p:txBody>
          <a:bodyPr/>
          <a:lstStyle>
            <a:lvl1pPr>
              <a:buClr>
                <a:srgbClr val="511C6C"/>
              </a:buClr>
              <a:buSzPct val="100000"/>
              <a:defRPr sz="2000"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3" name="Text Placeholder 21"/>
          <p:cNvSpPr>
            <a:spLocks noGrp="1"/>
          </p:cNvSpPr>
          <p:nvPr>
            <p:ph type="body" sz="quarter" idx="14" hasCustomPrompt="1"/>
          </p:nvPr>
        </p:nvSpPr>
        <p:spPr>
          <a:xfrm>
            <a:off x="884242" y="606869"/>
            <a:ext cx="7642141" cy="507823"/>
          </a:xfrm>
          <a:prstGeom prst="rect">
            <a:avLst/>
          </a:prstGeom>
        </p:spPr>
        <p:txBody>
          <a:bodyPr/>
          <a:lstStyle>
            <a:lvl1pPr marL="0" indent="0">
              <a:buFontTx/>
              <a:buNone/>
              <a:defRPr sz="2000" b="1" i="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(3 column images)</a:t>
            </a:r>
          </a:p>
          <a:p>
            <a:pPr lvl="0"/>
            <a:endParaRPr lang="en-US" dirty="0"/>
          </a:p>
        </p:txBody>
      </p:sp>
      <p:sp>
        <p:nvSpPr>
          <p:cNvPr id="25" name="Text Placeholder 21"/>
          <p:cNvSpPr>
            <a:spLocks noGrp="1"/>
          </p:cNvSpPr>
          <p:nvPr>
            <p:ph type="body" sz="quarter" idx="15" hasCustomPrompt="1"/>
          </p:nvPr>
        </p:nvSpPr>
        <p:spPr>
          <a:xfrm>
            <a:off x="884241" y="4231675"/>
            <a:ext cx="2363784" cy="719989"/>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6" name="Text Placeholder 21"/>
          <p:cNvSpPr>
            <a:spLocks noGrp="1"/>
          </p:cNvSpPr>
          <p:nvPr>
            <p:ph type="body" sz="quarter" idx="16" hasCustomPrompt="1"/>
          </p:nvPr>
        </p:nvSpPr>
        <p:spPr>
          <a:xfrm>
            <a:off x="3440465" y="4231675"/>
            <a:ext cx="2350235" cy="719989"/>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Nulla</a:t>
            </a:r>
            <a:r>
              <a:rPr lang="en-US" dirty="0"/>
              <a:t> </a:t>
            </a:r>
            <a:r>
              <a:rPr lang="en-US" dirty="0" err="1"/>
              <a:t>nisl</a:t>
            </a:r>
            <a:r>
              <a:rPr lang="en-US" dirty="0"/>
              <a:t> </a:t>
            </a:r>
            <a:r>
              <a:rPr lang="en-US" dirty="0" err="1"/>
              <a:t>ipsum</a:t>
            </a:r>
            <a:r>
              <a:rPr lang="en-US" dirty="0"/>
              <a:t>, </a:t>
            </a:r>
            <a:r>
              <a:rPr lang="en-US" dirty="0" err="1"/>
              <a:t>faucibus</a:t>
            </a:r>
            <a:r>
              <a:rPr lang="en-US" dirty="0"/>
              <a:t> et </a:t>
            </a:r>
            <a:r>
              <a:rPr lang="en-US" dirty="0" err="1"/>
              <a:t>arcu</a:t>
            </a:r>
            <a:r>
              <a:rPr lang="en-US" dirty="0"/>
              <a:t> </a:t>
            </a:r>
            <a:r>
              <a:rPr lang="en-US" dirty="0" err="1"/>
              <a:t>eu</a:t>
            </a:r>
            <a:r>
              <a:rPr lang="en-US" dirty="0"/>
              <a:t>, </a:t>
            </a:r>
            <a:r>
              <a:rPr lang="en-US" dirty="0" err="1"/>
              <a:t>gravida</a:t>
            </a:r>
            <a:r>
              <a:rPr lang="en-US" dirty="0"/>
              <a:t> </a:t>
            </a:r>
            <a:r>
              <a:rPr lang="en-US" dirty="0" err="1"/>
              <a:t>pretium</a:t>
            </a:r>
            <a:endParaRPr lang="en-US" dirty="0"/>
          </a:p>
        </p:txBody>
      </p:sp>
      <p:sp>
        <p:nvSpPr>
          <p:cNvPr id="27" name="Text Placeholder 21"/>
          <p:cNvSpPr>
            <a:spLocks noGrp="1"/>
          </p:cNvSpPr>
          <p:nvPr>
            <p:ph type="body" sz="quarter" idx="17" hasCustomPrompt="1"/>
          </p:nvPr>
        </p:nvSpPr>
        <p:spPr>
          <a:xfrm>
            <a:off x="5991059" y="4231675"/>
            <a:ext cx="2350335" cy="719989"/>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Curabitur</a:t>
            </a:r>
            <a:r>
              <a:rPr lang="en-US" dirty="0"/>
              <a:t> sit </a:t>
            </a:r>
            <a:r>
              <a:rPr lang="en-US" dirty="0" err="1"/>
              <a:t>amet</a:t>
            </a:r>
            <a:r>
              <a:rPr lang="en-US" dirty="0"/>
              <a:t> </a:t>
            </a:r>
            <a:r>
              <a:rPr lang="en-US" dirty="0" err="1"/>
              <a:t>vehicula</a:t>
            </a:r>
            <a:r>
              <a:rPr lang="en-US" dirty="0"/>
              <a:t> dui, sit </a:t>
            </a:r>
            <a:r>
              <a:rPr lang="en-US" dirty="0" err="1"/>
              <a:t>amet</a:t>
            </a:r>
            <a:r>
              <a:rPr lang="en-US" dirty="0"/>
              <a:t> </a:t>
            </a:r>
            <a:r>
              <a:rPr lang="en-US" dirty="0" err="1"/>
              <a:t>dignissim</a:t>
            </a:r>
            <a:r>
              <a:rPr lang="en-US" dirty="0"/>
              <a:t> </a:t>
            </a:r>
            <a:r>
              <a:rPr lang="en-US" dirty="0" err="1"/>
              <a:t>est</a:t>
            </a:r>
            <a:endParaRPr lang="en-US" dirty="0"/>
          </a:p>
        </p:txBody>
      </p:sp>
    </p:spTree>
    <p:extLst>
      <p:ext uri="{BB962C8B-B14F-4D97-AF65-F5344CB8AC3E}">
        <p14:creationId xmlns:p14="http://schemas.microsoft.com/office/powerpoint/2010/main" val="67072334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3"/>
            <a:ext cx="9143655" cy="6857996"/>
          </a:xfrm>
          <a:prstGeom prst="rect">
            <a:avLst/>
          </a:prstGeom>
        </p:spPr>
      </p:pic>
      <p:sp>
        <p:nvSpPr>
          <p:cNvPr id="22" name="Text Placeholder 21"/>
          <p:cNvSpPr>
            <a:spLocks noGrp="1"/>
          </p:cNvSpPr>
          <p:nvPr>
            <p:ph type="body" sz="quarter" idx="13" hasCustomPrompt="1"/>
          </p:nvPr>
        </p:nvSpPr>
        <p:spPr>
          <a:xfrm>
            <a:off x="5213118" y="1656275"/>
            <a:ext cx="3417535"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5213118" y="606869"/>
            <a:ext cx="3417536" cy="911125"/>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landscape)</a:t>
            </a:r>
          </a:p>
          <a:p>
            <a:pPr lvl="0"/>
            <a:endParaRPr lang="en-US" dirty="0"/>
          </a:p>
        </p:txBody>
      </p:sp>
      <p:sp>
        <p:nvSpPr>
          <p:cNvPr id="6" name="Picture Placeholder 7"/>
          <p:cNvSpPr>
            <a:spLocks noGrp="1"/>
          </p:cNvSpPr>
          <p:nvPr>
            <p:ph type="pic" sz="quarter" idx="10"/>
          </p:nvPr>
        </p:nvSpPr>
        <p:spPr>
          <a:xfrm>
            <a:off x="409075" y="606870"/>
            <a:ext cx="4339389" cy="4023953"/>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359545933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10_Custom Layout">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1"/>
            <a:ext cx="9143655" cy="6857996"/>
          </a:xfrm>
          <a:prstGeom prst="rect">
            <a:avLst/>
          </a:prstGeom>
        </p:spPr>
      </p:pic>
      <p:sp>
        <p:nvSpPr>
          <p:cNvPr id="22" name="Text Placeholder 21"/>
          <p:cNvSpPr>
            <a:spLocks noGrp="1"/>
          </p:cNvSpPr>
          <p:nvPr>
            <p:ph type="body" sz="quarter" idx="13" hasCustomPrompt="1"/>
          </p:nvPr>
        </p:nvSpPr>
        <p:spPr>
          <a:xfrm>
            <a:off x="3408380" y="1346877"/>
            <a:ext cx="4724967"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3408380" y="606870"/>
            <a:ext cx="4933515" cy="697889"/>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portrait)</a:t>
            </a:r>
          </a:p>
          <a:p>
            <a:pPr lvl="0"/>
            <a:endParaRPr lang="en-US" dirty="0"/>
          </a:p>
        </p:txBody>
      </p:sp>
      <p:sp>
        <p:nvSpPr>
          <p:cNvPr id="6" name="Picture Placeholder 7"/>
          <p:cNvSpPr>
            <a:spLocks noGrp="1"/>
          </p:cNvSpPr>
          <p:nvPr>
            <p:ph type="pic" sz="quarter" idx="10"/>
          </p:nvPr>
        </p:nvSpPr>
        <p:spPr>
          <a:xfrm>
            <a:off x="409075" y="606870"/>
            <a:ext cx="2462463" cy="4023953"/>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366136011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1"/>
            <a:ext cx="9143655" cy="6857996"/>
          </a:xfrm>
          <a:prstGeom prst="rect">
            <a:avLst/>
          </a:prstGeom>
        </p:spPr>
      </p:pic>
      <p:sp>
        <p:nvSpPr>
          <p:cNvPr id="22" name="Text Placeholder 21"/>
          <p:cNvSpPr>
            <a:spLocks noGrp="1"/>
          </p:cNvSpPr>
          <p:nvPr>
            <p:ph type="body" sz="quarter" idx="13" hasCustomPrompt="1"/>
          </p:nvPr>
        </p:nvSpPr>
        <p:spPr>
          <a:xfrm>
            <a:off x="4034590" y="1656275"/>
            <a:ext cx="4355433"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4034588" y="606869"/>
            <a:ext cx="4355433" cy="911125"/>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(two border images landscape)</a:t>
            </a:r>
          </a:p>
          <a:p>
            <a:pPr lvl="0"/>
            <a:endParaRPr lang="en-US" dirty="0"/>
          </a:p>
        </p:txBody>
      </p:sp>
      <p:sp>
        <p:nvSpPr>
          <p:cNvPr id="6" name="Picture Placeholder 7"/>
          <p:cNvSpPr>
            <a:spLocks noGrp="1"/>
          </p:cNvSpPr>
          <p:nvPr>
            <p:ph type="pic" sz="quarter" idx="10"/>
          </p:nvPr>
        </p:nvSpPr>
        <p:spPr>
          <a:xfrm>
            <a:off x="739862" y="431111"/>
            <a:ext cx="2829507" cy="2173764"/>
          </a:xfrm>
          <a:prstGeom prst="rect">
            <a:avLst/>
          </a:prstGeom>
          <a:ln w="34925">
            <a:solidFill>
              <a:srgbClr val="511C6C"/>
            </a:solidFill>
          </a:ln>
          <a:effectLst/>
        </p:spPr>
        <p:txBody>
          <a:bodyPr/>
          <a:lstStyle/>
          <a:p>
            <a:r>
              <a:rPr lang="en-US"/>
              <a:t>Click icon to add picture</a:t>
            </a:r>
            <a:endParaRPr lang="en-US" dirty="0"/>
          </a:p>
        </p:txBody>
      </p:sp>
      <p:sp>
        <p:nvSpPr>
          <p:cNvPr id="8" name="Picture Placeholder 7"/>
          <p:cNvSpPr>
            <a:spLocks noGrp="1"/>
          </p:cNvSpPr>
          <p:nvPr>
            <p:ph type="pic" sz="quarter" idx="15"/>
          </p:nvPr>
        </p:nvSpPr>
        <p:spPr>
          <a:xfrm>
            <a:off x="739862" y="2840363"/>
            <a:ext cx="2829507" cy="2173764"/>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340373515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1"/>
            <a:ext cx="9143655" cy="6857996"/>
          </a:xfrm>
          <a:prstGeom prst="rect">
            <a:avLst/>
          </a:prstGeom>
        </p:spPr>
      </p:pic>
      <p:sp>
        <p:nvSpPr>
          <p:cNvPr id="22" name="Text Placeholder 21"/>
          <p:cNvSpPr>
            <a:spLocks noGrp="1"/>
          </p:cNvSpPr>
          <p:nvPr>
            <p:ph type="body" sz="quarter" idx="13" hasCustomPrompt="1"/>
          </p:nvPr>
        </p:nvSpPr>
        <p:spPr>
          <a:xfrm>
            <a:off x="5213118" y="1656275"/>
            <a:ext cx="3417535"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5213118" y="606869"/>
            <a:ext cx="3417536" cy="911125"/>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(two border images portrait)</a:t>
            </a:r>
          </a:p>
          <a:p>
            <a:pPr lvl="0"/>
            <a:endParaRPr lang="en-US" dirty="0"/>
          </a:p>
        </p:txBody>
      </p:sp>
      <p:sp>
        <p:nvSpPr>
          <p:cNvPr id="6" name="Picture Placeholder 7"/>
          <p:cNvSpPr>
            <a:spLocks noGrp="1"/>
          </p:cNvSpPr>
          <p:nvPr>
            <p:ph type="pic" sz="quarter" idx="10"/>
          </p:nvPr>
        </p:nvSpPr>
        <p:spPr>
          <a:xfrm>
            <a:off x="409075" y="606870"/>
            <a:ext cx="2109537" cy="4023953"/>
          </a:xfrm>
          <a:prstGeom prst="rect">
            <a:avLst/>
          </a:prstGeom>
          <a:ln w="34925">
            <a:solidFill>
              <a:srgbClr val="511C6C"/>
            </a:solidFill>
          </a:ln>
          <a:effectLst/>
        </p:spPr>
        <p:txBody>
          <a:bodyPr/>
          <a:lstStyle/>
          <a:p>
            <a:r>
              <a:rPr lang="en-US"/>
              <a:t>Click icon to add picture</a:t>
            </a:r>
            <a:endParaRPr lang="en-US" dirty="0"/>
          </a:p>
        </p:txBody>
      </p:sp>
      <p:sp>
        <p:nvSpPr>
          <p:cNvPr id="7" name="Picture Placeholder 7"/>
          <p:cNvSpPr>
            <a:spLocks noGrp="1"/>
          </p:cNvSpPr>
          <p:nvPr>
            <p:ph type="pic" sz="quarter" idx="15"/>
          </p:nvPr>
        </p:nvSpPr>
        <p:spPr>
          <a:xfrm>
            <a:off x="2759243" y="606870"/>
            <a:ext cx="2109537" cy="4023953"/>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3644777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10/12/2021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10/12/2021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10/12/2021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10/12/2021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10/12/2021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10/12/2021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Tree>
    <p:extLst>
      <p:ext uri="{BB962C8B-B14F-4D97-AF65-F5344CB8AC3E}">
        <p14:creationId xmlns:p14="http://schemas.microsoft.com/office/powerpoint/2010/main" val="1723712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Tree>
    <p:extLst>
      <p:ext uri="{BB962C8B-B14F-4D97-AF65-F5344CB8AC3E}">
        <p14:creationId xmlns:p14="http://schemas.microsoft.com/office/powerpoint/2010/main" val="34933480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smtClean="0"/>
              <a:pPr>
                <a:defRPr/>
              </a:pPr>
              <a:t>‹#›</a:t>
            </a:fld>
            <a:endParaRPr lang="en-GB" altLang="en-US"/>
          </a:p>
        </p:txBody>
      </p:sp>
    </p:spTree>
    <p:extLst>
      <p:ext uri="{BB962C8B-B14F-4D97-AF65-F5344CB8AC3E}">
        <p14:creationId xmlns:p14="http://schemas.microsoft.com/office/powerpoint/2010/main" val="9424948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indent="0" algn="l" defTabSz="6858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smtClean="0"/>
              <a:pPr>
                <a:defRPr/>
              </a:pPr>
              <a:t>‹#›</a:t>
            </a:fld>
            <a:endParaRPr lang="en-GB" altLang="en-US"/>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Tree>
    <p:extLst>
      <p:ext uri="{BB962C8B-B14F-4D97-AF65-F5344CB8AC3E}">
        <p14:creationId xmlns:p14="http://schemas.microsoft.com/office/powerpoint/2010/main" val="28860541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smtClean="0"/>
              <a:pPr>
                <a:defRPr/>
              </a:pPr>
              <a:t>‹#›</a:t>
            </a:fld>
            <a:endParaRPr lang="en-GB" altLang="en-US"/>
          </a:p>
        </p:txBody>
      </p:sp>
    </p:spTree>
    <p:extLst>
      <p:ext uri="{BB962C8B-B14F-4D97-AF65-F5344CB8AC3E}">
        <p14:creationId xmlns:p14="http://schemas.microsoft.com/office/powerpoint/2010/main" val="29654755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smtClean="0"/>
              <a:pPr>
                <a:defRPr/>
              </a:pPr>
              <a:t>‹#›</a:t>
            </a:fld>
            <a:endParaRPr lang="en-GB" altLang="en-US"/>
          </a:p>
        </p:txBody>
      </p:sp>
    </p:spTree>
    <p:extLst>
      <p:ext uri="{BB962C8B-B14F-4D97-AF65-F5344CB8AC3E}">
        <p14:creationId xmlns:p14="http://schemas.microsoft.com/office/powerpoint/2010/main" val="21523575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smtClean="0"/>
              <a:pPr>
                <a:defRPr/>
              </a:pPr>
              <a:t>‹#›</a:t>
            </a:fld>
            <a:endParaRPr lang="en-GB" altLang="en-US"/>
          </a:p>
        </p:txBody>
      </p:sp>
    </p:spTree>
    <p:extLst>
      <p:ext uri="{BB962C8B-B14F-4D97-AF65-F5344CB8AC3E}">
        <p14:creationId xmlns:p14="http://schemas.microsoft.com/office/powerpoint/2010/main" val="1357162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smtClean="0"/>
              <a:pPr>
                <a:defRPr/>
              </a:pPr>
              <a:t>‹#›</a:t>
            </a:fld>
            <a:endParaRPr lang="en-GB" altLang="en-US"/>
          </a:p>
        </p:txBody>
      </p:sp>
    </p:spTree>
    <p:extLst>
      <p:ext uri="{BB962C8B-B14F-4D97-AF65-F5344CB8AC3E}">
        <p14:creationId xmlns:p14="http://schemas.microsoft.com/office/powerpoint/2010/main" val="14147842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smtClean="0"/>
              <a:pPr>
                <a:defRPr/>
              </a:pPr>
              <a:t>‹#›</a:t>
            </a:fld>
            <a:endParaRPr lang="en-GB" altLang="en-US"/>
          </a:p>
        </p:txBody>
      </p:sp>
    </p:spTree>
    <p:extLst>
      <p:ext uri="{BB962C8B-B14F-4D97-AF65-F5344CB8AC3E}">
        <p14:creationId xmlns:p14="http://schemas.microsoft.com/office/powerpoint/2010/main" val="5907076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smtClean="0"/>
              <a:pPr>
                <a:defRPr/>
              </a:pPr>
              <a:t>‹#›</a:t>
            </a:fld>
            <a:endParaRPr lang="en-GB" altLang="en-US"/>
          </a:p>
        </p:txBody>
      </p:sp>
    </p:spTree>
    <p:extLst>
      <p:ext uri="{BB962C8B-B14F-4D97-AF65-F5344CB8AC3E}">
        <p14:creationId xmlns:p14="http://schemas.microsoft.com/office/powerpoint/2010/main" val="12180042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smtClean="0"/>
              <a:pPr>
                <a:defRPr/>
              </a:pPr>
              <a:t>‹#›</a:t>
            </a:fld>
            <a:endParaRPr lang="en-GB" altLang="en-US"/>
          </a:p>
        </p:txBody>
      </p:sp>
    </p:spTree>
    <p:extLst>
      <p:ext uri="{BB962C8B-B14F-4D97-AF65-F5344CB8AC3E}">
        <p14:creationId xmlns:p14="http://schemas.microsoft.com/office/powerpoint/2010/main" val="28299355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smtClean="0"/>
              <a:pPr>
                <a:defRPr/>
              </a:pPr>
              <a:t>‹#›</a:t>
            </a:fld>
            <a:endParaRPr lang="en-GB" altLang="en-US"/>
          </a:p>
        </p:txBody>
      </p:sp>
    </p:spTree>
    <p:extLst>
      <p:ext uri="{BB962C8B-B14F-4D97-AF65-F5344CB8AC3E}">
        <p14:creationId xmlns:p14="http://schemas.microsoft.com/office/powerpoint/2010/main" val="18721466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551413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7080023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93151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7158079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10/12/2021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146495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10/12/2021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573168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10/12/2021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01310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1973123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260222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7951160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733811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736324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10657130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5"/>
            <a:ext cx="7772400" cy="3204071"/>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7"/>
            <a:ext cx="9144000" cy="1508759"/>
          </a:xfrm>
          <a:prstGeom prst="rect">
            <a:avLst/>
          </a:prstGeom>
        </p:spPr>
      </p:pic>
    </p:spTree>
    <p:extLst>
      <p:ext uri="{BB962C8B-B14F-4D97-AF65-F5344CB8AC3E}">
        <p14:creationId xmlns:p14="http://schemas.microsoft.com/office/powerpoint/2010/main" val="10052117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10/12/2021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539736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10/12/2021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10/12/2021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26155908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10/12/2021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8126466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10/12/2021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66171361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10/12/2021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9736622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10/12/2021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4766838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197528489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19456002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85057080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8989325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329658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10/12/2021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indent="0" algn="l" defTabSz="6858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759126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59360593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1543084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45866981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94963109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89913883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400912658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63252376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89708850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584319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10/12/2021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23898130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6305306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60108607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10/12/2021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80072029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10/12/2021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6849724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10/12/2021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400794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020579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90742507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8404830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10/12/2021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35140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9047467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86132680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5"/>
            <a:ext cx="7772400" cy="3204071"/>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7"/>
            <a:ext cx="9144000" cy="1508759"/>
          </a:xfrm>
          <a:prstGeom prst="rect">
            <a:avLst/>
          </a:prstGeom>
        </p:spPr>
      </p:pic>
    </p:spTree>
    <p:extLst>
      <p:ext uri="{BB962C8B-B14F-4D97-AF65-F5344CB8AC3E}">
        <p14:creationId xmlns:p14="http://schemas.microsoft.com/office/powerpoint/2010/main" val="122303137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10/12/2021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425521032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10/12/2021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21923881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10/12/2021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27476035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10/12/2021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74259578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10/12/2021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22669167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10/12/2021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1009319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835186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10/12/2021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10/12/2021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10854174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
            <a:ext cx="9144000" cy="5377815"/>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24290718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32752535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0604735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 y="5661248"/>
            <a:ext cx="915464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indent="0" algn="l" defTabSz="6858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47263681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69095810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58156141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1553061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95520547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10/12/2021</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441342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17" Type="http://schemas.openxmlformats.org/officeDocument/2006/relationships/theme" Target="../theme/theme10.xml"/><Relationship Id="rId2" Type="http://schemas.openxmlformats.org/officeDocument/2006/relationships/slideLayout" Target="../slideLayouts/slideLayout104.xml"/><Relationship Id="rId16" Type="http://schemas.openxmlformats.org/officeDocument/2006/relationships/slideLayout" Target="../slideLayouts/slideLayout118.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slideLayout" Target="../slideLayouts/slideLayout11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slideLayout" Target="../slideLayouts/slideLayout11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theme" Target="../theme/theme6.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image" Target="../media/image3.png"/><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2.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1.jpe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theme" Target="../theme/theme9.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image" Target="../media/image3.png"/><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10/12/2021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9058746"/>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 id="2147483832" r:id="rId13"/>
    <p:sldLayoutId id="2147483833" r:id="rId14"/>
    <p:sldLayoutId id="2147483834" r:id="rId15"/>
    <p:sldLayoutId id="2147483835" r:id="rId16"/>
  </p:sldLayoutIdLst>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10/12/2021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pPr>
              <a:defRPr/>
            </a:pPr>
            <a:fld id="{8B2FC1F5-3F11-4F4C-98D3-E04A951B33C5}" type="slidenum">
              <a:rPr lang="en-GB" altLang="en-US" smtClean="0"/>
              <a:pPr>
                <a:defRPr/>
              </a:pPr>
              <a:t>‹#›</a:t>
            </a:fld>
            <a:endParaRPr lang="en-GB" altLang="en-US"/>
          </a:p>
        </p:txBody>
      </p:sp>
    </p:spTree>
    <p:extLst>
      <p:ext uri="{BB962C8B-B14F-4D97-AF65-F5344CB8AC3E}">
        <p14:creationId xmlns:p14="http://schemas.microsoft.com/office/powerpoint/2010/main" val="208005748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5384978-FF33-4943-AA93-CA0F6CF72124}" type="datetimeFigureOut">
              <a:rPr lang="en-GB" smtClean="0"/>
              <a:t>10/12/2021</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268543892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eaLnBrk="0" hangingPunct="0">
              <a:defRPr sz="900" smtClean="0">
                <a:solidFill>
                  <a:schemeClr val="tx1">
                    <a:tint val="75000"/>
                  </a:schemeClr>
                </a:solidFill>
                <a:cs typeface="+mn-cs"/>
              </a:defRPr>
            </a:lvl1pPr>
          </a:lstStyle>
          <a:p>
            <a:pPr>
              <a:defRPr/>
            </a:pPr>
            <a:fld id="{9FADD070-3693-41F0-BADB-35FB541A71E6}" type="datetimeFigureOut">
              <a:rPr lang="en-GB"/>
              <a:pPr>
                <a:defRPr/>
              </a:pPr>
              <a:t>10/12/2021</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eaLnBrk="0" hangingPunct="0">
              <a:defRPr sz="9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eaLnBrk="0" hangingPunct="0">
              <a:defRPr sz="9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610062246"/>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ctr" rtl="0" eaLnBrk="1" fontAlgn="base" hangingPunct="1">
        <a:spcBef>
          <a:spcPct val="0"/>
        </a:spcBef>
        <a:spcAft>
          <a:spcPct val="0"/>
        </a:spcAft>
        <a:defRPr sz="3300" kern="1200">
          <a:solidFill>
            <a:schemeClr val="tx1"/>
          </a:solidFill>
          <a:latin typeface="+mj-lt"/>
          <a:ea typeface="+mj-ea"/>
          <a:cs typeface="+mj-cs"/>
        </a:defRPr>
      </a:lvl1pPr>
      <a:lvl2pPr algn="ctr" rtl="0" eaLnBrk="1" fontAlgn="base" hangingPunct="1">
        <a:spcBef>
          <a:spcPct val="0"/>
        </a:spcBef>
        <a:spcAft>
          <a:spcPct val="0"/>
        </a:spcAft>
        <a:defRPr sz="3300">
          <a:solidFill>
            <a:schemeClr val="tx1"/>
          </a:solidFill>
          <a:latin typeface="Calibri" pitchFamily="34" charset="0"/>
        </a:defRPr>
      </a:lvl2pPr>
      <a:lvl3pPr algn="ctr" rtl="0" eaLnBrk="1" fontAlgn="base" hangingPunct="1">
        <a:spcBef>
          <a:spcPct val="0"/>
        </a:spcBef>
        <a:spcAft>
          <a:spcPct val="0"/>
        </a:spcAft>
        <a:defRPr sz="3300">
          <a:solidFill>
            <a:schemeClr val="tx1"/>
          </a:solidFill>
          <a:latin typeface="Calibri" pitchFamily="34" charset="0"/>
        </a:defRPr>
      </a:lvl3pPr>
      <a:lvl4pPr algn="ctr" rtl="0" eaLnBrk="1" fontAlgn="base" hangingPunct="1">
        <a:spcBef>
          <a:spcPct val="0"/>
        </a:spcBef>
        <a:spcAft>
          <a:spcPct val="0"/>
        </a:spcAft>
        <a:defRPr sz="3300">
          <a:solidFill>
            <a:schemeClr val="tx1"/>
          </a:solidFill>
          <a:latin typeface="Calibri" pitchFamily="34" charset="0"/>
        </a:defRPr>
      </a:lvl4pPr>
      <a:lvl5pPr algn="ctr" rtl="0" eaLnBrk="1" fontAlgn="base" hangingPunct="1">
        <a:spcBef>
          <a:spcPct val="0"/>
        </a:spcBef>
        <a:spcAft>
          <a:spcPct val="0"/>
        </a:spcAft>
        <a:defRPr sz="3300">
          <a:solidFill>
            <a:schemeClr val="tx1"/>
          </a:solidFill>
          <a:latin typeface="Calibri" pitchFamily="34" charset="0"/>
        </a:defRPr>
      </a:lvl5pPr>
      <a:lvl6pPr marL="342900" algn="ctr" rtl="0" eaLnBrk="1" fontAlgn="base" hangingPunct="1">
        <a:spcBef>
          <a:spcPct val="0"/>
        </a:spcBef>
        <a:spcAft>
          <a:spcPct val="0"/>
        </a:spcAft>
        <a:defRPr sz="3300">
          <a:solidFill>
            <a:schemeClr val="tx1"/>
          </a:solidFill>
          <a:latin typeface="Calibri" pitchFamily="34" charset="0"/>
        </a:defRPr>
      </a:lvl6pPr>
      <a:lvl7pPr marL="685800" algn="ctr" rtl="0" eaLnBrk="1" fontAlgn="base" hangingPunct="1">
        <a:spcBef>
          <a:spcPct val="0"/>
        </a:spcBef>
        <a:spcAft>
          <a:spcPct val="0"/>
        </a:spcAft>
        <a:defRPr sz="3300">
          <a:solidFill>
            <a:schemeClr val="tx1"/>
          </a:solidFill>
          <a:latin typeface="Calibri" pitchFamily="34" charset="0"/>
        </a:defRPr>
      </a:lvl7pPr>
      <a:lvl8pPr marL="1028700" algn="ctr" rtl="0" eaLnBrk="1" fontAlgn="base" hangingPunct="1">
        <a:spcBef>
          <a:spcPct val="0"/>
        </a:spcBef>
        <a:spcAft>
          <a:spcPct val="0"/>
        </a:spcAft>
        <a:defRPr sz="3300">
          <a:solidFill>
            <a:schemeClr val="tx1"/>
          </a:solidFill>
          <a:latin typeface="Calibri" pitchFamily="34" charset="0"/>
        </a:defRPr>
      </a:lvl8pPr>
      <a:lvl9pPr marL="1371600" algn="ctr" rtl="0" eaLnBrk="1" fontAlgn="base" hangingPunct="1">
        <a:spcBef>
          <a:spcPct val="0"/>
        </a:spcBef>
        <a:spcAft>
          <a:spcPct val="0"/>
        </a:spcAft>
        <a:defRPr sz="3300">
          <a:solidFill>
            <a:schemeClr val="tx1"/>
          </a:solidFill>
          <a:latin typeface="Calibri" pitchFamily="34" charset="0"/>
        </a:defRPr>
      </a:lvl9pPr>
    </p:titleStyle>
    <p:bodyStyle>
      <a:lvl1pPr marL="257175" indent="-257175"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1pPr>
      <a:lvl2pPr marL="557213" indent="-214313" algn="l" rtl="0" eaLnBrk="1" fontAlgn="base" hangingPunct="1">
        <a:spcBef>
          <a:spcPct val="20000"/>
        </a:spcBef>
        <a:spcAft>
          <a:spcPct val="0"/>
        </a:spcAft>
        <a:buFont typeface="Arial" charset="0"/>
        <a:buChar char="–"/>
        <a:defRPr sz="2100" kern="1200">
          <a:solidFill>
            <a:schemeClr val="tx1"/>
          </a:solidFill>
          <a:latin typeface="+mn-lt"/>
          <a:ea typeface="+mn-ea"/>
          <a:cs typeface="+mn-cs"/>
        </a:defRPr>
      </a:lvl2pPr>
      <a:lvl3pPr marL="857250" indent="-17145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3pPr>
      <a:lvl4pPr marL="1200150" indent="-171450"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4pPr>
      <a:lvl5pPr marL="1543050" indent="-171450"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335DB623-F9B2-4C7D-8919-549E4BD2A298}" type="datetimeFigureOut">
              <a:rPr lang="en-GB" smtClean="0"/>
              <a:t>10/12/2021</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9647428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5384978-FF33-4943-AA93-CA0F6CF72124}" type="datetimeFigureOut">
              <a:rPr lang="en-GB" smtClean="0"/>
              <a:t>10/12/2021</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2151333972"/>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eaLnBrk="0" hangingPunct="0">
              <a:defRPr sz="900" smtClean="0">
                <a:solidFill>
                  <a:schemeClr val="tx1">
                    <a:tint val="75000"/>
                  </a:schemeClr>
                </a:solidFill>
                <a:cs typeface="+mn-cs"/>
              </a:defRPr>
            </a:lvl1pPr>
          </a:lstStyle>
          <a:p>
            <a:pPr>
              <a:defRPr/>
            </a:pPr>
            <a:fld id="{9FADD070-3693-41F0-BADB-35FB541A71E6}" type="datetimeFigureOut">
              <a:rPr lang="en-GB"/>
              <a:pPr>
                <a:defRPr/>
              </a:pPr>
              <a:t>10/12/2021</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eaLnBrk="0" hangingPunct="0">
              <a:defRPr sz="9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eaLnBrk="0" hangingPunct="0">
              <a:defRPr sz="9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895817862"/>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xStyles>
    <p:titleStyle>
      <a:lvl1pPr algn="ctr" rtl="0" eaLnBrk="1" fontAlgn="base" hangingPunct="1">
        <a:spcBef>
          <a:spcPct val="0"/>
        </a:spcBef>
        <a:spcAft>
          <a:spcPct val="0"/>
        </a:spcAft>
        <a:defRPr sz="3300" kern="1200">
          <a:solidFill>
            <a:schemeClr val="tx1"/>
          </a:solidFill>
          <a:latin typeface="+mj-lt"/>
          <a:ea typeface="+mj-ea"/>
          <a:cs typeface="+mj-cs"/>
        </a:defRPr>
      </a:lvl1pPr>
      <a:lvl2pPr algn="ctr" rtl="0" eaLnBrk="1" fontAlgn="base" hangingPunct="1">
        <a:spcBef>
          <a:spcPct val="0"/>
        </a:spcBef>
        <a:spcAft>
          <a:spcPct val="0"/>
        </a:spcAft>
        <a:defRPr sz="3300">
          <a:solidFill>
            <a:schemeClr val="tx1"/>
          </a:solidFill>
          <a:latin typeface="Calibri" pitchFamily="34" charset="0"/>
        </a:defRPr>
      </a:lvl2pPr>
      <a:lvl3pPr algn="ctr" rtl="0" eaLnBrk="1" fontAlgn="base" hangingPunct="1">
        <a:spcBef>
          <a:spcPct val="0"/>
        </a:spcBef>
        <a:spcAft>
          <a:spcPct val="0"/>
        </a:spcAft>
        <a:defRPr sz="3300">
          <a:solidFill>
            <a:schemeClr val="tx1"/>
          </a:solidFill>
          <a:latin typeface="Calibri" pitchFamily="34" charset="0"/>
        </a:defRPr>
      </a:lvl3pPr>
      <a:lvl4pPr algn="ctr" rtl="0" eaLnBrk="1" fontAlgn="base" hangingPunct="1">
        <a:spcBef>
          <a:spcPct val="0"/>
        </a:spcBef>
        <a:spcAft>
          <a:spcPct val="0"/>
        </a:spcAft>
        <a:defRPr sz="3300">
          <a:solidFill>
            <a:schemeClr val="tx1"/>
          </a:solidFill>
          <a:latin typeface="Calibri" pitchFamily="34" charset="0"/>
        </a:defRPr>
      </a:lvl4pPr>
      <a:lvl5pPr algn="ctr" rtl="0" eaLnBrk="1" fontAlgn="base" hangingPunct="1">
        <a:spcBef>
          <a:spcPct val="0"/>
        </a:spcBef>
        <a:spcAft>
          <a:spcPct val="0"/>
        </a:spcAft>
        <a:defRPr sz="3300">
          <a:solidFill>
            <a:schemeClr val="tx1"/>
          </a:solidFill>
          <a:latin typeface="Calibri" pitchFamily="34" charset="0"/>
        </a:defRPr>
      </a:lvl5pPr>
      <a:lvl6pPr marL="342900" algn="ctr" rtl="0" eaLnBrk="1" fontAlgn="base" hangingPunct="1">
        <a:spcBef>
          <a:spcPct val="0"/>
        </a:spcBef>
        <a:spcAft>
          <a:spcPct val="0"/>
        </a:spcAft>
        <a:defRPr sz="3300">
          <a:solidFill>
            <a:schemeClr val="tx1"/>
          </a:solidFill>
          <a:latin typeface="Calibri" pitchFamily="34" charset="0"/>
        </a:defRPr>
      </a:lvl6pPr>
      <a:lvl7pPr marL="685800" algn="ctr" rtl="0" eaLnBrk="1" fontAlgn="base" hangingPunct="1">
        <a:spcBef>
          <a:spcPct val="0"/>
        </a:spcBef>
        <a:spcAft>
          <a:spcPct val="0"/>
        </a:spcAft>
        <a:defRPr sz="3300">
          <a:solidFill>
            <a:schemeClr val="tx1"/>
          </a:solidFill>
          <a:latin typeface="Calibri" pitchFamily="34" charset="0"/>
        </a:defRPr>
      </a:lvl7pPr>
      <a:lvl8pPr marL="1028700" algn="ctr" rtl="0" eaLnBrk="1" fontAlgn="base" hangingPunct="1">
        <a:spcBef>
          <a:spcPct val="0"/>
        </a:spcBef>
        <a:spcAft>
          <a:spcPct val="0"/>
        </a:spcAft>
        <a:defRPr sz="3300">
          <a:solidFill>
            <a:schemeClr val="tx1"/>
          </a:solidFill>
          <a:latin typeface="Calibri" pitchFamily="34" charset="0"/>
        </a:defRPr>
      </a:lvl8pPr>
      <a:lvl9pPr marL="1371600" algn="ctr" rtl="0" eaLnBrk="1" fontAlgn="base" hangingPunct="1">
        <a:spcBef>
          <a:spcPct val="0"/>
        </a:spcBef>
        <a:spcAft>
          <a:spcPct val="0"/>
        </a:spcAft>
        <a:defRPr sz="3300">
          <a:solidFill>
            <a:schemeClr val="tx1"/>
          </a:solidFill>
          <a:latin typeface="Calibri" pitchFamily="34" charset="0"/>
        </a:defRPr>
      </a:lvl9pPr>
    </p:titleStyle>
    <p:bodyStyle>
      <a:lvl1pPr marL="257175" indent="-257175"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1pPr>
      <a:lvl2pPr marL="557213" indent="-214313" algn="l" rtl="0" eaLnBrk="1" fontAlgn="base" hangingPunct="1">
        <a:spcBef>
          <a:spcPct val="20000"/>
        </a:spcBef>
        <a:spcAft>
          <a:spcPct val="0"/>
        </a:spcAft>
        <a:buFont typeface="Arial" charset="0"/>
        <a:buChar char="–"/>
        <a:defRPr sz="2100" kern="1200">
          <a:solidFill>
            <a:schemeClr val="tx1"/>
          </a:solidFill>
          <a:latin typeface="+mn-lt"/>
          <a:ea typeface="+mn-ea"/>
          <a:cs typeface="+mn-cs"/>
        </a:defRPr>
      </a:lvl2pPr>
      <a:lvl3pPr marL="857250" indent="-17145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3pPr>
      <a:lvl4pPr marL="1200150" indent="-171450"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4pPr>
      <a:lvl5pPr marL="1543050" indent="-171450"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FFFFCC"/>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1"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335DB623-F9B2-4C7D-8919-549E4BD2A298}" type="datetimeFigureOut">
              <a:rPr lang="en-GB" smtClean="0"/>
              <a:t>10/12/2021</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336187348"/>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jubileecentre.ac.uk/"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hyperlink" Target="https://www.mheducation.co.uk/understanding-character-education-approaches-applications-and-issues-9780335250516-emea-group" TargetMode="External"/><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hyperlink" Target="https://www.jubileecentre.ac.uk/2857/character-education/online-cpd-leading-character-education" TargetMode="External"/><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mailto:J-A.Taylor@warwick.ac.uk" TargetMode="External"/><Relationship Id="rId2" Type="http://schemas.openxmlformats.org/officeDocument/2006/relationships/image" Target="../media/image50.jpeg"/><Relationship Id="rId1" Type="http://schemas.openxmlformats.org/officeDocument/2006/relationships/slideLayout" Target="../slideLayouts/slideLayout25.xml"/><Relationship Id="rId4" Type="http://schemas.openxmlformats.org/officeDocument/2006/relationships/image" Target="../media/image51.png"/></Relationships>
</file>

<file path=ppt/slides/_rels/slide46.xml.rels><?xml version="1.0" encoding="UTF-8" standalone="yes"?>
<Relationships xmlns="http://schemas.openxmlformats.org/package/2006/relationships"><Relationship Id="rId3" Type="http://schemas.openxmlformats.org/officeDocument/2006/relationships/hyperlink" Target="https://www.jubileecentre.ac.uk/userfiles/jubileecentre/pdf/Research%20Reports/Character_Education_in_UK_Schools.pdf" TargetMode="External"/><Relationship Id="rId2" Type="http://schemas.openxmlformats.org/officeDocument/2006/relationships/hyperlink" Target="http://www.jubileecentre.ac.uk/userfiles/jubileecentre/pdf/Research%20Reports/The_Good_Teacher_Understanding_Virtues_in_Practice.pdf" TargetMode="External"/><Relationship Id="rId1" Type="http://schemas.openxmlformats.org/officeDocument/2006/relationships/slideLayout" Target="../slideLayouts/slideLayout25.xml"/><Relationship Id="rId6" Type="http://schemas.openxmlformats.org/officeDocument/2006/relationships/hyperlink" Target="https://www.gov.uk/government/publications/character-education-framework" TargetMode="External"/><Relationship Id="rId5" Type="http://schemas.openxmlformats.org/officeDocument/2006/relationships/hyperlink" Target="https://www.gov.uk/government/uploads/system/uploads/attachment_data/file/665520/Teachers__Standards.pdf" TargetMode="External"/><Relationship Id="rId4" Type="http://schemas.openxmlformats.org/officeDocument/2006/relationships/hyperlink" Target="https://www.ascl.org.uk/ASCL/media/ASCL/Our%20view/Campaigns/Navigating-the-educational-moral-maze.pdf"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www.jubileecentre.ac.uk/userfiles/jubileecentre/pdf/character-education/Framework%20for%20Character%20Education.pdf" TargetMode="External"/><Relationship Id="rId2" Type="http://schemas.openxmlformats.org/officeDocument/2006/relationships/hyperlink" Target="http://www.jubileecentre.ac.uk/userfiles/jubileecentre/pdf/Statement_Character_Virtue_Practical_Wisdom_Professional_Practice.pdf" TargetMode="External"/><Relationship Id="rId1" Type="http://schemas.openxmlformats.org/officeDocument/2006/relationships/slideLayout" Target="../slideLayouts/slideLayout25.xml"/><Relationship Id="rId4" Type="http://schemas.openxmlformats.org/officeDocument/2006/relationships/hyperlink" Target="https://assets.publishing.service.gov.uk/government/uploads/system/uploads/attachment_data/file/860554/Draft_ITE_framework_and_handbook_for_consultation.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6969" y="3140968"/>
            <a:ext cx="5477160" cy="1944216"/>
          </a:xfrm>
          <a:noFill/>
        </p:spPr>
        <p:txBody>
          <a:bodyPr/>
          <a:lstStyle/>
          <a:p>
            <a:r>
              <a:rPr lang="en-GB" sz="3600" dirty="0">
                <a:solidFill>
                  <a:schemeClr val="accent6">
                    <a:lumMod val="75000"/>
                  </a:schemeClr>
                </a:solidFill>
                <a:latin typeface="+mn-lt"/>
                <a:ea typeface="Tahoma" panose="020B0604030504040204" pitchFamily="34" charset="0"/>
                <a:cs typeface="Tahoma" panose="020B0604030504040204" pitchFamily="34" charset="0"/>
              </a:rPr>
              <a:t>The Ethical Teacher: </a:t>
            </a:r>
            <a:br>
              <a:rPr lang="en-GB" sz="3600" dirty="0">
                <a:solidFill>
                  <a:schemeClr val="accent6">
                    <a:lumMod val="75000"/>
                  </a:schemeClr>
                </a:solidFill>
                <a:latin typeface="+mn-lt"/>
                <a:ea typeface="Tahoma" panose="020B0604030504040204" pitchFamily="34" charset="0"/>
                <a:cs typeface="Tahoma" panose="020B0604030504040204" pitchFamily="34" charset="0"/>
              </a:rPr>
            </a:br>
            <a:r>
              <a:rPr lang="en-GB" sz="3600" dirty="0">
                <a:solidFill>
                  <a:schemeClr val="accent6">
                    <a:lumMod val="75000"/>
                  </a:schemeClr>
                </a:solidFill>
                <a:latin typeface="+mn-lt"/>
                <a:ea typeface="Tahoma" panose="020B0604030504040204" pitchFamily="34" charset="0"/>
                <a:cs typeface="Tahoma" panose="020B0604030504040204" pitchFamily="34" charset="0"/>
              </a:rPr>
              <a:t>Why Character and Virtues Matter in the Teaching Profession</a:t>
            </a:r>
          </a:p>
        </p:txBody>
      </p:sp>
      <p:sp>
        <p:nvSpPr>
          <p:cNvPr id="3" name="Subtitle 2"/>
          <p:cNvSpPr>
            <a:spLocks noGrp="1"/>
          </p:cNvSpPr>
          <p:nvPr>
            <p:ph type="subTitle" idx="1"/>
          </p:nvPr>
        </p:nvSpPr>
        <p:spPr>
          <a:xfrm>
            <a:off x="246969" y="5551135"/>
            <a:ext cx="4244999" cy="917684"/>
          </a:xfrm>
          <a:noFill/>
        </p:spPr>
        <p:txBody>
          <a:bodyPr/>
          <a:lstStyle/>
          <a:p>
            <a:r>
              <a:rPr lang="en-GB"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t>Julie Taylor</a:t>
            </a:r>
          </a:p>
          <a:p>
            <a:r>
              <a:rPr lang="en-GB"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t>Centre for Teacher Education</a:t>
            </a:r>
          </a:p>
          <a:p>
            <a:endParaRPr lang="en-GB" dirty="0"/>
          </a:p>
        </p:txBody>
      </p:sp>
      <p:pic>
        <p:nvPicPr>
          <p:cNvPr id="8" name="Picture 7"/>
          <p:cNvPicPr>
            <a:picLocks noChangeAspect="1"/>
          </p:cNvPicPr>
          <p:nvPr/>
        </p:nvPicPr>
        <p:blipFill rotWithShape="1">
          <a:blip r:embed="rId2"/>
          <a:srcRect r="2494" b="5037"/>
          <a:stretch/>
        </p:blipFill>
        <p:spPr>
          <a:xfrm>
            <a:off x="5724128" y="3140968"/>
            <a:ext cx="2736305" cy="3327851"/>
          </a:xfrm>
          <a:prstGeom prst="rect">
            <a:avLst/>
          </a:prstGeom>
        </p:spPr>
      </p:pic>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4526" y="332656"/>
            <a:ext cx="1728192" cy="412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07434" y="1028954"/>
            <a:ext cx="8540740" cy="1446550"/>
          </a:xfrm>
          <a:prstGeom prst="rect">
            <a:avLst/>
          </a:prstGeom>
          <a:noFill/>
        </p:spPr>
        <p:txBody>
          <a:bodyPr wrap="square" rtlCol="0">
            <a:spAutoFit/>
          </a:bodyPr>
          <a:lstStyle/>
          <a:p>
            <a:r>
              <a:rPr lang="en-GB" sz="3200" b="1" dirty="0">
                <a:latin typeface="Calibri" panose="020F0502020204030204" pitchFamily="34" charset="0"/>
                <a:cs typeface="Calibri" panose="020F0502020204030204" pitchFamily="34" charset="0"/>
              </a:rPr>
              <a:t>Examples related to the different virtues: </a:t>
            </a:r>
          </a:p>
          <a:p>
            <a:r>
              <a:rPr lang="en-GB" sz="2800" b="1" dirty="0">
                <a:latin typeface="Calibri" panose="020F0502020204030204" pitchFamily="34" charset="0"/>
                <a:cs typeface="Calibri" panose="020F0502020204030204" pitchFamily="34" charset="0"/>
              </a:rPr>
              <a:t>Resourcefulness</a:t>
            </a:r>
            <a:r>
              <a:rPr lang="en-GB" sz="2800" dirty="0">
                <a:latin typeface="Calibri" panose="020F0502020204030204" pitchFamily="34" charset="0"/>
                <a:cs typeface="Calibri" panose="020F0502020204030204" pitchFamily="34" charset="0"/>
              </a:rPr>
              <a:t> (</a:t>
            </a:r>
            <a:r>
              <a:rPr lang="en-GB" sz="2800" b="1" dirty="0">
                <a:solidFill>
                  <a:srgbClr val="0070C0"/>
                </a:solidFill>
                <a:latin typeface="Calibri" panose="020F0502020204030204" pitchFamily="34" charset="0"/>
                <a:cs typeface="Calibri" panose="020F0502020204030204" pitchFamily="34" charset="0"/>
              </a:rPr>
              <a:t>intellectual</a:t>
            </a:r>
            <a:r>
              <a:rPr lang="en-GB" sz="2800" dirty="0">
                <a:latin typeface="Calibri" panose="020F0502020204030204" pitchFamily="34" charset="0"/>
                <a:cs typeface="Calibri" panose="020F0502020204030204" pitchFamily="34" charset="0"/>
              </a:rPr>
              <a:t>)</a:t>
            </a:r>
            <a:r>
              <a:rPr lang="en-GB" sz="2800" b="1" dirty="0">
                <a:solidFill>
                  <a:srgbClr val="0070C0"/>
                </a:solidFill>
                <a:latin typeface="Calibri" panose="020F0502020204030204" pitchFamily="34" charset="0"/>
                <a:cs typeface="Calibri" panose="020F0502020204030204" pitchFamily="34" charset="0"/>
              </a:rPr>
              <a:t> </a:t>
            </a:r>
            <a:r>
              <a:rPr lang="en-GB" sz="2800" dirty="0">
                <a:latin typeface="Calibri" panose="020F0502020204030204" pitchFamily="34" charset="0"/>
                <a:cs typeface="Calibri" panose="020F0502020204030204" pitchFamily="34" charset="0"/>
              </a:rPr>
              <a:t>– the ability to alter a lesson based on the children’s understanding or needs</a:t>
            </a:r>
          </a:p>
        </p:txBody>
      </p:sp>
      <p:sp>
        <p:nvSpPr>
          <p:cNvPr id="9" name="Rectangle 8"/>
          <p:cNvSpPr/>
          <p:nvPr/>
        </p:nvSpPr>
        <p:spPr>
          <a:xfrm>
            <a:off x="239476" y="2328231"/>
            <a:ext cx="8640960" cy="954107"/>
          </a:xfrm>
          <a:prstGeom prst="rect">
            <a:avLst/>
          </a:prstGeom>
        </p:spPr>
        <p:txBody>
          <a:bodyPr wrap="square">
            <a:spAutoFit/>
          </a:bodyPr>
          <a:lstStyle/>
          <a:p>
            <a:r>
              <a:rPr lang="en-GB" sz="2800" b="1" dirty="0">
                <a:latin typeface="Calibri" panose="020F0502020204030204" pitchFamily="34" charset="0"/>
                <a:cs typeface="Calibri" panose="020F0502020204030204" pitchFamily="34" charset="0"/>
              </a:rPr>
              <a:t>Compassion </a:t>
            </a:r>
            <a:r>
              <a:rPr lang="en-GB" sz="2800" dirty="0">
                <a:latin typeface="Calibri" panose="020F0502020204030204" pitchFamily="34" charset="0"/>
                <a:cs typeface="Calibri" panose="020F0502020204030204" pitchFamily="34" charset="0"/>
              </a:rPr>
              <a:t>(</a:t>
            </a:r>
            <a:r>
              <a:rPr lang="en-GB" sz="2800" b="1" dirty="0">
                <a:solidFill>
                  <a:srgbClr val="0070C0"/>
                </a:solidFill>
                <a:latin typeface="Calibri" panose="020F0502020204030204" pitchFamily="34" charset="0"/>
                <a:cs typeface="Calibri" panose="020F0502020204030204" pitchFamily="34" charset="0"/>
              </a:rPr>
              <a:t>moral</a:t>
            </a:r>
            <a:r>
              <a:rPr lang="en-GB" sz="2800" dirty="0">
                <a:latin typeface="Calibri" panose="020F0502020204030204" pitchFamily="34" charset="0"/>
                <a:cs typeface="Calibri" panose="020F0502020204030204" pitchFamily="34" charset="0"/>
              </a:rPr>
              <a:t>)</a:t>
            </a:r>
            <a:r>
              <a:rPr lang="en-GB" sz="2800" b="1" dirty="0">
                <a:solidFill>
                  <a:srgbClr val="0070C0"/>
                </a:solidFill>
                <a:latin typeface="Calibri" panose="020F0502020204030204" pitchFamily="34" charset="0"/>
                <a:cs typeface="Calibri" panose="020F0502020204030204" pitchFamily="34" charset="0"/>
              </a:rPr>
              <a:t> </a:t>
            </a:r>
            <a:r>
              <a:rPr lang="en-GB" sz="2800" dirty="0">
                <a:latin typeface="Calibri" panose="020F0502020204030204" pitchFamily="34" charset="0"/>
                <a:cs typeface="Calibri" panose="020F0502020204030204" pitchFamily="34" charset="0"/>
              </a:rPr>
              <a:t>– supporting children going through difficult situations in their home lives</a:t>
            </a:r>
          </a:p>
        </p:txBody>
      </p:sp>
      <p:sp>
        <p:nvSpPr>
          <p:cNvPr id="10" name="Rectangle 9"/>
          <p:cNvSpPr/>
          <p:nvPr/>
        </p:nvSpPr>
        <p:spPr>
          <a:xfrm>
            <a:off x="236362" y="3236086"/>
            <a:ext cx="8633386" cy="954107"/>
          </a:xfrm>
          <a:prstGeom prst="rect">
            <a:avLst/>
          </a:prstGeom>
        </p:spPr>
        <p:txBody>
          <a:bodyPr wrap="square">
            <a:spAutoFit/>
          </a:bodyPr>
          <a:lstStyle/>
          <a:p>
            <a:r>
              <a:rPr lang="en-GB" sz="2800" b="1" dirty="0">
                <a:latin typeface="Calibri" panose="020F0502020204030204" pitchFamily="34" charset="0"/>
                <a:cs typeface="Calibri" panose="020F0502020204030204" pitchFamily="34" charset="0"/>
              </a:rPr>
              <a:t>Volunteering </a:t>
            </a:r>
            <a:r>
              <a:rPr lang="en-GB" sz="2800" dirty="0">
                <a:latin typeface="Calibri" panose="020F0502020204030204" pitchFamily="34" charset="0"/>
                <a:cs typeface="Calibri" panose="020F0502020204030204" pitchFamily="34" charset="0"/>
              </a:rPr>
              <a:t>(</a:t>
            </a:r>
            <a:r>
              <a:rPr lang="en-GB" sz="2800" b="1" dirty="0">
                <a:solidFill>
                  <a:srgbClr val="0070C0"/>
                </a:solidFill>
                <a:latin typeface="Calibri" panose="020F0502020204030204" pitchFamily="34" charset="0"/>
                <a:cs typeface="Calibri" panose="020F0502020204030204" pitchFamily="34" charset="0"/>
              </a:rPr>
              <a:t>civic</a:t>
            </a:r>
            <a:r>
              <a:rPr lang="en-GB" sz="2800" dirty="0">
                <a:latin typeface="Calibri" panose="020F0502020204030204" pitchFamily="34" charset="0"/>
                <a:cs typeface="Calibri" panose="020F0502020204030204" pitchFamily="34" charset="0"/>
              </a:rPr>
              <a:t>)</a:t>
            </a:r>
            <a:r>
              <a:rPr lang="en-GB" sz="2800" b="1" dirty="0">
                <a:solidFill>
                  <a:srgbClr val="0070C0"/>
                </a:solidFill>
                <a:latin typeface="Calibri" panose="020F0502020204030204" pitchFamily="34" charset="0"/>
                <a:cs typeface="Calibri" panose="020F0502020204030204" pitchFamily="34" charset="0"/>
              </a:rPr>
              <a:t> </a:t>
            </a:r>
            <a:r>
              <a:rPr lang="en-GB" sz="2800" dirty="0">
                <a:latin typeface="Calibri" panose="020F0502020204030204" pitchFamily="34" charset="0"/>
                <a:cs typeface="Calibri" panose="020F0502020204030204" pitchFamily="34" charset="0"/>
              </a:rPr>
              <a:t>– giving up your own time to support a child to understand a new concept</a:t>
            </a:r>
          </a:p>
        </p:txBody>
      </p:sp>
      <p:sp>
        <p:nvSpPr>
          <p:cNvPr id="11" name="Rectangle 10"/>
          <p:cNvSpPr/>
          <p:nvPr/>
        </p:nvSpPr>
        <p:spPr>
          <a:xfrm>
            <a:off x="239437" y="4208432"/>
            <a:ext cx="8633386" cy="954107"/>
          </a:xfrm>
          <a:prstGeom prst="rect">
            <a:avLst/>
          </a:prstGeom>
        </p:spPr>
        <p:txBody>
          <a:bodyPr wrap="square">
            <a:spAutoFit/>
          </a:bodyPr>
          <a:lstStyle/>
          <a:p>
            <a:r>
              <a:rPr lang="en-GB" sz="2800" b="1" dirty="0">
                <a:latin typeface="Calibri" panose="020F0502020204030204" pitchFamily="34" charset="0"/>
                <a:cs typeface="Calibri" panose="020F0502020204030204" pitchFamily="34" charset="0"/>
              </a:rPr>
              <a:t>Resilience </a:t>
            </a:r>
            <a:r>
              <a:rPr lang="en-GB" sz="2800" dirty="0">
                <a:latin typeface="Calibri" panose="020F0502020204030204" pitchFamily="34" charset="0"/>
                <a:cs typeface="Calibri" panose="020F0502020204030204" pitchFamily="34" charset="0"/>
              </a:rPr>
              <a:t>(</a:t>
            </a:r>
            <a:r>
              <a:rPr lang="en-GB" sz="2800" b="1" dirty="0">
                <a:solidFill>
                  <a:srgbClr val="0070C0"/>
                </a:solidFill>
                <a:latin typeface="Calibri" panose="020F0502020204030204" pitchFamily="34" charset="0"/>
                <a:cs typeface="Calibri" panose="020F0502020204030204" pitchFamily="34" charset="0"/>
              </a:rPr>
              <a:t>performance</a:t>
            </a:r>
            <a:r>
              <a:rPr lang="en-GB" sz="2800" dirty="0">
                <a:latin typeface="Calibri" panose="020F0502020204030204" pitchFamily="34" charset="0"/>
                <a:cs typeface="Calibri" panose="020F0502020204030204" pitchFamily="34" charset="0"/>
              </a:rPr>
              <a:t>)</a:t>
            </a:r>
            <a:r>
              <a:rPr lang="en-GB" sz="2800" b="1" dirty="0">
                <a:solidFill>
                  <a:srgbClr val="0070C0"/>
                </a:solidFill>
                <a:latin typeface="Calibri" panose="020F0502020204030204" pitchFamily="34" charset="0"/>
                <a:cs typeface="Calibri" panose="020F0502020204030204" pitchFamily="34" charset="0"/>
              </a:rPr>
              <a:t> </a:t>
            </a:r>
            <a:r>
              <a:rPr lang="en-GB" sz="2800" dirty="0">
                <a:latin typeface="Calibri" panose="020F0502020204030204" pitchFamily="34" charset="0"/>
                <a:cs typeface="Calibri" panose="020F0502020204030204" pitchFamily="34" charset="0"/>
              </a:rPr>
              <a:t>– seeking advice and support instead of giving up after a poor lesson observation</a:t>
            </a:r>
          </a:p>
        </p:txBody>
      </p:sp>
      <p:sp>
        <p:nvSpPr>
          <p:cNvPr id="12" name="Rectangle 11"/>
          <p:cNvSpPr/>
          <p:nvPr/>
        </p:nvSpPr>
        <p:spPr>
          <a:xfrm>
            <a:off x="77492" y="478510"/>
            <a:ext cx="6469014" cy="646331"/>
          </a:xfrm>
          <a:prstGeom prst="rect">
            <a:avLst/>
          </a:prstGeom>
        </p:spPr>
        <p:txBody>
          <a:bodyPr wrap="none">
            <a:spAutoFit/>
          </a:bodyPr>
          <a:lstStyle/>
          <a:p>
            <a:pPr algn="ctr"/>
            <a:r>
              <a:rPr lang="en-GB" sz="3600" b="1" u="sng" dirty="0">
                <a:solidFill>
                  <a:srgbClr val="7030A0"/>
                </a:solidFill>
                <a:latin typeface="Calibri" panose="020F0502020204030204" pitchFamily="34" charset="0"/>
                <a:cs typeface="Calibri" panose="020F0502020204030204" pitchFamily="34" charset="0"/>
              </a:rPr>
              <a:t>My</a:t>
            </a:r>
            <a:r>
              <a:rPr lang="en-GB" sz="3600" b="1" dirty="0">
                <a:solidFill>
                  <a:srgbClr val="7030A0"/>
                </a:solidFill>
                <a:latin typeface="Calibri" panose="020F0502020204030204" pitchFamily="34" charset="0"/>
                <a:cs typeface="Calibri" panose="020F0502020204030204" pitchFamily="34" charset="0"/>
              </a:rPr>
              <a:t> Character and its Importance</a:t>
            </a:r>
          </a:p>
        </p:txBody>
      </p:sp>
      <p:pic>
        <p:nvPicPr>
          <p:cNvPr id="13" name="Picture 2" descr="U:\Centre Resources\JubileeCentreLogo.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8067"/>
          <a:stretch/>
        </p:blipFill>
        <p:spPr bwMode="auto">
          <a:xfrm>
            <a:off x="179080" y="1549011"/>
            <a:ext cx="168326" cy="16306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U:\Centre Resources\JubileeCentreLogo.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8067"/>
          <a:stretch/>
        </p:blipFill>
        <p:spPr bwMode="auto">
          <a:xfrm>
            <a:off x="179080" y="3585641"/>
            <a:ext cx="168326" cy="1630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U:\Centre Resources\JubileeCentreLogo.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8067"/>
          <a:stretch/>
        </p:blipFill>
        <p:spPr bwMode="auto">
          <a:xfrm>
            <a:off x="191688" y="4522426"/>
            <a:ext cx="168326" cy="16306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U:\Centre Resources\JubileeCentreLogo.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8067"/>
          <a:stretch/>
        </p:blipFill>
        <p:spPr bwMode="auto">
          <a:xfrm>
            <a:off x="191688" y="2648856"/>
            <a:ext cx="168326" cy="1630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9080" y="5225390"/>
            <a:ext cx="8008161" cy="1569660"/>
          </a:xfrm>
          <a:prstGeom prst="rect">
            <a:avLst/>
          </a:prstGeom>
          <a:noFill/>
        </p:spPr>
        <p:txBody>
          <a:bodyPr wrap="square" rtlCol="0">
            <a:spAutoFit/>
          </a:bodyPr>
          <a:lstStyle/>
          <a:p>
            <a:r>
              <a:rPr lang="en-GB" b="1" dirty="0">
                <a:solidFill>
                  <a:srgbClr val="7030A0"/>
                </a:solidFill>
                <a:latin typeface="Calibri" panose="020F0502020204030204" pitchFamily="34" charset="0"/>
                <a:cs typeface="Calibri" panose="020F0502020204030204" pitchFamily="34" charset="0"/>
              </a:rPr>
              <a:t>- Which virtues have you role modelled in your classroom this week? Did you do this deliberately? </a:t>
            </a:r>
          </a:p>
          <a:p>
            <a:r>
              <a:rPr lang="en-GB" b="1" dirty="0">
                <a:solidFill>
                  <a:srgbClr val="7030A0"/>
                </a:solidFill>
                <a:latin typeface="Calibri" panose="020F0502020204030204" pitchFamily="34" charset="0"/>
                <a:cs typeface="Calibri" panose="020F0502020204030204" pitchFamily="34" charset="0"/>
              </a:rPr>
              <a:t>- Which virtues do your children find challenging? How could role modelling these support their character development? </a:t>
            </a:r>
          </a:p>
        </p:txBody>
      </p:sp>
    </p:spTree>
    <p:extLst>
      <p:ext uri="{BB962C8B-B14F-4D97-AF65-F5344CB8AC3E}">
        <p14:creationId xmlns:p14="http://schemas.microsoft.com/office/powerpoint/2010/main" val="175836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28" b="50395"/>
          <a:stretch/>
        </p:blipFill>
        <p:spPr bwMode="auto">
          <a:xfrm>
            <a:off x="663965" y="1052736"/>
            <a:ext cx="3497104" cy="4140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3930" r="-1837"/>
          <a:stretch/>
        </p:blipFill>
        <p:spPr bwMode="auto">
          <a:xfrm>
            <a:off x="4721901" y="1194243"/>
            <a:ext cx="3086459" cy="3328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68856" y="5277179"/>
            <a:ext cx="7884797" cy="1384995"/>
          </a:xfrm>
          <a:prstGeom prst="rect">
            <a:avLst/>
          </a:prstGeom>
          <a:noFill/>
        </p:spPr>
        <p:txBody>
          <a:bodyPr wrap="square" rtlCol="0">
            <a:spAutoFit/>
          </a:bodyPr>
          <a:lstStyle/>
          <a:p>
            <a:r>
              <a:rPr lang="en-GB" sz="2800" dirty="0">
                <a:latin typeface="Calibri" panose="020F0502020204030204" pitchFamily="34" charset="0"/>
                <a:cs typeface="Calibri" panose="020F0502020204030204" pitchFamily="34" charset="0"/>
              </a:rPr>
              <a:t>Why do you think schools place considerable emphasis on the performance virtues e.g. resilience?</a:t>
            </a:r>
          </a:p>
          <a:p>
            <a:r>
              <a:rPr lang="en-GB" sz="2800" dirty="0">
                <a:latin typeface="Calibri" panose="020F0502020204030204" pitchFamily="34" charset="0"/>
                <a:cs typeface="Calibri" panose="020F0502020204030204" pitchFamily="34" charset="0"/>
              </a:rPr>
              <a:t>Are these virtues always a positive trait?  </a:t>
            </a:r>
          </a:p>
        </p:txBody>
      </p:sp>
    </p:spTree>
    <p:extLst>
      <p:ext uri="{BB962C8B-B14F-4D97-AF65-F5344CB8AC3E}">
        <p14:creationId xmlns:p14="http://schemas.microsoft.com/office/powerpoint/2010/main" val="256622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08502"/>
            <a:ext cx="7424056" cy="836712"/>
          </a:xfrm>
        </p:spPr>
        <p:txBody>
          <a:bodyPr/>
          <a:lstStyle/>
          <a:p>
            <a:r>
              <a:rPr lang="en-GB" b="1" dirty="0">
                <a:solidFill>
                  <a:srgbClr val="7030A0"/>
                </a:solidFill>
                <a:latin typeface="Calibri" panose="020F0502020204030204" pitchFamily="34" charset="0"/>
                <a:cs typeface="Calibri" panose="020F0502020204030204" pitchFamily="34" charset="0"/>
              </a:rPr>
              <a:t>Résumé v Eulogy Values…</a:t>
            </a:r>
          </a:p>
        </p:txBody>
      </p:sp>
      <p:sp>
        <p:nvSpPr>
          <p:cNvPr id="15" name="TextBox 14"/>
          <p:cNvSpPr txBox="1"/>
          <p:nvPr/>
        </p:nvSpPr>
        <p:spPr>
          <a:xfrm>
            <a:off x="287524" y="4581128"/>
            <a:ext cx="8568952" cy="1815882"/>
          </a:xfrm>
          <a:prstGeom prst="rect">
            <a:avLst/>
          </a:prstGeom>
          <a:noFill/>
        </p:spPr>
        <p:txBody>
          <a:bodyPr wrap="square" rtlCol="0">
            <a:spAutoFit/>
          </a:bodyPr>
          <a:lstStyle/>
          <a:p>
            <a:r>
              <a:rPr lang="en-GB" sz="2800" dirty="0">
                <a:latin typeface="Calibri" panose="020F0502020204030204" pitchFamily="34" charset="0"/>
                <a:cs typeface="Calibri" panose="020F0502020204030204" pitchFamily="34" charset="0"/>
              </a:rPr>
              <a:t>The</a:t>
            </a:r>
            <a:r>
              <a:rPr lang="en-GB" sz="2800" dirty="0">
                <a:solidFill>
                  <a:srgbClr val="7030A0"/>
                </a:solidFill>
                <a:latin typeface="Calibri" panose="020F0502020204030204" pitchFamily="34" charset="0"/>
                <a:cs typeface="Calibri" panose="020F0502020204030204" pitchFamily="34" charset="0"/>
              </a:rPr>
              <a:t> </a:t>
            </a:r>
            <a:r>
              <a:rPr lang="en-GB" sz="2800" b="1" dirty="0">
                <a:solidFill>
                  <a:srgbClr val="7030A0"/>
                </a:solidFill>
                <a:latin typeface="Calibri" panose="020F0502020204030204" pitchFamily="34" charset="0"/>
                <a:cs typeface="Calibri" panose="020F0502020204030204" pitchFamily="34" charset="0"/>
              </a:rPr>
              <a:t>eulogy</a:t>
            </a:r>
            <a:r>
              <a:rPr lang="en-GB" sz="2800" dirty="0">
                <a:solidFill>
                  <a:srgbClr val="7030A0"/>
                </a:solidFill>
                <a:latin typeface="Calibri" panose="020F0502020204030204" pitchFamily="34" charset="0"/>
                <a:cs typeface="Calibri" panose="020F0502020204030204" pitchFamily="34" charset="0"/>
              </a:rPr>
              <a:t> </a:t>
            </a:r>
            <a:r>
              <a:rPr lang="en-GB" sz="2800" dirty="0">
                <a:latin typeface="Calibri" panose="020F0502020204030204" pitchFamily="34" charset="0"/>
                <a:cs typeface="Calibri" panose="020F0502020204030204" pitchFamily="34" charset="0"/>
              </a:rPr>
              <a:t>virtues are deeper. They are the </a:t>
            </a:r>
            <a:r>
              <a:rPr lang="en-US" sz="2800" dirty="0">
                <a:latin typeface="Calibri" panose="020F0502020204030204" pitchFamily="34" charset="0"/>
                <a:cs typeface="Calibri" panose="020F0502020204030204" pitchFamily="34" charset="0"/>
              </a:rPr>
              <a:t>virtues that get talked about at your funeral, the ones that exist at the core of your being </a:t>
            </a:r>
            <a:r>
              <a:rPr lang="en-GB" sz="2800" dirty="0">
                <a:latin typeface="Calibri" panose="020F0502020204030204" pitchFamily="34" charset="0"/>
                <a:cs typeface="Calibri" panose="020F0502020204030204" pitchFamily="34" charset="0"/>
              </a:rPr>
              <a:t>-whether you are kind, </a:t>
            </a:r>
            <a:r>
              <a:rPr lang="en-US" sz="2800" dirty="0">
                <a:latin typeface="Calibri" panose="020F0502020204030204" pitchFamily="34" charset="0"/>
                <a:cs typeface="Calibri" panose="020F0502020204030204" pitchFamily="34" charset="0"/>
              </a:rPr>
              <a:t>brave, honest or faithful; what </a:t>
            </a:r>
            <a:r>
              <a:rPr lang="en-GB" sz="2800" dirty="0">
                <a:latin typeface="Calibri" panose="020F0502020204030204" pitchFamily="34" charset="0"/>
                <a:cs typeface="Calibri" panose="020F0502020204030204" pitchFamily="34" charset="0"/>
              </a:rPr>
              <a:t>kind of relationships you formed.</a:t>
            </a:r>
          </a:p>
        </p:txBody>
      </p:sp>
      <p:pic>
        <p:nvPicPr>
          <p:cNvPr id="16" name="Picture 15"/>
          <p:cNvPicPr>
            <a:picLocks noChangeAspect="1"/>
          </p:cNvPicPr>
          <p:nvPr/>
        </p:nvPicPr>
        <p:blipFill rotWithShape="1">
          <a:blip r:embed="rId3"/>
          <a:srcRect l="28008" t="427" r="25258" b="427"/>
          <a:stretch/>
        </p:blipFill>
        <p:spPr>
          <a:xfrm>
            <a:off x="7235080" y="238726"/>
            <a:ext cx="1683187" cy="2376264"/>
          </a:xfrm>
          <a:prstGeom prst="rect">
            <a:avLst/>
          </a:prstGeom>
        </p:spPr>
      </p:pic>
      <p:sp>
        <p:nvSpPr>
          <p:cNvPr id="17" name="TextBox 16"/>
          <p:cNvSpPr txBox="1"/>
          <p:nvPr/>
        </p:nvSpPr>
        <p:spPr>
          <a:xfrm>
            <a:off x="287524" y="2692268"/>
            <a:ext cx="8378715" cy="1384995"/>
          </a:xfrm>
          <a:prstGeom prst="rect">
            <a:avLst/>
          </a:prstGeom>
          <a:noFill/>
        </p:spPr>
        <p:txBody>
          <a:bodyPr wrap="square" rtlCol="0">
            <a:spAutoFit/>
          </a:bodyPr>
          <a:lstStyle/>
          <a:p>
            <a:r>
              <a:rPr lang="en-GB" sz="2800" b="1" dirty="0">
                <a:solidFill>
                  <a:srgbClr val="7030A0"/>
                </a:solidFill>
                <a:latin typeface="Calibri" panose="020F0502020204030204" pitchFamily="34" charset="0"/>
                <a:cs typeface="Calibri" panose="020F0502020204030204" pitchFamily="34" charset="0"/>
              </a:rPr>
              <a:t>Résumé </a:t>
            </a:r>
            <a:r>
              <a:rPr lang="en-US" sz="2800" b="1" dirty="0">
                <a:solidFill>
                  <a:srgbClr val="7030A0"/>
                </a:solidFill>
                <a:latin typeface="Calibri" panose="020F0502020204030204" pitchFamily="34" charset="0"/>
                <a:cs typeface="Calibri" panose="020F0502020204030204" pitchFamily="34" charset="0"/>
              </a:rPr>
              <a:t>virtues </a:t>
            </a:r>
            <a:r>
              <a:rPr lang="en-US" sz="2800" dirty="0">
                <a:latin typeface="Calibri" panose="020F0502020204030204" pitchFamily="34" charset="0"/>
                <a:cs typeface="Calibri" panose="020F0502020204030204" pitchFamily="34" charset="0"/>
              </a:rPr>
              <a:t>are the ones you list on your CV, the skills that you bring to the job market and that contribute to your external </a:t>
            </a:r>
            <a:r>
              <a:rPr lang="en-GB" sz="2800" dirty="0">
                <a:latin typeface="Calibri" panose="020F0502020204030204" pitchFamily="34" charset="0"/>
                <a:cs typeface="Calibri" panose="020F0502020204030204" pitchFamily="34" charset="0"/>
              </a:rPr>
              <a:t>success as a professional.</a:t>
            </a:r>
          </a:p>
        </p:txBody>
      </p:sp>
    </p:spTree>
    <p:extLst>
      <p:ext uri="{BB962C8B-B14F-4D97-AF65-F5344CB8AC3E}">
        <p14:creationId xmlns:p14="http://schemas.microsoft.com/office/powerpoint/2010/main" val="397820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4948" y="5127848"/>
            <a:ext cx="2592288" cy="1066800"/>
          </a:xfrm>
        </p:spPr>
        <p:txBody>
          <a:bodyPr/>
          <a:lstStyle/>
          <a:p>
            <a:r>
              <a:rPr lang="en-GB" i="1" dirty="0">
                <a:solidFill>
                  <a:schemeClr val="tx1"/>
                </a:solidFill>
              </a:rPr>
              <a:t>Carl Jung</a:t>
            </a:r>
          </a:p>
        </p:txBody>
      </p:sp>
      <p:sp>
        <p:nvSpPr>
          <p:cNvPr id="3" name="Content Placeholder 2"/>
          <p:cNvSpPr>
            <a:spLocks noGrp="1"/>
          </p:cNvSpPr>
          <p:nvPr>
            <p:ph idx="1"/>
          </p:nvPr>
        </p:nvSpPr>
        <p:spPr>
          <a:xfrm>
            <a:off x="505780" y="1556792"/>
            <a:ext cx="8132440" cy="4104456"/>
          </a:xfrm>
        </p:spPr>
        <p:txBody>
          <a:bodyPr/>
          <a:lstStyle/>
          <a:p>
            <a:pPr marL="0" indent="0">
              <a:buNone/>
            </a:pPr>
            <a:r>
              <a:rPr lang="en-US" dirty="0">
                <a:latin typeface="Segoe Script" panose="020B0504020000000003" pitchFamily="34" charset="0"/>
              </a:rPr>
              <a:t>“One looks back with appreciation to the brilliant teachers, but with gratitude to those who touched our human feelings. The curriculum is so much necessary raw material, but warmth is the vital element for the growing plant and for the soul of the child.”</a:t>
            </a:r>
            <a:endParaRPr lang="en-GB" dirty="0">
              <a:latin typeface="Segoe Script" panose="020B0504020000000003" pitchFamily="34" charset="0"/>
            </a:endParaRPr>
          </a:p>
        </p:txBody>
      </p:sp>
    </p:spTree>
    <p:extLst>
      <p:ext uri="{BB962C8B-B14F-4D97-AF65-F5344CB8AC3E}">
        <p14:creationId xmlns:p14="http://schemas.microsoft.com/office/powerpoint/2010/main" val="3119969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92510" y="460920"/>
            <a:ext cx="3718889" cy="1138773"/>
          </a:xfrm>
          <a:prstGeom prst="rect">
            <a:avLst/>
          </a:prstGeom>
          <a:noFill/>
        </p:spPr>
        <p:txBody>
          <a:bodyPr wrap="square" rtlCol="0">
            <a:spAutoFit/>
          </a:bodyPr>
          <a:lstStyle/>
          <a:p>
            <a:pPr algn="ctr"/>
            <a:r>
              <a:rPr lang="en-GB" sz="4000" b="1" dirty="0">
                <a:solidFill>
                  <a:srgbClr val="7030A0"/>
                </a:solidFill>
                <a:latin typeface="Calibri" panose="020F0502020204030204" pitchFamily="34" charset="0"/>
                <a:cs typeface="Calibri" panose="020F0502020204030204" pitchFamily="34" charset="0"/>
              </a:rPr>
              <a:t>Phronesis</a:t>
            </a:r>
          </a:p>
          <a:p>
            <a:pPr algn="ctr"/>
            <a:r>
              <a:rPr lang="en-GB" sz="2800" b="1" dirty="0">
                <a:solidFill>
                  <a:srgbClr val="7030A0"/>
                </a:solidFill>
                <a:latin typeface="Calibri" panose="020F0502020204030204" pitchFamily="34" charset="0"/>
                <a:cs typeface="Calibri" panose="020F0502020204030204" pitchFamily="34" charset="0"/>
              </a:rPr>
              <a:t>“Good sense”</a:t>
            </a:r>
          </a:p>
        </p:txBody>
      </p:sp>
      <p:sp>
        <p:nvSpPr>
          <p:cNvPr id="11" name="TextBox 10"/>
          <p:cNvSpPr txBox="1"/>
          <p:nvPr/>
        </p:nvSpPr>
        <p:spPr>
          <a:xfrm>
            <a:off x="4712925" y="622888"/>
            <a:ext cx="4104699" cy="5693866"/>
          </a:xfrm>
          <a:prstGeom prst="rect">
            <a:avLst/>
          </a:prstGeom>
          <a:solidFill>
            <a:schemeClr val="bg2">
              <a:lumMod val="90000"/>
              <a:alpha val="93000"/>
            </a:schemeClr>
          </a:solidFill>
        </p:spPr>
        <p:txBody>
          <a:bodyPr wrap="square" rtlCol="0">
            <a:spAutoFit/>
          </a:bodyPr>
          <a:lstStyle/>
          <a:p>
            <a:pPr algn="ctr"/>
            <a:endParaRPr lang="en-GB" sz="2400" b="1" dirty="0">
              <a:solidFill>
                <a:schemeClr val="bg1"/>
              </a:solidFill>
              <a:cs typeface="Arial" panose="020B0604020202020204" pitchFamily="34" charset="0"/>
            </a:endParaRPr>
          </a:p>
          <a:p>
            <a:pPr algn="ctr"/>
            <a:r>
              <a:rPr lang="en-GB" sz="3600" b="1" dirty="0">
                <a:solidFill>
                  <a:srgbClr val="7030A0"/>
                </a:solidFill>
                <a:latin typeface="Calibri" panose="020F0502020204030204" pitchFamily="34" charset="0"/>
                <a:cs typeface="Calibri" panose="020F0502020204030204" pitchFamily="34" charset="0"/>
              </a:rPr>
              <a:t>Practical Wisdom </a:t>
            </a:r>
            <a:r>
              <a:rPr lang="en-GB" sz="2800" dirty="0">
                <a:solidFill>
                  <a:srgbClr val="7030A0"/>
                </a:solidFill>
                <a:latin typeface="Calibri" panose="020F0502020204030204" pitchFamily="34" charset="0"/>
                <a:cs typeface="Calibri" panose="020F0502020204030204" pitchFamily="34" charset="0"/>
              </a:rPr>
              <a:t>is the integrative virtue, developed through experience and critical reflection, which enables us to perceive, know, desire and act with good sense. This includes discerning, deliberative action in situations where virtues collide.</a:t>
            </a:r>
          </a:p>
          <a:p>
            <a:pPr algn="ctr"/>
            <a:endParaRPr lang="en-GB" b="1" dirty="0">
              <a:solidFill>
                <a:schemeClr val="bg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32190" y="1910726"/>
            <a:ext cx="4401693" cy="4273666"/>
          </a:xfrm>
          <a:prstGeom prst="rect">
            <a:avLst/>
          </a:prstGeom>
        </p:spPr>
      </p:pic>
    </p:spTree>
    <p:extLst>
      <p:ext uri="{BB962C8B-B14F-4D97-AF65-F5344CB8AC3E}">
        <p14:creationId xmlns:p14="http://schemas.microsoft.com/office/powerpoint/2010/main" val="1323482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20080"/>
          </a:xfrm>
        </p:spPr>
        <p:txBody>
          <a:bodyPr>
            <a:normAutofit fontScale="90000"/>
          </a:bodyPr>
          <a:lstStyle/>
          <a:p>
            <a:pPr algn="l"/>
            <a:r>
              <a:rPr lang="en-GB" b="1" dirty="0">
                <a:solidFill>
                  <a:srgbClr val="7030A0"/>
                </a:solidFill>
              </a:rPr>
              <a:t>My Research:</a:t>
            </a:r>
          </a:p>
        </p:txBody>
      </p:sp>
      <p:sp>
        <p:nvSpPr>
          <p:cNvPr id="3" name="Content Placeholder 2"/>
          <p:cNvSpPr>
            <a:spLocks noGrp="1"/>
          </p:cNvSpPr>
          <p:nvPr>
            <p:ph idx="1"/>
          </p:nvPr>
        </p:nvSpPr>
        <p:spPr>
          <a:xfrm>
            <a:off x="251520" y="1272592"/>
            <a:ext cx="8229600" cy="5468776"/>
          </a:xfrm>
        </p:spPr>
        <p:txBody>
          <a:bodyPr>
            <a:noAutofit/>
          </a:bodyPr>
          <a:lstStyle/>
          <a:p>
            <a:r>
              <a:rPr lang="en-GB" sz="2600" dirty="0"/>
              <a:t>MA dissertation: surveys – primary school colleagues who mentored a student teacher in 19/20</a:t>
            </a:r>
          </a:p>
          <a:p>
            <a:r>
              <a:rPr lang="en-GB" sz="2600" dirty="0"/>
              <a:t>Semi-structured interviews with trainees and mentors – also drew on practice observed by class teachers </a:t>
            </a:r>
          </a:p>
          <a:p>
            <a:r>
              <a:rPr lang="en-GB" sz="2600" dirty="0"/>
              <a:t>Some emerging themes specific to the mentor-mentee relationship but a number of themes related to how experienced and novice teachers perceive ethical practice </a:t>
            </a:r>
          </a:p>
          <a:p>
            <a:r>
              <a:rPr lang="en-GB" sz="2600" dirty="0"/>
              <a:t>3 key ideas applicable to  – teachers as virtuous professionals; teachers as moral exemplars and the role of the teacher in the development of practical wisdom were consistent with other research related to the ethical role of the teacher</a:t>
            </a:r>
          </a:p>
          <a:p>
            <a:endParaRPr lang="en-GB" sz="2600" dirty="0"/>
          </a:p>
        </p:txBody>
      </p:sp>
    </p:spTree>
    <p:extLst>
      <p:ext uri="{BB962C8B-B14F-4D97-AF65-F5344CB8AC3E}">
        <p14:creationId xmlns:p14="http://schemas.microsoft.com/office/powerpoint/2010/main" val="19202962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3FFC67-49F8-478F-A2F4-1E1864DCC1F3}"/>
              </a:ext>
            </a:extLst>
          </p:cNvPr>
          <p:cNvSpPr>
            <a:spLocks noGrp="1"/>
          </p:cNvSpPr>
          <p:nvPr>
            <p:ph type="ctrTitle"/>
          </p:nvPr>
        </p:nvSpPr>
        <p:spPr>
          <a:xfrm>
            <a:off x="685800" y="2693987"/>
            <a:ext cx="7772400" cy="1470025"/>
          </a:xfrm>
        </p:spPr>
        <p:txBody>
          <a:bodyPr/>
          <a:lstStyle/>
          <a:p>
            <a:r>
              <a:rPr lang="en-GB" b="1" dirty="0">
                <a:solidFill>
                  <a:srgbClr val="7030A0"/>
                </a:solidFill>
              </a:rPr>
              <a:t>The Teacher as a Virtuous Practitioner</a:t>
            </a:r>
          </a:p>
        </p:txBody>
      </p:sp>
    </p:spTree>
    <p:extLst>
      <p:ext uri="{BB962C8B-B14F-4D97-AF65-F5344CB8AC3E}">
        <p14:creationId xmlns:p14="http://schemas.microsoft.com/office/powerpoint/2010/main" val="3483643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80528" y="589224"/>
            <a:ext cx="7200800" cy="400110"/>
          </a:xfrm>
          <a:prstGeom prst="rect">
            <a:avLst/>
          </a:prstGeom>
        </p:spPr>
        <p:txBody>
          <a:bodyPr wrap="square">
            <a:spAutoFit/>
          </a:bodyPr>
          <a:lstStyle/>
          <a:p>
            <a:pPr algn="ctr"/>
            <a:r>
              <a:rPr lang="en-GB" sz="2000" b="1" dirty="0">
                <a:solidFill>
                  <a:srgbClr val="002060"/>
                </a:solidFill>
                <a:latin typeface="+mn-lt"/>
              </a:rPr>
              <a:t>How do the CCF and Teacher Standards relate to character?</a:t>
            </a:r>
            <a:endParaRPr lang="en-GB" sz="2000" dirty="0">
              <a:solidFill>
                <a:srgbClr val="002060"/>
              </a:solidFill>
              <a:latin typeface="+mn-lt"/>
            </a:endParaRPr>
          </a:p>
        </p:txBody>
      </p:sp>
      <p:sp>
        <p:nvSpPr>
          <p:cNvPr id="11" name="TextBox 10">
            <a:extLst>
              <a:ext uri="{FF2B5EF4-FFF2-40B4-BE49-F238E27FC236}">
                <a16:creationId xmlns:a16="http://schemas.microsoft.com/office/drawing/2014/main" id="{EECE462E-D361-43D3-95FF-58FB5F75AEF8}"/>
              </a:ext>
            </a:extLst>
          </p:cNvPr>
          <p:cNvSpPr txBox="1"/>
          <p:nvPr/>
        </p:nvSpPr>
        <p:spPr>
          <a:xfrm>
            <a:off x="4572000" y="1515088"/>
            <a:ext cx="4572000" cy="2308324"/>
          </a:xfrm>
          <a:prstGeom prst="rect">
            <a:avLst/>
          </a:prstGeom>
          <a:noFill/>
        </p:spPr>
        <p:txBody>
          <a:bodyPr wrap="square">
            <a:spAutoFit/>
          </a:bodyPr>
          <a:lstStyle/>
          <a:p>
            <a:r>
              <a:rPr lang="en-GB" sz="1800" dirty="0">
                <a:latin typeface="+mn-lt"/>
              </a:rPr>
              <a:t>CCF1: Teachers have the ability to affect and improve the </a:t>
            </a:r>
            <a:r>
              <a:rPr lang="en-GB" sz="1800" dirty="0">
                <a:highlight>
                  <a:srgbClr val="FFFF00"/>
                </a:highlight>
                <a:latin typeface="+mn-lt"/>
              </a:rPr>
              <a:t>wellbeing, motivation and behaviour</a:t>
            </a:r>
            <a:r>
              <a:rPr lang="en-GB" sz="1800" dirty="0">
                <a:latin typeface="+mn-lt"/>
              </a:rPr>
              <a:t> of their pupils. </a:t>
            </a:r>
          </a:p>
          <a:p>
            <a:r>
              <a:rPr lang="en-GB" sz="1800" dirty="0">
                <a:latin typeface="+mn-lt"/>
              </a:rPr>
              <a:t>Teachers are </a:t>
            </a:r>
            <a:r>
              <a:rPr lang="en-GB" sz="1800" dirty="0">
                <a:highlight>
                  <a:srgbClr val="FFFF00"/>
                </a:highlight>
                <a:latin typeface="+mn-lt"/>
              </a:rPr>
              <a:t>key role models</a:t>
            </a:r>
            <a:r>
              <a:rPr lang="en-GB" sz="1800" dirty="0">
                <a:latin typeface="+mn-lt"/>
              </a:rPr>
              <a:t>, who can influence the attitudes, values and behaviours of their pupils.</a:t>
            </a:r>
          </a:p>
          <a:p>
            <a:r>
              <a:rPr lang="en-GB" sz="1800" dirty="0">
                <a:latin typeface="+mn-lt"/>
              </a:rPr>
              <a:t>A </a:t>
            </a:r>
            <a:r>
              <a:rPr lang="en-GB" sz="1800" dirty="0">
                <a:highlight>
                  <a:srgbClr val="FFFF00"/>
                </a:highlight>
                <a:latin typeface="+mn-lt"/>
              </a:rPr>
              <a:t>culture of mutual trust and respect </a:t>
            </a:r>
            <a:r>
              <a:rPr lang="en-GB" sz="1800" dirty="0">
                <a:latin typeface="+mn-lt"/>
              </a:rPr>
              <a:t>supports effective relationships.</a:t>
            </a:r>
          </a:p>
        </p:txBody>
      </p:sp>
      <p:sp>
        <p:nvSpPr>
          <p:cNvPr id="13" name="TextBox 12">
            <a:extLst>
              <a:ext uri="{FF2B5EF4-FFF2-40B4-BE49-F238E27FC236}">
                <a16:creationId xmlns:a16="http://schemas.microsoft.com/office/drawing/2014/main" id="{F17C9179-E1C5-44DE-A6DF-62FA3A4253D3}"/>
              </a:ext>
            </a:extLst>
          </p:cNvPr>
          <p:cNvSpPr txBox="1"/>
          <p:nvPr/>
        </p:nvSpPr>
        <p:spPr>
          <a:xfrm>
            <a:off x="107504" y="2232766"/>
            <a:ext cx="4572000" cy="4524315"/>
          </a:xfrm>
          <a:prstGeom prst="rect">
            <a:avLst/>
          </a:prstGeom>
          <a:noFill/>
        </p:spPr>
        <p:txBody>
          <a:bodyPr wrap="square">
            <a:spAutoFit/>
          </a:bodyPr>
          <a:lstStyle/>
          <a:p>
            <a:r>
              <a:rPr lang="en-GB" sz="1800" dirty="0">
                <a:latin typeface="+mn-lt"/>
              </a:rPr>
              <a:t>CCF7: The ability to </a:t>
            </a:r>
            <a:r>
              <a:rPr lang="en-GB" sz="1800" dirty="0">
                <a:highlight>
                  <a:srgbClr val="FFFF00"/>
                </a:highlight>
                <a:latin typeface="+mn-lt"/>
              </a:rPr>
              <a:t>self-regulate one’s emotions</a:t>
            </a:r>
            <a:r>
              <a:rPr lang="en-GB" sz="1800" dirty="0">
                <a:latin typeface="+mn-lt"/>
              </a:rPr>
              <a:t> affects pupils’ ability to learn, success in school and future lives. </a:t>
            </a:r>
          </a:p>
          <a:p>
            <a:r>
              <a:rPr lang="en-GB" sz="1800" dirty="0">
                <a:latin typeface="+mn-lt"/>
              </a:rPr>
              <a:t>Teachers can </a:t>
            </a:r>
            <a:r>
              <a:rPr lang="en-GB" sz="1800" dirty="0">
                <a:highlight>
                  <a:srgbClr val="FFFF00"/>
                </a:highlight>
                <a:latin typeface="+mn-lt"/>
              </a:rPr>
              <a:t>influence pupils’ resilience and beliefs about their ability to succeed, by ensuring all pupils have the opportunity to experience meaningful success</a:t>
            </a:r>
            <a:r>
              <a:rPr lang="en-GB" sz="1800" dirty="0">
                <a:latin typeface="+mn-lt"/>
              </a:rPr>
              <a:t>. </a:t>
            </a:r>
          </a:p>
          <a:p>
            <a:r>
              <a:rPr lang="en-GB" sz="1800" dirty="0">
                <a:latin typeface="+mn-lt"/>
              </a:rPr>
              <a:t>Building </a:t>
            </a:r>
            <a:r>
              <a:rPr lang="en-GB" sz="1800" dirty="0">
                <a:highlight>
                  <a:srgbClr val="FFFF00"/>
                </a:highlight>
                <a:latin typeface="+mn-lt"/>
              </a:rPr>
              <a:t>effective relationships is easier when pupils believe that their feelings will be considered and understood. </a:t>
            </a:r>
          </a:p>
          <a:p>
            <a:r>
              <a:rPr lang="en-GB" sz="1800" dirty="0">
                <a:latin typeface="+mn-lt"/>
              </a:rPr>
              <a:t>Pupils are </a:t>
            </a:r>
            <a:r>
              <a:rPr lang="en-GB" sz="1800" dirty="0">
                <a:highlight>
                  <a:srgbClr val="FFFF00"/>
                </a:highlight>
                <a:latin typeface="+mn-lt"/>
              </a:rPr>
              <a:t>motivated by intrinsic factors (related to their identity and values</a:t>
            </a:r>
            <a:r>
              <a:rPr lang="en-GB" sz="1800" dirty="0">
                <a:latin typeface="+mn-lt"/>
              </a:rPr>
              <a:t>) and extrinsic factors (related to reward). </a:t>
            </a:r>
          </a:p>
          <a:p>
            <a:r>
              <a:rPr lang="en-GB" sz="1800" dirty="0">
                <a:latin typeface="+mn-lt"/>
              </a:rPr>
              <a:t>Pupils’ investment in learning is also driven by their </a:t>
            </a:r>
            <a:r>
              <a:rPr lang="en-GB" sz="1800" dirty="0">
                <a:highlight>
                  <a:srgbClr val="FFFF00"/>
                </a:highlight>
                <a:latin typeface="+mn-lt"/>
              </a:rPr>
              <a:t>prior experiences and perceptions of success and failur</a:t>
            </a:r>
            <a:r>
              <a:rPr lang="en-GB" sz="1800" dirty="0">
                <a:latin typeface="+mn-lt"/>
              </a:rPr>
              <a:t>e.</a:t>
            </a:r>
          </a:p>
        </p:txBody>
      </p:sp>
      <p:sp>
        <p:nvSpPr>
          <p:cNvPr id="15" name="TextBox 14">
            <a:extLst>
              <a:ext uri="{FF2B5EF4-FFF2-40B4-BE49-F238E27FC236}">
                <a16:creationId xmlns:a16="http://schemas.microsoft.com/office/drawing/2014/main" id="{2D34FDAF-79C0-44D7-8329-3953FBD67C8C}"/>
              </a:ext>
            </a:extLst>
          </p:cNvPr>
          <p:cNvSpPr txBox="1"/>
          <p:nvPr/>
        </p:nvSpPr>
        <p:spPr>
          <a:xfrm>
            <a:off x="4520184" y="3956314"/>
            <a:ext cx="4675632" cy="2800767"/>
          </a:xfrm>
          <a:prstGeom prst="rect">
            <a:avLst/>
          </a:prstGeom>
          <a:noFill/>
        </p:spPr>
        <p:txBody>
          <a:bodyPr wrap="square">
            <a:spAutoFit/>
          </a:bodyPr>
          <a:lstStyle/>
          <a:p>
            <a:r>
              <a:rPr lang="en-GB" sz="1600" dirty="0">
                <a:latin typeface="+mn-lt"/>
              </a:rPr>
              <a:t>CCF8: </a:t>
            </a:r>
            <a:r>
              <a:rPr lang="en-GB" sz="1600" dirty="0">
                <a:highlight>
                  <a:srgbClr val="FFFF00"/>
                </a:highlight>
                <a:latin typeface="+mn-lt"/>
              </a:rPr>
              <a:t>Reflective practice</a:t>
            </a:r>
            <a:r>
              <a:rPr lang="en-GB" sz="1600" dirty="0">
                <a:latin typeface="+mn-lt"/>
              </a:rPr>
              <a:t>, supported by feedback from and observation of experienced colleagues, </a:t>
            </a:r>
            <a:r>
              <a:rPr lang="en-GB" sz="1600" dirty="0">
                <a:highlight>
                  <a:srgbClr val="FFFF00"/>
                </a:highlight>
                <a:latin typeface="+mn-lt"/>
              </a:rPr>
              <a:t>professional debate</a:t>
            </a:r>
            <a:r>
              <a:rPr lang="en-GB" sz="1600" dirty="0">
                <a:latin typeface="+mn-lt"/>
              </a:rPr>
              <a:t>, and learning from educational research, is also likely to support improvement</a:t>
            </a:r>
          </a:p>
          <a:p>
            <a:r>
              <a:rPr lang="en-GB" sz="1600" dirty="0">
                <a:latin typeface="+mn-lt"/>
              </a:rPr>
              <a:t>Teachers can make </a:t>
            </a:r>
            <a:r>
              <a:rPr lang="en-GB" sz="1600" dirty="0">
                <a:highlight>
                  <a:srgbClr val="FFFF00"/>
                </a:highlight>
                <a:latin typeface="+mn-lt"/>
              </a:rPr>
              <a:t>valuable contributions to the wider life of the school </a:t>
            </a:r>
            <a:r>
              <a:rPr lang="en-GB" sz="1600" dirty="0">
                <a:latin typeface="+mn-lt"/>
              </a:rPr>
              <a:t>in a broad range of ways, including by supporting and developing effective </a:t>
            </a:r>
            <a:r>
              <a:rPr lang="en-GB" sz="1600" dirty="0">
                <a:highlight>
                  <a:srgbClr val="FFFF00"/>
                </a:highlight>
                <a:latin typeface="+mn-lt"/>
              </a:rPr>
              <a:t>professional relationships with colleagues. </a:t>
            </a:r>
          </a:p>
          <a:p>
            <a:r>
              <a:rPr lang="en-GB" sz="1600" dirty="0">
                <a:latin typeface="+mn-lt"/>
              </a:rPr>
              <a:t>Building effective </a:t>
            </a:r>
            <a:r>
              <a:rPr lang="en-GB" sz="1600" dirty="0">
                <a:highlight>
                  <a:srgbClr val="FFFF00"/>
                </a:highlight>
                <a:latin typeface="+mn-lt"/>
              </a:rPr>
              <a:t>relationships with parents, carers and families </a:t>
            </a:r>
            <a:r>
              <a:rPr lang="en-GB" sz="1600" dirty="0">
                <a:latin typeface="+mn-lt"/>
              </a:rPr>
              <a:t>can improve pupils’ motivation, behaviour and academic success.</a:t>
            </a:r>
          </a:p>
        </p:txBody>
      </p:sp>
      <p:sp>
        <p:nvSpPr>
          <p:cNvPr id="18" name="TextBox 17">
            <a:extLst>
              <a:ext uri="{FF2B5EF4-FFF2-40B4-BE49-F238E27FC236}">
                <a16:creationId xmlns:a16="http://schemas.microsoft.com/office/drawing/2014/main" id="{328C0A51-1876-47BC-9083-15B604F3FAAE}"/>
              </a:ext>
            </a:extLst>
          </p:cNvPr>
          <p:cNvSpPr txBox="1"/>
          <p:nvPr/>
        </p:nvSpPr>
        <p:spPr>
          <a:xfrm>
            <a:off x="139176" y="917522"/>
            <a:ext cx="4639056" cy="1200329"/>
          </a:xfrm>
          <a:prstGeom prst="rect">
            <a:avLst/>
          </a:prstGeom>
          <a:noFill/>
        </p:spPr>
        <p:txBody>
          <a:bodyPr wrap="square">
            <a:spAutoFit/>
          </a:bodyPr>
          <a:lstStyle/>
          <a:p>
            <a:r>
              <a:rPr lang="en-GB" sz="1800" dirty="0">
                <a:highlight>
                  <a:srgbClr val="FFFF00"/>
                </a:highlight>
                <a:latin typeface="+mn-lt"/>
              </a:rPr>
              <a:t>Trainees need to </a:t>
            </a:r>
            <a:r>
              <a:rPr lang="en-GB" sz="1800" b="1" dirty="0">
                <a:highlight>
                  <a:srgbClr val="FFFF00"/>
                </a:highlight>
                <a:latin typeface="+mn-lt"/>
              </a:rPr>
              <a:t>have a clear understanding of the expectations regarding personal and professional conduct of a teacher and the ethics of the teaching profession.</a:t>
            </a:r>
          </a:p>
        </p:txBody>
      </p:sp>
    </p:spTree>
    <p:extLst>
      <p:ext uri="{BB962C8B-B14F-4D97-AF65-F5344CB8AC3E}">
        <p14:creationId xmlns:p14="http://schemas.microsoft.com/office/powerpoint/2010/main" val="18701342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5092" y="1215269"/>
            <a:ext cx="8206474" cy="2246769"/>
          </a:xfrm>
          <a:prstGeom prst="rect">
            <a:avLst/>
          </a:prstGeom>
          <a:noFill/>
        </p:spPr>
        <p:txBody>
          <a:bodyPr wrap="square" rtlCol="0">
            <a:spAutoFit/>
          </a:bodyPr>
          <a:lstStyle/>
          <a:p>
            <a:r>
              <a:rPr lang="en-GB" sz="2000" dirty="0">
                <a:latin typeface="+mn-lt"/>
              </a:rPr>
              <a:t>A teacher must:</a:t>
            </a:r>
          </a:p>
          <a:p>
            <a:endParaRPr lang="en-GB" sz="2000" dirty="0">
              <a:latin typeface="+mn-lt"/>
            </a:endParaRPr>
          </a:p>
          <a:p>
            <a:pPr marL="342900" indent="-342900">
              <a:buFont typeface="Arial" panose="020B0604020202020204" pitchFamily="34" charset="0"/>
              <a:buChar char="•"/>
            </a:pPr>
            <a:r>
              <a:rPr lang="en-GB" sz="2000" dirty="0">
                <a:latin typeface="+mn-lt"/>
              </a:rPr>
              <a:t>Demonstrate consistently the </a:t>
            </a:r>
            <a:r>
              <a:rPr lang="en-GB" sz="2000" dirty="0">
                <a:solidFill>
                  <a:srgbClr val="FF0000"/>
                </a:solidFill>
                <a:latin typeface="+mn-lt"/>
              </a:rPr>
              <a:t>positive attitudes, </a:t>
            </a:r>
            <a:r>
              <a:rPr lang="en-GB" sz="2000" u="sng" dirty="0">
                <a:solidFill>
                  <a:srgbClr val="FF0000"/>
                </a:solidFill>
                <a:latin typeface="+mn-lt"/>
              </a:rPr>
              <a:t>values</a:t>
            </a:r>
            <a:r>
              <a:rPr lang="en-GB" sz="2000" dirty="0">
                <a:solidFill>
                  <a:srgbClr val="FF0000"/>
                </a:solidFill>
                <a:latin typeface="+mn-lt"/>
              </a:rPr>
              <a:t> and behaviours</a:t>
            </a:r>
            <a:r>
              <a:rPr lang="en-GB" sz="2000" dirty="0">
                <a:latin typeface="+mn-lt"/>
              </a:rPr>
              <a:t> which are expected of pupils.</a:t>
            </a:r>
          </a:p>
          <a:p>
            <a:pPr marL="342900" indent="-342900">
              <a:buFont typeface="Arial" panose="020B0604020202020204" pitchFamily="34" charset="0"/>
              <a:buChar char="•"/>
            </a:pPr>
            <a:r>
              <a:rPr lang="en-GB" sz="2000" dirty="0">
                <a:latin typeface="+mn-lt"/>
              </a:rPr>
              <a:t>Promote a </a:t>
            </a:r>
            <a:r>
              <a:rPr lang="en-GB" sz="2000" dirty="0">
                <a:solidFill>
                  <a:srgbClr val="FF0000"/>
                </a:solidFill>
                <a:latin typeface="+mn-lt"/>
              </a:rPr>
              <a:t>love of learning </a:t>
            </a:r>
            <a:r>
              <a:rPr lang="en-GB" sz="2000" dirty="0">
                <a:latin typeface="+mn-lt"/>
              </a:rPr>
              <a:t>and children’s </a:t>
            </a:r>
            <a:r>
              <a:rPr lang="en-GB" sz="2000" dirty="0">
                <a:solidFill>
                  <a:srgbClr val="FF0000"/>
                </a:solidFill>
                <a:latin typeface="+mn-lt"/>
              </a:rPr>
              <a:t>intellectual curiosity</a:t>
            </a:r>
            <a:r>
              <a:rPr lang="en-GB" sz="2000" dirty="0">
                <a:latin typeface="+mn-lt"/>
              </a:rPr>
              <a:t>.</a:t>
            </a:r>
          </a:p>
          <a:p>
            <a:pPr marL="342900" indent="-342900">
              <a:buFont typeface="Arial" panose="020B0604020202020204" pitchFamily="34" charset="0"/>
              <a:buChar char="•"/>
            </a:pPr>
            <a:r>
              <a:rPr lang="en-GB" sz="2000" dirty="0">
                <a:latin typeface="+mn-lt"/>
              </a:rPr>
              <a:t>Maintain </a:t>
            </a:r>
            <a:r>
              <a:rPr lang="en-GB" sz="2000" dirty="0">
                <a:solidFill>
                  <a:srgbClr val="FF0000"/>
                </a:solidFill>
                <a:latin typeface="+mn-lt"/>
              </a:rPr>
              <a:t>good relationships with pupils</a:t>
            </a:r>
            <a:r>
              <a:rPr lang="en-GB" sz="2000" dirty="0">
                <a:latin typeface="+mn-lt"/>
              </a:rPr>
              <a:t>, exercise appropriate </a:t>
            </a:r>
            <a:r>
              <a:rPr lang="en-GB" sz="2000" dirty="0">
                <a:solidFill>
                  <a:srgbClr val="FF0000"/>
                </a:solidFill>
                <a:latin typeface="+mn-lt"/>
              </a:rPr>
              <a:t>authority</a:t>
            </a:r>
            <a:r>
              <a:rPr lang="en-GB" sz="2000" dirty="0">
                <a:latin typeface="+mn-lt"/>
              </a:rPr>
              <a:t>, and act decisively when necessary.</a:t>
            </a:r>
          </a:p>
        </p:txBody>
      </p:sp>
      <p:sp>
        <p:nvSpPr>
          <p:cNvPr id="5" name="TextBox 4"/>
          <p:cNvSpPr txBox="1"/>
          <p:nvPr/>
        </p:nvSpPr>
        <p:spPr>
          <a:xfrm>
            <a:off x="2627784" y="3673013"/>
            <a:ext cx="6192688" cy="1015663"/>
          </a:xfrm>
          <a:prstGeom prst="rect">
            <a:avLst/>
          </a:prstGeom>
          <a:noFill/>
        </p:spPr>
        <p:txBody>
          <a:bodyPr wrap="square" rtlCol="0">
            <a:spAutoFit/>
          </a:bodyPr>
          <a:lstStyle/>
          <a:p>
            <a:r>
              <a:rPr lang="en-GB" sz="2000" b="1" dirty="0">
                <a:latin typeface="+mn-lt"/>
              </a:rPr>
              <a:t>Preamble</a:t>
            </a:r>
            <a:r>
              <a:rPr lang="en-GB" sz="2000" dirty="0">
                <a:latin typeface="+mn-lt"/>
              </a:rPr>
              <a:t>: ‘Teachers act with </a:t>
            </a:r>
            <a:r>
              <a:rPr lang="en-GB" sz="2000" dirty="0">
                <a:solidFill>
                  <a:srgbClr val="FF0000"/>
                </a:solidFill>
                <a:latin typeface="+mn-lt"/>
              </a:rPr>
              <a:t>honesty</a:t>
            </a:r>
            <a:r>
              <a:rPr lang="en-GB" sz="2000" dirty="0">
                <a:latin typeface="+mn-lt"/>
              </a:rPr>
              <a:t> and </a:t>
            </a:r>
            <a:r>
              <a:rPr lang="en-GB" sz="2000" dirty="0">
                <a:solidFill>
                  <a:srgbClr val="FF0000"/>
                </a:solidFill>
                <a:latin typeface="+mn-lt"/>
              </a:rPr>
              <a:t>integrity</a:t>
            </a:r>
            <a:r>
              <a:rPr lang="en-GB" sz="2000" dirty="0">
                <a:latin typeface="+mn-lt"/>
              </a:rPr>
              <a:t>’</a:t>
            </a:r>
          </a:p>
          <a:p>
            <a:r>
              <a:rPr lang="en-GB" sz="2000" b="1" dirty="0">
                <a:latin typeface="+mn-lt"/>
              </a:rPr>
              <a:t>Part 2: </a:t>
            </a:r>
            <a:r>
              <a:rPr lang="en-GB" sz="2000" dirty="0">
                <a:latin typeface="+mn-lt"/>
              </a:rPr>
              <a:t>Teachers uphold public trust in the profession and maintain high standards of </a:t>
            </a:r>
            <a:r>
              <a:rPr lang="en-GB" sz="2000" dirty="0">
                <a:solidFill>
                  <a:srgbClr val="FF0000"/>
                </a:solidFill>
                <a:latin typeface="+mn-lt"/>
              </a:rPr>
              <a:t>ethics</a:t>
            </a:r>
            <a:r>
              <a:rPr lang="en-GB" sz="2000" dirty="0">
                <a:latin typeface="+mn-lt"/>
              </a:rPr>
              <a:t> and behaviour</a:t>
            </a:r>
          </a:p>
        </p:txBody>
      </p:sp>
      <p:grpSp>
        <p:nvGrpSpPr>
          <p:cNvPr id="6" name="Group 5"/>
          <p:cNvGrpSpPr/>
          <p:nvPr/>
        </p:nvGrpSpPr>
        <p:grpSpPr>
          <a:xfrm>
            <a:off x="385092" y="3645024"/>
            <a:ext cx="2123017" cy="2709729"/>
            <a:chOff x="4067944" y="2636912"/>
            <a:chExt cx="2331236" cy="3312368"/>
          </a:xfrm>
        </p:grpSpPr>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944" y="2636912"/>
              <a:ext cx="2331236"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067944" y="2636912"/>
              <a:ext cx="2331236" cy="33123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Cloud Callout 9"/>
          <p:cNvSpPr/>
          <p:nvPr/>
        </p:nvSpPr>
        <p:spPr bwMode="auto">
          <a:xfrm>
            <a:off x="2562165" y="4701254"/>
            <a:ext cx="6048672" cy="1653500"/>
          </a:xfrm>
          <a:prstGeom prst="cloudCallout">
            <a:avLst>
              <a:gd name="adj1" fmla="val 54104"/>
              <a:gd name="adj2" fmla="val 3780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000" dirty="0">
                <a:latin typeface="+mj-lt"/>
              </a:rPr>
              <a:t>What does maintaining high standards of ethical practice actually mean for teachers?</a:t>
            </a:r>
            <a:endParaRPr kumimoji="0" lang="en-GB" sz="2000" b="0" i="0" u="none" strike="noStrike" cap="none" normalizeH="0" baseline="0" dirty="0">
              <a:ln>
                <a:noFill/>
              </a:ln>
              <a:effectLst/>
              <a:latin typeface="+mj-lt"/>
            </a:endParaRPr>
          </a:p>
        </p:txBody>
      </p:sp>
    </p:spTree>
    <p:extLst>
      <p:ext uri="{BB962C8B-B14F-4D97-AF65-F5344CB8AC3E}">
        <p14:creationId xmlns:p14="http://schemas.microsoft.com/office/powerpoint/2010/main" val="17573598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GB" dirty="0"/>
              <a:t>Whilst ethical practice is of significance to all professions, the people professions, which includes teaching (Bondi et al., 2011), engender additional moral expectations from the public, as professionals are relied upon to consistently demonstrate “moral probity, diligence, fairness and resolve” (Jubilee Centre, 2016: p. 2). </a:t>
            </a:r>
          </a:p>
          <a:p>
            <a:pPr marL="0" indent="0">
              <a:buNone/>
            </a:pPr>
            <a:endParaRPr lang="en-GB" dirty="0"/>
          </a:p>
          <a:p>
            <a:r>
              <a:rPr lang="en-GB" dirty="0"/>
              <a:t>However, despite many teachers acknowledging the moral aspect of their role, and teaching often being selected as a career choice for altruistic reasons (Arthur et al., 2015), the absence of any virtue-based content in professional education and school CPD can make the embodiment of such high moral expectations difficult for teachers to achieve. </a:t>
            </a:r>
          </a:p>
        </p:txBody>
      </p:sp>
      <p:sp>
        <p:nvSpPr>
          <p:cNvPr id="4" name="TextBox 3"/>
          <p:cNvSpPr txBox="1"/>
          <p:nvPr/>
        </p:nvSpPr>
        <p:spPr>
          <a:xfrm>
            <a:off x="323528" y="836712"/>
            <a:ext cx="6912768" cy="646331"/>
          </a:xfrm>
          <a:prstGeom prst="rect">
            <a:avLst/>
          </a:prstGeom>
          <a:noFill/>
        </p:spPr>
        <p:txBody>
          <a:bodyPr wrap="square" rtlCol="0">
            <a:spAutoFit/>
          </a:bodyPr>
          <a:lstStyle/>
          <a:p>
            <a:r>
              <a:rPr lang="en-GB" sz="3600" b="1" dirty="0">
                <a:solidFill>
                  <a:srgbClr val="7030A0"/>
                </a:solidFill>
                <a:latin typeface="Calibri" panose="020F0502020204030204" pitchFamily="34" charset="0"/>
              </a:rPr>
              <a:t>Societal Expectations</a:t>
            </a:r>
          </a:p>
        </p:txBody>
      </p:sp>
    </p:spTree>
    <p:extLst>
      <p:ext uri="{BB962C8B-B14F-4D97-AF65-F5344CB8AC3E}">
        <p14:creationId xmlns:p14="http://schemas.microsoft.com/office/powerpoint/2010/main" val="772410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0337"/>
            <a:ext cx="9144000" cy="1396455"/>
          </a:xfrm>
          <a:solidFill>
            <a:srgbClr val="FFFFCC"/>
          </a:solidFill>
        </p:spPr>
        <p:txBody>
          <a:bodyPr/>
          <a:lstStyle/>
          <a:p>
            <a:r>
              <a:rPr lang="en-GB" b="1" dirty="0">
                <a:solidFill>
                  <a:srgbClr val="7030A0"/>
                </a:solidFill>
              </a:rPr>
              <a:t>Aims of Session</a:t>
            </a:r>
          </a:p>
        </p:txBody>
      </p:sp>
      <p:sp>
        <p:nvSpPr>
          <p:cNvPr id="3" name="Content Placeholder 2"/>
          <p:cNvSpPr>
            <a:spLocks noGrp="1"/>
          </p:cNvSpPr>
          <p:nvPr>
            <p:ph idx="1"/>
          </p:nvPr>
        </p:nvSpPr>
        <p:spPr>
          <a:xfrm>
            <a:off x="155575" y="1036103"/>
            <a:ext cx="8229600" cy="4828917"/>
          </a:xfrm>
        </p:spPr>
        <p:txBody>
          <a:bodyPr>
            <a:normAutofit fontScale="92500" lnSpcReduction="10000"/>
          </a:bodyPr>
          <a:lstStyle/>
          <a:p>
            <a:r>
              <a:rPr lang="en-US" dirty="0"/>
              <a:t>To consider what character education is and is not</a:t>
            </a:r>
          </a:p>
          <a:p>
            <a:r>
              <a:rPr lang="en-US" dirty="0"/>
              <a:t>To explore why character education and ethical practice is important for teachers and their students </a:t>
            </a:r>
          </a:p>
          <a:p>
            <a:r>
              <a:rPr lang="en-US" dirty="0"/>
              <a:t>To develop an understanding of what it means to be an ethical teacher through the consideration of relevant research</a:t>
            </a:r>
          </a:p>
          <a:p>
            <a:r>
              <a:rPr lang="en-US" dirty="0"/>
              <a:t>To consider ways to develop character in the children and young people we teach </a:t>
            </a:r>
            <a:endParaRPr lang="en-GB" dirty="0"/>
          </a:p>
        </p:txBody>
      </p:sp>
      <p:sp>
        <p:nvSpPr>
          <p:cNvPr id="4" name="AutoShape 2" descr="Intelligence plus character -- that is the goal of true education.&quot; - Martin  Luther King quote | #m… | King quotes, Inspirational quotes, Martin luther  king quot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4" descr="Intelligence plus character -- that is the goal of true education.&quot; - Martin  Luther King quote | #m… | King quotes, Inspirational quotes, Martin luther  king quote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Oval 5">
            <a:extLst>
              <a:ext uri="{FF2B5EF4-FFF2-40B4-BE49-F238E27FC236}">
                <a16:creationId xmlns:a16="http://schemas.microsoft.com/office/drawing/2014/main" id="{023F78EA-2303-4001-96B0-ABFF60A31157}"/>
              </a:ext>
            </a:extLst>
          </p:cNvPr>
          <p:cNvSpPr/>
          <p:nvPr/>
        </p:nvSpPr>
        <p:spPr>
          <a:xfrm>
            <a:off x="590766" y="5654741"/>
            <a:ext cx="2671330" cy="914400"/>
          </a:xfrm>
          <a:prstGeom prst="ellipse">
            <a:avLst/>
          </a:prstGeom>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Creativity</a:t>
            </a:r>
          </a:p>
        </p:txBody>
      </p:sp>
      <p:sp>
        <p:nvSpPr>
          <p:cNvPr id="7" name="Oval 6">
            <a:extLst>
              <a:ext uri="{FF2B5EF4-FFF2-40B4-BE49-F238E27FC236}">
                <a16:creationId xmlns:a16="http://schemas.microsoft.com/office/drawing/2014/main" id="{CEA98486-97D6-4F68-8D45-70939F86B4CE}"/>
              </a:ext>
            </a:extLst>
          </p:cNvPr>
          <p:cNvSpPr/>
          <p:nvPr/>
        </p:nvSpPr>
        <p:spPr>
          <a:xfrm>
            <a:off x="5583454" y="5579464"/>
            <a:ext cx="2671330" cy="914400"/>
          </a:xfrm>
          <a:prstGeom prst="ellipse">
            <a:avLst/>
          </a:prstGeom>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Intellectual curiosity</a:t>
            </a:r>
          </a:p>
        </p:txBody>
      </p:sp>
      <p:sp>
        <p:nvSpPr>
          <p:cNvPr id="8" name="Oval 7">
            <a:extLst>
              <a:ext uri="{FF2B5EF4-FFF2-40B4-BE49-F238E27FC236}">
                <a16:creationId xmlns:a16="http://schemas.microsoft.com/office/drawing/2014/main" id="{9D38ED15-18AA-42B9-8266-883BA0C3EED2}"/>
              </a:ext>
            </a:extLst>
          </p:cNvPr>
          <p:cNvSpPr/>
          <p:nvPr/>
        </p:nvSpPr>
        <p:spPr>
          <a:xfrm>
            <a:off x="3087110" y="5826385"/>
            <a:ext cx="2671330" cy="914400"/>
          </a:xfrm>
          <a:prstGeom prst="ellipse">
            <a:avLst/>
          </a:prstGeom>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Social justice</a:t>
            </a:r>
          </a:p>
        </p:txBody>
      </p:sp>
    </p:spTree>
    <p:extLst>
      <p:ext uri="{BB962C8B-B14F-4D97-AF65-F5344CB8AC3E}">
        <p14:creationId xmlns:p14="http://schemas.microsoft.com/office/powerpoint/2010/main" val="1171042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784976" cy="922114"/>
          </a:xfrm>
          <a:solidFill>
            <a:srgbClr val="FFFFCC"/>
          </a:solidFill>
        </p:spPr>
        <p:txBody>
          <a:bodyPr>
            <a:normAutofit/>
          </a:bodyPr>
          <a:lstStyle/>
          <a:p>
            <a:pPr algn="l"/>
            <a:r>
              <a:rPr lang="en-GB" sz="3600" b="1" dirty="0">
                <a:solidFill>
                  <a:srgbClr val="7030A0"/>
                </a:solidFill>
              </a:rPr>
              <a:t>The Teacher as A Virtuous Professional </a:t>
            </a:r>
          </a:p>
        </p:txBody>
      </p:sp>
      <p:sp>
        <p:nvSpPr>
          <p:cNvPr id="3" name="Content Placeholder 2"/>
          <p:cNvSpPr>
            <a:spLocks noGrp="1"/>
          </p:cNvSpPr>
          <p:nvPr>
            <p:ph idx="1"/>
          </p:nvPr>
        </p:nvSpPr>
        <p:spPr>
          <a:xfrm>
            <a:off x="179512" y="1031743"/>
            <a:ext cx="8640960" cy="4853136"/>
          </a:xfrm>
          <a:solidFill>
            <a:srgbClr val="FFFFCC"/>
          </a:solidFill>
        </p:spPr>
        <p:txBody>
          <a:bodyPr>
            <a:noAutofit/>
          </a:bodyPr>
          <a:lstStyle/>
          <a:p>
            <a:r>
              <a:rPr lang="en-GB" sz="2600" dirty="0"/>
              <a:t>Being a good teacher is more than just good classroom practice</a:t>
            </a:r>
          </a:p>
          <a:p>
            <a:r>
              <a:rPr lang="en-GB" sz="2600" dirty="0"/>
              <a:t>Most teachers enter the profession as a result of a moral motivation such as a desire to positively impact on the lives of young people </a:t>
            </a:r>
          </a:p>
          <a:p>
            <a:r>
              <a:rPr lang="en-GB" sz="2600" dirty="0"/>
              <a:t>Variation in how teachers view their ethical responsibilities – recognition that the English education system itself can be a barrier to developing the whole child</a:t>
            </a:r>
          </a:p>
          <a:p>
            <a:r>
              <a:rPr lang="en-GB" sz="2600" dirty="0"/>
              <a:t>Survey (wider sample) - greater prominence given to the technical aspects of the role rather than the ethical </a:t>
            </a:r>
          </a:p>
          <a:p>
            <a:r>
              <a:rPr lang="en-GB" sz="2600" dirty="0"/>
              <a:t>Professionalism often viewed as compliance and become overly focused on measurable aspects such as punctuality and attendance</a:t>
            </a:r>
          </a:p>
        </p:txBody>
      </p:sp>
    </p:spTree>
    <p:extLst>
      <p:ext uri="{BB962C8B-B14F-4D97-AF65-F5344CB8AC3E}">
        <p14:creationId xmlns:p14="http://schemas.microsoft.com/office/powerpoint/2010/main" val="2711425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604448" cy="5328592"/>
          </a:xfrm>
          <a:solidFill>
            <a:srgbClr val="FFFFCC"/>
          </a:solidFill>
        </p:spPr>
        <p:txBody>
          <a:bodyPr>
            <a:normAutofit fontScale="85000" lnSpcReduction="10000"/>
          </a:bodyPr>
          <a:lstStyle/>
          <a:p>
            <a:r>
              <a:rPr lang="en-GB" sz="3000" dirty="0"/>
              <a:t>Narrow view of professionalism does not mean school colleagues do not demonstrate ethical practice – when considering virtues that were significant to them as teachers, moral virtues were considered to be more significant than the other virtue categories – justified within an education-specific context: compassion, honesty and respect were highly valued virtues</a:t>
            </a:r>
          </a:p>
          <a:p>
            <a:pPr marL="0" indent="0">
              <a:buNone/>
            </a:pPr>
            <a:endParaRPr lang="en-GB" sz="3000" dirty="0"/>
          </a:p>
          <a:p>
            <a:r>
              <a:rPr lang="en-GB" sz="3000" dirty="0"/>
              <a:t>Recognition by school colleagues that limited or no training in ethics/moral development may impact on both their own practice and how they teach character to their own students - a dichotomy can emerge between the university interpretation of ethical practice and teacher perceptions – how to develop a shared understanding? </a:t>
            </a:r>
          </a:p>
          <a:p>
            <a:endParaRPr lang="en-GB" dirty="0"/>
          </a:p>
          <a:p>
            <a:endParaRPr lang="en-GB" dirty="0"/>
          </a:p>
        </p:txBody>
      </p:sp>
    </p:spTree>
    <p:extLst>
      <p:ext uri="{BB962C8B-B14F-4D97-AF65-F5344CB8AC3E}">
        <p14:creationId xmlns:p14="http://schemas.microsoft.com/office/powerpoint/2010/main" val="32048773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6" descr="K:\Staff\Education\Shared\TheJubileeCentre\Publications\Research Reports\Report Images\goodteach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200266">
            <a:off x="7466820" y="1745557"/>
            <a:ext cx="1102931" cy="15555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4" name="Rectangle 13"/>
          <p:cNvSpPr/>
          <p:nvPr/>
        </p:nvSpPr>
        <p:spPr>
          <a:xfrm>
            <a:off x="154080" y="2132190"/>
            <a:ext cx="6912768" cy="1785104"/>
          </a:xfrm>
          <a:prstGeom prst="rect">
            <a:avLst/>
          </a:prstGeom>
        </p:spPr>
        <p:txBody>
          <a:bodyPr wrap="square">
            <a:spAutoFit/>
          </a:bodyPr>
          <a:lstStyle/>
          <a:p>
            <a:r>
              <a:rPr lang="en-GB" sz="2200" b="1" i="1" dirty="0">
                <a:latin typeface="+mn-lt"/>
              </a:rPr>
              <a:t>The Good Teacher </a:t>
            </a:r>
            <a:r>
              <a:rPr lang="en-GB" sz="2200" b="1" dirty="0">
                <a:latin typeface="+mn-lt"/>
              </a:rPr>
              <a:t>(2015)</a:t>
            </a:r>
            <a:r>
              <a:rPr lang="en-GB" sz="2200" b="1" i="1" dirty="0">
                <a:latin typeface="+mn-lt"/>
              </a:rPr>
              <a:t> </a:t>
            </a:r>
          </a:p>
          <a:p>
            <a:r>
              <a:rPr lang="en-GB" sz="2200" dirty="0">
                <a:latin typeface="+mn-lt"/>
              </a:rPr>
              <a:t>As teachers inevitably serve as role models within the classroom and beyond, it is reasonable to consider the character of the ‘good’ teacher and to understand what kind of person makes that kind of teacher</a:t>
            </a:r>
          </a:p>
        </p:txBody>
      </p:sp>
      <p:sp>
        <p:nvSpPr>
          <p:cNvPr id="19" name="Rectangle 18"/>
          <p:cNvSpPr/>
          <p:nvPr/>
        </p:nvSpPr>
        <p:spPr>
          <a:xfrm>
            <a:off x="179512" y="1067246"/>
            <a:ext cx="7366944" cy="1107996"/>
          </a:xfrm>
          <a:prstGeom prst="rect">
            <a:avLst/>
          </a:prstGeom>
          <a:solidFill>
            <a:srgbClr val="FFFFCC"/>
          </a:solidFill>
        </p:spPr>
        <p:txBody>
          <a:bodyPr wrap="square">
            <a:spAutoFit/>
          </a:bodyPr>
          <a:lstStyle/>
          <a:p>
            <a:r>
              <a:rPr lang="en-GB" sz="2200" b="1" i="1" dirty="0">
                <a:latin typeface="+mn-lt"/>
              </a:rPr>
              <a:t>Character Education in UK Schools </a:t>
            </a:r>
            <a:r>
              <a:rPr lang="en-GB" sz="2200" b="1" dirty="0">
                <a:latin typeface="+mn-lt"/>
              </a:rPr>
              <a:t>(2015)</a:t>
            </a:r>
          </a:p>
          <a:p>
            <a:r>
              <a:rPr lang="en-GB" sz="2200" dirty="0">
                <a:latin typeface="+mn-lt"/>
              </a:rPr>
              <a:t>99% of teachers consider themselves to be ‘a moral role model’</a:t>
            </a:r>
          </a:p>
        </p:txBody>
      </p:sp>
      <p:pic>
        <p:nvPicPr>
          <p:cNvPr id="21" name="Picture 3" descr="K:\Staff\Education\Shared\TheJubileeCentre\Publications\Research Reports\Report Images\charactereducati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324479">
            <a:off x="7332559" y="88659"/>
            <a:ext cx="1103617" cy="15552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2" name="Rectangle 11"/>
          <p:cNvSpPr/>
          <p:nvPr/>
        </p:nvSpPr>
        <p:spPr>
          <a:xfrm>
            <a:off x="195560" y="3832822"/>
            <a:ext cx="6840760" cy="1785104"/>
          </a:xfrm>
          <a:prstGeom prst="rect">
            <a:avLst/>
          </a:prstGeom>
        </p:spPr>
        <p:txBody>
          <a:bodyPr wrap="square">
            <a:spAutoFit/>
          </a:bodyPr>
          <a:lstStyle/>
          <a:p>
            <a:r>
              <a:rPr lang="en-GB" sz="2200" b="1" i="1" dirty="0">
                <a:latin typeface="+mj-lt"/>
              </a:rPr>
              <a:t>The Moral Work of Teaching: A virtue-ethics approach to teacher education </a:t>
            </a:r>
            <a:r>
              <a:rPr lang="en-GB" sz="2200" b="1" dirty="0">
                <a:latin typeface="+mj-lt"/>
              </a:rPr>
              <a:t>(Cooke, 2017)</a:t>
            </a:r>
          </a:p>
          <a:p>
            <a:r>
              <a:rPr lang="en-GB" sz="2200" dirty="0">
                <a:latin typeface="+mj-lt"/>
              </a:rPr>
              <a:t>‘…whether teachers acknowledge their role as an exemplar or not, young people in their care will learn from their manner, behaviour, attitudes and dispositions’</a:t>
            </a:r>
          </a:p>
        </p:txBody>
      </p:sp>
      <p:sp>
        <p:nvSpPr>
          <p:cNvPr id="15" name="Rectangle 14"/>
          <p:cNvSpPr/>
          <p:nvPr/>
        </p:nvSpPr>
        <p:spPr>
          <a:xfrm>
            <a:off x="179512" y="5577899"/>
            <a:ext cx="8077086" cy="1107996"/>
          </a:xfrm>
          <a:prstGeom prst="rect">
            <a:avLst/>
          </a:prstGeom>
        </p:spPr>
        <p:txBody>
          <a:bodyPr wrap="square">
            <a:spAutoFit/>
          </a:bodyPr>
          <a:lstStyle/>
          <a:p>
            <a:r>
              <a:rPr lang="en-GB" sz="2200" b="1" i="1" dirty="0">
                <a:latin typeface="+mj-lt"/>
              </a:rPr>
              <a:t>Teaching Character in the Primary Classroom </a:t>
            </a:r>
            <a:r>
              <a:rPr lang="en-GB" sz="2200" b="1" dirty="0">
                <a:latin typeface="+mj-lt"/>
              </a:rPr>
              <a:t>(Harrison </a:t>
            </a:r>
            <a:r>
              <a:rPr lang="en-GB" sz="2200" b="1" i="1" dirty="0">
                <a:latin typeface="+mj-lt"/>
              </a:rPr>
              <a:t>et al.</a:t>
            </a:r>
            <a:r>
              <a:rPr lang="en-GB" sz="2200" b="1" dirty="0">
                <a:latin typeface="+mj-lt"/>
              </a:rPr>
              <a:t>,</a:t>
            </a:r>
            <a:r>
              <a:rPr lang="en-GB" sz="2200" b="1" i="1" dirty="0">
                <a:latin typeface="+mj-lt"/>
              </a:rPr>
              <a:t> </a:t>
            </a:r>
            <a:r>
              <a:rPr lang="en-GB" sz="2200" b="1" dirty="0">
                <a:latin typeface="+mj-lt"/>
              </a:rPr>
              <a:t>2016)</a:t>
            </a:r>
          </a:p>
          <a:p>
            <a:r>
              <a:rPr lang="en-GB" sz="2200" dirty="0">
                <a:latin typeface="+mj-lt"/>
              </a:rPr>
              <a:t>‘Primary school teachers are emphasising and reinforcing moral virtues every day – whether this is done implicitly or explicitly’</a:t>
            </a:r>
          </a:p>
        </p:txBody>
      </p:sp>
      <p:pic>
        <p:nvPicPr>
          <p:cNvPr id="1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964631">
            <a:off x="7946582" y="5012859"/>
            <a:ext cx="1073556" cy="1527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864516">
            <a:off x="7558109" y="3339067"/>
            <a:ext cx="1107622" cy="1569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le 1">
            <a:extLst>
              <a:ext uri="{FF2B5EF4-FFF2-40B4-BE49-F238E27FC236}">
                <a16:creationId xmlns:a16="http://schemas.microsoft.com/office/drawing/2014/main" id="{5CC2989A-5E46-470B-9650-9AF443AA179D}"/>
              </a:ext>
            </a:extLst>
          </p:cNvPr>
          <p:cNvSpPr txBox="1">
            <a:spLocks/>
          </p:cNvSpPr>
          <p:nvPr/>
        </p:nvSpPr>
        <p:spPr>
          <a:xfrm>
            <a:off x="154080" y="160403"/>
            <a:ext cx="6722176" cy="921094"/>
          </a:xfrm>
          <a:prstGeom prst="rect">
            <a:avLst/>
          </a:prstGeom>
          <a:solidFill>
            <a:srgbClr val="FFFFCC"/>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3600" b="1">
                <a:solidFill>
                  <a:srgbClr val="7030A0"/>
                </a:solidFill>
              </a:rPr>
              <a:t>The Teacher as a Moral Exemplar</a:t>
            </a:r>
            <a:endParaRPr lang="en-GB" sz="3600" b="1" dirty="0">
              <a:solidFill>
                <a:srgbClr val="7030A0"/>
              </a:solidFill>
            </a:endParaRPr>
          </a:p>
        </p:txBody>
      </p:sp>
    </p:spTree>
    <p:extLst>
      <p:ext uri="{BB962C8B-B14F-4D97-AF65-F5344CB8AC3E}">
        <p14:creationId xmlns:p14="http://schemas.microsoft.com/office/powerpoint/2010/main" val="829991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836712"/>
            <a:ext cx="8782136" cy="5573216"/>
          </a:xfrm>
          <a:solidFill>
            <a:srgbClr val="FFFFCC"/>
          </a:solidFill>
        </p:spPr>
        <p:txBody>
          <a:bodyPr>
            <a:noAutofit/>
          </a:bodyPr>
          <a:lstStyle/>
          <a:p>
            <a:r>
              <a:rPr lang="en-GB" sz="2800" dirty="0"/>
              <a:t>Teaching has an unavoidably moral nature and teachers are viewed as moral exemplars by students  - words, actions, body language, interactions with colleagues </a:t>
            </a:r>
          </a:p>
          <a:p>
            <a:r>
              <a:rPr lang="en-GB" sz="2800" dirty="0"/>
              <a:t>Teachers have a key role to play ‘in showcasing their ethical knowledge’ (Campbell, 2003: p.142) and have a moral responsibility to support the habituation of the virtues (</a:t>
            </a:r>
            <a:r>
              <a:rPr lang="en-GB" sz="2800" dirty="0" err="1"/>
              <a:t>Sanderse</a:t>
            </a:r>
            <a:r>
              <a:rPr lang="en-GB" sz="2800" dirty="0"/>
              <a:t>, 2012; Sanger and </a:t>
            </a:r>
            <a:r>
              <a:rPr lang="en-GB" sz="2800" dirty="0" err="1"/>
              <a:t>Osguthorpe</a:t>
            </a:r>
            <a:r>
              <a:rPr lang="en-GB" sz="2800" dirty="0"/>
              <a:t>, 2013) </a:t>
            </a:r>
          </a:p>
          <a:p>
            <a:r>
              <a:rPr lang="en-GB" sz="2800" dirty="0"/>
              <a:t>Where teachers were more attuned to their ethical responsibilities – they viewed their moral role as a necessity for not just the moral development of their students but the greater good of the profession as a whole</a:t>
            </a:r>
          </a:p>
          <a:p>
            <a:endParaRPr lang="en-GB" sz="2800" dirty="0"/>
          </a:p>
        </p:txBody>
      </p:sp>
    </p:spTree>
    <p:extLst>
      <p:ext uri="{BB962C8B-B14F-4D97-AF65-F5344CB8AC3E}">
        <p14:creationId xmlns:p14="http://schemas.microsoft.com/office/powerpoint/2010/main" val="22683533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4704"/>
            <a:ext cx="8532440" cy="5688632"/>
          </a:xfrm>
          <a:solidFill>
            <a:srgbClr val="FFFFCC"/>
          </a:solidFill>
        </p:spPr>
        <p:txBody>
          <a:bodyPr>
            <a:normAutofit lnSpcReduction="10000"/>
          </a:bodyPr>
          <a:lstStyle/>
          <a:p>
            <a:r>
              <a:rPr lang="en-GB" sz="3100" dirty="0"/>
              <a:t>For trainees who were mentored by teachers who consistently embodied ethical practice, this was considered to have a very positive impact on personal and professional development, with many believing that learning from such positive moral exemplars had influenced the kind of teacher they want to be – aligns with teacher/pupil research </a:t>
            </a:r>
          </a:p>
          <a:p>
            <a:r>
              <a:rPr lang="en-GB" sz="3100" dirty="0"/>
              <a:t>Teachers explicitly modelling virtues has a positive impact – moral virtues in particular are key to positive relationships with your pupils and colleagues </a:t>
            </a:r>
          </a:p>
          <a:p>
            <a:pPr marL="0" indent="0">
              <a:buNone/>
            </a:pPr>
            <a:endParaRPr lang="en-GB" sz="3100" dirty="0"/>
          </a:p>
          <a:p>
            <a:endParaRPr lang="en-GB" dirty="0"/>
          </a:p>
        </p:txBody>
      </p:sp>
    </p:spTree>
    <p:extLst>
      <p:ext uri="{BB962C8B-B14F-4D97-AF65-F5344CB8AC3E}">
        <p14:creationId xmlns:p14="http://schemas.microsoft.com/office/powerpoint/2010/main" val="10707783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532440" cy="5616624"/>
          </a:xfrm>
          <a:solidFill>
            <a:srgbClr val="FFFFCC"/>
          </a:solidFill>
        </p:spPr>
        <p:txBody>
          <a:bodyPr>
            <a:normAutofit fontScale="92500"/>
          </a:bodyPr>
          <a:lstStyle/>
          <a:p>
            <a:r>
              <a:rPr lang="en-GB" sz="3100" dirty="0"/>
              <a:t>Trainees had a particularly positive experience working with teachers who demonstrated humility and who didn’t always present themselves as the ‘expert’. Teachers modelling the personal challenges of the learning process and a commitment to their own personal development can inspire pupils to want to do the same </a:t>
            </a:r>
          </a:p>
          <a:p>
            <a:r>
              <a:rPr lang="en-GB" sz="3100" dirty="0"/>
              <a:t>Research shows that if students have a teacher who demonstrates unethical practice and they are not able to identify this as being unethical, they are likely to emulate poor ethical practice themselves. </a:t>
            </a:r>
          </a:p>
          <a:p>
            <a:endParaRPr lang="en-GB" dirty="0"/>
          </a:p>
        </p:txBody>
      </p:sp>
    </p:spTree>
    <p:extLst>
      <p:ext uri="{BB962C8B-B14F-4D97-AF65-F5344CB8AC3E}">
        <p14:creationId xmlns:p14="http://schemas.microsoft.com/office/powerpoint/2010/main" val="35011506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S. Lewis Quote: Integrity is doing the right thing even when no one is  watching. - Goalcast">
            <a:extLst>
              <a:ext uri="{FF2B5EF4-FFF2-40B4-BE49-F238E27FC236}">
                <a16:creationId xmlns:a16="http://schemas.microsoft.com/office/drawing/2014/main" id="{8CD8646B-1142-47D4-9E15-53A8FBFE268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705" b="10317"/>
          <a:stretch/>
        </p:blipFill>
        <p:spPr bwMode="auto">
          <a:xfrm>
            <a:off x="220596" y="1556792"/>
            <a:ext cx="8702807" cy="4133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6103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728" y="525347"/>
            <a:ext cx="8640960" cy="959437"/>
          </a:xfrm>
          <a:solidFill>
            <a:srgbClr val="FFFFCC"/>
          </a:solidFill>
        </p:spPr>
        <p:txBody>
          <a:bodyPr>
            <a:noAutofit/>
          </a:bodyPr>
          <a:lstStyle/>
          <a:p>
            <a:r>
              <a:rPr lang="en-GB" sz="3200" b="1" dirty="0">
                <a:solidFill>
                  <a:srgbClr val="7030A0"/>
                </a:solidFill>
              </a:rPr>
              <a:t>Teachers as Reflective Practitioners and the development of Practical Wisdom (Phronesis) </a:t>
            </a:r>
          </a:p>
        </p:txBody>
      </p:sp>
      <p:sp>
        <p:nvSpPr>
          <p:cNvPr id="3" name="Content Placeholder 2"/>
          <p:cNvSpPr>
            <a:spLocks noGrp="1"/>
          </p:cNvSpPr>
          <p:nvPr>
            <p:ph idx="1"/>
          </p:nvPr>
        </p:nvSpPr>
        <p:spPr>
          <a:xfrm>
            <a:off x="107504" y="1806690"/>
            <a:ext cx="8640960" cy="4525963"/>
          </a:xfrm>
        </p:spPr>
        <p:txBody>
          <a:bodyPr>
            <a:normAutofit fontScale="92500" lnSpcReduction="20000"/>
          </a:bodyPr>
          <a:lstStyle/>
          <a:p>
            <a:r>
              <a:rPr lang="en-GB" dirty="0"/>
              <a:t>Teaching involves ‘engaging with unique individuals in unique situations” (Arthur et al., 2015: p.9) </a:t>
            </a:r>
          </a:p>
          <a:p>
            <a:r>
              <a:rPr lang="en-GB" dirty="0"/>
              <a:t>Teachers are regularly required to make judgements “in the face of conflicting demands” from a variety of stakeholders (Jubilee Centre, 2016: p. 2). </a:t>
            </a:r>
          </a:p>
          <a:p>
            <a:r>
              <a:rPr lang="en-GB" dirty="0"/>
              <a:t>These “messy and imprecise problems” that teachers encounter on a day to day basis, “defy a formulaic response” (Hare, 1997: p.62), and are therefore too complex to be resolved with mere adherence to professional codes of conduct (Schwarz and Sharpe, 2011)</a:t>
            </a:r>
          </a:p>
          <a:p>
            <a:pPr marL="0" indent="0">
              <a:buNone/>
            </a:pPr>
            <a:endParaRPr lang="en-GB" dirty="0"/>
          </a:p>
          <a:p>
            <a:endParaRPr lang="en-GB" dirty="0"/>
          </a:p>
        </p:txBody>
      </p:sp>
    </p:spTree>
    <p:extLst>
      <p:ext uri="{BB962C8B-B14F-4D97-AF65-F5344CB8AC3E}">
        <p14:creationId xmlns:p14="http://schemas.microsoft.com/office/powerpoint/2010/main" val="18449600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516" y="656692"/>
            <a:ext cx="8712968" cy="5544616"/>
          </a:xfrm>
          <a:solidFill>
            <a:srgbClr val="FFFFCC"/>
          </a:solidFill>
        </p:spPr>
        <p:txBody>
          <a:bodyPr>
            <a:noAutofit/>
          </a:bodyPr>
          <a:lstStyle/>
          <a:p>
            <a:r>
              <a:rPr lang="en-GB" sz="2400" dirty="0"/>
              <a:t>Little time is allocated to reflection on character in schools generally (Arthur et al., 2015)</a:t>
            </a:r>
          </a:p>
          <a:p>
            <a:r>
              <a:rPr lang="en-GB" sz="2400" dirty="0"/>
              <a:t>Teachers at all stages of their careers benefit from designated time to reflect on situations which “require flexible and sensitive judgement in context-variable professional circumstances” (Cooke and </a:t>
            </a:r>
            <a:r>
              <a:rPr lang="en-GB" sz="2400" dirty="0" err="1"/>
              <a:t>Carr</a:t>
            </a:r>
            <a:r>
              <a:rPr lang="en-GB" sz="2400" dirty="0"/>
              <a:t>, 2014: p. 91)</a:t>
            </a:r>
          </a:p>
          <a:p>
            <a:r>
              <a:rPr lang="en-GB" sz="2400" dirty="0"/>
              <a:t>When reflecting on moral matters, collaborative reflection is useful as it takes into account more than one moral standpoint (</a:t>
            </a:r>
            <a:r>
              <a:rPr lang="en-GB" sz="2400" dirty="0" err="1"/>
              <a:t>Husu</a:t>
            </a:r>
            <a:r>
              <a:rPr lang="en-GB" sz="2400" dirty="0"/>
              <a:t> and </a:t>
            </a:r>
            <a:r>
              <a:rPr lang="en-GB" sz="2400" dirty="0" err="1"/>
              <a:t>Tirri</a:t>
            </a:r>
            <a:r>
              <a:rPr lang="en-GB" sz="2400" dirty="0"/>
              <a:t>, 2001) </a:t>
            </a:r>
          </a:p>
          <a:p>
            <a:r>
              <a:rPr lang="en-GB" sz="2400" dirty="0"/>
              <a:t>Where schools did facilitate opportunities for personal reflection, teachers believed this had contributed to their personal and professional growth and subsequently impacted on how they viewed themselves as a teacher </a:t>
            </a:r>
          </a:p>
          <a:p>
            <a:r>
              <a:rPr lang="en-GB" sz="2400" dirty="0"/>
              <a:t>As teachers it is important we develop the wisdom to do the </a:t>
            </a:r>
            <a:r>
              <a:rPr lang="en-GB" sz="2400" b="1" dirty="0"/>
              <a:t>right thing at the right time for the right reason</a:t>
            </a:r>
            <a:r>
              <a:rPr lang="en-GB" sz="2400" dirty="0"/>
              <a:t>. </a:t>
            </a:r>
          </a:p>
          <a:p>
            <a:endParaRPr lang="en-GB" sz="2600" dirty="0"/>
          </a:p>
        </p:txBody>
      </p:sp>
    </p:spTree>
    <p:extLst>
      <p:ext uri="{BB962C8B-B14F-4D97-AF65-F5344CB8AC3E}">
        <p14:creationId xmlns:p14="http://schemas.microsoft.com/office/powerpoint/2010/main" val="38461794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490" y="461005"/>
            <a:ext cx="7772400" cy="841947"/>
          </a:xfrm>
        </p:spPr>
        <p:txBody>
          <a:bodyPr/>
          <a:lstStyle/>
          <a:p>
            <a:r>
              <a:rPr lang="en-GB" b="1" dirty="0">
                <a:solidFill>
                  <a:srgbClr val="7030A0"/>
                </a:solidFill>
              </a:rPr>
              <a:t>‘The Golden Mean’</a:t>
            </a:r>
          </a:p>
        </p:txBody>
      </p:sp>
      <p:sp>
        <p:nvSpPr>
          <p:cNvPr id="3" name="Content Placeholder 2"/>
          <p:cNvSpPr>
            <a:spLocks noGrp="1"/>
          </p:cNvSpPr>
          <p:nvPr>
            <p:ph idx="1"/>
          </p:nvPr>
        </p:nvSpPr>
        <p:spPr>
          <a:xfrm>
            <a:off x="127417" y="1190007"/>
            <a:ext cx="8819838" cy="1315793"/>
          </a:xfrm>
        </p:spPr>
        <p:txBody>
          <a:bodyPr>
            <a:normAutofit lnSpcReduction="10000"/>
          </a:bodyPr>
          <a:lstStyle/>
          <a:p>
            <a:r>
              <a:rPr lang="en-GB" sz="2800" dirty="0">
                <a:latin typeface="Calibri" panose="020F0502020204030204" pitchFamily="34" charset="0"/>
                <a:cs typeface="Calibri" panose="020F0502020204030204" pitchFamily="34" charset="0"/>
              </a:rPr>
              <a:t>Aristotle’s concept of the </a:t>
            </a:r>
            <a:r>
              <a:rPr lang="en-GB" sz="2800" i="1" dirty="0">
                <a:latin typeface="Calibri" panose="020F0502020204030204" pitchFamily="34" charset="0"/>
                <a:cs typeface="Calibri" panose="020F0502020204030204" pitchFamily="34" charset="0"/>
              </a:rPr>
              <a:t>golden mean </a:t>
            </a:r>
            <a:r>
              <a:rPr lang="en-GB" sz="2800" dirty="0">
                <a:latin typeface="Calibri" panose="020F0502020204030204" pitchFamily="34" charset="0"/>
                <a:cs typeface="Calibri" panose="020F0502020204030204" pitchFamily="34" charset="0"/>
              </a:rPr>
              <a:t>helps us to think about doing the right thing, at the right time, for the right reason.</a:t>
            </a:r>
          </a:p>
          <a:p>
            <a:endParaRPr lang="en-GB" sz="2800" dirty="0">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rotWithShape="1">
          <a:blip r:embed="rId3"/>
          <a:srcRect r="1240" b="1240"/>
          <a:stretch/>
        </p:blipFill>
        <p:spPr>
          <a:xfrm>
            <a:off x="1557659" y="2388481"/>
            <a:ext cx="6139408" cy="1959092"/>
          </a:xfrm>
          <a:prstGeom prst="rect">
            <a:avLst/>
          </a:prstGeom>
        </p:spPr>
      </p:pic>
      <p:pic>
        <p:nvPicPr>
          <p:cNvPr id="6" name="Picture 5"/>
          <p:cNvPicPr>
            <a:picLocks noChangeAspect="1"/>
          </p:cNvPicPr>
          <p:nvPr/>
        </p:nvPicPr>
        <p:blipFill>
          <a:blip r:embed="rId4"/>
          <a:stretch>
            <a:fillRect/>
          </a:stretch>
        </p:blipFill>
        <p:spPr>
          <a:xfrm>
            <a:off x="1557659" y="4279661"/>
            <a:ext cx="6139408" cy="880991"/>
          </a:xfrm>
          <a:prstGeom prst="rect">
            <a:avLst/>
          </a:prstGeom>
        </p:spPr>
      </p:pic>
      <p:sp>
        <p:nvSpPr>
          <p:cNvPr id="7" name="Rectangle 6"/>
          <p:cNvSpPr/>
          <p:nvPr/>
        </p:nvSpPr>
        <p:spPr>
          <a:xfrm>
            <a:off x="280130" y="5247776"/>
            <a:ext cx="8514413" cy="1292662"/>
          </a:xfrm>
          <a:prstGeom prst="rect">
            <a:avLst/>
          </a:prstGeom>
        </p:spPr>
        <p:txBody>
          <a:bodyPr wrap="square">
            <a:spAutoFit/>
          </a:bodyPr>
          <a:lstStyle/>
          <a:p>
            <a:r>
              <a:rPr lang="en-GB" sz="2600" dirty="0">
                <a:latin typeface="Calibri" panose="020F0502020204030204" pitchFamily="34" charset="0"/>
                <a:cs typeface="Calibri" panose="020F0502020204030204" pitchFamily="34" charset="0"/>
              </a:rPr>
              <a:t>To show good character, we should aim to achieve the mean between extremes of behaviours – the development of </a:t>
            </a:r>
            <a:r>
              <a:rPr lang="en-GB" sz="2600" dirty="0" err="1">
                <a:latin typeface="Calibri" panose="020F0502020204030204" pitchFamily="34" charset="0"/>
                <a:cs typeface="Calibri" panose="020F0502020204030204" pitchFamily="34" charset="0"/>
              </a:rPr>
              <a:t>phronesis</a:t>
            </a:r>
            <a:r>
              <a:rPr lang="en-GB" sz="2600" dirty="0">
                <a:latin typeface="Calibri" panose="020F0502020204030204" pitchFamily="34" charset="0"/>
                <a:cs typeface="Calibri" panose="020F0502020204030204" pitchFamily="34" charset="0"/>
              </a:rPr>
              <a:t> can help us to make informed, moral decisions.  </a:t>
            </a:r>
            <a:endParaRPr lang="en-GB" sz="2600" dirty="0"/>
          </a:p>
        </p:txBody>
      </p:sp>
      <p:sp>
        <p:nvSpPr>
          <p:cNvPr id="10" name="TextBox 9"/>
          <p:cNvSpPr txBox="1"/>
          <p:nvPr/>
        </p:nvSpPr>
        <p:spPr>
          <a:xfrm>
            <a:off x="4024858" y="2976026"/>
            <a:ext cx="1034322" cy="461665"/>
          </a:xfrm>
          <a:prstGeom prst="rect">
            <a:avLst/>
          </a:prstGeom>
          <a:noFill/>
        </p:spPr>
        <p:txBody>
          <a:bodyPr wrap="square" rtlCol="0">
            <a:spAutoFit/>
          </a:bodyPr>
          <a:lstStyle/>
          <a:p>
            <a:r>
              <a:rPr lang="en-GB" dirty="0">
                <a:latin typeface="Calibri" panose="020F0502020204030204" pitchFamily="34" charset="0"/>
                <a:cs typeface="Calibri" panose="020F0502020204030204" pitchFamily="34" charset="0"/>
              </a:rPr>
              <a:t>Virtue</a:t>
            </a:r>
          </a:p>
        </p:txBody>
      </p:sp>
      <p:sp>
        <p:nvSpPr>
          <p:cNvPr id="12" name="TextBox 11"/>
          <p:cNvSpPr txBox="1"/>
          <p:nvPr/>
        </p:nvSpPr>
        <p:spPr>
          <a:xfrm>
            <a:off x="1938410" y="2976027"/>
            <a:ext cx="1034322" cy="461665"/>
          </a:xfrm>
          <a:prstGeom prst="rect">
            <a:avLst/>
          </a:prstGeom>
          <a:noFill/>
        </p:spPr>
        <p:txBody>
          <a:bodyPr wrap="square" rtlCol="0">
            <a:spAutoFit/>
          </a:bodyPr>
          <a:lstStyle/>
          <a:p>
            <a:r>
              <a:rPr lang="en-GB" dirty="0">
                <a:latin typeface="Calibri" panose="020F0502020204030204" pitchFamily="34" charset="0"/>
                <a:cs typeface="Calibri" panose="020F0502020204030204" pitchFamily="34" charset="0"/>
              </a:rPr>
              <a:t>Vice</a:t>
            </a:r>
          </a:p>
        </p:txBody>
      </p:sp>
      <p:sp>
        <p:nvSpPr>
          <p:cNvPr id="13" name="TextBox 12"/>
          <p:cNvSpPr txBox="1"/>
          <p:nvPr/>
        </p:nvSpPr>
        <p:spPr>
          <a:xfrm>
            <a:off x="6239653" y="2957870"/>
            <a:ext cx="1034322" cy="461665"/>
          </a:xfrm>
          <a:prstGeom prst="rect">
            <a:avLst/>
          </a:prstGeom>
          <a:noFill/>
        </p:spPr>
        <p:txBody>
          <a:bodyPr wrap="square" rtlCol="0">
            <a:spAutoFit/>
          </a:bodyPr>
          <a:lstStyle/>
          <a:p>
            <a:r>
              <a:rPr lang="en-GB" dirty="0">
                <a:latin typeface="Calibri" panose="020F0502020204030204" pitchFamily="34" charset="0"/>
                <a:cs typeface="Calibri" panose="020F0502020204030204" pitchFamily="34" charset="0"/>
              </a:rPr>
              <a:t>Vice</a:t>
            </a:r>
          </a:p>
        </p:txBody>
      </p:sp>
      <p:sp>
        <p:nvSpPr>
          <p:cNvPr id="14" name="Right Arrow 13"/>
          <p:cNvSpPr/>
          <p:nvPr/>
        </p:nvSpPr>
        <p:spPr bwMode="auto">
          <a:xfrm>
            <a:off x="5179178" y="3121858"/>
            <a:ext cx="642077" cy="1700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15" name="Right Arrow 14"/>
          <p:cNvSpPr/>
          <p:nvPr/>
        </p:nvSpPr>
        <p:spPr bwMode="auto">
          <a:xfrm rot="10800000">
            <a:off x="3000762" y="3103703"/>
            <a:ext cx="642077" cy="1700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347759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2344" y="6904"/>
            <a:ext cx="8229600" cy="720080"/>
          </a:xfrm>
          <a:solidFill>
            <a:srgbClr val="FFFFCC"/>
          </a:solidFill>
        </p:spPr>
        <p:txBody>
          <a:bodyPr>
            <a:normAutofit fontScale="90000"/>
          </a:bodyPr>
          <a:lstStyle/>
          <a:p>
            <a:pPr algn="l"/>
            <a:r>
              <a:rPr lang="en-GB" b="1" dirty="0">
                <a:solidFill>
                  <a:srgbClr val="7030A0"/>
                </a:solidFill>
              </a:rPr>
              <a:t>Introduction</a:t>
            </a:r>
          </a:p>
        </p:txBody>
      </p:sp>
      <p:sp>
        <p:nvSpPr>
          <p:cNvPr id="3" name="Content Placeholder 2"/>
          <p:cNvSpPr>
            <a:spLocks noGrp="1"/>
          </p:cNvSpPr>
          <p:nvPr>
            <p:ph idx="1"/>
          </p:nvPr>
        </p:nvSpPr>
        <p:spPr>
          <a:xfrm>
            <a:off x="90080" y="714832"/>
            <a:ext cx="8900984" cy="6302416"/>
          </a:xfrm>
          <a:solidFill>
            <a:srgbClr val="FFFFCC"/>
          </a:solidFill>
        </p:spPr>
        <p:txBody>
          <a:bodyPr>
            <a:noAutofit/>
          </a:bodyPr>
          <a:lstStyle/>
          <a:p>
            <a:r>
              <a:rPr lang="en-GB" sz="1800" dirty="0"/>
              <a:t>Assistant Professor/Deputy Phase Leader for Primary at CTE</a:t>
            </a:r>
          </a:p>
          <a:p>
            <a:r>
              <a:rPr lang="en-GB" sz="1800" dirty="0"/>
              <a:t>15 years primary teacher – AHT; Curriculum Lead; ECT/trainee mentor; English Lead Practitioner – interest in developing the whole child and how this contributes to flourishing </a:t>
            </a:r>
          </a:p>
          <a:p>
            <a:r>
              <a:rPr lang="en-GB" sz="1800" dirty="0"/>
              <a:t>MA in Character Education – University of Birmingham </a:t>
            </a:r>
          </a:p>
          <a:p>
            <a:r>
              <a:rPr lang="en-GB" sz="1800" dirty="0"/>
              <a:t>Completed research on: Character Education in ITE; Professional Ethics; Ethical Leadership; Citizenship and Civic Education; the role of the virtuous practitioner and the value of ethical dilemmas as a key aspect of critical reflection </a:t>
            </a:r>
          </a:p>
          <a:p>
            <a:r>
              <a:rPr lang="en-GB" sz="1800" dirty="0"/>
              <a:t>Dissertation: The ethical role of the ITE mentor </a:t>
            </a:r>
          </a:p>
          <a:p>
            <a:r>
              <a:rPr lang="en-GB" sz="1800" dirty="0"/>
              <a:t>Various contributions to the field of character education including Warwick trainees contributing to a study on Character Perspective of Student Teachers, presented at numerous character related conferences and webinars and written a case study for a book on character education </a:t>
            </a:r>
            <a:r>
              <a:rPr lang="en-GB" sz="1800" i="1" dirty="0">
                <a:solidFill>
                  <a:srgbClr val="333333"/>
                </a:solidFill>
                <a:effectLst/>
              </a:rPr>
              <a:t>Understanding Character Education and Personal Development: Approaches, Issues and Applications</a:t>
            </a:r>
          </a:p>
          <a:p>
            <a:r>
              <a:rPr lang="en-GB" sz="1800" dirty="0">
                <a:solidFill>
                  <a:srgbClr val="333333"/>
                </a:solidFill>
              </a:rPr>
              <a:t>Upcoming: paper accepted to present at the JCCV Integrating Research on Character and Virtues: 10 Years of Impact’ international Conference and I have been selected to attend a consultation on character in HE in February to inform recommendations for policy </a:t>
            </a:r>
          </a:p>
          <a:p>
            <a:r>
              <a:rPr lang="en-GB" sz="1800" dirty="0"/>
              <a:t>Research has influenced programme design at CTE – our work is considered to be pioneering in the field of ITE  - rarely addressed explicitly in other institutions </a:t>
            </a:r>
          </a:p>
        </p:txBody>
      </p:sp>
    </p:spTree>
    <p:extLst>
      <p:ext uri="{BB962C8B-B14F-4D97-AF65-F5344CB8AC3E}">
        <p14:creationId xmlns:p14="http://schemas.microsoft.com/office/powerpoint/2010/main" val="29091352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3FFC67-49F8-478F-A2F4-1E1864DCC1F3}"/>
              </a:ext>
            </a:extLst>
          </p:cNvPr>
          <p:cNvSpPr>
            <a:spLocks noGrp="1"/>
          </p:cNvSpPr>
          <p:nvPr>
            <p:ph type="ctrTitle"/>
          </p:nvPr>
        </p:nvSpPr>
        <p:spPr>
          <a:xfrm>
            <a:off x="685800" y="2693987"/>
            <a:ext cx="7772400" cy="1887141"/>
          </a:xfrm>
        </p:spPr>
        <p:txBody>
          <a:bodyPr>
            <a:normAutofit fontScale="90000"/>
          </a:bodyPr>
          <a:lstStyle/>
          <a:p>
            <a:r>
              <a:rPr lang="en-GB" b="1" dirty="0">
                <a:solidFill>
                  <a:srgbClr val="7030A0"/>
                </a:solidFill>
              </a:rPr>
              <a:t>Developing character and virtues in the children and young people we teach </a:t>
            </a:r>
          </a:p>
        </p:txBody>
      </p:sp>
    </p:spTree>
    <p:extLst>
      <p:ext uri="{BB962C8B-B14F-4D97-AF65-F5344CB8AC3E}">
        <p14:creationId xmlns:p14="http://schemas.microsoft.com/office/powerpoint/2010/main" val="28835362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E4C699B3-4958-4F0C-B7F1-AE8877CDC4F9}" type="slidenum">
              <a:rPr lang="en-GB" smtClean="0">
                <a:solidFill>
                  <a:prstClr val="black">
                    <a:tint val="75000"/>
                  </a:prstClr>
                </a:solidFill>
              </a:rPr>
              <a:pPr/>
              <a:t>31</a:t>
            </a:fld>
            <a:endParaRPr lang="en-GB" dirty="0">
              <a:solidFill>
                <a:prstClr val="black">
                  <a:tint val="75000"/>
                </a:prstClr>
              </a:solidFill>
            </a:endParaRPr>
          </a:p>
        </p:txBody>
      </p:sp>
      <p:sp>
        <p:nvSpPr>
          <p:cNvPr id="12" name="Title 1"/>
          <p:cNvSpPr txBox="1">
            <a:spLocks/>
          </p:cNvSpPr>
          <p:nvPr/>
        </p:nvSpPr>
        <p:spPr>
          <a:xfrm>
            <a:off x="23155" y="783863"/>
            <a:ext cx="7772400" cy="7729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b="1" dirty="0">
                <a:solidFill>
                  <a:srgbClr val="7030A0"/>
                </a:solidFill>
              </a:rPr>
              <a:t>How do Character Virtues Develop?</a:t>
            </a:r>
          </a:p>
        </p:txBody>
      </p:sp>
      <p:sp>
        <p:nvSpPr>
          <p:cNvPr id="10" name="Content Placeholder 2"/>
          <p:cNvSpPr txBox="1">
            <a:spLocks/>
          </p:cNvSpPr>
          <p:nvPr/>
        </p:nvSpPr>
        <p:spPr>
          <a:xfrm>
            <a:off x="539552" y="2015675"/>
            <a:ext cx="8229600" cy="405846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3600" dirty="0">
                <a:solidFill>
                  <a:schemeClr val="tx1"/>
                </a:solidFill>
              </a:rPr>
              <a:t>The influence of significant adults such as parents and teachers during upbringing </a:t>
            </a:r>
          </a:p>
          <a:p>
            <a:pPr algn="l"/>
            <a:endParaRPr lang="en-GB" sz="3600" dirty="0">
              <a:solidFill>
                <a:schemeClr val="tx1"/>
              </a:solidFill>
            </a:endParaRPr>
          </a:p>
          <a:p>
            <a:pPr algn="l"/>
            <a:r>
              <a:rPr lang="en-GB" sz="3600" dirty="0">
                <a:solidFill>
                  <a:schemeClr val="tx1"/>
                </a:solidFill>
              </a:rPr>
              <a:t>Over time and through experience</a:t>
            </a:r>
          </a:p>
          <a:p>
            <a:pPr algn="l"/>
            <a:endParaRPr lang="en-GB" sz="3600" dirty="0">
              <a:solidFill>
                <a:schemeClr val="tx1"/>
              </a:solidFill>
            </a:endParaRPr>
          </a:p>
          <a:p>
            <a:pPr algn="l"/>
            <a:r>
              <a:rPr lang="en-GB" sz="3600" dirty="0">
                <a:solidFill>
                  <a:schemeClr val="tx1"/>
                </a:solidFill>
              </a:rPr>
              <a:t>Habituation</a:t>
            </a:r>
          </a:p>
        </p:txBody>
      </p:sp>
    </p:spTree>
    <p:extLst>
      <p:ext uri="{BB962C8B-B14F-4D97-AF65-F5344CB8AC3E}">
        <p14:creationId xmlns:p14="http://schemas.microsoft.com/office/powerpoint/2010/main" val="35762638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071" y="2852936"/>
            <a:ext cx="8732094" cy="294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txBox="1">
            <a:spLocks/>
          </p:cNvSpPr>
          <p:nvPr/>
        </p:nvSpPr>
        <p:spPr>
          <a:xfrm>
            <a:off x="363108" y="1340768"/>
            <a:ext cx="8229600" cy="107099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800" b="1" dirty="0">
                <a:solidFill>
                  <a:srgbClr val="7030A0"/>
                </a:solidFill>
                <a:latin typeface="+mn-lt"/>
              </a:rPr>
              <a:t>Character is…</a:t>
            </a:r>
          </a:p>
        </p:txBody>
      </p:sp>
      <p:sp>
        <p:nvSpPr>
          <p:cNvPr id="2" name="Slide Number Placeholder 1"/>
          <p:cNvSpPr>
            <a:spLocks noGrp="1"/>
          </p:cNvSpPr>
          <p:nvPr>
            <p:ph type="sldNum" sz="quarter" idx="12"/>
          </p:nvPr>
        </p:nvSpPr>
        <p:spPr/>
        <p:txBody>
          <a:bodyPr/>
          <a:lstStyle/>
          <a:p>
            <a:fld id="{40C2CD6A-9A43-468B-8E10-3B70EA5B096F}" type="slidenum">
              <a:rPr lang="en-GB" smtClean="0"/>
              <a:t>32</a:t>
            </a:fld>
            <a:endParaRPr lang="en-GB"/>
          </a:p>
        </p:txBody>
      </p:sp>
    </p:spTree>
    <p:extLst>
      <p:ext uri="{BB962C8B-B14F-4D97-AF65-F5344CB8AC3E}">
        <p14:creationId xmlns:p14="http://schemas.microsoft.com/office/powerpoint/2010/main" val="20380375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7504" y="664925"/>
            <a:ext cx="7632850" cy="707886"/>
          </a:xfrm>
          <a:prstGeom prst="rect">
            <a:avLst/>
          </a:prstGeom>
          <a:noFill/>
        </p:spPr>
        <p:txBody>
          <a:bodyPr wrap="square" rtlCol="0">
            <a:spAutoFit/>
          </a:bodyPr>
          <a:lstStyle/>
          <a:p>
            <a:pPr algn="ctr"/>
            <a:r>
              <a:rPr lang="en-GB" sz="4000" b="1" dirty="0">
                <a:solidFill>
                  <a:srgbClr val="7030A0"/>
                </a:solidFill>
                <a:latin typeface="+mn-lt"/>
              </a:rPr>
              <a:t>Character Caught in Practice</a:t>
            </a:r>
          </a:p>
        </p:txBody>
      </p:sp>
      <p:sp>
        <p:nvSpPr>
          <p:cNvPr id="14" name="Rectangle 13"/>
          <p:cNvSpPr txBox="1"/>
          <p:nvPr/>
        </p:nvSpPr>
        <p:spPr>
          <a:xfrm>
            <a:off x="251520" y="1587932"/>
            <a:ext cx="7632850" cy="107721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2600"/>
            </a:pPr>
            <a:r>
              <a:rPr lang="en-GB" sz="3200" dirty="0">
                <a:latin typeface="+mn-lt"/>
              </a:rPr>
              <a:t>The school ethos, culture and vision</a:t>
            </a:r>
          </a:p>
          <a:p>
            <a:pPr>
              <a:defRPr sz="2600"/>
            </a:pPr>
            <a:endParaRPr lang="en-GB" sz="3200" dirty="0"/>
          </a:p>
        </p:txBody>
      </p:sp>
      <p:sp>
        <p:nvSpPr>
          <p:cNvPr id="23" name="Rectangle 13"/>
          <p:cNvSpPr txBox="1"/>
          <p:nvPr/>
        </p:nvSpPr>
        <p:spPr>
          <a:xfrm>
            <a:off x="251520" y="2492896"/>
            <a:ext cx="8103724" cy="403187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defRPr sz="2600"/>
            </a:pPr>
            <a:r>
              <a:rPr lang="en-GB" sz="3200" dirty="0">
                <a:latin typeface="+mn-lt"/>
              </a:rPr>
              <a:t>Behaviour</a:t>
            </a:r>
          </a:p>
          <a:p>
            <a:pPr>
              <a:defRPr sz="2600"/>
            </a:pPr>
            <a:endParaRPr lang="en-GB" sz="3200" dirty="0">
              <a:latin typeface="+mn-lt"/>
            </a:endParaRPr>
          </a:p>
          <a:p>
            <a:pPr>
              <a:defRPr sz="2600"/>
            </a:pPr>
            <a:r>
              <a:rPr lang="en-GB" sz="3200" dirty="0">
                <a:latin typeface="+mn-lt"/>
              </a:rPr>
              <a:t>The learning environment </a:t>
            </a:r>
          </a:p>
          <a:p>
            <a:pPr>
              <a:defRPr sz="2600"/>
            </a:pPr>
            <a:endParaRPr lang="en-GB" sz="3200" dirty="0">
              <a:latin typeface="+mn-lt"/>
            </a:endParaRPr>
          </a:p>
          <a:p>
            <a:pPr>
              <a:defRPr sz="2600"/>
            </a:pPr>
            <a:r>
              <a:rPr lang="en-GB" sz="3200" dirty="0">
                <a:latin typeface="+mn-lt"/>
              </a:rPr>
              <a:t>The language of character</a:t>
            </a:r>
          </a:p>
          <a:p>
            <a:pPr>
              <a:defRPr sz="2600"/>
            </a:pPr>
            <a:endParaRPr lang="en-GB" sz="3200" dirty="0">
              <a:latin typeface="+mn-lt"/>
            </a:endParaRPr>
          </a:p>
          <a:p>
            <a:pPr>
              <a:defRPr sz="2600"/>
            </a:pPr>
            <a:r>
              <a:rPr lang="en-GB" sz="3200" dirty="0">
                <a:latin typeface="+mn-lt"/>
              </a:rPr>
              <a:t>Positive relationships</a:t>
            </a:r>
          </a:p>
          <a:p>
            <a:pPr>
              <a:defRPr sz="2600"/>
            </a:pPr>
            <a:endParaRPr lang="en-GB" sz="3200" dirty="0"/>
          </a:p>
        </p:txBody>
      </p:sp>
      <p:sp>
        <p:nvSpPr>
          <p:cNvPr id="3" name="Thought Bubble: Cloud 2">
            <a:extLst>
              <a:ext uri="{FF2B5EF4-FFF2-40B4-BE49-F238E27FC236}">
                <a16:creationId xmlns:a16="http://schemas.microsoft.com/office/drawing/2014/main" id="{700BF40D-7A47-466B-8F05-AFBC12FA9E4E}"/>
              </a:ext>
            </a:extLst>
          </p:cNvPr>
          <p:cNvSpPr/>
          <p:nvPr/>
        </p:nvSpPr>
        <p:spPr>
          <a:xfrm>
            <a:off x="4947960" y="2277775"/>
            <a:ext cx="3958968" cy="3428932"/>
          </a:xfrm>
          <a:prstGeom prst="cloudCallout">
            <a:avLst>
              <a:gd name="adj1" fmla="val -68531"/>
              <a:gd name="adj2" fmla="val 72106"/>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How might your school’s ethos contribute to the development of character in your pupils?</a:t>
            </a:r>
          </a:p>
        </p:txBody>
      </p:sp>
    </p:spTree>
    <p:extLst>
      <p:ext uri="{BB962C8B-B14F-4D97-AF65-F5344CB8AC3E}">
        <p14:creationId xmlns:p14="http://schemas.microsoft.com/office/powerpoint/2010/main" val="22539210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143" y="2852936"/>
            <a:ext cx="8798345" cy="2877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txBox="1">
            <a:spLocks/>
          </p:cNvSpPr>
          <p:nvPr/>
        </p:nvSpPr>
        <p:spPr>
          <a:xfrm>
            <a:off x="323528" y="1196752"/>
            <a:ext cx="8229600" cy="107099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800" b="1" dirty="0">
                <a:solidFill>
                  <a:srgbClr val="002060"/>
                </a:solidFill>
                <a:latin typeface="+mn-lt"/>
              </a:rPr>
              <a:t>Character is…</a:t>
            </a:r>
          </a:p>
        </p:txBody>
      </p:sp>
      <p:sp>
        <p:nvSpPr>
          <p:cNvPr id="2" name="Slide Number Placeholder 1"/>
          <p:cNvSpPr>
            <a:spLocks noGrp="1"/>
          </p:cNvSpPr>
          <p:nvPr>
            <p:ph type="sldNum" sz="quarter" idx="12"/>
          </p:nvPr>
        </p:nvSpPr>
        <p:spPr/>
        <p:txBody>
          <a:bodyPr/>
          <a:lstStyle/>
          <a:p>
            <a:fld id="{40C2CD6A-9A43-468B-8E10-3B70EA5B096F}" type="slidenum">
              <a:rPr lang="en-GB" smtClean="0"/>
              <a:t>34</a:t>
            </a:fld>
            <a:endParaRPr lang="en-GB"/>
          </a:p>
        </p:txBody>
      </p:sp>
    </p:spTree>
    <p:extLst>
      <p:ext uri="{BB962C8B-B14F-4D97-AF65-F5344CB8AC3E}">
        <p14:creationId xmlns:p14="http://schemas.microsoft.com/office/powerpoint/2010/main" val="39183001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13080" y="538481"/>
            <a:ext cx="8229600" cy="8689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Aft>
                <a:spcPts val="600"/>
              </a:spcAft>
            </a:pPr>
            <a:r>
              <a:rPr lang="en-GB" sz="4000" b="1" dirty="0">
                <a:solidFill>
                  <a:srgbClr val="7030A0"/>
                </a:solidFill>
              </a:rPr>
              <a:t>How do you teach character?</a:t>
            </a:r>
            <a:endParaRPr lang="en-GB" sz="4000" b="1" dirty="0"/>
          </a:p>
        </p:txBody>
      </p:sp>
      <p:sp>
        <p:nvSpPr>
          <p:cNvPr id="9" name="Rectangle 13"/>
          <p:cNvSpPr txBox="1"/>
          <p:nvPr/>
        </p:nvSpPr>
        <p:spPr>
          <a:xfrm>
            <a:off x="457200" y="1600200"/>
            <a:ext cx="4038599" cy="4983162"/>
          </a:xfrm>
          <a:prstGeom prst="rect">
            <a:avLst/>
          </a:prstGeom>
          <a:extLst>
            <a:ext uri="{C572A759-6A51-4108-AA02-DFA0A04FC94B}">
              <ma14:wrappingTextBoxFlag xmlns:ma14="http://schemas.microsoft.com/office/mac/drawingml/2011/main" xmlns="" val="1"/>
            </a:ext>
          </a:extLst>
        </p:spPr>
        <p:txBody>
          <a:bodyPr vert="horz" lIns="91440" tIns="45720" rIns="91440" bIns="45720" rtlCol="0">
            <a:normAutofit/>
          </a:bodyPr>
          <a:lstStyle/>
          <a:p>
            <a:pPr>
              <a:lnSpc>
                <a:spcPct val="90000"/>
              </a:lnSpc>
              <a:spcBef>
                <a:spcPct val="20000"/>
              </a:spcBef>
              <a:buFont typeface="Arial" panose="020B0604020202020204" pitchFamily="34" charset="0"/>
              <a:defRPr sz="2600"/>
            </a:pPr>
            <a:r>
              <a:rPr lang="en-GB" sz="2200" dirty="0">
                <a:latin typeface="+mn-lt"/>
                <a:cs typeface="+mn-cs"/>
              </a:rPr>
              <a:t>No one size fits all approach. </a:t>
            </a:r>
          </a:p>
          <a:p>
            <a:pPr>
              <a:lnSpc>
                <a:spcPct val="90000"/>
              </a:lnSpc>
              <a:spcBef>
                <a:spcPct val="20000"/>
              </a:spcBef>
              <a:buFont typeface="Arial" panose="020B0604020202020204" pitchFamily="34" charset="0"/>
              <a:defRPr sz="2600"/>
            </a:pPr>
            <a:endParaRPr lang="en-GB" sz="2200" dirty="0">
              <a:latin typeface="+mn-lt"/>
              <a:cs typeface="+mn-cs"/>
            </a:endParaRPr>
          </a:p>
          <a:p>
            <a:pPr>
              <a:lnSpc>
                <a:spcPct val="90000"/>
              </a:lnSpc>
              <a:spcBef>
                <a:spcPct val="20000"/>
              </a:spcBef>
              <a:buFont typeface="Arial" panose="020B0604020202020204" pitchFamily="34" charset="0"/>
              <a:defRPr sz="2600"/>
            </a:pPr>
            <a:r>
              <a:rPr lang="en-GB" sz="2200" u="sng" dirty="0">
                <a:latin typeface="+mn-lt"/>
                <a:cs typeface="+mn-cs"/>
              </a:rPr>
              <a:t>But</a:t>
            </a:r>
            <a:r>
              <a:rPr lang="en-GB" sz="2200" dirty="0">
                <a:latin typeface="+mn-lt"/>
                <a:cs typeface="+mn-cs"/>
              </a:rPr>
              <a:t> in schools who prioritise character education, children are taught about the qualities of virtuous character through </a:t>
            </a:r>
            <a:r>
              <a:rPr lang="en-GB" sz="2200" b="1" dirty="0">
                <a:latin typeface="+mn-lt"/>
                <a:cs typeface="+mn-cs"/>
              </a:rPr>
              <a:t>standalone activities </a:t>
            </a:r>
            <a:r>
              <a:rPr lang="en-GB" sz="2200" dirty="0">
                <a:latin typeface="+mn-lt"/>
                <a:cs typeface="+mn-cs"/>
              </a:rPr>
              <a:t>or through the </a:t>
            </a:r>
            <a:r>
              <a:rPr lang="en-GB" sz="2200" b="1" dirty="0">
                <a:latin typeface="+mn-lt"/>
                <a:cs typeface="+mn-cs"/>
              </a:rPr>
              <a:t>incorporation of character education within subjects</a:t>
            </a:r>
            <a:r>
              <a:rPr lang="en-GB" sz="2200" dirty="0">
                <a:latin typeface="+mn-lt"/>
                <a:cs typeface="+mn-cs"/>
              </a:rPr>
              <a:t> </a:t>
            </a:r>
          </a:p>
          <a:p>
            <a:pPr>
              <a:lnSpc>
                <a:spcPct val="90000"/>
              </a:lnSpc>
              <a:spcBef>
                <a:spcPct val="20000"/>
              </a:spcBef>
              <a:buFont typeface="Arial" panose="020B0604020202020204" pitchFamily="34" charset="0"/>
              <a:defRPr sz="2600"/>
            </a:pPr>
            <a:endParaRPr lang="en-GB" sz="2200" dirty="0">
              <a:latin typeface="+mn-lt"/>
              <a:cs typeface="+mn-cs"/>
            </a:endParaRPr>
          </a:p>
          <a:p>
            <a:pPr>
              <a:lnSpc>
                <a:spcPct val="90000"/>
              </a:lnSpc>
              <a:spcBef>
                <a:spcPct val="20000"/>
              </a:spcBef>
              <a:buFont typeface="Arial" panose="020B0604020202020204" pitchFamily="34" charset="0"/>
              <a:defRPr sz="2600"/>
            </a:pPr>
            <a:r>
              <a:rPr lang="en-GB" sz="2200" dirty="0">
                <a:latin typeface="+mn-lt"/>
                <a:cs typeface="+mn-cs"/>
              </a:rPr>
              <a:t>Character education is a </a:t>
            </a:r>
            <a:r>
              <a:rPr lang="en-GB" sz="2200" b="1" dirty="0">
                <a:latin typeface="+mn-lt"/>
                <a:cs typeface="+mn-cs"/>
              </a:rPr>
              <a:t>conscious part </a:t>
            </a:r>
            <a:r>
              <a:rPr lang="en-GB" sz="2200" dirty="0">
                <a:latin typeface="+mn-lt"/>
                <a:cs typeface="+mn-cs"/>
              </a:rPr>
              <a:t>of the school day</a:t>
            </a:r>
          </a:p>
          <a:p>
            <a:pPr>
              <a:lnSpc>
                <a:spcPct val="90000"/>
              </a:lnSpc>
              <a:spcBef>
                <a:spcPct val="20000"/>
              </a:spcBef>
              <a:buFont typeface="Arial" panose="020B0604020202020204" pitchFamily="34" charset="0"/>
              <a:defRPr sz="2600"/>
            </a:pPr>
            <a:endParaRPr lang="en-GB" sz="2200" dirty="0">
              <a:latin typeface="+mn-lt"/>
              <a:cs typeface="+mn-cs"/>
            </a:endParaRPr>
          </a:p>
          <a:p>
            <a:pPr>
              <a:lnSpc>
                <a:spcPct val="90000"/>
              </a:lnSpc>
              <a:spcBef>
                <a:spcPct val="20000"/>
              </a:spcBef>
              <a:buFont typeface="Arial" panose="020B0604020202020204" pitchFamily="34" charset="0"/>
              <a:defRPr sz="2600"/>
            </a:pPr>
            <a:r>
              <a:rPr lang="en-GB" sz="2800" b="1" dirty="0">
                <a:latin typeface="+mn-lt"/>
                <a:cs typeface="+mn-cs"/>
              </a:rPr>
              <a:t>Virtue literacy </a:t>
            </a:r>
            <a:r>
              <a:rPr lang="en-GB" sz="2800" b="1" u="sng" dirty="0">
                <a:latin typeface="+mn-lt"/>
                <a:cs typeface="+mn-cs"/>
              </a:rPr>
              <a:t>is key</a:t>
            </a:r>
          </a:p>
          <a:p>
            <a:pPr>
              <a:lnSpc>
                <a:spcPct val="90000"/>
              </a:lnSpc>
              <a:spcBef>
                <a:spcPct val="20000"/>
              </a:spcBef>
              <a:buFont typeface="Arial" panose="020B0604020202020204" pitchFamily="34" charset="0"/>
              <a:defRPr sz="2600"/>
            </a:pPr>
            <a:endParaRPr lang="en-GB" sz="2200" dirty="0">
              <a:latin typeface="+mn-lt"/>
              <a:cs typeface="+mn-cs"/>
            </a:endParaRPr>
          </a:p>
        </p:txBody>
      </p:sp>
      <p:pic>
        <p:nvPicPr>
          <p:cNvPr id="16" name="Picture 5" descr="K:\Staff\Education\Shared\TheJubileeCentre\Website\Images\Service Britain Reports\SchoolsofVirtue.png">
            <a:extLst>
              <a:ext uri="{FF2B5EF4-FFF2-40B4-BE49-F238E27FC236}">
                <a16:creationId xmlns:a16="http://schemas.microsoft.com/office/drawing/2014/main" id="{C768194C-1F3A-4B9F-A155-3E348A8A134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071143" y="1506488"/>
            <a:ext cx="2551029" cy="3578696"/>
          </a:xfrm>
          <a:prstGeom prst="rect">
            <a:avLst/>
          </a:prstGeom>
          <a:solidFill>
            <a:srgbClr val="FFFFFF"/>
          </a:solidFill>
        </p:spPr>
      </p:pic>
      <p:sp>
        <p:nvSpPr>
          <p:cNvPr id="2" name="Slide Number Placeholder 1" hidden="1"/>
          <p:cNvSpPr>
            <a:spLocks noGrp="1"/>
          </p:cNvSpPr>
          <p:nvPr>
            <p:ph type="sldNum" sz="quarter" idx="12"/>
          </p:nvPr>
        </p:nvSpPr>
        <p:spPr/>
        <p:txBody>
          <a:bodyPr/>
          <a:lstStyle/>
          <a:p>
            <a:pPr>
              <a:spcAft>
                <a:spcPts val="600"/>
              </a:spcAft>
            </a:pPr>
            <a:fld id="{40C2CD6A-9A43-468B-8E10-3B70EA5B096F}" type="slidenum">
              <a:rPr lang="en-GB" smtClean="0"/>
              <a:pPr>
                <a:spcAft>
                  <a:spcPts val="600"/>
                </a:spcAft>
              </a:pPr>
              <a:t>35</a:t>
            </a:fld>
            <a:endParaRPr lang="en-GB"/>
          </a:p>
        </p:txBody>
      </p:sp>
      <p:pic>
        <p:nvPicPr>
          <p:cNvPr id="4" name="Picture 3">
            <a:extLst>
              <a:ext uri="{FF2B5EF4-FFF2-40B4-BE49-F238E27FC236}">
                <a16:creationId xmlns:a16="http://schemas.microsoft.com/office/drawing/2014/main" id="{490AE3A9-0993-4F13-AA9A-19D7A10E3A69}"/>
              </a:ext>
            </a:extLst>
          </p:cNvPr>
          <p:cNvPicPr>
            <a:picLocks noChangeAspect="1"/>
          </p:cNvPicPr>
          <p:nvPr/>
        </p:nvPicPr>
        <p:blipFill>
          <a:blip r:embed="rId4"/>
          <a:stretch>
            <a:fillRect/>
          </a:stretch>
        </p:blipFill>
        <p:spPr>
          <a:xfrm>
            <a:off x="6107304" y="2935093"/>
            <a:ext cx="2400825" cy="3578696"/>
          </a:xfrm>
          <a:prstGeom prst="rect">
            <a:avLst/>
          </a:prstGeom>
        </p:spPr>
      </p:pic>
    </p:spTree>
    <p:extLst>
      <p:ext uri="{BB962C8B-B14F-4D97-AF65-F5344CB8AC3E}">
        <p14:creationId xmlns:p14="http://schemas.microsoft.com/office/powerpoint/2010/main" val="32536892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rotWithShape="1">
          <a:blip r:embed="rId2"/>
          <a:srcRect r="4053" b="-2068"/>
          <a:stretch/>
        </p:blipFill>
        <p:spPr>
          <a:xfrm>
            <a:off x="55969" y="908720"/>
            <a:ext cx="9032061" cy="5410073"/>
          </a:xfrm>
          <a:prstGeom prst="rect">
            <a:avLst/>
          </a:prstGeom>
        </p:spPr>
      </p:pic>
    </p:spTree>
    <p:extLst>
      <p:ext uri="{BB962C8B-B14F-4D97-AF65-F5344CB8AC3E}">
        <p14:creationId xmlns:p14="http://schemas.microsoft.com/office/powerpoint/2010/main" val="3103208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142136" y="692696"/>
            <a:ext cx="7477864" cy="72008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b="1" dirty="0">
                <a:solidFill>
                  <a:srgbClr val="7030A0"/>
                </a:solidFill>
              </a:rPr>
              <a:t>Approaches to teach character</a:t>
            </a:r>
          </a:p>
        </p:txBody>
      </p:sp>
      <p:sp>
        <p:nvSpPr>
          <p:cNvPr id="2" name="Slide Number Placeholder 1"/>
          <p:cNvSpPr>
            <a:spLocks noGrp="1"/>
          </p:cNvSpPr>
          <p:nvPr>
            <p:ph type="sldNum" sz="quarter" idx="12"/>
          </p:nvPr>
        </p:nvSpPr>
        <p:spPr/>
        <p:txBody>
          <a:bodyPr/>
          <a:lstStyle/>
          <a:p>
            <a:fld id="{40C2CD6A-9A43-468B-8E10-3B70EA5B096F}" type="slidenum">
              <a:rPr lang="en-GB" smtClean="0"/>
              <a:t>37</a:t>
            </a:fld>
            <a:endParaRPr lang="en-GB"/>
          </a:p>
        </p:txBody>
      </p:sp>
      <p:sp>
        <p:nvSpPr>
          <p:cNvPr id="9" name="Rectangle 13"/>
          <p:cNvSpPr txBox="1"/>
          <p:nvPr/>
        </p:nvSpPr>
        <p:spPr>
          <a:xfrm>
            <a:off x="164932" y="1532666"/>
            <a:ext cx="8103724" cy="483209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defRPr sz="2600"/>
            </a:pPr>
            <a:r>
              <a:rPr lang="en-GB" sz="2200" dirty="0">
                <a:latin typeface="+mn-lt"/>
              </a:rPr>
              <a:t>The use of literature: fictional characters, historical figures, biographical accounts etc.</a:t>
            </a:r>
          </a:p>
          <a:p>
            <a:pPr>
              <a:defRPr sz="2600"/>
            </a:pPr>
            <a:endParaRPr lang="en-GB" sz="2200" dirty="0">
              <a:latin typeface="+mn-lt"/>
            </a:endParaRPr>
          </a:p>
          <a:p>
            <a:pPr>
              <a:defRPr sz="2600"/>
            </a:pPr>
            <a:r>
              <a:rPr lang="en-GB" sz="2200" dirty="0">
                <a:latin typeface="+mn-lt"/>
              </a:rPr>
              <a:t>Moral dilemmas and discussion </a:t>
            </a:r>
          </a:p>
          <a:p>
            <a:pPr>
              <a:defRPr sz="2600"/>
            </a:pPr>
            <a:endParaRPr lang="en-GB" sz="2200" dirty="0">
              <a:latin typeface="+mn-lt"/>
            </a:endParaRPr>
          </a:p>
          <a:p>
            <a:pPr>
              <a:defRPr sz="2600"/>
            </a:pPr>
            <a:r>
              <a:rPr lang="en-GB" sz="2200" dirty="0">
                <a:latin typeface="+mn-lt"/>
              </a:rPr>
              <a:t>Opportunities for reflection e.g. journal keeping</a:t>
            </a:r>
          </a:p>
          <a:p>
            <a:pPr>
              <a:defRPr sz="2600"/>
            </a:pPr>
            <a:endParaRPr lang="en-GB" sz="2200" dirty="0">
              <a:latin typeface="+mn-lt"/>
            </a:endParaRPr>
          </a:p>
          <a:p>
            <a:pPr>
              <a:defRPr sz="2600"/>
            </a:pPr>
            <a:r>
              <a:rPr lang="en-GB" sz="2200" dirty="0">
                <a:latin typeface="+mn-lt"/>
              </a:rPr>
              <a:t>Ethical exemplars</a:t>
            </a:r>
          </a:p>
          <a:p>
            <a:pPr>
              <a:defRPr sz="2600"/>
            </a:pPr>
            <a:endParaRPr lang="en-GB" sz="2200" dirty="0">
              <a:latin typeface="+mn-lt"/>
            </a:endParaRPr>
          </a:p>
          <a:p>
            <a:pPr>
              <a:defRPr sz="2600"/>
            </a:pPr>
            <a:r>
              <a:rPr lang="en-GB" sz="2200" dirty="0">
                <a:latin typeface="+mn-lt"/>
              </a:rPr>
              <a:t>Discussion-based learning</a:t>
            </a:r>
          </a:p>
          <a:p>
            <a:pPr>
              <a:defRPr sz="2600"/>
            </a:pPr>
            <a:endParaRPr lang="en-GB" sz="2200" dirty="0">
              <a:latin typeface="+mn-lt"/>
            </a:endParaRPr>
          </a:p>
          <a:p>
            <a:pPr>
              <a:defRPr sz="2600"/>
            </a:pPr>
            <a:r>
              <a:rPr lang="en-GB" sz="2200" dirty="0">
                <a:latin typeface="+mn-lt"/>
              </a:rPr>
              <a:t>Co-operative learning</a:t>
            </a:r>
          </a:p>
          <a:p>
            <a:pPr>
              <a:defRPr sz="2600"/>
            </a:pPr>
            <a:endParaRPr lang="en-GB" sz="2200" dirty="0">
              <a:latin typeface="+mn-lt"/>
            </a:endParaRPr>
          </a:p>
          <a:p>
            <a:pPr>
              <a:defRPr sz="2600"/>
            </a:pPr>
            <a:r>
              <a:rPr lang="en-GB" sz="2200" dirty="0">
                <a:latin typeface="+mn-lt"/>
              </a:rPr>
              <a:t>Enquiry-based and experiential learning</a:t>
            </a:r>
          </a:p>
        </p:txBody>
      </p:sp>
      <p:sp>
        <p:nvSpPr>
          <p:cNvPr id="11" name="Thought Bubble: Cloud 10">
            <a:extLst>
              <a:ext uri="{FF2B5EF4-FFF2-40B4-BE49-F238E27FC236}">
                <a16:creationId xmlns:a16="http://schemas.microsoft.com/office/drawing/2014/main" id="{BE22C4BC-F05C-4161-9C20-EF86C51BBAC6}"/>
              </a:ext>
            </a:extLst>
          </p:cNvPr>
          <p:cNvSpPr/>
          <p:nvPr/>
        </p:nvSpPr>
        <p:spPr>
          <a:xfrm>
            <a:off x="5508104" y="2158374"/>
            <a:ext cx="3528392" cy="3646890"/>
          </a:xfrm>
          <a:prstGeom prst="cloudCallout">
            <a:avLst>
              <a:gd name="adj1" fmla="val -86499"/>
              <a:gd name="adj2" fmla="val 21895"/>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2200" dirty="0">
              <a:solidFill>
                <a:srgbClr val="7030A0"/>
              </a:solidFill>
              <a:latin typeface="Calibri" panose="020F0502020204030204" pitchFamily="34" charset="0"/>
              <a:cs typeface="Calibri" panose="020F0502020204030204" pitchFamily="34" charset="0"/>
            </a:endParaRPr>
          </a:p>
          <a:p>
            <a:pPr algn="ctr"/>
            <a:r>
              <a:rPr lang="en-GB" sz="2200" dirty="0">
                <a:solidFill>
                  <a:srgbClr val="7030A0"/>
                </a:solidFill>
                <a:latin typeface="Calibri" panose="020F0502020204030204" pitchFamily="34" charset="0"/>
                <a:cs typeface="Calibri" panose="020F0502020204030204" pitchFamily="34" charset="0"/>
              </a:rPr>
              <a:t>Can you think of any examples from your school placements where you have seen character being taught explicitly? </a:t>
            </a:r>
          </a:p>
          <a:p>
            <a:pPr algn="ctr"/>
            <a:endParaRPr lang="en-GB" dirty="0"/>
          </a:p>
        </p:txBody>
      </p:sp>
    </p:spTree>
    <p:extLst>
      <p:ext uri="{BB962C8B-B14F-4D97-AF65-F5344CB8AC3E}">
        <p14:creationId xmlns:p14="http://schemas.microsoft.com/office/powerpoint/2010/main" val="32425853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708920"/>
            <a:ext cx="8856984" cy="297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txBox="1">
            <a:spLocks/>
          </p:cNvSpPr>
          <p:nvPr/>
        </p:nvSpPr>
        <p:spPr>
          <a:xfrm>
            <a:off x="421196" y="1196752"/>
            <a:ext cx="8229600" cy="107099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800" b="1" dirty="0">
                <a:solidFill>
                  <a:srgbClr val="002060"/>
                </a:solidFill>
                <a:latin typeface="+mn-lt"/>
              </a:rPr>
              <a:t>Character is…</a:t>
            </a:r>
          </a:p>
        </p:txBody>
      </p:sp>
      <p:sp>
        <p:nvSpPr>
          <p:cNvPr id="2" name="Slide Number Placeholder 1"/>
          <p:cNvSpPr>
            <a:spLocks noGrp="1"/>
          </p:cNvSpPr>
          <p:nvPr>
            <p:ph type="sldNum" sz="quarter" idx="12"/>
          </p:nvPr>
        </p:nvSpPr>
        <p:spPr/>
        <p:txBody>
          <a:bodyPr/>
          <a:lstStyle/>
          <a:p>
            <a:fld id="{40C2CD6A-9A43-468B-8E10-3B70EA5B096F}" type="slidenum">
              <a:rPr lang="en-GB" smtClean="0"/>
              <a:t>38</a:t>
            </a:fld>
            <a:endParaRPr lang="en-GB"/>
          </a:p>
        </p:txBody>
      </p:sp>
    </p:spTree>
    <p:extLst>
      <p:ext uri="{BB962C8B-B14F-4D97-AF65-F5344CB8AC3E}">
        <p14:creationId xmlns:p14="http://schemas.microsoft.com/office/powerpoint/2010/main" val="8622227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0620" y="4453077"/>
            <a:ext cx="8712968" cy="584775"/>
          </a:xfrm>
          <a:prstGeom prst="rect">
            <a:avLst/>
          </a:prstGeom>
          <a:noFill/>
        </p:spPr>
        <p:txBody>
          <a:bodyPr wrap="square" rtlCol="0">
            <a:spAutoFit/>
          </a:bodyPr>
          <a:lstStyle/>
          <a:p>
            <a:r>
              <a:rPr lang="en-GB" sz="3200" dirty="0">
                <a:latin typeface="+mn-lt"/>
              </a:rPr>
              <a:t>Interaction with the local community</a:t>
            </a:r>
          </a:p>
        </p:txBody>
      </p:sp>
      <p:sp>
        <p:nvSpPr>
          <p:cNvPr id="6" name="Title 1"/>
          <p:cNvSpPr txBox="1">
            <a:spLocks/>
          </p:cNvSpPr>
          <p:nvPr/>
        </p:nvSpPr>
        <p:spPr>
          <a:xfrm>
            <a:off x="-31422" y="583101"/>
            <a:ext cx="9136044" cy="72778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accent1">
                    <a:lumMod val="75000"/>
                  </a:schemeClr>
                </a:solidFill>
                <a:latin typeface="+mj-lt"/>
                <a:ea typeface="+mj-ea"/>
                <a:cs typeface="+mj-cs"/>
              </a:defRPr>
            </a:lvl1pPr>
          </a:lstStyle>
          <a:p>
            <a:r>
              <a:rPr lang="en-GB" sz="4000" b="1" dirty="0">
                <a:solidFill>
                  <a:srgbClr val="7030A0"/>
                </a:solidFill>
                <a:latin typeface="+mn-lt"/>
              </a:rPr>
              <a:t>Character Education through Enrichment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2191" y="1444572"/>
            <a:ext cx="1586550" cy="1262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571" y="1419290"/>
            <a:ext cx="1619403" cy="1263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9585" y="5418281"/>
            <a:ext cx="1619403" cy="1262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1009" y="2650727"/>
            <a:ext cx="1591947" cy="1262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20272" y="4322610"/>
            <a:ext cx="1619403" cy="1255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100620" y="3856881"/>
            <a:ext cx="8712968" cy="584775"/>
          </a:xfrm>
          <a:prstGeom prst="rect">
            <a:avLst/>
          </a:prstGeom>
          <a:noFill/>
        </p:spPr>
        <p:txBody>
          <a:bodyPr wrap="square" rtlCol="0">
            <a:spAutoFit/>
          </a:bodyPr>
          <a:lstStyle/>
          <a:p>
            <a:r>
              <a:rPr lang="en-GB" sz="3200" dirty="0">
                <a:latin typeface="+mn-lt"/>
              </a:rPr>
              <a:t>Youth social action and volunteering opportunities</a:t>
            </a:r>
          </a:p>
        </p:txBody>
      </p:sp>
      <p:sp>
        <p:nvSpPr>
          <p:cNvPr id="22" name="TextBox 21"/>
          <p:cNvSpPr txBox="1"/>
          <p:nvPr/>
        </p:nvSpPr>
        <p:spPr>
          <a:xfrm>
            <a:off x="129908" y="5050392"/>
            <a:ext cx="8712968" cy="584775"/>
          </a:xfrm>
          <a:prstGeom prst="rect">
            <a:avLst/>
          </a:prstGeom>
          <a:noFill/>
        </p:spPr>
        <p:txBody>
          <a:bodyPr wrap="square" rtlCol="0">
            <a:spAutoFit/>
          </a:bodyPr>
          <a:lstStyle/>
          <a:p>
            <a:r>
              <a:rPr lang="en-GB" sz="3200" dirty="0">
                <a:latin typeface="+mn-lt"/>
              </a:rPr>
              <a:t>Residential trips   </a:t>
            </a:r>
          </a:p>
        </p:txBody>
      </p:sp>
      <p:sp>
        <p:nvSpPr>
          <p:cNvPr id="23" name="TextBox 22"/>
          <p:cNvSpPr txBox="1"/>
          <p:nvPr/>
        </p:nvSpPr>
        <p:spPr>
          <a:xfrm>
            <a:off x="180116" y="6141199"/>
            <a:ext cx="8712968" cy="584775"/>
          </a:xfrm>
          <a:prstGeom prst="rect">
            <a:avLst/>
          </a:prstGeom>
          <a:noFill/>
        </p:spPr>
        <p:txBody>
          <a:bodyPr wrap="square" rtlCol="0">
            <a:spAutoFit/>
          </a:bodyPr>
          <a:lstStyle/>
          <a:p>
            <a:r>
              <a:rPr lang="en-GB" sz="3200" dirty="0">
                <a:latin typeface="+mn-lt"/>
              </a:rPr>
              <a:t>An opportunity to put theory into practice </a:t>
            </a:r>
          </a:p>
        </p:txBody>
      </p:sp>
      <p:sp>
        <p:nvSpPr>
          <p:cNvPr id="24" name="TextBox 23">
            <a:extLst>
              <a:ext uri="{FF2B5EF4-FFF2-40B4-BE49-F238E27FC236}">
                <a16:creationId xmlns:a16="http://schemas.microsoft.com/office/drawing/2014/main" id="{07127D6B-F6C0-4821-B0E0-3EDBB2420218}"/>
              </a:ext>
            </a:extLst>
          </p:cNvPr>
          <p:cNvSpPr txBox="1"/>
          <p:nvPr/>
        </p:nvSpPr>
        <p:spPr>
          <a:xfrm>
            <a:off x="155012" y="5578309"/>
            <a:ext cx="8712968" cy="584775"/>
          </a:xfrm>
          <a:prstGeom prst="rect">
            <a:avLst/>
          </a:prstGeom>
          <a:noFill/>
        </p:spPr>
        <p:txBody>
          <a:bodyPr wrap="square" rtlCol="0">
            <a:spAutoFit/>
          </a:bodyPr>
          <a:lstStyle/>
          <a:p>
            <a:r>
              <a:rPr lang="en-GB" sz="3200" dirty="0">
                <a:latin typeface="+mn-lt"/>
              </a:rPr>
              <a:t>A variety of sports activities and clubs  </a:t>
            </a:r>
          </a:p>
        </p:txBody>
      </p:sp>
      <p:sp>
        <p:nvSpPr>
          <p:cNvPr id="25" name="Thought Bubble: Cloud 24">
            <a:extLst>
              <a:ext uri="{FF2B5EF4-FFF2-40B4-BE49-F238E27FC236}">
                <a16:creationId xmlns:a16="http://schemas.microsoft.com/office/drawing/2014/main" id="{8C418C8D-1018-45C5-B62F-08467EA461E6}"/>
              </a:ext>
            </a:extLst>
          </p:cNvPr>
          <p:cNvSpPr/>
          <p:nvPr/>
        </p:nvSpPr>
        <p:spPr>
          <a:xfrm>
            <a:off x="4596501" y="1323428"/>
            <a:ext cx="4392487" cy="2637723"/>
          </a:xfrm>
          <a:prstGeom prst="cloudCallout">
            <a:avLst>
              <a:gd name="adj1" fmla="val -79282"/>
              <a:gd name="adj2" fmla="val 35299"/>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a:solidFill>
                  <a:srgbClr val="7030A0"/>
                </a:solidFill>
                <a:latin typeface="Calibri" panose="020F0502020204030204" pitchFamily="34" charset="0"/>
                <a:cs typeface="Calibri" panose="020F0502020204030204" pitchFamily="34" charset="0"/>
              </a:rPr>
              <a:t>What extra-curricular opportunities do you offer at your school that could have a positive impact on character development? How might the enrichment opportunities at your school be developed further?  </a:t>
            </a:r>
          </a:p>
        </p:txBody>
      </p:sp>
    </p:spTree>
    <p:extLst>
      <p:ext uri="{BB962C8B-B14F-4D97-AF65-F5344CB8AC3E}">
        <p14:creationId xmlns:p14="http://schemas.microsoft.com/office/powerpoint/2010/main" val="2780213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87" y="617576"/>
            <a:ext cx="8784976" cy="504055"/>
          </a:xfrm>
        </p:spPr>
        <p:txBody>
          <a:bodyPr/>
          <a:lstStyle/>
          <a:p>
            <a:r>
              <a:rPr lang="en-GB" dirty="0">
                <a:solidFill>
                  <a:srgbClr val="7030A0"/>
                </a:solidFill>
              </a:rPr>
              <a:t>Different Interpretations of Character Education</a:t>
            </a:r>
          </a:p>
        </p:txBody>
      </p:sp>
      <p:sp>
        <p:nvSpPr>
          <p:cNvPr id="3" name="Text Placeholder 2"/>
          <p:cNvSpPr>
            <a:spLocks noGrp="1"/>
          </p:cNvSpPr>
          <p:nvPr>
            <p:ph type="body" idx="1"/>
          </p:nvPr>
        </p:nvSpPr>
        <p:spPr>
          <a:xfrm>
            <a:off x="179512" y="1124744"/>
            <a:ext cx="8784976" cy="5472608"/>
          </a:xfrm>
          <a:solidFill>
            <a:srgbClr val="FFFFCC"/>
          </a:solidFill>
        </p:spPr>
        <p:txBody>
          <a:bodyPr/>
          <a:lstStyle/>
          <a:p>
            <a:pPr marL="342900" indent="-342900">
              <a:buFontTx/>
              <a:buChar char="-"/>
            </a:pPr>
            <a:r>
              <a:rPr lang="en-GB" sz="2000" dirty="0"/>
              <a:t>Not a new concept – with the exception of a few decades at the end of the 20</a:t>
            </a:r>
            <a:r>
              <a:rPr lang="en-GB" sz="2000" baseline="30000" dirty="0"/>
              <a:t>th</a:t>
            </a:r>
            <a:r>
              <a:rPr lang="en-GB" sz="2000" dirty="0"/>
              <a:t> century, the cultivation of character was given considerable emphasis throughout the history of schooling</a:t>
            </a:r>
          </a:p>
          <a:p>
            <a:r>
              <a:rPr lang="en-GB" sz="2000" dirty="0"/>
              <a:t>Recent resurgence has resulted in different interpretations and critiques: </a:t>
            </a:r>
          </a:p>
          <a:p>
            <a:pPr marL="342900" indent="-342900">
              <a:buFontTx/>
              <a:buChar char="-"/>
            </a:pPr>
            <a:r>
              <a:rPr lang="en-GB" sz="2000" dirty="0">
                <a:solidFill>
                  <a:srgbClr val="7030A0"/>
                </a:solidFill>
              </a:rPr>
              <a:t>Life skills </a:t>
            </a:r>
            <a:r>
              <a:rPr lang="en-GB" sz="2000" dirty="0"/>
              <a:t>– performative interpretation US 2010s – dismissed the need for any ‘nice guy values’ - preparation for the world of work or academic success e.g. grit (Tough, 2013; Duckworth, 2017) </a:t>
            </a:r>
          </a:p>
          <a:p>
            <a:pPr marL="342900" indent="-342900">
              <a:buFontTx/>
              <a:buChar char="-"/>
            </a:pPr>
            <a:r>
              <a:rPr lang="en-GB" sz="2000" dirty="0">
                <a:solidFill>
                  <a:srgbClr val="7030A0"/>
                </a:solidFill>
              </a:rPr>
              <a:t>Resume v Eulogy virtues </a:t>
            </a:r>
            <a:r>
              <a:rPr lang="en-GB" sz="2000" dirty="0"/>
              <a:t>(e.g. Brooks, 2015) performance v moral</a:t>
            </a:r>
          </a:p>
          <a:p>
            <a:pPr marL="342900" indent="-342900">
              <a:buFontTx/>
              <a:buChar char="-"/>
            </a:pPr>
            <a:r>
              <a:rPr lang="en-GB" sz="2000" dirty="0">
                <a:solidFill>
                  <a:srgbClr val="7030A0"/>
                </a:solidFill>
              </a:rPr>
              <a:t>Old fashioned </a:t>
            </a:r>
          </a:p>
          <a:p>
            <a:pPr marL="342900" indent="-342900">
              <a:buFontTx/>
              <a:buChar char="-"/>
            </a:pPr>
            <a:r>
              <a:rPr lang="en-GB" sz="2000" dirty="0">
                <a:solidFill>
                  <a:srgbClr val="7030A0"/>
                </a:solidFill>
              </a:rPr>
              <a:t>Paternalistic/indoctrinating</a:t>
            </a:r>
            <a:r>
              <a:rPr lang="en-GB" sz="2000" dirty="0"/>
              <a:t> – conditioning young people to behave and think in certain ways </a:t>
            </a:r>
          </a:p>
          <a:p>
            <a:pPr marL="342900" indent="-342900">
              <a:buFontTx/>
              <a:buChar char="-"/>
            </a:pPr>
            <a:r>
              <a:rPr lang="en-GB" sz="2000" dirty="0">
                <a:solidFill>
                  <a:srgbClr val="7030A0"/>
                </a:solidFill>
              </a:rPr>
              <a:t>Political</a:t>
            </a:r>
          </a:p>
          <a:p>
            <a:pPr marL="342900" indent="-342900">
              <a:buFontTx/>
              <a:buChar char="-"/>
            </a:pPr>
            <a:r>
              <a:rPr lang="en-GB" sz="2000" dirty="0">
                <a:solidFill>
                  <a:srgbClr val="7030A0"/>
                </a:solidFill>
              </a:rPr>
              <a:t>Religious </a:t>
            </a:r>
          </a:p>
          <a:p>
            <a:pPr marL="342900" indent="-342900">
              <a:buFontTx/>
              <a:buChar char="-"/>
            </a:pPr>
            <a:r>
              <a:rPr lang="en-GB" sz="2000" dirty="0">
                <a:solidFill>
                  <a:srgbClr val="7030A0"/>
                </a:solidFill>
              </a:rPr>
              <a:t>No such thing as character </a:t>
            </a:r>
            <a:r>
              <a:rPr lang="en-GB" sz="2000" dirty="0"/>
              <a:t>– </a:t>
            </a:r>
            <a:r>
              <a:rPr lang="en-GB" sz="2000" dirty="0" err="1"/>
              <a:t>situationalist</a:t>
            </a:r>
            <a:r>
              <a:rPr lang="en-GB" sz="2000" dirty="0"/>
              <a:t> movement refutes the existence of ‘broad and stable character traits’ (Harman, 2003) – considers human behaviour purely situation-dependent </a:t>
            </a:r>
          </a:p>
          <a:p>
            <a:endParaRPr lang="en-GB" sz="2000" dirty="0"/>
          </a:p>
        </p:txBody>
      </p:sp>
    </p:spTree>
    <p:extLst>
      <p:ext uri="{BB962C8B-B14F-4D97-AF65-F5344CB8AC3E}">
        <p14:creationId xmlns:p14="http://schemas.microsoft.com/office/powerpoint/2010/main" val="7384154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1" r="4322" b="6687"/>
          <a:stretch/>
        </p:blipFill>
        <p:spPr>
          <a:xfrm rot="20780797">
            <a:off x="476341" y="3844689"/>
            <a:ext cx="1997509" cy="2754125"/>
          </a:xfrm>
          <a:prstGeom prst="rect">
            <a:avLst/>
          </a:prstGeom>
          <a:ln>
            <a:solidFill>
              <a:schemeClr val="tx1"/>
            </a:solidFill>
          </a:ln>
        </p:spPr>
      </p:pic>
      <p:sp>
        <p:nvSpPr>
          <p:cNvPr id="5" name="Rectangle 4"/>
          <p:cNvSpPr/>
          <p:nvPr/>
        </p:nvSpPr>
        <p:spPr>
          <a:xfrm>
            <a:off x="329583" y="1196752"/>
            <a:ext cx="5832648" cy="2554545"/>
          </a:xfrm>
          <a:prstGeom prst="rect">
            <a:avLst/>
          </a:prstGeom>
        </p:spPr>
        <p:txBody>
          <a:bodyPr wrap="square">
            <a:spAutoFit/>
          </a:bodyPr>
          <a:lstStyle/>
          <a:p>
            <a:r>
              <a:rPr lang="en-GB" sz="2000" dirty="0">
                <a:latin typeface="+mn-lt"/>
              </a:rPr>
              <a:t>Inspectors will make a judgement on the personal development of learners by evaluating the extent to which…: </a:t>
            </a:r>
          </a:p>
          <a:p>
            <a:r>
              <a:rPr lang="en-GB" sz="2000" dirty="0">
                <a:latin typeface="+mn-lt"/>
              </a:rPr>
              <a:t>“</a:t>
            </a:r>
            <a:r>
              <a:rPr lang="en-GB" sz="2000" i="1" dirty="0">
                <a:latin typeface="+mn-lt"/>
              </a:rPr>
              <a:t>The curriculum and the provider’s wider work support learners to develop their character – including their resilience, confidence and independence – and help them know how to keep physically and mentally healthy” (Ofsted, 2019: p.11)</a:t>
            </a:r>
          </a:p>
        </p:txBody>
      </p:sp>
      <p:sp>
        <p:nvSpPr>
          <p:cNvPr id="6" name="TextBox 5"/>
          <p:cNvSpPr txBox="1"/>
          <p:nvPr/>
        </p:nvSpPr>
        <p:spPr>
          <a:xfrm>
            <a:off x="2915816" y="3944478"/>
            <a:ext cx="6022912" cy="2554545"/>
          </a:xfrm>
          <a:prstGeom prst="rect">
            <a:avLst/>
          </a:prstGeom>
          <a:noFill/>
        </p:spPr>
        <p:txBody>
          <a:bodyPr wrap="square" rtlCol="0">
            <a:spAutoFit/>
          </a:bodyPr>
          <a:lstStyle/>
          <a:p>
            <a:r>
              <a:rPr lang="en-GB" sz="2000" i="1" dirty="0">
                <a:latin typeface="+mn-lt"/>
              </a:rPr>
              <a:t>“Education for character is already integral to the work of excellent schools. In these schools there is no tension between a rigorous and stretching academic education on the one hand and outstanding wider personal development on the other. Indeed, these and other aspects of the school’s work all contribute to forming well-educated and rounded young adults ready to take their place in the world” (</a:t>
            </a:r>
            <a:r>
              <a:rPr lang="en-GB" sz="2000" i="1" dirty="0" err="1">
                <a:latin typeface="+mn-lt"/>
              </a:rPr>
              <a:t>DfE</a:t>
            </a:r>
            <a:r>
              <a:rPr lang="en-GB" sz="2000" i="1" dirty="0">
                <a:latin typeface="+mn-lt"/>
              </a:rPr>
              <a:t>, 2019: p.4).</a:t>
            </a:r>
          </a:p>
        </p:txBody>
      </p:sp>
      <p:pic>
        <p:nvPicPr>
          <p:cNvPr id="7" name="Picture 6"/>
          <p:cNvPicPr>
            <a:picLocks noChangeAspect="1"/>
          </p:cNvPicPr>
          <p:nvPr/>
        </p:nvPicPr>
        <p:blipFill>
          <a:blip r:embed="rId4"/>
          <a:stretch>
            <a:fillRect/>
          </a:stretch>
        </p:blipFill>
        <p:spPr>
          <a:xfrm rot="669131">
            <a:off x="6502473" y="1636391"/>
            <a:ext cx="1910952" cy="2255731"/>
          </a:xfrm>
          <a:prstGeom prst="rect">
            <a:avLst/>
          </a:prstGeom>
          <a:ln>
            <a:solidFill>
              <a:schemeClr val="tx1"/>
            </a:solidFill>
          </a:ln>
        </p:spPr>
      </p:pic>
      <p:sp>
        <p:nvSpPr>
          <p:cNvPr id="2" name="TextBox 1">
            <a:extLst>
              <a:ext uri="{FF2B5EF4-FFF2-40B4-BE49-F238E27FC236}">
                <a16:creationId xmlns:a16="http://schemas.microsoft.com/office/drawing/2014/main" id="{D274819F-7EE7-4F8D-AB8B-B7CAB659D886}"/>
              </a:ext>
            </a:extLst>
          </p:cNvPr>
          <p:cNvSpPr txBox="1"/>
          <p:nvPr/>
        </p:nvSpPr>
        <p:spPr>
          <a:xfrm>
            <a:off x="395536" y="620688"/>
            <a:ext cx="3312368" cy="461665"/>
          </a:xfrm>
          <a:prstGeom prst="rect">
            <a:avLst/>
          </a:prstGeom>
          <a:noFill/>
        </p:spPr>
        <p:txBody>
          <a:bodyPr wrap="square" rtlCol="0">
            <a:spAutoFit/>
          </a:bodyPr>
          <a:lstStyle/>
          <a:p>
            <a:r>
              <a:rPr lang="en-GB" b="1" dirty="0">
                <a:solidFill>
                  <a:srgbClr val="7030A0"/>
                </a:solidFill>
                <a:latin typeface="+mn-lt"/>
              </a:rPr>
              <a:t>Character and Ofsted</a:t>
            </a:r>
          </a:p>
        </p:txBody>
      </p:sp>
    </p:spTree>
    <p:extLst>
      <p:ext uri="{BB962C8B-B14F-4D97-AF65-F5344CB8AC3E}">
        <p14:creationId xmlns:p14="http://schemas.microsoft.com/office/powerpoint/2010/main" val="15757536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AC241-F11A-4E24-ACBB-6183A6D188C6}"/>
              </a:ext>
            </a:extLst>
          </p:cNvPr>
          <p:cNvSpPr>
            <a:spLocks noGrp="1"/>
          </p:cNvSpPr>
          <p:nvPr>
            <p:ph type="title"/>
          </p:nvPr>
        </p:nvSpPr>
        <p:spPr>
          <a:xfrm>
            <a:off x="0" y="0"/>
            <a:ext cx="6588224" cy="850106"/>
          </a:xfrm>
          <a:solidFill>
            <a:srgbClr val="FFFFCC"/>
          </a:solidFill>
        </p:spPr>
        <p:txBody>
          <a:bodyPr>
            <a:normAutofit/>
          </a:bodyPr>
          <a:lstStyle/>
          <a:p>
            <a:r>
              <a:rPr lang="en-GB" b="1" dirty="0">
                <a:solidFill>
                  <a:srgbClr val="7030A0"/>
                </a:solidFill>
              </a:rPr>
              <a:t>Post-session Reflection:</a:t>
            </a:r>
          </a:p>
        </p:txBody>
      </p:sp>
      <p:sp>
        <p:nvSpPr>
          <p:cNvPr id="3" name="Content Placeholder 2">
            <a:extLst>
              <a:ext uri="{FF2B5EF4-FFF2-40B4-BE49-F238E27FC236}">
                <a16:creationId xmlns:a16="http://schemas.microsoft.com/office/drawing/2014/main" id="{6153B439-013D-4190-A4D5-B8D38B2AC039}"/>
              </a:ext>
            </a:extLst>
          </p:cNvPr>
          <p:cNvSpPr>
            <a:spLocks noGrp="1"/>
          </p:cNvSpPr>
          <p:nvPr>
            <p:ph idx="1"/>
          </p:nvPr>
        </p:nvSpPr>
        <p:spPr>
          <a:xfrm>
            <a:off x="179512" y="850106"/>
            <a:ext cx="8640960" cy="5531222"/>
          </a:xfrm>
          <a:solidFill>
            <a:srgbClr val="FFFFCC"/>
          </a:solidFill>
        </p:spPr>
        <p:txBody>
          <a:bodyPr>
            <a:noAutofit/>
          </a:bodyPr>
          <a:lstStyle/>
          <a:p>
            <a:r>
              <a:rPr lang="en-GB" sz="2400" dirty="0"/>
              <a:t>How do the points raised in this session relate to the key note?</a:t>
            </a:r>
          </a:p>
          <a:p>
            <a:r>
              <a:rPr lang="en-GB" sz="2400" dirty="0"/>
              <a:t>Reflect on yourself as a moral exemplar and virtuous practitioner – how well do you embody the virtues in your day to day practice and how can you continue to develop both personally and professionally? </a:t>
            </a:r>
          </a:p>
          <a:p>
            <a:r>
              <a:rPr lang="en-GB" sz="2400" dirty="0"/>
              <a:t>How do you want the students you teach to remember your character in the future? What impact do you want to make on your students and their character? How can you achieve these aspirations throughout your teaching career? </a:t>
            </a:r>
          </a:p>
          <a:p>
            <a:r>
              <a:rPr lang="en-GB" sz="2400" dirty="0"/>
              <a:t>Next term, make a concerted effort to think about how you can have a positive influence on the character development of the students you teach. Which virtues need teaching explicitly and how can you build in opportunities to do this with your class/form or through your subject? </a:t>
            </a:r>
          </a:p>
        </p:txBody>
      </p:sp>
    </p:spTree>
    <p:extLst>
      <p:ext uri="{BB962C8B-B14F-4D97-AF65-F5344CB8AC3E}">
        <p14:creationId xmlns:p14="http://schemas.microsoft.com/office/powerpoint/2010/main" val="15050914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47799" y="908720"/>
            <a:ext cx="4078485" cy="4524315"/>
          </a:xfrm>
          <a:prstGeom prst="rect">
            <a:avLst/>
          </a:prstGeom>
        </p:spPr>
        <p:txBody>
          <a:bodyPr wrap="square">
            <a:spAutoFit/>
          </a:bodyPr>
          <a:lstStyle/>
          <a:p>
            <a:r>
              <a:rPr lang="en-GB" sz="3200" b="1" dirty="0">
                <a:solidFill>
                  <a:srgbClr val="002060"/>
                </a:solidFill>
                <a:latin typeface="+mn-lt"/>
              </a:rPr>
              <a:t>For teacher resources, research publications and recordings of webinars, visit the Jubilee Centre for Character and Virtues Website: </a:t>
            </a:r>
            <a:r>
              <a:rPr lang="en-GB" sz="3200" b="1" dirty="0">
                <a:solidFill>
                  <a:srgbClr val="002060"/>
                </a:solidFill>
                <a:latin typeface="+mn-lt"/>
                <a:hlinkClick r:id="rId3"/>
              </a:rPr>
              <a:t>https://www.jubileecentre.ac.uk/</a:t>
            </a:r>
            <a:endParaRPr lang="en-GB" sz="3200" b="1" dirty="0">
              <a:solidFill>
                <a:srgbClr val="002060"/>
              </a:solidFill>
              <a:latin typeface="+mn-lt"/>
            </a:endParaRPr>
          </a:p>
        </p:txBody>
      </p:sp>
      <p:sp>
        <p:nvSpPr>
          <p:cNvPr id="2" name="Slide Number Placeholder 1"/>
          <p:cNvSpPr>
            <a:spLocks noGrp="1"/>
          </p:cNvSpPr>
          <p:nvPr>
            <p:ph type="sldNum" sz="quarter" idx="12"/>
          </p:nvPr>
        </p:nvSpPr>
        <p:spPr/>
        <p:txBody>
          <a:bodyPr/>
          <a:lstStyle/>
          <a:p>
            <a:fld id="{40C2CD6A-9A43-468B-8E10-3B70EA5B096F}" type="slidenum">
              <a:rPr lang="en-GB" smtClean="0"/>
              <a:t>42</a:t>
            </a:fld>
            <a:endParaRPr lang="en-GB"/>
          </a:p>
        </p:txBody>
      </p:sp>
      <p:pic>
        <p:nvPicPr>
          <p:cNvPr id="3" name="Picture 2"/>
          <p:cNvPicPr>
            <a:picLocks noChangeAspect="1"/>
          </p:cNvPicPr>
          <p:nvPr/>
        </p:nvPicPr>
        <p:blipFill rotWithShape="1">
          <a:blip r:embed="rId4"/>
          <a:srcRect l="6504"/>
          <a:stretch/>
        </p:blipFill>
        <p:spPr>
          <a:xfrm>
            <a:off x="4407360" y="620688"/>
            <a:ext cx="4568217" cy="4284806"/>
          </a:xfrm>
          <a:prstGeom prst="rect">
            <a:avLst/>
          </a:prstGeom>
        </p:spPr>
      </p:pic>
      <p:pic>
        <p:nvPicPr>
          <p:cNvPr id="5" name="Picture 4">
            <a:extLst>
              <a:ext uri="{FF2B5EF4-FFF2-40B4-BE49-F238E27FC236}">
                <a16:creationId xmlns:a16="http://schemas.microsoft.com/office/drawing/2014/main" id="{673CF943-BDA6-47AC-BDCF-A6ED09D76286}"/>
              </a:ext>
            </a:extLst>
          </p:cNvPr>
          <p:cNvPicPr>
            <a:picLocks noChangeAspect="1"/>
          </p:cNvPicPr>
          <p:nvPr/>
        </p:nvPicPr>
        <p:blipFill>
          <a:blip r:embed="rId5"/>
          <a:stretch>
            <a:fillRect/>
          </a:stretch>
        </p:blipFill>
        <p:spPr>
          <a:xfrm>
            <a:off x="2285974" y="5654675"/>
            <a:ext cx="6877050" cy="1066800"/>
          </a:xfrm>
          <a:prstGeom prst="rect">
            <a:avLst/>
          </a:prstGeom>
        </p:spPr>
      </p:pic>
    </p:spTree>
    <p:extLst>
      <p:ext uri="{BB962C8B-B14F-4D97-AF65-F5344CB8AC3E}">
        <p14:creationId xmlns:p14="http://schemas.microsoft.com/office/powerpoint/2010/main" val="23497360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7E3C200-6B22-4AD9-A020-A36C89CB4106}"/>
              </a:ext>
            </a:extLst>
          </p:cNvPr>
          <p:cNvPicPr>
            <a:picLocks noGrp="1" noChangeAspect="1"/>
          </p:cNvPicPr>
          <p:nvPr>
            <p:ph sz="half" idx="1"/>
          </p:nvPr>
        </p:nvPicPr>
        <p:blipFill>
          <a:blip r:embed="rId2"/>
          <a:stretch>
            <a:fillRect/>
          </a:stretch>
        </p:blipFill>
        <p:spPr>
          <a:xfrm>
            <a:off x="918763" y="1600200"/>
            <a:ext cx="3115474" cy="4525963"/>
          </a:xfrm>
          <a:noFill/>
        </p:spPr>
      </p:pic>
      <p:sp>
        <p:nvSpPr>
          <p:cNvPr id="12" name="Content Placeholder 3">
            <a:extLst>
              <a:ext uri="{FF2B5EF4-FFF2-40B4-BE49-F238E27FC236}">
                <a16:creationId xmlns:a16="http://schemas.microsoft.com/office/drawing/2014/main" id="{912C17B8-49B7-4C55-9447-39A4967223B2}"/>
              </a:ext>
            </a:extLst>
          </p:cNvPr>
          <p:cNvSpPr>
            <a:spLocks noGrp="1"/>
          </p:cNvSpPr>
          <p:nvPr>
            <p:ph sz="half" idx="2"/>
          </p:nvPr>
        </p:nvSpPr>
        <p:spPr>
          <a:xfrm>
            <a:off x="4648200" y="1600200"/>
            <a:ext cx="4038600" cy="4525963"/>
          </a:xfrm>
        </p:spPr>
        <p:txBody>
          <a:bodyPr>
            <a:normAutofit fontScale="85000" lnSpcReduction="20000"/>
          </a:bodyPr>
          <a:lstStyle/>
          <a:p>
            <a:r>
              <a:rPr lang="en-US" dirty="0"/>
              <a:t>Understanding Character Education: Approaches, Applications and Issues </a:t>
            </a:r>
          </a:p>
          <a:p>
            <a:endParaRPr lang="en-US" dirty="0"/>
          </a:p>
          <a:p>
            <a:r>
              <a:rPr lang="en-US" dirty="0"/>
              <a:t>Physical and e-copies in the library </a:t>
            </a:r>
          </a:p>
          <a:p>
            <a:r>
              <a:rPr lang="en-GB" b="0" i="0" dirty="0">
                <a:solidFill>
                  <a:srgbClr val="002636"/>
                </a:solidFill>
                <a:effectLst/>
              </a:rPr>
              <a:t>Available from:</a:t>
            </a:r>
            <a:r>
              <a:rPr lang="en-GB" b="0" i="0" u="sng" dirty="0">
                <a:solidFill>
                  <a:srgbClr val="002636"/>
                </a:solidFill>
                <a:effectLst/>
                <a:latin typeface="-apple-system"/>
                <a:hlinkClick r:id="rId3"/>
              </a:rPr>
              <a:t> https://www.mheducation.co.uk/understanding-character-education-approaches-applications-and-issues-9780335250516-emea-group</a:t>
            </a:r>
            <a:r>
              <a:rPr lang="en-GB" b="0" i="0" dirty="0">
                <a:solidFill>
                  <a:srgbClr val="212529"/>
                </a:solidFill>
                <a:effectLst/>
                <a:latin typeface="-apple-system"/>
              </a:rPr>
              <a:t> 20% if you use the code </a:t>
            </a:r>
            <a:r>
              <a:rPr lang="en-GB" b="1" i="0" dirty="0">
                <a:solidFill>
                  <a:srgbClr val="212529"/>
                </a:solidFill>
                <a:effectLst/>
                <a:latin typeface="-apple-system"/>
              </a:rPr>
              <a:t>OPENUP20</a:t>
            </a:r>
            <a:endParaRPr lang="en-US" dirty="0"/>
          </a:p>
        </p:txBody>
      </p:sp>
    </p:spTree>
    <p:extLst>
      <p:ext uri="{BB962C8B-B14F-4D97-AF65-F5344CB8AC3E}">
        <p14:creationId xmlns:p14="http://schemas.microsoft.com/office/powerpoint/2010/main" val="41084712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ECE5E-4C65-42FA-A697-177F92168F1E}"/>
              </a:ext>
            </a:extLst>
          </p:cNvPr>
          <p:cNvSpPr>
            <a:spLocks noGrp="1"/>
          </p:cNvSpPr>
          <p:nvPr>
            <p:ph type="title"/>
          </p:nvPr>
        </p:nvSpPr>
        <p:spPr>
          <a:xfrm>
            <a:off x="251520" y="980728"/>
            <a:ext cx="8229600" cy="1143000"/>
          </a:xfrm>
        </p:spPr>
        <p:txBody>
          <a:bodyPr/>
          <a:lstStyle/>
          <a:p>
            <a:r>
              <a:rPr lang="en-GB" b="1" dirty="0">
                <a:solidFill>
                  <a:srgbClr val="7030A0"/>
                </a:solidFill>
              </a:rPr>
              <a:t>Free CPD programme</a:t>
            </a:r>
          </a:p>
        </p:txBody>
      </p:sp>
      <p:pic>
        <p:nvPicPr>
          <p:cNvPr id="5" name="Content Placeholder 4">
            <a:extLst>
              <a:ext uri="{FF2B5EF4-FFF2-40B4-BE49-F238E27FC236}">
                <a16:creationId xmlns:a16="http://schemas.microsoft.com/office/drawing/2014/main" id="{6F0FF0B9-5B99-4D02-8A5C-587FF351125C}"/>
              </a:ext>
            </a:extLst>
          </p:cNvPr>
          <p:cNvPicPr>
            <a:picLocks noGrp="1" noChangeAspect="1"/>
          </p:cNvPicPr>
          <p:nvPr>
            <p:ph idx="1"/>
          </p:nvPr>
        </p:nvPicPr>
        <p:blipFill>
          <a:blip r:embed="rId2"/>
          <a:stretch>
            <a:fillRect/>
          </a:stretch>
        </p:blipFill>
        <p:spPr>
          <a:xfrm>
            <a:off x="251520" y="2304179"/>
            <a:ext cx="8229600" cy="2249642"/>
          </a:xfrm>
        </p:spPr>
      </p:pic>
      <p:sp>
        <p:nvSpPr>
          <p:cNvPr id="8" name="TextBox 7">
            <a:extLst>
              <a:ext uri="{FF2B5EF4-FFF2-40B4-BE49-F238E27FC236}">
                <a16:creationId xmlns:a16="http://schemas.microsoft.com/office/drawing/2014/main" id="{E71286DC-DD99-411F-999A-D5F0979C5681}"/>
              </a:ext>
            </a:extLst>
          </p:cNvPr>
          <p:cNvSpPr txBox="1"/>
          <p:nvPr/>
        </p:nvSpPr>
        <p:spPr>
          <a:xfrm>
            <a:off x="611560" y="4869160"/>
            <a:ext cx="7560840" cy="830997"/>
          </a:xfrm>
          <a:prstGeom prst="rect">
            <a:avLst/>
          </a:prstGeom>
          <a:noFill/>
        </p:spPr>
        <p:txBody>
          <a:bodyPr wrap="square">
            <a:spAutoFit/>
          </a:bodyPr>
          <a:lstStyle/>
          <a:p>
            <a:r>
              <a:rPr lang="en-GB" dirty="0">
                <a:latin typeface="+mn-lt"/>
                <a:hlinkClick r:id="rId3"/>
              </a:rPr>
              <a:t>https://www.jubileecentre.ac.uk/2857/character-education/online-cpd-leading-character-education</a:t>
            </a:r>
            <a:endParaRPr lang="en-GB" dirty="0">
              <a:latin typeface="+mn-lt"/>
            </a:endParaRPr>
          </a:p>
        </p:txBody>
      </p:sp>
    </p:spTree>
    <p:extLst>
      <p:ext uri="{BB962C8B-B14F-4D97-AF65-F5344CB8AC3E}">
        <p14:creationId xmlns:p14="http://schemas.microsoft.com/office/powerpoint/2010/main" val="5435423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88840"/>
            <a:ext cx="2880320" cy="1066800"/>
          </a:xfrm>
        </p:spPr>
        <p:txBody>
          <a:bodyPr/>
          <a:lstStyle/>
          <a:p>
            <a:r>
              <a:rPr lang="en-GB" dirty="0"/>
              <a:t>Any questions?</a:t>
            </a:r>
          </a:p>
        </p:txBody>
      </p:sp>
      <p:pic>
        <p:nvPicPr>
          <p:cNvPr id="2050" name="Picture 2" descr="How you made them feel - Growing the character of the Habits."/>
          <p:cNvPicPr>
            <a:picLocks noChangeAspect="1" noChangeArrowheads="1"/>
          </p:cNvPicPr>
          <p:nvPr/>
        </p:nvPicPr>
        <p:blipFill rotWithShape="1">
          <a:blip r:embed="rId2">
            <a:extLst>
              <a:ext uri="{28A0092B-C50C-407E-A947-70E740481C1C}">
                <a14:useLocalDpi xmlns:a14="http://schemas.microsoft.com/office/drawing/2010/main" val="0"/>
              </a:ext>
            </a:extLst>
          </a:blip>
          <a:srcRect r="7447" b="12981"/>
          <a:stretch/>
        </p:blipFill>
        <p:spPr bwMode="auto">
          <a:xfrm>
            <a:off x="3707903" y="94621"/>
            <a:ext cx="5496849" cy="434249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60391" y="4005065"/>
            <a:ext cx="3879561" cy="1200329"/>
          </a:xfrm>
          <a:prstGeom prst="rect">
            <a:avLst/>
          </a:prstGeom>
          <a:solidFill>
            <a:srgbClr val="E9EDF4"/>
          </a:solidFill>
        </p:spPr>
        <p:txBody>
          <a:bodyPr wrap="square" rtlCol="0">
            <a:spAutoFit/>
          </a:bodyPr>
          <a:lstStyle/>
          <a:p>
            <a:r>
              <a:rPr lang="en-GB" dirty="0">
                <a:latin typeface="+mn-lt"/>
              </a:rPr>
              <a:t>  Julie Taylor </a:t>
            </a:r>
          </a:p>
          <a:p>
            <a:r>
              <a:rPr lang="en-GB" dirty="0">
                <a:latin typeface="+mn-lt"/>
                <a:hlinkClick r:id="rId3"/>
              </a:rPr>
              <a:t>J-A.Taylor@warwick.ac.uk</a:t>
            </a:r>
            <a:endParaRPr lang="en-GB" dirty="0">
              <a:latin typeface="+mn-lt"/>
            </a:endParaRPr>
          </a:p>
          <a:p>
            <a:r>
              <a:rPr lang="en-GB" dirty="0">
                <a:latin typeface="+mn-lt"/>
              </a:rPr>
              <a:t>   @j_ataylor_77</a:t>
            </a:r>
          </a:p>
        </p:txBody>
      </p:sp>
      <p:pic>
        <p:nvPicPr>
          <p:cNvPr id="8" name="Picture 7"/>
          <p:cNvPicPr>
            <a:picLocks noChangeAspect="1"/>
          </p:cNvPicPr>
          <p:nvPr/>
        </p:nvPicPr>
        <p:blipFill rotWithShape="1">
          <a:blip r:embed="rId4"/>
          <a:srcRect l="13538" t="26666" r="62154" b="36001"/>
          <a:stretch/>
        </p:blipFill>
        <p:spPr>
          <a:xfrm>
            <a:off x="2411760" y="4758737"/>
            <a:ext cx="558322" cy="446657"/>
          </a:xfrm>
          <a:prstGeom prst="rect">
            <a:avLst/>
          </a:prstGeom>
        </p:spPr>
      </p:pic>
    </p:spTree>
    <p:extLst>
      <p:ext uri="{BB962C8B-B14F-4D97-AF65-F5344CB8AC3E}">
        <p14:creationId xmlns:p14="http://schemas.microsoft.com/office/powerpoint/2010/main" val="16764838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7772400" cy="576064"/>
          </a:xfrm>
        </p:spPr>
        <p:txBody>
          <a:bodyPr/>
          <a:lstStyle/>
          <a:p>
            <a:r>
              <a:rPr lang="en-GB" dirty="0">
                <a:solidFill>
                  <a:srgbClr val="7030A0"/>
                </a:solidFill>
              </a:rPr>
              <a:t>References</a:t>
            </a:r>
          </a:p>
        </p:txBody>
      </p:sp>
      <p:sp>
        <p:nvSpPr>
          <p:cNvPr id="3" name="Content Placeholder 2"/>
          <p:cNvSpPr>
            <a:spLocks noGrp="1"/>
          </p:cNvSpPr>
          <p:nvPr>
            <p:ph idx="1"/>
          </p:nvPr>
        </p:nvSpPr>
        <p:spPr>
          <a:xfrm>
            <a:off x="0" y="692696"/>
            <a:ext cx="8640960" cy="5400600"/>
          </a:xfrm>
          <a:solidFill>
            <a:srgbClr val="FFFFCC"/>
          </a:solidFill>
        </p:spPr>
        <p:txBody>
          <a:bodyPr/>
          <a:lstStyle/>
          <a:p>
            <a:r>
              <a:rPr lang="en-GB" sz="1400" dirty="0"/>
              <a:t>Arthur, J., </a:t>
            </a:r>
            <a:r>
              <a:rPr lang="en-GB" sz="1400" dirty="0" err="1"/>
              <a:t>Kristjansson</a:t>
            </a:r>
            <a:r>
              <a:rPr lang="en-GB" sz="1400" dirty="0"/>
              <a:t>, K., Cooke, S., Brown, E. and </a:t>
            </a:r>
            <a:r>
              <a:rPr lang="en-GB" sz="1400" dirty="0" err="1"/>
              <a:t>Carr</a:t>
            </a:r>
            <a:r>
              <a:rPr lang="en-GB" sz="1400" dirty="0"/>
              <a:t>, D. (2015) </a:t>
            </a:r>
            <a:r>
              <a:rPr lang="en-GB" sz="1400" i="1" dirty="0"/>
              <a:t>The Good Teacher: Understanding Virtues in Practice. </a:t>
            </a:r>
            <a:r>
              <a:rPr lang="en-GB" sz="1400" dirty="0"/>
              <a:t>Birmingham: University of Birmingham. Online at: </a:t>
            </a:r>
            <a:r>
              <a:rPr lang="en-GB" sz="1400" u="sng" dirty="0">
                <a:hlinkClick r:id="rId2"/>
              </a:rPr>
              <a:t>http://www.jubileecentre.ac.uk/userfiles/jubileecentre/pdf/Research%20Reports/The_Good_Teacher_Understanding_Virtues_in_Practice.pdf</a:t>
            </a:r>
            <a:endParaRPr lang="en-GB" sz="1400" u="sng" dirty="0"/>
          </a:p>
          <a:p>
            <a:r>
              <a:rPr lang="en-GB" sz="1400" dirty="0"/>
              <a:t>Arthur, J., </a:t>
            </a:r>
            <a:r>
              <a:rPr lang="en-GB" sz="1400" dirty="0" err="1"/>
              <a:t>Kristjansson</a:t>
            </a:r>
            <a:r>
              <a:rPr lang="en-GB" sz="1400" dirty="0"/>
              <a:t>, K., Walker, D., </a:t>
            </a:r>
            <a:r>
              <a:rPr lang="en-GB" sz="1400" dirty="0" err="1"/>
              <a:t>Sanderse</a:t>
            </a:r>
            <a:r>
              <a:rPr lang="en-GB" sz="1400" dirty="0"/>
              <a:t>, W. and Jones, C. (2015) Character Education in UK Schools. Birmingham: University of Birmingham. Online at: </a:t>
            </a:r>
            <a:r>
              <a:rPr lang="en-GB" sz="1400" dirty="0">
                <a:hlinkClick r:id="rId3"/>
              </a:rPr>
              <a:t>https://www.jubileecentre.ac.uk/userfiles/jubileecentre/pdf/Research%20Reports/Character_Education_in_UK_Schools.pdf</a:t>
            </a:r>
            <a:r>
              <a:rPr lang="en-GB" sz="1400" dirty="0"/>
              <a:t> </a:t>
            </a:r>
          </a:p>
          <a:p>
            <a:r>
              <a:rPr lang="en-GB" sz="1400" dirty="0"/>
              <a:t>ASCL (2019) </a:t>
            </a:r>
            <a:r>
              <a:rPr lang="en-GB" sz="1400" i="1" dirty="0"/>
              <a:t>Navigating the Educational Moral Maze.</a:t>
            </a:r>
            <a:r>
              <a:rPr lang="en-GB" sz="1400" dirty="0"/>
              <a:t> Leicester: Association of School and College Leaders. Online at: </a:t>
            </a:r>
            <a:r>
              <a:rPr lang="en-GB" sz="1400" u="sng" dirty="0">
                <a:hlinkClick r:id="rId4"/>
              </a:rPr>
              <a:t>https://www.ascl.org.uk/ASCL/media/ASCL/Our%20view/Campaigns/Navigating-the-educational-moral-maze.pdf</a:t>
            </a:r>
            <a:endParaRPr lang="en-GB" sz="1400" u="sng" dirty="0"/>
          </a:p>
          <a:p>
            <a:r>
              <a:rPr lang="en-GB" sz="1400" dirty="0"/>
              <a:t>Campbell, E. (2003) </a:t>
            </a:r>
            <a:r>
              <a:rPr lang="en-GB" sz="1400" i="1" dirty="0"/>
              <a:t>The Ethical Teacher</a:t>
            </a:r>
            <a:r>
              <a:rPr lang="en-GB" sz="1400" dirty="0"/>
              <a:t>. Maidenhead: Open University Press. </a:t>
            </a:r>
          </a:p>
          <a:p>
            <a:r>
              <a:rPr lang="en-GB" sz="1400" dirty="0"/>
              <a:t>Department for Education (2013) </a:t>
            </a:r>
            <a:r>
              <a:rPr lang="en-GB" sz="1400" i="1" dirty="0"/>
              <a:t>Teachers’ Standards: Guidance for School Leaders, School Staff and Governing Bodies </a:t>
            </a:r>
            <a:r>
              <a:rPr lang="en-GB" sz="1400" dirty="0"/>
              <a:t>London: Department for Education. Online at: </a:t>
            </a:r>
            <a:r>
              <a:rPr lang="en-GB" sz="1400" u="sng" dirty="0">
                <a:hlinkClick r:id="rId5"/>
              </a:rPr>
              <a:t>https://www.gov.uk/government/uploads/system/uploads/attachment_data/file/665520/Teachers__Standards.pdf</a:t>
            </a:r>
            <a:endParaRPr lang="en-GB" sz="1400" u="sng" dirty="0"/>
          </a:p>
          <a:p>
            <a:r>
              <a:rPr lang="en-GB" sz="1400" dirty="0"/>
              <a:t>Department for Education (2019) </a:t>
            </a:r>
            <a:r>
              <a:rPr lang="en-GB" sz="1400" i="1" dirty="0"/>
              <a:t>Character Education Framework Guidance. </a:t>
            </a:r>
            <a:r>
              <a:rPr lang="en-GB" sz="1400" dirty="0"/>
              <a:t>London: Department for Education. Online at: </a:t>
            </a:r>
            <a:r>
              <a:rPr lang="en-GB" sz="1400" dirty="0">
                <a:hlinkClick r:id="rId6"/>
              </a:rPr>
              <a:t>https://www.gov.uk/government/publications/character-education-framework</a:t>
            </a:r>
            <a:r>
              <a:rPr lang="en-GB" sz="1400" dirty="0"/>
              <a:t> </a:t>
            </a:r>
          </a:p>
          <a:p>
            <a:r>
              <a:rPr lang="en-GB" sz="1400" dirty="0"/>
              <a:t>Hare, W. (1997) “Review of</a:t>
            </a:r>
            <a:r>
              <a:rPr lang="en-GB" sz="1400" i="1" dirty="0"/>
              <a:t> Ethical Judgment in</a:t>
            </a:r>
            <a:r>
              <a:rPr lang="en-GB" sz="1400" dirty="0"/>
              <a:t> </a:t>
            </a:r>
            <a:r>
              <a:rPr lang="en-GB" sz="1400" i="1" dirty="0"/>
              <a:t>Teaching</a:t>
            </a:r>
            <a:r>
              <a:rPr lang="en-GB" sz="1400" dirty="0"/>
              <a:t> by K.D. Hostetler”, </a:t>
            </a:r>
            <a:r>
              <a:rPr lang="en-GB" sz="1400" i="1" dirty="0"/>
              <a:t>Journal of Educational Administration and Foundations</a:t>
            </a:r>
            <a:r>
              <a:rPr lang="en-GB" sz="1400" dirty="0"/>
              <a:t>, 12(2): pp. 61-66. </a:t>
            </a:r>
          </a:p>
          <a:p>
            <a:r>
              <a:rPr lang="en-GB" sz="1400" dirty="0"/>
              <a:t>Harrison, T., Morris, I. and Ryan, J. (2016) </a:t>
            </a:r>
            <a:r>
              <a:rPr lang="en-GB" sz="1400" i="1" dirty="0"/>
              <a:t>Teaching Character in the Primary Classroom</a:t>
            </a:r>
            <a:r>
              <a:rPr lang="en-GB" sz="1400" dirty="0"/>
              <a:t>. London: Learning Matters. </a:t>
            </a:r>
            <a:endParaRPr lang="en-GB" sz="1400" u="sng" dirty="0"/>
          </a:p>
          <a:p>
            <a:endParaRPr lang="en-GB" sz="1400" u="sng" dirty="0"/>
          </a:p>
          <a:p>
            <a:pPr marL="0" indent="0">
              <a:buNone/>
            </a:pPr>
            <a:endParaRPr lang="en-GB" dirty="0"/>
          </a:p>
        </p:txBody>
      </p:sp>
    </p:spTree>
    <p:extLst>
      <p:ext uri="{BB962C8B-B14F-4D97-AF65-F5344CB8AC3E}">
        <p14:creationId xmlns:p14="http://schemas.microsoft.com/office/powerpoint/2010/main" val="28008512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76672"/>
            <a:ext cx="7772400" cy="5400600"/>
          </a:xfrm>
        </p:spPr>
        <p:txBody>
          <a:bodyPr/>
          <a:lstStyle/>
          <a:p>
            <a:r>
              <a:rPr lang="en-GB" sz="1600" dirty="0"/>
              <a:t>Jubilee Centre for Character and Virtues (2016) </a:t>
            </a:r>
            <a:r>
              <a:rPr lang="en-GB" sz="1600" i="1" dirty="0"/>
              <a:t>Statement on Character, Virtue and Professional Wisdom in Professional Practice. </a:t>
            </a:r>
            <a:r>
              <a:rPr lang="en-GB" sz="1600" dirty="0"/>
              <a:t>Birmingham: University of Birmingham. Online at: </a:t>
            </a:r>
            <a:r>
              <a:rPr lang="en-GB" sz="1600" u="sng" dirty="0">
                <a:hlinkClick r:id="rId2"/>
              </a:rPr>
              <a:t>http://www.jubileecentre.ac.uk/userfiles/jubileecentre/pdf/Statement_Character_Virtue_Practical_Wisdom_Professional_Practice.pdf</a:t>
            </a:r>
            <a:endParaRPr lang="en-GB" sz="1600" dirty="0"/>
          </a:p>
          <a:p>
            <a:r>
              <a:rPr lang="en-GB" sz="1600" dirty="0"/>
              <a:t>Jubilee Centre for Character and Virtues (2017) </a:t>
            </a:r>
            <a:r>
              <a:rPr lang="en-GB" sz="1600" i="1" dirty="0"/>
              <a:t>A Framework for Character Education in Schools</a:t>
            </a:r>
            <a:r>
              <a:rPr lang="en-GB" sz="1600" dirty="0"/>
              <a:t>. Birmingham: University of Birmingham. Online at: </a:t>
            </a:r>
            <a:r>
              <a:rPr lang="en-GB" sz="1600" u="sng" dirty="0">
                <a:hlinkClick r:id="rId3"/>
              </a:rPr>
              <a:t>http://www.jubileecentre.ac.uk/userfiles/jubileecentre/pdf/character-education/Framework%20for%20Character%20Education.pdf</a:t>
            </a:r>
            <a:endParaRPr lang="en-GB" sz="1600" u="sng" dirty="0"/>
          </a:p>
          <a:p>
            <a:r>
              <a:rPr lang="en-GB" sz="1600" dirty="0"/>
              <a:t>Ofsted (2020) </a:t>
            </a:r>
            <a:r>
              <a:rPr lang="en-GB" sz="1600" i="1" dirty="0"/>
              <a:t>Initial Teacher Training Inspection Framework and Handbook (draft)</a:t>
            </a:r>
            <a:r>
              <a:rPr lang="en-GB" sz="1600" dirty="0"/>
              <a:t>. Manchester: Ofsted. Online at: </a:t>
            </a:r>
            <a:r>
              <a:rPr lang="en-GB" sz="1600" u="sng" dirty="0">
                <a:hlinkClick r:id="rId4"/>
              </a:rPr>
              <a:t>https://assets.publishing.service.gov.uk/government/uploads/system/uploads/attachment_data/file/860554/Draft_ITE_framework_and_handbook_for_consultation.pdf</a:t>
            </a:r>
            <a:endParaRPr lang="en-GB" sz="1600" dirty="0"/>
          </a:p>
          <a:p>
            <a:r>
              <a:rPr lang="en-GB" sz="1600" dirty="0" err="1"/>
              <a:t>Sanderse</a:t>
            </a:r>
            <a:r>
              <a:rPr lang="en-GB" sz="1600" dirty="0"/>
              <a:t>, W. (2012) “The meaning of role modelling in moral and character education”, </a:t>
            </a:r>
            <a:r>
              <a:rPr lang="en-GB" sz="1600" i="1" dirty="0"/>
              <a:t>Journal of Moral Education</a:t>
            </a:r>
            <a:r>
              <a:rPr lang="en-GB" sz="1600" dirty="0"/>
              <a:t>, 42(1): pp. 28-42. </a:t>
            </a:r>
          </a:p>
          <a:p>
            <a:r>
              <a:rPr lang="en-GB" sz="1600" dirty="0"/>
              <a:t>Sanger, M.N. and </a:t>
            </a:r>
            <a:r>
              <a:rPr lang="en-GB" sz="1600" dirty="0" err="1"/>
              <a:t>Osguthorpe</a:t>
            </a:r>
            <a:r>
              <a:rPr lang="en-GB" sz="1600" dirty="0"/>
              <a:t>, R.D. (2013) “</a:t>
            </a:r>
            <a:r>
              <a:rPr lang="en-GB" sz="1600" dirty="0" err="1"/>
              <a:t>Modeling</a:t>
            </a:r>
            <a:r>
              <a:rPr lang="en-GB" sz="1600" dirty="0"/>
              <a:t> as moral education: documenting, </a:t>
            </a:r>
            <a:r>
              <a:rPr lang="en-GB" sz="1600" dirty="0" err="1"/>
              <a:t>analyzing</a:t>
            </a:r>
            <a:r>
              <a:rPr lang="en-GB" sz="1600" dirty="0"/>
              <a:t>, and addressing central belief of preservice teachers”, </a:t>
            </a:r>
            <a:r>
              <a:rPr lang="en-GB" sz="1600" i="1" dirty="0"/>
              <a:t>Teaching and Teacher Education</a:t>
            </a:r>
            <a:r>
              <a:rPr lang="en-GB" sz="1600" dirty="0"/>
              <a:t>, 29(): pp. 167-176. </a:t>
            </a:r>
          </a:p>
          <a:p>
            <a:r>
              <a:rPr lang="en-GB" sz="1600" dirty="0"/>
              <a:t>Schwartz, B. and Sharpe, K. (2010) </a:t>
            </a:r>
            <a:r>
              <a:rPr lang="en-GB" sz="1600" i="1" dirty="0"/>
              <a:t>Practical Wisdom: The Right Way to Do the Right Thing</a:t>
            </a:r>
            <a:r>
              <a:rPr lang="en-GB" sz="1600" dirty="0"/>
              <a:t>. New York: Riverhead Books. </a:t>
            </a:r>
          </a:p>
          <a:p>
            <a:pPr marL="0" indent="0">
              <a:buNone/>
            </a:pPr>
            <a:endParaRPr lang="en-GB" dirty="0"/>
          </a:p>
          <a:p>
            <a:endParaRPr lang="en-GB" dirty="0"/>
          </a:p>
        </p:txBody>
      </p:sp>
    </p:spTree>
    <p:extLst>
      <p:ext uri="{BB962C8B-B14F-4D97-AF65-F5344CB8AC3E}">
        <p14:creationId xmlns:p14="http://schemas.microsoft.com/office/powerpoint/2010/main" val="2387417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61DAC5B5-D1A6-4988-9407-40B98765C004}"/>
              </a:ext>
            </a:extLst>
          </p:cNvPr>
          <p:cNvSpPr/>
          <p:nvPr/>
        </p:nvSpPr>
        <p:spPr>
          <a:xfrm>
            <a:off x="3144965" y="1219940"/>
            <a:ext cx="3312368" cy="165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Character</a:t>
            </a:r>
          </a:p>
        </p:txBody>
      </p:sp>
      <p:cxnSp>
        <p:nvCxnSpPr>
          <p:cNvPr id="6" name="Straight Connector 5">
            <a:extLst>
              <a:ext uri="{FF2B5EF4-FFF2-40B4-BE49-F238E27FC236}">
                <a16:creationId xmlns:a16="http://schemas.microsoft.com/office/drawing/2014/main" id="{249A3E13-802D-4735-9D46-CAE9020F8D37}"/>
              </a:ext>
            </a:extLst>
          </p:cNvPr>
          <p:cNvCxnSpPr>
            <a:cxnSpLocks/>
          </p:cNvCxnSpPr>
          <p:nvPr/>
        </p:nvCxnSpPr>
        <p:spPr>
          <a:xfrm flipH="1">
            <a:off x="2987824" y="2256200"/>
            <a:ext cx="989884" cy="1076775"/>
          </a:xfrm>
          <a:prstGeom prst="line">
            <a:avLst/>
          </a:prstGeom>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1A0CA695-54F2-48C5-8050-D629162819B4}"/>
              </a:ext>
            </a:extLst>
          </p:cNvPr>
          <p:cNvSpPr>
            <a:spLocks noGrp="1"/>
          </p:cNvSpPr>
          <p:nvPr>
            <p:ph idx="1"/>
          </p:nvPr>
        </p:nvSpPr>
        <p:spPr>
          <a:xfrm>
            <a:off x="836296" y="3332975"/>
            <a:ext cx="4114800"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7500" lnSpcReduction="20000"/>
          </a:bodyPr>
          <a:lstStyle/>
          <a:p>
            <a:pPr marL="0" indent="0" algn="ctr">
              <a:buNone/>
            </a:pPr>
            <a:r>
              <a:rPr lang="en-GB" dirty="0"/>
              <a:t>The teacher as a virtuous practitioner  </a:t>
            </a:r>
          </a:p>
        </p:txBody>
      </p:sp>
      <p:sp>
        <p:nvSpPr>
          <p:cNvPr id="8" name="Content Placeholder 6">
            <a:extLst>
              <a:ext uri="{FF2B5EF4-FFF2-40B4-BE49-F238E27FC236}">
                <a16:creationId xmlns:a16="http://schemas.microsoft.com/office/drawing/2014/main" id="{197FF840-A4DB-4642-9073-8DE40FE56202}"/>
              </a:ext>
            </a:extLst>
          </p:cNvPr>
          <p:cNvSpPr txBox="1">
            <a:spLocks/>
          </p:cNvSpPr>
          <p:nvPr/>
        </p:nvSpPr>
        <p:spPr>
          <a:xfrm>
            <a:off x="4783113" y="3332975"/>
            <a:ext cx="4114800"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fontAlgn="auto">
              <a:spcAft>
                <a:spcPts val="0"/>
              </a:spcAft>
              <a:buFont typeface="Arial" panose="020B0604020202020204" pitchFamily="34" charset="0"/>
              <a:buNone/>
            </a:pPr>
            <a:r>
              <a:rPr lang="en-GB" dirty="0"/>
              <a:t>Developing character and virtues in the children and young people we teach</a:t>
            </a:r>
          </a:p>
        </p:txBody>
      </p:sp>
      <p:cxnSp>
        <p:nvCxnSpPr>
          <p:cNvPr id="9" name="Straight Connector 8">
            <a:extLst>
              <a:ext uri="{FF2B5EF4-FFF2-40B4-BE49-F238E27FC236}">
                <a16:creationId xmlns:a16="http://schemas.microsoft.com/office/drawing/2014/main" id="{75725428-6B90-41C8-A565-2D407F79EFBB}"/>
              </a:ext>
            </a:extLst>
          </p:cNvPr>
          <p:cNvCxnSpPr>
            <a:cxnSpLocks/>
          </p:cNvCxnSpPr>
          <p:nvPr/>
        </p:nvCxnSpPr>
        <p:spPr>
          <a:xfrm flipH="1" flipV="1">
            <a:off x="5796945" y="2242049"/>
            <a:ext cx="792897" cy="1090926"/>
          </a:xfrm>
          <a:prstGeom prst="line">
            <a:avLst/>
          </a:prstGeom>
        </p:spPr>
        <p:style>
          <a:lnRef idx="1">
            <a:schemeClr val="accent1"/>
          </a:lnRef>
          <a:fillRef idx="0">
            <a:schemeClr val="accent1"/>
          </a:fillRef>
          <a:effectRef idx="0">
            <a:schemeClr val="accent1"/>
          </a:effectRef>
          <a:fontRef idx="minor">
            <a:schemeClr val="tx1"/>
          </a:fontRef>
        </p:style>
      </p:cxnSp>
      <p:sp>
        <p:nvSpPr>
          <p:cNvPr id="19" name="Arrow: Down 18">
            <a:extLst>
              <a:ext uri="{FF2B5EF4-FFF2-40B4-BE49-F238E27FC236}">
                <a16:creationId xmlns:a16="http://schemas.microsoft.com/office/drawing/2014/main" id="{4497F774-D344-4D16-9070-280FB166A344}"/>
              </a:ext>
            </a:extLst>
          </p:cNvPr>
          <p:cNvSpPr/>
          <p:nvPr/>
        </p:nvSpPr>
        <p:spPr>
          <a:xfrm>
            <a:off x="4783113" y="4394066"/>
            <a:ext cx="335966" cy="77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Rounded Corners 19">
            <a:extLst>
              <a:ext uri="{FF2B5EF4-FFF2-40B4-BE49-F238E27FC236}">
                <a16:creationId xmlns:a16="http://schemas.microsoft.com/office/drawing/2014/main" id="{2044F95F-1F09-41DE-A87E-F28C63BE9590}"/>
              </a:ext>
            </a:extLst>
          </p:cNvPr>
          <p:cNvSpPr/>
          <p:nvPr/>
        </p:nvSpPr>
        <p:spPr>
          <a:xfrm>
            <a:off x="3975028" y="5161169"/>
            <a:ext cx="1962444"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Flourishing</a:t>
            </a:r>
          </a:p>
        </p:txBody>
      </p:sp>
    </p:spTree>
    <p:extLst>
      <p:ext uri="{BB962C8B-B14F-4D97-AF65-F5344CB8AC3E}">
        <p14:creationId xmlns:p14="http://schemas.microsoft.com/office/powerpoint/2010/main" val="1148688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340768"/>
            <a:ext cx="8229600" cy="5184576"/>
          </a:xfrm>
        </p:spPr>
        <p:txBody>
          <a:bodyPr>
            <a:noAutofit/>
          </a:bodyPr>
          <a:lstStyle/>
          <a:p>
            <a:pPr marL="0" indent="0">
              <a:buNone/>
            </a:pPr>
            <a:r>
              <a:rPr lang="en-GB" sz="2800" b="1" i="1" dirty="0"/>
              <a:t>Character</a:t>
            </a:r>
            <a:r>
              <a:rPr lang="en-GB" sz="2800" dirty="0"/>
              <a:t> is a set of personal traits or dispositions that evoke specific emotions, inform motivation and guide conduct.</a:t>
            </a:r>
            <a:endParaRPr lang="en-GB" sz="2800" b="1" i="1" dirty="0"/>
          </a:p>
          <a:p>
            <a:pPr marL="0" indent="0">
              <a:buNone/>
            </a:pPr>
            <a:r>
              <a:rPr lang="en-GB" sz="2800" b="1" i="1" dirty="0"/>
              <a:t>Character education</a:t>
            </a:r>
            <a:r>
              <a:rPr lang="en-GB" sz="2800" b="1" dirty="0"/>
              <a:t> </a:t>
            </a:r>
            <a:r>
              <a:rPr lang="en-GB" sz="2800" dirty="0"/>
              <a:t>is an umbrella term for all explicit and implicit educational activities that help young people develop positive personal traits called </a:t>
            </a:r>
            <a:r>
              <a:rPr lang="en-GB" sz="2800" i="1" dirty="0"/>
              <a:t>virtues</a:t>
            </a:r>
            <a:r>
              <a:rPr lang="en-GB" sz="2800" dirty="0"/>
              <a:t>.</a:t>
            </a:r>
          </a:p>
          <a:p>
            <a:pPr marL="0" indent="0">
              <a:buNone/>
            </a:pPr>
            <a:r>
              <a:rPr lang="en-GB" sz="2800" b="1" i="1" dirty="0">
                <a:latin typeface="+mn-lt"/>
              </a:rPr>
              <a:t>Flourishing: </a:t>
            </a:r>
            <a:r>
              <a:rPr lang="en-GB" sz="2800" dirty="0">
                <a:latin typeface="+mn-lt"/>
              </a:rPr>
              <a:t>Human flourishing is the widely accepted goal of life. To flourish is not only to be happy, but to fulfil one’s potential. Flourishing is the ultimate aim of character education. </a:t>
            </a:r>
          </a:p>
          <a:p>
            <a:pPr marL="0" indent="0">
              <a:buNone/>
            </a:pPr>
            <a:r>
              <a:rPr lang="en-GB" sz="2800" dirty="0"/>
              <a:t>(Jubilee Centre for Character and Virtues, 2017)</a:t>
            </a:r>
          </a:p>
          <a:p>
            <a:pPr marL="0" indent="0">
              <a:buNone/>
            </a:pPr>
            <a:endParaRPr lang="en-GB" sz="2800" dirty="0"/>
          </a:p>
          <a:p>
            <a:pPr marL="0" indent="0">
              <a:buNone/>
            </a:pPr>
            <a:endParaRPr lang="en-GB" sz="2800" dirty="0"/>
          </a:p>
        </p:txBody>
      </p:sp>
    </p:spTree>
    <p:extLst>
      <p:ext uri="{BB962C8B-B14F-4D97-AF65-F5344CB8AC3E}">
        <p14:creationId xmlns:p14="http://schemas.microsoft.com/office/powerpoint/2010/main" val="1113122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7283152" cy="3701008"/>
          </a:xfrm>
        </p:spPr>
        <p:txBody>
          <a:bodyPr>
            <a:normAutofit/>
          </a:bodyPr>
          <a:lstStyle/>
          <a:p>
            <a:r>
              <a:rPr lang="en-GB" sz="3600" dirty="0"/>
              <a:t>What do you remember about your favourite teacher? </a:t>
            </a:r>
          </a:p>
          <a:p>
            <a:r>
              <a:rPr lang="en-GB" sz="3600" dirty="0"/>
              <a:t>Why did they make such a lasting impression on you?</a:t>
            </a:r>
          </a:p>
          <a:p>
            <a:r>
              <a:rPr lang="en-GB" sz="3600" dirty="0"/>
              <a:t>How would you describe them in 3 words or less? </a:t>
            </a:r>
          </a:p>
        </p:txBody>
      </p:sp>
      <p:sp>
        <p:nvSpPr>
          <p:cNvPr id="4" name="TextBox 3"/>
          <p:cNvSpPr txBox="1"/>
          <p:nvPr/>
        </p:nvSpPr>
        <p:spPr>
          <a:xfrm>
            <a:off x="323528" y="836712"/>
            <a:ext cx="4320480" cy="646331"/>
          </a:xfrm>
          <a:prstGeom prst="rect">
            <a:avLst/>
          </a:prstGeom>
          <a:solidFill>
            <a:srgbClr val="FFFFCC"/>
          </a:solidFill>
        </p:spPr>
        <p:txBody>
          <a:bodyPr wrap="square" rtlCol="0">
            <a:spAutoFit/>
          </a:bodyPr>
          <a:lstStyle/>
          <a:p>
            <a:r>
              <a:rPr lang="en-GB" sz="3600" b="1" dirty="0">
                <a:solidFill>
                  <a:srgbClr val="7030A0"/>
                </a:solidFill>
                <a:latin typeface="+mj-lt"/>
              </a:rPr>
              <a:t>Pause for thought…</a:t>
            </a:r>
          </a:p>
        </p:txBody>
      </p:sp>
      <p:sp>
        <p:nvSpPr>
          <p:cNvPr id="5" name="AutoShape 2" descr="Thinking Person Stock Photos And Images - 123R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p:cNvPicPr>
            <a:picLocks noChangeAspect="1"/>
          </p:cNvPicPr>
          <p:nvPr/>
        </p:nvPicPr>
        <p:blipFill>
          <a:blip r:embed="rId3"/>
          <a:stretch>
            <a:fillRect/>
          </a:stretch>
        </p:blipFill>
        <p:spPr>
          <a:xfrm>
            <a:off x="6916538" y="4653136"/>
            <a:ext cx="1647627" cy="1647627"/>
          </a:xfrm>
          <a:prstGeom prst="rect">
            <a:avLst/>
          </a:prstGeom>
        </p:spPr>
      </p:pic>
    </p:spTree>
    <p:extLst>
      <p:ext uri="{BB962C8B-B14F-4D97-AF65-F5344CB8AC3E}">
        <p14:creationId xmlns:p14="http://schemas.microsoft.com/office/powerpoint/2010/main" val="4264160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7FDD03A-0F8F-4080-9740-CF0734C88A85}"/>
              </a:ext>
            </a:extLst>
          </p:cNvPr>
          <p:cNvSpPr/>
          <p:nvPr/>
        </p:nvSpPr>
        <p:spPr>
          <a:xfrm>
            <a:off x="179512" y="116632"/>
            <a:ext cx="8856984" cy="6624736"/>
          </a:xfrm>
          <a:prstGeom prst="rect">
            <a:avLst/>
          </a:prstGeom>
          <a:solidFill>
            <a:schemeClr val="bg2"/>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4" name="Picture 3" descr="A close up of a logo&#10;&#10;Description automatically generated">
            <a:extLst>
              <a:ext uri="{FF2B5EF4-FFF2-40B4-BE49-F238E27FC236}">
                <a16:creationId xmlns:a16="http://schemas.microsoft.com/office/drawing/2014/main" id="{0A296BEF-0918-42C4-B4B0-07A10BF480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0333" y="188640"/>
            <a:ext cx="747395" cy="747395"/>
          </a:xfrm>
          <a:prstGeom prst="rect">
            <a:avLst/>
          </a:prstGeom>
        </p:spPr>
      </p:pic>
    </p:spTree>
    <p:extLst>
      <p:ext uri="{BB962C8B-B14F-4D97-AF65-F5344CB8AC3E}">
        <p14:creationId xmlns:p14="http://schemas.microsoft.com/office/powerpoint/2010/main" val="779587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60648"/>
            <a:ext cx="5372100" cy="657225"/>
          </a:xfrm>
          <a:prstGeom prst="rect">
            <a:avLst/>
          </a:prstGeom>
          <a:solidFill>
            <a:srgbClr val="FFFFCC"/>
          </a:solidFill>
          <a:ln>
            <a:noFill/>
          </a:ln>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438" y="908221"/>
            <a:ext cx="7372922" cy="5880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40C2CD6A-9A43-468B-8E10-3B70EA5B096F}" type="slidenum">
              <a:rPr lang="en-GB" smtClean="0"/>
              <a:t>9</a:t>
            </a:fld>
            <a:endParaRPr lang="en-GB"/>
          </a:p>
        </p:txBody>
      </p:sp>
    </p:spTree>
    <p:extLst>
      <p:ext uri="{BB962C8B-B14F-4D97-AF65-F5344CB8AC3E}">
        <p14:creationId xmlns:p14="http://schemas.microsoft.com/office/powerpoint/2010/main" val="2745391718"/>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87457878-5116-49FD-B0C9-C73CFED9119A}"/>
    </a:ext>
  </a:extLst>
</a:theme>
</file>

<file path=ppt/theme/theme10.xml><?xml version="1.0" encoding="utf-8"?>
<a:theme xmlns:a="http://schemas.openxmlformats.org/drawingml/2006/main" name="New uow_powerpoint_template_-_purpl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29DCFAD3-0F92-4418-B6B1-92D32F71A76B}"/>
    </a:ext>
  </a:extLst>
</a:theme>
</file>

<file path=ppt/theme/theme3.xml><?xml version="1.0" encoding="utf-8"?>
<a:theme xmlns:a="http://schemas.openxmlformats.org/drawingml/2006/main" name="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EA9A128B-86AE-46A8-8C0E-728CF79E5277}" vid="{A5B8908D-89DE-4ADF-BFBD-C65B4E6F99DB}"/>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87457878-5116-49FD-B0C9-C73CFED9119A}"/>
    </a:ext>
  </a:ext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29DCFAD3-0F92-4418-B6B1-92D32F71A76B}"/>
    </a:ext>
  </a:extLst>
</a:theme>
</file>

<file path=ppt/theme/theme6.xml><?xml version="1.0" encoding="utf-8"?>
<a:theme xmlns:a="http://schemas.openxmlformats.org/drawingml/2006/main" name="1_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New Branding template_uni_of_warwick</Template>
  <TotalTime>4924</TotalTime>
  <Words>4132</Words>
  <Application>Microsoft Office PowerPoint</Application>
  <PresentationFormat>On-screen Show (4:3)</PresentationFormat>
  <Paragraphs>261</Paragraphs>
  <Slides>47</Slides>
  <Notes>23</Notes>
  <HiddenSlides>0</HiddenSlides>
  <MMClips>0</MMClips>
  <ScaleCrop>false</ScaleCrop>
  <HeadingPairs>
    <vt:vector size="6" baseType="variant">
      <vt:variant>
        <vt:lpstr>Fonts Used</vt:lpstr>
      </vt:variant>
      <vt:variant>
        <vt:i4>7</vt:i4>
      </vt:variant>
      <vt:variant>
        <vt:lpstr>Theme</vt:lpstr>
      </vt:variant>
      <vt:variant>
        <vt:i4>10</vt:i4>
      </vt:variant>
      <vt:variant>
        <vt:lpstr>Slide Titles</vt:lpstr>
      </vt:variant>
      <vt:variant>
        <vt:i4>47</vt:i4>
      </vt:variant>
    </vt:vector>
  </HeadingPairs>
  <TitlesOfParts>
    <vt:vector size="64" baseType="lpstr">
      <vt:lpstr>-apple-system</vt:lpstr>
      <vt:lpstr>Arial</vt:lpstr>
      <vt:lpstr>Avenir Next Demi Bold</vt:lpstr>
      <vt:lpstr>Calibri</vt:lpstr>
      <vt:lpstr>Segoe Script</vt:lpstr>
      <vt:lpstr>Tahoma</vt:lpstr>
      <vt:lpstr>Times New Roman</vt:lpstr>
      <vt:lpstr>1_Custom Design</vt:lpstr>
      <vt:lpstr>Custom Design</vt:lpstr>
      <vt:lpstr>Warwick</vt:lpstr>
      <vt:lpstr>2_Custom Design</vt:lpstr>
      <vt:lpstr>3_Custom Design</vt:lpstr>
      <vt:lpstr>1_template_uni_of_warwick</vt:lpstr>
      <vt:lpstr>4_Custom Design</vt:lpstr>
      <vt:lpstr>5_Custom Design</vt:lpstr>
      <vt:lpstr>Template_Warwick</vt:lpstr>
      <vt:lpstr>New uow_powerpoint_template_-_purple</vt:lpstr>
      <vt:lpstr>The Ethical Teacher:  Why Character and Virtues Matter in the Teaching Profession</vt:lpstr>
      <vt:lpstr>Aims of Session</vt:lpstr>
      <vt:lpstr>Introduction</vt:lpstr>
      <vt:lpstr>Different Interpretations of Character Education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Résumé v Eulogy Values…</vt:lpstr>
      <vt:lpstr>Carl Jung</vt:lpstr>
      <vt:lpstr>PowerPoint Presentation</vt:lpstr>
      <vt:lpstr>My Research:</vt:lpstr>
      <vt:lpstr>The Teacher as a Virtuous Practitioner</vt:lpstr>
      <vt:lpstr>PowerPoint Presentation</vt:lpstr>
      <vt:lpstr>PowerPoint Presentation</vt:lpstr>
      <vt:lpstr>PowerPoint Presentation</vt:lpstr>
      <vt:lpstr>The Teacher as A Virtuous Professional </vt:lpstr>
      <vt:lpstr>PowerPoint Presentation</vt:lpstr>
      <vt:lpstr>PowerPoint Presentation</vt:lpstr>
      <vt:lpstr>PowerPoint Presentation</vt:lpstr>
      <vt:lpstr>PowerPoint Presentation</vt:lpstr>
      <vt:lpstr>PowerPoint Presentation</vt:lpstr>
      <vt:lpstr>PowerPoint Presentation</vt:lpstr>
      <vt:lpstr>Teachers as Reflective Practitioners and the development of Practical Wisdom (Phronesis) </vt:lpstr>
      <vt:lpstr>PowerPoint Presentation</vt:lpstr>
      <vt:lpstr>‘The Golden Mean’</vt:lpstr>
      <vt:lpstr>Developing character and virtues in the children and young people we teach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Post-session Reflection:</vt:lpstr>
      <vt:lpstr>PowerPoint Presentation</vt:lpstr>
      <vt:lpstr>PowerPoint Presentation</vt:lpstr>
      <vt:lpstr>Free CPD programme</vt:lpstr>
      <vt:lpstr>Any questions?</vt:lpstr>
      <vt:lpstr>References</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Warwick University Centre for Professional Education</dc:title>
  <dc:creator>Harris, Mark</dc:creator>
  <cp:lastModifiedBy>Taylor, Julie</cp:lastModifiedBy>
  <cp:revision>130</cp:revision>
  <cp:lastPrinted>2017-01-16T16:19:39Z</cp:lastPrinted>
  <dcterms:created xsi:type="dcterms:W3CDTF">2015-11-10T11:50:40Z</dcterms:created>
  <dcterms:modified xsi:type="dcterms:W3CDTF">2021-12-10T09:55:43Z</dcterms:modified>
</cp:coreProperties>
</file>