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8" r:id="rId3"/>
    <p:sldId id="257"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4031" autoAdjust="0"/>
  </p:normalViewPr>
  <p:slideViewPr>
    <p:cSldViewPr snapToGrid="0">
      <p:cViewPr varScale="1">
        <p:scale>
          <a:sx n="84" d="100"/>
          <a:sy n="84" d="100"/>
        </p:scale>
        <p:origin x="834" y="90"/>
      </p:cViewPr>
      <p:guideLst/>
    </p:cSldViewPr>
  </p:slideViewPr>
  <p:notesTextViewPr>
    <p:cViewPr>
      <p:scale>
        <a:sx n="1" d="1"/>
        <a:sy n="1" d="1"/>
      </p:scale>
      <p:origin x="0" y="-43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6DB051-9F4B-4E0E-9C0C-7572C2CB9F64}" type="datetimeFigureOut">
              <a:rPr lang="en-GB" smtClean="0"/>
              <a:t>12/10/2021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F52C7C-A8E4-4FE3-A289-715C96337B0D}" type="slidenum">
              <a:rPr lang="en-GB" smtClean="0"/>
              <a:t>‹#›</a:t>
            </a:fld>
            <a:endParaRPr lang="en-GB"/>
          </a:p>
        </p:txBody>
      </p:sp>
    </p:spTree>
    <p:extLst>
      <p:ext uri="{BB962C8B-B14F-4D97-AF65-F5344CB8AC3E}">
        <p14:creationId xmlns:p14="http://schemas.microsoft.com/office/powerpoint/2010/main" val="2848489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we know that gratitude is linked to joy and appreciation, it a feeling or emotion that humans can experience. </a:t>
            </a:r>
          </a:p>
          <a:p>
            <a:r>
              <a:rPr lang="en-GB" dirty="0"/>
              <a:t>It is often not linked to money or possessions but is a significant and important feeling for all humans.</a:t>
            </a:r>
          </a:p>
          <a:p>
            <a:r>
              <a:rPr lang="en-GB" dirty="0"/>
              <a:t>Gratitude has many positive impacts on us. We know that those who express and experience higher levels of gratitude have lower levels of ill health, this relates to physical and mental health, showing that those with higher levels of gratitude have lower blood pressure and are more resilient, have stronger relationships,  and able to cope better with stress and trauma, have stronger immune systems and suffer less insomnia</a:t>
            </a:r>
          </a:p>
          <a:p>
            <a:r>
              <a:rPr lang="en-GB" dirty="0"/>
              <a:t>When we think about gratitude, or being grateful, we think of this as a passing emotion. However there is research that would suggest that people can deliberately cultivate gratitude, as a practice, and this then becomes a personality trait. It is also some thing that we have some control over.</a:t>
            </a:r>
          </a:p>
        </p:txBody>
      </p:sp>
      <p:sp>
        <p:nvSpPr>
          <p:cNvPr id="4" name="Slide Number Placeholder 3"/>
          <p:cNvSpPr>
            <a:spLocks noGrp="1"/>
          </p:cNvSpPr>
          <p:nvPr>
            <p:ph type="sldNum" sz="quarter" idx="5"/>
          </p:nvPr>
        </p:nvSpPr>
        <p:spPr/>
        <p:txBody>
          <a:bodyPr/>
          <a:lstStyle/>
          <a:p>
            <a:fld id="{EAF52C7C-A8E4-4FE3-A289-715C96337B0D}" type="slidenum">
              <a:rPr lang="en-GB" smtClean="0"/>
              <a:t>2</a:t>
            </a:fld>
            <a:endParaRPr lang="en-GB"/>
          </a:p>
        </p:txBody>
      </p:sp>
    </p:spTree>
    <p:extLst>
      <p:ext uri="{BB962C8B-B14F-4D97-AF65-F5344CB8AC3E}">
        <p14:creationId xmlns:p14="http://schemas.microsoft.com/office/powerpoint/2010/main" val="79043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Society assume that our happiness is about our circumstances, how mush money we have, where we live, the car we have, the holidays that we are able to go on. However this only accounts for 10 percent of our happiness. </a:t>
            </a:r>
          </a:p>
          <a:p>
            <a:r>
              <a:rPr lang="en-GB" dirty="0"/>
              <a:t>The intentional activities element has a much bigger influence on our overall happiness levels. This element relates to the activities that we engage in such as appreciating what we have, being grateful for the position we are in.  Choosing to see the positives in life and the positives in our own situation is more important than acquiring more.</a:t>
            </a:r>
          </a:p>
        </p:txBody>
      </p:sp>
      <p:sp>
        <p:nvSpPr>
          <p:cNvPr id="4" name="Slide Number Placeholder 3"/>
          <p:cNvSpPr>
            <a:spLocks noGrp="1"/>
          </p:cNvSpPr>
          <p:nvPr>
            <p:ph type="sldNum" sz="quarter" idx="5"/>
          </p:nvPr>
        </p:nvSpPr>
        <p:spPr/>
        <p:txBody>
          <a:bodyPr/>
          <a:lstStyle/>
          <a:p>
            <a:fld id="{EAF52C7C-A8E4-4FE3-A289-715C96337B0D}" type="slidenum">
              <a:rPr lang="en-GB" smtClean="0"/>
              <a:t>3</a:t>
            </a:fld>
            <a:endParaRPr lang="en-GB"/>
          </a:p>
        </p:txBody>
      </p:sp>
    </p:spTree>
    <p:extLst>
      <p:ext uri="{BB962C8B-B14F-4D97-AF65-F5344CB8AC3E}">
        <p14:creationId xmlns:p14="http://schemas.microsoft.com/office/powerpoint/2010/main" val="2614381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Research tells us then those individuals who look for opportunities to be grateful are more likely to be happier. Take a look at the </a:t>
            </a:r>
            <a:r>
              <a:rPr lang="en-GB" dirty="0" err="1"/>
              <a:t>Brene</a:t>
            </a:r>
            <a:r>
              <a:rPr lang="en-GB" dirty="0"/>
              <a:t> Brown clip, its only 3 minutes, to explore </a:t>
            </a:r>
            <a:r>
              <a:rPr lang="en-GB" dirty="0" err="1"/>
              <a:t>whay</a:t>
            </a:r>
            <a:r>
              <a:rPr lang="en-GB" dirty="0"/>
              <a:t> this might be.</a:t>
            </a:r>
          </a:p>
          <a:p>
            <a:endParaRPr lang="en-GB" dirty="0"/>
          </a:p>
        </p:txBody>
      </p:sp>
      <p:sp>
        <p:nvSpPr>
          <p:cNvPr id="4" name="Slide Number Placeholder 3"/>
          <p:cNvSpPr>
            <a:spLocks noGrp="1"/>
          </p:cNvSpPr>
          <p:nvPr>
            <p:ph type="sldNum" sz="quarter" idx="5"/>
          </p:nvPr>
        </p:nvSpPr>
        <p:spPr/>
        <p:txBody>
          <a:bodyPr/>
          <a:lstStyle/>
          <a:p>
            <a:fld id="{EAF52C7C-A8E4-4FE3-A289-715C96337B0D}" type="slidenum">
              <a:rPr lang="en-GB" smtClean="0"/>
              <a:t>4</a:t>
            </a:fld>
            <a:endParaRPr lang="en-GB"/>
          </a:p>
        </p:txBody>
      </p:sp>
    </p:spTree>
    <p:extLst>
      <p:ext uri="{BB962C8B-B14F-4D97-AF65-F5344CB8AC3E}">
        <p14:creationId xmlns:p14="http://schemas.microsoft.com/office/powerpoint/2010/main" val="1252122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what can you do to cultivate gratitude.</a:t>
            </a:r>
          </a:p>
          <a:p>
            <a:r>
              <a:rPr lang="en-GB" dirty="0"/>
              <a:t>There are some small and relatively simple steps that you can take to develop your personal attitude to gratitude and support your own wellbeing.</a:t>
            </a:r>
          </a:p>
          <a:p>
            <a:r>
              <a:rPr lang="en-GB" dirty="0"/>
              <a:t>Maybe try one or two of these and reflect on how they impact on your wellbeing.</a:t>
            </a:r>
          </a:p>
          <a:p>
            <a:pPr marL="228600" indent="-228600">
              <a:buAutoNum type="arabicPeriod"/>
            </a:pPr>
            <a:r>
              <a:rPr lang="en-GB" dirty="0"/>
              <a:t>You could write a letter to someone you are grateful to, you don’t have to send it but just write down why you are grateful for a certain friend or partner or maybe your mentor.</a:t>
            </a:r>
          </a:p>
          <a:p>
            <a:pPr marL="228600" indent="-228600">
              <a:buAutoNum type="arabicPeriod"/>
            </a:pPr>
            <a:r>
              <a:rPr lang="en-GB" dirty="0"/>
              <a:t>Mindfulness and meditation, taking 5 minutes from your day to think about what you are grateful for and also to clear your mind of negative thoughts.</a:t>
            </a:r>
          </a:p>
          <a:p>
            <a:pPr marL="228600" indent="-228600">
              <a:buAutoNum type="arabicPeriod"/>
            </a:pPr>
            <a:r>
              <a:rPr lang="en-GB" dirty="0"/>
              <a:t>Making a list, when you get up in a morning think of 3 things you are grateful for, it might be something big or it could be something as small as having enough fresh milk left to enjoy with your coffee.</a:t>
            </a:r>
          </a:p>
          <a:p>
            <a:pPr marL="228600" indent="-228600">
              <a:buAutoNum type="arabicPeriod"/>
            </a:pPr>
            <a:r>
              <a:rPr lang="en-GB" dirty="0"/>
              <a:t>If you enjoy writing you could begin to journal. Looking at gratitude prompts and writing for 5 minutes each day on each of the prompts.</a:t>
            </a:r>
          </a:p>
          <a:p>
            <a:pPr marL="228600" indent="-228600">
              <a:buAutoNum type="arabicPeriod"/>
            </a:pPr>
            <a:r>
              <a:rPr lang="en-GB" dirty="0"/>
              <a:t>Implement a practice in your home, </a:t>
            </a:r>
            <a:r>
              <a:rPr lang="en-GB" dirty="0" err="1"/>
              <a:t>Brene</a:t>
            </a:r>
            <a:r>
              <a:rPr lang="en-GB" dirty="0"/>
              <a:t> Brown talks about everyone saying one thing that they are grateful for each evening at dinner. Encouraging everyone to reflect on the things they are grateful for in their day.</a:t>
            </a:r>
          </a:p>
          <a:p>
            <a:pPr marL="228600" indent="-228600">
              <a:buAutoNum type="arabicPeriod"/>
            </a:pPr>
            <a:r>
              <a:rPr lang="en-GB" dirty="0"/>
              <a:t>Share appreciation – can you give a compliment or praise to someone, put the positive energy out there.</a:t>
            </a:r>
          </a:p>
          <a:p>
            <a:pPr marL="228600" indent="-228600">
              <a:buAutoNum type="arabicPeriod"/>
            </a:pPr>
            <a:r>
              <a:rPr lang="en-GB" dirty="0"/>
              <a:t>Reframe events – when things go wrong think about what you can learn from the experience and how could you prevent it happening again. Try to see the opportunity that it presents when things don’t go to plan.</a:t>
            </a:r>
          </a:p>
          <a:p>
            <a:pPr marL="228600" indent="-228600">
              <a:buAutoNum type="arabicPeriod"/>
            </a:pPr>
            <a:r>
              <a:rPr lang="en-GB" dirty="0"/>
              <a:t>Another way to practice gratitude is to pay forward the kindness you have received from others. This may mean giving a pupil some extra support as you benefited from this previously. It could be that you make some one in the staff room a coffee who is under pressure to manage a number of tasks during break.</a:t>
            </a:r>
          </a:p>
          <a:p>
            <a:pPr marL="228600" indent="-228600">
              <a:buAutoNum type="arabicPeriod"/>
            </a:pPr>
            <a:endParaRPr lang="en-GB" dirty="0"/>
          </a:p>
          <a:p>
            <a:pPr marL="228600" indent="-228600">
              <a:buAutoNum type="arabicPeriod"/>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EAF52C7C-A8E4-4FE3-A289-715C96337B0D}" type="slidenum">
              <a:rPr lang="en-GB" smtClean="0"/>
              <a:t>5</a:t>
            </a:fld>
            <a:endParaRPr lang="en-GB"/>
          </a:p>
        </p:txBody>
      </p:sp>
    </p:spTree>
    <p:extLst>
      <p:ext uri="{BB962C8B-B14F-4D97-AF65-F5344CB8AC3E}">
        <p14:creationId xmlns:p14="http://schemas.microsoft.com/office/powerpoint/2010/main" val="241406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CB958-9C05-4F52-9F0B-2AE9035B0B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54F1905-8323-4FF8-9DEE-CFC331230B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6A694CF-4CA2-4F0D-9E9A-6542931299C9}"/>
              </a:ext>
            </a:extLst>
          </p:cNvPr>
          <p:cNvSpPr>
            <a:spLocks noGrp="1"/>
          </p:cNvSpPr>
          <p:nvPr>
            <p:ph type="dt" sz="half" idx="10"/>
          </p:nvPr>
        </p:nvSpPr>
        <p:spPr/>
        <p:txBody>
          <a:bodyPr/>
          <a:lstStyle/>
          <a:p>
            <a:fld id="{3EE4F963-8B16-4D2A-9264-5E875983719F}" type="datetimeFigureOut">
              <a:rPr lang="en-GB" smtClean="0"/>
              <a:t>12/10/2021</a:t>
            </a:fld>
            <a:endParaRPr lang="en-GB"/>
          </a:p>
        </p:txBody>
      </p:sp>
      <p:sp>
        <p:nvSpPr>
          <p:cNvPr id="5" name="Footer Placeholder 4">
            <a:extLst>
              <a:ext uri="{FF2B5EF4-FFF2-40B4-BE49-F238E27FC236}">
                <a16:creationId xmlns:a16="http://schemas.microsoft.com/office/drawing/2014/main" id="{6B5E4190-79DF-4DDD-A0AF-5DFB6110E1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14F351-35AC-4066-8BCA-5A08B0C42385}"/>
              </a:ext>
            </a:extLst>
          </p:cNvPr>
          <p:cNvSpPr>
            <a:spLocks noGrp="1"/>
          </p:cNvSpPr>
          <p:nvPr>
            <p:ph type="sldNum" sz="quarter" idx="12"/>
          </p:nvPr>
        </p:nvSpPr>
        <p:spPr/>
        <p:txBody>
          <a:bodyPr/>
          <a:lstStyle/>
          <a:p>
            <a:fld id="{8C4D517A-7B4F-44EC-A1C2-474D6C006C84}" type="slidenum">
              <a:rPr lang="en-GB" smtClean="0"/>
              <a:t>‹#›</a:t>
            </a:fld>
            <a:endParaRPr lang="en-GB"/>
          </a:p>
        </p:txBody>
      </p:sp>
    </p:spTree>
    <p:extLst>
      <p:ext uri="{BB962C8B-B14F-4D97-AF65-F5344CB8AC3E}">
        <p14:creationId xmlns:p14="http://schemas.microsoft.com/office/powerpoint/2010/main" val="2726973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13E7E-9E1B-4B6E-BF4E-887E3F707C2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E604105-B32C-467F-8418-124B64DAE1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C390BE-531C-4BAF-B1CD-E73306EB93F9}"/>
              </a:ext>
            </a:extLst>
          </p:cNvPr>
          <p:cNvSpPr>
            <a:spLocks noGrp="1"/>
          </p:cNvSpPr>
          <p:nvPr>
            <p:ph type="dt" sz="half" idx="10"/>
          </p:nvPr>
        </p:nvSpPr>
        <p:spPr/>
        <p:txBody>
          <a:bodyPr/>
          <a:lstStyle/>
          <a:p>
            <a:fld id="{3EE4F963-8B16-4D2A-9264-5E875983719F}" type="datetimeFigureOut">
              <a:rPr lang="en-GB" smtClean="0"/>
              <a:t>12/10/2021</a:t>
            </a:fld>
            <a:endParaRPr lang="en-GB"/>
          </a:p>
        </p:txBody>
      </p:sp>
      <p:sp>
        <p:nvSpPr>
          <p:cNvPr id="5" name="Footer Placeholder 4">
            <a:extLst>
              <a:ext uri="{FF2B5EF4-FFF2-40B4-BE49-F238E27FC236}">
                <a16:creationId xmlns:a16="http://schemas.microsoft.com/office/drawing/2014/main" id="{4E2C37B5-3AB2-4B70-8F53-DB258D3F19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ED990A-D88D-41D9-9B10-0970DD8B3CF1}"/>
              </a:ext>
            </a:extLst>
          </p:cNvPr>
          <p:cNvSpPr>
            <a:spLocks noGrp="1"/>
          </p:cNvSpPr>
          <p:nvPr>
            <p:ph type="sldNum" sz="quarter" idx="12"/>
          </p:nvPr>
        </p:nvSpPr>
        <p:spPr/>
        <p:txBody>
          <a:bodyPr/>
          <a:lstStyle/>
          <a:p>
            <a:fld id="{8C4D517A-7B4F-44EC-A1C2-474D6C006C84}" type="slidenum">
              <a:rPr lang="en-GB" smtClean="0"/>
              <a:t>‹#›</a:t>
            </a:fld>
            <a:endParaRPr lang="en-GB"/>
          </a:p>
        </p:txBody>
      </p:sp>
    </p:spTree>
    <p:extLst>
      <p:ext uri="{BB962C8B-B14F-4D97-AF65-F5344CB8AC3E}">
        <p14:creationId xmlns:p14="http://schemas.microsoft.com/office/powerpoint/2010/main" val="874549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D2F87E5-FB69-4E78-B3E8-2AE0222D372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54D6983-324F-49EF-A95D-FC3F023123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627D68-BC88-4775-8C36-79D232475AA2}"/>
              </a:ext>
            </a:extLst>
          </p:cNvPr>
          <p:cNvSpPr>
            <a:spLocks noGrp="1"/>
          </p:cNvSpPr>
          <p:nvPr>
            <p:ph type="dt" sz="half" idx="10"/>
          </p:nvPr>
        </p:nvSpPr>
        <p:spPr/>
        <p:txBody>
          <a:bodyPr/>
          <a:lstStyle/>
          <a:p>
            <a:fld id="{3EE4F963-8B16-4D2A-9264-5E875983719F}" type="datetimeFigureOut">
              <a:rPr lang="en-GB" smtClean="0"/>
              <a:t>12/10/2021</a:t>
            </a:fld>
            <a:endParaRPr lang="en-GB"/>
          </a:p>
        </p:txBody>
      </p:sp>
      <p:sp>
        <p:nvSpPr>
          <p:cNvPr id="5" name="Footer Placeholder 4">
            <a:extLst>
              <a:ext uri="{FF2B5EF4-FFF2-40B4-BE49-F238E27FC236}">
                <a16:creationId xmlns:a16="http://schemas.microsoft.com/office/drawing/2014/main" id="{79B36AE1-8B6F-4171-A759-A44609EFF9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D862E59-B857-43AB-BA64-98F9BC7EE949}"/>
              </a:ext>
            </a:extLst>
          </p:cNvPr>
          <p:cNvSpPr>
            <a:spLocks noGrp="1"/>
          </p:cNvSpPr>
          <p:nvPr>
            <p:ph type="sldNum" sz="quarter" idx="12"/>
          </p:nvPr>
        </p:nvSpPr>
        <p:spPr/>
        <p:txBody>
          <a:bodyPr/>
          <a:lstStyle/>
          <a:p>
            <a:fld id="{8C4D517A-7B4F-44EC-A1C2-474D6C006C84}" type="slidenum">
              <a:rPr lang="en-GB" smtClean="0"/>
              <a:t>‹#›</a:t>
            </a:fld>
            <a:endParaRPr lang="en-GB"/>
          </a:p>
        </p:txBody>
      </p:sp>
    </p:spTree>
    <p:extLst>
      <p:ext uri="{BB962C8B-B14F-4D97-AF65-F5344CB8AC3E}">
        <p14:creationId xmlns:p14="http://schemas.microsoft.com/office/powerpoint/2010/main" val="3799793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1104A-321E-40F2-87A0-07BF8F6D168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E9BED74-FC8A-4EC9-AE26-FA96CEF5C43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07B6CA4-EE18-499B-AC2E-CA78A2E5657C}"/>
              </a:ext>
            </a:extLst>
          </p:cNvPr>
          <p:cNvSpPr>
            <a:spLocks noGrp="1"/>
          </p:cNvSpPr>
          <p:nvPr>
            <p:ph type="dt" sz="half" idx="10"/>
          </p:nvPr>
        </p:nvSpPr>
        <p:spPr/>
        <p:txBody>
          <a:bodyPr/>
          <a:lstStyle/>
          <a:p>
            <a:fld id="{3EE4F963-8B16-4D2A-9264-5E875983719F}" type="datetimeFigureOut">
              <a:rPr lang="en-GB" smtClean="0"/>
              <a:t>12/10/2021</a:t>
            </a:fld>
            <a:endParaRPr lang="en-GB"/>
          </a:p>
        </p:txBody>
      </p:sp>
      <p:sp>
        <p:nvSpPr>
          <p:cNvPr id="5" name="Footer Placeholder 4">
            <a:extLst>
              <a:ext uri="{FF2B5EF4-FFF2-40B4-BE49-F238E27FC236}">
                <a16:creationId xmlns:a16="http://schemas.microsoft.com/office/drawing/2014/main" id="{4F4E31CC-BA83-4238-BC03-6BEAD0D71E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B2F0F7-09EE-4203-8261-AD28E115A483}"/>
              </a:ext>
            </a:extLst>
          </p:cNvPr>
          <p:cNvSpPr>
            <a:spLocks noGrp="1"/>
          </p:cNvSpPr>
          <p:nvPr>
            <p:ph type="sldNum" sz="quarter" idx="12"/>
          </p:nvPr>
        </p:nvSpPr>
        <p:spPr/>
        <p:txBody>
          <a:bodyPr/>
          <a:lstStyle/>
          <a:p>
            <a:fld id="{8C4D517A-7B4F-44EC-A1C2-474D6C006C84}" type="slidenum">
              <a:rPr lang="en-GB" smtClean="0"/>
              <a:t>‹#›</a:t>
            </a:fld>
            <a:endParaRPr lang="en-GB"/>
          </a:p>
        </p:txBody>
      </p:sp>
    </p:spTree>
    <p:extLst>
      <p:ext uri="{BB962C8B-B14F-4D97-AF65-F5344CB8AC3E}">
        <p14:creationId xmlns:p14="http://schemas.microsoft.com/office/powerpoint/2010/main" val="2842881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8D0A0-CDF3-491F-A6FE-A234BCA62FD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C0068EA-7009-4F0B-9078-1D12C28749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F8651BB-43E2-4081-B800-3A19E313B940}"/>
              </a:ext>
            </a:extLst>
          </p:cNvPr>
          <p:cNvSpPr>
            <a:spLocks noGrp="1"/>
          </p:cNvSpPr>
          <p:nvPr>
            <p:ph type="dt" sz="half" idx="10"/>
          </p:nvPr>
        </p:nvSpPr>
        <p:spPr/>
        <p:txBody>
          <a:bodyPr/>
          <a:lstStyle/>
          <a:p>
            <a:fld id="{3EE4F963-8B16-4D2A-9264-5E875983719F}" type="datetimeFigureOut">
              <a:rPr lang="en-GB" smtClean="0"/>
              <a:t>12/10/2021</a:t>
            </a:fld>
            <a:endParaRPr lang="en-GB"/>
          </a:p>
        </p:txBody>
      </p:sp>
      <p:sp>
        <p:nvSpPr>
          <p:cNvPr id="5" name="Footer Placeholder 4">
            <a:extLst>
              <a:ext uri="{FF2B5EF4-FFF2-40B4-BE49-F238E27FC236}">
                <a16:creationId xmlns:a16="http://schemas.microsoft.com/office/drawing/2014/main" id="{F6C1A24E-572E-4575-B559-08E8FA9B7D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B8364F-2D21-4398-A770-2F7F6F511A93}"/>
              </a:ext>
            </a:extLst>
          </p:cNvPr>
          <p:cNvSpPr>
            <a:spLocks noGrp="1"/>
          </p:cNvSpPr>
          <p:nvPr>
            <p:ph type="sldNum" sz="quarter" idx="12"/>
          </p:nvPr>
        </p:nvSpPr>
        <p:spPr/>
        <p:txBody>
          <a:bodyPr/>
          <a:lstStyle/>
          <a:p>
            <a:fld id="{8C4D517A-7B4F-44EC-A1C2-474D6C006C84}" type="slidenum">
              <a:rPr lang="en-GB" smtClean="0"/>
              <a:t>‹#›</a:t>
            </a:fld>
            <a:endParaRPr lang="en-GB"/>
          </a:p>
        </p:txBody>
      </p:sp>
    </p:spTree>
    <p:extLst>
      <p:ext uri="{BB962C8B-B14F-4D97-AF65-F5344CB8AC3E}">
        <p14:creationId xmlns:p14="http://schemas.microsoft.com/office/powerpoint/2010/main" val="3249645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DD7F0-3AB0-4065-A2BB-09138D0A05B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86344D4-AEAB-4449-B7E4-2007207771A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1F442ED-52B1-4611-92D9-52CC9547C9B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0AD788C-F6E5-490F-AD41-F917E3F481E9}"/>
              </a:ext>
            </a:extLst>
          </p:cNvPr>
          <p:cNvSpPr>
            <a:spLocks noGrp="1"/>
          </p:cNvSpPr>
          <p:nvPr>
            <p:ph type="dt" sz="half" idx="10"/>
          </p:nvPr>
        </p:nvSpPr>
        <p:spPr/>
        <p:txBody>
          <a:bodyPr/>
          <a:lstStyle/>
          <a:p>
            <a:fld id="{3EE4F963-8B16-4D2A-9264-5E875983719F}" type="datetimeFigureOut">
              <a:rPr lang="en-GB" smtClean="0"/>
              <a:t>12/10/2021</a:t>
            </a:fld>
            <a:endParaRPr lang="en-GB"/>
          </a:p>
        </p:txBody>
      </p:sp>
      <p:sp>
        <p:nvSpPr>
          <p:cNvPr id="6" name="Footer Placeholder 5">
            <a:extLst>
              <a:ext uri="{FF2B5EF4-FFF2-40B4-BE49-F238E27FC236}">
                <a16:creationId xmlns:a16="http://schemas.microsoft.com/office/drawing/2014/main" id="{19148E76-ADBF-4F42-B7E8-24C225A597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3CB69C-AB36-4615-A648-25815C0811BD}"/>
              </a:ext>
            </a:extLst>
          </p:cNvPr>
          <p:cNvSpPr>
            <a:spLocks noGrp="1"/>
          </p:cNvSpPr>
          <p:nvPr>
            <p:ph type="sldNum" sz="quarter" idx="12"/>
          </p:nvPr>
        </p:nvSpPr>
        <p:spPr/>
        <p:txBody>
          <a:bodyPr/>
          <a:lstStyle/>
          <a:p>
            <a:fld id="{8C4D517A-7B4F-44EC-A1C2-474D6C006C84}" type="slidenum">
              <a:rPr lang="en-GB" smtClean="0"/>
              <a:t>‹#›</a:t>
            </a:fld>
            <a:endParaRPr lang="en-GB"/>
          </a:p>
        </p:txBody>
      </p:sp>
    </p:spTree>
    <p:extLst>
      <p:ext uri="{BB962C8B-B14F-4D97-AF65-F5344CB8AC3E}">
        <p14:creationId xmlns:p14="http://schemas.microsoft.com/office/powerpoint/2010/main" val="4277708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D9825-F9F0-49D1-85C4-CCD1F2BFA2C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64E1285-B65A-4431-897E-80FF808530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7A43E57-4F95-4DC4-BEFA-02BF2F1DEAA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058CD23-66F9-4DB7-8FF3-8AEF2AC700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54F1E0-3775-4E26-9AB9-C9D5B045C6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EA2824E-87CE-4DD9-B36D-995AA4E208D3}"/>
              </a:ext>
            </a:extLst>
          </p:cNvPr>
          <p:cNvSpPr>
            <a:spLocks noGrp="1"/>
          </p:cNvSpPr>
          <p:nvPr>
            <p:ph type="dt" sz="half" idx="10"/>
          </p:nvPr>
        </p:nvSpPr>
        <p:spPr/>
        <p:txBody>
          <a:bodyPr/>
          <a:lstStyle/>
          <a:p>
            <a:fld id="{3EE4F963-8B16-4D2A-9264-5E875983719F}" type="datetimeFigureOut">
              <a:rPr lang="en-GB" smtClean="0"/>
              <a:t>12/10/2021</a:t>
            </a:fld>
            <a:endParaRPr lang="en-GB"/>
          </a:p>
        </p:txBody>
      </p:sp>
      <p:sp>
        <p:nvSpPr>
          <p:cNvPr id="8" name="Footer Placeholder 7">
            <a:extLst>
              <a:ext uri="{FF2B5EF4-FFF2-40B4-BE49-F238E27FC236}">
                <a16:creationId xmlns:a16="http://schemas.microsoft.com/office/drawing/2014/main" id="{D520C580-4A72-4C4E-A932-E15AD320ED4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24BB351-DB0A-4837-AF42-343A56B9D243}"/>
              </a:ext>
            </a:extLst>
          </p:cNvPr>
          <p:cNvSpPr>
            <a:spLocks noGrp="1"/>
          </p:cNvSpPr>
          <p:nvPr>
            <p:ph type="sldNum" sz="quarter" idx="12"/>
          </p:nvPr>
        </p:nvSpPr>
        <p:spPr/>
        <p:txBody>
          <a:bodyPr/>
          <a:lstStyle/>
          <a:p>
            <a:fld id="{8C4D517A-7B4F-44EC-A1C2-474D6C006C84}" type="slidenum">
              <a:rPr lang="en-GB" smtClean="0"/>
              <a:t>‹#›</a:t>
            </a:fld>
            <a:endParaRPr lang="en-GB"/>
          </a:p>
        </p:txBody>
      </p:sp>
    </p:spTree>
    <p:extLst>
      <p:ext uri="{BB962C8B-B14F-4D97-AF65-F5344CB8AC3E}">
        <p14:creationId xmlns:p14="http://schemas.microsoft.com/office/powerpoint/2010/main" val="351801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E9361-DCC6-4DB4-AE69-5045759D65D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B36CF51-8E54-4CC4-BF53-BB2378DF4D54}"/>
              </a:ext>
            </a:extLst>
          </p:cNvPr>
          <p:cNvSpPr>
            <a:spLocks noGrp="1"/>
          </p:cNvSpPr>
          <p:nvPr>
            <p:ph type="dt" sz="half" idx="10"/>
          </p:nvPr>
        </p:nvSpPr>
        <p:spPr/>
        <p:txBody>
          <a:bodyPr/>
          <a:lstStyle/>
          <a:p>
            <a:fld id="{3EE4F963-8B16-4D2A-9264-5E875983719F}" type="datetimeFigureOut">
              <a:rPr lang="en-GB" smtClean="0"/>
              <a:t>12/10/2021</a:t>
            </a:fld>
            <a:endParaRPr lang="en-GB"/>
          </a:p>
        </p:txBody>
      </p:sp>
      <p:sp>
        <p:nvSpPr>
          <p:cNvPr id="4" name="Footer Placeholder 3">
            <a:extLst>
              <a:ext uri="{FF2B5EF4-FFF2-40B4-BE49-F238E27FC236}">
                <a16:creationId xmlns:a16="http://schemas.microsoft.com/office/drawing/2014/main" id="{71D11480-E8EE-4B22-AC55-8730BBF6BEA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90F22F6-4361-4BA4-93C5-9A889EF7EB09}"/>
              </a:ext>
            </a:extLst>
          </p:cNvPr>
          <p:cNvSpPr>
            <a:spLocks noGrp="1"/>
          </p:cNvSpPr>
          <p:nvPr>
            <p:ph type="sldNum" sz="quarter" idx="12"/>
          </p:nvPr>
        </p:nvSpPr>
        <p:spPr/>
        <p:txBody>
          <a:bodyPr/>
          <a:lstStyle/>
          <a:p>
            <a:fld id="{8C4D517A-7B4F-44EC-A1C2-474D6C006C84}" type="slidenum">
              <a:rPr lang="en-GB" smtClean="0"/>
              <a:t>‹#›</a:t>
            </a:fld>
            <a:endParaRPr lang="en-GB"/>
          </a:p>
        </p:txBody>
      </p:sp>
    </p:spTree>
    <p:extLst>
      <p:ext uri="{BB962C8B-B14F-4D97-AF65-F5344CB8AC3E}">
        <p14:creationId xmlns:p14="http://schemas.microsoft.com/office/powerpoint/2010/main" val="2377170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D89873-D45F-4CE9-B759-926F02DF1C5E}"/>
              </a:ext>
            </a:extLst>
          </p:cNvPr>
          <p:cNvSpPr>
            <a:spLocks noGrp="1"/>
          </p:cNvSpPr>
          <p:nvPr>
            <p:ph type="dt" sz="half" idx="10"/>
          </p:nvPr>
        </p:nvSpPr>
        <p:spPr/>
        <p:txBody>
          <a:bodyPr/>
          <a:lstStyle/>
          <a:p>
            <a:fld id="{3EE4F963-8B16-4D2A-9264-5E875983719F}" type="datetimeFigureOut">
              <a:rPr lang="en-GB" smtClean="0"/>
              <a:t>12/10/2021</a:t>
            </a:fld>
            <a:endParaRPr lang="en-GB"/>
          </a:p>
        </p:txBody>
      </p:sp>
      <p:sp>
        <p:nvSpPr>
          <p:cNvPr id="3" name="Footer Placeholder 2">
            <a:extLst>
              <a:ext uri="{FF2B5EF4-FFF2-40B4-BE49-F238E27FC236}">
                <a16:creationId xmlns:a16="http://schemas.microsoft.com/office/drawing/2014/main" id="{D7271E72-0802-41C5-B556-135718D9E34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3ED92FA-7584-427F-BE7A-768FD1811BFF}"/>
              </a:ext>
            </a:extLst>
          </p:cNvPr>
          <p:cNvSpPr>
            <a:spLocks noGrp="1"/>
          </p:cNvSpPr>
          <p:nvPr>
            <p:ph type="sldNum" sz="quarter" idx="12"/>
          </p:nvPr>
        </p:nvSpPr>
        <p:spPr/>
        <p:txBody>
          <a:bodyPr/>
          <a:lstStyle/>
          <a:p>
            <a:fld id="{8C4D517A-7B4F-44EC-A1C2-474D6C006C84}" type="slidenum">
              <a:rPr lang="en-GB" smtClean="0"/>
              <a:t>‹#›</a:t>
            </a:fld>
            <a:endParaRPr lang="en-GB"/>
          </a:p>
        </p:txBody>
      </p:sp>
    </p:spTree>
    <p:extLst>
      <p:ext uri="{BB962C8B-B14F-4D97-AF65-F5344CB8AC3E}">
        <p14:creationId xmlns:p14="http://schemas.microsoft.com/office/powerpoint/2010/main" val="28870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A734C-E5F4-4755-A09D-5CD4EB3138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4B6F6F1-160F-4805-A512-2DD9A582A4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0B83B4E-E91D-4178-A2B4-A7219DFE86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125528-7DE6-455C-9246-7EC7A7B564C5}"/>
              </a:ext>
            </a:extLst>
          </p:cNvPr>
          <p:cNvSpPr>
            <a:spLocks noGrp="1"/>
          </p:cNvSpPr>
          <p:nvPr>
            <p:ph type="dt" sz="half" idx="10"/>
          </p:nvPr>
        </p:nvSpPr>
        <p:spPr/>
        <p:txBody>
          <a:bodyPr/>
          <a:lstStyle/>
          <a:p>
            <a:fld id="{3EE4F963-8B16-4D2A-9264-5E875983719F}" type="datetimeFigureOut">
              <a:rPr lang="en-GB" smtClean="0"/>
              <a:t>12/10/2021</a:t>
            </a:fld>
            <a:endParaRPr lang="en-GB"/>
          </a:p>
        </p:txBody>
      </p:sp>
      <p:sp>
        <p:nvSpPr>
          <p:cNvPr id="6" name="Footer Placeholder 5">
            <a:extLst>
              <a:ext uri="{FF2B5EF4-FFF2-40B4-BE49-F238E27FC236}">
                <a16:creationId xmlns:a16="http://schemas.microsoft.com/office/drawing/2014/main" id="{9A307D63-ED43-4BA5-8450-94624B98E1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5E503A-594D-4CD1-9327-1F05007E91AA}"/>
              </a:ext>
            </a:extLst>
          </p:cNvPr>
          <p:cNvSpPr>
            <a:spLocks noGrp="1"/>
          </p:cNvSpPr>
          <p:nvPr>
            <p:ph type="sldNum" sz="quarter" idx="12"/>
          </p:nvPr>
        </p:nvSpPr>
        <p:spPr/>
        <p:txBody>
          <a:bodyPr/>
          <a:lstStyle/>
          <a:p>
            <a:fld id="{8C4D517A-7B4F-44EC-A1C2-474D6C006C84}" type="slidenum">
              <a:rPr lang="en-GB" smtClean="0"/>
              <a:t>‹#›</a:t>
            </a:fld>
            <a:endParaRPr lang="en-GB"/>
          </a:p>
        </p:txBody>
      </p:sp>
    </p:spTree>
    <p:extLst>
      <p:ext uri="{BB962C8B-B14F-4D97-AF65-F5344CB8AC3E}">
        <p14:creationId xmlns:p14="http://schemas.microsoft.com/office/powerpoint/2010/main" val="867640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743F7-A506-439D-B18D-E740794E96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836A282-EB81-4366-B974-7C4E8DC5B5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15A6A31-3974-4719-B05D-255C177671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4795B7-F7F7-485E-B334-5B1B26E86887}"/>
              </a:ext>
            </a:extLst>
          </p:cNvPr>
          <p:cNvSpPr>
            <a:spLocks noGrp="1"/>
          </p:cNvSpPr>
          <p:nvPr>
            <p:ph type="dt" sz="half" idx="10"/>
          </p:nvPr>
        </p:nvSpPr>
        <p:spPr/>
        <p:txBody>
          <a:bodyPr/>
          <a:lstStyle/>
          <a:p>
            <a:fld id="{3EE4F963-8B16-4D2A-9264-5E875983719F}" type="datetimeFigureOut">
              <a:rPr lang="en-GB" smtClean="0"/>
              <a:t>12/10/2021</a:t>
            </a:fld>
            <a:endParaRPr lang="en-GB"/>
          </a:p>
        </p:txBody>
      </p:sp>
      <p:sp>
        <p:nvSpPr>
          <p:cNvPr id="6" name="Footer Placeholder 5">
            <a:extLst>
              <a:ext uri="{FF2B5EF4-FFF2-40B4-BE49-F238E27FC236}">
                <a16:creationId xmlns:a16="http://schemas.microsoft.com/office/drawing/2014/main" id="{129A0F51-116F-4E58-8295-605D0FE97A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D8ECB2-94D0-4081-A6AC-FFC2D31C25D7}"/>
              </a:ext>
            </a:extLst>
          </p:cNvPr>
          <p:cNvSpPr>
            <a:spLocks noGrp="1"/>
          </p:cNvSpPr>
          <p:nvPr>
            <p:ph type="sldNum" sz="quarter" idx="12"/>
          </p:nvPr>
        </p:nvSpPr>
        <p:spPr/>
        <p:txBody>
          <a:bodyPr/>
          <a:lstStyle/>
          <a:p>
            <a:fld id="{8C4D517A-7B4F-44EC-A1C2-474D6C006C84}" type="slidenum">
              <a:rPr lang="en-GB" smtClean="0"/>
              <a:t>‹#›</a:t>
            </a:fld>
            <a:endParaRPr lang="en-GB"/>
          </a:p>
        </p:txBody>
      </p:sp>
    </p:spTree>
    <p:extLst>
      <p:ext uri="{BB962C8B-B14F-4D97-AF65-F5344CB8AC3E}">
        <p14:creationId xmlns:p14="http://schemas.microsoft.com/office/powerpoint/2010/main" val="1446011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901814E-4320-4B93-9578-BBF297F41A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D962A81-8919-4C8A-A03E-8FB549A976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72D4D9-351F-454D-990E-C9EECD2842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E4F963-8B16-4D2A-9264-5E875983719F}" type="datetimeFigureOut">
              <a:rPr lang="en-GB" smtClean="0"/>
              <a:t>12/10/2021</a:t>
            </a:fld>
            <a:endParaRPr lang="en-GB"/>
          </a:p>
        </p:txBody>
      </p:sp>
      <p:sp>
        <p:nvSpPr>
          <p:cNvPr id="5" name="Footer Placeholder 4">
            <a:extLst>
              <a:ext uri="{FF2B5EF4-FFF2-40B4-BE49-F238E27FC236}">
                <a16:creationId xmlns:a16="http://schemas.microsoft.com/office/drawing/2014/main" id="{ACCD941A-97E6-4C71-9ABA-21887D1A5D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A6F7C9A-BBED-4E8B-83F0-8A98723E64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4D517A-7B4F-44EC-A1C2-474D6C006C84}" type="slidenum">
              <a:rPr lang="en-GB" smtClean="0"/>
              <a:t>‹#›</a:t>
            </a:fld>
            <a:endParaRPr lang="en-GB"/>
          </a:p>
        </p:txBody>
      </p:sp>
    </p:spTree>
    <p:extLst>
      <p:ext uri="{BB962C8B-B14F-4D97-AF65-F5344CB8AC3E}">
        <p14:creationId xmlns:p14="http://schemas.microsoft.com/office/powerpoint/2010/main" val="1023020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DAC76-8798-497A-AFF7-C6E305C63823}"/>
              </a:ext>
            </a:extLst>
          </p:cNvPr>
          <p:cNvSpPr>
            <a:spLocks noGrp="1"/>
          </p:cNvSpPr>
          <p:nvPr>
            <p:ph type="ctrTitle"/>
          </p:nvPr>
        </p:nvSpPr>
        <p:spPr/>
        <p:txBody>
          <a:bodyPr/>
          <a:lstStyle/>
          <a:p>
            <a:r>
              <a:rPr lang="en-GB" b="1" dirty="0"/>
              <a:t>Gratitude</a:t>
            </a:r>
          </a:p>
        </p:txBody>
      </p:sp>
      <p:sp>
        <p:nvSpPr>
          <p:cNvPr id="3" name="Subtitle 2">
            <a:extLst>
              <a:ext uri="{FF2B5EF4-FFF2-40B4-BE49-F238E27FC236}">
                <a16:creationId xmlns:a16="http://schemas.microsoft.com/office/drawing/2014/main" id="{D9DF90A8-0D05-402C-9951-19D469C8097D}"/>
              </a:ext>
            </a:extLst>
          </p:cNvPr>
          <p:cNvSpPr>
            <a:spLocks noGrp="1"/>
          </p:cNvSpPr>
          <p:nvPr>
            <p:ph type="subTitle" idx="1"/>
          </p:nvPr>
        </p:nvSpPr>
        <p:spPr/>
        <p:txBody>
          <a:bodyPr/>
          <a:lstStyle/>
          <a:p>
            <a:r>
              <a:rPr lang="en-GB" dirty="0"/>
              <a:t>What is it and why is it important?</a:t>
            </a:r>
          </a:p>
        </p:txBody>
      </p:sp>
    </p:spTree>
    <p:extLst>
      <p:ext uri="{BB962C8B-B14F-4D97-AF65-F5344CB8AC3E}">
        <p14:creationId xmlns:p14="http://schemas.microsoft.com/office/powerpoint/2010/main" val="1627688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1D10B-3127-44DA-B9AE-D2DC7AEAA1D0}"/>
              </a:ext>
            </a:extLst>
          </p:cNvPr>
          <p:cNvSpPr>
            <a:spLocks noGrp="1"/>
          </p:cNvSpPr>
          <p:nvPr>
            <p:ph type="title"/>
          </p:nvPr>
        </p:nvSpPr>
        <p:spPr/>
        <p:txBody>
          <a:bodyPr/>
          <a:lstStyle/>
          <a:p>
            <a:r>
              <a:rPr lang="en-GB" b="1" dirty="0">
                <a:latin typeface="+mn-lt"/>
              </a:rPr>
              <a:t>Gratitude is…</a:t>
            </a:r>
          </a:p>
        </p:txBody>
      </p:sp>
      <p:sp>
        <p:nvSpPr>
          <p:cNvPr id="3" name="Content Placeholder 2">
            <a:extLst>
              <a:ext uri="{FF2B5EF4-FFF2-40B4-BE49-F238E27FC236}">
                <a16:creationId xmlns:a16="http://schemas.microsoft.com/office/drawing/2014/main" id="{DD99D822-3571-438B-A7FC-D22DD3BC71BB}"/>
              </a:ext>
            </a:extLst>
          </p:cNvPr>
          <p:cNvSpPr>
            <a:spLocks noGrp="1"/>
          </p:cNvSpPr>
          <p:nvPr>
            <p:ph idx="1"/>
          </p:nvPr>
        </p:nvSpPr>
        <p:spPr/>
        <p:txBody>
          <a:bodyPr/>
          <a:lstStyle/>
          <a:p>
            <a:pPr marL="0" indent="0" algn="ctr">
              <a:buNone/>
            </a:pPr>
            <a:r>
              <a:rPr lang="en-GB" dirty="0"/>
              <a:t>‘…has been conceptualized as an emotion, a virtue, a moral sentiment, a motive, a coping response, a skill, and an attitude. It is all of these and more. Minimally, gratitude is an emotional response to a gift. It is the appreciation felt after one has been the beneficiary of an altruistic act’</a:t>
            </a:r>
          </a:p>
          <a:p>
            <a:pPr marL="0" indent="0" algn="r">
              <a:buNone/>
            </a:pPr>
            <a:r>
              <a:rPr lang="en-GB" sz="2000" dirty="0"/>
              <a:t>(Emmons &amp; Crumpler, 2000)</a:t>
            </a:r>
          </a:p>
        </p:txBody>
      </p:sp>
    </p:spTree>
    <p:extLst>
      <p:ext uri="{BB962C8B-B14F-4D97-AF65-F5344CB8AC3E}">
        <p14:creationId xmlns:p14="http://schemas.microsoft.com/office/powerpoint/2010/main" val="1485186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DF122-8C5E-4058-8BFF-39B7F70251DD}"/>
              </a:ext>
            </a:extLst>
          </p:cNvPr>
          <p:cNvSpPr>
            <a:spLocks noGrp="1"/>
          </p:cNvSpPr>
          <p:nvPr>
            <p:ph type="title"/>
          </p:nvPr>
        </p:nvSpPr>
        <p:spPr/>
        <p:txBody>
          <a:bodyPr/>
          <a:lstStyle/>
          <a:p>
            <a:endParaRPr lang="en-GB"/>
          </a:p>
        </p:txBody>
      </p:sp>
      <p:pic>
        <p:nvPicPr>
          <p:cNvPr id="7" name="Content Placeholder 6">
            <a:extLst>
              <a:ext uri="{FF2B5EF4-FFF2-40B4-BE49-F238E27FC236}">
                <a16:creationId xmlns:a16="http://schemas.microsoft.com/office/drawing/2014/main" id="{322EDF37-7A62-4E54-8953-D992625EA686}"/>
              </a:ext>
            </a:extLst>
          </p:cNvPr>
          <p:cNvPicPr>
            <a:picLocks noGrp="1" noChangeAspect="1"/>
          </p:cNvPicPr>
          <p:nvPr>
            <p:ph idx="1"/>
          </p:nvPr>
        </p:nvPicPr>
        <p:blipFill>
          <a:blip r:embed="rId3"/>
          <a:stretch>
            <a:fillRect/>
          </a:stretch>
        </p:blipFill>
        <p:spPr>
          <a:xfrm>
            <a:off x="838200" y="236071"/>
            <a:ext cx="10515600" cy="6370001"/>
          </a:xfrm>
          <a:prstGeom prst="rect">
            <a:avLst/>
          </a:prstGeom>
        </p:spPr>
      </p:pic>
    </p:spTree>
    <p:extLst>
      <p:ext uri="{BB962C8B-B14F-4D97-AF65-F5344CB8AC3E}">
        <p14:creationId xmlns:p14="http://schemas.microsoft.com/office/powerpoint/2010/main" val="3315693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D7840-0BF0-482C-8B4C-6D31B5DFB1E8}"/>
              </a:ext>
            </a:extLst>
          </p:cNvPr>
          <p:cNvSpPr>
            <a:spLocks noGrp="1"/>
          </p:cNvSpPr>
          <p:nvPr>
            <p:ph type="title"/>
          </p:nvPr>
        </p:nvSpPr>
        <p:spPr>
          <a:xfrm>
            <a:off x="648929" y="629266"/>
            <a:ext cx="3505495" cy="1622321"/>
          </a:xfrm>
        </p:spPr>
        <p:txBody>
          <a:bodyPr>
            <a:normAutofit/>
          </a:bodyPr>
          <a:lstStyle/>
          <a:p>
            <a:r>
              <a:rPr lang="en-GB" b="1">
                <a:latin typeface="+mn-lt"/>
              </a:rPr>
              <a:t>The attitude of gratitude…</a:t>
            </a:r>
            <a:endParaRPr lang="en-GB" b="1" dirty="0">
              <a:latin typeface="+mn-lt"/>
            </a:endParaRPr>
          </a:p>
        </p:txBody>
      </p:sp>
      <p:sp>
        <p:nvSpPr>
          <p:cNvPr id="3" name="Content Placeholder 2">
            <a:extLst>
              <a:ext uri="{FF2B5EF4-FFF2-40B4-BE49-F238E27FC236}">
                <a16:creationId xmlns:a16="http://schemas.microsoft.com/office/drawing/2014/main" id="{2BA18AA1-61AD-4EFB-AFA3-F94D09779063}"/>
              </a:ext>
            </a:extLst>
          </p:cNvPr>
          <p:cNvSpPr>
            <a:spLocks noGrp="1"/>
          </p:cNvSpPr>
          <p:nvPr>
            <p:ph idx="1"/>
          </p:nvPr>
        </p:nvSpPr>
        <p:spPr>
          <a:xfrm>
            <a:off x="648931" y="2438400"/>
            <a:ext cx="3505494" cy="3785419"/>
          </a:xfrm>
        </p:spPr>
        <p:txBody>
          <a:bodyPr>
            <a:normAutofit/>
          </a:bodyPr>
          <a:lstStyle/>
          <a:p>
            <a:pPr marL="0" indent="0">
              <a:buNone/>
            </a:pPr>
            <a:r>
              <a:rPr lang="en-GB" sz="2000"/>
              <a:t>‘Cultivate the habit of being grateful for every good thing that comes to you, and to give thanks continuously. And because all things have contributed to your advancement, you should include all things in your gratitude.’</a:t>
            </a:r>
          </a:p>
          <a:p>
            <a:pPr marL="0" indent="0">
              <a:buNone/>
            </a:pPr>
            <a:r>
              <a:rPr lang="en-GB" sz="2000"/>
              <a:t>Ralph Waldo Emerson</a:t>
            </a:r>
          </a:p>
        </p:txBody>
      </p:sp>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9BD08D4-47BB-476D-A875-F6CFB9AC58BC}"/>
              </a:ext>
            </a:extLst>
          </p:cNvPr>
          <p:cNvPicPr>
            <a:picLocks noChangeAspect="1"/>
          </p:cNvPicPr>
          <p:nvPr/>
        </p:nvPicPr>
        <p:blipFill>
          <a:blip r:embed="rId3"/>
          <a:stretch>
            <a:fillRect/>
          </a:stretch>
        </p:blipFill>
        <p:spPr>
          <a:xfrm>
            <a:off x="5405862" y="1418425"/>
            <a:ext cx="6019331" cy="4017903"/>
          </a:xfrm>
          <a:prstGeom prst="rect">
            <a:avLst/>
          </a:prstGeom>
          <a:effectLst/>
        </p:spPr>
      </p:pic>
    </p:spTree>
    <p:extLst>
      <p:ext uri="{BB962C8B-B14F-4D97-AF65-F5344CB8AC3E}">
        <p14:creationId xmlns:p14="http://schemas.microsoft.com/office/powerpoint/2010/main" val="2180346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35BB9-D2C5-48C4-A5A9-F195FD78D791}"/>
              </a:ext>
            </a:extLst>
          </p:cNvPr>
          <p:cNvSpPr>
            <a:spLocks noGrp="1"/>
          </p:cNvSpPr>
          <p:nvPr>
            <p:ph type="title"/>
          </p:nvPr>
        </p:nvSpPr>
        <p:spPr/>
        <p:txBody>
          <a:bodyPr/>
          <a:lstStyle/>
          <a:p>
            <a:endParaRPr lang="en-GB" dirty="0"/>
          </a:p>
        </p:txBody>
      </p:sp>
      <p:pic>
        <p:nvPicPr>
          <p:cNvPr id="4" name="Content Placeholder 3">
            <a:extLst>
              <a:ext uri="{FF2B5EF4-FFF2-40B4-BE49-F238E27FC236}">
                <a16:creationId xmlns:a16="http://schemas.microsoft.com/office/drawing/2014/main" id="{5B13D99D-94C8-4302-85CD-97049FC9132A}"/>
              </a:ext>
            </a:extLst>
          </p:cNvPr>
          <p:cNvPicPr>
            <a:picLocks noGrp="1" noChangeAspect="1"/>
          </p:cNvPicPr>
          <p:nvPr>
            <p:ph idx="1"/>
          </p:nvPr>
        </p:nvPicPr>
        <p:blipFill>
          <a:blip r:embed="rId3"/>
          <a:stretch>
            <a:fillRect/>
          </a:stretch>
        </p:blipFill>
        <p:spPr>
          <a:xfrm>
            <a:off x="8528763" y="0"/>
            <a:ext cx="3663237" cy="2911261"/>
          </a:xfrm>
          <a:prstGeom prst="rect">
            <a:avLst/>
          </a:prstGeom>
        </p:spPr>
      </p:pic>
      <p:pic>
        <p:nvPicPr>
          <p:cNvPr id="5" name="Picture 4">
            <a:extLst>
              <a:ext uri="{FF2B5EF4-FFF2-40B4-BE49-F238E27FC236}">
                <a16:creationId xmlns:a16="http://schemas.microsoft.com/office/drawing/2014/main" id="{4E23BA4B-423B-41C1-AEE7-220BCE208281}"/>
              </a:ext>
            </a:extLst>
          </p:cNvPr>
          <p:cNvPicPr>
            <a:picLocks noChangeAspect="1"/>
          </p:cNvPicPr>
          <p:nvPr/>
        </p:nvPicPr>
        <p:blipFill>
          <a:blip r:embed="rId4"/>
          <a:stretch>
            <a:fillRect/>
          </a:stretch>
        </p:blipFill>
        <p:spPr>
          <a:xfrm>
            <a:off x="0" y="0"/>
            <a:ext cx="4261426" cy="3273266"/>
          </a:xfrm>
          <a:prstGeom prst="rect">
            <a:avLst/>
          </a:prstGeom>
        </p:spPr>
      </p:pic>
      <p:pic>
        <p:nvPicPr>
          <p:cNvPr id="6" name="Picture 5">
            <a:extLst>
              <a:ext uri="{FF2B5EF4-FFF2-40B4-BE49-F238E27FC236}">
                <a16:creationId xmlns:a16="http://schemas.microsoft.com/office/drawing/2014/main" id="{8D5166E4-ECD5-46CB-801D-674C0B0F8DD4}"/>
              </a:ext>
            </a:extLst>
          </p:cNvPr>
          <p:cNvPicPr>
            <a:picLocks noChangeAspect="1"/>
          </p:cNvPicPr>
          <p:nvPr/>
        </p:nvPicPr>
        <p:blipFill>
          <a:blip r:embed="rId5"/>
          <a:stretch>
            <a:fillRect/>
          </a:stretch>
        </p:blipFill>
        <p:spPr>
          <a:xfrm>
            <a:off x="1359173" y="1463158"/>
            <a:ext cx="4547235" cy="3548420"/>
          </a:xfrm>
          <a:prstGeom prst="rect">
            <a:avLst/>
          </a:prstGeom>
        </p:spPr>
      </p:pic>
      <p:pic>
        <p:nvPicPr>
          <p:cNvPr id="7" name="Picture 6">
            <a:extLst>
              <a:ext uri="{FF2B5EF4-FFF2-40B4-BE49-F238E27FC236}">
                <a16:creationId xmlns:a16="http://schemas.microsoft.com/office/drawing/2014/main" id="{EB6C051F-BF0C-4DB9-99B6-14C047BDA732}"/>
              </a:ext>
            </a:extLst>
          </p:cNvPr>
          <p:cNvPicPr>
            <a:picLocks noChangeAspect="1"/>
          </p:cNvPicPr>
          <p:nvPr/>
        </p:nvPicPr>
        <p:blipFill>
          <a:blip r:embed="rId6"/>
          <a:stretch>
            <a:fillRect/>
          </a:stretch>
        </p:blipFill>
        <p:spPr>
          <a:xfrm>
            <a:off x="5303911" y="-3463"/>
            <a:ext cx="3485747" cy="4517712"/>
          </a:xfrm>
          <a:prstGeom prst="rect">
            <a:avLst/>
          </a:prstGeom>
        </p:spPr>
      </p:pic>
      <p:pic>
        <p:nvPicPr>
          <p:cNvPr id="8" name="Picture 7">
            <a:extLst>
              <a:ext uri="{FF2B5EF4-FFF2-40B4-BE49-F238E27FC236}">
                <a16:creationId xmlns:a16="http://schemas.microsoft.com/office/drawing/2014/main" id="{C1B0A031-E5D6-45E1-9348-35DDAC11D588}"/>
              </a:ext>
            </a:extLst>
          </p:cNvPr>
          <p:cNvPicPr>
            <a:picLocks noChangeAspect="1"/>
          </p:cNvPicPr>
          <p:nvPr/>
        </p:nvPicPr>
        <p:blipFill>
          <a:blip r:embed="rId7"/>
          <a:stretch>
            <a:fillRect/>
          </a:stretch>
        </p:blipFill>
        <p:spPr>
          <a:xfrm>
            <a:off x="3438525" y="3429000"/>
            <a:ext cx="4051533" cy="3446145"/>
          </a:xfrm>
          <a:prstGeom prst="rect">
            <a:avLst/>
          </a:prstGeom>
        </p:spPr>
      </p:pic>
      <p:pic>
        <p:nvPicPr>
          <p:cNvPr id="9" name="Picture 8">
            <a:extLst>
              <a:ext uri="{FF2B5EF4-FFF2-40B4-BE49-F238E27FC236}">
                <a16:creationId xmlns:a16="http://schemas.microsoft.com/office/drawing/2014/main" id="{C57CA8CF-8DB4-45E7-9E7B-0D4012EEED8C}"/>
              </a:ext>
            </a:extLst>
          </p:cNvPr>
          <p:cNvPicPr>
            <a:picLocks noChangeAspect="1"/>
          </p:cNvPicPr>
          <p:nvPr/>
        </p:nvPicPr>
        <p:blipFill>
          <a:blip r:embed="rId8"/>
          <a:stretch>
            <a:fillRect/>
          </a:stretch>
        </p:blipFill>
        <p:spPr>
          <a:xfrm>
            <a:off x="0" y="4276725"/>
            <a:ext cx="3438525" cy="2581275"/>
          </a:xfrm>
          <a:prstGeom prst="rect">
            <a:avLst/>
          </a:prstGeom>
        </p:spPr>
      </p:pic>
      <p:pic>
        <p:nvPicPr>
          <p:cNvPr id="10" name="Picture 9">
            <a:extLst>
              <a:ext uri="{FF2B5EF4-FFF2-40B4-BE49-F238E27FC236}">
                <a16:creationId xmlns:a16="http://schemas.microsoft.com/office/drawing/2014/main" id="{42092475-37E8-4409-92C0-7165E4894CDA}"/>
              </a:ext>
            </a:extLst>
          </p:cNvPr>
          <p:cNvPicPr>
            <a:picLocks noChangeAspect="1"/>
          </p:cNvPicPr>
          <p:nvPr/>
        </p:nvPicPr>
        <p:blipFill>
          <a:blip r:embed="rId9"/>
          <a:stretch>
            <a:fillRect/>
          </a:stretch>
        </p:blipFill>
        <p:spPr>
          <a:xfrm>
            <a:off x="7349490" y="4074705"/>
            <a:ext cx="4842510" cy="2837242"/>
          </a:xfrm>
          <a:prstGeom prst="rect">
            <a:avLst/>
          </a:prstGeom>
        </p:spPr>
      </p:pic>
      <p:pic>
        <p:nvPicPr>
          <p:cNvPr id="11" name="Picture 10">
            <a:extLst>
              <a:ext uri="{FF2B5EF4-FFF2-40B4-BE49-F238E27FC236}">
                <a16:creationId xmlns:a16="http://schemas.microsoft.com/office/drawing/2014/main" id="{93B323AF-440C-4344-BF7D-C761ACAF67FD}"/>
              </a:ext>
            </a:extLst>
          </p:cNvPr>
          <p:cNvPicPr>
            <a:picLocks noChangeAspect="1"/>
          </p:cNvPicPr>
          <p:nvPr/>
        </p:nvPicPr>
        <p:blipFill>
          <a:blip r:embed="rId10"/>
          <a:stretch>
            <a:fillRect/>
          </a:stretch>
        </p:blipFill>
        <p:spPr>
          <a:xfrm>
            <a:off x="8789658" y="1993974"/>
            <a:ext cx="3467156" cy="2571750"/>
          </a:xfrm>
          <a:prstGeom prst="rect">
            <a:avLst/>
          </a:prstGeom>
        </p:spPr>
      </p:pic>
    </p:spTree>
    <p:extLst>
      <p:ext uri="{BB962C8B-B14F-4D97-AF65-F5344CB8AC3E}">
        <p14:creationId xmlns:p14="http://schemas.microsoft.com/office/powerpoint/2010/main" val="2522479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66E3013A172D428DCC8EFB2E9F31DB" ma:contentTypeVersion="9" ma:contentTypeDescription="Create a new document." ma:contentTypeScope="" ma:versionID="4efb92c821f2f1d704bdc2ee27a53fbf">
  <xsd:schema xmlns:xsd="http://www.w3.org/2001/XMLSchema" xmlns:xs="http://www.w3.org/2001/XMLSchema" xmlns:p="http://schemas.microsoft.com/office/2006/metadata/properties" xmlns:ns2="f351c598-326b-41f4-b78c-1b6b9d93444a" targetNamespace="http://schemas.microsoft.com/office/2006/metadata/properties" ma:root="true" ma:fieldsID="dc9e9a865c4a82abf383ff3ce6d4cf25" ns2:_="">
    <xsd:import namespace="f351c598-326b-41f4-b78c-1b6b9d93444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c598-326b-41f4-b78c-1b6b9d934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7E04ABD-46F0-4773-BD07-4A4731E27240}"/>
</file>

<file path=customXml/itemProps2.xml><?xml version="1.0" encoding="utf-8"?>
<ds:datastoreItem xmlns:ds="http://schemas.openxmlformats.org/officeDocument/2006/customXml" ds:itemID="{AD70D711-A652-4FDD-A63A-350D5C42AD24}"/>
</file>

<file path=customXml/itemProps3.xml><?xml version="1.0" encoding="utf-8"?>
<ds:datastoreItem xmlns:ds="http://schemas.openxmlformats.org/officeDocument/2006/customXml" ds:itemID="{B4E750E7-EF4F-4A0A-96C4-3AF11BFF2746}"/>
</file>

<file path=docProps/app.xml><?xml version="1.0" encoding="utf-8"?>
<Properties xmlns="http://schemas.openxmlformats.org/officeDocument/2006/extended-properties" xmlns:vt="http://schemas.openxmlformats.org/officeDocument/2006/docPropsVTypes">
  <TotalTime>203</TotalTime>
  <Words>806</Words>
  <Application>Microsoft Office PowerPoint</Application>
  <PresentationFormat>Widescreen</PresentationFormat>
  <Paragraphs>32</Paragraphs>
  <Slides>5</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Gratitude</vt:lpstr>
      <vt:lpstr>Gratitude is…</vt:lpstr>
      <vt:lpstr>PowerPoint Presentation</vt:lpstr>
      <vt:lpstr>The attitude of gratitude…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Gratitude</dc:title>
  <dc:creator>COOPER, Rachel</dc:creator>
  <cp:lastModifiedBy>COOPER, Rachel</cp:lastModifiedBy>
  <cp:revision>4</cp:revision>
  <dcterms:created xsi:type="dcterms:W3CDTF">2021-10-12T09:26:10Z</dcterms:created>
  <dcterms:modified xsi:type="dcterms:W3CDTF">2021-10-12T12:50:04Z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0x010100A766E3013A172D428DCC8EFB2E9F31DB</vt:lpwstr>
  </property>
</Properties>
</file>