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8.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5654" autoAdjust="0"/>
  </p:normalViewPr>
  <p:slideViewPr>
    <p:cSldViewPr snapToGrid="0">
      <p:cViewPr varScale="1">
        <p:scale>
          <a:sx n="89" d="100"/>
          <a:sy n="89" d="100"/>
        </p:scale>
        <p:origin x="1420"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17"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customXml" Target="../customXml/item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79F12F-9589-4D38-B951-1C1F33958C32}" type="datetimeFigureOut">
              <a:rPr lang="en-GB" smtClean="0"/>
              <a:t>10/09/2021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AB8D1F-2397-4FA0-8216-DE5394C22358}" type="slidenum">
              <a:rPr lang="en-GB" smtClean="0"/>
              <a:t>‹#›</a:t>
            </a:fld>
            <a:endParaRPr lang="en-GB"/>
          </a:p>
        </p:txBody>
      </p:sp>
    </p:spTree>
    <p:extLst>
      <p:ext uri="{BB962C8B-B14F-4D97-AF65-F5344CB8AC3E}">
        <p14:creationId xmlns:p14="http://schemas.microsoft.com/office/powerpoint/2010/main" val="20835684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Self awareness is ability</a:t>
            </a:r>
            <a:r>
              <a:rPr lang="en-GB" baseline="0" dirty="0" smtClean="0"/>
              <a:t> to see our personal thoughts, desires and behaviours.</a:t>
            </a:r>
          </a:p>
          <a:p>
            <a:r>
              <a:rPr lang="en-GB" baseline="0" dirty="0" smtClean="0"/>
              <a:t>We are only able to control and express our thoughts and emotions appropriately if we are aware of them.</a:t>
            </a:r>
          </a:p>
          <a:p>
            <a:r>
              <a:rPr lang="en-GB" baseline="0" dirty="0" smtClean="0"/>
              <a:t>SO how do we do this? There are models or tools that we can use to develop our self-awareness and enable us to be more authentic in our communications with ourselves and others. </a:t>
            </a:r>
          </a:p>
          <a:p>
            <a:r>
              <a:rPr lang="en-GB" baseline="0" dirty="0" smtClean="0"/>
              <a:t>One tool that can be useful is the Johari Model.</a:t>
            </a:r>
            <a:endParaRPr lang="en-GB" dirty="0"/>
          </a:p>
        </p:txBody>
      </p:sp>
      <p:sp>
        <p:nvSpPr>
          <p:cNvPr id="4" name="Slide Number Placeholder 3"/>
          <p:cNvSpPr>
            <a:spLocks noGrp="1"/>
          </p:cNvSpPr>
          <p:nvPr>
            <p:ph type="sldNum" sz="quarter" idx="10"/>
          </p:nvPr>
        </p:nvSpPr>
        <p:spPr/>
        <p:txBody>
          <a:bodyPr/>
          <a:lstStyle/>
          <a:p>
            <a:fld id="{E4AB8D1F-2397-4FA0-8216-DE5394C22358}" type="slidenum">
              <a:rPr lang="en-GB" smtClean="0"/>
              <a:t>2</a:t>
            </a:fld>
            <a:endParaRPr lang="en-GB"/>
          </a:p>
        </p:txBody>
      </p:sp>
    </p:spTree>
    <p:extLst>
      <p:ext uri="{BB962C8B-B14F-4D97-AF65-F5344CB8AC3E}">
        <p14:creationId xmlns:p14="http://schemas.microsoft.com/office/powerpoint/2010/main" val="22251118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model was developed by Joseph </a:t>
            </a:r>
            <a:r>
              <a:rPr lang="en-GB" dirty="0" err="1" smtClean="0"/>
              <a:t>Luft</a:t>
            </a:r>
            <a:r>
              <a:rPr lang="en-GB" dirty="0" smtClean="0"/>
              <a:t> and Harrington Ingram in 1955. </a:t>
            </a:r>
          </a:p>
          <a:p>
            <a:r>
              <a:rPr lang="en-GB" dirty="0" smtClean="0"/>
              <a:t>They identified</a:t>
            </a:r>
            <a:r>
              <a:rPr lang="en-GB" baseline="0" dirty="0" smtClean="0"/>
              <a:t> four areas that we should focus on and consider to develop our self-awareness. Two of these areas relate to ourselves and two to others.</a:t>
            </a:r>
          </a:p>
          <a:p>
            <a:r>
              <a:rPr lang="en-GB" baseline="0" dirty="0" smtClean="0"/>
              <a:t>Each of these areas provides us with a window into ourselves, hence the Johari Window.</a:t>
            </a:r>
            <a:endParaRPr lang="en-GB" dirty="0"/>
          </a:p>
        </p:txBody>
      </p:sp>
      <p:sp>
        <p:nvSpPr>
          <p:cNvPr id="4" name="Slide Number Placeholder 3"/>
          <p:cNvSpPr>
            <a:spLocks noGrp="1"/>
          </p:cNvSpPr>
          <p:nvPr>
            <p:ph type="sldNum" sz="quarter" idx="10"/>
          </p:nvPr>
        </p:nvSpPr>
        <p:spPr/>
        <p:txBody>
          <a:bodyPr/>
          <a:lstStyle/>
          <a:p>
            <a:fld id="{E4AB8D1F-2397-4FA0-8216-DE5394C22358}" type="slidenum">
              <a:rPr lang="en-GB" smtClean="0"/>
              <a:t>3</a:t>
            </a:fld>
            <a:endParaRPr lang="en-GB"/>
          </a:p>
        </p:txBody>
      </p:sp>
    </p:spTree>
    <p:extLst>
      <p:ext uri="{BB962C8B-B14F-4D97-AF65-F5344CB8AC3E}">
        <p14:creationId xmlns:p14="http://schemas.microsoft.com/office/powerpoint/2010/main" val="38941767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open self is also referred to as the ‘I know,</a:t>
            </a:r>
            <a:r>
              <a:rPr lang="en-GB" baseline="0" dirty="0" smtClean="0"/>
              <a:t> you know’ window. This includes all the things that you know about yourself and the things that you are happy to communicate and share with others. This could be that you enjoy cycling, your favourite food is pizza, you have children, you are training to be a teacher. These are the things that you know and understand about yourself and you happily share with friends, family and maybe even casual acquaintances. These are the parts of you that you are fully aware of and are happy to share with the world.</a:t>
            </a:r>
            <a:endParaRPr lang="en-GB" dirty="0"/>
          </a:p>
        </p:txBody>
      </p:sp>
      <p:sp>
        <p:nvSpPr>
          <p:cNvPr id="4" name="Slide Number Placeholder 3"/>
          <p:cNvSpPr>
            <a:spLocks noGrp="1"/>
          </p:cNvSpPr>
          <p:nvPr>
            <p:ph type="sldNum" sz="quarter" idx="10"/>
          </p:nvPr>
        </p:nvSpPr>
        <p:spPr/>
        <p:txBody>
          <a:bodyPr/>
          <a:lstStyle/>
          <a:p>
            <a:fld id="{E4AB8D1F-2397-4FA0-8216-DE5394C22358}" type="slidenum">
              <a:rPr lang="en-GB" smtClean="0"/>
              <a:t>4</a:t>
            </a:fld>
            <a:endParaRPr lang="en-GB"/>
          </a:p>
        </p:txBody>
      </p:sp>
    </p:spTree>
    <p:extLst>
      <p:ext uri="{BB962C8B-B14F-4D97-AF65-F5344CB8AC3E}">
        <p14:creationId xmlns:p14="http://schemas.microsoft.com/office/powerpoint/2010/main" val="4111973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hidden self refers</a:t>
            </a:r>
            <a:r>
              <a:rPr lang="en-GB" baseline="0" dirty="0" smtClean="0"/>
              <a:t> to the parts of yourself that you know and are aware of but other don’t know about you. </a:t>
            </a:r>
          </a:p>
          <a:p>
            <a:r>
              <a:rPr lang="en-GB" baseline="0" dirty="0" smtClean="0"/>
              <a:t>This could relate to something that you have done in your past that you don’t want people to know about, something that you are embarrassed about or feel you may be judged for.</a:t>
            </a:r>
          </a:p>
          <a:p>
            <a:r>
              <a:rPr lang="en-GB" baseline="0" dirty="0" smtClean="0"/>
              <a:t>It could also relate to your hopes and dreams, these may not be shared because you fear that others may laugh or suggest that you are incapable of achieving these things. </a:t>
            </a:r>
          </a:p>
          <a:p>
            <a:r>
              <a:rPr lang="en-GB" baseline="0" dirty="0" smtClean="0"/>
              <a:t>Over time this are may reduce and the open self may increase. As you develop stronger friendships you may share more information with people, strengthening the links that you have with them.</a:t>
            </a:r>
            <a:endParaRPr lang="en-GB" dirty="0"/>
          </a:p>
        </p:txBody>
      </p:sp>
      <p:sp>
        <p:nvSpPr>
          <p:cNvPr id="4" name="Slide Number Placeholder 3"/>
          <p:cNvSpPr>
            <a:spLocks noGrp="1"/>
          </p:cNvSpPr>
          <p:nvPr>
            <p:ph type="sldNum" sz="quarter" idx="10"/>
          </p:nvPr>
        </p:nvSpPr>
        <p:spPr/>
        <p:txBody>
          <a:bodyPr/>
          <a:lstStyle/>
          <a:p>
            <a:fld id="{E4AB8D1F-2397-4FA0-8216-DE5394C22358}" type="slidenum">
              <a:rPr lang="en-GB" smtClean="0"/>
              <a:t>5</a:t>
            </a:fld>
            <a:endParaRPr lang="en-GB"/>
          </a:p>
        </p:txBody>
      </p:sp>
    </p:spTree>
    <p:extLst>
      <p:ext uri="{BB962C8B-B14F-4D97-AF65-F5344CB8AC3E}">
        <p14:creationId xmlns:p14="http://schemas.microsoft.com/office/powerpoint/2010/main" val="16107238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Your blind spot relates to</a:t>
            </a:r>
            <a:r>
              <a:rPr lang="en-GB" baseline="0" dirty="0" smtClean="0"/>
              <a:t> the things that you cannot see about yourself but others can see. These can be positive and negative attributes and learning what they are can help us to grow.</a:t>
            </a:r>
          </a:p>
          <a:p>
            <a:r>
              <a:rPr lang="en-GB" baseline="0" dirty="0" smtClean="0"/>
              <a:t>It might be that we cannot see our own kindness and generosity but it is seen and appreciated by others. It may be that we are impatient and become agitated quickly.</a:t>
            </a:r>
          </a:p>
          <a:p>
            <a:r>
              <a:rPr lang="en-GB" baseline="0" dirty="0" smtClean="0"/>
              <a:t>By asking others for feedback we can learn about ourselves and this can support not only our self-awareness but enable us to grow. If we become aware of our own impatience we can alter our behaviour when we recognise it in ourselves, helping us to manage ourselves better.</a:t>
            </a:r>
          </a:p>
          <a:p>
            <a:r>
              <a:rPr lang="en-GB" baseline="0" dirty="0" smtClean="0"/>
              <a:t>Again this area can decrease over time as we ask for feedback from others.</a:t>
            </a:r>
            <a:endParaRPr lang="en-GB" dirty="0"/>
          </a:p>
        </p:txBody>
      </p:sp>
      <p:sp>
        <p:nvSpPr>
          <p:cNvPr id="4" name="Slide Number Placeholder 3"/>
          <p:cNvSpPr>
            <a:spLocks noGrp="1"/>
          </p:cNvSpPr>
          <p:nvPr>
            <p:ph type="sldNum" sz="quarter" idx="10"/>
          </p:nvPr>
        </p:nvSpPr>
        <p:spPr/>
        <p:txBody>
          <a:bodyPr/>
          <a:lstStyle/>
          <a:p>
            <a:fld id="{E4AB8D1F-2397-4FA0-8216-DE5394C22358}" type="slidenum">
              <a:rPr lang="en-GB" smtClean="0"/>
              <a:t>6</a:t>
            </a:fld>
            <a:endParaRPr lang="en-GB"/>
          </a:p>
        </p:txBody>
      </p:sp>
    </p:spTree>
    <p:extLst>
      <p:ext uri="{BB962C8B-B14F-4D97-AF65-F5344CB8AC3E}">
        <p14:creationId xmlns:p14="http://schemas.microsoft.com/office/powerpoint/2010/main" val="22567604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window links to new</a:t>
            </a:r>
            <a:r>
              <a:rPr lang="en-GB" baseline="0" dirty="0" smtClean="0"/>
              <a:t> experiences that we may have. </a:t>
            </a:r>
          </a:p>
          <a:p>
            <a:r>
              <a:rPr lang="en-GB" baseline="0" dirty="0" smtClean="0"/>
              <a:t>There are things about ourselves that we do not know and at this point in time others do not know.</a:t>
            </a:r>
          </a:p>
          <a:p>
            <a:r>
              <a:rPr lang="en-GB" baseline="0" dirty="0" smtClean="0"/>
              <a:t>If you have never been on an aeroplane you don’t know if you enjoy flying or not, and neither do those people we interact with. Once you have taken your first flight you will have new information about yourself, you may share this with others so this then feeds into the open area.</a:t>
            </a:r>
          </a:p>
          <a:p>
            <a:r>
              <a:rPr lang="en-GB" baseline="0" dirty="0" smtClean="0"/>
              <a:t>Similarly you may just be learning about whether you will enjoy teaching, if you feel you are able to plan a lesson or control a classroom.</a:t>
            </a:r>
          </a:p>
          <a:p>
            <a:r>
              <a:rPr lang="en-GB" baseline="0" dirty="0" smtClean="0"/>
              <a:t>As you learn through these new experiences you will learn about yourself.</a:t>
            </a:r>
          </a:p>
        </p:txBody>
      </p:sp>
      <p:sp>
        <p:nvSpPr>
          <p:cNvPr id="4" name="Slide Number Placeholder 3"/>
          <p:cNvSpPr>
            <a:spLocks noGrp="1"/>
          </p:cNvSpPr>
          <p:nvPr>
            <p:ph type="sldNum" sz="quarter" idx="10"/>
          </p:nvPr>
        </p:nvSpPr>
        <p:spPr/>
        <p:txBody>
          <a:bodyPr/>
          <a:lstStyle/>
          <a:p>
            <a:fld id="{E4AB8D1F-2397-4FA0-8216-DE5394C22358}" type="slidenum">
              <a:rPr lang="en-GB" smtClean="0"/>
              <a:t>7</a:t>
            </a:fld>
            <a:endParaRPr lang="en-GB"/>
          </a:p>
        </p:txBody>
      </p:sp>
    </p:spTree>
    <p:extLst>
      <p:ext uri="{BB962C8B-B14F-4D97-AF65-F5344CB8AC3E}">
        <p14:creationId xmlns:p14="http://schemas.microsoft.com/office/powerpoint/2010/main" val="6481785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a:t>
            </a:r>
            <a:r>
              <a:rPr lang="en-GB" baseline="0" dirty="0" smtClean="0"/>
              <a:t> will find a link to a blank Johari Window </a:t>
            </a:r>
            <a:r>
              <a:rPr lang="en-GB" baseline="0" dirty="0" err="1" smtClean="0"/>
              <a:t>proforma</a:t>
            </a:r>
            <a:r>
              <a:rPr lang="en-GB" baseline="0" dirty="0" smtClean="0"/>
              <a:t>. </a:t>
            </a:r>
          </a:p>
          <a:p>
            <a:r>
              <a:rPr lang="en-GB" baseline="0" dirty="0" smtClean="0"/>
              <a:t>Spend some time this week completing the open self and hidden self boxes. Take some time to ask friends or family to provide you with some information for the blind spot window. Try to embrace the feedback that you receive, what can you learn about yourself from this?</a:t>
            </a:r>
          </a:p>
          <a:p>
            <a:r>
              <a:rPr lang="en-GB" baseline="0" dirty="0" smtClean="0"/>
              <a:t>Once you start to become aware of yourself your level of self-awareness </a:t>
            </a:r>
            <a:r>
              <a:rPr lang="en-GB" baseline="0" smtClean="0"/>
              <a:t>will increase.</a:t>
            </a:r>
            <a:endParaRPr lang="en-GB"/>
          </a:p>
        </p:txBody>
      </p:sp>
      <p:sp>
        <p:nvSpPr>
          <p:cNvPr id="4" name="Slide Number Placeholder 3"/>
          <p:cNvSpPr>
            <a:spLocks noGrp="1"/>
          </p:cNvSpPr>
          <p:nvPr>
            <p:ph type="sldNum" sz="quarter" idx="10"/>
          </p:nvPr>
        </p:nvSpPr>
        <p:spPr/>
        <p:txBody>
          <a:bodyPr/>
          <a:lstStyle/>
          <a:p>
            <a:fld id="{E4AB8D1F-2397-4FA0-8216-DE5394C22358}" type="slidenum">
              <a:rPr lang="en-GB" smtClean="0"/>
              <a:t>8</a:t>
            </a:fld>
            <a:endParaRPr lang="en-GB"/>
          </a:p>
        </p:txBody>
      </p:sp>
    </p:spTree>
    <p:extLst>
      <p:ext uri="{BB962C8B-B14F-4D97-AF65-F5344CB8AC3E}">
        <p14:creationId xmlns:p14="http://schemas.microsoft.com/office/powerpoint/2010/main" val="42389772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FB44ACD-2A79-4A1B-86AE-9D458E725F7D}" type="datetimeFigureOut">
              <a:rPr lang="en-GB" smtClean="0"/>
              <a:t>10/09/2021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87D67F8-0A6F-4822-BBFA-8B478BDB9D4E}" type="slidenum">
              <a:rPr lang="en-GB" smtClean="0"/>
              <a:t>‹#›</a:t>
            </a:fld>
            <a:endParaRPr lang="en-GB"/>
          </a:p>
        </p:txBody>
      </p:sp>
    </p:spTree>
    <p:extLst>
      <p:ext uri="{BB962C8B-B14F-4D97-AF65-F5344CB8AC3E}">
        <p14:creationId xmlns:p14="http://schemas.microsoft.com/office/powerpoint/2010/main" val="19514994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FB44ACD-2A79-4A1B-86AE-9D458E725F7D}" type="datetimeFigureOut">
              <a:rPr lang="en-GB" smtClean="0"/>
              <a:t>10/09/2021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87D67F8-0A6F-4822-BBFA-8B478BDB9D4E}" type="slidenum">
              <a:rPr lang="en-GB" smtClean="0"/>
              <a:t>‹#›</a:t>
            </a:fld>
            <a:endParaRPr lang="en-GB"/>
          </a:p>
        </p:txBody>
      </p:sp>
    </p:spTree>
    <p:extLst>
      <p:ext uri="{BB962C8B-B14F-4D97-AF65-F5344CB8AC3E}">
        <p14:creationId xmlns:p14="http://schemas.microsoft.com/office/powerpoint/2010/main" val="50934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FB44ACD-2A79-4A1B-86AE-9D458E725F7D}" type="datetimeFigureOut">
              <a:rPr lang="en-GB" smtClean="0"/>
              <a:t>10/09/2021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87D67F8-0A6F-4822-BBFA-8B478BDB9D4E}" type="slidenum">
              <a:rPr lang="en-GB" smtClean="0"/>
              <a:t>‹#›</a:t>
            </a:fld>
            <a:endParaRPr lang="en-GB"/>
          </a:p>
        </p:txBody>
      </p:sp>
    </p:spTree>
    <p:extLst>
      <p:ext uri="{BB962C8B-B14F-4D97-AF65-F5344CB8AC3E}">
        <p14:creationId xmlns:p14="http://schemas.microsoft.com/office/powerpoint/2010/main" val="2955947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FB44ACD-2A79-4A1B-86AE-9D458E725F7D}" type="datetimeFigureOut">
              <a:rPr lang="en-GB" smtClean="0"/>
              <a:t>10/09/2021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87D67F8-0A6F-4822-BBFA-8B478BDB9D4E}" type="slidenum">
              <a:rPr lang="en-GB" smtClean="0"/>
              <a:t>‹#›</a:t>
            </a:fld>
            <a:endParaRPr lang="en-GB"/>
          </a:p>
        </p:txBody>
      </p:sp>
    </p:spTree>
    <p:extLst>
      <p:ext uri="{BB962C8B-B14F-4D97-AF65-F5344CB8AC3E}">
        <p14:creationId xmlns:p14="http://schemas.microsoft.com/office/powerpoint/2010/main" val="13552897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FB44ACD-2A79-4A1B-86AE-9D458E725F7D}" type="datetimeFigureOut">
              <a:rPr lang="en-GB" smtClean="0"/>
              <a:t>10/09/2021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87D67F8-0A6F-4822-BBFA-8B478BDB9D4E}" type="slidenum">
              <a:rPr lang="en-GB" smtClean="0"/>
              <a:t>‹#›</a:t>
            </a:fld>
            <a:endParaRPr lang="en-GB"/>
          </a:p>
        </p:txBody>
      </p:sp>
    </p:spTree>
    <p:extLst>
      <p:ext uri="{BB962C8B-B14F-4D97-AF65-F5344CB8AC3E}">
        <p14:creationId xmlns:p14="http://schemas.microsoft.com/office/powerpoint/2010/main" val="534696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FB44ACD-2A79-4A1B-86AE-9D458E725F7D}" type="datetimeFigureOut">
              <a:rPr lang="en-GB" smtClean="0"/>
              <a:t>10/09/2021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87D67F8-0A6F-4822-BBFA-8B478BDB9D4E}" type="slidenum">
              <a:rPr lang="en-GB" smtClean="0"/>
              <a:t>‹#›</a:t>
            </a:fld>
            <a:endParaRPr lang="en-GB"/>
          </a:p>
        </p:txBody>
      </p:sp>
    </p:spTree>
    <p:extLst>
      <p:ext uri="{BB962C8B-B14F-4D97-AF65-F5344CB8AC3E}">
        <p14:creationId xmlns:p14="http://schemas.microsoft.com/office/powerpoint/2010/main" val="2590786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FB44ACD-2A79-4A1B-86AE-9D458E725F7D}" type="datetimeFigureOut">
              <a:rPr lang="en-GB" smtClean="0"/>
              <a:t>10/09/2021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87D67F8-0A6F-4822-BBFA-8B478BDB9D4E}" type="slidenum">
              <a:rPr lang="en-GB" smtClean="0"/>
              <a:t>‹#›</a:t>
            </a:fld>
            <a:endParaRPr lang="en-GB"/>
          </a:p>
        </p:txBody>
      </p:sp>
    </p:spTree>
    <p:extLst>
      <p:ext uri="{BB962C8B-B14F-4D97-AF65-F5344CB8AC3E}">
        <p14:creationId xmlns:p14="http://schemas.microsoft.com/office/powerpoint/2010/main" val="10275584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FB44ACD-2A79-4A1B-86AE-9D458E725F7D}" type="datetimeFigureOut">
              <a:rPr lang="en-GB" smtClean="0"/>
              <a:t>10/09/2021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87D67F8-0A6F-4822-BBFA-8B478BDB9D4E}" type="slidenum">
              <a:rPr lang="en-GB" smtClean="0"/>
              <a:t>‹#›</a:t>
            </a:fld>
            <a:endParaRPr lang="en-GB"/>
          </a:p>
        </p:txBody>
      </p:sp>
    </p:spTree>
    <p:extLst>
      <p:ext uri="{BB962C8B-B14F-4D97-AF65-F5344CB8AC3E}">
        <p14:creationId xmlns:p14="http://schemas.microsoft.com/office/powerpoint/2010/main" val="34740670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B44ACD-2A79-4A1B-86AE-9D458E725F7D}" type="datetimeFigureOut">
              <a:rPr lang="en-GB" smtClean="0"/>
              <a:t>10/09/2021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87D67F8-0A6F-4822-BBFA-8B478BDB9D4E}" type="slidenum">
              <a:rPr lang="en-GB" smtClean="0"/>
              <a:t>‹#›</a:t>
            </a:fld>
            <a:endParaRPr lang="en-GB"/>
          </a:p>
        </p:txBody>
      </p:sp>
    </p:spTree>
    <p:extLst>
      <p:ext uri="{BB962C8B-B14F-4D97-AF65-F5344CB8AC3E}">
        <p14:creationId xmlns:p14="http://schemas.microsoft.com/office/powerpoint/2010/main" val="21236386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FB44ACD-2A79-4A1B-86AE-9D458E725F7D}" type="datetimeFigureOut">
              <a:rPr lang="en-GB" smtClean="0"/>
              <a:t>10/09/2021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87D67F8-0A6F-4822-BBFA-8B478BDB9D4E}" type="slidenum">
              <a:rPr lang="en-GB" smtClean="0"/>
              <a:t>‹#›</a:t>
            </a:fld>
            <a:endParaRPr lang="en-GB"/>
          </a:p>
        </p:txBody>
      </p:sp>
    </p:spTree>
    <p:extLst>
      <p:ext uri="{BB962C8B-B14F-4D97-AF65-F5344CB8AC3E}">
        <p14:creationId xmlns:p14="http://schemas.microsoft.com/office/powerpoint/2010/main" val="19618739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FB44ACD-2A79-4A1B-86AE-9D458E725F7D}" type="datetimeFigureOut">
              <a:rPr lang="en-GB" smtClean="0"/>
              <a:t>10/09/2021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87D67F8-0A6F-4822-BBFA-8B478BDB9D4E}" type="slidenum">
              <a:rPr lang="en-GB" smtClean="0"/>
              <a:t>‹#›</a:t>
            </a:fld>
            <a:endParaRPr lang="en-GB"/>
          </a:p>
        </p:txBody>
      </p:sp>
    </p:spTree>
    <p:extLst>
      <p:ext uri="{BB962C8B-B14F-4D97-AF65-F5344CB8AC3E}">
        <p14:creationId xmlns:p14="http://schemas.microsoft.com/office/powerpoint/2010/main" val="2102715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B44ACD-2A79-4A1B-86AE-9D458E725F7D}" type="datetimeFigureOut">
              <a:rPr lang="en-GB" smtClean="0"/>
              <a:t>10/09/2021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7D67F8-0A6F-4822-BBFA-8B478BDB9D4E}" type="slidenum">
              <a:rPr lang="en-GB" smtClean="0"/>
              <a:t>‹#›</a:t>
            </a:fld>
            <a:endParaRPr lang="en-GB"/>
          </a:p>
        </p:txBody>
      </p:sp>
    </p:spTree>
    <p:extLst>
      <p:ext uri="{BB962C8B-B14F-4D97-AF65-F5344CB8AC3E}">
        <p14:creationId xmlns:p14="http://schemas.microsoft.com/office/powerpoint/2010/main" val="79485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dirty="0" smtClean="0"/>
              <a:t>Self-Management</a:t>
            </a:r>
            <a:endParaRPr lang="en-GB" b="1" dirty="0"/>
          </a:p>
        </p:txBody>
      </p:sp>
      <p:sp>
        <p:nvSpPr>
          <p:cNvPr id="3" name="Subtitle 2"/>
          <p:cNvSpPr>
            <a:spLocks noGrp="1"/>
          </p:cNvSpPr>
          <p:nvPr>
            <p:ph type="subTitle" idx="1"/>
          </p:nvPr>
        </p:nvSpPr>
        <p:spPr/>
        <p:txBody>
          <a:bodyPr/>
          <a:lstStyle/>
          <a:p>
            <a:r>
              <a:rPr lang="en-GB" dirty="0" smtClean="0"/>
              <a:t>Self-Awareness</a:t>
            </a:r>
          </a:p>
          <a:p>
            <a:endParaRPr lang="en-GB" dirty="0"/>
          </a:p>
        </p:txBody>
      </p:sp>
    </p:spTree>
    <p:extLst>
      <p:ext uri="{BB962C8B-B14F-4D97-AF65-F5344CB8AC3E}">
        <p14:creationId xmlns:p14="http://schemas.microsoft.com/office/powerpoint/2010/main" val="19423710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291" y="365125"/>
            <a:ext cx="11296073" cy="1750002"/>
          </a:xfrm>
        </p:spPr>
        <p:txBody>
          <a:bodyPr>
            <a:normAutofit/>
          </a:bodyPr>
          <a:lstStyle/>
          <a:p>
            <a:pPr algn="ctr"/>
            <a:r>
              <a:rPr lang="en-GB" sz="5400" b="1" dirty="0" smtClean="0"/>
              <a:t>What is self-awareness and why does it matter????????</a:t>
            </a:r>
            <a:endParaRPr lang="en-GB" sz="5400" b="1" dirty="0"/>
          </a:p>
        </p:txBody>
      </p:sp>
      <p:pic>
        <p:nvPicPr>
          <p:cNvPr id="1026" name="Picture 2" descr="Aware, Conscious, Mindful, Awake, Alive"/>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979057" y="2182235"/>
            <a:ext cx="4387271" cy="4400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65784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5400" b="1" dirty="0" smtClean="0"/>
              <a:t>The Johari Window (1955)</a:t>
            </a:r>
            <a:endParaRPr lang="en-GB" sz="5400" b="1" dirty="0"/>
          </a:p>
        </p:txBody>
      </p:sp>
      <p:pic>
        <p:nvPicPr>
          <p:cNvPr id="4" name="Content Placeholder 3"/>
          <p:cNvPicPr>
            <a:picLocks noGrp="1" noChangeAspect="1"/>
          </p:cNvPicPr>
          <p:nvPr>
            <p:ph idx="1"/>
          </p:nvPr>
        </p:nvPicPr>
        <p:blipFill>
          <a:blip r:embed="rId3"/>
          <a:stretch>
            <a:fillRect/>
          </a:stretch>
        </p:blipFill>
        <p:spPr>
          <a:xfrm>
            <a:off x="679623" y="365124"/>
            <a:ext cx="8969647" cy="5973891"/>
          </a:xfrm>
          <a:prstGeom prst="rect">
            <a:avLst/>
          </a:prstGeom>
        </p:spPr>
      </p:pic>
    </p:spTree>
    <p:extLst>
      <p:ext uri="{BB962C8B-B14F-4D97-AF65-F5344CB8AC3E}">
        <p14:creationId xmlns:p14="http://schemas.microsoft.com/office/powerpoint/2010/main" val="14910735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20130"/>
            <a:ext cx="10515600" cy="1668162"/>
          </a:xfrm>
        </p:spPr>
        <p:txBody>
          <a:bodyPr>
            <a:normAutofit fontScale="90000"/>
          </a:bodyPr>
          <a:lstStyle/>
          <a:p>
            <a:pPr algn="ctr"/>
            <a:r>
              <a:rPr lang="en-GB" sz="7300" b="1" dirty="0" smtClean="0"/>
              <a:t>Open Self  </a:t>
            </a:r>
            <a:r>
              <a:rPr lang="en-GB" sz="5400" b="1" dirty="0" smtClean="0"/>
              <a:t/>
            </a:r>
            <a:br>
              <a:rPr lang="en-GB" sz="5400" b="1" dirty="0" smtClean="0"/>
            </a:br>
            <a:r>
              <a:rPr lang="en-GB" sz="3600" b="1" dirty="0" smtClean="0"/>
              <a:t>‘I know, you know’</a:t>
            </a:r>
            <a:r>
              <a:rPr lang="en-GB" sz="5400" dirty="0" smtClean="0"/>
              <a:t/>
            </a:r>
            <a:br>
              <a:rPr lang="en-GB" sz="5400" dirty="0" smtClean="0"/>
            </a:br>
            <a:endParaRPr lang="en-GB" sz="5400" b="1" dirty="0"/>
          </a:p>
        </p:txBody>
      </p:sp>
      <p:pic>
        <p:nvPicPr>
          <p:cNvPr id="4" name="Content Placeholder 3"/>
          <p:cNvPicPr>
            <a:picLocks noGrp="1" noChangeAspect="1"/>
          </p:cNvPicPr>
          <p:nvPr>
            <p:ph idx="1"/>
          </p:nvPr>
        </p:nvPicPr>
        <p:blipFill>
          <a:blip r:embed="rId3"/>
          <a:stretch>
            <a:fillRect/>
          </a:stretch>
        </p:blipFill>
        <p:spPr>
          <a:xfrm>
            <a:off x="3076772" y="1895358"/>
            <a:ext cx="6038456" cy="4666079"/>
          </a:xfrm>
          <a:prstGeom prst="rect">
            <a:avLst/>
          </a:prstGeom>
        </p:spPr>
      </p:pic>
    </p:spTree>
    <p:extLst>
      <p:ext uri="{BB962C8B-B14F-4D97-AF65-F5344CB8AC3E}">
        <p14:creationId xmlns:p14="http://schemas.microsoft.com/office/powerpoint/2010/main" val="28475414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GB" sz="6600" b="1" dirty="0" smtClean="0"/>
              <a:t>Hidden Self</a:t>
            </a:r>
            <a:r>
              <a:rPr lang="en-GB" dirty="0" smtClean="0"/>
              <a:t/>
            </a:r>
            <a:br>
              <a:rPr lang="en-GB" dirty="0" smtClean="0"/>
            </a:br>
            <a:r>
              <a:rPr lang="en-GB" sz="3600" b="1" dirty="0" smtClean="0"/>
              <a:t>‘I know but you don’t know’</a:t>
            </a:r>
            <a:endParaRPr lang="en-GB" sz="3600" b="1" dirty="0"/>
          </a:p>
        </p:txBody>
      </p:sp>
      <p:pic>
        <p:nvPicPr>
          <p:cNvPr id="4" name="Content Placeholder 3"/>
          <p:cNvPicPr>
            <a:picLocks noGrp="1" noChangeAspect="1"/>
          </p:cNvPicPr>
          <p:nvPr>
            <p:ph idx="1"/>
          </p:nvPr>
        </p:nvPicPr>
        <p:blipFill>
          <a:blip r:embed="rId3"/>
          <a:stretch>
            <a:fillRect/>
          </a:stretch>
        </p:blipFill>
        <p:spPr>
          <a:xfrm>
            <a:off x="2940907" y="1977531"/>
            <a:ext cx="6647935" cy="4431957"/>
          </a:xfrm>
          <a:prstGeom prst="rect">
            <a:avLst/>
          </a:prstGeom>
        </p:spPr>
      </p:pic>
    </p:spTree>
    <p:extLst>
      <p:ext uri="{BB962C8B-B14F-4D97-AF65-F5344CB8AC3E}">
        <p14:creationId xmlns:p14="http://schemas.microsoft.com/office/powerpoint/2010/main" val="26765765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GB" sz="6600" b="1" dirty="0" smtClean="0"/>
              <a:t>Blind Spot</a:t>
            </a:r>
            <a:r>
              <a:rPr lang="en-GB" dirty="0" smtClean="0"/>
              <a:t/>
            </a:r>
            <a:br>
              <a:rPr lang="en-GB" dirty="0" smtClean="0"/>
            </a:br>
            <a:r>
              <a:rPr lang="en-GB" sz="3600" b="1" dirty="0" smtClean="0"/>
              <a:t>‘I don’t know but you know’</a:t>
            </a:r>
            <a:endParaRPr lang="en-GB" sz="3600" b="1" dirty="0"/>
          </a:p>
        </p:txBody>
      </p:sp>
      <p:pic>
        <p:nvPicPr>
          <p:cNvPr id="4" name="Content Placeholder 3"/>
          <p:cNvPicPr>
            <a:picLocks noGrp="1" noChangeAspect="1"/>
          </p:cNvPicPr>
          <p:nvPr>
            <p:ph idx="1"/>
          </p:nvPr>
        </p:nvPicPr>
        <p:blipFill>
          <a:blip r:embed="rId3"/>
          <a:stretch>
            <a:fillRect/>
          </a:stretch>
        </p:blipFill>
        <p:spPr>
          <a:xfrm>
            <a:off x="838200" y="1860485"/>
            <a:ext cx="6811147" cy="4540765"/>
          </a:xfrm>
          <a:prstGeom prst="rect">
            <a:avLst/>
          </a:prstGeom>
        </p:spPr>
      </p:pic>
    </p:spTree>
    <p:extLst>
      <p:ext uri="{BB962C8B-B14F-4D97-AF65-F5344CB8AC3E}">
        <p14:creationId xmlns:p14="http://schemas.microsoft.com/office/powerpoint/2010/main" val="9492437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GB" sz="6600" b="1" dirty="0" smtClean="0"/>
              <a:t>Unknown Self</a:t>
            </a:r>
            <a:r>
              <a:rPr lang="en-GB" b="1" dirty="0" smtClean="0"/>
              <a:t/>
            </a:r>
            <a:br>
              <a:rPr lang="en-GB" b="1" dirty="0" smtClean="0"/>
            </a:br>
            <a:r>
              <a:rPr lang="en-GB" sz="3600" b="1" dirty="0" smtClean="0"/>
              <a:t>‘I don’t know, you don’t know’</a:t>
            </a:r>
            <a:endParaRPr lang="en-GB" sz="3600" b="1" dirty="0"/>
          </a:p>
        </p:txBody>
      </p:sp>
      <p:pic>
        <p:nvPicPr>
          <p:cNvPr id="4" name="Content Placeholder 3"/>
          <p:cNvPicPr>
            <a:picLocks noGrp="1" noChangeAspect="1"/>
          </p:cNvPicPr>
          <p:nvPr>
            <p:ph idx="1"/>
          </p:nvPr>
        </p:nvPicPr>
        <p:blipFill>
          <a:blip r:embed="rId3"/>
          <a:stretch>
            <a:fillRect/>
          </a:stretch>
        </p:blipFill>
        <p:spPr>
          <a:xfrm>
            <a:off x="6561439" y="1690688"/>
            <a:ext cx="4792362" cy="4911870"/>
          </a:xfrm>
          <a:prstGeom prst="rect">
            <a:avLst/>
          </a:prstGeom>
        </p:spPr>
      </p:pic>
    </p:spTree>
    <p:extLst>
      <p:ext uri="{BB962C8B-B14F-4D97-AF65-F5344CB8AC3E}">
        <p14:creationId xmlns:p14="http://schemas.microsoft.com/office/powerpoint/2010/main" val="3417550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sz="6600" b="1" dirty="0" smtClean="0"/>
              <a:t>What next?????</a:t>
            </a:r>
            <a:endParaRPr lang="en-GB" sz="6600" b="1" dirty="0"/>
          </a:p>
        </p:txBody>
      </p:sp>
      <p:pic>
        <p:nvPicPr>
          <p:cNvPr id="4" name="Content Placeholder 3"/>
          <p:cNvPicPr>
            <a:picLocks noGrp="1" noChangeAspect="1"/>
          </p:cNvPicPr>
          <p:nvPr>
            <p:ph idx="1"/>
          </p:nvPr>
        </p:nvPicPr>
        <p:blipFill>
          <a:blip r:embed="rId3"/>
          <a:stretch>
            <a:fillRect/>
          </a:stretch>
        </p:blipFill>
        <p:spPr>
          <a:xfrm>
            <a:off x="2828056" y="1825625"/>
            <a:ext cx="6535887" cy="4351338"/>
          </a:xfrm>
          <a:prstGeom prst="rect">
            <a:avLst/>
          </a:prstGeom>
        </p:spPr>
      </p:pic>
    </p:spTree>
    <p:extLst>
      <p:ext uri="{BB962C8B-B14F-4D97-AF65-F5344CB8AC3E}">
        <p14:creationId xmlns:p14="http://schemas.microsoft.com/office/powerpoint/2010/main" val="36171861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766E3013A172D428DCC8EFB2E9F31DB" ma:contentTypeVersion="9" ma:contentTypeDescription="Create a new document." ma:contentTypeScope="" ma:versionID="4efb92c821f2f1d704bdc2ee27a53fbf">
  <xsd:schema xmlns:xsd="http://www.w3.org/2001/XMLSchema" xmlns:xs="http://www.w3.org/2001/XMLSchema" xmlns:p="http://schemas.microsoft.com/office/2006/metadata/properties" xmlns:ns2="f351c598-326b-41f4-b78c-1b6b9d93444a" targetNamespace="http://schemas.microsoft.com/office/2006/metadata/properties" ma:root="true" ma:fieldsID="dc9e9a865c4a82abf383ff3ce6d4cf25" ns2:_="">
    <xsd:import namespace="f351c598-326b-41f4-b78c-1b6b9d93444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351c598-326b-41f4-b78c-1b6b9d93444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1774600-85DC-43DB-890E-9DBE70869687}"/>
</file>

<file path=customXml/itemProps2.xml><?xml version="1.0" encoding="utf-8"?>
<ds:datastoreItem xmlns:ds="http://schemas.openxmlformats.org/officeDocument/2006/customXml" ds:itemID="{A62FE588-E13F-4ED4-A106-E959645E530E}"/>
</file>

<file path=customXml/itemProps3.xml><?xml version="1.0" encoding="utf-8"?>
<ds:datastoreItem xmlns:ds="http://schemas.openxmlformats.org/officeDocument/2006/customXml" ds:itemID="{78531363-CC05-409B-A2AE-95CAE5192675}"/>
</file>

<file path=docProps/app.xml><?xml version="1.0" encoding="utf-8"?>
<Properties xmlns="http://schemas.openxmlformats.org/officeDocument/2006/extended-properties" xmlns:vt="http://schemas.openxmlformats.org/officeDocument/2006/docPropsVTypes">
  <TotalTime>31</TotalTime>
  <Words>794</Words>
  <Application>Microsoft Office PowerPoint</Application>
  <PresentationFormat>Widescreen</PresentationFormat>
  <Paragraphs>40</Paragraphs>
  <Slides>8</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Self-Management</vt:lpstr>
      <vt:lpstr>What is self-awareness and why does it matter????????</vt:lpstr>
      <vt:lpstr>The Johari Window (1955)</vt:lpstr>
      <vt:lpstr>Open Self   ‘I know, you know’ </vt:lpstr>
      <vt:lpstr>Hidden Self ‘I know but you don’t know’</vt:lpstr>
      <vt:lpstr>Blind Spot ‘I don’t know but you know’</vt:lpstr>
      <vt:lpstr>Unknown Self ‘I don’t know, you don’t know’</vt:lpstr>
      <vt:lpstr>What next?????</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Self-Management</dc:title>
  <dc:creator>Cooper, Rachel</dc:creator>
  <cp:lastModifiedBy>Cooper, Rachel</cp:lastModifiedBy>
  <cp:revision>5</cp:revision>
  <dcterms:created xsi:type="dcterms:W3CDTF">2021-07-29T14:16:47Z</dcterms:created>
  <dcterms:modified xsi:type="dcterms:W3CDTF">2021-09-10T10:12:11Z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0x010100A766E3013A172D428DCC8EFB2E9F31DB</vt:lpwstr>
  </property>
</Properties>
</file>