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57" r:id="rId2"/>
  </p:sldMasterIdLst>
  <p:sldIdLst>
    <p:sldId id="267" r:id="rId3"/>
    <p:sldId id="268" r:id="rId4"/>
    <p:sldId id="258" r:id="rId5"/>
    <p:sldId id="259" r:id="rId6"/>
    <p:sldId id="260" r:id="rId7"/>
    <p:sldId id="261" r:id="rId8"/>
    <p:sldId id="262" r:id="rId9"/>
    <p:sldId id="263" r:id="rId10"/>
    <p:sldId id="264" r:id="rId11"/>
    <p:sldId id="265" r:id="rId12"/>
    <p:sldId id="266" r:id="rId13"/>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03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fld id="{F8CC48B6-8A6F-4847-A8D1-3754591124D1}" type="datetimeFigureOut">
              <a:rPr lang="en-GB"/>
              <a:pPr/>
              <a:t>30/01/2012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C1646AD-B76E-4A02-88A3-B0EA3B192ADF}" type="slidenum">
              <a:rPr lang="en-US"/>
              <a:pPr/>
              <a:t>‹#›</a:t>
            </a:fld>
            <a:endParaRPr lang="en-US"/>
          </a:p>
        </p:txBody>
      </p:sp>
    </p:spTree>
    <p:extLst>
      <p:ext uri="{BB962C8B-B14F-4D97-AF65-F5344CB8AC3E}">
        <p14:creationId xmlns:p14="http://schemas.microsoft.com/office/powerpoint/2010/main" val="2541183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0D9741B2-FA98-4422-8FC6-F5684616253D}" type="datetimeFigureOut">
              <a:rPr lang="en-GB"/>
              <a:pPr/>
              <a:t>30/01/2012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246D5A7-0DCC-4B33-A88E-91990AFA244A}" type="slidenum">
              <a:rPr lang="en-US"/>
              <a:pPr/>
              <a:t>‹#›</a:t>
            </a:fld>
            <a:endParaRPr lang="en-US"/>
          </a:p>
        </p:txBody>
      </p:sp>
    </p:spTree>
    <p:extLst>
      <p:ext uri="{BB962C8B-B14F-4D97-AF65-F5344CB8AC3E}">
        <p14:creationId xmlns:p14="http://schemas.microsoft.com/office/powerpoint/2010/main" val="521998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2089D471-CA1A-44DD-843F-81B2957B7D39}" type="datetimeFigureOut">
              <a:rPr lang="en-GB"/>
              <a:pPr/>
              <a:t>30/01/2012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63F4CBD-FB53-404D-BE2E-5EC92C00CF41}" type="slidenum">
              <a:rPr lang="en-US"/>
              <a:pPr/>
              <a:t>‹#›</a:t>
            </a:fld>
            <a:endParaRPr lang="en-US"/>
          </a:p>
        </p:txBody>
      </p:sp>
    </p:spTree>
    <p:extLst>
      <p:ext uri="{BB962C8B-B14F-4D97-AF65-F5344CB8AC3E}">
        <p14:creationId xmlns:p14="http://schemas.microsoft.com/office/powerpoint/2010/main" val="19190246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9938" name="Group 2"/>
          <p:cNvGrpSpPr>
            <a:grpSpLocks/>
          </p:cNvGrpSpPr>
          <p:nvPr/>
        </p:nvGrpSpPr>
        <p:grpSpPr bwMode="auto">
          <a:xfrm>
            <a:off x="0" y="0"/>
            <a:ext cx="9140825" cy="6850063"/>
            <a:chOff x="0" y="0"/>
            <a:chExt cx="5758" cy="4315"/>
          </a:xfrm>
        </p:grpSpPr>
        <p:grpSp>
          <p:nvGrpSpPr>
            <p:cNvPr id="39939" name="Group 3"/>
            <p:cNvGrpSpPr>
              <a:grpSpLocks/>
            </p:cNvGrpSpPr>
            <p:nvPr userDrawn="1"/>
          </p:nvGrpSpPr>
          <p:grpSpPr bwMode="auto">
            <a:xfrm>
              <a:off x="1728" y="2230"/>
              <a:ext cx="4027" cy="2085"/>
              <a:chOff x="1728" y="2230"/>
              <a:chExt cx="4027" cy="2085"/>
            </a:xfrm>
          </p:grpSpPr>
          <p:sp>
            <p:nvSpPr>
              <p:cNvPr id="39940" name="Freeform 4"/>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41" name="Freeform 5"/>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42" name="Freeform 6"/>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43" name="Freeform 7"/>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44" name="Freeform 8"/>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39945" name="Freeform 9"/>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46" name="Freeform 10"/>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Lst>
              <a:ahLst/>
              <a:cxnLst>
                <a:cxn ang="0">
                  <a:pos x="T0" y="T1"/>
                </a:cxn>
                <a:cxn ang="0">
                  <a:pos x="T2" y="T3"/>
                </a:cxn>
                <a:cxn ang="0">
                  <a:pos x="T4" y="T5"/>
                </a:cxn>
                <a:cxn ang="0">
                  <a:pos x="T6" y="T7"/>
                </a:cxn>
                <a:cxn ang="0">
                  <a:pos x="T8" y="T9"/>
                </a:cxn>
                <a:cxn ang="0">
                  <a:pos x="T10" y="T11"/>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39947" name="Rectangle 11"/>
          <p:cNvSpPr>
            <a:spLocks noGrp="1" noChangeArrowheads="1"/>
          </p:cNvSpPr>
          <p:nvPr>
            <p:ph type="ctrTitle" sz="quarter"/>
          </p:nvPr>
        </p:nvSpPr>
        <p:spPr>
          <a:xfrm>
            <a:off x="685800" y="1736725"/>
            <a:ext cx="7772400" cy="1920875"/>
          </a:xfrm>
        </p:spPr>
        <p:txBody>
          <a:bodyPr/>
          <a:lstStyle>
            <a:lvl1pPr>
              <a:defRPr sz="6000"/>
            </a:lvl1pPr>
          </a:lstStyle>
          <a:p>
            <a:pPr lvl="0"/>
            <a:r>
              <a:rPr lang="en-US" noProof="0" smtClean="0"/>
              <a:t>Click to edit Master title style</a:t>
            </a:r>
          </a:p>
        </p:txBody>
      </p:sp>
      <p:sp>
        <p:nvSpPr>
          <p:cNvPr id="39948"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39949" name="Rectangle 13"/>
          <p:cNvSpPr>
            <a:spLocks noGrp="1" noChangeArrowheads="1"/>
          </p:cNvSpPr>
          <p:nvPr>
            <p:ph type="dt" sz="quarter" idx="2"/>
          </p:nvPr>
        </p:nvSpPr>
        <p:spPr>
          <a:xfrm>
            <a:off x="457200" y="6248400"/>
            <a:ext cx="2133600" cy="476250"/>
          </a:xfrm>
        </p:spPr>
        <p:txBody>
          <a:bodyPr/>
          <a:lstStyle>
            <a:lvl1pPr>
              <a:defRPr/>
            </a:lvl1pPr>
          </a:lstStyle>
          <a:p>
            <a:fld id="{45C311A7-0F27-4230-808D-E480A520413E}" type="datetimeFigureOut">
              <a:rPr lang="en-GB"/>
              <a:pPr/>
              <a:t>30/01/2012</a:t>
            </a:fld>
            <a:endParaRPr lang="en-US"/>
          </a:p>
        </p:txBody>
      </p:sp>
      <p:sp>
        <p:nvSpPr>
          <p:cNvPr id="39950" name="Rectangle 14"/>
          <p:cNvSpPr>
            <a:spLocks noGrp="1" noChangeArrowheads="1"/>
          </p:cNvSpPr>
          <p:nvPr>
            <p:ph type="ftr" sz="quarter" idx="3"/>
          </p:nvPr>
        </p:nvSpPr>
        <p:spPr>
          <a:xfrm>
            <a:off x="3124200" y="6251575"/>
            <a:ext cx="2895600" cy="476250"/>
          </a:xfrm>
        </p:spPr>
        <p:txBody>
          <a:bodyPr/>
          <a:lstStyle>
            <a:lvl1pPr>
              <a:defRPr/>
            </a:lvl1pPr>
          </a:lstStyle>
          <a:p>
            <a:endParaRPr lang="en-US"/>
          </a:p>
        </p:txBody>
      </p:sp>
      <p:sp>
        <p:nvSpPr>
          <p:cNvPr id="39951" name="Rectangle 15"/>
          <p:cNvSpPr>
            <a:spLocks noGrp="1" noChangeArrowheads="1"/>
          </p:cNvSpPr>
          <p:nvPr>
            <p:ph type="sldNum" sz="quarter" idx="4"/>
          </p:nvPr>
        </p:nvSpPr>
        <p:spPr>
          <a:xfrm>
            <a:off x="6553200" y="6254750"/>
            <a:ext cx="2133600" cy="476250"/>
          </a:xfrm>
        </p:spPr>
        <p:txBody>
          <a:bodyPr/>
          <a:lstStyle>
            <a:lvl1pPr>
              <a:defRPr/>
            </a:lvl1pPr>
          </a:lstStyle>
          <a:p>
            <a:fld id="{41CAC291-BAA5-4A76-AADF-FB53C3C03E36}" type="slidenum">
              <a:rPr lang="en-US"/>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7FB08C66-6FC9-4ED6-A5DC-0CEDEF05F6E3}" type="datetimeFigureOut">
              <a:rPr lang="en-GB"/>
              <a:pPr/>
              <a:t>30/01/2012</a:t>
            </a:fld>
            <a:endParaRPr lang="en-US"/>
          </a:p>
        </p:txBody>
      </p:sp>
      <p:sp>
        <p:nvSpPr>
          <p:cNvPr id="5" name="Slide Number Placeholder 4"/>
          <p:cNvSpPr>
            <a:spLocks noGrp="1"/>
          </p:cNvSpPr>
          <p:nvPr>
            <p:ph type="sldNum" sz="quarter" idx="11"/>
          </p:nvPr>
        </p:nvSpPr>
        <p:spPr/>
        <p:txBody>
          <a:bodyPr/>
          <a:lstStyle>
            <a:lvl1pPr>
              <a:defRPr/>
            </a:lvl1pPr>
          </a:lstStyle>
          <a:p>
            <a:fld id="{207C6255-C1C2-4559-97DF-BF6ECC71FB5F}"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1187821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EE41DD1C-BD24-4A51-86BA-129578C56493}" type="datetimeFigureOut">
              <a:rPr lang="en-GB"/>
              <a:pPr/>
              <a:t>30/01/2012</a:t>
            </a:fld>
            <a:endParaRPr lang="en-US"/>
          </a:p>
        </p:txBody>
      </p:sp>
      <p:sp>
        <p:nvSpPr>
          <p:cNvPr id="5" name="Slide Number Placeholder 4"/>
          <p:cNvSpPr>
            <a:spLocks noGrp="1"/>
          </p:cNvSpPr>
          <p:nvPr>
            <p:ph type="sldNum" sz="quarter" idx="11"/>
          </p:nvPr>
        </p:nvSpPr>
        <p:spPr/>
        <p:txBody>
          <a:bodyPr/>
          <a:lstStyle>
            <a:lvl1pPr>
              <a:defRPr/>
            </a:lvl1pPr>
          </a:lstStyle>
          <a:p>
            <a:fld id="{0FDFDDA2-E8E0-4873-BC1B-D649F36FE2F0}"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4010024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D0EFDECA-17B3-42AE-A88B-7C70F24DC83F}" type="datetimeFigureOut">
              <a:rPr lang="en-GB"/>
              <a:pPr/>
              <a:t>30/01/2012</a:t>
            </a:fld>
            <a:endParaRPr lang="en-US"/>
          </a:p>
        </p:txBody>
      </p:sp>
      <p:sp>
        <p:nvSpPr>
          <p:cNvPr id="6" name="Slide Number Placeholder 5"/>
          <p:cNvSpPr>
            <a:spLocks noGrp="1"/>
          </p:cNvSpPr>
          <p:nvPr>
            <p:ph type="sldNum" sz="quarter" idx="11"/>
          </p:nvPr>
        </p:nvSpPr>
        <p:spPr/>
        <p:txBody>
          <a:bodyPr/>
          <a:lstStyle>
            <a:lvl1pPr>
              <a:defRPr/>
            </a:lvl1pPr>
          </a:lstStyle>
          <a:p>
            <a:fld id="{239FBCFE-2AA5-49AD-B772-139A9D343388}"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24000637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812E05C4-4BD9-4EE2-8134-657B5D77041F}" type="datetimeFigureOut">
              <a:rPr lang="en-GB"/>
              <a:pPr/>
              <a:t>30/01/2012</a:t>
            </a:fld>
            <a:endParaRPr lang="en-US"/>
          </a:p>
        </p:txBody>
      </p:sp>
      <p:sp>
        <p:nvSpPr>
          <p:cNvPr id="8" name="Slide Number Placeholder 7"/>
          <p:cNvSpPr>
            <a:spLocks noGrp="1"/>
          </p:cNvSpPr>
          <p:nvPr>
            <p:ph type="sldNum" sz="quarter" idx="11"/>
          </p:nvPr>
        </p:nvSpPr>
        <p:spPr/>
        <p:txBody>
          <a:bodyPr/>
          <a:lstStyle>
            <a:lvl1pPr>
              <a:defRPr/>
            </a:lvl1pPr>
          </a:lstStyle>
          <a:p>
            <a:fld id="{08E632D5-9772-4EA7-9E28-84B1FF1AF377}" type="slidenum">
              <a:rPr lang="en-US"/>
              <a:pPr/>
              <a:t>‹#›</a:t>
            </a:fld>
            <a:endParaRPr lang="en-US"/>
          </a:p>
        </p:txBody>
      </p:sp>
      <p:sp>
        <p:nvSpPr>
          <p:cNvPr id="9" name="Footer Placeholder 8"/>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37184452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9CB31E8D-4629-48F5-B4CC-0D884E669FFE}" type="datetimeFigureOut">
              <a:rPr lang="en-GB"/>
              <a:pPr/>
              <a:t>30/01/2012</a:t>
            </a:fld>
            <a:endParaRPr lang="en-US"/>
          </a:p>
        </p:txBody>
      </p:sp>
      <p:sp>
        <p:nvSpPr>
          <p:cNvPr id="4" name="Slide Number Placeholder 3"/>
          <p:cNvSpPr>
            <a:spLocks noGrp="1"/>
          </p:cNvSpPr>
          <p:nvPr>
            <p:ph type="sldNum" sz="quarter" idx="11"/>
          </p:nvPr>
        </p:nvSpPr>
        <p:spPr/>
        <p:txBody>
          <a:bodyPr/>
          <a:lstStyle>
            <a:lvl1pPr>
              <a:defRPr/>
            </a:lvl1pPr>
          </a:lstStyle>
          <a:p>
            <a:fld id="{837F8B3E-D373-4D1E-9A96-5AC35F71547A}" type="slidenum">
              <a:rPr lang="en-US"/>
              <a:pPr/>
              <a:t>‹#›</a:t>
            </a:fld>
            <a:endParaRPr lang="en-US"/>
          </a:p>
        </p:txBody>
      </p:sp>
      <p:sp>
        <p:nvSpPr>
          <p:cNvPr id="5" name="Footer Placeholder 4"/>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19087897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446DEC7C-8DE0-4BA4-82C2-405E42FAE0F0}" type="datetimeFigureOut">
              <a:rPr lang="en-GB"/>
              <a:pPr/>
              <a:t>30/01/2012</a:t>
            </a:fld>
            <a:endParaRPr lang="en-US"/>
          </a:p>
        </p:txBody>
      </p:sp>
      <p:sp>
        <p:nvSpPr>
          <p:cNvPr id="3" name="Slide Number Placeholder 2"/>
          <p:cNvSpPr>
            <a:spLocks noGrp="1"/>
          </p:cNvSpPr>
          <p:nvPr>
            <p:ph type="sldNum" sz="quarter" idx="11"/>
          </p:nvPr>
        </p:nvSpPr>
        <p:spPr/>
        <p:txBody>
          <a:bodyPr/>
          <a:lstStyle>
            <a:lvl1pPr>
              <a:defRPr/>
            </a:lvl1pPr>
          </a:lstStyle>
          <a:p>
            <a:fld id="{0E6A88E3-27BA-424B-A3EF-1889B9180B9D}" type="slidenum">
              <a:rPr lang="en-US"/>
              <a:pPr/>
              <a:t>‹#›</a:t>
            </a:fld>
            <a:endParaRPr lang="en-US"/>
          </a:p>
        </p:txBody>
      </p:sp>
      <p:sp>
        <p:nvSpPr>
          <p:cNvPr id="4" name="Footer Placeholder 3"/>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19590006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B20C115-6FA1-49E8-A86F-EF66E9E333C5}" type="datetimeFigureOut">
              <a:rPr lang="en-GB"/>
              <a:pPr/>
              <a:t>30/01/2012</a:t>
            </a:fld>
            <a:endParaRPr lang="en-US"/>
          </a:p>
        </p:txBody>
      </p:sp>
      <p:sp>
        <p:nvSpPr>
          <p:cNvPr id="6" name="Slide Number Placeholder 5"/>
          <p:cNvSpPr>
            <a:spLocks noGrp="1"/>
          </p:cNvSpPr>
          <p:nvPr>
            <p:ph type="sldNum" sz="quarter" idx="11"/>
          </p:nvPr>
        </p:nvSpPr>
        <p:spPr/>
        <p:txBody>
          <a:bodyPr/>
          <a:lstStyle>
            <a:lvl1pPr>
              <a:defRPr/>
            </a:lvl1pPr>
          </a:lstStyle>
          <a:p>
            <a:fld id="{495FFD03-85ED-4A10-84B5-AC2FA97FBAC3}"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1533626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F63C441C-8A39-4B1F-9A86-34950613CCF6}" type="datetimeFigureOut">
              <a:rPr lang="en-GB"/>
              <a:pPr/>
              <a:t>30/01/2012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53AC43B-4BC1-4FB2-8864-C51C1B2E795F}" type="slidenum">
              <a:rPr lang="en-US"/>
              <a:pPr/>
              <a:t>‹#›</a:t>
            </a:fld>
            <a:endParaRPr lang="en-US"/>
          </a:p>
        </p:txBody>
      </p:sp>
    </p:spTree>
    <p:extLst>
      <p:ext uri="{BB962C8B-B14F-4D97-AF65-F5344CB8AC3E}">
        <p14:creationId xmlns:p14="http://schemas.microsoft.com/office/powerpoint/2010/main" val="5300342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AFAC80B-BBC6-490F-A02D-D82967BBE432}" type="datetimeFigureOut">
              <a:rPr lang="en-GB"/>
              <a:pPr/>
              <a:t>30/01/2012</a:t>
            </a:fld>
            <a:endParaRPr lang="en-US"/>
          </a:p>
        </p:txBody>
      </p:sp>
      <p:sp>
        <p:nvSpPr>
          <p:cNvPr id="6" name="Slide Number Placeholder 5"/>
          <p:cNvSpPr>
            <a:spLocks noGrp="1"/>
          </p:cNvSpPr>
          <p:nvPr>
            <p:ph type="sldNum" sz="quarter" idx="11"/>
          </p:nvPr>
        </p:nvSpPr>
        <p:spPr/>
        <p:txBody>
          <a:bodyPr/>
          <a:lstStyle>
            <a:lvl1pPr>
              <a:defRPr/>
            </a:lvl1pPr>
          </a:lstStyle>
          <a:p>
            <a:fld id="{023472D6-3201-4294-84FA-5A9C92D697BF}"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24587755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CE421A36-25A3-44A9-B03D-916D480CC1B7}" type="datetimeFigureOut">
              <a:rPr lang="en-GB"/>
              <a:pPr/>
              <a:t>30/01/2012</a:t>
            </a:fld>
            <a:endParaRPr lang="en-US"/>
          </a:p>
        </p:txBody>
      </p:sp>
      <p:sp>
        <p:nvSpPr>
          <p:cNvPr id="5" name="Slide Number Placeholder 4"/>
          <p:cNvSpPr>
            <a:spLocks noGrp="1"/>
          </p:cNvSpPr>
          <p:nvPr>
            <p:ph type="sldNum" sz="quarter" idx="11"/>
          </p:nvPr>
        </p:nvSpPr>
        <p:spPr/>
        <p:txBody>
          <a:bodyPr/>
          <a:lstStyle>
            <a:lvl1pPr>
              <a:defRPr/>
            </a:lvl1pPr>
          </a:lstStyle>
          <a:p>
            <a:fld id="{37B0E2DF-64A0-4CBA-BFF8-1E66D76D2830}"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4733051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F7BE0F0B-0384-44A7-A11A-B0929FC0B061}" type="datetimeFigureOut">
              <a:rPr lang="en-GB"/>
              <a:pPr/>
              <a:t>30/01/2012</a:t>
            </a:fld>
            <a:endParaRPr lang="en-US"/>
          </a:p>
        </p:txBody>
      </p:sp>
      <p:sp>
        <p:nvSpPr>
          <p:cNvPr id="5" name="Slide Number Placeholder 4"/>
          <p:cNvSpPr>
            <a:spLocks noGrp="1"/>
          </p:cNvSpPr>
          <p:nvPr>
            <p:ph type="sldNum" sz="quarter" idx="11"/>
          </p:nvPr>
        </p:nvSpPr>
        <p:spPr/>
        <p:txBody>
          <a:bodyPr/>
          <a:lstStyle>
            <a:lvl1pPr>
              <a:defRPr/>
            </a:lvl1pPr>
          </a:lstStyle>
          <a:p>
            <a:fld id="{3689F3CA-B7F2-4CCE-8495-F5BC1561CB4F}"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1843647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8934B0DA-547C-4C92-9D1E-E7A40FAD4AFB}" type="datetimeFigureOut">
              <a:rPr lang="en-GB"/>
              <a:pPr/>
              <a:t>30/01/2012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3279036-42C7-4BDC-ACC3-C2FB3D31E78A}" type="slidenum">
              <a:rPr lang="en-US"/>
              <a:pPr/>
              <a:t>‹#›</a:t>
            </a:fld>
            <a:endParaRPr lang="en-US"/>
          </a:p>
        </p:txBody>
      </p:sp>
    </p:spTree>
    <p:extLst>
      <p:ext uri="{BB962C8B-B14F-4D97-AF65-F5344CB8AC3E}">
        <p14:creationId xmlns:p14="http://schemas.microsoft.com/office/powerpoint/2010/main" val="124919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0F4F51E7-124C-4376-8A9C-1782053659DD}" type="datetimeFigureOut">
              <a:rPr lang="en-GB"/>
              <a:pPr/>
              <a:t>30/01/2012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33AA4D7-1E8A-4210-BA59-397817ADAC7B}" type="slidenum">
              <a:rPr lang="en-US"/>
              <a:pPr/>
              <a:t>‹#›</a:t>
            </a:fld>
            <a:endParaRPr lang="en-US"/>
          </a:p>
        </p:txBody>
      </p:sp>
    </p:spTree>
    <p:extLst>
      <p:ext uri="{BB962C8B-B14F-4D97-AF65-F5344CB8AC3E}">
        <p14:creationId xmlns:p14="http://schemas.microsoft.com/office/powerpoint/2010/main" val="2043036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A81ED642-37CC-4F6A-A3A6-D0D15F3CEE7C}" type="datetimeFigureOut">
              <a:rPr lang="en-GB"/>
              <a:pPr/>
              <a:t>30/01/2012</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6B0FDC8-508D-4BF2-BA61-4E4E9C3D2445}" type="slidenum">
              <a:rPr lang="en-US"/>
              <a:pPr/>
              <a:t>‹#›</a:t>
            </a:fld>
            <a:endParaRPr lang="en-US"/>
          </a:p>
        </p:txBody>
      </p:sp>
    </p:spTree>
    <p:extLst>
      <p:ext uri="{BB962C8B-B14F-4D97-AF65-F5344CB8AC3E}">
        <p14:creationId xmlns:p14="http://schemas.microsoft.com/office/powerpoint/2010/main" val="926222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75246623-6BA3-4D21-948E-54147DF170E8}" type="datetimeFigureOut">
              <a:rPr lang="en-GB"/>
              <a:pPr/>
              <a:t>30/01/2012</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AF7A50B-0BBA-47CF-ADFE-744B28EF2FAC}" type="slidenum">
              <a:rPr lang="en-US"/>
              <a:pPr/>
              <a:t>‹#›</a:t>
            </a:fld>
            <a:endParaRPr lang="en-US"/>
          </a:p>
        </p:txBody>
      </p:sp>
    </p:spTree>
    <p:extLst>
      <p:ext uri="{BB962C8B-B14F-4D97-AF65-F5344CB8AC3E}">
        <p14:creationId xmlns:p14="http://schemas.microsoft.com/office/powerpoint/2010/main" val="900490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1CCB5D9-E69C-492E-A7D1-71FB267CB1BF}" type="datetimeFigureOut">
              <a:rPr lang="en-GB"/>
              <a:pPr/>
              <a:t>30/01/2012</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4D2C696-6D65-469A-9910-A4EF7822AC40}" type="slidenum">
              <a:rPr lang="en-US"/>
              <a:pPr/>
              <a:t>‹#›</a:t>
            </a:fld>
            <a:endParaRPr lang="en-US"/>
          </a:p>
        </p:txBody>
      </p:sp>
    </p:spTree>
    <p:extLst>
      <p:ext uri="{BB962C8B-B14F-4D97-AF65-F5344CB8AC3E}">
        <p14:creationId xmlns:p14="http://schemas.microsoft.com/office/powerpoint/2010/main" val="370005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3AA0295-195C-4FD5-879D-A5647533EFA5}" type="datetimeFigureOut">
              <a:rPr lang="en-GB"/>
              <a:pPr/>
              <a:t>30/01/2012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E3B147F-982F-4F27-A3FD-FEC6343454B6}" type="slidenum">
              <a:rPr lang="en-US"/>
              <a:pPr/>
              <a:t>‹#›</a:t>
            </a:fld>
            <a:endParaRPr lang="en-US"/>
          </a:p>
        </p:txBody>
      </p:sp>
    </p:spTree>
    <p:extLst>
      <p:ext uri="{BB962C8B-B14F-4D97-AF65-F5344CB8AC3E}">
        <p14:creationId xmlns:p14="http://schemas.microsoft.com/office/powerpoint/2010/main" val="2244130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EFA474E-35CA-475D-8027-FC50F1FDD60B}" type="datetimeFigureOut">
              <a:rPr lang="en-GB"/>
              <a:pPr/>
              <a:t>30/01/2012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3579F97-441C-46C1-926B-57D0BBD0666F}" type="slidenum">
              <a:rPr lang="en-US"/>
              <a:pPr/>
              <a:t>‹#›</a:t>
            </a:fld>
            <a:endParaRPr lang="en-US"/>
          </a:p>
        </p:txBody>
      </p:sp>
    </p:spTree>
    <p:extLst>
      <p:ext uri="{BB962C8B-B14F-4D97-AF65-F5344CB8AC3E}">
        <p14:creationId xmlns:p14="http://schemas.microsoft.com/office/powerpoint/2010/main" val="2493117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686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6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18B98CB0-456B-4453-9E86-757890F7E14C}" type="datetimeFigureOut">
              <a:rPr lang="en-GB"/>
              <a:pPr/>
              <a:t>30/01/2012</a:t>
            </a:fld>
            <a:endParaRPr lang="en-US"/>
          </a:p>
        </p:txBody>
      </p:sp>
      <p:sp>
        <p:nvSpPr>
          <p:cNvPr id="3686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3687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1260691A-FA59-4E1C-B5BC-681F2BFFA6C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dt" sz="half" idx="2"/>
          </p:nvPr>
        </p:nvSpPr>
        <p:spPr bwMode="auto">
          <a:xfrm>
            <a:off x="457200" y="62515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fld id="{C6429702-E941-440F-89B1-C3BFC0E51863}" type="datetimeFigureOut">
              <a:rPr lang="en-GB"/>
              <a:pPr/>
              <a:t>30/01/2012</a:t>
            </a:fld>
            <a:endParaRPr lang="en-US"/>
          </a:p>
        </p:txBody>
      </p:sp>
      <p:sp>
        <p:nvSpPr>
          <p:cNvPr id="38915" name="Rectangle 3"/>
          <p:cNvSpPr>
            <a:spLocks noGrp="1" noChangeArrowheads="1"/>
          </p:cNvSpPr>
          <p:nvPr>
            <p:ph type="sldNum" sz="quarter" idx="4"/>
          </p:nvPr>
        </p:nvSpPr>
        <p:spPr bwMode="auto">
          <a:xfrm>
            <a:off x="6553200" y="62484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11E79BE-8447-41FB-86CB-AAED88E06464}" type="slidenum">
              <a:rPr lang="en-US"/>
              <a:pPr/>
              <a:t>‹#›</a:t>
            </a:fld>
            <a:endParaRPr lang="en-US"/>
          </a:p>
        </p:txBody>
      </p:sp>
      <p:grpSp>
        <p:nvGrpSpPr>
          <p:cNvPr id="38916" name="Group 4"/>
          <p:cNvGrpSpPr>
            <a:grpSpLocks/>
          </p:cNvGrpSpPr>
          <p:nvPr/>
        </p:nvGrpSpPr>
        <p:grpSpPr bwMode="auto">
          <a:xfrm>
            <a:off x="0" y="0"/>
            <a:ext cx="9140825" cy="6850063"/>
            <a:chOff x="0" y="0"/>
            <a:chExt cx="5758" cy="4315"/>
          </a:xfrm>
        </p:grpSpPr>
        <p:grpSp>
          <p:nvGrpSpPr>
            <p:cNvPr id="38917" name="Group 5"/>
            <p:cNvGrpSpPr>
              <a:grpSpLocks/>
            </p:cNvGrpSpPr>
            <p:nvPr userDrawn="1"/>
          </p:nvGrpSpPr>
          <p:grpSpPr bwMode="auto">
            <a:xfrm>
              <a:off x="1728" y="2230"/>
              <a:ext cx="4027" cy="2085"/>
              <a:chOff x="1728" y="2230"/>
              <a:chExt cx="4027" cy="2085"/>
            </a:xfrm>
          </p:grpSpPr>
          <p:sp>
            <p:nvSpPr>
              <p:cNvPr id="38918" name="Freeform 6"/>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919" name="Freeform 7"/>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920" name="Freeform 8"/>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921" name="Freeform 9"/>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922" name="Freeform 10"/>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38923" name="Freeform 11"/>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924" name="Freeform 12"/>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Lst>
              <a:ahLst/>
              <a:cxnLst>
                <a:cxn ang="0">
                  <a:pos x="T0" y="T1"/>
                </a:cxn>
                <a:cxn ang="0">
                  <a:pos x="T2" y="T3"/>
                </a:cxn>
                <a:cxn ang="0">
                  <a:pos x="T4" y="T5"/>
                </a:cxn>
                <a:cxn ang="0">
                  <a:pos x="T6" y="T7"/>
                </a:cxn>
                <a:cxn ang="0">
                  <a:pos x="T8" y="T9"/>
                </a:cxn>
                <a:cxn ang="0">
                  <a:pos x="T10" y="T11"/>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38925" name="Rectangle 13"/>
          <p:cNvSpPr>
            <a:spLocks noGrp="1" noRot="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8926" name="Rectangle 14"/>
          <p:cNvSpPr>
            <a:spLocks noGrp="1" noChangeArrowheads="1"/>
          </p:cNvSpPr>
          <p:nvPr>
            <p:ph type="ftr" sz="quarter" idx="3"/>
          </p:nvPr>
        </p:nvSpPr>
        <p:spPr bwMode="auto">
          <a:xfrm>
            <a:off x="3124200" y="624840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vl1pPr>
          </a:lstStyle>
          <a:p>
            <a:endParaRPr lang="en-US"/>
          </a:p>
        </p:txBody>
      </p:sp>
      <p:sp>
        <p:nvSpPr>
          <p:cNvPr id="38927" name="Rectangle 15"/>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8"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iming>
    <p:tnLst>
      <p:par>
        <p:cTn id="1" dur="indefinite" restart="never" nodeType="tmRoot"/>
      </p:par>
    </p:tn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lstStyle/>
          <a:p>
            <a:r>
              <a:rPr lang="en-US" sz="2800">
                <a:latin typeface="Calibri" pitchFamily="34" charset="0"/>
              </a:rPr>
              <a:t>EC 936 ECONOMIC POLICY MODELLING</a:t>
            </a:r>
          </a:p>
        </p:txBody>
      </p:sp>
      <p:sp>
        <p:nvSpPr>
          <p:cNvPr id="23555" name="Rectangle 3"/>
          <p:cNvSpPr>
            <a:spLocks noGrp="1" noChangeArrowheads="1"/>
          </p:cNvSpPr>
          <p:nvPr>
            <p:ph type="body" idx="1"/>
          </p:nvPr>
        </p:nvSpPr>
        <p:spPr/>
        <p:txBody>
          <a:bodyPr/>
          <a:lstStyle/>
          <a:p>
            <a:pPr algn="ctr">
              <a:lnSpc>
                <a:spcPct val="80000"/>
              </a:lnSpc>
              <a:buFont typeface="Wingdings" pitchFamily="2" charset="2"/>
              <a:buNone/>
            </a:pPr>
            <a:r>
              <a:rPr lang="en-US" sz="4000">
                <a:latin typeface="Calibri" pitchFamily="34" charset="0"/>
              </a:rPr>
              <a:t>LECTURE 3:</a:t>
            </a:r>
          </a:p>
          <a:p>
            <a:pPr algn="ctr">
              <a:lnSpc>
                <a:spcPct val="80000"/>
              </a:lnSpc>
              <a:buFont typeface="Wingdings" pitchFamily="2" charset="2"/>
              <a:buNone/>
            </a:pPr>
            <a:r>
              <a:rPr lang="en-US" sz="4000">
                <a:latin typeface="Calibri" pitchFamily="34" charset="0"/>
              </a:rPr>
              <a:t>PART </a:t>
            </a:r>
            <a:r>
              <a:rPr lang="en-US" sz="4000"/>
              <a:t>I</a:t>
            </a:r>
            <a:endParaRPr lang="en-US" sz="4000">
              <a:latin typeface="Calibri" pitchFamily="34" charset="0"/>
            </a:endParaRPr>
          </a:p>
          <a:p>
            <a:pPr algn="ctr">
              <a:lnSpc>
                <a:spcPct val="80000"/>
              </a:lnSpc>
              <a:buFont typeface="Wingdings" pitchFamily="2" charset="2"/>
              <a:buNone/>
            </a:pPr>
            <a:endParaRPr lang="en-US" sz="4000">
              <a:latin typeface="Calibri" pitchFamily="34" charset="0"/>
            </a:endParaRPr>
          </a:p>
          <a:p>
            <a:pPr algn="ctr">
              <a:lnSpc>
                <a:spcPct val="80000"/>
              </a:lnSpc>
              <a:buFont typeface="Wingdings" pitchFamily="2" charset="2"/>
              <a:buNone/>
            </a:pPr>
            <a:r>
              <a:rPr lang="en-US" sz="3600"/>
              <a:t>MULTIPLIER ANALYSIS IN A</a:t>
            </a:r>
          </a:p>
          <a:p>
            <a:pPr algn="ctr">
              <a:lnSpc>
                <a:spcPct val="80000"/>
              </a:lnSpc>
              <a:buFont typeface="Wingdings" pitchFamily="2" charset="2"/>
              <a:buNone/>
            </a:pPr>
            <a:r>
              <a:rPr lang="en-US" sz="3600"/>
              <a:t>SOCIAL ACCOUNTING FRAMEWORK</a:t>
            </a:r>
            <a:endParaRPr lang="en-US" sz="3600">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1"/>
          <p:cNvSpPr txBox="1">
            <a:spLocks noChangeArrowheads="1"/>
          </p:cNvSpPr>
          <p:nvPr/>
        </p:nvSpPr>
        <p:spPr bwMode="auto">
          <a:xfrm>
            <a:off x="2339975" y="260350"/>
            <a:ext cx="3600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t>DERIVATION OF M2 = (I + T + T</a:t>
            </a:r>
          </a:p>
        </p:txBody>
      </p:sp>
      <p:sp>
        <p:nvSpPr>
          <p:cNvPr id="10243" name="TextBox 2"/>
          <p:cNvSpPr txBox="1">
            <a:spLocks noChangeArrowheads="1"/>
          </p:cNvSpPr>
          <p:nvPr/>
        </p:nvSpPr>
        <p:spPr bwMode="auto">
          <a:xfrm>
            <a:off x="5651500" y="115888"/>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400"/>
              <a:t>2</a:t>
            </a:r>
          </a:p>
        </p:txBody>
      </p:sp>
      <p:sp>
        <p:nvSpPr>
          <p:cNvPr id="10244" name="TextBox 3"/>
          <p:cNvSpPr txBox="1">
            <a:spLocks noChangeArrowheads="1"/>
          </p:cNvSpPr>
          <p:nvPr/>
        </p:nvSpPr>
        <p:spPr bwMode="auto">
          <a:xfrm>
            <a:off x="5724525" y="260350"/>
            <a:ext cx="261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t>)</a:t>
            </a:r>
          </a:p>
        </p:txBody>
      </p:sp>
      <p:sp>
        <p:nvSpPr>
          <p:cNvPr id="1024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10246"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3688" y="1072738"/>
            <a:ext cx="5826350" cy="429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10248"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97609" y="1989138"/>
            <a:ext cx="2085181" cy="458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9" name="TextBox 8"/>
          <p:cNvSpPr txBox="1">
            <a:spLocks noChangeArrowheads="1"/>
          </p:cNvSpPr>
          <p:nvPr/>
        </p:nvSpPr>
        <p:spPr bwMode="auto">
          <a:xfrm>
            <a:off x="2195513" y="1989138"/>
            <a:ext cx="1512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t>let</a:t>
            </a:r>
          </a:p>
        </p:txBody>
      </p:sp>
      <p:sp>
        <p:nvSpPr>
          <p:cNvPr id="10250"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10251"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94450" y="2708920"/>
            <a:ext cx="1914113" cy="43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2"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10253" name="Picture 7"/>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92599" y="3357562"/>
            <a:ext cx="1727052" cy="8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4"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10255" name="Picture 9"/>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59632" y="4653136"/>
            <a:ext cx="5445732" cy="1151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11267"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63888" y="260350"/>
            <a:ext cx="1804268" cy="971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Rectangle 3"/>
          <p:cNvSpPr>
            <a:spLocks noChangeArrowheads="1"/>
          </p:cNvSpPr>
          <p:nvPr/>
        </p:nvSpPr>
        <p:spPr bwMode="auto">
          <a:xfrm>
            <a:off x="0" y="4667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GB" sz="1100">
                <a:latin typeface="Calibri" pitchFamily="34" charset="0"/>
                <a:cs typeface="Times New Roman" pitchFamily="18" charset="0"/>
              </a:rPr>
              <a:t>  </a:t>
            </a:r>
            <a:endParaRPr lang="en-GB">
              <a:latin typeface="Calibri" pitchFamily="34" charset="0"/>
            </a:endParaRPr>
          </a:p>
        </p:txBody>
      </p:sp>
      <p:sp>
        <p:nvSpPr>
          <p:cNvPr id="11269"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11270" name="Picture 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3213" y="1576846"/>
            <a:ext cx="3795546" cy="986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11272" name="Picture 6"/>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8174" y="2852936"/>
            <a:ext cx="6691597" cy="1001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Picture 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31093" y="4636921"/>
            <a:ext cx="7473355" cy="1271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4" name="TextBox 9"/>
          <p:cNvSpPr txBox="1">
            <a:spLocks noChangeArrowheads="1"/>
          </p:cNvSpPr>
          <p:nvPr/>
        </p:nvSpPr>
        <p:spPr bwMode="auto">
          <a:xfrm>
            <a:off x="179388" y="4941888"/>
            <a:ext cx="3603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t>=</a:t>
            </a:r>
          </a:p>
        </p:txBody>
      </p:sp>
      <p:sp>
        <p:nvSpPr>
          <p:cNvPr id="11275" name="TextBox 10"/>
          <p:cNvSpPr txBox="1">
            <a:spLocks noChangeArrowheads="1"/>
          </p:cNvSpPr>
          <p:nvPr/>
        </p:nvSpPr>
        <p:spPr bwMode="auto">
          <a:xfrm>
            <a:off x="1331913" y="1772816"/>
            <a:ext cx="3190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t>+</a:t>
            </a:r>
          </a:p>
        </p:txBody>
      </p:sp>
      <p:sp>
        <p:nvSpPr>
          <p:cNvPr id="11276" name="TextBox 11"/>
          <p:cNvSpPr txBox="1">
            <a:spLocks noChangeArrowheads="1"/>
          </p:cNvSpPr>
          <p:nvPr/>
        </p:nvSpPr>
        <p:spPr bwMode="auto">
          <a:xfrm>
            <a:off x="1012825" y="3168749"/>
            <a:ext cx="3190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3"/>
          <p:cNvSpPr txBox="1">
            <a:spLocks noChangeArrowheads="1"/>
          </p:cNvSpPr>
          <p:nvPr/>
        </p:nvSpPr>
        <p:spPr bwMode="auto">
          <a:xfrm>
            <a:off x="1258888" y="333375"/>
            <a:ext cx="66976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           MULTIPLIER DECOMPOSITION</a:t>
            </a:r>
          </a:p>
        </p:txBody>
      </p:sp>
      <p:sp>
        <p:nvSpPr>
          <p:cNvPr id="24579" name="TextBox 4"/>
          <p:cNvSpPr txBox="1">
            <a:spLocks noChangeArrowheads="1"/>
          </p:cNvSpPr>
          <p:nvPr/>
        </p:nvSpPr>
        <p:spPr bwMode="auto">
          <a:xfrm>
            <a:off x="539750" y="836613"/>
            <a:ext cx="74168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atin typeface="Times New Roman" pitchFamily="18" charset="0"/>
                <a:cs typeface="Times New Roman" pitchFamily="18" charset="0"/>
              </a:rPr>
              <a:t>The purpose of multiplier decomposition is to enable the researcher to deconstruct the sources of a particular change in endogenous outcomes among its various sources, i.e. to make the input-output table and social accounting matrix less of a black box and more amenable to systematic analysis.</a:t>
            </a:r>
          </a:p>
          <a:p>
            <a:pPr eaLnBrk="1" hangingPunct="1"/>
            <a:endParaRPr lang="en-GB">
              <a:latin typeface="Times New Roman" pitchFamily="18" charset="0"/>
              <a:cs typeface="Times New Roman" pitchFamily="18" charset="0"/>
            </a:endParaRPr>
          </a:p>
          <a:p>
            <a:pPr eaLnBrk="1" hangingPunct="1"/>
            <a:r>
              <a:rPr lang="en-GB">
                <a:latin typeface="Times New Roman" pitchFamily="18" charset="0"/>
                <a:cs typeface="Times New Roman" pitchFamily="18" charset="0"/>
              </a:rPr>
              <a:t>There are two basic ways to decompose a multiplier—multiplicative and additive.  We will begin by the simplest case—multiplicative decomposition of a social accounting matrix.</a:t>
            </a:r>
          </a:p>
          <a:p>
            <a:pPr eaLnBrk="1" hangingPunct="1"/>
            <a:endParaRPr lang="en-GB">
              <a:latin typeface="Times New Roman" pitchFamily="18" charset="0"/>
              <a:cs typeface="Times New Roman" pitchFamily="18" charset="0"/>
            </a:endParaRPr>
          </a:p>
          <a:p>
            <a:pPr eaLnBrk="1" hangingPunct="1"/>
            <a:r>
              <a:rPr lang="en-GB">
                <a:latin typeface="Times New Roman" pitchFamily="18" charset="0"/>
                <a:cs typeface="Times New Roman" pitchFamily="18" charset="0"/>
              </a:rPr>
              <a:t>We begin by reminding ourselves of the structure of the SAM, viz:</a:t>
            </a:r>
          </a:p>
        </p:txBody>
      </p:sp>
      <p:sp>
        <p:nvSpPr>
          <p:cNvPr id="24580" name="Rectangle 8"/>
          <p:cNvSpPr>
            <a:spLocks noChangeArrowheads="1"/>
          </p:cNvSpPr>
          <p:nvPr/>
        </p:nvSpPr>
        <p:spPr bwMode="auto">
          <a:xfrm>
            <a:off x="1835150" y="4221163"/>
            <a:ext cx="10080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2400" b="1" i="1">
                <a:latin typeface="Times New Roman" pitchFamily="18" charset="0"/>
              </a:rPr>
              <a:t>    S</a:t>
            </a:r>
            <a:r>
              <a:rPr lang="en-US" sz="2400">
                <a:latin typeface="Times New Roman" pitchFamily="18" charset="0"/>
              </a:rPr>
              <a:t>  = </a:t>
            </a:r>
          </a:p>
        </p:txBody>
      </p:sp>
      <p:sp>
        <p:nvSpPr>
          <p:cNvPr id="24581" name="TextBox 9"/>
          <p:cNvSpPr txBox="1">
            <a:spLocks noChangeArrowheads="1"/>
          </p:cNvSpPr>
          <p:nvPr/>
        </p:nvSpPr>
        <p:spPr bwMode="auto">
          <a:xfrm>
            <a:off x="684213" y="5229225"/>
            <a:ext cx="71278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atin typeface="Times New Roman" pitchFamily="18" charset="0"/>
                <a:cs typeface="Times New Roman" pitchFamily="18" charset="0"/>
              </a:rPr>
              <a:t>where A is the input-output matrix; V is the value-added matrix; C is the matrix of final expenditure coefficients; H is the matrix of transfers among institutions; and Y is the allocation of value-added among institutions.</a:t>
            </a:r>
          </a:p>
        </p:txBody>
      </p:sp>
      <p:sp>
        <p:nvSpPr>
          <p:cNvPr id="24582"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24583"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35375" y="3933825"/>
            <a:ext cx="1657350"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1"/>
          <p:cNvSpPr txBox="1">
            <a:spLocks noChangeArrowheads="1"/>
          </p:cNvSpPr>
          <p:nvPr/>
        </p:nvSpPr>
        <p:spPr bwMode="auto">
          <a:xfrm>
            <a:off x="611188" y="115888"/>
            <a:ext cx="7705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atin typeface="Times New Roman" pitchFamily="18" charset="0"/>
                <a:cs typeface="Times New Roman" pitchFamily="18" charset="0"/>
              </a:rPr>
              <a:t>We separate S into two additive matrices, which we designate Q and R, such that: </a:t>
            </a:r>
          </a:p>
        </p:txBody>
      </p:sp>
      <p:sp>
        <p:nvSpPr>
          <p:cNvPr id="3075" name="TextBox 3"/>
          <p:cNvSpPr txBox="1">
            <a:spLocks noChangeArrowheads="1"/>
          </p:cNvSpPr>
          <p:nvPr/>
        </p:nvSpPr>
        <p:spPr bwMode="auto">
          <a:xfrm>
            <a:off x="611188" y="836613"/>
            <a:ext cx="8651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b="1">
                <a:latin typeface="Times New Roman" pitchFamily="18" charset="0"/>
                <a:cs typeface="Times New Roman" pitchFamily="18" charset="0"/>
              </a:rPr>
              <a:t>  </a:t>
            </a:r>
            <a:r>
              <a:rPr lang="en-GB" sz="2400" b="1" i="1">
                <a:latin typeface="Times New Roman" pitchFamily="18" charset="0"/>
                <a:cs typeface="Times New Roman" pitchFamily="18" charset="0"/>
              </a:rPr>
              <a:t>Q</a:t>
            </a:r>
            <a:r>
              <a:rPr lang="en-GB" sz="2400">
                <a:latin typeface="Times New Roman" pitchFamily="18" charset="0"/>
                <a:cs typeface="Times New Roman" pitchFamily="18" charset="0"/>
              </a:rPr>
              <a:t> =</a:t>
            </a:r>
          </a:p>
        </p:txBody>
      </p:sp>
      <p:sp>
        <p:nvSpPr>
          <p:cNvPr id="3076" name="TextBox 5"/>
          <p:cNvSpPr txBox="1">
            <a:spLocks noChangeArrowheads="1"/>
          </p:cNvSpPr>
          <p:nvPr/>
        </p:nvSpPr>
        <p:spPr bwMode="auto">
          <a:xfrm>
            <a:off x="4787900" y="836613"/>
            <a:ext cx="863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b="1">
                <a:latin typeface="Times New Roman" pitchFamily="18" charset="0"/>
                <a:cs typeface="Times New Roman" pitchFamily="18" charset="0"/>
              </a:rPr>
              <a:t> </a:t>
            </a:r>
            <a:r>
              <a:rPr lang="en-GB" sz="2400" b="1" i="1">
                <a:latin typeface="Times New Roman" pitchFamily="18" charset="0"/>
                <a:cs typeface="Times New Roman" pitchFamily="18" charset="0"/>
              </a:rPr>
              <a:t>R</a:t>
            </a:r>
            <a:r>
              <a:rPr lang="en-GB" sz="2400">
                <a:latin typeface="Times New Roman" pitchFamily="18" charset="0"/>
                <a:cs typeface="Times New Roman" pitchFamily="18" charset="0"/>
              </a:rPr>
              <a:t> =</a:t>
            </a:r>
          </a:p>
        </p:txBody>
      </p:sp>
      <p:sp>
        <p:nvSpPr>
          <p:cNvPr id="3077" name="Rectangle 35"/>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sp>
        <p:nvSpPr>
          <p:cNvPr id="3078" name="Rectangle 36"/>
          <p:cNvSpPr>
            <a:spLocks noChangeArrowheads="1"/>
          </p:cNvSpPr>
          <p:nvPr/>
        </p:nvSpPr>
        <p:spPr bwMode="auto">
          <a:xfrm>
            <a:off x="0" y="1219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3079" name="Rectangle 38"/>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sp>
        <p:nvSpPr>
          <p:cNvPr id="3080" name="Rectangle 39"/>
          <p:cNvSpPr>
            <a:spLocks noChangeArrowheads="1"/>
          </p:cNvSpPr>
          <p:nvPr/>
        </p:nvSpPr>
        <p:spPr bwMode="auto">
          <a:xfrm>
            <a:off x="0" y="1219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3081" name="Rectangle 4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sp>
        <p:nvSpPr>
          <p:cNvPr id="3083" name="Rectangle 42"/>
          <p:cNvSpPr>
            <a:spLocks noChangeArrowheads="1"/>
          </p:cNvSpPr>
          <p:nvPr/>
        </p:nvSpPr>
        <p:spPr bwMode="auto">
          <a:xfrm>
            <a:off x="0" y="1219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3084" name="Rectangle 4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3085" name="Picture 4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3713" y="549275"/>
            <a:ext cx="16287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6" name="Rectangle 45"/>
          <p:cNvSpPr>
            <a:spLocks noChangeArrowheads="1"/>
          </p:cNvSpPr>
          <p:nvPr/>
        </p:nvSpPr>
        <p:spPr bwMode="auto">
          <a:xfrm>
            <a:off x="0" y="1219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3087" name="Rectangle 4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3088" name="Picture 46"/>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1550" y="2133600"/>
            <a:ext cx="110013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9" name="Rectangle 48"/>
          <p:cNvSpPr>
            <a:spLocks noChangeArrowheads="1"/>
          </p:cNvSpPr>
          <p:nvPr/>
        </p:nvSpPr>
        <p:spPr bwMode="auto">
          <a:xfrm>
            <a:off x="0" y="1171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3090" name="Rectangle 5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3091" name="Picture 49"/>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55875" y="2060575"/>
            <a:ext cx="1185863"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2" name="Rectangle 51"/>
          <p:cNvSpPr>
            <a:spLocks noChangeArrowheads="1"/>
          </p:cNvSpPr>
          <p:nvPr/>
        </p:nvSpPr>
        <p:spPr bwMode="auto">
          <a:xfrm>
            <a:off x="0" y="12287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3093" name="Rectangle 5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3094" name="Picture 5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1550" y="4149725"/>
            <a:ext cx="170021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5" name="TextBox 58"/>
          <p:cNvSpPr txBox="1">
            <a:spLocks noChangeArrowheads="1"/>
          </p:cNvSpPr>
          <p:nvPr/>
        </p:nvSpPr>
        <p:spPr bwMode="auto">
          <a:xfrm>
            <a:off x="3132138" y="4149725"/>
            <a:ext cx="23764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atin typeface="Times New Roman" pitchFamily="18" charset="0"/>
                <a:cs typeface="Times New Roman" pitchFamily="18" charset="0"/>
              </a:rPr>
              <a:t>which we rewrite as</a:t>
            </a:r>
          </a:p>
        </p:txBody>
      </p:sp>
      <p:sp>
        <p:nvSpPr>
          <p:cNvPr id="3096" name="TextBox 59"/>
          <p:cNvSpPr txBox="1">
            <a:spLocks noChangeArrowheads="1"/>
          </p:cNvSpPr>
          <p:nvPr/>
        </p:nvSpPr>
        <p:spPr bwMode="auto">
          <a:xfrm>
            <a:off x="827088" y="3357563"/>
            <a:ext cx="4321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atin typeface="Times New Roman" pitchFamily="18" charset="0"/>
                <a:cs typeface="Times New Roman" pitchFamily="18" charset="0"/>
              </a:rPr>
              <a:t>The system may be expressed as:</a:t>
            </a:r>
          </a:p>
        </p:txBody>
      </p:sp>
      <p:sp>
        <p:nvSpPr>
          <p:cNvPr id="3097" name="Rectangle 5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3098" name="Picture 54"/>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2725" y="4149725"/>
            <a:ext cx="2670175"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9" name="TextBox 62"/>
          <p:cNvSpPr txBox="1">
            <a:spLocks noChangeArrowheads="1"/>
          </p:cNvSpPr>
          <p:nvPr/>
        </p:nvSpPr>
        <p:spPr bwMode="auto">
          <a:xfrm>
            <a:off x="900113" y="4724400"/>
            <a:ext cx="38877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atin typeface="Times New Roman" pitchFamily="18" charset="0"/>
                <a:cs typeface="Times New Roman" pitchFamily="18" charset="0"/>
              </a:rPr>
              <a:t>In this case, the solution is:</a:t>
            </a:r>
          </a:p>
        </p:txBody>
      </p:sp>
      <p:sp>
        <p:nvSpPr>
          <p:cNvPr id="3100" name="Rectangle 5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3101" name="Picture 56"/>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8175" y="5157788"/>
            <a:ext cx="4770438"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2" name="TextBox 65"/>
          <p:cNvSpPr txBox="1">
            <a:spLocks noChangeArrowheads="1"/>
          </p:cNvSpPr>
          <p:nvPr/>
        </p:nvSpPr>
        <p:spPr bwMode="auto">
          <a:xfrm>
            <a:off x="827088" y="5661025"/>
            <a:ext cx="77771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The next steps may seem at first look like meaningless manipulations, but the benefits will become clear by the end of the slide</a:t>
            </a:r>
          </a:p>
        </p:txBody>
      </p:sp>
      <mc:AlternateContent xmlns:mc="http://schemas.openxmlformats.org/markup-compatibility/2006" xmlns:a14="http://schemas.microsoft.com/office/drawing/2010/main">
        <mc:Choice Requires="a14">
          <p:sp>
            <p:nvSpPr>
              <p:cNvPr id="2" name="Rectangle 1"/>
              <p:cNvSpPr/>
              <p:nvPr/>
            </p:nvSpPr>
            <p:spPr>
              <a:xfrm flipH="1">
                <a:off x="5010152" y="451720"/>
                <a:ext cx="2952748" cy="166263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800" i="1">
                          <a:latin typeface="Cambria Math"/>
                        </a:rPr>
                        <m:t> </m:t>
                      </m:r>
                      <m:d>
                        <m:dPr>
                          <m:begChr m:val="["/>
                          <m:endChr m:val="]"/>
                          <m:ctrlPr>
                            <a:rPr lang="en-GB" sz="2800" i="1">
                              <a:latin typeface="Cambria Math"/>
                            </a:rPr>
                          </m:ctrlPr>
                        </m:dPr>
                        <m:e>
                          <m:m>
                            <m:mPr>
                              <m:mcs>
                                <m:mc>
                                  <m:mcPr>
                                    <m:count m:val="3"/>
                                    <m:mcJc m:val="center"/>
                                  </m:mcPr>
                                </m:mc>
                              </m:mcs>
                              <m:ctrlPr>
                                <a:rPr lang="en-GB" sz="2800" i="1">
                                  <a:latin typeface="Cambria Math"/>
                                </a:rPr>
                              </m:ctrlPr>
                            </m:mPr>
                            <m:mr>
                              <m:e>
                                <m:r>
                                  <a:rPr lang="en-GB" sz="2800" i="1">
                                    <a:latin typeface="Cambria Math"/>
                                  </a:rPr>
                                  <m:t>0</m:t>
                                </m:r>
                              </m:e>
                              <m:e>
                                <m:r>
                                  <a:rPr lang="en-GB" sz="2800" i="1">
                                    <a:latin typeface="Cambria Math"/>
                                  </a:rPr>
                                  <m:t>0</m:t>
                                </m:r>
                              </m:e>
                              <m:e>
                                <m:r>
                                  <a:rPr lang="en-GB" sz="2800" i="1">
                                    <a:latin typeface="Cambria Math"/>
                                  </a:rPr>
                                  <m:t>𝐶</m:t>
                                </m:r>
                              </m:e>
                            </m:mr>
                            <m:mr>
                              <m:e>
                                <m:r>
                                  <a:rPr lang="en-GB" sz="2800" i="1">
                                    <a:latin typeface="Cambria Math"/>
                                  </a:rPr>
                                  <m:t>𝑉</m:t>
                                </m:r>
                              </m:e>
                              <m:e>
                                <m:r>
                                  <a:rPr lang="en-GB" sz="2800" i="1">
                                    <a:latin typeface="Cambria Math"/>
                                  </a:rPr>
                                  <m:t>0</m:t>
                                </m:r>
                              </m:e>
                              <m:e>
                                <m:r>
                                  <a:rPr lang="en-GB" sz="2800" i="1">
                                    <a:latin typeface="Cambria Math"/>
                                  </a:rPr>
                                  <m:t>0</m:t>
                                </m:r>
                              </m:e>
                            </m:mr>
                            <m:mr>
                              <m:e>
                                <m:r>
                                  <a:rPr lang="en-GB" sz="2800" i="1">
                                    <a:latin typeface="Cambria Math"/>
                                  </a:rPr>
                                  <m:t>0</m:t>
                                </m:r>
                              </m:e>
                              <m:e>
                                <m:r>
                                  <a:rPr lang="en-GB" sz="2800" i="1">
                                    <a:latin typeface="Cambria Math"/>
                                  </a:rPr>
                                  <m:t>𝑌</m:t>
                                </m:r>
                              </m:e>
                              <m:e>
                                <m:r>
                                  <a:rPr lang="en-GB" sz="2800" i="1">
                                    <a:latin typeface="Cambria Math"/>
                                  </a:rPr>
                                  <m:t>0</m:t>
                                </m:r>
                              </m:e>
                            </m:mr>
                          </m:m>
                        </m:e>
                      </m:d>
                    </m:oMath>
                  </m:oMathPara>
                </a14:m>
                <a:endParaRPr lang="en-GB" sz="2800" dirty="0"/>
              </a:p>
              <a:p>
                <a:endParaRPr lang="en-GB" sz="2800" dirty="0"/>
              </a:p>
            </p:txBody>
          </p:sp>
        </mc:Choice>
        <mc:Fallback xmlns="">
          <p:sp>
            <p:nvSpPr>
              <p:cNvPr id="2" name="Rectangle 1"/>
              <p:cNvSpPr>
                <a:spLocks noRot="1" noChangeAspect="1" noMove="1" noResize="1" noEditPoints="1" noAdjustHandles="1" noChangeArrowheads="1" noChangeShapeType="1" noTextEdit="1"/>
              </p:cNvSpPr>
              <p:nvPr/>
            </p:nvSpPr>
            <p:spPr>
              <a:xfrm flipH="1">
                <a:off x="5010152" y="451720"/>
                <a:ext cx="2952748" cy="1662635"/>
              </a:xfrm>
              <a:prstGeom prst="rect">
                <a:avLst/>
              </a:prstGeom>
              <a:blipFill rotWithShape="1">
                <a:blip r:embed="rId8"/>
                <a:stretch>
                  <a:fillRect/>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2"/>
          <p:cNvSpPr txBox="1">
            <a:spLocks noChangeArrowheads="1"/>
          </p:cNvSpPr>
          <p:nvPr/>
        </p:nvSpPr>
        <p:spPr bwMode="auto">
          <a:xfrm>
            <a:off x="179388" y="188913"/>
            <a:ext cx="11525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Define</a:t>
            </a:r>
          </a:p>
        </p:txBody>
      </p:sp>
      <p:sp>
        <p:nvSpPr>
          <p:cNvPr id="409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4100"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19250" y="260350"/>
            <a:ext cx="234315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4102"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16463" y="260350"/>
            <a:ext cx="304165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TextBox 8"/>
          <p:cNvSpPr txBox="1">
            <a:spLocks noChangeArrowheads="1"/>
          </p:cNvSpPr>
          <p:nvPr/>
        </p:nvSpPr>
        <p:spPr bwMode="auto">
          <a:xfrm>
            <a:off x="179388" y="908050"/>
            <a:ext cx="25923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Pre-multiply (1) by  </a:t>
            </a:r>
          </a:p>
        </p:txBody>
      </p:sp>
      <p:sp>
        <p:nvSpPr>
          <p:cNvPr id="4104" name="TextBox 9"/>
          <p:cNvSpPr txBox="1">
            <a:spLocks noChangeArrowheads="1"/>
          </p:cNvSpPr>
          <p:nvPr/>
        </p:nvSpPr>
        <p:spPr bwMode="auto">
          <a:xfrm>
            <a:off x="8316913" y="260350"/>
            <a:ext cx="11509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Calibri" pitchFamily="34" charset="0"/>
              </a:rPr>
              <a:t>(1)</a:t>
            </a:r>
          </a:p>
        </p:txBody>
      </p:sp>
      <p:sp>
        <p:nvSpPr>
          <p:cNvPr id="4105"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4106"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72000" y="981075"/>
            <a:ext cx="370046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ction Button: Forward or Next 13">
            <a:hlinkClick r:id="" action="ppaction://hlinkshowjump?jump=nextslide" highlightClick="1"/>
          </p:cNvPr>
          <p:cNvSpPr/>
          <p:nvPr/>
        </p:nvSpPr>
        <p:spPr>
          <a:xfrm>
            <a:off x="4140200" y="333375"/>
            <a:ext cx="431800" cy="2159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5" name="Action Button: Forward or Next 14">
            <a:hlinkClick r:id="" action="ppaction://hlinkshowjump?jump=nextslide" highlightClick="1"/>
          </p:cNvPr>
          <p:cNvSpPr/>
          <p:nvPr/>
        </p:nvSpPr>
        <p:spPr>
          <a:xfrm>
            <a:off x="3995738" y="1052513"/>
            <a:ext cx="431800" cy="2159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109"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4110" name="Picture 7"/>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3213" y="908050"/>
            <a:ext cx="217487"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1" name="TextBox 17"/>
          <p:cNvSpPr txBox="1">
            <a:spLocks noChangeArrowheads="1"/>
          </p:cNvSpPr>
          <p:nvPr/>
        </p:nvSpPr>
        <p:spPr bwMode="auto">
          <a:xfrm>
            <a:off x="179388" y="1700213"/>
            <a:ext cx="30972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Substitute into (1)</a:t>
            </a:r>
          </a:p>
        </p:txBody>
      </p:sp>
      <p:sp>
        <p:nvSpPr>
          <p:cNvPr id="19" name="Action Button: Forward or Next 18">
            <a:hlinkClick r:id="" action="ppaction://hlinkshowjump?jump=nextslide" highlightClick="1"/>
          </p:cNvPr>
          <p:cNvSpPr/>
          <p:nvPr/>
        </p:nvSpPr>
        <p:spPr>
          <a:xfrm>
            <a:off x="2700338" y="1844675"/>
            <a:ext cx="431800" cy="2159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11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4114" name="Picture 9"/>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19475" y="1773238"/>
            <a:ext cx="558641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5" name="TextBox 21"/>
          <p:cNvSpPr txBox="1">
            <a:spLocks noChangeArrowheads="1"/>
          </p:cNvSpPr>
          <p:nvPr/>
        </p:nvSpPr>
        <p:spPr bwMode="auto">
          <a:xfrm>
            <a:off x="179388" y="2349500"/>
            <a:ext cx="21605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Pre-multiply by </a:t>
            </a:r>
          </a:p>
        </p:txBody>
      </p:sp>
      <p:pic>
        <p:nvPicPr>
          <p:cNvPr id="4116" name="Picture 7"/>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39975" y="2349500"/>
            <a:ext cx="217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Action Button: Forward or Next 23">
            <a:hlinkClick r:id="" action="ppaction://hlinkshowjump?jump=nextslide" highlightClick="1"/>
          </p:cNvPr>
          <p:cNvSpPr/>
          <p:nvPr/>
        </p:nvSpPr>
        <p:spPr>
          <a:xfrm>
            <a:off x="2627313" y="2492375"/>
            <a:ext cx="431800" cy="2159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118"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4119" name="Picture 11"/>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63900" y="2420938"/>
            <a:ext cx="588010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0" name="Rectangle 13"/>
          <p:cNvSpPr>
            <a:spLocks noChangeArrowheads="1"/>
          </p:cNvSpPr>
          <p:nvPr/>
        </p:nvSpPr>
        <p:spPr bwMode="auto">
          <a:xfrm>
            <a:off x="0" y="3238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GB">
                <a:latin typeface="Calibri" pitchFamily="34" charset="0"/>
                <a:cs typeface="Times New Roman" pitchFamily="18" charset="0"/>
              </a:rPr>
              <a:t> </a:t>
            </a:r>
            <a:r>
              <a:rPr lang="en-GB" sz="800"/>
              <a:t> </a:t>
            </a:r>
            <a:endParaRPr lang="en-GB"/>
          </a:p>
        </p:txBody>
      </p:sp>
      <p:sp>
        <p:nvSpPr>
          <p:cNvPr id="4121" name="Rectangle 1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4122" name="Picture 14"/>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08400" y="3284538"/>
            <a:ext cx="53054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3" name="Rectangle 16"/>
          <p:cNvSpPr>
            <a:spLocks noChangeArrowheads="1"/>
          </p:cNvSpPr>
          <p:nvPr/>
        </p:nvSpPr>
        <p:spPr bwMode="auto">
          <a:xfrm>
            <a:off x="0" y="3238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GB">
                <a:latin typeface="Calibri" pitchFamily="34" charset="0"/>
                <a:cs typeface="Times New Roman" pitchFamily="18" charset="0"/>
              </a:rPr>
              <a:t>     </a:t>
            </a:r>
            <a:r>
              <a:rPr lang="en-GB" sz="800"/>
              <a:t> </a:t>
            </a:r>
            <a:endParaRPr lang="en-GB"/>
          </a:p>
        </p:txBody>
      </p:sp>
      <p:sp>
        <p:nvSpPr>
          <p:cNvPr id="4124" name="TextBox 30"/>
          <p:cNvSpPr txBox="1">
            <a:spLocks noChangeArrowheads="1"/>
          </p:cNvSpPr>
          <p:nvPr/>
        </p:nvSpPr>
        <p:spPr bwMode="auto">
          <a:xfrm>
            <a:off x="179388" y="3860800"/>
            <a:ext cx="6121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If we substitute this back into (1), we produce:</a:t>
            </a:r>
          </a:p>
        </p:txBody>
      </p:sp>
      <p:sp>
        <p:nvSpPr>
          <p:cNvPr id="4125"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4126" name="Picture 17"/>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4213" y="4437063"/>
            <a:ext cx="7519987"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7" name="TextBox 33"/>
          <p:cNvSpPr txBox="1">
            <a:spLocks noChangeArrowheads="1"/>
          </p:cNvSpPr>
          <p:nvPr/>
        </p:nvSpPr>
        <p:spPr bwMode="auto">
          <a:xfrm>
            <a:off x="250825" y="5157788"/>
            <a:ext cx="59769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which may be rewritten as: </a:t>
            </a:r>
          </a:p>
        </p:txBody>
      </p:sp>
      <p:sp>
        <p:nvSpPr>
          <p:cNvPr id="4128"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sp>
        <p:nvSpPr>
          <p:cNvPr id="4130" name="TextBox 36"/>
          <p:cNvSpPr txBox="1">
            <a:spLocks noChangeArrowheads="1"/>
          </p:cNvSpPr>
          <p:nvPr/>
        </p:nvSpPr>
        <p:spPr bwMode="auto">
          <a:xfrm>
            <a:off x="323850" y="5805488"/>
            <a:ext cx="863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or</a:t>
            </a:r>
          </a:p>
        </p:txBody>
      </p:sp>
      <p:sp>
        <p:nvSpPr>
          <p:cNvPr id="4131" name="Rectangle 2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mc:AlternateContent xmlns:mc="http://schemas.openxmlformats.org/markup-compatibility/2006" xmlns:a14="http://schemas.microsoft.com/office/drawing/2010/main">
        <mc:Choice Requires="a14">
          <p:sp>
            <p:nvSpPr>
              <p:cNvPr id="2" name="Rectangle 1"/>
              <p:cNvSpPr/>
              <p:nvPr/>
            </p:nvSpPr>
            <p:spPr>
              <a:xfrm>
                <a:off x="3762516" y="5135309"/>
                <a:ext cx="5197192" cy="505331"/>
              </a:xfrm>
              <a:prstGeom prst="rect">
                <a:avLst/>
              </a:prstGeom>
            </p:spPr>
            <p:txBody>
              <a:bodyPr wrap="none">
                <a:spAutoFit/>
              </a:bodyPr>
              <a:lstStyle/>
              <a:p>
                <a14:m>
                  <m:oMath xmlns:m="http://schemas.openxmlformats.org/officeDocument/2006/math">
                    <m:acc>
                      <m:accPr>
                        <m:chr m:val="̅"/>
                        <m:ctrlPr>
                          <a:rPr lang="en-GB" sz="2400" i="1">
                            <a:latin typeface="Cambria Math"/>
                          </a:rPr>
                        </m:ctrlPr>
                      </m:accPr>
                      <m:e>
                        <m:r>
                          <a:rPr lang="en-GB" sz="2400" i="1">
                            <a:latin typeface="Cambria Math"/>
                          </a:rPr>
                          <m:t>𝑥</m:t>
                        </m:r>
                      </m:e>
                    </m:acc>
                    <m:r>
                      <a:rPr lang="en-GB" sz="2400" i="1">
                        <a:latin typeface="Cambria Math"/>
                      </a:rPr>
                      <m:t>−</m:t>
                    </m:r>
                    <m:sSup>
                      <m:sSupPr>
                        <m:ctrlPr>
                          <a:rPr lang="en-GB" sz="2400" i="1">
                            <a:latin typeface="Cambria Math"/>
                          </a:rPr>
                        </m:ctrlPr>
                      </m:sSupPr>
                      <m:e>
                        <m:r>
                          <a:rPr lang="en-GB" sz="2400" i="1">
                            <a:latin typeface="Cambria Math"/>
                          </a:rPr>
                          <m:t>𝑇</m:t>
                        </m:r>
                      </m:e>
                      <m:sup>
                        <m:r>
                          <a:rPr lang="en-GB" sz="2400" i="1">
                            <a:latin typeface="Cambria Math"/>
                          </a:rPr>
                          <m:t>3</m:t>
                        </m:r>
                      </m:sup>
                    </m:sSup>
                    <m:acc>
                      <m:accPr>
                        <m:chr m:val="̅"/>
                        <m:ctrlPr>
                          <a:rPr lang="en-GB" sz="2400" i="1">
                            <a:latin typeface="Cambria Math"/>
                          </a:rPr>
                        </m:ctrlPr>
                      </m:accPr>
                      <m:e>
                        <m:r>
                          <a:rPr lang="en-GB" sz="2400" i="1">
                            <a:latin typeface="Cambria Math"/>
                          </a:rPr>
                          <m:t>𝑥</m:t>
                        </m:r>
                        <m:r>
                          <a:rPr lang="en-GB" sz="2400" i="1">
                            <a:latin typeface="Cambria Math"/>
                          </a:rPr>
                          <m:t> </m:t>
                        </m:r>
                      </m:e>
                    </m:acc>
                    <m:r>
                      <a:rPr lang="en-GB" sz="2400" i="1">
                        <a:latin typeface="Cambria Math"/>
                      </a:rPr>
                      <m:t> =  (</m:t>
                    </m:r>
                    <m:r>
                      <a:rPr lang="en-GB" sz="2400" i="1">
                        <a:latin typeface="Cambria Math"/>
                      </a:rPr>
                      <m:t>𝐼</m:t>
                    </m:r>
                    <m:r>
                      <a:rPr lang="en-GB" sz="2400" i="1">
                        <a:latin typeface="Cambria Math"/>
                      </a:rPr>
                      <m:t>+</m:t>
                    </m:r>
                    <m:r>
                      <a:rPr lang="en-GB" sz="2400" i="1">
                        <a:latin typeface="Cambria Math"/>
                      </a:rPr>
                      <m:t>𝑇</m:t>
                    </m:r>
                    <m:r>
                      <a:rPr lang="en-GB" sz="2400" i="1">
                        <a:latin typeface="Cambria Math"/>
                      </a:rPr>
                      <m:t>+ </m:t>
                    </m:r>
                    <m:sSup>
                      <m:sSupPr>
                        <m:ctrlPr>
                          <a:rPr lang="en-GB" sz="2400" i="1">
                            <a:latin typeface="Cambria Math"/>
                          </a:rPr>
                        </m:ctrlPr>
                      </m:sSupPr>
                      <m:e>
                        <m:r>
                          <a:rPr lang="en-GB" sz="2400" i="1">
                            <a:latin typeface="Cambria Math"/>
                          </a:rPr>
                          <m:t>𝑇</m:t>
                        </m:r>
                      </m:e>
                      <m:sup>
                        <m:r>
                          <a:rPr lang="en-GB" sz="2400" i="1">
                            <a:latin typeface="Cambria Math"/>
                          </a:rPr>
                          <m:t>2</m:t>
                        </m:r>
                      </m:sup>
                    </m:sSup>
                  </m:oMath>
                </a14:m>
                <a:r>
                  <a:rPr lang="en-GB" sz="2400" dirty="0"/>
                  <a:t>) </a:t>
                </a:r>
                <a14:m>
                  <m:oMath xmlns:m="http://schemas.openxmlformats.org/officeDocument/2006/math">
                    <m:sSup>
                      <m:sSupPr>
                        <m:ctrlPr>
                          <a:rPr lang="en-GB" sz="2400" i="1">
                            <a:latin typeface="Cambria Math"/>
                          </a:rPr>
                        </m:ctrlPr>
                      </m:sSupPr>
                      <m:e>
                        <m:r>
                          <a:rPr lang="en-GB" sz="2400" i="1">
                            <a:latin typeface="Cambria Math"/>
                          </a:rPr>
                          <m:t>(</m:t>
                        </m:r>
                        <m:r>
                          <a:rPr lang="en-GB" sz="2400" i="1">
                            <a:latin typeface="Cambria Math"/>
                          </a:rPr>
                          <m:t>𝐼</m:t>
                        </m:r>
                        <m:r>
                          <a:rPr lang="en-GB" sz="2400" i="1">
                            <a:latin typeface="Cambria Math"/>
                          </a:rPr>
                          <m:t>−</m:t>
                        </m:r>
                        <m:r>
                          <a:rPr lang="en-GB" sz="2400" i="1">
                            <a:latin typeface="Cambria Math"/>
                          </a:rPr>
                          <m:t>𝑄</m:t>
                        </m:r>
                        <m:r>
                          <a:rPr lang="en-GB" sz="2400" i="1">
                            <a:latin typeface="Cambria Math"/>
                          </a:rPr>
                          <m:t>)</m:t>
                        </m:r>
                      </m:e>
                      <m:sup>
                        <m:r>
                          <a:rPr lang="en-GB" sz="2400" i="1">
                            <a:latin typeface="Cambria Math"/>
                          </a:rPr>
                          <m:t>−1</m:t>
                        </m:r>
                      </m:sup>
                    </m:sSup>
                  </m:oMath>
                </a14:m>
                <a:r>
                  <a:rPr lang="en-GB" sz="2400" dirty="0"/>
                  <a:t> </a:t>
                </a:r>
                <a14:m>
                  <m:oMath xmlns:m="http://schemas.openxmlformats.org/officeDocument/2006/math">
                    <m:acc>
                      <m:accPr>
                        <m:chr m:val="̅"/>
                        <m:ctrlPr>
                          <a:rPr lang="en-GB" sz="2400" i="1">
                            <a:latin typeface="Cambria Math"/>
                          </a:rPr>
                        </m:ctrlPr>
                      </m:accPr>
                      <m:e>
                        <m:r>
                          <a:rPr lang="en-GB" sz="2400" i="1">
                            <a:latin typeface="Cambria Math"/>
                          </a:rPr>
                          <m:t>𝑓</m:t>
                        </m:r>
                      </m:e>
                    </m:acc>
                  </m:oMath>
                </a14:m>
                <a:r>
                  <a:rPr lang="en-GB" sz="2400" dirty="0"/>
                  <a:t> </a:t>
                </a:r>
              </a:p>
            </p:txBody>
          </p:sp>
        </mc:Choice>
        <mc:Fallback xmlns="">
          <p:sp>
            <p:nvSpPr>
              <p:cNvPr id="2" name="Rectangle 1"/>
              <p:cNvSpPr>
                <a:spLocks noRot="1" noChangeAspect="1" noMove="1" noResize="1" noEditPoints="1" noAdjustHandles="1" noChangeArrowheads="1" noChangeShapeType="1" noTextEdit="1"/>
              </p:cNvSpPr>
              <p:nvPr/>
            </p:nvSpPr>
            <p:spPr>
              <a:xfrm>
                <a:off x="3762516" y="5135309"/>
                <a:ext cx="5197192" cy="505331"/>
              </a:xfrm>
              <a:prstGeom prst="rect">
                <a:avLst/>
              </a:prstGeom>
              <a:blipFill rotWithShape="1">
                <a:blip r:embed="rId10"/>
                <a:stretch>
                  <a:fillRect b="-277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3576500" y="6069432"/>
                <a:ext cx="5254900" cy="505331"/>
              </a:xfrm>
              <a:prstGeom prst="rect">
                <a:avLst/>
              </a:prstGeom>
            </p:spPr>
            <p:txBody>
              <a:bodyPr wrap="none">
                <a:spAutoFit/>
              </a:bodyPr>
              <a:lstStyle/>
              <a:p>
                <a14:m>
                  <m:oMath xmlns:m="http://schemas.openxmlformats.org/officeDocument/2006/math">
                    <m:r>
                      <a:rPr lang="en-GB" sz="2400" i="1">
                        <a:latin typeface="Cambria Math"/>
                      </a:rPr>
                      <m:t>(</m:t>
                    </m:r>
                    <m:r>
                      <a:rPr lang="en-GB" sz="2400" i="1">
                        <a:latin typeface="Cambria Math"/>
                      </a:rPr>
                      <m:t>𝐼</m:t>
                    </m:r>
                    <m:r>
                      <a:rPr lang="en-GB" sz="2400" i="1">
                        <a:latin typeface="Cambria Math"/>
                      </a:rPr>
                      <m:t>−</m:t>
                    </m:r>
                    <m:sSup>
                      <m:sSupPr>
                        <m:ctrlPr>
                          <a:rPr lang="en-GB" sz="2400" i="1">
                            <a:latin typeface="Cambria Math"/>
                          </a:rPr>
                        </m:ctrlPr>
                      </m:sSupPr>
                      <m:e>
                        <m:r>
                          <a:rPr lang="en-GB" sz="2400" i="1">
                            <a:latin typeface="Cambria Math"/>
                          </a:rPr>
                          <m:t>𝑇</m:t>
                        </m:r>
                      </m:e>
                      <m:sup>
                        <m:r>
                          <a:rPr lang="en-GB" sz="2400" i="1">
                            <a:latin typeface="Cambria Math"/>
                          </a:rPr>
                          <m:t>3</m:t>
                        </m:r>
                      </m:sup>
                    </m:sSup>
                    <m:r>
                      <a:rPr lang="en-GB" sz="2400" i="1">
                        <a:latin typeface="Cambria Math"/>
                      </a:rPr>
                      <m:t>)</m:t>
                    </m:r>
                    <m:acc>
                      <m:accPr>
                        <m:chr m:val="̅"/>
                        <m:ctrlPr>
                          <a:rPr lang="en-GB" sz="2400" i="1">
                            <a:latin typeface="Cambria Math"/>
                          </a:rPr>
                        </m:ctrlPr>
                      </m:accPr>
                      <m:e>
                        <m:r>
                          <a:rPr lang="en-GB" sz="2400" i="1">
                            <a:latin typeface="Cambria Math"/>
                          </a:rPr>
                          <m:t>𝑥</m:t>
                        </m:r>
                        <m:r>
                          <a:rPr lang="en-GB" sz="2400" i="1">
                            <a:latin typeface="Cambria Math"/>
                          </a:rPr>
                          <m:t> </m:t>
                        </m:r>
                      </m:e>
                    </m:acc>
                    <m:r>
                      <a:rPr lang="en-GB" sz="2400" i="1">
                        <a:latin typeface="Cambria Math"/>
                      </a:rPr>
                      <m:t> = (</m:t>
                    </m:r>
                    <m:r>
                      <a:rPr lang="en-GB" sz="2400" i="1">
                        <a:latin typeface="Cambria Math"/>
                      </a:rPr>
                      <m:t>𝐼</m:t>
                    </m:r>
                    <m:r>
                      <a:rPr lang="en-GB" sz="2400" i="1">
                        <a:latin typeface="Cambria Math"/>
                      </a:rPr>
                      <m:t>+</m:t>
                    </m:r>
                    <m:r>
                      <a:rPr lang="en-GB" sz="2400" i="1">
                        <a:latin typeface="Cambria Math"/>
                      </a:rPr>
                      <m:t>𝑇</m:t>
                    </m:r>
                    <m:r>
                      <a:rPr lang="en-GB" sz="2400" i="1">
                        <a:latin typeface="Cambria Math"/>
                      </a:rPr>
                      <m:t>+ </m:t>
                    </m:r>
                    <m:sSup>
                      <m:sSupPr>
                        <m:ctrlPr>
                          <a:rPr lang="en-GB" sz="2400" i="1">
                            <a:latin typeface="Cambria Math"/>
                          </a:rPr>
                        </m:ctrlPr>
                      </m:sSupPr>
                      <m:e>
                        <m:r>
                          <a:rPr lang="en-GB" sz="2400" i="1">
                            <a:latin typeface="Cambria Math"/>
                          </a:rPr>
                          <m:t>𝑇</m:t>
                        </m:r>
                      </m:e>
                      <m:sup>
                        <m:r>
                          <a:rPr lang="en-GB" sz="2400" i="1">
                            <a:latin typeface="Cambria Math"/>
                          </a:rPr>
                          <m:t>2</m:t>
                        </m:r>
                      </m:sup>
                    </m:sSup>
                  </m:oMath>
                </a14:m>
                <a:r>
                  <a:rPr lang="en-GB" sz="2400" dirty="0"/>
                  <a:t>) </a:t>
                </a:r>
                <a14:m>
                  <m:oMath xmlns:m="http://schemas.openxmlformats.org/officeDocument/2006/math">
                    <m:sSup>
                      <m:sSupPr>
                        <m:ctrlPr>
                          <a:rPr lang="en-GB" sz="2400" i="1">
                            <a:latin typeface="Cambria Math"/>
                          </a:rPr>
                        </m:ctrlPr>
                      </m:sSupPr>
                      <m:e>
                        <m:r>
                          <a:rPr lang="en-GB" sz="2400" i="1">
                            <a:latin typeface="Cambria Math"/>
                          </a:rPr>
                          <m:t>(</m:t>
                        </m:r>
                        <m:r>
                          <a:rPr lang="en-GB" sz="2400" i="1">
                            <a:latin typeface="Cambria Math"/>
                          </a:rPr>
                          <m:t>𝐼</m:t>
                        </m:r>
                        <m:r>
                          <a:rPr lang="en-GB" sz="2400" i="1">
                            <a:latin typeface="Cambria Math"/>
                          </a:rPr>
                          <m:t>−</m:t>
                        </m:r>
                        <m:r>
                          <a:rPr lang="en-GB" sz="2400" i="1">
                            <a:latin typeface="Cambria Math"/>
                          </a:rPr>
                          <m:t>𝑄</m:t>
                        </m:r>
                        <m:r>
                          <a:rPr lang="en-GB" sz="2400" i="1">
                            <a:latin typeface="Cambria Math"/>
                          </a:rPr>
                          <m:t>)</m:t>
                        </m:r>
                      </m:e>
                      <m:sup>
                        <m:r>
                          <a:rPr lang="en-GB" sz="2400" i="1">
                            <a:latin typeface="Cambria Math"/>
                          </a:rPr>
                          <m:t>−1</m:t>
                        </m:r>
                      </m:sup>
                    </m:sSup>
                  </m:oMath>
                </a14:m>
                <a:r>
                  <a:rPr lang="en-GB" sz="2400" dirty="0"/>
                  <a:t> </a:t>
                </a:r>
                <a14:m>
                  <m:oMath xmlns:m="http://schemas.openxmlformats.org/officeDocument/2006/math">
                    <m:acc>
                      <m:accPr>
                        <m:chr m:val="̅"/>
                        <m:ctrlPr>
                          <a:rPr lang="en-GB" sz="2400" i="1">
                            <a:latin typeface="Cambria Math"/>
                          </a:rPr>
                        </m:ctrlPr>
                      </m:accPr>
                      <m:e>
                        <m:r>
                          <a:rPr lang="en-GB" sz="2400" i="1">
                            <a:latin typeface="Cambria Math"/>
                          </a:rPr>
                          <m:t>𝑓</m:t>
                        </m:r>
                      </m:e>
                    </m:acc>
                  </m:oMath>
                </a14:m>
                <a:endParaRPr lang="en-GB" sz="2400" dirty="0"/>
              </a:p>
            </p:txBody>
          </p:sp>
        </mc:Choice>
        <mc:Fallback xmlns="">
          <p:sp>
            <p:nvSpPr>
              <p:cNvPr id="3" name="Rectangle 2"/>
              <p:cNvSpPr>
                <a:spLocks noRot="1" noChangeAspect="1" noMove="1" noResize="1" noEditPoints="1" noAdjustHandles="1" noChangeArrowheads="1" noChangeShapeType="1" noTextEdit="1"/>
              </p:cNvSpPr>
              <p:nvPr/>
            </p:nvSpPr>
            <p:spPr>
              <a:xfrm>
                <a:off x="3576500" y="6069432"/>
                <a:ext cx="5254900" cy="505331"/>
              </a:xfrm>
              <a:prstGeom prst="rect">
                <a:avLst/>
              </a:prstGeom>
              <a:blipFill rotWithShape="1">
                <a:blip r:embed="rId11"/>
                <a:stretch>
                  <a:fillRect b="-27711"/>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
          <p:cNvSpPr txBox="1">
            <a:spLocks noChangeArrowheads="1"/>
          </p:cNvSpPr>
          <p:nvPr/>
        </p:nvSpPr>
        <p:spPr bwMode="auto">
          <a:xfrm>
            <a:off x="395288" y="188913"/>
            <a:ext cx="4248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It therefore follows that:</a:t>
            </a:r>
          </a:p>
        </p:txBody>
      </p:sp>
      <p:sp>
        <p:nvSpPr>
          <p:cNvPr id="512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sp>
        <p:nvSpPr>
          <p:cNvPr id="5125" name="TextBox 5"/>
          <p:cNvSpPr txBox="1">
            <a:spLocks noChangeArrowheads="1"/>
          </p:cNvSpPr>
          <p:nvPr/>
        </p:nvSpPr>
        <p:spPr bwMode="auto">
          <a:xfrm>
            <a:off x="395288" y="1628775"/>
            <a:ext cx="4105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Which may be expressed as:</a:t>
            </a:r>
          </a:p>
        </p:txBody>
      </p:sp>
      <p:sp>
        <p:nvSpPr>
          <p:cNvPr id="512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5127"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00563" y="1628775"/>
            <a:ext cx="2198687"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Box 8"/>
          <p:cNvSpPr txBox="1">
            <a:spLocks noChangeArrowheads="1"/>
          </p:cNvSpPr>
          <p:nvPr/>
        </p:nvSpPr>
        <p:spPr bwMode="auto">
          <a:xfrm>
            <a:off x="468313" y="2133600"/>
            <a:ext cx="11509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where</a:t>
            </a:r>
          </a:p>
        </p:txBody>
      </p:sp>
      <p:sp>
        <p:nvSpPr>
          <p:cNvPr id="5129" name="Rectangle 6"/>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sp>
        <p:nvSpPr>
          <p:cNvPr id="5130" name="Rectangle 7"/>
          <p:cNvSpPr>
            <a:spLocks noChangeArrowheads="1"/>
          </p:cNvSpPr>
          <p:nvPr/>
        </p:nvSpPr>
        <p:spPr bwMode="auto">
          <a:xfrm>
            <a:off x="0" y="1285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31" name="Rectangle 9"/>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sp>
        <p:nvSpPr>
          <p:cNvPr id="5133" name="Rectangle 10"/>
          <p:cNvSpPr>
            <a:spLocks noChangeArrowheads="1"/>
          </p:cNvSpPr>
          <p:nvPr/>
        </p:nvSpPr>
        <p:spPr bwMode="auto">
          <a:xfrm>
            <a:off x="0" y="1371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34" name="Rectangle 1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sp>
        <p:nvSpPr>
          <p:cNvPr id="5135" name="Rectangle 13"/>
          <p:cNvSpPr>
            <a:spLocks noChangeArrowheads="1"/>
          </p:cNvSpPr>
          <p:nvPr/>
        </p:nvSpPr>
        <p:spPr bwMode="auto">
          <a:xfrm>
            <a:off x="0" y="771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136" name="Rectangle 15"/>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5137" name="Picture 1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58888" y="3213100"/>
            <a:ext cx="871537"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8" name="Rectangle 16"/>
          <p:cNvSpPr>
            <a:spLocks noChangeArrowheads="1"/>
          </p:cNvSpPr>
          <p:nvPr/>
        </p:nvSpPr>
        <p:spPr bwMode="auto">
          <a:xfrm>
            <a:off x="0" y="771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GB">
                <a:latin typeface="Calibri" pitchFamily="34" charset="0"/>
                <a:cs typeface="Times New Roman" pitchFamily="18" charset="0"/>
              </a:rPr>
              <a:t>  </a:t>
            </a:r>
            <a:endParaRPr lang="en-GB"/>
          </a:p>
        </p:txBody>
      </p:sp>
      <p:sp>
        <p:nvSpPr>
          <p:cNvPr id="5139" name="TextBox 21"/>
          <p:cNvSpPr txBox="1">
            <a:spLocks noChangeArrowheads="1"/>
          </p:cNvSpPr>
          <p:nvPr/>
        </p:nvSpPr>
        <p:spPr bwMode="auto">
          <a:xfrm>
            <a:off x="611188" y="4437063"/>
            <a:ext cx="7056437"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This is a matrix of the ‘own-effects’ or transfer multipliers, including the inter-industry effects captured in the input-output table as well as the distribution of profits from corporations to households or from one household type to another, within the H matrix.</a:t>
            </a:r>
          </a:p>
        </p:txBody>
      </p:sp>
      <mc:AlternateContent xmlns:mc="http://schemas.openxmlformats.org/markup-compatibility/2006" xmlns:a14="http://schemas.microsoft.com/office/drawing/2010/main">
        <mc:Choice Requires="a14">
          <p:sp>
            <p:nvSpPr>
              <p:cNvPr id="2" name="Rectangle 1"/>
              <p:cNvSpPr/>
              <p:nvPr/>
            </p:nvSpPr>
            <p:spPr>
              <a:xfrm>
                <a:off x="1907704" y="891163"/>
                <a:ext cx="5187574" cy="505331"/>
              </a:xfrm>
              <a:prstGeom prst="rect">
                <a:avLst/>
              </a:prstGeom>
            </p:spPr>
            <p:txBody>
              <a:bodyPr wrap="none">
                <a:spAutoFit/>
              </a:bodyPr>
              <a:lstStyle/>
              <a:p>
                <a14:m>
                  <m:oMath xmlns:m="http://schemas.openxmlformats.org/officeDocument/2006/math">
                    <m:acc>
                      <m:accPr>
                        <m:chr m:val="̅"/>
                        <m:ctrlPr>
                          <a:rPr lang="en-GB" sz="2400" i="1">
                            <a:latin typeface="Cambria Math"/>
                          </a:rPr>
                        </m:ctrlPr>
                      </m:accPr>
                      <m:e>
                        <m:r>
                          <a:rPr lang="en-GB" sz="2400" i="1">
                            <a:latin typeface="Cambria Math"/>
                          </a:rPr>
                          <m:t>𝑥</m:t>
                        </m:r>
                        <m:r>
                          <a:rPr lang="en-GB" sz="2400" i="1">
                            <a:latin typeface="Cambria Math"/>
                          </a:rPr>
                          <m:t> </m:t>
                        </m:r>
                      </m:e>
                    </m:acc>
                    <m:r>
                      <a:rPr lang="en-GB" sz="2400" i="1">
                        <a:latin typeface="Cambria Math"/>
                      </a:rPr>
                      <m:t> =(</m:t>
                    </m:r>
                    <m:r>
                      <a:rPr lang="en-GB" sz="2400" i="1">
                        <a:latin typeface="Cambria Math"/>
                      </a:rPr>
                      <m:t>𝐼</m:t>
                    </m:r>
                    <m:r>
                      <a:rPr lang="en-GB" sz="2400" i="1">
                        <a:latin typeface="Cambria Math"/>
                      </a:rPr>
                      <m:t>−</m:t>
                    </m:r>
                    <m:sSup>
                      <m:sSupPr>
                        <m:ctrlPr>
                          <a:rPr lang="en-GB" sz="2400" i="1">
                            <a:latin typeface="Cambria Math"/>
                          </a:rPr>
                        </m:ctrlPr>
                      </m:sSupPr>
                      <m:e>
                        <m:r>
                          <a:rPr lang="en-GB" sz="2400" i="1">
                            <a:latin typeface="Cambria Math"/>
                          </a:rPr>
                          <m:t>𝑇</m:t>
                        </m:r>
                      </m:e>
                      <m:sup>
                        <m:r>
                          <a:rPr lang="en-GB" sz="2400" i="1">
                            <a:latin typeface="Cambria Math"/>
                          </a:rPr>
                          <m:t>3</m:t>
                        </m:r>
                      </m:sup>
                    </m:sSup>
                    <m:r>
                      <a:rPr lang="en-GB" sz="2400" i="1">
                        <a:latin typeface="Cambria Math"/>
                      </a:rPr>
                      <m:t>)(</m:t>
                    </m:r>
                    <m:r>
                      <a:rPr lang="en-GB" sz="2400" i="1">
                        <a:latin typeface="Cambria Math"/>
                      </a:rPr>
                      <m:t>𝐼</m:t>
                    </m:r>
                    <m:r>
                      <a:rPr lang="en-GB" sz="2400" i="1">
                        <a:latin typeface="Cambria Math"/>
                      </a:rPr>
                      <m:t>+</m:t>
                    </m:r>
                    <m:r>
                      <a:rPr lang="en-GB" sz="2400" i="1">
                        <a:latin typeface="Cambria Math"/>
                      </a:rPr>
                      <m:t>𝑇</m:t>
                    </m:r>
                    <m:r>
                      <a:rPr lang="en-GB" sz="2400" i="1">
                        <a:latin typeface="Cambria Math"/>
                      </a:rPr>
                      <m:t>+ </m:t>
                    </m:r>
                    <m:sSup>
                      <m:sSupPr>
                        <m:ctrlPr>
                          <a:rPr lang="en-GB" sz="2400" i="1">
                            <a:latin typeface="Cambria Math"/>
                          </a:rPr>
                        </m:ctrlPr>
                      </m:sSupPr>
                      <m:e>
                        <m:r>
                          <a:rPr lang="en-GB" sz="2400" i="1">
                            <a:latin typeface="Cambria Math"/>
                          </a:rPr>
                          <m:t>𝑇</m:t>
                        </m:r>
                      </m:e>
                      <m:sup>
                        <m:r>
                          <a:rPr lang="en-GB" sz="2400" i="1">
                            <a:latin typeface="Cambria Math"/>
                          </a:rPr>
                          <m:t>2</m:t>
                        </m:r>
                      </m:sup>
                    </m:sSup>
                  </m:oMath>
                </a14:m>
                <a:r>
                  <a:rPr lang="en-GB" sz="2400" dirty="0"/>
                  <a:t>) </a:t>
                </a:r>
                <a14:m>
                  <m:oMath xmlns:m="http://schemas.openxmlformats.org/officeDocument/2006/math">
                    <m:sSup>
                      <m:sSupPr>
                        <m:ctrlPr>
                          <a:rPr lang="en-GB" sz="2400" i="1">
                            <a:latin typeface="Cambria Math"/>
                          </a:rPr>
                        </m:ctrlPr>
                      </m:sSupPr>
                      <m:e>
                        <m:r>
                          <a:rPr lang="en-GB" sz="2400" i="1">
                            <a:latin typeface="Cambria Math"/>
                          </a:rPr>
                          <m:t>(</m:t>
                        </m:r>
                        <m:r>
                          <a:rPr lang="en-GB" sz="2400" i="1">
                            <a:latin typeface="Cambria Math"/>
                          </a:rPr>
                          <m:t>𝐼</m:t>
                        </m:r>
                        <m:r>
                          <a:rPr lang="en-GB" sz="2400" i="1">
                            <a:latin typeface="Cambria Math"/>
                          </a:rPr>
                          <m:t>−</m:t>
                        </m:r>
                        <m:r>
                          <a:rPr lang="en-GB" sz="2400" i="1">
                            <a:latin typeface="Cambria Math"/>
                          </a:rPr>
                          <m:t>𝑄</m:t>
                        </m:r>
                        <m:r>
                          <a:rPr lang="en-GB" sz="2400" i="1">
                            <a:latin typeface="Cambria Math"/>
                          </a:rPr>
                          <m:t>)</m:t>
                        </m:r>
                      </m:e>
                      <m:sup>
                        <m:r>
                          <a:rPr lang="en-GB" sz="2400" i="1">
                            <a:latin typeface="Cambria Math"/>
                          </a:rPr>
                          <m:t>−1</m:t>
                        </m:r>
                      </m:sup>
                    </m:sSup>
                  </m:oMath>
                </a14:m>
                <a:r>
                  <a:rPr lang="en-GB" sz="2400" dirty="0"/>
                  <a:t> </a:t>
                </a:r>
                <a14:m>
                  <m:oMath xmlns:m="http://schemas.openxmlformats.org/officeDocument/2006/math">
                    <m:acc>
                      <m:accPr>
                        <m:chr m:val="̅"/>
                        <m:ctrlPr>
                          <a:rPr lang="en-GB" sz="2400" i="1">
                            <a:latin typeface="Cambria Math"/>
                          </a:rPr>
                        </m:ctrlPr>
                      </m:accPr>
                      <m:e>
                        <m:r>
                          <a:rPr lang="en-GB" sz="2400" i="1">
                            <a:latin typeface="Cambria Math"/>
                          </a:rPr>
                          <m:t>𝑓</m:t>
                        </m:r>
                      </m:e>
                    </m:acc>
                  </m:oMath>
                </a14:m>
                <a:endParaRPr lang="en-GB" sz="2400" dirty="0"/>
              </a:p>
            </p:txBody>
          </p:sp>
        </mc:Choice>
        <mc:Fallback xmlns="">
          <p:sp>
            <p:nvSpPr>
              <p:cNvPr id="2" name="Rectangle 1"/>
              <p:cNvSpPr>
                <a:spLocks noRot="1" noChangeAspect="1" noMove="1" noResize="1" noEditPoints="1" noAdjustHandles="1" noChangeArrowheads="1" noChangeShapeType="1" noTextEdit="1"/>
              </p:cNvSpPr>
              <p:nvPr/>
            </p:nvSpPr>
            <p:spPr>
              <a:xfrm>
                <a:off x="1907704" y="891163"/>
                <a:ext cx="5187574" cy="505331"/>
              </a:xfrm>
              <a:prstGeom prst="rect">
                <a:avLst/>
              </a:prstGeom>
              <a:blipFill rotWithShape="1">
                <a:blip r:embed="rId4"/>
                <a:stretch>
                  <a:fillRect b="-27711"/>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 name="Rectangle 2"/>
              <p:cNvSpPr/>
              <p:nvPr/>
            </p:nvSpPr>
            <p:spPr>
              <a:xfrm>
                <a:off x="2707363" y="2809598"/>
                <a:ext cx="3884974" cy="127849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i="1">
                          <a:latin typeface="Cambria Math"/>
                        </a:rPr>
                        <m:t> </m:t>
                      </m:r>
                      <m:d>
                        <m:dPr>
                          <m:begChr m:val="["/>
                          <m:endChr m:val="]"/>
                          <m:ctrlPr>
                            <a:rPr lang="en-GB" sz="2400" i="1"/>
                          </m:ctrlPr>
                        </m:dPr>
                        <m:e>
                          <m:m>
                            <m:mPr>
                              <m:mcs>
                                <m:mc>
                                  <m:mcPr>
                                    <m:count m:val="3"/>
                                    <m:mcJc m:val="center"/>
                                  </m:mcPr>
                                </m:mc>
                              </m:mcs>
                              <m:ctrlPr>
                                <a:rPr lang="en-GB" sz="2400" i="1"/>
                              </m:ctrlPr>
                            </m:mPr>
                            <m:mr>
                              <m:e>
                                <m:sSup>
                                  <m:sSupPr>
                                    <m:ctrlPr>
                                      <a:rPr lang="en-GB" sz="2400" i="1"/>
                                    </m:ctrlPr>
                                  </m:sSupPr>
                                  <m:e>
                                    <m:r>
                                      <a:rPr lang="en-GB" sz="2400" i="1"/>
                                      <m:t>(</m:t>
                                    </m:r>
                                    <m:r>
                                      <a:rPr lang="en-GB" sz="2400" i="1"/>
                                      <m:t>𝐼</m:t>
                                    </m:r>
                                    <m:r>
                                      <a:rPr lang="en-GB" sz="2400" i="1"/>
                                      <m:t>−</m:t>
                                    </m:r>
                                    <m:r>
                                      <a:rPr lang="en-GB" sz="2400" i="1"/>
                                      <m:t>𝐴</m:t>
                                    </m:r>
                                    <m:r>
                                      <a:rPr lang="en-GB" sz="2400" i="1"/>
                                      <m:t>)</m:t>
                                    </m:r>
                                  </m:e>
                                  <m:sup>
                                    <m:r>
                                      <a:rPr lang="en-GB" sz="2400" i="1"/>
                                      <m:t>−1</m:t>
                                    </m:r>
                                  </m:sup>
                                </m:sSup>
                              </m:e>
                              <m:e>
                                <m:r>
                                  <a:rPr lang="en-GB" sz="2400" i="1"/>
                                  <m:t>0</m:t>
                                </m:r>
                              </m:e>
                              <m:e>
                                <m:r>
                                  <a:rPr lang="en-GB" sz="2400" i="1"/>
                                  <m:t>0</m:t>
                                </m:r>
                              </m:e>
                            </m:mr>
                            <m:mr>
                              <m:e>
                                <m:r>
                                  <a:rPr lang="en-GB" sz="2400" i="1"/>
                                  <m:t>0</m:t>
                                </m:r>
                              </m:e>
                              <m:e>
                                <m:r>
                                  <a:rPr lang="en-GB" sz="2400" i="1"/>
                                  <m:t>𝐼</m:t>
                                </m:r>
                              </m:e>
                              <m:e>
                                <m:r>
                                  <a:rPr lang="en-GB" sz="2400" i="1"/>
                                  <m:t>0</m:t>
                                </m:r>
                              </m:e>
                            </m:mr>
                            <m:mr>
                              <m:e>
                                <m:r>
                                  <a:rPr lang="en-GB" sz="2400" i="1"/>
                                  <m:t>0</m:t>
                                </m:r>
                              </m:e>
                              <m:e>
                                <m:r>
                                  <a:rPr lang="en-GB" sz="2400" i="1"/>
                                  <m:t>0</m:t>
                                </m:r>
                              </m:e>
                              <m:e>
                                <m:sSup>
                                  <m:sSupPr>
                                    <m:ctrlPr>
                                      <a:rPr lang="en-GB" sz="2400" i="1"/>
                                    </m:ctrlPr>
                                  </m:sSupPr>
                                  <m:e>
                                    <m:r>
                                      <a:rPr lang="en-GB" sz="2400" i="1"/>
                                      <m:t>(</m:t>
                                    </m:r>
                                    <m:r>
                                      <a:rPr lang="en-GB" sz="2400" i="1"/>
                                      <m:t>𝐼</m:t>
                                    </m:r>
                                    <m:r>
                                      <a:rPr lang="en-GB" sz="2400" i="1"/>
                                      <m:t>−</m:t>
                                    </m:r>
                                    <m:r>
                                      <a:rPr lang="en-GB" sz="2400" i="1"/>
                                      <m:t>𝐻</m:t>
                                    </m:r>
                                    <m:r>
                                      <a:rPr lang="en-GB" sz="2400" i="1"/>
                                      <m:t>)</m:t>
                                    </m:r>
                                  </m:e>
                                  <m:sup>
                                    <m:r>
                                      <a:rPr lang="en-GB" sz="2400" i="1"/>
                                      <m:t>−1</m:t>
                                    </m:r>
                                  </m:sup>
                                </m:sSup>
                              </m:e>
                            </m:mr>
                          </m:m>
                        </m:e>
                      </m:d>
                    </m:oMath>
                  </m:oMathPara>
                </a14:m>
                <a:endParaRPr lang="en-GB" sz="2400" dirty="0"/>
              </a:p>
            </p:txBody>
          </p:sp>
        </mc:Choice>
        <mc:Fallback>
          <p:sp>
            <p:nvSpPr>
              <p:cNvPr id="3" name="Rectangle 2"/>
              <p:cNvSpPr>
                <a:spLocks noRot="1" noChangeAspect="1" noMove="1" noResize="1" noEditPoints="1" noAdjustHandles="1" noChangeArrowheads="1" noChangeShapeType="1" noTextEdit="1"/>
              </p:cNvSpPr>
              <p:nvPr/>
            </p:nvSpPr>
            <p:spPr>
              <a:xfrm>
                <a:off x="2707363" y="2809598"/>
                <a:ext cx="3884974" cy="1278492"/>
              </a:xfrm>
              <a:prstGeom prst="rect">
                <a:avLst/>
              </a:prstGeom>
              <a:blipFill rotWithShape="1">
                <a:blip r:embed="rId5"/>
                <a:stretch>
                  <a:fillRect/>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6147"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16238" y="1052513"/>
            <a:ext cx="2886075"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Rectangle 3"/>
          <p:cNvSpPr>
            <a:spLocks noChangeArrowheads="1"/>
          </p:cNvSpPr>
          <p:nvPr/>
        </p:nvSpPr>
        <p:spPr bwMode="auto">
          <a:xfrm>
            <a:off x="0" y="771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GB">
                <a:latin typeface="Calibri" pitchFamily="34" charset="0"/>
                <a:cs typeface="Times New Roman" pitchFamily="18" charset="0"/>
              </a:rPr>
              <a:t>  </a:t>
            </a:r>
            <a:endParaRPr lang="en-GB"/>
          </a:p>
        </p:txBody>
      </p:sp>
      <p:sp>
        <p:nvSpPr>
          <p:cNvPr id="6149" name="Rectangle 5"/>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6150" name="Picture 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5650" y="1989138"/>
            <a:ext cx="8228013"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Rectangle 6"/>
          <p:cNvSpPr>
            <a:spLocks noChangeArrowheads="1"/>
          </p:cNvSpPr>
          <p:nvPr/>
        </p:nvSpPr>
        <p:spPr bwMode="auto">
          <a:xfrm>
            <a:off x="0" y="1390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6152"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6153" name="Picture 7"/>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0825" y="2349500"/>
            <a:ext cx="257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4" name="TextBox 9"/>
          <p:cNvSpPr txBox="1">
            <a:spLocks noChangeArrowheads="1"/>
          </p:cNvSpPr>
          <p:nvPr/>
        </p:nvSpPr>
        <p:spPr bwMode="auto">
          <a:xfrm>
            <a:off x="539750" y="3860800"/>
            <a:ext cx="7920038"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This multiplier matrix tracks the repercussions of an exogenous change in one part of the system on all the other parts.  It is sometimes referred to as the matrix of ‘open-loop’ or cross-multipliers.  Note that the diagonal entries are a series of identity matrices.</a:t>
            </a:r>
          </a:p>
        </p:txBody>
      </p:sp>
      <p:sp>
        <p:nvSpPr>
          <p:cNvPr id="6155" name="TextBox 10"/>
          <p:cNvSpPr txBox="1">
            <a:spLocks noChangeArrowheads="1"/>
          </p:cNvSpPr>
          <p:nvPr/>
        </p:nvSpPr>
        <p:spPr bwMode="auto">
          <a:xfrm>
            <a:off x="323850" y="188913"/>
            <a:ext cx="20875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and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7171"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87675" y="981075"/>
            <a:ext cx="2600325"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Box 3"/>
          <p:cNvSpPr txBox="1">
            <a:spLocks noChangeArrowheads="1"/>
          </p:cNvSpPr>
          <p:nvPr/>
        </p:nvSpPr>
        <p:spPr bwMode="auto">
          <a:xfrm>
            <a:off x="323850" y="115888"/>
            <a:ext cx="23764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and, finally:</a:t>
            </a:r>
          </a:p>
        </p:txBody>
      </p:sp>
      <p:sp>
        <p:nvSpPr>
          <p:cNvPr id="7173"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7174"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288" y="1557338"/>
            <a:ext cx="8499475"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 name="Rectangle 5"/>
          <p:cNvSpPr>
            <a:spLocks noChangeArrowheads="1"/>
          </p:cNvSpPr>
          <p:nvPr/>
        </p:nvSpPr>
        <p:spPr bwMode="auto">
          <a:xfrm>
            <a:off x="-630238" y="1390650"/>
            <a:ext cx="9144001"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7176"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7177" name="Picture 6"/>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9388" y="1773238"/>
            <a:ext cx="171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TextBox 9"/>
          <p:cNvSpPr txBox="1">
            <a:spLocks noChangeArrowheads="1"/>
          </p:cNvSpPr>
          <p:nvPr/>
        </p:nvSpPr>
        <p:spPr bwMode="auto">
          <a:xfrm>
            <a:off x="323850" y="2924175"/>
            <a:ext cx="8569325" cy="230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This multiplier matrix follows through the reverberations of an initial disturbance as it circulates around the system and back to its point of origin in a series of diminishing cycles.  It is sometimes referred to as the matrix of ‘closed-loop’ or circular multipliers.  Note that all the entries are on the diagonal and that all off-diagonal entries are zero.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611188" y="188913"/>
            <a:ext cx="72009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latin typeface="Times New Roman" pitchFamily="18" charset="0"/>
                <a:cs typeface="Times New Roman" pitchFamily="18" charset="0"/>
              </a:rPr>
              <a:t>Finally, note that these multipliers may be represented as additive, rather than multiplicative, i.e.: </a:t>
            </a:r>
          </a:p>
        </p:txBody>
      </p:sp>
      <p:sp>
        <p:nvSpPr>
          <p:cNvPr id="819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8196"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53074" y="1042819"/>
            <a:ext cx="4714875"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Box 4"/>
          <p:cNvSpPr txBox="1">
            <a:spLocks noChangeArrowheads="1"/>
          </p:cNvSpPr>
          <p:nvPr/>
        </p:nvSpPr>
        <p:spPr bwMode="auto">
          <a:xfrm>
            <a:off x="684213" y="1452563"/>
            <a:ext cx="2016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dirty="0">
                <a:latin typeface="Times New Roman" pitchFamily="18" charset="0"/>
                <a:cs typeface="Times New Roman" pitchFamily="18" charset="0"/>
              </a:rPr>
              <a:t>where</a:t>
            </a:r>
          </a:p>
        </p:txBody>
      </p:sp>
      <p:sp>
        <p:nvSpPr>
          <p:cNvPr id="8198" name="TextBox 5"/>
          <p:cNvSpPr txBox="1">
            <a:spLocks noChangeArrowheads="1"/>
          </p:cNvSpPr>
          <p:nvPr/>
        </p:nvSpPr>
        <p:spPr bwMode="auto">
          <a:xfrm>
            <a:off x="923701" y="1914525"/>
            <a:ext cx="6192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latin typeface="Calibri" pitchFamily="34" charset="0"/>
              </a:rPr>
              <a:t>     </a:t>
            </a:r>
            <a:r>
              <a:rPr lang="en-GB" sz="2400" dirty="0">
                <a:latin typeface="Times New Roman" pitchFamily="18" charset="0"/>
                <a:cs typeface="Times New Roman" pitchFamily="18" charset="0"/>
              </a:rPr>
              <a:t>= matrix of direct or ‘own’ multipliers (=       ) </a:t>
            </a:r>
          </a:p>
        </p:txBody>
      </p:sp>
      <p:sp>
        <p:nvSpPr>
          <p:cNvPr id="8199"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8200"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9704" y="1969505"/>
            <a:ext cx="43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8202"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00788" y="1989138"/>
            <a:ext cx="457200"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3" name="TextBox 11"/>
          <p:cNvSpPr txBox="1">
            <a:spLocks noChangeArrowheads="1"/>
          </p:cNvSpPr>
          <p:nvPr/>
        </p:nvSpPr>
        <p:spPr bwMode="auto">
          <a:xfrm>
            <a:off x="857912" y="2426705"/>
            <a:ext cx="83169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latin typeface="Calibri" pitchFamily="34" charset="0"/>
              </a:rPr>
              <a:t>       </a:t>
            </a:r>
            <a:r>
              <a:rPr lang="en-GB" sz="2400" dirty="0">
                <a:latin typeface="Times New Roman" pitchFamily="18" charset="0"/>
                <a:cs typeface="Times New Roman" pitchFamily="18" charset="0"/>
              </a:rPr>
              <a:t>= matrix of indirect of cross or ‘open-loop’ multipliers </a:t>
            </a:r>
          </a:p>
        </p:txBody>
      </p:sp>
      <p:sp>
        <p:nvSpPr>
          <p:cNvPr id="8204"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8205" name="Picture 7"/>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62723" y="2434344"/>
            <a:ext cx="385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6"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sp>
        <p:nvSpPr>
          <p:cNvPr id="8208" name="TextBox 16"/>
          <p:cNvSpPr txBox="1">
            <a:spLocks noChangeArrowheads="1"/>
          </p:cNvSpPr>
          <p:nvPr/>
        </p:nvSpPr>
        <p:spPr bwMode="auto">
          <a:xfrm>
            <a:off x="974911" y="2891544"/>
            <a:ext cx="576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atin typeface="Times New Roman" pitchFamily="18" charset="0"/>
                <a:cs typeface="Times New Roman" pitchFamily="18" charset="0"/>
              </a:rPr>
              <a:t>    =</a:t>
            </a:r>
            <a:endParaRPr lang="en-GB">
              <a:latin typeface="Calibri" pitchFamily="34" charset="0"/>
            </a:endParaRPr>
          </a:p>
        </p:txBody>
      </p:sp>
      <p:sp>
        <p:nvSpPr>
          <p:cNvPr id="8209"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8210" name="Picture 11"/>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7088" y="3357563"/>
            <a:ext cx="385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1" name="TextBox 19"/>
          <p:cNvSpPr txBox="1">
            <a:spLocks noChangeArrowheads="1"/>
          </p:cNvSpPr>
          <p:nvPr/>
        </p:nvSpPr>
        <p:spPr bwMode="auto">
          <a:xfrm>
            <a:off x="819280" y="3320523"/>
            <a:ext cx="6985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latin typeface="Calibri" pitchFamily="34" charset="0"/>
              </a:rPr>
              <a:t>       </a:t>
            </a:r>
            <a:r>
              <a:rPr lang="en-GB" sz="2400" dirty="0">
                <a:latin typeface="Times New Roman" pitchFamily="18" charset="0"/>
                <a:cs typeface="Times New Roman" pitchFamily="18" charset="0"/>
              </a:rPr>
              <a:t>= matrix of circular or ‘closed-loop’ multipliers</a:t>
            </a:r>
          </a:p>
          <a:p>
            <a:pPr eaLnBrk="1" hangingPunct="1"/>
            <a:r>
              <a:rPr lang="en-GB" sz="2400" dirty="0">
                <a:latin typeface="Times New Roman" pitchFamily="18" charset="0"/>
                <a:cs typeface="Times New Roman" pitchFamily="18" charset="0"/>
              </a:rPr>
              <a:t>     =</a:t>
            </a:r>
          </a:p>
        </p:txBody>
      </p:sp>
      <p:sp>
        <p:nvSpPr>
          <p:cNvPr id="8212"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8213" name="Picture 13"/>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82159" y="3694316"/>
            <a:ext cx="177165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4" name="Rectangle 16"/>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pic>
        <p:nvPicPr>
          <p:cNvPr id="8215" name="Picture 15"/>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76289" y="4677617"/>
            <a:ext cx="7343775"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6" name="Rectangle 17"/>
          <p:cNvSpPr>
            <a:spLocks noChangeArrowheads="1"/>
          </p:cNvSpPr>
          <p:nvPr/>
        </p:nvSpPr>
        <p:spPr bwMode="auto">
          <a:xfrm>
            <a:off x="0" y="771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8217" name="TextBox 25"/>
          <p:cNvSpPr txBox="1">
            <a:spLocks noChangeArrowheads="1"/>
          </p:cNvSpPr>
          <p:nvPr/>
        </p:nvSpPr>
        <p:spPr bwMode="auto">
          <a:xfrm>
            <a:off x="764400" y="4182127"/>
            <a:ext cx="51117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dirty="0">
                <a:latin typeface="Times New Roman" pitchFamily="18" charset="0"/>
                <a:cs typeface="Times New Roman" pitchFamily="18" charset="0"/>
              </a:rPr>
              <a:t>or in a different variant, as</a:t>
            </a:r>
          </a:p>
        </p:txBody>
      </p:sp>
      <p:sp>
        <p:nvSpPr>
          <p:cNvPr id="8218" name="TextBox 26"/>
          <p:cNvSpPr txBox="1">
            <a:spLocks noChangeArrowheads="1"/>
          </p:cNvSpPr>
          <p:nvPr/>
        </p:nvSpPr>
        <p:spPr bwMode="auto">
          <a:xfrm>
            <a:off x="819280" y="5136535"/>
            <a:ext cx="7345363"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dirty="0">
                <a:latin typeface="Times New Roman" pitchFamily="18" charset="0"/>
                <a:cs typeface="Times New Roman" pitchFamily="18" charset="0"/>
              </a:rPr>
              <a:t>where the four elements capture the initial injection, the net contribution of transfer multiplier effects, the net contribution of the open-loop, and the net contribution of the closed-loop multiplier effects, respectively.</a:t>
            </a:r>
          </a:p>
        </p:txBody>
      </p:sp>
      <mc:AlternateContent xmlns:mc="http://schemas.openxmlformats.org/markup-compatibility/2006" xmlns:a14="http://schemas.microsoft.com/office/drawing/2010/main">
        <mc:Choice Requires="a14">
          <p:sp>
            <p:nvSpPr>
              <p:cNvPr id="2" name="Rectangle 1"/>
              <p:cNvSpPr/>
              <p:nvPr/>
            </p:nvSpPr>
            <p:spPr>
              <a:xfrm>
                <a:off x="1482482" y="2829849"/>
                <a:ext cx="2631105" cy="493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GB" sz="2400" i="1">
                              <a:latin typeface="Cambria Math"/>
                            </a:rPr>
                          </m:ctrlPr>
                        </m:sSupPr>
                        <m:e>
                          <m:r>
                            <a:rPr lang="en-GB" sz="2400" i="1">
                              <a:latin typeface="Cambria Math"/>
                            </a:rPr>
                            <m:t>𝑀</m:t>
                          </m:r>
                        </m:e>
                        <m:sup>
                          <m:r>
                            <a:rPr lang="en-GB" sz="2400" i="1">
                              <a:latin typeface="Cambria Math"/>
                            </a:rPr>
                            <m:t>3</m:t>
                          </m:r>
                        </m:sup>
                      </m:sSup>
                      <m:sSup>
                        <m:sSupPr>
                          <m:ctrlPr>
                            <a:rPr lang="en-GB" sz="2400" i="1">
                              <a:latin typeface="Cambria Math"/>
                            </a:rPr>
                          </m:ctrlPr>
                        </m:sSupPr>
                        <m:e>
                          <m:r>
                            <a:rPr lang="en-GB" sz="2400" i="1">
                              <a:latin typeface="Cambria Math"/>
                            </a:rPr>
                            <m:t>𝑀</m:t>
                          </m:r>
                        </m:e>
                        <m:sup>
                          <m:r>
                            <a:rPr lang="en-GB" sz="2400" i="1">
                              <a:latin typeface="Cambria Math"/>
                            </a:rPr>
                            <m:t>2</m:t>
                          </m:r>
                        </m:sup>
                      </m:sSup>
                      <m:sSup>
                        <m:sSupPr>
                          <m:ctrlPr>
                            <a:rPr lang="en-GB" sz="2400" i="1">
                              <a:latin typeface="Cambria Math"/>
                            </a:rPr>
                          </m:ctrlPr>
                        </m:sSupPr>
                        <m:e>
                          <m:r>
                            <a:rPr lang="en-GB" sz="2400" i="1">
                              <a:latin typeface="Cambria Math"/>
                            </a:rPr>
                            <m:t>𝑀</m:t>
                          </m:r>
                        </m:e>
                        <m:sup>
                          <m:r>
                            <a:rPr lang="en-GB" sz="2400" i="1">
                              <a:latin typeface="Cambria Math"/>
                            </a:rPr>
                            <m:t>1</m:t>
                          </m:r>
                        </m:sup>
                      </m:sSup>
                      <m:r>
                        <a:rPr lang="en-GB" sz="2400" i="1">
                          <a:latin typeface="Cambria Math"/>
                        </a:rPr>
                        <m:t>−</m:t>
                      </m:r>
                      <m:sSup>
                        <m:sSupPr>
                          <m:ctrlPr>
                            <a:rPr lang="en-GB" sz="2400" i="1">
                              <a:latin typeface="Cambria Math"/>
                            </a:rPr>
                          </m:ctrlPr>
                        </m:sSupPr>
                        <m:e>
                          <m:r>
                            <a:rPr lang="en-GB" sz="2400" i="1">
                              <a:latin typeface="Cambria Math"/>
                            </a:rPr>
                            <m:t>𝑀</m:t>
                          </m:r>
                        </m:e>
                        <m:sup>
                          <m:r>
                            <a:rPr lang="en-GB" sz="2400" i="1">
                              <a:latin typeface="Cambria Math"/>
                            </a:rPr>
                            <m:t>3</m:t>
                          </m:r>
                        </m:sup>
                      </m:sSup>
                      <m:sSup>
                        <m:sSupPr>
                          <m:ctrlPr>
                            <a:rPr lang="en-GB" sz="2400" i="1">
                              <a:latin typeface="Cambria Math"/>
                            </a:rPr>
                          </m:ctrlPr>
                        </m:sSupPr>
                        <m:e>
                          <m:r>
                            <a:rPr lang="en-GB" sz="2400" i="1">
                              <a:latin typeface="Cambria Math"/>
                            </a:rPr>
                            <m:t>𝑀</m:t>
                          </m:r>
                        </m:e>
                        <m:sup>
                          <m:r>
                            <a:rPr lang="en-GB" sz="2400" i="1">
                              <a:latin typeface="Cambria Math"/>
                            </a:rPr>
                            <m:t>1</m:t>
                          </m:r>
                        </m:sup>
                      </m:sSup>
                    </m:oMath>
                  </m:oMathPara>
                </a14:m>
                <a:endParaRPr lang="en-GB" sz="2400" dirty="0"/>
              </a:p>
            </p:txBody>
          </p:sp>
        </mc:Choice>
        <mc:Fallback xmlns="">
          <p:sp>
            <p:nvSpPr>
              <p:cNvPr id="2" name="Rectangle 1"/>
              <p:cNvSpPr>
                <a:spLocks noRot="1" noChangeAspect="1" noMove="1" noResize="1" noEditPoints="1" noAdjustHandles="1" noChangeArrowheads="1" noChangeShapeType="1" noTextEdit="1"/>
              </p:cNvSpPr>
              <p:nvPr/>
            </p:nvSpPr>
            <p:spPr>
              <a:xfrm>
                <a:off x="1482482" y="2829849"/>
                <a:ext cx="2631105" cy="493277"/>
              </a:xfrm>
              <a:prstGeom prst="rect">
                <a:avLst/>
              </a:prstGeom>
              <a:blipFill rotWithShape="1">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4113587" y="4138758"/>
                <a:ext cx="4761625" cy="505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i="1">
                          <a:latin typeface="Cambria Math"/>
                        </a:rPr>
                        <m:t>𝑀</m:t>
                      </m:r>
                      <m:r>
                        <a:rPr lang="en-GB" sz="2400" i="1">
                          <a:latin typeface="Cambria Math"/>
                        </a:rPr>
                        <m:t>=</m:t>
                      </m:r>
                      <m:sSup>
                        <m:sSupPr>
                          <m:ctrlPr>
                            <a:rPr lang="en-GB" sz="2400" i="1">
                              <a:latin typeface="Cambria Math"/>
                            </a:rPr>
                          </m:ctrlPr>
                        </m:sSupPr>
                        <m:e>
                          <m:r>
                            <a:rPr lang="en-GB" sz="2400" i="1">
                              <a:latin typeface="Cambria Math"/>
                            </a:rPr>
                            <m:t>(</m:t>
                          </m:r>
                          <m:r>
                            <a:rPr lang="en-GB" sz="2400" i="1">
                              <a:latin typeface="Cambria Math"/>
                            </a:rPr>
                            <m:t>𝐼</m:t>
                          </m:r>
                          <m:r>
                            <a:rPr lang="en-GB" sz="2400" i="1">
                              <a:latin typeface="Cambria Math"/>
                            </a:rPr>
                            <m:t>−</m:t>
                          </m:r>
                          <m:r>
                            <a:rPr lang="en-GB" sz="2400" i="1">
                              <a:latin typeface="Cambria Math"/>
                            </a:rPr>
                            <m:t>𝑆</m:t>
                          </m:r>
                          <m:r>
                            <a:rPr lang="en-GB" sz="2400" i="1">
                              <a:latin typeface="Cambria Math"/>
                            </a:rPr>
                            <m:t>)</m:t>
                          </m:r>
                        </m:e>
                        <m:sup>
                          <m:r>
                            <a:rPr lang="en-GB" sz="2400" i="1">
                              <a:latin typeface="Cambria Math"/>
                            </a:rPr>
                            <m:t>−1</m:t>
                          </m:r>
                        </m:sup>
                      </m:sSup>
                      <m:r>
                        <a:rPr lang="en-GB" sz="2400" i="1">
                          <a:latin typeface="Cambria Math"/>
                        </a:rPr>
                        <m:t>=</m:t>
                      </m:r>
                      <m:r>
                        <a:rPr lang="en-GB" sz="2400" i="1">
                          <a:latin typeface="Cambria Math"/>
                        </a:rPr>
                        <m:t>𝐼</m:t>
                      </m:r>
                      <m:r>
                        <a:rPr lang="en-GB" sz="2400" i="1">
                          <a:latin typeface="Cambria Math"/>
                        </a:rPr>
                        <m:t>+</m:t>
                      </m:r>
                      <m:sSub>
                        <m:sSubPr>
                          <m:ctrlPr>
                            <a:rPr lang="en-GB" sz="2400" i="1">
                              <a:latin typeface="Cambria Math"/>
                            </a:rPr>
                          </m:ctrlPr>
                        </m:sSubPr>
                        <m:e>
                          <m:r>
                            <a:rPr lang="en-GB" sz="2400" i="1">
                              <a:latin typeface="Cambria Math"/>
                            </a:rPr>
                            <m:t>𝑁</m:t>
                          </m:r>
                        </m:e>
                        <m:sub>
                          <m:r>
                            <a:rPr lang="en-GB" sz="2400" i="1">
                              <a:latin typeface="Cambria Math"/>
                            </a:rPr>
                            <m:t>1</m:t>
                          </m:r>
                        </m:sub>
                      </m:sSub>
                      <m:r>
                        <a:rPr lang="en-GB" sz="2400" i="1">
                          <a:latin typeface="Cambria Math"/>
                        </a:rPr>
                        <m:t>+</m:t>
                      </m:r>
                      <m:sSub>
                        <m:sSubPr>
                          <m:ctrlPr>
                            <a:rPr lang="en-GB" sz="2400" i="1">
                              <a:latin typeface="Cambria Math"/>
                            </a:rPr>
                          </m:ctrlPr>
                        </m:sSubPr>
                        <m:e>
                          <m:r>
                            <a:rPr lang="en-GB" sz="2400" i="1">
                              <a:latin typeface="Cambria Math"/>
                            </a:rPr>
                            <m:t>𝑁</m:t>
                          </m:r>
                        </m:e>
                        <m:sub>
                          <m:r>
                            <a:rPr lang="en-GB" sz="2400" i="1">
                              <a:latin typeface="Cambria Math"/>
                            </a:rPr>
                            <m:t>2</m:t>
                          </m:r>
                        </m:sub>
                      </m:sSub>
                      <m:r>
                        <a:rPr lang="en-GB" sz="2400" i="1">
                          <a:latin typeface="Cambria Math"/>
                        </a:rPr>
                        <m:t>+</m:t>
                      </m:r>
                      <m:sSub>
                        <m:sSubPr>
                          <m:ctrlPr>
                            <a:rPr lang="en-GB" sz="2400" i="1">
                              <a:latin typeface="Cambria Math"/>
                            </a:rPr>
                          </m:ctrlPr>
                        </m:sSubPr>
                        <m:e>
                          <m:r>
                            <a:rPr lang="en-GB" sz="2400" i="1">
                              <a:latin typeface="Cambria Math"/>
                            </a:rPr>
                            <m:t>𝑁</m:t>
                          </m:r>
                        </m:e>
                        <m:sub>
                          <m:r>
                            <a:rPr lang="en-GB" sz="2400" i="1">
                              <a:latin typeface="Cambria Math"/>
                            </a:rPr>
                            <m:t>3</m:t>
                          </m:r>
                        </m:sub>
                      </m:sSub>
                    </m:oMath>
                  </m:oMathPara>
                </a14:m>
                <a:endParaRPr lang="en-GB" sz="2400" dirty="0"/>
              </a:p>
            </p:txBody>
          </p:sp>
        </mc:Choice>
        <mc:Fallback xmlns="">
          <p:sp>
            <p:nvSpPr>
              <p:cNvPr id="4" name="Rectangle 3"/>
              <p:cNvSpPr>
                <a:spLocks noRot="1" noChangeAspect="1" noMove="1" noResize="1" noEditPoints="1" noAdjustHandles="1" noChangeArrowheads="1" noChangeShapeType="1" noTextEdit="1"/>
              </p:cNvSpPr>
              <p:nvPr/>
            </p:nvSpPr>
            <p:spPr>
              <a:xfrm>
                <a:off x="4113587" y="4138758"/>
                <a:ext cx="4761625" cy="505331"/>
              </a:xfrm>
              <a:prstGeom prst="rect">
                <a:avLst/>
              </a:prstGeom>
              <a:blipFill rotWithShape="1">
                <a:blip r:embed="rId10"/>
                <a:stretch>
                  <a:fillRect/>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9219"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92500" y="980497"/>
            <a:ext cx="1464469" cy="726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9221"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71801" y="2050974"/>
            <a:ext cx="2716188" cy="781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9223"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89021" y="3284984"/>
            <a:ext cx="4267354" cy="915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sp>
        <p:nvSpPr>
          <p:cNvPr id="9225"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p>
        </p:txBody>
      </p:sp>
      <p:pic>
        <p:nvPicPr>
          <p:cNvPr id="9226" name="Picture 9"/>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75856" y="4654806"/>
            <a:ext cx="3016077" cy="912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7" name="TextBox 12"/>
          <p:cNvSpPr txBox="1">
            <a:spLocks noChangeArrowheads="1"/>
          </p:cNvSpPr>
          <p:nvPr/>
        </p:nvSpPr>
        <p:spPr bwMode="auto">
          <a:xfrm>
            <a:off x="1547813" y="260350"/>
            <a:ext cx="5832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atin typeface="Times New Roman" pitchFamily="18" charset="0"/>
                <a:cs typeface="Times New Roman" pitchFamily="18" charset="0"/>
              </a:rPr>
              <a:t>    MATRIX INVERSION IN PARTITIONED MATRICES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Arial"/>
      </a:majorFont>
      <a:minorFont>
        <a:latin typeface="Garamond"/>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241</TotalTime>
  <Words>750</Words>
  <Application>Microsoft Office PowerPoint</Application>
  <PresentationFormat>On-screen Show (4:3)</PresentationFormat>
  <Paragraphs>66</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Default Design</vt:lpstr>
      <vt:lpstr>Stream</vt:lpstr>
      <vt:lpstr>EC 936 ECONOMIC POLICY MODELLING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ecsej</dc:creator>
  <cp:lastModifiedBy>ecsej</cp:lastModifiedBy>
  <cp:revision>31</cp:revision>
  <cp:lastPrinted>2012-01-30T14:51:36Z</cp:lastPrinted>
  <dcterms:created xsi:type="dcterms:W3CDTF">2011-02-07T21:13:08Z</dcterms:created>
  <dcterms:modified xsi:type="dcterms:W3CDTF">2012-01-30T15:52:12Z</dcterms:modified>
</cp:coreProperties>
</file>