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70" r:id="rId3"/>
    <p:sldId id="257" r:id="rId4"/>
    <p:sldId id="280" r:id="rId5"/>
    <p:sldId id="263" r:id="rId6"/>
    <p:sldId id="278" r:id="rId7"/>
    <p:sldId id="274" r:id="rId8"/>
    <p:sldId id="275" r:id="rId9"/>
    <p:sldId id="279" r:id="rId10"/>
    <p:sldId id="266" r:id="rId11"/>
    <p:sldId id="276" r:id="rId12"/>
    <p:sldId id="277" r:id="rId13"/>
    <p:sldId id="264" r:id="rId14"/>
    <p:sldId id="272" r:id="rId15"/>
    <p:sldId id="273" r:id="rId16"/>
    <p:sldId id="259" r:id="rId17"/>
    <p:sldId id="258" r:id="rId18"/>
    <p:sldId id="260" r:id="rId19"/>
    <p:sldId id="271" r:id="rId20"/>
    <p:sldId id="269" r:id="rId21"/>
    <p:sldId id="281" r:id="rId22"/>
    <p:sldId id="282" r:id="rId23"/>
    <p:sldId id="283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 autoAdjust="0"/>
    <p:restoredTop sz="94625" autoAdjust="0"/>
  </p:normalViewPr>
  <p:slideViewPr>
    <p:cSldViewPr>
      <p:cViewPr>
        <p:scale>
          <a:sx n="95" d="100"/>
          <a:sy n="95" d="100"/>
        </p:scale>
        <p:origin x="-780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7892-7560-4A9D-A6CC-F7A6841D59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BB0D-0462-448C-B084-96B354E8E0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F49B-3951-4BD6-AE48-FED159D105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7892-7560-4A9D-A6CC-F7A6841D59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361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3BD4-1D47-4139-8400-7B87868AA8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04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F465-5D1F-44B5-934E-2AB5DA2D6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479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88AF-E1AB-4CBB-91A0-7CBD18C8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9397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B3918-AAEE-43A4-BAED-F035AC738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43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2B39-B4AC-4079-92A7-6A5DD1F1BF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106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60929-EA88-4103-A190-96194E813C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4182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B3A40-33BC-4D8F-93B2-5FBF41F67F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281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3BD4-1D47-4139-8400-7B87868AA8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4A18-6B3F-4AAF-A6C4-DE6F26E790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587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BB0D-0462-448C-B084-96B354E8E0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4285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F49B-3951-4BD6-AE48-FED159D105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4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40AF465-5D1F-44B5-934E-2AB5DA2D6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88AF-E1AB-4CBB-91A0-7CBD18C86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B3918-AAEE-43A4-BAED-F035AC738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2B39-B4AC-4079-92A7-6A5DD1F1BF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60929-EA88-4103-A190-96194E813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B3A40-33BC-4D8F-93B2-5FBF41F67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4A18-6B3F-4AAF-A6C4-DE6F26E790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A5487D0-FC4A-400B-8C52-6D26110E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487D0-FC4A-400B-8C52-6D26110E87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27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Calibri" pitchFamily="34" charset="0"/>
              </a:rPr>
              <a:t>EC 936 ECONOMIC POLICY MODELLING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4000" dirty="0">
                <a:latin typeface="Calibri" pitchFamily="34" charset="0"/>
              </a:rPr>
              <a:t>LECTURE 4: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4000" dirty="0">
              <a:latin typeface="Calibri" pitchFamily="34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4000" dirty="0"/>
              <a:t>FROM SAM TO CGE: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3600" dirty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3600" dirty="0"/>
              <a:t>STRUCTURE, CALIBRATION, AND CLOSURE RULES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3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74638"/>
            <a:ext cx="8153400" cy="715962"/>
          </a:xfrm>
        </p:spPr>
        <p:txBody>
          <a:bodyPr/>
          <a:lstStyle/>
          <a:p>
            <a:r>
              <a:rPr lang="en-US" sz="3200" dirty="0" smtClean="0"/>
              <a:t>NESTED PRODUCTION FUNCTION</a:t>
            </a:r>
            <a:endParaRPr lang="en-US" sz="3200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382000" cy="54102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143000"/>
            <a:ext cx="6570000" cy="52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EXPORT SUPPLY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How do domestic producers in a small country respond to a relative change in world price of exportables?</a:t>
            </a:r>
          </a:p>
          <a:p>
            <a:endParaRPr lang="en-US"/>
          </a:p>
          <a:p>
            <a:r>
              <a:rPr lang="en-US"/>
              <a:t>Export transformation elasticities (CET model)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FACTOR SUPPLIES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Factor mobility:</a:t>
            </a:r>
          </a:p>
          <a:p>
            <a:pPr>
              <a:buFontTx/>
              <a:buNone/>
            </a:pPr>
            <a:r>
              <a:rPr lang="en-US"/>
              <a:t>   i)  Fully mobile factors</a:t>
            </a:r>
          </a:p>
          <a:p>
            <a:pPr>
              <a:buFontTx/>
              <a:buNone/>
            </a:pPr>
            <a:r>
              <a:rPr lang="en-US"/>
              <a:t>  ii)  Immobile factors</a:t>
            </a:r>
          </a:p>
          <a:p>
            <a:pPr>
              <a:buFontTx/>
              <a:buNone/>
            </a:pPr>
            <a:r>
              <a:rPr lang="en-US"/>
              <a:t> iii)  Factor mobility elasticity (-1&lt; </a:t>
            </a:r>
            <a:r>
              <a:rPr lang="el-GR"/>
              <a:t>σ</a:t>
            </a:r>
            <a:r>
              <a:rPr lang="en-US" baseline="-25000"/>
              <a:t>f </a:t>
            </a:r>
            <a:r>
              <a:rPr lang="en-US"/>
              <a:t>&lt; 0)</a:t>
            </a:r>
          </a:p>
          <a:p>
            <a:pPr>
              <a:buFontTx/>
              <a:buNone/>
            </a:pPr>
            <a:r>
              <a:rPr lang="en-US"/>
              <a:t>       Capital</a:t>
            </a:r>
          </a:p>
          <a:p>
            <a:pPr>
              <a:buFontTx/>
              <a:buNone/>
            </a:pPr>
            <a:r>
              <a:rPr lang="en-US"/>
              <a:t>       Labour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l-GR" baseline="-25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MICRO CLOSURE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Market clearing assumptions:</a:t>
            </a:r>
          </a:p>
          <a:p>
            <a:pPr>
              <a:buFontTx/>
              <a:buNone/>
            </a:pPr>
            <a:r>
              <a:rPr lang="en-US"/>
              <a:t>    i) Excess supply (fixed price model)</a:t>
            </a:r>
          </a:p>
          <a:p>
            <a:pPr>
              <a:buFontTx/>
              <a:buNone/>
            </a:pPr>
            <a:r>
              <a:rPr lang="en-US"/>
              <a:t>   ii) Full employment (flex price model)</a:t>
            </a:r>
          </a:p>
          <a:p>
            <a:pPr>
              <a:buFontTx/>
              <a:buNone/>
            </a:pPr>
            <a:r>
              <a:rPr lang="en-US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PRICE EQUATIONS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Exogenous world prices for imports (small country assumption)</a:t>
            </a:r>
          </a:p>
          <a:p>
            <a:pPr>
              <a:lnSpc>
                <a:spcPct val="80000"/>
              </a:lnSpc>
            </a:pPr>
            <a:r>
              <a:rPr lang="en-US" sz="2000"/>
              <a:t>Mix of endogenous and exogenous prices for exports (small country assumption relaxed for key export sectors, eg cocoa in Ghana)</a:t>
            </a:r>
          </a:p>
          <a:p>
            <a:pPr>
              <a:lnSpc>
                <a:spcPct val="80000"/>
              </a:lnSpc>
            </a:pPr>
            <a:r>
              <a:rPr lang="en-US" sz="2000"/>
              <a:t>Domestic price of imports are world prices plus transportation margins, distribution mark-ups, tariffs (net of subsidies) </a:t>
            </a:r>
          </a:p>
          <a:p>
            <a:pPr>
              <a:lnSpc>
                <a:spcPct val="80000"/>
              </a:lnSpc>
            </a:pPr>
            <a:r>
              <a:rPr lang="en-US" sz="2000"/>
              <a:t>Prices of domestically produced goods are determined by production costs plus transportation margins, distribution costs and indirect taxes (net of subsidies)</a:t>
            </a:r>
          </a:p>
          <a:p>
            <a:pPr>
              <a:lnSpc>
                <a:spcPct val="80000"/>
              </a:lnSpc>
            </a:pPr>
            <a:r>
              <a:rPr lang="en-US" sz="2000"/>
              <a:t>Normalize prices in base-year, such that all changes are relative to base-year values</a:t>
            </a:r>
          </a:p>
          <a:p>
            <a:pPr>
              <a:lnSpc>
                <a:spcPct val="80000"/>
              </a:lnSpc>
            </a:pPr>
            <a:r>
              <a:rPr lang="en-US" sz="2000"/>
              <a:t>Money is neutral</a:t>
            </a:r>
          </a:p>
          <a:p>
            <a:pPr>
              <a:lnSpc>
                <a:spcPct val="80000"/>
              </a:lnSpc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NUMERAIRE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CGE models operate in relative price space (Walras’ Law)</a:t>
            </a:r>
          </a:p>
          <a:p>
            <a:r>
              <a:rPr lang="en-US"/>
              <a:t>Choice of numeraire:</a:t>
            </a:r>
          </a:p>
          <a:p>
            <a:pPr>
              <a:buFontTx/>
              <a:buNone/>
            </a:pPr>
            <a:r>
              <a:rPr lang="en-US"/>
              <a:t>    </a:t>
            </a:r>
            <a:r>
              <a:rPr lang="en-US" sz="2800"/>
              <a:t>wage level (Johansen, 1960)</a:t>
            </a:r>
          </a:p>
          <a:p>
            <a:pPr>
              <a:buFontTx/>
              <a:buNone/>
            </a:pPr>
            <a:r>
              <a:rPr lang="en-US" sz="2800"/>
              <a:t>    consumer price index</a:t>
            </a:r>
          </a:p>
          <a:p>
            <a:pPr>
              <a:buFontTx/>
              <a:buNone/>
            </a:pPr>
            <a:r>
              <a:rPr lang="en-US" sz="2800"/>
              <a:t>    producer price index    </a:t>
            </a:r>
          </a:p>
          <a:p>
            <a:pPr>
              <a:buFontTx/>
              <a:buNone/>
            </a:pPr>
            <a:r>
              <a:rPr lang="en-US" sz="2800"/>
              <a:t>    GDP deflator (IFPRI models)</a:t>
            </a:r>
          </a:p>
          <a:p>
            <a:pPr>
              <a:buFontTx/>
              <a:buNone/>
            </a:pPr>
            <a:r>
              <a:rPr lang="en-US" sz="2800"/>
              <a:t>    global factor price index (GTAP)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CALIBRATION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Selection of parameters to replicate the initial equilibrium (base SAM)</a:t>
            </a:r>
          </a:p>
          <a:p>
            <a:pPr>
              <a:lnSpc>
                <a:spcPct val="80000"/>
              </a:lnSpc>
            </a:pPr>
            <a:r>
              <a:rPr lang="en-US" sz="2800"/>
              <a:t>Solve for parameters in reverse, e.g.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    i) Estimate elasticities econometrically, or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   ii) Select elasticities from data bank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Sensitivity analysis </a:t>
            </a:r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971800"/>
            <a:ext cx="3573463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MACRO CLOSURE</a:t>
            </a:r>
            <a:br>
              <a:rPr lang="en-US"/>
            </a:br>
            <a:r>
              <a:rPr lang="en-US" sz="2400"/>
              <a:t>(Sen, 1963)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Closed Economy model:</a:t>
            </a:r>
          </a:p>
          <a:p>
            <a:endParaRPr lang="en-US"/>
          </a:p>
          <a:p>
            <a:r>
              <a:rPr lang="en-US"/>
              <a:t>S ≡ I</a:t>
            </a:r>
          </a:p>
          <a:p>
            <a:endParaRPr lang="en-US"/>
          </a:p>
          <a:p>
            <a:r>
              <a:rPr lang="en-US"/>
              <a:t>Savings driven (‘neo-classical’)</a:t>
            </a:r>
          </a:p>
          <a:p>
            <a:r>
              <a:rPr lang="en-US"/>
              <a:t>Investment driven (‘structural’)</a:t>
            </a:r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MACRO CLOSURE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Open Economy model:</a:t>
            </a:r>
          </a:p>
          <a:p>
            <a:endParaRPr lang="en-US"/>
          </a:p>
          <a:p>
            <a:r>
              <a:rPr lang="en-US"/>
              <a:t>S – I ≡ X + R – M – O</a:t>
            </a:r>
          </a:p>
          <a:p>
            <a:endParaRPr lang="en-US"/>
          </a:p>
          <a:p>
            <a:r>
              <a:rPr lang="en-US"/>
              <a:t>Open Economy with Government:</a:t>
            </a:r>
          </a:p>
          <a:p>
            <a:endParaRPr lang="en-US"/>
          </a:p>
          <a:p>
            <a:r>
              <a:rPr lang="en-US"/>
              <a:t>S – I ≡ X + R – M –  O + G – T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SOLUTION STRATEGIES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200" dirty="0"/>
              <a:t>Most CGE model are exercises in comparative statics i.e.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Shock the system by manipulating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200" dirty="0"/>
              <a:t>   </a:t>
            </a:r>
            <a:r>
              <a:rPr lang="en-US" sz="2200" dirty="0" err="1"/>
              <a:t>i</a:t>
            </a:r>
            <a:r>
              <a:rPr lang="en-US" sz="2200" dirty="0"/>
              <a:t>)  </a:t>
            </a:r>
            <a:r>
              <a:rPr lang="en-US" sz="2200" dirty="0" smtClean="0"/>
              <a:t>External </a:t>
            </a:r>
            <a:r>
              <a:rPr lang="en-US" sz="2200" dirty="0"/>
              <a:t>parameters (e.g. </a:t>
            </a:r>
            <a:r>
              <a:rPr lang="en-US" sz="2200" dirty="0" smtClean="0"/>
              <a:t>rate of foreign lending; terms of trade)</a:t>
            </a:r>
            <a:endParaRPr lang="en-US" sz="22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200" dirty="0"/>
              <a:t>  ii)  </a:t>
            </a:r>
            <a:r>
              <a:rPr lang="en-US" sz="2200" dirty="0" smtClean="0"/>
              <a:t>Policy parameters (e.g. tariff rate; government expenditure)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200" dirty="0"/>
              <a:t> </a:t>
            </a:r>
            <a:r>
              <a:rPr lang="en-US" sz="2200" dirty="0" smtClean="0"/>
              <a:t>iii)  Structural parameters (e.g. sector-specific </a:t>
            </a:r>
            <a:r>
              <a:rPr lang="en-US" sz="2200" smtClean="0"/>
              <a:t>technological change)</a:t>
            </a: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2200" dirty="0"/>
              <a:t>Compare new results with originals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Test sensitivity of results to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200" dirty="0"/>
              <a:t>   </a:t>
            </a:r>
            <a:r>
              <a:rPr lang="en-US" sz="2200" dirty="0" err="1"/>
              <a:t>i</a:t>
            </a:r>
            <a:r>
              <a:rPr lang="en-US" sz="2200" dirty="0"/>
              <a:t>)  different </a:t>
            </a:r>
            <a:r>
              <a:rPr lang="en-US" sz="2200" dirty="0" err="1"/>
              <a:t>elasticities</a:t>
            </a:r>
            <a:endParaRPr lang="en-US" sz="22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200" dirty="0"/>
              <a:t>  ii)  different macro closure rules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200" dirty="0"/>
              <a:t> iii)  different political reaction functions</a:t>
            </a:r>
            <a:r>
              <a:rPr lang="en-US" sz="2400" dirty="0"/>
              <a:t> 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Some experiments with dynamic CGE models (e.g. allowing capital equipment effects and including vintage effects in production activities) as well as path analysis of outcomes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7" name="Object 6"/>
          <p:cNvGraphicFramePr>
            <a:graphicFrameLocks noChangeAspect="1"/>
          </p:cNvGraphicFramePr>
          <p:nvPr/>
        </p:nvGraphicFramePr>
        <p:xfrm>
          <a:off x="212725" y="762000"/>
          <a:ext cx="8931275" cy="569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Document" r:id="rId3" imgW="8928683" imgH="5691775" progId="Word.Document.8">
                  <p:embed/>
                </p:oleObj>
              </mc:Choice>
              <mc:Fallback>
                <p:oleObj name="Document" r:id="rId3" imgW="8928683" imgH="5691775" progId="Word.Documen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725" y="762000"/>
                        <a:ext cx="8931275" cy="569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/>
              <a:t>MACRO CLOSURE MATTERS</a:t>
            </a: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CGE analysis of trade liberalization for Costa Rica, 1991 (Cattaneo et al., 1999)</a:t>
            </a:r>
          </a:p>
          <a:p>
            <a:r>
              <a:rPr lang="en-US" sz="2800"/>
              <a:t>Savings-driven (neoclassical) model, but tests </a:t>
            </a:r>
          </a:p>
          <a:p>
            <a:pPr>
              <a:buFontTx/>
              <a:buNone/>
            </a:pPr>
            <a:r>
              <a:rPr lang="en-US" sz="2800"/>
              <a:t>   i) external closure rule:  fixed foreign savings vs flexible foreign savings</a:t>
            </a:r>
          </a:p>
          <a:p>
            <a:pPr>
              <a:buFontTx/>
              <a:buNone/>
            </a:pPr>
            <a:r>
              <a:rPr lang="en-US" sz="2800"/>
              <a:t>  ii) public sector closure rule:  flexible government revenue vs fixed government revenue (via increase in corporate taxes </a:t>
            </a:r>
            <a:r>
              <a:rPr lang="en-US" sz="2800" i="1"/>
              <a:t>or</a:t>
            </a:r>
            <a:r>
              <a:rPr lang="en-US" sz="2800"/>
              <a:t> in sales taxes)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8" name="Rectangle 8"/>
          <p:cNvSpPr>
            <a:spLocks noGrp="1" noChangeArrowheads="1"/>
          </p:cNvSpPr>
          <p:nvPr>
            <p:ph type="ctrTitle"/>
          </p:nvPr>
        </p:nvSpPr>
        <p:spPr>
          <a:xfrm>
            <a:off x="4191000" y="304800"/>
            <a:ext cx="76200" cy="98425"/>
          </a:xfrm>
        </p:spPr>
        <p:txBody>
          <a:bodyPr>
            <a:normAutofit fontScale="90000"/>
          </a:bodyPr>
          <a:lstStyle/>
          <a:p>
            <a:endParaRPr lang="en-US" sz="4000" dirty="0"/>
          </a:p>
        </p:txBody>
      </p:sp>
      <p:pic>
        <p:nvPicPr>
          <p:cNvPr id="30733" name="Picture 13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1676400"/>
            <a:ext cx="6800850" cy="4322763"/>
          </a:xfrm>
          <a:noFill/>
          <a:ln/>
        </p:spPr>
      </p:pic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2514600" y="304800"/>
            <a:ext cx="449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           </a:t>
            </a:r>
            <a:r>
              <a:rPr lang="en-US" sz="2400"/>
              <a:t>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40" y="0"/>
            <a:ext cx="6207215" cy="70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409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FROM SAM TO CGE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Exogenous vs endogenous activities </a:t>
            </a:r>
          </a:p>
          <a:p>
            <a:r>
              <a:rPr lang="en-US" sz="2800"/>
              <a:t>Modelling endogenous behaviour, by determining functional form and parameter values that appropriately describe economic activity, e.g. production functions, factor supply equations, consumption (demand) equations</a:t>
            </a:r>
          </a:p>
          <a:p>
            <a:r>
              <a:rPr lang="en-US" sz="2800"/>
              <a:t>Incorporate prices formally</a:t>
            </a:r>
          </a:p>
          <a:p>
            <a:r>
              <a:rPr lang="en-US" sz="2800"/>
              <a:t>Identity equations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CONSUMER DEMAND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Nested demand function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    i)  Demand for commodities (utility function)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   ii)  Source of commodities (domestically produced goods vs. imports)</a:t>
            </a:r>
          </a:p>
          <a:p>
            <a:pPr>
              <a:lnSpc>
                <a:spcPct val="90000"/>
              </a:lnSpc>
            </a:pPr>
            <a:r>
              <a:rPr lang="en-US" sz="2400"/>
              <a:t>Corresponds to distinction between commodities and activities in the SAM</a:t>
            </a:r>
          </a:p>
          <a:p>
            <a:pPr>
              <a:lnSpc>
                <a:spcPct val="90000"/>
              </a:lnSpc>
            </a:pPr>
            <a:r>
              <a:rPr lang="en-US" sz="2400"/>
              <a:t>Uses Armington aggregation function to determine balance of domestic and imported goods in the consumption bundle</a:t>
            </a:r>
          </a:p>
          <a:p>
            <a:pPr>
              <a:lnSpc>
                <a:spcPct val="90000"/>
              </a:lnSpc>
            </a:pPr>
            <a:r>
              <a:rPr lang="en-US" sz="2400"/>
              <a:t>May also add a third layer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  iii) Choice of imports across countries in response to relative prices (eg Italian vs Chinese footwear)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Two-stage consumer demand</a:t>
            </a:r>
            <a:endParaRPr lang="en-US" sz="3600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00200"/>
            <a:ext cx="5219951" cy="42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1371600"/>
            <a:ext cx="9633555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87829"/>
            <a:ext cx="8943370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ARMINGTON ELASTICITIES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77724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895600"/>
            <a:ext cx="5210175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PRODUCTION ACTIVITIES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Nested production function</a:t>
            </a:r>
          </a:p>
          <a:p>
            <a:pPr>
              <a:buFontTx/>
              <a:buNone/>
            </a:pPr>
            <a:r>
              <a:rPr lang="en-US"/>
              <a:t>    i) Intermediate inputs (Leontief, Cobb-Douglas)</a:t>
            </a:r>
          </a:p>
          <a:p>
            <a:pPr>
              <a:buFontTx/>
              <a:buNone/>
            </a:pPr>
            <a:r>
              <a:rPr lang="en-US"/>
              <a:t>    ii) Value-added function (CES, Cobb-Douglas)</a:t>
            </a:r>
          </a:p>
          <a:p>
            <a:pPr>
              <a:buFontTx/>
              <a:buNone/>
            </a:pPr>
            <a:r>
              <a:rPr lang="en-US"/>
              <a:t>    iii) Final production function (CES, Cobb-Douglas)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742</TotalTime>
  <Words>706</Words>
  <Application>Microsoft Office PowerPoint</Application>
  <PresentationFormat>On-screen Show (4:3)</PresentationFormat>
  <Paragraphs>105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Apex</vt:lpstr>
      <vt:lpstr>Office Theme</vt:lpstr>
      <vt:lpstr>Microsoft Word Document</vt:lpstr>
      <vt:lpstr>EC 936 ECONOMIC POLICY MODELLING</vt:lpstr>
      <vt:lpstr>PowerPoint Presentation</vt:lpstr>
      <vt:lpstr>FROM SAM TO CGE</vt:lpstr>
      <vt:lpstr>CONSUMER DEMAND</vt:lpstr>
      <vt:lpstr>Two-stage consumer demand</vt:lpstr>
      <vt:lpstr>PowerPoint Presentation</vt:lpstr>
      <vt:lpstr>PowerPoint Presentation</vt:lpstr>
      <vt:lpstr>ARMINGTON ELASTICITIES</vt:lpstr>
      <vt:lpstr>PRODUCTION ACTIVITIES</vt:lpstr>
      <vt:lpstr>NESTED PRODUCTION FUNCTION</vt:lpstr>
      <vt:lpstr>EXPORT SUPPLY</vt:lpstr>
      <vt:lpstr>FACTOR SUPPLIES</vt:lpstr>
      <vt:lpstr>MICRO CLOSURE</vt:lpstr>
      <vt:lpstr>PRICE EQUATIONS</vt:lpstr>
      <vt:lpstr>NUMERAIRE</vt:lpstr>
      <vt:lpstr>CALIBRATION</vt:lpstr>
      <vt:lpstr>MACRO CLOSURE (Sen, 1963)</vt:lpstr>
      <vt:lpstr>MACRO CLOSURE</vt:lpstr>
      <vt:lpstr>SOLUTION STRATEGIES</vt:lpstr>
      <vt:lpstr>MACRO CLOSURE MATTERS </vt:lpstr>
      <vt:lpstr>PowerPoint Presentation</vt:lpstr>
      <vt:lpstr>PowerPoint Presentation</vt:lpstr>
    </vt:vector>
  </TitlesOfParts>
  <Company>University of Virginia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Thomas</dc:creator>
  <cp:lastModifiedBy>ecsej</cp:lastModifiedBy>
  <cp:revision>35</cp:revision>
  <dcterms:created xsi:type="dcterms:W3CDTF">2012-02-05T00:23:15Z</dcterms:created>
  <dcterms:modified xsi:type="dcterms:W3CDTF">2012-02-06T13:36:41Z</dcterms:modified>
</cp:coreProperties>
</file>