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60" r:id="rId4"/>
    <p:sldId id="259" r:id="rId5"/>
    <p:sldId id="262" r:id="rId6"/>
    <p:sldId id="269" r:id="rId7"/>
    <p:sldId id="261" r:id="rId8"/>
    <p:sldId id="263" r:id="rId9"/>
    <p:sldId id="264" r:id="rId10"/>
    <p:sldId id="270" r:id="rId11"/>
    <p:sldId id="271" r:id="rId12"/>
    <p:sldId id="265" r:id="rId13"/>
    <p:sldId id="266" r:id="rId14"/>
    <p:sldId id="267" r:id="rId15"/>
    <p:sldId id="268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8BE11-45A0-468A-A78F-B3B979955AB9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6E123-D91A-4127-ACDC-96FA1F1FC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110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6E123-D91A-4127-ACDC-96FA1F1FC8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299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669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99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059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46FC0-9EFB-4FE8-A943-EF204C887C1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821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28407-C6F3-4406-9878-D3D3CD27CEA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308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C2AF7-CCE3-4C3B-B69A-217ADC35EBB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554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81961-0D1A-4E6E-9893-8669716AF3C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684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527BE-8997-4616-B168-3C52A988E3C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162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3A748-38CD-47FD-855A-74BD2A55A9C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587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FAFC0-6552-44F5-8A1F-0813D4FEFE7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815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A8E06-9FEF-43FC-A007-4F972460329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45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032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D4E7A-9E79-411D-97C9-3AE94CEE69E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164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4E39E-88BB-4ABD-947B-D45A0F3F606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3358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14348-0576-43E7-9C11-4D9F96E50A2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99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589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406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25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53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48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77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27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B907C-38A5-42CD-99D2-CFBAA4C0534F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75D7E-3731-4109-8ED5-03A70D6EE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12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smtClean="0">
                <a:latin typeface="+mn-lt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smtClean="0">
                <a:latin typeface="+mn-lt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>
                <a:latin typeface="+mn-lt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0634C958-3BB1-439D-AEBF-7B5D81AC5865}" type="slidenum">
              <a:rPr lang="en-GB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95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6864" cy="1296143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EC936 Development Policy Modelling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2132856"/>
            <a:ext cx="7344816" cy="3744416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USING CGE MODELS FOR POVERTY AND INEQUALITY ANALYSIS</a:t>
            </a:r>
          </a:p>
          <a:p>
            <a:endParaRPr lang="en-GB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Jeff Round</a:t>
            </a:r>
          </a:p>
          <a:p>
            <a:endParaRPr lang="en-GB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February 2012</a:t>
            </a:r>
            <a:endParaRPr lang="en-GB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185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96944" cy="720080"/>
          </a:xfrm>
        </p:spPr>
        <p:txBody>
          <a:bodyPr/>
          <a:lstStyle/>
          <a:p>
            <a:r>
              <a:rPr lang="en-GB" sz="2800" b="1" dirty="0">
                <a:latin typeface="Calibri" pitchFamily="34" charset="0"/>
                <a:cs typeface="Calibri" pitchFamily="34" charset="0"/>
              </a:rPr>
              <a:t>CGEs and poverty analysis: </a:t>
            </a:r>
            <a:r>
              <a:rPr lang="en-GB" sz="2800" b="1" dirty="0" err="1" smtClean="0">
                <a:latin typeface="Calibri" pitchFamily="34" charset="0"/>
                <a:cs typeface="Calibri" pitchFamily="34" charset="0"/>
              </a:rPr>
              <a:t>microsimulation</a:t>
            </a:r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GB" sz="2800" b="1" dirty="0">
                <a:latin typeface="Calibri" pitchFamily="34" charset="0"/>
                <a:cs typeface="Calibri" pitchFamily="34" charset="0"/>
              </a:rPr>
              <a:t>approach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5544616"/>
          </a:xfrm>
        </p:spPr>
        <p:txBody>
          <a:bodyPr/>
          <a:lstStyle/>
          <a:p>
            <a:r>
              <a:rPr lang="en-GB" sz="2400" dirty="0" smtClean="0">
                <a:latin typeface="Calibri" pitchFamily="34" charset="0"/>
                <a:cs typeface="Calibri" pitchFamily="34" charset="0"/>
              </a:rPr>
              <a:t>In RA-CGE intra-group variance is exogenously-determined</a:t>
            </a:r>
          </a:p>
          <a:p>
            <a:pPr marL="0" indent="0">
              <a:buNone/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  -  usually assumed to be constant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but bear in mind analysis by Bourguignon et al ‘growth-inequality-poverty’ 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   triangle; inequality (~ by intra-group variance) is often part of the story</a:t>
            </a:r>
          </a:p>
          <a:p>
            <a:r>
              <a:rPr lang="en-GB" sz="2400" dirty="0" smtClean="0">
                <a:latin typeface="Calibri" pitchFamily="34" charset="0"/>
                <a:cs typeface="Calibri" pitchFamily="34" charset="0"/>
              </a:rPr>
              <a:t>More recent approach TD/BU CGE-</a:t>
            </a:r>
            <a:r>
              <a:rPr lang="en-GB" sz="2400" dirty="0" err="1" smtClean="0">
                <a:latin typeface="Calibri" pitchFamily="34" charset="0"/>
                <a:cs typeface="Calibri" pitchFamily="34" charset="0"/>
              </a:rPr>
              <a:t>microsimulation</a:t>
            </a: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CGE model solved for prices, incomes and all macro-</a:t>
            </a:r>
            <a:r>
              <a:rPr lang="en-GB" sz="2000" dirty="0" err="1" smtClean="0">
                <a:latin typeface="Calibri" pitchFamily="34" charset="0"/>
                <a:cs typeface="Calibri" pitchFamily="34" charset="0"/>
              </a:rPr>
              <a:t>meso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variables (top 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    component)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individual HHs from the HH survey are used ‘un-grouped’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HH model (bottom component): individual income and demand equations 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    for each HH.  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Earliest models: individual HH equations are the same as the CGE (with the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    same parameters)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Recent models:  use econometrically-estimated earnings functions, etc.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 intra-group variance is now </a:t>
            </a:r>
            <a:r>
              <a:rPr lang="en-GB" sz="2000" dirty="0" err="1" smtClean="0">
                <a:latin typeface="Calibri" pitchFamily="34" charset="0"/>
                <a:cs typeface="Calibri" pitchFamily="34" charset="0"/>
              </a:rPr>
              <a:t>endogenised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.</a:t>
            </a:r>
            <a:endParaRPr lang="en-GB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94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848872" cy="720080"/>
          </a:xfrm>
        </p:spPr>
        <p:txBody>
          <a:bodyPr/>
          <a:lstStyle/>
          <a:p>
            <a:pPr eaLnBrk="1" hangingPunct="1"/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Example: Ghana CGE model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268760"/>
            <a:ext cx="7774632" cy="4539208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Simple, standard, open static model (e.g. similar to IFPRI)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Calibrated to the 1993 SAM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Compact model: 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9 production sectors,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9 factors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10 household groups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Designed to simulate effects of poverty-reducing income transfers (e.g. similar to Chia et al study for Cote d’Ivoire)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Plus – investigating the effects of </a:t>
            </a:r>
          </a:p>
          <a:p>
            <a:pPr marL="0" indent="0" eaLnBrk="1" hangingPunct="1">
              <a:buNone/>
            </a:pPr>
            <a:r>
              <a:rPr lang="en-GB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      -  alternative model closures</a:t>
            </a:r>
          </a:p>
          <a:p>
            <a:pPr marL="0" indent="0" eaLnBrk="1" hangingPunct="1">
              <a:buNone/>
            </a:pPr>
            <a:r>
              <a:rPr lang="en-GB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      -  alternative methods of linking poverty analysis</a:t>
            </a:r>
          </a:p>
        </p:txBody>
      </p:sp>
    </p:spTree>
    <p:extLst>
      <p:ext uri="{BB962C8B-B14F-4D97-AF65-F5344CB8AC3E}">
        <p14:creationId xmlns:p14="http://schemas.microsoft.com/office/powerpoint/2010/main" val="164190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76672"/>
            <a:ext cx="7772400" cy="1143000"/>
          </a:xfrm>
        </p:spPr>
        <p:txBody>
          <a:bodyPr/>
          <a:lstStyle/>
          <a:p>
            <a:pPr eaLnBrk="1" hangingPunct="1"/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Ghana CGE model: poverty reduction experiments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dirty="0" smtClean="0">
                <a:latin typeface="Calibri" pitchFamily="34" charset="0"/>
                <a:cs typeface="Calibri" pitchFamily="34" charset="0"/>
              </a:rPr>
              <a:t>Universal transfers: transfer an amount </a:t>
            </a:r>
            <a:r>
              <a:rPr lang="en-GB" sz="2400" i="1" dirty="0" smtClean="0">
                <a:latin typeface="Calibri" pitchFamily="34" charset="0"/>
                <a:cs typeface="Calibri" pitchFamily="34" charset="0"/>
              </a:rPr>
              <a:t>z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 to each household</a:t>
            </a:r>
          </a:p>
          <a:p>
            <a:pPr eaLnBrk="1" hangingPunct="1"/>
            <a:r>
              <a:rPr lang="en-GB" sz="2400" dirty="0" smtClean="0">
                <a:latin typeface="Calibri" pitchFamily="34" charset="0"/>
                <a:cs typeface="Calibri" pitchFamily="34" charset="0"/>
              </a:rPr>
              <a:t>Recover the total amount of transfers through taxes (revenue neutral)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733800"/>
            <a:ext cx="67056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9507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568952" cy="1008112"/>
          </a:xfrm>
        </p:spPr>
        <p:txBody>
          <a:bodyPr/>
          <a:lstStyle/>
          <a:p>
            <a:pPr eaLnBrk="1" hangingPunct="1"/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Ghana CGE model: poverty reduction experiments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dirty="0" smtClean="0">
                <a:latin typeface="Arial" charset="0"/>
              </a:rPr>
              <a:t>Model specification matters</a:t>
            </a:r>
          </a:p>
          <a:p>
            <a:pPr eaLnBrk="1" hangingPunct="1"/>
            <a:r>
              <a:rPr lang="en-GB" sz="2400" dirty="0" smtClean="0">
                <a:latin typeface="Arial" charset="0"/>
              </a:rPr>
              <a:t>To investigate whether closure rules matter</a:t>
            </a:r>
          </a:p>
          <a:p>
            <a:pPr eaLnBrk="1" hangingPunct="1"/>
            <a:r>
              <a:rPr lang="en-GB" sz="2400" dirty="0" smtClean="0">
                <a:latin typeface="Arial" charset="0"/>
              </a:rPr>
              <a:t>Long run closure</a:t>
            </a:r>
          </a:p>
          <a:p>
            <a:pPr lvl="1" eaLnBrk="1" hangingPunct="1"/>
            <a:r>
              <a:rPr lang="en-GB" sz="2000" dirty="0" smtClean="0">
                <a:latin typeface="Arial" charset="0"/>
              </a:rPr>
              <a:t>Labour and capital perfectly mobile across sectors</a:t>
            </a:r>
          </a:p>
          <a:p>
            <a:pPr lvl="1" eaLnBrk="1" hangingPunct="1"/>
            <a:r>
              <a:rPr lang="en-GB" sz="2000" dirty="0" smtClean="0">
                <a:latin typeface="Arial" charset="0"/>
              </a:rPr>
              <a:t>Wage rates and capital rental rates are fixed (excess supply of factors)</a:t>
            </a:r>
          </a:p>
          <a:p>
            <a:pPr eaLnBrk="1" hangingPunct="1"/>
            <a:r>
              <a:rPr lang="en-GB" sz="2400" dirty="0" smtClean="0">
                <a:latin typeface="Arial" charset="0"/>
              </a:rPr>
              <a:t>Short run closure</a:t>
            </a:r>
          </a:p>
          <a:p>
            <a:pPr lvl="1" eaLnBrk="1" hangingPunct="1"/>
            <a:r>
              <a:rPr lang="en-GB" sz="2000" dirty="0" smtClean="0">
                <a:latin typeface="Arial" charset="0"/>
              </a:rPr>
              <a:t>Labour and capital are fully employed</a:t>
            </a:r>
          </a:p>
          <a:p>
            <a:pPr lvl="1" eaLnBrk="1" hangingPunct="1"/>
            <a:r>
              <a:rPr lang="en-GB" sz="2000" dirty="0" smtClean="0">
                <a:latin typeface="Arial" charset="0"/>
              </a:rPr>
              <a:t>Capital is sector-specific</a:t>
            </a:r>
          </a:p>
          <a:p>
            <a:pPr lvl="1" eaLnBrk="1" hangingPunct="1"/>
            <a:r>
              <a:rPr lang="en-GB" sz="2000" dirty="0" smtClean="0">
                <a:latin typeface="Arial" charset="0"/>
              </a:rPr>
              <a:t>Labour is mobile across sectors</a:t>
            </a:r>
          </a:p>
        </p:txBody>
      </p:sp>
    </p:spTree>
    <p:extLst>
      <p:ext uri="{BB962C8B-B14F-4D97-AF65-F5344CB8AC3E}">
        <p14:creationId xmlns:p14="http://schemas.microsoft.com/office/powerpoint/2010/main" val="3338786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772400" cy="1143000"/>
          </a:xfrm>
        </p:spPr>
        <p:txBody>
          <a:bodyPr/>
          <a:lstStyle/>
          <a:p>
            <a:pPr eaLnBrk="1" hangingPunct="1"/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Ghana CGE model: poverty reduction experiments</a:t>
            </a:r>
          </a:p>
        </p:txBody>
      </p:sp>
      <p:pic>
        <p:nvPicPr>
          <p:cNvPr id="624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1628800"/>
            <a:ext cx="7772400" cy="4114800"/>
          </a:xfrm>
        </p:spPr>
      </p:pic>
    </p:spTree>
    <p:extLst>
      <p:ext uri="{BB962C8B-B14F-4D97-AF65-F5344CB8AC3E}">
        <p14:creationId xmlns:p14="http://schemas.microsoft.com/office/powerpoint/2010/main" val="138786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872" cy="504056"/>
          </a:xfrm>
        </p:spPr>
        <p:txBody>
          <a:bodyPr/>
          <a:lstStyle/>
          <a:p>
            <a:r>
              <a:rPr lang="en-GB" sz="2800" b="1" dirty="0">
                <a:latin typeface="Calibri" pitchFamily="34" charset="0"/>
                <a:cs typeface="Calibri" pitchFamily="34" charset="0"/>
              </a:rPr>
              <a:t>Ghana CGE model: poverty reduction experiments</a:t>
            </a:r>
            <a:endParaRPr lang="en-GB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02084"/>
            <a:ext cx="5316741" cy="613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0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4632" cy="752128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Poverty impact analysis</a:t>
            </a:r>
            <a:endParaRPr lang="en-GB" sz="2800" b="1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052736"/>
            <a:ext cx="7992888" cy="55446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400" dirty="0" smtClean="0"/>
              <a:t>Impact of economic shocks on poverty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Various manifestations of poverty</a:t>
            </a:r>
          </a:p>
          <a:p>
            <a:pPr lvl="2">
              <a:lnSpc>
                <a:spcPct val="90000"/>
              </a:lnSpc>
            </a:pPr>
            <a:r>
              <a:rPr lang="en-GB" sz="2000" dirty="0" smtClean="0"/>
              <a:t>money-metric (income, expenditure, assets), health, </a:t>
            </a:r>
            <a:r>
              <a:rPr lang="en-GB" sz="2000" dirty="0" err="1" smtClean="0"/>
              <a:t>etc</a:t>
            </a:r>
            <a:endParaRPr lang="en-GB" sz="2000" dirty="0" smtClean="0"/>
          </a:p>
          <a:p>
            <a:pPr>
              <a:lnSpc>
                <a:spcPct val="90000"/>
              </a:lnSpc>
            </a:pPr>
            <a:r>
              <a:rPr lang="en-GB" sz="2400" dirty="0" smtClean="0"/>
              <a:t>What </a:t>
            </a:r>
            <a:r>
              <a:rPr lang="en-GB" sz="2400" dirty="0"/>
              <a:t>are ‘shocks’?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limited to shocks </a:t>
            </a:r>
            <a:r>
              <a:rPr lang="en-GB" sz="2000" dirty="0"/>
              <a:t>that have economic consequences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domestic policy-induced shocks: trade liberalisation, reductions in government </a:t>
            </a:r>
            <a:r>
              <a:rPr lang="en-GB" sz="2000" dirty="0" smtClean="0"/>
              <a:t>expenditures, redistributive/fiscal policies</a:t>
            </a:r>
            <a:endParaRPr lang="en-GB" sz="2000" dirty="0"/>
          </a:p>
          <a:p>
            <a:pPr lvl="2">
              <a:lnSpc>
                <a:spcPct val="90000"/>
              </a:lnSpc>
            </a:pPr>
            <a:r>
              <a:rPr lang="en-GB" sz="2000" dirty="0"/>
              <a:t>external shocks: fall in world price of staple export commodity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natural disasters: foot &amp; mouth disease, drought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Why is ‘analysis’ such a problem?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socio-economic system is complex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analysis relies on our ability to understand how individuals and </a:t>
            </a:r>
            <a:r>
              <a:rPr lang="en-GB" sz="2000" dirty="0" smtClean="0"/>
              <a:t>institutions react </a:t>
            </a:r>
            <a:r>
              <a:rPr lang="en-GB" sz="2000" dirty="0"/>
              <a:t>and behave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quantitative </a:t>
            </a:r>
            <a:r>
              <a:rPr lang="en-GB" sz="2000" dirty="0" err="1"/>
              <a:t>vs</a:t>
            </a:r>
            <a:r>
              <a:rPr lang="en-GB" sz="2000" dirty="0"/>
              <a:t> qualitative analysis</a:t>
            </a:r>
          </a:p>
        </p:txBody>
      </p:sp>
    </p:spTree>
    <p:extLst>
      <p:ext uri="{BB962C8B-B14F-4D97-AF65-F5344CB8AC3E}">
        <p14:creationId xmlns:p14="http://schemas.microsoft.com/office/powerpoint/2010/main" val="207594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62074"/>
          </a:xfrm>
        </p:spPr>
        <p:txBody>
          <a:bodyPr>
            <a:no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Overview: Macro-</a:t>
            </a:r>
            <a:r>
              <a:rPr lang="en-GB" sz="2800" b="1" dirty="0" err="1" smtClean="0">
                <a:latin typeface="Arial" pitchFamily="34" charset="0"/>
                <a:cs typeface="Arial" pitchFamily="34" charset="0"/>
              </a:rPr>
              <a:t>Meso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-Micro channels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67544" y="1412776"/>
            <a:ext cx="1512168" cy="45529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MACRO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MESO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MICRO</a:t>
            </a:r>
            <a:endParaRPr lang="en-GB" sz="2000" dirty="0"/>
          </a:p>
        </p:txBody>
      </p:sp>
      <p:sp>
        <p:nvSpPr>
          <p:cNvPr id="8" name="Up-Down Arrow 7"/>
          <p:cNvSpPr/>
          <p:nvPr/>
        </p:nvSpPr>
        <p:spPr>
          <a:xfrm>
            <a:off x="827584" y="2060848"/>
            <a:ext cx="216024" cy="100811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3" descr="http://www.fao.org/DOCREP/003/X9371E/x9371e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24744"/>
            <a:ext cx="6847189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Up-Down Arrow 10"/>
          <p:cNvSpPr/>
          <p:nvPr/>
        </p:nvSpPr>
        <p:spPr>
          <a:xfrm>
            <a:off x="809582" y="3752359"/>
            <a:ext cx="234026" cy="122068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52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648072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Examples of policy impacts on households</a:t>
            </a:r>
            <a:endParaRPr lang="en-GB" sz="28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cs typeface="Arial" pitchFamily="34" charset="0"/>
              </a:rPr>
              <a:t>Trade liberalisation (tariff reduction) – channels and pathways:</a:t>
            </a:r>
          </a:p>
          <a:p>
            <a:r>
              <a:rPr lang="en-GB" sz="2400" dirty="0" smtClean="0">
                <a:cs typeface="Arial" pitchFamily="34" charset="0"/>
              </a:rPr>
              <a:t>Goods markets channel</a:t>
            </a:r>
          </a:p>
          <a:p>
            <a:pPr marL="0" indent="-457200">
              <a:buNone/>
            </a:pPr>
            <a:r>
              <a:rPr lang="en-GB" sz="2400" dirty="0">
                <a:cs typeface="Arial" pitchFamily="34" charset="0"/>
              </a:rPr>
              <a:t> </a:t>
            </a:r>
            <a:r>
              <a:rPr lang="en-GB" sz="2400" dirty="0" smtClean="0">
                <a:cs typeface="Arial" pitchFamily="34" charset="0"/>
              </a:rPr>
              <a:t>     </a:t>
            </a:r>
            <a:r>
              <a:rPr lang="en-GB" sz="2000" dirty="0" smtClean="0">
                <a:cs typeface="Arial" pitchFamily="34" charset="0"/>
              </a:rPr>
              <a:t>- effects on prices and on HHs: depends on transmission mechanism</a:t>
            </a:r>
          </a:p>
          <a:p>
            <a:pPr marL="0" indent="-457200">
              <a:buNone/>
            </a:pPr>
            <a:r>
              <a:rPr lang="en-GB" sz="2000" dirty="0" smtClean="0">
                <a:cs typeface="Arial" pitchFamily="34" charset="0"/>
              </a:rPr>
              <a:t>       - many reasons for price effects not to filter through</a:t>
            </a:r>
            <a:endParaRPr lang="en-GB" sz="2400" dirty="0">
              <a:cs typeface="Arial" pitchFamily="34" charset="0"/>
            </a:endParaRPr>
          </a:p>
          <a:p>
            <a:r>
              <a:rPr lang="en-GB" sz="2400" dirty="0" smtClean="0">
                <a:cs typeface="Arial" pitchFamily="34" charset="0"/>
              </a:rPr>
              <a:t>Factor markets channel</a:t>
            </a:r>
          </a:p>
          <a:p>
            <a:pPr marL="0" indent="0">
              <a:buNone/>
            </a:pPr>
            <a:r>
              <a:rPr lang="en-GB" sz="2000" dirty="0" smtClean="0">
                <a:cs typeface="Arial" pitchFamily="34" charset="0"/>
              </a:rPr>
              <a:t>       - HOS: suggests that increase in price of good will increase returns to </a:t>
            </a:r>
          </a:p>
          <a:p>
            <a:pPr marL="0" indent="0">
              <a:buNone/>
            </a:pPr>
            <a:r>
              <a:rPr lang="en-GB" sz="2000" dirty="0" smtClean="0">
                <a:cs typeface="Arial" pitchFamily="34" charset="0"/>
              </a:rPr>
              <a:t>         factor used intensively, etc.</a:t>
            </a:r>
          </a:p>
          <a:p>
            <a:pPr marL="0" indent="0">
              <a:buNone/>
            </a:pPr>
            <a:r>
              <a:rPr lang="en-GB" sz="2000" dirty="0" smtClean="0">
                <a:cs typeface="Arial" pitchFamily="34" charset="0"/>
              </a:rPr>
              <a:t>       - depends on strong assumptions (full employment, perfect competition)</a:t>
            </a:r>
            <a:endParaRPr lang="en-GB" sz="2400" dirty="0">
              <a:cs typeface="Arial" pitchFamily="34" charset="0"/>
            </a:endParaRPr>
          </a:p>
          <a:p>
            <a:r>
              <a:rPr lang="en-GB" sz="2400" dirty="0" smtClean="0">
                <a:cs typeface="Arial" pitchFamily="34" charset="0"/>
              </a:rPr>
              <a:t>Government taxes and spending</a:t>
            </a:r>
          </a:p>
          <a:p>
            <a:pPr marL="0" indent="0">
              <a:buNone/>
            </a:pPr>
            <a:r>
              <a:rPr lang="en-GB" sz="2000" dirty="0" smtClean="0">
                <a:cs typeface="Arial" pitchFamily="34" charset="0"/>
              </a:rPr>
              <a:t>       -  revenue from tariffs may have to be replaced by other taxes or a</a:t>
            </a:r>
          </a:p>
          <a:p>
            <a:pPr marL="0" indent="0">
              <a:buNone/>
            </a:pPr>
            <a:r>
              <a:rPr lang="en-GB" sz="2000" dirty="0">
                <a:cs typeface="Arial" pitchFamily="34" charset="0"/>
              </a:rPr>
              <a:t> </a:t>
            </a:r>
            <a:r>
              <a:rPr lang="en-GB" sz="2000" dirty="0" smtClean="0">
                <a:cs typeface="Arial" pitchFamily="34" charset="0"/>
              </a:rPr>
              <a:t>         reduction in </a:t>
            </a:r>
            <a:r>
              <a:rPr lang="en-GB" sz="2000" dirty="0" err="1" smtClean="0">
                <a:cs typeface="Arial" pitchFamily="34" charset="0"/>
              </a:rPr>
              <a:t>govt</a:t>
            </a:r>
            <a:r>
              <a:rPr lang="en-GB" sz="2000" dirty="0" smtClean="0">
                <a:cs typeface="Arial" pitchFamily="34" charset="0"/>
              </a:rPr>
              <a:t> expenditure (revenue neutral policy): impact on HH</a:t>
            </a:r>
            <a:endParaRPr lang="en-GB" sz="2400" dirty="0">
              <a:cs typeface="Arial" pitchFamily="34" charset="0"/>
            </a:endParaRPr>
          </a:p>
          <a:p>
            <a:r>
              <a:rPr lang="en-GB" sz="2400" dirty="0" smtClean="0">
                <a:cs typeface="Arial" pitchFamily="34" charset="0"/>
              </a:rPr>
              <a:t>Other channels</a:t>
            </a:r>
          </a:p>
          <a:p>
            <a:pPr marL="0" indent="0">
              <a:buNone/>
            </a:pPr>
            <a:r>
              <a:rPr lang="en-GB" sz="2000" dirty="0">
                <a:cs typeface="Arial" pitchFamily="34" charset="0"/>
              </a:rPr>
              <a:t> </a:t>
            </a:r>
            <a:r>
              <a:rPr lang="en-GB" sz="2000" dirty="0" smtClean="0">
                <a:cs typeface="Arial" pitchFamily="34" charset="0"/>
              </a:rPr>
              <a:t>      - transmission to HHs may be affected by - market failures; extent of </a:t>
            </a:r>
          </a:p>
          <a:p>
            <a:pPr marL="0" indent="0">
              <a:buNone/>
            </a:pPr>
            <a:r>
              <a:rPr lang="en-GB" sz="2000" dirty="0">
                <a:cs typeface="Arial" pitchFamily="34" charset="0"/>
              </a:rPr>
              <a:t> </a:t>
            </a:r>
            <a:r>
              <a:rPr lang="en-GB" sz="2000" dirty="0" smtClean="0">
                <a:cs typeface="Arial" pitchFamily="34" charset="0"/>
              </a:rPr>
              <a:t>        subsistence activity; private transfers; intra HH distribution, etc.</a:t>
            </a:r>
            <a:endParaRPr lang="en-GB" sz="2000" dirty="0">
              <a:cs typeface="Arial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47150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4082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Various approaches to analysing the impact of shocks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568863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Applying theoretical analysis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</a:t>
            </a:r>
            <a:r>
              <a:rPr lang="en-GB" sz="2000" dirty="0" smtClean="0"/>
              <a:t>  - many relevant and useful </a:t>
            </a:r>
            <a:r>
              <a:rPr lang="en-GB" sz="2000" dirty="0" smtClean="0">
                <a:cs typeface="Arial" pitchFamily="34" charset="0"/>
              </a:rPr>
              <a:t>results</a:t>
            </a:r>
            <a:r>
              <a:rPr lang="en-GB" sz="2400" dirty="0" smtClean="0">
                <a:cs typeface="Arial" pitchFamily="34" charset="0"/>
              </a:rPr>
              <a:t> </a:t>
            </a:r>
            <a:r>
              <a:rPr lang="en-GB" sz="2000" dirty="0" smtClean="0">
                <a:cs typeface="Arial" pitchFamily="34" charset="0"/>
              </a:rPr>
              <a:t>in economic theory (Barnum-Squire</a:t>
            </a:r>
          </a:p>
          <a:p>
            <a:pPr marL="0" indent="0">
              <a:buNone/>
            </a:pPr>
            <a:r>
              <a:rPr lang="en-GB" sz="2000" dirty="0">
                <a:cs typeface="Arial" pitchFamily="34" charset="0"/>
              </a:rPr>
              <a:t> </a:t>
            </a:r>
            <a:r>
              <a:rPr lang="en-GB" sz="2000" dirty="0" smtClean="0">
                <a:cs typeface="Arial" pitchFamily="34" charset="0"/>
              </a:rPr>
              <a:t>      AHMs, HOS, </a:t>
            </a:r>
            <a:r>
              <a:rPr lang="en-GB" sz="2000" dirty="0" err="1" smtClean="0">
                <a:cs typeface="Arial" pitchFamily="34" charset="0"/>
              </a:rPr>
              <a:t>etc</a:t>
            </a:r>
            <a:r>
              <a:rPr lang="en-GB" sz="2000" dirty="0" smtClean="0">
                <a:cs typeface="Arial" pitchFamily="34" charset="0"/>
              </a:rPr>
              <a:t>); but many simplifying assumptions to make it tractable</a:t>
            </a:r>
          </a:p>
          <a:p>
            <a:pPr marL="0" indent="0">
              <a:buNone/>
            </a:pPr>
            <a:r>
              <a:rPr lang="en-GB" sz="2400" dirty="0" smtClean="0"/>
              <a:t>  </a:t>
            </a:r>
            <a:r>
              <a:rPr lang="en-GB" sz="2000" dirty="0" smtClean="0"/>
              <a:t>   - not possible to find sufficient theory to analyse </a:t>
            </a:r>
            <a:r>
              <a:rPr lang="en-GB" sz="2000" u="sng" dirty="0" smtClean="0"/>
              <a:t>all</a:t>
            </a:r>
            <a:r>
              <a:rPr lang="en-GB" sz="2000" dirty="0" smtClean="0"/>
              <a:t> impacts on </a:t>
            </a:r>
            <a:r>
              <a:rPr lang="en-GB" sz="2000" u="sng" dirty="0" smtClean="0"/>
              <a:t>all</a:t>
            </a:r>
            <a:r>
              <a:rPr lang="en-GB" sz="2000" dirty="0" smtClean="0"/>
              <a:t> HH types</a:t>
            </a:r>
            <a:endParaRPr lang="en-GB" sz="2400" dirty="0" smtClean="0"/>
          </a:p>
          <a:p>
            <a:r>
              <a:rPr lang="en-GB" sz="2400" dirty="0" smtClean="0"/>
              <a:t>Econometric analysis</a:t>
            </a:r>
          </a:p>
          <a:p>
            <a:pPr marL="0" indent="0">
              <a:buNone/>
            </a:pPr>
            <a:r>
              <a:rPr lang="en-GB" sz="2000" dirty="0" smtClean="0"/>
              <a:t>     - extensive econometric evidence on poverty incidence; estimation of price</a:t>
            </a:r>
          </a:p>
          <a:p>
            <a:pPr marL="0" indent="0">
              <a:buNone/>
            </a:pPr>
            <a:r>
              <a:rPr lang="en-GB" sz="2000" dirty="0" smtClean="0"/>
              <a:t>       and income </a:t>
            </a:r>
            <a:r>
              <a:rPr lang="en-GB" sz="2000" dirty="0" err="1" smtClean="0"/>
              <a:t>elasticities</a:t>
            </a:r>
            <a:r>
              <a:rPr lang="en-GB" sz="2000" dirty="0" smtClean="0"/>
              <a:t>, </a:t>
            </a:r>
            <a:r>
              <a:rPr lang="en-GB" sz="2000" dirty="0" err="1" smtClean="0"/>
              <a:t>etc</a:t>
            </a:r>
            <a:r>
              <a:rPr lang="en-GB" sz="2000" dirty="0" smtClean="0"/>
              <a:t> (</a:t>
            </a:r>
            <a:r>
              <a:rPr lang="en-GB" sz="2000" dirty="0" err="1" smtClean="0"/>
              <a:t>Sadoulet</a:t>
            </a:r>
            <a:r>
              <a:rPr lang="en-GB" sz="2000" dirty="0" smtClean="0"/>
              <a:t> and de </a:t>
            </a:r>
            <a:r>
              <a:rPr lang="en-GB" sz="2000" dirty="0" err="1" smtClean="0"/>
              <a:t>Janvry</a:t>
            </a:r>
            <a:r>
              <a:rPr lang="en-GB" sz="2000" dirty="0" smtClean="0"/>
              <a:t>)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- much effort in estimating poverty </a:t>
            </a:r>
            <a:r>
              <a:rPr lang="en-GB" sz="2000" dirty="0" err="1" smtClean="0"/>
              <a:t>elasticities</a:t>
            </a:r>
            <a:r>
              <a:rPr lang="en-GB" sz="2000" dirty="0" smtClean="0"/>
              <a:t> (</a:t>
            </a:r>
            <a:r>
              <a:rPr lang="en-GB" sz="2000" dirty="0" err="1" smtClean="0"/>
              <a:t>esp</a:t>
            </a:r>
            <a:r>
              <a:rPr lang="en-GB" sz="2000" dirty="0" smtClean="0"/>
              <a:t> World Bank 1990s, 2000s)</a:t>
            </a:r>
          </a:p>
          <a:p>
            <a:pPr marL="0" indent="0">
              <a:buNone/>
            </a:pPr>
            <a:r>
              <a:rPr lang="en-GB" sz="2000" dirty="0" smtClean="0"/>
              <a:t>     - data problems for disaggregated analysis; backward-looking estimation, </a:t>
            </a:r>
            <a:r>
              <a:rPr lang="en-GB" sz="2000" dirty="0" err="1" smtClean="0"/>
              <a:t>etc</a:t>
            </a:r>
            <a:endParaRPr lang="en-GB" sz="2400" dirty="0" smtClean="0"/>
          </a:p>
          <a:p>
            <a:r>
              <a:rPr lang="en-GB" sz="2400" dirty="0" smtClean="0"/>
              <a:t>Simulation methods</a:t>
            </a:r>
          </a:p>
          <a:p>
            <a:pPr marL="0" indent="0">
              <a:buNone/>
            </a:pPr>
            <a:r>
              <a:rPr lang="en-GB" sz="2000" dirty="0" smtClean="0"/>
              <a:t>     - SAM-based multiplier analysis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- CGE models (comparative static, RHMs and </a:t>
            </a:r>
            <a:r>
              <a:rPr lang="en-GB" sz="2000" dirty="0" err="1" smtClean="0"/>
              <a:t>microsimulation</a:t>
            </a:r>
            <a:r>
              <a:rPr lang="en-GB" sz="2000" dirty="0" smtClean="0"/>
              <a:t>)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- CGE models (dynamic linked with </a:t>
            </a:r>
            <a:r>
              <a:rPr lang="en-GB" sz="2000" dirty="0" err="1" smtClean="0"/>
              <a:t>microsimulation</a:t>
            </a:r>
            <a:r>
              <a:rPr lang="en-GB" sz="2000" dirty="0" smtClean="0"/>
              <a:t>)</a:t>
            </a:r>
            <a:endParaRPr lang="en-GB" sz="2000" dirty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30042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646" y="177536"/>
            <a:ext cx="5592553" cy="671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10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774632" cy="824136"/>
          </a:xfrm>
        </p:spPr>
        <p:txBody>
          <a:bodyPr/>
          <a:lstStyle/>
          <a:p>
            <a:pPr eaLnBrk="1" hangingPunct="1"/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Simple CGE models: equations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340768"/>
            <a:ext cx="7920880" cy="4392488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Calibri" pitchFamily="34" charset="0"/>
                <a:cs typeface="Calibri" pitchFamily="34" charset="0"/>
              </a:rPr>
              <a:t>Specifying economic behaviour and technology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Production functions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Consumer demand equations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Trade and </a:t>
            </a:r>
            <a:r>
              <a:rPr lang="en-GB" sz="2000" dirty="0" err="1" smtClean="0">
                <a:latin typeface="Calibri" pitchFamily="34" charset="0"/>
                <a:cs typeface="Calibri" pitchFamily="34" charset="0"/>
              </a:rPr>
              <a:t>Armington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functions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Balance equations</a:t>
            </a: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en-GB" sz="2400" dirty="0" smtClean="0">
                <a:latin typeface="Calibri" pitchFamily="34" charset="0"/>
                <a:cs typeface="Calibri" pitchFamily="34" charset="0"/>
              </a:rPr>
              <a:t>Closure rules and macroeconomic balances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Factor market closures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Micro and macro closures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Introducing rigidities into market-clearing features</a:t>
            </a:r>
          </a:p>
        </p:txBody>
      </p:sp>
    </p:spTree>
    <p:extLst>
      <p:ext uri="{BB962C8B-B14F-4D97-AF65-F5344CB8AC3E}">
        <p14:creationId xmlns:p14="http://schemas.microsoft.com/office/powerpoint/2010/main" val="2729878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76672"/>
            <a:ext cx="7774632" cy="731168"/>
          </a:xfrm>
        </p:spPr>
        <p:txBody>
          <a:bodyPr/>
          <a:lstStyle/>
          <a:p>
            <a:pPr eaLnBrk="1" hangingPunct="1"/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Simple CGE models: role of a SAM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412776"/>
            <a:ext cx="7848872" cy="4968552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Calibri" pitchFamily="34" charset="0"/>
                <a:cs typeface="Calibri" pitchFamily="34" charset="0"/>
              </a:rPr>
              <a:t>Establishing the model structure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Defining the agents, markets, framework and level of disaggregation, </a:t>
            </a:r>
            <a:r>
              <a:rPr lang="en-GB" sz="2000" dirty="0" err="1" smtClean="0">
                <a:latin typeface="Calibri" pitchFamily="34" charset="0"/>
                <a:cs typeface="Calibri" pitchFamily="34" charset="0"/>
              </a:rPr>
              <a:t>etc</a:t>
            </a:r>
            <a:endParaRPr lang="en-GB" sz="2000" dirty="0" smtClean="0">
              <a:latin typeface="Calibri" pitchFamily="34" charset="0"/>
              <a:cs typeface="Calibri" pitchFamily="34" charset="0"/>
            </a:endParaRPr>
          </a:p>
          <a:p>
            <a:pPr marL="457200" lvl="1" indent="0" eaLnBrk="1" hangingPunct="1">
              <a:buNone/>
            </a:pPr>
            <a:endParaRPr lang="en-GB" sz="2000" dirty="0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en-GB" sz="2400" dirty="0" smtClean="0">
                <a:latin typeface="Calibri" pitchFamily="34" charset="0"/>
                <a:cs typeface="Calibri" pitchFamily="34" charset="0"/>
              </a:rPr>
              <a:t>Calibrating the model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Helps to define a benchmark equilibrium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SAM provides ‘share’ coefficients parameters (CES, CD </a:t>
            </a:r>
            <a:r>
              <a:rPr lang="en-GB" sz="2000" dirty="0" err="1" smtClean="0">
                <a:latin typeface="Calibri" pitchFamily="34" charset="0"/>
                <a:cs typeface="Calibri" pitchFamily="34" charset="0"/>
              </a:rPr>
              <a:t>etc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lvl="1" eaLnBrk="1" hangingPunct="1"/>
            <a:r>
              <a:rPr lang="en-GB" sz="2000" dirty="0" err="1" smtClean="0">
                <a:latin typeface="Calibri" pitchFamily="34" charset="0"/>
                <a:cs typeface="Calibri" pitchFamily="34" charset="0"/>
              </a:rPr>
              <a:t>Elasticities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have to be sought elsewhere</a:t>
            </a:r>
          </a:p>
          <a:p>
            <a:pPr marL="457200" lvl="1" indent="0" eaLnBrk="1" hangingPunct="1">
              <a:buNone/>
            </a:pPr>
            <a:endParaRPr lang="en-GB" sz="2000" dirty="0"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en-GB" sz="2400" dirty="0" smtClean="0">
                <a:latin typeface="Calibri" pitchFamily="34" charset="0"/>
                <a:cs typeface="Calibri" pitchFamily="34" charset="0"/>
              </a:rPr>
              <a:t>Integrating the link between Macro-</a:t>
            </a:r>
            <a:r>
              <a:rPr lang="en-GB" sz="2400" dirty="0" err="1" smtClean="0">
                <a:latin typeface="Calibri" pitchFamily="34" charset="0"/>
                <a:cs typeface="Calibri" pitchFamily="34" charset="0"/>
              </a:rPr>
              <a:t>Meso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-Micro</a:t>
            </a:r>
          </a:p>
          <a:p>
            <a:pPr lvl="1" eaLnBrk="1" hangingPunct="1"/>
            <a:r>
              <a:rPr lang="en-GB" sz="2000" dirty="0" smtClean="0">
                <a:latin typeface="Calibri" pitchFamily="34" charset="0"/>
                <a:cs typeface="Calibri" pitchFamily="34" charset="0"/>
              </a:rPr>
              <a:t>Provides a link with national accounts and micro-simulation (where applicable)</a:t>
            </a:r>
          </a:p>
          <a:p>
            <a:pPr lvl="1" eaLnBrk="1" hangingPunct="1"/>
            <a:endParaRPr lang="en-GB" sz="2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11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848872" cy="576064"/>
          </a:xfrm>
        </p:spPr>
        <p:txBody>
          <a:bodyPr/>
          <a:lstStyle/>
          <a:p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CGEs and poverty analysis: RHG approach</a:t>
            </a:r>
            <a:endParaRPr lang="en-GB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908720"/>
            <a:ext cx="7920880" cy="5832648"/>
          </a:xfrm>
        </p:spPr>
        <p:txBody>
          <a:bodyPr/>
          <a:lstStyle/>
          <a:p>
            <a:r>
              <a:rPr lang="en-GB" sz="2400" dirty="0" smtClean="0">
                <a:latin typeface="Calibri" pitchFamily="34" charset="0"/>
                <a:cs typeface="Calibri" pitchFamily="34" charset="0"/>
              </a:rPr>
              <a:t>SAM-CGE defines household groups (RHGs) on the basis of a HH survey</a:t>
            </a:r>
          </a:p>
          <a:p>
            <a:pPr marL="0" indent="0">
              <a:buNone/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  - There might be as many as 30-50 RHGs, but usually fewer</a:t>
            </a:r>
          </a:p>
          <a:p>
            <a:pPr marL="0" indent="0">
              <a:buNone/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  - Defined by urban-rural</a:t>
            </a:r>
            <a:r>
              <a:rPr lang="en-GB" sz="2000" dirty="0">
                <a:latin typeface="Calibri" pitchFamily="34" charset="0"/>
                <a:cs typeface="Calibri" pitchFamily="34" charset="0"/>
              </a:rPr>
              <a:t>/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region/ SEG (status of </a:t>
            </a:r>
            <a:r>
              <a:rPr lang="en-GB" sz="2000" dirty="0" err="1" smtClean="0">
                <a:latin typeface="Calibri" pitchFamily="34" charset="0"/>
                <a:cs typeface="Calibri" pitchFamily="34" charset="0"/>
              </a:rPr>
              <a:t>HoH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?)/</a:t>
            </a:r>
            <a:r>
              <a:rPr lang="en-GB" sz="2000" dirty="0" err="1" smtClean="0">
                <a:latin typeface="Calibri" pitchFamily="34" charset="0"/>
                <a:cs typeface="Calibri" pitchFamily="34" charset="0"/>
              </a:rPr>
              <a:t>etc</a:t>
            </a:r>
            <a:endParaRPr lang="en-GB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2400" dirty="0" smtClean="0">
                <a:latin typeface="Calibri" pitchFamily="34" charset="0"/>
                <a:cs typeface="Calibri" pitchFamily="34" charset="0"/>
              </a:rPr>
              <a:t>Poverty measures are measures associated with RHGs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      is a headcount &lt; z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usually estimated by assuming some analytical distribution fits income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   distribution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usually use lognormal, Beta, or Pareto</a:t>
            </a:r>
          </a:p>
          <a:p>
            <a:r>
              <a:rPr lang="en-GB" sz="2400" dirty="0" smtClean="0">
                <a:latin typeface="Calibri" pitchFamily="34" charset="0"/>
                <a:cs typeface="Calibri" pitchFamily="34" charset="0"/>
              </a:rPr>
              <a:t>Lognormal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-                                       where  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estimate    and     from HH survey data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assume       is constant – does not change in the experiments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new mean income for RHG h after shock: </a:t>
            </a:r>
          </a:p>
          <a:p>
            <a:pPr marL="0" indent="0">
              <a:buNone/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-  given unchanged z re-compute </a:t>
            </a:r>
            <a:endParaRPr lang="en-GB" sz="20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755160"/>
              </p:ext>
            </p:extLst>
          </p:nvPr>
        </p:nvGraphicFramePr>
        <p:xfrm>
          <a:off x="1187624" y="2924944"/>
          <a:ext cx="2540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Equation" r:id="rId3" imgW="253800" imgH="330120" progId="Equation.DSMT4">
                  <p:embed/>
                </p:oleObj>
              </mc:Choice>
              <mc:Fallback>
                <p:oleObj name="Equation" r:id="rId3" imgW="253800" imgH="330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624" y="2924944"/>
                        <a:ext cx="2540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4101701"/>
              </p:ext>
            </p:extLst>
          </p:nvPr>
        </p:nvGraphicFramePr>
        <p:xfrm>
          <a:off x="1187624" y="4797152"/>
          <a:ext cx="19050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Equation" r:id="rId5" imgW="1904760" imgH="431640" progId="Equation.DSMT4">
                  <p:embed/>
                </p:oleObj>
              </mc:Choice>
              <mc:Fallback>
                <p:oleObj name="Equation" r:id="rId5" imgW="19047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87624" y="4797152"/>
                        <a:ext cx="19050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788823"/>
              </p:ext>
            </p:extLst>
          </p:nvPr>
        </p:nvGraphicFramePr>
        <p:xfrm>
          <a:off x="4067944" y="4797152"/>
          <a:ext cx="27559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Equation" r:id="rId7" imgW="2755800" imgH="431640" progId="Equation.DSMT4">
                  <p:embed/>
                </p:oleObj>
              </mc:Choice>
              <mc:Fallback>
                <p:oleObj name="Equation" r:id="rId7" imgW="275580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67944" y="4797152"/>
                        <a:ext cx="27559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246550"/>
              </p:ext>
            </p:extLst>
          </p:nvPr>
        </p:nvGraphicFramePr>
        <p:xfrm>
          <a:off x="2051720" y="5229200"/>
          <a:ext cx="1778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Equation" r:id="rId9" imgW="177480" imgH="241200" progId="Equation.DSMT4">
                  <p:embed/>
                </p:oleObj>
              </mc:Choice>
              <mc:Fallback>
                <p:oleObj name="Equation" r:id="rId9" imgW="1774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51720" y="5229200"/>
                        <a:ext cx="1778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483723"/>
              </p:ext>
            </p:extLst>
          </p:nvPr>
        </p:nvGraphicFramePr>
        <p:xfrm>
          <a:off x="2699792" y="5157192"/>
          <a:ext cx="2794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Equation" r:id="rId11" imgW="279360" imgH="304560" progId="Equation.DSMT4">
                  <p:embed/>
                </p:oleObj>
              </mc:Choice>
              <mc:Fallback>
                <p:oleObj name="Equation" r:id="rId11" imgW="27936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699792" y="5157192"/>
                        <a:ext cx="2794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319291"/>
              </p:ext>
            </p:extLst>
          </p:nvPr>
        </p:nvGraphicFramePr>
        <p:xfrm>
          <a:off x="1979712" y="5517232"/>
          <a:ext cx="2794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Equation" r:id="rId13" imgW="279360" imgH="304560" progId="Equation.DSMT4">
                  <p:embed/>
                </p:oleObj>
              </mc:Choice>
              <mc:Fallback>
                <p:oleObj name="Equation" r:id="rId13" imgW="279360" imgH="3045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517232"/>
                        <a:ext cx="2794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077655"/>
              </p:ext>
            </p:extLst>
          </p:nvPr>
        </p:nvGraphicFramePr>
        <p:xfrm>
          <a:off x="5508104" y="5877272"/>
          <a:ext cx="3175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Equation" r:id="rId15" imgW="317160" imgH="419040" progId="Equation.DSMT4">
                  <p:embed/>
                </p:oleObj>
              </mc:Choice>
              <mc:Fallback>
                <p:oleObj name="Equation" r:id="rId15" imgW="31716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508104" y="5877272"/>
                        <a:ext cx="3175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9652794"/>
              </p:ext>
            </p:extLst>
          </p:nvPr>
        </p:nvGraphicFramePr>
        <p:xfrm>
          <a:off x="4427984" y="6309320"/>
          <a:ext cx="2540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Equation" r:id="rId17" imgW="253800" imgH="330120" progId="Equation.DSMT4">
                  <p:embed/>
                </p:oleObj>
              </mc:Choice>
              <mc:Fallback>
                <p:oleObj name="Equation" r:id="rId17" imgW="253800" imgH="3301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6309320"/>
                        <a:ext cx="2540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421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962</Words>
  <Application>Microsoft Office PowerPoint</Application>
  <PresentationFormat>On-screen Show (4:3)</PresentationFormat>
  <Paragraphs>141</Paragraphs>
  <Slides>15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Default Design</vt:lpstr>
      <vt:lpstr>Equation</vt:lpstr>
      <vt:lpstr>EC936 Development Policy Modelling</vt:lpstr>
      <vt:lpstr>Poverty impact analysis</vt:lpstr>
      <vt:lpstr>Overview: Macro-Meso-Micro channels</vt:lpstr>
      <vt:lpstr>Examples of policy impacts on households</vt:lpstr>
      <vt:lpstr>Various approaches to analysing the impact of shocks</vt:lpstr>
      <vt:lpstr>PowerPoint Presentation</vt:lpstr>
      <vt:lpstr>Simple CGE models: equations</vt:lpstr>
      <vt:lpstr>Simple CGE models: role of a SAM</vt:lpstr>
      <vt:lpstr>CGEs and poverty analysis: RHG approach</vt:lpstr>
      <vt:lpstr>CGEs and poverty analysis: microsimulation  approach</vt:lpstr>
      <vt:lpstr>Example: Ghana CGE model</vt:lpstr>
      <vt:lpstr>Ghana CGE model: poverty reduction experiments</vt:lpstr>
      <vt:lpstr>Ghana CGE model: poverty reduction experiments</vt:lpstr>
      <vt:lpstr>Ghana CGE model: poverty reduction experiments</vt:lpstr>
      <vt:lpstr>Ghana CGE model: poverty reduction experiments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EC936 Development Policy Modelling</dc:title>
  <dc:creator>Jeff Round</dc:creator>
  <cp:lastModifiedBy>Jeff Round</cp:lastModifiedBy>
  <cp:revision>45</cp:revision>
  <dcterms:created xsi:type="dcterms:W3CDTF">2012-02-24T11:22:59Z</dcterms:created>
  <dcterms:modified xsi:type="dcterms:W3CDTF">2012-02-27T09:08:02Z</dcterms:modified>
</cp:coreProperties>
</file>