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9" r:id="rId3"/>
    <p:sldId id="260" r:id="rId4"/>
    <p:sldId id="284" r:id="rId5"/>
    <p:sldId id="258" r:id="rId6"/>
    <p:sldId id="262" r:id="rId7"/>
    <p:sldId id="263" r:id="rId8"/>
    <p:sldId id="267" r:id="rId9"/>
    <p:sldId id="281" r:id="rId10"/>
    <p:sldId id="268" r:id="rId11"/>
    <p:sldId id="257" r:id="rId12"/>
    <p:sldId id="269" r:id="rId13"/>
    <p:sldId id="280" r:id="rId14"/>
    <p:sldId id="270" r:id="rId15"/>
    <p:sldId id="271" r:id="rId16"/>
    <p:sldId id="279" r:id="rId17"/>
    <p:sldId id="272" r:id="rId18"/>
    <p:sldId id="273" r:id="rId19"/>
    <p:sldId id="265" r:id="rId20"/>
    <p:sldId id="278" r:id="rId21"/>
    <p:sldId id="277" r:id="rId22"/>
    <p:sldId id="274" r:id="rId23"/>
    <p:sldId id="275" r:id="rId24"/>
    <p:sldId id="276" r:id="rId25"/>
    <p:sldId id="282" r:id="rId26"/>
    <p:sldId id="283"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afey, Maryanne" initials="HM"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86457" autoAdjust="0"/>
  </p:normalViewPr>
  <p:slideViewPr>
    <p:cSldViewPr snapToGrid="0">
      <p:cViewPr varScale="1">
        <p:scale>
          <a:sx n="98" d="100"/>
          <a:sy n="98" d="100"/>
        </p:scale>
        <p:origin x="1008"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720107-DC8D-4C15-8A36-ACC56E4C6DC7}" type="datetimeFigureOut">
              <a:rPr lang="en-GB" smtClean="0"/>
              <a:t>12/10/2021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72046A-04A2-40D9-9A63-A4A0C989C737}" type="slidenum">
              <a:rPr lang="en-GB" smtClean="0"/>
              <a:t>‹#›</a:t>
            </a:fld>
            <a:endParaRPr lang="en-GB"/>
          </a:p>
        </p:txBody>
      </p:sp>
    </p:spTree>
    <p:extLst>
      <p:ext uri="{BB962C8B-B14F-4D97-AF65-F5344CB8AC3E}">
        <p14:creationId xmlns:p14="http://schemas.microsoft.com/office/powerpoint/2010/main" val="1299724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Welcome to Warwick. Talk should last about 30 minutes </a:t>
            </a:r>
          </a:p>
        </p:txBody>
      </p:sp>
      <p:sp>
        <p:nvSpPr>
          <p:cNvPr id="4" name="Slide Number Placeholder 3"/>
          <p:cNvSpPr>
            <a:spLocks noGrp="1"/>
          </p:cNvSpPr>
          <p:nvPr>
            <p:ph type="sldNum" sz="quarter" idx="10"/>
          </p:nvPr>
        </p:nvSpPr>
        <p:spPr/>
        <p:txBody>
          <a:bodyPr/>
          <a:lstStyle/>
          <a:p>
            <a:fld id="{B372046A-04A2-40D9-9A63-A4A0C989C737}" type="slidenum">
              <a:rPr lang="en-GB" smtClean="0"/>
              <a:t>1</a:t>
            </a:fld>
            <a:endParaRPr lang="en-GB"/>
          </a:p>
        </p:txBody>
      </p:sp>
    </p:spTree>
    <p:extLst>
      <p:ext uri="{BB962C8B-B14F-4D97-AF65-F5344CB8AC3E}">
        <p14:creationId xmlns:p14="http://schemas.microsoft.com/office/powerpoint/2010/main" val="1033985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modules in year one are core. There will</a:t>
            </a:r>
            <a:r>
              <a:rPr lang="en-GB" baseline="0" dirty="0"/>
              <a:t> be 4.5 hours of contact time for each of the first three modules, which are taught in term one and two. EC9AA will be taught in term 3 and will consist of 30 hours of lectures. The schedule for this module is usually released during term two but for the moment you should expect to have teaching up until the end of term 3.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12</a:t>
            </a:fld>
            <a:endParaRPr lang="en-GB"/>
          </a:p>
        </p:txBody>
      </p:sp>
    </p:spTree>
    <p:extLst>
      <p:ext uri="{BB962C8B-B14F-4D97-AF65-F5344CB8AC3E}">
        <p14:creationId xmlns:p14="http://schemas.microsoft.com/office/powerpoint/2010/main" val="2727078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little more detail on EC9AA: Over the summer following year one students work on a research project,</a:t>
            </a:r>
            <a:r>
              <a:rPr lang="en-GB" baseline="0" dirty="0"/>
              <a:t> which has either been identified by a member of faculty or by the student, with a view to writing a research report by the end of the summer. In all cases the student must have a supervisor based in Warwick, who will be responsible for first marking the report. The research report accounts for 100% of the module mark. The EC9AA guidance (available on the current student page) contains further information on the length and format of the report and the number of hours of research work, a student can expect to undertake as part of the module. Student will continue to receive their departmental studentship over the summer, and will not receive additional payment for research work done as part of this module.</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13</a:t>
            </a:fld>
            <a:endParaRPr lang="en-GB"/>
          </a:p>
        </p:txBody>
      </p:sp>
    </p:spTree>
    <p:extLst>
      <p:ext uri="{BB962C8B-B14F-4D97-AF65-F5344CB8AC3E}">
        <p14:creationId xmlns:p14="http://schemas.microsoft.com/office/powerpoint/2010/main" val="3235833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slide gives the range</a:t>
            </a:r>
            <a:r>
              <a:rPr lang="en-GB" baseline="0" dirty="0"/>
              <a:t> of option modules that may be available in year two. </a:t>
            </a:r>
            <a:r>
              <a:rPr lang="en-US" sz="1200" i="0" baseline="0" dirty="0"/>
              <a:t>These are all 12 CAT modules and students choose up to five of these, giving a total of 60 CATs of taught modules in year two. Ultimately, whether a module runs or not will depend on the number of students who register (at least three students mist register for a module to run).</a:t>
            </a:r>
            <a:endParaRPr lang="en-US" sz="1200" i="0" dirty="0"/>
          </a:p>
          <a:p>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14</a:t>
            </a:fld>
            <a:endParaRPr lang="en-GB"/>
          </a:p>
        </p:txBody>
      </p:sp>
    </p:spTree>
    <p:extLst>
      <p:ext uri="{BB962C8B-B14F-4D97-AF65-F5344CB8AC3E}">
        <p14:creationId xmlns:p14="http://schemas.microsoft.com/office/powerpoint/2010/main" val="2709409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a:t>
            </a:r>
            <a:r>
              <a:rPr lang="en-GB" baseline="0" dirty="0"/>
              <a:t> addition to having a fantastic range of option modules from which you can choose, we also give you the opportunity to choose modules from elsewhere in the University. These must be at least Masters level and weighted at 12 or 15 CATs. Students can choose up to two external modules (in addition to three economics option modules) from across the University. The department owning the module and the module leader must agree and you must also get the permission of the MRes/PhD Director, who will be looking for you to demonstrate the relevance of the module to your research interests and intentions. The dissertation is a key element of the work you will do during the MRes and I will come on to talk a bit more about that on the next slide. The two year programme amounts to 240 credits in total (a normal Masters programme consist of 180 credits) and the MRes exam scheme, which gives further detail about the weighting of modules in the calculation of the final degree mark, is available in the MRes/PhD handbook.</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15</a:t>
            </a:fld>
            <a:endParaRPr lang="en-GB"/>
          </a:p>
        </p:txBody>
      </p:sp>
    </p:spTree>
    <p:extLst>
      <p:ext uri="{BB962C8B-B14F-4D97-AF65-F5344CB8AC3E}">
        <p14:creationId xmlns:p14="http://schemas.microsoft.com/office/powerpoint/2010/main" val="47457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wanted to say a little more about the dissertation, given its importance as part of the requirements for the MRes but also as the basis for your future PhD research. Progress to the dissertation is not automatic: students must pass all taught modules in order to progress to the dissertation. Decisions on progression to dissertation will be made by the June exam board in year two. Students formally start the dissertation</a:t>
            </a:r>
            <a:r>
              <a:rPr lang="en-GB" baseline="0" dirty="0"/>
              <a:t> at the start of term 3 in year two however, many students will start to explore and develop ideas for the dissertation during the EC9AA project. Students are responsible for finding their own supervisor for the MRes dissertation through discussion with faculty in the students area of interest. We will ask you to notify us of your chosen supervisor before the end of term 3 and will assist any student experiencing difficulties. Please make yourself aware of ethical approval requirements. Training in research ethics is available on the university’s Skills and Student Development web pages. Please think about this well in advance of carrying out any fieldwork involving personal data, as it can be stressful to discover at a late stage (perhaps just before a submission date) that you need to apply for ethical approval from the University. Submission deadline for the dissertation will be early September (week 49 in the University academic week calendar) and we will confirm the exact date before the start of summer term. This will be a hard deadline, with no extension available (except in mitigating circumstances). If a student does have mitigating circumstances, they will be permitted to submit at the next submission point which will be March in the following year. The student would then enter the PhD in the following September.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16</a:t>
            </a:fld>
            <a:endParaRPr lang="en-GB"/>
          </a:p>
        </p:txBody>
      </p:sp>
    </p:spTree>
    <p:extLst>
      <p:ext uri="{BB962C8B-B14F-4D97-AF65-F5344CB8AC3E}">
        <p14:creationId xmlns:p14="http://schemas.microsoft.com/office/powerpoint/2010/main" val="29945093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a:t>
            </a:r>
            <a:r>
              <a:rPr lang="en-GB" baseline="0" dirty="0"/>
              <a:t> are the exam boards which will approve your marks and make decisions on progression throughout your time as an MRes student.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17</a:t>
            </a:fld>
            <a:endParaRPr lang="en-GB"/>
          </a:p>
        </p:txBody>
      </p:sp>
    </p:spTree>
    <p:extLst>
      <p:ext uri="{BB962C8B-B14F-4D97-AF65-F5344CB8AC3E}">
        <p14:creationId xmlns:p14="http://schemas.microsoft.com/office/powerpoint/2010/main" val="4748145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are assessed throughout the year through a combination of class tests and written assessment</a:t>
            </a:r>
            <a:r>
              <a:rPr lang="en-GB" baseline="0" dirty="0"/>
              <a:t> or presentations (in year two). Please note that submission deadlines are published at the start of the academic year and are not negotiable. Once the two self-certification extensions are used, an extension to a deadline is only possible in mitigating circumstances (usually health related), where documentary evidence can be presented. We undertake to return all marks and feedback within 20 working days of submission and in many cases earlier.</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18</a:t>
            </a:fld>
            <a:endParaRPr lang="en-GB"/>
          </a:p>
        </p:txBody>
      </p:sp>
    </p:spTree>
    <p:extLst>
      <p:ext uri="{BB962C8B-B14F-4D97-AF65-F5344CB8AC3E}">
        <p14:creationId xmlns:p14="http://schemas.microsoft.com/office/powerpoint/2010/main" val="7818708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can make special arrangements for exams or tests where required: </a:t>
            </a:r>
            <a:r>
              <a:rPr lang="en-GB" baseline="0" dirty="0"/>
              <a:t>for example, if you have a medical condition which means it takes you longer to read or write or makes it difficult for you to perform well in normal exam conditions. Further information is available on the disability services web pages. We will liaise with student services regarding the appropriate adjustment but please let us know in good time so the appropriate arrangements can be made. Natalie will be sending out a reminder email in the next few days.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19</a:t>
            </a:fld>
            <a:endParaRPr lang="en-GB"/>
          </a:p>
        </p:txBody>
      </p:sp>
    </p:spTree>
    <p:extLst>
      <p:ext uri="{BB962C8B-B14F-4D97-AF65-F5344CB8AC3E}">
        <p14:creationId xmlns:p14="http://schemas.microsoft.com/office/powerpoint/2010/main" val="1552647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Distinction</a:t>
            </a:r>
            <a:r>
              <a:rPr lang="en-GB" baseline="0" dirty="0"/>
              <a:t> and Merit awards are available on the MRes. The pass mark for PG modules is 50%, and students will only be permitted to re-take a module if they achieve less than 50% i.e. you are not permitted to re-take a module to improve your score.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20</a:t>
            </a:fld>
            <a:endParaRPr lang="en-GB"/>
          </a:p>
        </p:txBody>
      </p:sp>
    </p:spTree>
    <p:extLst>
      <p:ext uri="{BB962C8B-B14F-4D97-AF65-F5344CB8AC3E}">
        <p14:creationId xmlns:p14="http://schemas.microsoft.com/office/powerpoint/2010/main" val="900937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Still on assessment and dissertation, you should be aware that all written assessments and dissertations are checked through Turnitin</a:t>
            </a:r>
            <a:r>
              <a:rPr lang="en-GB" baseline="0" dirty="0"/>
              <a:t> plagiarism software. Please see the MRes/PhD handbook for further guidance on plagiarism and if you are at all uncertain take the online module.</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21</a:t>
            </a:fld>
            <a:endParaRPr lang="en-GB"/>
          </a:p>
        </p:txBody>
      </p:sp>
    </p:spTree>
    <p:extLst>
      <p:ext uri="{BB962C8B-B14F-4D97-AF65-F5344CB8AC3E}">
        <p14:creationId xmlns:p14="http://schemas.microsoft.com/office/powerpoint/2010/main" val="930416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academic staff associated with the programme. All are members of the MRes/PhD Exam Board; and Progression Committee and also teach on the MRes.</a:t>
            </a:r>
          </a:p>
        </p:txBody>
      </p:sp>
      <p:sp>
        <p:nvSpPr>
          <p:cNvPr id="4" name="Slide Number Placeholder 3"/>
          <p:cNvSpPr>
            <a:spLocks noGrp="1"/>
          </p:cNvSpPr>
          <p:nvPr>
            <p:ph type="sldNum" sz="quarter" idx="10"/>
          </p:nvPr>
        </p:nvSpPr>
        <p:spPr/>
        <p:txBody>
          <a:bodyPr/>
          <a:lstStyle/>
          <a:p>
            <a:fld id="{B372046A-04A2-40D9-9A63-A4A0C989C737}" type="slidenum">
              <a:rPr lang="en-GB" smtClean="0"/>
              <a:t>3</a:t>
            </a:fld>
            <a:endParaRPr lang="en-GB"/>
          </a:p>
        </p:txBody>
      </p:sp>
    </p:spTree>
    <p:extLst>
      <p:ext uri="{BB962C8B-B14F-4D97-AF65-F5344CB8AC3E}">
        <p14:creationId xmlns:p14="http://schemas.microsoft.com/office/powerpoint/2010/main" val="15636621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Tabula,  accessible on your </a:t>
            </a:r>
            <a:r>
              <a:rPr lang="en-GB" dirty="0" err="1"/>
              <a:t>MyWarwick</a:t>
            </a:r>
            <a:r>
              <a:rPr lang="en-GB" dirty="0"/>
              <a:t> page is a</a:t>
            </a:r>
            <a:r>
              <a:rPr lang="en-GB" baseline="0" dirty="0"/>
              <a:t> major gateway of information between the department and students. Through Tabula you will submit coursework, view you attendance records, request deadline extensions in the event of mitigating circumstances and view feedback and marks.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22</a:t>
            </a:fld>
            <a:endParaRPr lang="en-GB"/>
          </a:p>
        </p:txBody>
      </p:sp>
    </p:spTree>
    <p:extLst>
      <p:ext uri="{BB962C8B-B14F-4D97-AF65-F5344CB8AC3E}">
        <p14:creationId xmlns:p14="http://schemas.microsoft.com/office/powerpoint/2010/main" val="34381625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Your timetable</a:t>
            </a:r>
            <a:r>
              <a:rPr lang="en-GB" baseline="0" dirty="0"/>
              <a:t> is available via tabula and we will email you if there are any last minute changes.</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23</a:t>
            </a:fld>
            <a:endParaRPr lang="en-GB"/>
          </a:p>
        </p:txBody>
      </p:sp>
    </p:spTree>
    <p:extLst>
      <p:ext uri="{BB962C8B-B14F-4D97-AF65-F5344CB8AC3E}">
        <p14:creationId xmlns:p14="http://schemas.microsoft.com/office/powerpoint/2010/main" val="2845453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mentioned your attendance records can be viewed from your Tabula page.  The main monitoring points for first year MRes students are attendance</a:t>
            </a:r>
            <a:r>
              <a:rPr lang="en-GB" baseline="0" dirty="0"/>
              <a:t> at classes and module evaluation at the end of each term. A full list of monitoring points is included in the handbook and Natalie also send out a list at the beginning of each term. We do monitor attendance records and if you miss three or more points we will contact you to find out if there is a problem. Monitoring points are particularly important for Tier 4 students. Please also be aware that there are restrictions on the number of hours that Tier 4 students are allowed to work. For further information please see the immigration web page. Letting us know if you are gong to be away from campus for more then 3 months is also very important for Tier 4 students.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24</a:t>
            </a:fld>
            <a:endParaRPr lang="en-GB"/>
          </a:p>
        </p:txBody>
      </p:sp>
    </p:spTree>
    <p:extLst>
      <p:ext uri="{BB962C8B-B14F-4D97-AF65-F5344CB8AC3E}">
        <p14:creationId xmlns:p14="http://schemas.microsoft.com/office/powerpoint/2010/main" val="40240947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you're not in classes,</a:t>
            </a:r>
            <a:r>
              <a:rPr lang="en-GB" baseline="0" dirty="0"/>
              <a:t> you are encouraged to attend one or more of our seminar series. You are expected to regularly attend the seminar series in your area of interest.</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25</a:t>
            </a:fld>
            <a:endParaRPr lang="en-GB"/>
          </a:p>
        </p:txBody>
      </p:sp>
    </p:spTree>
    <p:extLst>
      <p:ext uri="{BB962C8B-B14F-4D97-AF65-F5344CB8AC3E}">
        <p14:creationId xmlns:p14="http://schemas.microsoft.com/office/powerpoint/2010/main" val="32225420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MRes</a:t>
            </a:r>
            <a:r>
              <a:rPr lang="en-GB" baseline="0" dirty="0"/>
              <a:t> hot desk work room contains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26</a:t>
            </a:fld>
            <a:endParaRPr lang="en-GB"/>
          </a:p>
        </p:txBody>
      </p:sp>
    </p:spTree>
    <p:extLst>
      <p:ext uri="{BB962C8B-B14F-4D97-AF65-F5344CB8AC3E}">
        <p14:creationId xmlns:p14="http://schemas.microsoft.com/office/powerpoint/2010/main" val="124774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the current web page you can access written guidance on the MRes dissertation and on module EC9AA. You can also access the MRes/PhD Handbook from the web page. The web page also contains a link to Careers and Skills information and you will have met the Economics Careers contact at your induction sessions yesterday. Also links to exams advice and other university support services and links to scholarship information.</a:t>
            </a:r>
          </a:p>
        </p:txBody>
      </p:sp>
      <p:sp>
        <p:nvSpPr>
          <p:cNvPr id="4" name="Slide Number Placeholder 3"/>
          <p:cNvSpPr>
            <a:spLocks noGrp="1"/>
          </p:cNvSpPr>
          <p:nvPr>
            <p:ph type="sldNum" sz="quarter" idx="10"/>
          </p:nvPr>
        </p:nvSpPr>
        <p:spPr/>
        <p:txBody>
          <a:bodyPr/>
          <a:lstStyle/>
          <a:p>
            <a:fld id="{B372046A-04A2-40D9-9A63-A4A0C989C737}" type="slidenum">
              <a:rPr lang="en-GB" smtClean="0"/>
              <a:t>5</a:t>
            </a:fld>
            <a:endParaRPr lang="en-GB"/>
          </a:p>
        </p:txBody>
      </p:sp>
    </p:spTree>
    <p:extLst>
      <p:ext uri="{BB962C8B-B14F-4D97-AF65-F5344CB8AC3E}">
        <p14:creationId xmlns:p14="http://schemas.microsoft.com/office/powerpoint/2010/main" val="1086553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should also check out </a:t>
            </a:r>
            <a:r>
              <a:rPr lang="en-GB" dirty="0" err="1"/>
              <a:t>my.warwick</a:t>
            </a:r>
            <a:r>
              <a:rPr lang="en-GB" dirty="0"/>
              <a:t> web page which contains links to various important information resources including email, library and </a:t>
            </a:r>
            <a:r>
              <a:rPr lang="en-GB" dirty="0" err="1"/>
              <a:t>moodle</a:t>
            </a:r>
            <a:r>
              <a:rPr lang="en-GB" dirty="0"/>
              <a:t>. Every module you register will have a </a:t>
            </a:r>
            <a:r>
              <a:rPr lang="en-GB" dirty="0" err="1"/>
              <a:t>moodle</a:t>
            </a:r>
            <a:r>
              <a:rPr lang="en-GB" dirty="0"/>
              <a:t> page, containing reading lists and other module resources e.g. lectures notes.</a:t>
            </a:r>
          </a:p>
        </p:txBody>
      </p:sp>
      <p:sp>
        <p:nvSpPr>
          <p:cNvPr id="4" name="Slide Number Placeholder 3"/>
          <p:cNvSpPr>
            <a:spLocks noGrp="1"/>
          </p:cNvSpPr>
          <p:nvPr>
            <p:ph type="sldNum" sz="quarter" idx="10"/>
          </p:nvPr>
        </p:nvSpPr>
        <p:spPr/>
        <p:txBody>
          <a:bodyPr/>
          <a:lstStyle/>
          <a:p>
            <a:fld id="{B372046A-04A2-40D9-9A63-A4A0C989C737}" type="slidenum">
              <a:rPr lang="en-GB" smtClean="0"/>
              <a:t>6</a:t>
            </a:fld>
            <a:endParaRPr lang="en-GB"/>
          </a:p>
        </p:txBody>
      </p:sp>
    </p:spTree>
    <p:extLst>
      <p:ext uri="{BB962C8B-B14F-4D97-AF65-F5344CB8AC3E}">
        <p14:creationId xmlns:p14="http://schemas.microsoft.com/office/powerpoint/2010/main" val="2593334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MRes/PhD Handbook is a key source of information about your course, the department and the University. It includes details information on the structure of the MRes/PhD, and policies relating to examination and assessment; what you can expect in the PhD stage and also the PhD job market, as well information relating to the Universities many student support services.</a:t>
            </a:r>
          </a:p>
        </p:txBody>
      </p:sp>
      <p:sp>
        <p:nvSpPr>
          <p:cNvPr id="4" name="Slide Number Placeholder 3"/>
          <p:cNvSpPr>
            <a:spLocks noGrp="1"/>
          </p:cNvSpPr>
          <p:nvPr>
            <p:ph type="sldNum" sz="quarter" idx="10"/>
          </p:nvPr>
        </p:nvSpPr>
        <p:spPr/>
        <p:txBody>
          <a:bodyPr/>
          <a:lstStyle/>
          <a:p>
            <a:fld id="{B372046A-04A2-40D9-9A63-A4A0C989C737}" type="slidenum">
              <a:rPr lang="en-GB" smtClean="0"/>
              <a:t>7</a:t>
            </a:fld>
            <a:endParaRPr lang="en-GB"/>
          </a:p>
        </p:txBody>
      </p:sp>
    </p:spTree>
    <p:extLst>
      <p:ext uri="{BB962C8B-B14F-4D97-AF65-F5344CB8AC3E}">
        <p14:creationId xmlns:p14="http://schemas.microsoft.com/office/powerpoint/2010/main" val="232949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value student engagement and provide many opportunities whereby students can get involved in shaping the student experience. All members of faculty have advice and feedback hours, normally posted on office doors or personal web pages. You can get involved through the student staff liaison committee for MRes and PhD students, which I will come on to talk about a bit more in a later slide. We ask you to take part in module evaluation at the end of term one and two;  module evaluation scores and comments are considered by the Module Leader, who then provides a formal response for consideration of the Graduate Management Committee in the department. We hold student focus groups at the end of each year to gather feedback from your cohort in a relaxed and </a:t>
            </a:r>
            <a:r>
              <a:rPr lang="en-GB" dirty="0" err="1"/>
              <a:t>discussive</a:t>
            </a:r>
            <a:r>
              <a:rPr lang="en-GB" dirty="0"/>
              <a:t> approach. Importantly for the department, MRes students are included in the PTES in both year 1 and year 2. PhD students are included in the PRES, which happens every two years. We value the feedback we obtain through these various sources and one of my later slides shows the way in which we have responded to some of the feedback we have received.</a:t>
            </a:r>
          </a:p>
        </p:txBody>
      </p:sp>
      <p:sp>
        <p:nvSpPr>
          <p:cNvPr id="4" name="Slide Number Placeholder 3"/>
          <p:cNvSpPr>
            <a:spLocks noGrp="1"/>
          </p:cNvSpPr>
          <p:nvPr>
            <p:ph type="sldNum" sz="quarter" idx="10"/>
          </p:nvPr>
        </p:nvSpPr>
        <p:spPr/>
        <p:txBody>
          <a:bodyPr/>
          <a:lstStyle/>
          <a:p>
            <a:fld id="{B372046A-04A2-40D9-9A63-A4A0C989C737}" type="slidenum">
              <a:rPr lang="en-GB" smtClean="0"/>
              <a:t>8</a:t>
            </a:fld>
            <a:endParaRPr lang="en-GB"/>
          </a:p>
        </p:txBody>
      </p:sp>
    </p:spTree>
    <p:extLst>
      <p:ext uri="{BB962C8B-B14F-4D97-AF65-F5344CB8AC3E}">
        <p14:creationId xmlns:p14="http://schemas.microsoft.com/office/powerpoint/2010/main" val="4160124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Graduate Staff Student Liaison Committee (GSSLC) meets four time a year and is attended by the directors of the MRes/PhD and the Head of Department. We will require up to two new student reps to represent first year MRes students and will be asking for nominations in the next week in preparation for the first meeting due to take place in late October. The student representatives are responsible for putting together the agenda for the meetings, and the meeting itself is chaired by</a:t>
            </a:r>
            <a:r>
              <a:rPr lang="en-GB" baseline="0" dirty="0"/>
              <a:t> a student chair person and notes taken by a student secretary. The posts of Chair and Secretary are decided (by the students) at the first meeting.</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9</a:t>
            </a:fld>
            <a:endParaRPr lang="en-GB"/>
          </a:p>
        </p:txBody>
      </p:sp>
    </p:spTree>
    <p:extLst>
      <p:ext uri="{BB962C8B-B14F-4D97-AF65-F5344CB8AC3E}">
        <p14:creationId xmlns:p14="http://schemas.microsoft.com/office/powerpoint/2010/main" val="2964155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a:t>
            </a:r>
            <a:r>
              <a:rPr lang="en-GB" baseline="0" dirty="0"/>
              <a:t> some of the actions we have taken in response to MRes/PhD student feedback: </a:t>
            </a:r>
            <a:r>
              <a:rPr lang="en-GB" dirty="0"/>
              <a:t>we delivered a revised structure in the MRes year 2, a change that was made in response to student feedback. Previously year two modules tended to combine two research areas (e.g. macroeconomics and international); from this year rather than students choosing two modules from a choice of five, they will choose five modules from a choice of 10 and will be permitted to take external modules (e.g. in maths or statistics or behavioural science). Students wanted more training in transferable skills, so we added information on availability of training to the current student pages and also organised bespoke training in R and Python, which were of particular interest to students. Students wanted more information on non academic careers, so we organised an event which linked with alumni of the department, who had moved into employment outside academia. We have also improved PhD induction as a result of feedback, making it more structured and informative and the department has overhauled the module evaluation process in response to student feedback.</a:t>
            </a:r>
          </a:p>
        </p:txBody>
      </p:sp>
      <p:sp>
        <p:nvSpPr>
          <p:cNvPr id="4" name="Slide Number Placeholder 3"/>
          <p:cNvSpPr>
            <a:spLocks noGrp="1"/>
          </p:cNvSpPr>
          <p:nvPr>
            <p:ph type="sldNum" sz="quarter" idx="10"/>
          </p:nvPr>
        </p:nvSpPr>
        <p:spPr/>
        <p:txBody>
          <a:bodyPr/>
          <a:lstStyle/>
          <a:p>
            <a:fld id="{B372046A-04A2-40D9-9A63-A4A0C989C737}" type="slidenum">
              <a:rPr lang="en-GB" smtClean="0"/>
              <a:t>10</a:t>
            </a:fld>
            <a:endParaRPr lang="en-GB"/>
          </a:p>
        </p:txBody>
      </p:sp>
    </p:spTree>
    <p:extLst>
      <p:ext uri="{BB962C8B-B14F-4D97-AF65-F5344CB8AC3E}">
        <p14:creationId xmlns:p14="http://schemas.microsoft.com/office/powerpoint/2010/main" val="119783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to talk in a little more detail about the course: The MRes/PhD</a:t>
            </a:r>
            <a:r>
              <a:rPr lang="en-GB" baseline="0" dirty="0"/>
              <a:t> lasts for </a:t>
            </a:r>
            <a:r>
              <a:rPr lang="en-GB" baseline="0" dirty="0" err="1"/>
              <a:t>upto</a:t>
            </a:r>
            <a:r>
              <a:rPr lang="en-GB" baseline="0" dirty="0"/>
              <a:t> 6 years in total, but is formally made up of two different programmes: students complete MRes Economics in the first two years and are awarded the degree at the end of the second year. If students achieve the required progression criteria they automatically progress to the PhD. Students have a maximum of 4 years of registration as a PhD student, and we expect you to be ready to go on the Job market in autumn of your fourth year having completed your job market paper. Early submission of the PhD is possible.</a:t>
            </a:r>
          </a:p>
          <a:p>
            <a:r>
              <a:rPr lang="en-GB" baseline="0" dirty="0"/>
              <a:t>The progression criteria are such that (as listed on slide). </a:t>
            </a:r>
            <a:endParaRPr lang="en-GB" dirty="0"/>
          </a:p>
        </p:txBody>
      </p:sp>
      <p:sp>
        <p:nvSpPr>
          <p:cNvPr id="4" name="Slide Number Placeholder 3"/>
          <p:cNvSpPr>
            <a:spLocks noGrp="1"/>
          </p:cNvSpPr>
          <p:nvPr>
            <p:ph type="sldNum" sz="quarter" idx="10"/>
          </p:nvPr>
        </p:nvSpPr>
        <p:spPr/>
        <p:txBody>
          <a:bodyPr/>
          <a:lstStyle/>
          <a:p>
            <a:fld id="{B372046A-04A2-40D9-9A63-A4A0C989C737}" type="slidenum">
              <a:rPr lang="en-GB" smtClean="0"/>
              <a:t>11</a:t>
            </a:fld>
            <a:endParaRPr lang="en-GB"/>
          </a:p>
        </p:txBody>
      </p:sp>
    </p:spTree>
    <p:extLst>
      <p:ext uri="{BB962C8B-B14F-4D97-AF65-F5344CB8AC3E}">
        <p14:creationId xmlns:p14="http://schemas.microsoft.com/office/powerpoint/2010/main" val="4173644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D55099B-AA3C-4717-A9DD-9BAE8E8615F2}"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B1D8B1-F50D-43EB-A059-40FA29C1E93A}" type="slidenum">
              <a:rPr lang="en-GB" smtClean="0"/>
              <a:t>‹#›</a:t>
            </a:fld>
            <a:endParaRPr lang="en-GB"/>
          </a:p>
        </p:txBody>
      </p:sp>
    </p:spTree>
    <p:extLst>
      <p:ext uri="{BB962C8B-B14F-4D97-AF65-F5344CB8AC3E}">
        <p14:creationId xmlns:p14="http://schemas.microsoft.com/office/powerpoint/2010/main" val="3917480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D55099B-AA3C-4717-A9DD-9BAE8E8615F2}"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B1D8B1-F50D-43EB-A059-40FA29C1E93A}" type="slidenum">
              <a:rPr lang="en-GB" smtClean="0"/>
              <a:t>‹#›</a:t>
            </a:fld>
            <a:endParaRPr lang="en-GB"/>
          </a:p>
        </p:txBody>
      </p:sp>
    </p:spTree>
    <p:extLst>
      <p:ext uri="{BB962C8B-B14F-4D97-AF65-F5344CB8AC3E}">
        <p14:creationId xmlns:p14="http://schemas.microsoft.com/office/powerpoint/2010/main" val="3651210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D55099B-AA3C-4717-A9DD-9BAE8E8615F2}"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B1D8B1-F50D-43EB-A059-40FA29C1E93A}" type="slidenum">
              <a:rPr lang="en-GB" smtClean="0"/>
              <a:t>‹#›</a:t>
            </a:fld>
            <a:endParaRPr lang="en-GB"/>
          </a:p>
        </p:txBody>
      </p:sp>
    </p:spTree>
    <p:extLst>
      <p:ext uri="{BB962C8B-B14F-4D97-AF65-F5344CB8AC3E}">
        <p14:creationId xmlns:p14="http://schemas.microsoft.com/office/powerpoint/2010/main" val="639161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D55099B-AA3C-4717-A9DD-9BAE8E8615F2}"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B1D8B1-F50D-43EB-A059-40FA29C1E93A}" type="slidenum">
              <a:rPr lang="en-GB" smtClean="0"/>
              <a:t>‹#›</a:t>
            </a:fld>
            <a:endParaRPr lang="en-GB"/>
          </a:p>
        </p:txBody>
      </p:sp>
    </p:spTree>
    <p:extLst>
      <p:ext uri="{BB962C8B-B14F-4D97-AF65-F5344CB8AC3E}">
        <p14:creationId xmlns:p14="http://schemas.microsoft.com/office/powerpoint/2010/main" val="2823483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55099B-AA3C-4717-A9DD-9BAE8E8615F2}" type="datetimeFigureOut">
              <a:rPr lang="en-GB" smtClean="0"/>
              <a:t>12/10/2021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B1D8B1-F50D-43EB-A059-40FA29C1E93A}" type="slidenum">
              <a:rPr lang="en-GB" smtClean="0"/>
              <a:t>‹#›</a:t>
            </a:fld>
            <a:endParaRPr lang="en-GB"/>
          </a:p>
        </p:txBody>
      </p:sp>
    </p:spTree>
    <p:extLst>
      <p:ext uri="{BB962C8B-B14F-4D97-AF65-F5344CB8AC3E}">
        <p14:creationId xmlns:p14="http://schemas.microsoft.com/office/powerpoint/2010/main" val="2855950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D55099B-AA3C-4717-A9DD-9BAE8E8615F2}" type="datetimeFigureOut">
              <a:rPr lang="en-GB" smtClean="0"/>
              <a:t>12/10/2021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B1D8B1-F50D-43EB-A059-40FA29C1E93A}" type="slidenum">
              <a:rPr lang="en-GB" smtClean="0"/>
              <a:t>‹#›</a:t>
            </a:fld>
            <a:endParaRPr lang="en-GB"/>
          </a:p>
        </p:txBody>
      </p:sp>
    </p:spTree>
    <p:extLst>
      <p:ext uri="{BB962C8B-B14F-4D97-AF65-F5344CB8AC3E}">
        <p14:creationId xmlns:p14="http://schemas.microsoft.com/office/powerpoint/2010/main" val="1470285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D55099B-AA3C-4717-A9DD-9BAE8E8615F2}" type="datetimeFigureOut">
              <a:rPr lang="en-GB" smtClean="0"/>
              <a:t>12/10/2021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EB1D8B1-F50D-43EB-A059-40FA29C1E93A}" type="slidenum">
              <a:rPr lang="en-GB" smtClean="0"/>
              <a:t>‹#›</a:t>
            </a:fld>
            <a:endParaRPr lang="en-GB"/>
          </a:p>
        </p:txBody>
      </p:sp>
    </p:spTree>
    <p:extLst>
      <p:ext uri="{BB962C8B-B14F-4D97-AF65-F5344CB8AC3E}">
        <p14:creationId xmlns:p14="http://schemas.microsoft.com/office/powerpoint/2010/main" val="1325242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D55099B-AA3C-4717-A9DD-9BAE8E8615F2}" type="datetimeFigureOut">
              <a:rPr lang="en-GB" smtClean="0"/>
              <a:t>12/10/2021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EB1D8B1-F50D-43EB-A059-40FA29C1E93A}" type="slidenum">
              <a:rPr lang="en-GB" smtClean="0"/>
              <a:t>‹#›</a:t>
            </a:fld>
            <a:endParaRPr lang="en-GB"/>
          </a:p>
        </p:txBody>
      </p:sp>
    </p:spTree>
    <p:extLst>
      <p:ext uri="{BB962C8B-B14F-4D97-AF65-F5344CB8AC3E}">
        <p14:creationId xmlns:p14="http://schemas.microsoft.com/office/powerpoint/2010/main" val="1907072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55099B-AA3C-4717-A9DD-9BAE8E8615F2}" type="datetimeFigureOut">
              <a:rPr lang="en-GB" smtClean="0"/>
              <a:t>12/10/2021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EB1D8B1-F50D-43EB-A059-40FA29C1E93A}" type="slidenum">
              <a:rPr lang="en-GB" smtClean="0"/>
              <a:t>‹#›</a:t>
            </a:fld>
            <a:endParaRPr lang="en-GB"/>
          </a:p>
        </p:txBody>
      </p:sp>
    </p:spTree>
    <p:extLst>
      <p:ext uri="{BB962C8B-B14F-4D97-AF65-F5344CB8AC3E}">
        <p14:creationId xmlns:p14="http://schemas.microsoft.com/office/powerpoint/2010/main" val="2618692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D55099B-AA3C-4717-A9DD-9BAE8E8615F2}" type="datetimeFigureOut">
              <a:rPr lang="en-GB" smtClean="0"/>
              <a:t>12/10/2021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B1D8B1-F50D-43EB-A059-40FA29C1E93A}" type="slidenum">
              <a:rPr lang="en-GB" smtClean="0"/>
              <a:t>‹#›</a:t>
            </a:fld>
            <a:endParaRPr lang="en-GB"/>
          </a:p>
        </p:txBody>
      </p:sp>
    </p:spTree>
    <p:extLst>
      <p:ext uri="{BB962C8B-B14F-4D97-AF65-F5344CB8AC3E}">
        <p14:creationId xmlns:p14="http://schemas.microsoft.com/office/powerpoint/2010/main" val="643602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D55099B-AA3C-4717-A9DD-9BAE8E8615F2}" type="datetimeFigureOut">
              <a:rPr lang="en-GB" smtClean="0"/>
              <a:t>12/10/2021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B1D8B1-F50D-43EB-A059-40FA29C1E93A}" type="slidenum">
              <a:rPr lang="en-GB" smtClean="0"/>
              <a:t>‹#›</a:t>
            </a:fld>
            <a:endParaRPr lang="en-GB"/>
          </a:p>
        </p:txBody>
      </p:sp>
    </p:spTree>
    <p:extLst>
      <p:ext uri="{BB962C8B-B14F-4D97-AF65-F5344CB8AC3E}">
        <p14:creationId xmlns:p14="http://schemas.microsoft.com/office/powerpoint/2010/main" val="417821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55099B-AA3C-4717-A9DD-9BAE8E8615F2}" type="datetimeFigureOut">
              <a:rPr lang="en-GB" smtClean="0"/>
              <a:t>12/10/2021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B1D8B1-F50D-43EB-A059-40FA29C1E93A}" type="slidenum">
              <a:rPr lang="en-GB" smtClean="0"/>
              <a:t>‹#›</a:t>
            </a:fld>
            <a:endParaRPr lang="en-GB"/>
          </a:p>
        </p:txBody>
      </p:sp>
    </p:spTree>
    <p:extLst>
      <p:ext uri="{BB962C8B-B14F-4D97-AF65-F5344CB8AC3E}">
        <p14:creationId xmlns:p14="http://schemas.microsoft.com/office/powerpoint/2010/main" val="7982372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arwick.ac.uk/services/skills/pgr/elearnin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arwick.ac.uk/services/disability"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Sharun.Mukand@warwick.ac.uk"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oodle.warwick.ac.uk/course/view.php?id=24642"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tabula.warwick.ac.uk/"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warwick.ac.uk/fac/soc/economics/current/msc/resources/timetable/"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arwick.ac.uk/study/international/immigration/tier4/working/"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economics.it@warwick.ac.uk"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Pablo.Becker@warwick.ac.u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mailto:M.D.Bernhardt@warwick.ac.uk" TargetMode="External"/><Relationship Id="rId4" Type="http://schemas.openxmlformats.org/officeDocument/2006/relationships/hyperlink" Target="mailto:J.Fenske@warwick.ac.uk"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mailto:n.s.deven@warwick.ac.uk" TargetMode="External"/><Relationship Id="rId2" Type="http://schemas.openxmlformats.org/officeDocument/2006/relationships/hyperlink" Target="mailto:c.andrews@warwick.ac.uk" TargetMode="External"/><Relationship Id="rId1" Type="http://schemas.openxmlformats.org/officeDocument/2006/relationships/slideLayout" Target="../slideLayouts/slideLayout2.xml"/><Relationship Id="rId4" Type="http://schemas.openxmlformats.org/officeDocument/2006/relationships/hyperlink" Target="mailto:h.Ashley.1@warwick.ac.uk"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arwick.ac.uk/fac/soc/economics/curren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arwick.ac.uk/fac/soc/economics/current/mres/resources/gsslc"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MRes/PhD Economics </a:t>
            </a:r>
          </a:p>
        </p:txBody>
      </p:sp>
      <p:sp>
        <p:nvSpPr>
          <p:cNvPr id="3" name="Subtitle 2"/>
          <p:cNvSpPr>
            <a:spLocks noGrp="1"/>
          </p:cNvSpPr>
          <p:nvPr>
            <p:ph type="subTitle" idx="1"/>
          </p:nvPr>
        </p:nvSpPr>
        <p:spPr/>
        <p:txBody>
          <a:bodyPr/>
          <a:lstStyle/>
          <a:p>
            <a:r>
              <a:rPr lang="en-GB" dirty="0"/>
              <a:t>Meeting with Director MRes</a:t>
            </a:r>
          </a:p>
          <a:p>
            <a:endParaRPr lang="en-GB" dirty="0"/>
          </a:p>
          <a:p>
            <a:r>
              <a:rPr lang="en-GB" dirty="0"/>
              <a:t>September 2021</a:t>
            </a:r>
          </a:p>
        </p:txBody>
      </p:sp>
    </p:spTree>
    <p:extLst>
      <p:ext uri="{BB962C8B-B14F-4D97-AF65-F5344CB8AC3E}">
        <p14:creationId xmlns:p14="http://schemas.microsoft.com/office/powerpoint/2010/main" val="1360838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Response to your feedback</a:t>
            </a:r>
          </a:p>
        </p:txBody>
      </p:sp>
      <p:sp>
        <p:nvSpPr>
          <p:cNvPr id="3" name="Content Placeholder 2"/>
          <p:cNvSpPr>
            <a:spLocks noGrp="1"/>
          </p:cNvSpPr>
          <p:nvPr>
            <p:ph idx="1"/>
          </p:nvPr>
        </p:nvSpPr>
        <p:spPr/>
        <p:txBody>
          <a:bodyPr/>
          <a:lstStyle/>
          <a:p>
            <a:r>
              <a:rPr lang="en-GB" dirty="0"/>
              <a:t>Re-structure of the MRes year 2</a:t>
            </a:r>
          </a:p>
          <a:p>
            <a:r>
              <a:rPr lang="en-GB" dirty="0"/>
              <a:t>Organisation of transferable skills training</a:t>
            </a:r>
          </a:p>
          <a:p>
            <a:r>
              <a:rPr lang="en-GB" dirty="0"/>
              <a:t>Organisation of non academic careers event</a:t>
            </a:r>
          </a:p>
          <a:p>
            <a:r>
              <a:rPr lang="en-GB" dirty="0"/>
              <a:t>Improved PhD Induction</a:t>
            </a:r>
          </a:p>
          <a:p>
            <a:r>
              <a:rPr lang="en-GB" dirty="0"/>
              <a:t>Improved module evaluation</a:t>
            </a:r>
          </a:p>
          <a:p>
            <a:r>
              <a:rPr lang="en-GB" dirty="0"/>
              <a:t>Improving internship information on web page</a:t>
            </a:r>
          </a:p>
        </p:txBody>
      </p:sp>
    </p:spTree>
    <p:extLst>
      <p:ext uri="{BB962C8B-B14F-4D97-AF65-F5344CB8AC3E}">
        <p14:creationId xmlns:p14="http://schemas.microsoft.com/office/powerpoint/2010/main" val="4021074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MRes/PhD Economics</a:t>
            </a:r>
          </a:p>
        </p:txBody>
      </p:sp>
      <p:sp>
        <p:nvSpPr>
          <p:cNvPr id="3" name="Content Placeholder 2"/>
          <p:cNvSpPr>
            <a:spLocks noGrp="1"/>
          </p:cNvSpPr>
          <p:nvPr>
            <p:ph idx="1"/>
          </p:nvPr>
        </p:nvSpPr>
        <p:spPr/>
        <p:txBody>
          <a:bodyPr>
            <a:normAutofit lnSpcReduction="10000"/>
          </a:bodyPr>
          <a:lstStyle/>
          <a:p>
            <a:r>
              <a:rPr lang="en-GB" dirty="0"/>
              <a:t>2+4 (2 years MRes, 4 years PhD)</a:t>
            </a:r>
          </a:p>
          <a:p>
            <a:endParaRPr lang="en-GB" dirty="0"/>
          </a:p>
          <a:p>
            <a:r>
              <a:rPr lang="en-GB" dirty="0"/>
              <a:t>Progression criteria </a:t>
            </a:r>
            <a:r>
              <a:rPr lang="en-GB" sz="2400" i="1" dirty="0"/>
              <a:t>(in order to automatically progress to PhD, you must)</a:t>
            </a:r>
          </a:p>
          <a:p>
            <a:pPr marL="0" indent="0">
              <a:buNone/>
            </a:pPr>
            <a:endParaRPr lang="en-GB" sz="2400" i="1" dirty="0"/>
          </a:p>
          <a:p>
            <a:pPr lvl="1"/>
            <a:r>
              <a:rPr lang="en-US" dirty="0"/>
              <a:t>Achieve an average of 65% (over all taught modules in year 1 and 2);</a:t>
            </a:r>
            <a:endParaRPr lang="en-GB" dirty="0"/>
          </a:p>
          <a:p>
            <a:pPr lvl="1"/>
            <a:r>
              <a:rPr lang="en-US" dirty="0"/>
              <a:t>Demonstrate strong performance in the core modules (i.e. an average of not less than 60%); and </a:t>
            </a:r>
          </a:p>
          <a:p>
            <a:pPr lvl="1"/>
            <a:r>
              <a:rPr lang="en-US" dirty="0"/>
              <a:t>Achieve a mark of at least 65% in the dissertation. </a:t>
            </a:r>
            <a:endParaRPr lang="en-GB" dirty="0"/>
          </a:p>
          <a:p>
            <a:pPr lvl="1"/>
            <a:endParaRPr lang="en-GB" dirty="0"/>
          </a:p>
          <a:p>
            <a:pPr marL="0" indent="0">
              <a:buNone/>
            </a:pPr>
            <a:r>
              <a:rPr lang="en-GB" dirty="0"/>
              <a:t>These are the normal progression criteria. Final Exam Board can exercise discretion in cases of mitigating circumstances. </a:t>
            </a:r>
          </a:p>
        </p:txBody>
      </p:sp>
    </p:spTree>
    <p:extLst>
      <p:ext uri="{BB962C8B-B14F-4D97-AF65-F5344CB8AC3E}">
        <p14:creationId xmlns:p14="http://schemas.microsoft.com/office/powerpoint/2010/main" val="2754207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Year 1</a:t>
            </a:r>
          </a:p>
        </p:txBody>
      </p:sp>
      <p:sp>
        <p:nvSpPr>
          <p:cNvPr id="3" name="Content Placeholder 2"/>
          <p:cNvSpPr>
            <a:spLocks noGrp="1"/>
          </p:cNvSpPr>
          <p:nvPr>
            <p:ph idx="1"/>
          </p:nvPr>
        </p:nvSpPr>
        <p:spPr/>
        <p:txBody>
          <a:bodyPr/>
          <a:lstStyle/>
          <a:p>
            <a:pPr marL="0" indent="0">
              <a:buNone/>
            </a:pPr>
            <a:r>
              <a:rPr lang="en-GB" dirty="0"/>
              <a:t>Four core modules in</a:t>
            </a:r>
          </a:p>
          <a:p>
            <a:r>
              <a:rPr lang="en-GB" dirty="0"/>
              <a:t>EC9A1 Advanced Microeconomic Theory (35CATs)</a:t>
            </a:r>
          </a:p>
          <a:p>
            <a:r>
              <a:rPr lang="en-GB" dirty="0"/>
              <a:t>EC9A2 Advanced Macroeconomic Analysis (35CATs)</a:t>
            </a:r>
          </a:p>
          <a:p>
            <a:r>
              <a:rPr lang="en-GB" dirty="0"/>
              <a:t>EC9A3 Advanced Econometric Theory (35CATs)</a:t>
            </a:r>
          </a:p>
          <a:p>
            <a:endParaRPr lang="en-GB" dirty="0"/>
          </a:p>
          <a:p>
            <a:r>
              <a:rPr lang="en-GB" dirty="0"/>
              <a:t>EC9AA The Practice of Economics Research (15CATs)</a:t>
            </a:r>
          </a:p>
          <a:p>
            <a:endParaRPr lang="en-GB" dirty="0"/>
          </a:p>
          <a:p>
            <a:r>
              <a:rPr lang="en-GB" dirty="0"/>
              <a:t>Giving a total of 120 CATs in year 1</a:t>
            </a:r>
          </a:p>
        </p:txBody>
      </p:sp>
    </p:spTree>
    <p:extLst>
      <p:ext uri="{BB962C8B-B14F-4D97-AF65-F5344CB8AC3E}">
        <p14:creationId xmlns:p14="http://schemas.microsoft.com/office/powerpoint/2010/main" val="15786933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EC9AA The Practice of Economic Research</a:t>
            </a:r>
          </a:p>
        </p:txBody>
      </p:sp>
      <p:sp>
        <p:nvSpPr>
          <p:cNvPr id="3" name="Content Placeholder 2"/>
          <p:cNvSpPr>
            <a:spLocks noGrp="1"/>
          </p:cNvSpPr>
          <p:nvPr>
            <p:ph idx="1"/>
          </p:nvPr>
        </p:nvSpPr>
        <p:spPr/>
        <p:txBody>
          <a:bodyPr/>
          <a:lstStyle/>
          <a:p>
            <a:r>
              <a:rPr lang="en-GB" sz="3600" dirty="0"/>
              <a:t>Taught in third term in year one</a:t>
            </a:r>
          </a:p>
          <a:p>
            <a:r>
              <a:rPr lang="en-GB" sz="3600" dirty="0"/>
              <a:t>Submission is start of autumn term, year two</a:t>
            </a:r>
          </a:p>
          <a:p>
            <a:r>
              <a:rPr lang="en-GB" sz="3600" dirty="0"/>
              <a:t>EC9AA Guidance on current student web page</a:t>
            </a:r>
          </a:p>
          <a:p>
            <a:r>
              <a:rPr lang="en-GB" sz="3600" dirty="0"/>
              <a:t>Faculty projects will be available in summer term</a:t>
            </a:r>
          </a:p>
          <a:p>
            <a:r>
              <a:rPr lang="en-GB" sz="3600" dirty="0"/>
              <a:t>External projects are permitted</a:t>
            </a:r>
          </a:p>
          <a:p>
            <a:r>
              <a:rPr lang="en-GB" sz="3600" dirty="0"/>
              <a:t>Must have a supervisor at Warwick</a:t>
            </a:r>
          </a:p>
          <a:p>
            <a:endParaRPr lang="en-GB" dirty="0"/>
          </a:p>
        </p:txBody>
      </p:sp>
    </p:spTree>
    <p:extLst>
      <p:ext uri="{BB962C8B-B14F-4D97-AF65-F5344CB8AC3E}">
        <p14:creationId xmlns:p14="http://schemas.microsoft.com/office/powerpoint/2010/main" val="2804882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940753"/>
          </a:xfrm>
        </p:spPr>
        <p:txBody>
          <a:bodyPr/>
          <a:lstStyle/>
          <a:p>
            <a:r>
              <a:rPr lang="en-GB" dirty="0"/>
              <a:t>Year 2: Five option modules from:</a:t>
            </a:r>
            <a:br>
              <a:rPr lang="en-GB" dirty="0"/>
            </a:br>
            <a:r>
              <a:rPr lang="en-GB" dirty="0"/>
              <a:t>(All 12 CAT- </a:t>
            </a:r>
            <a:r>
              <a:rPr lang="en-GB" i="1" dirty="0"/>
              <a:t>Indicative </a:t>
            </a:r>
            <a:r>
              <a:rPr lang="en-GB" dirty="0"/>
              <a:t>modules)</a:t>
            </a:r>
          </a:p>
        </p:txBody>
      </p:sp>
      <p:sp>
        <p:nvSpPr>
          <p:cNvPr id="3" name="Content Placeholder 2"/>
          <p:cNvSpPr>
            <a:spLocks noGrp="1"/>
          </p:cNvSpPr>
          <p:nvPr>
            <p:ph sz="half" idx="1"/>
          </p:nvPr>
        </p:nvSpPr>
        <p:spPr>
          <a:xfrm>
            <a:off x="838200" y="2882347"/>
            <a:ext cx="5181600" cy="3294615"/>
          </a:xfrm>
        </p:spPr>
        <p:txBody>
          <a:bodyPr>
            <a:normAutofit/>
          </a:bodyPr>
          <a:lstStyle/>
          <a:p>
            <a:r>
              <a:rPr lang="en-US" sz="2400" dirty="0"/>
              <a:t>Topics in Advanced Economic Theory I</a:t>
            </a:r>
          </a:p>
          <a:p>
            <a:r>
              <a:rPr lang="en-US" sz="2400" dirty="0"/>
              <a:t>Topics in Advanced Economic Theory II</a:t>
            </a:r>
          </a:p>
          <a:p>
            <a:r>
              <a:rPr lang="en-GB" sz="2400" dirty="0"/>
              <a:t>Topics in Development Economics</a:t>
            </a:r>
          </a:p>
          <a:p>
            <a:r>
              <a:rPr lang="en-GB" sz="2400" dirty="0"/>
              <a:t>Topics in Economic History</a:t>
            </a:r>
          </a:p>
          <a:p>
            <a:r>
              <a:rPr lang="en-US" sz="2400" dirty="0"/>
              <a:t>Topics in Political Economic Theory</a:t>
            </a:r>
          </a:p>
          <a:p>
            <a:r>
              <a:rPr lang="en-GB" sz="2400" dirty="0"/>
              <a:t>Topics in Advanced Econometrics </a:t>
            </a:r>
          </a:p>
        </p:txBody>
      </p:sp>
      <p:sp>
        <p:nvSpPr>
          <p:cNvPr id="4" name="Content Placeholder 3"/>
          <p:cNvSpPr>
            <a:spLocks noGrp="1"/>
          </p:cNvSpPr>
          <p:nvPr>
            <p:ph sz="half" idx="2"/>
          </p:nvPr>
        </p:nvSpPr>
        <p:spPr>
          <a:xfrm>
            <a:off x="6172200" y="2882347"/>
            <a:ext cx="5181600" cy="3294616"/>
          </a:xfrm>
        </p:spPr>
        <p:txBody>
          <a:bodyPr>
            <a:normAutofit/>
          </a:bodyPr>
          <a:lstStyle/>
          <a:p>
            <a:r>
              <a:rPr lang="en-US" sz="2400" dirty="0"/>
              <a:t>Topics in Empirical Political Economy</a:t>
            </a:r>
          </a:p>
          <a:p>
            <a:r>
              <a:rPr lang="en-US" sz="2400" dirty="0"/>
              <a:t>Topics in Industrial </a:t>
            </a:r>
            <a:r>
              <a:rPr lang="en-US" sz="2400" dirty="0" err="1"/>
              <a:t>Organisation</a:t>
            </a:r>
            <a:r>
              <a:rPr lang="en-US" sz="2400" dirty="0"/>
              <a:t> and Data Science</a:t>
            </a:r>
          </a:p>
          <a:p>
            <a:r>
              <a:rPr lang="en-GB" sz="2400" dirty="0"/>
              <a:t>Topics in International Economics</a:t>
            </a:r>
          </a:p>
          <a:p>
            <a:r>
              <a:rPr lang="en-GB" sz="2400" dirty="0"/>
              <a:t>Topics in Labour Economics</a:t>
            </a:r>
          </a:p>
          <a:p>
            <a:r>
              <a:rPr lang="en-GB" sz="2400" dirty="0"/>
              <a:t>Topics in Macroeconomics</a:t>
            </a:r>
          </a:p>
        </p:txBody>
      </p:sp>
    </p:spTree>
    <p:extLst>
      <p:ext uri="{BB962C8B-B14F-4D97-AF65-F5344CB8AC3E}">
        <p14:creationId xmlns:p14="http://schemas.microsoft.com/office/powerpoint/2010/main" val="1643502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Year 2</a:t>
            </a:r>
          </a:p>
        </p:txBody>
      </p:sp>
      <p:sp>
        <p:nvSpPr>
          <p:cNvPr id="6" name="Content Placeholder 5"/>
          <p:cNvSpPr>
            <a:spLocks noGrp="1"/>
          </p:cNvSpPr>
          <p:nvPr>
            <p:ph idx="1"/>
          </p:nvPr>
        </p:nvSpPr>
        <p:spPr/>
        <p:txBody>
          <a:bodyPr>
            <a:normAutofit lnSpcReduction="10000"/>
          </a:bodyPr>
          <a:lstStyle/>
          <a:p>
            <a:r>
              <a:rPr lang="en-GB" dirty="0"/>
              <a:t>Students can take up to 2 external modules (15 CATs)</a:t>
            </a:r>
          </a:p>
          <a:p>
            <a:endParaRPr lang="en-GB" dirty="0"/>
          </a:p>
          <a:p>
            <a:r>
              <a:rPr lang="en-GB" dirty="0"/>
              <a:t>Minimum of 3 Economics modules</a:t>
            </a:r>
          </a:p>
          <a:p>
            <a:endParaRPr lang="en-GB" dirty="0"/>
          </a:p>
          <a:p>
            <a:r>
              <a:rPr lang="en-GB" dirty="0"/>
              <a:t>MRes Dissertation (60 CATs)</a:t>
            </a:r>
          </a:p>
          <a:p>
            <a:endParaRPr lang="en-GB" dirty="0"/>
          </a:p>
          <a:p>
            <a:r>
              <a:rPr lang="en-GB" dirty="0"/>
              <a:t>Total credits taken over the two year will be 240 CATS </a:t>
            </a:r>
          </a:p>
          <a:p>
            <a:endParaRPr lang="en-GB" dirty="0"/>
          </a:p>
          <a:p>
            <a:r>
              <a:rPr lang="en-GB" dirty="0"/>
              <a:t>MRes Assessment and Exam Scheme is given in the handbook</a:t>
            </a:r>
          </a:p>
        </p:txBody>
      </p:sp>
    </p:spTree>
    <p:extLst>
      <p:ext uri="{BB962C8B-B14F-4D97-AF65-F5344CB8AC3E}">
        <p14:creationId xmlns:p14="http://schemas.microsoft.com/office/powerpoint/2010/main" val="2007150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Dissertation</a:t>
            </a:r>
          </a:p>
        </p:txBody>
      </p:sp>
      <p:sp>
        <p:nvSpPr>
          <p:cNvPr id="3" name="Content Placeholder 2"/>
          <p:cNvSpPr>
            <a:spLocks noGrp="1"/>
          </p:cNvSpPr>
          <p:nvPr>
            <p:ph idx="1"/>
          </p:nvPr>
        </p:nvSpPr>
        <p:spPr/>
        <p:txBody>
          <a:bodyPr>
            <a:normAutofit/>
          </a:bodyPr>
          <a:lstStyle/>
          <a:p>
            <a:r>
              <a:rPr lang="en-GB" dirty="0"/>
              <a:t>Progression to dissertation not automatic</a:t>
            </a:r>
          </a:p>
          <a:p>
            <a:r>
              <a:rPr lang="en-GB" dirty="0"/>
              <a:t>Start beginning of term 3</a:t>
            </a:r>
          </a:p>
          <a:p>
            <a:r>
              <a:rPr lang="en-GB" dirty="0"/>
              <a:t>Dissertation Guidance available (current student page)</a:t>
            </a:r>
          </a:p>
          <a:p>
            <a:r>
              <a:rPr lang="en-GB" dirty="0"/>
              <a:t>Supervision </a:t>
            </a:r>
          </a:p>
          <a:p>
            <a:r>
              <a:rPr lang="en-GB" dirty="0"/>
              <a:t>Ethical Approval for student led research</a:t>
            </a:r>
          </a:p>
          <a:p>
            <a:r>
              <a:rPr lang="en-GB" dirty="0">
                <a:hlinkClick r:id="rId3"/>
              </a:rPr>
              <a:t>https://warwick.ac.uk/services/skills/pgr/elearning/</a:t>
            </a:r>
            <a:r>
              <a:rPr lang="en-GB" dirty="0"/>
              <a:t> </a:t>
            </a:r>
          </a:p>
          <a:p>
            <a:r>
              <a:rPr lang="en-GB" dirty="0"/>
              <a:t>Submission early September (extension to following March)</a:t>
            </a:r>
          </a:p>
          <a:p>
            <a:r>
              <a:rPr lang="en-GB" dirty="0"/>
              <a:t>Dissertation presentation</a:t>
            </a:r>
          </a:p>
          <a:p>
            <a:endParaRPr lang="en-GB" dirty="0"/>
          </a:p>
        </p:txBody>
      </p:sp>
    </p:spTree>
    <p:extLst>
      <p:ext uri="{BB962C8B-B14F-4D97-AF65-F5344CB8AC3E}">
        <p14:creationId xmlns:p14="http://schemas.microsoft.com/office/powerpoint/2010/main" val="325193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 boards</a:t>
            </a:r>
          </a:p>
        </p:txBody>
      </p:sp>
      <p:sp>
        <p:nvSpPr>
          <p:cNvPr id="3" name="Content Placeholder 2"/>
          <p:cNvSpPr>
            <a:spLocks noGrp="1"/>
          </p:cNvSpPr>
          <p:nvPr>
            <p:ph idx="1"/>
          </p:nvPr>
        </p:nvSpPr>
        <p:spPr/>
        <p:txBody>
          <a:bodyPr/>
          <a:lstStyle/>
          <a:p>
            <a:pPr marL="0" indent="0">
              <a:buNone/>
            </a:pPr>
            <a:r>
              <a:rPr lang="en-GB" dirty="0"/>
              <a:t>All marks are provisional until approved by exam board</a:t>
            </a:r>
          </a:p>
          <a:p>
            <a:r>
              <a:rPr lang="en-GB" dirty="0"/>
              <a:t>MRes year 1 exam board, June 2022 (progress to year 2)</a:t>
            </a:r>
          </a:p>
          <a:p>
            <a:r>
              <a:rPr lang="en-GB" dirty="0"/>
              <a:t>MRes year 1 re-sit exam board, September 2022</a:t>
            </a:r>
          </a:p>
          <a:p>
            <a:endParaRPr lang="en-GB" dirty="0"/>
          </a:p>
          <a:p>
            <a:r>
              <a:rPr lang="en-GB" dirty="0"/>
              <a:t>MRes year 2, exam board, June 2023 (progress to dissertation)</a:t>
            </a:r>
          </a:p>
          <a:p>
            <a:r>
              <a:rPr lang="en-GB" dirty="0"/>
              <a:t>MRes final exam board, September 2023.</a:t>
            </a:r>
          </a:p>
          <a:p>
            <a:r>
              <a:rPr lang="en-GB" dirty="0"/>
              <a:t>Progression to PhD October 2023.</a:t>
            </a:r>
          </a:p>
        </p:txBody>
      </p:sp>
    </p:spTree>
    <p:extLst>
      <p:ext uri="{BB962C8B-B14F-4D97-AF65-F5344CB8AC3E}">
        <p14:creationId xmlns:p14="http://schemas.microsoft.com/office/powerpoint/2010/main" val="4128042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Exams and assessment</a:t>
            </a:r>
          </a:p>
        </p:txBody>
      </p:sp>
      <p:sp>
        <p:nvSpPr>
          <p:cNvPr id="3" name="Content Placeholder 2"/>
          <p:cNvSpPr>
            <a:spLocks noGrp="1"/>
          </p:cNvSpPr>
          <p:nvPr>
            <p:ph idx="1"/>
          </p:nvPr>
        </p:nvSpPr>
        <p:spPr/>
        <p:txBody>
          <a:bodyPr>
            <a:normAutofit lnSpcReduction="10000"/>
          </a:bodyPr>
          <a:lstStyle/>
          <a:p>
            <a:pPr marL="0" indent="0">
              <a:buNone/>
            </a:pPr>
            <a:r>
              <a:rPr lang="en-GB" dirty="0"/>
              <a:t>You are assessed throughout the year</a:t>
            </a:r>
          </a:p>
          <a:p>
            <a:r>
              <a:rPr lang="en-GB" dirty="0"/>
              <a:t>Combination of class tests and written assessments</a:t>
            </a:r>
          </a:p>
          <a:p>
            <a:r>
              <a:rPr lang="en-GB" dirty="0"/>
              <a:t>Verbal assessment and presentations (year two modules)</a:t>
            </a:r>
          </a:p>
          <a:p>
            <a:r>
              <a:rPr lang="en-GB" dirty="0"/>
              <a:t>Submission dates are set and published at start of term (not negotiable)</a:t>
            </a:r>
          </a:p>
          <a:p>
            <a:r>
              <a:rPr lang="en-GB" dirty="0"/>
              <a:t>There are two self-certification extensions each academic year for eligible assessments (see website). </a:t>
            </a:r>
          </a:p>
          <a:p>
            <a:r>
              <a:rPr lang="en-GB" dirty="0"/>
              <a:t>Specific extension requests only possible in cases mitigating circumstances – apply via Tabula.</a:t>
            </a:r>
          </a:p>
          <a:p>
            <a:r>
              <a:rPr lang="en-GB" dirty="0"/>
              <a:t>Marks and feedback returned within 20 working days.</a:t>
            </a:r>
          </a:p>
        </p:txBody>
      </p:sp>
    </p:spTree>
    <p:extLst>
      <p:ext uri="{BB962C8B-B14F-4D97-AF65-F5344CB8AC3E}">
        <p14:creationId xmlns:p14="http://schemas.microsoft.com/office/powerpoint/2010/main" val="3976494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Exams and class tests</a:t>
            </a:r>
          </a:p>
        </p:txBody>
      </p:sp>
      <p:sp>
        <p:nvSpPr>
          <p:cNvPr id="3" name="Content Placeholder 2"/>
          <p:cNvSpPr>
            <a:spLocks noGrp="1"/>
          </p:cNvSpPr>
          <p:nvPr>
            <p:ph idx="1"/>
          </p:nvPr>
        </p:nvSpPr>
        <p:spPr/>
        <p:txBody>
          <a:bodyPr/>
          <a:lstStyle/>
          <a:p>
            <a:pPr>
              <a:lnSpc>
                <a:spcPct val="80000"/>
              </a:lnSpc>
              <a:spcBef>
                <a:spcPts val="600"/>
              </a:spcBef>
            </a:pPr>
            <a:r>
              <a:rPr lang="en-GB" altLang="en-US" dirty="0"/>
              <a:t>If you require extra time/quiet place/</a:t>
            </a:r>
            <a:r>
              <a:rPr lang="en-GB" altLang="en-US" dirty="0" err="1"/>
              <a:t>etc</a:t>
            </a:r>
            <a:r>
              <a:rPr lang="en-GB" altLang="en-US" dirty="0"/>
              <a:t> for tests/exams due to Mitigating Circumstances:</a:t>
            </a:r>
          </a:p>
          <a:p>
            <a:pPr>
              <a:lnSpc>
                <a:spcPct val="80000"/>
              </a:lnSpc>
              <a:spcBef>
                <a:spcPts val="600"/>
              </a:spcBef>
            </a:pPr>
            <a:endParaRPr lang="en-GB" altLang="en-US" dirty="0"/>
          </a:p>
          <a:p>
            <a:pPr lvl="1">
              <a:lnSpc>
                <a:spcPct val="80000"/>
              </a:lnSpc>
              <a:spcBef>
                <a:spcPts val="600"/>
              </a:spcBef>
            </a:pPr>
            <a:r>
              <a:rPr lang="en-GB" altLang="en-US" dirty="0"/>
              <a:t>Further info on the Disability Services website </a:t>
            </a:r>
            <a:r>
              <a:rPr lang="en-GB" altLang="en-US" dirty="0">
                <a:solidFill>
                  <a:srgbClr val="002060"/>
                </a:solidFill>
                <a:hlinkClick r:id="rId3"/>
              </a:rPr>
              <a:t>https://warwick.ac.uk/services/disability</a:t>
            </a:r>
            <a:endParaRPr lang="en-GB" altLang="en-US" dirty="0">
              <a:solidFill>
                <a:srgbClr val="002060"/>
              </a:solidFill>
            </a:endParaRPr>
          </a:p>
          <a:p>
            <a:pPr lvl="1">
              <a:lnSpc>
                <a:spcPct val="80000"/>
              </a:lnSpc>
              <a:spcBef>
                <a:spcPts val="600"/>
              </a:spcBef>
            </a:pPr>
            <a:endParaRPr lang="en-GB" altLang="en-US" dirty="0">
              <a:solidFill>
                <a:srgbClr val="002060"/>
              </a:solidFill>
            </a:endParaRPr>
          </a:p>
          <a:p>
            <a:pPr lvl="1">
              <a:lnSpc>
                <a:spcPct val="80000"/>
              </a:lnSpc>
              <a:spcBef>
                <a:spcPts val="600"/>
              </a:spcBef>
            </a:pPr>
            <a:r>
              <a:rPr lang="en-GB" altLang="en-US" dirty="0"/>
              <a:t>We will liaise with Student Support over appropriate arrangements</a:t>
            </a:r>
          </a:p>
          <a:p>
            <a:pPr lvl="1">
              <a:lnSpc>
                <a:spcPct val="80000"/>
              </a:lnSpc>
              <a:spcBef>
                <a:spcPts val="600"/>
              </a:spcBef>
            </a:pPr>
            <a:endParaRPr lang="en-GB" altLang="en-US" dirty="0"/>
          </a:p>
          <a:p>
            <a:pPr lvl="1">
              <a:lnSpc>
                <a:spcPct val="80000"/>
              </a:lnSpc>
              <a:spcBef>
                <a:spcPts val="600"/>
              </a:spcBef>
            </a:pPr>
            <a:r>
              <a:rPr lang="en-GB" altLang="en-US" dirty="0"/>
              <a:t>Please let Natalie Deven know so appropriate arrangements can be made</a:t>
            </a:r>
          </a:p>
          <a:p>
            <a:endParaRPr lang="en-GB" dirty="0"/>
          </a:p>
        </p:txBody>
      </p:sp>
    </p:spTree>
    <p:extLst>
      <p:ext uri="{BB962C8B-B14F-4D97-AF65-F5344CB8AC3E}">
        <p14:creationId xmlns:p14="http://schemas.microsoft.com/office/powerpoint/2010/main" val="1424616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Who Am I</a:t>
            </a:r>
          </a:p>
        </p:txBody>
      </p:sp>
      <p:sp>
        <p:nvSpPr>
          <p:cNvPr id="3" name="Content Placeholder 2"/>
          <p:cNvSpPr>
            <a:spLocks noGrp="1"/>
          </p:cNvSpPr>
          <p:nvPr>
            <p:ph idx="1"/>
          </p:nvPr>
        </p:nvSpPr>
        <p:spPr/>
        <p:txBody>
          <a:bodyPr/>
          <a:lstStyle/>
          <a:p>
            <a:pPr marL="0" indent="0" algn="ctr">
              <a:buNone/>
            </a:pPr>
            <a:r>
              <a:rPr lang="en-GB" dirty="0"/>
              <a:t>Professor Manuel Bagues</a:t>
            </a:r>
          </a:p>
          <a:p>
            <a:pPr marL="0" indent="0" algn="ctr">
              <a:buNone/>
            </a:pPr>
            <a:r>
              <a:rPr lang="en-GB" dirty="0"/>
              <a:t>Director of MRes/ PhD</a:t>
            </a:r>
          </a:p>
          <a:p>
            <a:pPr marL="0" indent="0" algn="ctr">
              <a:buNone/>
            </a:pPr>
            <a:r>
              <a:rPr lang="en-GB" dirty="0"/>
              <a:t>Room s2.122</a:t>
            </a:r>
          </a:p>
          <a:p>
            <a:pPr marL="0" indent="0" algn="ctr">
              <a:buNone/>
            </a:pPr>
            <a:r>
              <a:rPr lang="en-GB" dirty="0">
                <a:hlinkClick r:id="rId2"/>
              </a:rPr>
              <a:t>Manuel.Bagues@warwick.ac.uk</a:t>
            </a:r>
            <a:r>
              <a:rPr lang="en-GB" dirty="0"/>
              <a:t>  </a:t>
            </a:r>
          </a:p>
          <a:p>
            <a:pPr marL="0" indent="0" algn="ctr">
              <a:buNone/>
            </a:pPr>
            <a:endParaRPr lang="en-GB" dirty="0"/>
          </a:p>
          <a:p>
            <a:pPr marL="0" indent="0" algn="ctr">
              <a:buNone/>
            </a:pPr>
            <a:r>
              <a:rPr lang="en-GB" dirty="0"/>
              <a:t>Advice and feedback hours: By appointment</a:t>
            </a:r>
          </a:p>
        </p:txBody>
      </p:sp>
    </p:spTree>
    <p:extLst>
      <p:ext uri="{BB962C8B-B14F-4D97-AF65-F5344CB8AC3E}">
        <p14:creationId xmlns:p14="http://schemas.microsoft.com/office/powerpoint/2010/main" val="37467463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Exams and Assessment</a:t>
            </a:r>
          </a:p>
        </p:txBody>
      </p:sp>
      <p:sp>
        <p:nvSpPr>
          <p:cNvPr id="3" name="Content Placeholder 2"/>
          <p:cNvSpPr>
            <a:spLocks noGrp="1"/>
          </p:cNvSpPr>
          <p:nvPr>
            <p:ph idx="1"/>
          </p:nvPr>
        </p:nvSpPr>
        <p:spPr/>
        <p:txBody>
          <a:bodyPr/>
          <a:lstStyle/>
          <a:p>
            <a:r>
              <a:rPr lang="en-GB" dirty="0"/>
              <a:t>Degree classification based on weighted award average.</a:t>
            </a:r>
          </a:p>
          <a:p>
            <a:pPr>
              <a:spcBef>
                <a:spcPts val="600"/>
              </a:spcBef>
              <a:defRPr/>
            </a:pPr>
            <a:r>
              <a:rPr lang="en-US" altLang="en-US" dirty="0"/>
              <a:t>≥ 70.0%   		Distinction</a:t>
            </a:r>
          </a:p>
          <a:p>
            <a:pPr>
              <a:spcBef>
                <a:spcPts val="600"/>
              </a:spcBef>
              <a:defRPr/>
            </a:pPr>
            <a:r>
              <a:rPr lang="en-US" altLang="en-US" dirty="0"/>
              <a:t>60.0-69.9%	Merit</a:t>
            </a:r>
          </a:p>
          <a:p>
            <a:pPr>
              <a:spcBef>
                <a:spcPts val="600"/>
              </a:spcBef>
              <a:defRPr/>
            </a:pPr>
            <a:r>
              <a:rPr lang="en-US" altLang="en-US" dirty="0"/>
              <a:t>50.0-59.9%	Pass</a:t>
            </a:r>
          </a:p>
          <a:p>
            <a:pPr>
              <a:spcBef>
                <a:spcPts val="600"/>
              </a:spcBef>
              <a:defRPr/>
            </a:pPr>
            <a:r>
              <a:rPr lang="en-US" altLang="en-US" dirty="0"/>
              <a:t>≤ 49.9		Fail</a:t>
            </a:r>
          </a:p>
          <a:p>
            <a:pPr>
              <a:spcBef>
                <a:spcPts val="600"/>
              </a:spcBef>
              <a:defRPr/>
            </a:pPr>
            <a:endParaRPr lang="en-US" altLang="en-US" dirty="0"/>
          </a:p>
          <a:p>
            <a:pPr>
              <a:spcBef>
                <a:spcPts val="600"/>
              </a:spcBef>
              <a:defRPr/>
            </a:pPr>
            <a:r>
              <a:rPr lang="en-US" altLang="en-US" dirty="0"/>
              <a:t>The module pass mark is 50%</a:t>
            </a:r>
          </a:p>
          <a:p>
            <a:pPr>
              <a:spcBef>
                <a:spcPts val="600"/>
              </a:spcBef>
              <a:defRPr/>
            </a:pPr>
            <a:r>
              <a:rPr lang="en-US" altLang="en-US" dirty="0"/>
              <a:t>Student will only be offered re-sit if mark is&lt;50%</a:t>
            </a:r>
          </a:p>
          <a:p>
            <a:endParaRPr lang="en-GB" dirty="0"/>
          </a:p>
        </p:txBody>
      </p:sp>
    </p:spTree>
    <p:extLst>
      <p:ext uri="{BB962C8B-B14F-4D97-AF65-F5344CB8AC3E}">
        <p14:creationId xmlns:p14="http://schemas.microsoft.com/office/powerpoint/2010/main" val="32519871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Plagiarism</a:t>
            </a:r>
          </a:p>
        </p:txBody>
      </p:sp>
      <p:sp>
        <p:nvSpPr>
          <p:cNvPr id="3" name="Content Placeholder 2"/>
          <p:cNvSpPr>
            <a:spLocks noGrp="1"/>
          </p:cNvSpPr>
          <p:nvPr>
            <p:ph idx="1"/>
          </p:nvPr>
        </p:nvSpPr>
        <p:spPr/>
        <p:txBody>
          <a:bodyPr>
            <a:normAutofit/>
          </a:bodyPr>
          <a:lstStyle/>
          <a:p>
            <a:pPr>
              <a:spcBef>
                <a:spcPts val="600"/>
              </a:spcBef>
              <a:buFont typeface="Arial" charset="0"/>
              <a:buChar char="•"/>
            </a:pPr>
            <a:r>
              <a:rPr lang="en-GB" altLang="en-US" sz="3200" dirty="0"/>
              <a:t>Assignments and dissertations will be checked through Turnitin plagiarism software</a:t>
            </a:r>
            <a:r>
              <a:rPr lang="en-GB" altLang="en-US" sz="3200" dirty="0">
                <a:solidFill>
                  <a:srgbClr val="002060"/>
                </a:solidFill>
              </a:rPr>
              <a:t>. </a:t>
            </a:r>
          </a:p>
          <a:p>
            <a:pPr>
              <a:spcBef>
                <a:spcPts val="600"/>
              </a:spcBef>
              <a:buFont typeface="Arial" charset="0"/>
              <a:buChar char="•"/>
            </a:pPr>
            <a:r>
              <a:rPr lang="en-GB" sz="3200" dirty="0"/>
              <a:t>Examples of plagiarism are included in the handbook</a:t>
            </a:r>
          </a:p>
          <a:p>
            <a:pPr>
              <a:spcBef>
                <a:spcPts val="600"/>
              </a:spcBef>
              <a:buFont typeface="Arial" charset="0"/>
              <a:buChar char="•"/>
            </a:pPr>
            <a:r>
              <a:rPr lang="en-GB" altLang="en-US" sz="3200" dirty="0"/>
              <a:t>Penalties are severe for plagiarism, collusion and other forms of cheating (e.g. cheating in tests or exams) </a:t>
            </a:r>
          </a:p>
          <a:p>
            <a:pPr>
              <a:spcBef>
                <a:spcPts val="600"/>
              </a:spcBef>
              <a:buFont typeface="Arial" charset="0"/>
              <a:buChar char="•"/>
            </a:pPr>
            <a:r>
              <a:rPr lang="en-GB" altLang="en-US" sz="3200" dirty="0" err="1"/>
              <a:t>PlagiarWise</a:t>
            </a:r>
            <a:r>
              <a:rPr lang="en-GB" altLang="en-US" sz="3200" dirty="0"/>
              <a:t> online tutorial: </a:t>
            </a:r>
            <a:r>
              <a:rPr lang="en-GB" altLang="en-US" sz="3200" dirty="0">
                <a:solidFill>
                  <a:srgbClr val="002060"/>
                </a:solidFill>
                <a:hlinkClick r:id="rId3"/>
              </a:rPr>
              <a:t>https://moodle.warwick.ac.uk/course/view.php?id=24642</a:t>
            </a:r>
            <a:endParaRPr lang="en-GB" altLang="en-US" sz="3200" dirty="0">
              <a:solidFill>
                <a:srgbClr val="002060"/>
              </a:solidFill>
            </a:endParaRPr>
          </a:p>
          <a:p>
            <a:pPr>
              <a:spcBef>
                <a:spcPts val="600"/>
              </a:spcBef>
              <a:buFont typeface="Arial" charset="0"/>
              <a:buChar char="•"/>
            </a:pPr>
            <a:endParaRPr lang="en-GB" altLang="en-US" dirty="0">
              <a:solidFill>
                <a:srgbClr val="002060"/>
              </a:solidFill>
            </a:endParaRPr>
          </a:p>
        </p:txBody>
      </p:sp>
    </p:spTree>
    <p:extLst>
      <p:ext uri="{BB962C8B-B14F-4D97-AF65-F5344CB8AC3E}">
        <p14:creationId xmlns:p14="http://schemas.microsoft.com/office/powerpoint/2010/main" val="21700546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Tabula</a:t>
            </a:r>
            <a:endParaRPr lang="en-GB" dirty="0"/>
          </a:p>
        </p:txBody>
      </p:sp>
      <p:sp>
        <p:nvSpPr>
          <p:cNvPr id="3" name="Content Placeholder 2"/>
          <p:cNvSpPr>
            <a:spLocks noGrp="1"/>
          </p:cNvSpPr>
          <p:nvPr>
            <p:ph idx="1"/>
          </p:nvPr>
        </p:nvSpPr>
        <p:spPr/>
        <p:txBody>
          <a:bodyPr/>
          <a:lstStyle/>
          <a:p>
            <a:pPr>
              <a:lnSpc>
                <a:spcPct val="80000"/>
              </a:lnSpc>
            </a:pPr>
            <a:r>
              <a:rPr lang="en-GB" altLang="en-US" dirty="0"/>
              <a:t>Departmental information gateway for students</a:t>
            </a:r>
          </a:p>
          <a:p>
            <a:pPr>
              <a:lnSpc>
                <a:spcPct val="80000"/>
              </a:lnSpc>
            </a:pPr>
            <a:r>
              <a:rPr lang="en-GB" altLang="en-US" dirty="0"/>
              <a:t>Submit coursework</a:t>
            </a:r>
          </a:p>
          <a:p>
            <a:pPr>
              <a:lnSpc>
                <a:spcPct val="80000"/>
              </a:lnSpc>
            </a:pPr>
            <a:r>
              <a:rPr lang="en-GB" altLang="en-US" dirty="0"/>
              <a:t>View attendance records</a:t>
            </a:r>
          </a:p>
          <a:p>
            <a:pPr>
              <a:lnSpc>
                <a:spcPct val="80000"/>
              </a:lnSpc>
            </a:pPr>
            <a:r>
              <a:rPr lang="en-GB" altLang="en-US" dirty="0"/>
              <a:t>Request deadline extensions</a:t>
            </a:r>
          </a:p>
          <a:p>
            <a:pPr>
              <a:lnSpc>
                <a:spcPct val="80000"/>
              </a:lnSpc>
            </a:pPr>
            <a:r>
              <a:rPr lang="en-GB" altLang="en-US" dirty="0"/>
              <a:t>View feedback and marks</a:t>
            </a:r>
          </a:p>
          <a:p>
            <a:pPr>
              <a:lnSpc>
                <a:spcPct val="80000"/>
              </a:lnSpc>
            </a:pPr>
            <a:r>
              <a:rPr lang="en-GB" altLang="en-US" dirty="0">
                <a:hlinkClick r:id="rId3">
                  <a:extLst>
                    <a:ext uri="{A12FA001-AC4F-418D-AE19-62706E023703}">
                      <ahyp:hlinkClr xmlns:ahyp="http://schemas.microsoft.com/office/drawing/2018/hyperlinkcolor" val="tx"/>
                    </a:ext>
                  </a:extLst>
                </a:hlinkClick>
              </a:rPr>
              <a:t>tabula.warwick.ac.uk</a:t>
            </a:r>
            <a:r>
              <a:rPr lang="en-GB" altLang="en-US" dirty="0"/>
              <a:t> </a:t>
            </a:r>
          </a:p>
          <a:p>
            <a:pPr marL="0" indent="0">
              <a:buNone/>
            </a:pPr>
            <a:endParaRPr lang="en-GB" dirty="0"/>
          </a:p>
        </p:txBody>
      </p:sp>
    </p:spTree>
    <p:extLst>
      <p:ext uri="{BB962C8B-B14F-4D97-AF65-F5344CB8AC3E}">
        <p14:creationId xmlns:p14="http://schemas.microsoft.com/office/powerpoint/2010/main" val="88119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Teaching Timetables</a:t>
            </a:r>
            <a:endParaRPr lang="en-GB" dirty="0"/>
          </a:p>
        </p:txBody>
      </p:sp>
      <p:sp>
        <p:nvSpPr>
          <p:cNvPr id="3" name="Content Placeholder 2"/>
          <p:cNvSpPr>
            <a:spLocks noGrp="1"/>
          </p:cNvSpPr>
          <p:nvPr>
            <p:ph idx="1"/>
          </p:nvPr>
        </p:nvSpPr>
        <p:spPr/>
        <p:txBody>
          <a:bodyPr/>
          <a:lstStyle/>
          <a:p>
            <a:pPr>
              <a:spcAft>
                <a:spcPct val="30000"/>
              </a:spcAft>
            </a:pPr>
            <a:endParaRPr lang="en-GB" altLang="en-US" dirty="0">
              <a:solidFill>
                <a:srgbClr val="002060"/>
              </a:solidFill>
            </a:endParaRPr>
          </a:p>
          <a:p>
            <a:pPr>
              <a:spcAft>
                <a:spcPct val="30000"/>
              </a:spcAft>
            </a:pPr>
            <a:r>
              <a:rPr lang="en-GB" altLang="en-US" dirty="0"/>
              <a:t>Personal timetable published in Tabula</a:t>
            </a:r>
          </a:p>
          <a:p>
            <a:pPr>
              <a:spcAft>
                <a:spcPct val="30000"/>
              </a:spcAft>
            </a:pPr>
            <a:r>
              <a:rPr lang="en-GB" altLang="en-US" dirty="0"/>
              <a:t>Online summary for all lectures/classes: </a:t>
            </a:r>
            <a:r>
              <a:rPr lang="en-GB" altLang="en-US" sz="2400" dirty="0">
                <a:solidFill>
                  <a:srgbClr val="0563C1"/>
                </a:solidFill>
                <a:hlinkClick r:id="rId3">
                  <a:extLst>
                    <a:ext uri="{A12FA001-AC4F-418D-AE19-62706E023703}">
                      <ahyp:hlinkClr xmlns:ahyp="http://schemas.microsoft.com/office/drawing/2018/hyperlinkcolor" val="tx"/>
                    </a:ext>
                  </a:extLst>
                </a:hlinkClick>
              </a:rPr>
              <a:t>go.warwick.ac.uk/economics/current/</a:t>
            </a:r>
            <a:r>
              <a:rPr lang="en-GB" altLang="en-US" sz="2400" dirty="0" err="1">
                <a:solidFill>
                  <a:srgbClr val="0563C1"/>
                </a:solidFill>
                <a:hlinkClick r:id="rId3">
                  <a:extLst>
                    <a:ext uri="{A12FA001-AC4F-418D-AE19-62706E023703}">
                      <ahyp:hlinkClr xmlns:ahyp="http://schemas.microsoft.com/office/drawing/2018/hyperlinkcolor" val="tx"/>
                    </a:ext>
                  </a:extLst>
                </a:hlinkClick>
              </a:rPr>
              <a:t>mres</a:t>
            </a:r>
            <a:r>
              <a:rPr lang="en-GB" altLang="en-US" sz="2400" dirty="0">
                <a:hlinkClick r:id="rId3">
                  <a:extLst>
                    <a:ext uri="{A12FA001-AC4F-418D-AE19-62706E023703}">
                      <ahyp:hlinkClr xmlns:ahyp="http://schemas.microsoft.com/office/drawing/2018/hyperlinkcolor" val="tx"/>
                    </a:ext>
                  </a:extLst>
                </a:hlinkClick>
              </a:rPr>
              <a:t>/resources/timetable/</a:t>
            </a:r>
            <a:endParaRPr lang="en-GB" altLang="en-US" sz="2400" dirty="0"/>
          </a:p>
          <a:p>
            <a:pPr>
              <a:spcAft>
                <a:spcPct val="30000"/>
              </a:spcAft>
            </a:pPr>
            <a:r>
              <a:rPr lang="en-GB" altLang="en-US" dirty="0"/>
              <a:t>We will email you if last minute changes are made</a:t>
            </a:r>
          </a:p>
          <a:p>
            <a:endParaRPr lang="en-GB" dirty="0"/>
          </a:p>
        </p:txBody>
      </p:sp>
    </p:spTree>
    <p:extLst>
      <p:ext uri="{BB962C8B-B14F-4D97-AF65-F5344CB8AC3E}">
        <p14:creationId xmlns:p14="http://schemas.microsoft.com/office/powerpoint/2010/main" val="12797196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Attendance </a:t>
            </a:r>
          </a:p>
        </p:txBody>
      </p:sp>
      <p:sp>
        <p:nvSpPr>
          <p:cNvPr id="3" name="Content Placeholder 2"/>
          <p:cNvSpPr>
            <a:spLocks noGrp="1"/>
          </p:cNvSpPr>
          <p:nvPr>
            <p:ph idx="1"/>
          </p:nvPr>
        </p:nvSpPr>
        <p:spPr/>
        <p:txBody>
          <a:bodyPr/>
          <a:lstStyle/>
          <a:p>
            <a:pPr marL="354013" lvl="1" indent="-260350">
              <a:spcBef>
                <a:spcPts val="600"/>
              </a:spcBef>
              <a:defRPr/>
            </a:pPr>
            <a:endParaRPr lang="en-GB" altLang="en-US" dirty="0">
              <a:solidFill>
                <a:srgbClr val="002060"/>
              </a:solidFill>
            </a:endParaRPr>
          </a:p>
          <a:p>
            <a:pPr marL="354013" lvl="1" indent="-260350">
              <a:spcBef>
                <a:spcPts val="600"/>
              </a:spcBef>
              <a:defRPr/>
            </a:pPr>
            <a:r>
              <a:rPr lang="en-GB" altLang="en-US" dirty="0"/>
              <a:t>You are expected to be here during term-time</a:t>
            </a:r>
          </a:p>
          <a:p>
            <a:pPr marL="354013" lvl="1" indent="-260350">
              <a:spcBef>
                <a:spcPts val="600"/>
              </a:spcBef>
              <a:defRPr/>
            </a:pPr>
            <a:r>
              <a:rPr lang="en-GB" altLang="en-US" dirty="0"/>
              <a:t>Attend all your lectures and classes</a:t>
            </a:r>
          </a:p>
          <a:p>
            <a:pPr marL="354013" lvl="1" indent="-260350">
              <a:spcBef>
                <a:spcPts val="600"/>
              </a:spcBef>
              <a:defRPr/>
            </a:pPr>
            <a:r>
              <a:rPr lang="en-GB" altLang="en-US" dirty="0"/>
              <a:t>Monitoring points: support and feedback classes; module evaluation</a:t>
            </a:r>
          </a:p>
          <a:p>
            <a:pPr marL="354013" lvl="1" indent="-260350">
              <a:spcBef>
                <a:spcPts val="600"/>
              </a:spcBef>
              <a:defRPr/>
            </a:pPr>
            <a:r>
              <a:rPr lang="en-GB" altLang="en-US" dirty="0"/>
              <a:t>Student visa holders (20 hours paid work per week) until the course end date - this limit also applies to vacations and unpaid work </a:t>
            </a:r>
          </a:p>
          <a:p>
            <a:pPr marL="354013" lvl="1" indent="-260350">
              <a:spcBef>
                <a:spcPts val="600"/>
              </a:spcBef>
              <a:defRPr/>
            </a:pPr>
            <a:r>
              <a:rPr lang="en-GB" altLang="en-US" dirty="0">
                <a:solidFill>
                  <a:srgbClr val="002060"/>
                </a:solidFill>
                <a:hlinkClick r:id="rId3"/>
              </a:rPr>
              <a:t>https://warwick.ac.uk/study/international/immigration/tier4/working/</a:t>
            </a:r>
            <a:r>
              <a:rPr lang="en-GB" altLang="en-US" dirty="0">
                <a:solidFill>
                  <a:srgbClr val="002060"/>
                </a:solidFill>
              </a:rPr>
              <a:t> </a:t>
            </a:r>
          </a:p>
          <a:p>
            <a:pPr marL="354013" lvl="1" indent="-260350">
              <a:spcBef>
                <a:spcPts val="600"/>
              </a:spcBef>
              <a:defRPr/>
            </a:pPr>
            <a:r>
              <a:rPr lang="en-GB" altLang="en-US" dirty="0"/>
              <a:t>If you are planning to be away from campus for more than 3 months you must tell us (Change in Study Location form: Student Visa requirement)</a:t>
            </a:r>
          </a:p>
          <a:p>
            <a:pPr marL="93663" lvl="1" indent="0">
              <a:spcBef>
                <a:spcPts val="600"/>
              </a:spcBef>
              <a:buNone/>
              <a:defRPr/>
            </a:pPr>
            <a:endParaRPr lang="en-GB" altLang="en-US" sz="2100" dirty="0">
              <a:solidFill>
                <a:srgbClr val="002060"/>
              </a:solidFill>
            </a:endParaRPr>
          </a:p>
          <a:p>
            <a:endParaRPr lang="en-GB" dirty="0"/>
          </a:p>
        </p:txBody>
      </p:sp>
    </p:spTree>
    <p:extLst>
      <p:ext uri="{BB962C8B-B14F-4D97-AF65-F5344CB8AC3E}">
        <p14:creationId xmlns:p14="http://schemas.microsoft.com/office/powerpoint/2010/main" val="9599335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Departmental Seminar Series</a:t>
            </a:r>
          </a:p>
        </p:txBody>
      </p:sp>
      <p:sp>
        <p:nvSpPr>
          <p:cNvPr id="3" name="Content Placeholder 2"/>
          <p:cNvSpPr>
            <a:spLocks noGrp="1"/>
          </p:cNvSpPr>
          <p:nvPr>
            <p:ph idx="1"/>
          </p:nvPr>
        </p:nvSpPr>
        <p:spPr/>
        <p:txBody>
          <a:bodyPr>
            <a:normAutofit fontScale="92500" lnSpcReduction="20000"/>
          </a:bodyPr>
          <a:lstStyle/>
          <a:p>
            <a:pPr marL="0" indent="0">
              <a:buNone/>
            </a:pPr>
            <a:r>
              <a:rPr lang="en-GB" dirty="0"/>
              <a:t>When you’re not in classes</a:t>
            </a:r>
          </a:p>
          <a:p>
            <a:r>
              <a:rPr lang="en-GB" altLang="en-US" dirty="0"/>
              <a:t>Research Field Seminars  </a:t>
            </a:r>
          </a:p>
          <a:p>
            <a:pPr lvl="1">
              <a:buFont typeface="Arial" charset="0"/>
              <a:buChar char="•"/>
            </a:pPr>
            <a:r>
              <a:rPr lang="en-GB" altLang="en-US" dirty="0"/>
              <a:t>External (usually international) speakers</a:t>
            </a:r>
          </a:p>
          <a:p>
            <a:pPr lvl="1">
              <a:buFont typeface="Arial" charset="0"/>
              <a:buChar char="•"/>
            </a:pPr>
            <a:r>
              <a:rPr lang="en-GB" altLang="en-US" dirty="0"/>
              <a:t>Mondays through Wednesdays 16.00-17.30; </a:t>
            </a:r>
          </a:p>
          <a:p>
            <a:pPr lvl="1">
              <a:buFont typeface="Arial" charset="0"/>
              <a:buChar char="•"/>
            </a:pPr>
            <a:r>
              <a:rPr lang="en-GB" altLang="en-US" dirty="0"/>
              <a:t>Thursdays 14.00-15.30</a:t>
            </a:r>
          </a:p>
          <a:p>
            <a:pPr marL="914400" lvl="2" indent="0">
              <a:buNone/>
            </a:pPr>
            <a:endParaRPr lang="en-GB" altLang="en-US" dirty="0"/>
          </a:p>
          <a:p>
            <a:r>
              <a:rPr lang="en-GB" altLang="en-US" dirty="0"/>
              <a:t>Field days:</a:t>
            </a:r>
          </a:p>
          <a:p>
            <a:pPr lvl="1">
              <a:buFont typeface="Arial" charset="0"/>
              <a:buChar char="•"/>
            </a:pPr>
            <a:r>
              <a:rPr lang="en-GB" altLang="en-US" dirty="0"/>
              <a:t>Mondays (Political Economy) </a:t>
            </a:r>
          </a:p>
          <a:p>
            <a:pPr lvl="1">
              <a:buFont typeface="Arial" charset="0"/>
              <a:buChar char="•"/>
            </a:pPr>
            <a:r>
              <a:rPr lang="en-GB" altLang="en-US" dirty="0"/>
              <a:t>Tuesdays (CAGE/Empirical)</a:t>
            </a:r>
          </a:p>
          <a:p>
            <a:pPr lvl="1">
              <a:buFont typeface="Arial" charset="0"/>
              <a:buChar char="•"/>
            </a:pPr>
            <a:r>
              <a:rPr lang="en-GB" altLang="en-US" dirty="0"/>
              <a:t>Wednesdays (CRETA/Theoretical) </a:t>
            </a:r>
          </a:p>
          <a:p>
            <a:pPr lvl="1">
              <a:buFont typeface="Arial" charset="0"/>
              <a:buChar char="•"/>
            </a:pPr>
            <a:r>
              <a:rPr lang="en-GB" altLang="en-US" dirty="0"/>
              <a:t>Thursdays (Macro/International) </a:t>
            </a:r>
          </a:p>
          <a:p>
            <a:r>
              <a:rPr lang="en-GB" altLang="en-US" dirty="0"/>
              <a:t>See our webpages/events calendar for details</a:t>
            </a:r>
          </a:p>
          <a:p>
            <a:pPr marL="0" indent="0">
              <a:buNone/>
            </a:pPr>
            <a:endParaRPr lang="en-GB" dirty="0"/>
          </a:p>
        </p:txBody>
      </p:sp>
    </p:spTree>
    <p:extLst>
      <p:ext uri="{BB962C8B-B14F-4D97-AF65-F5344CB8AC3E}">
        <p14:creationId xmlns:p14="http://schemas.microsoft.com/office/powerpoint/2010/main" val="1572783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IT issues</a:t>
            </a:r>
          </a:p>
        </p:txBody>
      </p:sp>
      <p:sp>
        <p:nvSpPr>
          <p:cNvPr id="3" name="Content Placeholder 2"/>
          <p:cNvSpPr>
            <a:spLocks noGrp="1"/>
          </p:cNvSpPr>
          <p:nvPr>
            <p:ph idx="1"/>
          </p:nvPr>
        </p:nvSpPr>
        <p:spPr/>
        <p:txBody>
          <a:bodyPr/>
          <a:lstStyle/>
          <a:p>
            <a:r>
              <a:rPr lang="en-GB" dirty="0"/>
              <a:t>There are 15 pcs available in the MRes hot desk room (s0.76 and s0.78)</a:t>
            </a:r>
          </a:p>
          <a:p>
            <a:pPr marL="0" indent="0">
              <a:buNone/>
            </a:pPr>
            <a:r>
              <a:rPr lang="en-GB" dirty="0"/>
              <a:t>   </a:t>
            </a:r>
          </a:p>
          <a:p>
            <a:r>
              <a:rPr lang="en-GB" dirty="0"/>
              <a:t>Report any IT issues </a:t>
            </a:r>
            <a:r>
              <a:rPr lang="en-GB" dirty="0">
                <a:hlinkClick r:id="rId3"/>
              </a:rPr>
              <a:t>economics.it@warwick.ac.uk</a:t>
            </a:r>
            <a:endParaRPr lang="en-GB" dirty="0"/>
          </a:p>
          <a:p>
            <a:endParaRPr lang="en-GB" dirty="0"/>
          </a:p>
          <a:p>
            <a:r>
              <a:rPr lang="en-GB" dirty="0"/>
              <a:t>Printing is available s2.82 and s2.81a (free of charge within reason)</a:t>
            </a:r>
          </a:p>
          <a:p>
            <a:endParaRPr lang="en-GB" dirty="0"/>
          </a:p>
          <a:p>
            <a:r>
              <a:rPr lang="en-GB" dirty="0"/>
              <a:t>IT issues can also be brought to our attention through GSSLC</a:t>
            </a:r>
          </a:p>
          <a:p>
            <a:endParaRPr lang="en-GB" dirty="0"/>
          </a:p>
          <a:p>
            <a:endParaRPr lang="en-GB" dirty="0"/>
          </a:p>
        </p:txBody>
      </p:sp>
    </p:spTree>
    <p:extLst>
      <p:ext uri="{BB962C8B-B14F-4D97-AF65-F5344CB8AC3E}">
        <p14:creationId xmlns:p14="http://schemas.microsoft.com/office/powerpoint/2010/main" val="1973965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Other Key Staff</a:t>
            </a:r>
          </a:p>
        </p:txBody>
      </p:sp>
      <p:sp>
        <p:nvSpPr>
          <p:cNvPr id="3" name="Content Placeholder 2"/>
          <p:cNvSpPr>
            <a:spLocks noGrp="1"/>
          </p:cNvSpPr>
          <p:nvPr>
            <p:ph idx="1"/>
          </p:nvPr>
        </p:nvSpPr>
        <p:spPr>
          <a:xfrm>
            <a:off x="838200" y="1461052"/>
            <a:ext cx="10515600" cy="4715911"/>
          </a:xfrm>
        </p:spPr>
        <p:txBody>
          <a:bodyPr/>
          <a:lstStyle/>
          <a:p>
            <a:pPr marL="0" indent="0" algn="ctr">
              <a:buNone/>
            </a:pPr>
            <a:endParaRPr lang="en-GB" dirty="0"/>
          </a:p>
          <a:p>
            <a:pPr marL="0" indent="0" algn="ctr">
              <a:buNone/>
            </a:pPr>
            <a:r>
              <a:rPr lang="en-GB" dirty="0"/>
              <a:t>Professor Pablo Becker, Deputy Director MRes/PhD</a:t>
            </a:r>
          </a:p>
          <a:p>
            <a:pPr marL="0" indent="0" algn="ctr">
              <a:buNone/>
            </a:pPr>
            <a:r>
              <a:rPr lang="en-GB" dirty="0">
                <a:hlinkClick r:id="rId3"/>
              </a:rPr>
              <a:t>Pablo.Becker@warwick.ac.uk</a:t>
            </a:r>
            <a:r>
              <a:rPr lang="en-GB" dirty="0"/>
              <a:t> </a:t>
            </a:r>
          </a:p>
          <a:p>
            <a:endParaRPr lang="en-GB" dirty="0"/>
          </a:p>
          <a:p>
            <a:pPr marL="0" indent="0" algn="ctr">
              <a:buNone/>
            </a:pPr>
            <a:r>
              <a:rPr lang="en-GB" dirty="0"/>
              <a:t>Professors James Fenske and Dan Bernhardt, Job Market Placement </a:t>
            </a:r>
          </a:p>
          <a:p>
            <a:pPr marL="0" indent="0" algn="ctr">
              <a:buNone/>
            </a:pPr>
            <a:r>
              <a:rPr lang="en-GB" dirty="0">
                <a:hlinkClick r:id="rId4"/>
              </a:rPr>
              <a:t>J.Fenske@warwick.ac.uk</a:t>
            </a:r>
            <a:r>
              <a:rPr lang="en-GB" dirty="0"/>
              <a:t> </a:t>
            </a:r>
          </a:p>
          <a:p>
            <a:pPr marL="0" indent="0" algn="ctr">
              <a:buNone/>
            </a:pPr>
            <a:r>
              <a:rPr lang="en-GB" dirty="0">
                <a:hlinkClick r:id="rId5"/>
              </a:rPr>
              <a:t>M.D.Bernhardt@warwick.ac.uk</a:t>
            </a:r>
            <a:endParaRPr lang="en-GB" dirty="0"/>
          </a:p>
          <a:p>
            <a:pPr marL="0" indent="0" algn="ctr">
              <a:buNone/>
            </a:pPr>
            <a:r>
              <a:rPr lang="en-GB" dirty="0"/>
              <a:t> </a:t>
            </a:r>
          </a:p>
          <a:p>
            <a:pPr marL="0" indent="0">
              <a:buNone/>
            </a:pPr>
            <a:endParaRPr lang="en-GB" dirty="0"/>
          </a:p>
        </p:txBody>
      </p:sp>
    </p:spTree>
    <p:extLst>
      <p:ext uri="{BB962C8B-B14F-4D97-AF65-F5344CB8AC3E}">
        <p14:creationId xmlns:p14="http://schemas.microsoft.com/office/powerpoint/2010/main" val="1202637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Postgraduate Office, Room s1.130</a:t>
            </a:r>
          </a:p>
        </p:txBody>
      </p:sp>
      <p:sp>
        <p:nvSpPr>
          <p:cNvPr id="3" name="Content Placeholder 2"/>
          <p:cNvSpPr>
            <a:spLocks noGrp="1"/>
          </p:cNvSpPr>
          <p:nvPr>
            <p:ph idx="1"/>
          </p:nvPr>
        </p:nvSpPr>
        <p:spPr>
          <a:xfrm>
            <a:off x="838200" y="2151851"/>
            <a:ext cx="10515600" cy="4025112"/>
          </a:xfrm>
        </p:spPr>
        <p:txBody>
          <a:bodyPr>
            <a:normAutofit fontScale="92500"/>
          </a:bodyPr>
          <a:lstStyle/>
          <a:p>
            <a:pPr marL="0" indent="0">
              <a:buNone/>
            </a:pPr>
            <a:r>
              <a:rPr lang="en-GB" dirty="0"/>
              <a:t>Carolyn Andrews, Programme Manager (PGT) </a:t>
            </a:r>
            <a:r>
              <a:rPr lang="en-GB" dirty="0">
                <a:hlinkClick r:id="rId2"/>
              </a:rPr>
              <a:t>c.andrews@warwick.ac.uk</a:t>
            </a:r>
            <a:endParaRPr lang="en-GB" dirty="0"/>
          </a:p>
          <a:p>
            <a:pPr marL="0" indent="0">
              <a:buNone/>
            </a:pPr>
            <a:endParaRPr lang="en-GB" dirty="0"/>
          </a:p>
          <a:p>
            <a:pPr marL="0" indent="0">
              <a:buNone/>
            </a:pPr>
            <a:r>
              <a:rPr lang="en-GB" dirty="0"/>
              <a:t>Natalie Deven, Programmes Coordinator (PGT), </a:t>
            </a:r>
            <a:r>
              <a:rPr lang="en-GB" dirty="0">
                <a:hlinkClick r:id="rId3"/>
              </a:rPr>
              <a:t>n.s.deven@warwick.ac.uk</a:t>
            </a:r>
            <a:endParaRPr lang="en-GB" dirty="0"/>
          </a:p>
          <a:p>
            <a:pPr marL="0" indent="0">
              <a:buNone/>
            </a:pPr>
            <a:endParaRPr lang="en-GB" dirty="0"/>
          </a:p>
          <a:p>
            <a:pPr marL="0" indent="0">
              <a:buNone/>
            </a:pPr>
            <a:r>
              <a:rPr lang="en-GB" dirty="0"/>
              <a:t>PhD Programme Officer</a:t>
            </a:r>
          </a:p>
          <a:p>
            <a:pPr marL="0" indent="0">
              <a:buNone/>
            </a:pPr>
            <a:endParaRPr lang="en-GB" dirty="0"/>
          </a:p>
          <a:p>
            <a:pPr marL="0" indent="0">
              <a:buNone/>
            </a:pPr>
            <a:r>
              <a:rPr lang="en-GB" dirty="0"/>
              <a:t>Lucia Ashley, Student Engagement and Experience Coordinator (PG)</a:t>
            </a:r>
          </a:p>
          <a:p>
            <a:pPr marL="0" indent="0">
              <a:buNone/>
            </a:pPr>
            <a:r>
              <a:rPr lang="en-GB" dirty="0">
                <a:hlinkClick r:id="rId4"/>
              </a:rPr>
              <a:t>h.Ashley.1@warwick.ac.uk</a:t>
            </a:r>
            <a:endParaRPr lang="en-GB" dirty="0"/>
          </a:p>
          <a:p>
            <a:pPr marL="0" indent="0">
              <a:buNone/>
            </a:pPr>
            <a:endParaRPr lang="en-GB" dirty="0"/>
          </a:p>
          <a:p>
            <a:pPr marL="0" indent="0" algn="ctr">
              <a:buNone/>
            </a:pPr>
            <a:endParaRPr lang="en-GB" dirty="0"/>
          </a:p>
        </p:txBody>
      </p:sp>
    </p:spTree>
    <p:extLst>
      <p:ext uri="{BB962C8B-B14F-4D97-AF65-F5344CB8AC3E}">
        <p14:creationId xmlns:p14="http://schemas.microsoft.com/office/powerpoint/2010/main" val="981550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4000" dirty="0"/>
              <a:t>Important Information Sources </a:t>
            </a:r>
          </a:p>
        </p:txBody>
      </p:sp>
      <p:sp>
        <p:nvSpPr>
          <p:cNvPr id="3" name="Content Placeholder 2"/>
          <p:cNvSpPr>
            <a:spLocks noGrp="1"/>
          </p:cNvSpPr>
          <p:nvPr>
            <p:ph idx="1"/>
          </p:nvPr>
        </p:nvSpPr>
        <p:spPr/>
        <p:txBody>
          <a:bodyPr>
            <a:normAutofit/>
          </a:bodyPr>
          <a:lstStyle/>
          <a:p>
            <a:pPr marL="0" indent="0" algn="ctr">
              <a:buNone/>
            </a:pPr>
            <a:r>
              <a:rPr lang="en-GB" dirty="0"/>
              <a:t>Current student web page</a:t>
            </a:r>
          </a:p>
          <a:p>
            <a:pPr marL="0" indent="0" algn="ctr">
              <a:buNone/>
            </a:pPr>
            <a:r>
              <a:rPr lang="en-GB" dirty="0">
                <a:hlinkClick r:id="rId3"/>
              </a:rPr>
              <a:t>https://warwick.ac.uk/fac/soc/economics/current/</a:t>
            </a:r>
            <a:r>
              <a:rPr lang="en-GB" dirty="0"/>
              <a:t> </a:t>
            </a:r>
          </a:p>
          <a:p>
            <a:pPr marL="0" indent="0">
              <a:buNone/>
            </a:pPr>
            <a:r>
              <a:rPr lang="en-GB" i="1" dirty="0"/>
              <a:t>Contains information on</a:t>
            </a:r>
            <a:r>
              <a:rPr lang="en-GB" dirty="0"/>
              <a:t> </a:t>
            </a:r>
          </a:p>
          <a:p>
            <a:r>
              <a:rPr lang="en-GB" sz="2400" dirty="0"/>
              <a:t>MRes Dissertation </a:t>
            </a:r>
          </a:p>
          <a:p>
            <a:r>
              <a:rPr lang="en-GB" sz="2400" dirty="0"/>
              <a:t>EC9AA The Practice of Economic Research</a:t>
            </a:r>
          </a:p>
          <a:p>
            <a:r>
              <a:rPr lang="en-GB" sz="2400" dirty="0"/>
              <a:t>MRes/PhD Handbook</a:t>
            </a:r>
          </a:p>
          <a:p>
            <a:r>
              <a:rPr lang="en-GB" sz="2400" dirty="0"/>
              <a:t>Careers and Skills</a:t>
            </a:r>
          </a:p>
          <a:p>
            <a:r>
              <a:rPr lang="en-GB" sz="2400" dirty="0"/>
              <a:t>Pastoral support</a:t>
            </a:r>
          </a:p>
          <a:p>
            <a:r>
              <a:rPr lang="en-GB" sz="2400" dirty="0"/>
              <a:t>Scholarships and funding</a:t>
            </a:r>
          </a:p>
        </p:txBody>
      </p:sp>
    </p:spTree>
    <p:extLst>
      <p:ext uri="{BB962C8B-B14F-4D97-AF65-F5344CB8AC3E}">
        <p14:creationId xmlns:p14="http://schemas.microsoft.com/office/powerpoint/2010/main" val="1574945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4000" dirty="0"/>
              <a:t>Important Information Sources </a:t>
            </a:r>
          </a:p>
        </p:txBody>
      </p:sp>
      <p:sp>
        <p:nvSpPr>
          <p:cNvPr id="3" name="Content Placeholder 2"/>
          <p:cNvSpPr>
            <a:spLocks noGrp="1"/>
          </p:cNvSpPr>
          <p:nvPr>
            <p:ph idx="1"/>
          </p:nvPr>
        </p:nvSpPr>
        <p:spPr/>
        <p:txBody>
          <a:bodyPr/>
          <a:lstStyle/>
          <a:p>
            <a:pPr marL="0" indent="0">
              <a:buNone/>
            </a:pPr>
            <a:r>
              <a:rPr lang="en-GB" dirty="0"/>
              <a:t>Check out </a:t>
            </a:r>
            <a:r>
              <a:rPr lang="en-GB" dirty="0" err="1"/>
              <a:t>My.Warwick</a:t>
            </a:r>
            <a:endParaRPr lang="en-GB" dirty="0"/>
          </a:p>
          <a:p>
            <a:pPr marL="0" indent="0">
              <a:buNone/>
            </a:pPr>
            <a:r>
              <a:rPr lang="en-GB" dirty="0"/>
              <a:t>Contains links to</a:t>
            </a:r>
          </a:p>
          <a:p>
            <a:r>
              <a:rPr lang="en-GB" dirty="0"/>
              <a:t>Email</a:t>
            </a:r>
          </a:p>
          <a:p>
            <a:r>
              <a:rPr lang="en-GB" dirty="0"/>
              <a:t>Library</a:t>
            </a:r>
          </a:p>
          <a:p>
            <a:r>
              <a:rPr lang="en-GB" dirty="0"/>
              <a:t>Moodle</a:t>
            </a:r>
          </a:p>
          <a:p>
            <a:r>
              <a:rPr lang="en-GB" dirty="0"/>
              <a:t>My files</a:t>
            </a:r>
          </a:p>
          <a:p>
            <a:r>
              <a:rPr lang="en-GB" dirty="0"/>
              <a:t>Central timetables</a:t>
            </a:r>
          </a:p>
        </p:txBody>
      </p:sp>
    </p:spTree>
    <p:extLst>
      <p:ext uri="{BB962C8B-B14F-4D97-AF65-F5344CB8AC3E}">
        <p14:creationId xmlns:p14="http://schemas.microsoft.com/office/powerpoint/2010/main" val="3181514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MRes/PhD handbook</a:t>
            </a:r>
          </a:p>
        </p:txBody>
      </p:sp>
      <p:sp>
        <p:nvSpPr>
          <p:cNvPr id="3" name="Content Placeholder 2"/>
          <p:cNvSpPr>
            <a:spLocks noGrp="1"/>
          </p:cNvSpPr>
          <p:nvPr>
            <p:ph idx="1"/>
          </p:nvPr>
        </p:nvSpPr>
        <p:spPr/>
        <p:txBody>
          <a:bodyPr/>
          <a:lstStyle/>
          <a:p>
            <a:r>
              <a:rPr lang="en-GB" dirty="0"/>
              <a:t>Available on-line (Current Student page)</a:t>
            </a:r>
          </a:p>
          <a:p>
            <a:pPr marL="0" indent="0">
              <a:buNone/>
            </a:pPr>
            <a:endParaRPr lang="en-GB" dirty="0"/>
          </a:p>
          <a:p>
            <a:pPr marL="0" indent="0">
              <a:buNone/>
            </a:pPr>
            <a:r>
              <a:rPr lang="en-GB" i="1" dirty="0"/>
              <a:t>Contains all the information you need on </a:t>
            </a:r>
          </a:p>
          <a:p>
            <a:r>
              <a:rPr lang="en-GB" dirty="0"/>
              <a:t>The MRes course</a:t>
            </a:r>
          </a:p>
          <a:p>
            <a:r>
              <a:rPr lang="en-GB" dirty="0"/>
              <a:t>Assessment and examination</a:t>
            </a:r>
          </a:p>
          <a:p>
            <a:r>
              <a:rPr lang="en-GB" dirty="0"/>
              <a:t>PhD research</a:t>
            </a:r>
          </a:p>
          <a:p>
            <a:r>
              <a:rPr lang="en-GB" dirty="0"/>
              <a:t>The job market</a:t>
            </a:r>
          </a:p>
          <a:p>
            <a:r>
              <a:rPr lang="en-GB" dirty="0"/>
              <a:t>Plus lots more</a:t>
            </a:r>
          </a:p>
        </p:txBody>
      </p:sp>
    </p:spTree>
    <p:extLst>
      <p:ext uri="{BB962C8B-B14F-4D97-AF65-F5344CB8AC3E}">
        <p14:creationId xmlns:p14="http://schemas.microsoft.com/office/powerpoint/2010/main" val="3618665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Student Engagement</a:t>
            </a:r>
          </a:p>
        </p:txBody>
      </p:sp>
      <p:sp>
        <p:nvSpPr>
          <p:cNvPr id="3" name="Content Placeholder 2"/>
          <p:cNvSpPr>
            <a:spLocks noGrp="1"/>
          </p:cNvSpPr>
          <p:nvPr>
            <p:ph idx="1"/>
          </p:nvPr>
        </p:nvSpPr>
        <p:spPr/>
        <p:txBody>
          <a:bodyPr/>
          <a:lstStyle/>
          <a:p>
            <a:r>
              <a:rPr lang="en-GB" dirty="0"/>
              <a:t>Advice and feedback hours</a:t>
            </a:r>
          </a:p>
          <a:p>
            <a:r>
              <a:rPr lang="en-GB" dirty="0"/>
              <a:t>Student Staff Liaison Committee</a:t>
            </a:r>
          </a:p>
          <a:p>
            <a:r>
              <a:rPr lang="en-GB" dirty="0"/>
              <a:t>Module evaluation</a:t>
            </a:r>
          </a:p>
          <a:p>
            <a:r>
              <a:rPr lang="en-GB" dirty="0"/>
              <a:t>Student focus groups and socials</a:t>
            </a:r>
          </a:p>
          <a:p>
            <a:r>
              <a:rPr lang="en-GB" dirty="0"/>
              <a:t>Postgraduate Taught Experience Survey (PTES)</a:t>
            </a:r>
          </a:p>
          <a:p>
            <a:r>
              <a:rPr lang="en-GB" dirty="0"/>
              <a:t>Postgraduate Research Experience Survey (PRES)</a:t>
            </a:r>
          </a:p>
        </p:txBody>
      </p:sp>
    </p:spTree>
    <p:extLst>
      <p:ext uri="{BB962C8B-B14F-4D97-AF65-F5344CB8AC3E}">
        <p14:creationId xmlns:p14="http://schemas.microsoft.com/office/powerpoint/2010/main" val="130704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Student Engagement</a:t>
            </a:r>
          </a:p>
        </p:txBody>
      </p:sp>
      <p:sp>
        <p:nvSpPr>
          <p:cNvPr id="3" name="Content Placeholder 2"/>
          <p:cNvSpPr>
            <a:spLocks noGrp="1"/>
          </p:cNvSpPr>
          <p:nvPr>
            <p:ph idx="1"/>
          </p:nvPr>
        </p:nvSpPr>
        <p:spPr/>
        <p:txBody>
          <a:bodyPr/>
          <a:lstStyle/>
          <a:p>
            <a:r>
              <a:rPr lang="en-GB" dirty="0"/>
              <a:t>Graduate Staff Student Liaison Committee (GSSLC)</a:t>
            </a:r>
          </a:p>
          <a:p>
            <a:r>
              <a:rPr lang="en-GB" dirty="0"/>
              <a:t>Reps from 1</a:t>
            </a:r>
            <a:r>
              <a:rPr lang="en-GB" baseline="30000" dirty="0"/>
              <a:t>st</a:t>
            </a:r>
            <a:r>
              <a:rPr lang="en-GB" dirty="0"/>
              <a:t> and 2</a:t>
            </a:r>
            <a:r>
              <a:rPr lang="en-GB" baseline="30000" dirty="0"/>
              <a:t>nd</a:t>
            </a:r>
            <a:r>
              <a:rPr lang="en-GB" dirty="0"/>
              <a:t> year MRes and PhD</a:t>
            </a:r>
          </a:p>
          <a:p>
            <a:r>
              <a:rPr lang="en-GB" dirty="0"/>
              <a:t>Two new reps required</a:t>
            </a:r>
          </a:p>
          <a:p>
            <a:r>
              <a:rPr lang="en-GB" dirty="0"/>
              <a:t>Nominations and elections (if necessary) early in term 1.</a:t>
            </a:r>
          </a:p>
          <a:p>
            <a:r>
              <a:rPr lang="en-GB" dirty="0"/>
              <a:t>See GSSLC web pages for further details</a:t>
            </a:r>
          </a:p>
          <a:p>
            <a:pPr marL="457200" lvl="1" indent="0">
              <a:buNone/>
            </a:pPr>
            <a:r>
              <a:rPr lang="en-GB" dirty="0"/>
              <a:t>(</a:t>
            </a:r>
            <a:r>
              <a:rPr lang="en-GB" dirty="0">
                <a:hlinkClick r:id="rId3"/>
              </a:rPr>
              <a:t>https://warwick.ac.uk/fac/soc/economics/current/mres/resources/gsslc</a:t>
            </a:r>
            <a:r>
              <a:rPr lang="en-GB" dirty="0"/>
              <a:t> )</a:t>
            </a:r>
          </a:p>
          <a:p>
            <a:endParaRPr lang="en-GB" dirty="0"/>
          </a:p>
        </p:txBody>
      </p:sp>
    </p:spTree>
    <p:extLst>
      <p:ext uri="{BB962C8B-B14F-4D97-AF65-F5344CB8AC3E}">
        <p14:creationId xmlns:p14="http://schemas.microsoft.com/office/powerpoint/2010/main" val="34737806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1194</TotalTime>
  <Words>3652</Words>
  <Application>Microsoft Office PowerPoint</Application>
  <PresentationFormat>Widescreen</PresentationFormat>
  <Paragraphs>262</Paragraphs>
  <Slides>26</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Calibri Light</vt:lpstr>
      <vt:lpstr>Office Theme</vt:lpstr>
      <vt:lpstr>MRes/PhD Economics </vt:lpstr>
      <vt:lpstr>Who Am I</vt:lpstr>
      <vt:lpstr>Other Key Staff</vt:lpstr>
      <vt:lpstr>Postgraduate Office, Room s1.130</vt:lpstr>
      <vt:lpstr>Important Information Sources </vt:lpstr>
      <vt:lpstr>Important Information Sources </vt:lpstr>
      <vt:lpstr>The MRes/PhD handbook</vt:lpstr>
      <vt:lpstr>Student Engagement</vt:lpstr>
      <vt:lpstr>Student Engagement</vt:lpstr>
      <vt:lpstr>Response to your feedback</vt:lpstr>
      <vt:lpstr>MRes/PhD Economics</vt:lpstr>
      <vt:lpstr>Year 1</vt:lpstr>
      <vt:lpstr>EC9AA The Practice of Economic Research</vt:lpstr>
      <vt:lpstr>Year 2: Five option modules from: (All 12 CAT- Indicative modules)</vt:lpstr>
      <vt:lpstr>Year 2</vt:lpstr>
      <vt:lpstr>Dissertation</vt:lpstr>
      <vt:lpstr>Exam boards</vt:lpstr>
      <vt:lpstr>Exams and assessment</vt:lpstr>
      <vt:lpstr> Exams and class tests</vt:lpstr>
      <vt:lpstr>Exams and Assessment</vt:lpstr>
      <vt:lpstr>Plagiarism</vt:lpstr>
      <vt:lpstr>Tabula</vt:lpstr>
      <vt:lpstr>Teaching Timetables</vt:lpstr>
      <vt:lpstr>Attendance </vt:lpstr>
      <vt:lpstr>Departmental Seminar Series</vt:lpstr>
      <vt:lpstr>IT issues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MRes/PhD Economics</dc:title>
  <dc:creator>Heafey, Maryanne</dc:creator>
  <cp:lastModifiedBy>Ashley, Lucia</cp:lastModifiedBy>
  <cp:revision>80</cp:revision>
  <dcterms:created xsi:type="dcterms:W3CDTF">2018-09-13T13:32:25Z</dcterms:created>
  <dcterms:modified xsi:type="dcterms:W3CDTF">2021-10-12T09:00:28Z</dcterms:modified>
</cp:coreProperties>
</file>