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64" r:id="rId3"/>
    <p:sldId id="272" r:id="rId4"/>
    <p:sldId id="257" r:id="rId5"/>
    <p:sldId id="268" r:id="rId6"/>
    <p:sldId id="273" r:id="rId7"/>
    <p:sldId id="259" r:id="rId8"/>
    <p:sldId id="265" r:id="rId9"/>
    <p:sldId id="266" r:id="rId10"/>
    <p:sldId id="269" r:id="rId11"/>
    <p:sldId id="263" r:id="rId12"/>
    <p:sldId id="270" r:id="rId13"/>
    <p:sldId id="271" r:id="rId14"/>
    <p:sldId id="262" r:id="rId15"/>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6" autoAdjust="0"/>
    <p:restoredTop sz="55993" autoAdjust="0"/>
  </p:normalViewPr>
  <p:slideViewPr>
    <p:cSldViewPr snapToGrid="0">
      <p:cViewPr varScale="1">
        <p:scale>
          <a:sx n="64" d="100"/>
          <a:sy n="64" d="100"/>
        </p:scale>
        <p:origin x="2280" y="60"/>
      </p:cViewPr>
      <p:guideLst>
        <p:guide orient="horz" pos="2160"/>
        <p:guide pos="3840"/>
      </p:guideLst>
    </p:cSldViewPr>
  </p:slideViewPr>
  <p:notesTextViewPr>
    <p:cViewPr>
      <p:scale>
        <a:sx n="1" d="1"/>
        <a:sy n="1" d="1"/>
      </p:scale>
      <p:origin x="0" y="0"/>
    </p:cViewPr>
  </p:notesTextViewPr>
  <p:notesViewPr>
    <p:cSldViewPr snapToGrid="0">
      <p:cViewPr varScale="1">
        <p:scale>
          <a:sx n="69" d="100"/>
          <a:sy n="69" d="100"/>
        </p:scale>
        <p:origin x="2568" y="3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10AC0835-EFF4-2245-A471-829E6BEB89A8}" type="datetimeFigureOut">
              <a:rPr lang="en-US" smtClean="0"/>
              <a:t>10/12/2021</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E07D131C-9752-754F-999B-59EB0445E37D}" type="slidenum">
              <a:rPr lang="en-US" smtClean="0"/>
              <a:t>‹#›</a:t>
            </a:fld>
            <a:endParaRPr lang="en-US"/>
          </a:p>
        </p:txBody>
      </p:sp>
    </p:spTree>
    <p:extLst>
      <p:ext uri="{BB962C8B-B14F-4D97-AF65-F5344CB8AC3E}">
        <p14:creationId xmlns:p14="http://schemas.microsoft.com/office/powerpoint/2010/main" val="3218940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97EF7AAD-D11C-4BAD-ACB7-BA30E02D8957}" type="datetimeFigureOut">
              <a:rPr lang="en-GB" smtClean="0"/>
              <a:t>12/10/2021</a:t>
            </a:fld>
            <a:endParaRPr lang="en-GB"/>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3F3105A-0535-47A7-A2C0-9C575CCC5249}" type="slidenum">
              <a:rPr lang="en-GB" smtClean="0"/>
              <a:t>‹#›</a:t>
            </a:fld>
            <a:endParaRPr lang="en-GB"/>
          </a:p>
        </p:txBody>
      </p:sp>
    </p:spTree>
    <p:extLst>
      <p:ext uri="{BB962C8B-B14F-4D97-AF65-F5344CB8AC3E}">
        <p14:creationId xmlns:p14="http://schemas.microsoft.com/office/powerpoint/2010/main" val="3956248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a:t>
            </a:r>
            <a:r>
              <a:rPr lang="en-GB" baseline="0" dirty="0"/>
              <a:t> workspace on campus: main library; postgrad hub- now in the junction building; learning grid </a:t>
            </a:r>
            <a:r>
              <a:rPr lang="en-GB" baseline="0" dirty="0" err="1"/>
              <a:t>Rootes</a:t>
            </a:r>
            <a:r>
              <a:rPr lang="en-GB" baseline="0" dirty="0"/>
              <a:t> and in University House. </a:t>
            </a:r>
            <a:endParaRPr lang="en-GB" dirty="0"/>
          </a:p>
        </p:txBody>
      </p:sp>
      <p:sp>
        <p:nvSpPr>
          <p:cNvPr id="4" name="Slide Number Placeholder 3"/>
          <p:cNvSpPr>
            <a:spLocks noGrp="1"/>
          </p:cNvSpPr>
          <p:nvPr>
            <p:ph type="sldNum" sz="quarter" idx="10"/>
          </p:nvPr>
        </p:nvSpPr>
        <p:spPr/>
        <p:txBody>
          <a:bodyPr/>
          <a:lstStyle/>
          <a:p>
            <a:fld id="{83F3105A-0535-47A7-A2C0-9C575CCC5249}" type="slidenum">
              <a:rPr lang="en-GB" smtClean="0"/>
              <a:t>4</a:t>
            </a:fld>
            <a:endParaRPr lang="en-GB"/>
          </a:p>
        </p:txBody>
      </p:sp>
    </p:spTree>
    <p:extLst>
      <p:ext uri="{BB962C8B-B14F-4D97-AF65-F5344CB8AC3E}">
        <p14:creationId xmlns:p14="http://schemas.microsoft.com/office/powerpoint/2010/main" val="2272167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wanted to say a little more about the dissertation, given its importance as part of the requirements for the MRes but also as the basis for your future PhD research. Progress to the dissertation is not automatic: students must pass all taught modules in order to progress to the dissertation. Decisions on progression to dissertation will be made by the June exam board in year two. Students formally start the dissertation</a:t>
            </a:r>
            <a:r>
              <a:rPr lang="en-GB" baseline="0" dirty="0"/>
              <a:t> at the start of term 3 in year two however, many students will start to explore and develop ideas for the dissertation during the EC9AA project. Students are responsible for finding their own supervisor for the MRes dissertation through discussion with faculty in the students area of interest. We will ask you to notify us of your chosen supervisor before the end of term 3 and will assist any student experiencing difficulties. Please make yourself aware of ethical approval requirements. Training in research ethics is available on the university’s Skills and Student Development web pages. Please think about this well in advance of carrying out any fieldwork involving personal data, as it can be stressful to discover at a late stage (perhaps just before a submission date) that you need to apply for ethical approval from the University. Submission deadline for the dissertation will be early September (week 49 in the University academic week calendar) and we will confirm the exact date before the start of summer term. This will be a hard deadline, with no extension available (except in mitigating circumstances). If a student does have mitigating circumstances, they will be permitted to submit at the next </a:t>
            </a:r>
            <a:r>
              <a:rPr lang="en-GB" baseline="0" dirty="0" err="1"/>
              <a:t>submsison</a:t>
            </a:r>
            <a:r>
              <a:rPr lang="en-GB" baseline="0" dirty="0"/>
              <a:t> point which will be March in the following year. The student would then enter the PhD in the following September.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5</a:t>
            </a:fld>
            <a:endParaRPr lang="en-GB"/>
          </a:p>
        </p:txBody>
      </p:sp>
    </p:spTree>
    <p:extLst>
      <p:ext uri="{BB962C8B-B14F-4D97-AF65-F5344CB8AC3E}">
        <p14:creationId xmlns:p14="http://schemas.microsoft.com/office/powerpoint/2010/main" val="3718133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6</a:t>
            </a:fld>
            <a:endParaRPr lang="en-GB"/>
          </a:p>
        </p:txBody>
      </p:sp>
    </p:spTree>
    <p:extLst>
      <p:ext uri="{BB962C8B-B14F-4D97-AF65-F5344CB8AC3E}">
        <p14:creationId xmlns:p14="http://schemas.microsoft.com/office/powerpoint/2010/main" val="3718133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We see teaching as part of the training for a PhD student and in our department we rely heavily on PhD students to deliver teaching particularly at UG level.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Tier 4 students are only allowed to work a maximum of 20 hours per week in total. Further information is on the immigration team web pages, if you are ever unsure please ask, because the consequences are serious.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If you decide to teach you will be offered training which is mandatory.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2A435B57-7A09-4DF9-8EE2-95FEEA1EBA64}" type="slidenum">
              <a:rPr lang="en-GB" smtClean="0"/>
              <a:t>8</a:t>
            </a:fld>
            <a:endParaRPr lang="en-GB"/>
          </a:p>
        </p:txBody>
      </p:sp>
    </p:spTree>
    <p:extLst>
      <p:ext uri="{BB962C8B-B14F-4D97-AF65-F5344CB8AC3E}">
        <p14:creationId xmlns:p14="http://schemas.microsoft.com/office/powerpoint/2010/main" val="4249483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Still on assessment and dissertation, you should be aware that all written assessments and dissertations are checked through Turnitin</a:t>
            </a:r>
            <a:r>
              <a:rPr lang="en-GB" baseline="0" dirty="0"/>
              <a:t> plagiarism software. Please see the MRes/PhD handbook for further guidance on plagiarism and if you are at all uncertain take the online module.</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9</a:t>
            </a:fld>
            <a:endParaRPr lang="en-GB"/>
          </a:p>
        </p:txBody>
      </p:sp>
    </p:spTree>
    <p:extLst>
      <p:ext uri="{BB962C8B-B14F-4D97-AF65-F5344CB8AC3E}">
        <p14:creationId xmlns:p14="http://schemas.microsoft.com/office/powerpoint/2010/main" val="930416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mentioned your attendance records can be viewed from your Tabula page.  The main monitoring points for first year MRes students are attendance</a:t>
            </a:r>
            <a:r>
              <a:rPr lang="en-GB" baseline="0" dirty="0"/>
              <a:t> at classes and module evaluation at the end of each term. A full list of monitoring points is included in the handbook and Natalie also send out a list at the beginning of each term. We do monitor attendance records and if you miss three or more points we will contact you to find out if there is a problem. Monitoring points are particularly important for Tier 4 students. Please also be aware that there are restrictions on the number of hours that Tier 4 students are allowed to work. For further information please see the immigration web page. Letting us know if you are gong to be away from campus for more then 3 months is also very important for Tier 4 students.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10</a:t>
            </a:fld>
            <a:endParaRPr lang="en-GB"/>
          </a:p>
        </p:txBody>
      </p:sp>
    </p:spTree>
    <p:extLst>
      <p:ext uri="{BB962C8B-B14F-4D97-AF65-F5344CB8AC3E}">
        <p14:creationId xmlns:p14="http://schemas.microsoft.com/office/powerpoint/2010/main" val="4024094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you're not in classes,</a:t>
            </a:r>
            <a:r>
              <a:rPr lang="en-GB" baseline="0" dirty="0"/>
              <a:t> you are encouraged to attend one or more of our seminar series. You are expected to regularly attend the seminar series in your area of interest.</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12</a:t>
            </a:fld>
            <a:endParaRPr lang="en-GB"/>
          </a:p>
        </p:txBody>
      </p:sp>
    </p:spTree>
    <p:extLst>
      <p:ext uri="{BB962C8B-B14F-4D97-AF65-F5344CB8AC3E}">
        <p14:creationId xmlns:p14="http://schemas.microsoft.com/office/powerpoint/2010/main" val="3222542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MRes</a:t>
            </a:r>
            <a:r>
              <a:rPr lang="en-GB" baseline="0" dirty="0"/>
              <a:t> hot desk work room contains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13</a:t>
            </a:fld>
            <a:endParaRPr lang="en-GB"/>
          </a:p>
        </p:txBody>
      </p:sp>
    </p:spTree>
    <p:extLst>
      <p:ext uri="{BB962C8B-B14F-4D97-AF65-F5344CB8AC3E}">
        <p14:creationId xmlns:p14="http://schemas.microsoft.com/office/powerpoint/2010/main" val="124774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1381A5F-5B6F-4C5A-9201-0BDEE8F2191A}"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1290722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381A5F-5B6F-4C5A-9201-0BDEE8F2191A}"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603935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381A5F-5B6F-4C5A-9201-0BDEE8F2191A}"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6473312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0"/>
            <a:ext cx="12191543" cy="6857997"/>
          </a:xfrm>
          <a:prstGeom prst="rect">
            <a:avLst/>
          </a:prstGeom>
        </p:spPr>
      </p:pic>
      <p:sp>
        <p:nvSpPr>
          <p:cNvPr id="22" name="Text Placeholder 21"/>
          <p:cNvSpPr>
            <a:spLocks noGrp="1"/>
          </p:cNvSpPr>
          <p:nvPr>
            <p:ph type="body" sz="quarter" idx="13" hasCustomPrompt="1"/>
          </p:nvPr>
        </p:nvSpPr>
        <p:spPr>
          <a:xfrm>
            <a:off x="6950824" y="1656275"/>
            <a:ext cx="4556713"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00B2DD"/>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6950823" y="606868"/>
            <a:ext cx="4556715" cy="911125"/>
          </a:xfrm>
          <a:prstGeom prst="rect">
            <a:avLst/>
          </a:prstGeom>
        </p:spPr>
        <p:txBody>
          <a:bodyPr/>
          <a:lstStyle>
            <a:lvl1pPr marL="0" indent="0">
              <a:buFontTx/>
              <a:buNone/>
              <a:defRPr sz="2667"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(two border images portrait)</a:t>
            </a:r>
          </a:p>
          <a:p>
            <a:pPr lvl="0"/>
            <a:endParaRPr lang="en-US" dirty="0"/>
          </a:p>
        </p:txBody>
      </p:sp>
      <p:sp>
        <p:nvSpPr>
          <p:cNvPr id="6" name="Picture Placeholder 7"/>
          <p:cNvSpPr>
            <a:spLocks noGrp="1"/>
          </p:cNvSpPr>
          <p:nvPr>
            <p:ph type="pic" sz="quarter" idx="10"/>
          </p:nvPr>
        </p:nvSpPr>
        <p:spPr>
          <a:xfrm>
            <a:off x="545433" y="606869"/>
            <a:ext cx="2812716" cy="4023953"/>
          </a:xfrm>
          <a:prstGeom prst="rect">
            <a:avLst/>
          </a:prstGeom>
          <a:ln w="34925">
            <a:solidFill>
              <a:srgbClr val="00B2DD"/>
            </a:solidFill>
          </a:ln>
          <a:effectLst/>
        </p:spPr>
        <p:txBody>
          <a:bodyPr/>
          <a:lstStyle/>
          <a:p>
            <a:endParaRPr lang="en-US" dirty="0"/>
          </a:p>
        </p:txBody>
      </p:sp>
      <p:sp>
        <p:nvSpPr>
          <p:cNvPr id="7" name="Picture Placeholder 7"/>
          <p:cNvSpPr>
            <a:spLocks noGrp="1"/>
          </p:cNvSpPr>
          <p:nvPr>
            <p:ph type="pic" sz="quarter" idx="15"/>
          </p:nvPr>
        </p:nvSpPr>
        <p:spPr>
          <a:xfrm>
            <a:off x="3678990" y="606869"/>
            <a:ext cx="2812716" cy="4023953"/>
          </a:xfrm>
          <a:prstGeom prst="rect">
            <a:avLst/>
          </a:prstGeom>
          <a:ln w="34925">
            <a:solidFill>
              <a:srgbClr val="00B2DD"/>
            </a:solidFill>
          </a:ln>
          <a:effectLst/>
        </p:spPr>
        <p:txBody>
          <a:bodyPr/>
          <a:lstStyle/>
          <a:p>
            <a:endParaRPr lang="en-US" dirty="0"/>
          </a:p>
        </p:txBody>
      </p:sp>
    </p:spTree>
    <p:extLst>
      <p:ext uri="{BB962C8B-B14F-4D97-AF65-F5344CB8AC3E}">
        <p14:creationId xmlns:p14="http://schemas.microsoft.com/office/powerpoint/2010/main" val="1428397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381A5F-5B6F-4C5A-9201-0BDEE8F2191A}"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234044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1381A5F-5B6F-4C5A-9201-0BDEE8F2191A}"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1782493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1381A5F-5B6F-4C5A-9201-0BDEE8F2191A}"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840241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1381A5F-5B6F-4C5A-9201-0BDEE8F2191A}" type="datetimeFigureOut">
              <a:rPr lang="en-GB" smtClean="0"/>
              <a:t>12/10/2021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846889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1381A5F-5B6F-4C5A-9201-0BDEE8F2191A}" type="datetimeFigureOut">
              <a:rPr lang="en-GB" smtClean="0"/>
              <a:t>12/10/2021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3605159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81A5F-5B6F-4C5A-9201-0BDEE8F2191A}" type="datetimeFigureOut">
              <a:rPr lang="en-GB" smtClean="0"/>
              <a:t>12/10/2021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3652702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1381A5F-5B6F-4C5A-9201-0BDEE8F2191A}"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1765452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1381A5F-5B6F-4C5A-9201-0BDEE8F2191A}"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AD6BA6-3C40-4015-909B-72C5F9710012}" type="slidenum">
              <a:rPr lang="en-GB" smtClean="0"/>
              <a:t>‹#›</a:t>
            </a:fld>
            <a:endParaRPr lang="en-GB"/>
          </a:p>
        </p:txBody>
      </p:sp>
    </p:spTree>
    <p:extLst>
      <p:ext uri="{BB962C8B-B14F-4D97-AF65-F5344CB8AC3E}">
        <p14:creationId xmlns:p14="http://schemas.microsoft.com/office/powerpoint/2010/main" val="371635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81A5F-5B6F-4C5A-9201-0BDEE8F2191A}" type="datetimeFigureOut">
              <a:rPr lang="en-GB" smtClean="0"/>
              <a:t>12/10/2021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D6BA6-3C40-4015-909B-72C5F9710012}" type="slidenum">
              <a:rPr lang="en-GB" smtClean="0"/>
              <a:t>‹#›</a:t>
            </a:fld>
            <a:endParaRPr lang="en-GB"/>
          </a:p>
        </p:txBody>
      </p:sp>
    </p:spTree>
    <p:extLst>
      <p:ext uri="{BB962C8B-B14F-4D97-AF65-F5344CB8AC3E}">
        <p14:creationId xmlns:p14="http://schemas.microsoft.com/office/powerpoint/2010/main" val="1006861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economics.it@warwick.ac.uk"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2.jpg"/><Relationship Id="rId7" Type="http://schemas.openxmlformats.org/officeDocument/2006/relationships/hyperlink" Target="mailto:M.Nash@Warwick.ac.uk" TargetMode="External"/><Relationship Id="rId2" Type="http://schemas.openxmlformats.org/officeDocument/2006/relationships/hyperlink" Target="mailto:Manuel.Bagues@Warwick.ac.uk" TargetMode="External"/><Relationship Id="rId1" Type="http://schemas.openxmlformats.org/officeDocument/2006/relationships/slideLayout" Target="../slideLayouts/slideLayout12.xml"/><Relationship Id="rId6" Type="http://schemas.openxmlformats.org/officeDocument/2006/relationships/image" Target="../media/image4.jpg"/><Relationship Id="rId5" Type="http://schemas.openxmlformats.org/officeDocument/2006/relationships/hyperlink" Target="mailto:N.S.Deven@warwick.ac.uk" TargetMode="Externa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hyperlink" Target="mailto:Sharun.Mukand@warwick.ac.u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services/skills/pgr/elearni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arwick.ac.uk/services/dc/schols_fund/scholarships_and_fund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arwick.ac.uk/services/humanresources/internal/payroll/gt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arwick.ac.uk/fac/soc/economics/current/ug/handbook/support-and-personal-development%23private-tutoring-polic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oodle.warwick.ac.uk/course/view.php?id=24642"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MRes Year 2 Induction</a:t>
            </a:r>
            <a:br>
              <a:rPr lang="en-GB" dirty="0"/>
            </a:br>
            <a:endParaRPr lang="en-GB" sz="4400" dirty="0"/>
          </a:p>
        </p:txBody>
      </p:sp>
      <p:sp>
        <p:nvSpPr>
          <p:cNvPr id="3" name="Subtitle 2"/>
          <p:cNvSpPr>
            <a:spLocks noGrp="1"/>
          </p:cNvSpPr>
          <p:nvPr>
            <p:ph type="subTitle" idx="1"/>
          </p:nvPr>
        </p:nvSpPr>
        <p:spPr/>
        <p:txBody>
          <a:bodyPr>
            <a:normAutofit/>
          </a:bodyPr>
          <a:lstStyle/>
          <a:p>
            <a:r>
              <a:rPr lang="en-GB" sz="4000" i="1" dirty="0"/>
              <a:t>4</a:t>
            </a:r>
            <a:r>
              <a:rPr lang="en-GB" sz="4000" i="1" baseline="30000" dirty="0"/>
              <a:t>th</a:t>
            </a:r>
            <a:r>
              <a:rPr lang="en-GB" sz="4000" i="1" dirty="0"/>
              <a:t> October 2021</a:t>
            </a:r>
          </a:p>
        </p:txBody>
      </p:sp>
    </p:spTree>
    <p:extLst>
      <p:ext uri="{BB962C8B-B14F-4D97-AF65-F5344CB8AC3E}">
        <p14:creationId xmlns:p14="http://schemas.microsoft.com/office/powerpoint/2010/main" val="2730028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Attendance </a:t>
            </a:r>
          </a:p>
        </p:txBody>
      </p:sp>
      <p:sp>
        <p:nvSpPr>
          <p:cNvPr id="3" name="Content Placeholder 2"/>
          <p:cNvSpPr>
            <a:spLocks noGrp="1"/>
          </p:cNvSpPr>
          <p:nvPr>
            <p:ph idx="1"/>
          </p:nvPr>
        </p:nvSpPr>
        <p:spPr/>
        <p:txBody>
          <a:bodyPr/>
          <a:lstStyle/>
          <a:p>
            <a:pPr marL="354013" lvl="1" indent="-260350">
              <a:spcBef>
                <a:spcPts val="600"/>
              </a:spcBef>
              <a:defRPr/>
            </a:pPr>
            <a:endParaRPr lang="en-GB" altLang="en-US" dirty="0">
              <a:solidFill>
                <a:srgbClr val="002060"/>
              </a:solidFill>
            </a:endParaRPr>
          </a:p>
          <a:p>
            <a:pPr marL="354013" lvl="1" indent="-260350">
              <a:spcBef>
                <a:spcPts val="600"/>
              </a:spcBef>
              <a:defRPr/>
            </a:pPr>
            <a:r>
              <a:rPr lang="en-GB" altLang="en-US" dirty="0"/>
              <a:t>You are expected to be here during term-time</a:t>
            </a:r>
          </a:p>
          <a:p>
            <a:pPr marL="354013" lvl="1" indent="-260350">
              <a:spcBef>
                <a:spcPts val="600"/>
              </a:spcBef>
              <a:defRPr/>
            </a:pPr>
            <a:r>
              <a:rPr lang="en-GB" altLang="en-US" dirty="0"/>
              <a:t>Attend all your lectures and classes</a:t>
            </a:r>
          </a:p>
          <a:p>
            <a:pPr marL="354013" lvl="1" indent="-260350">
              <a:spcBef>
                <a:spcPts val="600"/>
              </a:spcBef>
              <a:defRPr/>
            </a:pPr>
            <a:r>
              <a:rPr lang="en-GB" altLang="en-US" dirty="0"/>
              <a:t>Monitoring points: support and feedback classes; module evaluation</a:t>
            </a:r>
          </a:p>
          <a:p>
            <a:pPr marL="354013" lvl="1" indent="-260350">
              <a:spcBef>
                <a:spcPts val="600"/>
              </a:spcBef>
              <a:defRPr/>
            </a:pPr>
            <a:r>
              <a:rPr lang="en-GB" altLang="en-US" dirty="0"/>
              <a:t>If you are planning to be away from campus for more than 3 months you must tell us (Change in Study Location form: Student Visa requirement)</a:t>
            </a:r>
          </a:p>
          <a:p>
            <a:pPr marL="93663" lvl="1" indent="0">
              <a:spcBef>
                <a:spcPts val="600"/>
              </a:spcBef>
              <a:buNone/>
              <a:defRPr/>
            </a:pPr>
            <a:endParaRPr lang="en-GB" altLang="en-US" sz="2100" dirty="0">
              <a:solidFill>
                <a:srgbClr val="002060"/>
              </a:solidFill>
            </a:endParaRPr>
          </a:p>
          <a:p>
            <a:endParaRPr lang="en-GB" dirty="0"/>
          </a:p>
        </p:txBody>
      </p:sp>
    </p:spTree>
    <p:extLst>
      <p:ext uri="{BB962C8B-B14F-4D97-AF65-F5344CB8AC3E}">
        <p14:creationId xmlns:p14="http://schemas.microsoft.com/office/powerpoint/2010/main" val="2023849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Monitoring Points </a:t>
            </a:r>
          </a:p>
        </p:txBody>
      </p:sp>
      <p:sp>
        <p:nvSpPr>
          <p:cNvPr id="3" name="Content Placeholder 2"/>
          <p:cNvSpPr>
            <a:spLocks noGrp="1"/>
          </p:cNvSpPr>
          <p:nvPr>
            <p:ph idx="1"/>
          </p:nvPr>
        </p:nvSpPr>
        <p:spPr/>
        <p:txBody>
          <a:bodyPr>
            <a:normAutofit fontScale="85000" lnSpcReduction="20000"/>
          </a:bodyPr>
          <a:lstStyle/>
          <a:p>
            <a:r>
              <a:rPr lang="en-GB" dirty="0"/>
              <a:t>List of monitoring points for 2021-22</a:t>
            </a:r>
          </a:p>
          <a:p>
            <a:endParaRPr lang="en-GB" dirty="0"/>
          </a:p>
          <a:p>
            <a:r>
              <a:rPr lang="en-GB" dirty="0"/>
              <a:t>Attendance at option modules</a:t>
            </a:r>
          </a:p>
          <a:p>
            <a:endParaRPr lang="en-GB" dirty="0"/>
          </a:p>
          <a:p>
            <a:r>
              <a:rPr lang="en-GB" dirty="0"/>
              <a:t>Module evaluation (term 1 and 2)</a:t>
            </a:r>
          </a:p>
          <a:p>
            <a:endParaRPr lang="en-GB" dirty="0"/>
          </a:p>
          <a:p>
            <a:r>
              <a:rPr lang="en-GB" dirty="0"/>
              <a:t>Submission of name of proposed dissertation supervisor and topic title (week 32)</a:t>
            </a:r>
          </a:p>
          <a:p>
            <a:endParaRPr lang="en-GB" dirty="0"/>
          </a:p>
          <a:p>
            <a:r>
              <a:rPr lang="en-GB" dirty="0"/>
              <a:t>Presentation of dissertation research proposal (week 36)</a:t>
            </a:r>
          </a:p>
          <a:p>
            <a:endParaRPr lang="en-GB" dirty="0"/>
          </a:p>
          <a:p>
            <a:r>
              <a:rPr lang="en-GB" dirty="0"/>
              <a:t>Submission of dissertation (week 48)</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610007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Departmental Seminar Series</a:t>
            </a:r>
          </a:p>
        </p:txBody>
      </p:sp>
      <p:sp>
        <p:nvSpPr>
          <p:cNvPr id="3" name="Content Placeholder 2"/>
          <p:cNvSpPr>
            <a:spLocks noGrp="1"/>
          </p:cNvSpPr>
          <p:nvPr>
            <p:ph idx="1"/>
          </p:nvPr>
        </p:nvSpPr>
        <p:spPr/>
        <p:txBody>
          <a:bodyPr>
            <a:normAutofit lnSpcReduction="10000"/>
          </a:bodyPr>
          <a:lstStyle/>
          <a:p>
            <a:pPr marL="0" indent="0">
              <a:buNone/>
            </a:pPr>
            <a:r>
              <a:rPr lang="en-GB" dirty="0"/>
              <a:t>When you’re not in classes</a:t>
            </a:r>
          </a:p>
          <a:p>
            <a:r>
              <a:rPr lang="en-GB" altLang="en-US" dirty="0"/>
              <a:t>Research Field Seminars  </a:t>
            </a:r>
          </a:p>
          <a:p>
            <a:pPr lvl="1">
              <a:buFont typeface="Arial" charset="0"/>
              <a:buChar char="•"/>
            </a:pPr>
            <a:r>
              <a:rPr lang="en-GB" altLang="en-US" dirty="0"/>
              <a:t>External speakers</a:t>
            </a:r>
          </a:p>
          <a:p>
            <a:pPr lvl="1">
              <a:buFont typeface="Arial" charset="0"/>
              <a:buChar char="•"/>
            </a:pPr>
            <a:r>
              <a:rPr lang="en-GB" altLang="en-US" dirty="0"/>
              <a:t>Mondays through Wednesdays, usually 14.00-15.30; </a:t>
            </a:r>
          </a:p>
          <a:p>
            <a:r>
              <a:rPr lang="en-GB" altLang="en-US" dirty="0"/>
              <a:t>Field days:</a:t>
            </a:r>
          </a:p>
          <a:p>
            <a:pPr lvl="1">
              <a:buFont typeface="Arial" charset="0"/>
              <a:buChar char="•"/>
            </a:pPr>
            <a:r>
              <a:rPr lang="en-GB" altLang="en-US" dirty="0"/>
              <a:t>Mondays (Political Economy) </a:t>
            </a:r>
          </a:p>
          <a:p>
            <a:pPr lvl="1">
              <a:buFont typeface="Arial" charset="0"/>
              <a:buChar char="•"/>
            </a:pPr>
            <a:r>
              <a:rPr lang="en-GB" altLang="en-US" dirty="0"/>
              <a:t>Tuesdays (CAGE/Empirical)</a:t>
            </a:r>
          </a:p>
          <a:p>
            <a:pPr lvl="1">
              <a:buFont typeface="Arial" charset="0"/>
              <a:buChar char="•"/>
            </a:pPr>
            <a:r>
              <a:rPr lang="en-GB" altLang="en-US" dirty="0"/>
              <a:t>Wednesdays (CRETA/Theoretical) </a:t>
            </a:r>
          </a:p>
          <a:p>
            <a:pPr lvl="1">
              <a:buFont typeface="Arial" charset="0"/>
              <a:buChar char="•"/>
            </a:pPr>
            <a:r>
              <a:rPr lang="en-GB" altLang="en-US" dirty="0"/>
              <a:t>Thursdays (Macro/International) </a:t>
            </a:r>
          </a:p>
          <a:p>
            <a:r>
              <a:rPr lang="en-GB" altLang="en-US" dirty="0"/>
              <a:t>See our webpages/events calendar for details</a:t>
            </a:r>
          </a:p>
          <a:p>
            <a:pPr marL="0" indent="0">
              <a:buNone/>
            </a:pPr>
            <a:endParaRPr lang="en-GB" dirty="0"/>
          </a:p>
        </p:txBody>
      </p:sp>
    </p:spTree>
    <p:extLst>
      <p:ext uri="{BB962C8B-B14F-4D97-AF65-F5344CB8AC3E}">
        <p14:creationId xmlns:p14="http://schemas.microsoft.com/office/powerpoint/2010/main" val="107598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IT issues</a:t>
            </a:r>
          </a:p>
        </p:txBody>
      </p:sp>
      <p:sp>
        <p:nvSpPr>
          <p:cNvPr id="3" name="Content Placeholder 2"/>
          <p:cNvSpPr>
            <a:spLocks noGrp="1"/>
          </p:cNvSpPr>
          <p:nvPr>
            <p:ph idx="1"/>
          </p:nvPr>
        </p:nvSpPr>
        <p:spPr/>
        <p:txBody>
          <a:bodyPr/>
          <a:lstStyle/>
          <a:p>
            <a:r>
              <a:rPr lang="en-GB" dirty="0"/>
              <a:t>There are 15 pcs available in the MRes hot desk room (s0.76 and s0.78)</a:t>
            </a:r>
          </a:p>
          <a:p>
            <a:pPr marL="0" indent="0">
              <a:buNone/>
            </a:pPr>
            <a:r>
              <a:rPr lang="en-GB" dirty="0"/>
              <a:t>   </a:t>
            </a:r>
          </a:p>
          <a:p>
            <a:r>
              <a:rPr lang="en-GB" dirty="0"/>
              <a:t>Report any IT issues </a:t>
            </a:r>
            <a:r>
              <a:rPr lang="en-GB" dirty="0">
                <a:hlinkClick r:id="rId3"/>
              </a:rPr>
              <a:t>economics.it@warwick.ac.uk</a:t>
            </a:r>
            <a:endParaRPr lang="en-GB" dirty="0"/>
          </a:p>
          <a:p>
            <a:endParaRPr lang="en-GB" dirty="0"/>
          </a:p>
          <a:p>
            <a:r>
              <a:rPr lang="en-GB" dirty="0"/>
              <a:t>Printing is available s2.82 and s2.81a (free of charge within reason)</a:t>
            </a:r>
          </a:p>
          <a:p>
            <a:endParaRPr lang="en-GB" dirty="0"/>
          </a:p>
          <a:p>
            <a:r>
              <a:rPr lang="en-GB" dirty="0"/>
              <a:t>IT issues can also be brought to our attention through GSSLC</a:t>
            </a:r>
          </a:p>
          <a:p>
            <a:endParaRPr lang="en-GB" dirty="0"/>
          </a:p>
          <a:p>
            <a:endParaRPr lang="en-GB" dirty="0"/>
          </a:p>
        </p:txBody>
      </p:sp>
    </p:spTree>
    <p:extLst>
      <p:ext uri="{BB962C8B-B14F-4D97-AF65-F5344CB8AC3E}">
        <p14:creationId xmlns:p14="http://schemas.microsoft.com/office/powerpoint/2010/main" val="1473951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i="1" dirty="0"/>
              <a:t>Any Questions</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249299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20477" y="3917170"/>
            <a:ext cx="2874493" cy="986072"/>
          </a:xfrm>
        </p:spPr>
        <p:txBody>
          <a:bodyPr>
            <a:normAutofit fontScale="77500" lnSpcReduction="20000"/>
          </a:bodyPr>
          <a:lstStyle/>
          <a:p>
            <a:pPr marL="0" indent="0" algn="ctr">
              <a:spcAft>
                <a:spcPts val="600"/>
              </a:spcAft>
              <a:buNone/>
            </a:pPr>
            <a:r>
              <a:rPr lang="en-US" b="1" dirty="0"/>
              <a:t>Professor Manuel Bagues</a:t>
            </a:r>
          </a:p>
          <a:p>
            <a:pPr marL="0" indent="0" algn="ctr">
              <a:spcAft>
                <a:spcPts val="600"/>
              </a:spcAft>
              <a:buNone/>
            </a:pPr>
            <a:r>
              <a:rPr lang="en-US" dirty="0"/>
              <a:t>Director MRes/PhD Programme</a:t>
            </a:r>
          </a:p>
          <a:p>
            <a:pPr marL="0" indent="0" algn="ctr">
              <a:spcAft>
                <a:spcPts val="600"/>
              </a:spcAft>
              <a:buNone/>
            </a:pPr>
            <a:r>
              <a:rPr lang="en-US" dirty="0">
                <a:hlinkClick r:id="rId2"/>
              </a:rPr>
              <a:t>Manuel.Bagues@Warwick.ac.uk</a:t>
            </a:r>
            <a:endParaRPr lang="en-US" dirty="0"/>
          </a:p>
          <a:p>
            <a:pPr marL="0" indent="0" algn="ctr">
              <a:spcAft>
                <a:spcPts val="600"/>
              </a:spcAft>
              <a:buNone/>
            </a:pPr>
            <a:r>
              <a:rPr lang="en-US" dirty="0"/>
              <a:t>Room S2.122</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3" name="Text Placeholder 2"/>
          <p:cNvSpPr>
            <a:spLocks noGrp="1"/>
          </p:cNvSpPr>
          <p:nvPr>
            <p:ph type="body" sz="quarter" idx="14"/>
          </p:nvPr>
        </p:nvSpPr>
        <p:spPr>
          <a:xfrm>
            <a:off x="316942" y="294741"/>
            <a:ext cx="4556715" cy="911125"/>
          </a:xfrm>
        </p:spPr>
        <p:txBody>
          <a:bodyPr>
            <a:normAutofit/>
          </a:bodyPr>
          <a:lstStyle/>
          <a:p>
            <a:r>
              <a:rPr lang="en-US" sz="4400" dirty="0"/>
              <a:t>Key Staff</a:t>
            </a:r>
          </a:p>
        </p:txBody>
      </p:sp>
      <p:pic>
        <p:nvPicPr>
          <p:cNvPr id="6" name="Picture Placeholder 5"/>
          <p:cNvPicPr>
            <a:picLocks noGrp="1"/>
          </p:cNvPicPr>
          <p:nvPr>
            <p:ph type="pic" sz="quarter" idx="10"/>
          </p:nvPr>
        </p:nvPicPr>
        <p:blipFill>
          <a:blip r:embed="rId3">
            <a:extLst>
              <a:ext uri="{28A0092B-C50C-407E-A947-70E740481C1C}">
                <a14:useLocalDpi xmlns:a14="http://schemas.microsoft.com/office/drawing/2010/main" val="0"/>
              </a:ext>
            </a:extLst>
          </a:blip>
          <a:srcRect l="15069" r="15069"/>
          <a:stretch>
            <a:fillRect/>
          </a:stretch>
        </p:blipFill>
        <p:spPr>
          <a:xfrm>
            <a:off x="835711" y="1097039"/>
            <a:ext cx="1836954" cy="2628000"/>
          </a:xfrm>
        </p:spPr>
      </p:pic>
      <p:pic>
        <p:nvPicPr>
          <p:cNvPr id="9" name="Picture Placeholder 5"/>
          <p:cNvPicPr>
            <a:picLocks noGrp="1"/>
          </p:cNvPicPr>
          <p:nvPr>
            <p:ph type="pic" sz="quarter" idx="10"/>
          </p:nvPr>
        </p:nvPicPr>
        <p:blipFill rotWithShape="1">
          <a:blip r:embed="rId4">
            <a:extLst>
              <a:ext uri="{28A0092B-C50C-407E-A947-70E740481C1C}">
                <a14:useLocalDpi xmlns:a14="http://schemas.microsoft.com/office/drawing/2010/main" val="0"/>
              </a:ext>
            </a:extLst>
          </a:blip>
          <a:srcRect l="14827" r="10651"/>
          <a:stretch/>
        </p:blipFill>
        <p:spPr>
          <a:xfrm>
            <a:off x="3514261" y="1097039"/>
            <a:ext cx="1958454" cy="2628000"/>
          </a:xfrm>
        </p:spPr>
      </p:pic>
      <p:sp>
        <p:nvSpPr>
          <p:cNvPr id="12" name="Text Placeholder 1"/>
          <p:cNvSpPr txBox="1">
            <a:spLocks/>
          </p:cNvSpPr>
          <p:nvPr/>
        </p:nvSpPr>
        <p:spPr>
          <a:xfrm>
            <a:off x="5943792" y="3917170"/>
            <a:ext cx="2874493" cy="986072"/>
          </a:xfrm>
          <a:prstGeom prst="rect">
            <a:avLst/>
          </a:prstGeom>
        </p:spPr>
        <p:txBody>
          <a:bodyPr vert="horz" lIns="91440" tIns="45720" rIns="91440" bIns="45720" rtlCol="0">
            <a:normAutofit fontScale="77500" lnSpcReduction="20000"/>
          </a:bodyPr>
          <a:lstStyle>
            <a:lvl1pPr marL="228594" marR="0" indent="-228594" algn="l" defTabSz="914377" rtl="0" eaLnBrk="1" fontAlgn="auto" latinLnBrk="0" hangingPunct="1">
              <a:lnSpc>
                <a:spcPct val="100000"/>
              </a:lnSpc>
              <a:spcBef>
                <a:spcPts val="0"/>
              </a:spcBef>
              <a:spcAft>
                <a:spcPts val="1600"/>
              </a:spcAft>
              <a:buClr>
                <a:srgbClr val="00B2DD"/>
              </a:buClr>
              <a:buSzPct val="120000"/>
              <a:buFont typeface="Arial" charset="0"/>
              <a:buChar char="•"/>
              <a:tabLst/>
              <a:defRPr sz="1600" b="0" i="0" kern="1200" baseline="0">
                <a:solidFill>
                  <a:schemeClr val="tx1"/>
                </a:solidFill>
                <a:latin typeface="+mn-lt"/>
                <a:ea typeface="Avenir Next" charset="0"/>
                <a:cs typeface="Avenir Next"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1" i="0" kern="1200">
                <a:solidFill>
                  <a:schemeClr val="tx1"/>
                </a:solidFill>
                <a:latin typeface="Avenir Next Demi Bold" charset="0"/>
                <a:ea typeface="Avenir Next Demi Bold" charset="0"/>
                <a:cs typeface="Avenir Next Demi Bold"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1" i="0" kern="1200">
                <a:solidFill>
                  <a:schemeClr val="tx1"/>
                </a:solidFill>
                <a:latin typeface="Avenir Next Demi Bold" charset="0"/>
                <a:ea typeface="Avenir Next Demi Bold" charset="0"/>
                <a:cs typeface="Avenir Next Demi Bold"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600"/>
              </a:spcAft>
              <a:buFont typeface="Arial" charset="0"/>
              <a:buNone/>
            </a:pPr>
            <a:r>
              <a:rPr lang="en-US" b="1" dirty="0"/>
              <a:t>Natalie Deven</a:t>
            </a:r>
          </a:p>
          <a:p>
            <a:pPr marL="0" indent="0" algn="ctr">
              <a:spcAft>
                <a:spcPts val="600"/>
              </a:spcAft>
              <a:buFont typeface="Arial" charset="0"/>
              <a:buNone/>
            </a:pPr>
            <a:r>
              <a:rPr lang="en-US" dirty="0"/>
              <a:t>Programmes Officer (PGR)</a:t>
            </a:r>
          </a:p>
          <a:p>
            <a:pPr marL="0" indent="0" algn="ctr">
              <a:spcAft>
                <a:spcPts val="600"/>
              </a:spcAft>
              <a:buFont typeface="Arial" charset="0"/>
              <a:buNone/>
            </a:pPr>
            <a:r>
              <a:rPr lang="en-US" dirty="0">
                <a:hlinkClick r:id="rId5"/>
              </a:rPr>
              <a:t>N.S.Deven@warwick.ac.uk</a:t>
            </a:r>
            <a:endParaRPr lang="en-US" dirty="0"/>
          </a:p>
          <a:p>
            <a:pPr marL="0" indent="0" algn="ctr">
              <a:spcAft>
                <a:spcPts val="600"/>
              </a:spcAft>
              <a:buFont typeface="Arial" charset="0"/>
              <a:buNone/>
            </a:pPr>
            <a:r>
              <a:rPr lang="en-US" dirty="0"/>
              <a:t>Room S1.132 (moving to S2.138)</a:t>
            </a:r>
            <a:endParaRPr lang="en-US" dirty="0">
              <a:solidFill>
                <a:srgbClr val="FF0000"/>
              </a:solidFill>
            </a:endParaRPr>
          </a:p>
          <a:p>
            <a:pPr marL="0" indent="0">
              <a:buFont typeface="Arial" charset="0"/>
              <a:buNone/>
            </a:pPr>
            <a:endParaRPr lang="en-US" dirty="0"/>
          </a:p>
          <a:p>
            <a:pPr marL="0" indent="0">
              <a:buFont typeface="Arial" charset="0"/>
              <a:buNone/>
            </a:pPr>
            <a:endParaRPr lang="en-US" dirty="0"/>
          </a:p>
          <a:p>
            <a:pPr marL="0" indent="0">
              <a:buFont typeface="Arial" charset="0"/>
              <a:buNone/>
            </a:pPr>
            <a:endParaRPr lang="en-US" dirty="0"/>
          </a:p>
          <a:p>
            <a:pPr marL="0" indent="0">
              <a:buFont typeface="Arial" charset="0"/>
              <a:buNone/>
            </a:pPr>
            <a:endParaRPr lang="en-US" dirty="0"/>
          </a:p>
        </p:txBody>
      </p:sp>
      <p:pic>
        <p:nvPicPr>
          <p:cNvPr id="13" name="Picture Placeholder 5"/>
          <p:cNvPicPr>
            <a:picLocks noGrp="1" noChangeAspect="1"/>
          </p:cNvPicPr>
          <p:nvPr>
            <p:ph type="pic" sz="quarter" idx="10"/>
          </p:nvPr>
        </p:nvPicPr>
        <p:blipFill rotWithShape="1">
          <a:blip r:embed="rId6">
            <a:extLst>
              <a:ext uri="{28A0092B-C50C-407E-A947-70E740481C1C}">
                <a14:useLocalDpi xmlns:a14="http://schemas.microsoft.com/office/drawing/2010/main" val="0"/>
              </a:ext>
            </a:extLst>
          </a:blip>
          <a:srcRect l="12400" r="7254"/>
          <a:stretch/>
        </p:blipFill>
        <p:spPr>
          <a:xfrm>
            <a:off x="6338701" y="1097039"/>
            <a:ext cx="2111498" cy="2628000"/>
          </a:xfrm>
        </p:spPr>
      </p:pic>
      <p:sp>
        <p:nvSpPr>
          <p:cNvPr id="14" name="Text Placeholder 1"/>
          <p:cNvSpPr txBox="1">
            <a:spLocks/>
          </p:cNvSpPr>
          <p:nvPr/>
        </p:nvSpPr>
        <p:spPr>
          <a:xfrm>
            <a:off x="3008947" y="3917170"/>
            <a:ext cx="2874493" cy="986072"/>
          </a:xfrm>
          <a:prstGeom prst="rect">
            <a:avLst/>
          </a:prstGeom>
        </p:spPr>
        <p:txBody>
          <a:bodyPr vert="horz" lIns="91440" tIns="45720" rIns="91440" bIns="45720" rtlCol="0">
            <a:normAutofit fontScale="77500" lnSpcReduction="20000"/>
          </a:bodyPr>
          <a:lstStyle>
            <a:lvl1pPr marL="228594" marR="0" indent="-228594" algn="l" defTabSz="914377" rtl="0" eaLnBrk="1" fontAlgn="auto" latinLnBrk="0" hangingPunct="1">
              <a:lnSpc>
                <a:spcPct val="100000"/>
              </a:lnSpc>
              <a:spcBef>
                <a:spcPts val="0"/>
              </a:spcBef>
              <a:spcAft>
                <a:spcPts val="1600"/>
              </a:spcAft>
              <a:buClr>
                <a:srgbClr val="00B2DD"/>
              </a:buClr>
              <a:buSzPct val="120000"/>
              <a:buFont typeface="Arial" charset="0"/>
              <a:buChar char="•"/>
              <a:tabLst/>
              <a:defRPr sz="1600" b="0" i="0" kern="1200" baseline="0">
                <a:solidFill>
                  <a:schemeClr val="tx1"/>
                </a:solidFill>
                <a:latin typeface="+mn-lt"/>
                <a:ea typeface="Avenir Next" charset="0"/>
                <a:cs typeface="Avenir Next"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1" i="0" kern="1200">
                <a:solidFill>
                  <a:schemeClr val="tx1"/>
                </a:solidFill>
                <a:latin typeface="Avenir Next Demi Bold" charset="0"/>
                <a:ea typeface="Avenir Next Demi Bold" charset="0"/>
                <a:cs typeface="Avenir Next Demi Bold"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1" i="0" kern="1200">
                <a:solidFill>
                  <a:schemeClr val="tx1"/>
                </a:solidFill>
                <a:latin typeface="Avenir Next Demi Bold" charset="0"/>
                <a:ea typeface="Avenir Next Demi Bold" charset="0"/>
                <a:cs typeface="Avenir Next Demi Bold"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600"/>
              </a:spcAft>
              <a:buFont typeface="Arial" charset="0"/>
              <a:buNone/>
            </a:pPr>
            <a:r>
              <a:rPr lang="en-US" b="1" dirty="0"/>
              <a:t>Professor Pablo Beker</a:t>
            </a:r>
          </a:p>
          <a:p>
            <a:pPr marL="0" indent="0" algn="ctr">
              <a:spcAft>
                <a:spcPts val="600"/>
              </a:spcAft>
              <a:buFont typeface="Arial" charset="0"/>
              <a:buNone/>
            </a:pPr>
            <a:r>
              <a:rPr lang="en-US" dirty="0"/>
              <a:t>Deputy Director MRes/PhD Programme</a:t>
            </a:r>
          </a:p>
          <a:p>
            <a:pPr marL="0" indent="0" algn="ctr">
              <a:spcAft>
                <a:spcPts val="600"/>
              </a:spcAft>
              <a:buFont typeface="Arial" charset="0"/>
              <a:buNone/>
            </a:pPr>
            <a:r>
              <a:rPr lang="en-US" dirty="0">
                <a:hlinkClick r:id="rId2"/>
              </a:rPr>
              <a:t>Manuel.Bagues@Warwick.ac.uk</a:t>
            </a:r>
            <a:endParaRPr lang="en-US" dirty="0"/>
          </a:p>
          <a:p>
            <a:pPr marL="0" indent="0" algn="ctr">
              <a:spcAft>
                <a:spcPts val="600"/>
              </a:spcAft>
              <a:buFont typeface="Arial" charset="0"/>
              <a:buNone/>
            </a:pPr>
            <a:r>
              <a:rPr lang="en-US" dirty="0"/>
              <a:t>Room S2.93</a:t>
            </a:r>
          </a:p>
          <a:p>
            <a:pPr marL="0" indent="0">
              <a:buFont typeface="Arial" charset="0"/>
              <a:buNone/>
            </a:pPr>
            <a:endParaRPr lang="en-US" dirty="0"/>
          </a:p>
          <a:p>
            <a:pPr marL="0" indent="0">
              <a:buFont typeface="Arial" charset="0"/>
              <a:buNone/>
            </a:pPr>
            <a:endParaRPr lang="en-US" dirty="0"/>
          </a:p>
          <a:p>
            <a:pPr marL="0" indent="0">
              <a:buFont typeface="Arial" charset="0"/>
              <a:buNone/>
            </a:pPr>
            <a:endParaRPr lang="en-US" dirty="0"/>
          </a:p>
          <a:p>
            <a:pPr marL="0" indent="0">
              <a:buFont typeface="Arial" charset="0"/>
              <a:buNone/>
            </a:pPr>
            <a:endParaRPr lang="en-US" dirty="0"/>
          </a:p>
        </p:txBody>
      </p:sp>
      <p:sp>
        <p:nvSpPr>
          <p:cNvPr id="15" name="Text Placeholder 1"/>
          <p:cNvSpPr txBox="1">
            <a:spLocks/>
          </p:cNvSpPr>
          <p:nvPr/>
        </p:nvSpPr>
        <p:spPr>
          <a:xfrm>
            <a:off x="8878637" y="3917170"/>
            <a:ext cx="2874493" cy="986072"/>
          </a:xfrm>
          <a:prstGeom prst="rect">
            <a:avLst/>
          </a:prstGeom>
        </p:spPr>
        <p:txBody>
          <a:bodyPr vert="horz" lIns="91440" tIns="45720" rIns="91440" bIns="45720" rtlCol="0">
            <a:normAutofit fontScale="77500" lnSpcReduction="20000"/>
          </a:bodyPr>
          <a:lstStyle>
            <a:lvl1pPr marL="228594" marR="0" indent="-228594" algn="l" defTabSz="914377" rtl="0" eaLnBrk="1" fontAlgn="auto" latinLnBrk="0" hangingPunct="1">
              <a:lnSpc>
                <a:spcPct val="100000"/>
              </a:lnSpc>
              <a:spcBef>
                <a:spcPts val="0"/>
              </a:spcBef>
              <a:spcAft>
                <a:spcPts val="1600"/>
              </a:spcAft>
              <a:buClr>
                <a:srgbClr val="00B2DD"/>
              </a:buClr>
              <a:buSzPct val="120000"/>
              <a:buFont typeface="Arial" charset="0"/>
              <a:buChar char="•"/>
              <a:tabLst/>
              <a:defRPr sz="1600" b="0" i="0" kern="1200" baseline="0">
                <a:solidFill>
                  <a:schemeClr val="tx1"/>
                </a:solidFill>
                <a:latin typeface="+mn-lt"/>
                <a:ea typeface="Avenir Next" charset="0"/>
                <a:cs typeface="Avenir Next"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1" i="0" kern="1200">
                <a:solidFill>
                  <a:schemeClr val="tx1"/>
                </a:solidFill>
                <a:latin typeface="Avenir Next Demi Bold" charset="0"/>
                <a:ea typeface="Avenir Next Demi Bold" charset="0"/>
                <a:cs typeface="Avenir Next Demi Bold"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1" i="0" kern="1200">
                <a:solidFill>
                  <a:schemeClr val="tx1"/>
                </a:solidFill>
                <a:latin typeface="Avenir Next Demi Bold" charset="0"/>
                <a:ea typeface="Avenir Next Demi Bold" charset="0"/>
                <a:cs typeface="Avenir Next Demi Bold"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600"/>
              </a:spcAft>
              <a:buFont typeface="Arial" charset="0"/>
              <a:buNone/>
            </a:pPr>
            <a:r>
              <a:rPr lang="en-US" b="1" dirty="0"/>
              <a:t>Margaret Nash</a:t>
            </a:r>
          </a:p>
          <a:p>
            <a:pPr marL="0" indent="0" algn="ctr">
              <a:spcAft>
                <a:spcPts val="600"/>
              </a:spcAft>
              <a:buFont typeface="Arial" charset="0"/>
              <a:buNone/>
            </a:pPr>
            <a:r>
              <a:rPr lang="en-US" dirty="0"/>
              <a:t>Research Administration Assistant</a:t>
            </a:r>
          </a:p>
          <a:p>
            <a:pPr marL="0" indent="0" algn="ctr">
              <a:spcAft>
                <a:spcPts val="600"/>
              </a:spcAft>
              <a:buFont typeface="Arial" charset="0"/>
              <a:buNone/>
            </a:pPr>
            <a:r>
              <a:rPr lang="en-US" dirty="0">
                <a:hlinkClick r:id="rId7"/>
              </a:rPr>
              <a:t>m.j.nash@Warwick.ac.uk</a:t>
            </a:r>
            <a:endParaRPr lang="en-US" dirty="0"/>
          </a:p>
          <a:p>
            <a:pPr marL="0" indent="0" algn="ctr">
              <a:spcAft>
                <a:spcPts val="600"/>
              </a:spcAft>
              <a:buFont typeface="Arial" charset="0"/>
              <a:buNone/>
            </a:pPr>
            <a:r>
              <a:rPr lang="en-US" dirty="0"/>
              <a:t>Room S2.136</a:t>
            </a:r>
          </a:p>
          <a:p>
            <a:pPr marL="0" indent="0">
              <a:buFont typeface="Arial" charset="0"/>
              <a:buNone/>
            </a:pPr>
            <a:endParaRPr lang="en-US" dirty="0"/>
          </a:p>
          <a:p>
            <a:pPr marL="0" indent="0">
              <a:buFont typeface="Arial" charset="0"/>
              <a:buNone/>
            </a:pPr>
            <a:endParaRPr lang="en-US" dirty="0"/>
          </a:p>
          <a:p>
            <a:pPr marL="0" indent="0">
              <a:buFont typeface="Arial" charset="0"/>
              <a:buNone/>
            </a:pPr>
            <a:endParaRPr lang="en-US" dirty="0"/>
          </a:p>
          <a:p>
            <a:pPr marL="0" indent="0">
              <a:buFont typeface="Arial" charset="0"/>
              <a:buNone/>
            </a:pPr>
            <a:endParaRPr lang="en-US" dirty="0"/>
          </a:p>
        </p:txBody>
      </p:sp>
      <p:pic>
        <p:nvPicPr>
          <p:cNvPr id="16" name="Picture Placeholder 5"/>
          <p:cNvPicPr>
            <a:picLocks noGrp="1" noChangeAspect="1"/>
          </p:cNvPicPr>
          <p:nvPr>
            <p:ph type="pic" sz="quarter" idx="10"/>
          </p:nvPr>
        </p:nvPicPr>
        <p:blipFill rotWithShape="1">
          <a:blip r:embed="rId8">
            <a:extLst>
              <a:ext uri="{28A0092B-C50C-407E-A947-70E740481C1C}">
                <a14:useLocalDpi xmlns:a14="http://schemas.microsoft.com/office/drawing/2010/main" val="0"/>
              </a:ext>
            </a:extLst>
          </a:blip>
          <a:srcRect l="11309" r="12610"/>
          <a:stretch/>
        </p:blipFill>
        <p:spPr>
          <a:xfrm>
            <a:off x="9316185" y="1097039"/>
            <a:ext cx="1999397" cy="2628000"/>
          </a:xfrm>
        </p:spPr>
      </p:pic>
    </p:spTree>
    <p:extLst>
      <p:ext uri="{BB962C8B-B14F-4D97-AF65-F5344CB8AC3E}">
        <p14:creationId xmlns:p14="http://schemas.microsoft.com/office/powerpoint/2010/main" val="1395757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lgn="ctr">
              <a:buNone/>
            </a:pPr>
            <a:r>
              <a:rPr lang="en-GB" dirty="0"/>
              <a:t>Professor Manuel Bagues</a:t>
            </a:r>
          </a:p>
          <a:p>
            <a:pPr marL="0" indent="0" algn="ctr">
              <a:buNone/>
            </a:pPr>
            <a:r>
              <a:rPr lang="en-GB" dirty="0"/>
              <a:t>Director of MRes/ PhD</a:t>
            </a:r>
          </a:p>
          <a:p>
            <a:pPr marL="0" indent="0" algn="ctr">
              <a:buNone/>
            </a:pPr>
            <a:r>
              <a:rPr lang="en-GB" dirty="0"/>
              <a:t>Room s2.122</a:t>
            </a:r>
          </a:p>
          <a:p>
            <a:pPr marL="0" indent="0" algn="ctr">
              <a:buNone/>
            </a:pPr>
            <a:r>
              <a:rPr lang="en-GB" dirty="0">
                <a:hlinkClick r:id="rId2"/>
              </a:rPr>
              <a:t>Manuel.Bagues@warwick.ac.uk</a:t>
            </a:r>
            <a:r>
              <a:rPr lang="en-GB" dirty="0"/>
              <a:t>  </a:t>
            </a:r>
          </a:p>
          <a:p>
            <a:pPr marL="0" indent="0" algn="ctr">
              <a:buNone/>
            </a:pPr>
            <a:endParaRPr lang="en-GB" dirty="0"/>
          </a:p>
          <a:p>
            <a:pPr marL="0" indent="0" algn="ctr">
              <a:buNone/>
            </a:pPr>
            <a:r>
              <a:rPr lang="en-GB" dirty="0"/>
              <a:t>Advice and feedback hours: By appointment</a:t>
            </a:r>
          </a:p>
        </p:txBody>
      </p:sp>
    </p:spTree>
    <p:extLst>
      <p:ext uri="{BB962C8B-B14F-4D97-AF65-F5344CB8AC3E}">
        <p14:creationId xmlns:p14="http://schemas.microsoft.com/office/powerpoint/2010/main" val="2512418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4000" i="1" dirty="0"/>
              <a:t>Welcome - update on departmental procedures</a:t>
            </a:r>
          </a:p>
        </p:txBody>
      </p:sp>
      <p:sp>
        <p:nvSpPr>
          <p:cNvPr id="5" name="Content Placeholder 4"/>
          <p:cNvSpPr>
            <a:spLocks noGrp="1"/>
          </p:cNvSpPr>
          <p:nvPr>
            <p:ph idx="1"/>
          </p:nvPr>
        </p:nvSpPr>
        <p:spPr/>
        <p:txBody>
          <a:bodyPr>
            <a:normAutofit fontScale="92500" lnSpcReduction="10000"/>
          </a:bodyPr>
          <a:lstStyle/>
          <a:p>
            <a:r>
              <a:rPr lang="en-GB" dirty="0"/>
              <a:t>Encourage vaccinations</a:t>
            </a:r>
          </a:p>
          <a:p>
            <a:r>
              <a:rPr lang="en-GB" dirty="0"/>
              <a:t>Twice weekly lateral flow tests</a:t>
            </a:r>
          </a:p>
          <a:p>
            <a:endParaRPr lang="en-GB" dirty="0"/>
          </a:p>
          <a:p>
            <a:r>
              <a:rPr lang="en-GB" dirty="0"/>
              <a:t>Face coverings</a:t>
            </a:r>
          </a:p>
          <a:p>
            <a:pPr lvl="1"/>
            <a:r>
              <a:rPr lang="en-GB" dirty="0"/>
              <a:t>when moving around buildings</a:t>
            </a:r>
          </a:p>
          <a:p>
            <a:pPr lvl="1"/>
            <a:r>
              <a:rPr lang="en-GB" dirty="0"/>
              <a:t>‘strongly encouraged’ in teaching rooms</a:t>
            </a:r>
          </a:p>
          <a:p>
            <a:pPr lvl="1"/>
            <a:r>
              <a:rPr lang="en-GB" dirty="0"/>
              <a:t>can remove when seated in offices</a:t>
            </a:r>
          </a:p>
          <a:p>
            <a:pPr lvl="1"/>
            <a:endParaRPr lang="en-GB" dirty="0"/>
          </a:p>
          <a:p>
            <a:r>
              <a:rPr lang="en-GB" dirty="0"/>
              <a:t>Social distancing</a:t>
            </a:r>
          </a:p>
          <a:p>
            <a:pPr lvl="1"/>
            <a:r>
              <a:rPr lang="en-GB" dirty="0"/>
              <a:t>1.5m inside university buildings</a:t>
            </a:r>
          </a:p>
          <a:p>
            <a:pPr lvl="1"/>
            <a:r>
              <a:rPr lang="en-GB" dirty="0"/>
              <a:t>No restrictions in retail outlets</a:t>
            </a:r>
          </a:p>
          <a:p>
            <a:endParaRPr lang="en-GB" dirty="0"/>
          </a:p>
        </p:txBody>
      </p:sp>
    </p:spTree>
    <p:extLst>
      <p:ext uri="{BB962C8B-B14F-4D97-AF65-F5344CB8AC3E}">
        <p14:creationId xmlns:p14="http://schemas.microsoft.com/office/powerpoint/2010/main" val="2671024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Dissertation</a:t>
            </a:r>
          </a:p>
        </p:txBody>
      </p:sp>
      <p:sp>
        <p:nvSpPr>
          <p:cNvPr id="3" name="Content Placeholder 2"/>
          <p:cNvSpPr>
            <a:spLocks noGrp="1"/>
          </p:cNvSpPr>
          <p:nvPr>
            <p:ph idx="1"/>
          </p:nvPr>
        </p:nvSpPr>
        <p:spPr>
          <a:xfrm>
            <a:off x="838200" y="1825624"/>
            <a:ext cx="10515600" cy="4810763"/>
          </a:xfrm>
        </p:spPr>
        <p:txBody>
          <a:bodyPr>
            <a:normAutofit fontScale="92500" lnSpcReduction="20000"/>
          </a:bodyPr>
          <a:lstStyle/>
          <a:p>
            <a:r>
              <a:rPr lang="en-GB" dirty="0"/>
              <a:t>Progression to dissertation not automatic</a:t>
            </a:r>
          </a:p>
          <a:p>
            <a:r>
              <a:rPr lang="en-GB" dirty="0"/>
              <a:t>How to get started:</a:t>
            </a:r>
          </a:p>
          <a:p>
            <a:pPr lvl="1"/>
            <a:r>
              <a:rPr lang="en-GB" dirty="0"/>
              <a:t>Many modules require research proposals</a:t>
            </a:r>
          </a:p>
          <a:p>
            <a:pPr lvl="1"/>
            <a:r>
              <a:rPr lang="en-GB" dirty="0"/>
              <a:t>Be pro-active: contact faculty members with related research interests</a:t>
            </a:r>
          </a:p>
          <a:p>
            <a:pPr lvl="1"/>
            <a:r>
              <a:rPr lang="en-GB" dirty="0"/>
              <a:t>Start writing beginning of term 3 (latest)</a:t>
            </a:r>
          </a:p>
          <a:p>
            <a:r>
              <a:rPr lang="en-GB" dirty="0"/>
              <a:t>Dissertation Guidance available (current student page)</a:t>
            </a:r>
          </a:p>
          <a:p>
            <a:r>
              <a:rPr lang="en-GB" dirty="0"/>
              <a:t>Supervision </a:t>
            </a:r>
          </a:p>
          <a:p>
            <a:r>
              <a:rPr lang="en-GB" dirty="0"/>
              <a:t>Ethical Approval for student led research</a:t>
            </a:r>
          </a:p>
          <a:p>
            <a:r>
              <a:rPr lang="en-GB" dirty="0">
                <a:hlinkClick r:id="rId3"/>
              </a:rPr>
              <a:t>https://warwick.ac.uk/services/skills/pgr/elearning/</a:t>
            </a:r>
            <a:r>
              <a:rPr lang="en-GB" dirty="0"/>
              <a:t> </a:t>
            </a:r>
          </a:p>
          <a:p>
            <a:r>
              <a:rPr lang="en-GB" dirty="0"/>
              <a:t>Roadmap:</a:t>
            </a:r>
          </a:p>
          <a:p>
            <a:pPr lvl="1"/>
            <a:r>
              <a:rPr lang="en-GB" dirty="0"/>
              <a:t>Presentation proposal in mid-June</a:t>
            </a:r>
          </a:p>
          <a:p>
            <a:pPr lvl="1"/>
            <a:r>
              <a:rPr lang="en-GB" dirty="0"/>
              <a:t>Submission early September (extension to following March)</a:t>
            </a:r>
          </a:p>
          <a:p>
            <a:pPr lvl="1"/>
            <a:r>
              <a:rPr lang="en-GB" dirty="0"/>
              <a:t>Dissertation presentation mid-September</a:t>
            </a:r>
          </a:p>
          <a:p>
            <a:endParaRPr lang="en-GB" dirty="0"/>
          </a:p>
        </p:txBody>
      </p:sp>
    </p:spTree>
    <p:extLst>
      <p:ext uri="{BB962C8B-B14F-4D97-AF65-F5344CB8AC3E}">
        <p14:creationId xmlns:p14="http://schemas.microsoft.com/office/powerpoint/2010/main" val="452899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Progression to PhD</a:t>
            </a:r>
          </a:p>
        </p:txBody>
      </p:sp>
      <p:sp>
        <p:nvSpPr>
          <p:cNvPr id="3" name="Content Placeholder 2"/>
          <p:cNvSpPr>
            <a:spLocks noGrp="1"/>
          </p:cNvSpPr>
          <p:nvPr>
            <p:ph idx="1"/>
          </p:nvPr>
        </p:nvSpPr>
        <p:spPr/>
        <p:txBody>
          <a:bodyPr>
            <a:normAutofit/>
          </a:bodyPr>
          <a:lstStyle/>
          <a:p>
            <a:r>
              <a:rPr lang="en-GB" dirty="0"/>
              <a:t>Progression to PhD not automatic</a:t>
            </a:r>
          </a:p>
          <a:p>
            <a:pPr lvl="1"/>
            <a:r>
              <a:rPr lang="en-US" dirty="0"/>
              <a:t>Achieve an average of 65% (over all taught modules in year 1 and 2);</a:t>
            </a:r>
            <a:endParaRPr lang="en-GB" dirty="0"/>
          </a:p>
          <a:p>
            <a:pPr lvl="1"/>
            <a:r>
              <a:rPr lang="en-US" dirty="0"/>
              <a:t>Demonstrate strong performance in the core modules (i.e. an average of not less than 60%); and </a:t>
            </a:r>
          </a:p>
          <a:p>
            <a:pPr lvl="1"/>
            <a:r>
              <a:rPr lang="en-US" dirty="0"/>
              <a:t>Achieve a mark of at least 65% in the dissertation. </a:t>
            </a:r>
          </a:p>
          <a:p>
            <a:pPr lvl="1"/>
            <a:endParaRPr lang="en-US" dirty="0"/>
          </a:p>
          <a:p>
            <a:r>
              <a:rPr lang="en-US" dirty="0"/>
              <a:t>If you do not expect to satisfy these requirements please let me know</a:t>
            </a:r>
            <a:endParaRPr lang="en-GB" dirty="0"/>
          </a:p>
          <a:p>
            <a:endParaRPr lang="en-GB" dirty="0"/>
          </a:p>
        </p:txBody>
      </p:sp>
    </p:spTree>
    <p:extLst>
      <p:ext uri="{BB962C8B-B14F-4D97-AF65-F5344CB8AC3E}">
        <p14:creationId xmlns:p14="http://schemas.microsoft.com/office/powerpoint/2010/main" val="3636562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Scholarships</a:t>
            </a:r>
          </a:p>
        </p:txBody>
      </p:sp>
      <p:sp>
        <p:nvSpPr>
          <p:cNvPr id="3" name="Content Placeholder 2"/>
          <p:cNvSpPr>
            <a:spLocks noGrp="1"/>
          </p:cNvSpPr>
          <p:nvPr>
            <p:ph idx="1"/>
          </p:nvPr>
        </p:nvSpPr>
        <p:spPr/>
        <p:txBody>
          <a:bodyPr>
            <a:normAutofit/>
          </a:bodyPr>
          <a:lstStyle/>
          <a:p>
            <a:r>
              <a:rPr lang="en-GB" dirty="0"/>
              <a:t>ESRC (deadline for Oct 2022 entry is January 2022).</a:t>
            </a:r>
          </a:p>
          <a:p>
            <a:endParaRPr lang="en-GB" dirty="0"/>
          </a:p>
          <a:p>
            <a:r>
              <a:rPr lang="en-GB" dirty="0"/>
              <a:t>Chancellors International Scholarship (30 available deadline Jan 22)</a:t>
            </a:r>
          </a:p>
          <a:p>
            <a:pPr marL="0" indent="0">
              <a:buNone/>
            </a:pPr>
            <a:endParaRPr lang="en-GB" dirty="0"/>
          </a:p>
          <a:p>
            <a:r>
              <a:rPr lang="en-GB" dirty="0" err="1"/>
              <a:t>Skeoch</a:t>
            </a:r>
            <a:r>
              <a:rPr lang="en-GB" dirty="0"/>
              <a:t> Scholarships (2 for 2022 entry)</a:t>
            </a:r>
          </a:p>
          <a:p>
            <a:pPr marL="0" indent="0">
              <a:buNone/>
            </a:pPr>
            <a:endParaRPr lang="en-GB" dirty="0"/>
          </a:p>
          <a:p>
            <a:r>
              <a:rPr lang="en-GB" dirty="0"/>
              <a:t>Other funding opportunities on </a:t>
            </a:r>
            <a:r>
              <a:rPr lang="en-GB" dirty="0">
                <a:hlinkClick r:id="rId2"/>
              </a:rPr>
              <a:t>Doctoral College</a:t>
            </a:r>
            <a:r>
              <a:rPr lang="en-GB" dirty="0"/>
              <a:t> web pages.</a:t>
            </a:r>
          </a:p>
        </p:txBody>
      </p:sp>
    </p:spTree>
    <p:extLst>
      <p:ext uri="{BB962C8B-B14F-4D97-AF65-F5344CB8AC3E}">
        <p14:creationId xmlns:p14="http://schemas.microsoft.com/office/powerpoint/2010/main" val="3911077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Opportunities</a:t>
            </a:r>
          </a:p>
        </p:txBody>
      </p:sp>
      <p:sp>
        <p:nvSpPr>
          <p:cNvPr id="3" name="Content Placeholder 2"/>
          <p:cNvSpPr>
            <a:spLocks noGrp="1"/>
          </p:cNvSpPr>
          <p:nvPr>
            <p:ph idx="1"/>
          </p:nvPr>
        </p:nvSpPr>
        <p:spPr/>
        <p:txBody>
          <a:bodyPr>
            <a:normAutofit fontScale="92500" lnSpcReduction="10000"/>
          </a:bodyPr>
          <a:lstStyle/>
          <a:p>
            <a:r>
              <a:rPr lang="en-GB" dirty="0">
                <a:hlinkClick r:id="rId3"/>
              </a:rPr>
              <a:t>Graduate Teaching Assistants (warwick.ac.uk)</a:t>
            </a:r>
            <a:endParaRPr lang="en-GB" dirty="0"/>
          </a:p>
          <a:p>
            <a:pPr lvl="1"/>
            <a:r>
              <a:rPr lang="en-GB" dirty="0"/>
              <a:t>Delivery of UG classes, advice and feedback hours, exam marking</a:t>
            </a:r>
          </a:p>
          <a:p>
            <a:pPr lvl="1"/>
            <a:r>
              <a:rPr lang="en-GB" dirty="0"/>
              <a:t>Training provided</a:t>
            </a:r>
          </a:p>
          <a:p>
            <a:pPr lvl="1"/>
            <a:r>
              <a:rPr lang="en-GB" dirty="0"/>
              <a:t>In person delivery with some online teaching for students who cannot travel</a:t>
            </a:r>
          </a:p>
          <a:p>
            <a:pPr lvl="1"/>
            <a:r>
              <a:rPr lang="en-GB" dirty="0"/>
              <a:t>Strict 20h rule for those on a ‘Student Route’ visa </a:t>
            </a:r>
            <a:r>
              <a:rPr lang="en-GB" sz="2400" dirty="0"/>
              <a:t>(previously called Tier 4)</a:t>
            </a:r>
          </a:p>
          <a:p>
            <a:pPr lvl="1"/>
            <a:r>
              <a:rPr lang="en-GB" dirty="0"/>
              <a:t>Room available for ‘advice and feedback hours’</a:t>
            </a:r>
            <a:endParaRPr lang="en-GB" sz="1800" dirty="0"/>
          </a:p>
          <a:p>
            <a:endParaRPr lang="en-GB" dirty="0">
              <a:highlight>
                <a:srgbClr val="FFFF00"/>
              </a:highlight>
            </a:endParaRPr>
          </a:p>
          <a:p>
            <a:endParaRPr lang="en-GB" dirty="0">
              <a:highlight>
                <a:srgbClr val="FFFF00"/>
              </a:highlight>
            </a:endParaRPr>
          </a:p>
          <a:p>
            <a:r>
              <a:rPr lang="en-GB" dirty="0">
                <a:highlight>
                  <a:srgbClr val="FFFF00"/>
                </a:highlight>
              </a:rPr>
              <a:t>Department private tutoring policy</a:t>
            </a:r>
          </a:p>
          <a:p>
            <a:pPr marL="0" indent="0">
              <a:buNone/>
            </a:pPr>
            <a:r>
              <a:rPr lang="en-GB" sz="2400" dirty="0">
                <a:highlight>
                  <a:srgbClr val="FFFF00"/>
                </a:highlight>
                <a:hlinkClick r:id="rId4"/>
              </a:rPr>
              <a:t>https://warwick.ac.uk/fac/soc/economics/current/ug/handbook/support-and-personal-development#private-tutoring-policy</a:t>
            </a:r>
            <a:endParaRPr lang="en-GB" sz="2400" dirty="0">
              <a:highlight>
                <a:srgbClr val="FFFF00"/>
              </a:highlight>
            </a:endParaRPr>
          </a:p>
          <a:p>
            <a:endParaRPr lang="en-GB" dirty="0"/>
          </a:p>
        </p:txBody>
      </p:sp>
    </p:spTree>
    <p:extLst>
      <p:ext uri="{BB962C8B-B14F-4D97-AF65-F5344CB8AC3E}">
        <p14:creationId xmlns:p14="http://schemas.microsoft.com/office/powerpoint/2010/main" val="3148787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Plagiarism</a:t>
            </a:r>
          </a:p>
        </p:txBody>
      </p:sp>
      <p:sp>
        <p:nvSpPr>
          <p:cNvPr id="3" name="Content Placeholder 2"/>
          <p:cNvSpPr>
            <a:spLocks noGrp="1"/>
          </p:cNvSpPr>
          <p:nvPr>
            <p:ph idx="1"/>
          </p:nvPr>
        </p:nvSpPr>
        <p:spPr/>
        <p:txBody>
          <a:bodyPr>
            <a:normAutofit/>
          </a:bodyPr>
          <a:lstStyle/>
          <a:p>
            <a:pPr>
              <a:spcBef>
                <a:spcPts val="600"/>
              </a:spcBef>
              <a:buFont typeface="Arial" charset="0"/>
              <a:buChar char="•"/>
            </a:pPr>
            <a:r>
              <a:rPr lang="en-GB" altLang="en-US" sz="3200" dirty="0"/>
              <a:t>Assignments and dissertations will be checked through Turnitin plagiarism software</a:t>
            </a:r>
            <a:r>
              <a:rPr lang="en-GB" altLang="en-US" sz="3200" dirty="0">
                <a:solidFill>
                  <a:srgbClr val="002060"/>
                </a:solidFill>
              </a:rPr>
              <a:t>. </a:t>
            </a:r>
          </a:p>
          <a:p>
            <a:pPr>
              <a:spcBef>
                <a:spcPts val="600"/>
              </a:spcBef>
              <a:buFont typeface="Arial" charset="0"/>
              <a:buChar char="•"/>
            </a:pPr>
            <a:r>
              <a:rPr lang="en-GB" sz="3200" dirty="0"/>
              <a:t>Examples of plagiarism are included in the handbook</a:t>
            </a:r>
          </a:p>
          <a:p>
            <a:pPr>
              <a:spcBef>
                <a:spcPts val="600"/>
              </a:spcBef>
              <a:buFont typeface="Arial" charset="0"/>
              <a:buChar char="•"/>
            </a:pPr>
            <a:r>
              <a:rPr lang="en-GB" altLang="en-US" sz="3200" dirty="0"/>
              <a:t>Penalties are severe for plagiarism, collusion and other forms of cheating (e.g. cheating in tests or exams) </a:t>
            </a:r>
          </a:p>
          <a:p>
            <a:pPr>
              <a:spcBef>
                <a:spcPts val="600"/>
              </a:spcBef>
              <a:buFont typeface="Arial" charset="0"/>
              <a:buChar char="•"/>
            </a:pPr>
            <a:r>
              <a:rPr lang="en-GB" altLang="en-US" sz="3200" dirty="0" err="1"/>
              <a:t>PlagiarWise</a:t>
            </a:r>
            <a:r>
              <a:rPr lang="en-GB" altLang="en-US" sz="3200" dirty="0"/>
              <a:t> online tutorial: </a:t>
            </a:r>
            <a:r>
              <a:rPr lang="en-GB" altLang="en-US" sz="3200" dirty="0">
                <a:solidFill>
                  <a:srgbClr val="002060"/>
                </a:solidFill>
                <a:hlinkClick r:id="rId3"/>
              </a:rPr>
              <a:t>https://moodle.warwick.ac.uk/course/view.php?id=24642</a:t>
            </a:r>
            <a:endParaRPr lang="en-GB" altLang="en-US" sz="3200" dirty="0">
              <a:solidFill>
                <a:srgbClr val="002060"/>
              </a:solidFill>
            </a:endParaRPr>
          </a:p>
          <a:p>
            <a:pPr>
              <a:spcBef>
                <a:spcPts val="600"/>
              </a:spcBef>
              <a:buFont typeface="Arial" charset="0"/>
              <a:buChar char="•"/>
            </a:pPr>
            <a:endParaRPr lang="en-GB" altLang="en-US" dirty="0">
              <a:solidFill>
                <a:srgbClr val="002060"/>
              </a:solidFill>
            </a:endParaRPr>
          </a:p>
        </p:txBody>
      </p:sp>
    </p:spTree>
    <p:extLst>
      <p:ext uri="{BB962C8B-B14F-4D97-AF65-F5344CB8AC3E}">
        <p14:creationId xmlns:p14="http://schemas.microsoft.com/office/powerpoint/2010/main" val="3871287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754</TotalTime>
  <Words>1405</Words>
  <Application>Microsoft Office PowerPoint</Application>
  <PresentationFormat>Widescreen</PresentationFormat>
  <Paragraphs>148</Paragraphs>
  <Slides>14</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Avenir Next Demi Bold</vt:lpstr>
      <vt:lpstr>Arial</vt:lpstr>
      <vt:lpstr>Calibri</vt:lpstr>
      <vt:lpstr>Calibri Light</vt:lpstr>
      <vt:lpstr>Office Theme</vt:lpstr>
      <vt:lpstr>MRes Year 2 Induction </vt:lpstr>
      <vt:lpstr>PowerPoint Presentation</vt:lpstr>
      <vt:lpstr>PowerPoint Presentation</vt:lpstr>
      <vt:lpstr>Welcome - update on departmental procedures</vt:lpstr>
      <vt:lpstr>Dissertation</vt:lpstr>
      <vt:lpstr>Progression to PhD</vt:lpstr>
      <vt:lpstr>Scholarships</vt:lpstr>
      <vt:lpstr>Teaching Opportunities</vt:lpstr>
      <vt:lpstr>Plagiarism</vt:lpstr>
      <vt:lpstr>Attendance </vt:lpstr>
      <vt:lpstr>Monitoring Points </vt:lpstr>
      <vt:lpstr>Departmental Seminar Series</vt:lpstr>
      <vt:lpstr>IT issues</vt:lpstr>
      <vt:lpstr>Any 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MRes Year 2 Induction</dc:title>
  <dc:creator>Heafey, Maryanne</dc:creator>
  <cp:lastModifiedBy>Ashley, Lucia</cp:lastModifiedBy>
  <cp:revision>15</cp:revision>
  <cp:lastPrinted>2021-10-03T23:38:41Z</cp:lastPrinted>
  <dcterms:created xsi:type="dcterms:W3CDTF">2020-10-04T11:54:55Z</dcterms:created>
  <dcterms:modified xsi:type="dcterms:W3CDTF">2021-10-12T09:05:58Z</dcterms:modified>
</cp:coreProperties>
</file>