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84" r:id="rId3"/>
    <p:sldId id="274" r:id="rId4"/>
    <p:sldId id="257" r:id="rId5"/>
    <p:sldId id="258" r:id="rId6"/>
    <p:sldId id="262" r:id="rId7"/>
    <p:sldId id="263" r:id="rId8"/>
    <p:sldId id="259" r:id="rId9"/>
    <p:sldId id="260" r:id="rId10"/>
    <p:sldId id="273" r:id="rId11"/>
    <p:sldId id="265" r:id="rId12"/>
    <p:sldId id="268" r:id="rId13"/>
    <p:sldId id="270" r:id="rId14"/>
    <p:sldId id="279" r:id="rId15"/>
    <p:sldId id="281" r:id="rId16"/>
    <p:sldId id="282" r:id="rId17"/>
    <p:sldId id="283" r:id="rId18"/>
    <p:sldId id="277" r:id="rId19"/>
    <p:sldId id="280" r:id="rId20"/>
    <p:sldId id="278" r:id="rId21"/>
  </p:sldIdLst>
  <p:sldSz cx="12192000" cy="685800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anne Curtis" initials="MC" lastIdx="0"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596" autoAdjust="0"/>
  </p:normalViewPr>
  <p:slideViewPr>
    <p:cSldViewPr snapToGrid="0">
      <p:cViewPr varScale="1">
        <p:scale>
          <a:sx n="89" d="100"/>
          <a:sy n="89" d="100"/>
        </p:scale>
        <p:origin x="1434"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1CA65E3-FF02-48BC-86A9-AEE53A8A65B5}"/>
              </a:ext>
            </a:extLst>
          </p:cNvPr>
          <p:cNvSpPr>
            <a:spLocks noGrp="1"/>
          </p:cNvSpPr>
          <p:nvPr>
            <p:ph type="hdr" sz="quarter"/>
          </p:nvPr>
        </p:nvSpPr>
        <p:spPr>
          <a:xfrm>
            <a:off x="1" y="1"/>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CFBD32A-D633-4C4D-A0E9-CB66E05D3F91}"/>
              </a:ext>
            </a:extLst>
          </p:cNvPr>
          <p:cNvSpPr>
            <a:spLocks noGrp="1"/>
          </p:cNvSpPr>
          <p:nvPr>
            <p:ph type="dt" sz="quarter" idx="1"/>
          </p:nvPr>
        </p:nvSpPr>
        <p:spPr>
          <a:xfrm>
            <a:off x="5622799" y="1"/>
            <a:ext cx="4301543" cy="341064"/>
          </a:xfrm>
          <a:prstGeom prst="rect">
            <a:avLst/>
          </a:prstGeom>
        </p:spPr>
        <p:txBody>
          <a:bodyPr vert="horz" lIns="91440" tIns="45720" rIns="91440" bIns="45720" rtlCol="0"/>
          <a:lstStyle>
            <a:lvl1pPr algn="r">
              <a:defRPr sz="1200"/>
            </a:lvl1pPr>
          </a:lstStyle>
          <a:p>
            <a:fld id="{5473D903-5593-4BFE-9A5C-634C194D5B99}" type="datetimeFigureOut">
              <a:rPr lang="en-GB" smtClean="0"/>
              <a:t>12/10/2021</a:t>
            </a:fld>
            <a:endParaRPr lang="en-GB"/>
          </a:p>
        </p:txBody>
      </p:sp>
      <p:sp>
        <p:nvSpPr>
          <p:cNvPr id="4" name="Footer Placeholder 3">
            <a:extLst>
              <a:ext uri="{FF2B5EF4-FFF2-40B4-BE49-F238E27FC236}">
                <a16:creationId xmlns:a16="http://schemas.microsoft.com/office/drawing/2014/main" id="{EE53A488-20FE-442A-A3FC-3973D220D068}"/>
              </a:ext>
            </a:extLst>
          </p:cNvPr>
          <p:cNvSpPr>
            <a:spLocks noGrp="1"/>
          </p:cNvSpPr>
          <p:nvPr>
            <p:ph type="ftr" sz="quarter" idx="2"/>
          </p:nvPr>
        </p:nvSpPr>
        <p:spPr>
          <a:xfrm>
            <a:off x="1" y="6456612"/>
            <a:ext cx="4301543"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997D084-7271-475B-AA9F-8D059925B595}"/>
              </a:ext>
            </a:extLst>
          </p:cNvPr>
          <p:cNvSpPr>
            <a:spLocks noGrp="1"/>
          </p:cNvSpPr>
          <p:nvPr>
            <p:ph type="sldNum" sz="quarter" idx="3"/>
          </p:nvPr>
        </p:nvSpPr>
        <p:spPr>
          <a:xfrm>
            <a:off x="5622799" y="6456612"/>
            <a:ext cx="4301543" cy="341063"/>
          </a:xfrm>
          <a:prstGeom prst="rect">
            <a:avLst/>
          </a:prstGeom>
        </p:spPr>
        <p:txBody>
          <a:bodyPr vert="horz" lIns="91440" tIns="45720" rIns="91440" bIns="45720" rtlCol="0" anchor="b"/>
          <a:lstStyle>
            <a:lvl1pPr algn="r">
              <a:defRPr sz="1200"/>
            </a:lvl1pPr>
          </a:lstStyle>
          <a:p>
            <a:fld id="{1E587EBE-18C5-431F-8B7F-D7A0A9A442BC}" type="slidenum">
              <a:rPr lang="en-GB" smtClean="0"/>
              <a:t>‹#›</a:t>
            </a:fld>
            <a:endParaRPr lang="en-GB"/>
          </a:p>
        </p:txBody>
      </p:sp>
    </p:spTree>
    <p:extLst>
      <p:ext uri="{BB962C8B-B14F-4D97-AF65-F5344CB8AC3E}">
        <p14:creationId xmlns:p14="http://schemas.microsoft.com/office/powerpoint/2010/main" val="3298318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799" y="1"/>
            <a:ext cx="4301543" cy="341064"/>
          </a:xfrm>
          <a:prstGeom prst="rect">
            <a:avLst/>
          </a:prstGeom>
        </p:spPr>
        <p:txBody>
          <a:bodyPr vert="horz" lIns="91440" tIns="45720" rIns="91440" bIns="45720" rtlCol="0"/>
          <a:lstStyle>
            <a:lvl1pPr algn="r">
              <a:defRPr sz="1200"/>
            </a:lvl1pPr>
          </a:lstStyle>
          <a:p>
            <a:fld id="{D2F728D6-EF23-4C27-854B-88C1A3C7890D}" type="datetimeFigureOut">
              <a:rPr lang="en-GB" smtClean="0"/>
              <a:t>12/10/2021</a:t>
            </a:fld>
            <a:endParaRPr lang="en-GB"/>
          </a:p>
        </p:txBody>
      </p:sp>
      <p:sp>
        <p:nvSpPr>
          <p:cNvPr id="4" name="Slide Image Placeholder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2"/>
            <a:ext cx="4301543"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799" y="6456612"/>
            <a:ext cx="4301543" cy="341063"/>
          </a:xfrm>
          <a:prstGeom prst="rect">
            <a:avLst/>
          </a:prstGeom>
        </p:spPr>
        <p:txBody>
          <a:bodyPr vert="horz" lIns="91440" tIns="45720" rIns="91440" bIns="45720" rtlCol="0" anchor="b"/>
          <a:lstStyle>
            <a:lvl1pPr algn="r">
              <a:defRPr sz="1200"/>
            </a:lvl1pPr>
          </a:lstStyle>
          <a:p>
            <a:fld id="{2A435B57-7A09-4DF9-8EE2-95FEEA1EBA64}" type="slidenum">
              <a:rPr lang="en-GB" smtClean="0"/>
              <a:t>‹#›</a:t>
            </a:fld>
            <a:endParaRPr lang="en-GB"/>
          </a:p>
        </p:txBody>
      </p:sp>
    </p:spTree>
    <p:extLst>
      <p:ext uri="{BB962C8B-B14F-4D97-AF65-F5344CB8AC3E}">
        <p14:creationId xmlns:p14="http://schemas.microsoft.com/office/powerpoint/2010/main" val="227411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1</a:t>
            </a:fld>
            <a:endParaRPr lang="en-GB"/>
          </a:p>
        </p:txBody>
      </p:sp>
    </p:spTree>
    <p:extLst>
      <p:ext uri="{BB962C8B-B14F-4D97-AF65-F5344CB8AC3E}">
        <p14:creationId xmlns:p14="http://schemas.microsoft.com/office/powerpoint/2010/main" val="314414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10</a:t>
            </a:fld>
            <a:endParaRPr lang="en-GB"/>
          </a:p>
        </p:txBody>
      </p:sp>
    </p:spTree>
    <p:extLst>
      <p:ext uri="{BB962C8B-B14F-4D97-AF65-F5344CB8AC3E}">
        <p14:creationId xmlns:p14="http://schemas.microsoft.com/office/powerpoint/2010/main" val="3058936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11</a:t>
            </a:fld>
            <a:endParaRPr lang="en-GB"/>
          </a:p>
        </p:txBody>
      </p:sp>
    </p:spTree>
    <p:extLst>
      <p:ext uri="{BB962C8B-B14F-4D97-AF65-F5344CB8AC3E}">
        <p14:creationId xmlns:p14="http://schemas.microsoft.com/office/powerpoint/2010/main" val="354371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12</a:t>
            </a:fld>
            <a:endParaRPr lang="en-GB"/>
          </a:p>
        </p:txBody>
      </p:sp>
    </p:spTree>
    <p:extLst>
      <p:ext uri="{BB962C8B-B14F-4D97-AF65-F5344CB8AC3E}">
        <p14:creationId xmlns:p14="http://schemas.microsoft.com/office/powerpoint/2010/main" val="4117815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13</a:t>
            </a:fld>
            <a:endParaRPr lang="en-GB"/>
          </a:p>
        </p:txBody>
      </p:sp>
    </p:spTree>
    <p:extLst>
      <p:ext uri="{BB962C8B-B14F-4D97-AF65-F5344CB8AC3E}">
        <p14:creationId xmlns:p14="http://schemas.microsoft.com/office/powerpoint/2010/main" val="1832587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Dedicated desk – most departments provided hot desking facilities</a:t>
            </a:r>
          </a:p>
          <a:p>
            <a:endParaRPr lang="en-GB" dirty="0"/>
          </a:p>
          <a:p>
            <a:r>
              <a:rPr lang="en-GB" dirty="0"/>
              <a:t>IT queries should be directed to the dedicated email account or pop by offices on ground floor (S0.81 or S0.83) (and not direct to supervisors who are unlikely to be able to resolve the issue). The IT Manager Caroline has offered to run an introductory session for the PhD students.</a:t>
            </a:r>
          </a:p>
        </p:txBody>
      </p:sp>
      <p:sp>
        <p:nvSpPr>
          <p:cNvPr id="4" name="Slide Number Placeholder 3"/>
          <p:cNvSpPr>
            <a:spLocks noGrp="1"/>
          </p:cNvSpPr>
          <p:nvPr>
            <p:ph type="sldNum" sz="quarter" idx="10"/>
          </p:nvPr>
        </p:nvSpPr>
        <p:spPr/>
        <p:txBody>
          <a:bodyPr/>
          <a:lstStyle/>
          <a:p>
            <a:fld id="{2A435B57-7A09-4DF9-8EE2-95FEEA1EBA64}" type="slidenum">
              <a:rPr lang="en-GB" smtClean="0"/>
              <a:t>15</a:t>
            </a:fld>
            <a:endParaRPr lang="en-GB"/>
          </a:p>
        </p:txBody>
      </p:sp>
    </p:spTree>
    <p:extLst>
      <p:ext uri="{BB962C8B-B14F-4D97-AF65-F5344CB8AC3E}">
        <p14:creationId xmlns:p14="http://schemas.microsoft.com/office/powerpoint/2010/main" val="3726094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6 research groups</a:t>
            </a:r>
          </a:p>
          <a:p>
            <a:r>
              <a:rPr lang="en-GB" dirty="0"/>
              <a:t>Daily seminars during term time</a:t>
            </a:r>
          </a:p>
        </p:txBody>
      </p:sp>
      <p:sp>
        <p:nvSpPr>
          <p:cNvPr id="4" name="Slide Number Placeholder 3"/>
          <p:cNvSpPr>
            <a:spLocks noGrp="1"/>
          </p:cNvSpPr>
          <p:nvPr>
            <p:ph type="sldNum" sz="quarter" idx="10"/>
          </p:nvPr>
        </p:nvSpPr>
        <p:spPr/>
        <p:txBody>
          <a:bodyPr/>
          <a:lstStyle/>
          <a:p>
            <a:fld id="{2A435B57-7A09-4DF9-8EE2-95FEEA1EBA64}" type="slidenum">
              <a:rPr lang="en-GB" smtClean="0"/>
              <a:t>16</a:t>
            </a:fld>
            <a:endParaRPr lang="en-GB"/>
          </a:p>
        </p:txBody>
      </p:sp>
    </p:spTree>
    <p:extLst>
      <p:ext uri="{BB962C8B-B14F-4D97-AF65-F5344CB8AC3E}">
        <p14:creationId xmlns:p14="http://schemas.microsoft.com/office/powerpoint/2010/main" val="3159361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17</a:t>
            </a:fld>
            <a:endParaRPr lang="en-GB"/>
          </a:p>
        </p:txBody>
      </p:sp>
    </p:spTree>
    <p:extLst>
      <p:ext uri="{BB962C8B-B14F-4D97-AF65-F5344CB8AC3E}">
        <p14:creationId xmlns:p14="http://schemas.microsoft.com/office/powerpoint/2010/main" val="1860846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18</a:t>
            </a:fld>
            <a:endParaRPr lang="en-GB"/>
          </a:p>
        </p:txBody>
      </p:sp>
    </p:spTree>
    <p:extLst>
      <p:ext uri="{BB962C8B-B14F-4D97-AF65-F5344CB8AC3E}">
        <p14:creationId xmlns:p14="http://schemas.microsoft.com/office/powerpoint/2010/main" val="1829730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advice on how to fulfill the formal requirements. i.e. How to do the bare minimum. That's not the same as excelling, or making yourself someone that a research university would want to hire. To excel, you need to seek advice widely and from multiple sources, and benchmark yourself against successful recent job market candidates from other universities. There is no one simple formula for this, but a good start would be to familiarize yourself with the material on </a:t>
            </a:r>
            <a:r>
              <a:rPr lang="en-US" sz="1200" kern="1200" dirty="0" err="1">
                <a:solidFill>
                  <a:schemeClr val="tx1"/>
                </a:solidFill>
                <a:effectLst/>
                <a:latin typeface="+mn-lt"/>
                <a:ea typeface="+mn-ea"/>
                <a:cs typeface="+mn-cs"/>
              </a:rPr>
              <a:t>Masa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Kudamatsu's</a:t>
            </a:r>
            <a:r>
              <a:rPr lang="en-US" sz="1200" kern="1200" dirty="0">
                <a:solidFill>
                  <a:schemeClr val="tx1"/>
                </a:solidFill>
                <a:effectLst/>
                <a:latin typeface="+mn-lt"/>
                <a:ea typeface="+mn-ea"/>
                <a:cs typeface="+mn-cs"/>
              </a:rPr>
              <a:t> "Tips4Economists" website. Yes, all of it. And go watch videos of recent RESTUD tourists presenting their job market papers.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2A435B57-7A09-4DF9-8EE2-95FEEA1EBA64}" type="slidenum">
              <a:rPr lang="en-GB" smtClean="0"/>
              <a:t>19</a:t>
            </a:fld>
            <a:endParaRPr lang="en-GB"/>
          </a:p>
        </p:txBody>
      </p:sp>
    </p:spTree>
    <p:extLst>
      <p:ext uri="{BB962C8B-B14F-4D97-AF65-F5344CB8AC3E}">
        <p14:creationId xmlns:p14="http://schemas.microsoft.com/office/powerpoint/2010/main" val="2037556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A435B57-7A09-4DF9-8EE2-95FEEA1EBA64}" type="slidenum">
              <a:rPr lang="en-GB" smtClean="0"/>
              <a:t>20</a:t>
            </a:fld>
            <a:endParaRPr lang="en-GB"/>
          </a:p>
        </p:txBody>
      </p:sp>
    </p:spTree>
    <p:extLst>
      <p:ext uri="{BB962C8B-B14F-4D97-AF65-F5344CB8AC3E}">
        <p14:creationId xmlns:p14="http://schemas.microsoft.com/office/powerpoint/2010/main" val="2108370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a:t>
            </a:r>
            <a:r>
              <a:rPr lang="en-GB" baseline="0" dirty="0"/>
              <a:t> workspace on campus: main library; postgrad hub- now in the junction building; learning grid </a:t>
            </a:r>
            <a:r>
              <a:rPr lang="en-GB" baseline="0" dirty="0" err="1"/>
              <a:t>Rootes</a:t>
            </a:r>
            <a:r>
              <a:rPr lang="en-GB" baseline="0" dirty="0"/>
              <a:t> and in University House. </a:t>
            </a:r>
            <a:endParaRPr lang="en-GB" dirty="0"/>
          </a:p>
        </p:txBody>
      </p:sp>
      <p:sp>
        <p:nvSpPr>
          <p:cNvPr id="4" name="Slide Number Placeholder 3"/>
          <p:cNvSpPr>
            <a:spLocks noGrp="1"/>
          </p:cNvSpPr>
          <p:nvPr>
            <p:ph type="sldNum" sz="quarter" idx="10"/>
          </p:nvPr>
        </p:nvSpPr>
        <p:spPr/>
        <p:txBody>
          <a:bodyPr/>
          <a:lstStyle/>
          <a:p>
            <a:fld id="{83F3105A-0535-47A7-A2C0-9C575CCC5249}" type="slidenum">
              <a:rPr lang="en-GB" smtClean="0"/>
              <a:t>2</a:t>
            </a:fld>
            <a:endParaRPr lang="en-GB"/>
          </a:p>
        </p:txBody>
      </p:sp>
    </p:spTree>
    <p:extLst>
      <p:ext uri="{BB962C8B-B14F-4D97-AF65-F5344CB8AC3E}">
        <p14:creationId xmlns:p14="http://schemas.microsoft.com/office/powerpoint/2010/main" val="2272167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3</a:t>
            </a:fld>
            <a:endParaRPr lang="en-GB"/>
          </a:p>
        </p:txBody>
      </p:sp>
    </p:spTree>
    <p:extLst>
      <p:ext uri="{BB962C8B-B14F-4D97-AF65-F5344CB8AC3E}">
        <p14:creationId xmlns:p14="http://schemas.microsoft.com/office/powerpoint/2010/main" val="3166321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4</a:t>
            </a:fld>
            <a:endParaRPr lang="en-GB"/>
          </a:p>
        </p:txBody>
      </p:sp>
    </p:spTree>
    <p:extLst>
      <p:ext uri="{BB962C8B-B14F-4D97-AF65-F5344CB8AC3E}">
        <p14:creationId xmlns:p14="http://schemas.microsoft.com/office/powerpoint/2010/main" val="2320477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5</a:t>
            </a:fld>
            <a:endParaRPr lang="en-GB"/>
          </a:p>
        </p:txBody>
      </p:sp>
    </p:spTree>
    <p:extLst>
      <p:ext uri="{BB962C8B-B14F-4D97-AF65-F5344CB8AC3E}">
        <p14:creationId xmlns:p14="http://schemas.microsoft.com/office/powerpoint/2010/main" val="23037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35B57-7A09-4DF9-8EE2-95FEEA1EBA64}" type="slidenum">
              <a:rPr lang="en-GB" smtClean="0"/>
              <a:t>6</a:t>
            </a:fld>
            <a:endParaRPr lang="en-GB"/>
          </a:p>
        </p:txBody>
      </p:sp>
    </p:spTree>
    <p:extLst>
      <p:ext uri="{BB962C8B-B14F-4D97-AF65-F5344CB8AC3E}">
        <p14:creationId xmlns:p14="http://schemas.microsoft.com/office/powerpoint/2010/main" val="2773513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7</a:t>
            </a:fld>
            <a:endParaRPr lang="en-GB"/>
          </a:p>
        </p:txBody>
      </p:sp>
    </p:spTree>
    <p:extLst>
      <p:ext uri="{BB962C8B-B14F-4D97-AF65-F5344CB8AC3E}">
        <p14:creationId xmlns:p14="http://schemas.microsoft.com/office/powerpoint/2010/main" val="4118682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435B57-7A09-4DF9-8EE2-95FEEA1EBA64}" type="slidenum">
              <a:rPr lang="en-GB" smtClean="0"/>
              <a:t>8</a:t>
            </a:fld>
            <a:endParaRPr lang="en-GB"/>
          </a:p>
        </p:txBody>
      </p:sp>
    </p:spTree>
    <p:extLst>
      <p:ext uri="{BB962C8B-B14F-4D97-AF65-F5344CB8AC3E}">
        <p14:creationId xmlns:p14="http://schemas.microsoft.com/office/powerpoint/2010/main" val="556237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possible that some students will have an interest that bridges more than one discipline e.g. Economics and Politics. It is possible to be awarded a PhD in Economics and one other subject, but you must have a supervisor in both disciplines and you must also have an examiner in both disciplines and the examiners decide the award. </a:t>
            </a:r>
          </a:p>
        </p:txBody>
      </p:sp>
      <p:sp>
        <p:nvSpPr>
          <p:cNvPr id="4" name="Slide Number Placeholder 3"/>
          <p:cNvSpPr>
            <a:spLocks noGrp="1"/>
          </p:cNvSpPr>
          <p:nvPr>
            <p:ph type="sldNum" sz="quarter" idx="10"/>
          </p:nvPr>
        </p:nvSpPr>
        <p:spPr/>
        <p:txBody>
          <a:bodyPr/>
          <a:lstStyle/>
          <a:p>
            <a:fld id="{2A435B57-7A09-4DF9-8EE2-95FEEA1EBA64}" type="slidenum">
              <a:rPr lang="en-GB" smtClean="0"/>
              <a:t>9</a:t>
            </a:fld>
            <a:endParaRPr lang="en-GB"/>
          </a:p>
        </p:txBody>
      </p:sp>
    </p:spTree>
    <p:extLst>
      <p:ext uri="{BB962C8B-B14F-4D97-AF65-F5344CB8AC3E}">
        <p14:creationId xmlns:p14="http://schemas.microsoft.com/office/powerpoint/2010/main" val="2902950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50B89BD-7FEB-4CBE-9EE9-502A537272E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277343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50B89BD-7FEB-4CBE-9EE9-502A537272E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237716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50B89BD-7FEB-4CBE-9EE9-502A537272E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908693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50B89BD-7FEB-4CBE-9EE9-502A537272E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3799596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0B89BD-7FEB-4CBE-9EE9-502A537272E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868400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50B89BD-7FEB-4CBE-9EE9-502A537272E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513753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50B89BD-7FEB-4CBE-9EE9-502A537272E2}" type="datetimeFigureOut">
              <a:rPr lang="en-GB" smtClean="0"/>
              <a:t>12/10/2021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760244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50B89BD-7FEB-4CBE-9EE9-502A537272E2}" type="datetimeFigureOut">
              <a:rPr lang="en-GB" smtClean="0"/>
              <a:t>12/10/2021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438999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0B89BD-7FEB-4CBE-9EE9-502A537272E2}" type="datetimeFigureOut">
              <a:rPr lang="en-GB" smtClean="0"/>
              <a:t>12/10/2021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999547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0B89BD-7FEB-4CBE-9EE9-502A537272E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1139559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0B89BD-7FEB-4CBE-9EE9-502A537272E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87C1B-C1AA-4D0A-83D8-43FC3860C7E8}" type="slidenum">
              <a:rPr lang="en-GB" smtClean="0"/>
              <a:t>‹#›</a:t>
            </a:fld>
            <a:endParaRPr lang="en-GB"/>
          </a:p>
        </p:txBody>
      </p:sp>
    </p:spTree>
    <p:extLst>
      <p:ext uri="{BB962C8B-B14F-4D97-AF65-F5344CB8AC3E}">
        <p14:creationId xmlns:p14="http://schemas.microsoft.com/office/powerpoint/2010/main" val="2253426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0B89BD-7FEB-4CBE-9EE9-502A537272E2}" type="datetimeFigureOut">
              <a:rPr lang="en-GB" smtClean="0"/>
              <a:t>12/10/2021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87C1B-C1AA-4D0A-83D8-43FC3860C7E8}" type="slidenum">
              <a:rPr lang="en-GB" smtClean="0"/>
              <a:t>‹#›</a:t>
            </a:fld>
            <a:endParaRPr lang="en-GB"/>
          </a:p>
        </p:txBody>
      </p:sp>
    </p:spTree>
    <p:extLst>
      <p:ext uri="{BB962C8B-B14F-4D97-AF65-F5344CB8AC3E}">
        <p14:creationId xmlns:p14="http://schemas.microsoft.com/office/powerpoint/2010/main" val="2892232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services/gov/riskmanagement/travel_risk_managemen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arwick.ac.uk/services/finance/insuranc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arwick.ac.uk/services/ris/research_integrity/trainingandmentorin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esrc.ukri.org/files/funding/guidance-for-applicants/esrc-framework-for-research-ethics-2015/" TargetMode="External"/><Relationship Id="rId4" Type="http://schemas.openxmlformats.org/officeDocument/2006/relationships/hyperlink" Target="https://warwick.ac.uk/services/ris/research_integrity/code_of_practice_and_policies/research_code_of_practic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arwick.ac.uk/services/dc/support/wellbeing/" TargetMode="External"/><Relationship Id="rId2" Type="http://schemas.openxmlformats.org/officeDocument/2006/relationships/hyperlink" Target="https://warwick.ac.uk/services/library/students/your-library-online" TargetMode="External"/><Relationship Id="rId1" Type="http://schemas.openxmlformats.org/officeDocument/2006/relationships/slideLayout" Target="../slideLayouts/slideLayout2.xml"/><Relationship Id="rId5" Type="http://schemas.openxmlformats.org/officeDocument/2006/relationships/hyperlink" Target="https://warwick.ac.uk/services/wss/" TargetMode="External"/><Relationship Id="rId4" Type="http://schemas.openxmlformats.org/officeDocument/2006/relationships/hyperlink" Target="https://warwick.ac.uk/services/library/pghub"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mailto:Economics.IT@warwick.ac.u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aeaweb.org/resources/students/grad-prep/job-marke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eeassoc.org/index.php?site=&amp;page=288&amp;trsz=287"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dc/policies_guidance/supervisionpg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services/dc/pgrassessments/gtehdr/"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3507879"/>
          </a:xfrm>
        </p:spPr>
        <p:txBody>
          <a:bodyPr>
            <a:normAutofit fontScale="90000"/>
          </a:bodyPr>
          <a:lstStyle/>
          <a:p>
            <a:br>
              <a:rPr lang="en-GB" dirty="0"/>
            </a:br>
            <a:r>
              <a:rPr lang="en-GB" sz="6700" dirty="0"/>
              <a:t>PhD Induction Years 2-4</a:t>
            </a:r>
            <a:br>
              <a:rPr lang="en-GB" dirty="0"/>
            </a:br>
            <a:r>
              <a:rPr lang="en-GB" sz="3100" dirty="0"/>
              <a:t>October 2021</a:t>
            </a:r>
            <a:br>
              <a:rPr lang="en-GB" dirty="0"/>
            </a:br>
            <a:br>
              <a:rPr lang="en-GB" dirty="0"/>
            </a:br>
            <a:endParaRPr lang="en-GB" dirty="0"/>
          </a:p>
        </p:txBody>
      </p:sp>
      <p:sp>
        <p:nvSpPr>
          <p:cNvPr id="3" name="Subtitle 2"/>
          <p:cNvSpPr>
            <a:spLocks noGrp="1"/>
          </p:cNvSpPr>
          <p:nvPr>
            <p:ph type="subTitle" idx="1"/>
          </p:nvPr>
        </p:nvSpPr>
        <p:spPr>
          <a:xfrm>
            <a:off x="1524000" y="3602037"/>
            <a:ext cx="9144000" cy="2479786"/>
          </a:xfrm>
        </p:spPr>
        <p:txBody>
          <a:bodyPr>
            <a:normAutofit lnSpcReduction="10000"/>
          </a:bodyPr>
          <a:lstStyle/>
          <a:p>
            <a:pPr algn="r"/>
            <a:r>
              <a:rPr lang="en-GB" sz="3200" i="1" dirty="0"/>
              <a:t>Manuel Bagues</a:t>
            </a:r>
          </a:p>
          <a:p>
            <a:pPr algn="r"/>
            <a:r>
              <a:rPr lang="en-GB" dirty="0"/>
              <a:t>Director MRes/PhD</a:t>
            </a:r>
          </a:p>
          <a:p>
            <a:pPr algn="r"/>
            <a:endParaRPr lang="en-GB" sz="2800" i="1" dirty="0"/>
          </a:p>
          <a:p>
            <a:pPr algn="r"/>
            <a:r>
              <a:rPr lang="en-GB" sz="3200" i="1" dirty="0"/>
              <a:t>Natalie </a:t>
            </a:r>
            <a:r>
              <a:rPr lang="en-GB" sz="3200" i="1" dirty="0" err="1"/>
              <a:t>Deven</a:t>
            </a:r>
            <a:endParaRPr lang="en-GB" sz="3200" i="1" dirty="0"/>
          </a:p>
          <a:p>
            <a:pPr algn="r"/>
            <a:r>
              <a:rPr lang="en-GB" dirty="0"/>
              <a:t>Programme Officer (PGR)</a:t>
            </a:r>
          </a:p>
          <a:p>
            <a:pPr algn="r"/>
            <a:endParaRPr lang="en-GB" dirty="0"/>
          </a:p>
          <a:p>
            <a:pPr algn="r"/>
            <a:endParaRPr lang="en-GB" sz="2800" dirty="0"/>
          </a:p>
        </p:txBody>
      </p:sp>
    </p:spTree>
    <p:extLst>
      <p:ext uri="{BB962C8B-B14F-4D97-AF65-F5344CB8AC3E}">
        <p14:creationId xmlns:p14="http://schemas.microsoft.com/office/powerpoint/2010/main" val="3772793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070F5-F524-49E3-9093-55EE1D7304D7}"/>
              </a:ext>
            </a:extLst>
          </p:cNvPr>
          <p:cNvSpPr>
            <a:spLocks noGrp="1"/>
          </p:cNvSpPr>
          <p:nvPr>
            <p:ph type="title"/>
          </p:nvPr>
        </p:nvSpPr>
        <p:spPr/>
        <p:txBody>
          <a:bodyPr/>
          <a:lstStyle/>
          <a:p>
            <a:r>
              <a:rPr lang="en-GB" dirty="0"/>
              <a:t>Final Examination</a:t>
            </a:r>
          </a:p>
        </p:txBody>
      </p:sp>
      <p:sp>
        <p:nvSpPr>
          <p:cNvPr id="3" name="Content Placeholder 2">
            <a:extLst>
              <a:ext uri="{FF2B5EF4-FFF2-40B4-BE49-F238E27FC236}">
                <a16:creationId xmlns:a16="http://schemas.microsoft.com/office/drawing/2014/main" id="{FEB9BAAF-1B4B-4A1E-A073-8BF56F6C7F49}"/>
              </a:ext>
            </a:extLst>
          </p:cNvPr>
          <p:cNvSpPr>
            <a:spLocks noGrp="1"/>
          </p:cNvSpPr>
          <p:nvPr>
            <p:ph idx="1"/>
          </p:nvPr>
        </p:nvSpPr>
        <p:spPr/>
        <p:txBody>
          <a:bodyPr/>
          <a:lstStyle/>
          <a:p>
            <a:endParaRPr lang="en-GB" dirty="0"/>
          </a:p>
          <a:p>
            <a:r>
              <a:rPr lang="en-GB" dirty="0"/>
              <a:t>Complete nomination of examiners form with your supervisor</a:t>
            </a:r>
          </a:p>
          <a:p>
            <a:r>
              <a:rPr lang="en-GB" dirty="0"/>
              <a:t>Approval of examiners (by dept and university)</a:t>
            </a:r>
          </a:p>
          <a:p>
            <a:r>
              <a:rPr lang="en-GB" dirty="0"/>
              <a:t>One internal examiner</a:t>
            </a:r>
          </a:p>
          <a:p>
            <a:r>
              <a:rPr lang="en-GB" dirty="0"/>
              <a:t>One external examiner </a:t>
            </a:r>
          </a:p>
          <a:p>
            <a:r>
              <a:rPr lang="en-GB" dirty="0"/>
              <a:t>Examinations Advisor (possibly)</a:t>
            </a:r>
          </a:p>
          <a:p>
            <a:r>
              <a:rPr lang="en-GB" dirty="0"/>
              <a:t>Viva within 4 months </a:t>
            </a:r>
          </a:p>
        </p:txBody>
      </p:sp>
    </p:spTree>
    <p:extLst>
      <p:ext uri="{BB962C8B-B14F-4D97-AF65-F5344CB8AC3E}">
        <p14:creationId xmlns:p14="http://schemas.microsoft.com/office/powerpoint/2010/main" val="3008137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Away from Warwick</a:t>
            </a:r>
          </a:p>
        </p:txBody>
      </p:sp>
      <p:sp>
        <p:nvSpPr>
          <p:cNvPr id="5" name="Content Placeholder 4"/>
          <p:cNvSpPr>
            <a:spLocks noGrp="1"/>
          </p:cNvSpPr>
          <p:nvPr>
            <p:ph idx="1"/>
          </p:nvPr>
        </p:nvSpPr>
        <p:spPr/>
        <p:txBody>
          <a:bodyPr>
            <a:normAutofit fontScale="85000" lnSpcReduction="10000"/>
          </a:bodyPr>
          <a:lstStyle/>
          <a:p>
            <a:r>
              <a:rPr lang="en-GB" dirty="0"/>
              <a:t>Let the MRes/PhD Office know asap</a:t>
            </a:r>
          </a:p>
          <a:p>
            <a:endParaRPr lang="en-GB" dirty="0"/>
          </a:p>
          <a:p>
            <a:r>
              <a:rPr lang="en-GB" dirty="0"/>
              <a:t>Monthly monitoring points</a:t>
            </a:r>
          </a:p>
          <a:p>
            <a:endParaRPr lang="en-GB" dirty="0"/>
          </a:p>
          <a:p>
            <a:r>
              <a:rPr lang="en-GB" dirty="0"/>
              <a:t>Change of study location (Tier 4)</a:t>
            </a:r>
          </a:p>
          <a:p>
            <a:endParaRPr lang="en-GB" dirty="0"/>
          </a:p>
          <a:p>
            <a:r>
              <a:rPr lang="en-GB" dirty="0"/>
              <a:t>Risk assessment may be required (</a:t>
            </a:r>
            <a:r>
              <a:rPr lang="en-GB" dirty="0">
                <a:hlinkClick r:id="rId3"/>
              </a:rPr>
              <a:t>https://warwick.ac.uk/services/gov/riskmanagement/travel_risk_management/</a:t>
            </a:r>
            <a:r>
              <a:rPr lang="en-GB" dirty="0"/>
              <a:t>)</a:t>
            </a:r>
          </a:p>
          <a:p>
            <a:endParaRPr lang="en-GB" dirty="0"/>
          </a:p>
          <a:p>
            <a:r>
              <a:rPr lang="en-GB" dirty="0"/>
              <a:t>Review University travel insurance (</a:t>
            </a:r>
            <a:r>
              <a:rPr lang="en-GB" dirty="0">
                <a:hlinkClick r:id="rId4"/>
              </a:rPr>
              <a:t>https://warwick.ac.uk/services/finance/insurance/</a:t>
            </a:r>
            <a:endParaRPr lang="en-GB" dirty="0"/>
          </a:p>
          <a:p>
            <a:pPr marL="0" indent="0">
              <a:buNone/>
            </a:pPr>
            <a:endParaRPr lang="en-GB" dirty="0"/>
          </a:p>
          <a:p>
            <a:endParaRPr lang="en-GB" dirty="0"/>
          </a:p>
        </p:txBody>
      </p:sp>
    </p:spTree>
    <p:extLst>
      <p:ext uri="{BB962C8B-B14F-4D97-AF65-F5344CB8AC3E}">
        <p14:creationId xmlns:p14="http://schemas.microsoft.com/office/powerpoint/2010/main" val="723799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Ethical scrutiny</a:t>
            </a:r>
          </a:p>
        </p:txBody>
      </p:sp>
      <p:sp>
        <p:nvSpPr>
          <p:cNvPr id="3" name="Content Placeholder 2"/>
          <p:cNvSpPr>
            <a:spLocks noGrp="1"/>
          </p:cNvSpPr>
          <p:nvPr>
            <p:ph idx="1"/>
          </p:nvPr>
        </p:nvSpPr>
        <p:spPr/>
        <p:txBody>
          <a:bodyPr>
            <a:normAutofit/>
          </a:bodyPr>
          <a:lstStyle/>
          <a:p>
            <a:r>
              <a:rPr lang="en-GB" dirty="0"/>
              <a:t>Research integrity training</a:t>
            </a:r>
          </a:p>
          <a:p>
            <a:pPr marL="0" indent="0">
              <a:buNone/>
            </a:pPr>
            <a:r>
              <a:rPr lang="en-GB" sz="2400" dirty="0">
                <a:hlinkClick r:id="rId3"/>
              </a:rPr>
              <a:t>https://warwick.ac.uk/services/ris/research_integrity/trainingandmentoring/</a:t>
            </a:r>
            <a:endParaRPr lang="en-GB" sz="2400" dirty="0"/>
          </a:p>
          <a:p>
            <a:pPr marL="0" indent="0">
              <a:buNone/>
            </a:pPr>
            <a:endParaRPr lang="en-GB" sz="2400" dirty="0"/>
          </a:p>
          <a:p>
            <a:r>
              <a:rPr lang="en-GB" dirty="0"/>
              <a:t>University code of practice:</a:t>
            </a:r>
          </a:p>
          <a:p>
            <a:pPr marL="0" indent="0">
              <a:buNone/>
            </a:pPr>
            <a:r>
              <a:rPr lang="en-GB" sz="2000" dirty="0">
                <a:hlinkClick r:id="rId4"/>
              </a:rPr>
              <a:t>https://warwick.ac.uk/services/ris/research_integrity/code_of_practice_and_policies/research_code_of_practice</a:t>
            </a:r>
            <a:r>
              <a:rPr lang="en-GB" sz="2000" dirty="0"/>
              <a:t> </a:t>
            </a:r>
          </a:p>
          <a:p>
            <a:r>
              <a:rPr lang="en-GB" dirty="0"/>
              <a:t>Consider ethical scrutiny at an early stage- HSSREC timescales</a:t>
            </a:r>
          </a:p>
          <a:p>
            <a:r>
              <a:rPr lang="en-GB" dirty="0"/>
              <a:t>ESRC Framework:</a:t>
            </a:r>
          </a:p>
          <a:p>
            <a:pPr marL="0" indent="0">
              <a:buNone/>
            </a:pPr>
            <a:r>
              <a:rPr lang="en-GB" sz="2200" dirty="0">
                <a:hlinkClick r:id="rId5"/>
              </a:rPr>
              <a:t>https://esrc.ukri.org/files/funding/guidance-for-applicants/esrc-framework-for-research-ethics-2015/</a:t>
            </a:r>
            <a:r>
              <a:rPr lang="en-GB" sz="2200" dirty="0"/>
              <a:t>   </a:t>
            </a:r>
          </a:p>
          <a:p>
            <a:endParaRPr lang="en-GB" sz="2000" dirty="0"/>
          </a:p>
        </p:txBody>
      </p:sp>
    </p:spTree>
    <p:extLst>
      <p:ext uri="{BB962C8B-B14F-4D97-AF65-F5344CB8AC3E}">
        <p14:creationId xmlns:p14="http://schemas.microsoft.com/office/powerpoint/2010/main" val="389214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Leave of absence</a:t>
            </a:r>
          </a:p>
        </p:txBody>
      </p:sp>
      <p:sp>
        <p:nvSpPr>
          <p:cNvPr id="3" name="Content Placeholder 2"/>
          <p:cNvSpPr>
            <a:spLocks noGrp="1"/>
          </p:cNvSpPr>
          <p:nvPr>
            <p:ph idx="1"/>
          </p:nvPr>
        </p:nvSpPr>
        <p:spPr/>
        <p:txBody>
          <a:bodyPr/>
          <a:lstStyle/>
          <a:p>
            <a:endParaRPr lang="en-GB" dirty="0"/>
          </a:p>
          <a:p>
            <a:r>
              <a:rPr lang="en-GB" dirty="0"/>
              <a:t>Circumstances which affect your progress- tell us early</a:t>
            </a:r>
          </a:p>
          <a:p>
            <a:r>
              <a:rPr lang="en-GB" dirty="0"/>
              <a:t>Temporary withdrawal- stops clock </a:t>
            </a:r>
          </a:p>
          <a:p>
            <a:r>
              <a:rPr lang="en-GB" dirty="0"/>
              <a:t>Up to 12 month period (24 months in total)*</a:t>
            </a:r>
          </a:p>
          <a:p>
            <a:r>
              <a:rPr lang="en-GB" dirty="0"/>
              <a:t>Implications for Tier 4 students</a:t>
            </a:r>
          </a:p>
          <a:p>
            <a:r>
              <a:rPr lang="en-GB" dirty="0"/>
              <a:t>Authorised absence is also possible (up to 6 weeks, does not stop clock)</a:t>
            </a:r>
          </a:p>
          <a:p>
            <a:endParaRPr lang="en-GB" dirty="0"/>
          </a:p>
          <a:p>
            <a:endParaRPr lang="en-GB" dirty="0"/>
          </a:p>
        </p:txBody>
      </p:sp>
    </p:spTree>
    <p:extLst>
      <p:ext uri="{BB962C8B-B14F-4D97-AF65-F5344CB8AC3E}">
        <p14:creationId xmlns:p14="http://schemas.microsoft.com/office/powerpoint/2010/main" val="3128637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5CBBE-DD77-4A47-8416-8D463A26EC4B}"/>
              </a:ext>
            </a:extLst>
          </p:cNvPr>
          <p:cNvSpPr>
            <a:spLocks noGrp="1"/>
          </p:cNvSpPr>
          <p:nvPr>
            <p:ph type="title"/>
          </p:nvPr>
        </p:nvSpPr>
        <p:spPr/>
        <p:txBody>
          <a:bodyPr/>
          <a:lstStyle/>
          <a:p>
            <a:r>
              <a:rPr lang="en-GB" dirty="0"/>
              <a:t>Wellbeing</a:t>
            </a:r>
          </a:p>
        </p:txBody>
      </p:sp>
      <p:sp>
        <p:nvSpPr>
          <p:cNvPr id="3" name="Content Placeholder 2">
            <a:extLst>
              <a:ext uri="{FF2B5EF4-FFF2-40B4-BE49-F238E27FC236}">
                <a16:creationId xmlns:a16="http://schemas.microsoft.com/office/drawing/2014/main" id="{FB050BF7-EACA-4472-816A-F313FF29A01C}"/>
              </a:ext>
            </a:extLst>
          </p:cNvPr>
          <p:cNvSpPr>
            <a:spLocks noGrp="1"/>
          </p:cNvSpPr>
          <p:nvPr>
            <p:ph idx="1"/>
          </p:nvPr>
        </p:nvSpPr>
        <p:spPr/>
        <p:txBody>
          <a:bodyPr>
            <a:normAutofit fontScale="85000" lnSpcReduction="20000"/>
          </a:bodyPr>
          <a:lstStyle/>
          <a:p>
            <a:pPr marL="0" indent="0" fontAlgn="base">
              <a:buNone/>
            </a:pPr>
            <a:r>
              <a:rPr lang="en-GB" dirty="0"/>
              <a:t>Library on line courses to help you cope with the realities of postgraduate life:</a:t>
            </a:r>
          </a:p>
          <a:p>
            <a:pPr marL="0" indent="0" fontAlgn="base">
              <a:buNone/>
            </a:pPr>
            <a:r>
              <a:rPr lang="en-GB" dirty="0">
                <a:hlinkClick r:id="rId2"/>
              </a:rPr>
              <a:t>https://warwick.ac.uk/services/library/students/your-library-online</a:t>
            </a:r>
            <a:br>
              <a:rPr lang="en-GB" dirty="0"/>
            </a:br>
            <a:endParaRPr lang="en-GB" dirty="0"/>
          </a:p>
          <a:p>
            <a:pPr marL="0" indent="0" fontAlgn="base">
              <a:buNone/>
            </a:pPr>
            <a:r>
              <a:rPr lang="en-GB" dirty="0"/>
              <a:t>Doctoral College support web pages:</a:t>
            </a:r>
          </a:p>
          <a:p>
            <a:pPr marL="0" indent="0" fontAlgn="base">
              <a:buNone/>
            </a:pPr>
            <a:r>
              <a:rPr lang="en-GB" dirty="0">
                <a:hlinkClick r:id="rId3"/>
              </a:rPr>
              <a:t>https://warwick.ac.uk/services/dc/support/wellbeing/</a:t>
            </a:r>
            <a:br>
              <a:rPr lang="en-GB" dirty="0"/>
            </a:br>
            <a:endParaRPr lang="en-GB" dirty="0"/>
          </a:p>
          <a:p>
            <a:pPr marL="0" indent="0" fontAlgn="base">
              <a:buNone/>
            </a:pPr>
            <a:r>
              <a:rPr lang="en-GB" dirty="0"/>
              <a:t>The PG Hub have regular events to provide support, distraction and fun!:</a:t>
            </a:r>
            <a:br>
              <a:rPr lang="en-GB" dirty="0"/>
            </a:br>
            <a:r>
              <a:rPr lang="en-GB" dirty="0">
                <a:hlinkClick r:id="rId4"/>
              </a:rPr>
              <a:t>https://warwick.ac.uk/services/library/pghub</a:t>
            </a:r>
            <a:br>
              <a:rPr lang="en-GB" dirty="0"/>
            </a:br>
            <a:endParaRPr lang="en-GB" dirty="0"/>
          </a:p>
          <a:p>
            <a:pPr marL="0" indent="0" fontAlgn="base">
              <a:buNone/>
            </a:pPr>
            <a:r>
              <a:rPr lang="en-GB" dirty="0"/>
              <a:t>University student support services (for all students: undergraduate, postgraduate and research students):</a:t>
            </a:r>
          </a:p>
          <a:p>
            <a:pPr marL="0" indent="0" fontAlgn="base">
              <a:buNone/>
            </a:pPr>
            <a:r>
              <a:rPr lang="en-GB" dirty="0">
                <a:hlinkClick r:id="rId5"/>
              </a:rPr>
              <a:t>https://warwick.ac.uk/services/wss/</a:t>
            </a:r>
            <a:endParaRPr lang="en-GB" dirty="0"/>
          </a:p>
          <a:p>
            <a:endParaRPr lang="en-GB" dirty="0"/>
          </a:p>
        </p:txBody>
      </p:sp>
    </p:spTree>
    <p:extLst>
      <p:ext uri="{BB962C8B-B14F-4D97-AF65-F5344CB8AC3E}">
        <p14:creationId xmlns:p14="http://schemas.microsoft.com/office/powerpoint/2010/main" val="3224280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Resources - operational</a:t>
            </a:r>
          </a:p>
        </p:txBody>
      </p:sp>
      <p:sp>
        <p:nvSpPr>
          <p:cNvPr id="5" name="Content Placeholder 4"/>
          <p:cNvSpPr>
            <a:spLocks noGrp="1"/>
          </p:cNvSpPr>
          <p:nvPr>
            <p:ph idx="1"/>
          </p:nvPr>
        </p:nvSpPr>
        <p:spPr>
          <a:xfrm>
            <a:off x="279699" y="1825625"/>
            <a:ext cx="11338560" cy="4779570"/>
          </a:xfrm>
        </p:spPr>
        <p:txBody>
          <a:bodyPr>
            <a:normAutofit fontScale="77500" lnSpcReduction="20000"/>
          </a:bodyPr>
          <a:lstStyle/>
          <a:p>
            <a:pPr marL="0" indent="0">
              <a:buNone/>
            </a:pPr>
            <a:r>
              <a:rPr lang="en-GB" sz="3200" dirty="0"/>
              <a:t>Office space</a:t>
            </a:r>
          </a:p>
          <a:p>
            <a:pPr lvl="1">
              <a:buFont typeface="Wingdings" panose="05000000000000000000" pitchFamily="2" charset="2"/>
              <a:buChar char="ü"/>
            </a:pPr>
            <a:r>
              <a:rPr lang="en-GB" sz="2900" dirty="0"/>
              <a:t>Dedicated desk and PC in shared office</a:t>
            </a:r>
          </a:p>
          <a:p>
            <a:pPr lvl="1">
              <a:buFont typeface="Wingdings" panose="05000000000000000000" pitchFamily="2" charset="2"/>
              <a:buChar char="ü"/>
            </a:pPr>
            <a:r>
              <a:rPr lang="en-GB" sz="2900" dirty="0"/>
              <a:t>Keep tidy- limit personal belongings</a:t>
            </a:r>
          </a:p>
          <a:p>
            <a:pPr lvl="1">
              <a:buFont typeface="Wingdings" panose="05000000000000000000" pitchFamily="2" charset="2"/>
              <a:buChar char="ü"/>
            </a:pPr>
            <a:r>
              <a:rPr lang="en-GB" sz="2900" dirty="0"/>
              <a:t>Dept visitors may need to use PGR office space</a:t>
            </a:r>
          </a:p>
          <a:p>
            <a:pPr lvl="1">
              <a:buFont typeface="Wingdings" panose="05000000000000000000" pitchFamily="2" charset="2"/>
              <a:buChar char="ü"/>
            </a:pPr>
            <a:endParaRPr lang="en-GB" sz="2400" dirty="0"/>
          </a:p>
          <a:p>
            <a:pPr marL="0" lvl="1" indent="0">
              <a:spcBef>
                <a:spcPts val="1000"/>
              </a:spcBef>
              <a:buNone/>
            </a:pPr>
            <a:r>
              <a:rPr lang="en-GB" sz="3200" dirty="0"/>
              <a:t>IT Support</a:t>
            </a:r>
          </a:p>
          <a:p>
            <a:pPr lvl="1">
              <a:buFont typeface="Wingdings" panose="05000000000000000000" pitchFamily="2" charset="2"/>
              <a:buChar char="ü"/>
            </a:pPr>
            <a:r>
              <a:rPr lang="en-GB" sz="2900" dirty="0">
                <a:hlinkClick r:id="rId3"/>
              </a:rPr>
              <a:t>Economics.IT@warwick.ac.uk</a:t>
            </a:r>
            <a:endParaRPr lang="en-GB" sz="2900" dirty="0"/>
          </a:p>
          <a:p>
            <a:pPr lvl="1">
              <a:buFont typeface="Wingdings" panose="05000000000000000000" pitchFamily="2" charset="2"/>
              <a:buChar char="ü"/>
            </a:pPr>
            <a:r>
              <a:rPr lang="en-GB" sz="2900" dirty="0"/>
              <a:t>Staff in S0.81 and S0.83</a:t>
            </a:r>
          </a:p>
          <a:p>
            <a:pPr lvl="1">
              <a:buFont typeface="Wingdings" panose="05000000000000000000" pitchFamily="2" charset="2"/>
              <a:buChar char="ü"/>
            </a:pPr>
            <a:r>
              <a:rPr lang="en-GB" sz="2900" dirty="0"/>
              <a:t>Optional introductory session to be arranged</a:t>
            </a:r>
          </a:p>
          <a:p>
            <a:pPr lvl="1">
              <a:buFont typeface="Wingdings" panose="05000000000000000000" pitchFamily="2" charset="2"/>
              <a:buChar char="ü"/>
            </a:pPr>
            <a:endParaRPr lang="en-GB" sz="2900" dirty="0"/>
          </a:p>
          <a:p>
            <a:pPr lvl="1">
              <a:buFont typeface="Wingdings" panose="05000000000000000000" pitchFamily="2" charset="2"/>
              <a:buChar char="ü"/>
            </a:pPr>
            <a:endParaRPr lang="en-GB" sz="2400" dirty="0"/>
          </a:p>
          <a:p>
            <a:pPr marL="0" lvl="1" indent="0">
              <a:spcBef>
                <a:spcPts val="1000"/>
              </a:spcBef>
              <a:buNone/>
            </a:pPr>
            <a:r>
              <a:rPr lang="en-GB" sz="3200" dirty="0"/>
              <a:t>Common room</a:t>
            </a:r>
          </a:p>
          <a:p>
            <a:pPr lvl="1">
              <a:buFont typeface="Wingdings" panose="05000000000000000000" pitchFamily="2" charset="2"/>
              <a:buChar char="ü"/>
            </a:pPr>
            <a:r>
              <a:rPr lang="en-GB" sz="2900" dirty="0"/>
              <a:t>Shared with staff this year (S2.132)</a:t>
            </a:r>
          </a:p>
          <a:p>
            <a:pPr lvl="1">
              <a:buFont typeface="Wingdings" panose="05000000000000000000" pitchFamily="2" charset="2"/>
              <a:buChar char="ü"/>
            </a:pPr>
            <a:r>
              <a:rPr lang="en-GB" sz="2900" dirty="0"/>
              <a:t>Kitchen facilities on ground and second floors</a:t>
            </a:r>
          </a:p>
          <a:p>
            <a:pPr lvl="1">
              <a:buFont typeface="Wingdings" panose="05000000000000000000" pitchFamily="2" charset="2"/>
              <a:buChar char="ü"/>
            </a:pPr>
            <a:r>
              <a:rPr lang="en-GB" sz="2900" dirty="0"/>
              <a:t>Respect other users</a:t>
            </a:r>
          </a:p>
          <a:p>
            <a:pPr lvl="1">
              <a:buFont typeface="Wingdings" panose="05000000000000000000" pitchFamily="2" charset="2"/>
              <a:buChar char="ü"/>
            </a:pPr>
            <a:endParaRPr lang="en-GB" sz="2900" dirty="0"/>
          </a:p>
          <a:p>
            <a:pPr lvl="1">
              <a:buFont typeface="Wingdings" panose="05000000000000000000" pitchFamily="2" charset="2"/>
              <a:buChar char="ü"/>
            </a:pPr>
            <a:endParaRPr lang="en-GB" sz="2900" dirty="0"/>
          </a:p>
          <a:p>
            <a:pPr lvl="1">
              <a:buFont typeface="Wingdings" panose="05000000000000000000" pitchFamily="2" charset="2"/>
              <a:buChar char="ü"/>
            </a:pPr>
            <a:endParaRPr lang="en-GB" sz="3200" dirty="0"/>
          </a:p>
          <a:p>
            <a:pPr lvl="1">
              <a:buFont typeface="Wingdings" panose="05000000000000000000" pitchFamily="2" charset="2"/>
              <a:buChar char="ü"/>
            </a:pPr>
            <a:endParaRPr lang="en-GB" sz="3200" dirty="0"/>
          </a:p>
          <a:p>
            <a:pPr marL="0" lvl="1" indent="0">
              <a:spcBef>
                <a:spcPts val="1000"/>
              </a:spcBef>
              <a:buNone/>
            </a:pPr>
            <a:endParaRPr lang="en-GB" sz="3200" dirty="0"/>
          </a:p>
        </p:txBody>
      </p:sp>
    </p:spTree>
    <p:extLst>
      <p:ext uri="{BB962C8B-B14F-4D97-AF65-F5344CB8AC3E}">
        <p14:creationId xmlns:p14="http://schemas.microsoft.com/office/powerpoint/2010/main" val="1767968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Resources - academic</a:t>
            </a:r>
          </a:p>
        </p:txBody>
      </p:sp>
      <p:pic>
        <p:nvPicPr>
          <p:cNvPr id="7" name="Picture 6">
            <a:extLst>
              <a:ext uri="{FF2B5EF4-FFF2-40B4-BE49-F238E27FC236}">
                <a16:creationId xmlns:a16="http://schemas.microsoft.com/office/drawing/2014/main" id="{6E3E3A7E-B9DE-4AA8-B7D6-4A5892C1EB3B}"/>
              </a:ext>
            </a:extLst>
          </p:cNvPr>
          <p:cNvPicPr>
            <a:picLocks noChangeAspect="1"/>
          </p:cNvPicPr>
          <p:nvPr/>
        </p:nvPicPr>
        <p:blipFill>
          <a:blip r:embed="rId3"/>
          <a:stretch>
            <a:fillRect/>
          </a:stretch>
        </p:blipFill>
        <p:spPr>
          <a:xfrm>
            <a:off x="397137" y="1463040"/>
            <a:ext cx="6589192" cy="4837417"/>
          </a:xfrm>
          <a:prstGeom prst="rect">
            <a:avLst/>
          </a:prstGeom>
        </p:spPr>
      </p:pic>
      <p:pic>
        <p:nvPicPr>
          <p:cNvPr id="16" name="Picture 15">
            <a:extLst>
              <a:ext uri="{FF2B5EF4-FFF2-40B4-BE49-F238E27FC236}">
                <a16:creationId xmlns:a16="http://schemas.microsoft.com/office/drawing/2014/main" id="{4540B132-A0A5-42C9-8525-30D17CF7F29D}"/>
              </a:ext>
            </a:extLst>
          </p:cNvPr>
          <p:cNvPicPr>
            <a:picLocks noChangeAspect="1"/>
          </p:cNvPicPr>
          <p:nvPr/>
        </p:nvPicPr>
        <p:blipFill rotWithShape="1">
          <a:blip r:embed="rId4"/>
          <a:srcRect r="38106"/>
          <a:stretch/>
        </p:blipFill>
        <p:spPr>
          <a:xfrm>
            <a:off x="7330174" y="123713"/>
            <a:ext cx="4464689" cy="6610574"/>
          </a:xfrm>
          <a:prstGeom prst="rect">
            <a:avLst/>
          </a:prstGeom>
        </p:spPr>
      </p:pic>
    </p:spTree>
    <p:extLst>
      <p:ext uri="{BB962C8B-B14F-4D97-AF65-F5344CB8AC3E}">
        <p14:creationId xmlns:p14="http://schemas.microsoft.com/office/powerpoint/2010/main" val="587766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Resources - financial support</a:t>
            </a:r>
          </a:p>
        </p:txBody>
      </p:sp>
      <p:sp>
        <p:nvSpPr>
          <p:cNvPr id="5" name="Content Placeholder 4"/>
          <p:cNvSpPr>
            <a:spLocks noGrp="1"/>
          </p:cNvSpPr>
          <p:nvPr>
            <p:ph idx="1"/>
          </p:nvPr>
        </p:nvSpPr>
        <p:spPr/>
        <p:txBody>
          <a:bodyPr>
            <a:normAutofit/>
          </a:bodyPr>
          <a:lstStyle/>
          <a:p>
            <a:pPr marL="0" indent="0">
              <a:buNone/>
            </a:pPr>
            <a:r>
              <a:rPr lang="en-GB" sz="3200" dirty="0"/>
              <a:t>Research</a:t>
            </a:r>
          </a:p>
          <a:p>
            <a:pPr lvl="1"/>
            <a:r>
              <a:rPr lang="en-GB" dirty="0"/>
              <a:t>Personal budget for conference attendance, journal submission fees, other appropriate research activities</a:t>
            </a:r>
          </a:p>
          <a:p>
            <a:pPr lvl="1"/>
            <a:r>
              <a:rPr lang="en-GB" dirty="0"/>
              <a:t>Apply for additional department funding to support experiments, field work, conferences….. </a:t>
            </a:r>
          </a:p>
          <a:p>
            <a:pPr lvl="1"/>
            <a:endParaRPr lang="en-GB" dirty="0"/>
          </a:p>
          <a:p>
            <a:pPr marL="0" indent="0">
              <a:buNone/>
            </a:pPr>
            <a:r>
              <a:rPr lang="en-GB" dirty="0"/>
              <a:t>Job Market</a:t>
            </a:r>
          </a:p>
          <a:p>
            <a:pPr lvl="1"/>
            <a:r>
              <a:rPr lang="en-GB" dirty="0"/>
              <a:t>Proof reading of job market paper</a:t>
            </a:r>
          </a:p>
          <a:p>
            <a:pPr lvl="1"/>
            <a:r>
              <a:rPr lang="en-GB" dirty="0"/>
              <a:t>Personal budget to support job market activities, e.g. travel, accommodation</a:t>
            </a:r>
          </a:p>
        </p:txBody>
      </p:sp>
    </p:spTree>
    <p:extLst>
      <p:ext uri="{BB962C8B-B14F-4D97-AF65-F5344CB8AC3E}">
        <p14:creationId xmlns:p14="http://schemas.microsoft.com/office/powerpoint/2010/main" val="418723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55CF8-C331-4761-82FD-21FDA0974BC2}"/>
              </a:ext>
            </a:extLst>
          </p:cNvPr>
          <p:cNvSpPr>
            <a:spLocks noGrp="1"/>
          </p:cNvSpPr>
          <p:nvPr>
            <p:ph type="title"/>
          </p:nvPr>
        </p:nvSpPr>
        <p:spPr/>
        <p:txBody>
          <a:bodyPr/>
          <a:lstStyle/>
          <a:p>
            <a:r>
              <a:rPr lang="en-GB" dirty="0"/>
              <a:t>Job Market?</a:t>
            </a:r>
          </a:p>
        </p:txBody>
      </p:sp>
      <p:sp>
        <p:nvSpPr>
          <p:cNvPr id="3" name="Content Placeholder 2">
            <a:extLst>
              <a:ext uri="{FF2B5EF4-FFF2-40B4-BE49-F238E27FC236}">
                <a16:creationId xmlns:a16="http://schemas.microsoft.com/office/drawing/2014/main" id="{06D1D52F-BBD8-4D3B-AB08-1E0FD8FC4EC3}"/>
              </a:ext>
            </a:extLst>
          </p:cNvPr>
          <p:cNvSpPr>
            <a:spLocks noGrp="1"/>
          </p:cNvSpPr>
          <p:nvPr>
            <p:ph idx="1"/>
          </p:nvPr>
        </p:nvSpPr>
        <p:spPr/>
        <p:txBody>
          <a:bodyPr>
            <a:normAutofit/>
          </a:bodyPr>
          <a:lstStyle/>
          <a:p>
            <a:r>
              <a:rPr lang="en-GB" dirty="0"/>
              <a:t>Academic job or non academic job</a:t>
            </a:r>
          </a:p>
          <a:p>
            <a:r>
              <a:rPr lang="en-GB" dirty="0"/>
              <a:t>Year 4 is job market year</a:t>
            </a:r>
          </a:p>
          <a:p>
            <a:r>
              <a:rPr lang="en-GB" dirty="0"/>
              <a:t>Key references (updated August 2020)</a:t>
            </a:r>
          </a:p>
          <a:p>
            <a:pPr lvl="1"/>
            <a:r>
              <a:rPr lang="en-GB" dirty="0"/>
              <a:t>American Economic Association </a:t>
            </a:r>
          </a:p>
          <a:p>
            <a:pPr lvl="2"/>
            <a:r>
              <a:rPr lang="en-GB" dirty="0"/>
              <a:t> </a:t>
            </a:r>
            <a:r>
              <a:rPr lang="en-US" dirty="0">
                <a:hlinkClick r:id="rId3"/>
              </a:rPr>
              <a:t>https://www.aeaweb.org/resources/students/grad-prep/job-market</a:t>
            </a:r>
            <a:endParaRPr lang="en-US" dirty="0"/>
          </a:p>
          <a:p>
            <a:pPr lvl="1"/>
            <a:r>
              <a:rPr lang="en-GB" dirty="0"/>
              <a:t>European Economic Association</a:t>
            </a:r>
          </a:p>
          <a:p>
            <a:pPr lvl="2"/>
            <a:r>
              <a:rPr lang="en-US" u="sng" dirty="0">
                <a:hlinkClick r:id="rId4"/>
              </a:rPr>
              <a:t>https://www.eeassoc.org/index.php?site=&amp;page=288&amp;trsz=287</a:t>
            </a:r>
            <a:endParaRPr lang="en-GB" dirty="0"/>
          </a:p>
          <a:p>
            <a:r>
              <a:rPr lang="en-GB" dirty="0"/>
              <a:t>Careers and Skills (Careers Beyond Academia Day, PhD employer networking events)</a:t>
            </a:r>
          </a:p>
          <a:p>
            <a:endParaRPr lang="en-GB" dirty="0"/>
          </a:p>
        </p:txBody>
      </p:sp>
    </p:spTree>
    <p:extLst>
      <p:ext uri="{BB962C8B-B14F-4D97-AF65-F5344CB8AC3E}">
        <p14:creationId xmlns:p14="http://schemas.microsoft.com/office/powerpoint/2010/main" val="3592912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for Success</a:t>
            </a:r>
          </a:p>
        </p:txBody>
      </p:sp>
      <p:sp>
        <p:nvSpPr>
          <p:cNvPr id="3" name="Content Placeholder 2"/>
          <p:cNvSpPr>
            <a:spLocks noGrp="1"/>
          </p:cNvSpPr>
          <p:nvPr>
            <p:ph idx="1"/>
          </p:nvPr>
        </p:nvSpPr>
        <p:spPr/>
        <p:txBody>
          <a:bodyPr/>
          <a:lstStyle/>
          <a:p>
            <a:r>
              <a:rPr lang="en-US" dirty="0"/>
              <a:t>This is advice on how to fulfill the formal requirements </a:t>
            </a:r>
          </a:p>
          <a:p>
            <a:r>
              <a:rPr lang="en-US" dirty="0"/>
              <a:t>To excel, you need to seek advice widely and from multiple sources, and benchmark yourself against successful recent job market candidates from other universities.</a:t>
            </a:r>
          </a:p>
          <a:p>
            <a:r>
              <a:rPr lang="en-US" dirty="0"/>
              <a:t>Two tips: </a:t>
            </a:r>
          </a:p>
          <a:p>
            <a:pPr lvl="1"/>
            <a:r>
              <a:rPr lang="en-US" dirty="0"/>
              <a:t>Check (all) the material on </a:t>
            </a:r>
            <a:r>
              <a:rPr lang="en-US" dirty="0" err="1"/>
              <a:t>Masa</a:t>
            </a:r>
            <a:r>
              <a:rPr lang="en-US" dirty="0"/>
              <a:t> </a:t>
            </a:r>
            <a:r>
              <a:rPr lang="en-US" dirty="0" err="1"/>
              <a:t>Kudamatsu's</a:t>
            </a:r>
            <a:r>
              <a:rPr lang="en-US" dirty="0"/>
              <a:t> "Tips4Economists" website</a:t>
            </a:r>
          </a:p>
          <a:p>
            <a:pPr lvl="1"/>
            <a:r>
              <a:rPr lang="en-US" dirty="0"/>
              <a:t>Watch videos of job market paper presentations by participants in the RESTUD tour. </a:t>
            </a:r>
          </a:p>
        </p:txBody>
      </p:sp>
    </p:spTree>
    <p:extLst>
      <p:ext uri="{BB962C8B-B14F-4D97-AF65-F5344CB8AC3E}">
        <p14:creationId xmlns:p14="http://schemas.microsoft.com/office/powerpoint/2010/main" val="3757037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i="1" dirty="0"/>
              <a:t>Welcome - update on departmental procedures</a:t>
            </a:r>
          </a:p>
        </p:txBody>
      </p:sp>
      <p:sp>
        <p:nvSpPr>
          <p:cNvPr id="5" name="Content Placeholder 4"/>
          <p:cNvSpPr>
            <a:spLocks noGrp="1"/>
          </p:cNvSpPr>
          <p:nvPr>
            <p:ph idx="1"/>
          </p:nvPr>
        </p:nvSpPr>
        <p:spPr/>
        <p:txBody>
          <a:bodyPr>
            <a:normAutofit fontScale="92500" lnSpcReduction="10000"/>
          </a:bodyPr>
          <a:lstStyle/>
          <a:p>
            <a:r>
              <a:rPr lang="en-GB" dirty="0"/>
              <a:t>Encourage vaccinations</a:t>
            </a:r>
          </a:p>
          <a:p>
            <a:r>
              <a:rPr lang="en-GB" dirty="0"/>
              <a:t>Twice weekly lateral flow tests</a:t>
            </a:r>
          </a:p>
          <a:p>
            <a:endParaRPr lang="en-GB" dirty="0"/>
          </a:p>
          <a:p>
            <a:r>
              <a:rPr lang="en-GB" dirty="0"/>
              <a:t>Face coverings</a:t>
            </a:r>
          </a:p>
          <a:p>
            <a:pPr lvl="1"/>
            <a:r>
              <a:rPr lang="en-GB" dirty="0"/>
              <a:t>when moving around buildings</a:t>
            </a:r>
          </a:p>
          <a:p>
            <a:pPr lvl="1"/>
            <a:r>
              <a:rPr lang="en-GB" dirty="0"/>
              <a:t>‘strongly encouraged’ in teaching rooms</a:t>
            </a:r>
          </a:p>
          <a:p>
            <a:pPr lvl="1"/>
            <a:r>
              <a:rPr lang="en-GB" dirty="0"/>
              <a:t>can remove when seated in offices</a:t>
            </a:r>
          </a:p>
          <a:p>
            <a:pPr lvl="1"/>
            <a:endParaRPr lang="en-GB" dirty="0"/>
          </a:p>
          <a:p>
            <a:r>
              <a:rPr lang="en-GB" dirty="0"/>
              <a:t>Social distancing</a:t>
            </a:r>
          </a:p>
          <a:p>
            <a:pPr lvl="1"/>
            <a:r>
              <a:rPr lang="en-GB" dirty="0"/>
              <a:t>1.5m inside university buildings</a:t>
            </a:r>
          </a:p>
          <a:p>
            <a:pPr lvl="1"/>
            <a:r>
              <a:rPr lang="en-GB"/>
              <a:t>No restrictions in retail outlets</a:t>
            </a:r>
          </a:p>
          <a:p>
            <a:endParaRPr lang="en-GB" dirty="0"/>
          </a:p>
        </p:txBody>
      </p:sp>
    </p:spTree>
    <p:extLst>
      <p:ext uri="{BB962C8B-B14F-4D97-AF65-F5344CB8AC3E}">
        <p14:creationId xmlns:p14="http://schemas.microsoft.com/office/powerpoint/2010/main" val="2017620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359D18-D728-4747-94C1-6FFA6854337E}"/>
              </a:ext>
            </a:extLst>
          </p:cNvPr>
          <p:cNvSpPr>
            <a:spLocks noGrp="1"/>
          </p:cNvSpPr>
          <p:nvPr>
            <p:ph type="ctrTitle"/>
          </p:nvPr>
        </p:nvSpPr>
        <p:spPr/>
        <p:txBody>
          <a:bodyPr/>
          <a:lstStyle/>
          <a:p>
            <a:r>
              <a:rPr lang="en-GB" i="1" dirty="0"/>
              <a:t>Questions from you?</a:t>
            </a:r>
          </a:p>
        </p:txBody>
      </p:sp>
      <p:sp>
        <p:nvSpPr>
          <p:cNvPr id="5" name="Subtitle 4">
            <a:extLst>
              <a:ext uri="{FF2B5EF4-FFF2-40B4-BE49-F238E27FC236}">
                <a16:creationId xmlns:a16="http://schemas.microsoft.com/office/drawing/2014/main" id="{BE76D457-78A5-4264-8BC6-BEF4230FD935}"/>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556602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62EDA-50C3-4A2E-87E0-A3D3D915FA20}"/>
              </a:ext>
            </a:extLst>
          </p:cNvPr>
          <p:cNvSpPr>
            <a:spLocks noGrp="1"/>
          </p:cNvSpPr>
          <p:nvPr>
            <p:ph type="title"/>
          </p:nvPr>
        </p:nvSpPr>
        <p:spPr/>
        <p:txBody>
          <a:bodyPr/>
          <a:lstStyle/>
          <a:p>
            <a:r>
              <a:rPr lang="en-GB" dirty="0"/>
              <a:t>Presentation plan</a:t>
            </a:r>
          </a:p>
        </p:txBody>
      </p:sp>
      <p:sp>
        <p:nvSpPr>
          <p:cNvPr id="3" name="Content Placeholder 2">
            <a:extLst>
              <a:ext uri="{FF2B5EF4-FFF2-40B4-BE49-F238E27FC236}">
                <a16:creationId xmlns:a16="http://schemas.microsoft.com/office/drawing/2014/main" id="{6EDB60BC-1B11-4874-B374-8209B1580C3D}"/>
              </a:ext>
            </a:extLst>
          </p:cNvPr>
          <p:cNvSpPr>
            <a:spLocks noGrp="1"/>
          </p:cNvSpPr>
          <p:nvPr>
            <p:ph idx="1"/>
          </p:nvPr>
        </p:nvSpPr>
        <p:spPr/>
        <p:txBody>
          <a:bodyPr>
            <a:normAutofit lnSpcReduction="10000"/>
          </a:bodyPr>
          <a:lstStyle/>
          <a:p>
            <a:r>
              <a:rPr lang="en-GB" dirty="0"/>
              <a:t>Length of time for PhD</a:t>
            </a:r>
          </a:p>
          <a:p>
            <a:r>
              <a:rPr lang="en-GB" dirty="0"/>
              <a:t>Supervision</a:t>
            </a:r>
          </a:p>
          <a:p>
            <a:r>
              <a:rPr lang="en-GB" dirty="0"/>
              <a:t>Progress monitoring </a:t>
            </a:r>
          </a:p>
          <a:p>
            <a:r>
              <a:rPr lang="en-GB" dirty="0"/>
              <a:t>Format of thesis</a:t>
            </a:r>
          </a:p>
          <a:p>
            <a:r>
              <a:rPr lang="en-GB" dirty="0"/>
              <a:t>The viva</a:t>
            </a:r>
          </a:p>
          <a:p>
            <a:r>
              <a:rPr lang="en-GB" dirty="0"/>
              <a:t>Time away from Warwick</a:t>
            </a:r>
          </a:p>
          <a:p>
            <a:r>
              <a:rPr lang="en-GB" dirty="0"/>
              <a:t>Resources</a:t>
            </a:r>
          </a:p>
          <a:p>
            <a:r>
              <a:rPr lang="en-GB" dirty="0"/>
              <a:t>Teaching </a:t>
            </a:r>
          </a:p>
          <a:p>
            <a:r>
              <a:rPr lang="en-GB" dirty="0"/>
              <a:t>Feedback</a:t>
            </a:r>
          </a:p>
          <a:p>
            <a:pPr marL="0" indent="0">
              <a:buNone/>
            </a:pPr>
            <a:endParaRPr lang="en-GB" dirty="0"/>
          </a:p>
          <a:p>
            <a:endParaRPr lang="en-GB" dirty="0"/>
          </a:p>
        </p:txBody>
      </p:sp>
    </p:spTree>
    <p:extLst>
      <p:ext uri="{BB962C8B-B14F-4D97-AF65-F5344CB8AC3E}">
        <p14:creationId xmlns:p14="http://schemas.microsoft.com/office/powerpoint/2010/main" val="2165417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How long do I have to do my PhD?</a:t>
            </a:r>
          </a:p>
        </p:txBody>
      </p:sp>
      <p:sp>
        <p:nvSpPr>
          <p:cNvPr id="5" name="Content Placeholder 4"/>
          <p:cNvSpPr>
            <a:spLocks noGrp="1"/>
          </p:cNvSpPr>
          <p:nvPr>
            <p:ph idx="1"/>
          </p:nvPr>
        </p:nvSpPr>
        <p:spPr>
          <a:xfrm>
            <a:off x="838200" y="2256089"/>
            <a:ext cx="10515600" cy="3920873"/>
          </a:xfrm>
        </p:spPr>
        <p:txBody>
          <a:bodyPr/>
          <a:lstStyle/>
          <a:p>
            <a:pPr marL="0" indent="0">
              <a:buNone/>
            </a:pPr>
            <a:r>
              <a:rPr lang="en-GB" sz="3200" i="1" dirty="0"/>
              <a:t>4 years of registration </a:t>
            </a:r>
          </a:p>
          <a:p>
            <a:pPr marL="0" indent="0">
              <a:buNone/>
            </a:pPr>
            <a:r>
              <a:rPr lang="en-GB" dirty="0"/>
              <a:t>Extension only in truly exceptional circumstances</a:t>
            </a:r>
          </a:p>
          <a:p>
            <a:endParaRPr lang="en-GB" dirty="0"/>
          </a:p>
          <a:p>
            <a:pPr marL="0" indent="0">
              <a:buNone/>
            </a:pPr>
            <a:r>
              <a:rPr lang="en-GB" sz="3200" i="1" dirty="0"/>
              <a:t>Ready to submit end 3rd year</a:t>
            </a:r>
          </a:p>
          <a:p>
            <a:r>
              <a:rPr lang="en-GB" dirty="0"/>
              <a:t>Job market paper (end of year 3)</a:t>
            </a:r>
          </a:p>
          <a:p>
            <a:r>
              <a:rPr lang="en-GB" dirty="0"/>
              <a:t>Job market (Dec/Jan of Year 4)</a:t>
            </a:r>
          </a:p>
          <a:p>
            <a:r>
              <a:rPr lang="en-GB" dirty="0"/>
              <a:t>Submission anytime up to your final submission date.</a:t>
            </a:r>
          </a:p>
        </p:txBody>
      </p:sp>
    </p:spTree>
    <p:extLst>
      <p:ext uri="{BB962C8B-B14F-4D97-AF65-F5344CB8AC3E}">
        <p14:creationId xmlns:p14="http://schemas.microsoft.com/office/powerpoint/2010/main" val="115631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Supervision</a:t>
            </a:r>
          </a:p>
        </p:txBody>
      </p:sp>
      <p:sp>
        <p:nvSpPr>
          <p:cNvPr id="3" name="Content Placeholder 2"/>
          <p:cNvSpPr>
            <a:spLocks noGrp="1"/>
          </p:cNvSpPr>
          <p:nvPr>
            <p:ph idx="1"/>
          </p:nvPr>
        </p:nvSpPr>
        <p:spPr>
          <a:xfrm>
            <a:off x="838200" y="2794475"/>
            <a:ext cx="10515600" cy="3382487"/>
          </a:xfrm>
        </p:spPr>
        <p:txBody>
          <a:bodyPr>
            <a:normAutofit/>
          </a:bodyPr>
          <a:lstStyle/>
          <a:p>
            <a:r>
              <a:rPr lang="en-GB" sz="3600" dirty="0"/>
              <a:t>Supervisor Panel (3 members)</a:t>
            </a:r>
          </a:p>
          <a:p>
            <a:r>
              <a:rPr lang="en-GB" sz="3600" dirty="0"/>
              <a:t>Assistant Professor as supervisor</a:t>
            </a:r>
          </a:p>
          <a:p>
            <a:r>
              <a:rPr lang="en-GB" sz="3600" dirty="0"/>
              <a:t>Change in supervisor arrangements</a:t>
            </a:r>
          </a:p>
          <a:p>
            <a:r>
              <a:rPr lang="en-GB" sz="3600" dirty="0"/>
              <a:t>Monthly meetings (upload to Tabula)</a:t>
            </a:r>
          </a:p>
          <a:p>
            <a:pPr marL="0" indent="0">
              <a:buNone/>
            </a:pPr>
            <a:endParaRPr lang="en-GB" sz="3600" dirty="0"/>
          </a:p>
        </p:txBody>
      </p:sp>
    </p:spTree>
    <p:extLst>
      <p:ext uri="{BB962C8B-B14F-4D97-AF65-F5344CB8AC3E}">
        <p14:creationId xmlns:p14="http://schemas.microsoft.com/office/powerpoint/2010/main" val="2724636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 can expect from my supervisor?</a:t>
            </a:r>
          </a:p>
        </p:txBody>
      </p:sp>
      <p:sp>
        <p:nvSpPr>
          <p:cNvPr id="3" name="Content Placeholder 2"/>
          <p:cNvSpPr>
            <a:spLocks noGrp="1"/>
          </p:cNvSpPr>
          <p:nvPr>
            <p:ph idx="1"/>
          </p:nvPr>
        </p:nvSpPr>
        <p:spPr/>
        <p:txBody>
          <a:bodyPr>
            <a:normAutofit/>
          </a:bodyPr>
          <a:lstStyle/>
          <a:p>
            <a:r>
              <a:rPr lang="en-GB" dirty="0"/>
              <a:t>Guidance about standards, planning, sources, and techniques</a:t>
            </a:r>
          </a:p>
          <a:p>
            <a:r>
              <a:rPr lang="en-GB" dirty="0"/>
              <a:t>Discuss training requirements (TNA)</a:t>
            </a:r>
          </a:p>
          <a:p>
            <a:r>
              <a:rPr lang="en-GB" dirty="0"/>
              <a:t>Make you aware of relevant regulations and requirements</a:t>
            </a:r>
          </a:p>
          <a:p>
            <a:r>
              <a:rPr lang="en-GB" dirty="0"/>
              <a:t>Monitor and report on your progress </a:t>
            </a:r>
          </a:p>
          <a:p>
            <a:r>
              <a:rPr lang="en-GB" dirty="0"/>
              <a:t>Provide constructive criticism on written work</a:t>
            </a:r>
          </a:p>
          <a:p>
            <a:r>
              <a:rPr lang="en-GB" dirty="0"/>
              <a:t>Maintain regular contact</a:t>
            </a:r>
          </a:p>
          <a:p>
            <a:r>
              <a:rPr lang="en-GB" dirty="0"/>
              <a:t>Recommend examiners</a:t>
            </a:r>
          </a:p>
          <a:p>
            <a:r>
              <a:rPr lang="en-GB" dirty="0">
                <a:hlinkClick r:id="rId3"/>
              </a:rPr>
              <a:t>https://warwick.ac.uk/services/dc/policies_guidance/supervisionpgr</a:t>
            </a:r>
            <a:r>
              <a:rPr lang="en-GB" dirty="0"/>
              <a:t>/</a:t>
            </a:r>
          </a:p>
        </p:txBody>
      </p:sp>
    </p:spTree>
    <p:extLst>
      <p:ext uri="{BB962C8B-B14F-4D97-AF65-F5344CB8AC3E}">
        <p14:creationId xmlns:p14="http://schemas.microsoft.com/office/powerpoint/2010/main" val="456034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we expect from you </a:t>
            </a:r>
          </a:p>
        </p:txBody>
      </p:sp>
      <p:sp>
        <p:nvSpPr>
          <p:cNvPr id="3" name="Content Placeholder 2"/>
          <p:cNvSpPr>
            <a:spLocks noGrp="1"/>
          </p:cNvSpPr>
          <p:nvPr>
            <p:ph idx="1"/>
          </p:nvPr>
        </p:nvSpPr>
        <p:spPr>
          <a:xfrm>
            <a:off x="838200" y="1552353"/>
            <a:ext cx="10515600" cy="4624610"/>
          </a:xfrm>
        </p:spPr>
        <p:txBody>
          <a:bodyPr>
            <a:normAutofit/>
          </a:bodyPr>
          <a:lstStyle/>
          <a:p>
            <a:endParaRPr lang="en-GB" dirty="0"/>
          </a:p>
          <a:p>
            <a:r>
              <a:rPr lang="en-GB" dirty="0"/>
              <a:t>Familiarity with regulations and guidelines (see handbook)</a:t>
            </a:r>
          </a:p>
          <a:p>
            <a:r>
              <a:rPr lang="en-GB" dirty="0"/>
              <a:t>Agree schedule of meetings (term-time/ vacation with supervisor)</a:t>
            </a:r>
          </a:p>
          <a:p>
            <a:r>
              <a:rPr lang="en-GB" dirty="0"/>
              <a:t>Inform supervisor of others you are working with</a:t>
            </a:r>
          </a:p>
          <a:p>
            <a:r>
              <a:rPr lang="en-GB" dirty="0"/>
              <a:t>Belong to </a:t>
            </a:r>
            <a:r>
              <a:rPr lang="en-GB"/>
              <a:t>a research group</a:t>
            </a:r>
            <a:endParaRPr lang="en-GB" dirty="0"/>
          </a:p>
          <a:p>
            <a:r>
              <a:rPr lang="en-GB" dirty="0"/>
              <a:t>Present twice a year (PhD Forum and one other)</a:t>
            </a:r>
          </a:p>
          <a:p>
            <a:r>
              <a:rPr lang="en-GB" dirty="0"/>
              <a:t>Attend two seminars per week (online check)</a:t>
            </a:r>
          </a:p>
          <a:p>
            <a:r>
              <a:rPr lang="en-GB" dirty="0"/>
              <a:t>Regularly discuss your research with other faculty members</a:t>
            </a:r>
          </a:p>
          <a:p>
            <a:r>
              <a:rPr lang="en-GB" dirty="0"/>
              <a:t>Submit on time!</a:t>
            </a:r>
          </a:p>
          <a:p>
            <a:endParaRPr lang="en-GB" dirty="0"/>
          </a:p>
        </p:txBody>
      </p:sp>
    </p:spTree>
    <p:extLst>
      <p:ext uri="{BB962C8B-B14F-4D97-AF65-F5344CB8AC3E}">
        <p14:creationId xmlns:p14="http://schemas.microsoft.com/office/powerpoint/2010/main" val="2592902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Progress Monitoring</a:t>
            </a:r>
          </a:p>
        </p:txBody>
      </p:sp>
      <p:sp>
        <p:nvSpPr>
          <p:cNvPr id="4" name="Content Placeholder 3"/>
          <p:cNvSpPr>
            <a:spLocks noGrp="1"/>
          </p:cNvSpPr>
          <p:nvPr>
            <p:ph idx="1"/>
          </p:nvPr>
        </p:nvSpPr>
        <p:spPr/>
        <p:txBody>
          <a:bodyPr>
            <a:normAutofit/>
          </a:bodyPr>
          <a:lstStyle/>
          <a:p>
            <a:r>
              <a:rPr lang="en-GB" dirty="0"/>
              <a:t>Monthly meeting with supervisor (minimum)</a:t>
            </a:r>
          </a:p>
          <a:p>
            <a:endParaRPr lang="en-GB" dirty="0"/>
          </a:p>
          <a:p>
            <a:r>
              <a:rPr lang="en-GB" dirty="0"/>
              <a:t>6 monthly progress report for Director PhD (Nov 2021)</a:t>
            </a:r>
          </a:p>
          <a:p>
            <a:endParaRPr lang="en-GB" dirty="0"/>
          </a:p>
          <a:p>
            <a:r>
              <a:rPr lang="en-GB" dirty="0"/>
              <a:t>Annual PhD Forum (a paper required at the end of each year)</a:t>
            </a:r>
          </a:p>
          <a:p>
            <a:endParaRPr lang="en-GB" dirty="0"/>
          </a:p>
          <a:p>
            <a:r>
              <a:rPr lang="en-GB" dirty="0"/>
              <a:t>One workshop or poster presentation per year</a:t>
            </a:r>
          </a:p>
          <a:p>
            <a:endParaRPr lang="en-GB" dirty="0"/>
          </a:p>
        </p:txBody>
      </p:sp>
    </p:spTree>
    <p:extLst>
      <p:ext uri="{BB962C8B-B14F-4D97-AF65-F5344CB8AC3E}">
        <p14:creationId xmlns:p14="http://schemas.microsoft.com/office/powerpoint/2010/main" val="3024007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should my thesis look like</a:t>
            </a:r>
          </a:p>
        </p:txBody>
      </p:sp>
      <p:sp>
        <p:nvSpPr>
          <p:cNvPr id="3" name="Content Placeholder 2"/>
          <p:cNvSpPr>
            <a:spLocks noGrp="1"/>
          </p:cNvSpPr>
          <p:nvPr>
            <p:ph idx="1"/>
          </p:nvPr>
        </p:nvSpPr>
        <p:spPr/>
        <p:txBody>
          <a:bodyPr>
            <a:normAutofit fontScale="92500" lnSpcReduction="10000"/>
          </a:bodyPr>
          <a:lstStyle/>
          <a:p>
            <a:r>
              <a:rPr lang="en-GB" dirty="0"/>
              <a:t>3 significant pieces of work</a:t>
            </a:r>
          </a:p>
          <a:p>
            <a:endParaRPr lang="en-GB" dirty="0"/>
          </a:p>
          <a:p>
            <a:r>
              <a:rPr lang="en-GB" dirty="0"/>
              <a:t>Joint authorship</a:t>
            </a:r>
          </a:p>
          <a:p>
            <a:endParaRPr lang="en-GB" dirty="0"/>
          </a:p>
          <a:p>
            <a:r>
              <a:rPr lang="en-GB" dirty="0"/>
              <a:t>University requirements for the presentation of your thesis </a:t>
            </a:r>
          </a:p>
          <a:p>
            <a:pPr marL="0" indent="0">
              <a:buNone/>
            </a:pPr>
            <a:r>
              <a:rPr lang="en-GB" sz="2400" dirty="0">
                <a:hlinkClick r:id="rId3"/>
              </a:rPr>
              <a:t>https://warwick.ac.uk/services/dc/pgrassessments/gtehdr/</a:t>
            </a:r>
            <a:endParaRPr lang="en-GB" sz="2400" dirty="0"/>
          </a:p>
          <a:p>
            <a:pPr marL="0" indent="0">
              <a:buNone/>
            </a:pPr>
            <a:endParaRPr lang="en-GB" sz="2400" dirty="0"/>
          </a:p>
          <a:p>
            <a:r>
              <a:rPr lang="en-GB" dirty="0"/>
              <a:t>PhD in Economics+</a:t>
            </a:r>
          </a:p>
          <a:p>
            <a:endParaRPr lang="en-GB" dirty="0"/>
          </a:p>
          <a:p>
            <a:r>
              <a:rPr lang="en-GB" dirty="0"/>
              <a:t>You will be examined on your submitted thesis</a:t>
            </a:r>
          </a:p>
          <a:p>
            <a:pPr marL="0" indent="0">
              <a:buNone/>
            </a:pPr>
            <a:endParaRPr lang="en-GB" sz="2400" dirty="0"/>
          </a:p>
        </p:txBody>
      </p:sp>
    </p:spTree>
    <p:extLst>
      <p:ext uri="{BB962C8B-B14F-4D97-AF65-F5344CB8AC3E}">
        <p14:creationId xmlns:p14="http://schemas.microsoft.com/office/powerpoint/2010/main" val="25166001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5698</TotalTime>
  <Words>1318</Words>
  <Application>Microsoft Office PowerPoint</Application>
  <PresentationFormat>Widescreen</PresentationFormat>
  <Paragraphs>192</Paragraphs>
  <Slides>20</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Wingdings</vt:lpstr>
      <vt:lpstr>Office Theme</vt:lpstr>
      <vt:lpstr> PhD Induction Years 2-4 October 2021  </vt:lpstr>
      <vt:lpstr>Welcome - update on departmental procedures</vt:lpstr>
      <vt:lpstr>Presentation plan</vt:lpstr>
      <vt:lpstr>How long do I have to do my PhD?</vt:lpstr>
      <vt:lpstr>Supervision</vt:lpstr>
      <vt:lpstr>What I can expect from my supervisor?</vt:lpstr>
      <vt:lpstr>What we expect from you </vt:lpstr>
      <vt:lpstr>Progress Monitoring</vt:lpstr>
      <vt:lpstr>What should my thesis look like</vt:lpstr>
      <vt:lpstr>Final Examination</vt:lpstr>
      <vt:lpstr>Away from Warwick</vt:lpstr>
      <vt:lpstr>Ethical scrutiny</vt:lpstr>
      <vt:lpstr>Leave of absence</vt:lpstr>
      <vt:lpstr>Wellbeing</vt:lpstr>
      <vt:lpstr>Resources - operational</vt:lpstr>
      <vt:lpstr>Resources - academic</vt:lpstr>
      <vt:lpstr>Resources - financial support</vt:lpstr>
      <vt:lpstr>Job Market?</vt:lpstr>
      <vt:lpstr>Tips for Success</vt:lpstr>
      <vt:lpstr>Questions from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PhD Induction October 2018</dc:title>
  <dc:creator>Heafey, Maryanne</dc:creator>
  <cp:lastModifiedBy>Ashley, Lucia</cp:lastModifiedBy>
  <cp:revision>87</cp:revision>
  <cp:lastPrinted>2021-10-03T23:40:36Z</cp:lastPrinted>
  <dcterms:created xsi:type="dcterms:W3CDTF">2018-09-12T14:36:26Z</dcterms:created>
  <dcterms:modified xsi:type="dcterms:W3CDTF">2021-10-12T09:27:07Z</dcterms:modified>
</cp:coreProperties>
</file>