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56" r:id="rId3"/>
    <p:sldMasterId id="2147483658" r:id="rId4"/>
    <p:sldMasterId id="2147483660" r:id="rId5"/>
    <p:sldMasterId id="2147483720" r:id="rId6"/>
    <p:sldMasterId id="2147483723" r:id="rId7"/>
    <p:sldMasterId id="2147483664" r:id="rId8"/>
    <p:sldMasterId id="2147483726" r:id="rId9"/>
    <p:sldMasterId id="2147483728" r:id="rId10"/>
    <p:sldMasterId id="2147483730" r:id="rId11"/>
    <p:sldMasterId id="2147483689" r:id="rId12"/>
  </p:sldMasterIdLst>
  <p:notesMasterIdLst>
    <p:notesMasterId r:id="rId39"/>
  </p:notesMasterIdLst>
  <p:handoutMasterIdLst>
    <p:handoutMasterId r:id="rId40"/>
  </p:handoutMasterIdLst>
  <p:sldIdLst>
    <p:sldId id="274" r:id="rId13"/>
    <p:sldId id="275" r:id="rId14"/>
    <p:sldId id="276" r:id="rId15"/>
    <p:sldId id="277" r:id="rId16"/>
    <p:sldId id="305" r:id="rId17"/>
    <p:sldId id="285" r:id="rId18"/>
    <p:sldId id="284" r:id="rId19"/>
    <p:sldId id="279" r:id="rId20"/>
    <p:sldId id="280" r:id="rId21"/>
    <p:sldId id="281" r:id="rId22"/>
    <p:sldId id="282" r:id="rId23"/>
    <p:sldId id="288" r:id="rId24"/>
    <p:sldId id="286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7" r:id="rId33"/>
    <p:sldId id="298" r:id="rId34"/>
    <p:sldId id="301" r:id="rId35"/>
    <p:sldId id="302" r:id="rId36"/>
    <p:sldId id="303" r:id="rId37"/>
    <p:sldId id="304" r:id="rId3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4C1B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110" d="100"/>
          <a:sy n="110" d="100"/>
        </p:scale>
        <p:origin x="60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02133-99BD-4538-B6FF-F13E197E5979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58A5F-455A-4C2D-BB9C-5F6648F88B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148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DAB91-B68B-4EB0-A486-407FA368F067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2F15A-84C0-4BC2-BA3A-680E0BF843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375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F15A-84C0-4BC2-BA3A-680E0BF8430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251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438727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departmenta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3752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73689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269573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8064896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80649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509121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027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F5BC7-6DCF-4381-8C9A-53E3B0C65D9B}" type="datetimeFigureOut">
              <a:rPr lang="en-US"/>
              <a:pPr>
                <a:defRPr/>
              </a:pPr>
              <a:t>9/18/2017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1A466-8FBB-49F9-82F4-81EA62CD0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13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1340371"/>
            <a:ext cx="11233248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3" y="1340371"/>
            <a:ext cx="7968885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3" y="476672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784300" y="1340769"/>
            <a:ext cx="2976033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4" y="476672"/>
            <a:ext cx="1123335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27381" y="1340768"/>
            <a:ext cx="11233248" cy="4248472"/>
          </a:xfrm>
          <a:prstGeom prst="rect">
            <a:avLst/>
          </a:prstGeom>
        </p:spPr>
        <p:txBody>
          <a:bodyPr vert="horz"/>
          <a:lstStyle>
            <a:lvl1pPr marL="284400" indent="-2844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</a:p>
          <a:p>
            <a:pPr lvl="0"/>
            <a:r>
              <a:rPr lang="en-GB" dirty="0" smtClean="0"/>
              <a:t>Burnt orange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6074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99268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725144"/>
            <a:ext cx="8758015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2" y="5301952"/>
            <a:ext cx="8758015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2" y="5949280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2" y="6237312"/>
            <a:ext cx="11233247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860843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480" y="2780531"/>
            <a:ext cx="11233149" cy="38888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1916832"/>
            <a:ext cx="11233257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2" y="2780531"/>
            <a:ext cx="7968885" cy="374459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2" y="1916832"/>
            <a:ext cx="11233247" cy="57181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8819692" y="4293097"/>
            <a:ext cx="294064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4365104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27448" y="4941912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15" y="4365104"/>
            <a:ext cx="806489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4941912"/>
            <a:ext cx="806489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15" y="5949280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15" y="6237312"/>
            <a:ext cx="806489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1123324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11233248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11233248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University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9104298" y="4653137"/>
            <a:ext cx="2656033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3788296"/>
            <a:ext cx="816084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27448" y="4365104"/>
            <a:ext cx="816084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27381" y="5949280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6237312"/>
            <a:ext cx="816084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2348881"/>
            <a:ext cx="11233248" cy="4176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7285" y="1484784"/>
            <a:ext cx="708088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EC4C1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jp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63"/>
          <a:stretch/>
        </p:blipFill>
        <p:spPr>
          <a:xfrm>
            <a:off x="0" y="-387424"/>
            <a:ext cx="12192000" cy="727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8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0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7"/>
          <a:stretch/>
        </p:blipFill>
        <p:spPr>
          <a:xfrm>
            <a:off x="0" y="-1323528"/>
            <a:ext cx="12192000" cy="820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18101"/>
          <a:stretch/>
        </p:blipFill>
        <p:spPr>
          <a:xfrm>
            <a:off x="-24680" y="-603448"/>
            <a:ext cx="12216680" cy="748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01"/>
          <a:stretch/>
        </p:blipFill>
        <p:spPr>
          <a:xfrm>
            <a:off x="0" y="0"/>
            <a:ext cx="1219200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29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24701"/>
          <a:stretch/>
        </p:blipFill>
        <p:spPr>
          <a:xfrm>
            <a:off x="-24680" y="0"/>
            <a:ext cx="1221668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73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2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3_W_line_burnt_orang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121920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19"/>
          <a:stretch/>
        </p:blipFill>
        <p:spPr>
          <a:xfrm>
            <a:off x="1" y="4149080"/>
            <a:ext cx="1219099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2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.uk/url?sa=i&amp;rct=j&amp;q=&amp;esrc=s&amp;source=images&amp;cd=&amp;cad=rja&amp;uact=8&amp;docid=bWXMoePiTKcPgM&amp;tbnid=uEq-m0sFw-KPNM:&amp;ved=0CAUQjRw&amp;url=http://www3.imperial.ac.uk/portal/page/portallive/D884EC9C736F51FFE040C69B47395F63&amp;ei=KqgFVLSPDoitO7XogdAH&amp;bvm=bv.74115972,d.ZWU&amp;psig=AFQjCNEqspQ9r9gL924vC89hqCiKJts7mg&amp;ust=1409743064904054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google.co.uk/url?sa=i&amp;rct=j&amp;q=&amp;esrc=s&amp;frm=1&amp;source=images&amp;cd=&amp;cad=rja&amp;docid=RXUJmMkKtc0xKM&amp;tbnid=t1xtoxe-B6vL6M:&amp;ved=0CAUQjRw&amp;url=http://www.waltons.co.uk/waltons-tower-playhouse-7x5&amp;ei=swBHUpOLG4qPtQaT4YCYBg&amp;bvm=bv.53217764,d.bGE&amp;psig=AFQjCNGIVseotv1eE41pEsr0_6retYD-pQ&amp;ust=1380471326409321" TargetMode="Externa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talkandroid.com/211022-google-adding-native-help-page-interface-on-its-android-apps/help-3/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380" y="1052736"/>
            <a:ext cx="8088900" cy="1152128"/>
          </a:xfrm>
        </p:spPr>
        <p:txBody>
          <a:bodyPr/>
          <a:lstStyle/>
          <a:p>
            <a:r>
              <a:rPr lang="en-GB" b="1" dirty="0"/>
              <a:t>Economics MSc Library </a:t>
            </a:r>
            <a:r>
              <a:rPr lang="en-GB" b="1" dirty="0" smtClean="0"/>
              <a:t>induction - </a:t>
            </a:r>
            <a:r>
              <a:rPr lang="en-GB" b="1" dirty="0"/>
              <a:t>Welcome to the Library!</a:t>
            </a:r>
          </a:p>
          <a:p>
            <a:endParaRPr lang="en-US" dirty="0"/>
          </a:p>
        </p:txBody>
      </p:sp>
      <p:pic>
        <p:nvPicPr>
          <p:cNvPr id="5" name="Picture 3" descr="lib1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568" y="2384135"/>
            <a:ext cx="7660548" cy="41764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195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79376" y="2348881"/>
            <a:ext cx="11305256" cy="41764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lib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6" y="845423"/>
            <a:ext cx="777686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95400" y="5661248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Social areas for group study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8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Finding and borrowing books</a:t>
            </a:r>
            <a:endParaRPr lang="en-US" dirty="0"/>
          </a:p>
        </p:txBody>
      </p:sp>
      <p:pic>
        <p:nvPicPr>
          <p:cNvPr id="5" name="Picture 4" descr="https://encrypted-tbn2.gstatic.com/images?q=tbn:ANd9GcQJluGSi0XmsndQx5cqmZlm_ehwheNzuuMwjeF2vctncfaJD09pjw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2924944"/>
            <a:ext cx="4392488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84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2078786"/>
            <a:ext cx="8515504" cy="467276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18145" y="836712"/>
            <a:ext cx="9216444" cy="1224880"/>
          </a:xfrm>
        </p:spPr>
        <p:txBody>
          <a:bodyPr/>
          <a:lstStyle/>
          <a:p>
            <a:r>
              <a:rPr lang="en-GB" dirty="0"/>
              <a:t>Search the catalogue and select the link to the title you want - 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 bwMode="auto">
          <a:xfrm>
            <a:off x="7392144" y="5517232"/>
            <a:ext cx="216024" cy="504056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5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1344" y="836712"/>
            <a:ext cx="9505055" cy="1296888"/>
          </a:xfrm>
        </p:spPr>
        <p:txBody>
          <a:bodyPr/>
          <a:lstStyle/>
          <a:p>
            <a:r>
              <a:rPr lang="en-GB" dirty="0"/>
              <a:t>Note the </a:t>
            </a:r>
            <a:r>
              <a:rPr lang="en-GB" u="sng" dirty="0"/>
              <a:t>location</a:t>
            </a:r>
            <a:r>
              <a:rPr lang="en-GB" dirty="0"/>
              <a:t>; the </a:t>
            </a:r>
            <a:r>
              <a:rPr lang="en-GB" u="sng" dirty="0" err="1"/>
              <a:t>classmark</a:t>
            </a:r>
            <a:r>
              <a:rPr lang="en-GB" dirty="0"/>
              <a:t> </a:t>
            </a:r>
            <a:r>
              <a:rPr lang="en-GB" dirty="0" smtClean="0"/>
              <a:t>(the number </a:t>
            </a:r>
            <a:r>
              <a:rPr lang="en-GB" dirty="0"/>
              <a:t>on the spine of the </a:t>
            </a:r>
            <a:r>
              <a:rPr lang="en-GB" dirty="0" smtClean="0"/>
              <a:t>book); </a:t>
            </a:r>
            <a:r>
              <a:rPr lang="en-GB" u="sng" dirty="0"/>
              <a:t>loan type </a:t>
            </a:r>
            <a:r>
              <a:rPr lang="en-GB" dirty="0"/>
              <a:t>and </a:t>
            </a:r>
            <a:r>
              <a:rPr lang="en-GB" u="sng" dirty="0"/>
              <a:t>status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2116089"/>
            <a:ext cx="8623176" cy="47483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Down Arrow 4"/>
          <p:cNvSpPr/>
          <p:nvPr/>
        </p:nvSpPr>
        <p:spPr bwMode="auto">
          <a:xfrm>
            <a:off x="1919536" y="3507762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3386134" y="3526661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4852732" y="3526661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5685328" y="3507762"/>
            <a:ext cx="242316" cy="69997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89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Floor 2 extension </a:t>
            </a:r>
            <a:r>
              <a:rPr lang="en-GB" sz="2800" dirty="0"/>
              <a:t>– </a:t>
            </a:r>
            <a:r>
              <a:rPr lang="en-GB" sz="2800" b="1" dirty="0"/>
              <a:t>Maths</a:t>
            </a:r>
            <a:r>
              <a:rPr lang="en-GB" sz="2800" dirty="0"/>
              <a:t>, Science and </a:t>
            </a:r>
            <a:r>
              <a:rPr lang="en-GB" sz="2800" dirty="0" smtClean="0"/>
              <a:t>Medicine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Floor </a:t>
            </a:r>
            <a:r>
              <a:rPr lang="en-GB" sz="2800" dirty="0"/>
              <a:t>3 – Arts and </a:t>
            </a:r>
            <a:r>
              <a:rPr lang="en-GB" sz="2800" dirty="0" smtClean="0"/>
              <a:t>Humanities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Floor </a:t>
            </a:r>
            <a:r>
              <a:rPr lang="en-GB" sz="2800" dirty="0"/>
              <a:t>4 – Law and Education, plus UK Government publications, the European Documentation Centre and printed </a:t>
            </a:r>
            <a:r>
              <a:rPr lang="en-GB" sz="2800" dirty="0" smtClean="0"/>
              <a:t>statistics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Floor </a:t>
            </a:r>
            <a:r>
              <a:rPr lang="en-GB" sz="2800" b="1" dirty="0"/>
              <a:t>5 – Social Sciences</a:t>
            </a:r>
            <a:r>
              <a:rPr lang="en-GB" sz="2800" dirty="0"/>
              <a:t>, including </a:t>
            </a:r>
            <a:r>
              <a:rPr lang="en-GB" sz="2800" b="1" dirty="0"/>
              <a:t>Economics</a:t>
            </a:r>
            <a:r>
              <a:rPr lang="en-GB" sz="2800" dirty="0"/>
              <a:t>, Business and more!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Where are the books???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05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Economics dictionaries and </a:t>
            </a:r>
            <a:r>
              <a:rPr lang="en-GB" sz="2800" dirty="0" err="1"/>
              <a:t>encyclopedias</a:t>
            </a:r>
            <a:r>
              <a:rPr lang="en-GB" sz="2800" dirty="0"/>
              <a:t> on Floor </a:t>
            </a:r>
            <a:r>
              <a:rPr lang="en-GB" sz="2800" dirty="0" smtClean="0"/>
              <a:t>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Economics </a:t>
            </a:r>
            <a:r>
              <a:rPr lang="en-GB" sz="2800" dirty="0"/>
              <a:t>journals are on Floor 5 with other Social Science titles, arranged by title, A-Z </a:t>
            </a: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Journals </a:t>
            </a:r>
            <a:r>
              <a:rPr lang="en-GB" sz="2800" dirty="0"/>
              <a:t>published before 2000 may be fetched from the Library store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Reference stock in print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9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Pamphlets</a:t>
            </a:r>
            <a:r>
              <a:rPr lang="en-GB" sz="2800" dirty="0"/>
              <a:t> – small books kept in boxes, on the same floor, in a separate </a:t>
            </a:r>
            <a:r>
              <a:rPr lang="en-GB" sz="2800" dirty="0" smtClean="0"/>
              <a:t>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Oversize </a:t>
            </a:r>
            <a:r>
              <a:rPr lang="en-GB" sz="2800" dirty="0"/>
              <a:t>- tall books shelved separately, on the same </a:t>
            </a:r>
            <a:r>
              <a:rPr lang="en-GB" sz="2800" dirty="0" smtClean="0"/>
              <a:t>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Short </a:t>
            </a:r>
            <a:r>
              <a:rPr lang="en-GB" sz="2800" b="1" dirty="0"/>
              <a:t>Loan </a:t>
            </a:r>
            <a:r>
              <a:rPr lang="en-GB" sz="2800" dirty="0"/>
              <a:t>– Floor </a:t>
            </a:r>
            <a:r>
              <a:rPr lang="en-GB" sz="2800" dirty="0" smtClean="0"/>
              <a:t>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Learning </a:t>
            </a:r>
            <a:r>
              <a:rPr lang="en-GB" sz="2800" b="1" dirty="0"/>
              <a:t>Grid</a:t>
            </a:r>
            <a:r>
              <a:rPr lang="en-GB" sz="2800" dirty="0"/>
              <a:t> – reference copies of textbooks, in University </a:t>
            </a:r>
            <a:r>
              <a:rPr lang="en-GB" sz="2800" dirty="0" smtClean="0"/>
              <a:t>House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Always check the location details!</a:t>
            </a:r>
            <a:endParaRPr lang="en-GB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Other book </a:t>
            </a:r>
            <a:r>
              <a:rPr lang="en-GB" dirty="0" smtClean="0"/>
              <a:t>locations, e.g.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7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You may borrow up to </a:t>
            </a:r>
            <a:r>
              <a:rPr lang="en-GB" sz="2800" b="1" dirty="0"/>
              <a:t>20 </a:t>
            </a:r>
            <a:r>
              <a:rPr lang="en-GB" sz="2800" dirty="0"/>
              <a:t>books at one time, (25 in Term 3) </a:t>
            </a: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Plus </a:t>
            </a:r>
            <a:r>
              <a:rPr lang="en-GB" sz="2800" b="1" dirty="0"/>
              <a:t>2</a:t>
            </a:r>
            <a:r>
              <a:rPr lang="en-GB" sz="2800" dirty="0"/>
              <a:t> from the Short Loan collection (overnight or for a </a:t>
            </a:r>
            <a:r>
              <a:rPr lang="en-GB" sz="2800" dirty="0" smtClean="0"/>
              <a:t>weekend)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Standard </a:t>
            </a:r>
            <a:r>
              <a:rPr lang="en-GB" sz="2800" dirty="0"/>
              <a:t>loan = 8 weeks; plus copies for 3-day </a:t>
            </a:r>
            <a:r>
              <a:rPr lang="en-GB" sz="2800" dirty="0" smtClean="0"/>
              <a:t>loan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Watch </a:t>
            </a:r>
            <a:r>
              <a:rPr lang="en-GB" sz="2800" dirty="0"/>
              <a:t>out for </a:t>
            </a:r>
            <a:r>
              <a:rPr lang="en-GB" sz="2800" b="1" dirty="0"/>
              <a:t>fines</a:t>
            </a:r>
            <a:r>
              <a:rPr lang="en-GB" sz="2800" dirty="0"/>
              <a:t> – it pays to bring books back on </a:t>
            </a:r>
            <a:r>
              <a:rPr lang="en-GB" sz="2800" dirty="0" smtClean="0"/>
              <a:t>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/>
              <a:t>Short </a:t>
            </a:r>
            <a:r>
              <a:rPr lang="en-GB" sz="2800" b="1" dirty="0"/>
              <a:t>Loan fines </a:t>
            </a:r>
            <a:r>
              <a:rPr lang="en-GB" sz="2800" dirty="0"/>
              <a:t>are the highest - £1 per hour or part of </a:t>
            </a:r>
            <a:r>
              <a:rPr lang="en-GB" sz="2800" dirty="0" smtClean="0"/>
              <a:t>hour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Please </a:t>
            </a:r>
            <a:r>
              <a:rPr lang="en-GB" sz="2800" dirty="0"/>
              <a:t>bring the books back on time to avoid </a:t>
            </a:r>
            <a:br>
              <a:rPr lang="en-GB" sz="2800" dirty="0"/>
            </a:br>
            <a:r>
              <a:rPr lang="en-GB" sz="2800" dirty="0"/>
              <a:t>fines!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Borrowing books - key facts…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5013634"/>
            <a:ext cx="1787005" cy="154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2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/>
              <a:t>Reminders</a:t>
            </a:r>
            <a:r>
              <a:rPr lang="en-GB" sz="2800" dirty="0"/>
              <a:t> - we will send a message to your Warwick e-mail one day before your book is due </a:t>
            </a:r>
            <a:r>
              <a:rPr lang="en-GB" sz="2800" dirty="0" smtClean="0"/>
              <a:t>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You can extend a loan by </a:t>
            </a:r>
            <a:r>
              <a:rPr lang="en-GB" sz="2800" b="1"/>
              <a:t>renewing</a:t>
            </a:r>
            <a:r>
              <a:rPr lang="en-GB" sz="2800"/>
              <a:t> your book online, as long as no other student has placed a hold on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smtClean="0"/>
              <a:t>Recalls</a:t>
            </a:r>
            <a:r>
              <a:rPr lang="en-GB" sz="2800" smtClean="0"/>
              <a:t> </a:t>
            </a:r>
            <a:r>
              <a:rPr lang="en-GB" sz="2800" dirty="0"/>
              <a:t>– we also e-mail you if another student has placed a hold on a book which you have borrowed – you will have one week to return it, if it is a standard loan </a:t>
            </a:r>
            <a:r>
              <a:rPr lang="en-GB" sz="2800" dirty="0" smtClean="0"/>
              <a:t>copy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More tips on borrowing 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26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 can place a </a:t>
            </a:r>
            <a:r>
              <a:rPr lang="en-GB" sz="2800" b="1" dirty="0" smtClean="0"/>
              <a:t>hold </a:t>
            </a:r>
            <a:r>
              <a:rPr lang="en-GB" sz="2800" dirty="0" smtClean="0"/>
              <a:t>on the book,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We ask the other reader to return it within one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Check your University e-mails to see when the book is available to pick 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It </a:t>
            </a:r>
            <a:r>
              <a:rPr lang="en-GB" sz="2800" dirty="0"/>
              <a:t>will be shelved in the Short Loan area for you to collect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484784"/>
            <a:ext cx="8881083" cy="648816"/>
          </a:xfrm>
        </p:spPr>
        <p:txBody>
          <a:bodyPr/>
          <a:lstStyle/>
          <a:p>
            <a:r>
              <a:rPr lang="en-GB" dirty="0"/>
              <a:t>What if someone else has the book you need?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3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527381" y="2996952"/>
            <a:ext cx="11233248" cy="35283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Library facilities and </a:t>
            </a:r>
            <a:r>
              <a:rPr lang="en-GB" sz="2800" dirty="0" smtClean="0"/>
              <a:t>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How </a:t>
            </a:r>
            <a:r>
              <a:rPr lang="en-GB" sz="2800" dirty="0"/>
              <a:t>to find books and journals </a:t>
            </a:r>
            <a:r>
              <a:rPr lang="en-GB" sz="2800" dirty="0" smtClean="0"/>
              <a:t>– Library 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Your </a:t>
            </a:r>
            <a:r>
              <a:rPr lang="en-GB" sz="2800" dirty="0"/>
              <a:t>Library </a:t>
            </a:r>
            <a:r>
              <a:rPr lang="en-GB" sz="2800" dirty="0" smtClean="0"/>
              <a:t>account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Accessing </a:t>
            </a:r>
            <a:r>
              <a:rPr lang="en-GB" sz="2800" dirty="0"/>
              <a:t>databases</a:t>
            </a:r>
          </a:p>
          <a:p>
            <a:endParaRPr lang="en-US" dirty="0" smtClean="0"/>
          </a:p>
          <a:p>
            <a:pPr algn="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What this induction will cover</a:t>
            </a:r>
            <a:endParaRPr lang="en-US" dirty="0"/>
          </a:p>
        </p:txBody>
      </p:sp>
      <p:pic>
        <p:nvPicPr>
          <p:cNvPr id="5" name="Picture 2" descr="D:\Cache\Content.IE5\KO5STJ07\MC9000786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4312" y="4437112"/>
            <a:ext cx="870276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110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484784"/>
            <a:ext cx="7944979" cy="1368152"/>
          </a:xfrm>
        </p:spPr>
        <p:txBody>
          <a:bodyPr/>
          <a:lstStyle/>
          <a:p>
            <a:r>
              <a:rPr lang="en-GB" dirty="0"/>
              <a:t>Check your University e-mails and your Library account frequently!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3145468"/>
            <a:ext cx="6600056" cy="371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1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Shows which books you have borrowed and when they are due </a:t>
            </a:r>
            <a:r>
              <a:rPr lang="en-GB" sz="2800" dirty="0" smtClean="0"/>
              <a:t>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Allows </a:t>
            </a:r>
            <a:r>
              <a:rPr lang="en-GB" sz="2800" dirty="0"/>
              <a:t>you to renew your </a:t>
            </a:r>
            <a:r>
              <a:rPr lang="en-GB" sz="2800" dirty="0" smtClean="0"/>
              <a:t>loans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Tells </a:t>
            </a:r>
            <a:r>
              <a:rPr lang="en-GB" sz="2800" dirty="0"/>
              <a:t>you which books you have on hold – </a:t>
            </a:r>
            <a:r>
              <a:rPr lang="en-GB" sz="2800" dirty="0" smtClean="0"/>
              <a:t>reservations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Gives </a:t>
            </a:r>
            <a:r>
              <a:rPr lang="en-GB" sz="2800" dirty="0"/>
              <a:t>details of any fines </a:t>
            </a:r>
            <a:r>
              <a:rPr lang="en-GB" sz="2800" dirty="0" smtClean="0"/>
              <a:t>owing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Check </a:t>
            </a:r>
            <a:r>
              <a:rPr lang="en-GB" sz="2800" dirty="0"/>
              <a:t>it regularly and you need never incur a fine at all! 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Your Library Account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328" y="4941168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7560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2104354"/>
            <a:ext cx="8265753" cy="47536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Oval 6"/>
          <p:cNvSpPr/>
          <p:nvPr/>
        </p:nvSpPr>
        <p:spPr>
          <a:xfrm>
            <a:off x="8112224" y="2564904"/>
            <a:ext cx="2145072" cy="115212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02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Journal </a:t>
            </a:r>
            <a:r>
              <a:rPr lang="en-GB" sz="2800" dirty="0" smtClean="0"/>
              <a:t>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Books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Statistical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Newspapers</a:t>
            </a:r>
            <a:endParaRPr lang="en-GB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Databases are a great way to find…</a:t>
            </a:r>
          </a:p>
        </p:txBody>
      </p:sp>
    </p:spTree>
    <p:extLst>
      <p:ext uri="{BB962C8B-B14F-4D97-AF65-F5344CB8AC3E}">
        <p14:creationId xmlns:p14="http://schemas.microsoft.com/office/powerpoint/2010/main" val="62288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464" y="914337"/>
            <a:ext cx="8208912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Access electronic resources through the Library website with your IT Services login</a:t>
            </a:r>
            <a:endParaRPr lang="en-GB" sz="28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5" y="2204864"/>
            <a:ext cx="8949565" cy="43204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Oval 7"/>
          <p:cNvSpPr/>
          <p:nvPr/>
        </p:nvSpPr>
        <p:spPr>
          <a:xfrm>
            <a:off x="1991544" y="5589240"/>
            <a:ext cx="2016224" cy="7920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2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Use </a:t>
            </a:r>
            <a:r>
              <a:rPr lang="en-GB" sz="2800" b="1" dirty="0" smtClean="0"/>
              <a:t>Library Search </a:t>
            </a:r>
            <a:r>
              <a:rPr lang="en-GB" sz="2800" dirty="0"/>
              <a:t>to see if we take the journal in which the article </a:t>
            </a:r>
            <a:r>
              <a:rPr lang="en-GB" sz="2800" smtClean="0"/>
              <a:t>was published</a:t>
            </a:r>
            <a:endParaRPr lang="en-GB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Try </a:t>
            </a:r>
            <a:r>
              <a:rPr lang="en-GB" sz="2800" b="1" dirty="0"/>
              <a:t>Article Reach </a:t>
            </a:r>
            <a:r>
              <a:rPr lang="en-GB" sz="2800" dirty="0"/>
              <a:t>to obtain it </a:t>
            </a:r>
            <a:r>
              <a:rPr lang="en-GB" sz="2800" b="1" dirty="0"/>
              <a:t>free</a:t>
            </a:r>
            <a:r>
              <a:rPr lang="en-GB" sz="2800" dirty="0"/>
              <a:t> from another </a:t>
            </a:r>
            <a:r>
              <a:rPr lang="en-GB" sz="2800" dirty="0" smtClean="0"/>
              <a:t>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Or </a:t>
            </a:r>
            <a:r>
              <a:rPr lang="en-GB" sz="2800" dirty="0"/>
              <a:t>contact me to help you find alternative good articles, also completely </a:t>
            </a:r>
            <a:r>
              <a:rPr lang="en-GB" sz="2800" b="1" dirty="0"/>
              <a:t>free</a:t>
            </a:r>
            <a:endParaRPr lang="en-US" sz="2800" b="1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908720"/>
            <a:ext cx="8881083" cy="1224880"/>
          </a:xfrm>
        </p:spPr>
        <p:txBody>
          <a:bodyPr/>
          <a:lstStyle/>
          <a:p>
            <a:r>
              <a:rPr lang="en-GB" dirty="0"/>
              <a:t>Top tip - </a:t>
            </a:r>
            <a:r>
              <a:rPr lang="en-GB" u="sng" dirty="0"/>
              <a:t>never</a:t>
            </a:r>
            <a:r>
              <a:rPr lang="en-GB" dirty="0"/>
              <a:t> pay to download an article from an internet site – it can cost £30 or more!</a:t>
            </a:r>
            <a:br>
              <a:rPr lang="en-GB" dirty="0"/>
            </a:br>
            <a:endParaRPr lang="en-US" dirty="0"/>
          </a:p>
        </p:txBody>
      </p:sp>
      <p:pic>
        <p:nvPicPr>
          <p:cNvPr id="5" name="Picture 2" descr="http://www.waltons.co.uk/Images/Dynamic/Cache/Features/free_delivery_cm-scale_w-800_h-710_q-8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264" y="4437112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E-mail is the easiest way to contact </a:t>
            </a:r>
            <a:r>
              <a:rPr lang="en-GB" sz="2800" dirty="0" smtClean="0"/>
              <a:t>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 </a:t>
            </a:r>
            <a:r>
              <a:rPr lang="en-GB" sz="2800" dirty="0"/>
              <a:t>can also phone or ask staff at the </a:t>
            </a:r>
            <a:r>
              <a:rPr lang="en-GB" sz="2800" dirty="0" smtClean="0"/>
              <a:t>Floor </a:t>
            </a:r>
            <a:r>
              <a:rPr lang="en-GB" sz="2800" dirty="0"/>
              <a:t>1 help desk to see if I am </a:t>
            </a:r>
            <a:r>
              <a:rPr lang="en-GB" sz="2800" dirty="0" smtClean="0"/>
              <a:t>free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helen.riley@warwick.ac.uk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Direct phone number 02476 572712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E-mail Library@Warwick.ac.uk  </a:t>
            </a:r>
            <a:r>
              <a:rPr lang="en-GB" sz="2800" dirty="0"/>
              <a:t>for general questions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980728"/>
            <a:ext cx="9169115" cy="1152872"/>
          </a:xfrm>
        </p:spPr>
        <p:txBody>
          <a:bodyPr/>
          <a:lstStyle/>
          <a:p>
            <a:r>
              <a:rPr lang="en-GB" dirty="0"/>
              <a:t>You can always contact your librarian through the Library website </a:t>
            </a:r>
            <a:r>
              <a:rPr lang="en-GB" dirty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5" name="Picture 2" descr="D:\Microsoft\Temporary Internet Files\Content.IE5\BOBTKSZ3\MCj042608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0256" y="4797152"/>
            <a:ext cx="17700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678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But firstly…</a:t>
            </a:r>
            <a:endParaRPr lang="en-US" dirty="0"/>
          </a:p>
        </p:txBody>
      </p:sp>
      <p:pic>
        <p:nvPicPr>
          <p:cNvPr id="5" name="Picture 4" descr="help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3184574"/>
            <a:ext cx="2505075" cy="2505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004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Library </a:t>
            </a:r>
            <a:r>
              <a:rPr lang="en-GB" sz="2800" dirty="0" smtClean="0"/>
              <a:t>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Library </a:t>
            </a:r>
            <a:r>
              <a:rPr lang="en-GB" sz="2800" dirty="0"/>
              <a:t>Help Desk on Floor </a:t>
            </a:r>
            <a:r>
              <a:rPr lang="en-GB" sz="2800" dirty="0" smtClean="0"/>
              <a:t>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IT </a:t>
            </a:r>
            <a:r>
              <a:rPr lang="en-GB" sz="2800" dirty="0"/>
              <a:t>Services help desk on Floor 1, for help with printing or PC </a:t>
            </a:r>
            <a:r>
              <a:rPr lang="en-GB" sz="2800" dirty="0" smtClean="0"/>
              <a:t>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Your </a:t>
            </a:r>
            <a:r>
              <a:rPr lang="en-GB" sz="2800" dirty="0"/>
              <a:t>Academic Support Librarian – guidance with subject-specific enquiries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Where can you find help?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73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7368" y="119675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GET STARTED – online Library orientation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1822840"/>
            <a:ext cx="7645522" cy="501491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639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284" y="1052736"/>
            <a:ext cx="8088995" cy="1080864"/>
          </a:xfrm>
        </p:spPr>
        <p:txBody>
          <a:bodyPr/>
          <a:lstStyle/>
          <a:p>
            <a:r>
              <a:rPr lang="en-US" dirty="0" smtClean="0"/>
              <a:t>Subject support for Economics students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687" y="1988842"/>
            <a:ext cx="8466609" cy="48691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Oval 10"/>
          <p:cNvSpPr/>
          <p:nvPr/>
        </p:nvSpPr>
        <p:spPr>
          <a:xfrm>
            <a:off x="6384032" y="2564904"/>
            <a:ext cx="1728192" cy="93610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5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Different study areas to meet your </a:t>
            </a:r>
            <a:r>
              <a:rPr lang="en-GB" sz="2800" dirty="0" smtClean="0"/>
              <a:t>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Quiet </a:t>
            </a:r>
            <a:r>
              <a:rPr lang="en-GB" sz="2800" dirty="0"/>
              <a:t>study areas, and 2 silent reading </a:t>
            </a:r>
            <a:r>
              <a:rPr lang="en-GB" sz="2800" dirty="0" smtClean="0"/>
              <a:t>rooms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Informal </a:t>
            </a:r>
            <a:r>
              <a:rPr lang="en-GB" sz="2800" dirty="0"/>
              <a:t>group study areas on Floors 1 and </a:t>
            </a:r>
            <a:r>
              <a:rPr lang="en-GB" sz="2800" dirty="0" smtClean="0"/>
              <a:t>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PCs </a:t>
            </a:r>
            <a:r>
              <a:rPr lang="en-GB" sz="2800" dirty="0"/>
              <a:t>and wireless access to the </a:t>
            </a:r>
            <a:r>
              <a:rPr lang="en-GB" sz="2800" dirty="0" smtClean="0"/>
              <a:t>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You may </a:t>
            </a:r>
            <a:r>
              <a:rPr lang="en-GB" sz="2800" dirty="0"/>
              <a:t>also </a:t>
            </a:r>
            <a:r>
              <a:rPr lang="en-GB" sz="2800" dirty="0" smtClean="0"/>
              <a:t>bring in </a:t>
            </a:r>
            <a:r>
              <a:rPr lang="en-GB" sz="2800" dirty="0"/>
              <a:t>hot or cold drinks and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cold </a:t>
            </a:r>
            <a:r>
              <a:rPr lang="en-GB" sz="2800" dirty="0"/>
              <a:t>food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Library facilities</a:t>
            </a:r>
            <a:endParaRPr lang="en-US" dirty="0"/>
          </a:p>
        </p:txBody>
      </p:sp>
      <p:pic>
        <p:nvPicPr>
          <p:cNvPr id="5" name="Picture 2" descr="D:\Cache\Content.IE5\6J180E4Z\MP90043852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385" y="4437112"/>
            <a:ext cx="3236404" cy="215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00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191344" y="2348881"/>
            <a:ext cx="11569285" cy="41764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Main Library </a:t>
            </a:r>
            <a:r>
              <a:rPr lang="en-GB" sz="2800" dirty="0" smtClean="0"/>
              <a:t>open 24/7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Staffed </a:t>
            </a:r>
            <a:r>
              <a:rPr lang="en-GB" sz="2800" dirty="0"/>
              <a:t>services from 8.30 a.m. to 9.30 </a:t>
            </a:r>
            <a:r>
              <a:rPr lang="en-GB" sz="2800" dirty="0" smtClean="0"/>
              <a:t>p.m.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The </a:t>
            </a:r>
            <a:r>
              <a:rPr lang="en-GB" sz="2800" dirty="0"/>
              <a:t>Postgraduate Hub, in Senate House, </a:t>
            </a:r>
            <a:r>
              <a:rPr lang="en-GB" sz="2800" dirty="0" smtClean="0"/>
              <a:t>9 </a:t>
            </a:r>
            <a:r>
              <a:rPr lang="en-GB" sz="2800" dirty="0"/>
              <a:t>a.m. to </a:t>
            </a:r>
            <a:r>
              <a:rPr lang="en-GB" sz="2800" dirty="0" smtClean="0"/>
              <a:t>midnight daily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The </a:t>
            </a:r>
            <a:r>
              <a:rPr lang="en-GB" sz="2800" dirty="0"/>
              <a:t>Learning Grid in University House, </a:t>
            </a:r>
            <a:r>
              <a:rPr lang="en-GB" sz="2800" dirty="0" smtClean="0"/>
              <a:t>7 a.m. to 10 p.m. daily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Learning </a:t>
            </a:r>
            <a:r>
              <a:rPr lang="en-GB" sz="2800" dirty="0"/>
              <a:t>Grid </a:t>
            </a:r>
            <a:r>
              <a:rPr lang="en-GB" sz="2800" dirty="0" err="1"/>
              <a:t>Rootes</a:t>
            </a:r>
            <a:r>
              <a:rPr lang="en-GB" sz="2800" dirty="0"/>
              <a:t> and Learning Grid Leamington, open in term time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Opening hours?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1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:\Library Pictures\ASL induction photos\Floor 5\Floor 5 March 2011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6" y="848394"/>
            <a:ext cx="7992888" cy="59951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7368" y="177281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Traditional library areas for quiet study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2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/12 University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/12 departmental lockup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Warwick emp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807</Words>
  <Application>Microsoft Office PowerPoint</Application>
  <PresentationFormat>Widescreen</PresentationFormat>
  <Paragraphs>87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26</vt:i4>
      </vt:variant>
    </vt:vector>
  </HeadingPairs>
  <TitlesOfParts>
    <vt:vector size="42" baseType="lpstr">
      <vt:lpstr>ＭＳ Ｐゴシック</vt:lpstr>
      <vt:lpstr>Arial</vt:lpstr>
      <vt:lpstr>Calibri</vt:lpstr>
      <vt:lpstr>Wingdings</vt:lpstr>
      <vt:lpstr>4/12 Warwick</vt:lpstr>
      <vt:lpstr>1/12 Warwick</vt:lpstr>
      <vt:lpstr>6/12 University lockup</vt:lpstr>
      <vt:lpstr>4/12 university lockup</vt:lpstr>
      <vt:lpstr>1/12 University lockup</vt:lpstr>
      <vt:lpstr>4/12 departmental lockup</vt:lpstr>
      <vt:lpstr>1_1/12 departmental lockup</vt:lpstr>
      <vt:lpstr>W line</vt:lpstr>
      <vt:lpstr>8/12 Warwick empty</vt:lpstr>
      <vt:lpstr>8/12 University empty</vt:lpstr>
      <vt:lpstr>8/12 departmental lockup empty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lyscad</cp:lastModifiedBy>
  <cp:revision>103</cp:revision>
  <cp:lastPrinted>2017-09-04T16:34:17Z</cp:lastPrinted>
  <dcterms:created xsi:type="dcterms:W3CDTF">2015-04-29T08:55:57Z</dcterms:created>
  <dcterms:modified xsi:type="dcterms:W3CDTF">2017-09-18T10:43:46Z</dcterms:modified>
</cp:coreProperties>
</file>