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4"/>
  </p:sldMasterIdLst>
  <p:notesMasterIdLst>
    <p:notesMasterId r:id="rId40"/>
  </p:notesMasterIdLst>
  <p:sldIdLst>
    <p:sldId id="261" r:id="rId5"/>
    <p:sldId id="417" r:id="rId6"/>
    <p:sldId id="418" r:id="rId7"/>
    <p:sldId id="410" r:id="rId8"/>
    <p:sldId id="266" r:id="rId9"/>
    <p:sldId id="267" r:id="rId10"/>
    <p:sldId id="412" r:id="rId11"/>
    <p:sldId id="269" r:id="rId12"/>
    <p:sldId id="404" r:id="rId13"/>
    <p:sldId id="405" r:id="rId14"/>
    <p:sldId id="407" r:id="rId15"/>
    <p:sldId id="311" r:id="rId16"/>
    <p:sldId id="406" r:id="rId17"/>
    <p:sldId id="314" r:id="rId18"/>
    <p:sldId id="419" r:id="rId19"/>
    <p:sldId id="264" r:id="rId20"/>
    <p:sldId id="270" r:id="rId21"/>
    <p:sldId id="272" r:id="rId22"/>
    <p:sldId id="273" r:id="rId23"/>
    <p:sldId id="271" r:id="rId24"/>
    <p:sldId id="274" r:id="rId25"/>
    <p:sldId id="275" r:id="rId26"/>
    <p:sldId id="276" r:id="rId27"/>
    <p:sldId id="265" r:id="rId28"/>
    <p:sldId id="277" r:id="rId29"/>
    <p:sldId id="319" r:id="rId30"/>
    <p:sldId id="411" r:id="rId31"/>
    <p:sldId id="320" r:id="rId32"/>
    <p:sldId id="415" r:id="rId33"/>
    <p:sldId id="321" r:id="rId34"/>
    <p:sldId id="322" r:id="rId35"/>
    <p:sldId id="323" r:id="rId36"/>
    <p:sldId id="324" r:id="rId37"/>
    <p:sldId id="325" r:id="rId38"/>
    <p:sldId id="414" r:id="rId39"/>
  </p:sldIdLst>
  <p:sldSz cx="9144000" cy="5149850"/>
  <p:notesSz cx="6797675" cy="99266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880">
          <p15:clr>
            <a:srgbClr val="A4A3A4"/>
          </p15:clr>
        </p15:guide>
        <p15:guide id="2" pos="216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511B6C"/>
    <a:srgbClr val="ED405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BECE6C2-A51F-45E0-89C5-DAB961ABFF7B}" v="18" dt="2023-10-04T12:29:12.597"/>
  </p1510:revLst>
</p1510:revInfo>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SorterView">
  <p:normalViewPr>
    <p:restoredLeft sz="18689" autoAdjust="0"/>
    <p:restoredTop sz="94677"/>
  </p:normalViewPr>
  <p:slideViewPr>
    <p:cSldViewPr>
      <p:cViewPr varScale="1">
        <p:scale>
          <a:sx n="139" d="100"/>
          <a:sy n="139" d="100"/>
        </p:scale>
        <p:origin x="630" y="126"/>
      </p:cViewPr>
      <p:guideLst>
        <p:guide orient="horz" pos="2880"/>
        <p:guide pos="2160"/>
      </p:guideLst>
    </p:cSldViewPr>
  </p:slideViewPr>
  <p:notesTextViewPr>
    <p:cViewPr>
      <p:scale>
        <a:sx n="3" d="2"/>
        <a:sy n="3" d="2"/>
      </p:scale>
      <p:origin x="0" y="0"/>
    </p:cViewPr>
  </p:notesTextViewPr>
  <p:sorterViewPr>
    <p:cViewPr varScale="1">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viewProps" Target="viewProps.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notesMaster" Target="notesMasters/notesMaster1.xml"/><Relationship Id="rId45" Type="http://schemas.microsoft.com/office/2016/11/relationships/changesInfo" Target="changesInfos/changesInfo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theme" Target="theme/theme1.xml"/><Relationship Id="rId8" Type="http://schemas.openxmlformats.org/officeDocument/2006/relationships/slide" Target="slides/slide4.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microsoft.com/office/2015/10/relationships/revisionInfo" Target="revisionInfo.xml"/><Relationship Id="rId20" Type="http://schemas.openxmlformats.org/officeDocument/2006/relationships/slide" Target="slides/slide16.xml"/><Relationship Id="rId41" Type="http://schemas.openxmlformats.org/officeDocument/2006/relationships/presProps" Target="pres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Hanes, Jackie" userId="377f7936-b83f-474e-aae0-c3eb58da85c5" providerId="ADAL" clId="{1BECE6C2-A51F-45E0-89C5-DAB961ABFF7B}"/>
    <pc:docChg chg="undo custSel addSld delSld modSld sldOrd modNotesMaster">
      <pc:chgData name="Hanes, Jackie" userId="377f7936-b83f-474e-aae0-c3eb58da85c5" providerId="ADAL" clId="{1BECE6C2-A51F-45E0-89C5-DAB961ABFF7B}" dt="2023-10-04T12:29:12.597" v="773"/>
      <pc:docMkLst>
        <pc:docMk/>
      </pc:docMkLst>
      <pc:sldChg chg="del">
        <pc:chgData name="Hanes, Jackie" userId="377f7936-b83f-474e-aae0-c3eb58da85c5" providerId="ADAL" clId="{1BECE6C2-A51F-45E0-89C5-DAB961ABFF7B}" dt="2023-09-21T12:34:08.752" v="760" actId="47"/>
        <pc:sldMkLst>
          <pc:docMk/>
          <pc:sldMk cId="0" sldId="258"/>
        </pc:sldMkLst>
      </pc:sldChg>
      <pc:sldChg chg="del">
        <pc:chgData name="Hanes, Jackie" userId="377f7936-b83f-474e-aae0-c3eb58da85c5" providerId="ADAL" clId="{1BECE6C2-A51F-45E0-89C5-DAB961ABFF7B}" dt="2023-09-21T12:31:32.177" v="748" actId="47"/>
        <pc:sldMkLst>
          <pc:docMk/>
          <pc:sldMk cId="3359708328" sldId="259"/>
        </pc:sldMkLst>
      </pc:sldChg>
      <pc:sldChg chg="del">
        <pc:chgData name="Hanes, Jackie" userId="377f7936-b83f-474e-aae0-c3eb58da85c5" providerId="ADAL" clId="{1BECE6C2-A51F-45E0-89C5-DAB961ABFF7B}" dt="2023-09-20T12:58:39.413" v="746" actId="47"/>
        <pc:sldMkLst>
          <pc:docMk/>
          <pc:sldMk cId="1946052435" sldId="260"/>
        </pc:sldMkLst>
      </pc:sldChg>
      <pc:sldChg chg="modSp mod">
        <pc:chgData name="Hanes, Jackie" userId="377f7936-b83f-474e-aae0-c3eb58da85c5" providerId="ADAL" clId="{1BECE6C2-A51F-45E0-89C5-DAB961ABFF7B}" dt="2023-09-18T14:45:25.092" v="6" actId="6549"/>
        <pc:sldMkLst>
          <pc:docMk/>
          <pc:sldMk cId="2798669594" sldId="261"/>
        </pc:sldMkLst>
        <pc:spChg chg="mod">
          <ac:chgData name="Hanes, Jackie" userId="377f7936-b83f-474e-aae0-c3eb58da85c5" providerId="ADAL" clId="{1BECE6C2-A51F-45E0-89C5-DAB961ABFF7B}" dt="2023-09-18T14:45:25.092" v="6" actId="6549"/>
          <ac:spMkLst>
            <pc:docMk/>
            <pc:sldMk cId="2798669594" sldId="261"/>
            <ac:spMk id="3" creationId="{00000000-0000-0000-0000-000000000000}"/>
          </ac:spMkLst>
        </pc:spChg>
      </pc:sldChg>
      <pc:sldChg chg="delSp modSp mod">
        <pc:chgData name="Hanes, Jackie" userId="377f7936-b83f-474e-aae0-c3eb58da85c5" providerId="ADAL" clId="{1BECE6C2-A51F-45E0-89C5-DAB961ABFF7B}" dt="2023-09-21T12:31:46.730" v="750" actId="478"/>
        <pc:sldMkLst>
          <pc:docMk/>
          <pc:sldMk cId="3744531558" sldId="266"/>
        </pc:sldMkLst>
        <pc:spChg chg="mod">
          <ac:chgData name="Hanes, Jackie" userId="377f7936-b83f-474e-aae0-c3eb58da85c5" providerId="ADAL" clId="{1BECE6C2-A51F-45E0-89C5-DAB961ABFF7B}" dt="2023-09-21T12:31:43.410" v="749" actId="6549"/>
          <ac:spMkLst>
            <pc:docMk/>
            <pc:sldMk cId="3744531558" sldId="266"/>
            <ac:spMk id="3" creationId="{66115F92-6AC9-7FB2-3ADE-2839EEE6F1B1}"/>
          </ac:spMkLst>
        </pc:spChg>
        <pc:picChg chg="del">
          <ac:chgData name="Hanes, Jackie" userId="377f7936-b83f-474e-aae0-c3eb58da85c5" providerId="ADAL" clId="{1BECE6C2-A51F-45E0-89C5-DAB961ABFF7B}" dt="2023-09-21T12:31:46.730" v="750" actId="478"/>
          <ac:picMkLst>
            <pc:docMk/>
            <pc:sldMk cId="3744531558" sldId="266"/>
            <ac:picMk id="5" creationId="{232F0144-02F7-9600-F83B-F8415CF6EB05}"/>
          </ac:picMkLst>
        </pc:picChg>
      </pc:sldChg>
      <pc:sldChg chg="modSp mod">
        <pc:chgData name="Hanes, Jackie" userId="377f7936-b83f-474e-aae0-c3eb58da85c5" providerId="ADAL" clId="{1BECE6C2-A51F-45E0-89C5-DAB961ABFF7B}" dt="2023-09-20T12:28:01.426" v="744" actId="2710"/>
        <pc:sldMkLst>
          <pc:docMk/>
          <pc:sldMk cId="2660929633" sldId="267"/>
        </pc:sldMkLst>
        <pc:spChg chg="mod">
          <ac:chgData name="Hanes, Jackie" userId="377f7936-b83f-474e-aae0-c3eb58da85c5" providerId="ADAL" clId="{1BECE6C2-A51F-45E0-89C5-DAB961ABFF7B}" dt="2023-09-20T12:28:01.426" v="744" actId="2710"/>
          <ac:spMkLst>
            <pc:docMk/>
            <pc:sldMk cId="2660929633" sldId="267"/>
            <ac:spMk id="3" creationId="{9C529A8C-D8BB-3C7E-2961-DE46B53749DE}"/>
          </ac:spMkLst>
        </pc:spChg>
      </pc:sldChg>
      <pc:sldChg chg="add del">
        <pc:chgData name="Hanes, Jackie" userId="377f7936-b83f-474e-aae0-c3eb58da85c5" providerId="ADAL" clId="{1BECE6C2-A51F-45E0-89C5-DAB961ABFF7B}" dt="2023-09-20T12:26:57.396" v="739" actId="47"/>
        <pc:sldMkLst>
          <pc:docMk/>
          <pc:sldMk cId="4029227225" sldId="268"/>
        </pc:sldMkLst>
      </pc:sldChg>
      <pc:sldChg chg="modSp mod">
        <pc:chgData name="Hanes, Jackie" userId="377f7936-b83f-474e-aae0-c3eb58da85c5" providerId="ADAL" clId="{1BECE6C2-A51F-45E0-89C5-DAB961ABFF7B}" dt="2023-09-18T17:13:43.594" v="735" actId="113"/>
        <pc:sldMkLst>
          <pc:docMk/>
          <pc:sldMk cId="512552932" sldId="277"/>
        </pc:sldMkLst>
        <pc:spChg chg="mod">
          <ac:chgData name="Hanes, Jackie" userId="377f7936-b83f-474e-aae0-c3eb58da85c5" providerId="ADAL" clId="{1BECE6C2-A51F-45E0-89C5-DAB961ABFF7B}" dt="2023-09-18T16:50:22.136" v="37" actId="20577"/>
          <ac:spMkLst>
            <pc:docMk/>
            <pc:sldMk cId="512552932" sldId="277"/>
            <ac:spMk id="2" creationId="{24193563-6224-CAB8-19C1-1A3471C270C8}"/>
          </ac:spMkLst>
        </pc:spChg>
        <pc:spChg chg="mod">
          <ac:chgData name="Hanes, Jackie" userId="377f7936-b83f-474e-aae0-c3eb58da85c5" providerId="ADAL" clId="{1BECE6C2-A51F-45E0-89C5-DAB961ABFF7B}" dt="2023-09-18T17:13:43.594" v="735" actId="113"/>
          <ac:spMkLst>
            <pc:docMk/>
            <pc:sldMk cId="512552932" sldId="277"/>
            <ac:spMk id="3" creationId="{80390181-1DCF-A89A-F016-1CEC05B98FA7}"/>
          </ac:spMkLst>
        </pc:spChg>
      </pc:sldChg>
      <pc:sldChg chg="add del">
        <pc:chgData name="Hanes, Jackie" userId="377f7936-b83f-474e-aae0-c3eb58da85c5" providerId="ADAL" clId="{1BECE6C2-A51F-45E0-89C5-DAB961ABFF7B}" dt="2023-09-21T12:34:57.421" v="770"/>
        <pc:sldMkLst>
          <pc:docMk/>
          <pc:sldMk cId="291424957" sldId="321"/>
        </pc:sldMkLst>
      </pc:sldChg>
      <pc:sldChg chg="modSp mod">
        <pc:chgData name="Hanes, Jackie" userId="377f7936-b83f-474e-aae0-c3eb58da85c5" providerId="ADAL" clId="{1BECE6C2-A51F-45E0-89C5-DAB961ABFF7B}" dt="2023-09-21T12:34:21.378" v="769" actId="20577"/>
        <pc:sldMkLst>
          <pc:docMk/>
          <pc:sldMk cId="1977832862" sldId="322"/>
        </pc:sldMkLst>
        <pc:spChg chg="mod">
          <ac:chgData name="Hanes, Jackie" userId="377f7936-b83f-474e-aae0-c3eb58da85c5" providerId="ADAL" clId="{1BECE6C2-A51F-45E0-89C5-DAB961ABFF7B}" dt="2023-09-21T12:34:21.378" v="769" actId="20577"/>
          <ac:spMkLst>
            <pc:docMk/>
            <pc:sldMk cId="1977832862" sldId="322"/>
            <ac:spMk id="2" creationId="{394F58D1-8EB5-8639-083B-415BA031CAC7}"/>
          </ac:spMkLst>
        </pc:spChg>
      </pc:sldChg>
      <pc:sldChg chg="del">
        <pc:chgData name="Hanes, Jackie" userId="377f7936-b83f-474e-aae0-c3eb58da85c5" providerId="ADAL" clId="{1BECE6C2-A51F-45E0-89C5-DAB961ABFF7B}" dt="2023-09-18T14:52:30.611" v="13" actId="47"/>
        <pc:sldMkLst>
          <pc:docMk/>
          <pc:sldMk cId="1100469274" sldId="328"/>
        </pc:sldMkLst>
      </pc:sldChg>
      <pc:sldChg chg="del">
        <pc:chgData name="Hanes, Jackie" userId="377f7936-b83f-474e-aae0-c3eb58da85c5" providerId="ADAL" clId="{1BECE6C2-A51F-45E0-89C5-DAB961ABFF7B}" dt="2023-09-18T14:51:43.960" v="12" actId="47"/>
        <pc:sldMkLst>
          <pc:docMk/>
          <pc:sldMk cId="1792065944" sldId="329"/>
        </pc:sldMkLst>
      </pc:sldChg>
      <pc:sldChg chg="modSp del mod ord">
        <pc:chgData name="Hanes, Jackie" userId="377f7936-b83f-474e-aae0-c3eb58da85c5" providerId="ADAL" clId="{1BECE6C2-A51F-45E0-89C5-DAB961ABFF7B}" dt="2023-09-21T12:33:54.940" v="758" actId="47"/>
        <pc:sldMkLst>
          <pc:docMk/>
          <pc:sldMk cId="2986591168" sldId="332"/>
        </pc:sldMkLst>
        <pc:spChg chg="mod">
          <ac:chgData name="Hanes, Jackie" userId="377f7936-b83f-474e-aae0-c3eb58da85c5" providerId="ADAL" clId="{1BECE6C2-A51F-45E0-89C5-DAB961ABFF7B}" dt="2023-09-18T16:51:47.794" v="39" actId="255"/>
          <ac:spMkLst>
            <pc:docMk/>
            <pc:sldMk cId="2986591168" sldId="332"/>
            <ac:spMk id="3" creationId="{997A82A2-DE56-3A00-0015-1C154C9BDCDB}"/>
          </ac:spMkLst>
        </pc:spChg>
      </pc:sldChg>
      <pc:sldChg chg="del ord">
        <pc:chgData name="Hanes, Jackie" userId="377f7936-b83f-474e-aae0-c3eb58da85c5" providerId="ADAL" clId="{1BECE6C2-A51F-45E0-89C5-DAB961ABFF7B}" dt="2023-09-21T12:33:56.171" v="759" actId="47"/>
        <pc:sldMkLst>
          <pc:docMk/>
          <pc:sldMk cId="4235611214" sldId="333"/>
        </pc:sldMkLst>
      </pc:sldChg>
      <pc:sldChg chg="modSp add del mod">
        <pc:chgData name="Hanes, Jackie" userId="377f7936-b83f-474e-aae0-c3eb58da85c5" providerId="ADAL" clId="{1BECE6C2-A51F-45E0-89C5-DAB961ABFF7B}" dt="2023-09-21T12:32:28.713" v="751" actId="47"/>
        <pc:sldMkLst>
          <pc:docMk/>
          <pc:sldMk cId="886246287" sldId="335"/>
        </pc:sldMkLst>
        <pc:picChg chg="mod">
          <ac:chgData name="Hanes, Jackie" userId="377f7936-b83f-474e-aae0-c3eb58da85c5" providerId="ADAL" clId="{1BECE6C2-A51F-45E0-89C5-DAB961ABFF7B}" dt="2023-09-18T14:48:47.894" v="11" actId="14100"/>
          <ac:picMkLst>
            <pc:docMk/>
            <pc:sldMk cId="886246287" sldId="335"/>
            <ac:picMk id="7" creationId="{6E585B4C-59FE-5615-C59D-AC274B9F7A2F}"/>
          </ac:picMkLst>
        </pc:picChg>
      </pc:sldChg>
      <pc:sldChg chg="addSp delSp modSp add mod">
        <pc:chgData name="Hanes, Jackie" userId="377f7936-b83f-474e-aae0-c3eb58da85c5" providerId="ADAL" clId="{1BECE6C2-A51F-45E0-89C5-DAB961ABFF7B}" dt="2023-09-18T17:12:40.136" v="638" actId="1076"/>
        <pc:sldMkLst>
          <pc:docMk/>
          <pc:sldMk cId="1445717853" sldId="411"/>
        </pc:sldMkLst>
        <pc:spChg chg="mod">
          <ac:chgData name="Hanes, Jackie" userId="377f7936-b83f-474e-aae0-c3eb58da85c5" providerId="ADAL" clId="{1BECE6C2-A51F-45E0-89C5-DAB961ABFF7B}" dt="2023-09-18T17:09:56.881" v="628" actId="20577"/>
          <ac:spMkLst>
            <pc:docMk/>
            <pc:sldMk cId="1445717853" sldId="411"/>
            <ac:spMk id="2" creationId="{03D52735-1695-2F3A-9881-124FAD8A0BEA}"/>
          </ac:spMkLst>
        </pc:spChg>
        <pc:spChg chg="add mod">
          <ac:chgData name="Hanes, Jackie" userId="377f7936-b83f-474e-aae0-c3eb58da85c5" providerId="ADAL" clId="{1BECE6C2-A51F-45E0-89C5-DAB961ABFF7B}" dt="2023-09-18T17:12:40.136" v="638" actId="1076"/>
          <ac:spMkLst>
            <pc:docMk/>
            <pc:sldMk cId="1445717853" sldId="411"/>
            <ac:spMk id="11" creationId="{66CB1200-2127-35A1-96E3-1F3F08F28AC7}"/>
          </ac:spMkLst>
        </pc:spChg>
        <pc:spChg chg="mod">
          <ac:chgData name="Hanes, Jackie" userId="377f7936-b83f-474e-aae0-c3eb58da85c5" providerId="ADAL" clId="{1BECE6C2-A51F-45E0-89C5-DAB961ABFF7B}" dt="2023-09-18T16:56:34.356" v="52" actId="20577"/>
          <ac:spMkLst>
            <pc:docMk/>
            <pc:sldMk cId="1445717853" sldId="411"/>
            <ac:spMk id="17" creationId="{2DFCE1D4-893C-3B7A-FD59-8265B3E9E1A6}"/>
          </ac:spMkLst>
        </pc:spChg>
        <pc:picChg chg="del">
          <ac:chgData name="Hanes, Jackie" userId="377f7936-b83f-474e-aae0-c3eb58da85c5" providerId="ADAL" clId="{1BECE6C2-A51F-45E0-89C5-DAB961ABFF7B}" dt="2023-09-18T16:56:40.188" v="53" actId="478"/>
          <ac:picMkLst>
            <pc:docMk/>
            <pc:sldMk cId="1445717853" sldId="411"/>
            <ac:picMk id="3" creationId="{2875EE50-0A4E-4772-11FF-C99C2CF61868}"/>
          </ac:picMkLst>
        </pc:picChg>
        <pc:picChg chg="del">
          <ac:chgData name="Hanes, Jackie" userId="377f7936-b83f-474e-aae0-c3eb58da85c5" providerId="ADAL" clId="{1BECE6C2-A51F-45E0-89C5-DAB961ABFF7B}" dt="2023-09-18T16:56:40.965" v="54" actId="478"/>
          <ac:picMkLst>
            <pc:docMk/>
            <pc:sldMk cId="1445717853" sldId="411"/>
            <ac:picMk id="4" creationId="{33E7D1F0-353E-0702-054E-D51BB0D9B014}"/>
          </ac:picMkLst>
        </pc:picChg>
        <pc:picChg chg="add mod ord">
          <ac:chgData name="Hanes, Jackie" userId="377f7936-b83f-474e-aae0-c3eb58da85c5" providerId="ADAL" clId="{1BECE6C2-A51F-45E0-89C5-DAB961ABFF7B}" dt="2023-09-18T17:09:30.753" v="607" actId="167"/>
          <ac:picMkLst>
            <pc:docMk/>
            <pc:sldMk cId="1445717853" sldId="411"/>
            <ac:picMk id="7" creationId="{7E80DEE7-C05B-EFE3-3833-FF3F7157D2F5}"/>
          </ac:picMkLst>
        </pc:picChg>
        <pc:picChg chg="add mod">
          <ac:chgData name="Hanes, Jackie" userId="377f7936-b83f-474e-aae0-c3eb58da85c5" providerId="ADAL" clId="{1BECE6C2-A51F-45E0-89C5-DAB961ABFF7B}" dt="2023-09-18T17:12:37.109" v="637" actId="1076"/>
          <ac:picMkLst>
            <pc:docMk/>
            <pc:sldMk cId="1445717853" sldId="411"/>
            <ac:picMk id="15" creationId="{5EF11924-07E4-5E3B-D9A5-EA2C98874411}"/>
          </ac:picMkLst>
        </pc:picChg>
      </pc:sldChg>
      <pc:sldChg chg="add del setBg">
        <pc:chgData name="Hanes, Jackie" userId="377f7936-b83f-474e-aae0-c3eb58da85c5" providerId="ADAL" clId="{1BECE6C2-A51F-45E0-89C5-DAB961ABFF7B}" dt="2023-09-20T12:26:45.413" v="737"/>
        <pc:sldMkLst>
          <pc:docMk/>
          <pc:sldMk cId="1253185039" sldId="412"/>
        </pc:sldMkLst>
      </pc:sldChg>
      <pc:sldChg chg="add">
        <pc:chgData name="Hanes, Jackie" userId="377f7936-b83f-474e-aae0-c3eb58da85c5" providerId="ADAL" clId="{1BECE6C2-A51F-45E0-89C5-DAB961ABFF7B}" dt="2023-09-20T12:26:53.638" v="738"/>
        <pc:sldMkLst>
          <pc:docMk/>
          <pc:sldMk cId="3466455691" sldId="412"/>
        </pc:sldMkLst>
      </pc:sldChg>
      <pc:sldChg chg="add">
        <pc:chgData name="Hanes, Jackie" userId="377f7936-b83f-474e-aae0-c3eb58da85c5" providerId="ADAL" clId="{1BECE6C2-A51F-45E0-89C5-DAB961ABFF7B}" dt="2023-09-20T12:27:23.731" v="740"/>
        <pc:sldMkLst>
          <pc:docMk/>
          <pc:sldMk cId="4139864648" sldId="414"/>
        </pc:sldMkLst>
      </pc:sldChg>
      <pc:sldChg chg="add">
        <pc:chgData name="Hanes, Jackie" userId="377f7936-b83f-474e-aae0-c3eb58da85c5" providerId="ADAL" clId="{1BECE6C2-A51F-45E0-89C5-DAB961ABFF7B}" dt="2023-09-20T12:58:36.302" v="745"/>
        <pc:sldMkLst>
          <pc:docMk/>
          <pc:sldMk cId="1647934069" sldId="415"/>
        </pc:sldMkLst>
      </pc:sldChg>
      <pc:sldChg chg="add del">
        <pc:chgData name="Hanes, Jackie" userId="377f7936-b83f-474e-aae0-c3eb58da85c5" providerId="ADAL" clId="{1BECE6C2-A51F-45E0-89C5-DAB961ABFF7B}" dt="2023-09-21T12:34:59.790" v="771" actId="47"/>
        <pc:sldMkLst>
          <pc:docMk/>
          <pc:sldMk cId="2687425994" sldId="416"/>
        </pc:sldMkLst>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2945660" cy="498781"/>
          </a:xfrm>
          <a:prstGeom prst="rect">
            <a:avLst/>
          </a:prstGeom>
        </p:spPr>
        <p:txBody>
          <a:bodyPr vert="horz" lIns="106985" tIns="53492" rIns="106985" bIns="53492" rtlCol="0"/>
          <a:lstStyle>
            <a:lvl1pPr algn="l">
              <a:defRPr sz="1400"/>
            </a:lvl1pPr>
          </a:lstStyle>
          <a:p>
            <a:endParaRPr lang="en-US"/>
          </a:p>
        </p:txBody>
      </p:sp>
      <p:sp>
        <p:nvSpPr>
          <p:cNvPr id="3" name="Date Placeholder 2"/>
          <p:cNvSpPr>
            <a:spLocks noGrp="1"/>
          </p:cNvSpPr>
          <p:nvPr>
            <p:ph type="dt" idx="1"/>
          </p:nvPr>
        </p:nvSpPr>
        <p:spPr>
          <a:xfrm>
            <a:off x="3850835" y="1"/>
            <a:ext cx="2945660" cy="498781"/>
          </a:xfrm>
          <a:prstGeom prst="rect">
            <a:avLst/>
          </a:prstGeom>
        </p:spPr>
        <p:txBody>
          <a:bodyPr vert="horz" lIns="106985" tIns="53492" rIns="106985" bIns="53492" rtlCol="0"/>
          <a:lstStyle>
            <a:lvl1pPr algn="r">
              <a:defRPr sz="1400"/>
            </a:lvl1pPr>
          </a:lstStyle>
          <a:p>
            <a:fld id="{F3D46AE0-ECB3-A74B-A899-F7DE7694EC9B}" type="datetimeFigureOut">
              <a:rPr lang="en-US" smtClean="0"/>
              <a:t>10/4/2023</a:t>
            </a:fld>
            <a:endParaRPr lang="en-US"/>
          </a:p>
        </p:txBody>
      </p:sp>
      <p:sp>
        <p:nvSpPr>
          <p:cNvPr id="4" name="Slide Image Placeholder 3"/>
          <p:cNvSpPr>
            <a:spLocks noGrp="1" noRot="1" noChangeAspect="1"/>
          </p:cNvSpPr>
          <p:nvPr>
            <p:ph type="sldImg" idx="2"/>
          </p:nvPr>
        </p:nvSpPr>
        <p:spPr>
          <a:xfrm>
            <a:off x="428625" y="1243013"/>
            <a:ext cx="5940425" cy="3346450"/>
          </a:xfrm>
          <a:prstGeom prst="rect">
            <a:avLst/>
          </a:prstGeom>
          <a:noFill/>
          <a:ln w="12700">
            <a:solidFill>
              <a:prstClr val="black"/>
            </a:solidFill>
          </a:ln>
        </p:spPr>
        <p:txBody>
          <a:bodyPr vert="horz" lIns="106985" tIns="53492" rIns="106985" bIns="53492" rtlCol="0" anchor="ctr"/>
          <a:lstStyle/>
          <a:p>
            <a:endParaRPr lang="en-US"/>
          </a:p>
        </p:txBody>
      </p:sp>
      <p:sp>
        <p:nvSpPr>
          <p:cNvPr id="5" name="Notes Placeholder 4"/>
          <p:cNvSpPr>
            <a:spLocks noGrp="1"/>
          </p:cNvSpPr>
          <p:nvPr>
            <p:ph type="body" sz="quarter" idx="3"/>
          </p:nvPr>
        </p:nvSpPr>
        <p:spPr>
          <a:xfrm>
            <a:off x="679768" y="4776661"/>
            <a:ext cx="5438140" cy="3910680"/>
          </a:xfrm>
          <a:prstGeom prst="rect">
            <a:avLst/>
          </a:prstGeom>
        </p:spPr>
        <p:txBody>
          <a:bodyPr vert="horz" lIns="106985" tIns="53492" rIns="106985" bIns="53492"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9427859"/>
            <a:ext cx="2945660" cy="498779"/>
          </a:xfrm>
          <a:prstGeom prst="rect">
            <a:avLst/>
          </a:prstGeom>
        </p:spPr>
        <p:txBody>
          <a:bodyPr vert="horz" lIns="106985" tIns="53492" rIns="106985" bIns="53492" rtlCol="0" anchor="b"/>
          <a:lstStyle>
            <a:lvl1pPr algn="l">
              <a:defRPr sz="1400"/>
            </a:lvl1pPr>
          </a:lstStyle>
          <a:p>
            <a:endParaRPr lang="en-US"/>
          </a:p>
        </p:txBody>
      </p:sp>
      <p:sp>
        <p:nvSpPr>
          <p:cNvPr id="7" name="Slide Number Placeholder 6"/>
          <p:cNvSpPr>
            <a:spLocks noGrp="1"/>
          </p:cNvSpPr>
          <p:nvPr>
            <p:ph type="sldNum" sz="quarter" idx="5"/>
          </p:nvPr>
        </p:nvSpPr>
        <p:spPr>
          <a:xfrm>
            <a:off x="3850835" y="9427859"/>
            <a:ext cx="2945660" cy="498779"/>
          </a:xfrm>
          <a:prstGeom prst="rect">
            <a:avLst/>
          </a:prstGeom>
        </p:spPr>
        <p:txBody>
          <a:bodyPr vert="horz" lIns="106985" tIns="53492" rIns="106985" bIns="53492" rtlCol="0" anchor="b"/>
          <a:lstStyle>
            <a:lvl1pPr algn="r">
              <a:defRPr sz="1400"/>
            </a:lvl1pPr>
          </a:lstStyle>
          <a:p>
            <a:fld id="{2C3BE98B-84C9-114F-8F56-01130FBEA732}" type="slidenum">
              <a:rPr lang="en-US" smtClean="0"/>
              <a:t>‹#›</a:t>
            </a:fld>
            <a:endParaRPr lang="en-US"/>
          </a:p>
        </p:txBody>
      </p:sp>
    </p:spTree>
    <p:extLst>
      <p:ext uri="{BB962C8B-B14F-4D97-AF65-F5344CB8AC3E}">
        <p14:creationId xmlns:p14="http://schemas.microsoft.com/office/powerpoint/2010/main" val="227483788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C3BE98B-84C9-114F-8F56-01130FBEA732}" type="slidenum">
              <a:rPr lang="en-US" smtClean="0"/>
              <a:t>1</a:t>
            </a:fld>
            <a:endParaRPr lang="en-US"/>
          </a:p>
        </p:txBody>
      </p:sp>
    </p:spTree>
    <p:extLst>
      <p:ext uri="{BB962C8B-B14F-4D97-AF65-F5344CB8AC3E}">
        <p14:creationId xmlns:p14="http://schemas.microsoft.com/office/powerpoint/2010/main" val="361699060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2C3BE98B-84C9-114F-8F56-01130FBEA732}" type="slidenum">
              <a:rPr lang="en-US" smtClean="0"/>
              <a:t>7</a:t>
            </a:fld>
            <a:endParaRPr lang="en-US"/>
          </a:p>
        </p:txBody>
      </p:sp>
    </p:spTree>
    <p:extLst>
      <p:ext uri="{BB962C8B-B14F-4D97-AF65-F5344CB8AC3E}">
        <p14:creationId xmlns:p14="http://schemas.microsoft.com/office/powerpoint/2010/main" val="56178374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1069848">
              <a:defRPr/>
            </a:pPr>
            <a:r>
              <a:rPr lang="en-GB" dirty="0"/>
              <a:t>So, to start us off, the Community Engagement team is made up of eight members of staff, all of whom are here to help you. First up we have Phil and Gemma. You may not see a lot of them but they’re both very friendly. We than have Aysa, Sam, (me), Hannah, and Marie. We look after the community events, initiatives, and activities and you’re very likely to see both Hannah and Marie at the events. Lastly, but certainly not least, we also have Steve and Kieron. It’s their job to look after our co-creation space and teaching grid – more info on both of these to come. But, now that you know who we are, who are you? And do you have any fun facts that you’d like to share with us? Or, if you want you can send into chat an emoji that best describes your favourite thing to do in your spare time or your favourite hobby! Thank you so much for sharing with us! Some fun facts about us are that Marie is a twin, Kerion was a college fencing champion, Sam will have participated in four 5ks by the end of 2023 and Hannah has lived in five different cities!</a:t>
            </a:r>
          </a:p>
          <a:p>
            <a:endParaRPr lang="en-GB" dirty="0"/>
          </a:p>
        </p:txBody>
      </p:sp>
      <p:sp>
        <p:nvSpPr>
          <p:cNvPr id="4" name="Slide Number Placeholder 3"/>
          <p:cNvSpPr>
            <a:spLocks noGrp="1"/>
          </p:cNvSpPr>
          <p:nvPr>
            <p:ph type="sldNum" sz="quarter" idx="5"/>
          </p:nvPr>
        </p:nvSpPr>
        <p:spPr/>
        <p:txBody>
          <a:bodyPr/>
          <a:lstStyle/>
          <a:p>
            <a:fld id="{51F85E1E-CF49-4471-9713-2F5FA54EC36F}" type="slidenum">
              <a:rPr lang="en-GB" smtClean="0"/>
              <a:t>10</a:t>
            </a:fld>
            <a:endParaRPr lang="en-GB"/>
          </a:p>
        </p:txBody>
      </p:sp>
    </p:spTree>
    <p:extLst>
      <p:ext uri="{BB962C8B-B14F-4D97-AF65-F5344CB8AC3E}">
        <p14:creationId xmlns:p14="http://schemas.microsoft.com/office/powerpoint/2010/main" val="344807804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We’re also quite active on social media and we love to connect with our students! You can find us on Facebook, Instagram and Twitter. If you follow us on there, you’ll find up to date information about our offers, initiatives and events and you can also ask us questions too. If you do need to get in touch with us for any other reason, please do feel free to reach out to us at lib-community@warwick.ac.uk.</a:t>
            </a:r>
          </a:p>
        </p:txBody>
      </p:sp>
      <p:sp>
        <p:nvSpPr>
          <p:cNvPr id="4" name="Slide Number Placeholder 3"/>
          <p:cNvSpPr>
            <a:spLocks noGrp="1"/>
          </p:cNvSpPr>
          <p:nvPr>
            <p:ph type="sldNum" sz="quarter" idx="5"/>
          </p:nvPr>
        </p:nvSpPr>
        <p:spPr/>
        <p:txBody>
          <a:bodyPr/>
          <a:lstStyle/>
          <a:p>
            <a:fld id="{51F85E1E-CF49-4471-9713-2F5FA54EC36F}" type="slidenum">
              <a:rPr lang="en-GB" smtClean="0"/>
              <a:t>14</a:t>
            </a:fld>
            <a:endParaRPr lang="en-GB"/>
          </a:p>
        </p:txBody>
      </p:sp>
    </p:spTree>
    <p:extLst>
      <p:ext uri="{BB962C8B-B14F-4D97-AF65-F5344CB8AC3E}">
        <p14:creationId xmlns:p14="http://schemas.microsoft.com/office/powerpoint/2010/main" val="175185495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Slide">
    <p:spTree>
      <p:nvGrpSpPr>
        <p:cNvPr id="1" name=""/>
        <p:cNvGrpSpPr/>
        <p:nvPr/>
      </p:nvGrpSpPr>
      <p:grpSpPr>
        <a:xfrm>
          <a:off x="0" y="0"/>
          <a:ext cx="0" cy="0"/>
          <a:chOff x="0" y="0"/>
          <a:chExt cx="0" cy="0"/>
        </a:xfrm>
      </p:grpSpPr>
      <p:sp>
        <p:nvSpPr>
          <p:cNvPr id="2" name="Holder 2"/>
          <p:cNvSpPr>
            <a:spLocks noGrp="1"/>
          </p:cNvSpPr>
          <p:nvPr>
            <p:ph type="ctrTitle"/>
          </p:nvPr>
        </p:nvSpPr>
        <p:spPr>
          <a:xfrm>
            <a:off x="685800" y="1596453"/>
            <a:ext cx="7772400" cy="1081468"/>
          </a:xfrm>
          <a:prstGeom prst="rect">
            <a:avLst/>
          </a:prstGeom>
        </p:spPr>
        <p:txBody>
          <a:bodyPr wrap="square" lIns="0" tIns="0" rIns="0" bIns="0">
            <a:spAutoFit/>
          </a:bodyPr>
          <a:lstStyle>
            <a:lvl1pPr>
              <a:defRPr/>
            </a:lvl1pPr>
          </a:lstStyle>
          <a:p>
            <a:endParaRPr/>
          </a:p>
        </p:txBody>
      </p:sp>
      <p:sp>
        <p:nvSpPr>
          <p:cNvPr id="3" name="Holder 3"/>
          <p:cNvSpPr>
            <a:spLocks noGrp="1"/>
          </p:cNvSpPr>
          <p:nvPr>
            <p:ph type="subTitle" idx="4"/>
          </p:nvPr>
        </p:nvSpPr>
        <p:spPr>
          <a:xfrm>
            <a:off x="1371600" y="2883916"/>
            <a:ext cx="6400800" cy="1287462"/>
          </a:xfrm>
          <a:prstGeom prst="rect">
            <a:avLst/>
          </a:prstGeom>
        </p:spPr>
        <p:txBody>
          <a:bodyPr wrap="square" lIns="0" tIns="0" rIns="0" bIns="0">
            <a:spAutoFit/>
          </a:bodyPr>
          <a:lstStyle>
            <a:lvl1pPr>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10/4/2023</a:t>
            </a:fld>
            <a:endParaRPr lang="en-US"/>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Title and Content">
    <p:bg>
      <p:bgPr>
        <a:solidFill>
          <a:schemeClr val="bg1"/>
        </a:solidFill>
        <a:effectLst/>
      </p:bgPr>
    </p:bg>
    <p:spTree>
      <p:nvGrpSpPr>
        <p:cNvPr id="1" name=""/>
        <p:cNvGrpSpPr/>
        <p:nvPr/>
      </p:nvGrpSpPr>
      <p:grpSpPr>
        <a:xfrm>
          <a:off x="0" y="0"/>
          <a:ext cx="0" cy="0"/>
          <a:chOff x="0" y="0"/>
          <a:chExt cx="0" cy="0"/>
        </a:xfrm>
      </p:grpSpPr>
      <p:sp>
        <p:nvSpPr>
          <p:cNvPr id="16" name="bg object 16"/>
          <p:cNvSpPr/>
          <p:nvPr/>
        </p:nvSpPr>
        <p:spPr>
          <a:xfrm>
            <a:off x="1797382" y="4190987"/>
            <a:ext cx="7346950" cy="953769"/>
          </a:xfrm>
          <a:custGeom>
            <a:avLst/>
            <a:gdLst/>
            <a:ahLst/>
            <a:cxnLst/>
            <a:rect l="l" t="t" r="r" b="b"/>
            <a:pathLst>
              <a:path w="7346950" h="953770">
                <a:moveTo>
                  <a:pt x="7125931" y="0"/>
                </a:moveTo>
                <a:lnTo>
                  <a:pt x="0" y="953414"/>
                </a:lnTo>
                <a:lnTo>
                  <a:pt x="7346619" y="953414"/>
                </a:lnTo>
                <a:lnTo>
                  <a:pt x="7346619" y="744080"/>
                </a:lnTo>
                <a:lnTo>
                  <a:pt x="7125931" y="0"/>
                </a:lnTo>
                <a:close/>
              </a:path>
            </a:pathLst>
          </a:custGeom>
          <a:solidFill>
            <a:srgbClr val="511C6C"/>
          </a:solidFill>
        </p:spPr>
        <p:txBody>
          <a:bodyPr wrap="square" lIns="0" tIns="0" rIns="0" bIns="0" rtlCol="0"/>
          <a:lstStyle/>
          <a:p>
            <a:endParaRPr/>
          </a:p>
        </p:txBody>
      </p:sp>
      <p:sp>
        <p:nvSpPr>
          <p:cNvPr id="2" name="Holder 2"/>
          <p:cNvSpPr>
            <a:spLocks noGrp="1"/>
          </p:cNvSpPr>
          <p:nvPr>
            <p:ph type="title"/>
          </p:nvPr>
        </p:nvSpPr>
        <p:spPr/>
        <p:txBody>
          <a:bodyPr lIns="0" tIns="0" rIns="0" bIns="0"/>
          <a:lstStyle>
            <a:lvl1pPr>
              <a:defRPr sz="3550" b="1" i="0">
                <a:solidFill>
                  <a:srgbClr val="511C6C"/>
                </a:solidFill>
                <a:latin typeface="Avenir Next"/>
                <a:cs typeface="Avenir Next"/>
              </a:defRPr>
            </a:lvl1pPr>
          </a:lstStyle>
          <a:p>
            <a:endParaRPr/>
          </a:p>
        </p:txBody>
      </p:sp>
      <p:sp>
        <p:nvSpPr>
          <p:cNvPr id="3" name="Holder 3"/>
          <p:cNvSpPr>
            <a:spLocks noGrp="1"/>
          </p:cNvSpPr>
          <p:nvPr>
            <p:ph type="body" idx="1"/>
          </p:nvPr>
        </p:nvSpPr>
        <p:spPr/>
        <p:txBody>
          <a:bodyPr lIns="0" tIns="0" rIns="0" bIns="0"/>
          <a:lstStyle>
            <a:lvl1pPr>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10/4/2023</a:t>
            </a:fld>
            <a:endParaRPr lang="en-US"/>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wo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3550" b="1" i="0">
                <a:solidFill>
                  <a:srgbClr val="511C6C"/>
                </a:solidFill>
                <a:latin typeface="Avenir Next"/>
                <a:cs typeface="Avenir Next"/>
              </a:defRPr>
            </a:lvl1pPr>
          </a:lstStyle>
          <a:p>
            <a:endParaRPr/>
          </a:p>
        </p:txBody>
      </p:sp>
      <p:sp>
        <p:nvSpPr>
          <p:cNvPr id="3" name="Holder 3"/>
          <p:cNvSpPr>
            <a:spLocks noGrp="1"/>
          </p:cNvSpPr>
          <p:nvPr>
            <p:ph sz="half" idx="2"/>
          </p:nvPr>
        </p:nvSpPr>
        <p:spPr>
          <a:xfrm>
            <a:off x="457200" y="1184465"/>
            <a:ext cx="3977640" cy="3398901"/>
          </a:xfrm>
          <a:prstGeom prst="rect">
            <a:avLst/>
          </a:prstGeom>
        </p:spPr>
        <p:txBody>
          <a:bodyPr wrap="square" lIns="0" tIns="0" rIns="0" bIns="0">
            <a:spAutoFit/>
          </a:bodyPr>
          <a:lstStyle>
            <a:lvl1pPr>
              <a:defRPr/>
            </a:lvl1pPr>
          </a:lstStyle>
          <a:p>
            <a:endParaRPr/>
          </a:p>
        </p:txBody>
      </p:sp>
      <p:sp>
        <p:nvSpPr>
          <p:cNvPr id="4" name="Holder 4"/>
          <p:cNvSpPr>
            <a:spLocks noGrp="1"/>
          </p:cNvSpPr>
          <p:nvPr>
            <p:ph sz="half" idx="3"/>
          </p:nvPr>
        </p:nvSpPr>
        <p:spPr>
          <a:xfrm>
            <a:off x="4709160" y="1184465"/>
            <a:ext cx="3977640" cy="3398901"/>
          </a:xfrm>
          <a:prstGeom prst="rect">
            <a:avLst/>
          </a:prstGeom>
        </p:spPr>
        <p:txBody>
          <a:bodyPr wrap="square" lIns="0" tIns="0" rIns="0" bIns="0">
            <a:spAutoFit/>
          </a:bodyPr>
          <a:lstStyle>
            <a:lvl1pPr>
              <a:defRPr/>
            </a:lvl1pPr>
          </a:lstStyle>
          <a:p>
            <a:endParaRPr/>
          </a:p>
        </p:txBody>
      </p:sp>
      <p:sp>
        <p:nvSpPr>
          <p:cNvPr id="5" name="Holder 5"/>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6" name="Holder 6"/>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10/4/2023</a:t>
            </a:fld>
            <a:endParaRPr lang="en-US"/>
          </a:p>
        </p:txBody>
      </p:sp>
      <p:sp>
        <p:nvSpPr>
          <p:cNvPr id="7" name="Holder 7"/>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Only">
    <p:bg>
      <p:bgPr>
        <a:solidFill>
          <a:schemeClr val="bg1"/>
        </a:solidFill>
        <a:effectLst/>
      </p:bgPr>
    </p:bg>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3550" b="1" i="0">
                <a:solidFill>
                  <a:srgbClr val="511C6C"/>
                </a:solidFill>
                <a:latin typeface="Avenir Next"/>
                <a:cs typeface="Avenir Next"/>
              </a:defRPr>
            </a:lvl1pPr>
          </a:lstStyle>
          <a:p>
            <a:endParaRPr/>
          </a:p>
        </p:txBody>
      </p:sp>
      <p:sp>
        <p:nvSpPr>
          <p:cNvPr id="3" name="Holder 3"/>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4" name="Holder 4"/>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10/4/2023</a:t>
            </a:fld>
            <a:endParaRPr lang="en-US"/>
          </a:p>
        </p:txBody>
      </p:sp>
      <p:sp>
        <p:nvSpPr>
          <p:cNvPr id="5" name="Holder 5"/>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Blank">
    <p:spTree>
      <p:nvGrpSpPr>
        <p:cNvPr id="1" name=""/>
        <p:cNvGrpSpPr/>
        <p:nvPr/>
      </p:nvGrpSpPr>
      <p:grpSpPr>
        <a:xfrm>
          <a:off x="0" y="0"/>
          <a:ext cx="0" cy="0"/>
          <a:chOff x="0" y="0"/>
          <a:chExt cx="0" cy="0"/>
        </a:xfrm>
      </p:grpSpPr>
      <p:sp>
        <p:nvSpPr>
          <p:cNvPr id="2" name="Holder 2"/>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3" name="Holder 3"/>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10/4/2023</a:t>
            </a:fld>
            <a:endParaRPr lang="en-US"/>
          </a:p>
        </p:txBody>
      </p:sp>
      <p:sp>
        <p:nvSpPr>
          <p:cNvPr id="4" name="Holder 4"/>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1_Custom Layout">
    <p:spTree>
      <p:nvGrpSpPr>
        <p:cNvPr id="1" name=""/>
        <p:cNvGrpSpPr/>
        <p:nvPr/>
      </p:nvGrpSpPr>
      <p:grpSpPr>
        <a:xfrm>
          <a:off x="0" y="0"/>
          <a:ext cx="0" cy="0"/>
          <a:chOff x="0" y="0"/>
          <a:chExt cx="0" cy="0"/>
        </a:xfrm>
      </p:grpSpPr>
      <p:pic>
        <p:nvPicPr>
          <p:cNvPr id="5" name="Picture 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 y="0"/>
            <a:ext cx="9143657" cy="5149848"/>
          </a:xfrm>
          <a:prstGeom prst="rect">
            <a:avLst/>
          </a:prstGeom>
        </p:spPr>
      </p:pic>
      <p:sp>
        <p:nvSpPr>
          <p:cNvPr id="22" name="Text Placeholder 21"/>
          <p:cNvSpPr>
            <a:spLocks noGrp="1"/>
          </p:cNvSpPr>
          <p:nvPr>
            <p:ph type="body" sz="quarter" idx="13" hasCustomPrompt="1"/>
          </p:nvPr>
        </p:nvSpPr>
        <p:spPr>
          <a:xfrm>
            <a:off x="884242" y="2327227"/>
            <a:ext cx="7642141" cy="2154436"/>
          </a:xfrm>
          <a:prstGeom prst="rect">
            <a:avLst/>
          </a:prstGeom>
        </p:spPr>
        <p:txBody>
          <a:bodyPr/>
          <a:lstStyle>
            <a:lvl1pPr marL="171450" marR="0" indent="-171450" algn="l" defTabSz="685800" rtl="0" eaLnBrk="1" fontAlgn="auto" latinLnBrk="0" hangingPunct="1">
              <a:lnSpc>
                <a:spcPct val="100000"/>
              </a:lnSpc>
              <a:spcBef>
                <a:spcPts val="0"/>
              </a:spcBef>
              <a:spcAft>
                <a:spcPts val="1200"/>
              </a:spcAft>
              <a:buClr>
                <a:srgbClr val="511C6C"/>
              </a:buClr>
              <a:buSzPct val="120000"/>
              <a:buFont typeface="Arial" charset="0"/>
              <a:buChar char="•"/>
              <a:tabLst/>
              <a:defRPr sz="2000" b="0" i="0" baseline="0">
                <a:latin typeface="+mn-lt"/>
                <a:ea typeface="Avenir Next" charset="0"/>
                <a:cs typeface="Avenir Next" charset="0"/>
              </a:defRPr>
            </a:lvl1pPr>
            <a:lvl2pPr>
              <a:defRPr b="1" i="0">
                <a:latin typeface="Avenir Next Demi Bold" charset="0"/>
                <a:ea typeface="Avenir Next Demi Bold" charset="0"/>
                <a:cs typeface="Avenir Next Demi Bold" charset="0"/>
              </a:defRPr>
            </a:lvl2pPr>
            <a:lvl3pPr>
              <a:defRPr b="1" i="0">
                <a:latin typeface="Avenir Next Demi Bold" charset="0"/>
                <a:ea typeface="Avenir Next Demi Bold" charset="0"/>
                <a:cs typeface="Avenir Next Demi Bold" charset="0"/>
              </a:defRPr>
            </a:lvl3pPr>
            <a:lvl4pPr>
              <a:defRPr b="1" i="0">
                <a:latin typeface="Avenir Next Demi Bold" charset="0"/>
                <a:ea typeface="Avenir Next Demi Bold" charset="0"/>
                <a:cs typeface="Avenir Next Demi Bold" charset="0"/>
              </a:defRPr>
            </a:lvl4pPr>
            <a:lvl5pPr>
              <a:defRPr b="1" i="0">
                <a:latin typeface="Avenir Next Demi Bold" charset="0"/>
                <a:ea typeface="Avenir Next Demi Bold" charset="0"/>
                <a:cs typeface="Avenir Next Demi Bold" charset="0"/>
              </a:defRPr>
            </a:lvl5pPr>
          </a:lstStyle>
          <a:p>
            <a:pPr lvl="0"/>
            <a:r>
              <a:rPr lang="en-US" dirty="0"/>
              <a:t>Important parts of the bullet can be highlighted in a bold weight for added impact.</a:t>
            </a:r>
          </a:p>
          <a:p>
            <a:pPr lvl="0"/>
            <a:r>
              <a:rPr lang="en-US" dirty="0"/>
              <a:t>Maecenas vitae quam et </a:t>
            </a:r>
            <a:r>
              <a:rPr lang="en-US" dirty="0" err="1"/>
              <a:t>leo</a:t>
            </a:r>
            <a:r>
              <a:rPr lang="en-US" dirty="0"/>
              <a:t> </a:t>
            </a:r>
            <a:r>
              <a:rPr lang="en-US" dirty="0" err="1"/>
              <a:t>vulputate</a:t>
            </a:r>
            <a:r>
              <a:rPr lang="en-US" dirty="0"/>
              <a:t> </a:t>
            </a:r>
            <a:r>
              <a:rPr lang="en-US" dirty="0" err="1"/>
              <a:t>maximus</a:t>
            </a:r>
            <a:r>
              <a:rPr lang="en-US" dirty="0"/>
              <a:t> </a:t>
            </a:r>
            <a:r>
              <a:rPr lang="en-US" dirty="0" err="1"/>
              <a:t>quis</a:t>
            </a:r>
            <a:r>
              <a:rPr lang="en-US" dirty="0"/>
              <a:t> a </a:t>
            </a:r>
            <a:r>
              <a:rPr lang="en-US" dirty="0" err="1"/>
              <a:t>tortor</a:t>
            </a:r>
            <a:r>
              <a:rPr lang="en-US" dirty="0"/>
              <a:t>. </a:t>
            </a:r>
            <a:r>
              <a:rPr lang="en-US" dirty="0" err="1"/>
              <a:t>Vivamus</a:t>
            </a:r>
            <a:r>
              <a:rPr lang="en-US" dirty="0"/>
              <a:t> </a:t>
            </a:r>
            <a:r>
              <a:rPr lang="en-US" dirty="0" err="1"/>
              <a:t>tincidunt</a:t>
            </a:r>
            <a:r>
              <a:rPr lang="en-US" dirty="0"/>
              <a:t> </a:t>
            </a:r>
            <a:r>
              <a:rPr lang="en-US" dirty="0" err="1"/>
              <a:t>lacinia</a:t>
            </a:r>
            <a:r>
              <a:rPr lang="en-US" dirty="0"/>
              <a:t> </a:t>
            </a:r>
            <a:r>
              <a:rPr lang="en-US" dirty="0" err="1"/>
              <a:t>tempor</a:t>
            </a:r>
            <a:r>
              <a:rPr lang="en-US" dirty="0"/>
              <a:t>.</a:t>
            </a:r>
          </a:p>
          <a:p>
            <a:pPr lvl="0"/>
            <a:r>
              <a:rPr lang="en-US" dirty="0" err="1"/>
              <a:t>Nunc</a:t>
            </a:r>
            <a:r>
              <a:rPr lang="en-US" dirty="0"/>
              <a:t> a </a:t>
            </a:r>
            <a:r>
              <a:rPr lang="en-US" dirty="0" err="1"/>
              <a:t>nisl</a:t>
            </a:r>
            <a:r>
              <a:rPr lang="en-US" dirty="0"/>
              <a:t> vitae </a:t>
            </a:r>
            <a:r>
              <a:rPr lang="en-US" dirty="0" err="1"/>
              <a:t>massa</a:t>
            </a:r>
            <a:r>
              <a:rPr lang="en-US" dirty="0"/>
              <a:t> </a:t>
            </a:r>
            <a:r>
              <a:rPr lang="en-US" dirty="0" err="1"/>
              <a:t>volutpat</a:t>
            </a:r>
            <a:r>
              <a:rPr lang="en-US" dirty="0"/>
              <a:t> </a:t>
            </a:r>
            <a:r>
              <a:rPr lang="en-US" dirty="0" err="1"/>
              <a:t>volutpat</a:t>
            </a:r>
            <a:r>
              <a:rPr lang="en-US" dirty="0"/>
              <a:t>. </a:t>
            </a:r>
            <a:r>
              <a:rPr lang="en-US" dirty="0" err="1"/>
              <a:t>Sed</a:t>
            </a:r>
            <a:r>
              <a:rPr lang="en-US" dirty="0"/>
              <a:t> </a:t>
            </a:r>
            <a:r>
              <a:rPr lang="en-US" dirty="0" err="1"/>
              <a:t>bibendum</a:t>
            </a:r>
            <a:r>
              <a:rPr lang="en-US" dirty="0"/>
              <a:t> </a:t>
            </a:r>
            <a:r>
              <a:rPr lang="en-US" dirty="0" err="1"/>
              <a:t>mauris</a:t>
            </a:r>
            <a:r>
              <a:rPr lang="en-US" dirty="0"/>
              <a:t> id </a:t>
            </a:r>
            <a:r>
              <a:rPr lang="en-US" dirty="0" err="1"/>
              <a:t>rutrum</a:t>
            </a:r>
            <a:r>
              <a:rPr lang="en-US" dirty="0"/>
              <a:t> </a:t>
            </a:r>
            <a:r>
              <a:rPr lang="en-US" dirty="0" err="1"/>
              <a:t>feugiat</a:t>
            </a:r>
            <a:r>
              <a:rPr lang="en-US" dirty="0"/>
              <a:t>.</a:t>
            </a:r>
          </a:p>
        </p:txBody>
      </p:sp>
      <p:sp>
        <p:nvSpPr>
          <p:cNvPr id="23" name="Text Placeholder 21"/>
          <p:cNvSpPr>
            <a:spLocks noGrp="1"/>
          </p:cNvSpPr>
          <p:nvPr>
            <p:ph type="body" sz="quarter" idx="14" hasCustomPrompt="1"/>
          </p:nvPr>
        </p:nvSpPr>
        <p:spPr>
          <a:xfrm>
            <a:off x="884242" y="1643041"/>
            <a:ext cx="5030784" cy="615553"/>
          </a:xfrm>
          <a:prstGeom prst="rect">
            <a:avLst/>
          </a:prstGeom>
        </p:spPr>
        <p:txBody>
          <a:bodyPr/>
          <a:lstStyle>
            <a:lvl1pPr marL="0" indent="0">
              <a:buFontTx/>
              <a:buNone/>
              <a:defRPr sz="2000" b="1" i="0" baseline="0">
                <a:solidFill>
                  <a:srgbClr val="511C6C"/>
                </a:solidFill>
                <a:latin typeface="+mn-lt"/>
                <a:ea typeface="Avenir Next Demi Bold" charset="0"/>
                <a:cs typeface="Avenir Next Demi Bold" charset="0"/>
              </a:defRPr>
            </a:lvl1pPr>
            <a:lvl2pPr>
              <a:defRPr b="1" i="0">
                <a:latin typeface="Avenir Next Demi Bold" charset="0"/>
                <a:ea typeface="Avenir Next Demi Bold" charset="0"/>
                <a:cs typeface="Avenir Next Demi Bold" charset="0"/>
              </a:defRPr>
            </a:lvl2pPr>
            <a:lvl3pPr>
              <a:defRPr b="1" i="0">
                <a:latin typeface="Avenir Next Demi Bold" charset="0"/>
                <a:ea typeface="Avenir Next Demi Bold" charset="0"/>
                <a:cs typeface="Avenir Next Demi Bold" charset="0"/>
              </a:defRPr>
            </a:lvl3pPr>
            <a:lvl4pPr>
              <a:defRPr b="1" i="0">
                <a:latin typeface="Avenir Next Demi Bold" charset="0"/>
                <a:ea typeface="Avenir Next Demi Bold" charset="0"/>
                <a:cs typeface="Avenir Next Demi Bold" charset="0"/>
              </a:defRPr>
            </a:lvl4pPr>
            <a:lvl5pPr>
              <a:defRPr b="1" i="0">
                <a:latin typeface="Avenir Next Demi Bold" charset="0"/>
                <a:ea typeface="Avenir Next Demi Bold" charset="0"/>
                <a:cs typeface="Avenir Next Demi Bold" charset="0"/>
              </a:defRPr>
            </a:lvl5pPr>
          </a:lstStyle>
          <a:p>
            <a:pPr lvl="0"/>
            <a:r>
              <a:rPr lang="en-US" dirty="0"/>
              <a:t>Page title (minimal text as bullet points)</a:t>
            </a:r>
          </a:p>
          <a:p>
            <a:pPr lvl="0"/>
            <a:endParaRPr lang="en-US" dirty="0"/>
          </a:p>
        </p:txBody>
      </p:sp>
    </p:spTree>
    <p:extLst>
      <p:ext uri="{BB962C8B-B14F-4D97-AF65-F5344CB8AC3E}">
        <p14:creationId xmlns:p14="http://schemas.microsoft.com/office/powerpoint/2010/main" val="350424880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Custom Layout">
    <p:spTree>
      <p:nvGrpSpPr>
        <p:cNvPr id="1" name=""/>
        <p:cNvGrpSpPr/>
        <p:nvPr/>
      </p:nvGrpSpPr>
      <p:grpSpPr>
        <a:xfrm>
          <a:off x="0" y="0"/>
          <a:ext cx="0" cy="0"/>
          <a:chOff x="0" y="0"/>
          <a:chExt cx="0" cy="0"/>
        </a:xfrm>
      </p:grpSpPr>
      <p:pic>
        <p:nvPicPr>
          <p:cNvPr id="11" name="Picture 10"/>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4" y="0"/>
            <a:ext cx="9143655" cy="5149847"/>
          </a:xfrm>
          <a:prstGeom prst="rect">
            <a:avLst/>
          </a:prstGeom>
        </p:spPr>
      </p:pic>
      <p:sp>
        <p:nvSpPr>
          <p:cNvPr id="8" name="Picture Placeholder 7"/>
          <p:cNvSpPr>
            <a:spLocks noGrp="1"/>
          </p:cNvSpPr>
          <p:nvPr>
            <p:ph type="pic" sz="quarter" idx="10"/>
          </p:nvPr>
        </p:nvSpPr>
        <p:spPr>
          <a:xfrm>
            <a:off x="977901" y="1420977"/>
            <a:ext cx="2270125" cy="276999"/>
          </a:xfrm>
          <a:prstGeom prst="rect">
            <a:avLst/>
          </a:prstGeom>
        </p:spPr>
        <p:txBody>
          <a:bodyPr/>
          <a:lstStyle/>
          <a:p>
            <a:r>
              <a:rPr lang="en-US"/>
              <a:t>Click icon to add picture</a:t>
            </a:r>
          </a:p>
        </p:txBody>
      </p:sp>
      <p:sp>
        <p:nvSpPr>
          <p:cNvPr id="9" name="Picture Placeholder 7"/>
          <p:cNvSpPr>
            <a:spLocks noGrp="1"/>
          </p:cNvSpPr>
          <p:nvPr>
            <p:ph type="pic" sz="quarter" idx="11"/>
          </p:nvPr>
        </p:nvSpPr>
        <p:spPr>
          <a:xfrm>
            <a:off x="3520575" y="1420977"/>
            <a:ext cx="2270125" cy="276999"/>
          </a:xfrm>
          <a:prstGeom prst="rect">
            <a:avLst/>
          </a:prstGeom>
        </p:spPr>
        <p:txBody>
          <a:bodyPr/>
          <a:lstStyle/>
          <a:p>
            <a:r>
              <a:rPr lang="en-US"/>
              <a:t>Click icon to add picture</a:t>
            </a:r>
          </a:p>
        </p:txBody>
      </p:sp>
      <p:sp>
        <p:nvSpPr>
          <p:cNvPr id="10" name="Picture Placeholder 7"/>
          <p:cNvSpPr>
            <a:spLocks noGrp="1"/>
          </p:cNvSpPr>
          <p:nvPr>
            <p:ph type="pic" sz="quarter" idx="12"/>
          </p:nvPr>
        </p:nvSpPr>
        <p:spPr>
          <a:xfrm>
            <a:off x="6071269" y="1420977"/>
            <a:ext cx="2270125" cy="276999"/>
          </a:xfrm>
          <a:prstGeom prst="rect">
            <a:avLst/>
          </a:prstGeom>
        </p:spPr>
        <p:txBody>
          <a:bodyPr/>
          <a:lstStyle/>
          <a:p>
            <a:r>
              <a:rPr lang="en-US"/>
              <a:t>Click icon to add picture</a:t>
            </a:r>
          </a:p>
        </p:txBody>
      </p:sp>
      <p:sp>
        <p:nvSpPr>
          <p:cNvPr id="22" name="Text Placeholder 21"/>
          <p:cNvSpPr>
            <a:spLocks noGrp="1"/>
          </p:cNvSpPr>
          <p:nvPr>
            <p:ph type="body" sz="quarter" idx="13" hasCustomPrompt="1"/>
          </p:nvPr>
        </p:nvSpPr>
        <p:spPr>
          <a:xfrm>
            <a:off x="884242" y="884215"/>
            <a:ext cx="7642141" cy="307777"/>
          </a:xfrm>
          <a:prstGeom prst="rect">
            <a:avLst/>
          </a:prstGeom>
        </p:spPr>
        <p:txBody>
          <a:bodyPr/>
          <a:lstStyle>
            <a:lvl1pPr>
              <a:buClr>
                <a:srgbClr val="511C6C"/>
              </a:buClr>
              <a:buSzPct val="100000"/>
              <a:defRPr sz="2000" b="1" i="0">
                <a:latin typeface="+mn-lt"/>
                <a:ea typeface="Avenir Next Demi Bold" charset="0"/>
                <a:cs typeface="Avenir Next Demi Bold" charset="0"/>
              </a:defRPr>
            </a:lvl1pPr>
            <a:lvl2pPr>
              <a:defRPr b="1" i="0">
                <a:latin typeface="Avenir Next Demi Bold" charset="0"/>
                <a:ea typeface="Avenir Next Demi Bold" charset="0"/>
                <a:cs typeface="Avenir Next Demi Bold" charset="0"/>
              </a:defRPr>
            </a:lvl2pPr>
            <a:lvl3pPr>
              <a:defRPr b="1" i="0">
                <a:latin typeface="Avenir Next Demi Bold" charset="0"/>
                <a:ea typeface="Avenir Next Demi Bold" charset="0"/>
                <a:cs typeface="Avenir Next Demi Bold" charset="0"/>
              </a:defRPr>
            </a:lvl3pPr>
            <a:lvl4pPr>
              <a:defRPr b="1" i="0">
                <a:latin typeface="Avenir Next Demi Bold" charset="0"/>
                <a:ea typeface="Avenir Next Demi Bold" charset="0"/>
                <a:cs typeface="Avenir Next Demi Bold" charset="0"/>
              </a:defRPr>
            </a:lvl4pPr>
            <a:lvl5pPr>
              <a:defRPr b="1" i="0">
                <a:latin typeface="Avenir Next Demi Bold" charset="0"/>
                <a:ea typeface="Avenir Next Demi Bold" charset="0"/>
                <a:cs typeface="Avenir Next Demi Bold" charset="0"/>
              </a:defRPr>
            </a:lvl5pPr>
          </a:lstStyle>
          <a:p>
            <a:pPr lvl="0"/>
            <a:r>
              <a:rPr lang="en-US" dirty="0" err="1"/>
              <a:t>Lorem</a:t>
            </a:r>
            <a:r>
              <a:rPr lang="en-US" dirty="0"/>
              <a:t> </a:t>
            </a:r>
            <a:r>
              <a:rPr lang="en-US" dirty="0" err="1"/>
              <a:t>ipsum</a:t>
            </a:r>
            <a:r>
              <a:rPr lang="en-US" dirty="0"/>
              <a:t> dolor sit </a:t>
            </a:r>
            <a:r>
              <a:rPr lang="en-US" dirty="0" err="1"/>
              <a:t>amet</a:t>
            </a:r>
            <a:r>
              <a:rPr lang="en-US" dirty="0"/>
              <a:t>, </a:t>
            </a:r>
            <a:r>
              <a:rPr lang="en-US" dirty="0" err="1"/>
              <a:t>consectetur</a:t>
            </a:r>
            <a:r>
              <a:rPr lang="en-US" dirty="0"/>
              <a:t> </a:t>
            </a:r>
            <a:r>
              <a:rPr lang="en-US" dirty="0" err="1"/>
              <a:t>adipiscing</a:t>
            </a:r>
            <a:r>
              <a:rPr lang="en-US" dirty="0"/>
              <a:t> </a:t>
            </a:r>
            <a:r>
              <a:rPr lang="en-US" dirty="0" err="1"/>
              <a:t>elit</a:t>
            </a:r>
            <a:endParaRPr lang="en-US" dirty="0"/>
          </a:p>
        </p:txBody>
      </p:sp>
      <p:sp>
        <p:nvSpPr>
          <p:cNvPr id="23" name="Text Placeholder 21"/>
          <p:cNvSpPr>
            <a:spLocks noGrp="1"/>
          </p:cNvSpPr>
          <p:nvPr>
            <p:ph type="body" sz="quarter" idx="14" hasCustomPrompt="1"/>
          </p:nvPr>
        </p:nvSpPr>
        <p:spPr>
          <a:xfrm>
            <a:off x="884242" y="455714"/>
            <a:ext cx="7642141" cy="615553"/>
          </a:xfrm>
          <a:prstGeom prst="rect">
            <a:avLst/>
          </a:prstGeom>
        </p:spPr>
        <p:txBody>
          <a:bodyPr/>
          <a:lstStyle>
            <a:lvl1pPr marL="0" indent="0">
              <a:buFontTx/>
              <a:buNone/>
              <a:defRPr sz="2000" b="1" i="0">
                <a:solidFill>
                  <a:srgbClr val="511C6C"/>
                </a:solidFill>
                <a:latin typeface="+mn-lt"/>
                <a:ea typeface="Avenir Next Demi Bold" charset="0"/>
                <a:cs typeface="Avenir Next Demi Bold" charset="0"/>
              </a:defRPr>
            </a:lvl1pPr>
            <a:lvl2pPr>
              <a:defRPr b="1" i="0">
                <a:latin typeface="Avenir Next Demi Bold" charset="0"/>
                <a:ea typeface="Avenir Next Demi Bold" charset="0"/>
                <a:cs typeface="Avenir Next Demi Bold" charset="0"/>
              </a:defRPr>
            </a:lvl2pPr>
            <a:lvl3pPr>
              <a:defRPr b="1" i="0">
                <a:latin typeface="Avenir Next Demi Bold" charset="0"/>
                <a:ea typeface="Avenir Next Demi Bold" charset="0"/>
                <a:cs typeface="Avenir Next Demi Bold" charset="0"/>
              </a:defRPr>
            </a:lvl3pPr>
            <a:lvl4pPr>
              <a:defRPr b="1" i="0">
                <a:latin typeface="Avenir Next Demi Bold" charset="0"/>
                <a:ea typeface="Avenir Next Demi Bold" charset="0"/>
                <a:cs typeface="Avenir Next Demi Bold" charset="0"/>
              </a:defRPr>
            </a:lvl4pPr>
            <a:lvl5pPr>
              <a:defRPr b="1" i="0">
                <a:latin typeface="Avenir Next Demi Bold" charset="0"/>
                <a:ea typeface="Avenir Next Demi Bold" charset="0"/>
                <a:cs typeface="Avenir Next Demi Bold" charset="0"/>
              </a:defRPr>
            </a:lvl5pPr>
          </a:lstStyle>
          <a:p>
            <a:pPr lvl="0"/>
            <a:r>
              <a:rPr lang="en-US" dirty="0"/>
              <a:t>Page title (3 column images)</a:t>
            </a:r>
          </a:p>
          <a:p>
            <a:pPr lvl="0"/>
            <a:endParaRPr lang="en-US" dirty="0"/>
          </a:p>
        </p:txBody>
      </p:sp>
      <p:sp>
        <p:nvSpPr>
          <p:cNvPr id="25" name="Text Placeholder 21"/>
          <p:cNvSpPr>
            <a:spLocks noGrp="1"/>
          </p:cNvSpPr>
          <p:nvPr>
            <p:ph type="body" sz="quarter" idx="15" hasCustomPrompt="1"/>
          </p:nvPr>
        </p:nvSpPr>
        <p:spPr>
          <a:xfrm>
            <a:off x="884241" y="3177673"/>
            <a:ext cx="2363784" cy="396134"/>
          </a:xfrm>
          <a:prstGeom prst="rect">
            <a:avLst/>
          </a:prstGeom>
        </p:spPr>
        <p:txBody>
          <a:bodyPr/>
          <a:lstStyle>
            <a:lvl1pPr marL="0" indent="0">
              <a:lnSpc>
                <a:spcPct val="110000"/>
              </a:lnSpc>
              <a:buFontTx/>
              <a:buNone/>
              <a:defRPr sz="1200" b="0" i="0" baseline="0">
                <a:solidFill>
                  <a:schemeClr val="tx1"/>
                </a:solidFill>
                <a:latin typeface="+mn-lt"/>
                <a:ea typeface="Avenir Next" charset="0"/>
                <a:cs typeface="Avenir Next" charset="0"/>
              </a:defRPr>
            </a:lvl1pPr>
            <a:lvl2pPr>
              <a:defRPr b="1" i="0">
                <a:latin typeface="Avenir Next Demi Bold" charset="0"/>
                <a:ea typeface="Avenir Next Demi Bold" charset="0"/>
                <a:cs typeface="Avenir Next Demi Bold" charset="0"/>
              </a:defRPr>
            </a:lvl2pPr>
            <a:lvl3pPr>
              <a:defRPr b="1" i="0">
                <a:latin typeface="Avenir Next Demi Bold" charset="0"/>
                <a:ea typeface="Avenir Next Demi Bold" charset="0"/>
                <a:cs typeface="Avenir Next Demi Bold" charset="0"/>
              </a:defRPr>
            </a:lvl3pPr>
            <a:lvl4pPr>
              <a:defRPr b="1" i="0">
                <a:latin typeface="Avenir Next Demi Bold" charset="0"/>
                <a:ea typeface="Avenir Next Demi Bold" charset="0"/>
                <a:cs typeface="Avenir Next Demi Bold" charset="0"/>
              </a:defRPr>
            </a:lvl4pPr>
            <a:lvl5pPr>
              <a:defRPr b="1" i="0">
                <a:latin typeface="Avenir Next Demi Bold" charset="0"/>
                <a:ea typeface="Avenir Next Demi Bold" charset="0"/>
                <a:cs typeface="Avenir Next Demi Bold" charset="0"/>
              </a:defRPr>
            </a:lvl5pPr>
          </a:lstStyle>
          <a:p>
            <a:pPr lvl="0"/>
            <a:r>
              <a:rPr lang="en-US" dirty="0" err="1"/>
              <a:t>Lorem</a:t>
            </a:r>
            <a:r>
              <a:rPr lang="en-US" dirty="0"/>
              <a:t> </a:t>
            </a:r>
            <a:r>
              <a:rPr lang="en-US" dirty="0" err="1"/>
              <a:t>ipsum</a:t>
            </a:r>
            <a:r>
              <a:rPr lang="en-US" dirty="0"/>
              <a:t> dolor sit </a:t>
            </a:r>
            <a:r>
              <a:rPr lang="en-US" dirty="0" err="1"/>
              <a:t>amet</a:t>
            </a:r>
            <a:r>
              <a:rPr lang="en-US" dirty="0"/>
              <a:t>, </a:t>
            </a:r>
            <a:r>
              <a:rPr lang="en-US" dirty="0" err="1"/>
              <a:t>consectetur</a:t>
            </a:r>
            <a:r>
              <a:rPr lang="en-US" dirty="0"/>
              <a:t> </a:t>
            </a:r>
            <a:r>
              <a:rPr lang="en-US" dirty="0" err="1"/>
              <a:t>adipiscing</a:t>
            </a:r>
            <a:r>
              <a:rPr lang="en-US" dirty="0"/>
              <a:t> </a:t>
            </a:r>
            <a:r>
              <a:rPr lang="en-US" dirty="0" err="1"/>
              <a:t>elit</a:t>
            </a:r>
            <a:endParaRPr lang="en-US" dirty="0"/>
          </a:p>
        </p:txBody>
      </p:sp>
      <p:sp>
        <p:nvSpPr>
          <p:cNvPr id="26" name="Text Placeholder 21"/>
          <p:cNvSpPr>
            <a:spLocks noGrp="1"/>
          </p:cNvSpPr>
          <p:nvPr>
            <p:ph type="body" sz="quarter" idx="16" hasCustomPrompt="1"/>
          </p:nvPr>
        </p:nvSpPr>
        <p:spPr>
          <a:xfrm>
            <a:off x="3440465" y="3177673"/>
            <a:ext cx="2350235" cy="396134"/>
          </a:xfrm>
          <a:prstGeom prst="rect">
            <a:avLst/>
          </a:prstGeom>
        </p:spPr>
        <p:txBody>
          <a:bodyPr/>
          <a:lstStyle>
            <a:lvl1pPr marL="0" indent="0">
              <a:lnSpc>
                <a:spcPct val="110000"/>
              </a:lnSpc>
              <a:buFontTx/>
              <a:buNone/>
              <a:defRPr sz="1200" b="0" i="0" baseline="0">
                <a:solidFill>
                  <a:schemeClr val="tx1"/>
                </a:solidFill>
                <a:latin typeface="+mn-lt"/>
                <a:ea typeface="Avenir Next" charset="0"/>
                <a:cs typeface="Avenir Next" charset="0"/>
              </a:defRPr>
            </a:lvl1pPr>
            <a:lvl2pPr>
              <a:defRPr b="1" i="0">
                <a:latin typeface="Avenir Next Demi Bold" charset="0"/>
                <a:ea typeface="Avenir Next Demi Bold" charset="0"/>
                <a:cs typeface="Avenir Next Demi Bold" charset="0"/>
              </a:defRPr>
            </a:lvl2pPr>
            <a:lvl3pPr>
              <a:defRPr b="1" i="0">
                <a:latin typeface="Avenir Next Demi Bold" charset="0"/>
                <a:ea typeface="Avenir Next Demi Bold" charset="0"/>
                <a:cs typeface="Avenir Next Demi Bold" charset="0"/>
              </a:defRPr>
            </a:lvl3pPr>
            <a:lvl4pPr>
              <a:defRPr b="1" i="0">
                <a:latin typeface="Avenir Next Demi Bold" charset="0"/>
                <a:ea typeface="Avenir Next Demi Bold" charset="0"/>
                <a:cs typeface="Avenir Next Demi Bold" charset="0"/>
              </a:defRPr>
            </a:lvl4pPr>
            <a:lvl5pPr>
              <a:defRPr b="1" i="0">
                <a:latin typeface="Avenir Next Demi Bold" charset="0"/>
                <a:ea typeface="Avenir Next Demi Bold" charset="0"/>
                <a:cs typeface="Avenir Next Demi Bold" charset="0"/>
              </a:defRPr>
            </a:lvl5pPr>
          </a:lstStyle>
          <a:p>
            <a:pPr lvl="0"/>
            <a:r>
              <a:rPr lang="en-US" dirty="0" err="1"/>
              <a:t>Nulla</a:t>
            </a:r>
            <a:r>
              <a:rPr lang="en-US" dirty="0"/>
              <a:t> </a:t>
            </a:r>
            <a:r>
              <a:rPr lang="en-US" dirty="0" err="1"/>
              <a:t>nisl</a:t>
            </a:r>
            <a:r>
              <a:rPr lang="en-US" dirty="0"/>
              <a:t> </a:t>
            </a:r>
            <a:r>
              <a:rPr lang="en-US" dirty="0" err="1"/>
              <a:t>ipsum</a:t>
            </a:r>
            <a:r>
              <a:rPr lang="en-US" dirty="0"/>
              <a:t>, </a:t>
            </a:r>
            <a:r>
              <a:rPr lang="en-US" dirty="0" err="1"/>
              <a:t>faucibus</a:t>
            </a:r>
            <a:r>
              <a:rPr lang="en-US" dirty="0"/>
              <a:t> et </a:t>
            </a:r>
            <a:r>
              <a:rPr lang="en-US" dirty="0" err="1"/>
              <a:t>arcu</a:t>
            </a:r>
            <a:r>
              <a:rPr lang="en-US" dirty="0"/>
              <a:t> </a:t>
            </a:r>
            <a:r>
              <a:rPr lang="en-US" dirty="0" err="1"/>
              <a:t>eu</a:t>
            </a:r>
            <a:r>
              <a:rPr lang="en-US" dirty="0"/>
              <a:t>, </a:t>
            </a:r>
            <a:r>
              <a:rPr lang="en-US" dirty="0" err="1"/>
              <a:t>gravida</a:t>
            </a:r>
            <a:r>
              <a:rPr lang="en-US" dirty="0"/>
              <a:t> </a:t>
            </a:r>
            <a:r>
              <a:rPr lang="en-US" dirty="0" err="1"/>
              <a:t>pretium</a:t>
            </a:r>
            <a:endParaRPr lang="en-US" dirty="0"/>
          </a:p>
        </p:txBody>
      </p:sp>
      <p:sp>
        <p:nvSpPr>
          <p:cNvPr id="27" name="Text Placeholder 21"/>
          <p:cNvSpPr>
            <a:spLocks noGrp="1"/>
          </p:cNvSpPr>
          <p:nvPr>
            <p:ph type="body" sz="quarter" idx="17" hasCustomPrompt="1"/>
          </p:nvPr>
        </p:nvSpPr>
        <p:spPr>
          <a:xfrm>
            <a:off x="5991059" y="3177673"/>
            <a:ext cx="2350335" cy="396134"/>
          </a:xfrm>
          <a:prstGeom prst="rect">
            <a:avLst/>
          </a:prstGeom>
        </p:spPr>
        <p:txBody>
          <a:bodyPr/>
          <a:lstStyle>
            <a:lvl1pPr marL="0" indent="0">
              <a:lnSpc>
                <a:spcPct val="110000"/>
              </a:lnSpc>
              <a:buFontTx/>
              <a:buNone/>
              <a:defRPr sz="1200" b="0" i="0" baseline="0">
                <a:solidFill>
                  <a:schemeClr val="tx1"/>
                </a:solidFill>
                <a:latin typeface="+mn-lt"/>
                <a:ea typeface="Avenir Next" charset="0"/>
                <a:cs typeface="Avenir Next" charset="0"/>
              </a:defRPr>
            </a:lvl1pPr>
            <a:lvl2pPr>
              <a:defRPr b="1" i="0">
                <a:latin typeface="Avenir Next Demi Bold" charset="0"/>
                <a:ea typeface="Avenir Next Demi Bold" charset="0"/>
                <a:cs typeface="Avenir Next Demi Bold" charset="0"/>
              </a:defRPr>
            </a:lvl2pPr>
            <a:lvl3pPr>
              <a:defRPr b="1" i="0">
                <a:latin typeface="Avenir Next Demi Bold" charset="0"/>
                <a:ea typeface="Avenir Next Demi Bold" charset="0"/>
                <a:cs typeface="Avenir Next Demi Bold" charset="0"/>
              </a:defRPr>
            </a:lvl3pPr>
            <a:lvl4pPr>
              <a:defRPr b="1" i="0">
                <a:latin typeface="Avenir Next Demi Bold" charset="0"/>
                <a:ea typeface="Avenir Next Demi Bold" charset="0"/>
                <a:cs typeface="Avenir Next Demi Bold" charset="0"/>
              </a:defRPr>
            </a:lvl4pPr>
            <a:lvl5pPr>
              <a:defRPr b="1" i="0">
                <a:latin typeface="Avenir Next Demi Bold" charset="0"/>
                <a:ea typeface="Avenir Next Demi Bold" charset="0"/>
                <a:cs typeface="Avenir Next Demi Bold" charset="0"/>
              </a:defRPr>
            </a:lvl5pPr>
          </a:lstStyle>
          <a:p>
            <a:pPr lvl="0"/>
            <a:r>
              <a:rPr lang="en-US" dirty="0" err="1"/>
              <a:t>Curabitur</a:t>
            </a:r>
            <a:r>
              <a:rPr lang="en-US" dirty="0"/>
              <a:t> sit </a:t>
            </a:r>
            <a:r>
              <a:rPr lang="en-US" dirty="0" err="1"/>
              <a:t>amet</a:t>
            </a:r>
            <a:r>
              <a:rPr lang="en-US" dirty="0"/>
              <a:t> </a:t>
            </a:r>
            <a:r>
              <a:rPr lang="en-US" dirty="0" err="1"/>
              <a:t>vehicula</a:t>
            </a:r>
            <a:r>
              <a:rPr lang="en-US" dirty="0"/>
              <a:t> dui, sit </a:t>
            </a:r>
            <a:r>
              <a:rPr lang="en-US" dirty="0" err="1"/>
              <a:t>amet</a:t>
            </a:r>
            <a:r>
              <a:rPr lang="en-US" dirty="0"/>
              <a:t> </a:t>
            </a:r>
            <a:r>
              <a:rPr lang="en-US" dirty="0" err="1"/>
              <a:t>dignissim</a:t>
            </a:r>
            <a:r>
              <a:rPr lang="en-US" dirty="0"/>
              <a:t> </a:t>
            </a:r>
            <a:r>
              <a:rPr lang="en-US" dirty="0" err="1"/>
              <a:t>est</a:t>
            </a:r>
            <a:endParaRPr lang="en-US" dirty="0"/>
          </a:p>
        </p:txBody>
      </p:sp>
    </p:spTree>
    <p:extLst>
      <p:ext uri="{BB962C8B-B14F-4D97-AF65-F5344CB8AC3E}">
        <p14:creationId xmlns:p14="http://schemas.microsoft.com/office/powerpoint/2010/main" val="418191378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10_Custom Layout">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4" y="0"/>
            <a:ext cx="9143655" cy="5149847"/>
          </a:xfrm>
          <a:prstGeom prst="rect">
            <a:avLst/>
          </a:prstGeom>
        </p:spPr>
      </p:pic>
      <p:sp>
        <p:nvSpPr>
          <p:cNvPr id="22" name="Text Placeholder 21"/>
          <p:cNvSpPr>
            <a:spLocks noGrp="1"/>
          </p:cNvSpPr>
          <p:nvPr>
            <p:ph type="body" sz="quarter" idx="13" hasCustomPrompt="1"/>
          </p:nvPr>
        </p:nvSpPr>
        <p:spPr>
          <a:xfrm>
            <a:off x="3408381" y="1011405"/>
            <a:ext cx="4724967" cy="1415772"/>
          </a:xfrm>
          <a:prstGeom prst="rect">
            <a:avLst/>
          </a:prstGeom>
        </p:spPr>
        <p:txBody>
          <a:bodyPr/>
          <a:lstStyle>
            <a:lvl1pPr marL="171450" marR="0" indent="-171450" algn="l" defTabSz="685800" rtl="0" eaLnBrk="1" fontAlgn="auto" latinLnBrk="0" hangingPunct="1">
              <a:lnSpc>
                <a:spcPct val="100000"/>
              </a:lnSpc>
              <a:spcBef>
                <a:spcPts val="0"/>
              </a:spcBef>
              <a:spcAft>
                <a:spcPts val="1200"/>
              </a:spcAft>
              <a:buClr>
                <a:srgbClr val="511C6C"/>
              </a:buClr>
              <a:buSzPct val="120000"/>
              <a:buFont typeface="Arial" charset="0"/>
              <a:buChar char="•"/>
              <a:tabLst/>
              <a:defRPr sz="1200" b="0" i="0" baseline="0">
                <a:latin typeface="+mn-lt"/>
                <a:ea typeface="Avenir Next" charset="0"/>
                <a:cs typeface="Avenir Next" charset="0"/>
              </a:defRPr>
            </a:lvl1pPr>
            <a:lvl2pPr>
              <a:defRPr b="1" i="0">
                <a:latin typeface="Avenir Next Demi Bold" charset="0"/>
                <a:ea typeface="Avenir Next Demi Bold" charset="0"/>
                <a:cs typeface="Avenir Next Demi Bold" charset="0"/>
              </a:defRPr>
            </a:lvl2pPr>
            <a:lvl3pPr>
              <a:defRPr b="1" i="0">
                <a:latin typeface="Avenir Next Demi Bold" charset="0"/>
                <a:ea typeface="Avenir Next Demi Bold" charset="0"/>
                <a:cs typeface="Avenir Next Demi Bold" charset="0"/>
              </a:defRPr>
            </a:lvl3pPr>
            <a:lvl4pPr>
              <a:defRPr b="1" i="0">
                <a:latin typeface="Avenir Next Demi Bold" charset="0"/>
                <a:ea typeface="Avenir Next Demi Bold" charset="0"/>
                <a:cs typeface="Avenir Next Demi Bold" charset="0"/>
              </a:defRPr>
            </a:lvl4pPr>
            <a:lvl5pPr>
              <a:defRPr b="1" i="0">
                <a:latin typeface="Avenir Next Demi Bold" charset="0"/>
                <a:ea typeface="Avenir Next Demi Bold" charset="0"/>
                <a:cs typeface="Avenir Next Demi Bold" charset="0"/>
              </a:defRPr>
            </a:lvl5pPr>
          </a:lstStyle>
          <a:p>
            <a:pPr lvl="0"/>
            <a:r>
              <a:rPr lang="en-US" dirty="0" err="1"/>
              <a:t>Lorem</a:t>
            </a:r>
            <a:r>
              <a:rPr lang="en-US" dirty="0"/>
              <a:t> </a:t>
            </a:r>
            <a:r>
              <a:rPr lang="en-US" dirty="0" err="1"/>
              <a:t>ipsum</a:t>
            </a:r>
            <a:r>
              <a:rPr lang="en-US" dirty="0"/>
              <a:t> dolor sit </a:t>
            </a:r>
            <a:r>
              <a:rPr lang="en-US" dirty="0" err="1"/>
              <a:t>amet</a:t>
            </a:r>
            <a:r>
              <a:rPr lang="en-US" dirty="0"/>
              <a:t>, </a:t>
            </a:r>
            <a:r>
              <a:rPr lang="en-US" dirty="0" err="1"/>
              <a:t>consectetur</a:t>
            </a:r>
            <a:r>
              <a:rPr lang="en-US" dirty="0"/>
              <a:t> </a:t>
            </a:r>
            <a:r>
              <a:rPr lang="en-US" dirty="0" err="1"/>
              <a:t>adipiscing</a:t>
            </a:r>
            <a:r>
              <a:rPr lang="en-US" dirty="0"/>
              <a:t> </a:t>
            </a:r>
            <a:r>
              <a:rPr lang="en-US" dirty="0" err="1"/>
              <a:t>elit</a:t>
            </a:r>
            <a:r>
              <a:rPr lang="en-US" dirty="0"/>
              <a:t>. </a:t>
            </a:r>
            <a:r>
              <a:rPr lang="en-US" dirty="0" err="1"/>
              <a:t>Morbi</a:t>
            </a:r>
            <a:r>
              <a:rPr lang="en-US" dirty="0"/>
              <a:t> vitae </a:t>
            </a:r>
            <a:r>
              <a:rPr lang="en-US" dirty="0" err="1"/>
              <a:t>nibh</a:t>
            </a:r>
            <a:r>
              <a:rPr lang="en-US" dirty="0"/>
              <a:t> est.</a:t>
            </a:r>
          </a:p>
          <a:p>
            <a:pPr lvl="0"/>
            <a:r>
              <a:rPr lang="en-US" dirty="0"/>
              <a:t>Maecenas vitae quam et </a:t>
            </a:r>
            <a:r>
              <a:rPr lang="en-US" dirty="0" err="1"/>
              <a:t>leo</a:t>
            </a:r>
            <a:r>
              <a:rPr lang="en-US" dirty="0"/>
              <a:t> </a:t>
            </a:r>
            <a:r>
              <a:rPr lang="en-US" dirty="0" err="1"/>
              <a:t>vulputate</a:t>
            </a:r>
            <a:r>
              <a:rPr lang="en-US" dirty="0"/>
              <a:t> </a:t>
            </a:r>
            <a:r>
              <a:rPr lang="en-US" dirty="0" err="1"/>
              <a:t>maximus</a:t>
            </a:r>
            <a:r>
              <a:rPr lang="en-US" dirty="0"/>
              <a:t> </a:t>
            </a:r>
            <a:r>
              <a:rPr lang="en-US" dirty="0" err="1"/>
              <a:t>quis</a:t>
            </a:r>
            <a:r>
              <a:rPr lang="en-US" dirty="0"/>
              <a:t> a </a:t>
            </a:r>
            <a:r>
              <a:rPr lang="en-US" dirty="0" err="1"/>
              <a:t>tortor</a:t>
            </a:r>
            <a:r>
              <a:rPr lang="en-US" dirty="0"/>
              <a:t>. </a:t>
            </a:r>
            <a:r>
              <a:rPr lang="en-US" dirty="0" err="1"/>
              <a:t>Vivamus</a:t>
            </a:r>
            <a:r>
              <a:rPr lang="en-US" dirty="0"/>
              <a:t> </a:t>
            </a:r>
            <a:r>
              <a:rPr lang="en-US" dirty="0" err="1"/>
              <a:t>tincidunt</a:t>
            </a:r>
            <a:r>
              <a:rPr lang="en-US" dirty="0"/>
              <a:t> </a:t>
            </a:r>
            <a:r>
              <a:rPr lang="en-US" dirty="0" err="1"/>
              <a:t>lacinia</a:t>
            </a:r>
            <a:r>
              <a:rPr lang="en-US" dirty="0"/>
              <a:t> </a:t>
            </a:r>
            <a:r>
              <a:rPr lang="en-US" dirty="0" err="1"/>
              <a:t>tempor</a:t>
            </a:r>
            <a:r>
              <a:rPr lang="en-US" dirty="0"/>
              <a:t>.</a:t>
            </a:r>
          </a:p>
          <a:p>
            <a:pPr lvl="0"/>
            <a:r>
              <a:rPr lang="en-US" dirty="0" err="1"/>
              <a:t>Nunc</a:t>
            </a:r>
            <a:r>
              <a:rPr lang="en-US" dirty="0"/>
              <a:t> a </a:t>
            </a:r>
            <a:r>
              <a:rPr lang="en-US" dirty="0" err="1"/>
              <a:t>nisl</a:t>
            </a:r>
            <a:r>
              <a:rPr lang="en-US" dirty="0"/>
              <a:t> vitae </a:t>
            </a:r>
            <a:r>
              <a:rPr lang="en-US" dirty="0" err="1"/>
              <a:t>massa</a:t>
            </a:r>
            <a:r>
              <a:rPr lang="en-US" dirty="0"/>
              <a:t> </a:t>
            </a:r>
            <a:r>
              <a:rPr lang="en-US" dirty="0" err="1"/>
              <a:t>volutpat</a:t>
            </a:r>
            <a:r>
              <a:rPr lang="en-US" dirty="0"/>
              <a:t> </a:t>
            </a:r>
            <a:r>
              <a:rPr lang="en-US" dirty="0" err="1"/>
              <a:t>volutpat</a:t>
            </a:r>
            <a:r>
              <a:rPr lang="en-US" dirty="0"/>
              <a:t>. </a:t>
            </a:r>
            <a:r>
              <a:rPr lang="en-US" dirty="0" err="1"/>
              <a:t>Sed</a:t>
            </a:r>
            <a:r>
              <a:rPr lang="en-US" dirty="0"/>
              <a:t> </a:t>
            </a:r>
            <a:r>
              <a:rPr lang="en-US" dirty="0" err="1"/>
              <a:t>bibendum</a:t>
            </a:r>
            <a:r>
              <a:rPr lang="en-US" dirty="0"/>
              <a:t> </a:t>
            </a:r>
            <a:r>
              <a:rPr lang="en-US" dirty="0" err="1"/>
              <a:t>mauris</a:t>
            </a:r>
            <a:r>
              <a:rPr lang="en-US" dirty="0"/>
              <a:t> id </a:t>
            </a:r>
            <a:r>
              <a:rPr lang="en-US" dirty="0" err="1"/>
              <a:t>rutrum</a:t>
            </a:r>
            <a:r>
              <a:rPr lang="en-US" dirty="0"/>
              <a:t> </a:t>
            </a:r>
            <a:r>
              <a:rPr lang="en-US" dirty="0" err="1"/>
              <a:t>feugiat</a:t>
            </a:r>
            <a:r>
              <a:rPr lang="en-US" dirty="0"/>
              <a:t>.</a:t>
            </a:r>
          </a:p>
        </p:txBody>
      </p:sp>
      <p:sp>
        <p:nvSpPr>
          <p:cNvPr id="23" name="Text Placeholder 21"/>
          <p:cNvSpPr>
            <a:spLocks noGrp="1"/>
          </p:cNvSpPr>
          <p:nvPr>
            <p:ph type="body" sz="quarter" idx="14" hasCustomPrompt="1"/>
          </p:nvPr>
        </p:nvSpPr>
        <p:spPr>
          <a:xfrm>
            <a:off x="3408380" y="455714"/>
            <a:ext cx="4933515" cy="615553"/>
          </a:xfrm>
          <a:prstGeom prst="rect">
            <a:avLst/>
          </a:prstGeom>
        </p:spPr>
        <p:txBody>
          <a:bodyPr/>
          <a:lstStyle>
            <a:lvl1pPr marL="0" indent="0">
              <a:buFontTx/>
              <a:buNone/>
              <a:defRPr sz="2000" b="1" i="0" baseline="0">
                <a:solidFill>
                  <a:srgbClr val="511C6C"/>
                </a:solidFill>
                <a:latin typeface="+mn-lt"/>
                <a:ea typeface="Avenir Next Demi Bold" charset="0"/>
                <a:cs typeface="Avenir Next Demi Bold" charset="0"/>
              </a:defRPr>
            </a:lvl1pPr>
            <a:lvl2pPr>
              <a:defRPr b="1" i="0">
                <a:latin typeface="Avenir Next Demi Bold" charset="0"/>
                <a:ea typeface="Avenir Next Demi Bold" charset="0"/>
                <a:cs typeface="Avenir Next Demi Bold" charset="0"/>
              </a:defRPr>
            </a:lvl2pPr>
            <a:lvl3pPr>
              <a:defRPr b="1" i="0">
                <a:latin typeface="Avenir Next Demi Bold" charset="0"/>
                <a:ea typeface="Avenir Next Demi Bold" charset="0"/>
                <a:cs typeface="Avenir Next Demi Bold" charset="0"/>
              </a:defRPr>
            </a:lvl3pPr>
            <a:lvl4pPr>
              <a:defRPr b="1" i="0">
                <a:latin typeface="Avenir Next Demi Bold" charset="0"/>
                <a:ea typeface="Avenir Next Demi Bold" charset="0"/>
                <a:cs typeface="Avenir Next Demi Bold" charset="0"/>
              </a:defRPr>
            </a:lvl4pPr>
            <a:lvl5pPr>
              <a:defRPr b="1" i="0">
                <a:latin typeface="Avenir Next Demi Bold" charset="0"/>
                <a:ea typeface="Avenir Next Demi Bold" charset="0"/>
                <a:cs typeface="Avenir Next Demi Bold" charset="0"/>
              </a:defRPr>
            </a:lvl5pPr>
          </a:lstStyle>
          <a:p>
            <a:pPr lvl="0"/>
            <a:r>
              <a:rPr lang="en-US" dirty="0"/>
              <a:t>Page title (one border image portrait)</a:t>
            </a:r>
          </a:p>
          <a:p>
            <a:pPr lvl="0"/>
            <a:endParaRPr lang="en-US" dirty="0"/>
          </a:p>
        </p:txBody>
      </p:sp>
      <p:sp>
        <p:nvSpPr>
          <p:cNvPr id="6" name="Picture Placeholder 7"/>
          <p:cNvSpPr>
            <a:spLocks noGrp="1"/>
          </p:cNvSpPr>
          <p:nvPr>
            <p:ph type="pic" sz="quarter" idx="10"/>
          </p:nvPr>
        </p:nvSpPr>
        <p:spPr>
          <a:xfrm>
            <a:off x="409075" y="455713"/>
            <a:ext cx="2462463" cy="276999"/>
          </a:xfrm>
          <a:prstGeom prst="rect">
            <a:avLst/>
          </a:prstGeom>
          <a:ln w="34925">
            <a:solidFill>
              <a:srgbClr val="511C6C"/>
            </a:solidFill>
          </a:ln>
          <a:effectLst/>
        </p:spPr>
        <p:txBody>
          <a:bodyPr/>
          <a:lstStyle/>
          <a:p>
            <a:r>
              <a:rPr lang="en-US"/>
              <a:t>Click icon to add picture</a:t>
            </a:r>
            <a:endParaRPr lang="en-US" dirty="0"/>
          </a:p>
        </p:txBody>
      </p:sp>
    </p:spTree>
    <p:extLst>
      <p:ext uri="{BB962C8B-B14F-4D97-AF65-F5344CB8AC3E}">
        <p14:creationId xmlns:p14="http://schemas.microsoft.com/office/powerpoint/2010/main" val="94232444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older 2"/>
          <p:cNvSpPr>
            <a:spLocks noGrp="1"/>
          </p:cNvSpPr>
          <p:nvPr>
            <p:ph type="title"/>
          </p:nvPr>
        </p:nvSpPr>
        <p:spPr>
          <a:xfrm>
            <a:off x="457125" y="528646"/>
            <a:ext cx="8229749" cy="1105535"/>
          </a:xfrm>
          <a:prstGeom prst="rect">
            <a:avLst/>
          </a:prstGeom>
        </p:spPr>
        <p:txBody>
          <a:bodyPr wrap="square" lIns="0" tIns="0" rIns="0" bIns="0">
            <a:spAutoFit/>
          </a:bodyPr>
          <a:lstStyle>
            <a:lvl1pPr>
              <a:defRPr sz="3550" b="1" i="0">
                <a:solidFill>
                  <a:srgbClr val="511C6C"/>
                </a:solidFill>
                <a:latin typeface="Avenir Next"/>
                <a:cs typeface="Avenir Next"/>
              </a:defRPr>
            </a:lvl1pPr>
          </a:lstStyle>
          <a:p>
            <a:endParaRPr/>
          </a:p>
        </p:txBody>
      </p:sp>
      <p:sp>
        <p:nvSpPr>
          <p:cNvPr id="3" name="Holder 3"/>
          <p:cNvSpPr>
            <a:spLocks noGrp="1"/>
          </p:cNvSpPr>
          <p:nvPr>
            <p:ph type="body" idx="1"/>
          </p:nvPr>
        </p:nvSpPr>
        <p:spPr>
          <a:xfrm>
            <a:off x="457200" y="1184465"/>
            <a:ext cx="8229600" cy="3398901"/>
          </a:xfrm>
          <a:prstGeom prst="rect">
            <a:avLst/>
          </a:prstGeom>
        </p:spPr>
        <p:txBody>
          <a:bodyPr wrap="square" lIns="0" tIns="0" rIns="0" bIns="0">
            <a:spAutoFit/>
          </a:bodyPr>
          <a:lstStyle>
            <a:lvl1pPr>
              <a:defRPr/>
            </a:lvl1pPr>
          </a:lstStyle>
          <a:p>
            <a:endParaRPr/>
          </a:p>
        </p:txBody>
      </p:sp>
      <p:sp>
        <p:nvSpPr>
          <p:cNvPr id="4" name="Holder 4"/>
          <p:cNvSpPr>
            <a:spLocks noGrp="1"/>
          </p:cNvSpPr>
          <p:nvPr>
            <p:ph type="ftr" sz="quarter" idx="5"/>
          </p:nvPr>
        </p:nvSpPr>
        <p:spPr>
          <a:xfrm>
            <a:off x="3108960" y="4789360"/>
            <a:ext cx="2926080" cy="257492"/>
          </a:xfrm>
          <a:prstGeom prst="rect">
            <a:avLst/>
          </a:prstGeom>
        </p:spPr>
        <p:txBody>
          <a:bodyPr wrap="square" lIns="0" tIns="0" rIns="0" bIns="0">
            <a:spAutoFit/>
          </a:bodyPr>
          <a:lstStyle>
            <a:lvl1pPr algn="ctr">
              <a:defRPr>
                <a:solidFill>
                  <a:schemeClr val="tx1">
                    <a:tint val="75000"/>
                  </a:schemeClr>
                </a:solidFill>
              </a:defRPr>
            </a:lvl1pPr>
          </a:lstStyle>
          <a:p>
            <a:endParaRPr/>
          </a:p>
        </p:txBody>
      </p:sp>
      <p:sp>
        <p:nvSpPr>
          <p:cNvPr id="5" name="Holder 5"/>
          <p:cNvSpPr>
            <a:spLocks noGrp="1"/>
          </p:cNvSpPr>
          <p:nvPr>
            <p:ph type="dt" sz="half" idx="6"/>
          </p:nvPr>
        </p:nvSpPr>
        <p:spPr>
          <a:xfrm>
            <a:off x="457200" y="4789360"/>
            <a:ext cx="2103120" cy="257492"/>
          </a:xfrm>
          <a:prstGeom prst="rect">
            <a:avLst/>
          </a:prstGeom>
        </p:spPr>
        <p:txBody>
          <a:bodyPr wrap="square" lIns="0" tIns="0" rIns="0" bIns="0">
            <a:spAutoFit/>
          </a:bodyPr>
          <a:lstStyle>
            <a:lvl1pPr algn="l">
              <a:defRPr>
                <a:solidFill>
                  <a:schemeClr val="tx1">
                    <a:tint val="75000"/>
                  </a:schemeClr>
                </a:solidFill>
              </a:defRPr>
            </a:lvl1pPr>
          </a:lstStyle>
          <a:p>
            <a:fld id="{1D8BD707-D9CF-40AE-B4C6-C98DA3205C09}" type="datetimeFigureOut">
              <a:rPr lang="en-US"/>
              <a:t>10/4/2023</a:t>
            </a:fld>
            <a:endParaRPr lang="en-US"/>
          </a:p>
        </p:txBody>
      </p:sp>
      <p:sp>
        <p:nvSpPr>
          <p:cNvPr id="6" name="Holder 6"/>
          <p:cNvSpPr>
            <a:spLocks noGrp="1"/>
          </p:cNvSpPr>
          <p:nvPr>
            <p:ph type="sldNum" sz="quarter" idx="7"/>
          </p:nvPr>
        </p:nvSpPr>
        <p:spPr>
          <a:xfrm>
            <a:off x="6583680" y="4789360"/>
            <a:ext cx="2103120" cy="257492"/>
          </a:xfrm>
          <a:prstGeom prst="rect">
            <a:avLst/>
          </a:prstGeom>
        </p:spPr>
        <p:txBody>
          <a:bodyPr wrap="square" lIns="0" tIns="0" rIns="0" bIns="0">
            <a:spAutoFit/>
          </a:bodyPr>
          <a:lstStyle>
            <a:lvl1pPr algn="r">
              <a:defRPr>
                <a:solidFill>
                  <a:schemeClr val="tx1">
                    <a:tint val="75000"/>
                  </a:schemeClr>
                </a:solidFill>
              </a:defRPr>
            </a:lvl1pPr>
          </a:lstStyle>
          <a:p>
            <a:fld id="{B6F15528-21DE-4FAA-801E-634DDDAF4B2B}" type="slidenum">
              <a:t>‹#›</a:t>
            </a:fld>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Lst>
  <p:txStyles>
    <p:titleStyle>
      <a:lvl1pPr>
        <a:defRPr>
          <a:latin typeface="+mj-lt"/>
          <a:ea typeface="+mj-ea"/>
          <a:cs typeface="+mj-cs"/>
        </a:defRPr>
      </a:lvl1pPr>
    </p:titleStyle>
    <p:body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bodyStyle>
    <p:other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4.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8" Type="http://schemas.openxmlformats.org/officeDocument/2006/relationships/image" Target="../media/image31.jpeg"/><Relationship Id="rId3" Type="http://schemas.openxmlformats.org/officeDocument/2006/relationships/image" Target="../media/image26.png"/><Relationship Id="rId7" Type="http://schemas.openxmlformats.org/officeDocument/2006/relationships/image" Target="../media/image30.jpeg"/><Relationship Id="rId2" Type="http://schemas.openxmlformats.org/officeDocument/2006/relationships/notesSlide" Target="../notesSlides/notesSlide3.xml"/><Relationship Id="rId1" Type="http://schemas.openxmlformats.org/officeDocument/2006/relationships/slideLayout" Target="../slideLayouts/slideLayout6.xml"/><Relationship Id="rId6" Type="http://schemas.openxmlformats.org/officeDocument/2006/relationships/image" Target="../media/image29.jpeg"/><Relationship Id="rId5" Type="http://schemas.openxmlformats.org/officeDocument/2006/relationships/image" Target="../media/image28.jpeg"/><Relationship Id="rId10" Type="http://schemas.openxmlformats.org/officeDocument/2006/relationships/image" Target="../media/image33.png"/><Relationship Id="rId4" Type="http://schemas.openxmlformats.org/officeDocument/2006/relationships/image" Target="../media/image27.jpeg"/><Relationship Id="rId9" Type="http://schemas.openxmlformats.org/officeDocument/2006/relationships/image" Target="../media/image32.jpeg"/></Relationships>
</file>

<file path=ppt/slides/_rels/slide11.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image" Target="../media/image34.jp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37.jpeg"/><Relationship Id="rId2" Type="http://schemas.openxmlformats.org/officeDocument/2006/relationships/image" Target="../media/image36.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hyperlink" Target="https://studyblog.warwick.ac.uk/" TargetMode="External"/><Relationship Id="rId2" Type="http://schemas.openxmlformats.org/officeDocument/2006/relationships/hyperlink" Target="https://phdlife.warwick.ac.uk/" TargetMode="External"/><Relationship Id="rId1" Type="http://schemas.openxmlformats.org/officeDocument/2006/relationships/slideLayout" Target="../slideLayouts/slideLayout7.xml"/><Relationship Id="rId5" Type="http://schemas.openxmlformats.org/officeDocument/2006/relationships/image" Target="../media/image39.png"/><Relationship Id="rId4" Type="http://schemas.openxmlformats.org/officeDocument/2006/relationships/image" Target="../media/image38.png"/></Relationships>
</file>

<file path=ppt/slides/_rels/slide14.xml.rels><?xml version="1.0" encoding="UTF-8" standalone="yes"?>
<Relationships xmlns="http://schemas.openxmlformats.org/package/2006/relationships"><Relationship Id="rId8" Type="http://schemas.openxmlformats.org/officeDocument/2006/relationships/image" Target="../media/image45.svg"/><Relationship Id="rId3" Type="http://schemas.openxmlformats.org/officeDocument/2006/relationships/image" Target="../media/image40.png"/><Relationship Id="rId7" Type="http://schemas.openxmlformats.org/officeDocument/2006/relationships/image" Target="../media/image44.png"/><Relationship Id="rId2" Type="http://schemas.openxmlformats.org/officeDocument/2006/relationships/notesSlide" Target="../notesSlides/notesSlide4.xml"/><Relationship Id="rId1" Type="http://schemas.openxmlformats.org/officeDocument/2006/relationships/slideLayout" Target="../slideLayouts/slideLayout8.xml"/><Relationship Id="rId6" Type="http://schemas.openxmlformats.org/officeDocument/2006/relationships/image" Target="../media/image43.png"/><Relationship Id="rId5" Type="http://schemas.openxmlformats.org/officeDocument/2006/relationships/image" Target="../media/image42.jpeg"/><Relationship Id="rId4" Type="http://schemas.openxmlformats.org/officeDocument/2006/relationships/image" Target="../media/image41.png"/></Relationships>
</file>

<file path=ppt/slides/_rels/slide1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46.png"/><Relationship Id="rId1" Type="http://schemas.openxmlformats.org/officeDocument/2006/relationships/slideLayout" Target="../slideLayouts/slideLayout4.xml"/><Relationship Id="rId4" Type="http://schemas.openxmlformats.org/officeDocument/2006/relationships/hyperlink" Target="https://warwick.rl.talis.com/" TargetMode="External"/></Relationships>
</file>

<file path=ppt/slides/_rels/slide1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47.png"/><Relationship Id="rId1" Type="http://schemas.openxmlformats.org/officeDocument/2006/relationships/slideLayout" Target="../slideLayouts/slideLayout4.xml"/><Relationship Id="rId5" Type="http://schemas.openxmlformats.org/officeDocument/2006/relationships/image" Target="../media/image48.png"/><Relationship Id="rId4" Type="http://schemas.openxmlformats.org/officeDocument/2006/relationships/hyperlink" Target="https://warwick.ac.uk/services/library/" TargetMode="Externa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49.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50.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8" Type="http://schemas.openxmlformats.org/officeDocument/2006/relationships/hyperlink" Target="https://outlook.office365.com/owa/calendar/JackieAppointments@livewarwickac.onmicrosoft.com/bookings/" TargetMode="External"/><Relationship Id="rId3" Type="http://schemas.openxmlformats.org/officeDocument/2006/relationships/image" Target="../media/image8.png"/><Relationship Id="rId7" Type="http://schemas.openxmlformats.org/officeDocument/2006/relationships/hyperlink" Target="https://teams.microsoft.com/l/chat/0/0?users=u2173140@live.warwick.ac.uk" TargetMode="External"/><Relationship Id="rId2" Type="http://schemas.openxmlformats.org/officeDocument/2006/relationships/image" Target="../media/image7.png"/><Relationship Id="rId1" Type="http://schemas.openxmlformats.org/officeDocument/2006/relationships/slideLayout" Target="../slideLayouts/slideLayout4.xml"/><Relationship Id="rId6" Type="http://schemas.openxmlformats.org/officeDocument/2006/relationships/hyperlink" Target="mailto:Jackie.Hanes@warwick.ac.uk" TargetMode="External"/><Relationship Id="rId5" Type="http://schemas.openxmlformats.org/officeDocument/2006/relationships/image" Target="../media/image10.png"/><Relationship Id="rId4" Type="http://schemas.openxmlformats.org/officeDocument/2006/relationships/image" Target="../media/image9.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51.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hyperlink" Target="https://warwick.ac.uk/services/library/using/get-it-for-me/" TargetMode="External"/><Relationship Id="rId2" Type="http://schemas.openxmlformats.org/officeDocument/2006/relationships/image" Target="../media/image7.png"/><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4.xml"/><Relationship Id="rId6" Type="http://schemas.openxmlformats.org/officeDocument/2006/relationships/image" Target="../media/image52.png"/><Relationship Id="rId5" Type="http://schemas.openxmlformats.org/officeDocument/2006/relationships/hyperlink" Target="https://warwick.libguides.com/economics/" TargetMode="External"/><Relationship Id="rId4" Type="http://schemas.openxmlformats.org/officeDocument/2006/relationships/image" Target="../media/image9.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8" Type="http://schemas.openxmlformats.org/officeDocument/2006/relationships/image" Target="../media/image56.png"/><Relationship Id="rId3" Type="http://schemas.openxmlformats.org/officeDocument/2006/relationships/image" Target="../media/image53.png"/><Relationship Id="rId7" Type="http://schemas.openxmlformats.org/officeDocument/2006/relationships/image" Target="../media/image9.png"/><Relationship Id="rId2" Type="http://schemas.openxmlformats.org/officeDocument/2006/relationships/image" Target="../media/image7.png"/><Relationship Id="rId1" Type="http://schemas.openxmlformats.org/officeDocument/2006/relationships/slideLayout" Target="../slideLayouts/slideLayout4.xml"/><Relationship Id="rId6" Type="http://schemas.openxmlformats.org/officeDocument/2006/relationships/image" Target="../media/image8.png"/><Relationship Id="rId5" Type="http://schemas.openxmlformats.org/officeDocument/2006/relationships/image" Target="../media/image55.png"/><Relationship Id="rId4" Type="http://schemas.openxmlformats.org/officeDocument/2006/relationships/image" Target="../media/image54.png"/><Relationship Id="rId9" Type="http://schemas.openxmlformats.org/officeDocument/2006/relationships/image" Target="../media/image57.png"/></Relationships>
</file>

<file path=ppt/slides/_rels/slide27.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7.png"/><Relationship Id="rId7" Type="http://schemas.openxmlformats.org/officeDocument/2006/relationships/image" Target="../media/image8.png"/><Relationship Id="rId2" Type="http://schemas.openxmlformats.org/officeDocument/2006/relationships/image" Target="../media/image58.png"/><Relationship Id="rId1" Type="http://schemas.openxmlformats.org/officeDocument/2006/relationships/slideLayout" Target="../slideLayouts/slideLayout4.xml"/><Relationship Id="rId6" Type="http://schemas.openxmlformats.org/officeDocument/2006/relationships/image" Target="../media/image55.png"/><Relationship Id="rId5" Type="http://schemas.openxmlformats.org/officeDocument/2006/relationships/image" Target="../media/image54.png"/><Relationship Id="rId4" Type="http://schemas.openxmlformats.org/officeDocument/2006/relationships/image" Target="../media/image53.png"/><Relationship Id="rId9" Type="http://schemas.openxmlformats.org/officeDocument/2006/relationships/image" Target="../media/image59.png"/></Relationships>
</file>

<file path=ppt/slides/_rels/slide28.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7.png"/><Relationship Id="rId7" Type="http://schemas.openxmlformats.org/officeDocument/2006/relationships/image" Target="../media/image8.png"/><Relationship Id="rId2" Type="http://schemas.openxmlformats.org/officeDocument/2006/relationships/image" Target="../media/image60.png"/><Relationship Id="rId1" Type="http://schemas.openxmlformats.org/officeDocument/2006/relationships/slideLayout" Target="../slideLayouts/slideLayout4.xml"/><Relationship Id="rId6" Type="http://schemas.openxmlformats.org/officeDocument/2006/relationships/image" Target="../media/image55.png"/><Relationship Id="rId5" Type="http://schemas.openxmlformats.org/officeDocument/2006/relationships/image" Target="../media/image54.png"/><Relationship Id="rId4" Type="http://schemas.openxmlformats.org/officeDocument/2006/relationships/image" Target="../media/image53.png"/><Relationship Id="rId9" Type="http://schemas.openxmlformats.org/officeDocument/2006/relationships/image" Target="../media/image61.png"/></Relationships>
</file>

<file path=ppt/slides/_rels/slide29.xml.rels><?xml version="1.0" encoding="UTF-8" standalone="yes"?>
<Relationships xmlns="http://schemas.openxmlformats.org/package/2006/relationships"><Relationship Id="rId8" Type="http://schemas.openxmlformats.org/officeDocument/2006/relationships/hyperlink" Target="http://www.economist.com/" TargetMode="External"/><Relationship Id="rId3" Type="http://schemas.openxmlformats.org/officeDocument/2006/relationships/image" Target="../media/image53.png"/><Relationship Id="rId7" Type="http://schemas.openxmlformats.org/officeDocument/2006/relationships/image" Target="../media/image9.png"/><Relationship Id="rId2" Type="http://schemas.openxmlformats.org/officeDocument/2006/relationships/image" Target="../media/image7.png"/><Relationship Id="rId1" Type="http://schemas.openxmlformats.org/officeDocument/2006/relationships/slideLayout" Target="../slideLayouts/slideLayout4.xml"/><Relationship Id="rId6" Type="http://schemas.openxmlformats.org/officeDocument/2006/relationships/image" Target="../media/image8.png"/><Relationship Id="rId11" Type="http://schemas.openxmlformats.org/officeDocument/2006/relationships/image" Target="../media/image64.png"/><Relationship Id="rId5" Type="http://schemas.openxmlformats.org/officeDocument/2006/relationships/image" Target="../media/image55.png"/><Relationship Id="rId10" Type="http://schemas.openxmlformats.org/officeDocument/2006/relationships/image" Target="../media/image63.png"/><Relationship Id="rId4" Type="http://schemas.openxmlformats.org/officeDocument/2006/relationships/image" Target="../media/image54.png"/><Relationship Id="rId9" Type="http://schemas.openxmlformats.org/officeDocument/2006/relationships/image" Target="../media/image62.png"/></Relationships>
</file>

<file path=ppt/slides/_rels/slide3.xml.rels><?xml version="1.0" encoding="UTF-8" standalone="yes"?>
<Relationships xmlns="http://schemas.openxmlformats.org/package/2006/relationships"><Relationship Id="rId8" Type="http://schemas.openxmlformats.org/officeDocument/2006/relationships/image" Target="../media/image14.png"/><Relationship Id="rId3" Type="http://schemas.openxmlformats.org/officeDocument/2006/relationships/image" Target="../media/image7.png"/><Relationship Id="rId7" Type="http://schemas.openxmlformats.org/officeDocument/2006/relationships/image" Target="../media/image13.png"/><Relationship Id="rId2" Type="http://schemas.openxmlformats.org/officeDocument/2006/relationships/image" Target="../media/image11.png"/><Relationship Id="rId1" Type="http://schemas.openxmlformats.org/officeDocument/2006/relationships/slideLayout" Target="../slideLayouts/slideLayout4.xml"/><Relationship Id="rId6" Type="http://schemas.openxmlformats.org/officeDocument/2006/relationships/image" Target="../media/image12.png"/><Relationship Id="rId5" Type="http://schemas.openxmlformats.org/officeDocument/2006/relationships/image" Target="../media/image9.png"/><Relationship Id="rId4" Type="http://schemas.openxmlformats.org/officeDocument/2006/relationships/image" Target="../media/image8.png"/></Relationships>
</file>

<file path=ppt/slides/_rels/slide30.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7.png"/><Relationship Id="rId7" Type="http://schemas.openxmlformats.org/officeDocument/2006/relationships/image" Target="../media/image8.png"/><Relationship Id="rId2" Type="http://schemas.openxmlformats.org/officeDocument/2006/relationships/image" Target="../media/image65.png"/><Relationship Id="rId1" Type="http://schemas.openxmlformats.org/officeDocument/2006/relationships/slideLayout" Target="../slideLayouts/slideLayout4.xml"/><Relationship Id="rId6" Type="http://schemas.openxmlformats.org/officeDocument/2006/relationships/image" Target="../media/image55.png"/><Relationship Id="rId11" Type="http://schemas.openxmlformats.org/officeDocument/2006/relationships/image" Target="../media/image67.png"/><Relationship Id="rId5" Type="http://schemas.openxmlformats.org/officeDocument/2006/relationships/image" Target="../media/image54.png"/><Relationship Id="rId10" Type="http://schemas.openxmlformats.org/officeDocument/2006/relationships/image" Target="../media/image66.png"/><Relationship Id="rId4" Type="http://schemas.openxmlformats.org/officeDocument/2006/relationships/image" Target="../media/image53.png"/><Relationship Id="rId9" Type="http://schemas.openxmlformats.org/officeDocument/2006/relationships/hyperlink" Target="https://ft.com/Warwick" TargetMode="External"/></Relationships>
</file>

<file path=ppt/slides/_rels/slide31.xml.rels><?xml version="1.0" encoding="UTF-8" standalone="yes"?>
<Relationships xmlns="http://schemas.openxmlformats.org/package/2006/relationships"><Relationship Id="rId2" Type="http://schemas.openxmlformats.org/officeDocument/2006/relationships/hyperlink" Target="https://warwick.libguides.com/economics/data" TargetMode="Externa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68.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hyperlink" Target="https://warwick.libguides.com/economics/data" TargetMode="Externa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69.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70.png"/><Relationship Id="rId1" Type="http://schemas.openxmlformats.org/officeDocument/2006/relationships/slideLayout" Target="../slideLayouts/slideLayout4.xml"/><Relationship Id="rId5" Type="http://schemas.openxmlformats.org/officeDocument/2006/relationships/image" Target="../media/image71.png"/><Relationship Id="rId4" Type="http://schemas.openxmlformats.org/officeDocument/2006/relationships/hyperlink" Target="https://warwick.ac.uk/services/library/using/help/new-users"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png"/><Relationship Id="rId1" Type="http://schemas.openxmlformats.org/officeDocument/2006/relationships/slideLayout" Target="../slideLayouts/slideLayout2.xml"/><Relationship Id="rId4" Type="http://schemas.openxmlformats.org/officeDocument/2006/relationships/image" Target="../media/image17.png"/></Relationships>
</file>

<file path=ppt/slides/_rels/slide5.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21.JPG"/></Relationships>
</file>

<file path=ppt/slides/_rels/slide8.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25.emf"/><Relationship Id="rId2" Type="http://schemas.openxmlformats.org/officeDocument/2006/relationships/image" Target="../media/image24.jpeg"/><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bg object 16">
            <a:extLst>
              <a:ext uri="{FF2B5EF4-FFF2-40B4-BE49-F238E27FC236}">
                <a16:creationId xmlns:a16="http://schemas.microsoft.com/office/drawing/2014/main" id="{FEC4C2D2-88D7-E470-1F0B-0672429BC24A}"/>
              </a:ext>
            </a:extLst>
          </p:cNvPr>
          <p:cNvSpPr/>
          <p:nvPr/>
        </p:nvSpPr>
        <p:spPr>
          <a:xfrm>
            <a:off x="-76200" y="0"/>
            <a:ext cx="9245628" cy="5241925"/>
          </a:xfrm>
          <a:custGeom>
            <a:avLst/>
            <a:gdLst/>
            <a:ahLst/>
            <a:cxnLst/>
            <a:rect l="l" t="t" r="r" b="b"/>
            <a:pathLst>
              <a:path w="9144000" h="5141595">
                <a:moveTo>
                  <a:pt x="9144000" y="0"/>
                </a:moveTo>
                <a:lnTo>
                  <a:pt x="0" y="0"/>
                </a:lnTo>
                <a:lnTo>
                  <a:pt x="0" y="5141214"/>
                </a:lnTo>
                <a:lnTo>
                  <a:pt x="9144000" y="5141214"/>
                </a:lnTo>
                <a:lnTo>
                  <a:pt x="9144000" y="0"/>
                </a:lnTo>
                <a:close/>
              </a:path>
            </a:pathLst>
          </a:custGeom>
          <a:solidFill>
            <a:srgbClr val="511B6C"/>
          </a:solidFill>
        </p:spPr>
        <p:txBody>
          <a:bodyPr wrap="square" lIns="0" tIns="0" rIns="0" bIns="0" rtlCol="0"/>
          <a:lstStyle/>
          <a:p>
            <a:endParaRPr/>
          </a:p>
        </p:txBody>
      </p:sp>
      <p:sp>
        <p:nvSpPr>
          <p:cNvPr id="2" name="object 2"/>
          <p:cNvSpPr/>
          <p:nvPr/>
        </p:nvSpPr>
        <p:spPr>
          <a:xfrm>
            <a:off x="3525548" y="-320675"/>
            <a:ext cx="5643880" cy="2124710"/>
          </a:xfrm>
          <a:custGeom>
            <a:avLst/>
            <a:gdLst/>
            <a:ahLst/>
            <a:cxnLst/>
            <a:rect l="l" t="t" r="r" b="b"/>
            <a:pathLst>
              <a:path w="5643880" h="2124710">
                <a:moveTo>
                  <a:pt x="5643384" y="0"/>
                </a:moveTo>
                <a:lnTo>
                  <a:pt x="0" y="0"/>
                </a:lnTo>
                <a:lnTo>
                  <a:pt x="4831943" y="2124151"/>
                </a:lnTo>
                <a:lnTo>
                  <a:pt x="5643384" y="1113167"/>
                </a:lnTo>
                <a:lnTo>
                  <a:pt x="5643384" y="0"/>
                </a:lnTo>
                <a:close/>
              </a:path>
            </a:pathLst>
          </a:custGeom>
          <a:solidFill>
            <a:srgbClr val="ED4050"/>
          </a:solidFill>
        </p:spPr>
        <p:txBody>
          <a:bodyPr wrap="square" lIns="0" tIns="0" rIns="0" bIns="0" rtlCol="0"/>
          <a:lstStyle/>
          <a:p>
            <a:endParaRPr/>
          </a:p>
        </p:txBody>
      </p:sp>
      <p:sp>
        <p:nvSpPr>
          <p:cNvPr id="3" name="object 3"/>
          <p:cNvSpPr txBox="1">
            <a:spLocks noGrp="1"/>
          </p:cNvSpPr>
          <p:nvPr>
            <p:ph type="title"/>
          </p:nvPr>
        </p:nvSpPr>
        <p:spPr>
          <a:xfrm>
            <a:off x="600493" y="1452154"/>
            <a:ext cx="6266614" cy="1479636"/>
          </a:xfrm>
          <a:prstGeom prst="rect">
            <a:avLst/>
          </a:prstGeom>
        </p:spPr>
        <p:txBody>
          <a:bodyPr vert="horz" wrap="square" lIns="0" tIns="11430" rIns="0" bIns="0" rtlCol="0">
            <a:spAutoFit/>
          </a:bodyPr>
          <a:lstStyle/>
          <a:p>
            <a:pPr marL="12700" marR="5080">
              <a:lnSpc>
                <a:spcPct val="100699"/>
              </a:lnSpc>
              <a:spcBef>
                <a:spcPts val="90"/>
              </a:spcBef>
            </a:pPr>
            <a:r>
              <a:rPr lang="en-GB" sz="4800" spc="-40" dirty="0">
                <a:solidFill>
                  <a:srgbClr val="FFFFFF"/>
                </a:solidFill>
                <a:latin typeface="+mj-lt"/>
              </a:rPr>
              <a:t>Welcome to the Library</a:t>
            </a:r>
            <a:br>
              <a:rPr lang="en-GB" sz="4800" spc="-40" dirty="0">
                <a:solidFill>
                  <a:srgbClr val="FFFFFF"/>
                </a:solidFill>
                <a:latin typeface="+mj-lt"/>
              </a:rPr>
            </a:br>
            <a:r>
              <a:rPr lang="en-GB" sz="4800" spc="-40" dirty="0">
                <a:solidFill>
                  <a:srgbClr val="FFFFFF"/>
                </a:solidFill>
                <a:latin typeface="+mj-lt"/>
              </a:rPr>
              <a:t>MSc Economics</a:t>
            </a:r>
            <a:endParaRPr sz="4800" dirty="0">
              <a:latin typeface="+mj-lt"/>
            </a:endParaRPr>
          </a:p>
        </p:txBody>
      </p:sp>
      <p:sp>
        <p:nvSpPr>
          <p:cNvPr id="16" name="object 3">
            <a:extLst>
              <a:ext uri="{FF2B5EF4-FFF2-40B4-BE49-F238E27FC236}">
                <a16:creationId xmlns:a16="http://schemas.microsoft.com/office/drawing/2014/main" id="{8FBAA14E-4FD3-0962-DD8A-A06A8025C72F}"/>
              </a:ext>
            </a:extLst>
          </p:cNvPr>
          <p:cNvSpPr txBox="1">
            <a:spLocks/>
          </p:cNvSpPr>
          <p:nvPr/>
        </p:nvSpPr>
        <p:spPr>
          <a:xfrm>
            <a:off x="627166" y="416510"/>
            <a:ext cx="3716233" cy="222177"/>
          </a:xfrm>
          <a:prstGeom prst="rect">
            <a:avLst/>
          </a:prstGeom>
        </p:spPr>
        <p:txBody>
          <a:bodyPr vert="horz" wrap="square" lIns="0" tIns="11430" rIns="0" bIns="0" rtlCol="0">
            <a:spAutoFit/>
          </a:bodyPr>
          <a:lstStyle>
            <a:lvl1pPr>
              <a:defRPr sz="3550" b="1" i="0">
                <a:solidFill>
                  <a:srgbClr val="511C6C"/>
                </a:solidFill>
                <a:latin typeface="Avenir Next"/>
                <a:ea typeface="+mj-ea"/>
                <a:cs typeface="Avenir Next"/>
              </a:defRPr>
            </a:lvl1pPr>
          </a:lstStyle>
          <a:p>
            <a:pPr marL="12700" marR="5080">
              <a:lnSpc>
                <a:spcPct val="100699"/>
              </a:lnSpc>
              <a:spcBef>
                <a:spcPts val="90"/>
              </a:spcBef>
            </a:pPr>
            <a:r>
              <a:rPr lang="en-GB" sz="1400" b="0" i="0" dirty="0">
                <a:solidFill>
                  <a:schemeClr val="bg1"/>
                </a:solidFill>
                <a:effectLst/>
                <a:latin typeface="+mn-lt"/>
              </a:rPr>
              <a:t>Research and Academic Support Librarians</a:t>
            </a:r>
            <a:endParaRPr lang="en-GB" sz="1400" kern="0" dirty="0">
              <a:solidFill>
                <a:schemeClr val="bg1"/>
              </a:solidFill>
              <a:latin typeface="+mn-lt"/>
            </a:endParaRPr>
          </a:p>
        </p:txBody>
      </p:sp>
      <p:pic>
        <p:nvPicPr>
          <p:cNvPr id="18" name="Picture 17" descr="A black and white logo&#10;&#10;Description automatically generated">
            <a:extLst>
              <a:ext uri="{FF2B5EF4-FFF2-40B4-BE49-F238E27FC236}">
                <a16:creationId xmlns:a16="http://schemas.microsoft.com/office/drawing/2014/main" id="{DE450114-A561-1AB7-33F6-9FD6F1369639}"/>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b="27778"/>
          <a:stretch/>
        </p:blipFill>
        <p:spPr>
          <a:xfrm>
            <a:off x="7391400" y="212725"/>
            <a:ext cx="1371600" cy="990600"/>
          </a:xfrm>
          <a:prstGeom prst="rect">
            <a:avLst/>
          </a:prstGeom>
        </p:spPr>
      </p:pic>
      <p:sp>
        <p:nvSpPr>
          <p:cNvPr id="19" name="object 3">
            <a:extLst>
              <a:ext uri="{FF2B5EF4-FFF2-40B4-BE49-F238E27FC236}">
                <a16:creationId xmlns:a16="http://schemas.microsoft.com/office/drawing/2014/main" id="{CEDBE280-9B44-05B1-9175-FCD8299FCA15}"/>
              </a:ext>
            </a:extLst>
          </p:cNvPr>
          <p:cNvSpPr txBox="1">
            <a:spLocks/>
          </p:cNvSpPr>
          <p:nvPr/>
        </p:nvSpPr>
        <p:spPr>
          <a:xfrm>
            <a:off x="591386" y="3082848"/>
            <a:ext cx="6192086" cy="880754"/>
          </a:xfrm>
          <a:prstGeom prst="rect">
            <a:avLst/>
          </a:prstGeom>
        </p:spPr>
        <p:txBody>
          <a:bodyPr vert="horz" wrap="square" lIns="0" tIns="11430" rIns="0" bIns="0" rtlCol="0">
            <a:spAutoFit/>
          </a:bodyPr>
          <a:lstStyle>
            <a:lvl1pPr>
              <a:defRPr sz="3550" b="1" i="0">
                <a:solidFill>
                  <a:srgbClr val="511C6C"/>
                </a:solidFill>
                <a:latin typeface="Avenir Next"/>
                <a:ea typeface="+mj-ea"/>
                <a:cs typeface="Avenir Next"/>
              </a:defRPr>
            </a:lvl1pPr>
          </a:lstStyle>
          <a:p>
            <a:pPr marL="12700" marR="5080">
              <a:lnSpc>
                <a:spcPct val="100699"/>
              </a:lnSpc>
              <a:spcBef>
                <a:spcPts val="90"/>
              </a:spcBef>
            </a:pPr>
            <a:r>
              <a:rPr lang="en-GB" sz="2800" b="0" kern="0" spc="-40" dirty="0">
                <a:solidFill>
                  <a:schemeClr val="bg1"/>
                </a:solidFill>
                <a:latin typeface="+mn-lt"/>
              </a:rPr>
              <a:t>Jackie Hanes</a:t>
            </a:r>
          </a:p>
          <a:p>
            <a:pPr marL="12700" marR="5080">
              <a:lnSpc>
                <a:spcPct val="100699"/>
              </a:lnSpc>
              <a:spcBef>
                <a:spcPts val="90"/>
              </a:spcBef>
            </a:pPr>
            <a:r>
              <a:rPr lang="en-GB" sz="2800" b="0" kern="0" spc="-40" dirty="0">
                <a:solidFill>
                  <a:schemeClr val="bg1"/>
                </a:solidFill>
                <a:latin typeface="+mn-lt"/>
              </a:rPr>
              <a:t>Research and Academic Support Librarian</a:t>
            </a:r>
          </a:p>
        </p:txBody>
      </p:sp>
      <p:sp>
        <p:nvSpPr>
          <p:cNvPr id="5" name="object 5">
            <a:extLst>
              <a:ext uri="{FF2B5EF4-FFF2-40B4-BE49-F238E27FC236}">
                <a16:creationId xmlns:a16="http://schemas.microsoft.com/office/drawing/2014/main" id="{C3F2F5FC-DA8D-A32E-FDF1-D0C39CADEED3}"/>
              </a:ext>
            </a:extLst>
          </p:cNvPr>
          <p:cNvSpPr/>
          <p:nvPr/>
        </p:nvSpPr>
        <p:spPr>
          <a:xfrm flipH="1">
            <a:off x="380995" y="4479925"/>
            <a:ext cx="7391404" cy="990600"/>
          </a:xfrm>
          <a:custGeom>
            <a:avLst/>
            <a:gdLst/>
            <a:ahLst/>
            <a:cxnLst/>
            <a:rect l="l" t="t" r="r" b="b"/>
            <a:pathLst>
              <a:path w="7346950" h="953770">
                <a:moveTo>
                  <a:pt x="7125881" y="0"/>
                </a:moveTo>
                <a:lnTo>
                  <a:pt x="0" y="953414"/>
                </a:lnTo>
                <a:lnTo>
                  <a:pt x="7346569" y="953414"/>
                </a:lnTo>
                <a:lnTo>
                  <a:pt x="7346569" y="744093"/>
                </a:lnTo>
                <a:lnTo>
                  <a:pt x="7125881" y="0"/>
                </a:lnTo>
                <a:close/>
              </a:path>
            </a:pathLst>
          </a:custGeom>
          <a:solidFill>
            <a:srgbClr val="ED4050"/>
          </a:solidFill>
        </p:spPr>
        <p:txBody>
          <a:bodyPr wrap="square" lIns="0" tIns="0" rIns="0" bIns="0" rtlCol="0"/>
          <a:lstStyle/>
          <a:p>
            <a:endParaRPr/>
          </a:p>
        </p:txBody>
      </p:sp>
      <p:cxnSp>
        <p:nvCxnSpPr>
          <p:cNvPr id="10" name="Straight Connector 9">
            <a:extLst>
              <a:ext uri="{FF2B5EF4-FFF2-40B4-BE49-F238E27FC236}">
                <a16:creationId xmlns:a16="http://schemas.microsoft.com/office/drawing/2014/main" id="{29F0A3D7-4F4C-1B89-A75E-1BC295FE6F80}"/>
              </a:ext>
            </a:extLst>
          </p:cNvPr>
          <p:cNvCxnSpPr>
            <a:cxnSpLocks/>
          </p:cNvCxnSpPr>
          <p:nvPr/>
        </p:nvCxnSpPr>
        <p:spPr>
          <a:xfrm>
            <a:off x="627165" y="746125"/>
            <a:ext cx="3106635"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pic>
        <p:nvPicPr>
          <p:cNvPr id="7" name="Picture 6">
            <a:extLst>
              <a:ext uri="{FF2B5EF4-FFF2-40B4-BE49-F238E27FC236}">
                <a16:creationId xmlns:a16="http://schemas.microsoft.com/office/drawing/2014/main" id="{C0A5C866-4072-C87B-E124-62B6C482099C}"/>
              </a:ext>
            </a:extLst>
          </p:cNvPr>
          <p:cNvPicPr>
            <a:picLocks noChangeAspect="1"/>
          </p:cNvPicPr>
          <p:nvPr/>
        </p:nvPicPr>
        <p:blipFill>
          <a:blip r:embed="rId4" cstate="print">
            <a:alphaModFix amt="20000"/>
            <a:extLst>
              <a:ext uri="{28A0092B-C50C-407E-A947-70E740481C1C}">
                <a14:useLocalDpi xmlns:a14="http://schemas.microsoft.com/office/drawing/2010/main" val="0"/>
              </a:ext>
            </a:extLst>
          </a:blip>
          <a:srcRect/>
          <a:stretch/>
        </p:blipFill>
        <p:spPr>
          <a:xfrm>
            <a:off x="6783472" y="2505885"/>
            <a:ext cx="2521324" cy="2521324"/>
          </a:xfrm>
          <a:prstGeom prst="rect">
            <a:avLst/>
          </a:prstGeom>
        </p:spPr>
      </p:pic>
      <p:sp>
        <p:nvSpPr>
          <p:cNvPr id="8" name="object 3">
            <a:extLst>
              <a:ext uri="{FF2B5EF4-FFF2-40B4-BE49-F238E27FC236}">
                <a16:creationId xmlns:a16="http://schemas.microsoft.com/office/drawing/2014/main" id="{F4B32FEB-2AF9-B0E8-9BA7-EFACBDF43F74}"/>
              </a:ext>
            </a:extLst>
          </p:cNvPr>
          <p:cNvSpPr txBox="1">
            <a:spLocks/>
          </p:cNvSpPr>
          <p:nvPr/>
        </p:nvSpPr>
        <p:spPr>
          <a:xfrm>
            <a:off x="1371600" y="4779468"/>
            <a:ext cx="1371600" cy="222177"/>
          </a:xfrm>
          <a:prstGeom prst="rect">
            <a:avLst/>
          </a:prstGeom>
        </p:spPr>
        <p:txBody>
          <a:bodyPr vert="horz" wrap="square" lIns="0" tIns="11430" rIns="0" bIns="0" rtlCol="0">
            <a:spAutoFit/>
          </a:bodyPr>
          <a:lstStyle>
            <a:lvl1pPr>
              <a:defRPr sz="3550" b="1" i="0">
                <a:solidFill>
                  <a:srgbClr val="511C6C"/>
                </a:solidFill>
                <a:latin typeface="Avenir Next"/>
                <a:ea typeface="+mj-ea"/>
                <a:cs typeface="Avenir Next"/>
              </a:defRPr>
            </a:lvl1pPr>
          </a:lstStyle>
          <a:p>
            <a:pPr marL="12700" marR="5080">
              <a:lnSpc>
                <a:spcPct val="100699"/>
              </a:lnSpc>
              <a:spcBef>
                <a:spcPts val="90"/>
              </a:spcBef>
            </a:pPr>
            <a:r>
              <a:rPr lang="en-GB" sz="1400" b="0" i="0" dirty="0">
                <a:solidFill>
                  <a:schemeClr val="bg1"/>
                </a:solidFill>
                <a:effectLst/>
                <a:latin typeface="+mn-lt"/>
              </a:rPr>
              <a:t>@</a:t>
            </a:r>
            <a:r>
              <a:rPr lang="en-GB" sz="1400" b="0" i="0" dirty="0" err="1">
                <a:solidFill>
                  <a:schemeClr val="bg1"/>
                </a:solidFill>
                <a:effectLst/>
                <a:latin typeface="+mn-lt"/>
              </a:rPr>
              <a:t>warwicklibrary</a:t>
            </a:r>
            <a:endParaRPr lang="en-GB" sz="1400" kern="0" dirty="0">
              <a:solidFill>
                <a:schemeClr val="bg1"/>
              </a:solidFill>
              <a:latin typeface="+mn-lt"/>
            </a:endParaRPr>
          </a:p>
        </p:txBody>
      </p:sp>
      <p:pic>
        <p:nvPicPr>
          <p:cNvPr id="11" name="Picture 10">
            <a:extLst>
              <a:ext uri="{FF2B5EF4-FFF2-40B4-BE49-F238E27FC236}">
                <a16:creationId xmlns:a16="http://schemas.microsoft.com/office/drawing/2014/main" id="{3DE790F5-9482-E7E1-47BC-5A9260D8808C}"/>
              </a:ext>
            </a:extLst>
          </p:cNvPr>
          <p:cNvPicPr>
            <a:picLocks noChangeAspect="1"/>
          </p:cNvPicPr>
          <p:nvPr/>
        </p:nvPicPr>
        <p:blipFill>
          <a:blip r:embed="rId5" cstate="print">
            <a:extLst>
              <a:ext uri="{28A0092B-C50C-407E-A947-70E740481C1C}">
                <a14:useLocalDpi xmlns:a14="http://schemas.microsoft.com/office/drawing/2010/main" val="0"/>
              </a:ext>
            </a:extLst>
          </a:blip>
          <a:srcRect/>
          <a:stretch/>
        </p:blipFill>
        <p:spPr>
          <a:xfrm>
            <a:off x="723745" y="4803093"/>
            <a:ext cx="295372" cy="198552"/>
          </a:xfrm>
          <a:prstGeom prst="rect">
            <a:avLst/>
          </a:prstGeom>
        </p:spPr>
      </p:pic>
      <p:pic>
        <p:nvPicPr>
          <p:cNvPr id="12" name="Picture 11">
            <a:extLst>
              <a:ext uri="{FF2B5EF4-FFF2-40B4-BE49-F238E27FC236}">
                <a16:creationId xmlns:a16="http://schemas.microsoft.com/office/drawing/2014/main" id="{DC6AB9DD-3B34-8AAC-4451-C4F9443B18A6}"/>
              </a:ext>
            </a:extLst>
          </p:cNvPr>
          <p:cNvPicPr>
            <a:picLocks noChangeAspect="1"/>
          </p:cNvPicPr>
          <p:nvPr/>
        </p:nvPicPr>
        <p:blipFill>
          <a:blip r:embed="rId6" cstate="print">
            <a:extLst>
              <a:ext uri="{28A0092B-C50C-407E-A947-70E740481C1C}">
                <a14:useLocalDpi xmlns:a14="http://schemas.microsoft.com/office/drawing/2010/main" val="0"/>
              </a:ext>
            </a:extLst>
          </a:blip>
          <a:srcRect/>
          <a:stretch/>
        </p:blipFill>
        <p:spPr>
          <a:xfrm>
            <a:off x="1082770" y="4796389"/>
            <a:ext cx="210232" cy="210232"/>
          </a:xfrm>
          <a:prstGeom prst="rect">
            <a:avLst/>
          </a:prstGeom>
        </p:spPr>
      </p:pic>
    </p:spTree>
    <p:extLst>
      <p:ext uri="{BB962C8B-B14F-4D97-AF65-F5344CB8AC3E}">
        <p14:creationId xmlns:p14="http://schemas.microsoft.com/office/powerpoint/2010/main" val="279866959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2">
            <a:extLst>
              <a:ext uri="{FF2B5EF4-FFF2-40B4-BE49-F238E27FC236}">
                <a16:creationId xmlns:a16="http://schemas.microsoft.com/office/drawing/2014/main" id="{3B059C05-F974-FA62-00F9-7E8A04E7F5C8}"/>
              </a:ext>
            </a:extLst>
          </p:cNvPr>
          <p:cNvSpPr>
            <a:spLocks noGrp="1"/>
          </p:cNvSpPr>
          <p:nvPr>
            <p:ph type="body" sz="quarter" idx="14"/>
          </p:nvPr>
        </p:nvSpPr>
        <p:spPr>
          <a:xfrm>
            <a:off x="2961635" y="1007369"/>
            <a:ext cx="2658215" cy="461665"/>
          </a:xfrm>
        </p:spPr>
        <p:txBody>
          <a:bodyPr/>
          <a:lstStyle/>
          <a:p>
            <a:r>
              <a:rPr lang="en-US" sz="3000" dirty="0"/>
              <a:t>Meet the Team</a:t>
            </a:r>
          </a:p>
        </p:txBody>
      </p:sp>
      <p:pic>
        <p:nvPicPr>
          <p:cNvPr id="11" name="Picture 6">
            <a:extLst>
              <a:ext uri="{FF2B5EF4-FFF2-40B4-BE49-F238E27FC236}">
                <a16:creationId xmlns:a16="http://schemas.microsoft.com/office/drawing/2014/main" id="{F9A28DE1-20C2-F7AB-E9EF-A22866BD81A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807337" y="1955376"/>
            <a:ext cx="999900" cy="9964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 name="Picture 8">
            <a:extLst>
              <a:ext uri="{FF2B5EF4-FFF2-40B4-BE49-F238E27FC236}">
                <a16:creationId xmlns:a16="http://schemas.microsoft.com/office/drawing/2014/main" id="{03808D64-C8DF-CA8D-DE22-717289138B95}"/>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483736" y="2024332"/>
            <a:ext cx="927497" cy="927497"/>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12" descr="A person smiling for the camera&#10;&#10;Description automatically generated with medium confidence">
            <a:extLst>
              <a:ext uri="{FF2B5EF4-FFF2-40B4-BE49-F238E27FC236}">
                <a16:creationId xmlns:a16="http://schemas.microsoft.com/office/drawing/2014/main" id="{94B08EDF-B400-E4D5-57CD-DBF10228EF24}"/>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b="10636"/>
          <a:stretch/>
        </p:blipFill>
        <p:spPr>
          <a:xfrm>
            <a:off x="5109539" y="3422524"/>
            <a:ext cx="748392" cy="891625"/>
          </a:xfrm>
          <a:prstGeom prst="rect">
            <a:avLst/>
          </a:prstGeom>
        </p:spPr>
      </p:pic>
      <p:pic>
        <p:nvPicPr>
          <p:cNvPr id="14" name="Picture 10">
            <a:extLst>
              <a:ext uri="{FF2B5EF4-FFF2-40B4-BE49-F238E27FC236}">
                <a16:creationId xmlns:a16="http://schemas.microsoft.com/office/drawing/2014/main" id="{DD627037-FFDD-F3EB-E5CB-22837A71DE98}"/>
              </a:ext>
            </a:extLst>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2370912" y="3424874"/>
            <a:ext cx="891625" cy="891625"/>
          </a:xfrm>
          <a:prstGeom prst="rect">
            <a:avLst/>
          </a:prstGeom>
          <a:noFill/>
          <a:extLst>
            <a:ext uri="{909E8E84-426E-40DD-AFC4-6F175D3DCCD1}">
              <a14:hiddenFill xmlns:a14="http://schemas.microsoft.com/office/drawing/2010/main">
                <a:solidFill>
                  <a:srgbClr val="FFFFFF"/>
                </a:solidFill>
              </a14:hiddenFill>
            </a:ext>
          </a:extLst>
        </p:spPr>
      </p:pic>
      <p:pic>
        <p:nvPicPr>
          <p:cNvPr id="15" name="Picture 14">
            <a:extLst>
              <a:ext uri="{FF2B5EF4-FFF2-40B4-BE49-F238E27FC236}">
                <a16:creationId xmlns:a16="http://schemas.microsoft.com/office/drawing/2014/main" id="{25657E12-E68F-EC3A-3B49-5A28BF851399}"/>
              </a:ext>
            </a:extLst>
          </p:cNvPr>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3737937" y="3422523"/>
            <a:ext cx="896200" cy="896200"/>
          </a:xfrm>
          <a:prstGeom prst="rect">
            <a:avLst/>
          </a:prstGeom>
          <a:noFill/>
          <a:extLst>
            <a:ext uri="{909E8E84-426E-40DD-AFC4-6F175D3DCCD1}">
              <a14:hiddenFill xmlns:a14="http://schemas.microsoft.com/office/drawing/2010/main">
                <a:solidFill>
                  <a:srgbClr val="FFFFFF"/>
                </a:solidFill>
              </a14:hiddenFill>
            </a:ext>
          </a:extLst>
        </p:spPr>
      </p:pic>
      <p:pic>
        <p:nvPicPr>
          <p:cNvPr id="16" name="Picture 2">
            <a:extLst>
              <a:ext uri="{FF2B5EF4-FFF2-40B4-BE49-F238E27FC236}">
                <a16:creationId xmlns:a16="http://schemas.microsoft.com/office/drawing/2014/main" id="{E5CA167F-C198-E304-F675-9E7EBE29EB9B}"/>
              </a:ext>
            </a:extLst>
          </p:cNvPr>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4290743" y="2011641"/>
            <a:ext cx="927497" cy="927497"/>
          </a:xfrm>
          <a:prstGeom prst="rect">
            <a:avLst/>
          </a:prstGeom>
          <a:noFill/>
          <a:extLst>
            <a:ext uri="{909E8E84-426E-40DD-AFC4-6F175D3DCCD1}">
              <a14:hiddenFill xmlns:a14="http://schemas.microsoft.com/office/drawing/2010/main">
                <a:solidFill>
                  <a:srgbClr val="FFFFFF"/>
                </a:solidFill>
              </a14:hiddenFill>
            </a:ext>
          </a:extLst>
        </p:spPr>
      </p:pic>
      <p:sp>
        <p:nvSpPr>
          <p:cNvPr id="17" name="TextBox 16">
            <a:extLst>
              <a:ext uri="{FF2B5EF4-FFF2-40B4-BE49-F238E27FC236}">
                <a16:creationId xmlns:a16="http://schemas.microsoft.com/office/drawing/2014/main" id="{19001A5D-5626-DC8F-6608-A2F42ED1E9AB}"/>
              </a:ext>
            </a:extLst>
          </p:cNvPr>
          <p:cNvSpPr txBox="1"/>
          <p:nvPr/>
        </p:nvSpPr>
        <p:spPr>
          <a:xfrm>
            <a:off x="517384" y="2955238"/>
            <a:ext cx="8233506" cy="400110"/>
          </a:xfrm>
          <a:prstGeom prst="rect">
            <a:avLst/>
          </a:prstGeom>
          <a:noFill/>
        </p:spPr>
        <p:txBody>
          <a:bodyPr wrap="square" rtlCol="0">
            <a:spAutoFit/>
          </a:bodyPr>
          <a:lstStyle/>
          <a:p>
            <a:r>
              <a:rPr lang="en-GB" sz="2000" dirty="0"/>
              <a:t>Phil (he/him), Gemma (she/her), Sam (they/them) and Steve (he/him)</a:t>
            </a:r>
          </a:p>
        </p:txBody>
      </p:sp>
      <p:sp>
        <p:nvSpPr>
          <p:cNvPr id="19" name="TextBox 18">
            <a:extLst>
              <a:ext uri="{FF2B5EF4-FFF2-40B4-BE49-F238E27FC236}">
                <a16:creationId xmlns:a16="http://schemas.microsoft.com/office/drawing/2014/main" id="{7F42EACF-0DBE-18C1-AE3B-4BC7EFB00345}"/>
              </a:ext>
            </a:extLst>
          </p:cNvPr>
          <p:cNvSpPr txBox="1"/>
          <p:nvPr/>
        </p:nvSpPr>
        <p:spPr>
          <a:xfrm>
            <a:off x="1173481" y="4383687"/>
            <a:ext cx="6479523" cy="400110"/>
          </a:xfrm>
          <a:prstGeom prst="rect">
            <a:avLst/>
          </a:prstGeom>
          <a:noFill/>
        </p:spPr>
        <p:txBody>
          <a:bodyPr wrap="square" rtlCol="0">
            <a:spAutoFit/>
          </a:bodyPr>
          <a:lstStyle/>
          <a:p>
            <a:r>
              <a:rPr lang="en-GB" sz="2000" dirty="0"/>
              <a:t>Hannah (she/her), Marie (she/her) and Keiron (he/him)</a:t>
            </a:r>
          </a:p>
        </p:txBody>
      </p:sp>
      <p:pic>
        <p:nvPicPr>
          <p:cNvPr id="21" name="Picture 20">
            <a:extLst>
              <a:ext uri="{FF2B5EF4-FFF2-40B4-BE49-F238E27FC236}">
                <a16:creationId xmlns:a16="http://schemas.microsoft.com/office/drawing/2014/main" id="{E10E3593-0776-99D8-874D-A4A192ECD81A}"/>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2969922" y="1839962"/>
            <a:ext cx="1014910" cy="1148954"/>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descr="Diagram, text&#10;&#10;Description automatically generated">
            <a:extLst>
              <a:ext uri="{FF2B5EF4-FFF2-40B4-BE49-F238E27FC236}">
                <a16:creationId xmlns:a16="http://schemas.microsoft.com/office/drawing/2014/main" id="{6DCDB064-D3BF-EE9F-F27F-B47914D71A88}"/>
              </a:ext>
            </a:extLst>
          </p:cNvPr>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7838935" y="3250117"/>
            <a:ext cx="1187053" cy="18085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95537693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p:cNvSpPr>
            <a:spLocks noGrp="1"/>
          </p:cNvSpPr>
          <p:nvPr>
            <p:ph type="body" sz="quarter" idx="14"/>
          </p:nvPr>
        </p:nvSpPr>
        <p:spPr>
          <a:xfrm>
            <a:off x="3919124" y="-8582"/>
            <a:ext cx="1305752" cy="984885"/>
          </a:xfrm>
        </p:spPr>
        <p:txBody>
          <a:bodyPr/>
          <a:lstStyle/>
          <a:p>
            <a:r>
              <a:rPr lang="en-US" sz="3200" dirty="0"/>
              <a:t>Events</a:t>
            </a:r>
          </a:p>
          <a:p>
            <a:endParaRPr lang="en-US" sz="3200" dirty="0"/>
          </a:p>
        </p:txBody>
      </p:sp>
      <p:sp>
        <p:nvSpPr>
          <p:cNvPr id="23" name="Text Placeholder 6">
            <a:extLst>
              <a:ext uri="{FF2B5EF4-FFF2-40B4-BE49-F238E27FC236}">
                <a16:creationId xmlns:a16="http://schemas.microsoft.com/office/drawing/2014/main" id="{F388E2BC-792E-E15D-58A1-197AD5210BF7}"/>
              </a:ext>
            </a:extLst>
          </p:cNvPr>
          <p:cNvSpPr txBox="1">
            <a:spLocks/>
          </p:cNvSpPr>
          <p:nvPr/>
        </p:nvSpPr>
        <p:spPr>
          <a:xfrm>
            <a:off x="2431575" y="446230"/>
            <a:ext cx="6400005" cy="935565"/>
          </a:xfrm>
          <a:prstGeom prst="rect">
            <a:avLst/>
          </a:prstGeom>
        </p:spPr>
        <p:txBody>
          <a:bodyPr/>
          <a:lstStyle>
            <a:lvl1pPr marL="0" indent="0" algn="l" defTabSz="685800" rtl="0" eaLnBrk="1" latinLnBrk="0" hangingPunct="1">
              <a:lnSpc>
                <a:spcPct val="110000"/>
              </a:lnSpc>
              <a:spcBef>
                <a:spcPts val="750"/>
              </a:spcBef>
              <a:buFontTx/>
              <a:buNone/>
              <a:defRPr sz="1200" b="0" i="0" kern="1200" baseline="0">
                <a:solidFill>
                  <a:schemeClr val="tx1"/>
                </a:solidFill>
                <a:latin typeface="+mn-lt"/>
                <a:ea typeface="Avenir Next" charset="0"/>
                <a:cs typeface="Avenir Next" charset="0"/>
              </a:defRPr>
            </a:lvl1pPr>
            <a:lvl2pPr marL="514350" indent="-171450" algn="l" defTabSz="685800" rtl="0" eaLnBrk="1" latinLnBrk="0" hangingPunct="1">
              <a:lnSpc>
                <a:spcPct val="90000"/>
              </a:lnSpc>
              <a:spcBef>
                <a:spcPts val="375"/>
              </a:spcBef>
              <a:buFont typeface="Arial" panose="020B0604020202020204" pitchFamily="34" charset="0"/>
              <a:buChar char="•"/>
              <a:defRPr sz="1800" b="1" i="0" kern="1200">
                <a:solidFill>
                  <a:schemeClr val="tx1"/>
                </a:solidFill>
                <a:latin typeface="Avenir Next Demi Bold" charset="0"/>
                <a:ea typeface="Avenir Next Demi Bold" charset="0"/>
                <a:cs typeface="Avenir Next Demi Bold" charset="0"/>
              </a:defRPr>
            </a:lvl2pPr>
            <a:lvl3pPr marL="857250" indent="-171450" algn="l" defTabSz="685800" rtl="0" eaLnBrk="1" latinLnBrk="0" hangingPunct="1">
              <a:lnSpc>
                <a:spcPct val="90000"/>
              </a:lnSpc>
              <a:spcBef>
                <a:spcPts val="375"/>
              </a:spcBef>
              <a:buFont typeface="Arial" panose="020B0604020202020204" pitchFamily="34" charset="0"/>
              <a:buChar char="•"/>
              <a:defRPr sz="1500" b="1" i="0" kern="1200">
                <a:solidFill>
                  <a:schemeClr val="tx1"/>
                </a:solidFill>
                <a:latin typeface="Avenir Next Demi Bold" charset="0"/>
                <a:ea typeface="Avenir Next Demi Bold" charset="0"/>
                <a:cs typeface="Avenir Next Demi Bold" charset="0"/>
              </a:defRPr>
            </a:lvl3pPr>
            <a:lvl4pPr marL="1200150" indent="-171450" algn="l" defTabSz="685800" rtl="0" eaLnBrk="1" latinLnBrk="0" hangingPunct="1">
              <a:lnSpc>
                <a:spcPct val="90000"/>
              </a:lnSpc>
              <a:spcBef>
                <a:spcPts val="375"/>
              </a:spcBef>
              <a:buFont typeface="Arial" panose="020B0604020202020204" pitchFamily="34" charset="0"/>
              <a:buChar char="•"/>
              <a:defRPr sz="1350" b="1" i="0" kern="1200">
                <a:solidFill>
                  <a:schemeClr val="tx1"/>
                </a:solidFill>
                <a:latin typeface="Avenir Next Demi Bold" charset="0"/>
                <a:ea typeface="Avenir Next Demi Bold" charset="0"/>
                <a:cs typeface="Avenir Next Demi Bold" charset="0"/>
              </a:defRPr>
            </a:lvl4pPr>
            <a:lvl5pPr marL="1543050" indent="-171450" algn="l" defTabSz="685800" rtl="0" eaLnBrk="1" latinLnBrk="0" hangingPunct="1">
              <a:lnSpc>
                <a:spcPct val="90000"/>
              </a:lnSpc>
              <a:spcBef>
                <a:spcPts val="375"/>
              </a:spcBef>
              <a:buFont typeface="Arial" panose="020B0604020202020204" pitchFamily="34" charset="0"/>
              <a:buChar char="•"/>
              <a:defRPr sz="1350" b="1" i="0" kern="1200">
                <a:solidFill>
                  <a:schemeClr val="tx1"/>
                </a:solidFill>
                <a:latin typeface="Avenir Next Demi Bold" charset="0"/>
                <a:ea typeface="Avenir Next Demi Bold" charset="0"/>
                <a:cs typeface="Avenir Next Demi Bold" charset="0"/>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lgn="just">
              <a:lnSpc>
                <a:spcPct val="100000"/>
              </a:lnSpc>
              <a:spcBef>
                <a:spcPts val="0"/>
              </a:spcBef>
            </a:pPr>
            <a:r>
              <a:rPr lang="en-US" sz="1800" dirty="0"/>
              <a:t>We run a variety of different events at the Library, all of which are designed to support you through your time at the University. Our events focus on connecting you to your peers, helping you to learn and study independently, and ensuring that you’re able to get the support and help you require. </a:t>
            </a:r>
          </a:p>
          <a:p>
            <a:pPr algn="just">
              <a:lnSpc>
                <a:spcPct val="100000"/>
              </a:lnSpc>
              <a:spcBef>
                <a:spcPts val="0"/>
              </a:spcBef>
            </a:pPr>
            <a:endParaRPr lang="en-US" sz="1800" dirty="0"/>
          </a:p>
          <a:p>
            <a:pPr algn="just">
              <a:lnSpc>
                <a:spcPct val="100000"/>
              </a:lnSpc>
              <a:spcBef>
                <a:spcPts val="0"/>
              </a:spcBef>
            </a:pPr>
            <a:endParaRPr lang="en-US" sz="1800" dirty="0"/>
          </a:p>
        </p:txBody>
      </p:sp>
      <p:pic>
        <p:nvPicPr>
          <p:cNvPr id="24" name="Picture Placeholder 22" descr="A group of people sitting at a table looking at a paper&#10;&#10;Description automatically generated">
            <a:extLst>
              <a:ext uri="{FF2B5EF4-FFF2-40B4-BE49-F238E27FC236}">
                <a16:creationId xmlns:a16="http://schemas.microsoft.com/office/drawing/2014/main" id="{4D6D43E1-19F7-ABA0-8142-CA896139A1C0}"/>
              </a:ext>
            </a:extLst>
          </p:cNvPr>
          <p:cNvPicPr>
            <a:picLocks noChangeAspect="1"/>
          </p:cNvPicPr>
          <p:nvPr/>
        </p:nvPicPr>
        <p:blipFill>
          <a:blip r:embed="rId2">
            <a:extLst>
              <a:ext uri="{28A0092B-C50C-407E-A947-70E740481C1C}">
                <a14:useLocalDpi xmlns:a14="http://schemas.microsoft.com/office/drawing/2010/main" val="0"/>
              </a:ext>
            </a:extLst>
          </a:blip>
          <a:srcRect t="14316" b="14316"/>
          <a:stretch>
            <a:fillRect/>
          </a:stretch>
        </p:blipFill>
        <p:spPr>
          <a:xfrm>
            <a:off x="7196601" y="2253840"/>
            <a:ext cx="1771227" cy="1264632"/>
          </a:xfrm>
          <a:prstGeom prst="rect">
            <a:avLst/>
          </a:prstGeom>
        </p:spPr>
      </p:pic>
      <p:sp>
        <p:nvSpPr>
          <p:cNvPr id="8" name="Text Placeholder 6">
            <a:extLst>
              <a:ext uri="{FF2B5EF4-FFF2-40B4-BE49-F238E27FC236}">
                <a16:creationId xmlns:a16="http://schemas.microsoft.com/office/drawing/2014/main" id="{00E7D9AA-0E30-A7FE-0806-985A1F2ECDEF}"/>
              </a:ext>
            </a:extLst>
          </p:cNvPr>
          <p:cNvSpPr txBox="1">
            <a:spLocks/>
          </p:cNvSpPr>
          <p:nvPr/>
        </p:nvSpPr>
        <p:spPr>
          <a:xfrm>
            <a:off x="329065" y="2321341"/>
            <a:ext cx="6795636" cy="1435333"/>
          </a:xfrm>
          <a:prstGeom prst="rect">
            <a:avLst/>
          </a:prstGeom>
        </p:spPr>
        <p:txBody>
          <a:bodyPr/>
          <a:lstStyle>
            <a:lvl1pPr marL="0" indent="0" algn="l" defTabSz="685800" rtl="0" eaLnBrk="1" latinLnBrk="0" hangingPunct="1">
              <a:lnSpc>
                <a:spcPct val="110000"/>
              </a:lnSpc>
              <a:spcBef>
                <a:spcPts val="750"/>
              </a:spcBef>
              <a:buFontTx/>
              <a:buNone/>
              <a:defRPr sz="1200" b="0" i="0" kern="1200" baseline="0">
                <a:solidFill>
                  <a:schemeClr val="tx1"/>
                </a:solidFill>
                <a:latin typeface="+mn-lt"/>
                <a:ea typeface="Avenir Next" charset="0"/>
                <a:cs typeface="Avenir Next" charset="0"/>
              </a:defRPr>
            </a:lvl1pPr>
            <a:lvl2pPr marL="514350" indent="-171450" algn="l" defTabSz="685800" rtl="0" eaLnBrk="1" latinLnBrk="0" hangingPunct="1">
              <a:lnSpc>
                <a:spcPct val="90000"/>
              </a:lnSpc>
              <a:spcBef>
                <a:spcPts val="375"/>
              </a:spcBef>
              <a:buFont typeface="Arial" panose="020B0604020202020204" pitchFamily="34" charset="0"/>
              <a:buChar char="•"/>
              <a:defRPr sz="1800" b="1" i="0" kern="1200">
                <a:solidFill>
                  <a:schemeClr val="tx1"/>
                </a:solidFill>
                <a:latin typeface="Avenir Next Demi Bold" charset="0"/>
                <a:ea typeface="Avenir Next Demi Bold" charset="0"/>
                <a:cs typeface="Avenir Next Demi Bold" charset="0"/>
              </a:defRPr>
            </a:lvl2pPr>
            <a:lvl3pPr marL="857250" indent="-171450" algn="l" defTabSz="685800" rtl="0" eaLnBrk="1" latinLnBrk="0" hangingPunct="1">
              <a:lnSpc>
                <a:spcPct val="90000"/>
              </a:lnSpc>
              <a:spcBef>
                <a:spcPts val="375"/>
              </a:spcBef>
              <a:buFont typeface="Arial" panose="020B0604020202020204" pitchFamily="34" charset="0"/>
              <a:buChar char="•"/>
              <a:defRPr sz="1500" b="1" i="0" kern="1200">
                <a:solidFill>
                  <a:schemeClr val="tx1"/>
                </a:solidFill>
                <a:latin typeface="Avenir Next Demi Bold" charset="0"/>
                <a:ea typeface="Avenir Next Demi Bold" charset="0"/>
                <a:cs typeface="Avenir Next Demi Bold" charset="0"/>
              </a:defRPr>
            </a:lvl3pPr>
            <a:lvl4pPr marL="1200150" indent="-171450" algn="l" defTabSz="685800" rtl="0" eaLnBrk="1" latinLnBrk="0" hangingPunct="1">
              <a:lnSpc>
                <a:spcPct val="90000"/>
              </a:lnSpc>
              <a:spcBef>
                <a:spcPts val="375"/>
              </a:spcBef>
              <a:buFont typeface="Arial" panose="020B0604020202020204" pitchFamily="34" charset="0"/>
              <a:buChar char="•"/>
              <a:defRPr sz="1350" b="1" i="0" kern="1200">
                <a:solidFill>
                  <a:schemeClr val="tx1"/>
                </a:solidFill>
                <a:latin typeface="Avenir Next Demi Bold" charset="0"/>
                <a:ea typeface="Avenir Next Demi Bold" charset="0"/>
                <a:cs typeface="Avenir Next Demi Bold" charset="0"/>
              </a:defRPr>
            </a:lvl4pPr>
            <a:lvl5pPr marL="1543050" indent="-171450" algn="l" defTabSz="685800" rtl="0" eaLnBrk="1" latinLnBrk="0" hangingPunct="1">
              <a:lnSpc>
                <a:spcPct val="90000"/>
              </a:lnSpc>
              <a:spcBef>
                <a:spcPts val="375"/>
              </a:spcBef>
              <a:buFont typeface="Arial" panose="020B0604020202020204" pitchFamily="34" charset="0"/>
              <a:buChar char="•"/>
              <a:defRPr sz="1350" b="1" i="0" kern="1200">
                <a:solidFill>
                  <a:schemeClr val="tx1"/>
                </a:solidFill>
                <a:latin typeface="Avenir Next Demi Bold" charset="0"/>
                <a:ea typeface="Avenir Next Demi Bold" charset="0"/>
                <a:cs typeface="Avenir Next Demi Bold" charset="0"/>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171450" indent="-171450">
              <a:lnSpc>
                <a:spcPct val="100000"/>
              </a:lnSpc>
              <a:spcBef>
                <a:spcPts val="0"/>
              </a:spcBef>
              <a:buFont typeface="Arial" panose="020B0604020202020204" pitchFamily="34" charset="0"/>
              <a:buChar char="•"/>
            </a:pPr>
            <a:r>
              <a:rPr lang="en-US" sz="1800" b="1" dirty="0"/>
              <a:t>Write Here Write Now;</a:t>
            </a:r>
            <a:r>
              <a:rPr lang="en-US" sz="1800" dirty="0"/>
              <a:t> a pomodoro style event where you can work alongside fellow students to get your work done.</a:t>
            </a:r>
          </a:p>
          <a:p>
            <a:pPr marL="171450" indent="-171450" algn="just">
              <a:lnSpc>
                <a:spcPct val="100000"/>
              </a:lnSpc>
              <a:spcBef>
                <a:spcPts val="0"/>
              </a:spcBef>
              <a:buFont typeface="Arial" panose="020B0604020202020204" pitchFamily="34" charset="0"/>
              <a:buChar char="•"/>
            </a:pPr>
            <a:r>
              <a:rPr lang="en-US" sz="1800" b="1" dirty="0"/>
              <a:t>Sensory Refresh;</a:t>
            </a:r>
            <a:r>
              <a:rPr lang="en-US" sz="1800" dirty="0"/>
              <a:t> an event that allows you to explore your senses and learn what senses help you to focus better.</a:t>
            </a:r>
          </a:p>
          <a:p>
            <a:pPr marL="171450" indent="-171450" algn="just">
              <a:lnSpc>
                <a:spcPct val="100000"/>
              </a:lnSpc>
              <a:spcBef>
                <a:spcPts val="0"/>
              </a:spcBef>
              <a:buFont typeface="Arial" panose="020B0604020202020204" pitchFamily="34" charset="0"/>
              <a:buChar char="•"/>
            </a:pPr>
            <a:endParaRPr lang="en-US" sz="1800" dirty="0"/>
          </a:p>
        </p:txBody>
      </p:sp>
      <p:pic>
        <p:nvPicPr>
          <p:cNvPr id="14" name="Picture Placeholder 14">
            <a:extLst>
              <a:ext uri="{FF2B5EF4-FFF2-40B4-BE49-F238E27FC236}">
                <a16:creationId xmlns:a16="http://schemas.microsoft.com/office/drawing/2014/main" id="{1045CCFF-9834-170F-3B37-B6F7B246CB3C}"/>
              </a:ext>
            </a:extLst>
          </p:cNvPr>
          <p:cNvPicPr>
            <a:picLocks noChangeAspect="1"/>
          </p:cNvPicPr>
          <p:nvPr/>
        </p:nvPicPr>
        <p:blipFill>
          <a:blip r:embed="rId3" cstate="print">
            <a:extLst>
              <a:ext uri="{28A0092B-C50C-407E-A947-70E740481C1C}">
                <a14:useLocalDpi xmlns:a14="http://schemas.microsoft.com/office/drawing/2010/main" val="0"/>
              </a:ext>
            </a:extLst>
          </a:blip>
          <a:srcRect l="3307" r="3307"/>
          <a:stretch/>
        </p:blipFill>
        <p:spPr>
          <a:xfrm>
            <a:off x="391350" y="372286"/>
            <a:ext cx="1917158" cy="1368250"/>
          </a:xfrm>
          <a:prstGeom prst="rect">
            <a:avLst/>
          </a:prstGeom>
        </p:spPr>
      </p:pic>
      <p:sp>
        <p:nvSpPr>
          <p:cNvPr id="16" name="TextBox 15">
            <a:extLst>
              <a:ext uri="{FF2B5EF4-FFF2-40B4-BE49-F238E27FC236}">
                <a16:creationId xmlns:a16="http://schemas.microsoft.com/office/drawing/2014/main" id="{CB66C640-7340-2849-F801-5EBA38127DC1}"/>
              </a:ext>
            </a:extLst>
          </p:cNvPr>
          <p:cNvSpPr txBox="1"/>
          <p:nvPr/>
        </p:nvSpPr>
        <p:spPr>
          <a:xfrm>
            <a:off x="294190" y="1921230"/>
            <a:ext cx="7180119" cy="400110"/>
          </a:xfrm>
          <a:prstGeom prst="rect">
            <a:avLst/>
          </a:prstGeom>
          <a:noFill/>
        </p:spPr>
        <p:txBody>
          <a:bodyPr wrap="square">
            <a:spAutoFit/>
          </a:bodyPr>
          <a:lstStyle/>
          <a:p>
            <a:pPr algn="just"/>
            <a:r>
              <a:rPr lang="en-US" sz="2000" u="sng" dirty="0"/>
              <a:t>Here are a just two of the events that are open to </a:t>
            </a:r>
            <a:r>
              <a:rPr lang="en-US" sz="2000" b="1" u="sng" dirty="0"/>
              <a:t>all students</a:t>
            </a:r>
            <a:r>
              <a:rPr lang="en-US" sz="2000" u="sng" dirty="0"/>
              <a:t>:</a:t>
            </a:r>
          </a:p>
        </p:txBody>
      </p:sp>
      <p:sp>
        <p:nvSpPr>
          <p:cNvPr id="17" name="Text Placeholder 6">
            <a:extLst>
              <a:ext uri="{FF2B5EF4-FFF2-40B4-BE49-F238E27FC236}">
                <a16:creationId xmlns:a16="http://schemas.microsoft.com/office/drawing/2014/main" id="{7C9B8DDA-55CC-AD9D-EE38-68869AC64A87}"/>
              </a:ext>
            </a:extLst>
          </p:cNvPr>
          <p:cNvSpPr txBox="1">
            <a:spLocks/>
          </p:cNvSpPr>
          <p:nvPr/>
        </p:nvSpPr>
        <p:spPr>
          <a:xfrm>
            <a:off x="1082040" y="3518473"/>
            <a:ext cx="9029700" cy="935565"/>
          </a:xfrm>
          <a:prstGeom prst="rect">
            <a:avLst/>
          </a:prstGeom>
        </p:spPr>
        <p:txBody>
          <a:bodyPr/>
          <a:lstStyle>
            <a:lvl1pPr marL="0" indent="0" algn="l" defTabSz="685800" rtl="0" eaLnBrk="1" latinLnBrk="0" hangingPunct="1">
              <a:lnSpc>
                <a:spcPct val="110000"/>
              </a:lnSpc>
              <a:spcBef>
                <a:spcPts val="750"/>
              </a:spcBef>
              <a:buFontTx/>
              <a:buNone/>
              <a:defRPr sz="1200" b="0" i="0" kern="1200" baseline="0">
                <a:solidFill>
                  <a:schemeClr val="tx1"/>
                </a:solidFill>
                <a:latin typeface="+mn-lt"/>
                <a:ea typeface="Avenir Next" charset="0"/>
                <a:cs typeface="Avenir Next" charset="0"/>
              </a:defRPr>
            </a:lvl1pPr>
            <a:lvl2pPr marL="514350" indent="-171450" algn="l" defTabSz="685800" rtl="0" eaLnBrk="1" latinLnBrk="0" hangingPunct="1">
              <a:lnSpc>
                <a:spcPct val="90000"/>
              </a:lnSpc>
              <a:spcBef>
                <a:spcPts val="375"/>
              </a:spcBef>
              <a:buFont typeface="Arial" panose="020B0604020202020204" pitchFamily="34" charset="0"/>
              <a:buChar char="•"/>
              <a:defRPr sz="1800" b="1" i="0" kern="1200">
                <a:solidFill>
                  <a:schemeClr val="tx1"/>
                </a:solidFill>
                <a:latin typeface="Avenir Next Demi Bold" charset="0"/>
                <a:ea typeface="Avenir Next Demi Bold" charset="0"/>
                <a:cs typeface="Avenir Next Demi Bold" charset="0"/>
              </a:defRPr>
            </a:lvl2pPr>
            <a:lvl3pPr marL="857250" indent="-171450" algn="l" defTabSz="685800" rtl="0" eaLnBrk="1" latinLnBrk="0" hangingPunct="1">
              <a:lnSpc>
                <a:spcPct val="90000"/>
              </a:lnSpc>
              <a:spcBef>
                <a:spcPts val="375"/>
              </a:spcBef>
              <a:buFont typeface="Arial" panose="020B0604020202020204" pitchFamily="34" charset="0"/>
              <a:buChar char="•"/>
              <a:defRPr sz="1500" b="1" i="0" kern="1200">
                <a:solidFill>
                  <a:schemeClr val="tx1"/>
                </a:solidFill>
                <a:latin typeface="Avenir Next Demi Bold" charset="0"/>
                <a:ea typeface="Avenir Next Demi Bold" charset="0"/>
                <a:cs typeface="Avenir Next Demi Bold" charset="0"/>
              </a:defRPr>
            </a:lvl3pPr>
            <a:lvl4pPr marL="1200150" indent="-171450" algn="l" defTabSz="685800" rtl="0" eaLnBrk="1" latinLnBrk="0" hangingPunct="1">
              <a:lnSpc>
                <a:spcPct val="90000"/>
              </a:lnSpc>
              <a:spcBef>
                <a:spcPts val="375"/>
              </a:spcBef>
              <a:buFont typeface="Arial" panose="020B0604020202020204" pitchFamily="34" charset="0"/>
              <a:buChar char="•"/>
              <a:defRPr sz="1350" b="1" i="0" kern="1200">
                <a:solidFill>
                  <a:schemeClr val="tx1"/>
                </a:solidFill>
                <a:latin typeface="Avenir Next Demi Bold" charset="0"/>
                <a:ea typeface="Avenir Next Demi Bold" charset="0"/>
                <a:cs typeface="Avenir Next Demi Bold" charset="0"/>
              </a:defRPr>
            </a:lvl4pPr>
            <a:lvl5pPr marL="1543050" indent="-171450" algn="l" defTabSz="685800" rtl="0" eaLnBrk="1" latinLnBrk="0" hangingPunct="1">
              <a:lnSpc>
                <a:spcPct val="90000"/>
              </a:lnSpc>
              <a:spcBef>
                <a:spcPts val="375"/>
              </a:spcBef>
              <a:buFont typeface="Arial" panose="020B0604020202020204" pitchFamily="34" charset="0"/>
              <a:buChar char="•"/>
              <a:defRPr sz="1350" b="1" i="0" kern="1200">
                <a:solidFill>
                  <a:schemeClr val="tx1"/>
                </a:solidFill>
                <a:latin typeface="Avenir Next Demi Bold" charset="0"/>
                <a:ea typeface="Avenir Next Demi Bold" charset="0"/>
                <a:cs typeface="Avenir Next Demi Bold" charset="0"/>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lgn="just"/>
            <a:r>
              <a:rPr lang="en-US" sz="1800" dirty="0"/>
              <a:t>Keep an eye on our website and the </a:t>
            </a:r>
            <a:r>
              <a:rPr lang="en-US" sz="1800" dirty="0" err="1"/>
              <a:t>WhatsOn</a:t>
            </a:r>
            <a:r>
              <a:rPr lang="en-US" sz="1800" dirty="0"/>
              <a:t> Calendar throughout the year.</a:t>
            </a:r>
          </a:p>
        </p:txBody>
      </p:sp>
    </p:spTree>
    <p:extLst>
      <p:ext uri="{BB962C8B-B14F-4D97-AF65-F5344CB8AC3E}">
        <p14:creationId xmlns:p14="http://schemas.microsoft.com/office/powerpoint/2010/main" val="316945696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p:cNvSpPr>
            <a:spLocks noGrp="1"/>
          </p:cNvSpPr>
          <p:nvPr>
            <p:ph type="body" sz="quarter" idx="14"/>
          </p:nvPr>
        </p:nvSpPr>
        <p:spPr>
          <a:xfrm>
            <a:off x="2595108" y="72919"/>
            <a:ext cx="3692233" cy="984885"/>
          </a:xfrm>
        </p:spPr>
        <p:txBody>
          <a:bodyPr/>
          <a:lstStyle/>
          <a:p>
            <a:r>
              <a:rPr lang="en-US" sz="3200" dirty="0"/>
              <a:t>Postgraduate Events</a:t>
            </a:r>
          </a:p>
          <a:p>
            <a:endParaRPr lang="en-US" sz="3200" dirty="0"/>
          </a:p>
        </p:txBody>
      </p:sp>
      <p:sp>
        <p:nvSpPr>
          <p:cNvPr id="7" name="Text Placeholder 6"/>
          <p:cNvSpPr>
            <a:spLocks noGrp="1"/>
          </p:cNvSpPr>
          <p:nvPr>
            <p:ph type="body" sz="quarter" idx="15"/>
          </p:nvPr>
        </p:nvSpPr>
        <p:spPr>
          <a:xfrm>
            <a:off x="210363" y="818676"/>
            <a:ext cx="6792417" cy="1384995"/>
          </a:xfrm>
        </p:spPr>
        <p:txBody>
          <a:bodyPr/>
          <a:lstStyle/>
          <a:p>
            <a:pPr>
              <a:lnSpc>
                <a:spcPct val="100000"/>
              </a:lnSpc>
            </a:pPr>
            <a:r>
              <a:rPr lang="en-US" sz="1800" b="1" dirty="0"/>
              <a:t>Research Refresh</a:t>
            </a:r>
            <a:r>
              <a:rPr lang="en-US" sz="1800" dirty="0"/>
              <a:t> (Wolfson Research Exchange)</a:t>
            </a:r>
          </a:p>
          <a:p>
            <a:pPr algn="just">
              <a:lnSpc>
                <a:spcPct val="100000"/>
              </a:lnSpc>
            </a:pPr>
            <a:r>
              <a:rPr lang="en-US" sz="1800" dirty="0"/>
              <a:t>Every Thursday from 10.30am – 12pm, we hold Research Refresh, which is a chance for you to meet fellow researchers from different disciplinaries, unwind, play some games, and refuel with some free refreshments.</a:t>
            </a:r>
          </a:p>
        </p:txBody>
      </p:sp>
      <p:sp>
        <p:nvSpPr>
          <p:cNvPr id="9" name="Text Placeholder 8"/>
          <p:cNvSpPr>
            <a:spLocks noGrp="1"/>
          </p:cNvSpPr>
          <p:nvPr>
            <p:ph type="body" sz="quarter" idx="17"/>
          </p:nvPr>
        </p:nvSpPr>
        <p:spPr>
          <a:xfrm>
            <a:off x="2301240" y="2368522"/>
            <a:ext cx="6744840" cy="1938992"/>
          </a:xfrm>
        </p:spPr>
        <p:txBody>
          <a:bodyPr/>
          <a:lstStyle/>
          <a:p>
            <a:pPr>
              <a:lnSpc>
                <a:spcPct val="100000"/>
              </a:lnSpc>
            </a:pPr>
            <a:r>
              <a:rPr lang="en-US" sz="1800" b="1" dirty="0"/>
              <a:t>PG Tips</a:t>
            </a:r>
            <a:r>
              <a:rPr lang="en-US" sz="1800" dirty="0"/>
              <a:t> (PG Hub)</a:t>
            </a:r>
          </a:p>
          <a:p>
            <a:pPr algn="just">
              <a:lnSpc>
                <a:spcPct val="100000"/>
              </a:lnSpc>
            </a:pPr>
            <a:r>
              <a:rPr lang="en-US" sz="1800" dirty="0"/>
              <a:t>Held on Tuesdays from 3pm – 4pm in the PG Hub. This is an event for all postgraduates. It’s a space to meet fellow PGs and includes weekly topics to discuss each week, such as Healthy Study Practices. There are also free refreshments too.</a:t>
            </a:r>
          </a:p>
          <a:p>
            <a:pPr>
              <a:lnSpc>
                <a:spcPct val="100000"/>
              </a:lnSpc>
            </a:pPr>
            <a:endParaRPr lang="en-US" sz="1800" dirty="0"/>
          </a:p>
          <a:p>
            <a:pPr>
              <a:lnSpc>
                <a:spcPct val="100000"/>
              </a:lnSpc>
            </a:pPr>
            <a:endParaRPr lang="en-US" sz="1800" dirty="0"/>
          </a:p>
        </p:txBody>
      </p:sp>
      <p:pic>
        <p:nvPicPr>
          <p:cNvPr id="10" name="Picture 9">
            <a:extLst>
              <a:ext uri="{FF2B5EF4-FFF2-40B4-BE49-F238E27FC236}">
                <a16:creationId xmlns:a16="http://schemas.microsoft.com/office/drawing/2014/main" id="{5DC1972E-DA62-5363-75A6-48D621BA4214}"/>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7041496" y="818675"/>
            <a:ext cx="2004585" cy="1335514"/>
          </a:xfrm>
          <a:prstGeom prst="rect">
            <a:avLst/>
          </a:prstGeom>
        </p:spPr>
      </p:pic>
      <p:pic>
        <p:nvPicPr>
          <p:cNvPr id="20" name="Picture 19">
            <a:extLst>
              <a:ext uri="{FF2B5EF4-FFF2-40B4-BE49-F238E27FC236}">
                <a16:creationId xmlns:a16="http://schemas.microsoft.com/office/drawing/2014/main" id="{54233975-8941-EAA5-19D4-0C6E814C5624}"/>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278786" y="2491280"/>
            <a:ext cx="1938635" cy="1290897"/>
          </a:xfrm>
          <a:prstGeom prst="rect">
            <a:avLst/>
          </a:prstGeom>
        </p:spPr>
      </p:pic>
    </p:spTree>
    <p:extLst>
      <p:ext uri="{BB962C8B-B14F-4D97-AF65-F5344CB8AC3E}">
        <p14:creationId xmlns:p14="http://schemas.microsoft.com/office/powerpoint/2010/main" val="144048077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p:cNvSpPr>
            <a:spLocks noGrp="1"/>
          </p:cNvSpPr>
          <p:nvPr>
            <p:ph type="body" sz="quarter" idx="14"/>
          </p:nvPr>
        </p:nvSpPr>
        <p:spPr>
          <a:xfrm>
            <a:off x="3701014" y="108656"/>
            <a:ext cx="1381300" cy="492443"/>
          </a:xfrm>
        </p:spPr>
        <p:txBody>
          <a:bodyPr/>
          <a:lstStyle/>
          <a:p>
            <a:r>
              <a:rPr lang="en-US" sz="3200" dirty="0"/>
              <a:t>Online</a:t>
            </a:r>
          </a:p>
        </p:txBody>
      </p:sp>
      <p:sp>
        <p:nvSpPr>
          <p:cNvPr id="7" name="Text Placeholder 6"/>
          <p:cNvSpPr>
            <a:spLocks noGrp="1"/>
          </p:cNvSpPr>
          <p:nvPr>
            <p:ph type="body" sz="quarter" idx="15"/>
          </p:nvPr>
        </p:nvSpPr>
        <p:spPr>
          <a:xfrm>
            <a:off x="165081" y="225695"/>
            <a:ext cx="3705879" cy="4098686"/>
          </a:xfrm>
        </p:spPr>
        <p:txBody>
          <a:bodyPr/>
          <a:lstStyle/>
          <a:p>
            <a:r>
              <a:rPr lang="en-US" sz="1800" b="1" dirty="0" err="1"/>
              <a:t>PHDLife</a:t>
            </a:r>
            <a:r>
              <a:rPr lang="en-US" sz="1800" b="1" dirty="0"/>
              <a:t> Blog and Study Blog</a:t>
            </a:r>
            <a:endParaRPr lang="en-US" sz="1800" dirty="0"/>
          </a:p>
          <a:p>
            <a:pPr defTabSz="685783">
              <a:lnSpc>
                <a:spcPct val="100000"/>
              </a:lnSpc>
            </a:pPr>
            <a:r>
              <a:rPr lang="en-US" sz="1800" dirty="0">
                <a:hlinkClick r:id="rId2"/>
              </a:rPr>
              <a:t>https://phdlife.warwick.ac.uk</a:t>
            </a:r>
            <a:br>
              <a:rPr lang="en-US" sz="1800" dirty="0"/>
            </a:br>
            <a:r>
              <a:rPr lang="en-US" sz="1800" dirty="0">
                <a:latin typeface="Calibri"/>
                <a:hlinkClick r:id="rId3"/>
              </a:rPr>
              <a:t>https://studyblog.warwick.ac.uk</a:t>
            </a:r>
            <a:endParaRPr lang="en-US" sz="1800" dirty="0">
              <a:latin typeface="Calibri"/>
            </a:endParaRPr>
          </a:p>
          <a:p>
            <a:pPr defTabSz="685783">
              <a:lnSpc>
                <a:spcPct val="100000"/>
              </a:lnSpc>
            </a:pPr>
            <a:endParaRPr lang="en-US" sz="1800" dirty="0"/>
          </a:p>
          <a:p>
            <a:pPr marL="171450" indent="-171450">
              <a:lnSpc>
                <a:spcPct val="100000"/>
              </a:lnSpc>
              <a:buFont typeface="Arial" panose="020B0604020202020204" pitchFamily="34" charset="0"/>
              <a:buChar char="•"/>
              <a:defRPr/>
            </a:pPr>
            <a:r>
              <a:rPr lang="en-GB" sz="1800" dirty="0">
                <a:solidFill>
                  <a:prstClr val="black"/>
                </a:solidFill>
              </a:rPr>
              <a:t>PhD-</a:t>
            </a:r>
            <a:r>
              <a:rPr lang="en-GB" sz="1800" dirty="0" err="1">
                <a:solidFill>
                  <a:prstClr val="black"/>
                </a:solidFill>
              </a:rPr>
              <a:t>ing</a:t>
            </a:r>
            <a:r>
              <a:rPr lang="en-GB" sz="1800" dirty="0">
                <a:solidFill>
                  <a:prstClr val="black"/>
                </a:solidFill>
              </a:rPr>
              <a:t> 101</a:t>
            </a:r>
          </a:p>
          <a:p>
            <a:pPr marL="171450" indent="-171450">
              <a:lnSpc>
                <a:spcPct val="100000"/>
              </a:lnSpc>
              <a:buFont typeface="Arial" panose="020B0604020202020204" pitchFamily="34" charset="0"/>
              <a:buChar char="•"/>
              <a:defRPr/>
            </a:pPr>
            <a:r>
              <a:rPr lang="en-GB" sz="1800" dirty="0">
                <a:solidFill>
                  <a:prstClr val="black"/>
                </a:solidFill>
              </a:rPr>
              <a:t>Composing &amp; Writing</a:t>
            </a:r>
          </a:p>
          <a:p>
            <a:pPr marL="171450" indent="-171450">
              <a:lnSpc>
                <a:spcPct val="100000"/>
              </a:lnSpc>
              <a:buFont typeface="Arial" panose="020B0604020202020204" pitchFamily="34" charset="0"/>
              <a:buChar char="•"/>
              <a:defRPr/>
            </a:pPr>
            <a:r>
              <a:rPr lang="en-GB" sz="1800" dirty="0">
                <a:solidFill>
                  <a:prstClr val="black"/>
                </a:solidFill>
              </a:rPr>
              <a:t>Building Relationships </a:t>
            </a:r>
          </a:p>
          <a:p>
            <a:pPr marL="171450" indent="-171450">
              <a:lnSpc>
                <a:spcPct val="100000"/>
              </a:lnSpc>
              <a:buFont typeface="Arial" panose="020B0604020202020204" pitchFamily="34" charset="0"/>
              <a:buChar char="•"/>
              <a:defRPr/>
            </a:pPr>
            <a:r>
              <a:rPr lang="en-GB" sz="1800" dirty="0">
                <a:solidFill>
                  <a:prstClr val="black"/>
                </a:solidFill>
              </a:rPr>
              <a:t>Being Well</a:t>
            </a:r>
          </a:p>
          <a:p>
            <a:pPr marL="171450" indent="-171450">
              <a:lnSpc>
                <a:spcPct val="100000"/>
              </a:lnSpc>
              <a:buFont typeface="Arial" panose="020B0604020202020204" pitchFamily="34" charset="0"/>
              <a:buChar char="•"/>
              <a:defRPr/>
            </a:pPr>
            <a:r>
              <a:rPr lang="en-GB" sz="1800" dirty="0">
                <a:solidFill>
                  <a:prstClr val="black"/>
                </a:solidFill>
              </a:rPr>
              <a:t>Moving On &amp; Transitions </a:t>
            </a:r>
          </a:p>
          <a:p>
            <a:pPr marL="171450" indent="-171450">
              <a:lnSpc>
                <a:spcPct val="100000"/>
              </a:lnSpc>
              <a:buFont typeface="Arial" panose="020B0604020202020204" pitchFamily="34" charset="0"/>
              <a:buChar char="•"/>
              <a:defRPr/>
            </a:pPr>
            <a:r>
              <a:rPr lang="en-GB" sz="1800" dirty="0">
                <a:solidFill>
                  <a:prstClr val="black"/>
                </a:solidFill>
              </a:rPr>
              <a:t>Library Skills</a:t>
            </a:r>
          </a:p>
          <a:p>
            <a:pPr marL="171450" indent="-171450">
              <a:lnSpc>
                <a:spcPct val="100000"/>
              </a:lnSpc>
              <a:buFont typeface="Arial" panose="020B0604020202020204" pitchFamily="34" charset="0"/>
              <a:buChar char="•"/>
              <a:defRPr/>
            </a:pPr>
            <a:r>
              <a:rPr lang="en-GB" sz="1800" dirty="0">
                <a:solidFill>
                  <a:prstClr val="black"/>
                </a:solidFill>
              </a:rPr>
              <a:t>Dissertations</a:t>
            </a:r>
          </a:p>
          <a:p>
            <a:pPr marL="171450" indent="-171450">
              <a:lnSpc>
                <a:spcPct val="100000"/>
              </a:lnSpc>
              <a:buFont typeface="Arial" panose="020B0604020202020204" pitchFamily="34" charset="0"/>
              <a:buChar char="•"/>
              <a:defRPr/>
            </a:pPr>
            <a:r>
              <a:rPr lang="en-GB" sz="1800" dirty="0">
                <a:solidFill>
                  <a:prstClr val="black"/>
                </a:solidFill>
              </a:rPr>
              <a:t>Searching and Databases</a:t>
            </a:r>
          </a:p>
          <a:p>
            <a:pPr marL="171450" indent="-171450">
              <a:lnSpc>
                <a:spcPct val="100000"/>
              </a:lnSpc>
              <a:buFont typeface="Arial" panose="020B0604020202020204" pitchFamily="34" charset="0"/>
              <a:buChar char="•"/>
              <a:defRPr/>
            </a:pPr>
            <a:r>
              <a:rPr lang="en-GB" sz="1800" dirty="0">
                <a:solidFill>
                  <a:prstClr val="black"/>
                </a:solidFill>
              </a:rPr>
              <a:t>Work-Life Balance</a:t>
            </a:r>
          </a:p>
          <a:p>
            <a:pPr marL="171450" indent="-171450">
              <a:lnSpc>
                <a:spcPct val="100000"/>
              </a:lnSpc>
              <a:buFont typeface="Arial" panose="020B0604020202020204" pitchFamily="34" charset="0"/>
              <a:buChar char="•"/>
              <a:defRPr/>
            </a:pPr>
            <a:endParaRPr lang="en-GB" sz="1800" dirty="0">
              <a:solidFill>
                <a:prstClr val="black"/>
              </a:solidFill>
            </a:endParaRPr>
          </a:p>
          <a:p>
            <a:endParaRPr lang="en-US" dirty="0"/>
          </a:p>
        </p:txBody>
      </p:sp>
      <p:pic>
        <p:nvPicPr>
          <p:cNvPr id="10" name="Picture 9">
            <a:extLst>
              <a:ext uri="{FF2B5EF4-FFF2-40B4-BE49-F238E27FC236}">
                <a16:creationId xmlns:a16="http://schemas.microsoft.com/office/drawing/2014/main" id="{5DC1972E-DA62-5363-75A6-48D621BA4214}"/>
              </a:ext>
            </a:extLst>
          </p:cNvPr>
          <p:cNvPicPr>
            <a:picLocks noChangeAspect="1"/>
          </p:cNvPicPr>
          <p:nvPr/>
        </p:nvPicPr>
        <p:blipFill rotWithShape="1">
          <a:blip r:embed="rId4"/>
          <a:srcRect l="9919" r="8911"/>
          <a:stretch/>
        </p:blipFill>
        <p:spPr>
          <a:xfrm>
            <a:off x="2782728" y="1748156"/>
            <a:ext cx="3095542" cy="1968767"/>
          </a:xfrm>
          <a:prstGeom prst="rect">
            <a:avLst/>
          </a:prstGeom>
        </p:spPr>
      </p:pic>
      <p:sp>
        <p:nvSpPr>
          <p:cNvPr id="23" name="Text Placeholder 6">
            <a:extLst>
              <a:ext uri="{FF2B5EF4-FFF2-40B4-BE49-F238E27FC236}">
                <a16:creationId xmlns:a16="http://schemas.microsoft.com/office/drawing/2014/main" id="{F388E2BC-792E-E15D-58A1-197AD5210BF7}"/>
              </a:ext>
            </a:extLst>
          </p:cNvPr>
          <p:cNvSpPr txBox="1">
            <a:spLocks/>
          </p:cNvSpPr>
          <p:nvPr/>
        </p:nvSpPr>
        <p:spPr>
          <a:xfrm>
            <a:off x="6028921" y="1264027"/>
            <a:ext cx="3895664" cy="1676298"/>
          </a:xfrm>
          <a:prstGeom prst="rect">
            <a:avLst/>
          </a:prstGeom>
        </p:spPr>
        <p:txBody>
          <a:bodyPr/>
          <a:lstStyle>
            <a:lvl1pPr marL="0" indent="0" algn="l" defTabSz="685800" rtl="0" eaLnBrk="1" latinLnBrk="0" hangingPunct="1">
              <a:lnSpc>
                <a:spcPct val="110000"/>
              </a:lnSpc>
              <a:spcBef>
                <a:spcPts val="750"/>
              </a:spcBef>
              <a:buFontTx/>
              <a:buNone/>
              <a:defRPr sz="1200" b="0" i="0" kern="1200" baseline="0">
                <a:solidFill>
                  <a:schemeClr val="tx1"/>
                </a:solidFill>
                <a:latin typeface="+mn-lt"/>
                <a:ea typeface="Avenir Next" charset="0"/>
                <a:cs typeface="Avenir Next" charset="0"/>
              </a:defRPr>
            </a:lvl1pPr>
            <a:lvl2pPr marL="514350" indent="-171450" algn="l" defTabSz="685800" rtl="0" eaLnBrk="1" latinLnBrk="0" hangingPunct="1">
              <a:lnSpc>
                <a:spcPct val="90000"/>
              </a:lnSpc>
              <a:spcBef>
                <a:spcPts val="375"/>
              </a:spcBef>
              <a:buFont typeface="Arial" panose="020B0604020202020204" pitchFamily="34" charset="0"/>
              <a:buChar char="•"/>
              <a:defRPr sz="1800" b="1" i="0" kern="1200">
                <a:solidFill>
                  <a:schemeClr val="tx1"/>
                </a:solidFill>
                <a:latin typeface="Avenir Next Demi Bold" charset="0"/>
                <a:ea typeface="Avenir Next Demi Bold" charset="0"/>
                <a:cs typeface="Avenir Next Demi Bold" charset="0"/>
              </a:defRPr>
            </a:lvl2pPr>
            <a:lvl3pPr marL="857250" indent="-171450" algn="l" defTabSz="685800" rtl="0" eaLnBrk="1" latinLnBrk="0" hangingPunct="1">
              <a:lnSpc>
                <a:spcPct val="90000"/>
              </a:lnSpc>
              <a:spcBef>
                <a:spcPts val="375"/>
              </a:spcBef>
              <a:buFont typeface="Arial" panose="020B0604020202020204" pitchFamily="34" charset="0"/>
              <a:buChar char="•"/>
              <a:defRPr sz="1500" b="1" i="0" kern="1200">
                <a:solidFill>
                  <a:schemeClr val="tx1"/>
                </a:solidFill>
                <a:latin typeface="Avenir Next Demi Bold" charset="0"/>
                <a:ea typeface="Avenir Next Demi Bold" charset="0"/>
                <a:cs typeface="Avenir Next Demi Bold" charset="0"/>
              </a:defRPr>
            </a:lvl3pPr>
            <a:lvl4pPr marL="1200150" indent="-171450" algn="l" defTabSz="685800" rtl="0" eaLnBrk="1" latinLnBrk="0" hangingPunct="1">
              <a:lnSpc>
                <a:spcPct val="90000"/>
              </a:lnSpc>
              <a:spcBef>
                <a:spcPts val="375"/>
              </a:spcBef>
              <a:buFont typeface="Arial" panose="020B0604020202020204" pitchFamily="34" charset="0"/>
              <a:buChar char="•"/>
              <a:defRPr sz="1350" b="1" i="0" kern="1200">
                <a:solidFill>
                  <a:schemeClr val="tx1"/>
                </a:solidFill>
                <a:latin typeface="Avenir Next Demi Bold" charset="0"/>
                <a:ea typeface="Avenir Next Demi Bold" charset="0"/>
                <a:cs typeface="Avenir Next Demi Bold" charset="0"/>
              </a:defRPr>
            </a:lvl4pPr>
            <a:lvl5pPr marL="1543050" indent="-171450" algn="l" defTabSz="685800" rtl="0" eaLnBrk="1" latinLnBrk="0" hangingPunct="1">
              <a:lnSpc>
                <a:spcPct val="90000"/>
              </a:lnSpc>
              <a:spcBef>
                <a:spcPts val="375"/>
              </a:spcBef>
              <a:buFont typeface="Arial" panose="020B0604020202020204" pitchFamily="34" charset="0"/>
              <a:buChar char="•"/>
              <a:defRPr sz="1350" b="1" i="0" kern="1200">
                <a:solidFill>
                  <a:schemeClr val="tx1"/>
                </a:solidFill>
                <a:latin typeface="Avenir Next Demi Bold" charset="0"/>
                <a:ea typeface="Avenir Next Demi Bold" charset="0"/>
                <a:cs typeface="Avenir Next Demi Bold" charset="0"/>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defTabSz="914400">
              <a:lnSpc>
                <a:spcPct val="100000"/>
              </a:lnSpc>
              <a:spcBef>
                <a:spcPts val="0"/>
              </a:spcBef>
              <a:defRPr/>
            </a:pPr>
            <a:r>
              <a:rPr lang="en-GB" sz="1800" b="1" kern="0" dirty="0">
                <a:solidFill>
                  <a:prstClr val="black"/>
                </a:solidFill>
              </a:rPr>
              <a:t>Postgrad Realities Moodle</a:t>
            </a:r>
          </a:p>
          <a:p>
            <a:pPr defTabSz="914400">
              <a:lnSpc>
                <a:spcPct val="100000"/>
              </a:lnSpc>
              <a:spcBef>
                <a:spcPts val="0"/>
              </a:spcBef>
              <a:defRPr/>
            </a:pPr>
            <a:r>
              <a:rPr lang="en-GB" sz="1800" u="sng" dirty="0">
                <a:solidFill>
                  <a:srgbClr val="511C6C"/>
                </a:solidFill>
                <a:cs typeface="Calibri"/>
              </a:rPr>
              <a:t>warwick.ac.uk/</a:t>
            </a:r>
            <a:r>
              <a:rPr lang="en-GB" sz="1800" u="sng" dirty="0" err="1">
                <a:solidFill>
                  <a:srgbClr val="511C6C"/>
                </a:solidFill>
                <a:cs typeface="Calibri"/>
              </a:rPr>
              <a:t>postgradrealities</a:t>
            </a:r>
            <a:r>
              <a:rPr lang="en-GB" sz="1800" u="sng" dirty="0">
                <a:solidFill>
                  <a:srgbClr val="511C6C"/>
                </a:solidFill>
                <a:cs typeface="Calibri"/>
              </a:rPr>
              <a:t> </a:t>
            </a:r>
          </a:p>
          <a:p>
            <a:pPr defTabSz="914400">
              <a:lnSpc>
                <a:spcPct val="100000"/>
              </a:lnSpc>
              <a:spcBef>
                <a:spcPts val="0"/>
              </a:spcBef>
              <a:defRPr/>
            </a:pPr>
            <a:endParaRPr lang="en-GB" sz="1800" kern="0" dirty="0">
              <a:solidFill>
                <a:prstClr val="black"/>
              </a:solidFill>
            </a:endParaRPr>
          </a:p>
          <a:p>
            <a:pPr marL="171450" indent="-171450" defTabSz="914400">
              <a:lnSpc>
                <a:spcPct val="100000"/>
              </a:lnSpc>
              <a:spcBef>
                <a:spcPts val="0"/>
              </a:spcBef>
              <a:buFont typeface="Arial" panose="020B0604020202020204" pitchFamily="34" charset="0"/>
              <a:buChar char="•"/>
              <a:defRPr/>
            </a:pPr>
            <a:r>
              <a:rPr lang="en-GB" sz="1800" kern="0" dirty="0">
                <a:solidFill>
                  <a:prstClr val="black"/>
                </a:solidFill>
              </a:rPr>
              <a:t>Supervisor Relationships</a:t>
            </a:r>
          </a:p>
          <a:p>
            <a:pPr marL="171450" indent="-171450" defTabSz="914400">
              <a:lnSpc>
                <a:spcPct val="100000"/>
              </a:lnSpc>
              <a:spcBef>
                <a:spcPts val="0"/>
              </a:spcBef>
              <a:buFont typeface="Arial" panose="020B0604020202020204" pitchFamily="34" charset="0"/>
              <a:buChar char="•"/>
              <a:defRPr/>
            </a:pPr>
            <a:r>
              <a:rPr lang="en-GB" sz="1800" dirty="0">
                <a:solidFill>
                  <a:sysClr val="windowText" lastClr="000000"/>
                </a:solidFill>
                <a:latin typeface="Calibri"/>
                <a:ea typeface="+mn-ea"/>
                <a:cs typeface="+mn-cs"/>
              </a:rPr>
              <a:t>Imposter Syndrome</a:t>
            </a:r>
          </a:p>
          <a:p>
            <a:pPr marL="171450" indent="-171450" defTabSz="914400">
              <a:lnSpc>
                <a:spcPct val="100000"/>
              </a:lnSpc>
              <a:spcBef>
                <a:spcPts val="0"/>
              </a:spcBef>
              <a:buFont typeface="Arial" panose="020B0604020202020204" pitchFamily="34" charset="0"/>
              <a:buChar char="•"/>
              <a:defRPr/>
            </a:pPr>
            <a:r>
              <a:rPr lang="en-GB" sz="1800" dirty="0">
                <a:solidFill>
                  <a:sysClr val="windowText" lastClr="000000"/>
                </a:solidFill>
                <a:latin typeface="Calibri"/>
                <a:ea typeface="+mn-ea"/>
                <a:cs typeface="+mn-cs"/>
              </a:rPr>
              <a:t>Expectations</a:t>
            </a:r>
          </a:p>
          <a:p>
            <a:pPr marL="171450" indent="-171450" defTabSz="914400">
              <a:lnSpc>
                <a:spcPct val="100000"/>
              </a:lnSpc>
              <a:spcBef>
                <a:spcPts val="0"/>
              </a:spcBef>
              <a:buFont typeface="Arial" panose="020B0604020202020204" pitchFamily="34" charset="0"/>
              <a:buChar char="•"/>
              <a:defRPr/>
            </a:pPr>
            <a:r>
              <a:rPr lang="en-GB" sz="1800" dirty="0">
                <a:solidFill>
                  <a:sysClr val="windowText" lastClr="000000"/>
                </a:solidFill>
                <a:latin typeface="Calibri"/>
                <a:ea typeface="+mn-ea"/>
                <a:cs typeface="+mn-cs"/>
              </a:rPr>
              <a:t>Perfectionism</a:t>
            </a:r>
          </a:p>
          <a:p>
            <a:pPr marL="171450" indent="-171450" defTabSz="914400">
              <a:lnSpc>
                <a:spcPct val="100000"/>
              </a:lnSpc>
              <a:spcBef>
                <a:spcPts val="0"/>
              </a:spcBef>
              <a:buFont typeface="Arial" panose="020B0604020202020204" pitchFamily="34" charset="0"/>
              <a:buChar char="•"/>
              <a:defRPr/>
            </a:pPr>
            <a:r>
              <a:rPr lang="en-GB" sz="1800" dirty="0">
                <a:solidFill>
                  <a:sysClr val="windowText" lastClr="000000"/>
                </a:solidFill>
                <a:latin typeface="Calibri"/>
                <a:ea typeface="+mn-ea"/>
                <a:cs typeface="+mn-cs"/>
              </a:rPr>
              <a:t>Culture Shock</a:t>
            </a:r>
          </a:p>
          <a:p>
            <a:pPr marL="171450" indent="-171450" defTabSz="914400">
              <a:lnSpc>
                <a:spcPct val="100000"/>
              </a:lnSpc>
              <a:spcBef>
                <a:spcPts val="0"/>
              </a:spcBef>
              <a:buFont typeface="Arial" panose="020B0604020202020204" pitchFamily="34" charset="0"/>
              <a:buChar char="•"/>
              <a:defRPr/>
            </a:pPr>
            <a:r>
              <a:rPr lang="en-GB" sz="1800" dirty="0">
                <a:solidFill>
                  <a:sysClr val="windowText" lastClr="000000"/>
                </a:solidFill>
                <a:latin typeface="Calibri"/>
                <a:ea typeface="+mn-ea"/>
                <a:cs typeface="+mn-cs"/>
              </a:rPr>
              <a:t>Procrastination</a:t>
            </a:r>
          </a:p>
          <a:p>
            <a:pPr marL="171450" indent="-171450" defTabSz="914400">
              <a:lnSpc>
                <a:spcPct val="100000"/>
              </a:lnSpc>
              <a:spcBef>
                <a:spcPts val="0"/>
              </a:spcBef>
              <a:buFont typeface="Arial" panose="020B0604020202020204" pitchFamily="34" charset="0"/>
              <a:buChar char="•"/>
              <a:defRPr/>
            </a:pPr>
            <a:endParaRPr lang="en-GB" sz="1800" dirty="0">
              <a:solidFill>
                <a:sysClr val="windowText" lastClr="000000"/>
              </a:solidFill>
              <a:latin typeface="Calibri"/>
              <a:ea typeface="+mn-ea"/>
              <a:cs typeface="+mn-cs"/>
            </a:endParaRPr>
          </a:p>
        </p:txBody>
      </p:sp>
      <p:pic>
        <p:nvPicPr>
          <p:cNvPr id="2" name="Picture 1">
            <a:extLst>
              <a:ext uri="{FF2B5EF4-FFF2-40B4-BE49-F238E27FC236}">
                <a16:creationId xmlns:a16="http://schemas.microsoft.com/office/drawing/2014/main" id="{710E7AA0-5CEC-7956-69B9-E8215B91760B}"/>
              </a:ext>
            </a:extLst>
          </p:cNvPr>
          <p:cNvPicPr>
            <a:picLocks noChangeAspect="1"/>
          </p:cNvPicPr>
          <p:nvPr/>
        </p:nvPicPr>
        <p:blipFill>
          <a:blip r:embed="rId5"/>
          <a:stretch>
            <a:fillRect/>
          </a:stretch>
        </p:blipFill>
        <p:spPr>
          <a:xfrm>
            <a:off x="5427405" y="108656"/>
            <a:ext cx="3453858" cy="1209975"/>
          </a:xfrm>
          <a:prstGeom prst="rect">
            <a:avLst/>
          </a:prstGeom>
        </p:spPr>
      </p:pic>
    </p:spTree>
    <p:extLst>
      <p:ext uri="{BB962C8B-B14F-4D97-AF65-F5344CB8AC3E}">
        <p14:creationId xmlns:p14="http://schemas.microsoft.com/office/powerpoint/2010/main" val="120416389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Shape&#10;&#10;Description automatically generated with medium confidence">
            <a:extLst>
              <a:ext uri="{FF2B5EF4-FFF2-40B4-BE49-F238E27FC236}">
                <a16:creationId xmlns:a16="http://schemas.microsoft.com/office/drawing/2014/main" id="{4AFD92E5-6C90-6B10-CCB2-94629528D941}"/>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3638685" y="1947599"/>
            <a:ext cx="1656761" cy="1580556"/>
          </a:xfrm>
          <a:prstGeom prst="rect">
            <a:avLst/>
          </a:prstGeom>
        </p:spPr>
      </p:pic>
      <p:pic>
        <p:nvPicPr>
          <p:cNvPr id="4" name="Picture 3">
            <a:extLst>
              <a:ext uri="{FF2B5EF4-FFF2-40B4-BE49-F238E27FC236}">
                <a16:creationId xmlns:a16="http://schemas.microsoft.com/office/drawing/2014/main" id="{B7851DC4-398C-BAB0-DDC4-C46C24D1B0F9}"/>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1317693" y="2089858"/>
            <a:ext cx="352959" cy="352959"/>
          </a:xfrm>
          <a:prstGeom prst="rect">
            <a:avLst/>
          </a:prstGeom>
        </p:spPr>
      </p:pic>
      <p:sp>
        <p:nvSpPr>
          <p:cNvPr id="9" name="TextBox 8">
            <a:extLst>
              <a:ext uri="{FF2B5EF4-FFF2-40B4-BE49-F238E27FC236}">
                <a16:creationId xmlns:a16="http://schemas.microsoft.com/office/drawing/2014/main" id="{E23BFE7D-E3DA-BA0F-FAEE-8B2E84FB1CC1}"/>
              </a:ext>
            </a:extLst>
          </p:cNvPr>
          <p:cNvSpPr txBox="1"/>
          <p:nvPr/>
        </p:nvSpPr>
        <p:spPr>
          <a:xfrm>
            <a:off x="314208" y="2517978"/>
            <a:ext cx="2215746" cy="369332"/>
          </a:xfrm>
          <a:prstGeom prst="rect">
            <a:avLst/>
          </a:prstGeom>
          <a:noFill/>
        </p:spPr>
        <p:txBody>
          <a:bodyPr wrap="square" rtlCol="0">
            <a:spAutoFit/>
          </a:bodyPr>
          <a:lstStyle/>
          <a:p>
            <a:pPr>
              <a:defRPr/>
            </a:pPr>
            <a:r>
              <a:rPr lang="en-GB" kern="0" dirty="0">
                <a:solidFill>
                  <a:prstClr val="black"/>
                </a:solidFill>
              </a:rPr>
              <a:t>@WarwickUniLibrary</a:t>
            </a:r>
          </a:p>
        </p:txBody>
      </p:sp>
      <p:sp>
        <p:nvSpPr>
          <p:cNvPr id="10" name="TextBox 9">
            <a:extLst>
              <a:ext uri="{FF2B5EF4-FFF2-40B4-BE49-F238E27FC236}">
                <a16:creationId xmlns:a16="http://schemas.microsoft.com/office/drawing/2014/main" id="{930D52F3-E34D-6329-232C-7C6B953BF03E}"/>
              </a:ext>
            </a:extLst>
          </p:cNvPr>
          <p:cNvSpPr txBox="1"/>
          <p:nvPr/>
        </p:nvSpPr>
        <p:spPr>
          <a:xfrm>
            <a:off x="5114297" y="3458026"/>
            <a:ext cx="2316892" cy="369332"/>
          </a:xfrm>
          <a:prstGeom prst="rect">
            <a:avLst/>
          </a:prstGeom>
          <a:noFill/>
        </p:spPr>
        <p:txBody>
          <a:bodyPr wrap="square" rtlCol="0">
            <a:spAutoFit/>
          </a:bodyPr>
          <a:lstStyle/>
          <a:p>
            <a:pPr>
              <a:defRPr/>
            </a:pPr>
            <a:r>
              <a:rPr lang="en-GB" kern="0" dirty="0">
                <a:solidFill>
                  <a:prstClr val="black"/>
                </a:solidFill>
              </a:rPr>
              <a:t>@WarwickLibrary</a:t>
            </a:r>
          </a:p>
        </p:txBody>
      </p:sp>
      <p:sp>
        <p:nvSpPr>
          <p:cNvPr id="11" name="TextBox 10">
            <a:extLst>
              <a:ext uri="{FF2B5EF4-FFF2-40B4-BE49-F238E27FC236}">
                <a16:creationId xmlns:a16="http://schemas.microsoft.com/office/drawing/2014/main" id="{61A82789-76F4-AA6B-0E69-51C359946B42}"/>
              </a:ext>
            </a:extLst>
          </p:cNvPr>
          <p:cNvSpPr txBox="1"/>
          <p:nvPr/>
        </p:nvSpPr>
        <p:spPr>
          <a:xfrm>
            <a:off x="1857176" y="3499903"/>
            <a:ext cx="1947505" cy="369332"/>
          </a:xfrm>
          <a:prstGeom prst="rect">
            <a:avLst/>
          </a:prstGeom>
          <a:noFill/>
        </p:spPr>
        <p:txBody>
          <a:bodyPr wrap="square">
            <a:spAutoFit/>
          </a:bodyPr>
          <a:lstStyle/>
          <a:p>
            <a:pPr>
              <a:defRPr/>
            </a:pPr>
            <a:r>
              <a:rPr lang="en-GB" kern="0" dirty="0">
                <a:solidFill>
                  <a:prstClr val="black"/>
                </a:solidFill>
              </a:rPr>
              <a:t>@WarwickLibrary</a:t>
            </a:r>
          </a:p>
        </p:txBody>
      </p:sp>
      <p:pic>
        <p:nvPicPr>
          <p:cNvPr id="12" name="Picture 2" descr="Instagram logo and symbol, meaning, history, PNG">
            <a:extLst>
              <a:ext uri="{FF2B5EF4-FFF2-40B4-BE49-F238E27FC236}">
                <a16:creationId xmlns:a16="http://schemas.microsoft.com/office/drawing/2014/main" id="{AD9FB23C-54A3-94EB-0C33-FE1EEAFDF9DA}"/>
              </a:ext>
            </a:extLst>
          </p:cNvPr>
          <p:cNvPicPr>
            <a:picLocks noChangeAspect="1" noChangeArrowheads="1"/>
          </p:cNvPicPr>
          <p:nvPr/>
        </p:nvPicPr>
        <p:blipFill>
          <a:blip r:embed="rId5" cstate="print">
            <a:extLst>
              <a:ext uri="{28A0092B-C50C-407E-A947-70E740481C1C}">
                <a14:useLocalDpi xmlns:a14="http://schemas.microsoft.com/office/drawing/2010/main"/>
              </a:ext>
            </a:extLst>
          </a:blip>
          <a:srcRect/>
          <a:stretch>
            <a:fillRect/>
          </a:stretch>
        </p:blipFill>
        <p:spPr bwMode="auto">
          <a:xfrm>
            <a:off x="2607936" y="3076509"/>
            <a:ext cx="418854" cy="418854"/>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Twitter X Logo PNG Vector">
            <a:extLst>
              <a:ext uri="{FF2B5EF4-FFF2-40B4-BE49-F238E27FC236}">
                <a16:creationId xmlns:a16="http://schemas.microsoft.com/office/drawing/2014/main" id="{BBC8D67C-33F5-C1F0-BF94-717A2D8BBA07}"/>
              </a:ext>
            </a:extLst>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5896824" y="3170945"/>
            <a:ext cx="324418" cy="324418"/>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a:extLst>
              <a:ext uri="{FF2B5EF4-FFF2-40B4-BE49-F238E27FC236}">
                <a16:creationId xmlns:a16="http://schemas.microsoft.com/office/drawing/2014/main" id="{02E7ED35-A44C-AAF1-415A-6B4803F5616E}"/>
              </a:ext>
            </a:extLst>
          </p:cNvPr>
          <p:cNvSpPr txBox="1"/>
          <p:nvPr/>
        </p:nvSpPr>
        <p:spPr>
          <a:xfrm>
            <a:off x="5996941" y="2578487"/>
            <a:ext cx="3109836" cy="369332"/>
          </a:xfrm>
          <a:prstGeom prst="rect">
            <a:avLst/>
          </a:prstGeom>
          <a:noFill/>
        </p:spPr>
        <p:txBody>
          <a:bodyPr wrap="square">
            <a:spAutoFit/>
          </a:bodyPr>
          <a:lstStyle/>
          <a:p>
            <a:pPr>
              <a:defRPr/>
            </a:pPr>
            <a:r>
              <a:rPr lang="en-GB" kern="0" dirty="0">
                <a:solidFill>
                  <a:prstClr val="black"/>
                </a:solidFill>
              </a:rPr>
              <a:t>lib-community@warwick.ac.uk</a:t>
            </a:r>
          </a:p>
        </p:txBody>
      </p:sp>
      <p:pic>
        <p:nvPicPr>
          <p:cNvPr id="7" name="Graphic 6" descr="Envelope with solid fill">
            <a:extLst>
              <a:ext uri="{FF2B5EF4-FFF2-40B4-BE49-F238E27FC236}">
                <a16:creationId xmlns:a16="http://schemas.microsoft.com/office/drawing/2014/main" id="{04C2F96E-EBC4-4E66-1446-AFC257FEE8A5}"/>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7431189" y="2038615"/>
            <a:ext cx="566856" cy="566856"/>
          </a:xfrm>
          <a:prstGeom prst="rect">
            <a:avLst/>
          </a:prstGeom>
        </p:spPr>
      </p:pic>
      <p:sp>
        <p:nvSpPr>
          <p:cNvPr id="13" name="Text Placeholder 5">
            <a:extLst>
              <a:ext uri="{FF2B5EF4-FFF2-40B4-BE49-F238E27FC236}">
                <a16:creationId xmlns:a16="http://schemas.microsoft.com/office/drawing/2014/main" id="{95443EFE-15D6-39FE-B540-257D701CADE3}"/>
              </a:ext>
            </a:extLst>
          </p:cNvPr>
          <p:cNvSpPr txBox="1">
            <a:spLocks/>
          </p:cNvSpPr>
          <p:nvPr/>
        </p:nvSpPr>
        <p:spPr>
          <a:xfrm>
            <a:off x="2301962" y="72919"/>
            <a:ext cx="4540076" cy="380867"/>
          </a:xfrm>
          <a:prstGeom prst="rect">
            <a:avLst/>
          </a:prstGeom>
        </p:spPr>
        <p:txBody>
          <a:bodyPr/>
          <a:lstStyle>
            <a:lvl1pPr marL="0" indent="0" algn="l" defTabSz="685800" rtl="0" eaLnBrk="1" latinLnBrk="0" hangingPunct="1">
              <a:lnSpc>
                <a:spcPct val="90000"/>
              </a:lnSpc>
              <a:spcBef>
                <a:spcPts val="750"/>
              </a:spcBef>
              <a:buFontTx/>
              <a:buNone/>
              <a:defRPr sz="2000" b="1" i="0" kern="1200" baseline="0">
                <a:solidFill>
                  <a:srgbClr val="511C6C"/>
                </a:solidFill>
                <a:latin typeface="+mn-lt"/>
                <a:ea typeface="Avenir Next Demi Bold" charset="0"/>
                <a:cs typeface="Avenir Next Demi Bold" charset="0"/>
              </a:defRPr>
            </a:lvl1pPr>
            <a:lvl2pPr marL="514350" indent="-171450" algn="l" defTabSz="685800" rtl="0" eaLnBrk="1" latinLnBrk="0" hangingPunct="1">
              <a:lnSpc>
                <a:spcPct val="90000"/>
              </a:lnSpc>
              <a:spcBef>
                <a:spcPts val="375"/>
              </a:spcBef>
              <a:buFont typeface="Arial" panose="020B0604020202020204" pitchFamily="34" charset="0"/>
              <a:buChar char="•"/>
              <a:defRPr sz="1800" b="1" i="0" kern="1200">
                <a:solidFill>
                  <a:schemeClr val="tx1"/>
                </a:solidFill>
                <a:latin typeface="Avenir Next Demi Bold" charset="0"/>
                <a:ea typeface="Avenir Next Demi Bold" charset="0"/>
                <a:cs typeface="Avenir Next Demi Bold" charset="0"/>
              </a:defRPr>
            </a:lvl2pPr>
            <a:lvl3pPr marL="857250" indent="-171450" algn="l" defTabSz="685800" rtl="0" eaLnBrk="1" latinLnBrk="0" hangingPunct="1">
              <a:lnSpc>
                <a:spcPct val="90000"/>
              </a:lnSpc>
              <a:spcBef>
                <a:spcPts val="375"/>
              </a:spcBef>
              <a:buFont typeface="Arial" panose="020B0604020202020204" pitchFamily="34" charset="0"/>
              <a:buChar char="•"/>
              <a:defRPr sz="1500" b="1" i="0" kern="1200">
                <a:solidFill>
                  <a:schemeClr val="tx1"/>
                </a:solidFill>
                <a:latin typeface="Avenir Next Demi Bold" charset="0"/>
                <a:ea typeface="Avenir Next Demi Bold" charset="0"/>
                <a:cs typeface="Avenir Next Demi Bold" charset="0"/>
              </a:defRPr>
            </a:lvl3pPr>
            <a:lvl4pPr marL="1200150" indent="-171450" algn="l" defTabSz="685800" rtl="0" eaLnBrk="1" latinLnBrk="0" hangingPunct="1">
              <a:lnSpc>
                <a:spcPct val="90000"/>
              </a:lnSpc>
              <a:spcBef>
                <a:spcPts val="375"/>
              </a:spcBef>
              <a:buFont typeface="Arial" panose="020B0604020202020204" pitchFamily="34" charset="0"/>
              <a:buChar char="•"/>
              <a:defRPr sz="1350" b="1" i="0" kern="1200">
                <a:solidFill>
                  <a:schemeClr val="tx1"/>
                </a:solidFill>
                <a:latin typeface="Avenir Next Demi Bold" charset="0"/>
                <a:ea typeface="Avenir Next Demi Bold" charset="0"/>
                <a:cs typeface="Avenir Next Demi Bold" charset="0"/>
              </a:defRPr>
            </a:lvl4pPr>
            <a:lvl5pPr marL="1543050" indent="-171450" algn="l" defTabSz="685800" rtl="0" eaLnBrk="1" latinLnBrk="0" hangingPunct="1">
              <a:lnSpc>
                <a:spcPct val="90000"/>
              </a:lnSpc>
              <a:spcBef>
                <a:spcPts val="375"/>
              </a:spcBef>
              <a:buFont typeface="Arial" panose="020B0604020202020204" pitchFamily="34" charset="0"/>
              <a:buChar char="•"/>
              <a:defRPr sz="1350" b="1" i="0" kern="1200">
                <a:solidFill>
                  <a:schemeClr val="tx1"/>
                </a:solidFill>
                <a:latin typeface="Avenir Next Demi Bold" charset="0"/>
                <a:ea typeface="Avenir Next Demi Bold" charset="0"/>
                <a:cs typeface="Avenir Next Demi Bold" charset="0"/>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en-US" sz="3200" dirty="0"/>
              <a:t>Library Student Partners</a:t>
            </a:r>
          </a:p>
        </p:txBody>
      </p:sp>
      <p:sp>
        <p:nvSpPr>
          <p:cNvPr id="14" name="Text Placeholder 6">
            <a:extLst>
              <a:ext uri="{FF2B5EF4-FFF2-40B4-BE49-F238E27FC236}">
                <a16:creationId xmlns:a16="http://schemas.microsoft.com/office/drawing/2014/main" id="{B0F94D9A-3C7E-6734-21B6-A4C145EBBBA1}"/>
              </a:ext>
            </a:extLst>
          </p:cNvPr>
          <p:cNvSpPr txBox="1">
            <a:spLocks/>
          </p:cNvSpPr>
          <p:nvPr/>
        </p:nvSpPr>
        <p:spPr>
          <a:xfrm>
            <a:off x="0" y="485503"/>
            <a:ext cx="9210836" cy="935565"/>
          </a:xfrm>
          <a:prstGeom prst="rect">
            <a:avLst/>
          </a:prstGeom>
        </p:spPr>
        <p:txBody>
          <a:bodyPr/>
          <a:lstStyle>
            <a:lvl1pPr marL="0" indent="0" algn="l" defTabSz="685800" rtl="0" eaLnBrk="1" latinLnBrk="0" hangingPunct="1">
              <a:lnSpc>
                <a:spcPct val="110000"/>
              </a:lnSpc>
              <a:spcBef>
                <a:spcPts val="750"/>
              </a:spcBef>
              <a:buFontTx/>
              <a:buNone/>
              <a:defRPr sz="1200" b="0" i="0" kern="1200" baseline="0">
                <a:solidFill>
                  <a:schemeClr val="tx1"/>
                </a:solidFill>
                <a:latin typeface="+mn-lt"/>
                <a:ea typeface="Avenir Next" charset="0"/>
                <a:cs typeface="Avenir Next" charset="0"/>
              </a:defRPr>
            </a:lvl1pPr>
            <a:lvl2pPr marL="514350" indent="-171450" algn="l" defTabSz="685800" rtl="0" eaLnBrk="1" latinLnBrk="0" hangingPunct="1">
              <a:lnSpc>
                <a:spcPct val="90000"/>
              </a:lnSpc>
              <a:spcBef>
                <a:spcPts val="375"/>
              </a:spcBef>
              <a:buFont typeface="Arial" panose="020B0604020202020204" pitchFamily="34" charset="0"/>
              <a:buChar char="•"/>
              <a:defRPr sz="1800" b="1" i="0" kern="1200">
                <a:solidFill>
                  <a:schemeClr val="tx1"/>
                </a:solidFill>
                <a:latin typeface="Avenir Next Demi Bold" charset="0"/>
                <a:ea typeface="Avenir Next Demi Bold" charset="0"/>
                <a:cs typeface="Avenir Next Demi Bold" charset="0"/>
              </a:defRPr>
            </a:lvl2pPr>
            <a:lvl3pPr marL="857250" indent="-171450" algn="l" defTabSz="685800" rtl="0" eaLnBrk="1" latinLnBrk="0" hangingPunct="1">
              <a:lnSpc>
                <a:spcPct val="90000"/>
              </a:lnSpc>
              <a:spcBef>
                <a:spcPts val="375"/>
              </a:spcBef>
              <a:buFont typeface="Arial" panose="020B0604020202020204" pitchFamily="34" charset="0"/>
              <a:buChar char="•"/>
              <a:defRPr sz="1500" b="1" i="0" kern="1200">
                <a:solidFill>
                  <a:schemeClr val="tx1"/>
                </a:solidFill>
                <a:latin typeface="Avenir Next Demi Bold" charset="0"/>
                <a:ea typeface="Avenir Next Demi Bold" charset="0"/>
                <a:cs typeface="Avenir Next Demi Bold" charset="0"/>
              </a:defRPr>
            </a:lvl3pPr>
            <a:lvl4pPr marL="1200150" indent="-171450" algn="l" defTabSz="685800" rtl="0" eaLnBrk="1" latinLnBrk="0" hangingPunct="1">
              <a:lnSpc>
                <a:spcPct val="90000"/>
              </a:lnSpc>
              <a:spcBef>
                <a:spcPts val="375"/>
              </a:spcBef>
              <a:buFont typeface="Arial" panose="020B0604020202020204" pitchFamily="34" charset="0"/>
              <a:buChar char="•"/>
              <a:defRPr sz="1350" b="1" i="0" kern="1200">
                <a:solidFill>
                  <a:schemeClr val="tx1"/>
                </a:solidFill>
                <a:latin typeface="Avenir Next Demi Bold" charset="0"/>
                <a:ea typeface="Avenir Next Demi Bold" charset="0"/>
                <a:cs typeface="Avenir Next Demi Bold" charset="0"/>
              </a:defRPr>
            </a:lvl4pPr>
            <a:lvl5pPr marL="1543050" indent="-171450" algn="l" defTabSz="685800" rtl="0" eaLnBrk="1" latinLnBrk="0" hangingPunct="1">
              <a:lnSpc>
                <a:spcPct val="90000"/>
              </a:lnSpc>
              <a:spcBef>
                <a:spcPts val="375"/>
              </a:spcBef>
              <a:buFont typeface="Arial" panose="020B0604020202020204" pitchFamily="34" charset="0"/>
              <a:buChar char="•"/>
              <a:defRPr sz="1350" b="1" i="0" kern="1200">
                <a:solidFill>
                  <a:schemeClr val="tx1"/>
                </a:solidFill>
                <a:latin typeface="Avenir Next Demi Bold" charset="0"/>
                <a:ea typeface="Avenir Next Demi Bold" charset="0"/>
                <a:cs typeface="Avenir Next Demi Bold" charset="0"/>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lgn="ctr">
              <a:lnSpc>
                <a:spcPct val="100000"/>
              </a:lnSpc>
              <a:spcBef>
                <a:spcPts val="0"/>
              </a:spcBef>
            </a:pPr>
            <a:r>
              <a:rPr lang="en-US" sz="1800" dirty="0"/>
              <a:t>Helping us with our events and to help us improve the Library, are our Library Student Partners. </a:t>
            </a:r>
          </a:p>
          <a:p>
            <a:pPr algn="ctr">
              <a:lnSpc>
                <a:spcPct val="100000"/>
              </a:lnSpc>
              <a:spcBef>
                <a:spcPts val="0"/>
              </a:spcBef>
            </a:pPr>
            <a:r>
              <a:rPr lang="en-US" sz="1800" dirty="0"/>
              <a:t>These peers are also here to help connect with you and support you during your time at the University, so </a:t>
            </a:r>
            <a:r>
              <a:rPr lang="en-GB" sz="1800" dirty="0">
                <a:latin typeface="Calibri" panose="020F0502020204030204" pitchFamily="34" charset="0"/>
              </a:rPr>
              <a:t>if you</a:t>
            </a:r>
            <a:r>
              <a:rPr lang="en-GB" sz="1800" dirty="0">
                <a:latin typeface="Calibri" panose="020F0502020204030204" pitchFamily="34" charset="0"/>
                <a:ea typeface="Calibri" panose="020F0502020204030204" pitchFamily="34" charset="0"/>
              </a:rPr>
              <a:t> need help or have any suggestions for making the library a better place, talk to them</a:t>
            </a:r>
            <a:r>
              <a:rPr lang="en-US" sz="1800" dirty="0">
                <a:latin typeface="Calibri" panose="020F0502020204030204" pitchFamily="34" charset="0"/>
                <a:ea typeface="Calibri" panose="020F0502020204030204" pitchFamily="34" charset="0"/>
              </a:rPr>
              <a:t>.</a:t>
            </a:r>
          </a:p>
          <a:p>
            <a:pPr algn="ctr">
              <a:lnSpc>
                <a:spcPct val="100000"/>
              </a:lnSpc>
              <a:spcBef>
                <a:spcPts val="0"/>
              </a:spcBef>
            </a:pPr>
            <a:r>
              <a:rPr lang="en-US" sz="1800" dirty="0">
                <a:latin typeface="Calibri" panose="020F0502020204030204" pitchFamily="34" charset="0"/>
              </a:rPr>
              <a:t>You can also connect with us on Social Media or by emailing us.</a:t>
            </a:r>
            <a:endParaRPr lang="en-US" sz="1800" dirty="0"/>
          </a:p>
        </p:txBody>
      </p:sp>
    </p:spTree>
    <p:extLst>
      <p:ext uri="{BB962C8B-B14F-4D97-AF65-F5344CB8AC3E}">
        <p14:creationId xmlns:p14="http://schemas.microsoft.com/office/powerpoint/2010/main" val="161663120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245A06C8-75A5-633E-40DF-E9C44AB3011A}"/>
              </a:ext>
            </a:extLst>
          </p:cNvPr>
          <p:cNvPicPr>
            <a:picLocks noChangeAspect="1"/>
          </p:cNvPicPr>
          <p:nvPr/>
        </p:nvPicPr>
        <p:blipFill rotWithShape="1">
          <a:blip r:embed="rId2">
            <a:alphaModFix amt="8000"/>
          </a:blip>
          <a:srcRect t="30667"/>
          <a:stretch/>
        </p:blipFill>
        <p:spPr>
          <a:xfrm>
            <a:off x="0" y="212725"/>
            <a:ext cx="9117072" cy="4751313"/>
          </a:xfrm>
          <a:prstGeom prst="rect">
            <a:avLst/>
          </a:prstGeom>
        </p:spPr>
      </p:pic>
      <p:sp>
        <p:nvSpPr>
          <p:cNvPr id="12" name="object 2">
            <a:extLst>
              <a:ext uri="{FF2B5EF4-FFF2-40B4-BE49-F238E27FC236}">
                <a16:creationId xmlns:a16="http://schemas.microsoft.com/office/drawing/2014/main" id="{2F68C0B8-46CF-8FEC-19B9-7645777FD08D}"/>
              </a:ext>
            </a:extLst>
          </p:cNvPr>
          <p:cNvSpPr/>
          <p:nvPr/>
        </p:nvSpPr>
        <p:spPr>
          <a:xfrm>
            <a:off x="4800603" y="-200289"/>
            <a:ext cx="4457153" cy="1677952"/>
          </a:xfrm>
          <a:custGeom>
            <a:avLst/>
            <a:gdLst/>
            <a:ahLst/>
            <a:cxnLst/>
            <a:rect l="l" t="t" r="r" b="b"/>
            <a:pathLst>
              <a:path w="5643880" h="2124710">
                <a:moveTo>
                  <a:pt x="5643384" y="0"/>
                </a:moveTo>
                <a:lnTo>
                  <a:pt x="0" y="0"/>
                </a:lnTo>
                <a:lnTo>
                  <a:pt x="4831943" y="2124151"/>
                </a:lnTo>
                <a:lnTo>
                  <a:pt x="5643384" y="1113167"/>
                </a:lnTo>
                <a:lnTo>
                  <a:pt x="5643384" y="0"/>
                </a:lnTo>
                <a:close/>
              </a:path>
            </a:pathLst>
          </a:custGeom>
          <a:solidFill>
            <a:srgbClr val="511B6C"/>
          </a:solidFill>
        </p:spPr>
        <p:txBody>
          <a:bodyPr wrap="square" lIns="0" tIns="0" rIns="0" bIns="0" rtlCol="0"/>
          <a:lstStyle/>
          <a:p>
            <a:endParaRPr>
              <a:solidFill>
                <a:srgbClr val="511B6C"/>
              </a:solidFill>
            </a:endParaRPr>
          </a:p>
        </p:txBody>
      </p:sp>
      <p:pic>
        <p:nvPicPr>
          <p:cNvPr id="13" name="Picture 12" descr="A black and white logo&#10;&#10;Description automatically generated">
            <a:extLst>
              <a:ext uri="{FF2B5EF4-FFF2-40B4-BE49-F238E27FC236}">
                <a16:creationId xmlns:a16="http://schemas.microsoft.com/office/drawing/2014/main" id="{4F54443E-57A0-7760-315B-BE6F92011CE4}"/>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b="27778"/>
          <a:stretch/>
        </p:blipFill>
        <p:spPr>
          <a:xfrm>
            <a:off x="7768133" y="212725"/>
            <a:ext cx="1083196" cy="782308"/>
          </a:xfrm>
          <a:prstGeom prst="rect">
            <a:avLst/>
          </a:prstGeom>
        </p:spPr>
      </p:pic>
      <p:sp>
        <p:nvSpPr>
          <p:cNvPr id="2" name="Content Placeholder 5">
            <a:extLst>
              <a:ext uri="{FF2B5EF4-FFF2-40B4-BE49-F238E27FC236}">
                <a16:creationId xmlns:a16="http://schemas.microsoft.com/office/drawing/2014/main" id="{CCAD01A7-AB39-0BB4-9D94-DF0DC0EEEBCD}"/>
              </a:ext>
            </a:extLst>
          </p:cNvPr>
          <p:cNvSpPr>
            <a:spLocks noGrp="1"/>
          </p:cNvSpPr>
          <p:nvPr/>
        </p:nvSpPr>
        <p:spPr>
          <a:xfrm>
            <a:off x="524608" y="1812925"/>
            <a:ext cx="7933592" cy="2209800"/>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20000"/>
              </a:lnSpc>
            </a:pPr>
            <a:r>
              <a:rPr lang="en-GB" sz="2000" b="1" dirty="0">
                <a:solidFill>
                  <a:srgbClr val="511B6C"/>
                </a:solidFill>
              </a:rPr>
              <a:t>Talis Aspire </a:t>
            </a:r>
            <a:r>
              <a:rPr lang="en-GB" sz="2000" dirty="0"/>
              <a:t>is the university’s electronic reading list system</a:t>
            </a:r>
          </a:p>
          <a:p>
            <a:pPr>
              <a:lnSpc>
                <a:spcPct val="120000"/>
              </a:lnSpc>
            </a:pPr>
            <a:r>
              <a:rPr lang="en-GB" sz="2000" dirty="0"/>
              <a:t>Access your reading lists from Moodle or the library website</a:t>
            </a:r>
          </a:p>
          <a:p>
            <a:pPr>
              <a:lnSpc>
                <a:spcPct val="120000"/>
              </a:lnSpc>
            </a:pPr>
            <a:r>
              <a:rPr lang="en-GB" sz="2000" dirty="0"/>
              <a:t>Find essential, recommended and further reading</a:t>
            </a:r>
          </a:p>
          <a:p>
            <a:pPr>
              <a:lnSpc>
                <a:spcPct val="120000"/>
              </a:lnSpc>
            </a:pPr>
            <a:r>
              <a:rPr lang="en-GB" sz="2000" dirty="0"/>
              <a:t>Link to digital and print library resources</a:t>
            </a:r>
          </a:p>
          <a:p>
            <a:pPr marL="0" indent="0">
              <a:buNone/>
            </a:pPr>
            <a:endParaRPr lang="en-GB" sz="2000" dirty="0"/>
          </a:p>
          <a:p>
            <a:pPr marL="0" indent="0">
              <a:buNone/>
            </a:pPr>
            <a:endParaRPr lang="en-GB" dirty="0"/>
          </a:p>
        </p:txBody>
      </p:sp>
      <p:sp>
        <p:nvSpPr>
          <p:cNvPr id="11" name="object 3">
            <a:extLst>
              <a:ext uri="{FF2B5EF4-FFF2-40B4-BE49-F238E27FC236}">
                <a16:creationId xmlns:a16="http://schemas.microsoft.com/office/drawing/2014/main" id="{B7314D8E-83A3-7992-9500-EA0860DF9C38}"/>
              </a:ext>
            </a:extLst>
          </p:cNvPr>
          <p:cNvSpPr txBox="1">
            <a:spLocks noGrp="1"/>
          </p:cNvSpPr>
          <p:nvPr>
            <p:ph type="title"/>
          </p:nvPr>
        </p:nvSpPr>
        <p:spPr>
          <a:xfrm>
            <a:off x="609600" y="371306"/>
            <a:ext cx="6285168" cy="557845"/>
          </a:xfrm>
          <a:prstGeom prst="rect">
            <a:avLst/>
          </a:prstGeom>
        </p:spPr>
        <p:txBody>
          <a:bodyPr vert="horz" wrap="square" lIns="0" tIns="11430" rIns="0" bIns="0" rtlCol="0">
            <a:spAutoFit/>
          </a:bodyPr>
          <a:lstStyle/>
          <a:p>
            <a:pPr marL="12700" marR="5080">
              <a:lnSpc>
                <a:spcPct val="100000"/>
              </a:lnSpc>
              <a:spcBef>
                <a:spcPts val="90"/>
              </a:spcBef>
            </a:pPr>
            <a:r>
              <a:rPr lang="en-GB" spc="-50" dirty="0">
                <a:solidFill>
                  <a:srgbClr val="511B6C"/>
                </a:solidFill>
                <a:latin typeface="+mn-lt"/>
              </a:rPr>
              <a:t>Reading list</a:t>
            </a:r>
            <a:endParaRPr spc="-45" dirty="0">
              <a:solidFill>
                <a:srgbClr val="511B6C"/>
              </a:solidFill>
              <a:latin typeface="+mn-lt"/>
            </a:endParaRPr>
          </a:p>
        </p:txBody>
      </p:sp>
      <p:sp>
        <p:nvSpPr>
          <p:cNvPr id="4" name="TextBox 3">
            <a:extLst>
              <a:ext uri="{FF2B5EF4-FFF2-40B4-BE49-F238E27FC236}">
                <a16:creationId xmlns:a16="http://schemas.microsoft.com/office/drawing/2014/main" id="{337D6434-DC80-2AD4-29B9-2077C557D34E}"/>
              </a:ext>
            </a:extLst>
          </p:cNvPr>
          <p:cNvSpPr txBox="1"/>
          <p:nvPr/>
        </p:nvSpPr>
        <p:spPr>
          <a:xfrm>
            <a:off x="533400" y="941797"/>
            <a:ext cx="4629150" cy="523220"/>
          </a:xfrm>
          <a:prstGeom prst="rect">
            <a:avLst/>
          </a:prstGeom>
          <a:noFill/>
        </p:spPr>
        <p:txBody>
          <a:bodyPr wrap="square">
            <a:spAutoFit/>
          </a:bodyPr>
          <a:lstStyle/>
          <a:p>
            <a:r>
              <a:rPr lang="en-GB" sz="2800" dirty="0">
                <a:solidFill>
                  <a:srgbClr val="511B6C"/>
                </a:solidFill>
                <a:hlinkClick r:id="rId4">
                  <a:extLst>
                    <a:ext uri="{A12FA001-AC4F-418D-AE19-62706E023703}">
                      <ahyp:hlinkClr xmlns:ahyp="http://schemas.microsoft.com/office/drawing/2018/hyperlinkcolor" val="tx"/>
                    </a:ext>
                  </a:extLst>
                </a:hlinkClick>
              </a:rPr>
              <a:t>warwick.rl.talis.com/</a:t>
            </a:r>
            <a:r>
              <a:rPr lang="en-GB" sz="2800" dirty="0">
                <a:solidFill>
                  <a:srgbClr val="511B6C"/>
                </a:solidFill>
              </a:rPr>
              <a:t> </a:t>
            </a:r>
          </a:p>
        </p:txBody>
      </p:sp>
    </p:spTree>
    <p:extLst>
      <p:ext uri="{BB962C8B-B14F-4D97-AF65-F5344CB8AC3E}">
        <p14:creationId xmlns:p14="http://schemas.microsoft.com/office/powerpoint/2010/main" val="391285663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F3875D16-0FB3-AA1B-A5CE-A5E9FF865515}"/>
              </a:ext>
            </a:extLst>
          </p:cNvPr>
          <p:cNvPicPr>
            <a:picLocks noChangeAspect="1"/>
          </p:cNvPicPr>
          <p:nvPr/>
        </p:nvPicPr>
        <p:blipFill>
          <a:blip r:embed="rId2">
            <a:alphaModFix amt="5000"/>
          </a:blip>
          <a:stretch>
            <a:fillRect/>
          </a:stretch>
        </p:blipFill>
        <p:spPr>
          <a:xfrm>
            <a:off x="213852" y="0"/>
            <a:ext cx="8733136" cy="5149850"/>
          </a:xfrm>
          <a:prstGeom prst="rect">
            <a:avLst/>
          </a:prstGeom>
        </p:spPr>
      </p:pic>
      <p:sp>
        <p:nvSpPr>
          <p:cNvPr id="12" name="object 2">
            <a:extLst>
              <a:ext uri="{FF2B5EF4-FFF2-40B4-BE49-F238E27FC236}">
                <a16:creationId xmlns:a16="http://schemas.microsoft.com/office/drawing/2014/main" id="{2F68C0B8-46CF-8FEC-19B9-7645777FD08D}"/>
              </a:ext>
            </a:extLst>
          </p:cNvPr>
          <p:cNvSpPr/>
          <p:nvPr/>
        </p:nvSpPr>
        <p:spPr>
          <a:xfrm>
            <a:off x="4800603" y="-200289"/>
            <a:ext cx="4457153" cy="1677952"/>
          </a:xfrm>
          <a:custGeom>
            <a:avLst/>
            <a:gdLst/>
            <a:ahLst/>
            <a:cxnLst/>
            <a:rect l="l" t="t" r="r" b="b"/>
            <a:pathLst>
              <a:path w="5643880" h="2124710">
                <a:moveTo>
                  <a:pt x="5643384" y="0"/>
                </a:moveTo>
                <a:lnTo>
                  <a:pt x="0" y="0"/>
                </a:lnTo>
                <a:lnTo>
                  <a:pt x="4831943" y="2124151"/>
                </a:lnTo>
                <a:lnTo>
                  <a:pt x="5643384" y="1113167"/>
                </a:lnTo>
                <a:lnTo>
                  <a:pt x="5643384" y="0"/>
                </a:lnTo>
                <a:close/>
              </a:path>
            </a:pathLst>
          </a:custGeom>
          <a:solidFill>
            <a:srgbClr val="511B6C"/>
          </a:solidFill>
        </p:spPr>
        <p:txBody>
          <a:bodyPr wrap="square" lIns="0" tIns="0" rIns="0" bIns="0" rtlCol="0"/>
          <a:lstStyle/>
          <a:p>
            <a:endParaRPr>
              <a:solidFill>
                <a:srgbClr val="511B6C"/>
              </a:solidFill>
            </a:endParaRPr>
          </a:p>
        </p:txBody>
      </p:sp>
      <p:pic>
        <p:nvPicPr>
          <p:cNvPr id="13" name="Picture 12" descr="A black and white logo&#10;&#10;Description automatically generated">
            <a:extLst>
              <a:ext uri="{FF2B5EF4-FFF2-40B4-BE49-F238E27FC236}">
                <a16:creationId xmlns:a16="http://schemas.microsoft.com/office/drawing/2014/main" id="{4F54443E-57A0-7760-315B-BE6F92011CE4}"/>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b="27778"/>
          <a:stretch/>
        </p:blipFill>
        <p:spPr>
          <a:xfrm>
            <a:off x="7768133" y="212725"/>
            <a:ext cx="1083196" cy="782308"/>
          </a:xfrm>
          <a:prstGeom prst="rect">
            <a:avLst/>
          </a:prstGeom>
        </p:spPr>
      </p:pic>
      <p:sp>
        <p:nvSpPr>
          <p:cNvPr id="2" name="Content Placeholder 5">
            <a:extLst>
              <a:ext uri="{FF2B5EF4-FFF2-40B4-BE49-F238E27FC236}">
                <a16:creationId xmlns:a16="http://schemas.microsoft.com/office/drawing/2014/main" id="{CCAD01A7-AB39-0BB4-9D94-DF0DC0EEEBCD}"/>
              </a:ext>
            </a:extLst>
          </p:cNvPr>
          <p:cNvSpPr>
            <a:spLocks noGrp="1"/>
          </p:cNvSpPr>
          <p:nvPr/>
        </p:nvSpPr>
        <p:spPr>
          <a:xfrm>
            <a:off x="609600" y="2846373"/>
            <a:ext cx="7924800" cy="2090752"/>
          </a:xfrm>
          <a:prstGeom prst="rect">
            <a:avLst/>
          </a:prstGeom>
        </p:spPr>
        <p:txBody>
          <a:bodyPr vert="horz" lIns="91440" tIns="45720" rIns="91440" bIns="45720" rtlCol="0">
            <a:normAutofit fontScale="250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20000"/>
              </a:lnSpc>
            </a:pPr>
            <a:r>
              <a:rPr lang="en-GB" sz="8000" b="1" dirty="0">
                <a:solidFill>
                  <a:srgbClr val="511B6C"/>
                </a:solidFill>
              </a:rPr>
              <a:t>Library Search </a:t>
            </a:r>
            <a:r>
              <a:rPr lang="en-GB" sz="8000" dirty="0"/>
              <a:t>is the library’s search engine or discovery service</a:t>
            </a:r>
          </a:p>
          <a:p>
            <a:pPr>
              <a:lnSpc>
                <a:spcPct val="120000"/>
              </a:lnSpc>
            </a:pPr>
            <a:r>
              <a:rPr lang="en-GB" sz="8000" dirty="0"/>
              <a:t>Find books/chapters, journals/articles, databases and more</a:t>
            </a:r>
          </a:p>
          <a:p>
            <a:pPr>
              <a:lnSpc>
                <a:spcPct val="120000"/>
              </a:lnSpc>
            </a:pPr>
            <a:r>
              <a:rPr lang="en-GB" sz="8000" dirty="0"/>
              <a:t>Access </a:t>
            </a:r>
            <a:r>
              <a:rPr lang="en-GB" sz="8000" b="1" dirty="0">
                <a:solidFill>
                  <a:srgbClr val="511B6C"/>
                </a:solidFill>
              </a:rPr>
              <a:t>library account</a:t>
            </a:r>
            <a:r>
              <a:rPr lang="en-GB" sz="8000" dirty="0"/>
              <a:t>: view and renew items on-loan</a:t>
            </a:r>
          </a:p>
          <a:p>
            <a:pPr>
              <a:lnSpc>
                <a:spcPct val="120000"/>
              </a:lnSpc>
            </a:pPr>
            <a:r>
              <a:rPr lang="en-GB" sz="8000" b="1" dirty="0">
                <a:solidFill>
                  <a:srgbClr val="511B6C"/>
                </a:solidFill>
              </a:rPr>
              <a:t>Recall &amp; reserve </a:t>
            </a:r>
            <a:r>
              <a:rPr lang="en-GB" sz="8000" dirty="0"/>
              <a:t>on-loan items and request </a:t>
            </a:r>
            <a:r>
              <a:rPr lang="en-GB" sz="8000" b="1" dirty="0">
                <a:solidFill>
                  <a:srgbClr val="511B6C"/>
                </a:solidFill>
              </a:rPr>
              <a:t>click &amp; collect</a:t>
            </a:r>
          </a:p>
          <a:p>
            <a:pPr marL="0" indent="0">
              <a:buNone/>
            </a:pPr>
            <a:endParaRPr lang="en-GB" sz="2000" dirty="0"/>
          </a:p>
          <a:p>
            <a:pPr marL="0" indent="0">
              <a:buNone/>
            </a:pPr>
            <a:endParaRPr lang="en-GB" dirty="0"/>
          </a:p>
        </p:txBody>
      </p:sp>
      <p:sp>
        <p:nvSpPr>
          <p:cNvPr id="11" name="object 3">
            <a:extLst>
              <a:ext uri="{FF2B5EF4-FFF2-40B4-BE49-F238E27FC236}">
                <a16:creationId xmlns:a16="http://schemas.microsoft.com/office/drawing/2014/main" id="{B7314D8E-83A3-7992-9500-EA0860DF9C38}"/>
              </a:ext>
            </a:extLst>
          </p:cNvPr>
          <p:cNvSpPr txBox="1">
            <a:spLocks noGrp="1"/>
          </p:cNvSpPr>
          <p:nvPr>
            <p:ph type="title"/>
          </p:nvPr>
        </p:nvSpPr>
        <p:spPr>
          <a:xfrm>
            <a:off x="609600" y="371306"/>
            <a:ext cx="6285168" cy="557845"/>
          </a:xfrm>
          <a:prstGeom prst="rect">
            <a:avLst/>
          </a:prstGeom>
        </p:spPr>
        <p:txBody>
          <a:bodyPr vert="horz" wrap="square" lIns="0" tIns="11430" rIns="0" bIns="0" rtlCol="0">
            <a:spAutoFit/>
          </a:bodyPr>
          <a:lstStyle/>
          <a:p>
            <a:pPr marL="12700" marR="5080">
              <a:lnSpc>
                <a:spcPct val="100000"/>
              </a:lnSpc>
              <a:spcBef>
                <a:spcPts val="90"/>
              </a:spcBef>
            </a:pPr>
            <a:r>
              <a:rPr lang="en-GB" spc="-50" dirty="0">
                <a:solidFill>
                  <a:srgbClr val="511B6C"/>
                </a:solidFill>
                <a:latin typeface="+mn-lt"/>
              </a:rPr>
              <a:t>Library Search</a:t>
            </a:r>
            <a:endParaRPr spc="-45" dirty="0">
              <a:solidFill>
                <a:srgbClr val="511B6C"/>
              </a:solidFill>
              <a:latin typeface="+mn-lt"/>
            </a:endParaRPr>
          </a:p>
        </p:txBody>
      </p:sp>
      <p:sp>
        <p:nvSpPr>
          <p:cNvPr id="5" name="object 3">
            <a:extLst>
              <a:ext uri="{FF2B5EF4-FFF2-40B4-BE49-F238E27FC236}">
                <a16:creationId xmlns:a16="http://schemas.microsoft.com/office/drawing/2014/main" id="{6C983602-258F-BCC6-BDA0-B1A270375AA6}"/>
              </a:ext>
            </a:extLst>
          </p:cNvPr>
          <p:cNvSpPr txBox="1">
            <a:spLocks/>
          </p:cNvSpPr>
          <p:nvPr/>
        </p:nvSpPr>
        <p:spPr>
          <a:xfrm>
            <a:off x="609600" y="995033"/>
            <a:ext cx="6285168" cy="442429"/>
          </a:xfrm>
          <a:prstGeom prst="rect">
            <a:avLst/>
          </a:prstGeom>
        </p:spPr>
        <p:txBody>
          <a:bodyPr vert="horz" wrap="square" lIns="0" tIns="11430" rIns="0" bIns="0" rtlCol="0">
            <a:spAutoFit/>
          </a:bodyPr>
          <a:lstStyle>
            <a:lvl1pPr>
              <a:defRPr sz="3550" b="1" i="0">
                <a:solidFill>
                  <a:srgbClr val="511C6C"/>
                </a:solidFill>
                <a:latin typeface="Avenir Next"/>
                <a:ea typeface="+mj-ea"/>
                <a:cs typeface="Avenir Next"/>
              </a:defRPr>
            </a:lvl1pPr>
          </a:lstStyle>
          <a:p>
            <a:pPr marL="12700" marR="5080">
              <a:spcBef>
                <a:spcPts val="90"/>
              </a:spcBef>
            </a:pPr>
            <a:r>
              <a:rPr lang="en-GB" sz="2800" b="0" kern="0" spc="-50" dirty="0">
                <a:solidFill>
                  <a:srgbClr val="511B6C"/>
                </a:solidFill>
                <a:latin typeface="+mn-lt"/>
                <a:hlinkClick r:id="rId4">
                  <a:extLst>
                    <a:ext uri="{A12FA001-AC4F-418D-AE19-62706E023703}">
                      <ahyp:hlinkClr xmlns:ahyp="http://schemas.microsoft.com/office/drawing/2018/hyperlinkcolor" val="tx"/>
                    </a:ext>
                  </a:extLst>
                </a:hlinkClick>
              </a:rPr>
              <a:t>warwick.ac.uk/services/library/</a:t>
            </a:r>
            <a:r>
              <a:rPr lang="en-GB" sz="2800" b="0" kern="0" spc="-50" dirty="0">
                <a:solidFill>
                  <a:srgbClr val="511B6C"/>
                </a:solidFill>
                <a:latin typeface="+mn-lt"/>
              </a:rPr>
              <a:t> </a:t>
            </a:r>
            <a:endParaRPr lang="en-GB" sz="2800" b="0" kern="0" spc="-45" dirty="0">
              <a:solidFill>
                <a:srgbClr val="511B6C"/>
              </a:solidFill>
              <a:latin typeface="+mn-lt"/>
            </a:endParaRPr>
          </a:p>
        </p:txBody>
      </p:sp>
      <p:pic>
        <p:nvPicPr>
          <p:cNvPr id="3074" name="Picture 2" descr="Screenshot of library search engine. White search box on teal background with words W Library Search.">
            <a:extLst>
              <a:ext uri="{FF2B5EF4-FFF2-40B4-BE49-F238E27FC236}">
                <a16:creationId xmlns:a16="http://schemas.microsoft.com/office/drawing/2014/main" id="{2BAB8F6A-082A-2D1A-635F-989BC92003CF}"/>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33400" y="1701315"/>
            <a:ext cx="7924800" cy="96445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7689637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48DD95-F63E-3B65-4F84-79E5ED7011F6}"/>
              </a:ext>
            </a:extLst>
          </p:cNvPr>
          <p:cNvSpPr>
            <a:spLocks noGrp="1"/>
          </p:cNvSpPr>
          <p:nvPr>
            <p:ph type="title"/>
          </p:nvPr>
        </p:nvSpPr>
        <p:spPr>
          <a:xfrm>
            <a:off x="457125" y="528646"/>
            <a:ext cx="8229749" cy="546303"/>
          </a:xfrm>
        </p:spPr>
        <p:txBody>
          <a:bodyPr/>
          <a:lstStyle/>
          <a:p>
            <a:r>
              <a:rPr lang="en-GB" dirty="0"/>
              <a:t>Finding books</a:t>
            </a:r>
          </a:p>
        </p:txBody>
      </p:sp>
      <p:sp>
        <p:nvSpPr>
          <p:cNvPr id="4" name="Content Placeholder 2">
            <a:extLst>
              <a:ext uri="{FF2B5EF4-FFF2-40B4-BE49-F238E27FC236}">
                <a16:creationId xmlns:a16="http://schemas.microsoft.com/office/drawing/2014/main" id="{48323741-C288-69D3-0428-5214DAB34A46}"/>
              </a:ext>
            </a:extLst>
          </p:cNvPr>
          <p:cNvSpPr>
            <a:spLocks noGrp="1"/>
          </p:cNvSpPr>
          <p:nvPr>
            <p:ph type="body" idx="1"/>
          </p:nvPr>
        </p:nvSpPr>
        <p:spPr>
          <a:xfrm>
            <a:off x="457199" y="1266037"/>
            <a:ext cx="8229600" cy="3398838"/>
          </a:xfrm>
        </p:spPr>
        <p:txBody>
          <a:bodyPr>
            <a:normAutofit/>
          </a:bodyPr>
          <a:lstStyle/>
          <a:p>
            <a:pPr marL="0" indent="0" algn="l">
              <a:buNone/>
            </a:pPr>
            <a:r>
              <a:rPr lang="en-GB" sz="2400" dirty="0">
                <a:solidFill>
                  <a:srgbClr val="511B6C"/>
                </a:solidFill>
              </a:rPr>
              <a:t>Author (Year) </a:t>
            </a:r>
            <a:r>
              <a:rPr lang="en-GB" sz="2400" i="1" dirty="0">
                <a:solidFill>
                  <a:srgbClr val="511B6C"/>
                </a:solidFill>
              </a:rPr>
              <a:t>Title of Book. </a:t>
            </a:r>
            <a:r>
              <a:rPr lang="en-GB" sz="2400" dirty="0">
                <a:solidFill>
                  <a:srgbClr val="511B6C"/>
                </a:solidFill>
              </a:rPr>
              <a:t>Edition. Place: Publisher.</a:t>
            </a:r>
          </a:p>
          <a:p>
            <a:pPr marL="0" indent="0" algn="ctr">
              <a:buNone/>
            </a:pPr>
            <a:endParaRPr lang="en-GB" sz="3000" dirty="0"/>
          </a:p>
          <a:p>
            <a:pPr marL="0" indent="0" algn="ctr">
              <a:buNone/>
            </a:pPr>
            <a:endParaRPr lang="en-GB" sz="3000" dirty="0"/>
          </a:p>
          <a:p>
            <a:pPr marL="0" indent="0" algn="l">
              <a:buNone/>
            </a:pPr>
            <a:r>
              <a:rPr lang="en-GB" sz="2400" dirty="0"/>
              <a:t>Harford, T. (2012) </a:t>
            </a:r>
            <a:r>
              <a:rPr lang="en-GB" sz="2400" i="1" dirty="0"/>
              <a:t>The Undercover Economist. </a:t>
            </a:r>
            <a:r>
              <a:rPr lang="en-GB" sz="2400" dirty="0"/>
              <a:t>2</a:t>
            </a:r>
            <a:r>
              <a:rPr lang="en-GB" sz="2400" baseline="30000" dirty="0"/>
              <a:t>nd</a:t>
            </a:r>
            <a:r>
              <a:rPr lang="en-GB" sz="2400" dirty="0"/>
              <a:t> </a:t>
            </a:r>
            <a:r>
              <a:rPr lang="en-GB" sz="2400" dirty="0" err="1"/>
              <a:t>edn</a:t>
            </a:r>
            <a:r>
              <a:rPr lang="en-GB" sz="2400" dirty="0"/>
              <a:t>. </a:t>
            </a:r>
            <a:br>
              <a:rPr lang="en-GB" sz="2400" dirty="0"/>
            </a:br>
            <a:r>
              <a:rPr lang="en-GB" sz="2400" dirty="0"/>
              <a:t>Oxford: Oxford University Press.</a:t>
            </a:r>
          </a:p>
        </p:txBody>
      </p:sp>
      <p:sp>
        <p:nvSpPr>
          <p:cNvPr id="6" name="TextBox 5">
            <a:extLst>
              <a:ext uri="{FF2B5EF4-FFF2-40B4-BE49-F238E27FC236}">
                <a16:creationId xmlns:a16="http://schemas.microsoft.com/office/drawing/2014/main" id="{F7CD989F-0451-A82B-7212-7ACB118CF49F}"/>
              </a:ext>
            </a:extLst>
          </p:cNvPr>
          <p:cNvSpPr txBox="1"/>
          <p:nvPr/>
        </p:nvSpPr>
        <p:spPr>
          <a:xfrm>
            <a:off x="457125" y="2020927"/>
            <a:ext cx="1143001" cy="369332"/>
          </a:xfrm>
          <a:prstGeom prst="rect">
            <a:avLst/>
          </a:prstGeom>
          <a:noFill/>
          <a:ln w="19050">
            <a:solidFill>
              <a:srgbClr val="511B6C"/>
            </a:solidFill>
          </a:ln>
        </p:spPr>
        <p:txBody>
          <a:bodyPr wrap="square" rtlCol="0">
            <a:spAutoFit/>
          </a:bodyPr>
          <a:lstStyle/>
          <a:p>
            <a:pPr algn="ctr"/>
            <a:r>
              <a:rPr lang="en-GB" b="1" dirty="0">
                <a:solidFill>
                  <a:srgbClr val="511B6C"/>
                </a:solidFill>
              </a:rPr>
              <a:t>Author</a:t>
            </a:r>
          </a:p>
        </p:txBody>
      </p:sp>
      <p:sp>
        <p:nvSpPr>
          <p:cNvPr id="9" name="TextBox 8">
            <a:extLst>
              <a:ext uri="{FF2B5EF4-FFF2-40B4-BE49-F238E27FC236}">
                <a16:creationId xmlns:a16="http://schemas.microsoft.com/office/drawing/2014/main" id="{39F8FA7C-7A7D-9A3A-5389-334DA7757570}"/>
              </a:ext>
            </a:extLst>
          </p:cNvPr>
          <p:cNvSpPr txBox="1"/>
          <p:nvPr/>
        </p:nvSpPr>
        <p:spPr>
          <a:xfrm>
            <a:off x="1905000" y="2020927"/>
            <a:ext cx="1143001" cy="369332"/>
          </a:xfrm>
          <a:prstGeom prst="rect">
            <a:avLst/>
          </a:prstGeom>
          <a:noFill/>
          <a:ln w="19050">
            <a:solidFill>
              <a:srgbClr val="511B6C"/>
            </a:solidFill>
          </a:ln>
        </p:spPr>
        <p:txBody>
          <a:bodyPr wrap="square" rtlCol="0">
            <a:spAutoFit/>
          </a:bodyPr>
          <a:lstStyle/>
          <a:p>
            <a:pPr algn="ctr"/>
            <a:r>
              <a:rPr lang="en-GB" b="1" dirty="0">
                <a:solidFill>
                  <a:srgbClr val="511B6C"/>
                </a:solidFill>
              </a:rPr>
              <a:t>(Year)</a:t>
            </a:r>
          </a:p>
        </p:txBody>
      </p:sp>
      <p:sp>
        <p:nvSpPr>
          <p:cNvPr id="10" name="TextBox 9">
            <a:extLst>
              <a:ext uri="{FF2B5EF4-FFF2-40B4-BE49-F238E27FC236}">
                <a16:creationId xmlns:a16="http://schemas.microsoft.com/office/drawing/2014/main" id="{C14A60A8-081C-4BBE-303D-3052506BE966}"/>
              </a:ext>
            </a:extLst>
          </p:cNvPr>
          <p:cNvSpPr txBox="1"/>
          <p:nvPr/>
        </p:nvSpPr>
        <p:spPr>
          <a:xfrm>
            <a:off x="3389432" y="2020927"/>
            <a:ext cx="1444868" cy="369332"/>
          </a:xfrm>
          <a:prstGeom prst="rect">
            <a:avLst/>
          </a:prstGeom>
          <a:noFill/>
          <a:ln w="19050">
            <a:solidFill>
              <a:srgbClr val="511B6C"/>
            </a:solidFill>
          </a:ln>
        </p:spPr>
        <p:txBody>
          <a:bodyPr wrap="square" rtlCol="0">
            <a:spAutoFit/>
          </a:bodyPr>
          <a:lstStyle/>
          <a:p>
            <a:pPr algn="ctr"/>
            <a:r>
              <a:rPr lang="en-GB" b="1" i="1" dirty="0">
                <a:solidFill>
                  <a:srgbClr val="511B6C"/>
                </a:solidFill>
              </a:rPr>
              <a:t>Title of Book</a:t>
            </a:r>
          </a:p>
        </p:txBody>
      </p:sp>
      <p:sp>
        <p:nvSpPr>
          <p:cNvPr id="11" name="TextBox 10">
            <a:extLst>
              <a:ext uri="{FF2B5EF4-FFF2-40B4-BE49-F238E27FC236}">
                <a16:creationId xmlns:a16="http://schemas.microsoft.com/office/drawing/2014/main" id="{5927569D-D6CE-3AE7-A465-CBC59B289084}"/>
              </a:ext>
            </a:extLst>
          </p:cNvPr>
          <p:cNvSpPr txBox="1"/>
          <p:nvPr/>
        </p:nvSpPr>
        <p:spPr>
          <a:xfrm>
            <a:off x="5943600" y="2020927"/>
            <a:ext cx="1143001" cy="369332"/>
          </a:xfrm>
          <a:prstGeom prst="rect">
            <a:avLst/>
          </a:prstGeom>
          <a:noFill/>
          <a:ln w="19050">
            <a:solidFill>
              <a:srgbClr val="511B6C"/>
            </a:solidFill>
          </a:ln>
        </p:spPr>
        <p:txBody>
          <a:bodyPr wrap="square" rtlCol="0">
            <a:spAutoFit/>
          </a:bodyPr>
          <a:lstStyle/>
          <a:p>
            <a:pPr algn="ctr"/>
            <a:r>
              <a:rPr lang="en-GB" b="1" dirty="0">
                <a:solidFill>
                  <a:srgbClr val="511B6C"/>
                </a:solidFill>
              </a:rPr>
              <a:t>Edition</a:t>
            </a:r>
          </a:p>
        </p:txBody>
      </p:sp>
      <p:sp>
        <p:nvSpPr>
          <p:cNvPr id="12" name="TextBox 11">
            <a:extLst>
              <a:ext uri="{FF2B5EF4-FFF2-40B4-BE49-F238E27FC236}">
                <a16:creationId xmlns:a16="http://schemas.microsoft.com/office/drawing/2014/main" id="{624D85D6-B712-BBC6-76CC-5CF6C7C88804}"/>
              </a:ext>
            </a:extLst>
          </p:cNvPr>
          <p:cNvSpPr txBox="1"/>
          <p:nvPr/>
        </p:nvSpPr>
        <p:spPr>
          <a:xfrm>
            <a:off x="457124" y="3533858"/>
            <a:ext cx="1143001" cy="369332"/>
          </a:xfrm>
          <a:prstGeom prst="rect">
            <a:avLst/>
          </a:prstGeom>
          <a:noFill/>
          <a:ln w="19050">
            <a:solidFill>
              <a:srgbClr val="511B6C"/>
            </a:solidFill>
          </a:ln>
        </p:spPr>
        <p:txBody>
          <a:bodyPr wrap="square" rtlCol="0">
            <a:spAutoFit/>
          </a:bodyPr>
          <a:lstStyle/>
          <a:p>
            <a:pPr algn="ctr"/>
            <a:r>
              <a:rPr lang="en-GB" b="1" dirty="0">
                <a:solidFill>
                  <a:srgbClr val="511B6C"/>
                </a:solidFill>
              </a:rPr>
              <a:t>Place</a:t>
            </a:r>
          </a:p>
        </p:txBody>
      </p:sp>
      <p:sp>
        <p:nvSpPr>
          <p:cNvPr id="13" name="TextBox 12">
            <a:extLst>
              <a:ext uri="{FF2B5EF4-FFF2-40B4-BE49-F238E27FC236}">
                <a16:creationId xmlns:a16="http://schemas.microsoft.com/office/drawing/2014/main" id="{538FBF0B-A8FE-9D4B-2E68-A71FBAA38ADD}"/>
              </a:ext>
            </a:extLst>
          </p:cNvPr>
          <p:cNvSpPr txBox="1"/>
          <p:nvPr/>
        </p:nvSpPr>
        <p:spPr>
          <a:xfrm>
            <a:off x="1905000" y="3533858"/>
            <a:ext cx="1143001" cy="369332"/>
          </a:xfrm>
          <a:prstGeom prst="rect">
            <a:avLst/>
          </a:prstGeom>
          <a:noFill/>
          <a:ln w="19050">
            <a:solidFill>
              <a:srgbClr val="511B6C"/>
            </a:solidFill>
          </a:ln>
        </p:spPr>
        <p:txBody>
          <a:bodyPr wrap="square" rtlCol="0">
            <a:spAutoFit/>
          </a:bodyPr>
          <a:lstStyle/>
          <a:p>
            <a:pPr algn="ctr"/>
            <a:r>
              <a:rPr lang="en-GB" b="1" dirty="0">
                <a:solidFill>
                  <a:srgbClr val="511B6C"/>
                </a:solidFill>
              </a:rPr>
              <a:t>Publisher</a:t>
            </a:r>
          </a:p>
        </p:txBody>
      </p:sp>
    </p:spTree>
    <p:extLst>
      <p:ext uri="{BB962C8B-B14F-4D97-AF65-F5344CB8AC3E}">
        <p14:creationId xmlns:p14="http://schemas.microsoft.com/office/powerpoint/2010/main" val="41896726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4B5BA1-9975-1A54-8F23-8BB312CD8B7E}"/>
              </a:ext>
            </a:extLst>
          </p:cNvPr>
          <p:cNvSpPr>
            <a:spLocks noGrp="1"/>
          </p:cNvSpPr>
          <p:nvPr>
            <p:ph type="title"/>
          </p:nvPr>
        </p:nvSpPr>
        <p:spPr>
          <a:xfrm>
            <a:off x="457125" y="528646"/>
            <a:ext cx="8229749" cy="546303"/>
          </a:xfrm>
        </p:spPr>
        <p:txBody>
          <a:bodyPr/>
          <a:lstStyle/>
          <a:p>
            <a:r>
              <a:rPr lang="en-GB" dirty="0"/>
              <a:t>Print books</a:t>
            </a:r>
          </a:p>
        </p:txBody>
      </p:sp>
      <p:sp>
        <p:nvSpPr>
          <p:cNvPr id="3" name="Text Placeholder 2">
            <a:extLst>
              <a:ext uri="{FF2B5EF4-FFF2-40B4-BE49-F238E27FC236}">
                <a16:creationId xmlns:a16="http://schemas.microsoft.com/office/drawing/2014/main" id="{4A691DB7-E455-C79C-05F7-10A652A48CE4}"/>
              </a:ext>
            </a:extLst>
          </p:cNvPr>
          <p:cNvSpPr>
            <a:spLocks noGrp="1"/>
          </p:cNvSpPr>
          <p:nvPr>
            <p:ph type="body" idx="1"/>
          </p:nvPr>
        </p:nvSpPr>
        <p:spPr>
          <a:xfrm>
            <a:off x="457199" y="1248508"/>
            <a:ext cx="8229600" cy="2769989"/>
          </a:xfrm>
          <a:solidFill>
            <a:schemeClr val="bg1"/>
          </a:solidFill>
        </p:spPr>
        <p:txBody>
          <a:bodyPr/>
          <a:lstStyle/>
          <a:p>
            <a:pPr marL="285750" indent="-285750">
              <a:buFont typeface="Arial" panose="020B0604020202020204" pitchFamily="34" charset="0"/>
              <a:buChar char="•"/>
            </a:pPr>
            <a:r>
              <a:rPr lang="en-GB" sz="2000" b="1" dirty="0">
                <a:solidFill>
                  <a:srgbClr val="511B6C"/>
                </a:solidFill>
              </a:rPr>
              <a:t>Library Search </a:t>
            </a:r>
            <a:r>
              <a:rPr lang="en-GB" sz="2000" dirty="0"/>
              <a:t>will tell you the copies, location, </a:t>
            </a:r>
            <a:r>
              <a:rPr lang="en-GB" sz="2000" dirty="0" err="1"/>
              <a:t>classmark</a:t>
            </a:r>
            <a:r>
              <a:rPr lang="en-GB" sz="2000" dirty="0"/>
              <a:t> and availability</a:t>
            </a:r>
          </a:p>
          <a:p>
            <a:pPr marL="285750" indent="-285750">
              <a:buFont typeface="Arial" panose="020B0604020202020204" pitchFamily="34" charset="0"/>
              <a:buChar char="•"/>
            </a:pPr>
            <a:r>
              <a:rPr lang="en-GB" sz="2000" dirty="0"/>
              <a:t>The </a:t>
            </a:r>
            <a:r>
              <a:rPr lang="en-GB" sz="2000" dirty="0" err="1"/>
              <a:t>classmark</a:t>
            </a:r>
            <a:r>
              <a:rPr lang="en-GB" sz="2000" dirty="0"/>
              <a:t> is the subject classification and place on library shelves</a:t>
            </a:r>
          </a:p>
          <a:p>
            <a:pPr marL="285750" indent="-285750">
              <a:buFont typeface="Arial" panose="020B0604020202020204" pitchFamily="34" charset="0"/>
              <a:buChar char="•"/>
            </a:pPr>
            <a:endParaRPr lang="en-GB" sz="2000" dirty="0"/>
          </a:p>
          <a:p>
            <a:pPr marL="285750" indent="-285750">
              <a:buFont typeface="Arial" panose="020B0604020202020204" pitchFamily="34" charset="0"/>
              <a:buChar char="•"/>
            </a:pPr>
            <a:r>
              <a:rPr lang="en-GB" sz="2000" dirty="0"/>
              <a:t>You can borrow an almost unlimited number of books (</a:t>
            </a:r>
            <a:r>
              <a:rPr lang="en-GB" sz="2000" b="1" dirty="0">
                <a:solidFill>
                  <a:srgbClr val="511B6C"/>
                </a:solidFill>
              </a:rPr>
              <a:t>999 items</a:t>
            </a:r>
            <a:r>
              <a:rPr lang="en-GB" sz="2000" dirty="0"/>
              <a:t>)</a:t>
            </a:r>
          </a:p>
          <a:p>
            <a:pPr marL="285750" indent="-285750">
              <a:buFont typeface="Arial" panose="020B0604020202020204" pitchFamily="34" charset="0"/>
              <a:buChar char="•"/>
            </a:pPr>
            <a:r>
              <a:rPr lang="en-GB" sz="2000" dirty="0"/>
              <a:t>The standard loan period is </a:t>
            </a:r>
            <a:r>
              <a:rPr lang="en-GB" sz="2000" b="1" dirty="0">
                <a:solidFill>
                  <a:srgbClr val="511B6C"/>
                </a:solidFill>
              </a:rPr>
              <a:t>1 year </a:t>
            </a:r>
            <a:r>
              <a:rPr lang="en-GB" sz="2000" dirty="0"/>
              <a:t>(except 3 day loan books)</a:t>
            </a:r>
          </a:p>
          <a:p>
            <a:pPr marL="285750" indent="-285750">
              <a:buFont typeface="Arial" panose="020B0604020202020204" pitchFamily="34" charset="0"/>
              <a:buChar char="•"/>
            </a:pPr>
            <a:endParaRPr lang="en-GB" sz="2000" dirty="0"/>
          </a:p>
          <a:p>
            <a:pPr marL="285750" indent="-285750">
              <a:buFont typeface="Arial" panose="020B0604020202020204" pitchFamily="34" charset="0"/>
              <a:buChar char="•"/>
            </a:pPr>
            <a:r>
              <a:rPr lang="en-GB" sz="2000" dirty="0"/>
              <a:t>If a book is recalled, it must be returned early (1 week)</a:t>
            </a:r>
          </a:p>
          <a:p>
            <a:pPr marL="285750" indent="-285750">
              <a:buFont typeface="Arial" panose="020B0604020202020204" pitchFamily="34" charset="0"/>
              <a:buChar char="•"/>
            </a:pPr>
            <a:r>
              <a:rPr lang="en-GB" sz="2000" dirty="0"/>
              <a:t>If all copies are on-loan, you can recall the book using </a:t>
            </a:r>
            <a:r>
              <a:rPr lang="en-GB" sz="2000" b="1" dirty="0">
                <a:solidFill>
                  <a:srgbClr val="511B6C"/>
                </a:solidFill>
              </a:rPr>
              <a:t>Click &amp; Collect</a:t>
            </a:r>
          </a:p>
          <a:p>
            <a:pPr marL="285750" indent="-285750">
              <a:buFont typeface="Arial" panose="020B0604020202020204" pitchFamily="34" charset="0"/>
              <a:buChar char="•"/>
            </a:pPr>
            <a:endParaRPr lang="en-GB" sz="2000" dirty="0"/>
          </a:p>
        </p:txBody>
      </p:sp>
      <p:pic>
        <p:nvPicPr>
          <p:cNvPr id="6" name="Picture 5">
            <a:extLst>
              <a:ext uri="{FF2B5EF4-FFF2-40B4-BE49-F238E27FC236}">
                <a16:creationId xmlns:a16="http://schemas.microsoft.com/office/drawing/2014/main" id="{896D8600-5059-0B20-6772-134768B953AC}"/>
              </a:ext>
            </a:extLst>
          </p:cNvPr>
          <p:cNvPicPr>
            <a:picLocks noChangeAspect="1"/>
          </p:cNvPicPr>
          <p:nvPr/>
        </p:nvPicPr>
        <p:blipFill>
          <a:blip r:embed="rId2"/>
          <a:stretch>
            <a:fillRect/>
          </a:stretch>
        </p:blipFill>
        <p:spPr>
          <a:xfrm>
            <a:off x="8001000" y="212725"/>
            <a:ext cx="862705" cy="862705"/>
          </a:xfrm>
          <a:prstGeom prst="rect">
            <a:avLst/>
          </a:prstGeom>
        </p:spPr>
      </p:pic>
    </p:spTree>
    <p:extLst>
      <p:ext uri="{BB962C8B-B14F-4D97-AF65-F5344CB8AC3E}">
        <p14:creationId xmlns:p14="http://schemas.microsoft.com/office/powerpoint/2010/main" val="173401488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64AFF4B2-A50A-49B7-E584-51AF71E64B5F}"/>
              </a:ext>
            </a:extLst>
          </p:cNvPr>
          <p:cNvPicPr>
            <a:picLocks noChangeAspect="1"/>
          </p:cNvPicPr>
          <p:nvPr/>
        </p:nvPicPr>
        <p:blipFill rotWithShape="1">
          <a:blip r:embed="rId2">
            <a:alphaModFix amt="4000"/>
          </a:blip>
          <a:srcRect r="17410"/>
          <a:stretch/>
        </p:blipFill>
        <p:spPr>
          <a:xfrm>
            <a:off x="-11723" y="0"/>
            <a:ext cx="9155724" cy="5149850"/>
          </a:xfrm>
          <a:prstGeom prst="rect">
            <a:avLst/>
          </a:prstGeom>
        </p:spPr>
      </p:pic>
      <p:sp>
        <p:nvSpPr>
          <p:cNvPr id="2" name="Title 1">
            <a:extLst>
              <a:ext uri="{FF2B5EF4-FFF2-40B4-BE49-F238E27FC236}">
                <a16:creationId xmlns:a16="http://schemas.microsoft.com/office/drawing/2014/main" id="{5E99D8B1-4980-0A06-39AB-8E13F95F497A}"/>
              </a:ext>
            </a:extLst>
          </p:cNvPr>
          <p:cNvSpPr>
            <a:spLocks noGrp="1"/>
          </p:cNvSpPr>
          <p:nvPr>
            <p:ph type="title"/>
          </p:nvPr>
        </p:nvSpPr>
        <p:spPr>
          <a:xfrm>
            <a:off x="457125" y="528646"/>
            <a:ext cx="8229749" cy="546303"/>
          </a:xfrm>
        </p:spPr>
        <p:txBody>
          <a:bodyPr/>
          <a:lstStyle/>
          <a:p>
            <a:r>
              <a:rPr lang="en-GB" dirty="0" err="1"/>
              <a:t>Ebooks</a:t>
            </a:r>
            <a:endParaRPr lang="en-GB" dirty="0"/>
          </a:p>
        </p:txBody>
      </p:sp>
      <p:sp>
        <p:nvSpPr>
          <p:cNvPr id="3" name="Text Placeholder 2">
            <a:extLst>
              <a:ext uri="{FF2B5EF4-FFF2-40B4-BE49-F238E27FC236}">
                <a16:creationId xmlns:a16="http://schemas.microsoft.com/office/drawing/2014/main" id="{9C85C4B9-C828-CB89-C8AC-11AC4E09D0AF}"/>
              </a:ext>
            </a:extLst>
          </p:cNvPr>
          <p:cNvSpPr>
            <a:spLocks noGrp="1"/>
          </p:cNvSpPr>
          <p:nvPr>
            <p:ph type="body" idx="1"/>
          </p:nvPr>
        </p:nvSpPr>
        <p:spPr>
          <a:xfrm>
            <a:off x="457200" y="1184465"/>
            <a:ext cx="8229600" cy="3046988"/>
          </a:xfrm>
        </p:spPr>
        <p:txBody>
          <a:bodyPr/>
          <a:lstStyle/>
          <a:p>
            <a:pPr marL="285750" indent="-285750">
              <a:buFont typeface="Arial" panose="020B0604020202020204" pitchFamily="34" charset="0"/>
              <a:buChar char="•"/>
            </a:pPr>
            <a:r>
              <a:rPr lang="en-GB" sz="2000" dirty="0"/>
              <a:t>The library has 1.3+ million </a:t>
            </a:r>
            <a:r>
              <a:rPr lang="en-GB" sz="2000" dirty="0" err="1"/>
              <a:t>ebooks</a:t>
            </a:r>
            <a:r>
              <a:rPr lang="en-GB" sz="2000" dirty="0"/>
              <a:t> from many publishers and platforms</a:t>
            </a:r>
          </a:p>
          <a:p>
            <a:pPr marL="285750" indent="-285750">
              <a:buFont typeface="Arial" panose="020B0604020202020204" pitchFamily="34" charset="0"/>
              <a:buChar char="•"/>
            </a:pPr>
            <a:r>
              <a:rPr lang="en-GB" sz="2000" b="1" dirty="0">
                <a:solidFill>
                  <a:srgbClr val="511B6C"/>
                </a:solidFill>
              </a:rPr>
              <a:t>Library Search </a:t>
            </a:r>
            <a:r>
              <a:rPr lang="en-GB" sz="2000" dirty="0"/>
              <a:t>will connect you to </a:t>
            </a:r>
            <a:r>
              <a:rPr lang="en-GB" sz="2000" dirty="0" err="1"/>
              <a:t>ebooks</a:t>
            </a:r>
            <a:r>
              <a:rPr lang="en-GB" sz="2000" dirty="0"/>
              <a:t> – click on </a:t>
            </a:r>
            <a:r>
              <a:rPr lang="en-GB" sz="2000" b="1" dirty="0">
                <a:solidFill>
                  <a:srgbClr val="511B6C"/>
                </a:solidFill>
              </a:rPr>
              <a:t>Full Text Online</a:t>
            </a:r>
          </a:p>
          <a:p>
            <a:pPr marL="285750" indent="-285750">
              <a:buFont typeface="Arial" panose="020B0604020202020204" pitchFamily="34" charset="0"/>
              <a:buChar char="•"/>
            </a:pPr>
            <a:r>
              <a:rPr lang="en-GB" sz="2000" dirty="0"/>
              <a:t>Login with your university IT number and password</a:t>
            </a:r>
          </a:p>
          <a:p>
            <a:pPr>
              <a:lnSpc>
                <a:spcPct val="150000"/>
              </a:lnSpc>
            </a:pPr>
            <a:endParaRPr lang="en-GB" sz="2000" dirty="0"/>
          </a:p>
          <a:p>
            <a:pPr>
              <a:lnSpc>
                <a:spcPct val="150000"/>
              </a:lnSpc>
            </a:pPr>
            <a:r>
              <a:rPr lang="en-GB" sz="2000" dirty="0"/>
              <a:t>Restrictions on the use of library </a:t>
            </a:r>
            <a:r>
              <a:rPr lang="en-GB" sz="2000" dirty="0" err="1"/>
              <a:t>ebooks</a:t>
            </a:r>
            <a:r>
              <a:rPr lang="en-GB" sz="2000" dirty="0"/>
              <a:t> (licensing and copyright):</a:t>
            </a:r>
          </a:p>
          <a:p>
            <a:pPr marL="285750" indent="-285750">
              <a:buFont typeface="Arial" panose="020B0604020202020204" pitchFamily="34" charset="0"/>
              <a:buChar char="•"/>
            </a:pPr>
            <a:r>
              <a:rPr lang="en-GB" sz="2000" b="1" dirty="0">
                <a:solidFill>
                  <a:srgbClr val="511B6C"/>
                </a:solidFill>
              </a:rPr>
              <a:t>Copies: </a:t>
            </a:r>
            <a:r>
              <a:rPr lang="en-GB" sz="2000" dirty="0"/>
              <a:t>single user, multiple user or unlimited users</a:t>
            </a:r>
          </a:p>
          <a:p>
            <a:pPr marL="285750" indent="-285750">
              <a:buFont typeface="Arial" panose="020B0604020202020204" pitchFamily="34" charset="0"/>
              <a:buChar char="•"/>
            </a:pPr>
            <a:r>
              <a:rPr lang="en-GB" sz="2000" b="1" dirty="0">
                <a:solidFill>
                  <a:srgbClr val="511B6C"/>
                </a:solidFill>
              </a:rPr>
              <a:t>Printing: </a:t>
            </a:r>
            <a:r>
              <a:rPr lang="en-GB" sz="2000" dirty="0"/>
              <a:t>10% pages, 1 chapter in book or unlimited printing</a:t>
            </a:r>
          </a:p>
          <a:p>
            <a:pPr marL="285750" indent="-285750">
              <a:buFont typeface="Arial" panose="020B0604020202020204" pitchFamily="34" charset="0"/>
              <a:buChar char="•"/>
            </a:pPr>
            <a:r>
              <a:rPr lang="en-GB" sz="2000" b="1" dirty="0">
                <a:solidFill>
                  <a:srgbClr val="511B6C"/>
                </a:solidFill>
              </a:rPr>
              <a:t>Download: </a:t>
            </a:r>
            <a:r>
              <a:rPr lang="en-GB" sz="2000" dirty="0"/>
              <a:t>read online only, download PDFs, download to e-reader</a:t>
            </a:r>
          </a:p>
          <a:p>
            <a:endParaRPr lang="en-GB" dirty="0"/>
          </a:p>
        </p:txBody>
      </p:sp>
    </p:spTree>
    <p:extLst>
      <p:ext uri="{BB962C8B-B14F-4D97-AF65-F5344CB8AC3E}">
        <p14:creationId xmlns:p14="http://schemas.microsoft.com/office/powerpoint/2010/main" val="72847499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bject 3"/>
          <p:cNvSpPr txBox="1">
            <a:spLocks noGrp="1"/>
          </p:cNvSpPr>
          <p:nvPr>
            <p:ph type="title"/>
          </p:nvPr>
        </p:nvSpPr>
        <p:spPr>
          <a:xfrm>
            <a:off x="649032" y="1050925"/>
            <a:ext cx="6285168" cy="557845"/>
          </a:xfrm>
          <a:prstGeom prst="rect">
            <a:avLst/>
          </a:prstGeom>
        </p:spPr>
        <p:txBody>
          <a:bodyPr vert="horz" wrap="square" lIns="0" tIns="11430" rIns="0" bIns="0" rtlCol="0">
            <a:spAutoFit/>
          </a:bodyPr>
          <a:lstStyle/>
          <a:p>
            <a:pPr marL="12700" marR="5080">
              <a:lnSpc>
                <a:spcPct val="100000"/>
              </a:lnSpc>
              <a:spcBef>
                <a:spcPts val="90"/>
              </a:spcBef>
            </a:pPr>
            <a:r>
              <a:rPr lang="en-GB" spc="-50" dirty="0">
                <a:solidFill>
                  <a:srgbClr val="511B6C"/>
                </a:solidFill>
                <a:latin typeface="+mn-lt"/>
              </a:rPr>
              <a:t>Jackie Hanes</a:t>
            </a:r>
            <a:endParaRPr spc="-45" dirty="0">
              <a:solidFill>
                <a:srgbClr val="511B6C"/>
              </a:solidFill>
              <a:latin typeface="+mn-lt"/>
            </a:endParaRPr>
          </a:p>
        </p:txBody>
      </p:sp>
      <p:sp>
        <p:nvSpPr>
          <p:cNvPr id="10" name="object 3">
            <a:extLst>
              <a:ext uri="{FF2B5EF4-FFF2-40B4-BE49-F238E27FC236}">
                <a16:creationId xmlns:a16="http://schemas.microsoft.com/office/drawing/2014/main" id="{6F88F8D6-C0BA-85C7-4316-8DAAEE59CCD9}"/>
              </a:ext>
            </a:extLst>
          </p:cNvPr>
          <p:cNvSpPr txBox="1">
            <a:spLocks/>
          </p:cNvSpPr>
          <p:nvPr/>
        </p:nvSpPr>
        <p:spPr>
          <a:xfrm>
            <a:off x="627166" y="416510"/>
            <a:ext cx="3716233" cy="222177"/>
          </a:xfrm>
          <a:prstGeom prst="rect">
            <a:avLst/>
          </a:prstGeom>
        </p:spPr>
        <p:txBody>
          <a:bodyPr vert="horz" wrap="square" lIns="0" tIns="11430" rIns="0" bIns="0" rtlCol="0">
            <a:spAutoFit/>
          </a:bodyPr>
          <a:lstStyle>
            <a:lvl1pPr>
              <a:defRPr sz="3550" b="1" i="0">
                <a:solidFill>
                  <a:srgbClr val="511C6C"/>
                </a:solidFill>
                <a:latin typeface="Avenir Next"/>
                <a:ea typeface="+mj-ea"/>
                <a:cs typeface="Avenir Next"/>
              </a:defRPr>
            </a:lvl1pPr>
          </a:lstStyle>
          <a:p>
            <a:pPr marL="12700" marR="5080">
              <a:lnSpc>
                <a:spcPct val="100699"/>
              </a:lnSpc>
              <a:spcBef>
                <a:spcPts val="90"/>
              </a:spcBef>
            </a:pPr>
            <a:r>
              <a:rPr lang="en-GB" sz="1400" b="0" i="0" dirty="0">
                <a:solidFill>
                  <a:srgbClr val="511B6C"/>
                </a:solidFill>
                <a:effectLst/>
                <a:latin typeface="+mn-lt"/>
              </a:rPr>
              <a:t>Research and Academic Support Librarians</a:t>
            </a:r>
            <a:endParaRPr lang="en-GB" sz="1400" kern="0" dirty="0">
              <a:solidFill>
                <a:srgbClr val="511B6C"/>
              </a:solidFill>
              <a:latin typeface="+mn-lt"/>
            </a:endParaRPr>
          </a:p>
        </p:txBody>
      </p:sp>
      <p:grpSp>
        <p:nvGrpSpPr>
          <p:cNvPr id="7" name="Group 6">
            <a:extLst>
              <a:ext uri="{FF2B5EF4-FFF2-40B4-BE49-F238E27FC236}">
                <a16:creationId xmlns:a16="http://schemas.microsoft.com/office/drawing/2014/main" id="{1D910DC1-0EA1-74DB-3BD3-0D01B132FEA7}"/>
              </a:ext>
            </a:extLst>
          </p:cNvPr>
          <p:cNvGrpSpPr/>
          <p:nvPr/>
        </p:nvGrpSpPr>
        <p:grpSpPr>
          <a:xfrm>
            <a:off x="4800603" y="-200289"/>
            <a:ext cx="4457153" cy="1677952"/>
            <a:chOff x="4800603" y="-200289"/>
            <a:chExt cx="4457153" cy="1677952"/>
          </a:xfrm>
        </p:grpSpPr>
        <p:sp>
          <p:nvSpPr>
            <p:cNvPr id="12" name="object 2">
              <a:extLst>
                <a:ext uri="{FF2B5EF4-FFF2-40B4-BE49-F238E27FC236}">
                  <a16:creationId xmlns:a16="http://schemas.microsoft.com/office/drawing/2014/main" id="{2F68C0B8-46CF-8FEC-19B9-7645777FD08D}"/>
                </a:ext>
              </a:extLst>
            </p:cNvPr>
            <p:cNvSpPr/>
            <p:nvPr/>
          </p:nvSpPr>
          <p:spPr>
            <a:xfrm>
              <a:off x="4800603" y="-200289"/>
              <a:ext cx="4457153" cy="1677952"/>
            </a:xfrm>
            <a:custGeom>
              <a:avLst/>
              <a:gdLst/>
              <a:ahLst/>
              <a:cxnLst/>
              <a:rect l="l" t="t" r="r" b="b"/>
              <a:pathLst>
                <a:path w="5643880" h="2124710">
                  <a:moveTo>
                    <a:pt x="5643384" y="0"/>
                  </a:moveTo>
                  <a:lnTo>
                    <a:pt x="0" y="0"/>
                  </a:lnTo>
                  <a:lnTo>
                    <a:pt x="4831943" y="2124151"/>
                  </a:lnTo>
                  <a:lnTo>
                    <a:pt x="5643384" y="1113167"/>
                  </a:lnTo>
                  <a:lnTo>
                    <a:pt x="5643384" y="0"/>
                  </a:lnTo>
                  <a:close/>
                </a:path>
              </a:pathLst>
            </a:custGeom>
            <a:solidFill>
              <a:srgbClr val="511B6C"/>
            </a:solidFill>
          </p:spPr>
          <p:txBody>
            <a:bodyPr wrap="square" lIns="0" tIns="0" rIns="0" bIns="0" rtlCol="0"/>
            <a:lstStyle/>
            <a:p>
              <a:endParaRPr dirty="0">
                <a:solidFill>
                  <a:srgbClr val="511B6C"/>
                </a:solidFill>
              </a:endParaRPr>
            </a:p>
          </p:txBody>
        </p:sp>
        <p:pic>
          <p:nvPicPr>
            <p:cNvPr id="13" name="Picture 12" descr="A black and white logo&#10;&#10;Description automatically generated">
              <a:extLst>
                <a:ext uri="{FF2B5EF4-FFF2-40B4-BE49-F238E27FC236}">
                  <a16:creationId xmlns:a16="http://schemas.microsoft.com/office/drawing/2014/main" id="{4F54443E-57A0-7760-315B-BE6F92011CE4}"/>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b="27778"/>
            <a:stretch/>
          </p:blipFill>
          <p:spPr>
            <a:xfrm>
              <a:off x="7768133" y="212725"/>
              <a:ext cx="1083196" cy="782308"/>
            </a:xfrm>
            <a:prstGeom prst="rect">
              <a:avLst/>
            </a:prstGeom>
          </p:spPr>
        </p:pic>
      </p:grpSp>
      <p:cxnSp>
        <p:nvCxnSpPr>
          <p:cNvPr id="9" name="Straight Connector 8">
            <a:extLst>
              <a:ext uri="{FF2B5EF4-FFF2-40B4-BE49-F238E27FC236}">
                <a16:creationId xmlns:a16="http://schemas.microsoft.com/office/drawing/2014/main" id="{E6B40425-55E3-6B2A-E110-89B39477B16E}"/>
              </a:ext>
            </a:extLst>
          </p:cNvPr>
          <p:cNvCxnSpPr>
            <a:cxnSpLocks/>
          </p:cNvCxnSpPr>
          <p:nvPr/>
        </p:nvCxnSpPr>
        <p:spPr>
          <a:xfrm>
            <a:off x="627165" y="746125"/>
            <a:ext cx="3106635" cy="0"/>
          </a:xfrm>
          <a:prstGeom prst="line">
            <a:avLst/>
          </a:prstGeom>
          <a:ln>
            <a:solidFill>
              <a:srgbClr val="511B6C"/>
            </a:solidFill>
          </a:ln>
        </p:spPr>
        <p:style>
          <a:lnRef idx="1">
            <a:schemeClr val="accent1"/>
          </a:lnRef>
          <a:fillRef idx="0">
            <a:schemeClr val="accent1"/>
          </a:fillRef>
          <a:effectRef idx="0">
            <a:schemeClr val="accent1"/>
          </a:effectRef>
          <a:fontRef idx="minor">
            <a:schemeClr val="tx1"/>
          </a:fontRef>
        </p:style>
      </p:cxnSp>
      <p:sp>
        <p:nvSpPr>
          <p:cNvPr id="18" name="object 5">
            <a:extLst>
              <a:ext uri="{FF2B5EF4-FFF2-40B4-BE49-F238E27FC236}">
                <a16:creationId xmlns:a16="http://schemas.microsoft.com/office/drawing/2014/main" id="{35B1978C-1BEE-9E34-9192-4317C36F978B}"/>
              </a:ext>
            </a:extLst>
          </p:cNvPr>
          <p:cNvSpPr/>
          <p:nvPr/>
        </p:nvSpPr>
        <p:spPr>
          <a:xfrm flipH="1">
            <a:off x="76198" y="4488209"/>
            <a:ext cx="9448801" cy="869286"/>
          </a:xfrm>
          <a:custGeom>
            <a:avLst/>
            <a:gdLst/>
            <a:ahLst/>
            <a:cxnLst/>
            <a:rect l="l" t="t" r="r" b="b"/>
            <a:pathLst>
              <a:path w="7346950" h="953770">
                <a:moveTo>
                  <a:pt x="7125881" y="0"/>
                </a:moveTo>
                <a:lnTo>
                  <a:pt x="0" y="953414"/>
                </a:lnTo>
                <a:lnTo>
                  <a:pt x="7346569" y="953414"/>
                </a:lnTo>
                <a:lnTo>
                  <a:pt x="7346569" y="744093"/>
                </a:lnTo>
                <a:lnTo>
                  <a:pt x="7125881" y="0"/>
                </a:lnTo>
                <a:close/>
              </a:path>
            </a:pathLst>
          </a:custGeom>
          <a:solidFill>
            <a:srgbClr val="ED4050"/>
          </a:solidFill>
        </p:spPr>
        <p:txBody>
          <a:bodyPr wrap="square" lIns="0" tIns="0" rIns="0" bIns="0" rtlCol="0"/>
          <a:lstStyle/>
          <a:p>
            <a:endParaRPr/>
          </a:p>
        </p:txBody>
      </p:sp>
      <p:sp>
        <p:nvSpPr>
          <p:cNvPr id="19" name="object 3">
            <a:extLst>
              <a:ext uri="{FF2B5EF4-FFF2-40B4-BE49-F238E27FC236}">
                <a16:creationId xmlns:a16="http://schemas.microsoft.com/office/drawing/2014/main" id="{AE07666E-85BE-54EA-9C41-E900FDF49EA7}"/>
              </a:ext>
            </a:extLst>
          </p:cNvPr>
          <p:cNvSpPr txBox="1">
            <a:spLocks/>
          </p:cNvSpPr>
          <p:nvPr/>
        </p:nvSpPr>
        <p:spPr>
          <a:xfrm>
            <a:off x="627165" y="4791148"/>
            <a:ext cx="2497035" cy="222177"/>
          </a:xfrm>
          <a:prstGeom prst="rect">
            <a:avLst/>
          </a:prstGeom>
        </p:spPr>
        <p:txBody>
          <a:bodyPr vert="horz" wrap="square" lIns="0" tIns="11430" rIns="0" bIns="0" rtlCol="0">
            <a:spAutoFit/>
          </a:bodyPr>
          <a:lstStyle>
            <a:lvl1pPr>
              <a:defRPr sz="3550" b="1" i="0">
                <a:solidFill>
                  <a:srgbClr val="511C6C"/>
                </a:solidFill>
                <a:latin typeface="Avenir Next"/>
                <a:ea typeface="+mj-ea"/>
                <a:cs typeface="Avenir Next"/>
              </a:defRPr>
            </a:lvl1pPr>
          </a:lstStyle>
          <a:p>
            <a:pPr marL="12700" marR="5080">
              <a:lnSpc>
                <a:spcPct val="100699"/>
              </a:lnSpc>
              <a:spcBef>
                <a:spcPts val="90"/>
              </a:spcBef>
            </a:pPr>
            <a:r>
              <a:rPr lang="en-GB" sz="1400" b="0" i="0" dirty="0" err="1">
                <a:solidFill>
                  <a:schemeClr val="bg1"/>
                </a:solidFill>
                <a:effectLst/>
                <a:latin typeface="+mn-lt"/>
              </a:rPr>
              <a:t>academicsupport@warwick.ac.uk</a:t>
            </a:r>
            <a:endParaRPr lang="en-GB" sz="1400" kern="0" dirty="0">
              <a:solidFill>
                <a:schemeClr val="bg1"/>
              </a:solidFill>
              <a:latin typeface="+mn-lt"/>
            </a:endParaRPr>
          </a:p>
        </p:txBody>
      </p:sp>
      <p:sp>
        <p:nvSpPr>
          <p:cNvPr id="20" name="object 3">
            <a:extLst>
              <a:ext uri="{FF2B5EF4-FFF2-40B4-BE49-F238E27FC236}">
                <a16:creationId xmlns:a16="http://schemas.microsoft.com/office/drawing/2014/main" id="{AB3B41E7-3529-9E1D-F495-AAD87F590D41}"/>
              </a:ext>
            </a:extLst>
          </p:cNvPr>
          <p:cNvSpPr txBox="1">
            <a:spLocks/>
          </p:cNvSpPr>
          <p:nvPr/>
        </p:nvSpPr>
        <p:spPr>
          <a:xfrm>
            <a:off x="7546198" y="4779468"/>
            <a:ext cx="1371600" cy="222177"/>
          </a:xfrm>
          <a:prstGeom prst="rect">
            <a:avLst/>
          </a:prstGeom>
        </p:spPr>
        <p:txBody>
          <a:bodyPr vert="horz" wrap="square" lIns="0" tIns="11430" rIns="0" bIns="0" rtlCol="0">
            <a:spAutoFit/>
          </a:bodyPr>
          <a:lstStyle>
            <a:lvl1pPr>
              <a:defRPr sz="3550" b="1" i="0">
                <a:solidFill>
                  <a:srgbClr val="511C6C"/>
                </a:solidFill>
                <a:latin typeface="Avenir Next"/>
                <a:ea typeface="+mj-ea"/>
                <a:cs typeface="Avenir Next"/>
              </a:defRPr>
            </a:lvl1pPr>
          </a:lstStyle>
          <a:p>
            <a:pPr marL="12700" marR="5080">
              <a:lnSpc>
                <a:spcPct val="100699"/>
              </a:lnSpc>
              <a:spcBef>
                <a:spcPts val="90"/>
              </a:spcBef>
            </a:pPr>
            <a:r>
              <a:rPr lang="en-GB" sz="1400" b="0" i="0" dirty="0">
                <a:solidFill>
                  <a:srgbClr val="511B6C"/>
                </a:solidFill>
                <a:effectLst/>
                <a:latin typeface="+mn-lt"/>
              </a:rPr>
              <a:t>@</a:t>
            </a:r>
            <a:r>
              <a:rPr lang="en-GB" sz="1400" b="0" i="0" dirty="0" err="1">
                <a:solidFill>
                  <a:srgbClr val="511B6C"/>
                </a:solidFill>
                <a:effectLst/>
                <a:latin typeface="+mn-lt"/>
              </a:rPr>
              <a:t>warwicklibrary</a:t>
            </a:r>
            <a:endParaRPr lang="en-GB" sz="1400" kern="0" dirty="0">
              <a:solidFill>
                <a:srgbClr val="511B6C"/>
              </a:solidFill>
              <a:latin typeface="+mn-lt"/>
            </a:endParaRPr>
          </a:p>
        </p:txBody>
      </p:sp>
      <p:pic>
        <p:nvPicPr>
          <p:cNvPr id="22" name="Picture 21" descr="A purple bird with a black background&#10;&#10;Description automatically generated">
            <a:extLst>
              <a:ext uri="{FF2B5EF4-FFF2-40B4-BE49-F238E27FC236}">
                <a16:creationId xmlns:a16="http://schemas.microsoft.com/office/drawing/2014/main" id="{EC87672A-59C8-BC3C-E359-5D3866A529EC}"/>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898344" y="4803093"/>
            <a:ext cx="295372" cy="198552"/>
          </a:xfrm>
          <a:prstGeom prst="rect">
            <a:avLst/>
          </a:prstGeom>
        </p:spPr>
      </p:pic>
      <p:pic>
        <p:nvPicPr>
          <p:cNvPr id="24" name="Picture 23" descr="A purple square with a circle&#10;&#10;Description automatically generated">
            <a:extLst>
              <a:ext uri="{FF2B5EF4-FFF2-40B4-BE49-F238E27FC236}">
                <a16:creationId xmlns:a16="http://schemas.microsoft.com/office/drawing/2014/main" id="{D60A57D1-4544-0328-C978-B147672C51A4}"/>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257368" y="4796389"/>
            <a:ext cx="210232" cy="210232"/>
          </a:xfrm>
          <a:prstGeom prst="rect">
            <a:avLst/>
          </a:prstGeom>
        </p:spPr>
      </p:pic>
      <p:pic>
        <p:nvPicPr>
          <p:cNvPr id="8" name="Picture 7">
            <a:extLst>
              <a:ext uri="{FF2B5EF4-FFF2-40B4-BE49-F238E27FC236}">
                <a16:creationId xmlns:a16="http://schemas.microsoft.com/office/drawing/2014/main" id="{E7C22661-2830-ABC4-6CF1-947A286673A0}"/>
              </a:ext>
            </a:extLst>
          </p:cNvPr>
          <p:cNvPicPr>
            <a:picLocks noChangeAspect="1"/>
          </p:cNvPicPr>
          <p:nvPr/>
        </p:nvPicPr>
        <p:blipFill>
          <a:blip r:embed="rId5"/>
          <a:stretch>
            <a:fillRect/>
          </a:stretch>
        </p:blipFill>
        <p:spPr>
          <a:xfrm>
            <a:off x="6477000" y="1539287"/>
            <a:ext cx="2883658" cy="2883658"/>
          </a:xfrm>
          <a:prstGeom prst="rect">
            <a:avLst/>
          </a:prstGeom>
        </p:spPr>
      </p:pic>
      <p:sp>
        <p:nvSpPr>
          <p:cNvPr id="11" name="TextBox 10">
            <a:extLst>
              <a:ext uri="{FF2B5EF4-FFF2-40B4-BE49-F238E27FC236}">
                <a16:creationId xmlns:a16="http://schemas.microsoft.com/office/drawing/2014/main" id="{B2BD7947-2032-9577-AEC3-9F38FE7FC72E}"/>
              </a:ext>
            </a:extLst>
          </p:cNvPr>
          <p:cNvSpPr txBox="1"/>
          <p:nvPr/>
        </p:nvSpPr>
        <p:spPr>
          <a:xfrm>
            <a:off x="627165" y="1780602"/>
            <a:ext cx="6897166" cy="2431435"/>
          </a:xfrm>
          <a:prstGeom prst="rect">
            <a:avLst/>
          </a:prstGeom>
          <a:noFill/>
        </p:spPr>
        <p:txBody>
          <a:bodyPr wrap="square" lIns="91440" tIns="45720" rIns="91440" bIns="45720" rtlCol="0" anchor="t">
            <a:spAutoFit/>
          </a:bodyPr>
          <a:lstStyle/>
          <a:p>
            <a:pPr marL="285750" indent="-285750">
              <a:buFont typeface="Arial" panose="020B0604020202020204" pitchFamily="34" charset="0"/>
              <a:buChar char="•"/>
            </a:pPr>
            <a:r>
              <a:rPr lang="en-GB" sz="2400" dirty="0">
                <a:solidFill>
                  <a:srgbClr val="511B6C"/>
                </a:solidFill>
                <a:hlinkClick r:id="rId6">
                  <a:extLst>
                    <a:ext uri="{A12FA001-AC4F-418D-AE19-62706E023703}">
                      <ahyp:hlinkClr xmlns:ahyp="http://schemas.microsoft.com/office/drawing/2018/hyperlinkcolor" val="tx"/>
                    </a:ext>
                  </a:extLst>
                </a:hlinkClick>
              </a:rPr>
              <a:t>Jackie.Hanes@warwick.ac.uk</a:t>
            </a:r>
            <a:endParaRPr lang="en-GB" sz="2400" dirty="0">
              <a:solidFill>
                <a:srgbClr val="511B6C"/>
              </a:solidFill>
              <a:cs typeface="Calibri"/>
            </a:endParaRPr>
          </a:p>
          <a:p>
            <a:pPr marL="285750" indent="-285750">
              <a:buFont typeface="Arial" panose="020B0604020202020204" pitchFamily="34" charset="0"/>
              <a:buChar char="•"/>
            </a:pPr>
            <a:r>
              <a:rPr lang="en-GB" sz="2400" dirty="0">
                <a:solidFill>
                  <a:srgbClr val="511B6C"/>
                </a:solidFill>
              </a:rPr>
              <a:t>+44 (0)24 765 72588</a:t>
            </a:r>
            <a:endParaRPr lang="en-GB" sz="2400" dirty="0">
              <a:solidFill>
                <a:srgbClr val="511B6C"/>
              </a:solidFill>
              <a:cs typeface="Calibri"/>
            </a:endParaRPr>
          </a:p>
          <a:p>
            <a:pPr marL="285750" indent="-285750">
              <a:buFont typeface="Arial" panose="020B0604020202020204" pitchFamily="34" charset="0"/>
              <a:buChar char="•"/>
            </a:pPr>
            <a:r>
              <a:rPr lang="en-GB" sz="2400" dirty="0">
                <a:solidFill>
                  <a:srgbClr val="511B6C"/>
                </a:solidFill>
                <a:hlinkClick r:id="rId7">
                  <a:extLst>
                    <a:ext uri="{A12FA001-AC4F-418D-AE19-62706E023703}">
                      <ahyp:hlinkClr xmlns:ahyp="http://schemas.microsoft.com/office/drawing/2018/hyperlinkcolor" val="tx"/>
                    </a:ext>
                  </a:extLst>
                </a:hlinkClick>
              </a:rPr>
              <a:t>Chat on Teams </a:t>
            </a:r>
            <a:r>
              <a:rPr lang="en-GB" sz="2400" dirty="0">
                <a:solidFill>
                  <a:srgbClr val="511B6C"/>
                </a:solidFill>
              </a:rPr>
              <a:t>| </a:t>
            </a:r>
            <a:r>
              <a:rPr lang="en-GB" sz="2400" dirty="0">
                <a:solidFill>
                  <a:srgbClr val="511B6C"/>
                </a:solidFill>
                <a:hlinkClick r:id="rId8">
                  <a:extLst>
                    <a:ext uri="{A12FA001-AC4F-418D-AE19-62706E023703}">
                      <ahyp:hlinkClr xmlns:ahyp="http://schemas.microsoft.com/office/drawing/2018/hyperlinkcolor" val="tx"/>
                    </a:ext>
                  </a:extLst>
                </a:hlinkClick>
              </a:rPr>
              <a:t>Book Appointment</a:t>
            </a:r>
            <a:endParaRPr lang="en-GB" sz="2400" dirty="0">
              <a:solidFill>
                <a:srgbClr val="511B6C"/>
              </a:solidFill>
            </a:endParaRPr>
          </a:p>
          <a:p>
            <a:endParaRPr lang="en-GB" sz="2000" dirty="0">
              <a:solidFill>
                <a:srgbClr val="511B6C"/>
              </a:solidFill>
            </a:endParaRPr>
          </a:p>
          <a:p>
            <a:endParaRPr lang="en-GB" sz="2000" i="1" dirty="0">
              <a:solidFill>
                <a:srgbClr val="511B6C"/>
              </a:solidFill>
            </a:endParaRPr>
          </a:p>
          <a:p>
            <a:r>
              <a:rPr lang="en-GB" sz="2000" i="1" dirty="0">
                <a:solidFill>
                  <a:srgbClr val="511B6C"/>
                </a:solidFill>
              </a:rPr>
              <a:t>Advice on all library, research and referencing matters</a:t>
            </a:r>
          </a:p>
          <a:p>
            <a:r>
              <a:rPr lang="en-GB" sz="2000" i="1" dirty="0">
                <a:solidFill>
                  <a:srgbClr val="511B6C"/>
                </a:solidFill>
              </a:rPr>
              <a:t>Appointments available on-campus and online</a:t>
            </a:r>
          </a:p>
        </p:txBody>
      </p:sp>
    </p:spTree>
    <p:extLst>
      <p:ext uri="{BB962C8B-B14F-4D97-AF65-F5344CB8AC3E}">
        <p14:creationId xmlns:p14="http://schemas.microsoft.com/office/powerpoint/2010/main" val="54619670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48DD95-F63E-3B65-4F84-79E5ED7011F6}"/>
              </a:ext>
            </a:extLst>
          </p:cNvPr>
          <p:cNvSpPr>
            <a:spLocks noGrp="1"/>
          </p:cNvSpPr>
          <p:nvPr>
            <p:ph type="title"/>
          </p:nvPr>
        </p:nvSpPr>
        <p:spPr>
          <a:xfrm>
            <a:off x="457125" y="528646"/>
            <a:ext cx="8229749" cy="546303"/>
          </a:xfrm>
        </p:spPr>
        <p:txBody>
          <a:bodyPr/>
          <a:lstStyle/>
          <a:p>
            <a:r>
              <a:rPr lang="en-GB" dirty="0"/>
              <a:t>Finding articles</a:t>
            </a:r>
          </a:p>
        </p:txBody>
      </p:sp>
      <p:sp>
        <p:nvSpPr>
          <p:cNvPr id="4" name="Content Placeholder 2">
            <a:extLst>
              <a:ext uri="{FF2B5EF4-FFF2-40B4-BE49-F238E27FC236}">
                <a16:creationId xmlns:a16="http://schemas.microsoft.com/office/drawing/2014/main" id="{48323741-C288-69D3-0428-5214DAB34A46}"/>
              </a:ext>
            </a:extLst>
          </p:cNvPr>
          <p:cNvSpPr>
            <a:spLocks noGrp="1"/>
          </p:cNvSpPr>
          <p:nvPr>
            <p:ph type="body" idx="1"/>
          </p:nvPr>
        </p:nvSpPr>
        <p:spPr>
          <a:xfrm>
            <a:off x="457198" y="1266037"/>
            <a:ext cx="8382001" cy="3398838"/>
          </a:xfrm>
        </p:spPr>
        <p:txBody>
          <a:bodyPr>
            <a:normAutofit/>
          </a:bodyPr>
          <a:lstStyle/>
          <a:p>
            <a:pPr marL="0" indent="0" algn="l">
              <a:buNone/>
            </a:pPr>
            <a:r>
              <a:rPr lang="en-GB" sz="2300" dirty="0">
                <a:solidFill>
                  <a:srgbClr val="511B6C"/>
                </a:solidFill>
              </a:rPr>
              <a:t>Author (Year) ‘Title of Article’, </a:t>
            </a:r>
            <a:r>
              <a:rPr lang="en-GB" sz="2300" i="1" dirty="0">
                <a:solidFill>
                  <a:srgbClr val="511B6C"/>
                </a:solidFill>
              </a:rPr>
              <a:t>Title of Journal, </a:t>
            </a:r>
            <a:r>
              <a:rPr lang="en-GB" sz="2300" dirty="0">
                <a:solidFill>
                  <a:srgbClr val="511B6C"/>
                </a:solidFill>
              </a:rPr>
              <a:t>Volume(Issue), Pages.</a:t>
            </a:r>
          </a:p>
          <a:p>
            <a:pPr marL="0" indent="0" algn="ctr">
              <a:buNone/>
            </a:pPr>
            <a:endParaRPr lang="en-GB" sz="3000" dirty="0"/>
          </a:p>
          <a:p>
            <a:pPr marL="0" indent="0" algn="ctr">
              <a:buNone/>
            </a:pPr>
            <a:endParaRPr lang="en-GB" sz="3000" dirty="0"/>
          </a:p>
          <a:p>
            <a:pPr marL="0" indent="0" algn="l">
              <a:buNone/>
            </a:pPr>
            <a:r>
              <a:rPr lang="en-GB" sz="2400" dirty="0" err="1"/>
              <a:t>Cascaldi</a:t>
            </a:r>
            <a:r>
              <a:rPr lang="en-GB" sz="2400" dirty="0"/>
              <a:t>-Garcia, D. </a:t>
            </a:r>
            <a:r>
              <a:rPr lang="en-GB" sz="2400" i="1" dirty="0"/>
              <a:t>et al </a:t>
            </a:r>
            <a:r>
              <a:rPr lang="en-GB" sz="2400" dirty="0"/>
              <a:t>(2023) ‘What is certain about uncertainty?’, </a:t>
            </a:r>
            <a:r>
              <a:rPr lang="en-GB" sz="2400" i="1" dirty="0"/>
              <a:t>Journal of Economic Literature</a:t>
            </a:r>
            <a:r>
              <a:rPr lang="en-GB" sz="2400" dirty="0"/>
              <a:t>, 61(3), pp. 624-654.</a:t>
            </a:r>
          </a:p>
        </p:txBody>
      </p:sp>
      <p:sp>
        <p:nvSpPr>
          <p:cNvPr id="6" name="TextBox 5">
            <a:extLst>
              <a:ext uri="{FF2B5EF4-FFF2-40B4-BE49-F238E27FC236}">
                <a16:creationId xmlns:a16="http://schemas.microsoft.com/office/drawing/2014/main" id="{F7CD989F-0451-A82B-7212-7ACB118CF49F}"/>
              </a:ext>
            </a:extLst>
          </p:cNvPr>
          <p:cNvSpPr txBox="1"/>
          <p:nvPr/>
        </p:nvSpPr>
        <p:spPr>
          <a:xfrm>
            <a:off x="460056" y="2063640"/>
            <a:ext cx="1143001" cy="369332"/>
          </a:xfrm>
          <a:prstGeom prst="rect">
            <a:avLst/>
          </a:prstGeom>
          <a:noFill/>
          <a:ln w="19050">
            <a:solidFill>
              <a:srgbClr val="511B6C"/>
            </a:solidFill>
          </a:ln>
        </p:spPr>
        <p:txBody>
          <a:bodyPr wrap="square" rtlCol="0">
            <a:spAutoFit/>
          </a:bodyPr>
          <a:lstStyle/>
          <a:p>
            <a:pPr algn="ctr"/>
            <a:r>
              <a:rPr lang="en-GB" b="1" dirty="0">
                <a:solidFill>
                  <a:srgbClr val="511B6C"/>
                </a:solidFill>
              </a:rPr>
              <a:t>Author</a:t>
            </a:r>
          </a:p>
        </p:txBody>
      </p:sp>
      <p:sp>
        <p:nvSpPr>
          <p:cNvPr id="9" name="TextBox 8">
            <a:extLst>
              <a:ext uri="{FF2B5EF4-FFF2-40B4-BE49-F238E27FC236}">
                <a16:creationId xmlns:a16="http://schemas.microsoft.com/office/drawing/2014/main" id="{39F8FA7C-7A7D-9A3A-5389-334DA7757570}"/>
              </a:ext>
            </a:extLst>
          </p:cNvPr>
          <p:cNvSpPr txBox="1"/>
          <p:nvPr/>
        </p:nvSpPr>
        <p:spPr>
          <a:xfrm>
            <a:off x="3200400" y="2020927"/>
            <a:ext cx="1143001" cy="369332"/>
          </a:xfrm>
          <a:prstGeom prst="rect">
            <a:avLst/>
          </a:prstGeom>
          <a:noFill/>
          <a:ln w="19050">
            <a:solidFill>
              <a:srgbClr val="511B6C"/>
            </a:solidFill>
          </a:ln>
        </p:spPr>
        <p:txBody>
          <a:bodyPr wrap="square" rtlCol="0">
            <a:spAutoFit/>
          </a:bodyPr>
          <a:lstStyle/>
          <a:p>
            <a:pPr algn="ctr"/>
            <a:r>
              <a:rPr lang="en-GB" b="1" dirty="0">
                <a:solidFill>
                  <a:srgbClr val="511B6C"/>
                </a:solidFill>
              </a:rPr>
              <a:t>(Year)</a:t>
            </a:r>
          </a:p>
        </p:txBody>
      </p:sp>
      <p:sp>
        <p:nvSpPr>
          <p:cNvPr id="10" name="TextBox 9">
            <a:extLst>
              <a:ext uri="{FF2B5EF4-FFF2-40B4-BE49-F238E27FC236}">
                <a16:creationId xmlns:a16="http://schemas.microsoft.com/office/drawing/2014/main" id="{C14A60A8-081C-4BBE-303D-3052506BE966}"/>
              </a:ext>
            </a:extLst>
          </p:cNvPr>
          <p:cNvSpPr txBox="1"/>
          <p:nvPr/>
        </p:nvSpPr>
        <p:spPr>
          <a:xfrm>
            <a:off x="4954465" y="2020927"/>
            <a:ext cx="2055934" cy="369332"/>
          </a:xfrm>
          <a:prstGeom prst="rect">
            <a:avLst/>
          </a:prstGeom>
          <a:noFill/>
          <a:ln w="19050">
            <a:solidFill>
              <a:srgbClr val="511B6C"/>
            </a:solidFill>
          </a:ln>
        </p:spPr>
        <p:txBody>
          <a:bodyPr wrap="square" rtlCol="0">
            <a:spAutoFit/>
          </a:bodyPr>
          <a:lstStyle/>
          <a:p>
            <a:pPr algn="ctr"/>
            <a:r>
              <a:rPr lang="en-GB" b="1" dirty="0">
                <a:solidFill>
                  <a:srgbClr val="511B6C"/>
                </a:solidFill>
              </a:rPr>
              <a:t>‘Title of Article’</a:t>
            </a:r>
          </a:p>
        </p:txBody>
      </p:sp>
      <p:sp>
        <p:nvSpPr>
          <p:cNvPr id="12" name="TextBox 11">
            <a:extLst>
              <a:ext uri="{FF2B5EF4-FFF2-40B4-BE49-F238E27FC236}">
                <a16:creationId xmlns:a16="http://schemas.microsoft.com/office/drawing/2014/main" id="{624D85D6-B712-BBC6-76CC-5CF6C7C88804}"/>
              </a:ext>
            </a:extLst>
          </p:cNvPr>
          <p:cNvSpPr txBox="1"/>
          <p:nvPr/>
        </p:nvSpPr>
        <p:spPr>
          <a:xfrm>
            <a:off x="3962400" y="3542623"/>
            <a:ext cx="1600201" cy="369332"/>
          </a:xfrm>
          <a:prstGeom prst="rect">
            <a:avLst/>
          </a:prstGeom>
          <a:noFill/>
          <a:ln w="19050">
            <a:solidFill>
              <a:srgbClr val="511B6C"/>
            </a:solidFill>
          </a:ln>
        </p:spPr>
        <p:txBody>
          <a:bodyPr wrap="square" rtlCol="0">
            <a:spAutoFit/>
          </a:bodyPr>
          <a:lstStyle/>
          <a:p>
            <a:pPr algn="ctr"/>
            <a:r>
              <a:rPr lang="en-GB" b="1" dirty="0">
                <a:solidFill>
                  <a:srgbClr val="511B6C"/>
                </a:solidFill>
              </a:rPr>
              <a:t>Volume(Issue)</a:t>
            </a:r>
          </a:p>
        </p:txBody>
      </p:sp>
      <p:sp>
        <p:nvSpPr>
          <p:cNvPr id="13" name="TextBox 12">
            <a:extLst>
              <a:ext uri="{FF2B5EF4-FFF2-40B4-BE49-F238E27FC236}">
                <a16:creationId xmlns:a16="http://schemas.microsoft.com/office/drawing/2014/main" id="{538FBF0B-A8FE-9D4B-2E68-A71FBAA38ADD}"/>
              </a:ext>
            </a:extLst>
          </p:cNvPr>
          <p:cNvSpPr txBox="1"/>
          <p:nvPr/>
        </p:nvSpPr>
        <p:spPr>
          <a:xfrm>
            <a:off x="5855752" y="3553180"/>
            <a:ext cx="1143001" cy="369332"/>
          </a:xfrm>
          <a:prstGeom prst="rect">
            <a:avLst/>
          </a:prstGeom>
          <a:noFill/>
          <a:ln w="19050">
            <a:solidFill>
              <a:srgbClr val="511B6C"/>
            </a:solidFill>
          </a:ln>
        </p:spPr>
        <p:txBody>
          <a:bodyPr wrap="square" rtlCol="0">
            <a:spAutoFit/>
          </a:bodyPr>
          <a:lstStyle/>
          <a:p>
            <a:pPr algn="ctr"/>
            <a:r>
              <a:rPr lang="en-GB" b="1" dirty="0">
                <a:solidFill>
                  <a:srgbClr val="511B6C"/>
                </a:solidFill>
              </a:rPr>
              <a:t>Pages</a:t>
            </a:r>
          </a:p>
        </p:txBody>
      </p:sp>
      <p:sp>
        <p:nvSpPr>
          <p:cNvPr id="5" name="TextBox 4">
            <a:extLst>
              <a:ext uri="{FF2B5EF4-FFF2-40B4-BE49-F238E27FC236}">
                <a16:creationId xmlns:a16="http://schemas.microsoft.com/office/drawing/2014/main" id="{71AF9E8A-6CA6-6572-33C8-981E6E6C50BB}"/>
              </a:ext>
            </a:extLst>
          </p:cNvPr>
          <p:cNvSpPr txBox="1"/>
          <p:nvPr/>
        </p:nvSpPr>
        <p:spPr>
          <a:xfrm>
            <a:off x="461522" y="3514481"/>
            <a:ext cx="2055934" cy="369332"/>
          </a:xfrm>
          <a:prstGeom prst="rect">
            <a:avLst/>
          </a:prstGeom>
          <a:noFill/>
          <a:ln w="19050">
            <a:solidFill>
              <a:srgbClr val="511B6C"/>
            </a:solidFill>
          </a:ln>
        </p:spPr>
        <p:txBody>
          <a:bodyPr wrap="square" rtlCol="0">
            <a:spAutoFit/>
          </a:bodyPr>
          <a:lstStyle/>
          <a:p>
            <a:pPr algn="ctr"/>
            <a:r>
              <a:rPr lang="en-GB" b="1" i="1" dirty="0">
                <a:solidFill>
                  <a:srgbClr val="511B6C"/>
                </a:solidFill>
              </a:rPr>
              <a:t>Title of Journal</a:t>
            </a:r>
          </a:p>
        </p:txBody>
      </p:sp>
    </p:spTree>
    <p:extLst>
      <p:ext uri="{BB962C8B-B14F-4D97-AF65-F5344CB8AC3E}">
        <p14:creationId xmlns:p14="http://schemas.microsoft.com/office/powerpoint/2010/main" val="23080767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AA7A8C-1870-8812-A79F-0E39654D4BF3}"/>
              </a:ext>
            </a:extLst>
          </p:cNvPr>
          <p:cNvSpPr>
            <a:spLocks noGrp="1"/>
          </p:cNvSpPr>
          <p:nvPr>
            <p:ph type="title"/>
          </p:nvPr>
        </p:nvSpPr>
        <p:spPr>
          <a:xfrm>
            <a:off x="457125" y="528646"/>
            <a:ext cx="8229749" cy="546303"/>
          </a:xfrm>
        </p:spPr>
        <p:txBody>
          <a:bodyPr/>
          <a:lstStyle/>
          <a:p>
            <a:r>
              <a:rPr lang="en-GB" dirty="0"/>
              <a:t>Ejournals</a:t>
            </a:r>
          </a:p>
        </p:txBody>
      </p:sp>
      <p:sp>
        <p:nvSpPr>
          <p:cNvPr id="3" name="Text Placeholder 2">
            <a:extLst>
              <a:ext uri="{FF2B5EF4-FFF2-40B4-BE49-F238E27FC236}">
                <a16:creationId xmlns:a16="http://schemas.microsoft.com/office/drawing/2014/main" id="{9EA941D6-2E44-6818-03B6-846DDF1F7E06}"/>
              </a:ext>
            </a:extLst>
          </p:cNvPr>
          <p:cNvSpPr>
            <a:spLocks noGrp="1"/>
          </p:cNvSpPr>
          <p:nvPr>
            <p:ph type="body" idx="1"/>
          </p:nvPr>
        </p:nvSpPr>
        <p:spPr>
          <a:xfrm>
            <a:off x="457200" y="1184465"/>
            <a:ext cx="8229600" cy="3354765"/>
          </a:xfrm>
        </p:spPr>
        <p:txBody>
          <a:bodyPr/>
          <a:lstStyle/>
          <a:p>
            <a:pPr marL="285750" indent="-285750">
              <a:buFont typeface="Arial" panose="020B0604020202020204" pitchFamily="34" charset="0"/>
              <a:buChar char="•"/>
            </a:pPr>
            <a:r>
              <a:rPr lang="en-GB" sz="2000" dirty="0"/>
              <a:t>The library has 1.5+ thousand ejournals from many publishers and platforms</a:t>
            </a:r>
          </a:p>
          <a:p>
            <a:pPr marL="285750" indent="-285750">
              <a:buFont typeface="Arial" panose="020B0604020202020204" pitchFamily="34" charset="0"/>
              <a:buChar char="•"/>
            </a:pPr>
            <a:endParaRPr lang="en-GB" sz="2000" dirty="0"/>
          </a:p>
          <a:p>
            <a:pPr marL="285750" indent="-285750">
              <a:buFont typeface="Arial" panose="020B0604020202020204" pitchFamily="34" charset="0"/>
              <a:buChar char="•"/>
            </a:pPr>
            <a:r>
              <a:rPr lang="en-GB" sz="2000" dirty="0">
                <a:solidFill>
                  <a:schemeClr val="tx1"/>
                </a:solidFill>
              </a:rPr>
              <a:t>There are 3 ways to find ejournals using </a:t>
            </a:r>
            <a:r>
              <a:rPr lang="en-GB" sz="2000" b="1" dirty="0">
                <a:solidFill>
                  <a:srgbClr val="511B6C"/>
                </a:solidFill>
              </a:rPr>
              <a:t>Library Search:</a:t>
            </a:r>
            <a:endParaRPr lang="en-GB" sz="2000" dirty="0"/>
          </a:p>
          <a:p>
            <a:pPr marL="800100" lvl="1" indent="-342900">
              <a:buFont typeface="+mj-lt"/>
              <a:buAutoNum type="arabicPeriod"/>
            </a:pPr>
            <a:r>
              <a:rPr lang="en-GB" sz="2000" b="1" dirty="0">
                <a:solidFill>
                  <a:srgbClr val="511B6C"/>
                </a:solidFill>
              </a:rPr>
              <a:t>Article</a:t>
            </a:r>
            <a:r>
              <a:rPr lang="en-GB" sz="2000" b="1" dirty="0"/>
              <a:t>: </a:t>
            </a:r>
            <a:r>
              <a:rPr lang="en-GB" sz="2000" dirty="0"/>
              <a:t>search by author and article title</a:t>
            </a:r>
          </a:p>
          <a:p>
            <a:pPr marL="800100" lvl="1" indent="-342900">
              <a:buFont typeface="+mj-lt"/>
              <a:buAutoNum type="arabicPeriod"/>
            </a:pPr>
            <a:r>
              <a:rPr lang="en-GB" sz="2000" b="1" dirty="0">
                <a:solidFill>
                  <a:srgbClr val="511B6C"/>
                </a:solidFill>
              </a:rPr>
              <a:t>Journal</a:t>
            </a:r>
            <a:r>
              <a:rPr lang="en-GB" sz="2000" dirty="0"/>
              <a:t>: search by journal title then browse by year/volume/issue</a:t>
            </a:r>
          </a:p>
          <a:p>
            <a:pPr marL="800100" lvl="1" indent="-342900">
              <a:buFont typeface="+mj-lt"/>
              <a:buAutoNum type="arabicPeriod"/>
            </a:pPr>
            <a:r>
              <a:rPr lang="en-GB" sz="2000" b="1" dirty="0">
                <a:solidFill>
                  <a:srgbClr val="511B6C"/>
                </a:solidFill>
              </a:rPr>
              <a:t>Subject: </a:t>
            </a:r>
            <a:r>
              <a:rPr lang="en-GB" sz="2000" dirty="0"/>
              <a:t>search by keywords then limit results to ‘journal article’ </a:t>
            </a:r>
          </a:p>
          <a:p>
            <a:pPr marL="285750" indent="-285750">
              <a:buFont typeface="Arial" panose="020B0604020202020204" pitchFamily="34" charset="0"/>
              <a:buChar char="•"/>
            </a:pPr>
            <a:endParaRPr lang="en-GB" sz="2000" b="1" dirty="0">
              <a:solidFill>
                <a:srgbClr val="511B6C"/>
              </a:solidFill>
            </a:endParaRPr>
          </a:p>
          <a:p>
            <a:pPr marL="285750" indent="-285750">
              <a:buFont typeface="Arial" panose="020B0604020202020204" pitchFamily="34" charset="0"/>
              <a:buChar char="•"/>
            </a:pPr>
            <a:r>
              <a:rPr lang="en-GB" sz="2000" b="1" dirty="0">
                <a:solidFill>
                  <a:srgbClr val="511B6C"/>
                </a:solidFill>
              </a:rPr>
              <a:t>Quick Look: </a:t>
            </a:r>
            <a:r>
              <a:rPr lang="en-GB" sz="2000" dirty="0"/>
              <a:t>shows you the article details, keywords and abstract</a:t>
            </a:r>
          </a:p>
          <a:p>
            <a:pPr marL="285750" indent="-285750">
              <a:buFont typeface="Arial" panose="020B0604020202020204" pitchFamily="34" charset="0"/>
              <a:buChar char="•"/>
            </a:pPr>
            <a:r>
              <a:rPr lang="en-GB" sz="2000" dirty="0"/>
              <a:t>Click on </a:t>
            </a:r>
            <a:r>
              <a:rPr lang="en-GB" sz="2000" b="1" dirty="0">
                <a:solidFill>
                  <a:srgbClr val="511B6C"/>
                </a:solidFill>
              </a:rPr>
              <a:t>Full Text Online </a:t>
            </a:r>
            <a:r>
              <a:rPr lang="en-GB" sz="2000" dirty="0"/>
              <a:t>to access the article/journal</a:t>
            </a:r>
          </a:p>
          <a:p>
            <a:pPr marL="285750" indent="-285750">
              <a:buFont typeface="Arial" panose="020B0604020202020204" pitchFamily="34" charset="0"/>
              <a:buChar char="•"/>
            </a:pPr>
            <a:r>
              <a:rPr lang="en-GB" sz="2000" dirty="0"/>
              <a:t>Login with your university IT number and password</a:t>
            </a:r>
          </a:p>
          <a:p>
            <a:endParaRPr lang="en-GB" dirty="0"/>
          </a:p>
        </p:txBody>
      </p:sp>
    </p:spTree>
    <p:extLst>
      <p:ext uri="{BB962C8B-B14F-4D97-AF65-F5344CB8AC3E}">
        <p14:creationId xmlns:p14="http://schemas.microsoft.com/office/powerpoint/2010/main" val="62844189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A47850C1-4E1D-E049-BACF-AF255D1D6810}"/>
              </a:ext>
            </a:extLst>
          </p:cNvPr>
          <p:cNvPicPr>
            <a:picLocks noChangeAspect="1"/>
          </p:cNvPicPr>
          <p:nvPr/>
        </p:nvPicPr>
        <p:blipFill>
          <a:blip r:embed="rId2">
            <a:alphaModFix amt="10000"/>
          </a:blip>
          <a:stretch>
            <a:fillRect/>
          </a:stretch>
        </p:blipFill>
        <p:spPr>
          <a:xfrm>
            <a:off x="0" y="288925"/>
            <a:ext cx="9144000" cy="4572000"/>
          </a:xfrm>
          <a:prstGeom prst="rect">
            <a:avLst/>
          </a:prstGeom>
        </p:spPr>
      </p:pic>
      <p:sp>
        <p:nvSpPr>
          <p:cNvPr id="2" name="Title 1">
            <a:extLst>
              <a:ext uri="{FF2B5EF4-FFF2-40B4-BE49-F238E27FC236}">
                <a16:creationId xmlns:a16="http://schemas.microsoft.com/office/drawing/2014/main" id="{E24080F4-1B12-05F6-929F-137F9912A38B}"/>
              </a:ext>
            </a:extLst>
          </p:cNvPr>
          <p:cNvSpPr>
            <a:spLocks noGrp="1"/>
          </p:cNvSpPr>
          <p:nvPr>
            <p:ph type="title"/>
          </p:nvPr>
        </p:nvSpPr>
        <p:spPr>
          <a:xfrm>
            <a:off x="457125" y="528646"/>
            <a:ext cx="8229749" cy="546303"/>
          </a:xfrm>
        </p:spPr>
        <p:txBody>
          <a:bodyPr/>
          <a:lstStyle/>
          <a:p>
            <a:r>
              <a:rPr lang="en-GB" dirty="0"/>
              <a:t>Google</a:t>
            </a:r>
          </a:p>
        </p:txBody>
      </p:sp>
      <p:sp>
        <p:nvSpPr>
          <p:cNvPr id="3" name="Text Placeholder 2">
            <a:extLst>
              <a:ext uri="{FF2B5EF4-FFF2-40B4-BE49-F238E27FC236}">
                <a16:creationId xmlns:a16="http://schemas.microsoft.com/office/drawing/2014/main" id="{7C6909C7-9610-FFC4-BDD0-AAE77B6FFE4C}"/>
              </a:ext>
            </a:extLst>
          </p:cNvPr>
          <p:cNvSpPr>
            <a:spLocks noGrp="1"/>
          </p:cNvSpPr>
          <p:nvPr>
            <p:ph type="body" idx="1"/>
          </p:nvPr>
        </p:nvSpPr>
        <p:spPr>
          <a:xfrm>
            <a:off x="457200" y="1184465"/>
            <a:ext cx="8229600" cy="2769989"/>
          </a:xfrm>
        </p:spPr>
        <p:txBody>
          <a:bodyPr/>
          <a:lstStyle/>
          <a:p>
            <a:pPr marL="342900" indent="-342900">
              <a:buFont typeface="Arial" panose="020B0604020202020204" pitchFamily="34" charset="0"/>
              <a:buChar char="•"/>
            </a:pPr>
            <a:r>
              <a:rPr lang="en-GB" sz="2000" b="1" dirty="0">
                <a:solidFill>
                  <a:srgbClr val="511B6C"/>
                </a:solidFill>
              </a:rPr>
              <a:t>Library Search </a:t>
            </a:r>
            <a:r>
              <a:rPr lang="en-GB" sz="2000" dirty="0"/>
              <a:t>is the best way to access books, journals and databases</a:t>
            </a:r>
          </a:p>
          <a:p>
            <a:pPr marL="342900" indent="-342900">
              <a:buFont typeface="Arial" panose="020B0604020202020204" pitchFamily="34" charset="0"/>
              <a:buChar char="•"/>
            </a:pPr>
            <a:r>
              <a:rPr lang="en-GB" sz="2000" dirty="0"/>
              <a:t>If you research with Google, you may be denied access to full-text (paywall)</a:t>
            </a:r>
          </a:p>
          <a:p>
            <a:pPr marL="342900" indent="-342900">
              <a:buFont typeface="Arial" panose="020B0604020202020204" pitchFamily="34" charset="0"/>
              <a:buChar char="•"/>
            </a:pPr>
            <a:endParaRPr lang="en-GB" sz="2000" dirty="0"/>
          </a:p>
          <a:p>
            <a:pPr marL="342900" indent="-342900">
              <a:buFont typeface="Arial" panose="020B0604020202020204" pitchFamily="34" charset="0"/>
              <a:buChar char="•"/>
            </a:pPr>
            <a:r>
              <a:rPr lang="en-GB" sz="2000" dirty="0"/>
              <a:t>Look for options to </a:t>
            </a:r>
            <a:r>
              <a:rPr lang="en-GB" sz="2000" b="1" dirty="0">
                <a:solidFill>
                  <a:srgbClr val="511B6C"/>
                </a:solidFill>
              </a:rPr>
              <a:t>Login via Institution </a:t>
            </a:r>
            <a:r>
              <a:rPr lang="en-GB" sz="2000" dirty="0"/>
              <a:t>and search for Warwick</a:t>
            </a:r>
          </a:p>
          <a:p>
            <a:pPr marL="342900" indent="-342900">
              <a:buFont typeface="Arial" panose="020B0604020202020204" pitchFamily="34" charset="0"/>
              <a:buChar char="•"/>
            </a:pPr>
            <a:r>
              <a:rPr lang="en-GB" sz="2000" dirty="0"/>
              <a:t>You should be prompted to login with your IT username and password</a:t>
            </a:r>
          </a:p>
          <a:p>
            <a:pPr marL="342900" indent="-342900">
              <a:buFont typeface="Arial" panose="020B0604020202020204" pitchFamily="34" charset="0"/>
              <a:buChar char="•"/>
            </a:pPr>
            <a:endParaRPr lang="en-GB" sz="2000" dirty="0"/>
          </a:p>
          <a:p>
            <a:pPr marL="342900" indent="-342900">
              <a:buFont typeface="Arial" panose="020B0604020202020204" pitchFamily="34" charset="0"/>
              <a:buChar char="•"/>
            </a:pPr>
            <a:r>
              <a:rPr lang="en-GB" sz="2000" b="1" dirty="0">
                <a:solidFill>
                  <a:srgbClr val="511B6C"/>
                </a:solidFill>
              </a:rPr>
              <a:t>Google Scholar </a:t>
            </a:r>
            <a:r>
              <a:rPr lang="en-GB" sz="2000" dirty="0"/>
              <a:t>can be personalised to link to the university library</a:t>
            </a:r>
          </a:p>
          <a:p>
            <a:pPr marL="342900" indent="-342900">
              <a:buFont typeface="Arial" panose="020B0604020202020204" pitchFamily="34" charset="0"/>
              <a:buChar char="•"/>
            </a:pPr>
            <a:r>
              <a:rPr lang="en-GB" sz="2000" dirty="0"/>
              <a:t>Click on the Menu &gt; Settings &gt; </a:t>
            </a:r>
            <a:r>
              <a:rPr lang="en-GB" sz="2000" b="1" dirty="0">
                <a:solidFill>
                  <a:srgbClr val="511B6C"/>
                </a:solidFill>
              </a:rPr>
              <a:t>Library Links </a:t>
            </a:r>
            <a:r>
              <a:rPr lang="en-GB" sz="2000" dirty="0"/>
              <a:t>and search for Warwick</a:t>
            </a:r>
          </a:p>
          <a:p>
            <a:pPr marL="342900" indent="-342900">
              <a:buFont typeface="Arial" panose="020B0604020202020204" pitchFamily="34" charset="0"/>
              <a:buChar char="•"/>
            </a:pPr>
            <a:r>
              <a:rPr lang="en-GB" sz="2000" b="1" dirty="0">
                <a:solidFill>
                  <a:srgbClr val="511B6C"/>
                </a:solidFill>
              </a:rPr>
              <a:t>Warwick Access </a:t>
            </a:r>
            <a:r>
              <a:rPr lang="en-GB" sz="2000" dirty="0"/>
              <a:t>will then appear in Google Scholar search results</a:t>
            </a:r>
          </a:p>
        </p:txBody>
      </p:sp>
    </p:spTree>
    <p:extLst>
      <p:ext uri="{BB962C8B-B14F-4D97-AF65-F5344CB8AC3E}">
        <p14:creationId xmlns:p14="http://schemas.microsoft.com/office/powerpoint/2010/main" val="335766234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object 2">
            <a:extLst>
              <a:ext uri="{FF2B5EF4-FFF2-40B4-BE49-F238E27FC236}">
                <a16:creationId xmlns:a16="http://schemas.microsoft.com/office/drawing/2014/main" id="{2F68C0B8-46CF-8FEC-19B9-7645777FD08D}"/>
              </a:ext>
            </a:extLst>
          </p:cNvPr>
          <p:cNvSpPr/>
          <p:nvPr/>
        </p:nvSpPr>
        <p:spPr>
          <a:xfrm>
            <a:off x="4800603" y="-200289"/>
            <a:ext cx="4457153" cy="1677952"/>
          </a:xfrm>
          <a:custGeom>
            <a:avLst/>
            <a:gdLst/>
            <a:ahLst/>
            <a:cxnLst/>
            <a:rect l="l" t="t" r="r" b="b"/>
            <a:pathLst>
              <a:path w="5643880" h="2124710">
                <a:moveTo>
                  <a:pt x="5643384" y="0"/>
                </a:moveTo>
                <a:lnTo>
                  <a:pt x="0" y="0"/>
                </a:lnTo>
                <a:lnTo>
                  <a:pt x="4831943" y="2124151"/>
                </a:lnTo>
                <a:lnTo>
                  <a:pt x="5643384" y="1113167"/>
                </a:lnTo>
                <a:lnTo>
                  <a:pt x="5643384" y="0"/>
                </a:lnTo>
                <a:close/>
              </a:path>
            </a:pathLst>
          </a:custGeom>
          <a:solidFill>
            <a:srgbClr val="511B6C"/>
          </a:solidFill>
        </p:spPr>
        <p:txBody>
          <a:bodyPr wrap="square" lIns="0" tIns="0" rIns="0" bIns="0" rtlCol="0"/>
          <a:lstStyle/>
          <a:p>
            <a:endParaRPr>
              <a:solidFill>
                <a:srgbClr val="511B6C"/>
              </a:solidFill>
            </a:endParaRPr>
          </a:p>
        </p:txBody>
      </p:sp>
      <p:pic>
        <p:nvPicPr>
          <p:cNvPr id="13" name="Picture 12" descr="A black and white logo&#10;&#10;Description automatically generated">
            <a:extLst>
              <a:ext uri="{FF2B5EF4-FFF2-40B4-BE49-F238E27FC236}">
                <a16:creationId xmlns:a16="http://schemas.microsoft.com/office/drawing/2014/main" id="{4F54443E-57A0-7760-315B-BE6F92011CE4}"/>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b="27778"/>
          <a:stretch/>
        </p:blipFill>
        <p:spPr>
          <a:xfrm>
            <a:off x="7768133" y="212725"/>
            <a:ext cx="1083196" cy="782308"/>
          </a:xfrm>
          <a:prstGeom prst="rect">
            <a:avLst/>
          </a:prstGeom>
        </p:spPr>
      </p:pic>
      <p:sp>
        <p:nvSpPr>
          <p:cNvPr id="2" name="Content Placeholder 5">
            <a:extLst>
              <a:ext uri="{FF2B5EF4-FFF2-40B4-BE49-F238E27FC236}">
                <a16:creationId xmlns:a16="http://schemas.microsoft.com/office/drawing/2014/main" id="{CCAD01A7-AB39-0BB4-9D94-DF0DC0EEEBCD}"/>
              </a:ext>
            </a:extLst>
          </p:cNvPr>
          <p:cNvSpPr>
            <a:spLocks noGrp="1"/>
          </p:cNvSpPr>
          <p:nvPr/>
        </p:nvSpPr>
        <p:spPr>
          <a:xfrm>
            <a:off x="583223" y="1724103"/>
            <a:ext cx="7924800" cy="2984421"/>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20000"/>
              </a:lnSpc>
            </a:pPr>
            <a:r>
              <a:rPr lang="en-GB" sz="2000" b="1" dirty="0">
                <a:solidFill>
                  <a:srgbClr val="511B6C"/>
                </a:solidFill>
              </a:rPr>
              <a:t>Get It For Me </a:t>
            </a:r>
            <a:r>
              <a:rPr lang="en-GB" sz="2000" dirty="0"/>
              <a:t>is the library’s document supply service</a:t>
            </a:r>
          </a:p>
          <a:p>
            <a:pPr>
              <a:lnSpc>
                <a:spcPct val="120000"/>
              </a:lnSpc>
            </a:pPr>
            <a:r>
              <a:rPr lang="en-GB" sz="2000" dirty="0"/>
              <a:t>Access to books, chapters and articles not available in the library:</a:t>
            </a:r>
          </a:p>
          <a:p>
            <a:pPr lvl="1">
              <a:lnSpc>
                <a:spcPct val="120000"/>
              </a:lnSpc>
            </a:pPr>
            <a:r>
              <a:rPr lang="en-GB" sz="2000" b="1" dirty="0">
                <a:solidFill>
                  <a:srgbClr val="511B6C"/>
                </a:solidFill>
              </a:rPr>
              <a:t>Digitisation: </a:t>
            </a:r>
            <a:r>
              <a:rPr lang="en-GB" sz="2000" dirty="0"/>
              <a:t>of articles and chapters from another library</a:t>
            </a:r>
          </a:p>
          <a:p>
            <a:pPr lvl="1">
              <a:lnSpc>
                <a:spcPct val="120000"/>
              </a:lnSpc>
            </a:pPr>
            <a:r>
              <a:rPr lang="en-GB" sz="2000" b="1" dirty="0">
                <a:solidFill>
                  <a:srgbClr val="511B6C"/>
                </a:solidFill>
              </a:rPr>
              <a:t>Inter-Library Loan: </a:t>
            </a:r>
            <a:r>
              <a:rPr lang="en-GB" sz="2000" dirty="0"/>
              <a:t>borrow a book from another library</a:t>
            </a:r>
          </a:p>
          <a:p>
            <a:pPr lvl="1">
              <a:lnSpc>
                <a:spcPct val="120000"/>
              </a:lnSpc>
            </a:pPr>
            <a:r>
              <a:rPr lang="en-GB" sz="2000" b="1" dirty="0">
                <a:solidFill>
                  <a:srgbClr val="511B6C"/>
                </a:solidFill>
              </a:rPr>
              <a:t>Book Suggestion: </a:t>
            </a:r>
            <a:r>
              <a:rPr lang="en-GB" sz="2000" dirty="0"/>
              <a:t>request purchase of books for our library</a:t>
            </a:r>
          </a:p>
          <a:p>
            <a:pPr>
              <a:lnSpc>
                <a:spcPct val="120000"/>
              </a:lnSpc>
            </a:pPr>
            <a:r>
              <a:rPr lang="en-GB" sz="2000" dirty="0"/>
              <a:t>You can also request </a:t>
            </a:r>
            <a:r>
              <a:rPr lang="en-GB" sz="2000" b="1" dirty="0">
                <a:solidFill>
                  <a:srgbClr val="511B6C"/>
                </a:solidFill>
              </a:rPr>
              <a:t>postal loan </a:t>
            </a:r>
            <a:r>
              <a:rPr lang="en-GB" sz="2000" dirty="0"/>
              <a:t>of print books held in our library</a:t>
            </a:r>
          </a:p>
          <a:p>
            <a:pPr>
              <a:lnSpc>
                <a:spcPct val="120000"/>
              </a:lnSpc>
            </a:pPr>
            <a:endParaRPr lang="en-GB" sz="2000" dirty="0"/>
          </a:p>
          <a:p>
            <a:pPr marL="0" indent="0">
              <a:buNone/>
            </a:pPr>
            <a:endParaRPr lang="en-GB" sz="2000" dirty="0"/>
          </a:p>
          <a:p>
            <a:pPr marL="0" indent="0">
              <a:buNone/>
            </a:pPr>
            <a:endParaRPr lang="en-GB" dirty="0"/>
          </a:p>
        </p:txBody>
      </p:sp>
      <p:sp>
        <p:nvSpPr>
          <p:cNvPr id="11" name="object 3">
            <a:extLst>
              <a:ext uri="{FF2B5EF4-FFF2-40B4-BE49-F238E27FC236}">
                <a16:creationId xmlns:a16="http://schemas.microsoft.com/office/drawing/2014/main" id="{B7314D8E-83A3-7992-9500-EA0860DF9C38}"/>
              </a:ext>
            </a:extLst>
          </p:cNvPr>
          <p:cNvSpPr txBox="1">
            <a:spLocks noGrp="1"/>
          </p:cNvSpPr>
          <p:nvPr>
            <p:ph type="title"/>
          </p:nvPr>
        </p:nvSpPr>
        <p:spPr>
          <a:xfrm>
            <a:off x="609600" y="371306"/>
            <a:ext cx="6285168" cy="557845"/>
          </a:xfrm>
          <a:prstGeom prst="rect">
            <a:avLst/>
          </a:prstGeom>
        </p:spPr>
        <p:txBody>
          <a:bodyPr vert="horz" wrap="square" lIns="0" tIns="11430" rIns="0" bIns="0" rtlCol="0">
            <a:spAutoFit/>
          </a:bodyPr>
          <a:lstStyle/>
          <a:p>
            <a:pPr marL="12700" marR="5080">
              <a:lnSpc>
                <a:spcPct val="100000"/>
              </a:lnSpc>
              <a:spcBef>
                <a:spcPts val="90"/>
              </a:spcBef>
            </a:pPr>
            <a:r>
              <a:rPr lang="en-GB" spc="-50" dirty="0">
                <a:solidFill>
                  <a:srgbClr val="511B6C"/>
                </a:solidFill>
                <a:latin typeface="+mn-lt"/>
              </a:rPr>
              <a:t>Document supply</a:t>
            </a:r>
            <a:endParaRPr spc="-45" dirty="0">
              <a:solidFill>
                <a:srgbClr val="511B6C"/>
              </a:solidFill>
              <a:latin typeface="+mn-lt"/>
            </a:endParaRPr>
          </a:p>
        </p:txBody>
      </p:sp>
      <p:sp>
        <p:nvSpPr>
          <p:cNvPr id="7" name="TextBox 6">
            <a:extLst>
              <a:ext uri="{FF2B5EF4-FFF2-40B4-BE49-F238E27FC236}">
                <a16:creationId xmlns:a16="http://schemas.microsoft.com/office/drawing/2014/main" id="{0CD8B815-4CC0-2750-190A-5EBEA21C0CF2}"/>
              </a:ext>
            </a:extLst>
          </p:cNvPr>
          <p:cNvSpPr txBox="1"/>
          <p:nvPr/>
        </p:nvSpPr>
        <p:spPr>
          <a:xfrm>
            <a:off x="533400" y="1053763"/>
            <a:ext cx="7010400" cy="461665"/>
          </a:xfrm>
          <a:prstGeom prst="rect">
            <a:avLst/>
          </a:prstGeom>
          <a:noFill/>
        </p:spPr>
        <p:txBody>
          <a:bodyPr wrap="square">
            <a:spAutoFit/>
          </a:bodyPr>
          <a:lstStyle/>
          <a:p>
            <a:r>
              <a:rPr lang="en-GB" sz="2400" dirty="0">
                <a:solidFill>
                  <a:srgbClr val="511B6C"/>
                </a:solidFill>
                <a:hlinkClick r:id="rId3">
                  <a:extLst>
                    <a:ext uri="{A12FA001-AC4F-418D-AE19-62706E023703}">
                      <ahyp:hlinkClr xmlns:ahyp="http://schemas.microsoft.com/office/drawing/2018/hyperlinkcolor" val="tx"/>
                    </a:ext>
                  </a:extLst>
                </a:hlinkClick>
              </a:rPr>
              <a:t>warwick.ac.uk/services/library/using/get-it-for-me/</a:t>
            </a:r>
            <a:r>
              <a:rPr lang="en-GB" sz="2400" dirty="0">
                <a:solidFill>
                  <a:srgbClr val="511B6C"/>
                </a:solidFill>
              </a:rPr>
              <a:t> </a:t>
            </a:r>
          </a:p>
        </p:txBody>
      </p:sp>
    </p:spTree>
    <p:extLst>
      <p:ext uri="{BB962C8B-B14F-4D97-AF65-F5344CB8AC3E}">
        <p14:creationId xmlns:p14="http://schemas.microsoft.com/office/powerpoint/2010/main" val="166642776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bject 3"/>
          <p:cNvSpPr txBox="1">
            <a:spLocks noGrp="1"/>
          </p:cNvSpPr>
          <p:nvPr>
            <p:ph type="title"/>
          </p:nvPr>
        </p:nvSpPr>
        <p:spPr>
          <a:xfrm>
            <a:off x="576763" y="1024774"/>
            <a:ext cx="6128837" cy="557845"/>
          </a:xfrm>
          <a:prstGeom prst="rect">
            <a:avLst/>
          </a:prstGeom>
        </p:spPr>
        <p:txBody>
          <a:bodyPr vert="horz" wrap="square" lIns="0" tIns="11430" rIns="0" bIns="0" rtlCol="0" anchor="t">
            <a:spAutoFit/>
          </a:bodyPr>
          <a:lstStyle/>
          <a:p>
            <a:pPr marL="12700" marR="5080">
              <a:spcBef>
                <a:spcPts val="90"/>
              </a:spcBef>
            </a:pPr>
            <a:r>
              <a:rPr lang="en-GB" dirty="0">
                <a:latin typeface="Calibri"/>
              </a:rPr>
              <a:t>Economics subject guide</a:t>
            </a:r>
            <a:endParaRPr lang="en-GB" spc="-45" dirty="0">
              <a:solidFill>
                <a:srgbClr val="511B6C"/>
              </a:solidFill>
              <a:latin typeface="Calibri"/>
            </a:endParaRPr>
          </a:p>
        </p:txBody>
      </p:sp>
      <p:sp>
        <p:nvSpPr>
          <p:cNvPr id="10" name="object 3">
            <a:extLst>
              <a:ext uri="{FF2B5EF4-FFF2-40B4-BE49-F238E27FC236}">
                <a16:creationId xmlns:a16="http://schemas.microsoft.com/office/drawing/2014/main" id="{6F88F8D6-C0BA-85C7-4316-8DAAEE59CCD9}"/>
              </a:ext>
            </a:extLst>
          </p:cNvPr>
          <p:cNvSpPr txBox="1">
            <a:spLocks/>
          </p:cNvSpPr>
          <p:nvPr/>
        </p:nvSpPr>
        <p:spPr>
          <a:xfrm>
            <a:off x="627166" y="416510"/>
            <a:ext cx="3716233" cy="222177"/>
          </a:xfrm>
          <a:prstGeom prst="rect">
            <a:avLst/>
          </a:prstGeom>
        </p:spPr>
        <p:txBody>
          <a:bodyPr vert="horz" wrap="square" lIns="0" tIns="11430" rIns="0" bIns="0" rtlCol="0">
            <a:spAutoFit/>
          </a:bodyPr>
          <a:lstStyle>
            <a:lvl1pPr>
              <a:defRPr sz="3550" b="1" i="0">
                <a:solidFill>
                  <a:srgbClr val="511C6C"/>
                </a:solidFill>
                <a:latin typeface="Avenir Next"/>
                <a:ea typeface="+mj-ea"/>
                <a:cs typeface="Avenir Next"/>
              </a:defRPr>
            </a:lvl1pPr>
          </a:lstStyle>
          <a:p>
            <a:pPr marL="12700" marR="5080">
              <a:lnSpc>
                <a:spcPct val="100699"/>
              </a:lnSpc>
              <a:spcBef>
                <a:spcPts val="90"/>
              </a:spcBef>
            </a:pPr>
            <a:r>
              <a:rPr lang="en-GB" sz="1400" b="0" i="0" dirty="0">
                <a:solidFill>
                  <a:srgbClr val="511B6C"/>
                </a:solidFill>
                <a:effectLst/>
                <a:latin typeface="+mn-lt"/>
              </a:rPr>
              <a:t>Research and Academic Support Librarians</a:t>
            </a:r>
            <a:endParaRPr lang="en-GB" sz="1400" kern="0" dirty="0">
              <a:solidFill>
                <a:srgbClr val="511B6C"/>
              </a:solidFill>
              <a:latin typeface="+mn-lt"/>
            </a:endParaRPr>
          </a:p>
        </p:txBody>
      </p:sp>
      <p:sp>
        <p:nvSpPr>
          <p:cNvPr id="12" name="object 2">
            <a:extLst>
              <a:ext uri="{FF2B5EF4-FFF2-40B4-BE49-F238E27FC236}">
                <a16:creationId xmlns:a16="http://schemas.microsoft.com/office/drawing/2014/main" id="{2F68C0B8-46CF-8FEC-19B9-7645777FD08D}"/>
              </a:ext>
            </a:extLst>
          </p:cNvPr>
          <p:cNvSpPr/>
          <p:nvPr/>
        </p:nvSpPr>
        <p:spPr>
          <a:xfrm>
            <a:off x="4800603" y="-200289"/>
            <a:ext cx="4457153" cy="1677952"/>
          </a:xfrm>
          <a:custGeom>
            <a:avLst/>
            <a:gdLst/>
            <a:ahLst/>
            <a:cxnLst/>
            <a:rect l="l" t="t" r="r" b="b"/>
            <a:pathLst>
              <a:path w="5643880" h="2124710">
                <a:moveTo>
                  <a:pt x="5643384" y="0"/>
                </a:moveTo>
                <a:lnTo>
                  <a:pt x="0" y="0"/>
                </a:lnTo>
                <a:lnTo>
                  <a:pt x="4831943" y="2124151"/>
                </a:lnTo>
                <a:lnTo>
                  <a:pt x="5643384" y="1113167"/>
                </a:lnTo>
                <a:lnTo>
                  <a:pt x="5643384" y="0"/>
                </a:lnTo>
                <a:close/>
              </a:path>
            </a:pathLst>
          </a:custGeom>
          <a:solidFill>
            <a:srgbClr val="511B6C"/>
          </a:solidFill>
        </p:spPr>
        <p:txBody>
          <a:bodyPr wrap="square" lIns="0" tIns="0" rIns="0" bIns="0" rtlCol="0"/>
          <a:lstStyle/>
          <a:p>
            <a:endParaRPr>
              <a:solidFill>
                <a:srgbClr val="511B6C"/>
              </a:solidFill>
            </a:endParaRPr>
          </a:p>
        </p:txBody>
      </p:sp>
      <p:pic>
        <p:nvPicPr>
          <p:cNvPr id="13" name="Picture 12" descr="A black and white logo&#10;&#10;Description automatically generated">
            <a:extLst>
              <a:ext uri="{FF2B5EF4-FFF2-40B4-BE49-F238E27FC236}">
                <a16:creationId xmlns:a16="http://schemas.microsoft.com/office/drawing/2014/main" id="{4F54443E-57A0-7760-315B-BE6F92011CE4}"/>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b="27778"/>
          <a:stretch/>
        </p:blipFill>
        <p:spPr>
          <a:xfrm>
            <a:off x="7768133" y="212725"/>
            <a:ext cx="1083196" cy="782308"/>
          </a:xfrm>
          <a:prstGeom prst="rect">
            <a:avLst/>
          </a:prstGeom>
        </p:spPr>
      </p:pic>
      <p:cxnSp>
        <p:nvCxnSpPr>
          <p:cNvPr id="9" name="Straight Connector 8">
            <a:extLst>
              <a:ext uri="{FF2B5EF4-FFF2-40B4-BE49-F238E27FC236}">
                <a16:creationId xmlns:a16="http://schemas.microsoft.com/office/drawing/2014/main" id="{E6B40425-55E3-6B2A-E110-89B39477B16E}"/>
              </a:ext>
            </a:extLst>
          </p:cNvPr>
          <p:cNvCxnSpPr>
            <a:cxnSpLocks/>
          </p:cNvCxnSpPr>
          <p:nvPr/>
        </p:nvCxnSpPr>
        <p:spPr>
          <a:xfrm>
            <a:off x="627165" y="746125"/>
            <a:ext cx="3106635" cy="0"/>
          </a:xfrm>
          <a:prstGeom prst="line">
            <a:avLst/>
          </a:prstGeom>
          <a:ln>
            <a:solidFill>
              <a:srgbClr val="511B6C"/>
            </a:solidFill>
          </a:ln>
        </p:spPr>
        <p:style>
          <a:lnRef idx="1">
            <a:schemeClr val="accent1"/>
          </a:lnRef>
          <a:fillRef idx="0">
            <a:schemeClr val="accent1"/>
          </a:fillRef>
          <a:effectRef idx="0">
            <a:schemeClr val="accent1"/>
          </a:effectRef>
          <a:fontRef idx="minor">
            <a:schemeClr val="tx1"/>
          </a:fontRef>
        </p:style>
      </p:cxnSp>
      <p:sp>
        <p:nvSpPr>
          <p:cNvPr id="18" name="object 5">
            <a:extLst>
              <a:ext uri="{FF2B5EF4-FFF2-40B4-BE49-F238E27FC236}">
                <a16:creationId xmlns:a16="http://schemas.microsoft.com/office/drawing/2014/main" id="{35B1978C-1BEE-9E34-9192-4317C36F978B}"/>
              </a:ext>
            </a:extLst>
          </p:cNvPr>
          <p:cNvSpPr/>
          <p:nvPr/>
        </p:nvSpPr>
        <p:spPr>
          <a:xfrm flipH="1">
            <a:off x="76198" y="4488209"/>
            <a:ext cx="9448801" cy="869286"/>
          </a:xfrm>
          <a:custGeom>
            <a:avLst/>
            <a:gdLst/>
            <a:ahLst/>
            <a:cxnLst/>
            <a:rect l="l" t="t" r="r" b="b"/>
            <a:pathLst>
              <a:path w="7346950" h="953770">
                <a:moveTo>
                  <a:pt x="7125881" y="0"/>
                </a:moveTo>
                <a:lnTo>
                  <a:pt x="0" y="953414"/>
                </a:lnTo>
                <a:lnTo>
                  <a:pt x="7346569" y="953414"/>
                </a:lnTo>
                <a:lnTo>
                  <a:pt x="7346569" y="744093"/>
                </a:lnTo>
                <a:lnTo>
                  <a:pt x="7125881" y="0"/>
                </a:lnTo>
                <a:close/>
              </a:path>
            </a:pathLst>
          </a:custGeom>
          <a:solidFill>
            <a:srgbClr val="ED4050"/>
          </a:solidFill>
        </p:spPr>
        <p:txBody>
          <a:bodyPr wrap="square" lIns="0" tIns="0" rIns="0" bIns="0" rtlCol="0"/>
          <a:lstStyle/>
          <a:p>
            <a:endParaRPr/>
          </a:p>
        </p:txBody>
      </p:sp>
      <p:sp>
        <p:nvSpPr>
          <p:cNvPr id="19" name="object 3">
            <a:extLst>
              <a:ext uri="{FF2B5EF4-FFF2-40B4-BE49-F238E27FC236}">
                <a16:creationId xmlns:a16="http://schemas.microsoft.com/office/drawing/2014/main" id="{AE07666E-85BE-54EA-9C41-E900FDF49EA7}"/>
              </a:ext>
            </a:extLst>
          </p:cNvPr>
          <p:cNvSpPr txBox="1">
            <a:spLocks/>
          </p:cNvSpPr>
          <p:nvPr/>
        </p:nvSpPr>
        <p:spPr>
          <a:xfrm>
            <a:off x="627165" y="4791148"/>
            <a:ext cx="2497035" cy="222177"/>
          </a:xfrm>
          <a:prstGeom prst="rect">
            <a:avLst/>
          </a:prstGeom>
        </p:spPr>
        <p:txBody>
          <a:bodyPr vert="horz" wrap="square" lIns="0" tIns="11430" rIns="0" bIns="0" rtlCol="0">
            <a:spAutoFit/>
          </a:bodyPr>
          <a:lstStyle>
            <a:lvl1pPr>
              <a:defRPr sz="3550" b="1" i="0">
                <a:solidFill>
                  <a:srgbClr val="511C6C"/>
                </a:solidFill>
                <a:latin typeface="Avenir Next"/>
                <a:ea typeface="+mj-ea"/>
                <a:cs typeface="Avenir Next"/>
              </a:defRPr>
            </a:lvl1pPr>
          </a:lstStyle>
          <a:p>
            <a:pPr marL="12700" marR="5080">
              <a:lnSpc>
                <a:spcPct val="100699"/>
              </a:lnSpc>
              <a:spcBef>
                <a:spcPts val="90"/>
              </a:spcBef>
            </a:pPr>
            <a:r>
              <a:rPr lang="en-GB" sz="1400" b="0" i="0" dirty="0" err="1">
                <a:solidFill>
                  <a:schemeClr val="bg1"/>
                </a:solidFill>
                <a:effectLst/>
                <a:latin typeface="+mn-lt"/>
              </a:rPr>
              <a:t>academicsupport@warwick.ac.uk</a:t>
            </a:r>
            <a:endParaRPr lang="en-GB" sz="1400" kern="0" dirty="0">
              <a:solidFill>
                <a:schemeClr val="bg1"/>
              </a:solidFill>
              <a:latin typeface="+mn-lt"/>
            </a:endParaRPr>
          </a:p>
        </p:txBody>
      </p:sp>
      <p:sp>
        <p:nvSpPr>
          <p:cNvPr id="20" name="object 3">
            <a:extLst>
              <a:ext uri="{FF2B5EF4-FFF2-40B4-BE49-F238E27FC236}">
                <a16:creationId xmlns:a16="http://schemas.microsoft.com/office/drawing/2014/main" id="{AB3B41E7-3529-9E1D-F495-AAD87F590D41}"/>
              </a:ext>
            </a:extLst>
          </p:cNvPr>
          <p:cNvSpPr txBox="1">
            <a:spLocks/>
          </p:cNvSpPr>
          <p:nvPr/>
        </p:nvSpPr>
        <p:spPr>
          <a:xfrm>
            <a:off x="7546198" y="4779468"/>
            <a:ext cx="1371600" cy="222177"/>
          </a:xfrm>
          <a:prstGeom prst="rect">
            <a:avLst/>
          </a:prstGeom>
        </p:spPr>
        <p:txBody>
          <a:bodyPr vert="horz" wrap="square" lIns="0" tIns="11430" rIns="0" bIns="0" rtlCol="0">
            <a:spAutoFit/>
          </a:bodyPr>
          <a:lstStyle>
            <a:lvl1pPr>
              <a:defRPr sz="3550" b="1" i="0">
                <a:solidFill>
                  <a:srgbClr val="511C6C"/>
                </a:solidFill>
                <a:latin typeface="Avenir Next"/>
                <a:ea typeface="+mj-ea"/>
                <a:cs typeface="Avenir Next"/>
              </a:defRPr>
            </a:lvl1pPr>
          </a:lstStyle>
          <a:p>
            <a:pPr marL="12700" marR="5080">
              <a:lnSpc>
                <a:spcPct val="100699"/>
              </a:lnSpc>
              <a:spcBef>
                <a:spcPts val="90"/>
              </a:spcBef>
            </a:pPr>
            <a:r>
              <a:rPr lang="en-GB" sz="1400" b="0" i="0" dirty="0">
                <a:solidFill>
                  <a:srgbClr val="511B6C"/>
                </a:solidFill>
                <a:effectLst/>
                <a:latin typeface="+mn-lt"/>
              </a:rPr>
              <a:t>@</a:t>
            </a:r>
            <a:r>
              <a:rPr lang="en-GB" sz="1400" b="0" i="0" dirty="0" err="1">
                <a:solidFill>
                  <a:srgbClr val="511B6C"/>
                </a:solidFill>
                <a:effectLst/>
                <a:latin typeface="+mn-lt"/>
              </a:rPr>
              <a:t>warwicklibrary</a:t>
            </a:r>
            <a:endParaRPr lang="en-GB" sz="1400" kern="0" dirty="0">
              <a:solidFill>
                <a:srgbClr val="511B6C"/>
              </a:solidFill>
              <a:latin typeface="+mn-lt"/>
            </a:endParaRPr>
          </a:p>
        </p:txBody>
      </p:sp>
      <p:pic>
        <p:nvPicPr>
          <p:cNvPr id="22" name="Picture 21" descr="A purple bird with a black background&#10;&#10;Description automatically generated">
            <a:extLst>
              <a:ext uri="{FF2B5EF4-FFF2-40B4-BE49-F238E27FC236}">
                <a16:creationId xmlns:a16="http://schemas.microsoft.com/office/drawing/2014/main" id="{EC87672A-59C8-BC3C-E359-5D3866A529EC}"/>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898344" y="4803093"/>
            <a:ext cx="295372" cy="198552"/>
          </a:xfrm>
          <a:prstGeom prst="rect">
            <a:avLst/>
          </a:prstGeom>
        </p:spPr>
      </p:pic>
      <p:pic>
        <p:nvPicPr>
          <p:cNvPr id="24" name="Picture 23" descr="A purple square with a circle&#10;&#10;Description automatically generated">
            <a:extLst>
              <a:ext uri="{FF2B5EF4-FFF2-40B4-BE49-F238E27FC236}">
                <a16:creationId xmlns:a16="http://schemas.microsoft.com/office/drawing/2014/main" id="{D60A57D1-4544-0328-C978-B147672C51A4}"/>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257368" y="4796389"/>
            <a:ext cx="210232" cy="210232"/>
          </a:xfrm>
          <a:prstGeom prst="rect">
            <a:avLst/>
          </a:prstGeom>
        </p:spPr>
      </p:pic>
      <p:sp>
        <p:nvSpPr>
          <p:cNvPr id="17" name="TextBox 16">
            <a:extLst>
              <a:ext uri="{FF2B5EF4-FFF2-40B4-BE49-F238E27FC236}">
                <a16:creationId xmlns:a16="http://schemas.microsoft.com/office/drawing/2014/main" id="{248DDD12-9C78-5073-C8A2-5C0E6DF12FAC}"/>
              </a:ext>
            </a:extLst>
          </p:cNvPr>
          <p:cNvSpPr txBox="1"/>
          <p:nvPr/>
        </p:nvSpPr>
        <p:spPr>
          <a:xfrm>
            <a:off x="576763" y="2452864"/>
            <a:ext cx="5955743" cy="1631216"/>
          </a:xfrm>
          <a:prstGeom prst="rect">
            <a:avLst/>
          </a:prstGeom>
          <a:noFill/>
        </p:spPr>
        <p:txBody>
          <a:bodyPr wrap="square" rtlCol="0">
            <a:spAutoFit/>
          </a:bodyPr>
          <a:lstStyle/>
          <a:p>
            <a:pPr marL="342900" indent="-342900">
              <a:buFont typeface="Arial" panose="020B0604020202020204" pitchFamily="34" charset="0"/>
              <a:buChar char="•"/>
            </a:pPr>
            <a:r>
              <a:rPr lang="en-GB" sz="2000" dirty="0"/>
              <a:t>A guide to economics books, journals &amp; databases</a:t>
            </a:r>
          </a:p>
          <a:p>
            <a:pPr marL="342900" indent="-342900">
              <a:buFont typeface="Arial" panose="020B0604020202020204" pitchFamily="34" charset="0"/>
              <a:buChar char="•"/>
            </a:pPr>
            <a:r>
              <a:rPr lang="en-GB" sz="2000" dirty="0"/>
              <a:t>Data &amp; Statistics: macro, micro, company, financial</a:t>
            </a:r>
          </a:p>
          <a:p>
            <a:pPr marL="342900" indent="-342900">
              <a:buFont typeface="Arial" panose="020B0604020202020204" pitchFamily="34" charset="0"/>
              <a:buChar char="•"/>
            </a:pPr>
            <a:r>
              <a:rPr lang="en-GB" sz="2000" dirty="0"/>
              <a:t>Study skills and referencing support</a:t>
            </a:r>
          </a:p>
          <a:p>
            <a:pPr marL="342900" indent="-342900">
              <a:buFont typeface="Arial" panose="020B0604020202020204" pitchFamily="34" charset="0"/>
              <a:buChar char="•"/>
            </a:pPr>
            <a:r>
              <a:rPr lang="en-GB" sz="2000" dirty="0"/>
              <a:t>Librarian’s email, telephone and appointments</a:t>
            </a:r>
          </a:p>
          <a:p>
            <a:endParaRPr lang="en-GB" sz="2000" dirty="0"/>
          </a:p>
        </p:txBody>
      </p:sp>
      <p:sp>
        <p:nvSpPr>
          <p:cNvPr id="16" name="object 3">
            <a:extLst>
              <a:ext uri="{FF2B5EF4-FFF2-40B4-BE49-F238E27FC236}">
                <a16:creationId xmlns:a16="http://schemas.microsoft.com/office/drawing/2014/main" id="{F568A7AF-B703-6042-82FB-E1A75D0A5BE2}"/>
              </a:ext>
            </a:extLst>
          </p:cNvPr>
          <p:cNvSpPr txBox="1">
            <a:spLocks/>
          </p:cNvSpPr>
          <p:nvPr/>
        </p:nvSpPr>
        <p:spPr>
          <a:xfrm>
            <a:off x="622683" y="1669113"/>
            <a:ext cx="6128837" cy="442429"/>
          </a:xfrm>
          <a:prstGeom prst="rect">
            <a:avLst/>
          </a:prstGeom>
        </p:spPr>
        <p:txBody>
          <a:bodyPr vert="horz" wrap="square" lIns="0" tIns="11430" rIns="0" bIns="0" rtlCol="0" anchor="t">
            <a:spAutoFit/>
          </a:bodyPr>
          <a:lstStyle>
            <a:lvl1pPr>
              <a:defRPr sz="3550" b="1" i="0">
                <a:solidFill>
                  <a:srgbClr val="511C6C"/>
                </a:solidFill>
                <a:latin typeface="Avenir Next"/>
                <a:ea typeface="+mj-ea"/>
                <a:cs typeface="Avenir Next"/>
              </a:defRPr>
            </a:lvl1pPr>
          </a:lstStyle>
          <a:p>
            <a:pPr marL="12700" marR="5080">
              <a:spcBef>
                <a:spcPts val="90"/>
              </a:spcBef>
            </a:pPr>
            <a:r>
              <a:rPr lang="en-GB" sz="2800" b="0" kern="0" dirty="0">
                <a:solidFill>
                  <a:srgbClr val="511B6C"/>
                </a:solidFill>
                <a:latin typeface="+mn-lt"/>
                <a:hlinkClick r:id="rId5">
                  <a:extLst>
                    <a:ext uri="{A12FA001-AC4F-418D-AE19-62706E023703}">
                      <ahyp:hlinkClr xmlns:ahyp="http://schemas.microsoft.com/office/drawing/2018/hyperlinkcolor" val="tx"/>
                    </a:ext>
                  </a:extLst>
                </a:hlinkClick>
              </a:rPr>
              <a:t>warwick.libguides.com/economics/</a:t>
            </a:r>
            <a:r>
              <a:rPr lang="en-GB" sz="2800" b="0" kern="0" dirty="0">
                <a:solidFill>
                  <a:srgbClr val="511B6C"/>
                </a:solidFill>
                <a:latin typeface="+mn-lt"/>
              </a:rPr>
              <a:t>  </a:t>
            </a:r>
            <a:endParaRPr lang="en-GB" sz="2800" b="0" kern="0" spc="-45" dirty="0">
              <a:solidFill>
                <a:srgbClr val="511B6C"/>
              </a:solidFill>
              <a:latin typeface="+mn-lt"/>
            </a:endParaRPr>
          </a:p>
        </p:txBody>
      </p:sp>
      <p:pic>
        <p:nvPicPr>
          <p:cNvPr id="4" name="Picture 3">
            <a:extLst>
              <a:ext uri="{FF2B5EF4-FFF2-40B4-BE49-F238E27FC236}">
                <a16:creationId xmlns:a16="http://schemas.microsoft.com/office/drawing/2014/main" id="{E5629FBA-C436-14B6-BA87-569942C651AD}"/>
              </a:ext>
            </a:extLst>
          </p:cNvPr>
          <p:cNvPicPr>
            <a:picLocks noChangeAspect="1"/>
          </p:cNvPicPr>
          <p:nvPr/>
        </p:nvPicPr>
        <p:blipFill>
          <a:blip r:embed="rId6"/>
          <a:stretch>
            <a:fillRect/>
          </a:stretch>
        </p:blipFill>
        <p:spPr>
          <a:xfrm>
            <a:off x="6655244" y="1543001"/>
            <a:ext cx="1956257" cy="3050164"/>
          </a:xfrm>
          <a:prstGeom prst="roundRect">
            <a:avLst/>
          </a:prstGeom>
        </p:spPr>
      </p:pic>
    </p:spTree>
    <p:extLst>
      <p:ext uri="{BB962C8B-B14F-4D97-AF65-F5344CB8AC3E}">
        <p14:creationId xmlns:p14="http://schemas.microsoft.com/office/powerpoint/2010/main" val="151465035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193563-6224-CAB8-19C1-1A3471C270C8}"/>
              </a:ext>
            </a:extLst>
          </p:cNvPr>
          <p:cNvSpPr>
            <a:spLocks noGrp="1"/>
          </p:cNvSpPr>
          <p:nvPr>
            <p:ph type="title"/>
          </p:nvPr>
        </p:nvSpPr>
        <p:spPr>
          <a:xfrm>
            <a:off x="457125" y="528646"/>
            <a:ext cx="8229749" cy="546303"/>
          </a:xfrm>
        </p:spPr>
        <p:txBody>
          <a:bodyPr/>
          <a:lstStyle/>
          <a:p>
            <a:r>
              <a:rPr lang="en-GB" dirty="0"/>
              <a:t>Databases</a:t>
            </a:r>
          </a:p>
        </p:txBody>
      </p:sp>
      <p:sp>
        <p:nvSpPr>
          <p:cNvPr id="3" name="Text Placeholder 2">
            <a:extLst>
              <a:ext uri="{FF2B5EF4-FFF2-40B4-BE49-F238E27FC236}">
                <a16:creationId xmlns:a16="http://schemas.microsoft.com/office/drawing/2014/main" id="{80390181-1DCF-A89A-F016-1CEC05B98FA7}"/>
              </a:ext>
            </a:extLst>
          </p:cNvPr>
          <p:cNvSpPr>
            <a:spLocks noGrp="1"/>
          </p:cNvSpPr>
          <p:nvPr>
            <p:ph type="body" idx="1"/>
          </p:nvPr>
        </p:nvSpPr>
        <p:spPr>
          <a:xfrm>
            <a:off x="457200" y="1184465"/>
            <a:ext cx="8229600" cy="3662541"/>
          </a:xfrm>
        </p:spPr>
        <p:txBody>
          <a:bodyPr/>
          <a:lstStyle/>
          <a:p>
            <a:pPr marL="342900" indent="-342900">
              <a:buFont typeface="Arial" panose="020B0604020202020204" pitchFamily="34" charset="0"/>
              <a:buChar char="•"/>
            </a:pPr>
            <a:r>
              <a:rPr lang="en-GB" sz="2000" dirty="0"/>
              <a:t>The library has many specialist research databases for economists</a:t>
            </a:r>
          </a:p>
          <a:p>
            <a:pPr marL="342900" indent="-342900">
              <a:buFont typeface="Arial" panose="020B0604020202020204" pitchFamily="34" charset="0"/>
              <a:buChar char="•"/>
            </a:pPr>
            <a:r>
              <a:rPr lang="en-GB" sz="2000" dirty="0"/>
              <a:t>Find academic journals + working papers, news, country/industry reports</a:t>
            </a:r>
          </a:p>
          <a:p>
            <a:pPr marL="800100" lvl="1" indent="-342900">
              <a:buFont typeface="Arial" panose="020B0604020202020204" pitchFamily="34" charset="0"/>
              <a:buChar char="•"/>
            </a:pPr>
            <a:endParaRPr lang="en-GB" sz="2000" dirty="0"/>
          </a:p>
          <a:p>
            <a:pPr marL="800100" lvl="1" indent="-342900">
              <a:buFont typeface="Arial" panose="020B0604020202020204" pitchFamily="34" charset="0"/>
              <a:buChar char="•"/>
            </a:pPr>
            <a:r>
              <a:rPr lang="en-GB" sz="2000" b="1" dirty="0">
                <a:solidFill>
                  <a:srgbClr val="511B6C"/>
                </a:solidFill>
              </a:rPr>
              <a:t>ABI/INFORM Global: </a:t>
            </a:r>
            <a:r>
              <a:rPr lang="en-GB" sz="2000" dirty="0"/>
              <a:t>business, economics, finance &amp; management </a:t>
            </a:r>
          </a:p>
          <a:p>
            <a:pPr marL="800100" lvl="1" indent="-342900">
              <a:buFont typeface="Arial" panose="020B0604020202020204" pitchFamily="34" charset="0"/>
              <a:buChar char="•"/>
            </a:pPr>
            <a:r>
              <a:rPr lang="en-GB" sz="2000" b="1" dirty="0">
                <a:solidFill>
                  <a:srgbClr val="511B6C"/>
                </a:solidFill>
              </a:rPr>
              <a:t>Business Source Ultimate: </a:t>
            </a:r>
            <a:r>
              <a:rPr lang="en-GB" sz="2000" dirty="0"/>
              <a:t>business, finance &amp; management </a:t>
            </a:r>
          </a:p>
          <a:p>
            <a:pPr marL="800100" lvl="1" indent="-342900">
              <a:buFont typeface="Arial" panose="020B0604020202020204" pitchFamily="34" charset="0"/>
              <a:buChar char="•"/>
            </a:pPr>
            <a:r>
              <a:rPr lang="en-GB" sz="2000" b="1" dirty="0" err="1">
                <a:solidFill>
                  <a:srgbClr val="511B6C"/>
                </a:solidFill>
              </a:rPr>
              <a:t>EconLit</a:t>
            </a:r>
            <a:r>
              <a:rPr lang="en-GB" sz="2000" b="1" dirty="0">
                <a:solidFill>
                  <a:srgbClr val="511B6C"/>
                </a:solidFill>
              </a:rPr>
              <a:t>: </a:t>
            </a:r>
            <a:r>
              <a:rPr lang="en-GB" sz="2000" dirty="0"/>
              <a:t>economics and finance</a:t>
            </a:r>
          </a:p>
          <a:p>
            <a:pPr marL="800100" lvl="1" indent="-342900">
              <a:buFont typeface="Arial" panose="020B0604020202020204" pitchFamily="34" charset="0"/>
              <a:buChar char="•"/>
            </a:pPr>
            <a:r>
              <a:rPr lang="en-GB" sz="2000" b="1" dirty="0">
                <a:solidFill>
                  <a:srgbClr val="511B6C"/>
                </a:solidFill>
              </a:rPr>
              <a:t>Scopus: </a:t>
            </a:r>
            <a:r>
              <a:rPr lang="en-GB" sz="2000" dirty="0"/>
              <a:t>multidisciplinary </a:t>
            </a:r>
            <a:r>
              <a:rPr lang="en-GB" sz="2000" dirty="0" err="1"/>
              <a:t>inc</a:t>
            </a:r>
            <a:r>
              <a:rPr lang="en-GB" sz="2000" dirty="0"/>
              <a:t> social sciences &amp; economics</a:t>
            </a:r>
          </a:p>
          <a:p>
            <a:pPr marL="800100" lvl="1" indent="-342900">
              <a:buFont typeface="Arial" panose="020B0604020202020204" pitchFamily="34" charset="0"/>
              <a:buChar char="•"/>
            </a:pPr>
            <a:r>
              <a:rPr lang="en-GB" sz="2000" b="1" dirty="0">
                <a:solidFill>
                  <a:srgbClr val="511B6C"/>
                </a:solidFill>
              </a:rPr>
              <a:t>Web of Science: </a:t>
            </a:r>
            <a:r>
              <a:rPr lang="en-GB" sz="2000" dirty="0"/>
              <a:t>multidisciplinary </a:t>
            </a:r>
            <a:r>
              <a:rPr lang="en-GB" sz="2000" dirty="0" err="1"/>
              <a:t>inc</a:t>
            </a:r>
            <a:r>
              <a:rPr lang="en-GB" sz="2000" dirty="0"/>
              <a:t> social sciences &amp; economics</a:t>
            </a:r>
          </a:p>
          <a:p>
            <a:pPr marL="800100" lvl="1" indent="-342900">
              <a:buFont typeface="Arial" panose="020B0604020202020204" pitchFamily="34" charset="0"/>
              <a:buChar char="•"/>
            </a:pPr>
            <a:r>
              <a:rPr lang="en-GB" sz="2000" b="1" dirty="0">
                <a:solidFill>
                  <a:srgbClr val="511B6C"/>
                </a:solidFill>
              </a:rPr>
              <a:t>APA </a:t>
            </a:r>
            <a:r>
              <a:rPr lang="en-GB" sz="2000" b="1" dirty="0" err="1">
                <a:solidFill>
                  <a:srgbClr val="511B6C"/>
                </a:solidFill>
              </a:rPr>
              <a:t>PsycInfo</a:t>
            </a:r>
            <a:r>
              <a:rPr lang="en-GB" sz="2000" b="1" dirty="0">
                <a:solidFill>
                  <a:srgbClr val="511B6C"/>
                </a:solidFill>
              </a:rPr>
              <a:t>: </a:t>
            </a:r>
            <a:r>
              <a:rPr lang="en-GB" sz="2000" dirty="0"/>
              <a:t>psychology including behavioural science</a:t>
            </a:r>
          </a:p>
          <a:p>
            <a:endParaRPr lang="en-GB" sz="2000" dirty="0"/>
          </a:p>
          <a:p>
            <a:endParaRPr lang="en-GB" sz="2000" dirty="0"/>
          </a:p>
          <a:p>
            <a:endParaRPr lang="en-GB" dirty="0"/>
          </a:p>
        </p:txBody>
      </p:sp>
    </p:spTree>
    <p:extLst>
      <p:ext uri="{BB962C8B-B14F-4D97-AF65-F5344CB8AC3E}">
        <p14:creationId xmlns:p14="http://schemas.microsoft.com/office/powerpoint/2010/main" val="51255293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object 3">
            <a:extLst>
              <a:ext uri="{FF2B5EF4-FFF2-40B4-BE49-F238E27FC236}">
                <a16:creationId xmlns:a16="http://schemas.microsoft.com/office/drawing/2014/main" id="{6F88F8D6-C0BA-85C7-4316-8DAAEE59CCD9}"/>
              </a:ext>
            </a:extLst>
          </p:cNvPr>
          <p:cNvSpPr txBox="1">
            <a:spLocks/>
          </p:cNvSpPr>
          <p:nvPr/>
        </p:nvSpPr>
        <p:spPr>
          <a:xfrm>
            <a:off x="627166" y="416510"/>
            <a:ext cx="3716233" cy="222177"/>
          </a:xfrm>
          <a:prstGeom prst="rect">
            <a:avLst/>
          </a:prstGeom>
        </p:spPr>
        <p:txBody>
          <a:bodyPr vert="horz" wrap="square" lIns="0" tIns="11430" rIns="0" bIns="0" rtlCol="0">
            <a:spAutoFit/>
          </a:bodyPr>
          <a:lstStyle>
            <a:lvl1pPr>
              <a:defRPr sz="3550" b="1" i="0">
                <a:solidFill>
                  <a:srgbClr val="511C6C"/>
                </a:solidFill>
                <a:latin typeface="Avenir Next"/>
                <a:ea typeface="+mj-ea"/>
                <a:cs typeface="Avenir Next"/>
              </a:defRPr>
            </a:lvl1pPr>
          </a:lstStyle>
          <a:p>
            <a:pPr marL="12700" marR="5080">
              <a:lnSpc>
                <a:spcPct val="100699"/>
              </a:lnSpc>
              <a:spcBef>
                <a:spcPts val="90"/>
              </a:spcBef>
            </a:pPr>
            <a:r>
              <a:rPr lang="en-GB" sz="1400" b="0" i="0" dirty="0">
                <a:solidFill>
                  <a:srgbClr val="511B6C"/>
                </a:solidFill>
                <a:effectLst/>
                <a:latin typeface="+mn-lt"/>
              </a:rPr>
              <a:t>Research and Academic Support Librarians</a:t>
            </a:r>
          </a:p>
        </p:txBody>
      </p:sp>
      <p:sp>
        <p:nvSpPr>
          <p:cNvPr id="12" name="object 2">
            <a:extLst>
              <a:ext uri="{FF2B5EF4-FFF2-40B4-BE49-F238E27FC236}">
                <a16:creationId xmlns:a16="http://schemas.microsoft.com/office/drawing/2014/main" id="{2F68C0B8-46CF-8FEC-19B9-7645777FD08D}"/>
              </a:ext>
            </a:extLst>
          </p:cNvPr>
          <p:cNvSpPr/>
          <p:nvPr/>
        </p:nvSpPr>
        <p:spPr>
          <a:xfrm>
            <a:off x="4800603" y="-200289"/>
            <a:ext cx="4457153" cy="1677952"/>
          </a:xfrm>
          <a:custGeom>
            <a:avLst/>
            <a:gdLst/>
            <a:ahLst/>
            <a:cxnLst/>
            <a:rect l="l" t="t" r="r" b="b"/>
            <a:pathLst>
              <a:path w="5643880" h="2124710">
                <a:moveTo>
                  <a:pt x="5643384" y="0"/>
                </a:moveTo>
                <a:lnTo>
                  <a:pt x="0" y="0"/>
                </a:lnTo>
                <a:lnTo>
                  <a:pt x="4831943" y="2124151"/>
                </a:lnTo>
                <a:lnTo>
                  <a:pt x="5643384" y="1113167"/>
                </a:lnTo>
                <a:lnTo>
                  <a:pt x="5643384" y="0"/>
                </a:lnTo>
                <a:close/>
              </a:path>
            </a:pathLst>
          </a:custGeom>
          <a:solidFill>
            <a:srgbClr val="511B6C"/>
          </a:solidFill>
        </p:spPr>
        <p:txBody>
          <a:bodyPr wrap="square" lIns="0" tIns="0" rIns="0" bIns="0" rtlCol="0"/>
          <a:lstStyle/>
          <a:p>
            <a:endParaRPr>
              <a:solidFill>
                <a:srgbClr val="511B6C"/>
              </a:solidFill>
            </a:endParaRPr>
          </a:p>
        </p:txBody>
      </p:sp>
      <p:pic>
        <p:nvPicPr>
          <p:cNvPr id="13" name="Picture 12" descr="A black and white logo&#10;&#10;Description automatically generated">
            <a:extLst>
              <a:ext uri="{FF2B5EF4-FFF2-40B4-BE49-F238E27FC236}">
                <a16:creationId xmlns:a16="http://schemas.microsoft.com/office/drawing/2014/main" id="{4F54443E-57A0-7760-315B-BE6F92011CE4}"/>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b="27778"/>
          <a:stretch/>
        </p:blipFill>
        <p:spPr>
          <a:xfrm>
            <a:off x="7768133" y="212725"/>
            <a:ext cx="1083196" cy="782308"/>
          </a:xfrm>
          <a:prstGeom prst="rect">
            <a:avLst/>
          </a:prstGeom>
        </p:spPr>
      </p:pic>
      <p:pic>
        <p:nvPicPr>
          <p:cNvPr id="6" name="Picture 5" descr="A purple globe on a black background&#10;&#10;Description automatically generated">
            <a:extLst>
              <a:ext uri="{FF2B5EF4-FFF2-40B4-BE49-F238E27FC236}">
                <a16:creationId xmlns:a16="http://schemas.microsoft.com/office/drawing/2014/main" id="{E7701A95-B60A-8855-07F8-8282310631CA}"/>
              </a:ext>
            </a:extLst>
          </p:cNvPr>
          <p:cNvPicPr>
            <a:picLocks noChangeAspect="1"/>
          </p:cNvPicPr>
          <p:nvPr/>
        </p:nvPicPr>
        <p:blipFill>
          <a:blip r:embed="rId3" cstate="print">
            <a:alphaModFix amt="15000"/>
            <a:extLst>
              <a:ext uri="{28A0092B-C50C-407E-A947-70E740481C1C}">
                <a14:useLocalDpi xmlns:a14="http://schemas.microsoft.com/office/drawing/2010/main" val="0"/>
              </a:ext>
            </a:extLst>
          </a:blip>
          <a:stretch>
            <a:fillRect/>
          </a:stretch>
        </p:blipFill>
        <p:spPr>
          <a:xfrm>
            <a:off x="8153400" y="3676247"/>
            <a:ext cx="663095" cy="869286"/>
          </a:xfrm>
          <a:prstGeom prst="rect">
            <a:avLst/>
          </a:prstGeom>
        </p:spPr>
      </p:pic>
      <p:pic>
        <p:nvPicPr>
          <p:cNvPr id="8" name="Picture 7" descr="A row of purple books&#10;&#10;Description automatically generated">
            <a:extLst>
              <a:ext uri="{FF2B5EF4-FFF2-40B4-BE49-F238E27FC236}">
                <a16:creationId xmlns:a16="http://schemas.microsoft.com/office/drawing/2014/main" id="{26C00CEA-B13C-8117-8084-9DB3C2B49E4C}"/>
              </a:ext>
            </a:extLst>
          </p:cNvPr>
          <p:cNvPicPr>
            <a:picLocks noChangeAspect="1"/>
          </p:cNvPicPr>
          <p:nvPr/>
        </p:nvPicPr>
        <p:blipFill>
          <a:blip r:embed="rId4" cstate="print">
            <a:alphaModFix amt="15000"/>
            <a:extLst>
              <a:ext uri="{28A0092B-C50C-407E-A947-70E740481C1C}">
                <a14:useLocalDpi xmlns:a14="http://schemas.microsoft.com/office/drawing/2010/main" val="0"/>
              </a:ext>
            </a:extLst>
          </a:blip>
          <a:stretch>
            <a:fillRect/>
          </a:stretch>
        </p:blipFill>
        <p:spPr>
          <a:xfrm>
            <a:off x="8101362" y="1865761"/>
            <a:ext cx="663095" cy="663095"/>
          </a:xfrm>
          <a:prstGeom prst="rect">
            <a:avLst/>
          </a:prstGeom>
        </p:spPr>
      </p:pic>
      <p:pic>
        <p:nvPicPr>
          <p:cNvPr id="14" name="Picture 13" descr="A purple logo with a bookmark&#10;&#10;Description automatically generated">
            <a:extLst>
              <a:ext uri="{FF2B5EF4-FFF2-40B4-BE49-F238E27FC236}">
                <a16:creationId xmlns:a16="http://schemas.microsoft.com/office/drawing/2014/main" id="{0D7F2031-F6B4-8312-0AFE-DE08FD9B1A27}"/>
              </a:ext>
            </a:extLst>
          </p:cNvPr>
          <p:cNvPicPr>
            <a:picLocks noChangeAspect="1"/>
          </p:cNvPicPr>
          <p:nvPr/>
        </p:nvPicPr>
        <p:blipFill>
          <a:blip r:embed="rId5" cstate="print">
            <a:alphaModFix amt="17000"/>
            <a:extLst>
              <a:ext uri="{28A0092B-C50C-407E-A947-70E740481C1C}">
                <a14:useLocalDpi xmlns:a14="http://schemas.microsoft.com/office/drawing/2010/main" val="0"/>
              </a:ext>
            </a:extLst>
          </a:blip>
          <a:stretch>
            <a:fillRect/>
          </a:stretch>
        </p:blipFill>
        <p:spPr>
          <a:xfrm>
            <a:off x="8153400" y="2775906"/>
            <a:ext cx="663095" cy="663095"/>
          </a:xfrm>
          <a:prstGeom prst="rect">
            <a:avLst/>
          </a:prstGeom>
        </p:spPr>
      </p:pic>
      <p:cxnSp>
        <p:nvCxnSpPr>
          <p:cNvPr id="9" name="Straight Connector 8">
            <a:extLst>
              <a:ext uri="{FF2B5EF4-FFF2-40B4-BE49-F238E27FC236}">
                <a16:creationId xmlns:a16="http://schemas.microsoft.com/office/drawing/2014/main" id="{E6B40425-55E3-6B2A-E110-89B39477B16E}"/>
              </a:ext>
            </a:extLst>
          </p:cNvPr>
          <p:cNvCxnSpPr>
            <a:cxnSpLocks/>
          </p:cNvCxnSpPr>
          <p:nvPr/>
        </p:nvCxnSpPr>
        <p:spPr>
          <a:xfrm>
            <a:off x="627165" y="822325"/>
            <a:ext cx="3106635" cy="0"/>
          </a:xfrm>
          <a:prstGeom prst="line">
            <a:avLst/>
          </a:prstGeom>
          <a:ln>
            <a:solidFill>
              <a:srgbClr val="511B6C"/>
            </a:solidFill>
          </a:ln>
        </p:spPr>
        <p:style>
          <a:lnRef idx="1">
            <a:schemeClr val="accent1"/>
          </a:lnRef>
          <a:fillRef idx="0">
            <a:schemeClr val="accent1"/>
          </a:fillRef>
          <a:effectRef idx="0">
            <a:schemeClr val="accent1"/>
          </a:effectRef>
          <a:fontRef idx="minor">
            <a:schemeClr val="tx1"/>
          </a:fontRef>
        </p:style>
      </p:cxnSp>
      <p:sp>
        <p:nvSpPr>
          <p:cNvPr id="18" name="object 5">
            <a:extLst>
              <a:ext uri="{FF2B5EF4-FFF2-40B4-BE49-F238E27FC236}">
                <a16:creationId xmlns:a16="http://schemas.microsoft.com/office/drawing/2014/main" id="{35B1978C-1BEE-9E34-9192-4317C36F978B}"/>
              </a:ext>
            </a:extLst>
          </p:cNvPr>
          <p:cNvSpPr/>
          <p:nvPr/>
        </p:nvSpPr>
        <p:spPr>
          <a:xfrm flipH="1">
            <a:off x="76198" y="4488209"/>
            <a:ext cx="9448801" cy="869286"/>
          </a:xfrm>
          <a:custGeom>
            <a:avLst/>
            <a:gdLst/>
            <a:ahLst/>
            <a:cxnLst/>
            <a:rect l="l" t="t" r="r" b="b"/>
            <a:pathLst>
              <a:path w="7346950" h="953770">
                <a:moveTo>
                  <a:pt x="7125881" y="0"/>
                </a:moveTo>
                <a:lnTo>
                  <a:pt x="0" y="953414"/>
                </a:lnTo>
                <a:lnTo>
                  <a:pt x="7346569" y="953414"/>
                </a:lnTo>
                <a:lnTo>
                  <a:pt x="7346569" y="744093"/>
                </a:lnTo>
                <a:lnTo>
                  <a:pt x="7125881" y="0"/>
                </a:lnTo>
                <a:close/>
              </a:path>
            </a:pathLst>
          </a:custGeom>
          <a:solidFill>
            <a:srgbClr val="ED4050"/>
          </a:solidFill>
        </p:spPr>
        <p:txBody>
          <a:bodyPr wrap="square" lIns="0" tIns="0" rIns="0" bIns="0" rtlCol="0"/>
          <a:lstStyle/>
          <a:p>
            <a:endParaRPr/>
          </a:p>
        </p:txBody>
      </p:sp>
      <p:sp>
        <p:nvSpPr>
          <p:cNvPr id="19" name="object 3">
            <a:extLst>
              <a:ext uri="{FF2B5EF4-FFF2-40B4-BE49-F238E27FC236}">
                <a16:creationId xmlns:a16="http://schemas.microsoft.com/office/drawing/2014/main" id="{AE07666E-85BE-54EA-9C41-E900FDF49EA7}"/>
              </a:ext>
            </a:extLst>
          </p:cNvPr>
          <p:cNvSpPr txBox="1">
            <a:spLocks/>
          </p:cNvSpPr>
          <p:nvPr/>
        </p:nvSpPr>
        <p:spPr>
          <a:xfrm>
            <a:off x="627165" y="4791148"/>
            <a:ext cx="2497035" cy="222177"/>
          </a:xfrm>
          <a:prstGeom prst="rect">
            <a:avLst/>
          </a:prstGeom>
        </p:spPr>
        <p:txBody>
          <a:bodyPr vert="horz" wrap="square" lIns="0" tIns="11430" rIns="0" bIns="0" rtlCol="0">
            <a:spAutoFit/>
          </a:bodyPr>
          <a:lstStyle>
            <a:lvl1pPr>
              <a:defRPr sz="3550" b="1" i="0">
                <a:solidFill>
                  <a:srgbClr val="511C6C"/>
                </a:solidFill>
                <a:latin typeface="Avenir Next"/>
                <a:ea typeface="+mj-ea"/>
                <a:cs typeface="Avenir Next"/>
              </a:defRPr>
            </a:lvl1pPr>
          </a:lstStyle>
          <a:p>
            <a:pPr marL="12700" marR="5080">
              <a:lnSpc>
                <a:spcPct val="100699"/>
              </a:lnSpc>
              <a:spcBef>
                <a:spcPts val="90"/>
              </a:spcBef>
            </a:pPr>
            <a:r>
              <a:rPr lang="en-GB" sz="1400" b="0" i="0" dirty="0" err="1">
                <a:solidFill>
                  <a:schemeClr val="bg1"/>
                </a:solidFill>
                <a:effectLst/>
                <a:latin typeface="+mn-lt"/>
              </a:rPr>
              <a:t>academicsupport@warwick.ac.uk</a:t>
            </a:r>
            <a:endParaRPr lang="en-GB" sz="1400" kern="0" dirty="0">
              <a:solidFill>
                <a:schemeClr val="bg1"/>
              </a:solidFill>
              <a:latin typeface="+mn-lt"/>
            </a:endParaRPr>
          </a:p>
        </p:txBody>
      </p:sp>
      <p:sp>
        <p:nvSpPr>
          <p:cNvPr id="20" name="object 3">
            <a:extLst>
              <a:ext uri="{FF2B5EF4-FFF2-40B4-BE49-F238E27FC236}">
                <a16:creationId xmlns:a16="http://schemas.microsoft.com/office/drawing/2014/main" id="{AB3B41E7-3529-9E1D-F495-AAD87F590D41}"/>
              </a:ext>
            </a:extLst>
          </p:cNvPr>
          <p:cNvSpPr txBox="1">
            <a:spLocks/>
          </p:cNvSpPr>
          <p:nvPr/>
        </p:nvSpPr>
        <p:spPr>
          <a:xfrm>
            <a:off x="7546198" y="4779468"/>
            <a:ext cx="1371600" cy="222177"/>
          </a:xfrm>
          <a:prstGeom prst="rect">
            <a:avLst/>
          </a:prstGeom>
        </p:spPr>
        <p:txBody>
          <a:bodyPr vert="horz" wrap="square" lIns="0" tIns="11430" rIns="0" bIns="0" rtlCol="0">
            <a:spAutoFit/>
          </a:bodyPr>
          <a:lstStyle>
            <a:lvl1pPr>
              <a:defRPr sz="3550" b="1" i="0">
                <a:solidFill>
                  <a:srgbClr val="511C6C"/>
                </a:solidFill>
                <a:latin typeface="Avenir Next"/>
                <a:ea typeface="+mj-ea"/>
                <a:cs typeface="Avenir Next"/>
              </a:defRPr>
            </a:lvl1pPr>
          </a:lstStyle>
          <a:p>
            <a:pPr marL="12700" marR="5080">
              <a:lnSpc>
                <a:spcPct val="100699"/>
              </a:lnSpc>
              <a:spcBef>
                <a:spcPts val="90"/>
              </a:spcBef>
            </a:pPr>
            <a:r>
              <a:rPr lang="en-GB" sz="1400" b="0" i="0" dirty="0">
                <a:solidFill>
                  <a:srgbClr val="511B6C"/>
                </a:solidFill>
                <a:effectLst/>
                <a:latin typeface="+mn-lt"/>
              </a:rPr>
              <a:t>@</a:t>
            </a:r>
            <a:r>
              <a:rPr lang="en-GB" sz="1400" b="0" i="0" dirty="0" err="1">
                <a:solidFill>
                  <a:srgbClr val="511B6C"/>
                </a:solidFill>
                <a:effectLst/>
                <a:latin typeface="+mn-lt"/>
              </a:rPr>
              <a:t>warwicklibrary</a:t>
            </a:r>
            <a:endParaRPr lang="en-GB" sz="1400" kern="0" dirty="0">
              <a:solidFill>
                <a:srgbClr val="511B6C"/>
              </a:solidFill>
              <a:latin typeface="+mn-lt"/>
            </a:endParaRPr>
          </a:p>
        </p:txBody>
      </p:sp>
      <p:pic>
        <p:nvPicPr>
          <p:cNvPr id="22" name="Picture 21" descr="A purple bird with a black background&#10;&#10;Description automatically generated">
            <a:extLst>
              <a:ext uri="{FF2B5EF4-FFF2-40B4-BE49-F238E27FC236}">
                <a16:creationId xmlns:a16="http://schemas.microsoft.com/office/drawing/2014/main" id="{EC87672A-59C8-BC3C-E359-5D3866A529EC}"/>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898344" y="4803093"/>
            <a:ext cx="295372" cy="198552"/>
          </a:xfrm>
          <a:prstGeom prst="rect">
            <a:avLst/>
          </a:prstGeom>
        </p:spPr>
      </p:pic>
      <p:pic>
        <p:nvPicPr>
          <p:cNvPr id="24" name="Picture 23" descr="A purple square with a circle&#10;&#10;Description automatically generated">
            <a:extLst>
              <a:ext uri="{FF2B5EF4-FFF2-40B4-BE49-F238E27FC236}">
                <a16:creationId xmlns:a16="http://schemas.microsoft.com/office/drawing/2014/main" id="{D60A57D1-4544-0328-C978-B147672C51A4}"/>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7257368" y="4796389"/>
            <a:ext cx="210232" cy="210232"/>
          </a:xfrm>
          <a:prstGeom prst="rect">
            <a:avLst/>
          </a:prstGeom>
        </p:spPr>
      </p:pic>
      <p:sp>
        <p:nvSpPr>
          <p:cNvPr id="2" name="TextBox 1">
            <a:extLst>
              <a:ext uri="{FF2B5EF4-FFF2-40B4-BE49-F238E27FC236}">
                <a16:creationId xmlns:a16="http://schemas.microsoft.com/office/drawing/2014/main" id="{03D52735-1695-2F3A-9881-124FAD8A0BEA}"/>
              </a:ext>
            </a:extLst>
          </p:cNvPr>
          <p:cNvSpPr txBox="1"/>
          <p:nvPr/>
        </p:nvSpPr>
        <p:spPr>
          <a:xfrm>
            <a:off x="685800" y="1922856"/>
            <a:ext cx="7012310" cy="2246769"/>
          </a:xfrm>
          <a:prstGeom prst="rect">
            <a:avLst/>
          </a:prstGeom>
          <a:noFill/>
        </p:spPr>
        <p:txBody>
          <a:bodyPr wrap="square" rtlCol="0">
            <a:spAutoFit/>
          </a:bodyPr>
          <a:lstStyle/>
          <a:p>
            <a:pPr algn="ctr"/>
            <a:r>
              <a:rPr lang="en-GB" sz="2000" dirty="0"/>
              <a:t>Scholarly journals and working papers for economists</a:t>
            </a:r>
          </a:p>
          <a:p>
            <a:endParaRPr lang="en-GB" sz="2000" dirty="0"/>
          </a:p>
          <a:p>
            <a:pPr algn="ctr"/>
            <a:r>
              <a:rPr lang="en-GB" sz="2000" b="1" dirty="0">
                <a:solidFill>
                  <a:srgbClr val="511B6C"/>
                </a:solidFill>
              </a:rPr>
              <a:t>Accounting | Banking | Capital Markets | Economics Econometrics | Finance | Labour | Monetary Theory</a:t>
            </a:r>
          </a:p>
          <a:p>
            <a:pPr algn="ctr"/>
            <a:r>
              <a:rPr lang="en-GB" sz="2000" b="1" dirty="0">
                <a:solidFill>
                  <a:srgbClr val="511B6C"/>
                </a:solidFill>
              </a:rPr>
              <a:t>Public Finance | Quality Management | Systems Theory</a:t>
            </a:r>
          </a:p>
          <a:p>
            <a:pPr algn="ctr"/>
            <a:endParaRPr lang="en-GB" sz="2000" b="1" dirty="0">
              <a:solidFill>
                <a:srgbClr val="511B6C"/>
              </a:solidFill>
            </a:endParaRPr>
          </a:p>
          <a:p>
            <a:pPr algn="ctr"/>
            <a:r>
              <a:rPr lang="en-GB" sz="2000" dirty="0"/>
              <a:t>600+ full-text journals including </a:t>
            </a:r>
            <a:r>
              <a:rPr lang="en-GB" sz="2000" i="1" dirty="0"/>
              <a:t>American Economic Association</a:t>
            </a:r>
          </a:p>
        </p:txBody>
      </p:sp>
      <p:sp>
        <p:nvSpPr>
          <p:cNvPr id="17" name="TextBox 16">
            <a:extLst>
              <a:ext uri="{FF2B5EF4-FFF2-40B4-BE49-F238E27FC236}">
                <a16:creationId xmlns:a16="http://schemas.microsoft.com/office/drawing/2014/main" id="{2DFCE1D4-893C-3B7A-FD59-8265B3E9E1A6}"/>
              </a:ext>
            </a:extLst>
          </p:cNvPr>
          <p:cNvSpPr txBox="1"/>
          <p:nvPr/>
        </p:nvSpPr>
        <p:spPr>
          <a:xfrm>
            <a:off x="627165" y="1053273"/>
            <a:ext cx="7140968" cy="638636"/>
          </a:xfrm>
          <a:prstGeom prst="rect">
            <a:avLst/>
          </a:prstGeom>
          <a:noFill/>
        </p:spPr>
        <p:txBody>
          <a:bodyPr wrap="square" rtlCol="0">
            <a:spAutoFit/>
          </a:bodyPr>
          <a:lstStyle/>
          <a:p>
            <a:r>
              <a:rPr lang="en-GB" sz="3550" b="1" dirty="0" err="1">
                <a:solidFill>
                  <a:srgbClr val="511B6C"/>
                </a:solidFill>
              </a:rPr>
              <a:t>EconLit</a:t>
            </a:r>
            <a:r>
              <a:rPr lang="en-GB" sz="3550" b="1" dirty="0">
                <a:solidFill>
                  <a:srgbClr val="511B6C"/>
                </a:solidFill>
              </a:rPr>
              <a:t> </a:t>
            </a:r>
            <a:r>
              <a:rPr lang="en-GB" sz="3550" i="1" dirty="0">
                <a:solidFill>
                  <a:srgbClr val="511B6C"/>
                </a:solidFill>
              </a:rPr>
              <a:t>with Full Text</a:t>
            </a:r>
          </a:p>
        </p:txBody>
      </p:sp>
      <p:pic>
        <p:nvPicPr>
          <p:cNvPr id="3" name="Picture 2">
            <a:extLst>
              <a:ext uri="{FF2B5EF4-FFF2-40B4-BE49-F238E27FC236}">
                <a16:creationId xmlns:a16="http://schemas.microsoft.com/office/drawing/2014/main" id="{2875EE50-0A4E-4772-11FF-C99C2CF61868}"/>
              </a:ext>
            </a:extLst>
          </p:cNvPr>
          <p:cNvPicPr>
            <a:picLocks noChangeAspect="1"/>
          </p:cNvPicPr>
          <p:nvPr/>
        </p:nvPicPr>
        <p:blipFill rotWithShape="1">
          <a:blip r:embed="rId8"/>
          <a:srcRect l="20495" r="21229"/>
          <a:stretch/>
        </p:blipFill>
        <p:spPr>
          <a:xfrm>
            <a:off x="7750337" y="1791866"/>
            <a:ext cx="1258529" cy="899835"/>
          </a:xfrm>
          <a:prstGeom prst="roundRect">
            <a:avLst/>
          </a:prstGeom>
        </p:spPr>
      </p:pic>
      <p:pic>
        <p:nvPicPr>
          <p:cNvPr id="4" name="Picture 3">
            <a:extLst>
              <a:ext uri="{FF2B5EF4-FFF2-40B4-BE49-F238E27FC236}">
                <a16:creationId xmlns:a16="http://schemas.microsoft.com/office/drawing/2014/main" id="{33E7D1F0-353E-0702-054E-D51BB0D9B014}"/>
              </a:ext>
            </a:extLst>
          </p:cNvPr>
          <p:cNvPicPr>
            <a:picLocks noChangeAspect="1"/>
          </p:cNvPicPr>
          <p:nvPr/>
        </p:nvPicPr>
        <p:blipFill>
          <a:blip r:embed="rId9"/>
          <a:stretch>
            <a:fillRect/>
          </a:stretch>
        </p:blipFill>
        <p:spPr>
          <a:xfrm>
            <a:off x="7698110" y="3016810"/>
            <a:ext cx="1310756" cy="1310756"/>
          </a:xfrm>
          <a:prstGeom prst="rect">
            <a:avLst/>
          </a:prstGeom>
        </p:spPr>
      </p:pic>
    </p:spTree>
    <p:extLst>
      <p:ext uri="{BB962C8B-B14F-4D97-AF65-F5344CB8AC3E}">
        <p14:creationId xmlns:p14="http://schemas.microsoft.com/office/powerpoint/2010/main" val="351620394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A logo of a company&#10;&#10;Description automatically generated">
            <a:extLst>
              <a:ext uri="{FF2B5EF4-FFF2-40B4-BE49-F238E27FC236}">
                <a16:creationId xmlns:a16="http://schemas.microsoft.com/office/drawing/2014/main" id="{7E80DEE7-C05B-EFE3-3833-FF3F7157D2F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100086" y="195075"/>
            <a:ext cx="1846449" cy="1846449"/>
          </a:xfrm>
          <a:prstGeom prst="rect">
            <a:avLst/>
          </a:prstGeom>
        </p:spPr>
      </p:pic>
      <p:sp>
        <p:nvSpPr>
          <p:cNvPr id="10" name="object 3">
            <a:extLst>
              <a:ext uri="{FF2B5EF4-FFF2-40B4-BE49-F238E27FC236}">
                <a16:creationId xmlns:a16="http://schemas.microsoft.com/office/drawing/2014/main" id="{6F88F8D6-C0BA-85C7-4316-8DAAEE59CCD9}"/>
              </a:ext>
            </a:extLst>
          </p:cNvPr>
          <p:cNvSpPr txBox="1">
            <a:spLocks/>
          </p:cNvSpPr>
          <p:nvPr/>
        </p:nvSpPr>
        <p:spPr>
          <a:xfrm>
            <a:off x="627166" y="416510"/>
            <a:ext cx="3716233" cy="222177"/>
          </a:xfrm>
          <a:prstGeom prst="rect">
            <a:avLst/>
          </a:prstGeom>
        </p:spPr>
        <p:txBody>
          <a:bodyPr vert="horz" wrap="square" lIns="0" tIns="11430" rIns="0" bIns="0" rtlCol="0">
            <a:spAutoFit/>
          </a:bodyPr>
          <a:lstStyle>
            <a:lvl1pPr>
              <a:defRPr sz="3550" b="1" i="0">
                <a:solidFill>
                  <a:srgbClr val="511C6C"/>
                </a:solidFill>
                <a:latin typeface="Avenir Next"/>
                <a:ea typeface="+mj-ea"/>
                <a:cs typeface="Avenir Next"/>
              </a:defRPr>
            </a:lvl1pPr>
          </a:lstStyle>
          <a:p>
            <a:pPr marL="12700" marR="5080">
              <a:lnSpc>
                <a:spcPct val="100699"/>
              </a:lnSpc>
              <a:spcBef>
                <a:spcPts val="90"/>
              </a:spcBef>
            </a:pPr>
            <a:r>
              <a:rPr lang="en-GB" sz="1400" b="0" i="0" dirty="0">
                <a:solidFill>
                  <a:srgbClr val="511B6C"/>
                </a:solidFill>
                <a:effectLst/>
                <a:latin typeface="+mn-lt"/>
              </a:rPr>
              <a:t>Research and Academic Support Librarians</a:t>
            </a:r>
          </a:p>
        </p:txBody>
      </p:sp>
      <p:sp>
        <p:nvSpPr>
          <p:cNvPr id="12" name="object 2">
            <a:extLst>
              <a:ext uri="{FF2B5EF4-FFF2-40B4-BE49-F238E27FC236}">
                <a16:creationId xmlns:a16="http://schemas.microsoft.com/office/drawing/2014/main" id="{2F68C0B8-46CF-8FEC-19B9-7645777FD08D}"/>
              </a:ext>
            </a:extLst>
          </p:cNvPr>
          <p:cNvSpPr/>
          <p:nvPr/>
        </p:nvSpPr>
        <p:spPr>
          <a:xfrm>
            <a:off x="4800603" y="-200289"/>
            <a:ext cx="4457153" cy="1677952"/>
          </a:xfrm>
          <a:custGeom>
            <a:avLst/>
            <a:gdLst/>
            <a:ahLst/>
            <a:cxnLst/>
            <a:rect l="l" t="t" r="r" b="b"/>
            <a:pathLst>
              <a:path w="5643880" h="2124710">
                <a:moveTo>
                  <a:pt x="5643384" y="0"/>
                </a:moveTo>
                <a:lnTo>
                  <a:pt x="0" y="0"/>
                </a:lnTo>
                <a:lnTo>
                  <a:pt x="4831943" y="2124151"/>
                </a:lnTo>
                <a:lnTo>
                  <a:pt x="5643384" y="1113167"/>
                </a:lnTo>
                <a:lnTo>
                  <a:pt x="5643384" y="0"/>
                </a:lnTo>
                <a:close/>
              </a:path>
            </a:pathLst>
          </a:custGeom>
          <a:solidFill>
            <a:srgbClr val="511B6C"/>
          </a:solidFill>
        </p:spPr>
        <p:txBody>
          <a:bodyPr wrap="square" lIns="0" tIns="0" rIns="0" bIns="0" rtlCol="0"/>
          <a:lstStyle/>
          <a:p>
            <a:endParaRPr>
              <a:solidFill>
                <a:srgbClr val="511B6C"/>
              </a:solidFill>
            </a:endParaRPr>
          </a:p>
        </p:txBody>
      </p:sp>
      <p:pic>
        <p:nvPicPr>
          <p:cNvPr id="13" name="Picture 12" descr="A black and white logo&#10;&#10;Description automatically generated">
            <a:extLst>
              <a:ext uri="{FF2B5EF4-FFF2-40B4-BE49-F238E27FC236}">
                <a16:creationId xmlns:a16="http://schemas.microsoft.com/office/drawing/2014/main" id="{4F54443E-57A0-7760-315B-BE6F92011CE4}"/>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b="27778"/>
          <a:stretch/>
        </p:blipFill>
        <p:spPr>
          <a:xfrm>
            <a:off x="7768133" y="212725"/>
            <a:ext cx="1083196" cy="782308"/>
          </a:xfrm>
          <a:prstGeom prst="rect">
            <a:avLst/>
          </a:prstGeom>
        </p:spPr>
      </p:pic>
      <p:pic>
        <p:nvPicPr>
          <p:cNvPr id="6" name="Picture 5" descr="A purple globe on a black background&#10;&#10;Description automatically generated">
            <a:extLst>
              <a:ext uri="{FF2B5EF4-FFF2-40B4-BE49-F238E27FC236}">
                <a16:creationId xmlns:a16="http://schemas.microsoft.com/office/drawing/2014/main" id="{E7701A95-B60A-8855-07F8-8282310631CA}"/>
              </a:ext>
            </a:extLst>
          </p:cNvPr>
          <p:cNvPicPr>
            <a:picLocks noChangeAspect="1"/>
          </p:cNvPicPr>
          <p:nvPr/>
        </p:nvPicPr>
        <p:blipFill>
          <a:blip r:embed="rId4" cstate="print">
            <a:alphaModFix amt="15000"/>
            <a:extLst>
              <a:ext uri="{28A0092B-C50C-407E-A947-70E740481C1C}">
                <a14:useLocalDpi xmlns:a14="http://schemas.microsoft.com/office/drawing/2010/main" val="0"/>
              </a:ext>
            </a:extLst>
          </a:blip>
          <a:stretch>
            <a:fillRect/>
          </a:stretch>
        </p:blipFill>
        <p:spPr>
          <a:xfrm>
            <a:off x="8153400" y="3676247"/>
            <a:ext cx="663095" cy="869286"/>
          </a:xfrm>
          <a:prstGeom prst="rect">
            <a:avLst/>
          </a:prstGeom>
        </p:spPr>
      </p:pic>
      <p:pic>
        <p:nvPicPr>
          <p:cNvPr id="8" name="Picture 7" descr="A row of purple books&#10;&#10;Description automatically generated">
            <a:extLst>
              <a:ext uri="{FF2B5EF4-FFF2-40B4-BE49-F238E27FC236}">
                <a16:creationId xmlns:a16="http://schemas.microsoft.com/office/drawing/2014/main" id="{26C00CEA-B13C-8117-8084-9DB3C2B49E4C}"/>
              </a:ext>
            </a:extLst>
          </p:cNvPr>
          <p:cNvPicPr>
            <a:picLocks noChangeAspect="1"/>
          </p:cNvPicPr>
          <p:nvPr/>
        </p:nvPicPr>
        <p:blipFill>
          <a:blip r:embed="rId5" cstate="print">
            <a:alphaModFix amt="15000"/>
            <a:extLst>
              <a:ext uri="{28A0092B-C50C-407E-A947-70E740481C1C}">
                <a14:useLocalDpi xmlns:a14="http://schemas.microsoft.com/office/drawing/2010/main" val="0"/>
              </a:ext>
            </a:extLst>
          </a:blip>
          <a:stretch>
            <a:fillRect/>
          </a:stretch>
        </p:blipFill>
        <p:spPr>
          <a:xfrm>
            <a:off x="8101362" y="1865761"/>
            <a:ext cx="663095" cy="663095"/>
          </a:xfrm>
          <a:prstGeom prst="rect">
            <a:avLst/>
          </a:prstGeom>
        </p:spPr>
      </p:pic>
      <p:pic>
        <p:nvPicPr>
          <p:cNvPr id="14" name="Picture 13" descr="A purple logo with a bookmark&#10;&#10;Description automatically generated">
            <a:extLst>
              <a:ext uri="{FF2B5EF4-FFF2-40B4-BE49-F238E27FC236}">
                <a16:creationId xmlns:a16="http://schemas.microsoft.com/office/drawing/2014/main" id="{0D7F2031-F6B4-8312-0AFE-DE08FD9B1A27}"/>
              </a:ext>
            </a:extLst>
          </p:cNvPr>
          <p:cNvPicPr>
            <a:picLocks noChangeAspect="1"/>
          </p:cNvPicPr>
          <p:nvPr/>
        </p:nvPicPr>
        <p:blipFill>
          <a:blip r:embed="rId6" cstate="print">
            <a:alphaModFix amt="17000"/>
            <a:extLst>
              <a:ext uri="{28A0092B-C50C-407E-A947-70E740481C1C}">
                <a14:useLocalDpi xmlns:a14="http://schemas.microsoft.com/office/drawing/2010/main" val="0"/>
              </a:ext>
            </a:extLst>
          </a:blip>
          <a:stretch>
            <a:fillRect/>
          </a:stretch>
        </p:blipFill>
        <p:spPr>
          <a:xfrm>
            <a:off x="8153400" y="2775906"/>
            <a:ext cx="663095" cy="663095"/>
          </a:xfrm>
          <a:prstGeom prst="rect">
            <a:avLst/>
          </a:prstGeom>
        </p:spPr>
      </p:pic>
      <p:cxnSp>
        <p:nvCxnSpPr>
          <p:cNvPr id="9" name="Straight Connector 8">
            <a:extLst>
              <a:ext uri="{FF2B5EF4-FFF2-40B4-BE49-F238E27FC236}">
                <a16:creationId xmlns:a16="http://schemas.microsoft.com/office/drawing/2014/main" id="{E6B40425-55E3-6B2A-E110-89B39477B16E}"/>
              </a:ext>
            </a:extLst>
          </p:cNvPr>
          <p:cNvCxnSpPr>
            <a:cxnSpLocks/>
          </p:cNvCxnSpPr>
          <p:nvPr/>
        </p:nvCxnSpPr>
        <p:spPr>
          <a:xfrm>
            <a:off x="627165" y="822325"/>
            <a:ext cx="3106635" cy="0"/>
          </a:xfrm>
          <a:prstGeom prst="line">
            <a:avLst/>
          </a:prstGeom>
          <a:ln>
            <a:solidFill>
              <a:srgbClr val="511B6C"/>
            </a:solidFill>
          </a:ln>
        </p:spPr>
        <p:style>
          <a:lnRef idx="1">
            <a:schemeClr val="accent1"/>
          </a:lnRef>
          <a:fillRef idx="0">
            <a:schemeClr val="accent1"/>
          </a:fillRef>
          <a:effectRef idx="0">
            <a:schemeClr val="accent1"/>
          </a:effectRef>
          <a:fontRef idx="minor">
            <a:schemeClr val="tx1"/>
          </a:fontRef>
        </p:style>
      </p:cxnSp>
      <p:sp>
        <p:nvSpPr>
          <p:cNvPr id="18" name="object 5">
            <a:extLst>
              <a:ext uri="{FF2B5EF4-FFF2-40B4-BE49-F238E27FC236}">
                <a16:creationId xmlns:a16="http://schemas.microsoft.com/office/drawing/2014/main" id="{35B1978C-1BEE-9E34-9192-4317C36F978B}"/>
              </a:ext>
            </a:extLst>
          </p:cNvPr>
          <p:cNvSpPr/>
          <p:nvPr/>
        </p:nvSpPr>
        <p:spPr>
          <a:xfrm flipH="1">
            <a:off x="76198" y="4488209"/>
            <a:ext cx="9448801" cy="869286"/>
          </a:xfrm>
          <a:custGeom>
            <a:avLst/>
            <a:gdLst/>
            <a:ahLst/>
            <a:cxnLst/>
            <a:rect l="l" t="t" r="r" b="b"/>
            <a:pathLst>
              <a:path w="7346950" h="953770">
                <a:moveTo>
                  <a:pt x="7125881" y="0"/>
                </a:moveTo>
                <a:lnTo>
                  <a:pt x="0" y="953414"/>
                </a:lnTo>
                <a:lnTo>
                  <a:pt x="7346569" y="953414"/>
                </a:lnTo>
                <a:lnTo>
                  <a:pt x="7346569" y="744093"/>
                </a:lnTo>
                <a:lnTo>
                  <a:pt x="7125881" y="0"/>
                </a:lnTo>
                <a:close/>
              </a:path>
            </a:pathLst>
          </a:custGeom>
          <a:solidFill>
            <a:srgbClr val="ED4050"/>
          </a:solidFill>
        </p:spPr>
        <p:txBody>
          <a:bodyPr wrap="square" lIns="0" tIns="0" rIns="0" bIns="0" rtlCol="0"/>
          <a:lstStyle/>
          <a:p>
            <a:endParaRPr/>
          </a:p>
        </p:txBody>
      </p:sp>
      <p:sp>
        <p:nvSpPr>
          <p:cNvPr id="19" name="object 3">
            <a:extLst>
              <a:ext uri="{FF2B5EF4-FFF2-40B4-BE49-F238E27FC236}">
                <a16:creationId xmlns:a16="http://schemas.microsoft.com/office/drawing/2014/main" id="{AE07666E-85BE-54EA-9C41-E900FDF49EA7}"/>
              </a:ext>
            </a:extLst>
          </p:cNvPr>
          <p:cNvSpPr txBox="1">
            <a:spLocks/>
          </p:cNvSpPr>
          <p:nvPr/>
        </p:nvSpPr>
        <p:spPr>
          <a:xfrm>
            <a:off x="627165" y="4791148"/>
            <a:ext cx="2497035" cy="222177"/>
          </a:xfrm>
          <a:prstGeom prst="rect">
            <a:avLst/>
          </a:prstGeom>
        </p:spPr>
        <p:txBody>
          <a:bodyPr vert="horz" wrap="square" lIns="0" tIns="11430" rIns="0" bIns="0" rtlCol="0">
            <a:spAutoFit/>
          </a:bodyPr>
          <a:lstStyle>
            <a:lvl1pPr>
              <a:defRPr sz="3550" b="1" i="0">
                <a:solidFill>
                  <a:srgbClr val="511C6C"/>
                </a:solidFill>
                <a:latin typeface="Avenir Next"/>
                <a:ea typeface="+mj-ea"/>
                <a:cs typeface="Avenir Next"/>
              </a:defRPr>
            </a:lvl1pPr>
          </a:lstStyle>
          <a:p>
            <a:pPr marL="12700" marR="5080">
              <a:lnSpc>
                <a:spcPct val="100699"/>
              </a:lnSpc>
              <a:spcBef>
                <a:spcPts val="90"/>
              </a:spcBef>
            </a:pPr>
            <a:r>
              <a:rPr lang="en-GB" sz="1400" b="0" i="0" dirty="0" err="1">
                <a:solidFill>
                  <a:schemeClr val="bg1"/>
                </a:solidFill>
                <a:effectLst/>
                <a:latin typeface="+mn-lt"/>
              </a:rPr>
              <a:t>academicsupport@warwick.ac.uk</a:t>
            </a:r>
            <a:endParaRPr lang="en-GB" sz="1400" kern="0" dirty="0">
              <a:solidFill>
                <a:schemeClr val="bg1"/>
              </a:solidFill>
              <a:latin typeface="+mn-lt"/>
            </a:endParaRPr>
          </a:p>
        </p:txBody>
      </p:sp>
      <p:sp>
        <p:nvSpPr>
          <p:cNvPr id="20" name="object 3">
            <a:extLst>
              <a:ext uri="{FF2B5EF4-FFF2-40B4-BE49-F238E27FC236}">
                <a16:creationId xmlns:a16="http://schemas.microsoft.com/office/drawing/2014/main" id="{AB3B41E7-3529-9E1D-F495-AAD87F590D41}"/>
              </a:ext>
            </a:extLst>
          </p:cNvPr>
          <p:cNvSpPr txBox="1">
            <a:spLocks/>
          </p:cNvSpPr>
          <p:nvPr/>
        </p:nvSpPr>
        <p:spPr>
          <a:xfrm>
            <a:off x="7546198" y="4779468"/>
            <a:ext cx="1371600" cy="222177"/>
          </a:xfrm>
          <a:prstGeom prst="rect">
            <a:avLst/>
          </a:prstGeom>
        </p:spPr>
        <p:txBody>
          <a:bodyPr vert="horz" wrap="square" lIns="0" tIns="11430" rIns="0" bIns="0" rtlCol="0">
            <a:spAutoFit/>
          </a:bodyPr>
          <a:lstStyle>
            <a:lvl1pPr>
              <a:defRPr sz="3550" b="1" i="0">
                <a:solidFill>
                  <a:srgbClr val="511C6C"/>
                </a:solidFill>
                <a:latin typeface="Avenir Next"/>
                <a:ea typeface="+mj-ea"/>
                <a:cs typeface="Avenir Next"/>
              </a:defRPr>
            </a:lvl1pPr>
          </a:lstStyle>
          <a:p>
            <a:pPr marL="12700" marR="5080">
              <a:lnSpc>
                <a:spcPct val="100699"/>
              </a:lnSpc>
              <a:spcBef>
                <a:spcPts val="90"/>
              </a:spcBef>
            </a:pPr>
            <a:r>
              <a:rPr lang="en-GB" sz="1400" b="0" i="0" dirty="0">
                <a:solidFill>
                  <a:srgbClr val="511B6C"/>
                </a:solidFill>
                <a:effectLst/>
                <a:latin typeface="+mn-lt"/>
              </a:rPr>
              <a:t>@</a:t>
            </a:r>
            <a:r>
              <a:rPr lang="en-GB" sz="1400" b="0" i="0" dirty="0" err="1">
                <a:solidFill>
                  <a:srgbClr val="511B6C"/>
                </a:solidFill>
                <a:effectLst/>
                <a:latin typeface="+mn-lt"/>
              </a:rPr>
              <a:t>warwicklibrary</a:t>
            </a:r>
            <a:endParaRPr lang="en-GB" sz="1400" kern="0" dirty="0">
              <a:solidFill>
                <a:srgbClr val="511B6C"/>
              </a:solidFill>
              <a:latin typeface="+mn-lt"/>
            </a:endParaRPr>
          </a:p>
        </p:txBody>
      </p:sp>
      <p:pic>
        <p:nvPicPr>
          <p:cNvPr id="22" name="Picture 21" descr="A purple bird with a black background&#10;&#10;Description automatically generated">
            <a:extLst>
              <a:ext uri="{FF2B5EF4-FFF2-40B4-BE49-F238E27FC236}">
                <a16:creationId xmlns:a16="http://schemas.microsoft.com/office/drawing/2014/main" id="{EC87672A-59C8-BC3C-E359-5D3866A529EC}"/>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6898344" y="4803093"/>
            <a:ext cx="295372" cy="198552"/>
          </a:xfrm>
          <a:prstGeom prst="rect">
            <a:avLst/>
          </a:prstGeom>
        </p:spPr>
      </p:pic>
      <p:pic>
        <p:nvPicPr>
          <p:cNvPr id="24" name="Picture 23" descr="A purple square with a circle&#10;&#10;Description automatically generated">
            <a:extLst>
              <a:ext uri="{FF2B5EF4-FFF2-40B4-BE49-F238E27FC236}">
                <a16:creationId xmlns:a16="http://schemas.microsoft.com/office/drawing/2014/main" id="{D60A57D1-4544-0328-C978-B147672C51A4}"/>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7257368" y="4796389"/>
            <a:ext cx="210232" cy="210232"/>
          </a:xfrm>
          <a:prstGeom prst="rect">
            <a:avLst/>
          </a:prstGeom>
        </p:spPr>
      </p:pic>
      <p:sp>
        <p:nvSpPr>
          <p:cNvPr id="2" name="TextBox 1">
            <a:extLst>
              <a:ext uri="{FF2B5EF4-FFF2-40B4-BE49-F238E27FC236}">
                <a16:creationId xmlns:a16="http://schemas.microsoft.com/office/drawing/2014/main" id="{03D52735-1695-2F3A-9881-124FAD8A0BEA}"/>
              </a:ext>
            </a:extLst>
          </p:cNvPr>
          <p:cNvSpPr txBox="1"/>
          <p:nvPr/>
        </p:nvSpPr>
        <p:spPr>
          <a:xfrm>
            <a:off x="685800" y="1922856"/>
            <a:ext cx="7315200" cy="2554545"/>
          </a:xfrm>
          <a:prstGeom prst="rect">
            <a:avLst/>
          </a:prstGeom>
          <a:noFill/>
        </p:spPr>
        <p:txBody>
          <a:bodyPr wrap="square" rtlCol="0">
            <a:spAutoFit/>
          </a:bodyPr>
          <a:lstStyle/>
          <a:p>
            <a:pPr algn="ctr"/>
            <a:r>
              <a:rPr lang="en-GB" sz="2000" dirty="0"/>
              <a:t>Scholarly literature in </a:t>
            </a:r>
            <a:r>
              <a:rPr lang="en-GB" sz="2000" b="1" dirty="0">
                <a:solidFill>
                  <a:srgbClr val="511B6C"/>
                </a:solidFill>
              </a:rPr>
              <a:t>psychological</a:t>
            </a:r>
            <a:r>
              <a:rPr lang="en-GB" sz="2000" dirty="0"/>
              <a:t>, </a:t>
            </a:r>
            <a:r>
              <a:rPr lang="en-GB" sz="2000" b="1" dirty="0">
                <a:solidFill>
                  <a:srgbClr val="511B6C"/>
                </a:solidFill>
              </a:rPr>
              <a:t>social</a:t>
            </a:r>
            <a:r>
              <a:rPr lang="en-GB" sz="2000" dirty="0"/>
              <a:t> &amp; </a:t>
            </a:r>
            <a:r>
              <a:rPr lang="en-GB" sz="2000" b="1" dirty="0">
                <a:solidFill>
                  <a:srgbClr val="511B6C"/>
                </a:solidFill>
              </a:rPr>
              <a:t>behavioural</a:t>
            </a:r>
            <a:r>
              <a:rPr lang="en-GB" sz="2000" dirty="0"/>
              <a:t> science</a:t>
            </a:r>
          </a:p>
          <a:p>
            <a:endParaRPr lang="en-GB" sz="2000" dirty="0"/>
          </a:p>
          <a:p>
            <a:pPr algn="ctr"/>
            <a:r>
              <a:rPr lang="en-GB" sz="2000" dirty="0">
                <a:solidFill>
                  <a:srgbClr val="511B6C"/>
                </a:solidFill>
              </a:rPr>
              <a:t>Index, abstract &amp; citations to psychology literature</a:t>
            </a:r>
          </a:p>
          <a:p>
            <a:pPr algn="ctr"/>
            <a:r>
              <a:rPr lang="en-GB" sz="2000" dirty="0">
                <a:solidFill>
                  <a:srgbClr val="511B6C"/>
                </a:solidFill>
              </a:rPr>
              <a:t>Articles | Books | Chapters | Dissertations</a:t>
            </a:r>
          </a:p>
          <a:p>
            <a:pPr algn="ctr"/>
            <a:r>
              <a:rPr lang="en-GB" sz="2000" dirty="0">
                <a:solidFill>
                  <a:srgbClr val="511B6C"/>
                </a:solidFill>
              </a:rPr>
              <a:t>Link to selected full-text in APA </a:t>
            </a:r>
            <a:r>
              <a:rPr lang="en-GB" sz="2000" dirty="0" err="1">
                <a:solidFill>
                  <a:srgbClr val="511B6C"/>
                </a:solidFill>
              </a:rPr>
              <a:t>PsycArticles</a:t>
            </a:r>
            <a:r>
              <a:rPr lang="en-GB" sz="2000" dirty="0">
                <a:solidFill>
                  <a:srgbClr val="511B6C"/>
                </a:solidFill>
              </a:rPr>
              <a:t> database</a:t>
            </a:r>
          </a:p>
          <a:p>
            <a:pPr algn="ctr"/>
            <a:r>
              <a:rPr lang="en-GB" sz="2000" dirty="0">
                <a:solidFill>
                  <a:srgbClr val="511B6C"/>
                </a:solidFill>
              </a:rPr>
              <a:t>Indexed with APA &amp; </a:t>
            </a:r>
            <a:r>
              <a:rPr lang="en-GB" sz="2000" dirty="0" err="1">
                <a:solidFill>
                  <a:srgbClr val="511B6C"/>
                </a:solidFill>
              </a:rPr>
              <a:t>MeSH</a:t>
            </a:r>
            <a:r>
              <a:rPr lang="en-GB" sz="2000" dirty="0">
                <a:solidFill>
                  <a:srgbClr val="511B6C"/>
                </a:solidFill>
              </a:rPr>
              <a:t> subject headings</a:t>
            </a:r>
          </a:p>
          <a:p>
            <a:pPr algn="ctr"/>
            <a:endParaRPr lang="en-GB" sz="2000" b="1" dirty="0">
              <a:solidFill>
                <a:srgbClr val="511B6C"/>
              </a:solidFill>
            </a:endParaRPr>
          </a:p>
          <a:p>
            <a:pPr algn="ctr"/>
            <a:r>
              <a:rPr lang="en-GB" sz="2000" dirty="0"/>
              <a:t>Database backed by the </a:t>
            </a:r>
            <a:r>
              <a:rPr lang="en-GB" sz="2000" i="1" dirty="0"/>
              <a:t>American Psychological Association</a:t>
            </a:r>
          </a:p>
        </p:txBody>
      </p:sp>
      <p:sp>
        <p:nvSpPr>
          <p:cNvPr id="17" name="TextBox 16">
            <a:extLst>
              <a:ext uri="{FF2B5EF4-FFF2-40B4-BE49-F238E27FC236}">
                <a16:creationId xmlns:a16="http://schemas.microsoft.com/office/drawing/2014/main" id="{2DFCE1D4-893C-3B7A-FD59-8265B3E9E1A6}"/>
              </a:ext>
            </a:extLst>
          </p:cNvPr>
          <p:cNvSpPr txBox="1"/>
          <p:nvPr/>
        </p:nvSpPr>
        <p:spPr>
          <a:xfrm>
            <a:off x="627165" y="1053273"/>
            <a:ext cx="7140968" cy="638636"/>
          </a:xfrm>
          <a:prstGeom prst="rect">
            <a:avLst/>
          </a:prstGeom>
          <a:noFill/>
        </p:spPr>
        <p:txBody>
          <a:bodyPr wrap="square" rtlCol="0">
            <a:spAutoFit/>
          </a:bodyPr>
          <a:lstStyle/>
          <a:p>
            <a:r>
              <a:rPr lang="en-GB" sz="3550" b="1" dirty="0">
                <a:solidFill>
                  <a:srgbClr val="511B6C"/>
                </a:solidFill>
              </a:rPr>
              <a:t>APA </a:t>
            </a:r>
            <a:r>
              <a:rPr lang="en-GB" sz="3550" b="1" dirty="0" err="1">
                <a:solidFill>
                  <a:srgbClr val="511B6C"/>
                </a:solidFill>
              </a:rPr>
              <a:t>PsycInfo</a:t>
            </a:r>
            <a:endParaRPr lang="en-GB" sz="3550" i="1" dirty="0">
              <a:solidFill>
                <a:srgbClr val="511B6C"/>
              </a:solidFill>
            </a:endParaRPr>
          </a:p>
        </p:txBody>
      </p:sp>
      <p:sp>
        <p:nvSpPr>
          <p:cNvPr id="11" name="TextBox 10">
            <a:extLst>
              <a:ext uri="{FF2B5EF4-FFF2-40B4-BE49-F238E27FC236}">
                <a16:creationId xmlns:a16="http://schemas.microsoft.com/office/drawing/2014/main" id="{66CB1200-2127-35A1-96E3-1F3F08F28AC7}"/>
              </a:ext>
            </a:extLst>
          </p:cNvPr>
          <p:cNvSpPr txBox="1"/>
          <p:nvPr/>
        </p:nvSpPr>
        <p:spPr>
          <a:xfrm>
            <a:off x="7546198" y="2114474"/>
            <a:ext cx="1498753" cy="830997"/>
          </a:xfrm>
          <a:prstGeom prst="rect">
            <a:avLst/>
          </a:prstGeom>
          <a:noFill/>
        </p:spPr>
        <p:txBody>
          <a:bodyPr wrap="square" rtlCol="0">
            <a:spAutoFit/>
          </a:bodyPr>
          <a:lstStyle/>
          <a:p>
            <a:pPr algn="ctr"/>
            <a:r>
              <a:rPr lang="en-GB" sz="2400" b="1" dirty="0">
                <a:solidFill>
                  <a:srgbClr val="511B6C"/>
                </a:solidFill>
                <a:latin typeface="Bradley Hand ITC" panose="03070402050302030203" pitchFamily="66" charset="0"/>
              </a:rPr>
              <a:t>Access </a:t>
            </a:r>
          </a:p>
          <a:p>
            <a:pPr algn="ctr"/>
            <a:r>
              <a:rPr lang="en-GB" sz="2400" b="1" dirty="0">
                <a:solidFill>
                  <a:srgbClr val="511B6C"/>
                </a:solidFill>
                <a:latin typeface="Bradley Hand ITC" panose="03070402050302030203" pitchFamily="66" charset="0"/>
              </a:rPr>
              <a:t>here</a:t>
            </a:r>
          </a:p>
        </p:txBody>
      </p:sp>
      <p:pic>
        <p:nvPicPr>
          <p:cNvPr id="15" name="Picture 14">
            <a:extLst>
              <a:ext uri="{FF2B5EF4-FFF2-40B4-BE49-F238E27FC236}">
                <a16:creationId xmlns:a16="http://schemas.microsoft.com/office/drawing/2014/main" id="{5EF11924-07E4-5E3B-D9A5-EA2C98874411}"/>
              </a:ext>
            </a:extLst>
          </p:cNvPr>
          <p:cNvPicPr>
            <a:picLocks noChangeAspect="1"/>
          </p:cNvPicPr>
          <p:nvPr/>
        </p:nvPicPr>
        <p:blipFill>
          <a:blip r:embed="rId9"/>
          <a:stretch>
            <a:fillRect/>
          </a:stretch>
        </p:blipFill>
        <p:spPr>
          <a:xfrm>
            <a:off x="7692463" y="2994691"/>
            <a:ext cx="1234535" cy="1234535"/>
          </a:xfrm>
          <a:prstGeom prst="rect">
            <a:avLst/>
          </a:prstGeom>
        </p:spPr>
      </p:pic>
    </p:spTree>
    <p:extLst>
      <p:ext uri="{BB962C8B-B14F-4D97-AF65-F5344CB8AC3E}">
        <p14:creationId xmlns:p14="http://schemas.microsoft.com/office/powerpoint/2010/main" val="144571785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A logo of a company&#10;&#10;Description automatically generated">
            <a:extLst>
              <a:ext uri="{FF2B5EF4-FFF2-40B4-BE49-F238E27FC236}">
                <a16:creationId xmlns:a16="http://schemas.microsoft.com/office/drawing/2014/main" id="{F047E5F5-4194-3BD2-D6B6-39DEB1CE9410}"/>
              </a:ext>
            </a:extLst>
          </p:cNvPr>
          <p:cNvPicPr>
            <a:picLocks noChangeAspect="1"/>
          </p:cNvPicPr>
          <p:nvPr/>
        </p:nvPicPr>
        <p:blipFill rotWithShape="1">
          <a:blip r:embed="rId2">
            <a:extLst>
              <a:ext uri="{28A0092B-C50C-407E-A947-70E740481C1C}">
                <a14:useLocalDpi xmlns:a14="http://schemas.microsoft.com/office/drawing/2010/main" val="0"/>
              </a:ext>
            </a:extLst>
          </a:blip>
          <a:srcRect l="3555" t="6293" r="4001" b="6306"/>
          <a:stretch/>
        </p:blipFill>
        <p:spPr>
          <a:xfrm>
            <a:off x="4427066" y="221656"/>
            <a:ext cx="1981200" cy="1873115"/>
          </a:xfrm>
          <a:prstGeom prst="rect">
            <a:avLst/>
          </a:prstGeom>
        </p:spPr>
      </p:pic>
      <p:sp>
        <p:nvSpPr>
          <p:cNvPr id="3" name="object 3"/>
          <p:cNvSpPr txBox="1">
            <a:spLocks noGrp="1"/>
          </p:cNvSpPr>
          <p:nvPr>
            <p:ph type="title"/>
          </p:nvPr>
        </p:nvSpPr>
        <p:spPr>
          <a:xfrm>
            <a:off x="644371" y="1090511"/>
            <a:ext cx="3782695" cy="557845"/>
          </a:xfrm>
          <a:prstGeom prst="rect">
            <a:avLst/>
          </a:prstGeom>
        </p:spPr>
        <p:txBody>
          <a:bodyPr vert="horz" wrap="square" lIns="0" tIns="11430" rIns="0" bIns="0" rtlCol="0">
            <a:spAutoFit/>
          </a:bodyPr>
          <a:lstStyle/>
          <a:p>
            <a:pPr marL="12700" marR="5080">
              <a:lnSpc>
                <a:spcPct val="100000"/>
              </a:lnSpc>
              <a:spcBef>
                <a:spcPts val="90"/>
              </a:spcBef>
            </a:pPr>
            <a:r>
              <a:rPr lang="en-GB" spc="-50" dirty="0">
                <a:solidFill>
                  <a:srgbClr val="511B6C"/>
                </a:solidFill>
                <a:latin typeface="+mn-lt"/>
              </a:rPr>
              <a:t>Web of Science</a:t>
            </a:r>
            <a:endParaRPr spc="-45" dirty="0">
              <a:solidFill>
                <a:srgbClr val="511B6C"/>
              </a:solidFill>
              <a:latin typeface="+mn-lt"/>
            </a:endParaRPr>
          </a:p>
        </p:txBody>
      </p:sp>
      <p:sp>
        <p:nvSpPr>
          <p:cNvPr id="10" name="object 3">
            <a:extLst>
              <a:ext uri="{FF2B5EF4-FFF2-40B4-BE49-F238E27FC236}">
                <a16:creationId xmlns:a16="http://schemas.microsoft.com/office/drawing/2014/main" id="{6F88F8D6-C0BA-85C7-4316-8DAAEE59CCD9}"/>
              </a:ext>
            </a:extLst>
          </p:cNvPr>
          <p:cNvSpPr txBox="1">
            <a:spLocks/>
          </p:cNvSpPr>
          <p:nvPr/>
        </p:nvSpPr>
        <p:spPr>
          <a:xfrm>
            <a:off x="627166" y="416510"/>
            <a:ext cx="3716233" cy="222177"/>
          </a:xfrm>
          <a:prstGeom prst="rect">
            <a:avLst/>
          </a:prstGeom>
        </p:spPr>
        <p:txBody>
          <a:bodyPr vert="horz" wrap="square" lIns="0" tIns="11430" rIns="0" bIns="0" rtlCol="0">
            <a:spAutoFit/>
          </a:bodyPr>
          <a:lstStyle>
            <a:lvl1pPr>
              <a:defRPr sz="3550" b="1" i="0">
                <a:solidFill>
                  <a:srgbClr val="511C6C"/>
                </a:solidFill>
                <a:latin typeface="Avenir Next"/>
                <a:ea typeface="+mj-ea"/>
                <a:cs typeface="Avenir Next"/>
              </a:defRPr>
            </a:lvl1pPr>
          </a:lstStyle>
          <a:p>
            <a:pPr marL="12700" marR="5080">
              <a:lnSpc>
                <a:spcPct val="100699"/>
              </a:lnSpc>
              <a:spcBef>
                <a:spcPts val="90"/>
              </a:spcBef>
            </a:pPr>
            <a:r>
              <a:rPr lang="en-GB" sz="1400" b="0" i="0" dirty="0">
                <a:solidFill>
                  <a:srgbClr val="511B6C"/>
                </a:solidFill>
                <a:effectLst/>
                <a:latin typeface="+mn-lt"/>
              </a:rPr>
              <a:t>Research and Academic Support Librarians</a:t>
            </a:r>
          </a:p>
        </p:txBody>
      </p:sp>
      <p:sp>
        <p:nvSpPr>
          <p:cNvPr id="12" name="object 2">
            <a:extLst>
              <a:ext uri="{FF2B5EF4-FFF2-40B4-BE49-F238E27FC236}">
                <a16:creationId xmlns:a16="http://schemas.microsoft.com/office/drawing/2014/main" id="{2F68C0B8-46CF-8FEC-19B9-7645777FD08D}"/>
              </a:ext>
            </a:extLst>
          </p:cNvPr>
          <p:cNvSpPr/>
          <p:nvPr/>
        </p:nvSpPr>
        <p:spPr>
          <a:xfrm>
            <a:off x="4800603" y="-200289"/>
            <a:ext cx="4457153" cy="1677952"/>
          </a:xfrm>
          <a:custGeom>
            <a:avLst/>
            <a:gdLst/>
            <a:ahLst/>
            <a:cxnLst/>
            <a:rect l="l" t="t" r="r" b="b"/>
            <a:pathLst>
              <a:path w="5643880" h="2124710">
                <a:moveTo>
                  <a:pt x="5643384" y="0"/>
                </a:moveTo>
                <a:lnTo>
                  <a:pt x="0" y="0"/>
                </a:lnTo>
                <a:lnTo>
                  <a:pt x="4831943" y="2124151"/>
                </a:lnTo>
                <a:lnTo>
                  <a:pt x="5643384" y="1113167"/>
                </a:lnTo>
                <a:lnTo>
                  <a:pt x="5643384" y="0"/>
                </a:lnTo>
                <a:close/>
              </a:path>
            </a:pathLst>
          </a:custGeom>
          <a:solidFill>
            <a:srgbClr val="511B6C"/>
          </a:solidFill>
        </p:spPr>
        <p:txBody>
          <a:bodyPr wrap="square" lIns="0" tIns="0" rIns="0" bIns="0" rtlCol="0"/>
          <a:lstStyle/>
          <a:p>
            <a:endParaRPr>
              <a:solidFill>
                <a:srgbClr val="511B6C"/>
              </a:solidFill>
            </a:endParaRPr>
          </a:p>
        </p:txBody>
      </p:sp>
      <p:pic>
        <p:nvPicPr>
          <p:cNvPr id="13" name="Picture 12" descr="A black and white logo&#10;&#10;Description automatically generated">
            <a:extLst>
              <a:ext uri="{FF2B5EF4-FFF2-40B4-BE49-F238E27FC236}">
                <a16:creationId xmlns:a16="http://schemas.microsoft.com/office/drawing/2014/main" id="{4F54443E-57A0-7760-315B-BE6F92011CE4}"/>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b="27778"/>
          <a:stretch/>
        </p:blipFill>
        <p:spPr>
          <a:xfrm>
            <a:off x="7768133" y="212725"/>
            <a:ext cx="1083196" cy="782308"/>
          </a:xfrm>
          <a:prstGeom prst="rect">
            <a:avLst/>
          </a:prstGeom>
        </p:spPr>
      </p:pic>
      <p:pic>
        <p:nvPicPr>
          <p:cNvPr id="6" name="Picture 5" descr="A purple globe on a black background&#10;&#10;Description automatically generated">
            <a:extLst>
              <a:ext uri="{FF2B5EF4-FFF2-40B4-BE49-F238E27FC236}">
                <a16:creationId xmlns:a16="http://schemas.microsoft.com/office/drawing/2014/main" id="{E7701A95-B60A-8855-07F8-8282310631CA}"/>
              </a:ext>
            </a:extLst>
          </p:cNvPr>
          <p:cNvPicPr>
            <a:picLocks noChangeAspect="1"/>
          </p:cNvPicPr>
          <p:nvPr/>
        </p:nvPicPr>
        <p:blipFill>
          <a:blip r:embed="rId4" cstate="print">
            <a:alphaModFix amt="15000"/>
            <a:extLst>
              <a:ext uri="{28A0092B-C50C-407E-A947-70E740481C1C}">
                <a14:useLocalDpi xmlns:a14="http://schemas.microsoft.com/office/drawing/2010/main" val="0"/>
              </a:ext>
            </a:extLst>
          </a:blip>
          <a:stretch>
            <a:fillRect/>
          </a:stretch>
        </p:blipFill>
        <p:spPr>
          <a:xfrm>
            <a:off x="8153400" y="3676247"/>
            <a:ext cx="663095" cy="869286"/>
          </a:xfrm>
          <a:prstGeom prst="rect">
            <a:avLst/>
          </a:prstGeom>
        </p:spPr>
      </p:pic>
      <p:pic>
        <p:nvPicPr>
          <p:cNvPr id="8" name="Picture 7" descr="A row of purple books&#10;&#10;Description automatically generated">
            <a:extLst>
              <a:ext uri="{FF2B5EF4-FFF2-40B4-BE49-F238E27FC236}">
                <a16:creationId xmlns:a16="http://schemas.microsoft.com/office/drawing/2014/main" id="{26C00CEA-B13C-8117-8084-9DB3C2B49E4C}"/>
              </a:ext>
            </a:extLst>
          </p:cNvPr>
          <p:cNvPicPr>
            <a:picLocks noChangeAspect="1"/>
          </p:cNvPicPr>
          <p:nvPr/>
        </p:nvPicPr>
        <p:blipFill>
          <a:blip r:embed="rId5" cstate="print">
            <a:alphaModFix amt="15000"/>
            <a:extLst>
              <a:ext uri="{28A0092B-C50C-407E-A947-70E740481C1C}">
                <a14:useLocalDpi xmlns:a14="http://schemas.microsoft.com/office/drawing/2010/main" val="0"/>
              </a:ext>
            </a:extLst>
          </a:blip>
          <a:stretch>
            <a:fillRect/>
          </a:stretch>
        </p:blipFill>
        <p:spPr>
          <a:xfrm>
            <a:off x="8101362" y="1865761"/>
            <a:ext cx="663095" cy="663095"/>
          </a:xfrm>
          <a:prstGeom prst="rect">
            <a:avLst/>
          </a:prstGeom>
        </p:spPr>
      </p:pic>
      <p:pic>
        <p:nvPicPr>
          <p:cNvPr id="14" name="Picture 13" descr="A purple logo with a bookmark&#10;&#10;Description automatically generated">
            <a:extLst>
              <a:ext uri="{FF2B5EF4-FFF2-40B4-BE49-F238E27FC236}">
                <a16:creationId xmlns:a16="http://schemas.microsoft.com/office/drawing/2014/main" id="{0D7F2031-F6B4-8312-0AFE-DE08FD9B1A27}"/>
              </a:ext>
            </a:extLst>
          </p:cNvPr>
          <p:cNvPicPr>
            <a:picLocks noChangeAspect="1"/>
          </p:cNvPicPr>
          <p:nvPr/>
        </p:nvPicPr>
        <p:blipFill>
          <a:blip r:embed="rId6" cstate="print">
            <a:alphaModFix amt="17000"/>
            <a:extLst>
              <a:ext uri="{28A0092B-C50C-407E-A947-70E740481C1C}">
                <a14:useLocalDpi xmlns:a14="http://schemas.microsoft.com/office/drawing/2010/main" val="0"/>
              </a:ext>
            </a:extLst>
          </a:blip>
          <a:stretch>
            <a:fillRect/>
          </a:stretch>
        </p:blipFill>
        <p:spPr>
          <a:xfrm>
            <a:off x="8153400" y="2775906"/>
            <a:ext cx="663095" cy="663095"/>
          </a:xfrm>
          <a:prstGeom prst="rect">
            <a:avLst/>
          </a:prstGeom>
        </p:spPr>
      </p:pic>
      <p:cxnSp>
        <p:nvCxnSpPr>
          <p:cNvPr id="9" name="Straight Connector 8">
            <a:extLst>
              <a:ext uri="{FF2B5EF4-FFF2-40B4-BE49-F238E27FC236}">
                <a16:creationId xmlns:a16="http://schemas.microsoft.com/office/drawing/2014/main" id="{E6B40425-55E3-6B2A-E110-89B39477B16E}"/>
              </a:ext>
            </a:extLst>
          </p:cNvPr>
          <p:cNvCxnSpPr>
            <a:cxnSpLocks/>
          </p:cNvCxnSpPr>
          <p:nvPr/>
        </p:nvCxnSpPr>
        <p:spPr>
          <a:xfrm>
            <a:off x="627165" y="898525"/>
            <a:ext cx="3106635" cy="0"/>
          </a:xfrm>
          <a:prstGeom prst="line">
            <a:avLst/>
          </a:prstGeom>
          <a:ln>
            <a:solidFill>
              <a:srgbClr val="511B6C"/>
            </a:solidFill>
          </a:ln>
        </p:spPr>
        <p:style>
          <a:lnRef idx="1">
            <a:schemeClr val="accent1"/>
          </a:lnRef>
          <a:fillRef idx="0">
            <a:schemeClr val="accent1"/>
          </a:fillRef>
          <a:effectRef idx="0">
            <a:schemeClr val="accent1"/>
          </a:effectRef>
          <a:fontRef idx="minor">
            <a:schemeClr val="tx1"/>
          </a:fontRef>
        </p:style>
      </p:cxnSp>
      <p:sp>
        <p:nvSpPr>
          <p:cNvPr id="18" name="object 5">
            <a:extLst>
              <a:ext uri="{FF2B5EF4-FFF2-40B4-BE49-F238E27FC236}">
                <a16:creationId xmlns:a16="http://schemas.microsoft.com/office/drawing/2014/main" id="{35B1978C-1BEE-9E34-9192-4317C36F978B}"/>
              </a:ext>
            </a:extLst>
          </p:cNvPr>
          <p:cNvSpPr/>
          <p:nvPr/>
        </p:nvSpPr>
        <p:spPr>
          <a:xfrm flipH="1">
            <a:off x="76198" y="4488209"/>
            <a:ext cx="9448801" cy="869286"/>
          </a:xfrm>
          <a:custGeom>
            <a:avLst/>
            <a:gdLst/>
            <a:ahLst/>
            <a:cxnLst/>
            <a:rect l="l" t="t" r="r" b="b"/>
            <a:pathLst>
              <a:path w="7346950" h="953770">
                <a:moveTo>
                  <a:pt x="7125881" y="0"/>
                </a:moveTo>
                <a:lnTo>
                  <a:pt x="0" y="953414"/>
                </a:lnTo>
                <a:lnTo>
                  <a:pt x="7346569" y="953414"/>
                </a:lnTo>
                <a:lnTo>
                  <a:pt x="7346569" y="744093"/>
                </a:lnTo>
                <a:lnTo>
                  <a:pt x="7125881" y="0"/>
                </a:lnTo>
                <a:close/>
              </a:path>
            </a:pathLst>
          </a:custGeom>
          <a:solidFill>
            <a:srgbClr val="ED4050"/>
          </a:solidFill>
        </p:spPr>
        <p:txBody>
          <a:bodyPr wrap="square" lIns="0" tIns="0" rIns="0" bIns="0" rtlCol="0"/>
          <a:lstStyle/>
          <a:p>
            <a:endParaRPr/>
          </a:p>
        </p:txBody>
      </p:sp>
      <p:sp>
        <p:nvSpPr>
          <p:cNvPr id="19" name="object 3">
            <a:extLst>
              <a:ext uri="{FF2B5EF4-FFF2-40B4-BE49-F238E27FC236}">
                <a16:creationId xmlns:a16="http://schemas.microsoft.com/office/drawing/2014/main" id="{AE07666E-85BE-54EA-9C41-E900FDF49EA7}"/>
              </a:ext>
            </a:extLst>
          </p:cNvPr>
          <p:cNvSpPr txBox="1">
            <a:spLocks/>
          </p:cNvSpPr>
          <p:nvPr/>
        </p:nvSpPr>
        <p:spPr>
          <a:xfrm>
            <a:off x="627165" y="4791148"/>
            <a:ext cx="2497035" cy="222177"/>
          </a:xfrm>
          <a:prstGeom prst="rect">
            <a:avLst/>
          </a:prstGeom>
        </p:spPr>
        <p:txBody>
          <a:bodyPr vert="horz" wrap="square" lIns="0" tIns="11430" rIns="0" bIns="0" rtlCol="0">
            <a:spAutoFit/>
          </a:bodyPr>
          <a:lstStyle>
            <a:lvl1pPr>
              <a:defRPr sz="3550" b="1" i="0">
                <a:solidFill>
                  <a:srgbClr val="511C6C"/>
                </a:solidFill>
                <a:latin typeface="Avenir Next"/>
                <a:ea typeface="+mj-ea"/>
                <a:cs typeface="Avenir Next"/>
              </a:defRPr>
            </a:lvl1pPr>
          </a:lstStyle>
          <a:p>
            <a:pPr marL="12700" marR="5080">
              <a:lnSpc>
                <a:spcPct val="100699"/>
              </a:lnSpc>
              <a:spcBef>
                <a:spcPts val="90"/>
              </a:spcBef>
            </a:pPr>
            <a:r>
              <a:rPr lang="en-GB" sz="1400" b="0" i="0" dirty="0" err="1">
                <a:solidFill>
                  <a:schemeClr val="bg1"/>
                </a:solidFill>
                <a:effectLst/>
                <a:latin typeface="+mn-lt"/>
              </a:rPr>
              <a:t>academicsupport@warwick.ac.uk</a:t>
            </a:r>
            <a:endParaRPr lang="en-GB" sz="1400" kern="0" dirty="0">
              <a:solidFill>
                <a:schemeClr val="bg1"/>
              </a:solidFill>
              <a:latin typeface="+mn-lt"/>
            </a:endParaRPr>
          </a:p>
        </p:txBody>
      </p:sp>
      <p:sp>
        <p:nvSpPr>
          <p:cNvPr id="20" name="object 3">
            <a:extLst>
              <a:ext uri="{FF2B5EF4-FFF2-40B4-BE49-F238E27FC236}">
                <a16:creationId xmlns:a16="http://schemas.microsoft.com/office/drawing/2014/main" id="{AB3B41E7-3529-9E1D-F495-AAD87F590D41}"/>
              </a:ext>
            </a:extLst>
          </p:cNvPr>
          <p:cNvSpPr txBox="1">
            <a:spLocks/>
          </p:cNvSpPr>
          <p:nvPr/>
        </p:nvSpPr>
        <p:spPr>
          <a:xfrm>
            <a:off x="7546198" y="4779468"/>
            <a:ext cx="1371600" cy="222177"/>
          </a:xfrm>
          <a:prstGeom prst="rect">
            <a:avLst/>
          </a:prstGeom>
        </p:spPr>
        <p:txBody>
          <a:bodyPr vert="horz" wrap="square" lIns="0" tIns="11430" rIns="0" bIns="0" rtlCol="0">
            <a:spAutoFit/>
          </a:bodyPr>
          <a:lstStyle>
            <a:lvl1pPr>
              <a:defRPr sz="3550" b="1" i="0">
                <a:solidFill>
                  <a:srgbClr val="511C6C"/>
                </a:solidFill>
                <a:latin typeface="Avenir Next"/>
                <a:ea typeface="+mj-ea"/>
                <a:cs typeface="Avenir Next"/>
              </a:defRPr>
            </a:lvl1pPr>
          </a:lstStyle>
          <a:p>
            <a:pPr marL="12700" marR="5080">
              <a:lnSpc>
                <a:spcPct val="100699"/>
              </a:lnSpc>
              <a:spcBef>
                <a:spcPts val="90"/>
              </a:spcBef>
            </a:pPr>
            <a:r>
              <a:rPr lang="en-GB" sz="1400" b="0" i="0" dirty="0">
                <a:solidFill>
                  <a:srgbClr val="511B6C"/>
                </a:solidFill>
                <a:effectLst/>
                <a:latin typeface="+mn-lt"/>
              </a:rPr>
              <a:t>@</a:t>
            </a:r>
            <a:r>
              <a:rPr lang="en-GB" sz="1400" b="0" i="0" dirty="0" err="1">
                <a:solidFill>
                  <a:srgbClr val="511B6C"/>
                </a:solidFill>
                <a:effectLst/>
                <a:latin typeface="+mn-lt"/>
              </a:rPr>
              <a:t>warwicklibrary</a:t>
            </a:r>
            <a:endParaRPr lang="en-GB" sz="1400" kern="0" dirty="0">
              <a:solidFill>
                <a:srgbClr val="511B6C"/>
              </a:solidFill>
              <a:latin typeface="+mn-lt"/>
            </a:endParaRPr>
          </a:p>
        </p:txBody>
      </p:sp>
      <p:pic>
        <p:nvPicPr>
          <p:cNvPr id="22" name="Picture 21" descr="A purple bird with a black background&#10;&#10;Description automatically generated">
            <a:extLst>
              <a:ext uri="{FF2B5EF4-FFF2-40B4-BE49-F238E27FC236}">
                <a16:creationId xmlns:a16="http://schemas.microsoft.com/office/drawing/2014/main" id="{EC87672A-59C8-BC3C-E359-5D3866A529EC}"/>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6898344" y="4803093"/>
            <a:ext cx="295372" cy="198552"/>
          </a:xfrm>
          <a:prstGeom prst="rect">
            <a:avLst/>
          </a:prstGeom>
        </p:spPr>
      </p:pic>
      <p:pic>
        <p:nvPicPr>
          <p:cNvPr id="24" name="Picture 23" descr="A purple square with a circle&#10;&#10;Description automatically generated">
            <a:extLst>
              <a:ext uri="{FF2B5EF4-FFF2-40B4-BE49-F238E27FC236}">
                <a16:creationId xmlns:a16="http://schemas.microsoft.com/office/drawing/2014/main" id="{D60A57D1-4544-0328-C978-B147672C51A4}"/>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7257368" y="4796389"/>
            <a:ext cx="210232" cy="210232"/>
          </a:xfrm>
          <a:prstGeom prst="rect">
            <a:avLst/>
          </a:prstGeom>
        </p:spPr>
      </p:pic>
      <p:sp>
        <p:nvSpPr>
          <p:cNvPr id="2" name="TextBox 1">
            <a:extLst>
              <a:ext uri="{FF2B5EF4-FFF2-40B4-BE49-F238E27FC236}">
                <a16:creationId xmlns:a16="http://schemas.microsoft.com/office/drawing/2014/main" id="{03D52735-1695-2F3A-9881-124FAD8A0BEA}"/>
              </a:ext>
            </a:extLst>
          </p:cNvPr>
          <p:cNvSpPr txBox="1"/>
          <p:nvPr/>
        </p:nvSpPr>
        <p:spPr>
          <a:xfrm>
            <a:off x="599852" y="1939615"/>
            <a:ext cx="7012310" cy="2369880"/>
          </a:xfrm>
          <a:prstGeom prst="rect">
            <a:avLst/>
          </a:prstGeom>
          <a:noFill/>
        </p:spPr>
        <p:txBody>
          <a:bodyPr wrap="square" rtlCol="0">
            <a:spAutoFit/>
          </a:bodyPr>
          <a:lstStyle/>
          <a:p>
            <a:pPr algn="ctr"/>
            <a:r>
              <a:rPr lang="en-GB" sz="2000" dirty="0"/>
              <a:t>Search the world’s leading scholarly journals, books and proceedings in the sciences, </a:t>
            </a:r>
            <a:r>
              <a:rPr lang="en-GB" sz="2000" b="1" dirty="0">
                <a:solidFill>
                  <a:srgbClr val="511B6C"/>
                </a:solidFill>
              </a:rPr>
              <a:t>social sciences </a:t>
            </a:r>
            <a:r>
              <a:rPr lang="en-GB" sz="2000" dirty="0"/>
              <a:t>&amp; arts and humanities </a:t>
            </a:r>
          </a:p>
          <a:p>
            <a:endParaRPr lang="en-GB" sz="2000" dirty="0"/>
          </a:p>
          <a:p>
            <a:pPr algn="ctr"/>
            <a:r>
              <a:rPr lang="en-GB" sz="2400" b="1" dirty="0">
                <a:solidFill>
                  <a:srgbClr val="511B6C"/>
                </a:solidFill>
              </a:rPr>
              <a:t>Business | Economics | Finance | Management</a:t>
            </a:r>
          </a:p>
          <a:p>
            <a:pPr algn="ctr"/>
            <a:endParaRPr lang="en-GB" sz="2400" b="1" dirty="0">
              <a:solidFill>
                <a:srgbClr val="511B6C"/>
              </a:solidFill>
            </a:endParaRPr>
          </a:p>
          <a:p>
            <a:pPr algn="ctr"/>
            <a:r>
              <a:rPr lang="en-GB" sz="2000" dirty="0"/>
              <a:t>Researchers can access </a:t>
            </a:r>
            <a:r>
              <a:rPr lang="en-GB" sz="2000" b="1" dirty="0">
                <a:solidFill>
                  <a:srgbClr val="511B6C"/>
                </a:solidFill>
              </a:rPr>
              <a:t>Journal Citation Reports </a:t>
            </a:r>
            <a:r>
              <a:rPr lang="en-GB" sz="2000" dirty="0"/>
              <a:t>for citation metrics and to follow authors, articles and publication trends</a:t>
            </a:r>
          </a:p>
        </p:txBody>
      </p:sp>
      <p:pic>
        <p:nvPicPr>
          <p:cNvPr id="7" name="Picture 6">
            <a:extLst>
              <a:ext uri="{FF2B5EF4-FFF2-40B4-BE49-F238E27FC236}">
                <a16:creationId xmlns:a16="http://schemas.microsoft.com/office/drawing/2014/main" id="{200586BE-D210-12BB-DD9C-8C90EACC25AB}"/>
              </a:ext>
            </a:extLst>
          </p:cNvPr>
          <p:cNvPicPr>
            <a:picLocks noChangeAspect="1"/>
          </p:cNvPicPr>
          <p:nvPr/>
        </p:nvPicPr>
        <p:blipFill>
          <a:blip r:embed="rId9"/>
          <a:stretch>
            <a:fillRect/>
          </a:stretch>
        </p:blipFill>
        <p:spPr>
          <a:xfrm>
            <a:off x="7784742" y="3045117"/>
            <a:ext cx="1187733" cy="1187733"/>
          </a:xfrm>
          <a:prstGeom prst="rect">
            <a:avLst/>
          </a:prstGeom>
        </p:spPr>
      </p:pic>
      <p:sp>
        <p:nvSpPr>
          <p:cNvPr id="11" name="TextBox 10">
            <a:extLst>
              <a:ext uri="{FF2B5EF4-FFF2-40B4-BE49-F238E27FC236}">
                <a16:creationId xmlns:a16="http://schemas.microsoft.com/office/drawing/2014/main" id="{A68A7031-2553-2F46-5D5E-8AB510F30C4F}"/>
              </a:ext>
            </a:extLst>
          </p:cNvPr>
          <p:cNvSpPr txBox="1"/>
          <p:nvPr/>
        </p:nvSpPr>
        <p:spPr>
          <a:xfrm>
            <a:off x="7624101" y="2079514"/>
            <a:ext cx="1498753" cy="830997"/>
          </a:xfrm>
          <a:prstGeom prst="rect">
            <a:avLst/>
          </a:prstGeom>
          <a:noFill/>
        </p:spPr>
        <p:txBody>
          <a:bodyPr wrap="square" rtlCol="0">
            <a:spAutoFit/>
          </a:bodyPr>
          <a:lstStyle/>
          <a:p>
            <a:pPr algn="ctr"/>
            <a:r>
              <a:rPr lang="en-GB" sz="2400" b="1" dirty="0">
                <a:solidFill>
                  <a:srgbClr val="511B6C"/>
                </a:solidFill>
                <a:latin typeface="Bradley Hand ITC" panose="03070402050302030203" pitchFamily="66" charset="0"/>
              </a:rPr>
              <a:t>Access </a:t>
            </a:r>
          </a:p>
          <a:p>
            <a:pPr algn="ctr"/>
            <a:r>
              <a:rPr lang="en-GB" sz="2400" b="1" dirty="0">
                <a:solidFill>
                  <a:srgbClr val="511B6C"/>
                </a:solidFill>
                <a:latin typeface="Bradley Hand ITC" panose="03070402050302030203" pitchFamily="66" charset="0"/>
              </a:rPr>
              <a:t>here</a:t>
            </a:r>
          </a:p>
        </p:txBody>
      </p:sp>
    </p:spTree>
    <p:extLst>
      <p:ext uri="{BB962C8B-B14F-4D97-AF65-F5344CB8AC3E}">
        <p14:creationId xmlns:p14="http://schemas.microsoft.com/office/powerpoint/2010/main" val="207491837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object 3">
            <a:extLst>
              <a:ext uri="{FF2B5EF4-FFF2-40B4-BE49-F238E27FC236}">
                <a16:creationId xmlns:a16="http://schemas.microsoft.com/office/drawing/2014/main" id="{6F88F8D6-C0BA-85C7-4316-8DAAEE59CCD9}"/>
              </a:ext>
            </a:extLst>
          </p:cNvPr>
          <p:cNvSpPr txBox="1">
            <a:spLocks/>
          </p:cNvSpPr>
          <p:nvPr/>
        </p:nvSpPr>
        <p:spPr>
          <a:xfrm>
            <a:off x="627166" y="416510"/>
            <a:ext cx="3716233" cy="222177"/>
          </a:xfrm>
          <a:prstGeom prst="rect">
            <a:avLst/>
          </a:prstGeom>
        </p:spPr>
        <p:txBody>
          <a:bodyPr vert="horz" wrap="square" lIns="0" tIns="11430" rIns="0" bIns="0" rtlCol="0">
            <a:spAutoFit/>
          </a:bodyPr>
          <a:lstStyle>
            <a:lvl1pPr>
              <a:defRPr sz="3550" b="1" i="0">
                <a:solidFill>
                  <a:srgbClr val="511C6C"/>
                </a:solidFill>
                <a:latin typeface="Avenir Next"/>
                <a:ea typeface="+mj-ea"/>
                <a:cs typeface="Avenir Next"/>
              </a:defRPr>
            </a:lvl1pPr>
          </a:lstStyle>
          <a:p>
            <a:pPr marL="12700" marR="5080">
              <a:lnSpc>
                <a:spcPct val="100699"/>
              </a:lnSpc>
              <a:spcBef>
                <a:spcPts val="90"/>
              </a:spcBef>
            </a:pPr>
            <a:r>
              <a:rPr lang="en-GB" sz="1400" b="0" i="0" dirty="0">
                <a:solidFill>
                  <a:srgbClr val="511B6C"/>
                </a:solidFill>
                <a:effectLst/>
                <a:latin typeface="+mn-lt"/>
              </a:rPr>
              <a:t>Research and Academic Support Librarians</a:t>
            </a:r>
            <a:endParaRPr lang="en-GB" sz="1400" kern="0" dirty="0">
              <a:solidFill>
                <a:srgbClr val="511B6C"/>
              </a:solidFill>
              <a:latin typeface="+mn-lt"/>
            </a:endParaRPr>
          </a:p>
        </p:txBody>
      </p:sp>
      <p:sp>
        <p:nvSpPr>
          <p:cNvPr id="12" name="object 2">
            <a:extLst>
              <a:ext uri="{FF2B5EF4-FFF2-40B4-BE49-F238E27FC236}">
                <a16:creationId xmlns:a16="http://schemas.microsoft.com/office/drawing/2014/main" id="{2F68C0B8-46CF-8FEC-19B9-7645777FD08D}"/>
              </a:ext>
            </a:extLst>
          </p:cNvPr>
          <p:cNvSpPr/>
          <p:nvPr/>
        </p:nvSpPr>
        <p:spPr>
          <a:xfrm>
            <a:off x="4800603" y="-200289"/>
            <a:ext cx="4457153" cy="1677952"/>
          </a:xfrm>
          <a:custGeom>
            <a:avLst/>
            <a:gdLst/>
            <a:ahLst/>
            <a:cxnLst/>
            <a:rect l="l" t="t" r="r" b="b"/>
            <a:pathLst>
              <a:path w="5643880" h="2124710">
                <a:moveTo>
                  <a:pt x="5643384" y="0"/>
                </a:moveTo>
                <a:lnTo>
                  <a:pt x="0" y="0"/>
                </a:lnTo>
                <a:lnTo>
                  <a:pt x="4831943" y="2124151"/>
                </a:lnTo>
                <a:lnTo>
                  <a:pt x="5643384" y="1113167"/>
                </a:lnTo>
                <a:lnTo>
                  <a:pt x="5643384" y="0"/>
                </a:lnTo>
                <a:close/>
              </a:path>
            </a:pathLst>
          </a:custGeom>
          <a:solidFill>
            <a:srgbClr val="511B6C"/>
          </a:solidFill>
        </p:spPr>
        <p:txBody>
          <a:bodyPr wrap="square" lIns="0" tIns="0" rIns="0" bIns="0" rtlCol="0"/>
          <a:lstStyle/>
          <a:p>
            <a:endParaRPr>
              <a:solidFill>
                <a:srgbClr val="511B6C"/>
              </a:solidFill>
            </a:endParaRPr>
          </a:p>
        </p:txBody>
      </p:sp>
      <p:pic>
        <p:nvPicPr>
          <p:cNvPr id="13" name="Picture 12" descr="A black and white logo&#10;&#10;Description automatically generated">
            <a:extLst>
              <a:ext uri="{FF2B5EF4-FFF2-40B4-BE49-F238E27FC236}">
                <a16:creationId xmlns:a16="http://schemas.microsoft.com/office/drawing/2014/main" id="{4F54443E-57A0-7760-315B-BE6F92011CE4}"/>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b="27778"/>
          <a:stretch/>
        </p:blipFill>
        <p:spPr>
          <a:xfrm>
            <a:off x="7768133" y="212725"/>
            <a:ext cx="1083196" cy="782308"/>
          </a:xfrm>
          <a:prstGeom prst="rect">
            <a:avLst/>
          </a:prstGeom>
        </p:spPr>
      </p:pic>
      <p:pic>
        <p:nvPicPr>
          <p:cNvPr id="6" name="Picture 5" descr="A purple globe on a black background&#10;&#10;Description automatically generated">
            <a:extLst>
              <a:ext uri="{FF2B5EF4-FFF2-40B4-BE49-F238E27FC236}">
                <a16:creationId xmlns:a16="http://schemas.microsoft.com/office/drawing/2014/main" id="{E7701A95-B60A-8855-07F8-8282310631CA}"/>
              </a:ext>
            </a:extLst>
          </p:cNvPr>
          <p:cNvPicPr>
            <a:picLocks noChangeAspect="1"/>
          </p:cNvPicPr>
          <p:nvPr/>
        </p:nvPicPr>
        <p:blipFill>
          <a:blip r:embed="rId3" cstate="print">
            <a:alphaModFix amt="15000"/>
            <a:extLst>
              <a:ext uri="{28A0092B-C50C-407E-A947-70E740481C1C}">
                <a14:useLocalDpi xmlns:a14="http://schemas.microsoft.com/office/drawing/2010/main" val="0"/>
              </a:ext>
            </a:extLst>
          </a:blip>
          <a:stretch>
            <a:fillRect/>
          </a:stretch>
        </p:blipFill>
        <p:spPr>
          <a:xfrm>
            <a:off x="8153400" y="3676247"/>
            <a:ext cx="663095" cy="869286"/>
          </a:xfrm>
          <a:prstGeom prst="rect">
            <a:avLst/>
          </a:prstGeom>
        </p:spPr>
      </p:pic>
      <p:pic>
        <p:nvPicPr>
          <p:cNvPr id="8" name="Picture 7" descr="A row of purple books&#10;&#10;Description automatically generated">
            <a:extLst>
              <a:ext uri="{FF2B5EF4-FFF2-40B4-BE49-F238E27FC236}">
                <a16:creationId xmlns:a16="http://schemas.microsoft.com/office/drawing/2014/main" id="{26C00CEA-B13C-8117-8084-9DB3C2B49E4C}"/>
              </a:ext>
            </a:extLst>
          </p:cNvPr>
          <p:cNvPicPr>
            <a:picLocks noChangeAspect="1"/>
          </p:cNvPicPr>
          <p:nvPr/>
        </p:nvPicPr>
        <p:blipFill>
          <a:blip r:embed="rId4" cstate="print">
            <a:alphaModFix amt="15000"/>
            <a:extLst>
              <a:ext uri="{28A0092B-C50C-407E-A947-70E740481C1C}">
                <a14:useLocalDpi xmlns:a14="http://schemas.microsoft.com/office/drawing/2010/main" val="0"/>
              </a:ext>
            </a:extLst>
          </a:blip>
          <a:stretch>
            <a:fillRect/>
          </a:stretch>
        </p:blipFill>
        <p:spPr>
          <a:xfrm>
            <a:off x="8101362" y="1865761"/>
            <a:ext cx="663095" cy="663095"/>
          </a:xfrm>
          <a:prstGeom prst="rect">
            <a:avLst/>
          </a:prstGeom>
        </p:spPr>
      </p:pic>
      <p:pic>
        <p:nvPicPr>
          <p:cNvPr id="14" name="Picture 13" descr="A purple logo with a bookmark&#10;&#10;Description automatically generated">
            <a:extLst>
              <a:ext uri="{FF2B5EF4-FFF2-40B4-BE49-F238E27FC236}">
                <a16:creationId xmlns:a16="http://schemas.microsoft.com/office/drawing/2014/main" id="{0D7F2031-F6B4-8312-0AFE-DE08FD9B1A27}"/>
              </a:ext>
            </a:extLst>
          </p:cNvPr>
          <p:cNvPicPr>
            <a:picLocks noChangeAspect="1"/>
          </p:cNvPicPr>
          <p:nvPr/>
        </p:nvPicPr>
        <p:blipFill>
          <a:blip r:embed="rId5" cstate="print">
            <a:alphaModFix amt="17000"/>
            <a:extLst>
              <a:ext uri="{28A0092B-C50C-407E-A947-70E740481C1C}">
                <a14:useLocalDpi xmlns:a14="http://schemas.microsoft.com/office/drawing/2010/main" val="0"/>
              </a:ext>
            </a:extLst>
          </a:blip>
          <a:stretch>
            <a:fillRect/>
          </a:stretch>
        </p:blipFill>
        <p:spPr>
          <a:xfrm>
            <a:off x="8153400" y="2775906"/>
            <a:ext cx="663095" cy="663095"/>
          </a:xfrm>
          <a:prstGeom prst="rect">
            <a:avLst/>
          </a:prstGeom>
        </p:spPr>
      </p:pic>
      <p:cxnSp>
        <p:nvCxnSpPr>
          <p:cNvPr id="9" name="Straight Connector 8">
            <a:extLst>
              <a:ext uri="{FF2B5EF4-FFF2-40B4-BE49-F238E27FC236}">
                <a16:creationId xmlns:a16="http://schemas.microsoft.com/office/drawing/2014/main" id="{E6B40425-55E3-6B2A-E110-89B39477B16E}"/>
              </a:ext>
            </a:extLst>
          </p:cNvPr>
          <p:cNvCxnSpPr>
            <a:cxnSpLocks/>
          </p:cNvCxnSpPr>
          <p:nvPr/>
        </p:nvCxnSpPr>
        <p:spPr>
          <a:xfrm>
            <a:off x="627165" y="746125"/>
            <a:ext cx="3106635" cy="0"/>
          </a:xfrm>
          <a:prstGeom prst="line">
            <a:avLst/>
          </a:prstGeom>
          <a:ln>
            <a:solidFill>
              <a:srgbClr val="511B6C"/>
            </a:solidFill>
          </a:ln>
        </p:spPr>
        <p:style>
          <a:lnRef idx="1">
            <a:schemeClr val="accent1"/>
          </a:lnRef>
          <a:fillRef idx="0">
            <a:schemeClr val="accent1"/>
          </a:fillRef>
          <a:effectRef idx="0">
            <a:schemeClr val="accent1"/>
          </a:effectRef>
          <a:fontRef idx="minor">
            <a:schemeClr val="tx1"/>
          </a:fontRef>
        </p:style>
      </p:cxnSp>
      <p:sp>
        <p:nvSpPr>
          <p:cNvPr id="18" name="object 5">
            <a:extLst>
              <a:ext uri="{FF2B5EF4-FFF2-40B4-BE49-F238E27FC236}">
                <a16:creationId xmlns:a16="http://schemas.microsoft.com/office/drawing/2014/main" id="{35B1978C-1BEE-9E34-9192-4317C36F978B}"/>
              </a:ext>
            </a:extLst>
          </p:cNvPr>
          <p:cNvSpPr/>
          <p:nvPr/>
        </p:nvSpPr>
        <p:spPr>
          <a:xfrm flipH="1">
            <a:off x="76198" y="4488209"/>
            <a:ext cx="9448801" cy="869286"/>
          </a:xfrm>
          <a:custGeom>
            <a:avLst/>
            <a:gdLst/>
            <a:ahLst/>
            <a:cxnLst/>
            <a:rect l="l" t="t" r="r" b="b"/>
            <a:pathLst>
              <a:path w="7346950" h="953770">
                <a:moveTo>
                  <a:pt x="7125881" y="0"/>
                </a:moveTo>
                <a:lnTo>
                  <a:pt x="0" y="953414"/>
                </a:lnTo>
                <a:lnTo>
                  <a:pt x="7346569" y="953414"/>
                </a:lnTo>
                <a:lnTo>
                  <a:pt x="7346569" y="744093"/>
                </a:lnTo>
                <a:lnTo>
                  <a:pt x="7125881" y="0"/>
                </a:lnTo>
                <a:close/>
              </a:path>
            </a:pathLst>
          </a:custGeom>
          <a:solidFill>
            <a:srgbClr val="ED4050"/>
          </a:solidFill>
        </p:spPr>
        <p:txBody>
          <a:bodyPr wrap="square" lIns="0" tIns="0" rIns="0" bIns="0" rtlCol="0"/>
          <a:lstStyle/>
          <a:p>
            <a:endParaRPr/>
          </a:p>
        </p:txBody>
      </p:sp>
      <p:sp>
        <p:nvSpPr>
          <p:cNvPr id="19" name="object 3">
            <a:extLst>
              <a:ext uri="{FF2B5EF4-FFF2-40B4-BE49-F238E27FC236}">
                <a16:creationId xmlns:a16="http://schemas.microsoft.com/office/drawing/2014/main" id="{AE07666E-85BE-54EA-9C41-E900FDF49EA7}"/>
              </a:ext>
            </a:extLst>
          </p:cNvPr>
          <p:cNvSpPr txBox="1">
            <a:spLocks/>
          </p:cNvSpPr>
          <p:nvPr/>
        </p:nvSpPr>
        <p:spPr>
          <a:xfrm>
            <a:off x="627165" y="4791148"/>
            <a:ext cx="2497035" cy="222177"/>
          </a:xfrm>
          <a:prstGeom prst="rect">
            <a:avLst/>
          </a:prstGeom>
        </p:spPr>
        <p:txBody>
          <a:bodyPr vert="horz" wrap="square" lIns="0" tIns="11430" rIns="0" bIns="0" rtlCol="0">
            <a:spAutoFit/>
          </a:bodyPr>
          <a:lstStyle>
            <a:lvl1pPr>
              <a:defRPr sz="3550" b="1" i="0">
                <a:solidFill>
                  <a:srgbClr val="511C6C"/>
                </a:solidFill>
                <a:latin typeface="Avenir Next"/>
                <a:ea typeface="+mj-ea"/>
                <a:cs typeface="Avenir Next"/>
              </a:defRPr>
            </a:lvl1pPr>
          </a:lstStyle>
          <a:p>
            <a:pPr marL="12700" marR="5080">
              <a:lnSpc>
                <a:spcPct val="100699"/>
              </a:lnSpc>
              <a:spcBef>
                <a:spcPts val="90"/>
              </a:spcBef>
            </a:pPr>
            <a:r>
              <a:rPr lang="en-GB" sz="1400" b="0" i="0" dirty="0" err="1">
                <a:solidFill>
                  <a:schemeClr val="bg1"/>
                </a:solidFill>
                <a:effectLst/>
                <a:latin typeface="+mn-lt"/>
              </a:rPr>
              <a:t>academicsupport@warwick.ac.uk</a:t>
            </a:r>
            <a:endParaRPr lang="en-GB" sz="1400" kern="0" dirty="0">
              <a:solidFill>
                <a:schemeClr val="bg1"/>
              </a:solidFill>
              <a:latin typeface="+mn-lt"/>
            </a:endParaRPr>
          </a:p>
        </p:txBody>
      </p:sp>
      <p:sp>
        <p:nvSpPr>
          <p:cNvPr id="20" name="object 3">
            <a:extLst>
              <a:ext uri="{FF2B5EF4-FFF2-40B4-BE49-F238E27FC236}">
                <a16:creationId xmlns:a16="http://schemas.microsoft.com/office/drawing/2014/main" id="{AB3B41E7-3529-9E1D-F495-AAD87F590D41}"/>
              </a:ext>
            </a:extLst>
          </p:cNvPr>
          <p:cNvSpPr txBox="1">
            <a:spLocks/>
          </p:cNvSpPr>
          <p:nvPr/>
        </p:nvSpPr>
        <p:spPr>
          <a:xfrm>
            <a:off x="7546198" y="4779468"/>
            <a:ext cx="1371600" cy="222177"/>
          </a:xfrm>
          <a:prstGeom prst="rect">
            <a:avLst/>
          </a:prstGeom>
        </p:spPr>
        <p:txBody>
          <a:bodyPr vert="horz" wrap="square" lIns="0" tIns="11430" rIns="0" bIns="0" rtlCol="0">
            <a:spAutoFit/>
          </a:bodyPr>
          <a:lstStyle>
            <a:lvl1pPr>
              <a:defRPr sz="3550" b="1" i="0">
                <a:solidFill>
                  <a:srgbClr val="511C6C"/>
                </a:solidFill>
                <a:latin typeface="Avenir Next"/>
                <a:ea typeface="+mj-ea"/>
                <a:cs typeface="Avenir Next"/>
              </a:defRPr>
            </a:lvl1pPr>
          </a:lstStyle>
          <a:p>
            <a:pPr marL="12700" marR="5080">
              <a:lnSpc>
                <a:spcPct val="100699"/>
              </a:lnSpc>
              <a:spcBef>
                <a:spcPts val="90"/>
              </a:spcBef>
            </a:pPr>
            <a:r>
              <a:rPr lang="en-GB" sz="1400" b="0" i="0" dirty="0">
                <a:solidFill>
                  <a:srgbClr val="511B6C"/>
                </a:solidFill>
                <a:effectLst/>
                <a:latin typeface="+mn-lt"/>
              </a:rPr>
              <a:t>@</a:t>
            </a:r>
            <a:r>
              <a:rPr lang="en-GB" sz="1400" b="0" i="0" dirty="0" err="1">
                <a:solidFill>
                  <a:srgbClr val="511B6C"/>
                </a:solidFill>
                <a:effectLst/>
                <a:latin typeface="+mn-lt"/>
              </a:rPr>
              <a:t>warwicklibrary</a:t>
            </a:r>
            <a:endParaRPr lang="en-GB" sz="1400" kern="0" dirty="0">
              <a:solidFill>
                <a:srgbClr val="511B6C"/>
              </a:solidFill>
              <a:latin typeface="+mn-lt"/>
            </a:endParaRPr>
          </a:p>
        </p:txBody>
      </p:sp>
      <p:pic>
        <p:nvPicPr>
          <p:cNvPr id="22" name="Picture 21" descr="A purple bird with a black background&#10;&#10;Description automatically generated">
            <a:extLst>
              <a:ext uri="{FF2B5EF4-FFF2-40B4-BE49-F238E27FC236}">
                <a16:creationId xmlns:a16="http://schemas.microsoft.com/office/drawing/2014/main" id="{EC87672A-59C8-BC3C-E359-5D3866A529EC}"/>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898344" y="4803093"/>
            <a:ext cx="295372" cy="198552"/>
          </a:xfrm>
          <a:prstGeom prst="rect">
            <a:avLst/>
          </a:prstGeom>
        </p:spPr>
      </p:pic>
      <p:pic>
        <p:nvPicPr>
          <p:cNvPr id="24" name="Picture 23" descr="A purple square with a circle&#10;&#10;Description automatically generated">
            <a:extLst>
              <a:ext uri="{FF2B5EF4-FFF2-40B4-BE49-F238E27FC236}">
                <a16:creationId xmlns:a16="http://schemas.microsoft.com/office/drawing/2014/main" id="{D60A57D1-4544-0328-C978-B147672C51A4}"/>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7257368" y="4796389"/>
            <a:ext cx="210232" cy="210232"/>
          </a:xfrm>
          <a:prstGeom prst="rect">
            <a:avLst/>
          </a:prstGeom>
        </p:spPr>
      </p:pic>
      <p:sp>
        <p:nvSpPr>
          <p:cNvPr id="4" name="TextBox 3">
            <a:extLst>
              <a:ext uri="{FF2B5EF4-FFF2-40B4-BE49-F238E27FC236}">
                <a16:creationId xmlns:a16="http://schemas.microsoft.com/office/drawing/2014/main" id="{BFFD522F-3CE8-C54F-5A89-05D1EA8C8D66}"/>
              </a:ext>
            </a:extLst>
          </p:cNvPr>
          <p:cNvSpPr txBox="1"/>
          <p:nvPr/>
        </p:nvSpPr>
        <p:spPr>
          <a:xfrm>
            <a:off x="3429000" y="1101936"/>
            <a:ext cx="4038600" cy="3170099"/>
          </a:xfrm>
          <a:prstGeom prst="rect">
            <a:avLst/>
          </a:prstGeom>
          <a:noFill/>
          <a:ln w="12700">
            <a:noFill/>
          </a:ln>
        </p:spPr>
        <p:txBody>
          <a:bodyPr wrap="square" rtlCol="0">
            <a:spAutoFit/>
          </a:bodyPr>
          <a:lstStyle/>
          <a:p>
            <a:r>
              <a:rPr lang="en-GB" sz="2000" b="1" i="1" dirty="0">
                <a:solidFill>
                  <a:schemeClr val="accent4">
                    <a:lumMod val="75000"/>
                  </a:schemeClr>
                </a:solidFill>
              </a:rPr>
              <a:t>The Economist.com </a:t>
            </a:r>
            <a:r>
              <a:rPr lang="en-GB" sz="2000" dirty="0">
                <a:solidFill>
                  <a:schemeClr val="accent4">
                    <a:lumMod val="75000"/>
                  </a:schemeClr>
                </a:solidFill>
              </a:rPr>
              <a:t>is a global news service for business, economic and political current affairs</a:t>
            </a:r>
          </a:p>
          <a:p>
            <a:endParaRPr lang="en-GB" sz="2000" dirty="0">
              <a:solidFill>
                <a:schemeClr val="accent4">
                  <a:lumMod val="75000"/>
                </a:schemeClr>
              </a:solidFill>
            </a:endParaRPr>
          </a:p>
          <a:p>
            <a:r>
              <a:rPr lang="en-GB" sz="2000" dirty="0">
                <a:solidFill>
                  <a:schemeClr val="accent4">
                    <a:lumMod val="75000"/>
                  </a:schemeClr>
                </a:solidFill>
              </a:rPr>
              <a:t>Access at </a:t>
            </a:r>
            <a:r>
              <a:rPr lang="en-GB" sz="2000" b="1" dirty="0">
                <a:solidFill>
                  <a:srgbClr val="511B6C"/>
                </a:solidFill>
                <a:hlinkClick r:id="rId8">
                  <a:extLst>
                    <a:ext uri="{A12FA001-AC4F-418D-AE19-62706E023703}">
                      <ahyp:hlinkClr xmlns:ahyp="http://schemas.microsoft.com/office/drawing/2018/hyperlinkcolor" val="tx"/>
                    </a:ext>
                  </a:extLst>
                </a:hlinkClick>
              </a:rPr>
              <a:t>economist.com</a:t>
            </a:r>
            <a:r>
              <a:rPr lang="en-GB" sz="2000" b="1" dirty="0">
                <a:solidFill>
                  <a:srgbClr val="511B6C"/>
                </a:solidFill>
              </a:rPr>
              <a:t> </a:t>
            </a:r>
            <a:r>
              <a:rPr lang="en-GB" sz="2000" dirty="0">
                <a:solidFill>
                  <a:srgbClr val="511B6C"/>
                </a:solidFill>
              </a:rPr>
              <a:t>and login/register </a:t>
            </a:r>
            <a:r>
              <a:rPr lang="en-GB" sz="2000" dirty="0">
                <a:solidFill>
                  <a:schemeClr val="accent4">
                    <a:lumMod val="75000"/>
                  </a:schemeClr>
                </a:solidFill>
              </a:rPr>
              <a:t>with your @warwick.ac.uk email address</a:t>
            </a:r>
          </a:p>
          <a:p>
            <a:endParaRPr lang="en-GB" sz="2000" dirty="0">
              <a:solidFill>
                <a:schemeClr val="accent4">
                  <a:lumMod val="75000"/>
                </a:schemeClr>
              </a:solidFill>
            </a:endParaRPr>
          </a:p>
          <a:p>
            <a:r>
              <a:rPr lang="en-GB" sz="2000" dirty="0">
                <a:solidFill>
                  <a:schemeClr val="accent4">
                    <a:lumMod val="75000"/>
                  </a:schemeClr>
                </a:solidFill>
              </a:rPr>
              <a:t>Access online or via mobile apps for Apple and Android</a:t>
            </a:r>
            <a:endParaRPr lang="en-GB" sz="2800" b="1" dirty="0">
              <a:solidFill>
                <a:schemeClr val="accent4">
                  <a:lumMod val="75000"/>
                </a:schemeClr>
              </a:solidFill>
            </a:endParaRPr>
          </a:p>
        </p:txBody>
      </p:sp>
      <p:pic>
        <p:nvPicPr>
          <p:cNvPr id="21" name="Picture 20">
            <a:extLst>
              <a:ext uri="{FF2B5EF4-FFF2-40B4-BE49-F238E27FC236}">
                <a16:creationId xmlns:a16="http://schemas.microsoft.com/office/drawing/2014/main" id="{48E7C061-6DB5-A261-8603-C453EE3020B9}"/>
              </a:ext>
            </a:extLst>
          </p:cNvPr>
          <p:cNvPicPr>
            <a:picLocks noChangeAspect="1"/>
          </p:cNvPicPr>
          <p:nvPr/>
        </p:nvPicPr>
        <p:blipFill>
          <a:blip r:embed="rId9"/>
          <a:stretch>
            <a:fillRect/>
          </a:stretch>
        </p:blipFill>
        <p:spPr>
          <a:xfrm flipH="1">
            <a:off x="7575057" y="2873871"/>
            <a:ext cx="1245935" cy="1245935"/>
          </a:xfrm>
          <a:prstGeom prst="rect">
            <a:avLst/>
          </a:prstGeom>
        </p:spPr>
      </p:pic>
      <p:pic>
        <p:nvPicPr>
          <p:cNvPr id="2" name="Picture 1">
            <a:extLst>
              <a:ext uri="{FF2B5EF4-FFF2-40B4-BE49-F238E27FC236}">
                <a16:creationId xmlns:a16="http://schemas.microsoft.com/office/drawing/2014/main" id="{F6A59F36-41CE-9186-A018-2871C913669A}"/>
              </a:ext>
            </a:extLst>
          </p:cNvPr>
          <p:cNvPicPr>
            <a:picLocks noChangeAspect="1"/>
          </p:cNvPicPr>
          <p:nvPr/>
        </p:nvPicPr>
        <p:blipFill>
          <a:blip r:embed="rId10"/>
          <a:stretch>
            <a:fillRect/>
          </a:stretch>
        </p:blipFill>
        <p:spPr>
          <a:xfrm>
            <a:off x="709806" y="1101936"/>
            <a:ext cx="2331750" cy="1173254"/>
          </a:xfrm>
          <a:prstGeom prst="rect">
            <a:avLst/>
          </a:prstGeom>
        </p:spPr>
      </p:pic>
      <p:pic>
        <p:nvPicPr>
          <p:cNvPr id="23" name="Picture 22">
            <a:extLst>
              <a:ext uri="{FF2B5EF4-FFF2-40B4-BE49-F238E27FC236}">
                <a16:creationId xmlns:a16="http://schemas.microsoft.com/office/drawing/2014/main" id="{D9358D06-7B36-858D-55C8-EAEB9B797656}"/>
              </a:ext>
            </a:extLst>
          </p:cNvPr>
          <p:cNvPicPr>
            <a:picLocks noChangeAspect="1"/>
          </p:cNvPicPr>
          <p:nvPr/>
        </p:nvPicPr>
        <p:blipFill>
          <a:blip r:embed="rId11"/>
          <a:stretch>
            <a:fillRect/>
          </a:stretch>
        </p:blipFill>
        <p:spPr>
          <a:xfrm>
            <a:off x="280142" y="2353853"/>
            <a:ext cx="3006678" cy="1694061"/>
          </a:xfrm>
          <a:prstGeom prst="rect">
            <a:avLst/>
          </a:prstGeom>
        </p:spPr>
      </p:pic>
      <p:sp>
        <p:nvSpPr>
          <p:cNvPr id="3" name="TextBox 2">
            <a:extLst>
              <a:ext uri="{FF2B5EF4-FFF2-40B4-BE49-F238E27FC236}">
                <a16:creationId xmlns:a16="http://schemas.microsoft.com/office/drawing/2014/main" id="{D3D0AC40-73BA-AC3F-C691-22882D1EB593}"/>
              </a:ext>
            </a:extLst>
          </p:cNvPr>
          <p:cNvSpPr txBox="1"/>
          <p:nvPr/>
        </p:nvSpPr>
        <p:spPr>
          <a:xfrm>
            <a:off x="7562650" y="1902991"/>
            <a:ext cx="1221598" cy="892552"/>
          </a:xfrm>
          <a:prstGeom prst="rect">
            <a:avLst/>
          </a:prstGeom>
          <a:noFill/>
        </p:spPr>
        <p:txBody>
          <a:bodyPr wrap="square" rtlCol="0">
            <a:spAutoFit/>
          </a:bodyPr>
          <a:lstStyle/>
          <a:p>
            <a:pPr algn="ctr"/>
            <a:r>
              <a:rPr lang="en-GB" sz="2600" b="1" dirty="0">
                <a:solidFill>
                  <a:srgbClr val="511B6C"/>
                </a:solidFill>
                <a:latin typeface="Bradley Hand ITC" panose="03070402050302030203" pitchFamily="66" charset="0"/>
              </a:rPr>
              <a:t>Access here</a:t>
            </a:r>
          </a:p>
        </p:txBody>
      </p:sp>
    </p:spTree>
    <p:extLst>
      <p:ext uri="{BB962C8B-B14F-4D97-AF65-F5344CB8AC3E}">
        <p14:creationId xmlns:p14="http://schemas.microsoft.com/office/powerpoint/2010/main" val="164793406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A picture of the welcome or reception desk at the University of Warwick Library. Image shows white desk with light wooden panels and the word 'Welcome'. In the background, the wall is painted light green and the words 'The Library' are in silver lettering.">
            <a:extLst>
              <a:ext uri="{FF2B5EF4-FFF2-40B4-BE49-F238E27FC236}">
                <a16:creationId xmlns:a16="http://schemas.microsoft.com/office/drawing/2014/main" id="{F87F852A-12ED-DE56-D2AF-05F86DC0A49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289975" y="100460"/>
            <a:ext cx="4355249" cy="4355249"/>
          </a:xfrm>
          <a:prstGeom prst="rect">
            <a:avLst/>
          </a:prstGeom>
          <a:noFill/>
          <a:extLst>
            <a:ext uri="{909E8E84-426E-40DD-AFC4-6F175D3DCCD1}">
              <a14:hiddenFill xmlns:a14="http://schemas.microsoft.com/office/drawing/2010/main">
                <a:solidFill>
                  <a:srgbClr val="FFFFFF"/>
                </a:solidFill>
              </a14:hiddenFill>
            </a:ext>
          </a:extLst>
        </p:spPr>
      </p:pic>
      <p:sp>
        <p:nvSpPr>
          <p:cNvPr id="3" name="object 3"/>
          <p:cNvSpPr txBox="1">
            <a:spLocks noGrp="1"/>
          </p:cNvSpPr>
          <p:nvPr>
            <p:ph type="title"/>
          </p:nvPr>
        </p:nvSpPr>
        <p:spPr>
          <a:xfrm>
            <a:off x="649031" y="540836"/>
            <a:ext cx="6285168" cy="557845"/>
          </a:xfrm>
          <a:prstGeom prst="rect">
            <a:avLst/>
          </a:prstGeom>
        </p:spPr>
        <p:txBody>
          <a:bodyPr vert="horz" wrap="square" lIns="0" tIns="11430" rIns="0" bIns="0" rtlCol="0">
            <a:spAutoFit/>
          </a:bodyPr>
          <a:lstStyle/>
          <a:p>
            <a:pPr marL="12700" marR="5080">
              <a:lnSpc>
                <a:spcPct val="100000"/>
              </a:lnSpc>
              <a:spcBef>
                <a:spcPts val="90"/>
              </a:spcBef>
            </a:pPr>
            <a:r>
              <a:rPr lang="en-GB" spc="-50" dirty="0">
                <a:solidFill>
                  <a:srgbClr val="511B6C"/>
                </a:solidFill>
                <a:latin typeface="+mn-lt"/>
              </a:rPr>
              <a:t>The Library</a:t>
            </a:r>
            <a:endParaRPr spc="-45" dirty="0">
              <a:solidFill>
                <a:srgbClr val="511B6C"/>
              </a:solidFill>
              <a:latin typeface="+mn-lt"/>
            </a:endParaRPr>
          </a:p>
        </p:txBody>
      </p:sp>
      <p:grpSp>
        <p:nvGrpSpPr>
          <p:cNvPr id="7" name="Group 6">
            <a:extLst>
              <a:ext uri="{FF2B5EF4-FFF2-40B4-BE49-F238E27FC236}">
                <a16:creationId xmlns:a16="http://schemas.microsoft.com/office/drawing/2014/main" id="{1D910DC1-0EA1-74DB-3BD3-0D01B132FEA7}"/>
              </a:ext>
            </a:extLst>
          </p:cNvPr>
          <p:cNvGrpSpPr/>
          <p:nvPr/>
        </p:nvGrpSpPr>
        <p:grpSpPr>
          <a:xfrm>
            <a:off x="4800603" y="-200289"/>
            <a:ext cx="4457153" cy="1677952"/>
            <a:chOff x="4800603" y="-200289"/>
            <a:chExt cx="4457153" cy="1677952"/>
          </a:xfrm>
        </p:grpSpPr>
        <p:sp>
          <p:nvSpPr>
            <p:cNvPr id="12" name="object 2">
              <a:extLst>
                <a:ext uri="{FF2B5EF4-FFF2-40B4-BE49-F238E27FC236}">
                  <a16:creationId xmlns:a16="http://schemas.microsoft.com/office/drawing/2014/main" id="{2F68C0B8-46CF-8FEC-19B9-7645777FD08D}"/>
                </a:ext>
              </a:extLst>
            </p:cNvPr>
            <p:cNvSpPr/>
            <p:nvPr/>
          </p:nvSpPr>
          <p:spPr>
            <a:xfrm>
              <a:off x="4800603" y="-200289"/>
              <a:ext cx="4457153" cy="1677952"/>
            </a:xfrm>
            <a:custGeom>
              <a:avLst/>
              <a:gdLst/>
              <a:ahLst/>
              <a:cxnLst/>
              <a:rect l="l" t="t" r="r" b="b"/>
              <a:pathLst>
                <a:path w="5643880" h="2124710">
                  <a:moveTo>
                    <a:pt x="5643384" y="0"/>
                  </a:moveTo>
                  <a:lnTo>
                    <a:pt x="0" y="0"/>
                  </a:lnTo>
                  <a:lnTo>
                    <a:pt x="4831943" y="2124151"/>
                  </a:lnTo>
                  <a:lnTo>
                    <a:pt x="5643384" y="1113167"/>
                  </a:lnTo>
                  <a:lnTo>
                    <a:pt x="5643384" y="0"/>
                  </a:lnTo>
                  <a:close/>
                </a:path>
              </a:pathLst>
            </a:custGeom>
            <a:solidFill>
              <a:srgbClr val="511B6C"/>
            </a:solidFill>
          </p:spPr>
          <p:txBody>
            <a:bodyPr wrap="square" lIns="0" tIns="0" rIns="0" bIns="0" rtlCol="0"/>
            <a:lstStyle/>
            <a:p>
              <a:endParaRPr dirty="0">
                <a:solidFill>
                  <a:srgbClr val="511B6C"/>
                </a:solidFill>
              </a:endParaRPr>
            </a:p>
          </p:txBody>
        </p:sp>
        <p:pic>
          <p:nvPicPr>
            <p:cNvPr id="13" name="Picture 12" descr="A black and white logo&#10;&#10;Description automatically generated">
              <a:extLst>
                <a:ext uri="{FF2B5EF4-FFF2-40B4-BE49-F238E27FC236}">
                  <a16:creationId xmlns:a16="http://schemas.microsoft.com/office/drawing/2014/main" id="{4F54443E-57A0-7760-315B-BE6F92011CE4}"/>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b="27778"/>
            <a:stretch/>
          </p:blipFill>
          <p:spPr>
            <a:xfrm>
              <a:off x="7768133" y="212725"/>
              <a:ext cx="1083196" cy="782308"/>
            </a:xfrm>
            <a:prstGeom prst="rect">
              <a:avLst/>
            </a:prstGeom>
          </p:spPr>
        </p:pic>
      </p:grpSp>
      <p:sp>
        <p:nvSpPr>
          <p:cNvPr id="20" name="object 3">
            <a:extLst>
              <a:ext uri="{FF2B5EF4-FFF2-40B4-BE49-F238E27FC236}">
                <a16:creationId xmlns:a16="http://schemas.microsoft.com/office/drawing/2014/main" id="{AB3B41E7-3529-9E1D-F495-AAD87F590D41}"/>
              </a:ext>
            </a:extLst>
          </p:cNvPr>
          <p:cNvSpPr txBox="1">
            <a:spLocks/>
          </p:cNvSpPr>
          <p:nvPr/>
        </p:nvSpPr>
        <p:spPr>
          <a:xfrm>
            <a:off x="7546198" y="4779468"/>
            <a:ext cx="1371600" cy="222177"/>
          </a:xfrm>
          <a:prstGeom prst="rect">
            <a:avLst/>
          </a:prstGeom>
        </p:spPr>
        <p:txBody>
          <a:bodyPr vert="horz" wrap="square" lIns="0" tIns="11430" rIns="0" bIns="0" rtlCol="0">
            <a:spAutoFit/>
          </a:bodyPr>
          <a:lstStyle>
            <a:lvl1pPr>
              <a:defRPr sz="3550" b="1" i="0">
                <a:solidFill>
                  <a:srgbClr val="511C6C"/>
                </a:solidFill>
                <a:latin typeface="Avenir Next"/>
                <a:ea typeface="+mj-ea"/>
                <a:cs typeface="Avenir Next"/>
              </a:defRPr>
            </a:lvl1pPr>
          </a:lstStyle>
          <a:p>
            <a:pPr marL="12700" marR="5080">
              <a:lnSpc>
                <a:spcPct val="100699"/>
              </a:lnSpc>
              <a:spcBef>
                <a:spcPts val="90"/>
              </a:spcBef>
            </a:pPr>
            <a:r>
              <a:rPr lang="en-GB" sz="1400" b="0" i="0" dirty="0">
                <a:solidFill>
                  <a:srgbClr val="511B6C"/>
                </a:solidFill>
                <a:effectLst/>
                <a:latin typeface="+mn-lt"/>
              </a:rPr>
              <a:t>@</a:t>
            </a:r>
            <a:r>
              <a:rPr lang="en-GB" sz="1400" b="0" i="0" dirty="0" err="1">
                <a:solidFill>
                  <a:srgbClr val="511B6C"/>
                </a:solidFill>
                <a:effectLst/>
                <a:latin typeface="+mn-lt"/>
              </a:rPr>
              <a:t>warwicklibrary</a:t>
            </a:r>
            <a:endParaRPr lang="en-GB" sz="1400" kern="0" dirty="0">
              <a:solidFill>
                <a:srgbClr val="511B6C"/>
              </a:solidFill>
              <a:latin typeface="+mn-lt"/>
            </a:endParaRPr>
          </a:p>
        </p:txBody>
      </p:sp>
      <p:pic>
        <p:nvPicPr>
          <p:cNvPr id="22" name="Picture 21" descr="A purple bird with a black background&#10;&#10;Description automatically generated">
            <a:extLst>
              <a:ext uri="{FF2B5EF4-FFF2-40B4-BE49-F238E27FC236}">
                <a16:creationId xmlns:a16="http://schemas.microsoft.com/office/drawing/2014/main" id="{EC87672A-59C8-BC3C-E359-5D3866A529EC}"/>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898344" y="4803093"/>
            <a:ext cx="295372" cy="198552"/>
          </a:xfrm>
          <a:prstGeom prst="rect">
            <a:avLst/>
          </a:prstGeom>
        </p:spPr>
      </p:pic>
      <p:pic>
        <p:nvPicPr>
          <p:cNvPr id="24" name="Picture 23" descr="A purple square with a circle&#10;&#10;Description automatically generated">
            <a:extLst>
              <a:ext uri="{FF2B5EF4-FFF2-40B4-BE49-F238E27FC236}">
                <a16:creationId xmlns:a16="http://schemas.microsoft.com/office/drawing/2014/main" id="{D60A57D1-4544-0328-C978-B147672C51A4}"/>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257368" y="4796389"/>
            <a:ext cx="210232" cy="210232"/>
          </a:xfrm>
          <a:prstGeom prst="rect">
            <a:avLst/>
          </a:prstGeom>
        </p:spPr>
      </p:pic>
      <p:sp>
        <p:nvSpPr>
          <p:cNvPr id="2" name="TextBox 1">
            <a:extLst>
              <a:ext uri="{FF2B5EF4-FFF2-40B4-BE49-F238E27FC236}">
                <a16:creationId xmlns:a16="http://schemas.microsoft.com/office/drawing/2014/main" id="{5ED6EA2F-8EBC-E29B-5A76-9EAEDC2BA713}"/>
              </a:ext>
            </a:extLst>
          </p:cNvPr>
          <p:cNvSpPr txBox="1"/>
          <p:nvPr/>
        </p:nvSpPr>
        <p:spPr>
          <a:xfrm>
            <a:off x="631270" y="1330087"/>
            <a:ext cx="4550937" cy="3570208"/>
          </a:xfrm>
          <a:prstGeom prst="rect">
            <a:avLst/>
          </a:prstGeom>
          <a:noFill/>
        </p:spPr>
        <p:txBody>
          <a:bodyPr wrap="square" rtlCol="0">
            <a:spAutoFit/>
          </a:bodyPr>
          <a:lstStyle/>
          <a:p>
            <a:pPr marL="285750" indent="-285750">
              <a:buFont typeface="Arial" panose="020B0604020202020204" pitchFamily="34" charset="0"/>
              <a:buChar char="•"/>
            </a:pPr>
            <a:r>
              <a:rPr lang="en-GB" sz="2000" dirty="0">
                <a:solidFill>
                  <a:srgbClr val="511B6C"/>
                </a:solidFill>
              </a:rPr>
              <a:t>Open 24/7 (staff 8:30am-9:30pm)</a:t>
            </a:r>
          </a:p>
          <a:p>
            <a:pPr marL="285750" indent="-285750">
              <a:buFont typeface="Arial" panose="020B0604020202020204" pitchFamily="34" charset="0"/>
              <a:buChar char="•"/>
            </a:pPr>
            <a:r>
              <a:rPr lang="en-GB" sz="2000" dirty="0">
                <a:solidFill>
                  <a:srgbClr val="511B6C"/>
                </a:solidFill>
              </a:rPr>
              <a:t>1</a:t>
            </a:r>
            <a:r>
              <a:rPr lang="en-GB" sz="2000" baseline="30000" dirty="0">
                <a:solidFill>
                  <a:srgbClr val="511B6C"/>
                </a:solidFill>
              </a:rPr>
              <a:t>st</a:t>
            </a:r>
            <a:r>
              <a:rPr lang="en-GB" sz="2000" dirty="0">
                <a:solidFill>
                  <a:srgbClr val="511B6C"/>
                </a:solidFill>
              </a:rPr>
              <a:t> floor entrance and helpdesks</a:t>
            </a:r>
          </a:p>
          <a:p>
            <a:pPr marL="285750" indent="-285750">
              <a:buFont typeface="Arial" panose="020B0604020202020204" pitchFamily="34" charset="0"/>
              <a:buChar char="•"/>
            </a:pPr>
            <a:r>
              <a:rPr lang="en-GB" sz="2000" dirty="0">
                <a:solidFill>
                  <a:srgbClr val="511B6C"/>
                </a:solidFill>
              </a:rPr>
              <a:t>University ID card for library entry</a:t>
            </a:r>
          </a:p>
          <a:p>
            <a:pPr marL="285750" indent="-285750">
              <a:buFont typeface="Arial" panose="020B0604020202020204" pitchFamily="34" charset="0"/>
              <a:buChar char="•"/>
            </a:pPr>
            <a:endParaRPr lang="en-GB" sz="2000" dirty="0">
              <a:solidFill>
                <a:srgbClr val="511B6C"/>
              </a:solidFill>
            </a:endParaRPr>
          </a:p>
          <a:p>
            <a:pPr marL="285750" indent="-285750">
              <a:buFont typeface="Arial" panose="020B0604020202020204" pitchFamily="34" charset="0"/>
              <a:buChar char="•"/>
            </a:pPr>
            <a:endParaRPr lang="en-GB" sz="2000" dirty="0">
              <a:solidFill>
                <a:srgbClr val="511B6C"/>
              </a:solidFill>
            </a:endParaRPr>
          </a:p>
          <a:p>
            <a:pPr>
              <a:lnSpc>
                <a:spcPct val="150000"/>
              </a:lnSpc>
            </a:pPr>
            <a:r>
              <a:rPr lang="en-GB" sz="2000" b="1" dirty="0">
                <a:solidFill>
                  <a:srgbClr val="511B6C"/>
                </a:solidFill>
              </a:rPr>
              <a:t>     warwick.ac.uk/services/library/</a:t>
            </a:r>
          </a:p>
          <a:p>
            <a:pPr>
              <a:lnSpc>
                <a:spcPct val="150000"/>
              </a:lnSpc>
            </a:pPr>
            <a:r>
              <a:rPr lang="en-GB" sz="2000" b="1" dirty="0">
                <a:solidFill>
                  <a:srgbClr val="511B6C"/>
                </a:solidFill>
              </a:rPr>
              <a:t>     library@warwick.ac.uk​ </a:t>
            </a:r>
          </a:p>
          <a:p>
            <a:pPr>
              <a:lnSpc>
                <a:spcPct val="150000"/>
              </a:lnSpc>
            </a:pPr>
            <a:r>
              <a:rPr lang="en-GB" sz="2000" b="1" dirty="0">
                <a:solidFill>
                  <a:srgbClr val="511B6C"/>
                </a:solidFill>
              </a:rPr>
              <a:t>     +44 (0)24 765 22026</a:t>
            </a:r>
          </a:p>
          <a:p>
            <a:endParaRPr lang="en-GB" dirty="0"/>
          </a:p>
          <a:p>
            <a:endParaRPr lang="en-GB" dirty="0"/>
          </a:p>
        </p:txBody>
      </p:sp>
      <p:pic>
        <p:nvPicPr>
          <p:cNvPr id="4" name="Picture 3">
            <a:extLst>
              <a:ext uri="{FF2B5EF4-FFF2-40B4-BE49-F238E27FC236}">
                <a16:creationId xmlns:a16="http://schemas.microsoft.com/office/drawing/2014/main" id="{D394CE5F-961C-BBC3-3026-5A2DE798781E}"/>
              </a:ext>
            </a:extLst>
          </p:cNvPr>
          <p:cNvPicPr>
            <a:picLocks noChangeAspect="1"/>
          </p:cNvPicPr>
          <p:nvPr/>
        </p:nvPicPr>
        <p:blipFill>
          <a:blip r:embed="rId6"/>
          <a:stretch>
            <a:fillRect/>
          </a:stretch>
        </p:blipFill>
        <p:spPr>
          <a:xfrm>
            <a:off x="523502" y="3336925"/>
            <a:ext cx="398593" cy="398593"/>
          </a:xfrm>
          <a:prstGeom prst="rect">
            <a:avLst/>
          </a:prstGeom>
        </p:spPr>
      </p:pic>
      <p:pic>
        <p:nvPicPr>
          <p:cNvPr id="5" name="Picture 4">
            <a:extLst>
              <a:ext uri="{FF2B5EF4-FFF2-40B4-BE49-F238E27FC236}">
                <a16:creationId xmlns:a16="http://schemas.microsoft.com/office/drawing/2014/main" id="{475463BB-48F9-6F22-0050-60DD83CE89AB}"/>
              </a:ext>
            </a:extLst>
          </p:cNvPr>
          <p:cNvPicPr>
            <a:picLocks noChangeAspect="1"/>
          </p:cNvPicPr>
          <p:nvPr/>
        </p:nvPicPr>
        <p:blipFill>
          <a:blip r:embed="rId7"/>
          <a:stretch>
            <a:fillRect/>
          </a:stretch>
        </p:blipFill>
        <p:spPr>
          <a:xfrm>
            <a:off x="503770" y="3801519"/>
            <a:ext cx="438055" cy="438055"/>
          </a:xfrm>
          <a:prstGeom prst="rect">
            <a:avLst/>
          </a:prstGeom>
        </p:spPr>
      </p:pic>
      <p:pic>
        <p:nvPicPr>
          <p:cNvPr id="6" name="Picture 5">
            <a:extLst>
              <a:ext uri="{FF2B5EF4-FFF2-40B4-BE49-F238E27FC236}">
                <a16:creationId xmlns:a16="http://schemas.microsoft.com/office/drawing/2014/main" id="{F7EFB191-3C8E-1213-AB9C-730E9A45A184}"/>
              </a:ext>
            </a:extLst>
          </p:cNvPr>
          <p:cNvPicPr>
            <a:picLocks noChangeAspect="1"/>
          </p:cNvPicPr>
          <p:nvPr/>
        </p:nvPicPr>
        <p:blipFill>
          <a:blip r:embed="rId8"/>
          <a:stretch>
            <a:fillRect/>
          </a:stretch>
        </p:blipFill>
        <p:spPr>
          <a:xfrm>
            <a:off x="523502" y="2872331"/>
            <a:ext cx="398593" cy="398593"/>
          </a:xfrm>
          <a:prstGeom prst="rect">
            <a:avLst/>
          </a:prstGeom>
        </p:spPr>
      </p:pic>
    </p:spTree>
    <p:extLst>
      <p:ext uri="{BB962C8B-B14F-4D97-AF65-F5344CB8AC3E}">
        <p14:creationId xmlns:p14="http://schemas.microsoft.com/office/powerpoint/2010/main" val="199419312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9CE64808-E32D-B46C-D023-DD562C93BD69}"/>
              </a:ext>
            </a:extLst>
          </p:cNvPr>
          <p:cNvPicPr>
            <a:picLocks noChangeAspect="1"/>
          </p:cNvPicPr>
          <p:nvPr/>
        </p:nvPicPr>
        <p:blipFill rotWithShape="1">
          <a:blip r:embed="rId2"/>
          <a:srcRect l="6184" t="16802" r="6380" b="18514"/>
          <a:stretch/>
        </p:blipFill>
        <p:spPr>
          <a:xfrm>
            <a:off x="198901" y="987932"/>
            <a:ext cx="3353561" cy="1399925"/>
          </a:xfrm>
          <a:prstGeom prst="rect">
            <a:avLst/>
          </a:prstGeom>
        </p:spPr>
      </p:pic>
      <p:sp>
        <p:nvSpPr>
          <p:cNvPr id="10" name="object 3">
            <a:extLst>
              <a:ext uri="{FF2B5EF4-FFF2-40B4-BE49-F238E27FC236}">
                <a16:creationId xmlns:a16="http://schemas.microsoft.com/office/drawing/2014/main" id="{6F88F8D6-C0BA-85C7-4316-8DAAEE59CCD9}"/>
              </a:ext>
            </a:extLst>
          </p:cNvPr>
          <p:cNvSpPr txBox="1">
            <a:spLocks/>
          </p:cNvSpPr>
          <p:nvPr/>
        </p:nvSpPr>
        <p:spPr>
          <a:xfrm>
            <a:off x="627166" y="416510"/>
            <a:ext cx="3716233" cy="222177"/>
          </a:xfrm>
          <a:prstGeom prst="rect">
            <a:avLst/>
          </a:prstGeom>
        </p:spPr>
        <p:txBody>
          <a:bodyPr vert="horz" wrap="square" lIns="0" tIns="11430" rIns="0" bIns="0" rtlCol="0">
            <a:spAutoFit/>
          </a:bodyPr>
          <a:lstStyle>
            <a:lvl1pPr>
              <a:defRPr sz="3550" b="1" i="0">
                <a:solidFill>
                  <a:srgbClr val="511C6C"/>
                </a:solidFill>
                <a:latin typeface="Avenir Next"/>
                <a:ea typeface="+mj-ea"/>
                <a:cs typeface="Avenir Next"/>
              </a:defRPr>
            </a:lvl1pPr>
          </a:lstStyle>
          <a:p>
            <a:pPr marL="12700" marR="5080">
              <a:lnSpc>
                <a:spcPct val="100699"/>
              </a:lnSpc>
              <a:spcBef>
                <a:spcPts val="90"/>
              </a:spcBef>
            </a:pPr>
            <a:r>
              <a:rPr lang="en-GB" sz="1400" b="0" i="0" dirty="0">
                <a:solidFill>
                  <a:srgbClr val="511B6C"/>
                </a:solidFill>
                <a:effectLst/>
                <a:latin typeface="+mn-lt"/>
              </a:rPr>
              <a:t>Research and Academic Support Librarians</a:t>
            </a:r>
            <a:endParaRPr lang="en-GB" sz="1400" kern="0" dirty="0">
              <a:solidFill>
                <a:srgbClr val="511B6C"/>
              </a:solidFill>
              <a:latin typeface="+mn-lt"/>
            </a:endParaRPr>
          </a:p>
        </p:txBody>
      </p:sp>
      <p:sp>
        <p:nvSpPr>
          <p:cNvPr id="12" name="object 2">
            <a:extLst>
              <a:ext uri="{FF2B5EF4-FFF2-40B4-BE49-F238E27FC236}">
                <a16:creationId xmlns:a16="http://schemas.microsoft.com/office/drawing/2014/main" id="{2F68C0B8-46CF-8FEC-19B9-7645777FD08D}"/>
              </a:ext>
            </a:extLst>
          </p:cNvPr>
          <p:cNvSpPr/>
          <p:nvPr/>
        </p:nvSpPr>
        <p:spPr>
          <a:xfrm>
            <a:off x="4800603" y="-200289"/>
            <a:ext cx="4457153" cy="1677952"/>
          </a:xfrm>
          <a:custGeom>
            <a:avLst/>
            <a:gdLst/>
            <a:ahLst/>
            <a:cxnLst/>
            <a:rect l="l" t="t" r="r" b="b"/>
            <a:pathLst>
              <a:path w="5643880" h="2124710">
                <a:moveTo>
                  <a:pt x="5643384" y="0"/>
                </a:moveTo>
                <a:lnTo>
                  <a:pt x="0" y="0"/>
                </a:lnTo>
                <a:lnTo>
                  <a:pt x="4831943" y="2124151"/>
                </a:lnTo>
                <a:lnTo>
                  <a:pt x="5643384" y="1113167"/>
                </a:lnTo>
                <a:lnTo>
                  <a:pt x="5643384" y="0"/>
                </a:lnTo>
                <a:close/>
              </a:path>
            </a:pathLst>
          </a:custGeom>
          <a:solidFill>
            <a:srgbClr val="511B6C"/>
          </a:solidFill>
        </p:spPr>
        <p:txBody>
          <a:bodyPr wrap="square" lIns="0" tIns="0" rIns="0" bIns="0" rtlCol="0"/>
          <a:lstStyle/>
          <a:p>
            <a:endParaRPr>
              <a:solidFill>
                <a:srgbClr val="511B6C"/>
              </a:solidFill>
            </a:endParaRPr>
          </a:p>
        </p:txBody>
      </p:sp>
      <p:pic>
        <p:nvPicPr>
          <p:cNvPr id="13" name="Picture 12" descr="A black and white logo&#10;&#10;Description automatically generated">
            <a:extLst>
              <a:ext uri="{FF2B5EF4-FFF2-40B4-BE49-F238E27FC236}">
                <a16:creationId xmlns:a16="http://schemas.microsoft.com/office/drawing/2014/main" id="{4F54443E-57A0-7760-315B-BE6F92011CE4}"/>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b="27778"/>
          <a:stretch/>
        </p:blipFill>
        <p:spPr>
          <a:xfrm>
            <a:off x="7768133" y="212725"/>
            <a:ext cx="1083196" cy="782308"/>
          </a:xfrm>
          <a:prstGeom prst="rect">
            <a:avLst/>
          </a:prstGeom>
        </p:spPr>
      </p:pic>
      <p:pic>
        <p:nvPicPr>
          <p:cNvPr id="6" name="Picture 5" descr="A purple globe on a black background&#10;&#10;Description automatically generated">
            <a:extLst>
              <a:ext uri="{FF2B5EF4-FFF2-40B4-BE49-F238E27FC236}">
                <a16:creationId xmlns:a16="http://schemas.microsoft.com/office/drawing/2014/main" id="{E7701A95-B60A-8855-07F8-8282310631CA}"/>
              </a:ext>
            </a:extLst>
          </p:cNvPr>
          <p:cNvPicPr>
            <a:picLocks noChangeAspect="1"/>
          </p:cNvPicPr>
          <p:nvPr/>
        </p:nvPicPr>
        <p:blipFill>
          <a:blip r:embed="rId4" cstate="print">
            <a:alphaModFix amt="15000"/>
            <a:extLst>
              <a:ext uri="{28A0092B-C50C-407E-A947-70E740481C1C}">
                <a14:useLocalDpi xmlns:a14="http://schemas.microsoft.com/office/drawing/2010/main" val="0"/>
              </a:ext>
            </a:extLst>
          </a:blip>
          <a:stretch>
            <a:fillRect/>
          </a:stretch>
        </p:blipFill>
        <p:spPr>
          <a:xfrm>
            <a:off x="8153400" y="3676247"/>
            <a:ext cx="663095" cy="869286"/>
          </a:xfrm>
          <a:prstGeom prst="rect">
            <a:avLst/>
          </a:prstGeom>
        </p:spPr>
      </p:pic>
      <p:pic>
        <p:nvPicPr>
          <p:cNvPr id="8" name="Picture 7" descr="A row of purple books&#10;&#10;Description automatically generated">
            <a:extLst>
              <a:ext uri="{FF2B5EF4-FFF2-40B4-BE49-F238E27FC236}">
                <a16:creationId xmlns:a16="http://schemas.microsoft.com/office/drawing/2014/main" id="{26C00CEA-B13C-8117-8084-9DB3C2B49E4C}"/>
              </a:ext>
            </a:extLst>
          </p:cNvPr>
          <p:cNvPicPr>
            <a:picLocks noChangeAspect="1"/>
          </p:cNvPicPr>
          <p:nvPr/>
        </p:nvPicPr>
        <p:blipFill>
          <a:blip r:embed="rId5" cstate="print">
            <a:alphaModFix amt="15000"/>
            <a:extLst>
              <a:ext uri="{28A0092B-C50C-407E-A947-70E740481C1C}">
                <a14:useLocalDpi xmlns:a14="http://schemas.microsoft.com/office/drawing/2010/main" val="0"/>
              </a:ext>
            </a:extLst>
          </a:blip>
          <a:stretch>
            <a:fillRect/>
          </a:stretch>
        </p:blipFill>
        <p:spPr>
          <a:xfrm>
            <a:off x="8101362" y="1865761"/>
            <a:ext cx="663095" cy="663095"/>
          </a:xfrm>
          <a:prstGeom prst="rect">
            <a:avLst/>
          </a:prstGeom>
        </p:spPr>
      </p:pic>
      <p:pic>
        <p:nvPicPr>
          <p:cNvPr id="14" name="Picture 13" descr="A purple logo with a bookmark&#10;&#10;Description automatically generated">
            <a:extLst>
              <a:ext uri="{FF2B5EF4-FFF2-40B4-BE49-F238E27FC236}">
                <a16:creationId xmlns:a16="http://schemas.microsoft.com/office/drawing/2014/main" id="{0D7F2031-F6B4-8312-0AFE-DE08FD9B1A27}"/>
              </a:ext>
            </a:extLst>
          </p:cNvPr>
          <p:cNvPicPr>
            <a:picLocks noChangeAspect="1"/>
          </p:cNvPicPr>
          <p:nvPr/>
        </p:nvPicPr>
        <p:blipFill>
          <a:blip r:embed="rId6" cstate="print">
            <a:alphaModFix amt="17000"/>
            <a:extLst>
              <a:ext uri="{28A0092B-C50C-407E-A947-70E740481C1C}">
                <a14:useLocalDpi xmlns:a14="http://schemas.microsoft.com/office/drawing/2010/main" val="0"/>
              </a:ext>
            </a:extLst>
          </a:blip>
          <a:stretch>
            <a:fillRect/>
          </a:stretch>
        </p:blipFill>
        <p:spPr>
          <a:xfrm>
            <a:off x="8153400" y="2775906"/>
            <a:ext cx="663095" cy="663095"/>
          </a:xfrm>
          <a:prstGeom prst="rect">
            <a:avLst/>
          </a:prstGeom>
        </p:spPr>
      </p:pic>
      <p:cxnSp>
        <p:nvCxnSpPr>
          <p:cNvPr id="9" name="Straight Connector 8">
            <a:extLst>
              <a:ext uri="{FF2B5EF4-FFF2-40B4-BE49-F238E27FC236}">
                <a16:creationId xmlns:a16="http://schemas.microsoft.com/office/drawing/2014/main" id="{E6B40425-55E3-6B2A-E110-89B39477B16E}"/>
              </a:ext>
            </a:extLst>
          </p:cNvPr>
          <p:cNvCxnSpPr>
            <a:cxnSpLocks/>
          </p:cNvCxnSpPr>
          <p:nvPr/>
        </p:nvCxnSpPr>
        <p:spPr>
          <a:xfrm>
            <a:off x="627165" y="746125"/>
            <a:ext cx="3106635" cy="0"/>
          </a:xfrm>
          <a:prstGeom prst="line">
            <a:avLst/>
          </a:prstGeom>
          <a:ln>
            <a:solidFill>
              <a:srgbClr val="511B6C"/>
            </a:solidFill>
          </a:ln>
        </p:spPr>
        <p:style>
          <a:lnRef idx="1">
            <a:schemeClr val="accent1"/>
          </a:lnRef>
          <a:fillRef idx="0">
            <a:schemeClr val="accent1"/>
          </a:fillRef>
          <a:effectRef idx="0">
            <a:schemeClr val="accent1"/>
          </a:effectRef>
          <a:fontRef idx="minor">
            <a:schemeClr val="tx1"/>
          </a:fontRef>
        </p:style>
      </p:cxnSp>
      <p:sp>
        <p:nvSpPr>
          <p:cNvPr id="18" name="object 5">
            <a:extLst>
              <a:ext uri="{FF2B5EF4-FFF2-40B4-BE49-F238E27FC236}">
                <a16:creationId xmlns:a16="http://schemas.microsoft.com/office/drawing/2014/main" id="{35B1978C-1BEE-9E34-9192-4317C36F978B}"/>
              </a:ext>
            </a:extLst>
          </p:cNvPr>
          <p:cNvSpPr/>
          <p:nvPr/>
        </p:nvSpPr>
        <p:spPr>
          <a:xfrm flipH="1">
            <a:off x="76198" y="4488209"/>
            <a:ext cx="9448801" cy="869286"/>
          </a:xfrm>
          <a:custGeom>
            <a:avLst/>
            <a:gdLst/>
            <a:ahLst/>
            <a:cxnLst/>
            <a:rect l="l" t="t" r="r" b="b"/>
            <a:pathLst>
              <a:path w="7346950" h="953770">
                <a:moveTo>
                  <a:pt x="7125881" y="0"/>
                </a:moveTo>
                <a:lnTo>
                  <a:pt x="0" y="953414"/>
                </a:lnTo>
                <a:lnTo>
                  <a:pt x="7346569" y="953414"/>
                </a:lnTo>
                <a:lnTo>
                  <a:pt x="7346569" y="744093"/>
                </a:lnTo>
                <a:lnTo>
                  <a:pt x="7125881" y="0"/>
                </a:lnTo>
                <a:close/>
              </a:path>
            </a:pathLst>
          </a:custGeom>
          <a:solidFill>
            <a:srgbClr val="ED4050"/>
          </a:solidFill>
        </p:spPr>
        <p:txBody>
          <a:bodyPr wrap="square" lIns="0" tIns="0" rIns="0" bIns="0" rtlCol="0"/>
          <a:lstStyle/>
          <a:p>
            <a:endParaRPr/>
          </a:p>
        </p:txBody>
      </p:sp>
      <p:sp>
        <p:nvSpPr>
          <p:cNvPr id="19" name="object 3">
            <a:extLst>
              <a:ext uri="{FF2B5EF4-FFF2-40B4-BE49-F238E27FC236}">
                <a16:creationId xmlns:a16="http://schemas.microsoft.com/office/drawing/2014/main" id="{AE07666E-85BE-54EA-9C41-E900FDF49EA7}"/>
              </a:ext>
            </a:extLst>
          </p:cNvPr>
          <p:cNvSpPr txBox="1">
            <a:spLocks/>
          </p:cNvSpPr>
          <p:nvPr/>
        </p:nvSpPr>
        <p:spPr>
          <a:xfrm>
            <a:off x="627165" y="4791148"/>
            <a:ext cx="2497035" cy="222177"/>
          </a:xfrm>
          <a:prstGeom prst="rect">
            <a:avLst/>
          </a:prstGeom>
        </p:spPr>
        <p:txBody>
          <a:bodyPr vert="horz" wrap="square" lIns="0" tIns="11430" rIns="0" bIns="0" rtlCol="0">
            <a:spAutoFit/>
          </a:bodyPr>
          <a:lstStyle>
            <a:lvl1pPr>
              <a:defRPr sz="3550" b="1" i="0">
                <a:solidFill>
                  <a:srgbClr val="511C6C"/>
                </a:solidFill>
                <a:latin typeface="Avenir Next"/>
                <a:ea typeface="+mj-ea"/>
                <a:cs typeface="Avenir Next"/>
              </a:defRPr>
            </a:lvl1pPr>
          </a:lstStyle>
          <a:p>
            <a:pPr marL="12700" marR="5080">
              <a:lnSpc>
                <a:spcPct val="100699"/>
              </a:lnSpc>
              <a:spcBef>
                <a:spcPts val="90"/>
              </a:spcBef>
            </a:pPr>
            <a:r>
              <a:rPr lang="en-GB" sz="1400" b="0" i="0" dirty="0" err="1">
                <a:solidFill>
                  <a:schemeClr val="bg1"/>
                </a:solidFill>
                <a:effectLst/>
                <a:latin typeface="+mn-lt"/>
              </a:rPr>
              <a:t>academicsupport@warwick.ac.uk</a:t>
            </a:r>
            <a:endParaRPr lang="en-GB" sz="1400" kern="0" dirty="0">
              <a:solidFill>
                <a:schemeClr val="bg1"/>
              </a:solidFill>
              <a:latin typeface="+mn-lt"/>
            </a:endParaRPr>
          </a:p>
        </p:txBody>
      </p:sp>
      <p:sp>
        <p:nvSpPr>
          <p:cNvPr id="20" name="object 3">
            <a:extLst>
              <a:ext uri="{FF2B5EF4-FFF2-40B4-BE49-F238E27FC236}">
                <a16:creationId xmlns:a16="http://schemas.microsoft.com/office/drawing/2014/main" id="{AB3B41E7-3529-9E1D-F495-AAD87F590D41}"/>
              </a:ext>
            </a:extLst>
          </p:cNvPr>
          <p:cNvSpPr txBox="1">
            <a:spLocks/>
          </p:cNvSpPr>
          <p:nvPr/>
        </p:nvSpPr>
        <p:spPr>
          <a:xfrm>
            <a:off x="7546198" y="4779468"/>
            <a:ext cx="1371600" cy="222177"/>
          </a:xfrm>
          <a:prstGeom prst="rect">
            <a:avLst/>
          </a:prstGeom>
        </p:spPr>
        <p:txBody>
          <a:bodyPr vert="horz" wrap="square" lIns="0" tIns="11430" rIns="0" bIns="0" rtlCol="0">
            <a:spAutoFit/>
          </a:bodyPr>
          <a:lstStyle>
            <a:lvl1pPr>
              <a:defRPr sz="3550" b="1" i="0">
                <a:solidFill>
                  <a:srgbClr val="511C6C"/>
                </a:solidFill>
                <a:latin typeface="Avenir Next"/>
                <a:ea typeface="+mj-ea"/>
                <a:cs typeface="Avenir Next"/>
              </a:defRPr>
            </a:lvl1pPr>
          </a:lstStyle>
          <a:p>
            <a:pPr marL="12700" marR="5080">
              <a:lnSpc>
                <a:spcPct val="100699"/>
              </a:lnSpc>
              <a:spcBef>
                <a:spcPts val="90"/>
              </a:spcBef>
            </a:pPr>
            <a:r>
              <a:rPr lang="en-GB" sz="1400" b="0" i="0" dirty="0">
                <a:solidFill>
                  <a:srgbClr val="511B6C"/>
                </a:solidFill>
                <a:effectLst/>
                <a:latin typeface="+mn-lt"/>
              </a:rPr>
              <a:t>@</a:t>
            </a:r>
            <a:r>
              <a:rPr lang="en-GB" sz="1400" b="0" i="0" dirty="0" err="1">
                <a:solidFill>
                  <a:srgbClr val="511B6C"/>
                </a:solidFill>
                <a:effectLst/>
                <a:latin typeface="+mn-lt"/>
              </a:rPr>
              <a:t>warwicklibrary</a:t>
            </a:r>
            <a:endParaRPr lang="en-GB" sz="1400" kern="0" dirty="0">
              <a:solidFill>
                <a:srgbClr val="511B6C"/>
              </a:solidFill>
              <a:latin typeface="+mn-lt"/>
            </a:endParaRPr>
          </a:p>
        </p:txBody>
      </p:sp>
      <p:pic>
        <p:nvPicPr>
          <p:cNvPr id="22" name="Picture 21" descr="A purple bird with a black background&#10;&#10;Description automatically generated">
            <a:extLst>
              <a:ext uri="{FF2B5EF4-FFF2-40B4-BE49-F238E27FC236}">
                <a16:creationId xmlns:a16="http://schemas.microsoft.com/office/drawing/2014/main" id="{EC87672A-59C8-BC3C-E359-5D3866A529EC}"/>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6898344" y="4803093"/>
            <a:ext cx="295372" cy="198552"/>
          </a:xfrm>
          <a:prstGeom prst="rect">
            <a:avLst/>
          </a:prstGeom>
        </p:spPr>
      </p:pic>
      <p:pic>
        <p:nvPicPr>
          <p:cNvPr id="24" name="Picture 23" descr="A purple square with a circle&#10;&#10;Description automatically generated">
            <a:extLst>
              <a:ext uri="{FF2B5EF4-FFF2-40B4-BE49-F238E27FC236}">
                <a16:creationId xmlns:a16="http://schemas.microsoft.com/office/drawing/2014/main" id="{D60A57D1-4544-0328-C978-B147672C51A4}"/>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7257368" y="4796389"/>
            <a:ext cx="210232" cy="210232"/>
          </a:xfrm>
          <a:prstGeom prst="rect">
            <a:avLst/>
          </a:prstGeom>
        </p:spPr>
      </p:pic>
      <p:sp>
        <p:nvSpPr>
          <p:cNvPr id="4" name="TextBox 3">
            <a:extLst>
              <a:ext uri="{FF2B5EF4-FFF2-40B4-BE49-F238E27FC236}">
                <a16:creationId xmlns:a16="http://schemas.microsoft.com/office/drawing/2014/main" id="{BFFD522F-3CE8-C54F-5A89-05D1EA8C8D66}"/>
              </a:ext>
            </a:extLst>
          </p:cNvPr>
          <p:cNvSpPr txBox="1"/>
          <p:nvPr/>
        </p:nvSpPr>
        <p:spPr>
          <a:xfrm>
            <a:off x="3429000" y="1145794"/>
            <a:ext cx="4038600" cy="2554545"/>
          </a:xfrm>
          <a:prstGeom prst="rect">
            <a:avLst/>
          </a:prstGeom>
          <a:noFill/>
          <a:ln w="12700">
            <a:noFill/>
          </a:ln>
        </p:spPr>
        <p:txBody>
          <a:bodyPr wrap="square" rtlCol="0">
            <a:spAutoFit/>
          </a:bodyPr>
          <a:lstStyle/>
          <a:p>
            <a:r>
              <a:rPr lang="en-GB" sz="2000" b="1" i="1" dirty="0">
                <a:solidFill>
                  <a:schemeClr val="accent4">
                    <a:lumMod val="75000"/>
                  </a:schemeClr>
                </a:solidFill>
              </a:rPr>
              <a:t>The Financial Times </a:t>
            </a:r>
            <a:r>
              <a:rPr lang="en-GB" sz="2000" dirty="0">
                <a:solidFill>
                  <a:schemeClr val="accent4">
                    <a:lumMod val="75000"/>
                  </a:schemeClr>
                </a:solidFill>
              </a:rPr>
              <a:t>is British daily newspaper focussing on business and economic current affairs</a:t>
            </a:r>
          </a:p>
          <a:p>
            <a:endParaRPr lang="en-GB" sz="2000" dirty="0">
              <a:solidFill>
                <a:schemeClr val="accent4">
                  <a:lumMod val="75000"/>
                </a:schemeClr>
              </a:solidFill>
            </a:endParaRPr>
          </a:p>
          <a:p>
            <a:r>
              <a:rPr lang="en-GB" sz="2000" dirty="0">
                <a:solidFill>
                  <a:schemeClr val="accent4">
                    <a:lumMod val="75000"/>
                  </a:schemeClr>
                </a:solidFill>
              </a:rPr>
              <a:t>Access at </a:t>
            </a:r>
            <a:r>
              <a:rPr lang="en-GB" sz="2000" b="1" dirty="0">
                <a:solidFill>
                  <a:srgbClr val="511B6C"/>
                </a:solidFill>
                <a:hlinkClick r:id="rId9">
                  <a:extLst>
                    <a:ext uri="{A12FA001-AC4F-418D-AE19-62706E023703}">
                      <ahyp:hlinkClr xmlns:ahyp="http://schemas.microsoft.com/office/drawing/2018/hyperlinkcolor" val="tx"/>
                    </a:ext>
                  </a:extLst>
                </a:hlinkClick>
              </a:rPr>
              <a:t>ft.com/Warwick</a:t>
            </a:r>
            <a:r>
              <a:rPr lang="en-GB" sz="2000" dirty="0">
                <a:solidFill>
                  <a:srgbClr val="511B6C"/>
                </a:solidFill>
              </a:rPr>
              <a:t> </a:t>
            </a:r>
          </a:p>
          <a:p>
            <a:endParaRPr lang="en-GB" sz="2000" dirty="0">
              <a:solidFill>
                <a:schemeClr val="accent4">
                  <a:lumMod val="75000"/>
                </a:schemeClr>
              </a:solidFill>
            </a:endParaRPr>
          </a:p>
          <a:p>
            <a:r>
              <a:rPr lang="en-GB" sz="2000" dirty="0">
                <a:solidFill>
                  <a:schemeClr val="accent4">
                    <a:lumMod val="75000"/>
                  </a:schemeClr>
                </a:solidFill>
              </a:rPr>
              <a:t>Access online or via mobile apps for Apple and Android</a:t>
            </a:r>
            <a:endParaRPr lang="en-GB" sz="2800" b="1" dirty="0">
              <a:solidFill>
                <a:schemeClr val="accent4">
                  <a:lumMod val="75000"/>
                </a:schemeClr>
              </a:solidFill>
            </a:endParaRPr>
          </a:p>
        </p:txBody>
      </p:sp>
      <p:pic>
        <p:nvPicPr>
          <p:cNvPr id="5" name="Picture 4">
            <a:extLst>
              <a:ext uri="{FF2B5EF4-FFF2-40B4-BE49-F238E27FC236}">
                <a16:creationId xmlns:a16="http://schemas.microsoft.com/office/drawing/2014/main" id="{3E4295CF-E71A-A3A4-1E10-6E9ABDA35895}"/>
              </a:ext>
            </a:extLst>
          </p:cNvPr>
          <p:cNvPicPr>
            <a:picLocks noChangeAspect="1"/>
          </p:cNvPicPr>
          <p:nvPr/>
        </p:nvPicPr>
        <p:blipFill>
          <a:blip r:embed="rId10"/>
          <a:stretch>
            <a:fillRect/>
          </a:stretch>
        </p:blipFill>
        <p:spPr>
          <a:xfrm>
            <a:off x="591306" y="2481696"/>
            <a:ext cx="2309390" cy="1274976"/>
          </a:xfrm>
          <a:prstGeom prst="rect">
            <a:avLst/>
          </a:prstGeom>
        </p:spPr>
      </p:pic>
      <p:sp>
        <p:nvSpPr>
          <p:cNvPr id="2" name="TextBox 1">
            <a:extLst>
              <a:ext uri="{FF2B5EF4-FFF2-40B4-BE49-F238E27FC236}">
                <a16:creationId xmlns:a16="http://schemas.microsoft.com/office/drawing/2014/main" id="{DEDB63D8-AFD4-AC45-AD46-8C59B085D1E8}"/>
              </a:ext>
            </a:extLst>
          </p:cNvPr>
          <p:cNvSpPr txBox="1"/>
          <p:nvPr/>
        </p:nvSpPr>
        <p:spPr>
          <a:xfrm>
            <a:off x="7434046" y="1838689"/>
            <a:ext cx="1382449" cy="892552"/>
          </a:xfrm>
          <a:prstGeom prst="rect">
            <a:avLst/>
          </a:prstGeom>
          <a:noFill/>
        </p:spPr>
        <p:txBody>
          <a:bodyPr wrap="square" rtlCol="0">
            <a:spAutoFit/>
          </a:bodyPr>
          <a:lstStyle/>
          <a:p>
            <a:pPr algn="ctr"/>
            <a:r>
              <a:rPr lang="en-GB" sz="2600" b="1" dirty="0">
                <a:solidFill>
                  <a:srgbClr val="511B6C"/>
                </a:solidFill>
                <a:latin typeface="Bradley Hand ITC" panose="03070402050302030203" pitchFamily="66" charset="0"/>
              </a:rPr>
              <a:t>Access here</a:t>
            </a:r>
          </a:p>
        </p:txBody>
      </p:sp>
      <p:pic>
        <p:nvPicPr>
          <p:cNvPr id="1026" name="Picture 2">
            <a:extLst>
              <a:ext uri="{FF2B5EF4-FFF2-40B4-BE49-F238E27FC236}">
                <a16:creationId xmlns:a16="http://schemas.microsoft.com/office/drawing/2014/main" id="{050447C4-A10A-D386-F311-93E71564CD09}"/>
              </a:ext>
            </a:extLst>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7362544" y="2816179"/>
            <a:ext cx="1431540" cy="143154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142495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4F58D1-8EB5-8639-083B-415BA031CAC7}"/>
              </a:ext>
            </a:extLst>
          </p:cNvPr>
          <p:cNvSpPr>
            <a:spLocks noGrp="1"/>
          </p:cNvSpPr>
          <p:nvPr>
            <p:ph type="title"/>
          </p:nvPr>
        </p:nvSpPr>
        <p:spPr>
          <a:xfrm>
            <a:off x="457125" y="528646"/>
            <a:ext cx="8229749" cy="546303"/>
          </a:xfrm>
        </p:spPr>
        <p:txBody>
          <a:bodyPr/>
          <a:lstStyle/>
          <a:p>
            <a:r>
              <a:rPr lang="en-GB" dirty="0"/>
              <a:t>Economic data</a:t>
            </a:r>
          </a:p>
        </p:txBody>
      </p:sp>
      <p:sp>
        <p:nvSpPr>
          <p:cNvPr id="3" name="Text Placeholder 2">
            <a:extLst>
              <a:ext uri="{FF2B5EF4-FFF2-40B4-BE49-F238E27FC236}">
                <a16:creationId xmlns:a16="http://schemas.microsoft.com/office/drawing/2014/main" id="{29713790-F8BB-0A49-0C8C-06633A3AA431}"/>
              </a:ext>
            </a:extLst>
          </p:cNvPr>
          <p:cNvSpPr>
            <a:spLocks noGrp="1"/>
          </p:cNvSpPr>
          <p:nvPr>
            <p:ph type="body" idx="1"/>
          </p:nvPr>
        </p:nvSpPr>
        <p:spPr>
          <a:xfrm>
            <a:off x="457274" y="1815094"/>
            <a:ext cx="8229600" cy="2462213"/>
          </a:xfrm>
        </p:spPr>
        <p:txBody>
          <a:bodyPr/>
          <a:lstStyle/>
          <a:p>
            <a:pPr marL="342900" indent="-342900">
              <a:buFont typeface="Arial" panose="020B0604020202020204" pitchFamily="34" charset="0"/>
              <a:buChar char="•"/>
            </a:pPr>
            <a:r>
              <a:rPr lang="en-GB" sz="2000" dirty="0"/>
              <a:t>The library has many sources of macro &amp; micro economic data:</a:t>
            </a:r>
          </a:p>
          <a:p>
            <a:pPr marL="800100" lvl="1" indent="-342900">
              <a:buFont typeface="Arial" panose="020B0604020202020204" pitchFamily="34" charset="0"/>
              <a:buChar char="•"/>
            </a:pPr>
            <a:r>
              <a:rPr lang="en-GB" sz="2000" b="1" dirty="0">
                <a:solidFill>
                  <a:srgbClr val="511B6C"/>
                </a:solidFill>
              </a:rPr>
              <a:t>ONS: </a:t>
            </a:r>
            <a:r>
              <a:rPr lang="en-GB" sz="2000" dirty="0"/>
              <a:t>Office for National Statistics (official statistics for the UK)</a:t>
            </a:r>
          </a:p>
          <a:p>
            <a:pPr marL="800100" lvl="1" indent="-342900">
              <a:buFont typeface="Arial" panose="020B0604020202020204" pitchFamily="34" charset="0"/>
              <a:buChar char="•"/>
            </a:pPr>
            <a:r>
              <a:rPr lang="en-GB" sz="2000" b="1" dirty="0">
                <a:solidFill>
                  <a:srgbClr val="511B6C"/>
                </a:solidFill>
              </a:rPr>
              <a:t>UKDS: </a:t>
            </a:r>
            <a:r>
              <a:rPr lang="en-GB" sz="2000" dirty="0"/>
              <a:t>UK Data Service (research data repository)</a:t>
            </a:r>
          </a:p>
          <a:p>
            <a:pPr marL="800100" lvl="1" indent="-342900">
              <a:buFont typeface="Arial" panose="020B0604020202020204" pitchFamily="34" charset="0"/>
              <a:buChar char="•"/>
            </a:pPr>
            <a:r>
              <a:rPr lang="en-GB" sz="2000" b="1" dirty="0" err="1">
                <a:solidFill>
                  <a:srgbClr val="511B6C"/>
                </a:solidFill>
              </a:rPr>
              <a:t>EuroStat</a:t>
            </a:r>
            <a:r>
              <a:rPr lang="en-GB" sz="2000" b="1" dirty="0">
                <a:solidFill>
                  <a:srgbClr val="511B6C"/>
                </a:solidFill>
              </a:rPr>
              <a:t>: </a:t>
            </a:r>
            <a:r>
              <a:rPr lang="en-GB" sz="2000" dirty="0"/>
              <a:t>official statistics about EU members</a:t>
            </a:r>
          </a:p>
          <a:p>
            <a:pPr marL="800100" lvl="1" indent="-342900">
              <a:buFont typeface="Arial" panose="020B0604020202020204" pitchFamily="34" charset="0"/>
              <a:buChar char="•"/>
            </a:pPr>
            <a:r>
              <a:rPr lang="en-GB" sz="2000" b="1" dirty="0">
                <a:solidFill>
                  <a:srgbClr val="511B6C"/>
                </a:solidFill>
              </a:rPr>
              <a:t>OECD: </a:t>
            </a:r>
            <a:r>
              <a:rPr lang="en-GB" sz="2000" dirty="0"/>
              <a:t>official data and publications from OECD members</a:t>
            </a:r>
          </a:p>
          <a:p>
            <a:pPr marL="800100" lvl="1" indent="-342900">
              <a:buFont typeface="Arial" panose="020B0604020202020204" pitchFamily="34" charset="0"/>
              <a:buChar char="•"/>
            </a:pPr>
            <a:r>
              <a:rPr lang="en-GB" sz="2000" b="1" dirty="0">
                <a:solidFill>
                  <a:srgbClr val="511B6C"/>
                </a:solidFill>
              </a:rPr>
              <a:t>IMF: </a:t>
            </a:r>
            <a:r>
              <a:rPr lang="en-GB" sz="2000" dirty="0"/>
              <a:t>global data and reports from the IMF</a:t>
            </a:r>
          </a:p>
          <a:p>
            <a:pPr marL="800100" lvl="1" indent="-342900">
              <a:buFont typeface="Arial" panose="020B0604020202020204" pitchFamily="34" charset="0"/>
              <a:buChar char="•"/>
            </a:pPr>
            <a:r>
              <a:rPr lang="en-GB" sz="2000" b="1" dirty="0">
                <a:solidFill>
                  <a:srgbClr val="511B6C"/>
                </a:solidFill>
              </a:rPr>
              <a:t>World Bank: </a:t>
            </a:r>
            <a:r>
              <a:rPr lang="en-GB" sz="2000" dirty="0"/>
              <a:t>global data from the World Bank</a:t>
            </a:r>
          </a:p>
          <a:p>
            <a:endParaRPr lang="en-GB" sz="2000" dirty="0"/>
          </a:p>
        </p:txBody>
      </p:sp>
      <p:sp>
        <p:nvSpPr>
          <p:cNvPr id="5" name="TextBox 4">
            <a:extLst>
              <a:ext uri="{FF2B5EF4-FFF2-40B4-BE49-F238E27FC236}">
                <a16:creationId xmlns:a16="http://schemas.microsoft.com/office/drawing/2014/main" id="{B026B37D-B4A1-8EBD-6EB1-7EDC29949BBC}"/>
              </a:ext>
            </a:extLst>
          </p:cNvPr>
          <p:cNvSpPr txBox="1"/>
          <p:nvPr/>
        </p:nvSpPr>
        <p:spPr>
          <a:xfrm>
            <a:off x="427816" y="1213334"/>
            <a:ext cx="8229599" cy="461665"/>
          </a:xfrm>
          <a:prstGeom prst="rect">
            <a:avLst/>
          </a:prstGeom>
          <a:noFill/>
        </p:spPr>
        <p:txBody>
          <a:bodyPr wrap="square">
            <a:spAutoFit/>
          </a:bodyPr>
          <a:lstStyle/>
          <a:p>
            <a:r>
              <a:rPr lang="en-GB" sz="2400" dirty="0">
                <a:solidFill>
                  <a:srgbClr val="511B6C"/>
                </a:solidFill>
                <a:hlinkClick r:id="rId2">
                  <a:extLst>
                    <a:ext uri="{A12FA001-AC4F-418D-AE19-62706E023703}">
                      <ahyp:hlinkClr xmlns:ahyp="http://schemas.microsoft.com/office/drawing/2018/hyperlinkcolor" val="tx"/>
                    </a:ext>
                  </a:extLst>
                </a:hlinkClick>
              </a:rPr>
              <a:t>warwick.libguides.com/economics/data</a:t>
            </a:r>
            <a:r>
              <a:rPr lang="en-GB" sz="2400" dirty="0">
                <a:solidFill>
                  <a:srgbClr val="511B6C"/>
                </a:solidFill>
              </a:rPr>
              <a:t> </a:t>
            </a:r>
          </a:p>
        </p:txBody>
      </p:sp>
    </p:spTree>
    <p:extLst>
      <p:ext uri="{BB962C8B-B14F-4D97-AF65-F5344CB8AC3E}">
        <p14:creationId xmlns:p14="http://schemas.microsoft.com/office/powerpoint/2010/main" val="197783286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EAD1B48-C743-1B8C-5F8B-717E002BD21D}"/>
              </a:ext>
            </a:extLst>
          </p:cNvPr>
          <p:cNvPicPr>
            <a:picLocks noChangeAspect="1"/>
          </p:cNvPicPr>
          <p:nvPr/>
        </p:nvPicPr>
        <p:blipFill rotWithShape="1">
          <a:blip r:embed="rId2"/>
          <a:srcRect b="24073"/>
          <a:stretch/>
        </p:blipFill>
        <p:spPr>
          <a:xfrm>
            <a:off x="0" y="0"/>
            <a:ext cx="9144000" cy="2651125"/>
          </a:xfrm>
          <a:prstGeom prst="rect">
            <a:avLst/>
          </a:prstGeom>
        </p:spPr>
      </p:pic>
      <p:sp>
        <p:nvSpPr>
          <p:cNvPr id="2" name="Title 1">
            <a:extLst>
              <a:ext uri="{FF2B5EF4-FFF2-40B4-BE49-F238E27FC236}">
                <a16:creationId xmlns:a16="http://schemas.microsoft.com/office/drawing/2014/main" id="{AD6CEAF4-FD57-D21D-1958-1939B3911FCF}"/>
              </a:ext>
            </a:extLst>
          </p:cNvPr>
          <p:cNvSpPr>
            <a:spLocks noGrp="1"/>
          </p:cNvSpPr>
          <p:nvPr>
            <p:ph type="title"/>
          </p:nvPr>
        </p:nvSpPr>
        <p:spPr>
          <a:xfrm>
            <a:off x="431400" y="2803525"/>
            <a:ext cx="8229749" cy="546303"/>
          </a:xfrm>
        </p:spPr>
        <p:txBody>
          <a:bodyPr/>
          <a:lstStyle/>
          <a:p>
            <a:r>
              <a:rPr lang="en-GB" dirty="0"/>
              <a:t>UK Data Service</a:t>
            </a:r>
          </a:p>
        </p:txBody>
      </p:sp>
      <p:sp>
        <p:nvSpPr>
          <p:cNvPr id="3" name="Text Placeholder 2">
            <a:extLst>
              <a:ext uri="{FF2B5EF4-FFF2-40B4-BE49-F238E27FC236}">
                <a16:creationId xmlns:a16="http://schemas.microsoft.com/office/drawing/2014/main" id="{BFF2099D-F7CA-81A7-BA72-871421E32EF4}"/>
              </a:ext>
            </a:extLst>
          </p:cNvPr>
          <p:cNvSpPr>
            <a:spLocks noGrp="1"/>
          </p:cNvSpPr>
          <p:nvPr>
            <p:ph type="body" idx="1"/>
          </p:nvPr>
        </p:nvSpPr>
        <p:spPr>
          <a:xfrm>
            <a:off x="457200" y="3499338"/>
            <a:ext cx="8229600" cy="1231106"/>
          </a:xfrm>
          <a:solidFill>
            <a:schemeClr val="bg1"/>
          </a:solidFill>
        </p:spPr>
        <p:txBody>
          <a:bodyPr/>
          <a:lstStyle/>
          <a:p>
            <a:pPr marL="342900" indent="-342900">
              <a:buFont typeface="Arial" panose="020B0604020202020204" pitchFamily="34" charset="0"/>
              <a:buChar char="•"/>
            </a:pPr>
            <a:r>
              <a:rPr lang="en-GB" sz="2000" dirty="0"/>
              <a:t>UK’s national repository of economic, social and population data</a:t>
            </a:r>
          </a:p>
          <a:p>
            <a:pPr marL="342900" indent="-342900">
              <a:buFont typeface="Arial" panose="020B0604020202020204" pitchFamily="34" charset="0"/>
              <a:buChar char="•"/>
            </a:pPr>
            <a:r>
              <a:rPr lang="en-GB" sz="2000" dirty="0"/>
              <a:t>Includes macro and micro data from ONS, IMF, OECD and World Bank</a:t>
            </a:r>
          </a:p>
          <a:p>
            <a:pPr marL="342900" indent="-342900">
              <a:buFont typeface="Arial" panose="020B0604020202020204" pitchFamily="34" charset="0"/>
              <a:buChar char="•"/>
            </a:pPr>
            <a:r>
              <a:rPr lang="en-GB" sz="2000" b="1" dirty="0">
                <a:solidFill>
                  <a:srgbClr val="511B6C"/>
                </a:solidFill>
              </a:rPr>
              <a:t>Access: </a:t>
            </a:r>
            <a:r>
              <a:rPr lang="en-GB" sz="2000" dirty="0"/>
              <a:t>register with @warwick.ac.uk email &amp; login to download data</a:t>
            </a:r>
          </a:p>
          <a:p>
            <a:pPr marL="342900" indent="-342900">
              <a:buFont typeface="Arial" panose="020B0604020202020204" pitchFamily="34" charset="0"/>
              <a:buChar char="•"/>
            </a:pPr>
            <a:r>
              <a:rPr lang="en-GB" sz="2000" dirty="0"/>
              <a:t>Also offers an excellent range of training courses and webinars</a:t>
            </a:r>
          </a:p>
        </p:txBody>
      </p:sp>
    </p:spTree>
    <p:extLst>
      <p:ext uri="{BB962C8B-B14F-4D97-AF65-F5344CB8AC3E}">
        <p14:creationId xmlns:p14="http://schemas.microsoft.com/office/powerpoint/2010/main" val="72753833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4F58D1-8EB5-8639-083B-415BA031CAC7}"/>
              </a:ext>
            </a:extLst>
          </p:cNvPr>
          <p:cNvSpPr>
            <a:spLocks noGrp="1"/>
          </p:cNvSpPr>
          <p:nvPr>
            <p:ph type="title"/>
          </p:nvPr>
        </p:nvSpPr>
        <p:spPr>
          <a:xfrm>
            <a:off x="457125" y="528646"/>
            <a:ext cx="8229749" cy="546303"/>
          </a:xfrm>
        </p:spPr>
        <p:txBody>
          <a:bodyPr/>
          <a:lstStyle/>
          <a:p>
            <a:r>
              <a:rPr lang="en-GB" dirty="0"/>
              <a:t>Company, industry &amp; financial data</a:t>
            </a:r>
          </a:p>
        </p:txBody>
      </p:sp>
      <p:sp>
        <p:nvSpPr>
          <p:cNvPr id="3" name="Text Placeholder 2">
            <a:extLst>
              <a:ext uri="{FF2B5EF4-FFF2-40B4-BE49-F238E27FC236}">
                <a16:creationId xmlns:a16="http://schemas.microsoft.com/office/drawing/2014/main" id="{29713790-F8BB-0A49-0C8C-06633A3AA431}"/>
              </a:ext>
            </a:extLst>
          </p:cNvPr>
          <p:cNvSpPr>
            <a:spLocks noGrp="1"/>
          </p:cNvSpPr>
          <p:nvPr>
            <p:ph type="body" idx="1"/>
          </p:nvPr>
        </p:nvSpPr>
        <p:spPr>
          <a:xfrm>
            <a:off x="457274" y="1815094"/>
            <a:ext cx="8229600" cy="2769989"/>
          </a:xfrm>
        </p:spPr>
        <p:txBody>
          <a:bodyPr/>
          <a:lstStyle/>
          <a:p>
            <a:pPr marL="342900" indent="-342900">
              <a:buFont typeface="Arial" panose="020B0604020202020204" pitchFamily="34" charset="0"/>
              <a:buChar char="•"/>
            </a:pPr>
            <a:r>
              <a:rPr lang="en-GB" sz="2000" dirty="0"/>
              <a:t>The library has many company, industry and financial databases:</a:t>
            </a:r>
          </a:p>
          <a:p>
            <a:pPr marL="800100" lvl="1" indent="-342900">
              <a:buFont typeface="Arial" panose="020B0604020202020204" pitchFamily="34" charset="0"/>
              <a:buChar char="•"/>
            </a:pPr>
            <a:r>
              <a:rPr lang="en-GB" sz="2000" b="1" dirty="0">
                <a:solidFill>
                  <a:srgbClr val="511B6C"/>
                </a:solidFill>
              </a:rPr>
              <a:t>Fame: </a:t>
            </a:r>
            <a:r>
              <a:rPr lang="en-GB" sz="2000" dirty="0">
                <a:solidFill>
                  <a:schemeClr val="tx1"/>
                </a:solidFill>
              </a:rPr>
              <a:t>company information for the UK Ireland</a:t>
            </a:r>
          </a:p>
          <a:p>
            <a:pPr marL="800100" lvl="1" indent="-342900">
              <a:buFont typeface="Arial" panose="020B0604020202020204" pitchFamily="34" charset="0"/>
              <a:buChar char="•"/>
            </a:pPr>
            <a:r>
              <a:rPr lang="en-GB" sz="2000" b="1" dirty="0">
                <a:solidFill>
                  <a:srgbClr val="511B6C"/>
                </a:solidFill>
              </a:rPr>
              <a:t>Orbis &amp; Orbis Bank Focus: </a:t>
            </a:r>
            <a:r>
              <a:rPr lang="en-GB" sz="2000" dirty="0">
                <a:solidFill>
                  <a:schemeClr val="tx1"/>
                </a:solidFill>
              </a:rPr>
              <a:t>global company and banking information</a:t>
            </a:r>
          </a:p>
          <a:p>
            <a:pPr marL="800100" lvl="1" indent="-342900">
              <a:buFont typeface="Arial" panose="020B0604020202020204" pitchFamily="34" charset="0"/>
              <a:buChar char="•"/>
            </a:pPr>
            <a:r>
              <a:rPr lang="en-GB" sz="2000" b="1" dirty="0">
                <a:solidFill>
                  <a:srgbClr val="511B6C"/>
                </a:solidFill>
              </a:rPr>
              <a:t>Capital IQ: </a:t>
            </a:r>
            <a:r>
              <a:rPr lang="en-GB" sz="2000" dirty="0">
                <a:solidFill>
                  <a:schemeClr val="tx1"/>
                </a:solidFill>
              </a:rPr>
              <a:t>global company and financial markets information</a:t>
            </a:r>
          </a:p>
          <a:p>
            <a:pPr marL="800100" lvl="1" indent="-342900">
              <a:buFont typeface="Arial" panose="020B0604020202020204" pitchFamily="34" charset="0"/>
              <a:buChar char="•"/>
            </a:pPr>
            <a:r>
              <a:rPr lang="en-GB" sz="2000" b="1" dirty="0">
                <a:solidFill>
                  <a:srgbClr val="511B6C"/>
                </a:solidFill>
              </a:rPr>
              <a:t>Refinitiv Eikon: </a:t>
            </a:r>
            <a:r>
              <a:rPr lang="en-GB" sz="2000" dirty="0">
                <a:solidFill>
                  <a:schemeClr val="tx1"/>
                </a:solidFill>
              </a:rPr>
              <a:t>global company and financial markets information</a:t>
            </a:r>
            <a:endParaRPr lang="en-GB" sz="2000" b="1" dirty="0">
              <a:solidFill>
                <a:srgbClr val="511B6C"/>
              </a:solidFill>
            </a:endParaRPr>
          </a:p>
          <a:p>
            <a:pPr marL="800100" lvl="1" indent="-342900">
              <a:buFont typeface="Arial" panose="020B0604020202020204" pitchFamily="34" charset="0"/>
              <a:buChar char="•"/>
            </a:pPr>
            <a:r>
              <a:rPr lang="en-GB" sz="2000" b="1" dirty="0">
                <a:solidFill>
                  <a:srgbClr val="511B6C"/>
                </a:solidFill>
              </a:rPr>
              <a:t>Gale Business Insights: </a:t>
            </a:r>
            <a:r>
              <a:rPr lang="en-GB" sz="2000" dirty="0">
                <a:solidFill>
                  <a:schemeClr val="tx1"/>
                </a:solidFill>
              </a:rPr>
              <a:t>global company and industry information</a:t>
            </a:r>
          </a:p>
          <a:p>
            <a:pPr marL="800100" lvl="1" indent="-342900">
              <a:buFont typeface="Arial" panose="020B0604020202020204" pitchFamily="34" charset="0"/>
              <a:buChar char="•"/>
            </a:pPr>
            <a:r>
              <a:rPr lang="en-GB" sz="2000" b="1" dirty="0">
                <a:solidFill>
                  <a:srgbClr val="511B6C"/>
                </a:solidFill>
              </a:rPr>
              <a:t>IBIS World: </a:t>
            </a:r>
            <a:r>
              <a:rPr lang="en-GB" sz="2000" dirty="0">
                <a:solidFill>
                  <a:schemeClr val="tx1"/>
                </a:solidFill>
              </a:rPr>
              <a:t>industry, market research and risk ratings reports</a:t>
            </a:r>
          </a:p>
          <a:p>
            <a:pPr marL="800100" lvl="1" indent="-342900">
              <a:buFont typeface="Arial" panose="020B0604020202020204" pitchFamily="34" charset="0"/>
              <a:buChar char="•"/>
            </a:pPr>
            <a:r>
              <a:rPr lang="en-GB" sz="2000" b="1" dirty="0">
                <a:solidFill>
                  <a:srgbClr val="511B6C"/>
                </a:solidFill>
              </a:rPr>
              <a:t>Global Financial Data: </a:t>
            </a:r>
            <a:r>
              <a:rPr lang="en-GB" sz="2000" dirty="0">
                <a:solidFill>
                  <a:schemeClr val="tx1"/>
                </a:solidFill>
              </a:rPr>
              <a:t>global economic and financial time-series data</a:t>
            </a:r>
          </a:p>
          <a:p>
            <a:endParaRPr lang="en-GB" sz="2000" dirty="0"/>
          </a:p>
        </p:txBody>
      </p:sp>
      <p:sp>
        <p:nvSpPr>
          <p:cNvPr id="5" name="TextBox 4">
            <a:extLst>
              <a:ext uri="{FF2B5EF4-FFF2-40B4-BE49-F238E27FC236}">
                <a16:creationId xmlns:a16="http://schemas.microsoft.com/office/drawing/2014/main" id="{B026B37D-B4A1-8EBD-6EB1-7EDC29949BBC}"/>
              </a:ext>
            </a:extLst>
          </p:cNvPr>
          <p:cNvSpPr txBox="1"/>
          <p:nvPr/>
        </p:nvSpPr>
        <p:spPr>
          <a:xfrm>
            <a:off x="427816" y="1213334"/>
            <a:ext cx="8229599" cy="461665"/>
          </a:xfrm>
          <a:prstGeom prst="rect">
            <a:avLst/>
          </a:prstGeom>
          <a:noFill/>
        </p:spPr>
        <p:txBody>
          <a:bodyPr wrap="square">
            <a:spAutoFit/>
          </a:bodyPr>
          <a:lstStyle/>
          <a:p>
            <a:r>
              <a:rPr lang="en-GB" sz="2400" dirty="0">
                <a:solidFill>
                  <a:srgbClr val="511B6C"/>
                </a:solidFill>
                <a:hlinkClick r:id="rId2">
                  <a:extLst>
                    <a:ext uri="{A12FA001-AC4F-418D-AE19-62706E023703}">
                      <ahyp:hlinkClr xmlns:ahyp="http://schemas.microsoft.com/office/drawing/2018/hyperlinkcolor" val="tx"/>
                    </a:ext>
                  </a:extLst>
                </a:hlinkClick>
              </a:rPr>
              <a:t>warwick.libguides.com/economics/data</a:t>
            </a:r>
            <a:r>
              <a:rPr lang="en-GB" sz="2400" dirty="0">
                <a:solidFill>
                  <a:srgbClr val="511B6C"/>
                </a:solidFill>
              </a:rPr>
              <a:t> </a:t>
            </a:r>
          </a:p>
        </p:txBody>
      </p:sp>
    </p:spTree>
    <p:extLst>
      <p:ext uri="{BB962C8B-B14F-4D97-AF65-F5344CB8AC3E}">
        <p14:creationId xmlns:p14="http://schemas.microsoft.com/office/powerpoint/2010/main" val="71743303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D6CEAF4-FD57-D21D-1958-1939B3911FCF}"/>
              </a:ext>
            </a:extLst>
          </p:cNvPr>
          <p:cNvSpPr>
            <a:spLocks noGrp="1"/>
          </p:cNvSpPr>
          <p:nvPr>
            <p:ph type="title"/>
          </p:nvPr>
        </p:nvSpPr>
        <p:spPr>
          <a:xfrm>
            <a:off x="431400" y="2803525"/>
            <a:ext cx="8229749" cy="546303"/>
          </a:xfrm>
        </p:spPr>
        <p:txBody>
          <a:bodyPr/>
          <a:lstStyle/>
          <a:p>
            <a:r>
              <a:rPr lang="en-GB" dirty="0"/>
              <a:t>Refinitiv Eikon</a:t>
            </a:r>
          </a:p>
        </p:txBody>
      </p:sp>
      <p:sp>
        <p:nvSpPr>
          <p:cNvPr id="3" name="Text Placeholder 2">
            <a:extLst>
              <a:ext uri="{FF2B5EF4-FFF2-40B4-BE49-F238E27FC236}">
                <a16:creationId xmlns:a16="http://schemas.microsoft.com/office/drawing/2014/main" id="{BFF2099D-F7CA-81A7-BA72-871421E32EF4}"/>
              </a:ext>
            </a:extLst>
          </p:cNvPr>
          <p:cNvSpPr>
            <a:spLocks noGrp="1"/>
          </p:cNvSpPr>
          <p:nvPr>
            <p:ph type="body" idx="1"/>
          </p:nvPr>
        </p:nvSpPr>
        <p:spPr>
          <a:xfrm>
            <a:off x="457200" y="3499338"/>
            <a:ext cx="8229600" cy="1538883"/>
          </a:xfrm>
          <a:solidFill>
            <a:schemeClr val="bg1"/>
          </a:solidFill>
        </p:spPr>
        <p:txBody>
          <a:bodyPr/>
          <a:lstStyle/>
          <a:p>
            <a:pPr marL="342900" indent="-342900">
              <a:buFont typeface="Arial" panose="020B0604020202020204" pitchFamily="34" charset="0"/>
              <a:buChar char="•"/>
            </a:pPr>
            <a:r>
              <a:rPr lang="en-GB" sz="2000" dirty="0"/>
              <a:t>Key international company, industry and financial database</a:t>
            </a:r>
          </a:p>
          <a:p>
            <a:pPr marL="800100" lvl="1" indent="-342900">
              <a:buFont typeface="Arial" panose="020B0604020202020204" pitchFamily="34" charset="0"/>
              <a:buChar char="•"/>
            </a:pPr>
            <a:r>
              <a:rPr lang="en-GB" sz="2000" dirty="0"/>
              <a:t>includes Environment, Social and Governance (ESG) data</a:t>
            </a:r>
          </a:p>
          <a:p>
            <a:pPr marL="342900" indent="-342900">
              <a:buFont typeface="Arial" panose="020B0604020202020204" pitchFamily="34" charset="0"/>
              <a:buChar char="•"/>
            </a:pPr>
            <a:r>
              <a:rPr lang="en-GB" sz="2000" dirty="0"/>
              <a:t>Only available in the library. Book Refinitiv Eikon terminal online!</a:t>
            </a:r>
          </a:p>
          <a:p>
            <a:pPr marL="342900" indent="-342900">
              <a:buFont typeface="Arial" panose="020B0604020202020204" pitchFamily="34" charset="0"/>
              <a:buChar char="•"/>
            </a:pPr>
            <a:r>
              <a:rPr lang="en-GB" sz="2000" dirty="0"/>
              <a:t>Eikon training and certification available via Refinitiv Learning Centre</a:t>
            </a:r>
          </a:p>
          <a:p>
            <a:pPr marL="342900" indent="-342900">
              <a:buFont typeface="Arial" panose="020B0604020202020204" pitchFamily="34" charset="0"/>
              <a:buChar char="•"/>
            </a:pPr>
            <a:endParaRPr lang="en-GB" sz="2000" dirty="0"/>
          </a:p>
        </p:txBody>
      </p:sp>
      <p:pic>
        <p:nvPicPr>
          <p:cNvPr id="5" name="Picture 4">
            <a:extLst>
              <a:ext uri="{FF2B5EF4-FFF2-40B4-BE49-F238E27FC236}">
                <a16:creationId xmlns:a16="http://schemas.microsoft.com/office/drawing/2014/main" id="{2877FD9D-2C53-975E-F4CF-BDFB4BB462A2}"/>
              </a:ext>
            </a:extLst>
          </p:cNvPr>
          <p:cNvPicPr>
            <a:picLocks noChangeAspect="1"/>
          </p:cNvPicPr>
          <p:nvPr/>
        </p:nvPicPr>
        <p:blipFill>
          <a:blip r:embed="rId2"/>
          <a:stretch>
            <a:fillRect/>
          </a:stretch>
        </p:blipFill>
        <p:spPr>
          <a:xfrm>
            <a:off x="0" y="0"/>
            <a:ext cx="9144000" cy="2784348"/>
          </a:xfrm>
          <a:prstGeom prst="rect">
            <a:avLst/>
          </a:prstGeom>
        </p:spPr>
      </p:pic>
    </p:spTree>
    <p:extLst>
      <p:ext uri="{BB962C8B-B14F-4D97-AF65-F5344CB8AC3E}">
        <p14:creationId xmlns:p14="http://schemas.microsoft.com/office/powerpoint/2010/main" val="86074380"/>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7B5E6CB8-CFDE-421D-7C48-BE4AA05BFE52}"/>
              </a:ext>
            </a:extLst>
          </p:cNvPr>
          <p:cNvPicPr>
            <a:picLocks noChangeAspect="1"/>
          </p:cNvPicPr>
          <p:nvPr/>
        </p:nvPicPr>
        <p:blipFill rotWithShape="1">
          <a:blip r:embed="rId2"/>
          <a:srcRect t="14324" b="48070"/>
          <a:stretch/>
        </p:blipFill>
        <p:spPr>
          <a:xfrm>
            <a:off x="4583" y="0"/>
            <a:ext cx="9139417" cy="1933312"/>
          </a:xfrm>
          <a:prstGeom prst="rect">
            <a:avLst/>
          </a:prstGeom>
        </p:spPr>
      </p:pic>
      <p:sp>
        <p:nvSpPr>
          <p:cNvPr id="12" name="object 2">
            <a:extLst>
              <a:ext uri="{FF2B5EF4-FFF2-40B4-BE49-F238E27FC236}">
                <a16:creationId xmlns:a16="http://schemas.microsoft.com/office/drawing/2014/main" id="{2F68C0B8-46CF-8FEC-19B9-7645777FD08D}"/>
              </a:ext>
            </a:extLst>
          </p:cNvPr>
          <p:cNvSpPr/>
          <p:nvPr/>
        </p:nvSpPr>
        <p:spPr>
          <a:xfrm>
            <a:off x="4800603" y="-200289"/>
            <a:ext cx="4457153" cy="1677952"/>
          </a:xfrm>
          <a:custGeom>
            <a:avLst/>
            <a:gdLst/>
            <a:ahLst/>
            <a:cxnLst/>
            <a:rect l="l" t="t" r="r" b="b"/>
            <a:pathLst>
              <a:path w="5643880" h="2124710">
                <a:moveTo>
                  <a:pt x="5643384" y="0"/>
                </a:moveTo>
                <a:lnTo>
                  <a:pt x="0" y="0"/>
                </a:lnTo>
                <a:lnTo>
                  <a:pt x="4831943" y="2124151"/>
                </a:lnTo>
                <a:lnTo>
                  <a:pt x="5643384" y="1113167"/>
                </a:lnTo>
                <a:lnTo>
                  <a:pt x="5643384" y="0"/>
                </a:lnTo>
                <a:close/>
              </a:path>
            </a:pathLst>
          </a:custGeom>
          <a:solidFill>
            <a:srgbClr val="511B6C"/>
          </a:solidFill>
        </p:spPr>
        <p:txBody>
          <a:bodyPr wrap="square" lIns="0" tIns="0" rIns="0" bIns="0" rtlCol="0"/>
          <a:lstStyle/>
          <a:p>
            <a:endParaRPr>
              <a:solidFill>
                <a:srgbClr val="511B6C"/>
              </a:solidFill>
            </a:endParaRPr>
          </a:p>
        </p:txBody>
      </p:sp>
      <p:pic>
        <p:nvPicPr>
          <p:cNvPr id="13" name="Picture 12" descr="A black and white logo&#10;&#10;Description automatically generated">
            <a:extLst>
              <a:ext uri="{FF2B5EF4-FFF2-40B4-BE49-F238E27FC236}">
                <a16:creationId xmlns:a16="http://schemas.microsoft.com/office/drawing/2014/main" id="{4F54443E-57A0-7760-315B-BE6F92011CE4}"/>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b="27778"/>
          <a:stretch/>
        </p:blipFill>
        <p:spPr>
          <a:xfrm>
            <a:off x="7768133" y="212725"/>
            <a:ext cx="1083196" cy="782308"/>
          </a:xfrm>
          <a:prstGeom prst="rect">
            <a:avLst/>
          </a:prstGeom>
        </p:spPr>
      </p:pic>
      <p:sp>
        <p:nvSpPr>
          <p:cNvPr id="2" name="Content Placeholder 5">
            <a:extLst>
              <a:ext uri="{FF2B5EF4-FFF2-40B4-BE49-F238E27FC236}">
                <a16:creationId xmlns:a16="http://schemas.microsoft.com/office/drawing/2014/main" id="{CCAD01A7-AB39-0BB4-9D94-DF0DC0EEEBCD}"/>
              </a:ext>
            </a:extLst>
          </p:cNvPr>
          <p:cNvSpPr>
            <a:spLocks noGrp="1"/>
          </p:cNvSpPr>
          <p:nvPr/>
        </p:nvSpPr>
        <p:spPr>
          <a:xfrm>
            <a:off x="558311" y="2193925"/>
            <a:ext cx="8027377" cy="1828800"/>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20000"/>
              </a:lnSpc>
              <a:buNone/>
            </a:pPr>
            <a:r>
              <a:rPr lang="en-GB" b="1" dirty="0">
                <a:solidFill>
                  <a:srgbClr val="511B6C"/>
                </a:solidFill>
              </a:rPr>
              <a:t>Get Started: </a:t>
            </a:r>
            <a:r>
              <a:rPr lang="en-GB" dirty="0"/>
              <a:t>library welcome information &amp; events</a:t>
            </a:r>
          </a:p>
          <a:p>
            <a:pPr>
              <a:lnSpc>
                <a:spcPct val="120000"/>
              </a:lnSpc>
            </a:pPr>
            <a:r>
              <a:rPr lang="en-GB" sz="2000" dirty="0"/>
              <a:t>Essential information, library tours, video guides &amp; FAQs</a:t>
            </a:r>
          </a:p>
          <a:p>
            <a:pPr>
              <a:lnSpc>
                <a:spcPct val="120000"/>
              </a:lnSpc>
            </a:pPr>
            <a:r>
              <a:rPr lang="en-GB" sz="2000" dirty="0">
                <a:solidFill>
                  <a:srgbClr val="511B6C"/>
                </a:solidFill>
                <a:hlinkClick r:id="rId4">
                  <a:extLst>
                    <a:ext uri="{A12FA001-AC4F-418D-AE19-62706E023703}">
                      <ahyp:hlinkClr xmlns:ahyp="http://schemas.microsoft.com/office/drawing/2018/hyperlinkcolor" val="tx"/>
                    </a:ext>
                  </a:extLst>
                </a:hlinkClick>
              </a:rPr>
              <a:t>warwick.ac.uk/services/library/using/help/new-users</a:t>
            </a:r>
            <a:r>
              <a:rPr lang="en-GB" sz="2000" dirty="0">
                <a:solidFill>
                  <a:srgbClr val="511B6C"/>
                </a:solidFill>
              </a:rPr>
              <a:t> </a:t>
            </a:r>
          </a:p>
          <a:p>
            <a:pPr>
              <a:lnSpc>
                <a:spcPct val="120000"/>
              </a:lnSpc>
            </a:pPr>
            <a:endParaRPr lang="en-GB" sz="2000" dirty="0"/>
          </a:p>
          <a:p>
            <a:pPr marL="0" indent="0">
              <a:buNone/>
            </a:pPr>
            <a:endParaRPr lang="en-GB" sz="2000" dirty="0"/>
          </a:p>
          <a:p>
            <a:pPr marL="0" indent="0">
              <a:buNone/>
            </a:pPr>
            <a:endParaRPr lang="en-GB" dirty="0"/>
          </a:p>
        </p:txBody>
      </p:sp>
      <p:pic>
        <p:nvPicPr>
          <p:cNvPr id="10" name="Picture 9">
            <a:extLst>
              <a:ext uri="{FF2B5EF4-FFF2-40B4-BE49-F238E27FC236}">
                <a16:creationId xmlns:a16="http://schemas.microsoft.com/office/drawing/2014/main" id="{861C57AD-6164-7AD3-0EE4-CBE1F13757AC}"/>
              </a:ext>
            </a:extLst>
          </p:cNvPr>
          <p:cNvPicPr>
            <a:picLocks noChangeAspect="1"/>
          </p:cNvPicPr>
          <p:nvPr/>
        </p:nvPicPr>
        <p:blipFill>
          <a:blip r:embed="rId5"/>
          <a:stretch>
            <a:fillRect/>
          </a:stretch>
        </p:blipFill>
        <p:spPr>
          <a:xfrm>
            <a:off x="6929933" y="2955925"/>
            <a:ext cx="1676400" cy="1676400"/>
          </a:xfrm>
          <a:prstGeom prst="rect">
            <a:avLst/>
          </a:prstGeom>
        </p:spPr>
      </p:pic>
    </p:spTree>
    <p:extLst>
      <p:ext uri="{BB962C8B-B14F-4D97-AF65-F5344CB8AC3E}">
        <p14:creationId xmlns:p14="http://schemas.microsoft.com/office/powerpoint/2010/main" val="413986464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D5BC98-BD5F-35B7-DE04-64989350D0BB}"/>
              </a:ext>
            </a:extLst>
          </p:cNvPr>
          <p:cNvSpPr>
            <a:spLocks noGrp="1"/>
          </p:cNvSpPr>
          <p:nvPr>
            <p:ph type="title"/>
          </p:nvPr>
        </p:nvSpPr>
        <p:spPr>
          <a:xfrm>
            <a:off x="457125" y="528646"/>
            <a:ext cx="8229749" cy="546303"/>
          </a:xfrm>
        </p:spPr>
        <p:txBody>
          <a:bodyPr/>
          <a:lstStyle/>
          <a:p>
            <a:r>
              <a:rPr lang="en-GB" dirty="0"/>
              <a:t>The Library</a:t>
            </a:r>
          </a:p>
        </p:txBody>
      </p:sp>
      <p:sp>
        <p:nvSpPr>
          <p:cNvPr id="3" name="Text Placeholder 2">
            <a:extLst>
              <a:ext uri="{FF2B5EF4-FFF2-40B4-BE49-F238E27FC236}">
                <a16:creationId xmlns:a16="http://schemas.microsoft.com/office/drawing/2014/main" id="{075C999C-3624-9DDC-1F5A-AC26C20B7800}"/>
              </a:ext>
            </a:extLst>
          </p:cNvPr>
          <p:cNvSpPr>
            <a:spLocks noGrp="1"/>
          </p:cNvSpPr>
          <p:nvPr>
            <p:ph type="body" idx="1"/>
          </p:nvPr>
        </p:nvSpPr>
        <p:spPr>
          <a:xfrm>
            <a:off x="457198" y="1359207"/>
            <a:ext cx="5181602" cy="3293209"/>
          </a:xfrm>
        </p:spPr>
        <p:txBody>
          <a:bodyPr/>
          <a:lstStyle/>
          <a:p>
            <a:r>
              <a:rPr lang="en-GB" sz="3200" b="1" dirty="0">
                <a:solidFill>
                  <a:srgbClr val="511B6C"/>
                </a:solidFill>
              </a:rPr>
              <a:t>Places</a:t>
            </a:r>
          </a:p>
          <a:p>
            <a:r>
              <a:rPr lang="en-GB" sz="2000" dirty="0"/>
              <a:t>Study | Collaborate |Relaxation | Computers</a:t>
            </a:r>
          </a:p>
          <a:p>
            <a:endParaRPr lang="en-GB" sz="2000" dirty="0"/>
          </a:p>
          <a:p>
            <a:r>
              <a:rPr lang="en-GB" sz="3200" b="1" dirty="0">
                <a:solidFill>
                  <a:srgbClr val="511B6C"/>
                </a:solidFill>
              </a:rPr>
              <a:t>People</a:t>
            </a:r>
          </a:p>
          <a:p>
            <a:r>
              <a:rPr lang="en-GB" sz="2000" dirty="0"/>
              <a:t>Librarians | IT Helpdesk | Students | Community</a:t>
            </a:r>
          </a:p>
          <a:p>
            <a:endParaRPr lang="en-GB" sz="2000" dirty="0"/>
          </a:p>
          <a:p>
            <a:r>
              <a:rPr lang="en-GB" sz="3200" b="1" dirty="0">
                <a:solidFill>
                  <a:srgbClr val="511B6C"/>
                </a:solidFill>
              </a:rPr>
              <a:t>Information</a:t>
            </a:r>
          </a:p>
          <a:p>
            <a:r>
              <a:rPr lang="en-GB" sz="2000" dirty="0"/>
              <a:t>Books | Journals | News | Theses | Databases …</a:t>
            </a:r>
          </a:p>
          <a:p>
            <a:endParaRPr lang="en-GB" dirty="0"/>
          </a:p>
        </p:txBody>
      </p:sp>
      <p:pic>
        <p:nvPicPr>
          <p:cNvPr id="4" name="Picture 3">
            <a:extLst>
              <a:ext uri="{FF2B5EF4-FFF2-40B4-BE49-F238E27FC236}">
                <a16:creationId xmlns:a16="http://schemas.microsoft.com/office/drawing/2014/main" id="{D42CD5AC-6DB2-E25B-DA35-EF839C82AFE5}"/>
              </a:ext>
            </a:extLst>
          </p:cNvPr>
          <p:cNvPicPr>
            <a:picLocks noChangeAspect="1"/>
          </p:cNvPicPr>
          <p:nvPr/>
        </p:nvPicPr>
        <p:blipFill>
          <a:blip r:embed="rId2"/>
          <a:stretch>
            <a:fillRect/>
          </a:stretch>
        </p:blipFill>
        <p:spPr>
          <a:xfrm>
            <a:off x="6629400" y="2422525"/>
            <a:ext cx="1914946" cy="1914946"/>
          </a:xfrm>
          <a:prstGeom prst="rect">
            <a:avLst/>
          </a:prstGeom>
        </p:spPr>
      </p:pic>
      <p:pic>
        <p:nvPicPr>
          <p:cNvPr id="6" name="Picture 5" descr="A black desk with yellow writing on it&#10;&#10;Description automatically generated">
            <a:extLst>
              <a:ext uri="{FF2B5EF4-FFF2-40B4-BE49-F238E27FC236}">
                <a16:creationId xmlns:a16="http://schemas.microsoft.com/office/drawing/2014/main" id="{A6D83858-034D-8DC5-0FBC-D550C839933F}"/>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334000" y="1359207"/>
            <a:ext cx="1540216" cy="1540216"/>
          </a:xfrm>
          <a:prstGeom prst="ellipse">
            <a:avLst/>
          </a:prstGeom>
        </p:spPr>
      </p:pic>
      <p:pic>
        <p:nvPicPr>
          <p:cNvPr id="5" name="Picture 4">
            <a:extLst>
              <a:ext uri="{FF2B5EF4-FFF2-40B4-BE49-F238E27FC236}">
                <a16:creationId xmlns:a16="http://schemas.microsoft.com/office/drawing/2014/main" id="{A0D7317C-D39B-2121-1023-2A88C82A3347}"/>
              </a:ext>
            </a:extLst>
          </p:cNvPr>
          <p:cNvPicPr>
            <a:picLocks noChangeAspect="1"/>
          </p:cNvPicPr>
          <p:nvPr/>
        </p:nvPicPr>
        <p:blipFill>
          <a:blip r:embed="rId4"/>
          <a:stretch>
            <a:fillRect/>
          </a:stretch>
        </p:blipFill>
        <p:spPr>
          <a:xfrm>
            <a:off x="6781800" y="75349"/>
            <a:ext cx="2205262" cy="2210654"/>
          </a:xfrm>
          <a:prstGeom prst="rect">
            <a:avLst/>
          </a:prstGeom>
        </p:spPr>
      </p:pic>
    </p:spTree>
    <p:extLst>
      <p:ext uri="{BB962C8B-B14F-4D97-AF65-F5344CB8AC3E}">
        <p14:creationId xmlns:p14="http://schemas.microsoft.com/office/powerpoint/2010/main" val="277026515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224FE4-2566-7267-4050-88A930D51DE1}"/>
              </a:ext>
            </a:extLst>
          </p:cNvPr>
          <p:cNvSpPr>
            <a:spLocks noGrp="1"/>
          </p:cNvSpPr>
          <p:nvPr>
            <p:ph type="title"/>
          </p:nvPr>
        </p:nvSpPr>
        <p:spPr>
          <a:xfrm>
            <a:off x="457125" y="528646"/>
            <a:ext cx="8229749" cy="546303"/>
          </a:xfrm>
        </p:spPr>
        <p:txBody>
          <a:bodyPr/>
          <a:lstStyle/>
          <a:p>
            <a:r>
              <a:rPr lang="en-GB" dirty="0"/>
              <a:t>Library floor plan</a:t>
            </a:r>
          </a:p>
        </p:txBody>
      </p:sp>
      <p:sp>
        <p:nvSpPr>
          <p:cNvPr id="3" name="Text Placeholder 2">
            <a:extLst>
              <a:ext uri="{FF2B5EF4-FFF2-40B4-BE49-F238E27FC236}">
                <a16:creationId xmlns:a16="http://schemas.microsoft.com/office/drawing/2014/main" id="{66115F92-6AC9-7FB2-3ADE-2839EEE6F1B1}"/>
              </a:ext>
            </a:extLst>
          </p:cNvPr>
          <p:cNvSpPr>
            <a:spLocks noGrp="1"/>
          </p:cNvSpPr>
          <p:nvPr>
            <p:ph type="body" idx="1"/>
          </p:nvPr>
        </p:nvSpPr>
        <p:spPr>
          <a:xfrm>
            <a:off x="533400" y="1074949"/>
            <a:ext cx="8229600" cy="3323987"/>
          </a:xfrm>
        </p:spPr>
        <p:txBody>
          <a:bodyPr/>
          <a:lstStyle/>
          <a:p>
            <a:pPr>
              <a:lnSpc>
                <a:spcPct val="150000"/>
              </a:lnSpc>
            </a:pPr>
            <a:r>
              <a:rPr lang="en-GB" sz="2200" b="1" dirty="0">
                <a:solidFill>
                  <a:srgbClr val="511B6C"/>
                </a:solidFill>
              </a:rPr>
              <a:t>5: </a:t>
            </a:r>
            <a:r>
              <a:rPr lang="en-GB" sz="2200" dirty="0"/>
              <a:t>Social Science (H), Economics (HB-HJ), Politics (J)</a:t>
            </a:r>
          </a:p>
          <a:p>
            <a:pPr>
              <a:lnSpc>
                <a:spcPct val="150000"/>
              </a:lnSpc>
            </a:pPr>
            <a:r>
              <a:rPr lang="en-GB" sz="2200" b="1" dirty="0">
                <a:solidFill>
                  <a:srgbClr val="511B6C"/>
                </a:solidFill>
              </a:rPr>
              <a:t>4: </a:t>
            </a:r>
            <a:r>
              <a:rPr lang="en-GB" sz="2200" dirty="0"/>
              <a:t>Law (K) &amp; Official Publications</a:t>
            </a:r>
          </a:p>
          <a:p>
            <a:pPr>
              <a:lnSpc>
                <a:spcPct val="150000"/>
              </a:lnSpc>
            </a:pPr>
            <a:r>
              <a:rPr lang="en-GB" sz="2200" b="1" dirty="0">
                <a:solidFill>
                  <a:srgbClr val="511B6C"/>
                </a:solidFill>
              </a:rPr>
              <a:t>3: </a:t>
            </a:r>
            <a:r>
              <a:rPr lang="en-GB" sz="2200" dirty="0"/>
              <a:t>Psychology (BF)</a:t>
            </a:r>
          </a:p>
          <a:p>
            <a:pPr>
              <a:lnSpc>
                <a:spcPct val="150000"/>
              </a:lnSpc>
            </a:pPr>
            <a:r>
              <a:rPr lang="en-GB" sz="2200" b="1" dirty="0">
                <a:solidFill>
                  <a:srgbClr val="511B6C"/>
                </a:solidFill>
              </a:rPr>
              <a:t>2: </a:t>
            </a:r>
            <a:r>
              <a:rPr lang="en-GB" sz="2200" dirty="0"/>
              <a:t>Teaching rooms: Seminar, Training, Teaching grid, Co-creation</a:t>
            </a:r>
          </a:p>
          <a:p>
            <a:pPr>
              <a:lnSpc>
                <a:spcPct val="150000"/>
              </a:lnSpc>
            </a:pPr>
            <a:r>
              <a:rPr lang="en-GB" sz="2200" b="1" dirty="0">
                <a:solidFill>
                  <a:srgbClr val="511B6C"/>
                </a:solidFill>
              </a:rPr>
              <a:t>1: </a:t>
            </a:r>
            <a:r>
              <a:rPr lang="en-GB" sz="2200" dirty="0"/>
              <a:t>Welcome &amp; Helpdesk, Issue/Return, Breathing space, Coffee Bar</a:t>
            </a:r>
          </a:p>
          <a:p>
            <a:pPr>
              <a:lnSpc>
                <a:spcPct val="150000"/>
              </a:lnSpc>
            </a:pPr>
            <a:r>
              <a:rPr lang="en-GB" sz="2200" b="1" dirty="0">
                <a:solidFill>
                  <a:srgbClr val="511B6C"/>
                </a:solidFill>
              </a:rPr>
              <a:t>G: </a:t>
            </a:r>
            <a:r>
              <a:rPr lang="en-GB" sz="2200" dirty="0"/>
              <a:t>Library Café, The Eating Place, Toilets</a:t>
            </a:r>
          </a:p>
          <a:p>
            <a:endParaRPr lang="en-GB" dirty="0"/>
          </a:p>
        </p:txBody>
      </p:sp>
      <p:pic>
        <p:nvPicPr>
          <p:cNvPr id="4" name="Picture 3">
            <a:extLst>
              <a:ext uri="{FF2B5EF4-FFF2-40B4-BE49-F238E27FC236}">
                <a16:creationId xmlns:a16="http://schemas.microsoft.com/office/drawing/2014/main" id="{6855AB55-2F7A-7106-4A88-7643E94BDF5F}"/>
              </a:ext>
            </a:extLst>
          </p:cNvPr>
          <p:cNvPicPr>
            <a:picLocks noChangeAspect="1"/>
          </p:cNvPicPr>
          <p:nvPr/>
        </p:nvPicPr>
        <p:blipFill>
          <a:blip r:embed="rId2"/>
          <a:stretch>
            <a:fillRect/>
          </a:stretch>
        </p:blipFill>
        <p:spPr>
          <a:xfrm>
            <a:off x="7086600" y="-320675"/>
            <a:ext cx="2493625" cy="2489980"/>
          </a:xfrm>
          <a:prstGeom prst="rect">
            <a:avLst/>
          </a:prstGeom>
        </p:spPr>
      </p:pic>
    </p:spTree>
    <p:extLst>
      <p:ext uri="{BB962C8B-B14F-4D97-AF65-F5344CB8AC3E}">
        <p14:creationId xmlns:p14="http://schemas.microsoft.com/office/powerpoint/2010/main" val="374453155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994025-CC6F-605F-0374-9F1C71A1DEE0}"/>
              </a:ext>
            </a:extLst>
          </p:cNvPr>
          <p:cNvSpPr>
            <a:spLocks noGrp="1"/>
          </p:cNvSpPr>
          <p:nvPr>
            <p:ph type="title"/>
          </p:nvPr>
        </p:nvSpPr>
        <p:spPr>
          <a:xfrm>
            <a:off x="457125" y="528646"/>
            <a:ext cx="8229749" cy="546303"/>
          </a:xfrm>
        </p:spPr>
        <p:txBody>
          <a:bodyPr/>
          <a:lstStyle/>
          <a:p>
            <a:r>
              <a:rPr lang="en-GB" dirty="0"/>
              <a:t>5th floor - Economics</a:t>
            </a:r>
          </a:p>
        </p:txBody>
      </p:sp>
      <p:sp>
        <p:nvSpPr>
          <p:cNvPr id="3" name="Text Placeholder 2">
            <a:extLst>
              <a:ext uri="{FF2B5EF4-FFF2-40B4-BE49-F238E27FC236}">
                <a16:creationId xmlns:a16="http://schemas.microsoft.com/office/drawing/2014/main" id="{9C529A8C-D8BB-3C7E-2961-DE46B53749DE}"/>
              </a:ext>
            </a:extLst>
          </p:cNvPr>
          <p:cNvSpPr>
            <a:spLocks noGrp="1"/>
          </p:cNvSpPr>
          <p:nvPr>
            <p:ph type="body" idx="1"/>
          </p:nvPr>
        </p:nvSpPr>
        <p:spPr>
          <a:xfrm>
            <a:off x="457200" y="1184465"/>
            <a:ext cx="8229600" cy="3354765"/>
          </a:xfrm>
        </p:spPr>
        <p:txBody>
          <a:bodyPr/>
          <a:lstStyle/>
          <a:p>
            <a:pPr marL="285750" indent="-285750">
              <a:buFont typeface="Arial" panose="020B0604020202020204" pitchFamily="34" charset="0"/>
              <a:buChar char="•"/>
            </a:pPr>
            <a:r>
              <a:rPr lang="en-GB" sz="2000" dirty="0"/>
              <a:t>Social sciences collection of print books &amp; journals:</a:t>
            </a:r>
          </a:p>
          <a:p>
            <a:pPr marL="742950" lvl="1" indent="-285750">
              <a:buFont typeface="Arial" panose="020B0604020202020204" pitchFamily="34" charset="0"/>
              <a:buChar char="•"/>
            </a:pPr>
            <a:r>
              <a:rPr lang="en-GB" sz="2000" b="1" dirty="0">
                <a:solidFill>
                  <a:srgbClr val="511B6C"/>
                </a:solidFill>
              </a:rPr>
              <a:t>HA: </a:t>
            </a:r>
            <a:r>
              <a:rPr lang="en-GB" sz="2000" dirty="0"/>
              <a:t>Statistics</a:t>
            </a:r>
          </a:p>
          <a:p>
            <a:pPr marL="742950" lvl="1" indent="-285750">
              <a:buFont typeface="Arial" panose="020B0604020202020204" pitchFamily="34" charset="0"/>
              <a:buChar char="•"/>
            </a:pPr>
            <a:r>
              <a:rPr lang="en-GB" sz="2000" b="1" dirty="0">
                <a:solidFill>
                  <a:srgbClr val="511B6C"/>
                </a:solidFill>
              </a:rPr>
              <a:t>HB-HJ: </a:t>
            </a:r>
            <a:r>
              <a:rPr lang="en-GB" sz="2000" dirty="0"/>
              <a:t>Economics</a:t>
            </a:r>
          </a:p>
          <a:p>
            <a:pPr marL="742950" lvl="1" indent="-285750">
              <a:buFont typeface="Arial" panose="020B0604020202020204" pitchFamily="34" charset="0"/>
              <a:buChar char="•"/>
            </a:pPr>
            <a:r>
              <a:rPr lang="en-GB" sz="2000" b="1" dirty="0">
                <a:solidFill>
                  <a:srgbClr val="511B6C"/>
                </a:solidFill>
              </a:rPr>
              <a:t>HD-HF: </a:t>
            </a:r>
            <a:r>
              <a:rPr lang="en-GB" sz="2000" dirty="0"/>
              <a:t>Business &amp; Management</a:t>
            </a:r>
          </a:p>
          <a:p>
            <a:pPr marL="742950" lvl="1" indent="-285750">
              <a:buFont typeface="Arial" panose="020B0604020202020204" pitchFamily="34" charset="0"/>
              <a:buChar char="•"/>
            </a:pPr>
            <a:r>
              <a:rPr lang="en-GB" sz="2000" b="1" dirty="0">
                <a:solidFill>
                  <a:srgbClr val="511B6C"/>
                </a:solidFill>
              </a:rPr>
              <a:t>HG-HJ: </a:t>
            </a:r>
            <a:r>
              <a:rPr lang="en-GB" sz="2000" dirty="0"/>
              <a:t>Finance</a:t>
            </a:r>
          </a:p>
          <a:p>
            <a:pPr marL="742950" lvl="1" indent="-285750">
              <a:buFont typeface="Arial" panose="020B0604020202020204" pitchFamily="34" charset="0"/>
              <a:buChar char="•"/>
            </a:pPr>
            <a:r>
              <a:rPr lang="en-GB" sz="2000" b="1" dirty="0">
                <a:solidFill>
                  <a:srgbClr val="511B6C"/>
                </a:solidFill>
              </a:rPr>
              <a:t>HM-HV: </a:t>
            </a:r>
            <a:r>
              <a:rPr lang="en-GB" sz="2000" dirty="0"/>
              <a:t>Sociology &amp; Criminology</a:t>
            </a:r>
          </a:p>
          <a:p>
            <a:pPr marL="742950" lvl="1" indent="-285750">
              <a:buFont typeface="Arial" panose="020B0604020202020204" pitchFamily="34" charset="0"/>
              <a:buChar char="•"/>
            </a:pPr>
            <a:r>
              <a:rPr lang="en-GB" sz="2000" b="1" dirty="0">
                <a:solidFill>
                  <a:srgbClr val="511B6C"/>
                </a:solidFill>
              </a:rPr>
              <a:t>J: </a:t>
            </a:r>
            <a:r>
              <a:rPr lang="en-GB" sz="2000" dirty="0"/>
              <a:t>Politics &amp; International Relations</a:t>
            </a:r>
          </a:p>
          <a:p>
            <a:pPr marL="742950" lvl="1" indent="-285750">
              <a:buFont typeface="Arial" panose="020B0604020202020204" pitchFamily="34" charset="0"/>
              <a:buChar char="•"/>
            </a:pPr>
            <a:endParaRPr lang="en-GB" sz="2000" dirty="0"/>
          </a:p>
          <a:p>
            <a:pPr marL="285750" indent="-285750">
              <a:buFont typeface="Arial" panose="020B0604020202020204" pitchFamily="34" charset="0"/>
              <a:buChar char="•"/>
            </a:pPr>
            <a:r>
              <a:rPr lang="en-GB" sz="2000" b="1" dirty="0">
                <a:solidFill>
                  <a:srgbClr val="511B6C"/>
                </a:solidFill>
              </a:rPr>
              <a:t>Digital Library: </a:t>
            </a:r>
            <a:r>
              <a:rPr lang="en-GB" sz="2000" dirty="0" err="1"/>
              <a:t>ebooks</a:t>
            </a:r>
            <a:r>
              <a:rPr lang="en-GB" sz="2000" dirty="0"/>
              <a:t>, ejournals &amp; databases</a:t>
            </a:r>
          </a:p>
          <a:p>
            <a:pPr marL="742950" lvl="1" indent="-285750">
              <a:buFont typeface="Arial" panose="020B0604020202020204" pitchFamily="34" charset="0"/>
              <a:buChar char="•"/>
            </a:pPr>
            <a:r>
              <a:rPr lang="en-GB" sz="2000" dirty="0"/>
              <a:t>including 1,300,000 </a:t>
            </a:r>
            <a:r>
              <a:rPr lang="en-GB" sz="2000" dirty="0" err="1"/>
              <a:t>ebooks</a:t>
            </a:r>
            <a:r>
              <a:rPr lang="en-GB" sz="2000" dirty="0"/>
              <a:t> &amp; 158,280 ejournals</a:t>
            </a:r>
          </a:p>
          <a:p>
            <a:endParaRPr lang="en-GB" dirty="0"/>
          </a:p>
        </p:txBody>
      </p:sp>
      <p:grpSp>
        <p:nvGrpSpPr>
          <p:cNvPr id="6" name="Group 5">
            <a:extLst>
              <a:ext uri="{FF2B5EF4-FFF2-40B4-BE49-F238E27FC236}">
                <a16:creationId xmlns:a16="http://schemas.microsoft.com/office/drawing/2014/main" id="{1372865F-C539-4864-0DC9-F15E86B10A9A}"/>
              </a:ext>
            </a:extLst>
          </p:cNvPr>
          <p:cNvGrpSpPr/>
          <p:nvPr/>
        </p:nvGrpSpPr>
        <p:grpSpPr>
          <a:xfrm>
            <a:off x="7467600" y="288925"/>
            <a:ext cx="1371600" cy="1371600"/>
            <a:chOff x="6858000" y="1660525"/>
            <a:chExt cx="1371600" cy="1371600"/>
          </a:xfrm>
        </p:grpSpPr>
        <p:sp>
          <p:nvSpPr>
            <p:cNvPr id="7" name="Oval 6">
              <a:extLst>
                <a:ext uri="{FF2B5EF4-FFF2-40B4-BE49-F238E27FC236}">
                  <a16:creationId xmlns:a16="http://schemas.microsoft.com/office/drawing/2014/main" id="{3A44EAFF-F70D-0982-32E8-92C36198D412}"/>
                </a:ext>
              </a:extLst>
            </p:cNvPr>
            <p:cNvSpPr/>
            <p:nvPr/>
          </p:nvSpPr>
          <p:spPr>
            <a:xfrm>
              <a:off x="6858000" y="1660525"/>
              <a:ext cx="1371600" cy="1371600"/>
            </a:xfrm>
            <a:prstGeom prst="ellipse">
              <a:avLst/>
            </a:prstGeom>
            <a:solidFill>
              <a:srgbClr val="511B6C"/>
            </a:solidFill>
          </p:spPr>
          <p:style>
            <a:lnRef idx="2">
              <a:schemeClr val="accent4">
                <a:shade val="15000"/>
              </a:schemeClr>
            </a:lnRef>
            <a:fillRef idx="1">
              <a:schemeClr val="accent4"/>
            </a:fillRef>
            <a:effectRef idx="0">
              <a:schemeClr val="accent4"/>
            </a:effectRef>
            <a:fontRef idx="minor">
              <a:schemeClr val="lt1"/>
            </a:fontRef>
          </p:style>
          <p:txBody>
            <a:bodyPr rtlCol="0" anchor="ctr"/>
            <a:lstStyle/>
            <a:p>
              <a:pPr algn="ctr"/>
              <a:endParaRPr lang="en-GB"/>
            </a:p>
          </p:txBody>
        </p:sp>
        <p:sp>
          <p:nvSpPr>
            <p:cNvPr id="8" name="TextBox 7">
              <a:extLst>
                <a:ext uri="{FF2B5EF4-FFF2-40B4-BE49-F238E27FC236}">
                  <a16:creationId xmlns:a16="http://schemas.microsoft.com/office/drawing/2014/main" id="{201571E9-BC3E-EF0A-3F3A-F5305025F21C}"/>
                </a:ext>
              </a:extLst>
            </p:cNvPr>
            <p:cNvSpPr txBox="1"/>
            <p:nvPr/>
          </p:nvSpPr>
          <p:spPr>
            <a:xfrm>
              <a:off x="7010400" y="1970698"/>
              <a:ext cx="1066800" cy="707886"/>
            </a:xfrm>
            <a:prstGeom prst="rect">
              <a:avLst/>
            </a:prstGeom>
            <a:noFill/>
          </p:spPr>
          <p:txBody>
            <a:bodyPr wrap="square" rtlCol="0">
              <a:spAutoFit/>
            </a:bodyPr>
            <a:lstStyle/>
            <a:p>
              <a:pPr algn="ctr"/>
              <a:r>
                <a:rPr lang="en-GB" sz="4000" b="1" dirty="0">
                  <a:solidFill>
                    <a:schemeClr val="bg1"/>
                  </a:solidFill>
                </a:rPr>
                <a:t>5-H</a:t>
              </a:r>
            </a:p>
          </p:txBody>
        </p:sp>
      </p:grpSp>
      <p:pic>
        <p:nvPicPr>
          <p:cNvPr id="9" name="Picture 8">
            <a:extLst>
              <a:ext uri="{FF2B5EF4-FFF2-40B4-BE49-F238E27FC236}">
                <a16:creationId xmlns:a16="http://schemas.microsoft.com/office/drawing/2014/main" id="{ADA47F98-E0FD-F87C-4A32-19729E269E80}"/>
              </a:ext>
            </a:extLst>
          </p:cNvPr>
          <p:cNvPicPr>
            <a:picLocks noChangeAspect="1"/>
          </p:cNvPicPr>
          <p:nvPr/>
        </p:nvPicPr>
        <p:blipFill>
          <a:blip r:embed="rId2"/>
          <a:stretch>
            <a:fillRect/>
          </a:stretch>
        </p:blipFill>
        <p:spPr>
          <a:xfrm>
            <a:off x="7010400" y="3032125"/>
            <a:ext cx="2493480" cy="2499577"/>
          </a:xfrm>
          <a:prstGeom prst="rect">
            <a:avLst/>
          </a:prstGeom>
        </p:spPr>
      </p:pic>
    </p:spTree>
    <p:extLst>
      <p:ext uri="{BB962C8B-B14F-4D97-AF65-F5344CB8AC3E}">
        <p14:creationId xmlns:p14="http://schemas.microsoft.com/office/powerpoint/2010/main" val="266092963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3CB929-63AD-3500-ECC9-C53510B22555}"/>
              </a:ext>
            </a:extLst>
          </p:cNvPr>
          <p:cNvSpPr>
            <a:spLocks noGrp="1"/>
          </p:cNvSpPr>
          <p:nvPr>
            <p:ph type="title"/>
          </p:nvPr>
        </p:nvSpPr>
        <p:spPr>
          <a:xfrm>
            <a:off x="457125" y="528646"/>
            <a:ext cx="8229749" cy="546303"/>
          </a:xfrm>
        </p:spPr>
        <p:txBody>
          <a:bodyPr/>
          <a:lstStyle/>
          <a:p>
            <a:r>
              <a:rPr lang="en-GB" dirty="0"/>
              <a:t>Study spaces for students</a:t>
            </a:r>
          </a:p>
        </p:txBody>
      </p:sp>
      <p:sp>
        <p:nvSpPr>
          <p:cNvPr id="3" name="Text Placeholder 2">
            <a:extLst>
              <a:ext uri="{FF2B5EF4-FFF2-40B4-BE49-F238E27FC236}">
                <a16:creationId xmlns:a16="http://schemas.microsoft.com/office/drawing/2014/main" id="{5B62964A-7BD7-C75C-AA52-888FF8A9E1FD}"/>
              </a:ext>
            </a:extLst>
          </p:cNvPr>
          <p:cNvSpPr>
            <a:spLocks noGrp="1"/>
          </p:cNvSpPr>
          <p:nvPr>
            <p:ph type="body" idx="1"/>
          </p:nvPr>
        </p:nvSpPr>
        <p:spPr>
          <a:xfrm>
            <a:off x="2514600" y="3298731"/>
            <a:ext cx="3942035" cy="923330"/>
          </a:xfrm>
        </p:spPr>
        <p:txBody>
          <a:bodyPr/>
          <a:lstStyle/>
          <a:p>
            <a:r>
              <a:rPr lang="en-GB" sz="2000" b="1" dirty="0">
                <a:solidFill>
                  <a:srgbClr val="511B6C"/>
                </a:solidFill>
              </a:rPr>
              <a:t>Postgrad Hub @ The Junction</a:t>
            </a:r>
          </a:p>
          <a:p>
            <a:pPr marL="342900" indent="-342900">
              <a:buFont typeface="Arial" panose="020B0604020202020204" pitchFamily="34" charset="0"/>
              <a:buChar char="•"/>
            </a:pPr>
            <a:r>
              <a:rPr lang="en-GB" sz="2000" dirty="0"/>
              <a:t>Open 9am to midnight</a:t>
            </a:r>
          </a:p>
          <a:p>
            <a:pPr marL="342900" indent="-342900">
              <a:buFont typeface="Arial" panose="020B0604020202020204" pitchFamily="34" charset="0"/>
              <a:buChar char="•"/>
            </a:pPr>
            <a:r>
              <a:rPr lang="en-GB" sz="2000" dirty="0"/>
              <a:t>Available to PGT &amp; PGR students</a:t>
            </a:r>
          </a:p>
        </p:txBody>
      </p:sp>
      <p:pic>
        <p:nvPicPr>
          <p:cNvPr id="5" name="Picture 4">
            <a:extLst>
              <a:ext uri="{FF2B5EF4-FFF2-40B4-BE49-F238E27FC236}">
                <a16:creationId xmlns:a16="http://schemas.microsoft.com/office/drawing/2014/main" id="{647B9F45-12DC-47CE-DF1D-347BBD248ACC}"/>
              </a:ext>
            </a:extLst>
          </p:cNvPr>
          <p:cNvPicPr>
            <a:picLocks noChangeAspect="1"/>
          </p:cNvPicPr>
          <p:nvPr/>
        </p:nvPicPr>
        <p:blipFill>
          <a:blip r:embed="rId3"/>
          <a:stretch>
            <a:fillRect/>
          </a:stretch>
        </p:blipFill>
        <p:spPr>
          <a:xfrm>
            <a:off x="152400" y="2916255"/>
            <a:ext cx="2102392" cy="2099468"/>
          </a:xfrm>
          <a:prstGeom prst="rect">
            <a:avLst/>
          </a:prstGeom>
        </p:spPr>
      </p:pic>
      <p:sp>
        <p:nvSpPr>
          <p:cNvPr id="6" name="Text Placeholder 2">
            <a:extLst>
              <a:ext uri="{FF2B5EF4-FFF2-40B4-BE49-F238E27FC236}">
                <a16:creationId xmlns:a16="http://schemas.microsoft.com/office/drawing/2014/main" id="{3777FF76-B614-3E78-627B-1E32C7AA69DF}"/>
              </a:ext>
            </a:extLst>
          </p:cNvPr>
          <p:cNvSpPr txBox="1">
            <a:spLocks/>
          </p:cNvSpPr>
          <p:nvPr/>
        </p:nvSpPr>
        <p:spPr>
          <a:xfrm>
            <a:off x="4571999" y="1377372"/>
            <a:ext cx="4191000" cy="1538883"/>
          </a:xfrm>
          <a:prstGeom prst="rect">
            <a:avLst/>
          </a:prstGeom>
        </p:spPr>
        <p:txBody>
          <a:bodyPr wrap="square" lIns="0" tIns="0" rIns="0" bIns="0">
            <a:spAutoFit/>
          </a:bodyPr>
          <a:lst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a:lstStyle>
          <a:p>
            <a:r>
              <a:rPr lang="en-GB" sz="2000" b="1" kern="0" dirty="0">
                <a:solidFill>
                  <a:srgbClr val="511B6C"/>
                </a:solidFill>
              </a:rPr>
              <a:t>Learning Grids</a:t>
            </a:r>
          </a:p>
          <a:p>
            <a:pPr marL="342900" indent="-342900">
              <a:buFont typeface="Arial" panose="020B0604020202020204" pitchFamily="34" charset="0"/>
              <a:buChar char="•"/>
            </a:pPr>
            <a:r>
              <a:rPr lang="en-GB" sz="2000" kern="0" dirty="0">
                <a:solidFill>
                  <a:sysClr val="windowText" lastClr="000000"/>
                </a:solidFill>
              </a:rPr>
              <a:t>Open daily 8am-10pm</a:t>
            </a:r>
          </a:p>
          <a:p>
            <a:pPr marL="342900" indent="-342900">
              <a:buFont typeface="Arial" panose="020B0604020202020204" pitchFamily="34" charset="0"/>
              <a:buChar char="•"/>
            </a:pPr>
            <a:r>
              <a:rPr lang="en-GB" sz="2000" kern="0" dirty="0">
                <a:solidFill>
                  <a:sysClr val="windowText" lastClr="000000"/>
                </a:solidFill>
              </a:rPr>
              <a:t>Available to all students</a:t>
            </a:r>
          </a:p>
          <a:p>
            <a:pPr marL="342900" indent="-342900">
              <a:buFont typeface="Arial" panose="020B0604020202020204" pitchFamily="34" charset="0"/>
              <a:buChar char="•"/>
            </a:pPr>
            <a:r>
              <a:rPr lang="en-GB" sz="2000" b="1" kern="0" dirty="0">
                <a:solidFill>
                  <a:srgbClr val="511B6C"/>
                </a:solidFill>
              </a:rPr>
              <a:t>Rootes (SU): </a:t>
            </a:r>
            <a:r>
              <a:rPr lang="en-GB" sz="2000" kern="0" dirty="0">
                <a:solidFill>
                  <a:sysClr val="windowText" lastClr="000000"/>
                </a:solidFill>
              </a:rPr>
              <a:t>social study space</a:t>
            </a:r>
          </a:p>
          <a:p>
            <a:pPr marL="342900" indent="-342900">
              <a:buFont typeface="Arial" panose="020B0604020202020204" pitchFamily="34" charset="0"/>
              <a:buChar char="•"/>
            </a:pPr>
            <a:r>
              <a:rPr lang="en-GB" sz="2000" b="1" kern="0" dirty="0">
                <a:solidFill>
                  <a:srgbClr val="511B6C"/>
                </a:solidFill>
              </a:rPr>
              <a:t>University House: </a:t>
            </a:r>
            <a:r>
              <a:rPr lang="en-GB" sz="2000" kern="0" dirty="0">
                <a:solidFill>
                  <a:sysClr val="windowText" lastClr="000000"/>
                </a:solidFill>
              </a:rPr>
              <a:t>quiet study space</a:t>
            </a:r>
          </a:p>
        </p:txBody>
      </p:sp>
      <p:pic>
        <p:nvPicPr>
          <p:cNvPr id="10" name="Picture 9" descr="A group of people working on laptops&#10;&#10;Description automatically generated">
            <a:extLst>
              <a:ext uri="{FF2B5EF4-FFF2-40B4-BE49-F238E27FC236}">
                <a16:creationId xmlns:a16="http://schemas.microsoft.com/office/drawing/2014/main" id="{8F8D5174-5015-606F-DA4B-1E333D342BF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980609" y="-630497"/>
            <a:ext cx="2676738" cy="2676738"/>
          </a:xfrm>
          <a:prstGeom prst="ellipse">
            <a:avLst/>
          </a:prstGeom>
        </p:spPr>
      </p:pic>
      <p:sp>
        <p:nvSpPr>
          <p:cNvPr id="4" name="Text Placeholder 2">
            <a:extLst>
              <a:ext uri="{FF2B5EF4-FFF2-40B4-BE49-F238E27FC236}">
                <a16:creationId xmlns:a16="http://schemas.microsoft.com/office/drawing/2014/main" id="{BB298171-EB1B-4A0E-2E8C-BBCBD15C841C}"/>
              </a:ext>
            </a:extLst>
          </p:cNvPr>
          <p:cNvSpPr txBox="1">
            <a:spLocks/>
          </p:cNvSpPr>
          <p:nvPr/>
        </p:nvSpPr>
        <p:spPr>
          <a:xfrm>
            <a:off x="457125" y="1434341"/>
            <a:ext cx="4191000" cy="1231106"/>
          </a:xfrm>
          <a:prstGeom prst="rect">
            <a:avLst/>
          </a:prstGeom>
        </p:spPr>
        <p:txBody>
          <a:bodyPr wrap="square" lIns="0" tIns="0" rIns="0" bIns="0">
            <a:spAutoFit/>
          </a:bodyPr>
          <a:lst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a:lstStyle>
          <a:p>
            <a:r>
              <a:rPr lang="en-GB" sz="2000" b="1" kern="0" dirty="0">
                <a:solidFill>
                  <a:srgbClr val="511B6C"/>
                </a:solidFill>
              </a:rPr>
              <a:t>Study Zones</a:t>
            </a:r>
          </a:p>
          <a:p>
            <a:pPr marL="342900" indent="-342900">
              <a:buFont typeface="Arial" panose="020B0604020202020204" pitchFamily="34" charset="0"/>
              <a:buChar char="•"/>
            </a:pPr>
            <a:r>
              <a:rPr lang="en-GB" sz="2000" b="1" kern="0" dirty="0">
                <a:solidFill>
                  <a:srgbClr val="511B6C"/>
                </a:solidFill>
              </a:rPr>
              <a:t>Silent &amp; Quiet: </a:t>
            </a:r>
            <a:r>
              <a:rPr lang="en-GB" sz="2000" kern="0" dirty="0">
                <a:solidFill>
                  <a:sysClr val="windowText" lastClr="000000"/>
                </a:solidFill>
              </a:rPr>
              <a:t>individual study</a:t>
            </a:r>
          </a:p>
          <a:p>
            <a:pPr marL="342900" indent="-342900">
              <a:buFont typeface="Arial" panose="020B0604020202020204" pitchFamily="34" charset="0"/>
              <a:buChar char="•"/>
            </a:pPr>
            <a:r>
              <a:rPr lang="en-GB" sz="2000" b="1" kern="0" dirty="0">
                <a:solidFill>
                  <a:srgbClr val="511B6C"/>
                </a:solidFill>
              </a:rPr>
              <a:t>Collaboration: </a:t>
            </a:r>
            <a:r>
              <a:rPr lang="en-GB" sz="2000" kern="0" dirty="0">
                <a:solidFill>
                  <a:sysClr val="windowText" lastClr="000000"/>
                </a:solidFill>
              </a:rPr>
              <a:t>group work</a:t>
            </a:r>
          </a:p>
          <a:p>
            <a:pPr marL="342900" indent="-342900">
              <a:buFont typeface="Arial" panose="020B0604020202020204" pitchFamily="34" charset="0"/>
              <a:buChar char="•"/>
            </a:pPr>
            <a:r>
              <a:rPr lang="en-GB" sz="2000" b="1" kern="0" dirty="0">
                <a:solidFill>
                  <a:srgbClr val="511B6C"/>
                </a:solidFill>
              </a:rPr>
              <a:t>Social: </a:t>
            </a:r>
            <a:r>
              <a:rPr lang="en-GB" sz="2000" kern="0" dirty="0">
                <a:solidFill>
                  <a:sysClr val="windowText" lastClr="000000"/>
                </a:solidFill>
              </a:rPr>
              <a:t>Café &amp; Eating Place  </a:t>
            </a:r>
          </a:p>
        </p:txBody>
      </p:sp>
    </p:spTree>
    <p:extLst>
      <p:ext uri="{BB962C8B-B14F-4D97-AF65-F5344CB8AC3E}">
        <p14:creationId xmlns:p14="http://schemas.microsoft.com/office/powerpoint/2010/main" val="346645569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A room with green chairs and a coffee table&#10;&#10;Description automatically generated">
            <a:extLst>
              <a:ext uri="{FF2B5EF4-FFF2-40B4-BE49-F238E27FC236}">
                <a16:creationId xmlns:a16="http://schemas.microsoft.com/office/drawing/2014/main" id="{3D5A3137-E7BA-5C6F-F5A0-9692898DFDA4}"/>
              </a:ext>
            </a:extLst>
          </p:cNvPr>
          <p:cNvPicPr>
            <a:picLocks noChangeAspect="1"/>
          </p:cNvPicPr>
          <p:nvPr/>
        </p:nvPicPr>
        <p:blipFill rotWithShape="1">
          <a:blip r:embed="rId2" cstate="print">
            <a:alphaModFix amt="9000"/>
            <a:extLst>
              <a:ext uri="{28A0092B-C50C-407E-A947-70E740481C1C}">
                <a14:useLocalDpi xmlns:a14="http://schemas.microsoft.com/office/drawing/2010/main" val="0"/>
              </a:ext>
            </a:extLst>
          </a:blip>
          <a:srcRect r="17323"/>
          <a:stretch/>
        </p:blipFill>
        <p:spPr>
          <a:xfrm>
            <a:off x="0" y="-120021"/>
            <a:ext cx="9144000" cy="5241925"/>
          </a:xfrm>
          <a:prstGeom prst="rect">
            <a:avLst/>
          </a:prstGeom>
        </p:spPr>
      </p:pic>
      <p:sp>
        <p:nvSpPr>
          <p:cNvPr id="2" name="Title 1">
            <a:extLst>
              <a:ext uri="{FF2B5EF4-FFF2-40B4-BE49-F238E27FC236}">
                <a16:creationId xmlns:a16="http://schemas.microsoft.com/office/drawing/2014/main" id="{AEE657A3-7FD2-8097-E689-2C7BE7E5E0C4}"/>
              </a:ext>
            </a:extLst>
          </p:cNvPr>
          <p:cNvSpPr>
            <a:spLocks noGrp="1"/>
          </p:cNvSpPr>
          <p:nvPr>
            <p:ph type="title"/>
          </p:nvPr>
        </p:nvSpPr>
        <p:spPr>
          <a:xfrm>
            <a:off x="457125" y="528646"/>
            <a:ext cx="8229749" cy="546303"/>
          </a:xfrm>
        </p:spPr>
        <p:txBody>
          <a:bodyPr/>
          <a:lstStyle/>
          <a:p>
            <a:r>
              <a:rPr lang="en-GB" dirty="0"/>
              <a:t>Breathing space</a:t>
            </a:r>
          </a:p>
        </p:txBody>
      </p:sp>
      <p:sp>
        <p:nvSpPr>
          <p:cNvPr id="3" name="Text Placeholder 2">
            <a:extLst>
              <a:ext uri="{FF2B5EF4-FFF2-40B4-BE49-F238E27FC236}">
                <a16:creationId xmlns:a16="http://schemas.microsoft.com/office/drawing/2014/main" id="{2B4283B4-94FD-6299-F964-49FE2571B754}"/>
              </a:ext>
            </a:extLst>
          </p:cNvPr>
          <p:cNvSpPr>
            <a:spLocks noGrp="1"/>
          </p:cNvSpPr>
          <p:nvPr>
            <p:ph type="body" idx="1"/>
          </p:nvPr>
        </p:nvSpPr>
        <p:spPr>
          <a:xfrm>
            <a:off x="457200" y="1184465"/>
            <a:ext cx="8229600" cy="1798954"/>
          </a:xfrm>
        </p:spPr>
        <p:txBody>
          <a:bodyPr/>
          <a:lstStyle/>
          <a:p>
            <a:pPr marL="342900" indent="-342900">
              <a:lnSpc>
                <a:spcPct val="150000"/>
              </a:lnSpc>
              <a:buFont typeface="Arial" panose="020B0604020202020204" pitchFamily="34" charset="0"/>
              <a:buChar char="•"/>
            </a:pPr>
            <a:r>
              <a:rPr lang="en-GB" sz="2000" dirty="0"/>
              <a:t>Take a break from your studies in the Breathing Space</a:t>
            </a:r>
          </a:p>
          <a:p>
            <a:pPr marL="342900" indent="-342900">
              <a:lnSpc>
                <a:spcPct val="150000"/>
              </a:lnSpc>
              <a:buFont typeface="Arial" panose="020B0604020202020204" pitchFamily="34" charset="0"/>
              <a:buChar char="•"/>
            </a:pPr>
            <a:r>
              <a:rPr lang="en-GB" sz="2000" dirty="0"/>
              <a:t>A relaxation room on the 1</a:t>
            </a:r>
            <a:r>
              <a:rPr lang="en-GB" sz="2000" baseline="30000" dirty="0"/>
              <a:t>st</a:t>
            </a:r>
            <a:r>
              <a:rPr lang="en-GB" sz="2000" dirty="0"/>
              <a:t> floor of the library </a:t>
            </a:r>
          </a:p>
          <a:p>
            <a:pPr marL="342900" indent="-342900">
              <a:lnSpc>
                <a:spcPct val="150000"/>
              </a:lnSpc>
              <a:buFont typeface="Arial" panose="020B0604020202020204" pitchFamily="34" charset="0"/>
              <a:buChar char="•"/>
            </a:pPr>
            <a:r>
              <a:rPr lang="en-GB" sz="2000" dirty="0"/>
              <a:t>Refresh and refocus in our tranquil space</a:t>
            </a:r>
          </a:p>
          <a:p>
            <a:pPr marL="342900" indent="-342900">
              <a:lnSpc>
                <a:spcPct val="150000"/>
              </a:lnSpc>
              <a:buFont typeface="Arial" panose="020B0604020202020204" pitchFamily="34" charset="0"/>
              <a:buChar char="•"/>
            </a:pPr>
            <a:r>
              <a:rPr lang="en-GB" sz="2000" dirty="0"/>
              <a:t>Browse the library’s leisure reading and well-being collections</a:t>
            </a:r>
          </a:p>
        </p:txBody>
      </p:sp>
      <p:pic>
        <p:nvPicPr>
          <p:cNvPr id="5" name="Picture 4" descr="A room with green chairs and a table&#10;&#10;Description automatically generated">
            <a:extLst>
              <a:ext uri="{FF2B5EF4-FFF2-40B4-BE49-F238E27FC236}">
                <a16:creationId xmlns:a16="http://schemas.microsoft.com/office/drawing/2014/main" id="{FE8F4681-423A-BD9D-F763-7F18F03CB0A7}"/>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5400000">
            <a:off x="6477000" y="-464457"/>
            <a:ext cx="3188328" cy="3188328"/>
          </a:xfrm>
          <a:prstGeom prst="ellipse">
            <a:avLst/>
          </a:prstGeom>
        </p:spPr>
      </p:pic>
    </p:spTree>
    <p:extLst>
      <p:ext uri="{BB962C8B-B14F-4D97-AF65-F5344CB8AC3E}">
        <p14:creationId xmlns:p14="http://schemas.microsoft.com/office/powerpoint/2010/main" val="203722660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749884" y="-10616"/>
            <a:ext cx="7718087" cy="5143497"/>
          </a:xfrm>
          <a:prstGeom prst="rect">
            <a:avLst/>
          </a:prstGeom>
          <a:solidFill>
            <a:schemeClr val="tx1"/>
          </a:solidFill>
        </p:spPr>
      </p:pic>
      <p:pic>
        <p:nvPicPr>
          <p:cNvPr id="11" name="Picture 1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6221" y="3812050"/>
            <a:ext cx="9372513" cy="1449750"/>
          </a:xfrm>
          <a:prstGeom prst="rect">
            <a:avLst/>
          </a:prstGeom>
        </p:spPr>
      </p:pic>
      <p:sp>
        <p:nvSpPr>
          <p:cNvPr id="3" name="Freeform 2"/>
          <p:cNvSpPr/>
          <p:nvPr/>
        </p:nvSpPr>
        <p:spPr>
          <a:xfrm flipV="1">
            <a:off x="-2907246" y="-20473"/>
            <a:ext cx="8150773" cy="5218386"/>
          </a:xfrm>
          <a:custGeom>
            <a:avLst/>
            <a:gdLst>
              <a:gd name="connsiteX0" fmla="*/ 5336628 w 8150773"/>
              <a:gd name="connsiteY0" fmla="*/ 0 h 5218386"/>
              <a:gd name="connsiteX1" fmla="*/ 0 w 8150773"/>
              <a:gd name="connsiteY1" fmla="*/ 0 h 5218386"/>
              <a:gd name="connsiteX2" fmla="*/ 0 w 8150773"/>
              <a:gd name="connsiteY2" fmla="*/ 5218386 h 5218386"/>
              <a:gd name="connsiteX3" fmla="*/ 8150773 w 8150773"/>
              <a:gd name="connsiteY3" fmla="*/ 5218386 h 5218386"/>
              <a:gd name="connsiteX4" fmla="*/ 5336628 w 8150773"/>
              <a:gd name="connsiteY4" fmla="*/ 0 h 521838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150773" h="5218386">
                <a:moveTo>
                  <a:pt x="5336628" y="0"/>
                </a:moveTo>
                <a:lnTo>
                  <a:pt x="0" y="0"/>
                </a:lnTo>
                <a:lnTo>
                  <a:pt x="0" y="5218386"/>
                </a:lnTo>
                <a:lnTo>
                  <a:pt x="8150773" y="5218386"/>
                </a:lnTo>
                <a:lnTo>
                  <a:pt x="5336628" y="0"/>
                </a:lnTo>
                <a:close/>
              </a:path>
            </a:pathLst>
          </a:custGeom>
          <a:solidFill>
            <a:srgbClr val="511C6C"/>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4" name="Straight Connector 3"/>
          <p:cNvCxnSpPr/>
          <p:nvPr/>
        </p:nvCxnSpPr>
        <p:spPr>
          <a:xfrm>
            <a:off x="918398" y="3919249"/>
            <a:ext cx="1908008"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 name="Straight Connector 4"/>
          <p:cNvCxnSpPr/>
          <p:nvPr/>
        </p:nvCxnSpPr>
        <p:spPr>
          <a:xfrm flipV="1">
            <a:off x="2291672" y="-1088576"/>
            <a:ext cx="3506679" cy="6507332"/>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sp>
        <p:nvSpPr>
          <p:cNvPr id="7" name="Title 1"/>
          <p:cNvSpPr txBox="1">
            <a:spLocks/>
          </p:cNvSpPr>
          <p:nvPr/>
        </p:nvSpPr>
        <p:spPr>
          <a:xfrm>
            <a:off x="395691" y="873585"/>
            <a:ext cx="3571174" cy="2228222"/>
          </a:xfrm>
          <a:prstGeom prst="rect">
            <a:avLst/>
          </a:prstGeom>
        </p:spPr>
        <p:txBody>
          <a:bodyPr anchor="t" anchorCtr="0">
            <a:noAutofit/>
          </a:bodyPr>
          <a:lstStyle>
            <a:lvl1pPr algn="l" defTabSz="685800" rtl="0" eaLnBrk="1" latinLnBrk="0" hangingPunct="1">
              <a:lnSpc>
                <a:spcPct val="90000"/>
              </a:lnSpc>
              <a:spcBef>
                <a:spcPct val="0"/>
              </a:spcBef>
              <a:buNone/>
              <a:defRPr sz="3600" b="1" i="0" kern="1200">
                <a:solidFill>
                  <a:schemeClr val="bg1"/>
                </a:solidFill>
                <a:latin typeface="Avenir Next" charset="0"/>
                <a:ea typeface="Avenir Next" charset="0"/>
                <a:cs typeface="Avenir Next" charset="0"/>
              </a:defRPr>
            </a:lvl1pPr>
          </a:lstStyle>
          <a:p>
            <a:pPr>
              <a:lnSpc>
                <a:spcPct val="80000"/>
              </a:lnSpc>
            </a:pPr>
            <a:r>
              <a:rPr lang="en-US" sz="4800" dirty="0">
                <a:latin typeface="+mn-lt"/>
              </a:rPr>
              <a:t>Postgraduate</a:t>
            </a:r>
          </a:p>
          <a:p>
            <a:pPr>
              <a:lnSpc>
                <a:spcPct val="80000"/>
              </a:lnSpc>
            </a:pPr>
            <a:r>
              <a:rPr lang="en-US" sz="4800" dirty="0">
                <a:latin typeface="+mn-lt"/>
              </a:rPr>
              <a:t>Community</a:t>
            </a:r>
          </a:p>
        </p:txBody>
      </p:sp>
      <p:sp>
        <p:nvSpPr>
          <p:cNvPr id="9" name="Subtitle 2"/>
          <p:cNvSpPr txBox="1">
            <a:spLocks/>
          </p:cNvSpPr>
          <p:nvPr/>
        </p:nvSpPr>
        <p:spPr>
          <a:xfrm>
            <a:off x="165256" y="4074973"/>
            <a:ext cx="6858000" cy="334280"/>
          </a:xfrm>
          <a:prstGeom prst="rect">
            <a:avLst/>
          </a:prstGeom>
        </p:spPr>
        <p:txBody>
          <a:bodyPr vert="horz" lIns="91440" tIns="45720" rIns="91440" bIns="45720" rtlCol="0">
            <a:noAutofit/>
          </a:bodyPr>
          <a:lstStyle>
            <a:lvl1pPr marL="0" indent="0" algn="l" defTabSz="685800" rtl="0" eaLnBrk="1" latinLnBrk="0" hangingPunct="1">
              <a:lnSpc>
                <a:spcPct val="90000"/>
              </a:lnSpc>
              <a:spcBef>
                <a:spcPts val="750"/>
              </a:spcBef>
              <a:buFont typeface="Arial" panose="020B0604020202020204" pitchFamily="34" charset="0"/>
              <a:buNone/>
              <a:defRPr sz="2000" b="0" i="0" kern="1200">
                <a:solidFill>
                  <a:schemeClr val="tx1"/>
                </a:solidFill>
                <a:latin typeface="Avenir Next Medium" charset="0"/>
                <a:ea typeface="Avenir Next Medium" charset="0"/>
                <a:cs typeface="Avenir Next Medium" charset="0"/>
              </a:defRPr>
            </a:lvl1pPr>
            <a:lvl2pPr marL="342900" indent="0" algn="ctr" defTabSz="685800" rtl="0" eaLnBrk="1" latinLnBrk="0" hangingPunct="1">
              <a:lnSpc>
                <a:spcPct val="90000"/>
              </a:lnSpc>
              <a:spcBef>
                <a:spcPts val="375"/>
              </a:spcBef>
              <a:buFont typeface="Arial" panose="020B0604020202020204" pitchFamily="34" charset="0"/>
              <a:buNone/>
              <a:defRPr sz="1500" kern="1200">
                <a:solidFill>
                  <a:schemeClr val="tx1"/>
                </a:solidFill>
                <a:latin typeface="+mn-lt"/>
                <a:ea typeface="+mn-ea"/>
                <a:cs typeface="+mn-cs"/>
              </a:defRPr>
            </a:lvl2pPr>
            <a:lvl3pPr marL="685800" indent="0" algn="ctr" defTabSz="685800" rtl="0" eaLnBrk="1" latinLnBrk="0" hangingPunct="1">
              <a:lnSpc>
                <a:spcPct val="90000"/>
              </a:lnSpc>
              <a:spcBef>
                <a:spcPts val="375"/>
              </a:spcBef>
              <a:buFont typeface="Arial" panose="020B0604020202020204" pitchFamily="34" charset="0"/>
              <a:buNone/>
              <a:defRPr sz="1350" kern="1200">
                <a:solidFill>
                  <a:schemeClr val="tx1"/>
                </a:solidFill>
                <a:latin typeface="+mn-lt"/>
                <a:ea typeface="+mn-ea"/>
                <a:cs typeface="+mn-cs"/>
              </a:defRPr>
            </a:lvl3pPr>
            <a:lvl4pPr marL="10287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4pPr>
            <a:lvl5pPr marL="13716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5pPr>
            <a:lvl6pPr marL="17145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6pPr>
            <a:lvl7pPr marL="20574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7pPr>
            <a:lvl8pPr marL="24003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8pPr>
            <a:lvl9pPr marL="27432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9pPr>
          </a:lstStyle>
          <a:p>
            <a:r>
              <a:rPr lang="en-US" sz="1500" dirty="0">
                <a:solidFill>
                  <a:schemeClr val="bg1"/>
                </a:solidFill>
                <a:latin typeface="+mn-lt"/>
                <a:ea typeface="Avenir Next" charset="0"/>
                <a:cs typeface="Avenir Next" charset="0"/>
              </a:rPr>
              <a:t>Library Community Engagement</a:t>
            </a:r>
          </a:p>
        </p:txBody>
      </p:sp>
      <p:sp>
        <p:nvSpPr>
          <p:cNvPr id="2" name="Subtitle 2">
            <a:extLst>
              <a:ext uri="{FF2B5EF4-FFF2-40B4-BE49-F238E27FC236}">
                <a16:creationId xmlns:a16="http://schemas.microsoft.com/office/drawing/2014/main" id="{041E6AE4-20C3-DA20-BA7F-C3FAF9474504}"/>
              </a:ext>
            </a:extLst>
          </p:cNvPr>
          <p:cNvSpPr txBox="1">
            <a:spLocks/>
          </p:cNvSpPr>
          <p:nvPr/>
        </p:nvSpPr>
        <p:spPr>
          <a:xfrm>
            <a:off x="842198" y="652846"/>
            <a:ext cx="6858000" cy="334280"/>
          </a:xfrm>
          <a:prstGeom prst="rect">
            <a:avLst/>
          </a:prstGeom>
        </p:spPr>
        <p:txBody>
          <a:bodyPr vert="horz" lIns="91440" tIns="45720" rIns="91440" bIns="45720" rtlCol="0">
            <a:noAutofit/>
          </a:bodyPr>
          <a:lstStyle>
            <a:lvl1pPr marL="0" indent="0" algn="l" defTabSz="685800" rtl="0" eaLnBrk="1" latinLnBrk="0" hangingPunct="1">
              <a:lnSpc>
                <a:spcPct val="90000"/>
              </a:lnSpc>
              <a:spcBef>
                <a:spcPts val="750"/>
              </a:spcBef>
              <a:buFont typeface="Arial" panose="020B0604020202020204" pitchFamily="34" charset="0"/>
              <a:buNone/>
              <a:defRPr sz="2000" b="0" i="0" kern="1200">
                <a:solidFill>
                  <a:schemeClr val="tx1"/>
                </a:solidFill>
                <a:latin typeface="Avenir Next Medium" charset="0"/>
                <a:ea typeface="Avenir Next Medium" charset="0"/>
                <a:cs typeface="Avenir Next Medium" charset="0"/>
              </a:defRPr>
            </a:lvl1pPr>
            <a:lvl2pPr marL="342900" indent="0" algn="ctr" defTabSz="685800" rtl="0" eaLnBrk="1" latinLnBrk="0" hangingPunct="1">
              <a:lnSpc>
                <a:spcPct val="90000"/>
              </a:lnSpc>
              <a:spcBef>
                <a:spcPts val="375"/>
              </a:spcBef>
              <a:buFont typeface="Arial" panose="020B0604020202020204" pitchFamily="34" charset="0"/>
              <a:buNone/>
              <a:defRPr sz="1500" kern="1200">
                <a:solidFill>
                  <a:schemeClr val="tx1"/>
                </a:solidFill>
                <a:latin typeface="+mn-lt"/>
                <a:ea typeface="+mn-ea"/>
                <a:cs typeface="+mn-cs"/>
              </a:defRPr>
            </a:lvl2pPr>
            <a:lvl3pPr marL="685800" indent="0" algn="ctr" defTabSz="685800" rtl="0" eaLnBrk="1" latinLnBrk="0" hangingPunct="1">
              <a:lnSpc>
                <a:spcPct val="90000"/>
              </a:lnSpc>
              <a:spcBef>
                <a:spcPts val="375"/>
              </a:spcBef>
              <a:buFont typeface="Arial" panose="020B0604020202020204" pitchFamily="34" charset="0"/>
              <a:buNone/>
              <a:defRPr sz="1350" kern="1200">
                <a:solidFill>
                  <a:schemeClr val="tx1"/>
                </a:solidFill>
                <a:latin typeface="+mn-lt"/>
                <a:ea typeface="+mn-ea"/>
                <a:cs typeface="+mn-cs"/>
              </a:defRPr>
            </a:lvl3pPr>
            <a:lvl4pPr marL="10287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4pPr>
            <a:lvl5pPr marL="13716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5pPr>
            <a:lvl6pPr marL="17145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6pPr>
            <a:lvl7pPr marL="20574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7pPr>
            <a:lvl8pPr marL="24003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8pPr>
            <a:lvl9pPr marL="27432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9pPr>
          </a:lstStyle>
          <a:p>
            <a:r>
              <a:rPr lang="en-US" sz="1500" dirty="0">
                <a:solidFill>
                  <a:schemeClr val="bg1"/>
                </a:solidFill>
                <a:latin typeface="+mn-lt"/>
                <a:ea typeface="Avenir Next" charset="0"/>
                <a:cs typeface="Avenir Next" charset="0"/>
              </a:rPr>
              <a:t>Connect with your</a:t>
            </a:r>
          </a:p>
        </p:txBody>
      </p:sp>
    </p:spTree>
    <p:extLst>
      <p:ext uri="{BB962C8B-B14F-4D97-AF65-F5344CB8AC3E}">
        <p14:creationId xmlns:p14="http://schemas.microsoft.com/office/powerpoint/2010/main" val="74807309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4DF46CC96B735D44946398BC8A659B84" ma:contentTypeVersion="16" ma:contentTypeDescription="Create a new document." ma:contentTypeScope="" ma:versionID="0ddceb3f761962c343cde30a4ef767f9">
  <xsd:schema xmlns:xsd="http://www.w3.org/2001/XMLSchema" xmlns:xs="http://www.w3.org/2001/XMLSchema" xmlns:p="http://schemas.microsoft.com/office/2006/metadata/properties" xmlns:ns2="ca24b72c-fa2a-4e60-9137-76af0583242e" xmlns:ns3="4a49ab9a-7ef2-45bb-94d0-e329cf4e8434" targetNamespace="http://schemas.microsoft.com/office/2006/metadata/properties" ma:root="true" ma:fieldsID="296b31c1a9f1d4b1655912a30966f97b" ns2:_="" ns3:_="">
    <xsd:import namespace="ca24b72c-fa2a-4e60-9137-76af0583242e"/>
    <xsd:import namespace="4a49ab9a-7ef2-45bb-94d0-e329cf4e8434"/>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GenerationTime" minOccurs="0"/>
                <xsd:element ref="ns2:MediaServiceEventHashCode" minOccurs="0"/>
                <xsd:element ref="ns2:MediaServiceDateTaken" minOccurs="0"/>
                <xsd:element ref="ns2:MediaServiceOCR" minOccurs="0"/>
                <xsd:element ref="ns2:MediaLengthInSeconds" minOccurs="0"/>
                <xsd:element ref="ns3:SharedWithUsers" minOccurs="0"/>
                <xsd:element ref="ns3:SharedWithDetails" minOccurs="0"/>
                <xsd:element ref="ns2:MediaServiceAutoKeyPoints" minOccurs="0"/>
                <xsd:element ref="ns2:MediaServiceKeyPoints" minOccurs="0"/>
                <xsd:element ref="ns2:lcf76f155ced4ddcb4097134ff3c332f" minOccurs="0"/>
                <xsd:element ref="ns3:TaxCatchAll" minOccurs="0"/>
                <xsd:element ref="ns2: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a24b72c-fa2a-4e60-9137-76af0583242e"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DateTaken" ma:index="13" nillable="true" ma:displayName="MediaServiceDateTaken" ma:hidden="true" ma:internalName="MediaServiceDateTaken"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LengthInSeconds" ma:index="15" nillable="true" ma:displayName="Length (seconds)" ma:internalName="MediaLengthInSeconds" ma:readOnly="true">
      <xsd:simpleType>
        <xsd:restriction base="dms:Unknown"/>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element name="lcf76f155ced4ddcb4097134ff3c332f" ma:index="21" nillable="true" ma:taxonomy="true" ma:internalName="lcf76f155ced4ddcb4097134ff3c332f" ma:taxonomyFieldName="MediaServiceImageTags" ma:displayName="Image Tags" ma:readOnly="false" ma:fieldId="{5cf76f15-5ced-4ddc-b409-7134ff3c332f}" ma:taxonomyMulti="true" ma:sspId="955cd427-a42c-44c8-816a-2405638e27c4"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3" nillable="true" ma:displayName="MediaServiceObjectDetectorVersions"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4a49ab9a-7ef2-45bb-94d0-e329cf4e8434" elementFormDefault="qualified">
    <xsd:import namespace="http://schemas.microsoft.com/office/2006/documentManagement/types"/>
    <xsd:import namespace="http://schemas.microsoft.com/office/infopath/2007/PartnerControls"/>
    <xsd:element name="SharedWithUsers" ma:index="16"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7" nillable="true" ma:displayName="Shared With Details" ma:internalName="SharedWithDetails" ma:readOnly="true">
      <xsd:simpleType>
        <xsd:restriction base="dms:Note">
          <xsd:maxLength value="255"/>
        </xsd:restriction>
      </xsd:simpleType>
    </xsd:element>
    <xsd:element name="TaxCatchAll" ma:index="22" nillable="true" ma:displayName="Taxonomy Catch All Column" ma:hidden="true" ma:list="{ebbe32ce-b581-4976-a3c6-2d46b01e3052}" ma:internalName="TaxCatchAll" ma:showField="CatchAllData" ma:web="4a49ab9a-7ef2-45bb-94d0-e329cf4e8434">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TaxCatchAll xmlns="4a49ab9a-7ef2-45bb-94d0-e329cf4e8434" xsi:nil="true"/>
    <lcf76f155ced4ddcb4097134ff3c332f xmlns="ca24b72c-fa2a-4e60-9137-76af0583242e">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5788BF6A-A3F1-476A-9D63-42F669FF34C0}">
  <ds:schemaRefs>
    <ds:schemaRef ds:uri="http://schemas.microsoft.com/sharepoint/v3/contenttype/forms"/>
  </ds:schemaRefs>
</ds:datastoreItem>
</file>

<file path=customXml/itemProps2.xml><?xml version="1.0" encoding="utf-8"?>
<ds:datastoreItem xmlns:ds="http://schemas.openxmlformats.org/officeDocument/2006/customXml" ds:itemID="{ADFFD5EF-268F-409F-8371-B3906755D1B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a24b72c-fa2a-4e60-9137-76af0583242e"/>
    <ds:schemaRef ds:uri="4a49ab9a-7ef2-45bb-94d0-e329cf4e8434"/>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90DCA515-0930-4366-A49D-2D20E8B0F046}">
  <ds:schemaRefs>
    <ds:schemaRef ds:uri="http://purl.org/dc/elements/1.1/"/>
    <ds:schemaRef ds:uri="http://purl.org/dc/terms/"/>
    <ds:schemaRef ds:uri="http://schemas.microsoft.com/office/2006/documentManagement/types"/>
    <ds:schemaRef ds:uri="http://schemas.microsoft.com/office/infopath/2007/PartnerControls"/>
    <ds:schemaRef ds:uri="http://purl.org/dc/dcmitype/"/>
    <ds:schemaRef ds:uri="ca24b72c-fa2a-4e60-9137-76af0583242e"/>
    <ds:schemaRef ds:uri="http://schemas.openxmlformats.org/package/2006/metadata/core-properties"/>
    <ds:schemaRef ds:uri="4a49ab9a-7ef2-45bb-94d0-e329cf4e8434"/>
    <ds:schemaRef ds:uri="http://schemas.microsoft.com/office/2006/metadata/propertie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
  <TotalTime>970</TotalTime>
  <Words>2495</Words>
  <Application>Microsoft Office PowerPoint</Application>
  <PresentationFormat>Custom</PresentationFormat>
  <Paragraphs>314</Paragraphs>
  <Slides>35</Slides>
  <Notes>4</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35</vt:i4>
      </vt:variant>
    </vt:vector>
  </HeadingPairs>
  <TitlesOfParts>
    <vt:vector size="41" baseType="lpstr">
      <vt:lpstr>Arial</vt:lpstr>
      <vt:lpstr>Avenir Next</vt:lpstr>
      <vt:lpstr>Avenir Next Demi Bold</vt:lpstr>
      <vt:lpstr>Bradley Hand ITC</vt:lpstr>
      <vt:lpstr>Calibri</vt:lpstr>
      <vt:lpstr>Office Theme</vt:lpstr>
      <vt:lpstr>Welcome to the Library MSc Economics</vt:lpstr>
      <vt:lpstr>Jackie Hanes</vt:lpstr>
      <vt:lpstr>The Library</vt:lpstr>
      <vt:lpstr>The Library</vt:lpstr>
      <vt:lpstr>Library floor plan</vt:lpstr>
      <vt:lpstr>5th floor - Economics</vt:lpstr>
      <vt:lpstr>Study spaces for students</vt:lpstr>
      <vt:lpstr>Breathing space</vt:lpstr>
      <vt:lpstr>PowerPoint Presentation</vt:lpstr>
      <vt:lpstr>PowerPoint Presentation</vt:lpstr>
      <vt:lpstr>PowerPoint Presentation</vt:lpstr>
      <vt:lpstr>PowerPoint Presentation</vt:lpstr>
      <vt:lpstr>PowerPoint Presentation</vt:lpstr>
      <vt:lpstr>PowerPoint Presentation</vt:lpstr>
      <vt:lpstr>Reading list</vt:lpstr>
      <vt:lpstr>Library Search</vt:lpstr>
      <vt:lpstr>Finding books</vt:lpstr>
      <vt:lpstr>Print books</vt:lpstr>
      <vt:lpstr>Ebooks</vt:lpstr>
      <vt:lpstr>Finding articles</vt:lpstr>
      <vt:lpstr>Ejournals</vt:lpstr>
      <vt:lpstr>Google</vt:lpstr>
      <vt:lpstr>Document supply</vt:lpstr>
      <vt:lpstr>Economics subject guide</vt:lpstr>
      <vt:lpstr>Databases</vt:lpstr>
      <vt:lpstr>PowerPoint Presentation</vt:lpstr>
      <vt:lpstr>PowerPoint Presentation</vt:lpstr>
      <vt:lpstr>Web of Science</vt:lpstr>
      <vt:lpstr>PowerPoint Presentation</vt:lpstr>
      <vt:lpstr>PowerPoint Presentation</vt:lpstr>
      <vt:lpstr>Economic data</vt:lpstr>
      <vt:lpstr>UK Data Service</vt:lpstr>
      <vt:lpstr>Company, industry &amp; financial data</vt:lpstr>
      <vt:lpstr>Refinitiv Eikon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UOW Library ASL Powerpoint</dc:title>
  <dc:creator>Hanes, Jackie</dc:creator>
  <cp:lastModifiedBy>Hanes, Jackie</cp:lastModifiedBy>
  <cp:revision>11</cp:revision>
  <dcterms:created xsi:type="dcterms:W3CDTF">2023-08-15T09:26:12Z</dcterms:created>
  <dcterms:modified xsi:type="dcterms:W3CDTF">2023-10-04T12:29:13Z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2023-08-15T00:00:00Z</vt:filetime>
  </property>
  <property fmtid="{D5CDD505-2E9C-101B-9397-08002B2CF9AE}" pid="3" name="Creator">
    <vt:lpwstr>Adobe Illustrator 25.2 (Macintosh)</vt:lpwstr>
  </property>
  <property fmtid="{D5CDD505-2E9C-101B-9397-08002B2CF9AE}" pid="4" name="LastSaved">
    <vt:filetime>2023-08-15T00:00:00Z</vt:filetime>
  </property>
  <property fmtid="{D5CDD505-2E9C-101B-9397-08002B2CF9AE}" pid="5" name="ContentTypeId">
    <vt:lpwstr>0x0101004DF46CC96B735D44946398BC8A659B84</vt:lpwstr>
  </property>
</Properties>
</file>