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5.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6.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7.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8.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3.xml" ContentType="application/vnd.openxmlformats-officedocument.drawingml.chart+xml"/>
  <Override PartName="/ppt/notesSlides/notesSlide22.xml" ContentType="application/vnd.openxmlformats-officedocument.presentationml.notesSlide+xml"/>
  <Override PartName="/ppt/charts/chart4.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ink/ink1.xml" ContentType="application/inkml+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ink/ink2.xml" ContentType="application/inkml+xml"/>
  <Override PartName="/ppt/notesSlides/notesSlide55.xml" ContentType="application/vnd.openxmlformats-officedocument.presentationml.notesSlide+xml"/>
  <Override PartName="/ppt/ink/ink3.xml" ContentType="application/inkml+xml"/>
  <Override PartName="/ppt/notesSlides/notesSlide56.xml" ContentType="application/vnd.openxmlformats-officedocument.presentationml.notesSlide+xml"/>
  <Override PartName="/ppt/ink/ink4.xml" ContentType="application/inkml+xml"/>
  <Override PartName="/ppt/notesSlides/notesSlide57.xml" ContentType="application/vnd.openxmlformats-officedocument.presentationml.notesSlide+xml"/>
  <Override PartName="/ppt/ink/ink5.xml" ContentType="application/inkml+xml"/>
  <Override PartName="/ppt/notesSlides/notesSlide5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66" r:id="rId5"/>
    <p:sldMasterId id="2147483787" r:id="rId6"/>
    <p:sldMasterId id="2147483800" r:id="rId7"/>
    <p:sldMasterId id="2147483821" r:id="rId8"/>
    <p:sldMasterId id="2147483842" r:id="rId9"/>
    <p:sldMasterId id="2147483863" r:id="rId10"/>
    <p:sldMasterId id="2147483867" r:id="rId11"/>
    <p:sldMasterId id="2147483879" r:id="rId12"/>
  </p:sldMasterIdLst>
  <p:notesMasterIdLst>
    <p:notesMasterId r:id="rId112"/>
  </p:notesMasterIdLst>
  <p:sldIdLst>
    <p:sldId id="881" r:id="rId13"/>
    <p:sldId id="257" r:id="rId14"/>
    <p:sldId id="882" r:id="rId15"/>
    <p:sldId id="883" r:id="rId16"/>
    <p:sldId id="884" r:id="rId17"/>
    <p:sldId id="885" r:id="rId18"/>
    <p:sldId id="886" r:id="rId19"/>
    <p:sldId id="887" r:id="rId20"/>
    <p:sldId id="888" r:id="rId21"/>
    <p:sldId id="265" r:id="rId22"/>
    <p:sldId id="266" r:id="rId23"/>
    <p:sldId id="876" r:id="rId24"/>
    <p:sldId id="877" r:id="rId25"/>
    <p:sldId id="878" r:id="rId26"/>
    <p:sldId id="879" r:id="rId27"/>
    <p:sldId id="880" r:id="rId28"/>
    <p:sldId id="803" r:id="rId29"/>
    <p:sldId id="804" r:id="rId30"/>
    <p:sldId id="340" r:id="rId31"/>
    <p:sldId id="805" r:id="rId32"/>
    <p:sldId id="810" r:id="rId33"/>
    <p:sldId id="809" r:id="rId34"/>
    <p:sldId id="312" r:id="rId35"/>
    <p:sldId id="802" r:id="rId36"/>
    <p:sldId id="892" r:id="rId37"/>
    <p:sldId id="893" r:id="rId38"/>
    <p:sldId id="314" r:id="rId39"/>
    <p:sldId id="894" r:id="rId40"/>
    <p:sldId id="806" r:id="rId41"/>
    <p:sldId id="807" r:id="rId42"/>
    <p:sldId id="808" r:id="rId43"/>
    <p:sldId id="256" r:id="rId44"/>
    <p:sldId id="258" r:id="rId45"/>
    <p:sldId id="259" r:id="rId46"/>
    <p:sldId id="264" r:id="rId47"/>
    <p:sldId id="263" r:id="rId48"/>
    <p:sldId id="872" r:id="rId49"/>
    <p:sldId id="873" r:id="rId50"/>
    <p:sldId id="874" r:id="rId51"/>
    <p:sldId id="260" r:id="rId52"/>
    <p:sldId id="261" r:id="rId53"/>
    <p:sldId id="262" r:id="rId54"/>
    <p:sldId id="875" r:id="rId55"/>
    <p:sldId id="816" r:id="rId56"/>
    <p:sldId id="817" r:id="rId57"/>
    <p:sldId id="818" r:id="rId58"/>
    <p:sldId id="819" r:id="rId59"/>
    <p:sldId id="820" r:id="rId60"/>
    <p:sldId id="338" r:id="rId61"/>
    <p:sldId id="821" r:id="rId62"/>
    <p:sldId id="822" r:id="rId63"/>
    <p:sldId id="866" r:id="rId64"/>
    <p:sldId id="867" r:id="rId65"/>
    <p:sldId id="868" r:id="rId66"/>
    <p:sldId id="869" r:id="rId67"/>
    <p:sldId id="870" r:id="rId68"/>
    <p:sldId id="895" r:id="rId69"/>
    <p:sldId id="896" r:id="rId70"/>
    <p:sldId id="451" r:id="rId71"/>
    <p:sldId id="454" r:id="rId72"/>
    <p:sldId id="453" r:id="rId73"/>
    <p:sldId id="861" r:id="rId74"/>
    <p:sldId id="862" r:id="rId75"/>
    <p:sldId id="863" r:id="rId76"/>
    <p:sldId id="864" r:id="rId77"/>
    <p:sldId id="865" r:id="rId78"/>
    <p:sldId id="825" r:id="rId79"/>
    <p:sldId id="871" r:id="rId80"/>
    <p:sldId id="826" r:id="rId81"/>
    <p:sldId id="304" r:id="rId82"/>
    <p:sldId id="890" r:id="rId83"/>
    <p:sldId id="891" r:id="rId84"/>
    <p:sldId id="305" r:id="rId85"/>
    <p:sldId id="827" r:id="rId86"/>
    <p:sldId id="897" r:id="rId87"/>
    <p:sldId id="849" r:id="rId88"/>
    <p:sldId id="850" r:id="rId89"/>
    <p:sldId id="851" r:id="rId90"/>
    <p:sldId id="448" r:id="rId91"/>
    <p:sldId id="852" r:id="rId92"/>
    <p:sldId id="853" r:id="rId93"/>
    <p:sldId id="854" r:id="rId94"/>
    <p:sldId id="855" r:id="rId95"/>
    <p:sldId id="905" r:id="rId96"/>
    <p:sldId id="906" r:id="rId97"/>
    <p:sldId id="907" r:id="rId98"/>
    <p:sldId id="908" r:id="rId99"/>
    <p:sldId id="898" r:id="rId100"/>
    <p:sldId id="899" r:id="rId101"/>
    <p:sldId id="900" r:id="rId102"/>
    <p:sldId id="901" r:id="rId103"/>
    <p:sldId id="902" r:id="rId104"/>
    <p:sldId id="296" r:id="rId105"/>
    <p:sldId id="300" r:id="rId106"/>
    <p:sldId id="903" r:id="rId107"/>
    <p:sldId id="321" r:id="rId108"/>
    <p:sldId id="322" r:id="rId109"/>
    <p:sldId id="904" r:id="rId110"/>
    <p:sldId id="299" r:id="rId111"/>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7" dt="2026-10-09T08:28:04.375"/>
    <p1510:client id="{4A32298C-62A2-2481-3B3F-B68541CDB941}" v="17" dt="2026-10-09T09:17:43.415"/>
    <p1510:client id="{AB2A36C5-79CF-EC19-CF74-11529D5550FD}" v="6" dt="2026-10-08T16:13:51.961"/>
    <p1510:client id="{AEDB173F-FEDD-F3FE-BC23-2DF1023A3484}" v="2" dt="2026-10-08T12:06:22.555"/>
    <p1510:client id="{B1DC3E98-92FD-43A9-A3F6-6C14820AD633}" v="21" dt="2026-10-07T15:07:05.659"/>
    <p1510:client id="{EBBFCCA9-5D82-2822-1CED-F97C5B4EFA2A}" v="5" dt="2026-10-08T16:28:27.363"/>
    <p1510:client id="{F3F9F550-9AB7-ABA0-77F0-1572809FCF67}" v="9" dt="2026-10-09T12:00:11.604"/>
    <p1510:client id="{F4E7E22A-93A0-1CD7-5C24-7F0BC3CB7D97}" v="4" dt="2026-10-09T08:25:23.4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117" Type="http://schemas.microsoft.com/office/2016/11/relationships/changesInfo" Target="changesInfos/changesInfo1.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slide" Target="slides/slide72.xml"/><Relationship Id="rId89" Type="http://schemas.openxmlformats.org/officeDocument/2006/relationships/slide" Target="slides/slide77.xml"/><Relationship Id="rId112" Type="http://schemas.openxmlformats.org/officeDocument/2006/relationships/notesMaster" Target="notesMasters/notesMaster1.xml"/><Relationship Id="rId16" Type="http://schemas.openxmlformats.org/officeDocument/2006/relationships/slide" Target="slides/slide4.xml"/><Relationship Id="rId107" Type="http://schemas.openxmlformats.org/officeDocument/2006/relationships/slide" Target="slides/slide95.xml"/><Relationship Id="rId11" Type="http://schemas.openxmlformats.org/officeDocument/2006/relationships/slideMaster" Target="slideMasters/slideMaster8.xml"/><Relationship Id="rId32" Type="http://schemas.openxmlformats.org/officeDocument/2006/relationships/slide" Target="slides/slide20.xml"/><Relationship Id="rId37" Type="http://schemas.openxmlformats.org/officeDocument/2006/relationships/slide" Target="slides/slide25.xml"/><Relationship Id="rId53" Type="http://schemas.openxmlformats.org/officeDocument/2006/relationships/slide" Target="slides/slide41.xml"/><Relationship Id="rId58" Type="http://schemas.openxmlformats.org/officeDocument/2006/relationships/slide" Target="slides/slide46.xml"/><Relationship Id="rId74" Type="http://schemas.openxmlformats.org/officeDocument/2006/relationships/slide" Target="slides/slide62.xml"/><Relationship Id="rId79" Type="http://schemas.openxmlformats.org/officeDocument/2006/relationships/slide" Target="slides/slide67.xml"/><Relationship Id="rId102" Type="http://schemas.openxmlformats.org/officeDocument/2006/relationships/slide" Target="slides/slide90.xml"/><Relationship Id="rId5" Type="http://schemas.openxmlformats.org/officeDocument/2006/relationships/slideMaster" Target="slideMasters/slideMaster2.xml"/><Relationship Id="rId90" Type="http://schemas.openxmlformats.org/officeDocument/2006/relationships/slide" Target="slides/slide78.xml"/><Relationship Id="rId95" Type="http://schemas.openxmlformats.org/officeDocument/2006/relationships/slide" Target="slides/slide83.xml"/><Relationship Id="rId22" Type="http://schemas.openxmlformats.org/officeDocument/2006/relationships/slide" Target="slides/slide10.xml"/><Relationship Id="rId27" Type="http://schemas.openxmlformats.org/officeDocument/2006/relationships/slide" Target="slides/slide15.xml"/><Relationship Id="rId43" Type="http://schemas.openxmlformats.org/officeDocument/2006/relationships/slide" Target="slides/slide31.xml"/><Relationship Id="rId48" Type="http://schemas.openxmlformats.org/officeDocument/2006/relationships/slide" Target="slides/slide36.xml"/><Relationship Id="rId64" Type="http://schemas.openxmlformats.org/officeDocument/2006/relationships/slide" Target="slides/slide52.xml"/><Relationship Id="rId69" Type="http://schemas.openxmlformats.org/officeDocument/2006/relationships/slide" Target="slides/slide57.xml"/><Relationship Id="rId113" Type="http://schemas.openxmlformats.org/officeDocument/2006/relationships/presProps" Target="presProps.xml"/><Relationship Id="rId118" Type="http://schemas.microsoft.com/office/2015/10/relationships/revisionInfo" Target="revisionInfo.xml"/><Relationship Id="rId80" Type="http://schemas.openxmlformats.org/officeDocument/2006/relationships/slide" Target="slides/slide68.xml"/><Relationship Id="rId85" Type="http://schemas.openxmlformats.org/officeDocument/2006/relationships/slide" Target="slides/slide73.xml"/><Relationship Id="rId12" Type="http://schemas.openxmlformats.org/officeDocument/2006/relationships/slideMaster" Target="slideMasters/slideMaster9.xml"/><Relationship Id="rId17" Type="http://schemas.openxmlformats.org/officeDocument/2006/relationships/slide" Target="slides/slide5.xml"/><Relationship Id="rId33" Type="http://schemas.openxmlformats.org/officeDocument/2006/relationships/slide" Target="slides/slide21.xml"/><Relationship Id="rId38" Type="http://schemas.openxmlformats.org/officeDocument/2006/relationships/slide" Target="slides/slide26.xml"/><Relationship Id="rId59" Type="http://schemas.openxmlformats.org/officeDocument/2006/relationships/slide" Target="slides/slide47.xml"/><Relationship Id="rId103" Type="http://schemas.openxmlformats.org/officeDocument/2006/relationships/slide" Target="slides/slide91.xml"/><Relationship Id="rId108" Type="http://schemas.openxmlformats.org/officeDocument/2006/relationships/slide" Target="slides/slide96.xml"/><Relationship Id="rId54" Type="http://schemas.openxmlformats.org/officeDocument/2006/relationships/slide" Target="slides/slide42.xml"/><Relationship Id="rId70" Type="http://schemas.openxmlformats.org/officeDocument/2006/relationships/slide" Target="slides/slide58.xml"/><Relationship Id="rId75" Type="http://schemas.openxmlformats.org/officeDocument/2006/relationships/slide" Target="slides/slide63.xml"/><Relationship Id="rId91" Type="http://schemas.openxmlformats.org/officeDocument/2006/relationships/slide" Target="slides/slide79.xml"/><Relationship Id="rId96" Type="http://schemas.openxmlformats.org/officeDocument/2006/relationships/slide" Target="slides/slide84.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1.xml"/><Relationship Id="rId28" Type="http://schemas.openxmlformats.org/officeDocument/2006/relationships/slide" Target="slides/slide16.xml"/><Relationship Id="rId49" Type="http://schemas.openxmlformats.org/officeDocument/2006/relationships/slide" Target="slides/slide37.xml"/><Relationship Id="rId114" Type="http://schemas.openxmlformats.org/officeDocument/2006/relationships/viewProps" Target="viewProps.xml"/><Relationship Id="rId10" Type="http://schemas.openxmlformats.org/officeDocument/2006/relationships/slideMaster" Target="slideMasters/slideMaster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slide" Target="slides/slide74.xml"/><Relationship Id="rId94" Type="http://schemas.openxmlformats.org/officeDocument/2006/relationships/slide" Target="slides/slide82.xml"/><Relationship Id="rId99" Type="http://schemas.openxmlformats.org/officeDocument/2006/relationships/slide" Target="slides/slide87.xml"/><Relationship Id="rId101" Type="http://schemas.openxmlformats.org/officeDocument/2006/relationships/slide" Target="slides/slide89.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109" Type="http://schemas.openxmlformats.org/officeDocument/2006/relationships/slide" Target="slides/slide9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97" Type="http://schemas.openxmlformats.org/officeDocument/2006/relationships/slide" Target="slides/slide85.xml"/><Relationship Id="rId104" Type="http://schemas.openxmlformats.org/officeDocument/2006/relationships/slide" Target="slides/slide92.xml"/><Relationship Id="rId7" Type="http://schemas.openxmlformats.org/officeDocument/2006/relationships/slideMaster" Target="slideMasters/slideMaster4.xml"/><Relationship Id="rId71" Type="http://schemas.openxmlformats.org/officeDocument/2006/relationships/slide" Target="slides/slide59.xml"/><Relationship Id="rId92" Type="http://schemas.openxmlformats.org/officeDocument/2006/relationships/slide" Target="slides/slide80.xml"/><Relationship Id="rId2" Type="http://schemas.openxmlformats.org/officeDocument/2006/relationships/customXml" Target="../customXml/item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openxmlformats.org/officeDocument/2006/relationships/slide" Target="slides/slide75.xml"/><Relationship Id="rId110" Type="http://schemas.openxmlformats.org/officeDocument/2006/relationships/slide" Target="slides/slide98.xml"/><Relationship Id="rId115" Type="http://schemas.openxmlformats.org/officeDocument/2006/relationships/theme" Target="theme/theme1.xml"/><Relationship Id="rId61" Type="http://schemas.openxmlformats.org/officeDocument/2006/relationships/slide" Target="slides/slide49.xml"/><Relationship Id="rId82" Type="http://schemas.openxmlformats.org/officeDocument/2006/relationships/slide" Target="slides/slide70.xml"/><Relationship Id="rId19" Type="http://schemas.openxmlformats.org/officeDocument/2006/relationships/slide" Target="slides/slide7.xml"/><Relationship Id="rId14" Type="http://schemas.openxmlformats.org/officeDocument/2006/relationships/slide" Target="slides/slide2.xml"/><Relationship Id="rId30" Type="http://schemas.openxmlformats.org/officeDocument/2006/relationships/slide" Target="slides/slide18.xml"/><Relationship Id="rId35" Type="http://schemas.openxmlformats.org/officeDocument/2006/relationships/slide" Target="slides/slide23.xml"/><Relationship Id="rId56" Type="http://schemas.openxmlformats.org/officeDocument/2006/relationships/slide" Target="slides/slide44.xml"/><Relationship Id="rId77" Type="http://schemas.openxmlformats.org/officeDocument/2006/relationships/slide" Target="slides/slide65.xml"/><Relationship Id="rId100" Type="http://schemas.openxmlformats.org/officeDocument/2006/relationships/slide" Target="slides/slide88.xml"/><Relationship Id="rId105" Type="http://schemas.openxmlformats.org/officeDocument/2006/relationships/slide" Target="slides/slide93.xml"/><Relationship Id="rId8" Type="http://schemas.openxmlformats.org/officeDocument/2006/relationships/slideMaster" Target="slideMasters/slideMaster5.xml"/><Relationship Id="rId51" Type="http://schemas.openxmlformats.org/officeDocument/2006/relationships/slide" Target="slides/slide39.xml"/><Relationship Id="rId72" Type="http://schemas.openxmlformats.org/officeDocument/2006/relationships/slide" Target="slides/slide60.xml"/><Relationship Id="rId93" Type="http://schemas.openxmlformats.org/officeDocument/2006/relationships/slide" Target="slides/slide81.xml"/><Relationship Id="rId98" Type="http://schemas.openxmlformats.org/officeDocument/2006/relationships/slide" Target="slides/slide86.xml"/><Relationship Id="rId3" Type="http://schemas.openxmlformats.org/officeDocument/2006/relationships/customXml" Target="../customXml/item3.xml"/><Relationship Id="rId25" Type="http://schemas.openxmlformats.org/officeDocument/2006/relationships/slide" Target="slides/slide13.xml"/><Relationship Id="rId46" Type="http://schemas.openxmlformats.org/officeDocument/2006/relationships/slide" Target="slides/slide34.xml"/><Relationship Id="rId67" Type="http://schemas.openxmlformats.org/officeDocument/2006/relationships/slide" Target="slides/slide55.xml"/><Relationship Id="rId116" Type="http://schemas.openxmlformats.org/officeDocument/2006/relationships/tableStyles" Target="tableStyles.xml"/><Relationship Id="rId20" Type="http://schemas.openxmlformats.org/officeDocument/2006/relationships/slide" Target="slides/slide8.xml"/><Relationship Id="rId41" Type="http://schemas.openxmlformats.org/officeDocument/2006/relationships/slide" Target="slides/slide29.xml"/><Relationship Id="rId62" Type="http://schemas.openxmlformats.org/officeDocument/2006/relationships/slide" Target="slides/slide50.xml"/><Relationship Id="rId83" Type="http://schemas.openxmlformats.org/officeDocument/2006/relationships/slide" Target="slides/slide71.xml"/><Relationship Id="rId88" Type="http://schemas.openxmlformats.org/officeDocument/2006/relationships/slide" Target="slides/slide76.xml"/><Relationship Id="rId111" Type="http://schemas.openxmlformats.org/officeDocument/2006/relationships/slide" Target="slides/slide99.xml"/><Relationship Id="rId15" Type="http://schemas.openxmlformats.org/officeDocument/2006/relationships/slide" Target="slides/slide3.xml"/><Relationship Id="rId36" Type="http://schemas.openxmlformats.org/officeDocument/2006/relationships/slide" Target="slides/slide24.xml"/><Relationship Id="rId57" Type="http://schemas.openxmlformats.org/officeDocument/2006/relationships/slide" Target="slides/slide45.xml"/><Relationship Id="rId106" Type="http://schemas.openxmlformats.org/officeDocument/2006/relationships/slide" Target="slides/slide9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holson, Marion" userId="S::u1673479@live.warwick.ac.uk::93d0b4ba-cb2b-4205-a1ce-196811bd853a" providerId="AD" clId="Web-{AB2A36C5-79CF-EC19-CF74-11529D5550FD}"/>
    <pc:docChg chg="addSld modSld">
      <pc:chgData name="Nicholson, Marion" userId="S::u1673479@live.warwick.ac.uk::93d0b4ba-cb2b-4205-a1ce-196811bd853a" providerId="AD" clId="Web-{AB2A36C5-79CF-EC19-CF74-11529D5550FD}" dt="2026-10-08T16:13:51.961" v="8" actId="20577"/>
      <pc:docMkLst>
        <pc:docMk/>
      </pc:docMkLst>
      <pc:sldChg chg="add">
        <pc:chgData name="Nicholson, Marion" userId="S::u1673479@live.warwick.ac.uk::93d0b4ba-cb2b-4205-a1ce-196811bd853a" providerId="AD" clId="Web-{AB2A36C5-79CF-EC19-CF74-11529D5550FD}" dt="2026-10-08T15:20:03.545" v="0"/>
        <pc:sldMkLst>
          <pc:docMk/>
          <pc:sldMk cId="1452899701" sldId="296"/>
        </pc:sldMkLst>
      </pc:sldChg>
      <pc:sldChg chg="add">
        <pc:chgData name="Nicholson, Marion" userId="S::u1673479@live.warwick.ac.uk::93d0b4ba-cb2b-4205-a1ce-196811bd853a" providerId="AD" clId="Web-{AB2A36C5-79CF-EC19-CF74-11529D5550FD}" dt="2026-10-08T15:20:04.451" v="6"/>
        <pc:sldMkLst>
          <pc:docMk/>
          <pc:sldMk cId="365219694" sldId="299"/>
        </pc:sldMkLst>
      </pc:sldChg>
      <pc:sldChg chg="add">
        <pc:chgData name="Nicholson, Marion" userId="S::u1673479@live.warwick.ac.uk::93d0b4ba-cb2b-4205-a1ce-196811bd853a" providerId="AD" clId="Web-{AB2A36C5-79CF-EC19-CF74-11529D5550FD}" dt="2026-10-08T15:20:03.732" v="1"/>
        <pc:sldMkLst>
          <pc:docMk/>
          <pc:sldMk cId="2819860152" sldId="300"/>
        </pc:sldMkLst>
      </pc:sldChg>
      <pc:sldChg chg="add">
        <pc:chgData name="Nicholson, Marion" userId="S::u1673479@live.warwick.ac.uk::93d0b4ba-cb2b-4205-a1ce-196811bd853a" providerId="AD" clId="Web-{AB2A36C5-79CF-EC19-CF74-11529D5550FD}" dt="2026-10-08T15:20:04.029" v="3"/>
        <pc:sldMkLst>
          <pc:docMk/>
          <pc:sldMk cId="445781616" sldId="321"/>
        </pc:sldMkLst>
      </pc:sldChg>
      <pc:sldChg chg="add">
        <pc:chgData name="Nicholson, Marion" userId="S::u1673479@live.warwick.ac.uk::93d0b4ba-cb2b-4205-a1ce-196811bd853a" providerId="AD" clId="Web-{AB2A36C5-79CF-EC19-CF74-11529D5550FD}" dt="2026-10-08T15:20:04.170" v="4"/>
        <pc:sldMkLst>
          <pc:docMk/>
          <pc:sldMk cId="2335725928" sldId="322"/>
        </pc:sldMkLst>
      </pc:sldChg>
      <pc:sldChg chg="modSp">
        <pc:chgData name="Nicholson, Marion" userId="S::u1673479@live.warwick.ac.uk::93d0b4ba-cb2b-4205-a1ce-196811bd853a" providerId="AD" clId="Web-{AB2A36C5-79CF-EC19-CF74-11529D5550FD}" dt="2026-10-08T16:13:51.961" v="8" actId="20577"/>
        <pc:sldMkLst>
          <pc:docMk/>
          <pc:sldMk cId="2770909592" sldId="825"/>
        </pc:sldMkLst>
        <pc:spChg chg="mod">
          <ac:chgData name="Nicholson, Marion" userId="S::u1673479@live.warwick.ac.uk::93d0b4ba-cb2b-4205-a1ce-196811bd853a" providerId="AD" clId="Web-{AB2A36C5-79CF-EC19-CF74-11529D5550FD}" dt="2026-10-08T16:13:51.961" v="8" actId="20577"/>
          <ac:spMkLst>
            <pc:docMk/>
            <pc:sldMk cId="2770909592" sldId="825"/>
            <ac:spMk id="3" creationId="{F926F25D-EC5E-3B3B-B3AA-ABE614EA3099}"/>
          </ac:spMkLst>
        </pc:spChg>
      </pc:sldChg>
      <pc:sldChg chg="add">
        <pc:chgData name="Nicholson, Marion" userId="S::u1673479@live.warwick.ac.uk::93d0b4ba-cb2b-4205-a1ce-196811bd853a" providerId="AD" clId="Web-{AB2A36C5-79CF-EC19-CF74-11529D5550FD}" dt="2026-10-08T15:20:03.888" v="2"/>
        <pc:sldMkLst>
          <pc:docMk/>
          <pc:sldMk cId="4177678046" sldId="903"/>
        </pc:sldMkLst>
      </pc:sldChg>
      <pc:sldChg chg="add">
        <pc:chgData name="Nicholson, Marion" userId="S::u1673479@live.warwick.ac.uk::93d0b4ba-cb2b-4205-a1ce-196811bd853a" providerId="AD" clId="Web-{AB2A36C5-79CF-EC19-CF74-11529D5550FD}" dt="2026-10-08T15:20:04.326" v="5"/>
        <pc:sldMkLst>
          <pc:docMk/>
          <pc:sldMk cId="2414307646" sldId="904"/>
        </pc:sldMkLst>
      </pc:sldChg>
    </pc:docChg>
  </pc:docChgLst>
  <pc:docChgLst>
    <pc:chgData name="Nicholson, Marion" userId="S::u1673479@live.warwick.ac.uk::93d0b4ba-cb2b-4205-a1ce-196811bd853a" providerId="AD" clId="Web-{EBBFCCA9-5D82-2822-1CED-F97C5B4EFA2A}"/>
    <pc:docChg chg="addSld delSld">
      <pc:chgData name="Nicholson, Marion" userId="S::u1673479@live.warwick.ac.uk::93d0b4ba-cb2b-4205-a1ce-196811bd853a" providerId="AD" clId="Web-{EBBFCCA9-5D82-2822-1CED-F97C5B4EFA2A}" dt="2026-10-08T16:28:27.363" v="6"/>
      <pc:docMkLst>
        <pc:docMk/>
      </pc:docMkLst>
      <pc:sldChg chg="del">
        <pc:chgData name="Nicholson, Marion" userId="S::u1673479@live.warwick.ac.uk::93d0b4ba-cb2b-4205-a1ce-196811bd853a" providerId="AD" clId="Web-{EBBFCCA9-5D82-2822-1CED-F97C5B4EFA2A}" dt="2026-10-08T16:28:27.363" v="6"/>
        <pc:sldMkLst>
          <pc:docMk/>
          <pc:sldMk cId="40746021" sldId="315"/>
        </pc:sldMkLst>
      </pc:sldChg>
      <pc:sldChg chg="del">
        <pc:chgData name="Nicholson, Marion" userId="S::u1673479@live.warwick.ac.uk::93d0b4ba-cb2b-4205-a1ce-196811bd853a" providerId="AD" clId="Web-{EBBFCCA9-5D82-2822-1CED-F97C5B4EFA2A}" dt="2026-10-08T16:28:24.504" v="5"/>
        <pc:sldMkLst>
          <pc:docMk/>
          <pc:sldMk cId="1825459278" sldId="317"/>
        </pc:sldMkLst>
      </pc:sldChg>
      <pc:sldChg chg="del">
        <pc:chgData name="Nicholson, Marion" userId="S::u1673479@live.warwick.ac.uk::93d0b4ba-cb2b-4205-a1ce-196811bd853a" providerId="AD" clId="Web-{EBBFCCA9-5D82-2822-1CED-F97C5B4EFA2A}" dt="2026-10-08T16:28:15.972" v="4"/>
        <pc:sldMkLst>
          <pc:docMk/>
          <pc:sldMk cId="1807295639" sldId="856"/>
        </pc:sldMkLst>
      </pc:sldChg>
      <pc:sldChg chg="add">
        <pc:chgData name="Nicholson, Marion" userId="S::u1673479@live.warwick.ac.uk::93d0b4ba-cb2b-4205-a1ce-196811bd853a" providerId="AD" clId="Web-{EBBFCCA9-5D82-2822-1CED-F97C5B4EFA2A}" dt="2026-10-08T16:28:08.300" v="0"/>
        <pc:sldMkLst>
          <pc:docMk/>
          <pc:sldMk cId="1968998679" sldId="905"/>
        </pc:sldMkLst>
      </pc:sldChg>
      <pc:sldChg chg="add">
        <pc:chgData name="Nicholson, Marion" userId="S::u1673479@live.warwick.ac.uk::93d0b4ba-cb2b-4205-a1ce-196811bd853a" providerId="AD" clId="Web-{EBBFCCA9-5D82-2822-1CED-F97C5B4EFA2A}" dt="2026-10-08T16:28:08.456" v="1"/>
        <pc:sldMkLst>
          <pc:docMk/>
          <pc:sldMk cId="2426897398" sldId="906"/>
        </pc:sldMkLst>
      </pc:sldChg>
      <pc:sldChg chg="add">
        <pc:chgData name="Nicholson, Marion" userId="S::u1673479@live.warwick.ac.uk::93d0b4ba-cb2b-4205-a1ce-196811bd853a" providerId="AD" clId="Web-{EBBFCCA9-5D82-2822-1CED-F97C5B4EFA2A}" dt="2026-10-08T16:28:08.503" v="2"/>
        <pc:sldMkLst>
          <pc:docMk/>
          <pc:sldMk cId="1876895894" sldId="907"/>
        </pc:sldMkLst>
      </pc:sldChg>
      <pc:sldChg chg="add">
        <pc:chgData name="Nicholson, Marion" userId="S::u1673479@live.warwick.ac.uk::93d0b4ba-cb2b-4205-a1ce-196811bd853a" providerId="AD" clId="Web-{EBBFCCA9-5D82-2822-1CED-F97C5B4EFA2A}" dt="2026-10-08T16:28:08.581" v="3"/>
        <pc:sldMkLst>
          <pc:docMk/>
          <pc:sldMk cId="169915572" sldId="908"/>
        </pc:sldMkLst>
      </pc:sldChg>
    </pc:docChg>
  </pc:docChgLst>
  <pc:docChgLst>
    <pc:chgData name="Nicholson, Marion" userId="S::u1673479@live.warwick.ac.uk::93d0b4ba-cb2b-4205-a1ce-196811bd853a" providerId="AD" clId="Web-{AEDB173F-FEDD-F3FE-BC23-2DF1023A3484}"/>
    <pc:docChg chg="addSld">
      <pc:chgData name="Nicholson, Marion" userId="S::u1673479@live.warwick.ac.uk::93d0b4ba-cb2b-4205-a1ce-196811bd853a" providerId="AD" clId="Web-{AEDB173F-FEDD-F3FE-BC23-2DF1023A3484}" dt="2026-10-08T12:06:22.555" v="4"/>
      <pc:docMkLst>
        <pc:docMk/>
      </pc:docMkLst>
      <pc:sldChg chg="add">
        <pc:chgData name="Nicholson, Marion" userId="S::u1673479@live.warwick.ac.uk::93d0b4ba-cb2b-4205-a1ce-196811bd853a" providerId="AD" clId="Web-{AEDB173F-FEDD-F3FE-BC23-2DF1023A3484}" dt="2026-10-08T12:06:22.227" v="0"/>
        <pc:sldMkLst>
          <pc:docMk/>
          <pc:sldMk cId="3720124478" sldId="898"/>
        </pc:sldMkLst>
      </pc:sldChg>
      <pc:sldChg chg="add">
        <pc:chgData name="Nicholson, Marion" userId="S::u1673479@live.warwick.ac.uk::93d0b4ba-cb2b-4205-a1ce-196811bd853a" providerId="AD" clId="Web-{AEDB173F-FEDD-F3FE-BC23-2DF1023A3484}" dt="2026-10-08T12:06:22.305" v="1"/>
        <pc:sldMkLst>
          <pc:docMk/>
          <pc:sldMk cId="3874762771" sldId="899"/>
        </pc:sldMkLst>
      </pc:sldChg>
      <pc:sldChg chg="add">
        <pc:chgData name="Nicholson, Marion" userId="S::u1673479@live.warwick.ac.uk::93d0b4ba-cb2b-4205-a1ce-196811bd853a" providerId="AD" clId="Web-{AEDB173F-FEDD-F3FE-BC23-2DF1023A3484}" dt="2026-10-08T12:06:22.368" v="2"/>
        <pc:sldMkLst>
          <pc:docMk/>
          <pc:sldMk cId="2829558463" sldId="900"/>
        </pc:sldMkLst>
      </pc:sldChg>
      <pc:sldChg chg="add">
        <pc:chgData name="Nicholson, Marion" userId="S::u1673479@live.warwick.ac.uk::93d0b4ba-cb2b-4205-a1ce-196811bd853a" providerId="AD" clId="Web-{AEDB173F-FEDD-F3FE-BC23-2DF1023A3484}" dt="2026-10-08T12:06:22.462" v="3"/>
        <pc:sldMkLst>
          <pc:docMk/>
          <pc:sldMk cId="3205335160" sldId="901"/>
        </pc:sldMkLst>
      </pc:sldChg>
      <pc:sldChg chg="add">
        <pc:chgData name="Nicholson, Marion" userId="S::u1673479@live.warwick.ac.uk::93d0b4ba-cb2b-4205-a1ce-196811bd853a" providerId="AD" clId="Web-{AEDB173F-FEDD-F3FE-BC23-2DF1023A3484}" dt="2026-10-08T12:06:22.555" v="4"/>
        <pc:sldMkLst>
          <pc:docMk/>
          <pc:sldMk cId="558999837" sldId="902"/>
        </pc:sldMkLst>
      </pc:sldChg>
      <pc:sldMasterChg chg="addSldLayout">
        <pc:chgData name="Nicholson, Marion" userId="S::u1673479@live.warwick.ac.uk::93d0b4ba-cb2b-4205-a1ce-196811bd853a" providerId="AD" clId="Web-{AEDB173F-FEDD-F3FE-BC23-2DF1023A3484}" dt="2026-10-08T12:06:22.555" v="4"/>
        <pc:sldMasterMkLst>
          <pc:docMk/>
          <pc:sldMasterMk cId="1653950120" sldId="2147483648"/>
        </pc:sldMasterMkLst>
        <pc:sldLayoutChg chg="add replId">
          <pc:chgData name="Nicholson, Marion" userId="S::u1673479@live.warwick.ac.uk::93d0b4ba-cb2b-4205-a1ce-196811bd853a" providerId="AD" clId="Web-{AEDB173F-FEDD-F3FE-BC23-2DF1023A3484}" dt="2026-10-08T12:06:22.227" v="0"/>
          <pc:sldLayoutMkLst>
            <pc:docMk/>
            <pc:sldMasterMk cId="1653950120" sldId="2147483648"/>
            <pc:sldLayoutMk cId="2730384049" sldId="2147483891"/>
          </pc:sldLayoutMkLst>
        </pc:sldLayoutChg>
        <pc:sldLayoutChg chg="add">
          <pc:chgData name="Nicholson, Marion" userId="S::u1673479@live.warwick.ac.uk::93d0b4ba-cb2b-4205-a1ce-196811bd853a" providerId="AD" clId="Web-{AEDB173F-FEDD-F3FE-BC23-2DF1023A3484}" dt="2026-10-08T12:06:22.305" v="1"/>
          <pc:sldLayoutMkLst>
            <pc:docMk/>
            <pc:sldMasterMk cId="1653950120" sldId="2147483648"/>
            <pc:sldLayoutMk cId="4198379755" sldId="2147483892"/>
          </pc:sldLayoutMkLst>
        </pc:sldLayoutChg>
        <pc:sldLayoutChg chg="add">
          <pc:chgData name="Nicholson, Marion" userId="S::u1673479@live.warwick.ac.uk::93d0b4ba-cb2b-4205-a1ce-196811bd853a" providerId="AD" clId="Web-{AEDB173F-FEDD-F3FE-BC23-2DF1023A3484}" dt="2026-10-08T12:06:22.368" v="2"/>
          <pc:sldLayoutMkLst>
            <pc:docMk/>
            <pc:sldMasterMk cId="1653950120" sldId="2147483648"/>
            <pc:sldLayoutMk cId="1336702763" sldId="2147483893"/>
          </pc:sldLayoutMkLst>
        </pc:sldLayoutChg>
        <pc:sldLayoutChg chg="add">
          <pc:chgData name="Nicholson, Marion" userId="S::u1673479@live.warwick.ac.uk::93d0b4ba-cb2b-4205-a1ce-196811bd853a" providerId="AD" clId="Web-{AEDB173F-FEDD-F3FE-BC23-2DF1023A3484}" dt="2026-10-08T12:06:22.462" v="3"/>
          <pc:sldLayoutMkLst>
            <pc:docMk/>
            <pc:sldMasterMk cId="1653950120" sldId="2147483648"/>
            <pc:sldLayoutMk cId="1131577242" sldId="2147483894"/>
          </pc:sldLayoutMkLst>
        </pc:sldLayoutChg>
        <pc:sldLayoutChg chg="add">
          <pc:chgData name="Nicholson, Marion" userId="S::u1673479@live.warwick.ac.uk::93d0b4ba-cb2b-4205-a1ce-196811bd853a" providerId="AD" clId="Web-{AEDB173F-FEDD-F3FE-BC23-2DF1023A3484}" dt="2026-10-08T12:06:22.555" v="4"/>
          <pc:sldLayoutMkLst>
            <pc:docMk/>
            <pc:sldMasterMk cId="1653950120" sldId="2147483648"/>
            <pc:sldLayoutMk cId="2015332055" sldId="2147483895"/>
          </pc:sldLayoutMkLst>
        </pc:sldLayoutChg>
      </pc:sldMasterChg>
    </pc:docChg>
  </pc:docChgLst>
  <pc:docChgLst>
    <pc:chgData name="Murley, Katie" userId="S::u2270816@live.warwick.ac.uk::1835ea67-0d6b-4d03-99f8-8e3512d77f32" providerId="AD" clId="Web-{43B35FF8-6F42-8444-FFA8-04DBCF191DF5}"/>
    <pc:docChg chg="addSld delSld addMainMaster">
      <pc:chgData name="Murley, Katie" userId="S::u2270816@live.warwick.ac.uk::1835ea67-0d6b-4d03-99f8-8e3512d77f32" providerId="AD" clId="Web-{43B35FF8-6F42-8444-FFA8-04DBCF191DF5}" dt="2026-09-28T10:35:38.196" v="9"/>
      <pc:docMkLst>
        <pc:docMk/>
      </pc:docMkLst>
      <pc:sldMasterChg chg="add addSldLayout modSldLayout">
        <pc:chgData name="Murley, Katie" userId="S::u2270816@live.warwick.ac.uk::1835ea67-0d6b-4d03-99f8-8e3512d77f32" providerId="AD" clId="Web-{43B35FF8-6F42-8444-FFA8-04DBCF191DF5}" dt="2026-09-28T10:35:31.524" v="0"/>
        <pc:sldMasterMkLst>
          <pc:docMk/>
          <pc:sldMasterMk cId="1653950120" sldId="2147483648"/>
        </pc:sldMasterMkLst>
        <pc:sldLayoutChg chg="add mod">
          <pc:chgData name="Murley, Katie" userId="S::u2270816@live.warwick.ac.uk::1835ea67-0d6b-4d03-99f8-8e3512d77f32" providerId="AD" clId="Web-{43B35FF8-6F42-8444-FFA8-04DBCF191DF5}" dt="2026-09-28T10:35:31.524" v="0"/>
          <pc:sldLayoutMkLst>
            <pc:docMk/>
            <pc:sldMasterMk cId="1653950120" sldId="2147483648"/>
            <pc:sldLayoutMk cId="3209505796" sldId="2147483649"/>
          </pc:sldLayoutMkLst>
        </pc:sldLayoutChg>
        <pc:sldLayoutChg chg="add mod">
          <pc:chgData name="Murley, Katie" userId="S::u2270816@live.warwick.ac.uk::1835ea67-0d6b-4d03-99f8-8e3512d77f32" providerId="AD" clId="Web-{43B35FF8-6F42-8444-FFA8-04DBCF191DF5}" dt="2026-09-28T10:35:31.524" v="0"/>
          <pc:sldLayoutMkLst>
            <pc:docMk/>
            <pc:sldMasterMk cId="1653950120" sldId="2147483648"/>
            <pc:sldLayoutMk cId="1022061113" sldId="2147483650"/>
          </pc:sldLayoutMkLst>
        </pc:sldLayoutChg>
        <pc:sldLayoutChg chg="add mod">
          <pc:chgData name="Murley, Katie" userId="S::u2270816@live.warwick.ac.uk::1835ea67-0d6b-4d03-99f8-8e3512d77f32" providerId="AD" clId="Web-{43B35FF8-6F42-8444-FFA8-04DBCF191DF5}" dt="2026-09-28T10:35:31.524" v="0"/>
          <pc:sldLayoutMkLst>
            <pc:docMk/>
            <pc:sldMasterMk cId="1653950120" sldId="2147483648"/>
            <pc:sldLayoutMk cId="3841103617" sldId="2147483651"/>
          </pc:sldLayoutMkLst>
        </pc:sldLayoutChg>
        <pc:sldLayoutChg chg="add mod">
          <pc:chgData name="Murley, Katie" userId="S::u2270816@live.warwick.ac.uk::1835ea67-0d6b-4d03-99f8-8e3512d77f32" providerId="AD" clId="Web-{43B35FF8-6F42-8444-FFA8-04DBCF191DF5}" dt="2026-09-28T10:35:31.524" v="0"/>
          <pc:sldLayoutMkLst>
            <pc:docMk/>
            <pc:sldMasterMk cId="1653950120" sldId="2147483648"/>
            <pc:sldLayoutMk cId="3734735184" sldId="2147483652"/>
          </pc:sldLayoutMkLst>
        </pc:sldLayoutChg>
        <pc:sldLayoutChg chg="add mod">
          <pc:chgData name="Murley, Katie" userId="S::u2270816@live.warwick.ac.uk::1835ea67-0d6b-4d03-99f8-8e3512d77f32" providerId="AD" clId="Web-{43B35FF8-6F42-8444-FFA8-04DBCF191DF5}" dt="2026-09-28T10:35:31.524" v="0"/>
          <pc:sldLayoutMkLst>
            <pc:docMk/>
            <pc:sldMasterMk cId="1653950120" sldId="2147483648"/>
            <pc:sldLayoutMk cId="1174915744" sldId="2147483653"/>
          </pc:sldLayoutMkLst>
        </pc:sldLayoutChg>
        <pc:sldLayoutChg chg="add mod">
          <pc:chgData name="Murley, Katie" userId="S::u2270816@live.warwick.ac.uk::1835ea67-0d6b-4d03-99f8-8e3512d77f32" providerId="AD" clId="Web-{43B35FF8-6F42-8444-FFA8-04DBCF191DF5}" dt="2026-09-28T10:35:31.524" v="0"/>
          <pc:sldLayoutMkLst>
            <pc:docMk/>
            <pc:sldMasterMk cId="1653950120" sldId="2147483648"/>
            <pc:sldLayoutMk cId="4145455794" sldId="2147483654"/>
          </pc:sldLayoutMkLst>
        </pc:sldLayoutChg>
        <pc:sldLayoutChg chg="add mod">
          <pc:chgData name="Murley, Katie" userId="S::u2270816@live.warwick.ac.uk::1835ea67-0d6b-4d03-99f8-8e3512d77f32" providerId="AD" clId="Web-{43B35FF8-6F42-8444-FFA8-04DBCF191DF5}" dt="2026-09-28T10:35:31.524" v="0"/>
          <pc:sldLayoutMkLst>
            <pc:docMk/>
            <pc:sldMasterMk cId="1653950120" sldId="2147483648"/>
            <pc:sldLayoutMk cId="2917525988" sldId="2147483655"/>
          </pc:sldLayoutMkLst>
        </pc:sldLayoutChg>
        <pc:sldLayoutChg chg="add mod">
          <pc:chgData name="Murley, Katie" userId="S::u2270816@live.warwick.ac.uk::1835ea67-0d6b-4d03-99f8-8e3512d77f32" providerId="AD" clId="Web-{43B35FF8-6F42-8444-FFA8-04DBCF191DF5}" dt="2026-09-28T10:35:31.524" v="0"/>
          <pc:sldLayoutMkLst>
            <pc:docMk/>
            <pc:sldMasterMk cId="1653950120" sldId="2147483648"/>
            <pc:sldLayoutMk cId="3034283856" sldId="2147483656"/>
          </pc:sldLayoutMkLst>
        </pc:sldLayoutChg>
        <pc:sldLayoutChg chg="add mod">
          <pc:chgData name="Murley, Katie" userId="S::u2270816@live.warwick.ac.uk::1835ea67-0d6b-4d03-99f8-8e3512d77f32" providerId="AD" clId="Web-{43B35FF8-6F42-8444-FFA8-04DBCF191DF5}" dt="2026-09-28T10:35:31.524" v="0"/>
          <pc:sldLayoutMkLst>
            <pc:docMk/>
            <pc:sldMasterMk cId="1653950120" sldId="2147483648"/>
            <pc:sldLayoutMk cId="3436517315" sldId="2147483657"/>
          </pc:sldLayoutMkLst>
        </pc:sldLayoutChg>
        <pc:sldLayoutChg chg="add mod">
          <pc:chgData name="Murley, Katie" userId="S::u2270816@live.warwick.ac.uk::1835ea67-0d6b-4d03-99f8-8e3512d77f32" providerId="AD" clId="Web-{43B35FF8-6F42-8444-FFA8-04DBCF191DF5}" dt="2026-09-28T10:35:31.524" v="0"/>
          <pc:sldLayoutMkLst>
            <pc:docMk/>
            <pc:sldMasterMk cId="1653950120" sldId="2147483648"/>
            <pc:sldLayoutMk cId="1251877849" sldId="2147483658"/>
          </pc:sldLayoutMkLst>
        </pc:sldLayoutChg>
        <pc:sldLayoutChg chg="add mod">
          <pc:chgData name="Murley, Katie" userId="S::u2270816@live.warwick.ac.uk::1835ea67-0d6b-4d03-99f8-8e3512d77f32" providerId="AD" clId="Web-{43B35FF8-6F42-8444-FFA8-04DBCF191DF5}" dt="2026-09-28T10:35:31.524" v="0"/>
          <pc:sldLayoutMkLst>
            <pc:docMk/>
            <pc:sldMasterMk cId="1653950120" sldId="2147483648"/>
            <pc:sldLayoutMk cId="1469338720" sldId="2147483659"/>
          </pc:sldLayoutMkLst>
        </pc:sldLayoutChg>
        <pc:sldLayoutChg chg="add">
          <pc:chgData name="Murley, Katie" userId="S::u2270816@live.warwick.ac.uk::1835ea67-0d6b-4d03-99f8-8e3512d77f32" providerId="AD" clId="Web-{43B35FF8-6F42-8444-FFA8-04DBCF191DF5}" dt="2026-09-28T10:35:31.524" v="0"/>
          <pc:sldLayoutMkLst>
            <pc:docMk/>
            <pc:sldMasterMk cId="1653950120" sldId="2147483648"/>
            <pc:sldLayoutMk cId="2947307111" sldId="2147483765"/>
          </pc:sldLayoutMkLst>
        </pc:sldLayoutChg>
      </pc:sldMasterChg>
    </pc:docChg>
  </pc:docChgLst>
  <pc:docChgLst>
    <pc:chgData name="Murley, Katie" userId="S::u2270816@live.warwick.ac.uk::1835ea67-0d6b-4d03-99f8-8e3512d77f32" providerId="AD" clId="Web-{7A35C0E4-50D8-9241-D5BD-8FDCA68C5902}"/>
    <pc:docChg chg="addSld delSld modSld">
      <pc:chgData name="Murley, Katie" userId="S::u2270816@live.warwick.ac.uk::1835ea67-0d6b-4d03-99f8-8e3512d77f32" providerId="AD" clId="Web-{7A35C0E4-50D8-9241-D5BD-8FDCA68C5902}" dt="2026-10-05T10:47:26.097" v="30"/>
      <pc:docMkLst>
        <pc:docMk/>
      </pc:docMkLst>
      <pc:sldChg chg="modSp">
        <pc:chgData name="Murley, Katie" userId="S::u2270816@live.warwick.ac.uk::1835ea67-0d6b-4d03-99f8-8e3512d77f32" providerId="AD" clId="Web-{7A35C0E4-50D8-9241-D5BD-8FDCA68C5902}" dt="2026-10-05T10:46:43.985" v="25" actId="20577"/>
        <pc:sldMkLst>
          <pc:docMk/>
          <pc:sldMk cId="1608160356" sldId="827"/>
        </pc:sldMkLst>
        <pc:spChg chg="mod">
          <ac:chgData name="Murley, Katie" userId="S::u2270816@live.warwick.ac.uk::1835ea67-0d6b-4d03-99f8-8e3512d77f32" providerId="AD" clId="Web-{7A35C0E4-50D8-9241-D5BD-8FDCA68C5902}" dt="2026-10-05T10:46:43.985" v="25" actId="20577"/>
          <ac:spMkLst>
            <pc:docMk/>
            <pc:sldMk cId="1608160356" sldId="827"/>
            <ac:spMk id="4" creationId="{D9FCA4B0-E9A2-FB9D-72E9-83E1D42DB836}"/>
          </ac:spMkLst>
        </pc:spChg>
      </pc:sldChg>
    </pc:docChg>
  </pc:docChgLst>
  <pc:docChgLst>
    <pc:chgData name="Murley, Katie" userId="S::u2270816@live.warwick.ac.uk::1835ea67-0d6b-4d03-99f8-8e3512d77f32" providerId="AD" clId="Web-{4C101331-5A32-B4B0-9A13-83506B12C687}"/>
    <pc:docChg chg="addSld delSld modSld">
      <pc:chgData name="Murley, Katie" userId="S::u2270816@live.warwick.ac.uk::1835ea67-0d6b-4d03-99f8-8e3512d77f32" providerId="AD" clId="Web-{4C101331-5A32-B4B0-9A13-83506B12C687}" dt="2026-10-06T16:31:43.609" v="23" actId="20577"/>
      <pc:docMkLst>
        <pc:docMk/>
      </pc:docMkLst>
      <pc:sldChg chg="add del">
        <pc:chgData name="Murley, Katie" userId="S::u2270816@live.warwick.ac.uk::1835ea67-0d6b-4d03-99f8-8e3512d77f32" providerId="AD" clId="Web-{4C101331-5A32-B4B0-9A13-83506B12C687}" dt="2026-10-06T16:30:16.793" v="11"/>
        <pc:sldMkLst>
          <pc:docMk/>
          <pc:sldMk cId="3036353834" sldId="312"/>
        </pc:sldMkLst>
      </pc:sldChg>
      <pc:sldChg chg="add del">
        <pc:chgData name="Murley, Katie" userId="S::u2270816@live.warwick.ac.uk::1835ea67-0d6b-4d03-99f8-8e3512d77f32" providerId="AD" clId="Web-{4C101331-5A32-B4B0-9A13-83506B12C687}" dt="2026-10-06T16:30:18.340" v="13"/>
        <pc:sldMkLst>
          <pc:docMk/>
          <pc:sldMk cId="667889263" sldId="314"/>
        </pc:sldMkLst>
      </pc:sldChg>
    </pc:docChg>
  </pc:docChgLst>
  <pc:docChgLst>
    <pc:chgData name="Nicholson, Marion" userId="S::u1673479@live.warwick.ac.uk::93d0b4ba-cb2b-4205-a1ce-196811bd853a" providerId="AD" clId="Web-{4A32298C-62A2-2481-3B3F-B68541CDB941}"/>
    <pc:docChg chg="modSld">
      <pc:chgData name="Nicholson, Marion" userId="S::u1673479@live.warwick.ac.uk::93d0b4ba-cb2b-4205-a1ce-196811bd853a" providerId="AD" clId="Web-{4A32298C-62A2-2481-3B3F-B68541CDB941}" dt="2026-10-09T09:17:43.415" v="16" actId="20577"/>
      <pc:docMkLst>
        <pc:docMk/>
      </pc:docMkLst>
      <pc:sldChg chg="modSp">
        <pc:chgData name="Nicholson, Marion" userId="S::u1673479@live.warwick.ac.uk::93d0b4ba-cb2b-4205-a1ce-196811bd853a" providerId="AD" clId="Web-{4A32298C-62A2-2481-3B3F-B68541CDB941}" dt="2026-10-09T09:17:43.415" v="16" actId="20577"/>
        <pc:sldMkLst>
          <pc:docMk/>
          <pc:sldMk cId="0" sldId="256"/>
        </pc:sldMkLst>
        <pc:spChg chg="mod">
          <ac:chgData name="Nicholson, Marion" userId="S::u1673479@live.warwick.ac.uk::93d0b4ba-cb2b-4205-a1ce-196811bd853a" providerId="AD" clId="Web-{4A32298C-62A2-2481-3B3F-B68541CDB941}" dt="2026-10-09T09:17:43.415" v="16" actId="20577"/>
          <ac:spMkLst>
            <pc:docMk/>
            <pc:sldMk cId="0" sldId="256"/>
            <ac:spMk id="7" creationId="{00000000-0000-0000-0000-000000000000}"/>
          </ac:spMkLst>
        </pc:spChg>
      </pc:sldChg>
    </pc:docChg>
  </pc:docChgLst>
  <pc:docChgLst>
    <pc:chgData name="Murley, Katie" userId="S::u2270816@live.warwick.ac.uk::1835ea67-0d6b-4d03-99f8-8e3512d77f32" providerId="AD" clId="Web-{344AF153-60EA-A967-257C-59D651A451D9}"/>
    <pc:docChg chg="modSld">
      <pc:chgData name="Murley, Katie" userId="S::u2270816@live.warwick.ac.uk::1835ea67-0d6b-4d03-99f8-8e3512d77f32" providerId="AD" clId="Web-{344AF153-60EA-A967-257C-59D651A451D9}" dt="2026-10-06T10:15:22.514" v="3"/>
      <pc:docMkLst>
        <pc:docMk/>
      </pc:docMkLst>
      <pc:sldChg chg="addSp delSp modSp">
        <pc:chgData name="Murley, Katie" userId="S::u2270816@live.warwick.ac.uk::1835ea67-0d6b-4d03-99f8-8e3512d77f32" providerId="AD" clId="Web-{344AF153-60EA-A967-257C-59D651A451D9}" dt="2026-10-06T10:15:22.514" v="3"/>
        <pc:sldMkLst>
          <pc:docMk/>
          <pc:sldMk cId="3124118457" sldId="454"/>
        </pc:sldMkLst>
      </pc:sldChg>
    </pc:docChg>
  </pc:docChgLst>
  <pc:docChgLst>
    <pc:chgData name="Murley, Katie" userId="S::u2270816@live.warwick.ac.uk::1835ea67-0d6b-4d03-99f8-8e3512d77f32" providerId="AD" clId="Web-{48FA9F6A-C418-F2CE-6897-47FE06E03ACB}"/>
    <pc:docChg chg="addSld delSld modSld">
      <pc:chgData name="Murley, Katie" userId="S::u2270816@live.warwick.ac.uk::1835ea67-0d6b-4d03-99f8-8e3512d77f32" providerId="AD" clId="Web-{48FA9F6A-C418-F2CE-6897-47FE06E03ACB}" dt="2026-10-07T08:52:37.699" v="341"/>
      <pc:docMkLst>
        <pc:docMk/>
      </pc:docMkLst>
    </pc:docChg>
  </pc:docChgLst>
  <pc:docChgLst>
    <pc:chgData name="Murley, Katie" userId="1835ea67-0d6b-4d03-99f8-8e3512d77f32" providerId="ADAL" clId="{95E20F4F-29F0-4AD6-834B-EE636A5D5A80}"/>
    <pc:docChg chg="addSld delSld modSld">
      <pc:chgData name="Murley, Katie" userId="1835ea67-0d6b-4d03-99f8-8e3512d77f32" providerId="ADAL" clId="{95E20F4F-29F0-4AD6-834B-EE636A5D5A80}" dt="2026-10-06T15:03:19.381" v="70"/>
      <pc:docMkLst>
        <pc:docMk/>
      </pc:docMkLst>
      <pc:sldChg chg="add">
        <pc:chgData name="Murley, Katie" userId="1835ea67-0d6b-4d03-99f8-8e3512d77f32" providerId="ADAL" clId="{95E20F4F-29F0-4AD6-834B-EE636A5D5A80}" dt="2026-10-06T13:00:49.586" v="69"/>
        <pc:sldMkLst>
          <pc:docMk/>
          <pc:sldMk cId="0" sldId="256"/>
        </pc:sldMkLst>
      </pc:sldChg>
      <pc:sldChg chg="add">
        <pc:chgData name="Murley, Katie" userId="1835ea67-0d6b-4d03-99f8-8e3512d77f32" providerId="ADAL" clId="{95E20F4F-29F0-4AD6-834B-EE636A5D5A80}" dt="2026-10-06T13:00:49.586" v="69"/>
        <pc:sldMkLst>
          <pc:docMk/>
          <pc:sldMk cId="0" sldId="258"/>
        </pc:sldMkLst>
      </pc:sldChg>
      <pc:sldChg chg="add">
        <pc:chgData name="Murley, Katie" userId="1835ea67-0d6b-4d03-99f8-8e3512d77f32" providerId="ADAL" clId="{95E20F4F-29F0-4AD6-834B-EE636A5D5A80}" dt="2026-10-06T13:00:49.586" v="69"/>
        <pc:sldMkLst>
          <pc:docMk/>
          <pc:sldMk cId="0" sldId="259"/>
        </pc:sldMkLst>
      </pc:sldChg>
      <pc:sldChg chg="add">
        <pc:chgData name="Murley, Katie" userId="1835ea67-0d6b-4d03-99f8-8e3512d77f32" providerId="ADAL" clId="{95E20F4F-29F0-4AD6-834B-EE636A5D5A80}" dt="2026-10-06T15:03:19.381" v="70"/>
        <pc:sldMkLst>
          <pc:docMk/>
          <pc:sldMk cId="0" sldId="260"/>
        </pc:sldMkLst>
      </pc:sldChg>
      <pc:sldChg chg="add">
        <pc:chgData name="Murley, Katie" userId="1835ea67-0d6b-4d03-99f8-8e3512d77f32" providerId="ADAL" clId="{95E20F4F-29F0-4AD6-834B-EE636A5D5A80}" dt="2026-10-06T15:03:19.381" v="70"/>
        <pc:sldMkLst>
          <pc:docMk/>
          <pc:sldMk cId="0" sldId="261"/>
        </pc:sldMkLst>
      </pc:sldChg>
      <pc:sldChg chg="add">
        <pc:chgData name="Murley, Katie" userId="1835ea67-0d6b-4d03-99f8-8e3512d77f32" providerId="ADAL" clId="{95E20F4F-29F0-4AD6-834B-EE636A5D5A80}" dt="2026-10-06T15:03:19.381" v="70"/>
        <pc:sldMkLst>
          <pc:docMk/>
          <pc:sldMk cId="0" sldId="262"/>
        </pc:sldMkLst>
      </pc:sldChg>
      <pc:sldChg chg="add">
        <pc:chgData name="Murley, Katie" userId="1835ea67-0d6b-4d03-99f8-8e3512d77f32" providerId="ADAL" clId="{95E20F4F-29F0-4AD6-834B-EE636A5D5A80}" dt="2026-10-06T13:00:49.586" v="69"/>
        <pc:sldMkLst>
          <pc:docMk/>
          <pc:sldMk cId="0" sldId="263"/>
        </pc:sldMkLst>
      </pc:sldChg>
      <pc:sldChg chg="add">
        <pc:chgData name="Murley, Katie" userId="1835ea67-0d6b-4d03-99f8-8e3512d77f32" providerId="ADAL" clId="{95E20F4F-29F0-4AD6-834B-EE636A5D5A80}" dt="2026-10-06T13:00:49.586" v="69"/>
        <pc:sldMkLst>
          <pc:docMk/>
          <pc:sldMk cId="3508735321" sldId="264"/>
        </pc:sldMkLst>
      </pc:sldChg>
      <pc:sldChg chg="modSp mod">
        <pc:chgData name="Murley, Katie" userId="1835ea67-0d6b-4d03-99f8-8e3512d77f32" providerId="ADAL" clId="{95E20F4F-29F0-4AD6-834B-EE636A5D5A80}" dt="2026-10-06T10:42:17.705" v="68"/>
        <pc:sldMkLst>
          <pc:docMk/>
          <pc:sldMk cId="2770909592" sldId="825"/>
        </pc:sldMkLst>
        <pc:spChg chg="mod">
          <ac:chgData name="Murley, Katie" userId="1835ea67-0d6b-4d03-99f8-8e3512d77f32" providerId="ADAL" clId="{95E20F4F-29F0-4AD6-834B-EE636A5D5A80}" dt="2026-10-06T10:42:01.371" v="46" actId="20577"/>
          <ac:spMkLst>
            <pc:docMk/>
            <pc:sldMk cId="2770909592" sldId="825"/>
            <ac:spMk id="3" creationId="{F926F25D-EC5E-3B3B-B3AA-ABE614EA3099}"/>
          </ac:spMkLst>
        </pc:spChg>
        <pc:spChg chg="mod">
          <ac:chgData name="Murley, Katie" userId="1835ea67-0d6b-4d03-99f8-8e3512d77f32" providerId="ADAL" clId="{95E20F4F-29F0-4AD6-834B-EE636A5D5A80}" dt="2026-10-06T10:42:17.705" v="68"/>
          <ac:spMkLst>
            <pc:docMk/>
            <pc:sldMk cId="2770909592" sldId="825"/>
            <ac:spMk id="4" creationId="{D9FCA4B0-E9A2-FB9D-72E9-83E1D42DB836}"/>
          </ac:spMkLst>
        </pc:spChg>
      </pc:sldChg>
      <pc:sldChg chg="modSp mod">
        <pc:chgData name="Murley, Katie" userId="1835ea67-0d6b-4d03-99f8-8e3512d77f32" providerId="ADAL" clId="{95E20F4F-29F0-4AD6-834B-EE636A5D5A80}" dt="2026-10-06T10:37:24.483" v="21"/>
        <pc:sldMkLst>
          <pc:docMk/>
          <pc:sldMk cId="1608160356" sldId="827"/>
        </pc:sldMkLst>
        <pc:spChg chg="mod">
          <ac:chgData name="Murley, Katie" userId="1835ea67-0d6b-4d03-99f8-8e3512d77f32" providerId="ADAL" clId="{95E20F4F-29F0-4AD6-834B-EE636A5D5A80}" dt="2026-10-06T10:37:24.483" v="21"/>
          <ac:spMkLst>
            <pc:docMk/>
            <pc:sldMk cId="1608160356" sldId="827"/>
            <ac:spMk id="4" creationId="{D9FCA4B0-E9A2-FB9D-72E9-83E1D42DB836}"/>
          </ac:spMkLst>
        </pc:spChg>
      </pc:sldChg>
      <pc:sldChg chg="add">
        <pc:chgData name="Murley, Katie" userId="1835ea67-0d6b-4d03-99f8-8e3512d77f32" providerId="ADAL" clId="{95E20F4F-29F0-4AD6-834B-EE636A5D5A80}" dt="2026-10-06T10:31:42.451" v="2"/>
        <pc:sldMkLst>
          <pc:docMk/>
          <pc:sldMk cId="2596204288" sldId="861"/>
        </pc:sldMkLst>
      </pc:sldChg>
      <pc:sldChg chg="add">
        <pc:chgData name="Murley, Katie" userId="1835ea67-0d6b-4d03-99f8-8e3512d77f32" providerId="ADAL" clId="{95E20F4F-29F0-4AD6-834B-EE636A5D5A80}" dt="2026-10-06T10:32:06.338" v="4"/>
        <pc:sldMkLst>
          <pc:docMk/>
          <pc:sldMk cId="3266873792" sldId="862"/>
        </pc:sldMkLst>
      </pc:sldChg>
      <pc:sldChg chg="add">
        <pc:chgData name="Murley, Katie" userId="1835ea67-0d6b-4d03-99f8-8e3512d77f32" providerId="ADAL" clId="{95E20F4F-29F0-4AD6-834B-EE636A5D5A80}" dt="2026-10-06T10:32:29.010" v="6"/>
        <pc:sldMkLst>
          <pc:docMk/>
          <pc:sldMk cId="1993062383" sldId="863"/>
        </pc:sldMkLst>
      </pc:sldChg>
      <pc:sldChg chg="add">
        <pc:chgData name="Murley, Katie" userId="1835ea67-0d6b-4d03-99f8-8e3512d77f32" providerId="ADAL" clId="{95E20F4F-29F0-4AD6-834B-EE636A5D5A80}" dt="2026-10-06T10:32:48.305" v="8"/>
        <pc:sldMkLst>
          <pc:docMk/>
          <pc:sldMk cId="1785770071" sldId="864"/>
        </pc:sldMkLst>
      </pc:sldChg>
      <pc:sldChg chg="add">
        <pc:chgData name="Murley, Katie" userId="1835ea67-0d6b-4d03-99f8-8e3512d77f32" providerId="ADAL" clId="{95E20F4F-29F0-4AD6-834B-EE636A5D5A80}" dt="2026-10-06T10:33:11.326" v="10"/>
        <pc:sldMkLst>
          <pc:docMk/>
          <pc:sldMk cId="3228052193" sldId="865"/>
        </pc:sldMkLst>
      </pc:sldChg>
      <pc:sldChg chg="add">
        <pc:chgData name="Murley, Katie" userId="1835ea67-0d6b-4d03-99f8-8e3512d77f32" providerId="ADAL" clId="{95E20F4F-29F0-4AD6-834B-EE636A5D5A80}" dt="2026-10-06T10:35:05.390" v="12"/>
        <pc:sldMkLst>
          <pc:docMk/>
          <pc:sldMk cId="496190867" sldId="866"/>
        </pc:sldMkLst>
      </pc:sldChg>
      <pc:sldChg chg="add">
        <pc:chgData name="Murley, Katie" userId="1835ea67-0d6b-4d03-99f8-8e3512d77f32" providerId="ADAL" clId="{95E20F4F-29F0-4AD6-834B-EE636A5D5A80}" dt="2026-10-06T10:35:41.079" v="14"/>
        <pc:sldMkLst>
          <pc:docMk/>
          <pc:sldMk cId="1931849517" sldId="867"/>
        </pc:sldMkLst>
      </pc:sldChg>
      <pc:sldChg chg="add">
        <pc:chgData name="Murley, Katie" userId="1835ea67-0d6b-4d03-99f8-8e3512d77f32" providerId="ADAL" clId="{95E20F4F-29F0-4AD6-834B-EE636A5D5A80}" dt="2026-10-06T10:35:41.079" v="14"/>
        <pc:sldMkLst>
          <pc:docMk/>
          <pc:sldMk cId="4086540910" sldId="868"/>
        </pc:sldMkLst>
      </pc:sldChg>
      <pc:sldChg chg="add">
        <pc:chgData name="Murley, Katie" userId="1835ea67-0d6b-4d03-99f8-8e3512d77f32" providerId="ADAL" clId="{95E20F4F-29F0-4AD6-834B-EE636A5D5A80}" dt="2026-10-06T10:35:41.079" v="14"/>
        <pc:sldMkLst>
          <pc:docMk/>
          <pc:sldMk cId="4270319486" sldId="869"/>
        </pc:sldMkLst>
      </pc:sldChg>
      <pc:sldChg chg="add">
        <pc:chgData name="Murley, Katie" userId="1835ea67-0d6b-4d03-99f8-8e3512d77f32" providerId="ADAL" clId="{95E20F4F-29F0-4AD6-834B-EE636A5D5A80}" dt="2026-10-06T10:35:41.079" v="14"/>
        <pc:sldMkLst>
          <pc:docMk/>
          <pc:sldMk cId="493197635" sldId="870"/>
        </pc:sldMkLst>
      </pc:sldChg>
      <pc:sldChg chg="add">
        <pc:chgData name="Murley, Katie" userId="1835ea67-0d6b-4d03-99f8-8e3512d77f32" providerId="ADAL" clId="{95E20F4F-29F0-4AD6-834B-EE636A5D5A80}" dt="2026-10-06T10:41:41.199" v="24" actId="2890"/>
        <pc:sldMkLst>
          <pc:docMk/>
          <pc:sldMk cId="294202392" sldId="871"/>
        </pc:sldMkLst>
      </pc:sldChg>
      <pc:sldChg chg="add">
        <pc:chgData name="Murley, Katie" userId="1835ea67-0d6b-4d03-99f8-8e3512d77f32" providerId="ADAL" clId="{95E20F4F-29F0-4AD6-834B-EE636A5D5A80}" dt="2026-10-06T15:03:19.381" v="70"/>
        <pc:sldMkLst>
          <pc:docMk/>
          <pc:sldMk cId="0" sldId="872"/>
        </pc:sldMkLst>
      </pc:sldChg>
      <pc:sldChg chg="add">
        <pc:chgData name="Murley, Katie" userId="1835ea67-0d6b-4d03-99f8-8e3512d77f32" providerId="ADAL" clId="{95E20F4F-29F0-4AD6-834B-EE636A5D5A80}" dt="2026-10-06T15:03:19.381" v="70"/>
        <pc:sldMkLst>
          <pc:docMk/>
          <pc:sldMk cId="0" sldId="873"/>
        </pc:sldMkLst>
      </pc:sldChg>
      <pc:sldChg chg="add">
        <pc:chgData name="Murley, Katie" userId="1835ea67-0d6b-4d03-99f8-8e3512d77f32" providerId="ADAL" clId="{95E20F4F-29F0-4AD6-834B-EE636A5D5A80}" dt="2026-10-06T15:03:19.381" v="70"/>
        <pc:sldMkLst>
          <pc:docMk/>
          <pc:sldMk cId="0" sldId="874"/>
        </pc:sldMkLst>
      </pc:sldChg>
      <pc:sldChg chg="add">
        <pc:chgData name="Murley, Katie" userId="1835ea67-0d6b-4d03-99f8-8e3512d77f32" providerId="ADAL" clId="{95E20F4F-29F0-4AD6-834B-EE636A5D5A80}" dt="2026-10-06T15:03:19.381" v="70"/>
        <pc:sldMkLst>
          <pc:docMk/>
          <pc:sldMk cId="0" sldId="875"/>
        </pc:sldMkLst>
      </pc:sldChg>
    </pc:docChg>
  </pc:docChgLst>
  <pc:docChgLst>
    <pc:chgData name="Nicholson, Marion" userId="S::u1673479@live.warwick.ac.uk::93d0b4ba-cb2b-4205-a1ce-196811bd853a" providerId="AD" clId="Web-{F4E7E22A-93A0-1CD7-5C24-7F0BC3CB7D97}"/>
    <pc:docChg chg="modSld">
      <pc:chgData name="Nicholson, Marion" userId="S::u1673479@live.warwick.ac.uk::93d0b4ba-cb2b-4205-a1ce-196811bd853a" providerId="AD" clId="Web-{F4E7E22A-93A0-1CD7-5C24-7F0BC3CB7D97}" dt="2026-10-09T08:25:23.438" v="3" actId="20577"/>
      <pc:docMkLst>
        <pc:docMk/>
      </pc:docMkLst>
      <pc:sldChg chg="modSp">
        <pc:chgData name="Nicholson, Marion" userId="S::u1673479@live.warwick.ac.uk::93d0b4ba-cb2b-4205-a1ce-196811bd853a" providerId="AD" clId="Web-{F4E7E22A-93A0-1CD7-5C24-7F0BC3CB7D97}" dt="2026-10-09T08:25:23.438" v="3" actId="20577"/>
        <pc:sldMkLst>
          <pc:docMk/>
          <pc:sldMk cId="0" sldId="263"/>
        </pc:sldMkLst>
        <pc:spChg chg="mod">
          <ac:chgData name="Nicholson, Marion" userId="S::u1673479@live.warwick.ac.uk::93d0b4ba-cb2b-4205-a1ce-196811bd853a" providerId="AD" clId="Web-{F4E7E22A-93A0-1CD7-5C24-7F0BC3CB7D97}" dt="2026-10-09T08:24:54.092" v="0" actId="20577"/>
          <ac:spMkLst>
            <pc:docMk/>
            <pc:sldMk cId="0" sldId="263"/>
            <ac:spMk id="17" creationId="{00000000-0000-0000-0000-000000000000}"/>
          </ac:spMkLst>
        </pc:spChg>
        <pc:spChg chg="mod">
          <ac:chgData name="Nicholson, Marion" userId="S::u1673479@live.warwick.ac.uk::93d0b4ba-cb2b-4205-a1ce-196811bd853a" providerId="AD" clId="Web-{F4E7E22A-93A0-1CD7-5C24-7F0BC3CB7D97}" dt="2026-10-09T08:25:23.438" v="3" actId="20577"/>
          <ac:spMkLst>
            <pc:docMk/>
            <pc:sldMk cId="0" sldId="263"/>
            <ac:spMk id="20" creationId="{00000000-0000-0000-0000-000000000000}"/>
          </ac:spMkLst>
        </pc:spChg>
      </pc:sldChg>
    </pc:docChg>
  </pc:docChgLst>
  <pc:docChgLst>
    <pc:chgData name="Murley, Katie" userId="1835ea67-0d6b-4d03-99f8-8e3512d77f32" providerId="ADAL" clId="{C0E5CC8D-5C98-45B6-AD55-4EE68BB6C3B1}"/>
    <pc:docChg chg="undo redo custSel addSld delSld modSld">
      <pc:chgData name="Murley, Katie" userId="1835ea67-0d6b-4d03-99f8-8e3512d77f32" providerId="ADAL" clId="{C0E5CC8D-5C98-45B6-AD55-4EE68BB6C3B1}" dt="2026-10-07T15:07:05.659" v="1183"/>
      <pc:docMkLst>
        <pc:docMk/>
      </pc:docMkLst>
      <pc:sldChg chg="add">
        <pc:chgData name="Murley, Katie" userId="1835ea67-0d6b-4d03-99f8-8e3512d77f32" providerId="ADAL" clId="{C0E5CC8D-5C98-45B6-AD55-4EE68BB6C3B1}" dt="2026-10-07T09:01:49.765" v="12"/>
        <pc:sldMkLst>
          <pc:docMk/>
          <pc:sldMk cId="0" sldId="257"/>
        </pc:sldMkLst>
      </pc:sldChg>
      <pc:sldChg chg="add">
        <pc:chgData name="Murley, Katie" userId="1835ea67-0d6b-4d03-99f8-8e3512d77f32" providerId="ADAL" clId="{C0E5CC8D-5C98-45B6-AD55-4EE68BB6C3B1}" dt="2026-10-07T09:01:49.765" v="12"/>
        <pc:sldMkLst>
          <pc:docMk/>
          <pc:sldMk cId="0" sldId="265"/>
        </pc:sldMkLst>
      </pc:sldChg>
      <pc:sldChg chg="add">
        <pc:chgData name="Murley, Katie" userId="1835ea67-0d6b-4d03-99f8-8e3512d77f32" providerId="ADAL" clId="{C0E5CC8D-5C98-45B6-AD55-4EE68BB6C3B1}" dt="2026-10-07T09:01:49.765" v="12"/>
        <pc:sldMkLst>
          <pc:docMk/>
          <pc:sldMk cId="0" sldId="266"/>
        </pc:sldMkLst>
      </pc:sldChg>
      <pc:sldChg chg="add">
        <pc:chgData name="Murley, Katie" userId="1835ea67-0d6b-4d03-99f8-8e3512d77f32" providerId="ADAL" clId="{C0E5CC8D-5C98-45B6-AD55-4EE68BB6C3B1}" dt="2026-10-07T13:23:54.817" v="1142"/>
        <pc:sldMkLst>
          <pc:docMk/>
          <pc:sldMk cId="3036353834" sldId="312"/>
        </pc:sldMkLst>
      </pc:sldChg>
      <pc:sldChg chg="add">
        <pc:chgData name="Murley, Katie" userId="1835ea67-0d6b-4d03-99f8-8e3512d77f32" providerId="ADAL" clId="{C0E5CC8D-5C98-45B6-AD55-4EE68BB6C3B1}" dt="2026-10-07T13:23:54.817" v="1142"/>
        <pc:sldMkLst>
          <pc:docMk/>
          <pc:sldMk cId="667889263" sldId="314"/>
        </pc:sldMkLst>
      </pc:sldChg>
      <pc:sldChg chg="modSp mod">
        <pc:chgData name="Murley, Katie" userId="1835ea67-0d6b-4d03-99f8-8e3512d77f32" providerId="ADAL" clId="{C0E5CC8D-5C98-45B6-AD55-4EE68BB6C3B1}" dt="2026-10-07T13:16:38.801" v="1131" actId="113"/>
        <pc:sldMkLst>
          <pc:docMk/>
          <pc:sldMk cId="2443314640" sldId="340"/>
        </pc:sldMkLst>
        <pc:spChg chg="mod">
          <ac:chgData name="Murley, Katie" userId="1835ea67-0d6b-4d03-99f8-8e3512d77f32" providerId="ADAL" clId="{C0E5CC8D-5C98-45B6-AD55-4EE68BB6C3B1}" dt="2026-10-07T13:16:38.801" v="1131" actId="113"/>
          <ac:spMkLst>
            <pc:docMk/>
            <pc:sldMk cId="2443314640" sldId="340"/>
            <ac:spMk id="16" creationId="{69E84A0A-B034-1B06-3C47-E7403E1CF6A6}"/>
          </ac:spMkLst>
        </pc:spChg>
      </pc:sldChg>
      <pc:sldChg chg="add del modNotesTx">
        <pc:chgData name="Murley, Katie" userId="1835ea67-0d6b-4d03-99f8-8e3512d77f32" providerId="ADAL" clId="{C0E5CC8D-5C98-45B6-AD55-4EE68BB6C3B1}" dt="2026-10-07T13:25:48.962" v="1150"/>
        <pc:sldMkLst>
          <pc:docMk/>
          <pc:sldMk cId="3303721130" sldId="451"/>
        </pc:sldMkLst>
      </pc:sldChg>
      <pc:sldChg chg="add del modNotesTx">
        <pc:chgData name="Murley, Katie" userId="1835ea67-0d6b-4d03-99f8-8e3512d77f32" providerId="ADAL" clId="{C0E5CC8D-5C98-45B6-AD55-4EE68BB6C3B1}" dt="2026-10-07T13:25:48.962" v="1150"/>
        <pc:sldMkLst>
          <pc:docMk/>
          <pc:sldMk cId="324819840" sldId="453"/>
        </pc:sldMkLst>
      </pc:sldChg>
      <pc:sldChg chg="add del modNotesTx">
        <pc:chgData name="Murley, Katie" userId="1835ea67-0d6b-4d03-99f8-8e3512d77f32" providerId="ADAL" clId="{C0E5CC8D-5C98-45B6-AD55-4EE68BB6C3B1}" dt="2026-10-07T13:25:48.962" v="1150"/>
        <pc:sldMkLst>
          <pc:docMk/>
          <pc:sldMk cId="3124118457" sldId="454"/>
        </pc:sldMkLst>
      </pc:sldChg>
      <pc:sldChg chg="add">
        <pc:chgData name="Murley, Katie" userId="1835ea67-0d6b-4d03-99f8-8e3512d77f32" providerId="ADAL" clId="{C0E5CC8D-5C98-45B6-AD55-4EE68BB6C3B1}" dt="2026-10-07T13:23:54.817" v="1142"/>
        <pc:sldMkLst>
          <pc:docMk/>
          <pc:sldMk cId="3509383354" sldId="802"/>
        </pc:sldMkLst>
      </pc:sldChg>
      <pc:sldChg chg="modSp mod">
        <pc:chgData name="Murley, Katie" userId="1835ea67-0d6b-4d03-99f8-8e3512d77f32" providerId="ADAL" clId="{C0E5CC8D-5C98-45B6-AD55-4EE68BB6C3B1}" dt="2026-10-07T13:15:23.537" v="1114" actId="20577"/>
        <pc:sldMkLst>
          <pc:docMk/>
          <pc:sldMk cId="454085775" sldId="804"/>
        </pc:sldMkLst>
        <pc:spChg chg="mod">
          <ac:chgData name="Murley, Katie" userId="1835ea67-0d6b-4d03-99f8-8e3512d77f32" providerId="ADAL" clId="{C0E5CC8D-5C98-45B6-AD55-4EE68BB6C3B1}" dt="2026-10-07T13:15:23.537" v="1114" actId="20577"/>
          <ac:spMkLst>
            <pc:docMk/>
            <pc:sldMk cId="454085775" sldId="804"/>
            <ac:spMk id="16" creationId="{4D81E9D5-ABF0-DB42-A544-CD249700ACF7}"/>
          </ac:spMkLst>
        </pc:spChg>
      </pc:sldChg>
      <pc:sldChg chg="add">
        <pc:chgData name="Murley, Katie" userId="1835ea67-0d6b-4d03-99f8-8e3512d77f32" providerId="ADAL" clId="{C0E5CC8D-5C98-45B6-AD55-4EE68BB6C3B1}" dt="2026-10-07T13:23:54.817" v="1142"/>
        <pc:sldMkLst>
          <pc:docMk/>
          <pc:sldMk cId="2421304349" sldId="806"/>
        </pc:sldMkLst>
      </pc:sldChg>
      <pc:sldChg chg="add">
        <pc:chgData name="Murley, Katie" userId="1835ea67-0d6b-4d03-99f8-8e3512d77f32" providerId="ADAL" clId="{C0E5CC8D-5C98-45B6-AD55-4EE68BB6C3B1}" dt="2026-10-07T13:23:54.817" v="1142"/>
        <pc:sldMkLst>
          <pc:docMk/>
          <pc:sldMk cId="1166989684" sldId="807"/>
        </pc:sldMkLst>
      </pc:sldChg>
      <pc:sldChg chg="add">
        <pc:chgData name="Murley, Katie" userId="1835ea67-0d6b-4d03-99f8-8e3512d77f32" providerId="ADAL" clId="{C0E5CC8D-5C98-45B6-AD55-4EE68BB6C3B1}" dt="2026-10-07T13:23:54.817" v="1142"/>
        <pc:sldMkLst>
          <pc:docMk/>
          <pc:sldMk cId="297756471" sldId="808"/>
        </pc:sldMkLst>
      </pc:sldChg>
      <pc:sldChg chg="add">
        <pc:chgData name="Murley, Katie" userId="1835ea67-0d6b-4d03-99f8-8e3512d77f32" providerId="ADAL" clId="{C0E5CC8D-5C98-45B6-AD55-4EE68BB6C3B1}" dt="2026-10-07T13:23:54.817" v="1142"/>
        <pc:sldMkLst>
          <pc:docMk/>
          <pc:sldMk cId="1542689207" sldId="809"/>
        </pc:sldMkLst>
      </pc:sldChg>
      <pc:sldChg chg="add">
        <pc:chgData name="Murley, Katie" userId="1835ea67-0d6b-4d03-99f8-8e3512d77f32" providerId="ADAL" clId="{C0E5CC8D-5C98-45B6-AD55-4EE68BB6C3B1}" dt="2026-10-07T13:23:54.817" v="1142"/>
        <pc:sldMkLst>
          <pc:docMk/>
          <pc:sldMk cId="4263860570" sldId="810"/>
        </pc:sldMkLst>
      </pc:sldChg>
      <pc:sldChg chg="modNotesTx">
        <pc:chgData name="Murley, Katie" userId="1835ea67-0d6b-4d03-99f8-8e3512d77f32" providerId="ADAL" clId="{C0E5CC8D-5C98-45B6-AD55-4EE68BB6C3B1}" dt="2026-10-07T09:14:23.425" v="15" actId="20577"/>
        <pc:sldMkLst>
          <pc:docMk/>
          <pc:sldMk cId="1931849517" sldId="867"/>
        </pc:sldMkLst>
      </pc:sldChg>
      <pc:sldChg chg="modNotesTx">
        <pc:chgData name="Murley, Katie" userId="1835ea67-0d6b-4d03-99f8-8e3512d77f32" providerId="ADAL" clId="{C0E5CC8D-5C98-45B6-AD55-4EE68BB6C3B1}" dt="2026-10-07T09:14:29.425" v="16" actId="6549"/>
        <pc:sldMkLst>
          <pc:docMk/>
          <pc:sldMk cId="4086540910" sldId="868"/>
        </pc:sldMkLst>
      </pc:sldChg>
      <pc:sldChg chg="modNotesTx">
        <pc:chgData name="Murley, Katie" userId="1835ea67-0d6b-4d03-99f8-8e3512d77f32" providerId="ADAL" clId="{C0E5CC8D-5C98-45B6-AD55-4EE68BB6C3B1}" dt="2026-10-07T09:14:32.350" v="17" actId="6549"/>
        <pc:sldMkLst>
          <pc:docMk/>
          <pc:sldMk cId="4270319486" sldId="869"/>
        </pc:sldMkLst>
      </pc:sldChg>
      <pc:sldChg chg="modNotesTx">
        <pc:chgData name="Murley, Katie" userId="1835ea67-0d6b-4d03-99f8-8e3512d77f32" providerId="ADAL" clId="{C0E5CC8D-5C98-45B6-AD55-4EE68BB6C3B1}" dt="2026-10-07T09:14:35.010" v="18" actId="6549"/>
        <pc:sldMkLst>
          <pc:docMk/>
          <pc:sldMk cId="493197635" sldId="870"/>
        </pc:sldMkLst>
      </pc:sldChg>
      <pc:sldChg chg="add">
        <pc:chgData name="Murley, Katie" userId="1835ea67-0d6b-4d03-99f8-8e3512d77f32" providerId="ADAL" clId="{C0E5CC8D-5C98-45B6-AD55-4EE68BB6C3B1}" dt="2026-10-07T08:52:53.121" v="0"/>
        <pc:sldMkLst>
          <pc:docMk/>
          <pc:sldMk cId="0" sldId="876"/>
        </pc:sldMkLst>
      </pc:sldChg>
      <pc:sldChg chg="add">
        <pc:chgData name="Murley, Katie" userId="1835ea67-0d6b-4d03-99f8-8e3512d77f32" providerId="ADAL" clId="{C0E5CC8D-5C98-45B6-AD55-4EE68BB6C3B1}" dt="2026-10-07T08:52:53.121" v="0"/>
        <pc:sldMkLst>
          <pc:docMk/>
          <pc:sldMk cId="0" sldId="877"/>
        </pc:sldMkLst>
      </pc:sldChg>
      <pc:sldChg chg="add">
        <pc:chgData name="Murley, Katie" userId="1835ea67-0d6b-4d03-99f8-8e3512d77f32" providerId="ADAL" clId="{C0E5CC8D-5C98-45B6-AD55-4EE68BB6C3B1}" dt="2026-10-07T08:52:53.121" v="0"/>
        <pc:sldMkLst>
          <pc:docMk/>
          <pc:sldMk cId="0" sldId="878"/>
        </pc:sldMkLst>
      </pc:sldChg>
      <pc:sldChg chg="modSp add mod">
        <pc:chgData name="Murley, Katie" userId="1835ea67-0d6b-4d03-99f8-8e3512d77f32" providerId="ADAL" clId="{C0E5CC8D-5C98-45B6-AD55-4EE68BB6C3B1}" dt="2026-10-07T08:54:14.542" v="2" actId="114"/>
        <pc:sldMkLst>
          <pc:docMk/>
          <pc:sldMk cId="0" sldId="879"/>
        </pc:sldMkLst>
        <pc:spChg chg="mod">
          <ac:chgData name="Murley, Katie" userId="1835ea67-0d6b-4d03-99f8-8e3512d77f32" providerId="ADAL" clId="{C0E5CC8D-5C98-45B6-AD55-4EE68BB6C3B1}" dt="2026-10-07T08:54:14.542" v="2" actId="114"/>
          <ac:spMkLst>
            <pc:docMk/>
            <pc:sldMk cId="0" sldId="879"/>
            <ac:spMk id="5" creationId="{D0423369-5B05-4B4E-9E21-E627D0618715}"/>
          </ac:spMkLst>
        </pc:spChg>
      </pc:sldChg>
      <pc:sldChg chg="add">
        <pc:chgData name="Murley, Katie" userId="1835ea67-0d6b-4d03-99f8-8e3512d77f32" providerId="ADAL" clId="{C0E5CC8D-5C98-45B6-AD55-4EE68BB6C3B1}" dt="2026-10-07T08:52:53.121" v="0"/>
        <pc:sldMkLst>
          <pc:docMk/>
          <pc:sldMk cId="0" sldId="880"/>
        </pc:sldMkLst>
      </pc:sldChg>
      <pc:sldChg chg="add">
        <pc:chgData name="Murley, Katie" userId="1835ea67-0d6b-4d03-99f8-8e3512d77f32" providerId="ADAL" clId="{C0E5CC8D-5C98-45B6-AD55-4EE68BB6C3B1}" dt="2026-10-07T09:01:49.765" v="12"/>
        <pc:sldMkLst>
          <pc:docMk/>
          <pc:sldMk cId="0" sldId="881"/>
        </pc:sldMkLst>
      </pc:sldChg>
      <pc:sldChg chg="add">
        <pc:chgData name="Murley, Katie" userId="1835ea67-0d6b-4d03-99f8-8e3512d77f32" providerId="ADAL" clId="{C0E5CC8D-5C98-45B6-AD55-4EE68BB6C3B1}" dt="2026-10-07T09:01:49.765" v="12"/>
        <pc:sldMkLst>
          <pc:docMk/>
          <pc:sldMk cId="0" sldId="882"/>
        </pc:sldMkLst>
      </pc:sldChg>
      <pc:sldChg chg="add">
        <pc:chgData name="Murley, Katie" userId="1835ea67-0d6b-4d03-99f8-8e3512d77f32" providerId="ADAL" clId="{C0E5CC8D-5C98-45B6-AD55-4EE68BB6C3B1}" dt="2026-10-07T09:01:49.765" v="12"/>
        <pc:sldMkLst>
          <pc:docMk/>
          <pc:sldMk cId="0" sldId="883"/>
        </pc:sldMkLst>
      </pc:sldChg>
      <pc:sldChg chg="add">
        <pc:chgData name="Murley, Katie" userId="1835ea67-0d6b-4d03-99f8-8e3512d77f32" providerId="ADAL" clId="{C0E5CC8D-5C98-45B6-AD55-4EE68BB6C3B1}" dt="2026-10-07T09:01:49.765" v="12"/>
        <pc:sldMkLst>
          <pc:docMk/>
          <pc:sldMk cId="0" sldId="884"/>
        </pc:sldMkLst>
      </pc:sldChg>
      <pc:sldChg chg="add">
        <pc:chgData name="Murley, Katie" userId="1835ea67-0d6b-4d03-99f8-8e3512d77f32" providerId="ADAL" clId="{C0E5CC8D-5C98-45B6-AD55-4EE68BB6C3B1}" dt="2026-10-07T09:01:49.765" v="12"/>
        <pc:sldMkLst>
          <pc:docMk/>
          <pc:sldMk cId="0" sldId="885"/>
        </pc:sldMkLst>
      </pc:sldChg>
      <pc:sldChg chg="add">
        <pc:chgData name="Murley, Katie" userId="1835ea67-0d6b-4d03-99f8-8e3512d77f32" providerId="ADAL" clId="{C0E5CC8D-5C98-45B6-AD55-4EE68BB6C3B1}" dt="2026-10-07T09:01:49.765" v="12"/>
        <pc:sldMkLst>
          <pc:docMk/>
          <pc:sldMk cId="0" sldId="886"/>
        </pc:sldMkLst>
      </pc:sldChg>
      <pc:sldChg chg="add">
        <pc:chgData name="Murley, Katie" userId="1835ea67-0d6b-4d03-99f8-8e3512d77f32" providerId="ADAL" clId="{C0E5CC8D-5C98-45B6-AD55-4EE68BB6C3B1}" dt="2026-10-07T09:01:49.765" v="12"/>
        <pc:sldMkLst>
          <pc:docMk/>
          <pc:sldMk cId="0" sldId="887"/>
        </pc:sldMkLst>
      </pc:sldChg>
      <pc:sldChg chg="add">
        <pc:chgData name="Murley, Katie" userId="1835ea67-0d6b-4d03-99f8-8e3512d77f32" providerId="ADAL" clId="{C0E5CC8D-5C98-45B6-AD55-4EE68BB6C3B1}" dt="2026-10-07T09:01:49.765" v="12"/>
        <pc:sldMkLst>
          <pc:docMk/>
          <pc:sldMk cId="0" sldId="888"/>
        </pc:sldMkLst>
      </pc:sldChg>
      <pc:sldChg chg="addSp delSp modSp add mod">
        <pc:chgData name="Murley, Katie" userId="1835ea67-0d6b-4d03-99f8-8e3512d77f32" providerId="ADAL" clId="{C0E5CC8D-5C98-45B6-AD55-4EE68BB6C3B1}" dt="2026-10-07T13:11:24.095" v="952" actId="113"/>
        <pc:sldMkLst>
          <pc:docMk/>
          <pc:sldMk cId="467396074" sldId="890"/>
        </pc:sldMkLst>
        <pc:spChg chg="mod">
          <ac:chgData name="Murley, Katie" userId="1835ea67-0d6b-4d03-99f8-8e3512d77f32" providerId="ADAL" clId="{C0E5CC8D-5C98-45B6-AD55-4EE68BB6C3B1}" dt="2026-10-07T11:42:45.824" v="64" actId="20577"/>
          <ac:spMkLst>
            <pc:docMk/>
            <pc:sldMk cId="467396074" sldId="890"/>
            <ac:spMk id="2" creationId="{AD88B2A0-742B-4DB1-1DB1-9D1652F6FCE1}"/>
          </ac:spMkLst>
        </pc:spChg>
        <pc:spChg chg="add mod">
          <ac:chgData name="Murley, Katie" userId="1835ea67-0d6b-4d03-99f8-8e3512d77f32" providerId="ADAL" clId="{C0E5CC8D-5C98-45B6-AD55-4EE68BB6C3B1}" dt="2026-10-07T13:11:24.095" v="952" actId="113"/>
          <ac:spMkLst>
            <pc:docMk/>
            <pc:sldMk cId="467396074" sldId="890"/>
            <ac:spMk id="3" creationId="{0942A5C5-2C2E-AA30-FB6C-7101CBCE80D8}"/>
          </ac:spMkLst>
        </pc:spChg>
      </pc:sldChg>
      <pc:sldChg chg="modSp add mod">
        <pc:chgData name="Murley, Katie" userId="1835ea67-0d6b-4d03-99f8-8e3512d77f32" providerId="ADAL" clId="{C0E5CC8D-5C98-45B6-AD55-4EE68BB6C3B1}" dt="2026-10-07T13:13:19.969" v="1112" actId="5793"/>
        <pc:sldMkLst>
          <pc:docMk/>
          <pc:sldMk cId="423480086" sldId="891"/>
        </pc:sldMkLst>
        <pc:spChg chg="mod">
          <ac:chgData name="Murley, Katie" userId="1835ea67-0d6b-4d03-99f8-8e3512d77f32" providerId="ADAL" clId="{C0E5CC8D-5C98-45B6-AD55-4EE68BB6C3B1}" dt="2026-10-07T13:11:43.487" v="973" actId="20577"/>
          <ac:spMkLst>
            <pc:docMk/>
            <pc:sldMk cId="423480086" sldId="891"/>
            <ac:spMk id="2" creationId="{9952F659-E8C0-646D-B9A5-246CA0399299}"/>
          </ac:spMkLst>
        </pc:spChg>
        <pc:spChg chg="mod">
          <ac:chgData name="Murley, Katie" userId="1835ea67-0d6b-4d03-99f8-8e3512d77f32" providerId="ADAL" clId="{C0E5CC8D-5C98-45B6-AD55-4EE68BB6C3B1}" dt="2026-10-07T13:13:19.969" v="1112" actId="5793"/>
          <ac:spMkLst>
            <pc:docMk/>
            <pc:sldMk cId="423480086" sldId="891"/>
            <ac:spMk id="3" creationId="{70D78197-713A-6074-0918-B65997DE8731}"/>
          </ac:spMkLst>
        </pc:spChg>
      </pc:sldChg>
      <pc:sldChg chg="add">
        <pc:chgData name="Murley, Katie" userId="1835ea67-0d6b-4d03-99f8-8e3512d77f32" providerId="ADAL" clId="{C0E5CC8D-5C98-45B6-AD55-4EE68BB6C3B1}" dt="2026-10-07T13:23:54.817" v="1142"/>
        <pc:sldMkLst>
          <pc:docMk/>
          <pc:sldMk cId="3006307369" sldId="892"/>
        </pc:sldMkLst>
      </pc:sldChg>
      <pc:sldChg chg="add">
        <pc:chgData name="Murley, Katie" userId="1835ea67-0d6b-4d03-99f8-8e3512d77f32" providerId="ADAL" clId="{C0E5CC8D-5C98-45B6-AD55-4EE68BB6C3B1}" dt="2026-10-07T13:23:54.817" v="1142"/>
        <pc:sldMkLst>
          <pc:docMk/>
          <pc:sldMk cId="3373646548" sldId="893"/>
        </pc:sldMkLst>
      </pc:sldChg>
      <pc:sldChg chg="add">
        <pc:chgData name="Murley, Katie" userId="1835ea67-0d6b-4d03-99f8-8e3512d77f32" providerId="ADAL" clId="{C0E5CC8D-5C98-45B6-AD55-4EE68BB6C3B1}" dt="2026-10-07T13:23:54.817" v="1142"/>
        <pc:sldMkLst>
          <pc:docMk/>
          <pc:sldMk cId="306326049" sldId="894"/>
        </pc:sldMkLst>
      </pc:sldChg>
      <pc:sldChg chg="add">
        <pc:chgData name="Murley, Katie" userId="1835ea67-0d6b-4d03-99f8-8e3512d77f32" providerId="ADAL" clId="{C0E5CC8D-5C98-45B6-AD55-4EE68BB6C3B1}" dt="2026-10-07T13:25:48.962" v="1150"/>
        <pc:sldMkLst>
          <pc:docMk/>
          <pc:sldMk cId="3317110926" sldId="895"/>
        </pc:sldMkLst>
      </pc:sldChg>
      <pc:sldChg chg="add">
        <pc:chgData name="Murley, Katie" userId="1835ea67-0d6b-4d03-99f8-8e3512d77f32" providerId="ADAL" clId="{C0E5CC8D-5C98-45B6-AD55-4EE68BB6C3B1}" dt="2026-10-07T13:25:48.962" v="1150"/>
        <pc:sldMkLst>
          <pc:docMk/>
          <pc:sldMk cId="3783795194" sldId="896"/>
        </pc:sldMkLst>
      </pc:sldChg>
      <pc:sldChg chg="modSp add mod">
        <pc:chgData name="Murley, Katie" userId="1835ea67-0d6b-4d03-99f8-8e3512d77f32" providerId="ADAL" clId="{C0E5CC8D-5C98-45B6-AD55-4EE68BB6C3B1}" dt="2026-10-07T15:07:05.659" v="1183"/>
        <pc:sldMkLst>
          <pc:docMk/>
          <pc:sldMk cId="1988456147" sldId="897"/>
        </pc:sldMkLst>
        <pc:spChg chg="mod">
          <ac:chgData name="Murley, Katie" userId="1835ea67-0d6b-4d03-99f8-8e3512d77f32" providerId="ADAL" clId="{C0E5CC8D-5C98-45B6-AD55-4EE68BB6C3B1}" dt="2026-10-07T15:06:40.523" v="1167" actId="20577"/>
          <ac:spMkLst>
            <pc:docMk/>
            <pc:sldMk cId="1988456147" sldId="897"/>
            <ac:spMk id="3" creationId="{3AE63355-EC1E-0AFA-E883-A0DE3C0F14EB}"/>
          </ac:spMkLst>
        </pc:spChg>
        <pc:spChg chg="mod">
          <ac:chgData name="Murley, Katie" userId="1835ea67-0d6b-4d03-99f8-8e3512d77f32" providerId="ADAL" clId="{C0E5CC8D-5C98-45B6-AD55-4EE68BB6C3B1}" dt="2026-10-07T15:07:05.659" v="1183"/>
          <ac:spMkLst>
            <pc:docMk/>
            <pc:sldMk cId="1988456147" sldId="897"/>
            <ac:spMk id="4" creationId="{387BB240-076F-0FF6-029A-F6F42C95B127}"/>
          </ac:spMkLst>
        </pc:spChg>
      </pc:sldChg>
      <pc:sldMasterChg chg="delSldLayout">
        <pc:chgData name="Murley, Katie" userId="1835ea67-0d6b-4d03-99f8-8e3512d77f32" providerId="ADAL" clId="{C0E5CC8D-5C98-45B6-AD55-4EE68BB6C3B1}" dt="2026-10-07T09:00:38.914" v="9" actId="47"/>
        <pc:sldMasterMkLst>
          <pc:docMk/>
          <pc:sldMasterMk cId="3535010508" sldId="2147483787"/>
        </pc:sldMasterMkLst>
      </pc:sldMasterChg>
    </pc:docChg>
  </pc:docChgLst>
  <pc:docChgLst>
    <pc:chgData name="Nicholson, Marion" userId="S::u1673479@live.warwick.ac.uk::93d0b4ba-cb2b-4205-a1ce-196811bd853a" providerId="AD" clId="Web-{00000000-0000-0000-0000-000000000000}"/>
    <pc:docChg chg="modSld">
      <pc:chgData name="Nicholson, Marion" userId="S::u1673479@live.warwick.ac.uk::93d0b4ba-cb2b-4205-a1ce-196811bd853a" providerId="AD" clId="Web-{00000000-0000-0000-0000-000000000000}" dt="2026-10-09T08:28:04.375" v="46" actId="20577"/>
      <pc:docMkLst>
        <pc:docMk/>
      </pc:docMkLst>
      <pc:sldChg chg="modSp">
        <pc:chgData name="Nicholson, Marion" userId="S::u1673479@live.warwick.ac.uk::93d0b4ba-cb2b-4205-a1ce-196811bd853a" providerId="AD" clId="Web-{00000000-0000-0000-0000-000000000000}" dt="2026-10-09T08:28:04.375" v="46" actId="20577"/>
        <pc:sldMkLst>
          <pc:docMk/>
          <pc:sldMk cId="0" sldId="256"/>
        </pc:sldMkLst>
        <pc:spChg chg="mod">
          <ac:chgData name="Nicholson, Marion" userId="S::u1673479@live.warwick.ac.uk::93d0b4ba-cb2b-4205-a1ce-196811bd853a" providerId="AD" clId="Web-{00000000-0000-0000-0000-000000000000}" dt="2026-10-09T08:28:04.375" v="46" actId="20577"/>
          <ac:spMkLst>
            <pc:docMk/>
            <pc:sldMk cId="0" sldId="256"/>
            <ac:spMk id="7" creationId="{00000000-0000-0000-0000-000000000000}"/>
          </ac:spMkLst>
        </pc:spChg>
      </pc:sldChg>
    </pc:docChg>
  </pc:docChgLst>
  <pc:docChgLst>
    <pc:chgData name="Nicholson, Marion" userId="S::u1673479@live.warwick.ac.uk::93d0b4ba-cb2b-4205-a1ce-196811bd853a" providerId="AD" clId="Web-{F3F9F550-9AB7-ABA0-77F0-1572809FCF67}"/>
    <pc:docChg chg="modSld">
      <pc:chgData name="Nicholson, Marion" userId="S::u1673479@live.warwick.ac.uk::93d0b4ba-cb2b-4205-a1ce-196811bd853a" providerId="AD" clId="Web-{F3F9F550-9AB7-ABA0-77F0-1572809FCF67}" dt="2026-10-09T12:00:11.604" v="8" actId="20577"/>
      <pc:docMkLst>
        <pc:docMk/>
      </pc:docMkLst>
      <pc:sldChg chg="modSp">
        <pc:chgData name="Nicholson, Marion" userId="S::u1673479@live.warwick.ac.uk::93d0b4ba-cb2b-4205-a1ce-196811bd853a" providerId="AD" clId="Web-{F3F9F550-9AB7-ABA0-77F0-1572809FCF67}" dt="2026-10-09T12:00:11.604" v="8" actId="20577"/>
        <pc:sldMkLst>
          <pc:docMk/>
          <pc:sldMk cId="0" sldId="256"/>
        </pc:sldMkLst>
        <pc:spChg chg="mod">
          <ac:chgData name="Nicholson, Marion" userId="S::u1673479@live.warwick.ac.uk::93d0b4ba-cb2b-4205-a1ce-196811bd853a" providerId="AD" clId="Web-{F3F9F550-9AB7-ABA0-77F0-1572809FCF67}" dt="2026-10-09T12:00:11.604" v="8" actId="20577"/>
          <ac:spMkLst>
            <pc:docMk/>
            <pc:sldMk cId="0" sldId="256"/>
            <ac:spMk id="7"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ecsdi\Dropbox\Teaching\EC981\gov%20exp%20by%20function%202025%20OECD.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ecsdi\Dropbox\Teaching\EC981\gov%20exp%20by%20function%202025%20OECD.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_36A_0.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_104_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showLegendKey val="0"/>
          <c:showVal val="0"/>
          <c:showCatName val="0"/>
          <c:showSerName val="0"/>
          <c:showPercent val="1"/>
          <c:showBubbleSize val="0"/>
          <c:showLeaderLines val="0"/>
        </c:dLbls>
        <c:firstSliceAng val="0"/>
      </c:pieChart>
      <c:spPr>
        <a:noFill/>
        <a:ln>
          <a:noFill/>
        </a:ln>
        <a:effectLst/>
      </c:spPr>
    </c:plotArea>
    <c:legend>
      <c:legendPos val="r"/>
      <c:layout>
        <c:manualLayout>
          <c:xMode val="edge"/>
          <c:yMode val="edge"/>
          <c:x val="0.57049748968100988"/>
          <c:y val="4.3479054797049471E-2"/>
          <c:w val="0.42758011057746415"/>
          <c:h val="0.91199984749612717"/>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Arial"/>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showLegendKey val="0"/>
          <c:showVal val="0"/>
          <c:showCatName val="0"/>
          <c:showSerName val="0"/>
          <c:showPercent val="1"/>
          <c:showBubbleSize val="0"/>
          <c:showLeaderLines val="0"/>
        </c:dLbls>
        <c:firstSliceAng val="0"/>
      </c:pieChart>
      <c:spPr>
        <a:noFill/>
        <a:ln>
          <a:noFill/>
        </a:ln>
        <a:effectLst/>
      </c:spPr>
    </c:plotArea>
    <c:legend>
      <c:legendPos val="r"/>
      <c:layout>
        <c:manualLayout>
          <c:xMode val="edge"/>
          <c:yMode val="edge"/>
          <c:x val="0.57049748968100988"/>
          <c:y val="4.3479054797049471E-2"/>
          <c:w val="0.42758011057746415"/>
          <c:h val="0.91199984749612717"/>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Arial"/>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title>
      <c:tx>
        <c:rich>
          <a:bodyPr/>
          <a:lstStyle/>
          <a:p>
            <a:pPr>
              <a:defRPr sz="1400" b="0" i="0" u="none" strike="noStrike">
                <a:solidFill>
                  <a:srgbClr val="1B4F47"/>
                </a:solidFill>
                <a:latin typeface="+mn-lt"/>
              </a:defRPr>
            </a:pPr>
            <a:r>
              <a:rPr lang="it-IT" sz="1400" b="0" i="0" u="none" strike="noStrike">
                <a:solidFill>
                  <a:srgbClr val="1B4F47"/>
                </a:solidFill>
                <a:latin typeface="+mn-lt"/>
              </a:rPr>
              <a:t>Share of Total Spending, OECD Countries, 2025</a:t>
            </a:r>
          </a:p>
        </c:rich>
      </c:tx>
      <c:overlay val="0"/>
    </c:title>
    <c:autoTitleDeleted val="0"/>
    <c:plotArea>
      <c:layout/>
      <c:barChart>
        <c:barDir val="bar"/>
        <c:grouping val="clustered"/>
        <c:varyColors val="0"/>
        <c:ser>
          <c:idx val="0"/>
          <c:order val="0"/>
          <c:tx>
            <c:strRef>
              <c:f>Sheet1!$B$1</c:f>
              <c:strCache>
                <c:ptCount val="1"/>
                <c:pt idx="0">
                  <c:v>Share of Total Spending, OECD Countries, 2025</c:v>
                </c:pt>
              </c:strCache>
            </c:strRef>
          </c:tx>
          <c:spPr>
            <a:solidFill>
              <a:srgbClr val="2A9D8F"/>
            </a:solidFill>
            <a:effectLst/>
          </c:spPr>
          <c:invertIfNegative val="0"/>
          <c:dLbls>
            <c:numFmt formatCode="0.0&quot;%&quot;" sourceLinked="0"/>
            <c:spPr>
              <a:noFill/>
              <a:ln>
                <a:noFill/>
              </a:ln>
              <a:effectLst/>
            </c:spPr>
            <c:txPr>
              <a:bodyPr/>
              <a:lstStyle/>
              <a:p>
                <a:pPr>
                  <a:defRPr sz="1400" b="0" i="0" u="none" strike="noStrike">
                    <a:solidFill>
                      <a:srgbClr val="12332F"/>
                    </a:solidFill>
                    <a:latin typeface="+mn-lt"/>
                  </a:defRPr>
                </a:pPr>
                <a:endParaRPr lang="it-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Social Protection (Pensions, unemployment benefits, etc.)</c:v>
                </c:pt>
                <c:pt idx="1">
                  <c:v>Health (Public health, medical services)</c:v>
                </c:pt>
                <c:pt idx="2">
                  <c:v>General Public Services (Admin, public debt interest)</c:v>
                </c:pt>
                <c:pt idx="3">
                  <c:v>Education (Schools, tertiary education, support)</c:v>
                </c:pt>
                <c:pt idx="4">
                  <c:v>Environmental Protection (Waste, pollution abatement)</c:v>
                </c:pt>
                <c:pt idx="5">
                  <c:v>Other Functions Combined (Defence, Economic Affairs, etc.)</c:v>
                </c:pt>
              </c:strCache>
            </c:strRef>
          </c:cat>
          <c:val>
            <c:numRef>
              <c:f>Sheet1!$B$2:$B$7</c:f>
              <c:numCache>
                <c:formatCode>General</c:formatCode>
                <c:ptCount val="6"/>
                <c:pt idx="0">
                  <c:v>31.5</c:v>
                </c:pt>
                <c:pt idx="1">
                  <c:v>19.7</c:v>
                </c:pt>
                <c:pt idx="2">
                  <c:v>14.1</c:v>
                </c:pt>
                <c:pt idx="3">
                  <c:v>11.5</c:v>
                </c:pt>
                <c:pt idx="4">
                  <c:v>1.2</c:v>
                </c:pt>
                <c:pt idx="5">
                  <c:v>22</c:v>
                </c:pt>
              </c:numCache>
            </c:numRef>
          </c:val>
          <c:extLst>
            <c:ext xmlns:c16="http://schemas.microsoft.com/office/drawing/2014/chart" uri="{C3380CC4-5D6E-409C-BE32-E72D297353CC}">
              <c16:uniqueId val="{00000000-9E76-8E43-9608-03BBE931CDAF}"/>
            </c:ext>
          </c:extLst>
        </c:ser>
        <c:dLbls>
          <c:showLegendKey val="0"/>
          <c:showVal val="1"/>
          <c:showCatName val="0"/>
          <c:showSerName val="0"/>
          <c:showPercent val="0"/>
          <c:showBubbleSize val="0"/>
        </c:dLbls>
        <c:gapWidth val="45"/>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2332F"/>
                </a:solidFill>
                <a:latin typeface="+mn-lt"/>
              </a:defRPr>
            </a:pPr>
            <a:endParaRPr lang="en-US"/>
          </a:p>
        </c:txPr>
        <c:crossAx val="2094734552"/>
        <c:crosses val="autoZero"/>
        <c:auto val="1"/>
        <c:lblAlgn val="ctr"/>
        <c:lblOffset val="100"/>
        <c:noMultiLvlLbl val="1"/>
      </c:catAx>
      <c:valAx>
        <c:axId val="2094734552"/>
        <c:scaling>
          <c:orientation val="minMax"/>
          <c:max val="40"/>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title>
      <c:tx>
        <c:rich>
          <a:bodyPr/>
          <a:lstStyle/>
          <a:p>
            <a:pPr>
              <a:defRPr sz="1400" b="0" i="0" u="none" strike="noStrike">
                <a:solidFill>
                  <a:srgbClr val="1B4F47"/>
                </a:solidFill>
                <a:latin typeface="+mn-lt"/>
              </a:defRPr>
            </a:pPr>
            <a:r>
              <a:rPr lang="it-IT" sz="1400" b="0" i="0" u="none" strike="noStrike">
                <a:solidFill>
                  <a:srgbClr val="1B4F47"/>
                </a:solidFill>
                <a:latin typeface="+mn-lt"/>
              </a:rPr>
              <a:t>% of total OECD tax revenue</a:t>
            </a:r>
          </a:p>
        </c:rich>
      </c:tx>
      <c:overlay val="0"/>
    </c:title>
    <c:autoTitleDeleted val="0"/>
    <c:plotArea>
      <c:layout/>
      <c:barChart>
        <c:barDir val="bar"/>
        <c:grouping val="clustered"/>
        <c:varyColors val="0"/>
        <c:ser>
          <c:idx val="0"/>
          <c:order val="0"/>
          <c:tx>
            <c:strRef>
              <c:f>Sheet1!$B$1</c:f>
              <c:strCache>
                <c:ptCount val="1"/>
                <c:pt idx="0">
                  <c:v>% of total OECD tax revenue</c:v>
                </c:pt>
              </c:strCache>
            </c:strRef>
          </c:tx>
          <c:spPr>
            <a:solidFill>
              <a:srgbClr val="F2A541"/>
            </a:solidFill>
            <a:effectLst/>
          </c:spPr>
          <c:invertIfNegative val="0"/>
          <c:dLbls>
            <c:numFmt formatCode="0.0&quot;%&quot;" sourceLinked="0"/>
            <c:spPr>
              <a:noFill/>
              <a:ln>
                <a:noFill/>
              </a:ln>
              <a:effectLst/>
            </c:spPr>
            <c:txPr>
              <a:bodyPr/>
              <a:lstStyle/>
              <a:p>
                <a:pPr>
                  <a:defRPr sz="1400" b="0" i="0" u="none" strike="noStrike">
                    <a:solidFill>
                      <a:srgbClr val="12332F"/>
                    </a:solidFill>
                    <a:latin typeface="+mn-lt"/>
                  </a:defRPr>
                </a:pPr>
                <a:endParaRPr lang="it-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Social security contributions</c:v>
                </c:pt>
                <c:pt idx="1">
                  <c:v>Personal income tax</c:v>
                </c:pt>
                <c:pt idx="2">
                  <c:v>VAT</c:v>
                </c:pt>
                <c:pt idx="3">
                  <c:v>Corporate income tax</c:v>
                </c:pt>
                <c:pt idx="4">
                  <c:v>Other consumption taxes</c:v>
                </c:pt>
                <c:pt idx="5">
                  <c:v>Property taxes</c:v>
                </c:pt>
                <c:pt idx="6">
                  <c:v>Other/residual</c:v>
                </c:pt>
              </c:strCache>
            </c:strRef>
          </c:cat>
          <c:val>
            <c:numRef>
              <c:f>Sheet1!$B$2:$B$8</c:f>
              <c:numCache>
                <c:formatCode>General</c:formatCode>
                <c:ptCount val="7"/>
                <c:pt idx="0">
                  <c:v>25.5</c:v>
                </c:pt>
                <c:pt idx="1">
                  <c:v>23.7</c:v>
                </c:pt>
                <c:pt idx="2">
                  <c:v>20.5</c:v>
                </c:pt>
                <c:pt idx="3">
                  <c:v>11.9</c:v>
                </c:pt>
                <c:pt idx="4">
                  <c:v>10.8</c:v>
                </c:pt>
                <c:pt idx="5">
                  <c:v>5.0999999999999996</c:v>
                </c:pt>
                <c:pt idx="6">
                  <c:v>2.5</c:v>
                </c:pt>
              </c:numCache>
            </c:numRef>
          </c:val>
          <c:extLst>
            <c:ext xmlns:c16="http://schemas.microsoft.com/office/drawing/2014/chart" uri="{C3380CC4-5D6E-409C-BE32-E72D297353CC}">
              <c16:uniqueId val="{00000000-89D7-0D48-AB6D-EC78D6AC0FF1}"/>
            </c:ext>
          </c:extLst>
        </c:ser>
        <c:dLbls>
          <c:showLegendKey val="0"/>
          <c:showVal val="1"/>
          <c:showCatName val="0"/>
          <c:showSerName val="0"/>
          <c:showPercent val="0"/>
          <c:showBubbleSize val="0"/>
        </c:dLbls>
        <c:gapWidth val="45"/>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2332F"/>
                </a:solidFill>
                <a:latin typeface="+mn-lt"/>
              </a:defRPr>
            </a:pPr>
            <a:endParaRPr lang="en-US"/>
          </a:p>
        </c:txPr>
        <c:crossAx val="2094734552"/>
        <c:crosses val="autoZero"/>
        <c:auto val="1"/>
        <c:lblAlgn val="ctr"/>
        <c:lblOffset val="100"/>
        <c:noMultiLvlLbl val="1"/>
      </c:catAx>
      <c:valAx>
        <c:axId val="2094734552"/>
        <c:scaling>
          <c:orientation val="minMax"/>
          <c:max val="32"/>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5#1">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E30F13-2C66-4575-80B6-EEEE00DBFCCA}" type="doc">
      <dgm:prSet loTypeId="urn:microsoft.com/office/officeart/2005/8/layout/vList5" loCatId="list" qsTypeId="urn:microsoft.com/office/officeart/2005/8/quickstyle/simple1#1" qsCatId="simple" csTypeId="urn:microsoft.com/office/officeart/2005/8/colors/accent1_5#1" csCatId="accent1" phldr="1"/>
      <dgm:spPr/>
      <dgm:t>
        <a:bodyPr/>
        <a:lstStyle/>
        <a:p>
          <a:endParaRPr lang="en-GB"/>
        </a:p>
      </dgm:t>
    </dgm:pt>
    <dgm:pt modelId="{5B26FA4E-331C-4680-AF5F-72734D5878F4}">
      <dgm:prSet phldrT="[Text]" custT="1"/>
      <dgm:spPr>
        <a:solidFill>
          <a:schemeClr val="accent5">
            <a:lumMod val="40000"/>
            <a:lumOff val="60000"/>
            <a:alpha val="90000"/>
          </a:schemeClr>
        </a:solidFill>
      </dgm:spPr>
      <dgm:t>
        <a:bodyPr/>
        <a:lstStyle/>
        <a:p>
          <a:r>
            <a:rPr lang="en-GB" sz="1800">
              <a:solidFill>
                <a:schemeClr val="tx1"/>
              </a:solidFill>
              <a:effectLst/>
              <a:ea typeface="Times New Roman" panose="02020603050405020304" pitchFamily="18" charset="0"/>
              <a:cs typeface="Arial" panose="020B0604020202020204" pitchFamily="34" charset="0"/>
            </a:rPr>
            <a:t>Demonstrate why experiments are now an important part of Economics and when to use them</a:t>
          </a:r>
          <a:endParaRPr lang="en-GB" sz="1800">
            <a:solidFill>
              <a:schemeClr val="tx1"/>
            </a:solidFill>
          </a:endParaRPr>
        </a:p>
      </dgm:t>
    </dgm:pt>
    <dgm:pt modelId="{1919F277-B171-488F-AC48-7F2CA5452D58}" type="parTrans" cxnId="{F4259C4D-FB61-48B0-8D72-B46567E44A9D}">
      <dgm:prSet/>
      <dgm:spPr/>
      <dgm:t>
        <a:bodyPr/>
        <a:lstStyle/>
        <a:p>
          <a:endParaRPr lang="en-GB" sz="1600"/>
        </a:p>
      </dgm:t>
    </dgm:pt>
    <dgm:pt modelId="{EB87A6D6-EB5A-4B3D-9075-C779A1A616CD}" type="sibTrans" cxnId="{F4259C4D-FB61-48B0-8D72-B46567E44A9D}">
      <dgm:prSet/>
      <dgm:spPr/>
      <dgm:t>
        <a:bodyPr/>
        <a:lstStyle/>
        <a:p>
          <a:endParaRPr lang="en-GB" sz="1600"/>
        </a:p>
      </dgm:t>
    </dgm:pt>
    <dgm:pt modelId="{065D273D-745F-4D50-8D6E-EBEE287FBA98}">
      <dgm:prSet phldrT="[Text]" custT="1"/>
      <dgm:spPr>
        <a:solidFill>
          <a:schemeClr val="accent6">
            <a:alpha val="90000"/>
          </a:schemeClr>
        </a:solidFill>
      </dgm:spPr>
      <dgm:t>
        <a:bodyPr/>
        <a:lstStyle/>
        <a:p>
          <a:pPr>
            <a:buClr>
              <a:schemeClr val="tx1"/>
            </a:buClr>
          </a:pPr>
          <a:r>
            <a:rPr lang="en-GB" sz="1800">
              <a:cs typeface="Arial" panose="020B0604020202020204" pitchFamily="34" charset="0"/>
            </a:rPr>
            <a:t>Introduction and Brief History of Experiments</a:t>
          </a:r>
          <a:endParaRPr lang="en-GB" sz="1800"/>
        </a:p>
      </dgm:t>
    </dgm:pt>
    <dgm:pt modelId="{23D5F254-4C86-4856-A4C3-E27F930C1DFA}" type="parTrans" cxnId="{A9EC6A7B-CAC7-4F24-887C-FF3992C7C5F3}">
      <dgm:prSet/>
      <dgm:spPr/>
      <dgm:t>
        <a:bodyPr/>
        <a:lstStyle/>
        <a:p>
          <a:endParaRPr lang="en-GB" sz="1600"/>
        </a:p>
      </dgm:t>
    </dgm:pt>
    <dgm:pt modelId="{1EF5612F-7D73-4D75-B116-A01C9A2FE6CC}" type="sibTrans" cxnId="{A9EC6A7B-CAC7-4F24-887C-FF3992C7C5F3}">
      <dgm:prSet/>
      <dgm:spPr/>
      <dgm:t>
        <a:bodyPr/>
        <a:lstStyle/>
        <a:p>
          <a:endParaRPr lang="en-GB" sz="1600"/>
        </a:p>
      </dgm:t>
    </dgm:pt>
    <dgm:pt modelId="{A5FFEE07-56B3-4233-8A72-82B294BCE9BF}">
      <dgm:prSet phldrT="[Text]" custT="1"/>
      <dgm:spPr>
        <a:solidFill>
          <a:schemeClr val="accent5">
            <a:lumMod val="40000"/>
            <a:lumOff val="60000"/>
            <a:alpha val="70000"/>
          </a:schemeClr>
        </a:solidFill>
      </dgm:spPr>
      <dgm:t>
        <a:bodyPr/>
        <a:lstStyle/>
        <a:p>
          <a:r>
            <a:rPr lang="en-GB" sz="1800">
              <a:solidFill>
                <a:schemeClr val="tx1"/>
              </a:solidFill>
              <a:effectLst/>
              <a:ea typeface="Times New Roman" panose="02020603050405020304" pitchFamily="18" charset="0"/>
              <a:cs typeface="Arial" panose="020B0604020202020204" pitchFamily="34" charset="0"/>
            </a:rPr>
            <a:t>Understand experimental methodology (in the laboratory and in the field)</a:t>
          </a:r>
          <a:endParaRPr lang="en-GB" sz="1800">
            <a:solidFill>
              <a:schemeClr val="tx1"/>
            </a:solidFill>
          </a:endParaRPr>
        </a:p>
      </dgm:t>
    </dgm:pt>
    <dgm:pt modelId="{3C4A5A04-9938-49AC-9331-AE1006ADB75F}" type="parTrans" cxnId="{02521A95-46F3-4AD9-83BC-237552E0E3EE}">
      <dgm:prSet/>
      <dgm:spPr/>
      <dgm:t>
        <a:bodyPr/>
        <a:lstStyle/>
        <a:p>
          <a:endParaRPr lang="en-GB" sz="1600"/>
        </a:p>
      </dgm:t>
    </dgm:pt>
    <dgm:pt modelId="{1E173761-5172-40C5-9CDE-04DDDDF94843}" type="sibTrans" cxnId="{02521A95-46F3-4AD9-83BC-237552E0E3EE}">
      <dgm:prSet/>
      <dgm:spPr/>
      <dgm:t>
        <a:bodyPr/>
        <a:lstStyle/>
        <a:p>
          <a:endParaRPr lang="en-GB" sz="1600"/>
        </a:p>
      </dgm:t>
    </dgm:pt>
    <dgm:pt modelId="{118CAAA7-D77A-4409-BC23-AD0CF1EA28BB}">
      <dgm:prSet phldrT="[Text]" custT="1"/>
      <dgm:spPr>
        <a:solidFill>
          <a:schemeClr val="accent6">
            <a:alpha val="90000"/>
          </a:schemeClr>
        </a:solidFill>
      </dgm:spPr>
      <dgm:t>
        <a:bodyPr/>
        <a:lstStyle/>
        <a:p>
          <a:pPr>
            <a:buClr>
              <a:schemeClr val="tx1"/>
            </a:buClr>
          </a:pPr>
          <a:r>
            <a:rPr lang="en-GB" sz="1800">
              <a:cs typeface="Arial" panose="020B0604020202020204" pitchFamily="34" charset="0"/>
            </a:rPr>
            <a:t>Experiment Design and Methodological Issues </a:t>
          </a:r>
          <a:endParaRPr lang="en-GB" sz="1800"/>
        </a:p>
      </dgm:t>
    </dgm:pt>
    <dgm:pt modelId="{09504510-BF27-458E-9F0F-EE04DC69D12F}" type="parTrans" cxnId="{70440239-D791-479A-9CA1-232AE9712598}">
      <dgm:prSet/>
      <dgm:spPr/>
      <dgm:t>
        <a:bodyPr/>
        <a:lstStyle/>
        <a:p>
          <a:endParaRPr lang="en-GB" sz="1600"/>
        </a:p>
      </dgm:t>
    </dgm:pt>
    <dgm:pt modelId="{1AC258D7-9F9F-4499-8ADC-AC8680266DA8}" type="sibTrans" cxnId="{70440239-D791-479A-9CA1-232AE9712598}">
      <dgm:prSet/>
      <dgm:spPr/>
      <dgm:t>
        <a:bodyPr/>
        <a:lstStyle/>
        <a:p>
          <a:endParaRPr lang="en-GB" sz="1600"/>
        </a:p>
      </dgm:t>
    </dgm:pt>
    <dgm:pt modelId="{2904533B-80BD-4681-A9A7-26A55665FD5F}">
      <dgm:prSet phldrT="[Text]" custT="1"/>
      <dgm:spPr>
        <a:solidFill>
          <a:schemeClr val="accent6">
            <a:alpha val="90000"/>
          </a:schemeClr>
        </a:solidFill>
      </dgm:spPr>
      <dgm:t>
        <a:bodyPr/>
        <a:lstStyle/>
        <a:p>
          <a:pPr>
            <a:buClr>
              <a:schemeClr val="tx1"/>
            </a:buClr>
          </a:pPr>
          <a:r>
            <a:rPr lang="en-GB" sz="1800">
              <a:cs typeface="Arial"/>
            </a:rPr>
            <a:t>Types of Experiments</a:t>
          </a:r>
        </a:p>
      </dgm:t>
    </dgm:pt>
    <dgm:pt modelId="{7FE0A56F-BB01-407F-9225-8453CDD8C234}" type="parTrans" cxnId="{F21F8B69-DD0D-432B-B25C-B300A62A4170}">
      <dgm:prSet/>
      <dgm:spPr/>
      <dgm:t>
        <a:bodyPr/>
        <a:lstStyle/>
        <a:p>
          <a:endParaRPr lang="en-GB" sz="1600"/>
        </a:p>
      </dgm:t>
    </dgm:pt>
    <dgm:pt modelId="{DB164A79-893C-4E48-8857-8B9C5FC72205}" type="sibTrans" cxnId="{F21F8B69-DD0D-432B-B25C-B300A62A4170}">
      <dgm:prSet/>
      <dgm:spPr/>
      <dgm:t>
        <a:bodyPr/>
        <a:lstStyle/>
        <a:p>
          <a:endParaRPr lang="en-GB" sz="1600"/>
        </a:p>
      </dgm:t>
    </dgm:pt>
    <dgm:pt modelId="{0A5621A9-2ECD-4483-BEA8-0ADCCF1D5C7C}">
      <dgm:prSet phldrT="[Text]" custT="1"/>
      <dgm:spPr>
        <a:solidFill>
          <a:schemeClr val="bg1">
            <a:alpha val="50000"/>
          </a:schemeClr>
        </a:solidFill>
      </dgm:spPr>
      <dgm:t>
        <a:bodyPr/>
        <a:lstStyle/>
        <a:p>
          <a:r>
            <a:rPr lang="en-GB" sz="1800">
              <a:solidFill>
                <a:schemeClr val="tx1"/>
              </a:solidFill>
              <a:effectLst/>
              <a:ea typeface="Times New Roman" panose="02020603050405020304" pitchFamily="18" charset="0"/>
              <a:cs typeface="Arial" panose="020B0604020202020204" pitchFamily="34" charset="0"/>
            </a:rPr>
            <a:t>Critically examine a series of important experimental papers in different sub-topics</a:t>
          </a:r>
          <a:endParaRPr lang="en-GB" sz="1800">
            <a:solidFill>
              <a:schemeClr val="tx1"/>
            </a:solidFill>
          </a:endParaRPr>
        </a:p>
      </dgm:t>
    </dgm:pt>
    <dgm:pt modelId="{8840FACF-9DB6-4035-B5E9-1B200FA2001D}" type="parTrans" cxnId="{96E6435F-B18B-4FC5-8A29-E3866311D14C}">
      <dgm:prSet/>
      <dgm:spPr/>
      <dgm:t>
        <a:bodyPr/>
        <a:lstStyle/>
        <a:p>
          <a:endParaRPr lang="en-GB" sz="1600"/>
        </a:p>
      </dgm:t>
    </dgm:pt>
    <dgm:pt modelId="{DDDE7674-D556-4C19-8FEF-4DA1A02F87D4}" type="sibTrans" cxnId="{96E6435F-B18B-4FC5-8A29-E3866311D14C}">
      <dgm:prSet/>
      <dgm:spPr/>
      <dgm:t>
        <a:bodyPr/>
        <a:lstStyle/>
        <a:p>
          <a:endParaRPr lang="en-GB" sz="1600"/>
        </a:p>
      </dgm:t>
    </dgm:pt>
    <dgm:pt modelId="{7A0A2B14-DD01-4C74-BBFE-68A82A59EB9D}">
      <dgm:prSet phldrT="[Text]" custT="1"/>
      <dgm:spPr>
        <a:solidFill>
          <a:schemeClr val="accent6">
            <a:alpha val="90000"/>
          </a:schemeClr>
        </a:solidFill>
      </dgm:spPr>
      <dgm:t>
        <a:bodyPr/>
        <a:lstStyle/>
        <a:p>
          <a:r>
            <a:rPr lang="en-GB" sz="1800"/>
            <a:t>Role of Emotion in Experiments</a:t>
          </a:r>
        </a:p>
      </dgm:t>
    </dgm:pt>
    <dgm:pt modelId="{6BE3DF09-E418-4BEB-AB00-066382739D6D}" type="parTrans" cxnId="{CEDF4EEA-698E-4001-8BF0-31D8FD3D63AD}">
      <dgm:prSet/>
      <dgm:spPr/>
      <dgm:t>
        <a:bodyPr/>
        <a:lstStyle/>
        <a:p>
          <a:endParaRPr lang="en-GB" sz="1600"/>
        </a:p>
      </dgm:t>
    </dgm:pt>
    <dgm:pt modelId="{C2FDCC47-F57E-4ECD-B7D1-2119527C665A}" type="sibTrans" cxnId="{CEDF4EEA-698E-4001-8BF0-31D8FD3D63AD}">
      <dgm:prSet/>
      <dgm:spPr/>
      <dgm:t>
        <a:bodyPr/>
        <a:lstStyle/>
        <a:p>
          <a:endParaRPr lang="en-GB" sz="1600"/>
        </a:p>
      </dgm:t>
    </dgm:pt>
    <dgm:pt modelId="{B6ABD896-561D-4C93-9F10-E60A41496239}">
      <dgm:prSet phldrT="[Text]" custT="1"/>
      <dgm:spPr>
        <a:solidFill>
          <a:schemeClr val="accent6">
            <a:alpha val="90000"/>
          </a:schemeClr>
        </a:solidFill>
      </dgm:spPr>
      <dgm:t>
        <a:bodyPr/>
        <a:lstStyle/>
        <a:p>
          <a:r>
            <a:rPr lang="en-GB" sz="1800"/>
            <a:t>Social and Risk Preferences</a:t>
          </a:r>
        </a:p>
      </dgm:t>
    </dgm:pt>
    <dgm:pt modelId="{A8F2488C-275F-4D50-BFDC-12838ABC23A8}" type="parTrans" cxnId="{605E84C9-9170-408D-91CF-68558911EEF5}">
      <dgm:prSet/>
      <dgm:spPr/>
      <dgm:t>
        <a:bodyPr/>
        <a:lstStyle/>
        <a:p>
          <a:endParaRPr lang="en-GB" sz="1600"/>
        </a:p>
      </dgm:t>
    </dgm:pt>
    <dgm:pt modelId="{75686D3E-E2AF-46FF-A381-1E4AB53A6FF9}" type="sibTrans" cxnId="{605E84C9-9170-408D-91CF-68558911EEF5}">
      <dgm:prSet/>
      <dgm:spPr/>
      <dgm:t>
        <a:bodyPr/>
        <a:lstStyle/>
        <a:p>
          <a:endParaRPr lang="en-GB" sz="1600"/>
        </a:p>
      </dgm:t>
    </dgm:pt>
    <dgm:pt modelId="{CCDFF324-AEEA-4936-84A5-6563775A25CA}">
      <dgm:prSet phldrT="[Text]" custT="1"/>
      <dgm:spPr>
        <a:solidFill>
          <a:schemeClr val="accent6">
            <a:alpha val="90000"/>
          </a:schemeClr>
        </a:solidFill>
      </dgm:spPr>
      <dgm:t>
        <a:bodyPr/>
        <a:lstStyle/>
        <a:p>
          <a:pPr>
            <a:buClr>
              <a:schemeClr val="tx1"/>
            </a:buClr>
          </a:pPr>
          <a:r>
            <a:rPr lang="en-GB" sz="1800"/>
            <a:t>Replication, Ethical concerns, and practical issues</a:t>
          </a:r>
        </a:p>
      </dgm:t>
    </dgm:pt>
    <dgm:pt modelId="{B768CF41-A910-4E44-B007-5A040AAC55FA}" type="parTrans" cxnId="{7026CEB0-64B2-4D3A-9D19-801EA10A1DC8}">
      <dgm:prSet/>
      <dgm:spPr/>
      <dgm:t>
        <a:bodyPr/>
        <a:lstStyle/>
        <a:p>
          <a:endParaRPr lang="en-GB" sz="1600"/>
        </a:p>
      </dgm:t>
    </dgm:pt>
    <dgm:pt modelId="{0C8B4109-A777-4B52-A9D7-4EAA4676D864}" type="sibTrans" cxnId="{7026CEB0-64B2-4D3A-9D19-801EA10A1DC8}">
      <dgm:prSet/>
      <dgm:spPr/>
      <dgm:t>
        <a:bodyPr/>
        <a:lstStyle/>
        <a:p>
          <a:endParaRPr lang="en-GB" sz="1600"/>
        </a:p>
      </dgm:t>
    </dgm:pt>
    <dgm:pt modelId="{8A3BACAA-B872-4FA5-AE37-3F5BC3E97239}">
      <dgm:prSet phldrT="[Text]" custT="1"/>
      <dgm:spPr>
        <a:solidFill>
          <a:schemeClr val="accent6">
            <a:alpha val="90000"/>
          </a:schemeClr>
        </a:solidFill>
      </dgm:spPr>
      <dgm:t>
        <a:bodyPr/>
        <a:lstStyle/>
        <a:p>
          <a:r>
            <a:rPr lang="en-GB" sz="1800"/>
            <a:t>Gender Differences in Experiments</a:t>
          </a:r>
        </a:p>
      </dgm:t>
    </dgm:pt>
    <dgm:pt modelId="{8A360703-A4FA-41B1-A836-BC5911DE7F7D}" type="parTrans" cxnId="{CBBD29D5-03B2-4B24-8424-DA22983B3105}">
      <dgm:prSet/>
      <dgm:spPr/>
      <dgm:t>
        <a:bodyPr/>
        <a:lstStyle/>
        <a:p>
          <a:endParaRPr lang="en-GB"/>
        </a:p>
      </dgm:t>
    </dgm:pt>
    <dgm:pt modelId="{E6985E0B-0CB9-4798-9839-B1172C0C3E2C}" type="sibTrans" cxnId="{CBBD29D5-03B2-4B24-8424-DA22983B3105}">
      <dgm:prSet/>
      <dgm:spPr/>
      <dgm:t>
        <a:bodyPr/>
        <a:lstStyle/>
        <a:p>
          <a:endParaRPr lang="en-GB"/>
        </a:p>
      </dgm:t>
    </dgm:pt>
    <dgm:pt modelId="{B0C27F56-CC74-40F3-8845-8759B50528C9}" type="pres">
      <dgm:prSet presAssocID="{4FE30F13-2C66-4575-80B6-EEEE00DBFCCA}" presName="Name0" presStyleCnt="0">
        <dgm:presLayoutVars>
          <dgm:dir/>
          <dgm:animLvl val="lvl"/>
          <dgm:resizeHandles val="exact"/>
        </dgm:presLayoutVars>
      </dgm:prSet>
      <dgm:spPr/>
    </dgm:pt>
    <dgm:pt modelId="{40AB4498-9D59-480E-91EC-18E767922843}" type="pres">
      <dgm:prSet presAssocID="{5B26FA4E-331C-4680-AF5F-72734D5878F4}" presName="linNode" presStyleCnt="0"/>
      <dgm:spPr/>
    </dgm:pt>
    <dgm:pt modelId="{304820B3-DD75-43A8-A1F5-C62E5F280F26}" type="pres">
      <dgm:prSet presAssocID="{5B26FA4E-331C-4680-AF5F-72734D5878F4}" presName="parentText" presStyleLbl="node1" presStyleIdx="0" presStyleCnt="3" custScaleX="151727">
        <dgm:presLayoutVars>
          <dgm:chMax val="1"/>
          <dgm:bulletEnabled val="1"/>
        </dgm:presLayoutVars>
      </dgm:prSet>
      <dgm:spPr/>
    </dgm:pt>
    <dgm:pt modelId="{D59D2552-8444-41BF-AFAC-A4141552EF30}" type="pres">
      <dgm:prSet presAssocID="{5B26FA4E-331C-4680-AF5F-72734D5878F4}" presName="descendantText" presStyleLbl="alignAccFollowNode1" presStyleIdx="0" presStyleCnt="3">
        <dgm:presLayoutVars>
          <dgm:bulletEnabled val="1"/>
        </dgm:presLayoutVars>
      </dgm:prSet>
      <dgm:spPr/>
    </dgm:pt>
    <dgm:pt modelId="{0B36F538-5CAB-413F-8081-5B3AFA1B3CC5}" type="pres">
      <dgm:prSet presAssocID="{EB87A6D6-EB5A-4B3D-9075-C779A1A616CD}" presName="sp" presStyleCnt="0"/>
      <dgm:spPr/>
    </dgm:pt>
    <dgm:pt modelId="{6727BF7D-58D4-45BC-9306-8A8B61458555}" type="pres">
      <dgm:prSet presAssocID="{A5FFEE07-56B3-4233-8A72-82B294BCE9BF}" presName="linNode" presStyleCnt="0"/>
      <dgm:spPr/>
    </dgm:pt>
    <dgm:pt modelId="{6663939E-68C7-4F79-8087-9C5B3D095BA3}" type="pres">
      <dgm:prSet presAssocID="{A5FFEE07-56B3-4233-8A72-82B294BCE9BF}" presName="parentText" presStyleLbl="node1" presStyleIdx="1" presStyleCnt="3" custScaleX="150954">
        <dgm:presLayoutVars>
          <dgm:chMax val="1"/>
          <dgm:bulletEnabled val="1"/>
        </dgm:presLayoutVars>
      </dgm:prSet>
      <dgm:spPr/>
    </dgm:pt>
    <dgm:pt modelId="{83C1F6AC-FB78-4A49-80DB-21771C2B6A22}" type="pres">
      <dgm:prSet presAssocID="{A5FFEE07-56B3-4233-8A72-82B294BCE9BF}" presName="descendantText" presStyleLbl="alignAccFollowNode1" presStyleIdx="1" presStyleCnt="3">
        <dgm:presLayoutVars>
          <dgm:bulletEnabled val="1"/>
        </dgm:presLayoutVars>
      </dgm:prSet>
      <dgm:spPr/>
    </dgm:pt>
    <dgm:pt modelId="{66CAF3DC-E099-49A7-8030-84070AC2514F}" type="pres">
      <dgm:prSet presAssocID="{1E173761-5172-40C5-9CDE-04DDDDF94843}" presName="sp" presStyleCnt="0"/>
      <dgm:spPr/>
    </dgm:pt>
    <dgm:pt modelId="{9259CD16-2852-421C-8B4A-E98965285663}" type="pres">
      <dgm:prSet presAssocID="{0A5621A9-2ECD-4483-BEA8-0ADCCF1D5C7C}" presName="linNode" presStyleCnt="0"/>
      <dgm:spPr/>
    </dgm:pt>
    <dgm:pt modelId="{57165F7D-E214-4506-88AC-C6ACAD75A368}" type="pres">
      <dgm:prSet presAssocID="{0A5621A9-2ECD-4483-BEA8-0ADCCF1D5C7C}" presName="parentText" presStyleLbl="node1" presStyleIdx="2" presStyleCnt="3" custScaleX="150603">
        <dgm:presLayoutVars>
          <dgm:chMax val="1"/>
          <dgm:bulletEnabled val="1"/>
        </dgm:presLayoutVars>
      </dgm:prSet>
      <dgm:spPr/>
    </dgm:pt>
    <dgm:pt modelId="{E25699BB-10A6-43E2-9C63-9E543048DD24}" type="pres">
      <dgm:prSet presAssocID="{0A5621A9-2ECD-4483-BEA8-0ADCCF1D5C7C}" presName="descendantText" presStyleLbl="alignAccFollowNode1" presStyleIdx="2" presStyleCnt="3">
        <dgm:presLayoutVars>
          <dgm:bulletEnabled val="1"/>
        </dgm:presLayoutVars>
      </dgm:prSet>
      <dgm:spPr/>
    </dgm:pt>
  </dgm:ptLst>
  <dgm:cxnLst>
    <dgm:cxn modelId="{4BBF0D01-1BEB-4438-BB0B-6BFAF4C5105E}" type="presOf" srcId="{8A3BACAA-B872-4FA5-AE37-3F5BC3E97239}" destId="{E25699BB-10A6-43E2-9C63-9E543048DD24}" srcOrd="0" destOrd="2" presId="urn:microsoft.com/office/officeart/2005/8/layout/vList5"/>
    <dgm:cxn modelId="{BC1CEC04-06F6-490B-A0B1-08F7B0B3612A}" type="presOf" srcId="{2904533B-80BD-4681-A9A7-26A55665FD5F}" destId="{83C1F6AC-FB78-4A49-80DB-21771C2B6A22}" srcOrd="0" destOrd="1" presId="urn:microsoft.com/office/officeart/2005/8/layout/vList5"/>
    <dgm:cxn modelId="{1CEF4419-C91A-45D2-ABD5-507B899EBB60}" type="presOf" srcId="{A5FFEE07-56B3-4233-8A72-82B294BCE9BF}" destId="{6663939E-68C7-4F79-8087-9C5B3D095BA3}" srcOrd="0" destOrd="0" presId="urn:microsoft.com/office/officeart/2005/8/layout/vList5"/>
    <dgm:cxn modelId="{2078981A-DCDF-419D-BDA4-8315785884E6}" type="presOf" srcId="{7A0A2B14-DD01-4C74-BBFE-68A82A59EB9D}" destId="{E25699BB-10A6-43E2-9C63-9E543048DD24}" srcOrd="0" destOrd="0" presId="urn:microsoft.com/office/officeart/2005/8/layout/vList5"/>
    <dgm:cxn modelId="{EC2E6D26-8256-4597-9062-6213D2CB0FDE}" type="presOf" srcId="{4FE30F13-2C66-4575-80B6-EEEE00DBFCCA}" destId="{B0C27F56-CC74-40F3-8845-8759B50528C9}" srcOrd="0" destOrd="0" presId="urn:microsoft.com/office/officeart/2005/8/layout/vList5"/>
    <dgm:cxn modelId="{D610912E-D087-42AA-8286-0216FC06D32B}" type="presOf" srcId="{0A5621A9-2ECD-4483-BEA8-0ADCCF1D5C7C}" destId="{57165F7D-E214-4506-88AC-C6ACAD75A368}" srcOrd="0" destOrd="0" presId="urn:microsoft.com/office/officeart/2005/8/layout/vList5"/>
    <dgm:cxn modelId="{731F8F34-AB5D-4728-BEDB-75E663427C68}" type="presOf" srcId="{065D273D-745F-4D50-8D6E-EBEE287FBA98}" destId="{D59D2552-8444-41BF-AFAC-A4141552EF30}" srcOrd="0" destOrd="0" presId="urn:microsoft.com/office/officeart/2005/8/layout/vList5"/>
    <dgm:cxn modelId="{70440239-D791-479A-9CA1-232AE9712598}" srcId="{A5FFEE07-56B3-4233-8A72-82B294BCE9BF}" destId="{118CAAA7-D77A-4409-BC23-AD0CF1EA28BB}" srcOrd="0" destOrd="0" parTransId="{09504510-BF27-458E-9F0F-EE04DC69D12F}" sibTransId="{1AC258D7-9F9F-4499-8ADC-AC8680266DA8}"/>
    <dgm:cxn modelId="{96E6435F-B18B-4FC5-8A29-E3866311D14C}" srcId="{4FE30F13-2C66-4575-80B6-EEEE00DBFCCA}" destId="{0A5621A9-2ECD-4483-BEA8-0ADCCF1D5C7C}" srcOrd="2" destOrd="0" parTransId="{8840FACF-9DB6-4035-B5E9-1B200FA2001D}" sibTransId="{DDDE7674-D556-4C19-8FEF-4DA1A02F87D4}"/>
    <dgm:cxn modelId="{F21F8B69-DD0D-432B-B25C-B300A62A4170}" srcId="{A5FFEE07-56B3-4233-8A72-82B294BCE9BF}" destId="{2904533B-80BD-4681-A9A7-26A55665FD5F}" srcOrd="1" destOrd="0" parTransId="{7FE0A56F-BB01-407F-9225-8453CDD8C234}" sibTransId="{DB164A79-893C-4E48-8857-8B9C5FC72205}"/>
    <dgm:cxn modelId="{F4259C4D-FB61-48B0-8D72-B46567E44A9D}" srcId="{4FE30F13-2C66-4575-80B6-EEEE00DBFCCA}" destId="{5B26FA4E-331C-4680-AF5F-72734D5878F4}" srcOrd="0" destOrd="0" parTransId="{1919F277-B171-488F-AC48-7F2CA5452D58}" sibTransId="{EB87A6D6-EB5A-4B3D-9075-C779A1A616CD}"/>
    <dgm:cxn modelId="{A9EC6A7B-CAC7-4F24-887C-FF3992C7C5F3}" srcId="{5B26FA4E-331C-4680-AF5F-72734D5878F4}" destId="{065D273D-745F-4D50-8D6E-EBEE287FBA98}" srcOrd="0" destOrd="0" parTransId="{23D5F254-4C86-4856-A4C3-E27F930C1DFA}" sibTransId="{1EF5612F-7D73-4D75-B116-A01C9A2FE6CC}"/>
    <dgm:cxn modelId="{66AB8784-0053-480B-9639-F5959D4CEE49}" type="presOf" srcId="{B6ABD896-561D-4C93-9F10-E60A41496239}" destId="{E25699BB-10A6-43E2-9C63-9E543048DD24}" srcOrd="0" destOrd="1" presId="urn:microsoft.com/office/officeart/2005/8/layout/vList5"/>
    <dgm:cxn modelId="{02521A95-46F3-4AD9-83BC-237552E0E3EE}" srcId="{4FE30F13-2C66-4575-80B6-EEEE00DBFCCA}" destId="{A5FFEE07-56B3-4233-8A72-82B294BCE9BF}" srcOrd="1" destOrd="0" parTransId="{3C4A5A04-9938-49AC-9331-AE1006ADB75F}" sibTransId="{1E173761-5172-40C5-9CDE-04DDDDF94843}"/>
    <dgm:cxn modelId="{7026CEB0-64B2-4D3A-9D19-801EA10A1DC8}" srcId="{5B26FA4E-331C-4680-AF5F-72734D5878F4}" destId="{CCDFF324-AEEA-4936-84A5-6563775A25CA}" srcOrd="1" destOrd="0" parTransId="{B768CF41-A910-4E44-B007-5A040AAC55FA}" sibTransId="{0C8B4109-A777-4B52-A9D7-4EAA4676D864}"/>
    <dgm:cxn modelId="{605E84C9-9170-408D-91CF-68558911EEF5}" srcId="{0A5621A9-2ECD-4483-BEA8-0ADCCF1D5C7C}" destId="{B6ABD896-561D-4C93-9F10-E60A41496239}" srcOrd="1" destOrd="0" parTransId="{A8F2488C-275F-4D50-BFDC-12838ABC23A8}" sibTransId="{75686D3E-E2AF-46FF-A381-1E4AB53A6FF9}"/>
    <dgm:cxn modelId="{CBBD29D5-03B2-4B24-8424-DA22983B3105}" srcId="{0A5621A9-2ECD-4483-BEA8-0ADCCF1D5C7C}" destId="{8A3BACAA-B872-4FA5-AE37-3F5BC3E97239}" srcOrd="2" destOrd="0" parTransId="{8A360703-A4FA-41B1-A836-BC5911DE7F7D}" sibTransId="{E6985E0B-0CB9-4798-9839-B1172C0C3E2C}"/>
    <dgm:cxn modelId="{506C32E8-EC31-4B30-B2D8-C811834292D4}" type="presOf" srcId="{118CAAA7-D77A-4409-BC23-AD0CF1EA28BB}" destId="{83C1F6AC-FB78-4A49-80DB-21771C2B6A22}" srcOrd="0" destOrd="0" presId="urn:microsoft.com/office/officeart/2005/8/layout/vList5"/>
    <dgm:cxn modelId="{CEDF4EEA-698E-4001-8BF0-31D8FD3D63AD}" srcId="{0A5621A9-2ECD-4483-BEA8-0ADCCF1D5C7C}" destId="{7A0A2B14-DD01-4C74-BBFE-68A82A59EB9D}" srcOrd="0" destOrd="0" parTransId="{6BE3DF09-E418-4BEB-AB00-066382739D6D}" sibTransId="{C2FDCC47-F57E-4ECD-B7D1-2119527C665A}"/>
    <dgm:cxn modelId="{E77B7DED-6ED1-40D1-AFB9-1068EEFBA536}" type="presOf" srcId="{CCDFF324-AEEA-4936-84A5-6563775A25CA}" destId="{D59D2552-8444-41BF-AFAC-A4141552EF30}" srcOrd="0" destOrd="1" presId="urn:microsoft.com/office/officeart/2005/8/layout/vList5"/>
    <dgm:cxn modelId="{6F59E5F1-D238-4AE3-AFD5-ADF5CE6F9330}" type="presOf" srcId="{5B26FA4E-331C-4680-AF5F-72734D5878F4}" destId="{304820B3-DD75-43A8-A1F5-C62E5F280F26}" srcOrd="0" destOrd="0" presId="urn:microsoft.com/office/officeart/2005/8/layout/vList5"/>
    <dgm:cxn modelId="{18A9B8AC-271A-425F-8C9F-8903BECA5F4F}" type="presParOf" srcId="{B0C27F56-CC74-40F3-8845-8759B50528C9}" destId="{40AB4498-9D59-480E-91EC-18E767922843}" srcOrd="0" destOrd="0" presId="urn:microsoft.com/office/officeart/2005/8/layout/vList5"/>
    <dgm:cxn modelId="{176D355A-30A3-431D-8368-9D3062513EC4}" type="presParOf" srcId="{40AB4498-9D59-480E-91EC-18E767922843}" destId="{304820B3-DD75-43A8-A1F5-C62E5F280F26}" srcOrd="0" destOrd="0" presId="urn:microsoft.com/office/officeart/2005/8/layout/vList5"/>
    <dgm:cxn modelId="{BA907EEA-341C-4720-B9B4-E40B1FB875D0}" type="presParOf" srcId="{40AB4498-9D59-480E-91EC-18E767922843}" destId="{D59D2552-8444-41BF-AFAC-A4141552EF30}" srcOrd="1" destOrd="0" presId="urn:microsoft.com/office/officeart/2005/8/layout/vList5"/>
    <dgm:cxn modelId="{85E4CE87-C51F-4463-9330-799007600507}" type="presParOf" srcId="{B0C27F56-CC74-40F3-8845-8759B50528C9}" destId="{0B36F538-5CAB-413F-8081-5B3AFA1B3CC5}" srcOrd="1" destOrd="0" presId="urn:microsoft.com/office/officeart/2005/8/layout/vList5"/>
    <dgm:cxn modelId="{D5277A5F-EAFB-435C-951B-B5DFB28892F8}" type="presParOf" srcId="{B0C27F56-CC74-40F3-8845-8759B50528C9}" destId="{6727BF7D-58D4-45BC-9306-8A8B61458555}" srcOrd="2" destOrd="0" presId="urn:microsoft.com/office/officeart/2005/8/layout/vList5"/>
    <dgm:cxn modelId="{B57B5966-11A3-41CC-A362-2C33693A2387}" type="presParOf" srcId="{6727BF7D-58D4-45BC-9306-8A8B61458555}" destId="{6663939E-68C7-4F79-8087-9C5B3D095BA3}" srcOrd="0" destOrd="0" presId="urn:microsoft.com/office/officeart/2005/8/layout/vList5"/>
    <dgm:cxn modelId="{25304A0E-E5E1-42BB-B9E0-326AD8EDF31A}" type="presParOf" srcId="{6727BF7D-58D4-45BC-9306-8A8B61458555}" destId="{83C1F6AC-FB78-4A49-80DB-21771C2B6A22}" srcOrd="1" destOrd="0" presId="urn:microsoft.com/office/officeart/2005/8/layout/vList5"/>
    <dgm:cxn modelId="{7894389E-E02A-46EB-A9E1-3D84CF6834A7}" type="presParOf" srcId="{B0C27F56-CC74-40F3-8845-8759B50528C9}" destId="{66CAF3DC-E099-49A7-8030-84070AC2514F}" srcOrd="3" destOrd="0" presId="urn:microsoft.com/office/officeart/2005/8/layout/vList5"/>
    <dgm:cxn modelId="{2000CF17-5D63-4275-8961-F5822D37142B}" type="presParOf" srcId="{B0C27F56-CC74-40F3-8845-8759B50528C9}" destId="{9259CD16-2852-421C-8B4A-E98965285663}" srcOrd="4" destOrd="0" presId="urn:microsoft.com/office/officeart/2005/8/layout/vList5"/>
    <dgm:cxn modelId="{4414C8C4-67C2-4C65-9321-40C1CF9246EA}" type="presParOf" srcId="{9259CD16-2852-421C-8B4A-E98965285663}" destId="{57165F7D-E214-4506-88AC-C6ACAD75A368}" srcOrd="0" destOrd="0" presId="urn:microsoft.com/office/officeart/2005/8/layout/vList5"/>
    <dgm:cxn modelId="{24D43410-A97F-4712-AE71-ABEFCD1FA830}" type="presParOf" srcId="{9259CD16-2852-421C-8B4A-E98965285663}" destId="{E25699BB-10A6-43E2-9C63-9E543048DD24}"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9D2552-8444-41BF-AFAC-A4141552EF30}">
      <dsp:nvSpPr>
        <dsp:cNvPr id="0" name=""/>
        <dsp:cNvSpPr/>
      </dsp:nvSpPr>
      <dsp:spPr>
        <a:xfrm rot="5400000">
          <a:off x="6997468" y="-2106277"/>
          <a:ext cx="1081671" cy="5568742"/>
        </a:xfrm>
        <a:prstGeom prst="round2SameRect">
          <a:avLst/>
        </a:prstGeom>
        <a:solidFill>
          <a:schemeClr val="accent6">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lr>
              <a:schemeClr val="tx1"/>
            </a:buClr>
            <a:buChar char="•"/>
          </a:pPr>
          <a:r>
            <a:rPr lang="en-GB" sz="1800" kern="1200">
              <a:cs typeface="Arial" panose="020B0604020202020204" pitchFamily="34" charset="0"/>
            </a:rPr>
            <a:t>Introduction and Brief History of Experiments</a:t>
          </a:r>
          <a:endParaRPr lang="en-GB" sz="1800" kern="1200"/>
        </a:p>
        <a:p>
          <a:pPr marL="171450" lvl="1" indent="-171450" algn="l" defTabSz="800100">
            <a:lnSpc>
              <a:spcPct val="90000"/>
            </a:lnSpc>
            <a:spcBef>
              <a:spcPct val="0"/>
            </a:spcBef>
            <a:spcAft>
              <a:spcPct val="15000"/>
            </a:spcAft>
            <a:buClr>
              <a:schemeClr val="tx1"/>
            </a:buClr>
            <a:buChar char="•"/>
          </a:pPr>
          <a:r>
            <a:rPr lang="en-GB" sz="1800" kern="1200"/>
            <a:t>Replication, Ethical concerns, and practical issues</a:t>
          </a:r>
        </a:p>
      </dsp:txBody>
      <dsp:txXfrm rot="-5400000">
        <a:off x="4753933" y="190061"/>
        <a:ext cx="5515939" cy="976065"/>
      </dsp:txXfrm>
    </dsp:sp>
    <dsp:sp modelId="{304820B3-DD75-43A8-A1F5-C62E5F280F26}">
      <dsp:nvSpPr>
        <dsp:cNvPr id="0" name=""/>
        <dsp:cNvSpPr/>
      </dsp:nvSpPr>
      <dsp:spPr>
        <a:xfrm>
          <a:off x="1210" y="2048"/>
          <a:ext cx="4752723" cy="1352089"/>
        </a:xfrm>
        <a:prstGeom prst="roundRect">
          <a:avLst/>
        </a:prstGeom>
        <a:solidFill>
          <a:schemeClr val="accent5">
            <a:lumMod val="40000"/>
            <a:lumOff val="60000"/>
            <a:alpha val="9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kern="1200">
              <a:solidFill>
                <a:schemeClr val="tx1"/>
              </a:solidFill>
              <a:effectLst/>
              <a:ea typeface="Times New Roman" panose="02020603050405020304" pitchFamily="18" charset="0"/>
              <a:cs typeface="Arial" panose="020B0604020202020204" pitchFamily="34" charset="0"/>
            </a:rPr>
            <a:t>Demonstrate why experiments are now an important part of Economics and when to use them</a:t>
          </a:r>
          <a:endParaRPr lang="en-GB" sz="1800" kern="1200">
            <a:solidFill>
              <a:schemeClr val="tx1"/>
            </a:solidFill>
          </a:endParaRPr>
        </a:p>
      </dsp:txBody>
      <dsp:txXfrm>
        <a:off x="67214" y="68052"/>
        <a:ext cx="4620715" cy="1220081"/>
      </dsp:txXfrm>
    </dsp:sp>
    <dsp:sp modelId="{83C1F6AC-FB78-4A49-80DB-21771C2B6A22}">
      <dsp:nvSpPr>
        <dsp:cNvPr id="0" name=""/>
        <dsp:cNvSpPr/>
      </dsp:nvSpPr>
      <dsp:spPr>
        <a:xfrm rot="5400000">
          <a:off x="6990666" y="-693036"/>
          <a:ext cx="1081671" cy="5581647"/>
        </a:xfrm>
        <a:prstGeom prst="round2SameRect">
          <a:avLst/>
        </a:prstGeom>
        <a:solidFill>
          <a:schemeClr val="accent6">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lr>
              <a:schemeClr val="tx1"/>
            </a:buClr>
            <a:buChar char="•"/>
          </a:pPr>
          <a:r>
            <a:rPr lang="en-GB" sz="1800" kern="1200">
              <a:cs typeface="Arial" panose="020B0604020202020204" pitchFamily="34" charset="0"/>
            </a:rPr>
            <a:t>Experiment Design and Methodological Issues </a:t>
          </a:r>
          <a:endParaRPr lang="en-GB" sz="1800" kern="1200"/>
        </a:p>
        <a:p>
          <a:pPr marL="171450" lvl="1" indent="-171450" algn="l" defTabSz="800100">
            <a:lnSpc>
              <a:spcPct val="90000"/>
            </a:lnSpc>
            <a:spcBef>
              <a:spcPct val="0"/>
            </a:spcBef>
            <a:spcAft>
              <a:spcPct val="15000"/>
            </a:spcAft>
            <a:buClr>
              <a:schemeClr val="tx1"/>
            </a:buClr>
            <a:buChar char="•"/>
          </a:pPr>
          <a:r>
            <a:rPr lang="en-GB" sz="1800" kern="1200">
              <a:cs typeface="Arial"/>
            </a:rPr>
            <a:t>Types of Experiments</a:t>
          </a:r>
        </a:p>
      </dsp:txBody>
      <dsp:txXfrm rot="-5400000">
        <a:off x="4740679" y="1609754"/>
        <a:ext cx="5528844" cy="976065"/>
      </dsp:txXfrm>
    </dsp:sp>
    <dsp:sp modelId="{6663939E-68C7-4F79-8087-9C5B3D095BA3}">
      <dsp:nvSpPr>
        <dsp:cNvPr id="0" name=""/>
        <dsp:cNvSpPr/>
      </dsp:nvSpPr>
      <dsp:spPr>
        <a:xfrm>
          <a:off x="1210" y="1421742"/>
          <a:ext cx="4739467" cy="1352089"/>
        </a:xfrm>
        <a:prstGeom prst="roundRect">
          <a:avLst/>
        </a:prstGeom>
        <a:solidFill>
          <a:schemeClr val="accent5">
            <a:lumMod val="40000"/>
            <a:lumOff val="60000"/>
            <a:alpha val="7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kern="1200">
              <a:solidFill>
                <a:schemeClr val="tx1"/>
              </a:solidFill>
              <a:effectLst/>
              <a:ea typeface="Times New Roman" panose="02020603050405020304" pitchFamily="18" charset="0"/>
              <a:cs typeface="Arial" panose="020B0604020202020204" pitchFamily="34" charset="0"/>
            </a:rPr>
            <a:t>Understand experimental methodology (in the laboratory and in the field)</a:t>
          </a:r>
          <a:endParaRPr lang="en-GB" sz="1800" kern="1200">
            <a:solidFill>
              <a:schemeClr val="tx1"/>
            </a:solidFill>
          </a:endParaRPr>
        </a:p>
      </dsp:txBody>
      <dsp:txXfrm>
        <a:off x="67214" y="1487746"/>
        <a:ext cx="4607459" cy="1220081"/>
      </dsp:txXfrm>
    </dsp:sp>
    <dsp:sp modelId="{E25699BB-10A6-43E2-9C63-9E543048DD24}">
      <dsp:nvSpPr>
        <dsp:cNvPr id="0" name=""/>
        <dsp:cNvSpPr/>
      </dsp:nvSpPr>
      <dsp:spPr>
        <a:xfrm rot="5400000">
          <a:off x="6988338" y="723431"/>
          <a:ext cx="1081671" cy="5588100"/>
        </a:xfrm>
        <a:prstGeom prst="round2SameRect">
          <a:avLst/>
        </a:prstGeom>
        <a:solidFill>
          <a:schemeClr val="accent6">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GB" sz="1800" kern="1200"/>
            <a:t>Role of Emotion in Experiments</a:t>
          </a:r>
        </a:p>
        <a:p>
          <a:pPr marL="171450" lvl="1" indent="-171450" algn="l" defTabSz="800100">
            <a:lnSpc>
              <a:spcPct val="90000"/>
            </a:lnSpc>
            <a:spcBef>
              <a:spcPct val="0"/>
            </a:spcBef>
            <a:spcAft>
              <a:spcPct val="15000"/>
            </a:spcAft>
            <a:buChar char="•"/>
          </a:pPr>
          <a:r>
            <a:rPr lang="en-GB" sz="1800" kern="1200"/>
            <a:t>Social and Risk Preferences</a:t>
          </a:r>
        </a:p>
        <a:p>
          <a:pPr marL="171450" lvl="1" indent="-171450" algn="l" defTabSz="800100">
            <a:lnSpc>
              <a:spcPct val="90000"/>
            </a:lnSpc>
            <a:spcBef>
              <a:spcPct val="0"/>
            </a:spcBef>
            <a:spcAft>
              <a:spcPct val="15000"/>
            </a:spcAft>
            <a:buChar char="•"/>
          </a:pPr>
          <a:r>
            <a:rPr lang="en-GB" sz="1800" kern="1200"/>
            <a:t>Gender Differences in Experiments</a:t>
          </a:r>
        </a:p>
      </dsp:txBody>
      <dsp:txXfrm rot="-5400000">
        <a:off x="4735124" y="3029449"/>
        <a:ext cx="5535297" cy="976065"/>
      </dsp:txXfrm>
    </dsp:sp>
    <dsp:sp modelId="{57165F7D-E214-4506-88AC-C6ACAD75A368}">
      <dsp:nvSpPr>
        <dsp:cNvPr id="0" name=""/>
        <dsp:cNvSpPr/>
      </dsp:nvSpPr>
      <dsp:spPr>
        <a:xfrm>
          <a:off x="1210" y="2841436"/>
          <a:ext cx="4733913" cy="1352089"/>
        </a:xfrm>
        <a:prstGeom prst="roundRect">
          <a:avLst/>
        </a:prstGeom>
        <a:solidFill>
          <a:schemeClr val="bg1">
            <a:alpha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kern="1200">
              <a:solidFill>
                <a:schemeClr val="tx1"/>
              </a:solidFill>
              <a:effectLst/>
              <a:ea typeface="Times New Roman" panose="02020603050405020304" pitchFamily="18" charset="0"/>
              <a:cs typeface="Arial" panose="020B0604020202020204" pitchFamily="34" charset="0"/>
            </a:rPr>
            <a:t>Critically examine a series of important experimental papers in different sub-topics</a:t>
          </a:r>
          <a:endParaRPr lang="en-GB" sz="1800" kern="1200">
            <a:solidFill>
              <a:schemeClr val="tx1"/>
            </a:solidFill>
          </a:endParaRPr>
        </a:p>
      </dsp:txBody>
      <dsp:txXfrm>
        <a:off x="67214" y="2907440"/>
        <a:ext cx="4601905" cy="122008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ax="3840" units="cm"/>
          <inkml:channel name="Y" type="integer" max="2160" units="cm"/>
          <inkml:channel name="T" type="integer" max="2.14748E9" units="dev"/>
        </inkml:traceFormat>
        <inkml:channelProperties>
          <inkml:channelProperty channel="X" name="resolution" value="124.27184" units="1/cm"/>
          <inkml:channelProperty channel="Y" name="resolution" value="124.13793" units="1/cm"/>
          <inkml:channelProperty channel="T" name="resolution" value="1" units="1/dev"/>
        </inkml:channelProperties>
      </inkml:inkSource>
      <inkml:timestamp xml:id="ts0" timeString="2020-12-16T09:43:29.255"/>
    </inkml:context>
    <inkml:brush xml:id="br0">
      <inkml:brushProperty name="width" value="0.05292" units="cm"/>
      <inkml:brushProperty name="height" value="0.05292" units="cm"/>
    </inkml:brush>
  </inkml:definitions>
  <inkml:trace contextRef="#ctx0" brushRef="#br0">12494 10691 0</inkml:trace>
  <inkml:trace contextRef="#ctx0" brushRef="#br0" timeOffset="1120">10237 12467 0</inkml:trace>
  <inkml:trace contextRef="#ctx0" brushRef="#br0" timeOffset="1931">10237 12467 0</inkml:trace>
</inkml:ink>
</file>

<file path=ppt/ink/ink2.xml><?xml version="1.0" encoding="utf-8"?>
<inkml:ink xmlns:inkml="http://www.w3.org/2003/InkML">
  <inkml:definitions>
    <inkml:context xml:id="ctx0">
      <inkml:inkSource xml:id="inkSrc0">
        <inkml:traceFormat>
          <inkml:channel name="X" type="integer" max="3840" units="cm"/>
          <inkml:channel name="Y" type="integer" max="2160" units="cm"/>
          <inkml:channel name="T" type="integer" max="2.14748E9" units="dev"/>
        </inkml:traceFormat>
        <inkml:channelProperties>
          <inkml:channelProperty channel="X" name="resolution" value="124.27184" units="1/cm"/>
          <inkml:channelProperty channel="Y" name="resolution" value="124.13793" units="1/cm"/>
          <inkml:channelProperty channel="T" name="resolution" value="1" units="1/dev"/>
        </inkml:channelProperties>
      </inkml:inkSource>
      <inkml:timestamp xml:id="ts0" timeString="2020-12-16T09:42:35.523"/>
    </inkml:context>
    <inkml:brush xml:id="br0">
      <inkml:brushProperty name="width" value="0.05292" units="cm"/>
      <inkml:brushProperty name="height" value="0.05292" units="cm"/>
      <inkml:brushProperty name="color" value="#7030A0"/>
    </inkml:brush>
  </inkml:definitions>
  <inkml:trace contextRef="#ctx0" brushRef="#br0">26181 13748 0</inkml:trace>
  <inkml:trace contextRef="#ctx0" brushRef="#br0" timeOffset="8999">24100 13165 0</inkml:trace>
  <inkml:trace contextRef="#ctx0" brushRef="#br0" timeOffset="9985">24227 13317 0</inkml:trace>
</inkml:ink>
</file>

<file path=ppt/ink/ink3.xml><?xml version="1.0" encoding="utf-8"?>
<inkml:ink xmlns:inkml="http://www.w3.org/2003/InkML">
  <inkml:definitions>
    <inkml:context xml:id="ctx0">
      <inkml:inkSource xml:id="inkSrc0">
        <inkml:traceFormat>
          <inkml:channel name="X" type="integer" max="3840" units="cm"/>
          <inkml:channel name="Y" type="integer" max="2160" units="cm"/>
          <inkml:channel name="T" type="integer" max="2.14748E9" units="dev"/>
        </inkml:traceFormat>
        <inkml:channelProperties>
          <inkml:channelProperty channel="X" name="resolution" value="124.27184" units="1/cm"/>
          <inkml:channelProperty channel="Y" name="resolution" value="124.13793" units="1/cm"/>
          <inkml:channelProperty channel="T" name="resolution" value="1" units="1/dev"/>
        </inkml:channelProperties>
      </inkml:inkSource>
      <inkml:timestamp xml:id="ts0" timeString="2020-12-16T09:42:35.523"/>
    </inkml:context>
    <inkml:brush xml:id="br0">
      <inkml:brushProperty name="width" value="0.05292" units="cm"/>
      <inkml:brushProperty name="height" value="0.05292" units="cm"/>
      <inkml:brushProperty name="color" value="#7030A0"/>
    </inkml:brush>
  </inkml:definitions>
  <inkml:trace contextRef="#ctx0" brushRef="#br0">26181 13748 0</inkml:trace>
  <inkml:trace contextRef="#ctx0" brushRef="#br0" timeOffset="8999">24100 13165 0</inkml:trace>
  <inkml:trace contextRef="#ctx0" brushRef="#br0" timeOffset="9985">24227 13317 0</inkml:trace>
</inkml:ink>
</file>

<file path=ppt/ink/ink4.xml><?xml version="1.0" encoding="utf-8"?>
<inkml:ink xmlns:inkml="http://www.w3.org/2003/InkML">
  <inkml:definitions>
    <inkml:context xml:id="ctx0">
      <inkml:inkSource xml:id="inkSrc0">
        <inkml:traceFormat>
          <inkml:channel name="X" type="integer" max="3840" units="cm"/>
          <inkml:channel name="Y" type="integer" max="2160" units="cm"/>
          <inkml:channel name="T" type="integer" max="2.14748E9" units="dev"/>
        </inkml:traceFormat>
        <inkml:channelProperties>
          <inkml:channelProperty channel="X" name="resolution" value="124.27184" units="1/cm"/>
          <inkml:channelProperty channel="Y" name="resolution" value="124.13793" units="1/cm"/>
          <inkml:channelProperty channel="T" name="resolution" value="1" units="1/dev"/>
        </inkml:channelProperties>
      </inkml:inkSource>
      <inkml:timestamp xml:id="ts0" timeString="2020-12-16T09:42:35.523"/>
    </inkml:context>
    <inkml:brush xml:id="br0">
      <inkml:brushProperty name="width" value="0.05292" units="cm"/>
      <inkml:brushProperty name="height" value="0.05292" units="cm"/>
      <inkml:brushProperty name="color" value="#7030A0"/>
    </inkml:brush>
  </inkml:definitions>
  <inkml:trace contextRef="#ctx0" brushRef="#br0">26181 13748 0</inkml:trace>
  <inkml:trace contextRef="#ctx0" brushRef="#br0" timeOffset="8999">24100 13165 0</inkml:trace>
  <inkml:trace contextRef="#ctx0" brushRef="#br0" timeOffset="9985">24227 13317 0</inkml:trace>
</inkml:ink>
</file>

<file path=ppt/ink/ink5.xml><?xml version="1.0" encoding="utf-8"?>
<inkml:ink xmlns:inkml="http://www.w3.org/2003/InkML">
  <inkml:definitions>
    <inkml:context xml:id="ctx0">
      <inkml:inkSource xml:id="inkSrc0">
        <inkml:traceFormat>
          <inkml:channel name="X" type="integer" max="3840" units="cm"/>
          <inkml:channel name="Y" type="integer" max="2160" units="cm"/>
          <inkml:channel name="T" type="integer" max="2.14748E9" units="dev"/>
        </inkml:traceFormat>
        <inkml:channelProperties>
          <inkml:channelProperty channel="X" name="resolution" value="124.27184" units="1/cm"/>
          <inkml:channelProperty channel="Y" name="resolution" value="124.13793" units="1/cm"/>
          <inkml:channelProperty channel="T" name="resolution" value="1" units="1/dev"/>
        </inkml:channelProperties>
      </inkml:inkSource>
      <inkml:timestamp xml:id="ts0" timeString="2020-12-16T09:42:35.523"/>
    </inkml:context>
    <inkml:brush xml:id="br0">
      <inkml:brushProperty name="width" value="0.05292" units="cm"/>
      <inkml:brushProperty name="height" value="0.05292" units="cm"/>
      <inkml:brushProperty name="color" value="#7030A0"/>
    </inkml:brush>
  </inkml:definitions>
  <inkml:trace contextRef="#ctx0" brushRef="#br0">26181 13748 0</inkml:trace>
  <inkml:trace contextRef="#ctx0" brushRef="#br0" timeOffset="8999">24100 13165 0</inkml:trace>
  <inkml:trace contextRef="#ctx0" brushRef="#br0" timeOffset="9985">24227 13317 0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136262-F83B-405D-B839-2EB7F285EF93}" type="datetimeFigureOut">
              <a:t>10/9/2026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C1DD50-1912-43A5-99C9-3B4ACD5FD668}" type="slidenum">
              <a:t>‹#›</a:t>
            </a:fld>
            <a:endParaRPr lang="en-GB"/>
          </a:p>
        </p:txBody>
      </p:sp>
    </p:spTree>
    <p:extLst>
      <p:ext uri="{BB962C8B-B14F-4D97-AF65-F5344CB8AC3E}">
        <p14:creationId xmlns:p14="http://schemas.microsoft.com/office/powerpoint/2010/main" val="4165198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2DC4E-6B71-CE9E-9073-114674E5F8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21941B-45BA-251A-E251-6BDBFE62F7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51205F-45A0-8BC5-1096-909356DEFFBF}"/>
              </a:ext>
            </a:extLst>
          </p:cNvPr>
          <p:cNvSpPr>
            <a:spLocks noGrp="1"/>
          </p:cNvSpPr>
          <p:nvPr>
            <p:ph type="body" idx="1"/>
          </p:nvPr>
        </p:nvSpPr>
        <p:spPr/>
        <p:txBody>
          <a:bodyPr/>
          <a:lstStyle/>
          <a:p>
            <a:r>
              <a:rPr lang="en-GB">
                <a:cs typeface="Calibri"/>
              </a:rPr>
              <a:t>Do we need this slide here? I think it should be after we introduce the PDM to students. </a:t>
            </a:r>
          </a:p>
          <a:p>
            <a:endParaRPr lang="en-GB">
              <a:cs typeface="Calibri"/>
            </a:endParaRPr>
          </a:p>
          <a:p>
            <a:r>
              <a:rPr lang="en-GB">
                <a:cs typeface="Calibri"/>
              </a:rPr>
              <a:t>In any case, for the person presenting this slide: </a:t>
            </a:r>
          </a:p>
          <a:p>
            <a:endParaRPr lang="en-GB">
              <a:cs typeface="Calibri"/>
            </a:endParaRPr>
          </a:p>
          <a:p>
            <a:r>
              <a:rPr lang="en-GB">
                <a:cs typeface="Calibri"/>
              </a:rPr>
              <a:t>Please let the students know that they only need to register with Warwick Awards now. Any subsequent communications will be via PDM and the activities they engage with within PDM will give them points towards the award. More details on the conversion will be provided on the Moodle page. </a:t>
            </a:r>
          </a:p>
        </p:txBody>
      </p:sp>
      <p:sp>
        <p:nvSpPr>
          <p:cNvPr id="4" name="Slide Number Placeholder 3">
            <a:extLst>
              <a:ext uri="{FF2B5EF4-FFF2-40B4-BE49-F238E27FC236}">
                <a16:creationId xmlns:a16="http://schemas.microsoft.com/office/drawing/2014/main" id="{992522C3-1E99-570A-CB8D-362B55CF70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3812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A83E4-49CD-4A9A-4F6A-B0F0B4E97D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BEEA23-7692-7B78-6CFE-11F8851AED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04881D-F605-B408-986E-1AF345BF9A95}"/>
              </a:ext>
            </a:extLst>
          </p:cNvPr>
          <p:cNvSpPr>
            <a:spLocks noGrp="1"/>
          </p:cNvSpPr>
          <p:nvPr>
            <p:ph type="body" idx="1"/>
          </p:nvPr>
        </p:nvSpPr>
        <p:spPr/>
        <p:txBody>
          <a:bodyPr/>
          <a:lstStyle/>
          <a:p>
            <a:r>
              <a:rPr lang="en-GB">
                <a:cs typeface="Calibri"/>
              </a:rPr>
              <a:t>Do we need this slide here? I think it should be after we introduce the PDM to students. </a:t>
            </a:r>
          </a:p>
          <a:p>
            <a:endParaRPr lang="en-GB">
              <a:cs typeface="Calibri"/>
            </a:endParaRPr>
          </a:p>
          <a:p>
            <a:r>
              <a:rPr lang="en-GB">
                <a:cs typeface="Calibri"/>
              </a:rPr>
              <a:t>In any case, for the person presenting this slide: </a:t>
            </a:r>
          </a:p>
          <a:p>
            <a:endParaRPr lang="en-GB">
              <a:cs typeface="Calibri"/>
            </a:endParaRPr>
          </a:p>
          <a:p>
            <a:r>
              <a:rPr lang="en-GB">
                <a:cs typeface="Calibri"/>
              </a:rPr>
              <a:t>Please let the students know that they only need to register with Warwick Awards now. Any subsequent communications will be via PDM and the activities they engage with within PDM will give them points towards the award. More details on the conversion will be provided on the Moodle page. </a:t>
            </a:r>
          </a:p>
        </p:txBody>
      </p:sp>
      <p:sp>
        <p:nvSpPr>
          <p:cNvPr id="4" name="Slide Number Placeholder 3">
            <a:extLst>
              <a:ext uri="{FF2B5EF4-FFF2-40B4-BE49-F238E27FC236}">
                <a16:creationId xmlns:a16="http://schemas.microsoft.com/office/drawing/2014/main" id="{25CB2487-ECD4-57BE-F985-98A59F9AFA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2986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D84DC-B0C0-9259-F5D4-EB1DB07570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98B199-C03E-5C96-EC10-59BCACFB4F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E608E9-8A16-105D-946C-C4DCE99BBD36}"/>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B5C07305-5F06-BCA4-88E7-56FBFF68AB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3545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F9E00-222A-179A-AFE9-F3CBE648A9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9A421-1A18-F6AF-2E34-5A0BD109E0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1A58FD-DDE3-750C-4477-DB7244553184}"/>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5ABE7115-6238-B152-71CC-8BBF08207C6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7879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2DC4E-6B71-CE9E-9073-114674E5F8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21941B-45BA-251A-E251-6BDBFE62F7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51205F-45A0-8BC5-1096-909356DEFFBF}"/>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992522C3-1E99-570A-CB8D-362B55CF70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3812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E3938-46EF-3D42-6D3E-718B413437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7B0A0C-D013-8523-67A1-041CA9FC24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FB5D2C-FD38-6D8F-8843-C9C32087D780}"/>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E563D85F-5A5C-4947-FD9B-C43D329E960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2159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69F1C-E406-48A0-BB22-BEB28D8E38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D1F2F8-FA99-40F8-87CF-6B57E96315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C10C82-1F12-512C-C486-2ECC7644E575}"/>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6E6BAB0D-8E3F-6D32-295B-FA3053AF2DE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72626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6FEC2-3122-2AFD-7396-9F6833FDD4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22FE92-AF18-FFB9-EA86-10C0E01DF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D20D8B-7E34-10B1-3CED-905B178EA63C}"/>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DDAF96C4-132E-7429-1A4D-83A2F5E15D0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32286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0FB27-51CF-C06A-0557-18C7F48876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BE4A21-F4E0-E8F4-1DFE-CFFD25FD80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144265-1647-ED72-E01B-9B47B66DD4DF}"/>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A201B1FA-C144-5B72-DA11-B47A4AA2FAD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4010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BC7ED-CAA2-382E-5CD8-34D3488362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12CD00-0885-D966-15A5-35F4C1CA68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5F8F4F-6CE9-C659-8353-8389DC55AC14}"/>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77FBA6DB-2658-A9CF-7026-33F6DD0B412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5701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48390-4209-D490-0F88-944AD6BA80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7D329F-BA12-3B0F-F6DF-8FE9AA3225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B6404C-4895-A974-FE08-96C84D91F8E3}"/>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BF1ACB21-68F7-69EF-2951-496767443A4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88220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0625E-BE7E-F51E-0831-F99CC0D210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7769DC-7C01-E1CB-CAD4-FA86D8BAE7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5011C5-1AFF-E3C4-C2FA-C7383EE5596C}"/>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EF7BFB2F-1291-0099-515E-BBE1557D14A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35206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E570A-C575-5AA4-3482-37B3AF0C43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48E165-80EA-31C8-B80C-ADFB92D5DF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A30968-E4E1-5DC4-19C1-F78225EF8C7C}"/>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1226E213-CF7C-79CB-CA2A-228443F79E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4781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D181B-65FD-E026-88C7-1F2DD831F2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DD59FF-F194-4D2E-1DDE-7AB4C64D36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3FF791-B2DA-7710-FE98-A868549648F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FCC168D-195C-4166-B3F4-D1E26BE74DC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745929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2DC4E-6B71-CE9E-9073-114674E5F8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21941B-45BA-251A-E251-6BDBFE62F7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51205F-45A0-8BC5-1096-909356DEFFBF}"/>
              </a:ext>
            </a:extLst>
          </p:cNvPr>
          <p:cNvSpPr>
            <a:spLocks noGrp="1"/>
          </p:cNvSpPr>
          <p:nvPr>
            <p:ph type="body" idx="1"/>
          </p:nvPr>
        </p:nvSpPr>
        <p:spPr/>
        <p:txBody>
          <a:bodyPr/>
          <a:lstStyle/>
          <a:p>
            <a:r>
              <a:rPr lang="en-GB">
                <a:cs typeface="Calibri"/>
              </a:rPr>
              <a:t>Do we need this slide here? I think it should be after we introduce the PDM to students. </a:t>
            </a:r>
          </a:p>
          <a:p>
            <a:endParaRPr lang="en-GB">
              <a:cs typeface="Calibri"/>
            </a:endParaRPr>
          </a:p>
          <a:p>
            <a:r>
              <a:rPr lang="en-GB">
                <a:cs typeface="Calibri"/>
              </a:rPr>
              <a:t>In any case, for the person presenting this slide: </a:t>
            </a:r>
          </a:p>
          <a:p>
            <a:endParaRPr lang="en-GB">
              <a:cs typeface="Calibri"/>
            </a:endParaRPr>
          </a:p>
          <a:p>
            <a:r>
              <a:rPr lang="en-GB">
                <a:cs typeface="Calibri"/>
              </a:rPr>
              <a:t>Please let the students know that they only need to register with Warwick Awards now. Any subsequent communications will be via PDM and the activities they engage with within PDM will give them points towards the award. More details on the conversion will be provided on the Moodle page. </a:t>
            </a:r>
          </a:p>
        </p:txBody>
      </p:sp>
      <p:sp>
        <p:nvSpPr>
          <p:cNvPr id="4" name="Slide Number Placeholder 3">
            <a:extLst>
              <a:ext uri="{FF2B5EF4-FFF2-40B4-BE49-F238E27FC236}">
                <a16:creationId xmlns:a16="http://schemas.microsoft.com/office/drawing/2014/main" id="{992522C3-1E99-570A-CB8D-362B55CF70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38120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A83E4-49CD-4A9A-4F6A-B0F0B4E97D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BEEA23-7692-7B78-6CFE-11F8851AED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04881D-F605-B408-986E-1AF345BF9A95}"/>
              </a:ext>
            </a:extLst>
          </p:cNvPr>
          <p:cNvSpPr>
            <a:spLocks noGrp="1"/>
          </p:cNvSpPr>
          <p:nvPr>
            <p:ph type="body" idx="1"/>
          </p:nvPr>
        </p:nvSpPr>
        <p:spPr/>
        <p:txBody>
          <a:bodyPr/>
          <a:lstStyle/>
          <a:p>
            <a:r>
              <a:rPr lang="en-GB">
                <a:cs typeface="Calibri"/>
              </a:rPr>
              <a:t>Do we need this slide here? I think it should be after we introduce the PDM to students. </a:t>
            </a:r>
          </a:p>
          <a:p>
            <a:endParaRPr lang="en-GB">
              <a:cs typeface="Calibri"/>
            </a:endParaRPr>
          </a:p>
          <a:p>
            <a:r>
              <a:rPr lang="en-GB">
                <a:cs typeface="Calibri"/>
              </a:rPr>
              <a:t>In any case, for the person presenting this slide: </a:t>
            </a:r>
          </a:p>
          <a:p>
            <a:endParaRPr lang="en-GB">
              <a:cs typeface="Calibri"/>
            </a:endParaRPr>
          </a:p>
          <a:p>
            <a:r>
              <a:rPr lang="en-GB">
                <a:cs typeface="Calibri"/>
              </a:rPr>
              <a:t>Please let the students know that they only need to register with Warwick Awards now. Any subsequent communications will be via PDM and the activities they engage with within PDM will give them points towards the award. More details on the conversion will be provided on the Moodle page. </a:t>
            </a:r>
          </a:p>
        </p:txBody>
      </p:sp>
      <p:sp>
        <p:nvSpPr>
          <p:cNvPr id="4" name="Slide Number Placeholder 3">
            <a:extLst>
              <a:ext uri="{FF2B5EF4-FFF2-40B4-BE49-F238E27FC236}">
                <a16:creationId xmlns:a16="http://schemas.microsoft.com/office/drawing/2014/main" id="{25CB2487-ECD4-57BE-F985-98A59F9AFA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29862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Do we need this slide here? I think it should be after we introduce the PDM to students. </a:t>
            </a:r>
          </a:p>
          <a:p>
            <a:endParaRPr lang="en-GB">
              <a:cs typeface="Calibri"/>
            </a:endParaRPr>
          </a:p>
          <a:p>
            <a:r>
              <a:rPr lang="en-GB">
                <a:cs typeface="Calibri"/>
              </a:rPr>
              <a:t>In any case, for the person presenting this slide: </a:t>
            </a:r>
          </a:p>
          <a:p>
            <a:endParaRPr lang="en-GB">
              <a:cs typeface="Calibri"/>
            </a:endParaRPr>
          </a:p>
          <a:p>
            <a:r>
              <a:rPr lang="en-GB">
                <a:cs typeface="Calibri"/>
              </a:rPr>
              <a:t>Please let the students know that they only need to register with Warwick Awards now. Any subsequent communications will be via PDM and the activities they engage with within PDM will give them points towards the award. More details on the conversion will be provided on the Moodle page.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89532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6B6AF-260B-703B-E6F0-30C41FB795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05E99C-679B-4ED3-8231-65D2FD08D4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0799E8-7588-B4A9-7680-FBFADA0E1261}"/>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A94320E7-02C9-DAB4-0D66-319CBB7352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20979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46385-E60E-0A5A-3146-35E72B4A8B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31ABBD-D88A-DA18-F9E0-9FB1EE5675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566065-FCFE-B2D8-726C-3D6638D0F818}"/>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9A47B8B3-A49A-CC52-B324-F632BF310D6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01599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42B86-0CFE-619D-95E5-6B46F0A6BB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7E6469-C89B-FF99-3C93-66AABA84DB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632B62-B658-28F5-160A-0192F7F8E8D9}"/>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9A74BA45-53B0-8D41-F4ED-F5867B6AFE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76272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FB1DC-B3C8-29CA-85C8-1DBAD65616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394856-FF7B-5FF4-9CBF-68A080CDE8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AFE6A7-D67D-BE66-40E5-BB8F6020A763}"/>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E2A13986-6213-5AB9-A268-2DA645A3361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3072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2DC4E-6B71-CE9E-9073-114674E5F8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21941B-45BA-251A-E251-6BDBFE62F7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51205F-45A0-8BC5-1096-909356DEFFBF}"/>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992522C3-1E99-570A-CB8D-362B55CF70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38120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E1B09-E4CD-2199-891D-B6AED952BB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BF3B3E-8754-CAA6-3D68-FD0D460D75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A3EAF2-A5F9-88AB-F945-F4C3203FC62B}"/>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391E4235-FBDA-7340-392E-9C4090E63B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81496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B2621-A9B3-2413-3217-3E8F90D127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0C5519-8466-9E00-7F99-468BEE76F3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8744F3-06F5-B856-B30B-4CB65B00E5D8}"/>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43519C7B-6D48-209A-2BCD-4349B01BC54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66862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535ED-AC52-A146-7A43-C81E3C67B3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7F7F72-7CAC-8864-D098-4DB8E8F994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06127C-C6E5-428B-742C-B9CBB7AB0C6E}"/>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965010F9-834B-0312-33A7-2BB327BA28D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12123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F9EA1-07FE-B010-8E0B-AFE11C47EB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4B6007-CBD9-81C0-C365-A5C82559970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7405F57-6017-E111-3E74-2ED6193B7771}"/>
              </a:ext>
            </a:extLst>
          </p:cNvPr>
          <p:cNvSpPr>
            <a:spLocks noGrp="1"/>
          </p:cNvSpPr>
          <p:nvPr>
            <p:ph type="body" sz="quarter" idx="3"/>
          </p:nvPr>
        </p:nvSpPr>
        <p:spPr/>
        <p:txBody>
          <a:bodyPr/>
          <a:lstStyle/>
          <a:p>
            <a:r>
              <a:t>Optional Modules Fair, Fri 9 Oct 2026, LIB 2 (slot ~10:46). About 2 minutes total — roughly 20–30 seconds per slide.</a:t>
            </a:r>
          </a:p>
          <a:p>
            <a:r>
              <a:t>Hi, I'm Anant Sudarshan, and I teach EC996, Environmental Economics, an optional module for 2026–27.</a:t>
            </a:r>
          </a:p>
        </p:txBody>
      </p:sp>
      <p:sp>
        <p:nvSpPr>
          <p:cNvPr id="4" name="Slide Number Placeholder 3">
            <a:extLst>
              <a:ext uri="{FF2B5EF4-FFF2-40B4-BE49-F238E27FC236}">
                <a16:creationId xmlns:a16="http://schemas.microsoft.com/office/drawing/2014/main" id="{891E1F74-DF74-4A65-601A-5DA4216D4CDE}"/>
              </a:ext>
            </a:extLst>
          </p:cNvPr>
          <p:cNvSpPr>
            <a:spLocks noGrp="1"/>
          </p:cNvSpPr>
          <p:nvPr>
            <p:ph type="sldNum" sz="quarter" idx="5"/>
          </p:nvPr>
        </p:nvSpPr>
        <p:spPr/>
      </p:sp>
    </p:spTree>
    <p:extLst>
      <p:ext uri="{BB962C8B-B14F-4D97-AF65-F5344CB8AC3E}">
        <p14:creationId xmlns:p14="http://schemas.microsoft.com/office/powerpoint/2010/main" val="38619434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C9F24-E3BE-9003-6B5F-34D625C331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1D68A5-9F77-BCEF-BE2E-E5855E977D68}"/>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A559C10F-2869-6E0F-E651-3BEB4676CB52}"/>
              </a:ext>
            </a:extLst>
          </p:cNvPr>
          <p:cNvSpPr>
            <a:spLocks noGrp="1"/>
          </p:cNvSpPr>
          <p:nvPr>
            <p:ph type="body" sz="quarter" idx="3"/>
          </p:nvPr>
        </p:nvSpPr>
        <p:spPr/>
        <p:txBody>
          <a:bodyPr/>
          <a:lstStyle/>
          <a:p>
            <a:r>
              <a:t>Why take it? Growth and prosperity everywhere depend on the environment. Climate change may be the greatest challenge we face, and poor countries already hit environmental barriers to growth.</a:t>
            </a:r>
          </a:p>
          <a:p>
            <a:r>
              <a:t>The solutions are not just technology — they are about incentives, prices, policy, regulation and welfare. That is economics. And it is where behavioural, IO, public and development economics meet.</a:t>
            </a:r>
          </a:p>
        </p:txBody>
      </p:sp>
      <p:sp>
        <p:nvSpPr>
          <p:cNvPr id="4" name="Slide Number Placeholder 3">
            <a:extLst>
              <a:ext uri="{FF2B5EF4-FFF2-40B4-BE49-F238E27FC236}">
                <a16:creationId xmlns:a16="http://schemas.microsoft.com/office/drawing/2014/main" id="{16041F85-1EBB-0E41-2F88-BF09D2BBE318}"/>
              </a:ext>
            </a:extLst>
          </p:cNvPr>
          <p:cNvSpPr>
            <a:spLocks noGrp="1"/>
          </p:cNvSpPr>
          <p:nvPr>
            <p:ph type="sldNum" sz="quarter" idx="5"/>
          </p:nvPr>
        </p:nvSpPr>
        <p:spPr/>
      </p:sp>
    </p:spTree>
    <p:extLst>
      <p:ext uri="{BB962C8B-B14F-4D97-AF65-F5344CB8AC3E}">
        <p14:creationId xmlns:p14="http://schemas.microsoft.com/office/powerpoint/2010/main" val="6410588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AE10B-4BC0-8F86-9011-A71A5DEC21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84B3F6-63C8-AEBD-C2C0-C8CBFF269A22}"/>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24AC706-CFC9-4F05-FDBA-7B57C728E9BC}"/>
              </a:ext>
            </a:extLst>
          </p:cNvPr>
          <p:cNvSpPr>
            <a:spLocks noGrp="1"/>
          </p:cNvSpPr>
          <p:nvPr>
            <p:ph type="body" sz="quarter" idx="3"/>
          </p:nvPr>
        </p:nvSpPr>
        <p:spPr/>
        <p:txBody>
          <a:bodyPr/>
          <a:lstStyle/>
          <a:p>
            <a:r>
              <a:t>A bit about me: PhD in engineering, turned economist. I work on energy and environment problems in developing countries, often through field experiments with government — air pollution, climate adaptation, decentralised renewables, electricity access.</a:t>
            </a:r>
          </a:p>
          <a:p>
            <a:r>
              <a:t>More at www.anantsudarshan.com.</a:t>
            </a:r>
          </a:p>
        </p:txBody>
      </p:sp>
      <p:sp>
        <p:nvSpPr>
          <p:cNvPr id="4" name="Slide Number Placeholder 3">
            <a:extLst>
              <a:ext uri="{FF2B5EF4-FFF2-40B4-BE49-F238E27FC236}">
                <a16:creationId xmlns:a16="http://schemas.microsoft.com/office/drawing/2014/main" id="{B8684B01-AF69-214E-FD37-1519F8AF56E8}"/>
              </a:ext>
            </a:extLst>
          </p:cNvPr>
          <p:cNvSpPr>
            <a:spLocks noGrp="1"/>
          </p:cNvSpPr>
          <p:nvPr>
            <p:ph type="sldNum" sz="quarter" idx="5"/>
          </p:nvPr>
        </p:nvSpPr>
        <p:spPr/>
      </p:sp>
    </p:spTree>
    <p:extLst>
      <p:ext uri="{BB962C8B-B14F-4D97-AF65-F5344CB8AC3E}">
        <p14:creationId xmlns:p14="http://schemas.microsoft.com/office/powerpoint/2010/main" val="6626891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0AD88-A39A-F55A-2B58-92F086182B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158C33-AFB8-6CD8-39CC-D53F0EC59610}"/>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E540E15E-E15D-B891-A72E-99D738912E48}"/>
              </a:ext>
            </a:extLst>
          </p:cNvPr>
          <p:cNvSpPr>
            <a:spLocks noGrp="1"/>
          </p:cNvSpPr>
          <p:nvPr>
            <p:ph type="body" sz="quarter" idx="3"/>
          </p:nvPr>
        </p:nvSpPr>
        <p:spPr/>
        <p:txBody>
          <a:bodyPr/>
          <a:lstStyle/>
          <a:p>
            <a:r>
              <a:t>Assessment for 2026–27: weekly written critiques 10%, a data assignment 30%, a group policy brief 50%, and a group presentation 10%. There is no written final exam.</a:t>
            </a:r>
          </a:p>
          <a:p>
            <a:r>
              <a:t>Teaching is in person, one 2-hour lecture a week. You need some micro and econometrics, and one stats package — R, STATA, Python or MATLAB.</a:t>
            </a:r>
          </a:p>
          <a:p>
            <a:r>
              <a:t>Source: approved 2026–27 weights (Tina Jones, 20 Sep 2026).</a:t>
            </a:r>
          </a:p>
        </p:txBody>
      </p:sp>
      <p:sp>
        <p:nvSpPr>
          <p:cNvPr id="4" name="Slide Number Placeholder 3">
            <a:extLst>
              <a:ext uri="{FF2B5EF4-FFF2-40B4-BE49-F238E27FC236}">
                <a16:creationId xmlns:a16="http://schemas.microsoft.com/office/drawing/2014/main" id="{8D46F092-CFBD-C23A-D9CD-94E166F0EC83}"/>
              </a:ext>
            </a:extLst>
          </p:cNvPr>
          <p:cNvSpPr>
            <a:spLocks noGrp="1"/>
          </p:cNvSpPr>
          <p:nvPr>
            <p:ph type="sldNum" sz="quarter" idx="5"/>
          </p:nvPr>
        </p:nvSpPr>
        <p:spPr/>
      </p:sp>
    </p:spTree>
    <p:extLst>
      <p:ext uri="{BB962C8B-B14F-4D97-AF65-F5344CB8AC3E}">
        <p14:creationId xmlns:p14="http://schemas.microsoft.com/office/powerpoint/2010/main" val="2392341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165EB-FD50-3A3C-670F-83248AAA87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E50B8C-F762-F63B-F159-1FB6CBA2479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8C8DE32B-9A7F-CEE4-18BE-CCBACD33AE34}"/>
              </a:ext>
            </a:extLst>
          </p:cNvPr>
          <p:cNvSpPr>
            <a:spLocks noGrp="1"/>
          </p:cNvSpPr>
          <p:nvPr>
            <p:ph type="body" sz="quarter" idx="3"/>
          </p:nvPr>
        </p:nvSpPr>
        <p:spPr/>
        <p:txBody>
          <a:bodyPr/>
          <a:lstStyle/>
          <a:p>
            <a:r>
              <a:t>What we cover: nine topics, from costs and the social costs of carbon through pricing policy, COP, corruption and state capacity, transport and trade, behavioural environmental economics, and biodiversity and ecology.</a:t>
            </a:r>
          </a:p>
          <a:p>
            <a:r>
              <a:t>Selected readings each week, no textbook — and please check Moodle. Happy to take questions.</a:t>
            </a:r>
          </a:p>
        </p:txBody>
      </p:sp>
      <p:sp>
        <p:nvSpPr>
          <p:cNvPr id="4" name="Slide Number Placeholder 3">
            <a:extLst>
              <a:ext uri="{FF2B5EF4-FFF2-40B4-BE49-F238E27FC236}">
                <a16:creationId xmlns:a16="http://schemas.microsoft.com/office/drawing/2014/main" id="{C82B05D0-579A-C5B2-A556-28A569A35C5C}"/>
              </a:ext>
            </a:extLst>
          </p:cNvPr>
          <p:cNvSpPr>
            <a:spLocks noGrp="1"/>
          </p:cNvSpPr>
          <p:nvPr>
            <p:ph type="sldNum" sz="quarter" idx="5"/>
          </p:nvPr>
        </p:nvSpPr>
        <p:spPr/>
      </p:sp>
    </p:spTree>
    <p:extLst>
      <p:ext uri="{BB962C8B-B14F-4D97-AF65-F5344CB8AC3E}">
        <p14:creationId xmlns:p14="http://schemas.microsoft.com/office/powerpoint/2010/main" val="16402732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E786B-2B40-5BAC-26F6-FC35DB9179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057C9B-2FA1-C45E-24AB-8D1D4B2F79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42ED78-B2A9-DBC1-5A08-3212C6BFD90E}"/>
              </a:ext>
            </a:extLst>
          </p:cNvPr>
          <p:cNvSpPr>
            <a:spLocks noGrp="1"/>
          </p:cNvSpPr>
          <p:nvPr>
            <p:ph type="body" idx="1"/>
          </p:nvPr>
        </p:nvSpPr>
        <p:spPr/>
        <p:txBody>
          <a:bodyPr/>
          <a:lstStyle/>
          <a:p>
            <a:r>
              <a:rPr lang="en-GB">
                <a:cs typeface="Calibri"/>
              </a:rPr>
              <a:t>Do we need this slide here? I think it should be after we introduce the PDM to students. </a:t>
            </a:r>
          </a:p>
          <a:p>
            <a:endParaRPr lang="en-GB">
              <a:cs typeface="Calibri"/>
            </a:endParaRPr>
          </a:p>
          <a:p>
            <a:r>
              <a:rPr lang="en-GB">
                <a:cs typeface="Calibri"/>
              </a:rPr>
              <a:t>In any case, for the person presenting this slide: </a:t>
            </a:r>
          </a:p>
          <a:p>
            <a:endParaRPr lang="en-GB">
              <a:cs typeface="Calibri"/>
            </a:endParaRPr>
          </a:p>
          <a:p>
            <a:r>
              <a:rPr lang="en-GB">
                <a:cs typeface="Calibri"/>
              </a:rPr>
              <a:t>Please let the students know that they only need to register with Warwick Awards now. Any subsequent communications will be via PDM and the activities they engage with within PDM will give them points towards the award. More details on the conversion will be provided on the Moodle page. </a:t>
            </a:r>
          </a:p>
        </p:txBody>
      </p:sp>
      <p:sp>
        <p:nvSpPr>
          <p:cNvPr id="4" name="Slide Number Placeholder 3">
            <a:extLst>
              <a:ext uri="{FF2B5EF4-FFF2-40B4-BE49-F238E27FC236}">
                <a16:creationId xmlns:a16="http://schemas.microsoft.com/office/drawing/2014/main" id="{4B742808-EC8C-E13E-BA72-BF4BA3267A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54296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2DC4E-6B71-CE9E-9073-114674E5F8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21941B-45BA-251A-E251-6BDBFE62F7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51205F-45A0-8BC5-1096-909356DEFFBF}"/>
              </a:ext>
            </a:extLst>
          </p:cNvPr>
          <p:cNvSpPr>
            <a:spLocks noGrp="1"/>
          </p:cNvSpPr>
          <p:nvPr>
            <p:ph type="body" idx="1"/>
          </p:nvPr>
        </p:nvSpPr>
        <p:spPr/>
        <p:txBody>
          <a:bodyPr/>
          <a:lstStyle/>
          <a:p>
            <a:r>
              <a:rPr lang="en-GB">
                <a:cs typeface="Calibri"/>
              </a:rPr>
              <a:t>Do we need this slide here? I think it should be after we introduce the PDM to students. </a:t>
            </a:r>
          </a:p>
          <a:p>
            <a:endParaRPr lang="en-GB">
              <a:cs typeface="Calibri"/>
            </a:endParaRPr>
          </a:p>
          <a:p>
            <a:r>
              <a:rPr lang="en-GB">
                <a:cs typeface="Calibri"/>
              </a:rPr>
              <a:t>In any case, for the person presenting this slide: </a:t>
            </a:r>
          </a:p>
          <a:p>
            <a:endParaRPr lang="en-GB">
              <a:cs typeface="Calibri"/>
            </a:endParaRPr>
          </a:p>
          <a:p>
            <a:r>
              <a:rPr lang="en-GB">
                <a:cs typeface="Calibri"/>
              </a:rPr>
              <a:t>Please let the students know that they only need to register with Warwick Awards now. Any subsequent communications will be via PDM and the activities they engage with within PDM will give them points towards the award. More details on the conversion will be provided on the Moodle page. </a:t>
            </a:r>
          </a:p>
        </p:txBody>
      </p:sp>
      <p:sp>
        <p:nvSpPr>
          <p:cNvPr id="4" name="Slide Number Placeholder 3">
            <a:extLst>
              <a:ext uri="{FF2B5EF4-FFF2-40B4-BE49-F238E27FC236}">
                <a16:creationId xmlns:a16="http://schemas.microsoft.com/office/drawing/2014/main" id="{992522C3-1E99-570A-CB8D-362B55CF70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38120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6A3CC-AA13-0018-2EE6-3FE3AD5753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654514-ECA6-2725-4014-97D81182BA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5EADE3-7A0F-1029-E3C3-1B891645685A}"/>
              </a:ext>
            </a:extLst>
          </p:cNvPr>
          <p:cNvSpPr>
            <a:spLocks noGrp="1"/>
          </p:cNvSpPr>
          <p:nvPr>
            <p:ph type="body" idx="1"/>
          </p:nvPr>
        </p:nvSpPr>
        <p:spPr/>
        <p:txBody>
          <a:bodyPr/>
          <a:lstStyle/>
          <a:p>
            <a:r>
              <a:rPr lang="en-GB">
                <a:cs typeface="Calibri"/>
              </a:rPr>
              <a:t>Do we need this slide here? I think it should be after we introduce the PDM to students. </a:t>
            </a:r>
          </a:p>
          <a:p>
            <a:endParaRPr lang="en-GB">
              <a:cs typeface="Calibri"/>
            </a:endParaRPr>
          </a:p>
          <a:p>
            <a:r>
              <a:rPr lang="en-GB">
                <a:cs typeface="Calibri"/>
              </a:rPr>
              <a:t>In any case, for the person presenting this slide: </a:t>
            </a:r>
          </a:p>
          <a:p>
            <a:endParaRPr lang="en-GB">
              <a:cs typeface="Calibri"/>
            </a:endParaRPr>
          </a:p>
          <a:p>
            <a:r>
              <a:rPr lang="en-GB">
                <a:cs typeface="Calibri"/>
              </a:rPr>
              <a:t>Please let the students know that they only need to register with Warwick Awards now. Any subsequent communications will be via PDM and the activities they engage with within PDM will give them points towards the award. More details on the conversion will be provided on the Moodle page. </a:t>
            </a:r>
          </a:p>
        </p:txBody>
      </p:sp>
      <p:sp>
        <p:nvSpPr>
          <p:cNvPr id="4" name="Slide Number Placeholder 3">
            <a:extLst>
              <a:ext uri="{FF2B5EF4-FFF2-40B4-BE49-F238E27FC236}">
                <a16:creationId xmlns:a16="http://schemas.microsoft.com/office/drawing/2014/main" id="{33519AA9-DBBC-7073-BBA7-AF0E7B7EAB7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83053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B7AE9-C227-C871-1389-9486C526EC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D79717-2789-4044-9F17-62216375A8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4009A5-F8DA-EA8E-DB50-B102276D0AD0}"/>
              </a:ext>
            </a:extLst>
          </p:cNvPr>
          <p:cNvSpPr>
            <a:spLocks noGrp="1"/>
          </p:cNvSpPr>
          <p:nvPr>
            <p:ph type="body" idx="1"/>
          </p:nvPr>
        </p:nvSpPr>
        <p:spPr/>
        <p:txBody>
          <a:bodyPr/>
          <a:lstStyle/>
          <a:p>
            <a:r>
              <a:rPr lang="en-GB">
                <a:cs typeface="Calibri"/>
              </a:rPr>
              <a:t>Do we need this slide here? I think it should be after we introduce the PDM to students. </a:t>
            </a:r>
          </a:p>
          <a:p>
            <a:endParaRPr lang="en-GB">
              <a:cs typeface="Calibri"/>
            </a:endParaRPr>
          </a:p>
          <a:p>
            <a:r>
              <a:rPr lang="en-GB">
                <a:cs typeface="Calibri"/>
              </a:rPr>
              <a:t>In any case, for the person presenting this slide: </a:t>
            </a:r>
          </a:p>
          <a:p>
            <a:endParaRPr lang="en-GB">
              <a:cs typeface="Calibri"/>
            </a:endParaRPr>
          </a:p>
          <a:p>
            <a:r>
              <a:rPr lang="en-GB">
                <a:cs typeface="Calibri"/>
              </a:rPr>
              <a:t>Please let the students know that they only need to register with Warwick Awards now. Any subsequent communications will be via PDM and the activities they engage with within PDM will give them points towards the award. More details on the conversion will be provided on the Moodle page. </a:t>
            </a:r>
          </a:p>
        </p:txBody>
      </p:sp>
      <p:sp>
        <p:nvSpPr>
          <p:cNvPr id="4" name="Slide Number Placeholder 3">
            <a:extLst>
              <a:ext uri="{FF2B5EF4-FFF2-40B4-BE49-F238E27FC236}">
                <a16:creationId xmlns:a16="http://schemas.microsoft.com/office/drawing/2014/main" id="{AD8C9DF4-D126-46E9-EC99-0AE5EE1CE34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3126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65980-69A5-119D-1064-D368C583CC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DEDDF2-CD07-371F-1FF1-F7445E1F44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11DF8A-D64C-BE7F-B241-4D80FEF47F97}"/>
              </a:ext>
            </a:extLst>
          </p:cNvPr>
          <p:cNvSpPr>
            <a:spLocks noGrp="1"/>
          </p:cNvSpPr>
          <p:nvPr>
            <p:ph type="body" idx="1"/>
          </p:nvPr>
        </p:nvSpPr>
        <p:spPr/>
        <p:txBody>
          <a:bodyPr/>
          <a:lstStyle/>
          <a:p>
            <a:r>
              <a:rPr lang="en-GB">
                <a:cs typeface="Calibri"/>
              </a:rPr>
              <a:t>Do we need this slide here? I think it should be after we introduce the PDM to students. </a:t>
            </a:r>
          </a:p>
          <a:p>
            <a:endParaRPr lang="en-GB">
              <a:cs typeface="Calibri"/>
            </a:endParaRPr>
          </a:p>
          <a:p>
            <a:r>
              <a:rPr lang="en-GB">
                <a:cs typeface="Calibri"/>
              </a:rPr>
              <a:t>In any case, for the person presenting this slide: </a:t>
            </a:r>
          </a:p>
          <a:p>
            <a:endParaRPr lang="en-GB">
              <a:cs typeface="Calibri"/>
            </a:endParaRPr>
          </a:p>
          <a:p>
            <a:r>
              <a:rPr lang="en-GB">
                <a:cs typeface="Calibri"/>
              </a:rPr>
              <a:t>Please let the students know that they only need to register with Warwick Awards now. Any subsequent communications will be via PDM and the activities they engage with within PDM will give them points towards the award. More details on the conversion will be provided on the Moodle page. </a:t>
            </a:r>
          </a:p>
        </p:txBody>
      </p:sp>
      <p:sp>
        <p:nvSpPr>
          <p:cNvPr id="4" name="Slide Number Placeholder 3">
            <a:extLst>
              <a:ext uri="{FF2B5EF4-FFF2-40B4-BE49-F238E27FC236}">
                <a16:creationId xmlns:a16="http://schemas.microsoft.com/office/drawing/2014/main" id="{89CA1C17-4FFA-29AE-9295-123E6035D93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31732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C3307-06D8-552C-2A98-71858D9BAB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51CCC5-4FE0-6BBF-129B-2C62AB5710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049495-5E43-DE11-E310-48895F0F5E8A}"/>
              </a:ext>
            </a:extLst>
          </p:cNvPr>
          <p:cNvSpPr>
            <a:spLocks noGrp="1"/>
          </p:cNvSpPr>
          <p:nvPr>
            <p:ph type="body" idx="1"/>
          </p:nvPr>
        </p:nvSpPr>
        <p:spPr/>
        <p:txBody>
          <a:bodyPr/>
          <a:lstStyle/>
          <a:p>
            <a:r>
              <a:rPr lang="en-GB">
                <a:cs typeface="Calibri"/>
              </a:rPr>
              <a:t>Do we need this slide here? I think it should be after we introduce the PDM to students. </a:t>
            </a:r>
          </a:p>
          <a:p>
            <a:endParaRPr lang="en-GB">
              <a:cs typeface="Calibri"/>
            </a:endParaRPr>
          </a:p>
          <a:p>
            <a:r>
              <a:rPr lang="en-GB">
                <a:cs typeface="Calibri"/>
              </a:rPr>
              <a:t>In any case, for the person presenting this slide: </a:t>
            </a:r>
          </a:p>
          <a:p>
            <a:endParaRPr lang="en-GB">
              <a:cs typeface="Calibri"/>
            </a:endParaRPr>
          </a:p>
          <a:p>
            <a:r>
              <a:rPr lang="en-GB">
                <a:cs typeface="Calibri"/>
              </a:rPr>
              <a:t>Please let the students know that they only need to register with Warwick Awards now. Any subsequent communications will be via PDM and the activities they engage with within PDM will give them points towards the award. More details on the conversion will be provided on the Moodle page. </a:t>
            </a:r>
          </a:p>
        </p:txBody>
      </p:sp>
      <p:sp>
        <p:nvSpPr>
          <p:cNvPr id="4" name="Slide Number Placeholder 3">
            <a:extLst>
              <a:ext uri="{FF2B5EF4-FFF2-40B4-BE49-F238E27FC236}">
                <a16:creationId xmlns:a16="http://schemas.microsoft.com/office/drawing/2014/main" id="{A0727100-57AB-4D2E-7750-D35CEA3E933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81369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DA9AE-F4F5-5D82-8F74-981FE141F8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F9C6DE-7D9A-A67D-2B0D-7BDBD4A0D4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B705ED-59C0-F3C2-FDE9-A4FEF0BFD38D}"/>
              </a:ext>
            </a:extLst>
          </p:cNvPr>
          <p:cNvSpPr>
            <a:spLocks noGrp="1"/>
          </p:cNvSpPr>
          <p:nvPr>
            <p:ph type="body" idx="1"/>
          </p:nvPr>
        </p:nvSpPr>
        <p:spPr/>
        <p:txBody>
          <a:bodyPr/>
          <a:lstStyle/>
          <a:p>
            <a:r>
              <a:rPr lang="en-GB">
                <a:cs typeface="Calibri"/>
              </a:rPr>
              <a:t>Do we need this slide here? I think it should be after we introduce the PDM to students. </a:t>
            </a:r>
          </a:p>
          <a:p>
            <a:endParaRPr lang="en-GB">
              <a:cs typeface="Calibri"/>
            </a:endParaRPr>
          </a:p>
          <a:p>
            <a:r>
              <a:rPr lang="en-GB">
                <a:cs typeface="Calibri"/>
              </a:rPr>
              <a:t>In any case, for the person presenting this slide: </a:t>
            </a:r>
          </a:p>
          <a:p>
            <a:endParaRPr lang="en-GB">
              <a:cs typeface="Calibri"/>
            </a:endParaRPr>
          </a:p>
          <a:p>
            <a:r>
              <a:rPr lang="en-GB">
                <a:cs typeface="Calibri"/>
              </a:rPr>
              <a:t>Please let the students know that they only need to register with Warwick Awards now. Any subsequent communications will be via PDM and the activities they engage with within PDM will give them points towards the award. More details on the conversion will be provided on the Moodle page. </a:t>
            </a:r>
          </a:p>
        </p:txBody>
      </p:sp>
      <p:sp>
        <p:nvSpPr>
          <p:cNvPr id="4" name="Slide Number Placeholder 3">
            <a:extLst>
              <a:ext uri="{FF2B5EF4-FFF2-40B4-BE49-F238E27FC236}">
                <a16:creationId xmlns:a16="http://schemas.microsoft.com/office/drawing/2014/main" id="{BA159C12-A393-CCAD-1C93-28C9D681059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63341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2DC4E-6B71-CE9E-9073-114674E5F8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21941B-45BA-251A-E251-6BDBFE62F7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51205F-45A0-8BC5-1096-909356DEFFBF}"/>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992522C3-1E99-570A-CB8D-362B55CF70B0}"/>
              </a:ext>
            </a:extLst>
          </p:cNvPr>
          <p:cNvSpPr>
            <a:spLocks noGrp="1"/>
          </p:cNvSpPr>
          <p:nvPr>
            <p:ph type="sldNum" sz="quarter" idx="5"/>
          </p:nvPr>
        </p:nvSpPr>
        <p:spPr/>
        <p:txBody>
          <a:bodyPr/>
          <a:lstStyle/>
          <a:p>
            <a:fld id="{62178428-E194-48E5-8A6B-566F45152275}" type="slidenum">
              <a:rPr lang="en-GB" smtClean="0"/>
              <a:t>85</a:t>
            </a:fld>
            <a:endParaRPr lang="en-GB"/>
          </a:p>
        </p:txBody>
      </p:sp>
    </p:spTree>
    <p:extLst>
      <p:ext uri="{BB962C8B-B14F-4D97-AF65-F5344CB8AC3E}">
        <p14:creationId xmlns:p14="http://schemas.microsoft.com/office/powerpoint/2010/main" val="12738120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6D3DA-F830-3BFE-8758-965597EFF5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1B1019-1963-AC7C-638A-0A9FA5CB07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116321-8CBD-1A1D-C678-CD9C803EC021}"/>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ACEBC038-83CC-6646-74CC-8E7A0DA64B22}"/>
              </a:ext>
            </a:extLst>
          </p:cNvPr>
          <p:cNvSpPr>
            <a:spLocks noGrp="1"/>
          </p:cNvSpPr>
          <p:nvPr>
            <p:ph type="sldNum" sz="quarter" idx="5"/>
          </p:nvPr>
        </p:nvSpPr>
        <p:spPr/>
        <p:txBody>
          <a:bodyPr/>
          <a:lstStyle/>
          <a:p>
            <a:fld id="{62178428-E194-48E5-8A6B-566F45152275}" type="slidenum">
              <a:rPr lang="en-GB" smtClean="0"/>
              <a:t>86</a:t>
            </a:fld>
            <a:endParaRPr lang="en-GB"/>
          </a:p>
        </p:txBody>
      </p:sp>
    </p:spTree>
    <p:extLst>
      <p:ext uri="{BB962C8B-B14F-4D97-AF65-F5344CB8AC3E}">
        <p14:creationId xmlns:p14="http://schemas.microsoft.com/office/powerpoint/2010/main" val="26015405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68692-3554-620E-1A9D-775A82F763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5FC16F-C12D-6428-BD50-C6759DA7AF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E3A6E1-634F-629B-52FD-0AC184DAB6FB}"/>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605B93AC-3987-0B6E-3E5C-787598C60722}"/>
              </a:ext>
            </a:extLst>
          </p:cNvPr>
          <p:cNvSpPr>
            <a:spLocks noGrp="1"/>
          </p:cNvSpPr>
          <p:nvPr>
            <p:ph type="sldNum" sz="quarter" idx="5"/>
          </p:nvPr>
        </p:nvSpPr>
        <p:spPr/>
        <p:txBody>
          <a:bodyPr/>
          <a:lstStyle/>
          <a:p>
            <a:fld id="{62178428-E194-48E5-8A6B-566F45152275}" type="slidenum">
              <a:rPr lang="en-GB" smtClean="0"/>
              <a:t>87</a:t>
            </a:fld>
            <a:endParaRPr lang="en-GB"/>
          </a:p>
        </p:txBody>
      </p:sp>
    </p:spTree>
    <p:extLst>
      <p:ext uri="{BB962C8B-B14F-4D97-AF65-F5344CB8AC3E}">
        <p14:creationId xmlns:p14="http://schemas.microsoft.com/office/powerpoint/2010/main" val="6799200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8B6ED8-9D91-5E4C-8236-27D5494AAD9C}" type="slidenum">
              <a:rPr lang="en-US" smtClean="0"/>
              <a:t>93</a:t>
            </a:fld>
            <a:endParaRPr lang="en-US"/>
          </a:p>
        </p:txBody>
      </p:sp>
    </p:spTree>
    <p:extLst>
      <p:ext uri="{BB962C8B-B14F-4D97-AF65-F5344CB8AC3E}">
        <p14:creationId xmlns:p14="http://schemas.microsoft.com/office/powerpoint/2010/main" val="4483244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8B6ED8-9D91-5E4C-8236-27D5494AAD9C}" type="slidenum">
              <a:rPr lang="en-US" smtClean="0"/>
              <a:t>94</a:t>
            </a:fld>
            <a:endParaRPr lang="en-US"/>
          </a:p>
        </p:txBody>
      </p:sp>
    </p:spTree>
    <p:extLst>
      <p:ext uri="{BB962C8B-B14F-4D97-AF65-F5344CB8AC3E}">
        <p14:creationId xmlns:p14="http://schemas.microsoft.com/office/powerpoint/2010/main" val="4909970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8B6ED8-9D91-5E4C-8236-27D5494AAD9C}" type="slidenum">
              <a:rPr lang="en-US" smtClean="0"/>
              <a:t>95</a:t>
            </a:fld>
            <a:endParaRPr lang="en-US"/>
          </a:p>
        </p:txBody>
      </p:sp>
    </p:spTree>
    <p:extLst>
      <p:ext uri="{BB962C8B-B14F-4D97-AF65-F5344CB8AC3E}">
        <p14:creationId xmlns:p14="http://schemas.microsoft.com/office/powerpoint/2010/main" val="32118016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9BEE7-1C16-423C-344B-45E52F692B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08BEFB-5541-8DF0-D60F-7738DE0768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B9ED29-3563-06CE-26C9-DBA485D0DF7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82C5D46-63DE-9AA5-499C-548D0557AA73}"/>
              </a:ext>
            </a:extLst>
          </p:cNvPr>
          <p:cNvSpPr>
            <a:spLocks noGrp="1"/>
          </p:cNvSpPr>
          <p:nvPr>
            <p:ph type="sldNum" sz="quarter" idx="10"/>
          </p:nvPr>
        </p:nvSpPr>
        <p:spPr/>
        <p:txBody>
          <a:bodyPr/>
          <a:lstStyle/>
          <a:p>
            <a:fld id="{008B6ED8-9D91-5E4C-8236-27D5494AAD9C}" type="slidenum">
              <a:rPr lang="en-US" smtClean="0"/>
              <a:t>96</a:t>
            </a:fld>
            <a:endParaRPr lang="en-US"/>
          </a:p>
        </p:txBody>
      </p:sp>
    </p:spTree>
    <p:extLst>
      <p:ext uri="{BB962C8B-B14F-4D97-AF65-F5344CB8AC3E}">
        <p14:creationId xmlns:p14="http://schemas.microsoft.com/office/powerpoint/2010/main" val="27696555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35F83-5140-21E0-F030-603CD75FB1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536650-72A7-C0AE-2DE5-5AD5382927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4A6215-3C34-5716-59E4-9A69E8F5884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81A15EC-3CE7-B4A3-3661-EAA3AB47EBC3}"/>
              </a:ext>
            </a:extLst>
          </p:cNvPr>
          <p:cNvSpPr>
            <a:spLocks noGrp="1"/>
          </p:cNvSpPr>
          <p:nvPr>
            <p:ph type="sldNum" sz="quarter" idx="10"/>
          </p:nvPr>
        </p:nvSpPr>
        <p:spPr/>
        <p:txBody>
          <a:bodyPr/>
          <a:lstStyle/>
          <a:p>
            <a:fld id="{008B6ED8-9D91-5E4C-8236-27D5494AAD9C}" type="slidenum">
              <a:rPr lang="en-US" smtClean="0"/>
              <a:t>97</a:t>
            </a:fld>
            <a:endParaRPr lang="en-US"/>
          </a:p>
        </p:txBody>
      </p:sp>
    </p:spTree>
    <p:extLst>
      <p:ext uri="{BB962C8B-B14F-4D97-AF65-F5344CB8AC3E}">
        <p14:creationId xmlns:p14="http://schemas.microsoft.com/office/powerpoint/2010/main" val="307502197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8B6ED8-9D91-5E4C-8236-27D5494AAD9C}" type="slidenum">
              <a:rPr lang="en-US" smtClean="0"/>
              <a:t>98</a:t>
            </a:fld>
            <a:endParaRPr lang="en-US"/>
          </a:p>
        </p:txBody>
      </p:sp>
    </p:spTree>
    <p:extLst>
      <p:ext uri="{BB962C8B-B14F-4D97-AF65-F5344CB8AC3E}">
        <p14:creationId xmlns:p14="http://schemas.microsoft.com/office/powerpoint/2010/main" val="34879405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8B6ED8-9D91-5E4C-8236-27D5494AAD9C}" type="slidenum">
              <a:rPr lang="en-US" smtClean="0"/>
              <a:t>99</a:t>
            </a:fld>
            <a:endParaRPr lang="en-US"/>
          </a:p>
        </p:txBody>
      </p:sp>
    </p:spTree>
    <p:extLst>
      <p:ext uri="{BB962C8B-B14F-4D97-AF65-F5344CB8AC3E}">
        <p14:creationId xmlns:p14="http://schemas.microsoft.com/office/powerpoint/2010/main" val="156195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393E2AE-9F28-4E9C-AB43-EC660F0DAE2E}" type="datetimeFigureOut">
              <a:rPr lang="en-GB" smtClean="0"/>
              <a:t>09/10/2026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3209505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393E2AE-9F28-4E9C-AB43-EC660F0DAE2E}" type="datetimeFigureOut">
              <a:rPr lang="en-GB" smtClean="0"/>
              <a:t>09/10/2026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1022061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93E2AE-9F28-4E9C-AB43-EC660F0DAE2E}" type="datetimeFigureOut">
              <a:rPr lang="en-GB" smtClean="0"/>
              <a:t>09/10/2026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3841103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393E2AE-9F28-4E9C-AB43-EC660F0DAE2E}" type="datetimeFigureOut">
              <a:rPr lang="en-GB" smtClean="0"/>
              <a:t>09/10/2026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3734735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393E2AE-9F28-4E9C-AB43-EC660F0DAE2E}" type="datetimeFigureOut">
              <a:rPr lang="en-GB" smtClean="0"/>
              <a:t>09/10/2026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1174915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393E2AE-9F28-4E9C-AB43-EC660F0DAE2E}" type="datetimeFigureOut">
              <a:rPr lang="en-GB" smtClean="0"/>
              <a:t>09/10/2026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4145455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93E2AE-9F28-4E9C-AB43-EC660F0DAE2E}" type="datetimeFigureOut">
              <a:rPr lang="en-GB" smtClean="0"/>
              <a:t>09/10/2026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2917525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93E2AE-9F28-4E9C-AB43-EC660F0DAE2E}" type="datetimeFigureOut">
              <a:rPr lang="en-GB" smtClean="0"/>
              <a:t>09/10/2026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3034283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93E2AE-9F28-4E9C-AB43-EC660F0DAE2E}" type="datetimeFigureOut">
              <a:rPr lang="en-GB" smtClean="0"/>
              <a:t>09/10/2026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3436517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393E2AE-9F28-4E9C-AB43-EC660F0DAE2E}" type="datetimeFigureOut">
              <a:rPr lang="en-GB" smtClean="0"/>
              <a:t>09/10/2026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1251877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393E2AE-9F28-4E9C-AB43-EC660F0DAE2E}" type="datetimeFigureOut">
              <a:rPr lang="en-GB" smtClean="0"/>
              <a:t>09/10/2026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1469338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48D9EEB7-B7AB-1C64-A605-EF36D3FFBBF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4" name="Graphic 3">
            <a:extLst>
              <a:ext uri="{FF2B5EF4-FFF2-40B4-BE49-F238E27FC236}">
                <a16:creationId xmlns:a16="http://schemas.microsoft.com/office/drawing/2014/main" id="{98ACCD27-71CC-F356-2FBD-08588D559CB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29473071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layout 1">
    <p:bg>
      <p:bgPr>
        <a:solidFill>
          <a:schemeClr val="bg1">
            <a:alpha val="100000"/>
          </a:schemeClr>
        </a:solidFill>
        <a:effectLst/>
      </p:bgPr>
    </p:bg>
    <p:spTree>
      <p:nvGrpSpPr>
        <p:cNvPr id="1" name=""/>
        <p:cNvGrpSpPr/>
        <p:nvPr/>
      </p:nvGrpSpPr>
      <p:grpSpPr>
        <a:xfrm>
          <a:off x="0" y="0"/>
          <a:ext cx="0" cy="0"/>
          <a:chOff x="0" y="0"/>
          <a:chExt cx="0" cy="0"/>
        </a:xfrm>
      </p:grpSpPr>
      <p:sp>
        <p:nvSpPr>
          <p:cNvPr id="4" name="Text Placeholder 3"/>
          <p:cNvSpPr>
            <a:spLocks noGrp="1"/>
          </p:cNvSpPr>
          <p:nvPr>
            <p:ph type="body" idx="10"/>
          </p:nvPr>
        </p:nvSpPr>
        <p:spPr>
          <a:xfrm>
            <a:off x="3274160" y="1852322"/>
            <a:ext cx="5676440" cy="391886"/>
          </a:xfrm>
          <a:prstGeom prst="rect">
            <a:avLst/>
          </a:prstGeom>
          <a:noFill/>
          <a:ln w="0" cmpd="sng">
            <a:noFill/>
            <a:prstDash val="solid"/>
          </a:ln>
        </p:spPr>
        <p:txBody>
          <a:bodyPr vert="horz" lIns="0" tIns="0" rIns="0" bIns="0" anchor="t"/>
          <a:lstStyle/>
          <a:p>
            <a:pPr marL="0" marR="0" indent="0" algn="ctr">
              <a:lnSpc>
                <a:spcPts val="2977"/>
              </a:lnSpc>
              <a:spcAft>
                <a:spcPts val="0"/>
              </a:spcAft>
            </a:pPr>
            <a:r>
              <a:rPr lang="en-US" sz="2381" spc="-79">
                <a:solidFill>
                  <a:srgbClr val="3333B2"/>
                </a:solidFill>
                <a:latin typeface="Verdana" panose="02020603050405020304" pitchFamily="2"/>
              </a:rPr>
              <a:t>EC924: Monetary Economics </a:t>
            </a:r>
          </a:p>
        </p:txBody>
      </p:sp>
      <p:sp>
        <p:nvSpPr>
          <p:cNvPr id="5" name="Text Placeholder 4"/>
          <p:cNvSpPr>
            <a:spLocks noGrp="1"/>
          </p:cNvSpPr>
          <p:nvPr>
            <p:ph type="body" idx="10"/>
          </p:nvPr>
        </p:nvSpPr>
        <p:spPr>
          <a:xfrm>
            <a:off x="0" y="2888109"/>
            <a:ext cx="12192839" cy="3752526"/>
          </a:xfrm>
          <a:prstGeom prst="rect">
            <a:avLst/>
          </a:prstGeom>
          <a:noFill/>
          <a:ln w="0" cmpd="sng">
            <a:noFill/>
            <a:prstDash val="solid"/>
          </a:ln>
        </p:spPr>
        <p:txBody>
          <a:bodyPr vert="horz" lIns="0" tIns="0" rIns="0" bIns="0" anchor="t"/>
          <a:lstStyle/>
          <a:p>
            <a:pPr marL="0" marR="0" indent="0" algn="ctr">
              <a:lnSpc>
                <a:spcPts val="2381"/>
              </a:lnSpc>
              <a:spcAft>
                <a:spcPts val="0"/>
              </a:spcAft>
            </a:pPr>
            <a:r>
              <a:rPr lang="en-US" sz="1885" spc="-30">
                <a:solidFill>
                  <a:srgbClr val="000000"/>
                </a:solidFill>
                <a:latin typeface="Verdana" panose="02020603050405020304" pitchFamily="2"/>
              </a:rPr>
              <a:t>Marija Vukotic </a:t>
            </a:r>
          </a:p>
          <a:p>
            <a:pPr marL="0" marR="0" indent="0" algn="ctr">
              <a:lnSpc>
                <a:spcPts val="2381"/>
              </a:lnSpc>
              <a:spcBef>
                <a:spcPts val="258"/>
              </a:spcBef>
              <a:spcAft>
                <a:spcPts val="0"/>
              </a:spcAft>
            </a:pPr>
            <a:r>
              <a:rPr lang="en-US" sz="1885" spc="-50">
                <a:solidFill>
                  <a:srgbClr val="000000"/>
                </a:solidFill>
                <a:latin typeface="Verdana" panose="02020603050405020304" pitchFamily="2"/>
              </a:rPr>
              <a:t>Alexander Karalis Isaac </a:t>
            </a:r>
          </a:p>
          <a:p>
            <a:pPr marL="0" marR="0" indent="0" algn="ctr">
              <a:lnSpc>
                <a:spcPts val="2381"/>
              </a:lnSpc>
              <a:spcBef>
                <a:spcPts val="5834"/>
              </a:spcBef>
              <a:spcAft>
                <a:spcPts val="16133"/>
              </a:spcAft>
            </a:pPr>
            <a:r>
              <a:rPr lang="en-US" sz="1885" spc="-50">
                <a:solidFill>
                  <a:srgbClr val="000000"/>
                </a:solidFill>
                <a:latin typeface="Verdana" panose="02020603050405020304" pitchFamily="2"/>
              </a:rPr>
              <a:t>Oct 2026 </a:t>
            </a:r>
          </a:p>
        </p:txBody>
      </p:sp>
      <p:sp>
        <p:nvSpPr>
          <p:cNvPr id="6" name="Text Placeholder 5"/>
          <p:cNvSpPr>
            <a:spLocks noGrp="1"/>
          </p:cNvSpPr>
          <p:nvPr>
            <p:ph type="body" idx="10"/>
          </p:nvPr>
        </p:nvSpPr>
        <p:spPr>
          <a:xfrm>
            <a:off x="0" y="6640636"/>
            <a:ext cx="4055320" cy="217994"/>
          </a:xfrm>
          <a:prstGeom prst="rect">
            <a:avLst/>
          </a:prstGeom>
          <a:solidFill>
            <a:srgbClr val="4747BA"/>
          </a:solidFill>
          <a:ln w="0" cmpd="sng">
            <a:noFill/>
            <a:prstDash val="solid"/>
          </a:ln>
        </p:spPr>
        <p:txBody>
          <a:bodyPr vert="horz" lIns="0" tIns="4445" rIns="0" bIns="0" anchor="t"/>
          <a:lstStyle/>
          <a:p>
            <a:pPr marL="0" marR="0" indent="0" algn="ctr">
              <a:lnSpc>
                <a:spcPts val="1389"/>
              </a:lnSpc>
              <a:spcAft>
                <a:spcPts val="40"/>
              </a:spcAft>
            </a:pPr>
            <a:r>
              <a:rPr lang="en-US" sz="1091" spc="0">
                <a:solidFill>
                  <a:srgbClr val="FFFFFF"/>
                </a:solidFill>
                <a:latin typeface="Verdana" panose="02020603050405020304" pitchFamily="2"/>
              </a:rPr>
              <a:t>Vukotic &amp; Karalis (Warwick) </a:t>
            </a:r>
          </a:p>
        </p:txBody>
      </p:sp>
      <p:sp>
        <p:nvSpPr>
          <p:cNvPr id="7" name="Text Placeholder 6"/>
          <p:cNvSpPr>
            <a:spLocks noGrp="1"/>
          </p:cNvSpPr>
          <p:nvPr>
            <p:ph type="body" idx="10"/>
          </p:nvPr>
        </p:nvSpPr>
        <p:spPr>
          <a:xfrm>
            <a:off x="4055320" y="6640636"/>
            <a:ext cx="4065399" cy="217994"/>
          </a:xfrm>
          <a:prstGeom prst="rect">
            <a:avLst/>
          </a:prstGeom>
          <a:solidFill>
            <a:srgbClr val="8484D1"/>
          </a:solidFill>
          <a:ln w="0" cmpd="sng">
            <a:noFill/>
            <a:prstDash val="solid"/>
          </a:ln>
        </p:spPr>
        <p:txBody>
          <a:bodyPr vert="horz" lIns="0" tIns="4445" rIns="0" bIns="0" anchor="t"/>
          <a:lstStyle/>
          <a:p>
            <a:pPr marL="0" marR="0" indent="0" algn="ctr">
              <a:lnSpc>
                <a:spcPts val="1389"/>
              </a:lnSpc>
              <a:spcAft>
                <a:spcPts val="79"/>
              </a:spcAft>
            </a:pPr>
            <a:r>
              <a:rPr lang="en-US" sz="1091" spc="0">
                <a:solidFill>
                  <a:srgbClr val="FFFFFF"/>
                </a:solidFill>
                <a:latin typeface="Verdana" panose="02020603050405020304" pitchFamily="2"/>
              </a:rPr>
              <a:t>EC924 </a:t>
            </a:r>
          </a:p>
        </p:txBody>
      </p:sp>
      <p:sp>
        <p:nvSpPr>
          <p:cNvPr id="8" name="Text Placeholder 7"/>
          <p:cNvSpPr>
            <a:spLocks noGrp="1"/>
          </p:cNvSpPr>
          <p:nvPr>
            <p:ph type="body" idx="10"/>
          </p:nvPr>
        </p:nvSpPr>
        <p:spPr>
          <a:xfrm>
            <a:off x="8120720" y="6640636"/>
            <a:ext cx="4072119" cy="217994"/>
          </a:xfrm>
          <a:prstGeom prst="rect">
            <a:avLst/>
          </a:prstGeom>
          <a:solidFill>
            <a:srgbClr val="ADADE0"/>
          </a:solidFill>
          <a:ln w="0" cmpd="sng">
            <a:noFill/>
            <a:prstDash val="solid"/>
          </a:ln>
        </p:spPr>
        <p:txBody>
          <a:bodyPr vert="horz" lIns="0" tIns="4445" rIns="0" bIns="0" anchor="t"/>
          <a:lstStyle/>
          <a:p>
            <a:pPr marL="1542355" marR="0" indent="0" algn="l">
              <a:lnSpc>
                <a:spcPts val="1389"/>
              </a:lnSpc>
              <a:spcAft>
                <a:spcPts val="79"/>
              </a:spcAft>
              <a:tabLst>
                <a:tab pos="2993983" algn="r"/>
              </a:tabLst>
            </a:pPr>
            <a:r>
              <a:rPr lang="en-US" sz="1091" spc="0">
                <a:solidFill>
                  <a:srgbClr val="000000"/>
                </a:solidFill>
                <a:latin typeface="Verdana" panose="02020603050405020304" pitchFamily="2"/>
              </a:rPr>
              <a:t>Oct 2026 1 / 5 </a:t>
            </a:r>
          </a:p>
        </p:txBody>
      </p:sp>
    </p:spTree>
    <p:extLst>
      <p:ext uri="{BB962C8B-B14F-4D97-AF65-F5344CB8AC3E}">
        <p14:creationId xmlns:p14="http://schemas.microsoft.com/office/powerpoint/2010/main" val="27303840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layout 2">
    <p:bg>
      <p:bgPr>
        <a:solidFill>
          <a:schemeClr val="bg1">
            <a:alpha val="100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299025" y="201613"/>
            <a:ext cx="5543727" cy="1234881"/>
          </a:xfrm>
          <a:prstGeom prst="rect">
            <a:avLst/>
          </a:prstGeom>
          <a:noFill/>
          <a:ln w="0" cmpd="sng">
            <a:noFill/>
            <a:prstDash val="solid"/>
          </a:ln>
        </p:spPr>
        <p:txBody>
          <a:bodyPr vert="horz" lIns="0" tIns="6350" rIns="0" bIns="0" anchor="t"/>
          <a:lstStyle/>
          <a:p>
            <a:pPr marL="0" marR="0" indent="0" algn="l">
              <a:lnSpc>
                <a:spcPts val="3175"/>
              </a:lnSpc>
              <a:spcAft>
                <a:spcPts val="6519"/>
              </a:spcAft>
            </a:pPr>
            <a:r>
              <a:rPr lang="en-US" sz="2282" spc="-30">
                <a:solidFill>
                  <a:srgbClr val="3333B2"/>
                </a:solidFill>
                <a:latin typeface="Verdana" panose="02020603050405020304" pitchFamily="2"/>
              </a:rPr>
              <a:t>Aims and learning outcomes </a:t>
            </a:r>
          </a:p>
        </p:txBody>
      </p:sp>
      <p:sp>
        <p:nvSpPr>
          <p:cNvPr id="3" name="Text Placeholder 2"/>
          <p:cNvSpPr>
            <a:spLocks noGrp="1"/>
          </p:cNvSpPr>
          <p:nvPr>
            <p:ph type="body" idx="10"/>
          </p:nvPr>
        </p:nvSpPr>
        <p:spPr>
          <a:xfrm>
            <a:off x="918916" y="1436494"/>
            <a:ext cx="11273924" cy="5204141"/>
          </a:xfrm>
          <a:prstGeom prst="rect">
            <a:avLst/>
          </a:prstGeom>
          <a:noFill/>
          <a:ln w="0" cmpd="sng">
            <a:noFill/>
            <a:prstDash val="solid"/>
          </a:ln>
        </p:spPr>
        <p:txBody>
          <a:bodyPr vert="horz" lIns="0" tIns="0" rIns="0" bIns="0" anchor="t"/>
          <a:lstStyle/>
          <a:p>
            <a:pPr marL="90727" marR="0" indent="0" algn="l">
              <a:lnSpc>
                <a:spcPts val="2381"/>
              </a:lnSpc>
              <a:spcAft>
                <a:spcPts val="0"/>
              </a:spcAft>
            </a:pPr>
            <a:r>
              <a:rPr lang="en-US" sz="1687" spc="0">
                <a:solidFill>
                  <a:srgbClr val="000000"/>
                </a:solidFill>
                <a:latin typeface="Verdana" panose="02020603050405020304" pitchFamily="2"/>
              </a:rPr>
              <a:t>Aims </a:t>
            </a:r>
          </a:p>
          <a:p>
            <a:pPr marL="362907" marR="0" indent="0" algn="l">
              <a:lnSpc>
                <a:spcPts val="2183"/>
              </a:lnSpc>
              <a:spcBef>
                <a:spcPts val="526"/>
              </a:spcBef>
              <a:spcAft>
                <a:spcPts val="0"/>
              </a:spcAft>
            </a:pPr>
            <a:r>
              <a:rPr lang="en-US" sz="992" spc="0">
                <a:solidFill>
                  <a:srgbClr val="3333B2"/>
                </a:solidFill>
                <a:latin typeface="Tahoma" panose="02020603050405020304" pitchFamily="2"/>
              </a:rPr>
              <a:t>I</a:t>
            </a:r>
            <a:r>
              <a:rPr lang="en-US" sz="1687" spc="0">
                <a:solidFill>
                  <a:srgbClr val="000000"/>
                </a:solidFill>
                <a:latin typeface="Verdana" panose="02020603050405020304" pitchFamily="2"/>
              </a:rPr>
              <a:t> To enable you to replicate key findings in monetary economics </a:t>
            </a:r>
          </a:p>
          <a:p>
            <a:pPr marL="362907" marR="0" indent="0" algn="l">
              <a:lnSpc>
                <a:spcPts val="2183"/>
              </a:lnSpc>
              <a:spcBef>
                <a:spcPts val="1339"/>
              </a:spcBef>
              <a:spcAft>
                <a:spcPts val="0"/>
              </a:spcAft>
            </a:pPr>
            <a:r>
              <a:rPr lang="en-US" sz="992" spc="-10">
                <a:solidFill>
                  <a:srgbClr val="3333B2"/>
                </a:solidFill>
                <a:latin typeface="Tahoma" panose="02020603050405020304" pitchFamily="2"/>
              </a:rPr>
              <a:t>I</a:t>
            </a:r>
            <a:r>
              <a:rPr lang="en-US" sz="1687" spc="-10">
                <a:solidFill>
                  <a:srgbClr val="000000"/>
                </a:solidFill>
                <a:latin typeface="Verdana" panose="02020603050405020304" pitchFamily="2"/>
              </a:rPr>
              <a:t> To enable you to undertake your own research </a:t>
            </a:r>
          </a:p>
          <a:p>
            <a:pPr marL="362907" marR="0" indent="0" algn="l">
              <a:lnSpc>
                <a:spcPts val="2183"/>
              </a:lnSpc>
              <a:spcBef>
                <a:spcPts val="1339"/>
              </a:spcBef>
              <a:spcAft>
                <a:spcPts val="0"/>
              </a:spcAft>
            </a:pPr>
            <a:r>
              <a:rPr lang="en-US" sz="992" spc="0">
                <a:solidFill>
                  <a:srgbClr val="3333B2"/>
                </a:solidFill>
                <a:latin typeface="Tahoma" panose="02020603050405020304" pitchFamily="2"/>
              </a:rPr>
              <a:t>I</a:t>
            </a:r>
            <a:r>
              <a:rPr lang="en-US" sz="1687" spc="0">
                <a:solidFill>
                  <a:srgbClr val="000000"/>
                </a:solidFill>
                <a:latin typeface="Verdana" panose="02020603050405020304" pitchFamily="2"/>
              </a:rPr>
              <a:t> To support a future in macro-oriented policy careers </a:t>
            </a:r>
          </a:p>
          <a:p>
            <a:pPr marL="90727" marR="0" indent="0" algn="l">
              <a:lnSpc>
                <a:spcPts val="2381"/>
              </a:lnSpc>
              <a:spcBef>
                <a:spcPts val="3354"/>
              </a:spcBef>
              <a:spcAft>
                <a:spcPts val="0"/>
              </a:spcAft>
            </a:pPr>
            <a:r>
              <a:rPr lang="en-US" sz="1687" spc="0">
                <a:solidFill>
                  <a:srgbClr val="000000"/>
                </a:solidFill>
                <a:latin typeface="Verdana" panose="02020603050405020304" pitchFamily="2"/>
              </a:rPr>
              <a:t>Learning outcomes </a:t>
            </a:r>
          </a:p>
          <a:p>
            <a:pPr marL="362907" marR="0" indent="0" algn="l">
              <a:lnSpc>
                <a:spcPts val="2183"/>
              </a:lnSpc>
              <a:spcBef>
                <a:spcPts val="526"/>
              </a:spcBef>
              <a:spcAft>
                <a:spcPts val="0"/>
              </a:spcAft>
            </a:pPr>
            <a:r>
              <a:rPr lang="en-US" sz="992" spc="0">
                <a:solidFill>
                  <a:srgbClr val="3333B2"/>
                </a:solidFill>
                <a:latin typeface="Tahoma" panose="02020603050405020304" pitchFamily="2"/>
              </a:rPr>
              <a:t>I</a:t>
            </a:r>
            <a:r>
              <a:rPr lang="en-US" sz="1687" spc="0">
                <a:solidFill>
                  <a:srgbClr val="000000"/>
                </a:solidFill>
                <a:latin typeface="Verdana" panose="02020603050405020304" pitchFamily="2"/>
              </a:rPr>
              <a:t> Maths skills; ‘metrics skills; introduction to Dynare; stata skills </a:t>
            </a:r>
          </a:p>
          <a:p>
            <a:pPr marL="362907" marR="0" indent="0" algn="l">
              <a:lnSpc>
                <a:spcPts val="2183"/>
              </a:lnSpc>
              <a:spcBef>
                <a:spcPts val="1330"/>
              </a:spcBef>
              <a:spcAft>
                <a:spcPts val="0"/>
              </a:spcAft>
            </a:pPr>
            <a:r>
              <a:rPr lang="en-US" sz="992" spc="0">
                <a:solidFill>
                  <a:srgbClr val="3333B2"/>
                </a:solidFill>
                <a:latin typeface="Tahoma" panose="02020603050405020304" pitchFamily="2"/>
              </a:rPr>
              <a:t>I</a:t>
            </a:r>
            <a:r>
              <a:rPr lang="en-US" sz="1687" spc="0">
                <a:solidFill>
                  <a:srgbClr val="000000"/>
                </a:solidFill>
                <a:latin typeface="Verdana" panose="02020603050405020304" pitchFamily="2"/>
              </a:rPr>
              <a:t> Thorough understading of Basic New Keynesian model </a:t>
            </a:r>
          </a:p>
          <a:p>
            <a:pPr marL="362907" marR="0" indent="0" algn="l">
              <a:lnSpc>
                <a:spcPts val="2183"/>
              </a:lnSpc>
              <a:spcBef>
                <a:spcPts val="1330"/>
              </a:spcBef>
              <a:spcAft>
                <a:spcPts val="0"/>
              </a:spcAft>
            </a:pPr>
            <a:r>
              <a:rPr lang="en-US" sz="992" spc="0">
                <a:solidFill>
                  <a:srgbClr val="3333B2"/>
                </a:solidFill>
                <a:latin typeface="Tahoma" panose="02020603050405020304" pitchFamily="2"/>
              </a:rPr>
              <a:t>I</a:t>
            </a:r>
            <a:r>
              <a:rPr lang="en-US" sz="1687" spc="0">
                <a:solidFill>
                  <a:srgbClr val="000000"/>
                </a:solidFill>
                <a:latin typeface="Verdana" panose="02020603050405020304" pitchFamily="2"/>
              </a:rPr>
              <a:t> Thorough knowledge of Structural VAR methods </a:t>
            </a:r>
          </a:p>
          <a:p>
            <a:pPr marL="362907" marR="0" indent="0" algn="l">
              <a:lnSpc>
                <a:spcPts val="2183"/>
              </a:lnSpc>
              <a:spcBef>
                <a:spcPts val="1290"/>
              </a:spcBef>
              <a:spcAft>
                <a:spcPts val="9476"/>
              </a:spcAft>
            </a:pPr>
            <a:r>
              <a:rPr lang="en-US" sz="992" spc="0">
                <a:solidFill>
                  <a:srgbClr val="3333B2"/>
                </a:solidFill>
                <a:latin typeface="Tahoma" panose="02020603050405020304" pitchFamily="2"/>
              </a:rPr>
              <a:t>I</a:t>
            </a:r>
            <a:r>
              <a:rPr lang="en-US" sz="1687" spc="0">
                <a:solidFill>
                  <a:srgbClr val="000000"/>
                </a:solidFill>
                <a:latin typeface="Verdana" panose="02020603050405020304" pitchFamily="2"/>
              </a:rPr>
              <a:t> Introduction to large DSGEs, solution methods, advanced topics </a:t>
            </a:r>
          </a:p>
        </p:txBody>
      </p:sp>
      <p:sp>
        <p:nvSpPr>
          <p:cNvPr id="8" name="Text Placeholder 7"/>
          <p:cNvSpPr>
            <a:spLocks noGrp="1"/>
          </p:cNvSpPr>
          <p:nvPr>
            <p:ph type="body" idx="10"/>
          </p:nvPr>
        </p:nvSpPr>
        <p:spPr>
          <a:xfrm>
            <a:off x="0" y="6640636"/>
            <a:ext cx="4055320" cy="217994"/>
          </a:xfrm>
          <a:prstGeom prst="rect">
            <a:avLst/>
          </a:prstGeom>
          <a:solidFill>
            <a:srgbClr val="4747BA"/>
          </a:solidFill>
          <a:ln w="0" cmpd="sng">
            <a:noFill/>
            <a:prstDash val="solid"/>
          </a:ln>
        </p:spPr>
        <p:txBody>
          <a:bodyPr vert="horz" lIns="0" tIns="6350" rIns="0" bIns="0" anchor="t"/>
          <a:lstStyle/>
          <a:p>
            <a:pPr marL="0" marR="0" indent="0" algn="ctr">
              <a:lnSpc>
                <a:spcPts val="1389"/>
              </a:lnSpc>
              <a:spcAft>
                <a:spcPts val="40"/>
              </a:spcAft>
            </a:pPr>
            <a:r>
              <a:rPr lang="en-US" sz="992" spc="139">
                <a:solidFill>
                  <a:srgbClr val="FFFFFF"/>
                </a:solidFill>
                <a:latin typeface="Tahoma" panose="02020603050405020304" pitchFamily="2"/>
              </a:rPr>
              <a:t>Vukotic &amp; Karalis (Warwick) </a:t>
            </a:r>
          </a:p>
        </p:txBody>
      </p:sp>
      <p:sp>
        <p:nvSpPr>
          <p:cNvPr id="9" name="Text Placeholder 8"/>
          <p:cNvSpPr>
            <a:spLocks noGrp="1"/>
          </p:cNvSpPr>
          <p:nvPr>
            <p:ph type="body" idx="10"/>
          </p:nvPr>
        </p:nvSpPr>
        <p:spPr>
          <a:xfrm>
            <a:off x="4055320" y="6640636"/>
            <a:ext cx="4065399" cy="217994"/>
          </a:xfrm>
          <a:prstGeom prst="rect">
            <a:avLst/>
          </a:prstGeom>
          <a:solidFill>
            <a:srgbClr val="8484D1"/>
          </a:solidFill>
          <a:ln w="0" cmpd="sng">
            <a:noFill/>
            <a:prstDash val="solid"/>
          </a:ln>
        </p:spPr>
        <p:txBody>
          <a:bodyPr vert="horz" lIns="0" tIns="6350" rIns="0" bIns="0" anchor="t"/>
          <a:lstStyle/>
          <a:p>
            <a:pPr marL="0" marR="0" indent="0" algn="ctr">
              <a:lnSpc>
                <a:spcPts val="1389"/>
              </a:lnSpc>
              <a:spcAft>
                <a:spcPts val="79"/>
              </a:spcAft>
            </a:pPr>
            <a:r>
              <a:rPr lang="en-US" sz="992" spc="298">
                <a:solidFill>
                  <a:srgbClr val="FFFFFF"/>
                </a:solidFill>
                <a:latin typeface="Tahoma" panose="02020603050405020304" pitchFamily="2"/>
              </a:rPr>
              <a:t>EC924 </a:t>
            </a:r>
          </a:p>
        </p:txBody>
      </p:sp>
      <p:sp>
        <p:nvSpPr>
          <p:cNvPr id="10" name="Text Placeholder 9"/>
          <p:cNvSpPr>
            <a:spLocks noGrp="1"/>
          </p:cNvSpPr>
          <p:nvPr>
            <p:ph type="body" idx="10"/>
          </p:nvPr>
        </p:nvSpPr>
        <p:spPr>
          <a:xfrm>
            <a:off x="8120720" y="6640636"/>
            <a:ext cx="4072119" cy="217994"/>
          </a:xfrm>
          <a:prstGeom prst="rect">
            <a:avLst/>
          </a:prstGeom>
          <a:solidFill>
            <a:srgbClr val="ACACE0"/>
          </a:solidFill>
          <a:ln w="0" cmpd="sng">
            <a:noFill/>
            <a:prstDash val="solid"/>
          </a:ln>
        </p:spPr>
        <p:txBody>
          <a:bodyPr vert="horz" lIns="0" tIns="6350" rIns="0" bIns="0" anchor="t"/>
          <a:lstStyle/>
          <a:p>
            <a:pPr marL="1542355" marR="0" indent="0" algn="l">
              <a:lnSpc>
                <a:spcPts val="1389"/>
              </a:lnSpc>
              <a:spcAft>
                <a:spcPts val="79"/>
              </a:spcAft>
              <a:tabLst>
                <a:tab pos="2993983" algn="r"/>
              </a:tabLst>
            </a:pPr>
            <a:r>
              <a:rPr lang="en-US" sz="992" spc="0">
                <a:solidFill>
                  <a:srgbClr val="000000"/>
                </a:solidFill>
                <a:latin typeface="Tahoma" panose="02020603050405020304" pitchFamily="2"/>
              </a:rPr>
              <a:t>Oct 2026 2 / 5 </a:t>
            </a:r>
          </a:p>
        </p:txBody>
      </p:sp>
    </p:spTree>
    <p:extLst>
      <p:ext uri="{BB962C8B-B14F-4D97-AF65-F5344CB8AC3E}">
        <p14:creationId xmlns:p14="http://schemas.microsoft.com/office/powerpoint/2010/main" val="4198379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layout 3">
    <p:bg>
      <p:bgPr>
        <a:solidFill>
          <a:schemeClr val="bg1">
            <a:alpha val="100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5041" y="201613"/>
            <a:ext cx="11273924" cy="748489"/>
          </a:xfrm>
          <a:prstGeom prst="rect">
            <a:avLst/>
          </a:prstGeom>
          <a:noFill/>
          <a:ln w="0" cmpd="sng">
            <a:noFill/>
            <a:prstDash val="solid"/>
          </a:ln>
        </p:spPr>
        <p:txBody>
          <a:bodyPr vert="horz" lIns="0" tIns="5080" rIns="0" bIns="0" anchor="t"/>
          <a:lstStyle/>
          <a:p>
            <a:pPr marL="272180" marR="0" indent="0" algn="l">
              <a:lnSpc>
                <a:spcPts val="3175"/>
              </a:lnSpc>
              <a:spcAft>
                <a:spcPts val="0"/>
              </a:spcAft>
            </a:pPr>
            <a:r>
              <a:rPr lang="en-US" sz="2381" spc="-69">
                <a:solidFill>
                  <a:srgbClr val="3333B2"/>
                </a:solidFill>
                <a:latin typeface="Verdana" panose="02020603050405020304" pitchFamily="2"/>
              </a:rPr>
              <a:t>Core topics </a:t>
            </a:r>
          </a:p>
          <a:p>
            <a:pPr marL="272180" marR="0" indent="0" algn="l">
              <a:lnSpc>
                <a:spcPts val="2183"/>
              </a:lnSpc>
              <a:spcBef>
                <a:spcPts val="546"/>
              </a:spcBef>
              <a:spcAft>
                <a:spcPts val="0"/>
              </a:spcAft>
            </a:pPr>
            <a:r>
              <a:rPr lang="en-US" sz="1687" spc="0">
                <a:solidFill>
                  <a:srgbClr val="3333B2"/>
                </a:solidFill>
                <a:latin typeface="Verdana" panose="02020603050405020304" pitchFamily="2"/>
              </a:rPr>
              <a:t>Gali (2008) </a:t>
            </a:r>
            <a:r>
              <a:rPr lang="en-US" sz="1488" i="1" spc="0">
                <a:solidFill>
                  <a:srgbClr val="3333B2"/>
                </a:solidFill>
                <a:latin typeface="Verdana" panose="02020603050405020304" pitchFamily="2"/>
              </a:rPr>
              <a:t>Monetary Policy, Inflation and the Business Cycle </a:t>
            </a:r>
          </a:p>
        </p:txBody>
      </p:sp>
      <p:sp>
        <p:nvSpPr>
          <p:cNvPr id="3" name="Text Placeholder 2"/>
          <p:cNvSpPr>
            <a:spLocks noGrp="1"/>
          </p:cNvSpPr>
          <p:nvPr>
            <p:ph type="body" idx="10"/>
          </p:nvPr>
        </p:nvSpPr>
        <p:spPr>
          <a:xfrm>
            <a:off x="1105386" y="950102"/>
            <a:ext cx="10173578" cy="5690533"/>
          </a:xfrm>
          <a:prstGeom prst="rect">
            <a:avLst/>
          </a:prstGeom>
          <a:noFill/>
          <a:ln w="0" cmpd="sng">
            <a:noFill/>
            <a:prstDash val="solid"/>
          </a:ln>
        </p:spPr>
        <p:txBody>
          <a:bodyPr vert="horz" lIns="0" tIns="427990" rIns="0" bIns="0" anchor="t"/>
          <a:lstStyle/>
          <a:p>
            <a:pPr marL="0" marR="0" indent="0" algn="l">
              <a:lnSpc>
                <a:spcPts val="2381"/>
              </a:lnSpc>
              <a:spcAft>
                <a:spcPts val="0"/>
              </a:spcAft>
            </a:pPr>
            <a:r>
              <a:rPr lang="en-US" sz="1687" spc="40">
                <a:solidFill>
                  <a:srgbClr val="000000"/>
                </a:solidFill>
                <a:latin typeface="Verdana" panose="02020603050405020304" pitchFamily="2"/>
              </a:rPr>
              <a:t>A classical monetary model </a:t>
            </a:r>
          </a:p>
          <a:p>
            <a:pPr marL="272180" marR="0" indent="0" algn="l">
              <a:lnSpc>
                <a:spcPts val="2183"/>
              </a:lnSpc>
              <a:spcBef>
                <a:spcPts val="526"/>
              </a:spcBef>
              <a:spcAft>
                <a:spcPts val="0"/>
              </a:spcAft>
            </a:pPr>
            <a:r>
              <a:rPr lang="en-US" sz="992" spc="0">
                <a:solidFill>
                  <a:srgbClr val="3333B2"/>
                </a:solidFill>
                <a:latin typeface="Tahoma" panose="02020603050405020304" pitchFamily="2"/>
              </a:rPr>
              <a:t>I</a:t>
            </a:r>
            <a:r>
              <a:rPr lang="en-US" sz="1687" spc="0">
                <a:solidFill>
                  <a:srgbClr val="000000"/>
                </a:solidFill>
                <a:latin typeface="Verdana" panose="02020603050405020304" pitchFamily="2"/>
              </a:rPr>
              <a:t> In a market without frictions money is ‘supernuetral’ </a:t>
            </a:r>
          </a:p>
          <a:p>
            <a:pPr marL="272180" marR="0" indent="0" algn="l">
              <a:lnSpc>
                <a:spcPts val="2183"/>
              </a:lnSpc>
              <a:spcBef>
                <a:spcPts val="149"/>
              </a:spcBef>
              <a:spcAft>
                <a:spcPts val="0"/>
              </a:spcAft>
            </a:pPr>
            <a:r>
              <a:rPr lang="en-US" sz="992" spc="0">
                <a:solidFill>
                  <a:srgbClr val="3333B2"/>
                </a:solidFill>
                <a:latin typeface="Tahoma" panose="02020603050405020304" pitchFamily="2"/>
              </a:rPr>
              <a:t>I</a:t>
            </a:r>
            <a:r>
              <a:rPr lang="en-US" sz="1687" spc="0">
                <a:solidFill>
                  <a:srgbClr val="000000"/>
                </a:solidFill>
                <a:latin typeface="Verdana" panose="02020603050405020304" pitchFamily="2"/>
              </a:rPr>
              <a:t> Technology shocks are the source of aggregate fluctuations </a:t>
            </a:r>
          </a:p>
          <a:p>
            <a:pPr marL="0" marR="0" indent="0" algn="l">
              <a:lnSpc>
                <a:spcPts val="2381"/>
              </a:lnSpc>
              <a:spcBef>
                <a:spcPts val="3354"/>
              </a:spcBef>
              <a:spcAft>
                <a:spcPts val="0"/>
              </a:spcAft>
            </a:pPr>
            <a:r>
              <a:rPr lang="en-US" sz="1687" spc="60">
                <a:solidFill>
                  <a:srgbClr val="000000"/>
                </a:solidFill>
                <a:latin typeface="Verdana" panose="02020603050405020304" pitchFamily="2"/>
              </a:rPr>
              <a:t>The New Keynesian Response </a:t>
            </a:r>
          </a:p>
          <a:p>
            <a:pPr marL="272180" marR="0" indent="0" algn="l">
              <a:lnSpc>
                <a:spcPts val="2183"/>
              </a:lnSpc>
              <a:spcBef>
                <a:spcPts val="526"/>
              </a:spcBef>
              <a:spcAft>
                <a:spcPts val="0"/>
              </a:spcAft>
            </a:pPr>
            <a:r>
              <a:rPr lang="en-US" sz="992" spc="0">
                <a:solidFill>
                  <a:srgbClr val="3333B2"/>
                </a:solidFill>
                <a:latin typeface="Tahoma" panose="02020603050405020304" pitchFamily="2"/>
              </a:rPr>
              <a:t>I</a:t>
            </a:r>
            <a:r>
              <a:rPr lang="en-US" sz="1687" spc="0">
                <a:solidFill>
                  <a:srgbClr val="000000"/>
                </a:solidFill>
                <a:latin typeface="Verdana" panose="02020603050405020304" pitchFamily="2"/>
              </a:rPr>
              <a:t> What are the rigidities which amplify shocks? </a:t>
            </a:r>
          </a:p>
          <a:p>
            <a:pPr marL="272180" marR="0" indent="0" algn="l">
              <a:lnSpc>
                <a:spcPts val="2183"/>
              </a:lnSpc>
              <a:spcBef>
                <a:spcPts val="129"/>
              </a:spcBef>
              <a:spcAft>
                <a:spcPts val="0"/>
              </a:spcAft>
            </a:pPr>
            <a:r>
              <a:rPr lang="en-US" sz="992" spc="0">
                <a:solidFill>
                  <a:srgbClr val="3333B2"/>
                </a:solidFill>
                <a:latin typeface="Tahoma" panose="02020603050405020304" pitchFamily="2"/>
              </a:rPr>
              <a:t>I</a:t>
            </a:r>
            <a:r>
              <a:rPr lang="en-US" sz="1687" spc="0">
                <a:solidFill>
                  <a:srgbClr val="000000"/>
                </a:solidFill>
                <a:latin typeface="Verdana" panose="02020603050405020304" pitchFamily="2"/>
              </a:rPr>
              <a:t> Money is no longer nuetral </a:t>
            </a:r>
          </a:p>
          <a:p>
            <a:pPr marL="272180" marR="0" indent="0" algn="l">
              <a:lnSpc>
                <a:spcPts val="2183"/>
              </a:lnSpc>
              <a:spcBef>
                <a:spcPts val="139"/>
              </a:spcBef>
              <a:spcAft>
                <a:spcPts val="0"/>
              </a:spcAft>
            </a:pPr>
            <a:r>
              <a:rPr lang="en-US" sz="992" spc="0">
                <a:solidFill>
                  <a:srgbClr val="3333B2"/>
                </a:solidFill>
                <a:latin typeface="Tahoma" panose="02020603050405020304" pitchFamily="2"/>
              </a:rPr>
              <a:t>I</a:t>
            </a:r>
            <a:r>
              <a:rPr lang="en-US" sz="1687" spc="0">
                <a:solidFill>
                  <a:srgbClr val="000000"/>
                </a:solidFill>
                <a:latin typeface="Verdana" panose="02020603050405020304" pitchFamily="2"/>
              </a:rPr>
              <a:t> Understand the model in detail; modern central banking </a:t>
            </a:r>
          </a:p>
          <a:p>
            <a:pPr marL="272180" marR="0" indent="0" algn="l">
              <a:lnSpc>
                <a:spcPts val="2183"/>
              </a:lnSpc>
              <a:spcBef>
                <a:spcPts val="139"/>
              </a:spcBef>
              <a:spcAft>
                <a:spcPts val="0"/>
              </a:spcAft>
            </a:pPr>
            <a:r>
              <a:rPr lang="en-US" sz="992" spc="-10">
                <a:solidFill>
                  <a:srgbClr val="3333B2"/>
                </a:solidFill>
                <a:latin typeface="Tahoma" panose="02020603050405020304" pitchFamily="2"/>
              </a:rPr>
              <a:t>I</a:t>
            </a:r>
            <a:r>
              <a:rPr lang="en-US" sz="1687" spc="-10">
                <a:solidFill>
                  <a:srgbClr val="000000"/>
                </a:solidFill>
                <a:latin typeface="Verdana" panose="02020603050405020304" pitchFamily="2"/>
              </a:rPr>
              <a:t> Derivation and properties of these models; solving and simulating </a:t>
            </a:r>
          </a:p>
          <a:p>
            <a:pPr marL="544361" marR="0" indent="0" algn="l">
              <a:lnSpc>
                <a:spcPts val="2183"/>
              </a:lnSpc>
              <a:spcBef>
                <a:spcPts val="149"/>
              </a:spcBef>
              <a:spcAft>
                <a:spcPts val="0"/>
              </a:spcAft>
            </a:pPr>
            <a:r>
              <a:rPr lang="en-US" sz="1687" spc="-30">
                <a:solidFill>
                  <a:srgbClr val="000000"/>
                </a:solidFill>
                <a:latin typeface="Verdana" panose="02020603050405020304" pitchFamily="2"/>
              </a:rPr>
              <a:t>model; evaluation of model </a:t>
            </a:r>
          </a:p>
          <a:p>
            <a:pPr marL="272180" marR="0" indent="0" algn="l">
              <a:lnSpc>
                <a:spcPts val="2183"/>
              </a:lnSpc>
              <a:spcBef>
                <a:spcPts val="149"/>
              </a:spcBef>
              <a:spcAft>
                <a:spcPts val="10190"/>
              </a:spcAft>
            </a:pPr>
            <a:r>
              <a:rPr lang="en-US" sz="992" spc="0">
                <a:solidFill>
                  <a:srgbClr val="3333B2"/>
                </a:solidFill>
                <a:latin typeface="Tahoma" panose="02020603050405020304" pitchFamily="2"/>
              </a:rPr>
              <a:t>I</a:t>
            </a:r>
            <a:r>
              <a:rPr lang="en-US" sz="1687" spc="0">
                <a:solidFill>
                  <a:srgbClr val="000000"/>
                </a:solidFill>
                <a:latin typeface="Verdana" panose="02020603050405020304" pitchFamily="2"/>
              </a:rPr>
              <a:t> Analyse economic response to policy shocks </a:t>
            </a:r>
          </a:p>
        </p:txBody>
      </p:sp>
      <p:sp>
        <p:nvSpPr>
          <p:cNvPr id="8" name="Text Placeholder 7"/>
          <p:cNvSpPr>
            <a:spLocks noGrp="1"/>
          </p:cNvSpPr>
          <p:nvPr>
            <p:ph type="body" idx="10"/>
          </p:nvPr>
        </p:nvSpPr>
        <p:spPr>
          <a:xfrm>
            <a:off x="0" y="6640636"/>
            <a:ext cx="4055320" cy="217994"/>
          </a:xfrm>
          <a:prstGeom prst="rect">
            <a:avLst/>
          </a:prstGeom>
          <a:solidFill>
            <a:srgbClr val="4747BA"/>
          </a:solidFill>
          <a:ln w="0" cmpd="sng">
            <a:noFill/>
            <a:prstDash val="solid"/>
          </a:ln>
        </p:spPr>
        <p:txBody>
          <a:bodyPr vert="horz" lIns="0" tIns="6350" rIns="0" bIns="0" anchor="t"/>
          <a:lstStyle/>
          <a:p>
            <a:pPr marL="0" marR="0" indent="0" algn="ctr">
              <a:lnSpc>
                <a:spcPts val="1389"/>
              </a:lnSpc>
              <a:spcAft>
                <a:spcPts val="40"/>
              </a:spcAft>
            </a:pPr>
            <a:r>
              <a:rPr lang="en-US" sz="992" spc="139">
                <a:solidFill>
                  <a:srgbClr val="FFFFFF"/>
                </a:solidFill>
                <a:latin typeface="Tahoma" panose="02020603050405020304" pitchFamily="2"/>
              </a:rPr>
              <a:t>Vukotic &amp; Karalis (Warwick) </a:t>
            </a:r>
          </a:p>
        </p:txBody>
      </p:sp>
      <p:sp>
        <p:nvSpPr>
          <p:cNvPr id="9" name="Text Placeholder 8"/>
          <p:cNvSpPr>
            <a:spLocks noGrp="1"/>
          </p:cNvSpPr>
          <p:nvPr>
            <p:ph type="body" idx="10"/>
          </p:nvPr>
        </p:nvSpPr>
        <p:spPr>
          <a:xfrm>
            <a:off x="4055320" y="6640636"/>
            <a:ext cx="4065399" cy="217994"/>
          </a:xfrm>
          <a:prstGeom prst="rect">
            <a:avLst/>
          </a:prstGeom>
          <a:solidFill>
            <a:srgbClr val="8585D1"/>
          </a:solidFill>
          <a:ln w="0" cmpd="sng">
            <a:noFill/>
            <a:prstDash val="solid"/>
          </a:ln>
        </p:spPr>
        <p:txBody>
          <a:bodyPr vert="horz" lIns="0" tIns="6350" rIns="0" bIns="0" anchor="t"/>
          <a:lstStyle/>
          <a:p>
            <a:pPr marL="0" marR="0" indent="0" algn="ctr">
              <a:lnSpc>
                <a:spcPts val="1389"/>
              </a:lnSpc>
              <a:spcAft>
                <a:spcPts val="79"/>
              </a:spcAft>
            </a:pPr>
            <a:r>
              <a:rPr lang="en-US" sz="992" spc="298">
                <a:solidFill>
                  <a:srgbClr val="FFFFFF"/>
                </a:solidFill>
                <a:latin typeface="Tahoma" panose="02020603050405020304" pitchFamily="2"/>
              </a:rPr>
              <a:t>EC924 </a:t>
            </a:r>
          </a:p>
        </p:txBody>
      </p:sp>
      <p:sp>
        <p:nvSpPr>
          <p:cNvPr id="10" name="Text Placeholder 9"/>
          <p:cNvSpPr>
            <a:spLocks noGrp="1"/>
          </p:cNvSpPr>
          <p:nvPr>
            <p:ph type="body" idx="10"/>
          </p:nvPr>
        </p:nvSpPr>
        <p:spPr>
          <a:xfrm>
            <a:off x="8120720" y="6640636"/>
            <a:ext cx="4072119" cy="217994"/>
          </a:xfrm>
          <a:prstGeom prst="rect">
            <a:avLst/>
          </a:prstGeom>
          <a:solidFill>
            <a:srgbClr val="ADADE0"/>
          </a:solidFill>
          <a:ln w="0" cmpd="sng">
            <a:noFill/>
            <a:prstDash val="solid"/>
          </a:ln>
        </p:spPr>
        <p:txBody>
          <a:bodyPr vert="horz" lIns="0" tIns="6350" rIns="0" bIns="0" anchor="t"/>
          <a:lstStyle/>
          <a:p>
            <a:pPr marL="1542355" marR="0" indent="0" algn="l">
              <a:lnSpc>
                <a:spcPts val="1389"/>
              </a:lnSpc>
              <a:spcAft>
                <a:spcPts val="79"/>
              </a:spcAft>
              <a:tabLst>
                <a:tab pos="2993983" algn="r"/>
              </a:tabLst>
            </a:pPr>
            <a:r>
              <a:rPr lang="en-US" sz="992" spc="0">
                <a:solidFill>
                  <a:srgbClr val="000000"/>
                </a:solidFill>
                <a:latin typeface="Tahoma" panose="02020603050405020304" pitchFamily="2"/>
              </a:rPr>
              <a:t>Oct 2026 3 / 5 </a:t>
            </a:r>
          </a:p>
        </p:txBody>
      </p:sp>
    </p:spTree>
    <p:extLst>
      <p:ext uri="{BB962C8B-B14F-4D97-AF65-F5344CB8AC3E}">
        <p14:creationId xmlns:p14="http://schemas.microsoft.com/office/powerpoint/2010/main" val="13367027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layout 4">
    <p:bg>
      <p:bgPr>
        <a:solidFill>
          <a:schemeClr val="bg1">
            <a:alpha val="100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297347" y="201614"/>
            <a:ext cx="11273924" cy="409527"/>
          </a:xfrm>
          <a:prstGeom prst="rect">
            <a:avLst/>
          </a:prstGeom>
          <a:noFill/>
          <a:ln w="0" cmpd="sng">
            <a:noFill/>
            <a:prstDash val="solid"/>
          </a:ln>
        </p:spPr>
        <p:txBody>
          <a:bodyPr vert="horz" lIns="0" tIns="5715" rIns="0" bIns="0" anchor="t"/>
          <a:lstStyle/>
          <a:p>
            <a:pPr marL="0" marR="0" indent="0" algn="l">
              <a:lnSpc>
                <a:spcPts val="3175"/>
              </a:lnSpc>
              <a:spcAft>
                <a:spcPts val="0"/>
              </a:spcAft>
            </a:pPr>
            <a:r>
              <a:rPr lang="en-US" sz="2381" spc="0">
                <a:solidFill>
                  <a:srgbClr val="3333B2"/>
                </a:solidFill>
                <a:latin typeface="Tahoma" panose="02020603050405020304" pitchFamily="2"/>
              </a:rPr>
              <a:t>Core topics </a:t>
            </a:r>
          </a:p>
        </p:txBody>
      </p:sp>
      <p:sp>
        <p:nvSpPr>
          <p:cNvPr id="3" name="Text Placeholder 2"/>
          <p:cNvSpPr>
            <a:spLocks noGrp="1"/>
          </p:cNvSpPr>
          <p:nvPr>
            <p:ph type="body" idx="10"/>
          </p:nvPr>
        </p:nvSpPr>
        <p:spPr>
          <a:xfrm>
            <a:off x="1112105" y="611141"/>
            <a:ext cx="10459164" cy="5170118"/>
          </a:xfrm>
          <a:prstGeom prst="rect">
            <a:avLst/>
          </a:prstGeom>
          <a:noFill/>
          <a:ln w="0" cmpd="sng">
            <a:noFill/>
            <a:prstDash val="solid"/>
          </a:ln>
        </p:spPr>
        <p:txBody>
          <a:bodyPr vert="horz" lIns="0" tIns="252095" rIns="0" bIns="0" anchor="t"/>
          <a:lstStyle/>
          <a:p>
            <a:pPr marL="0" marR="0" indent="0" algn="l">
              <a:lnSpc>
                <a:spcPts val="2381"/>
              </a:lnSpc>
              <a:spcAft>
                <a:spcPts val="0"/>
              </a:spcAft>
            </a:pPr>
            <a:r>
              <a:rPr lang="en-US" sz="1885" spc="99">
                <a:solidFill>
                  <a:srgbClr val="000000"/>
                </a:solidFill>
                <a:latin typeface="Tahoma" panose="02020603050405020304" pitchFamily="2"/>
              </a:rPr>
              <a:t>Optimal Policy </a:t>
            </a:r>
          </a:p>
          <a:p>
            <a:pPr marL="272180" marR="0" indent="0" algn="l">
              <a:lnSpc>
                <a:spcPts val="2183"/>
              </a:lnSpc>
              <a:spcBef>
                <a:spcPts val="546"/>
              </a:spcBef>
              <a:spcAft>
                <a:spcPts val="0"/>
              </a:spcAft>
            </a:pPr>
            <a:r>
              <a:rPr lang="en-US" sz="992" spc="99">
                <a:solidFill>
                  <a:srgbClr val="3333B2"/>
                </a:solidFill>
                <a:latin typeface="Tahoma" panose="02020603050405020304" pitchFamily="2"/>
              </a:rPr>
              <a:t>I</a:t>
            </a:r>
            <a:r>
              <a:rPr lang="en-US" sz="1687" spc="99">
                <a:solidFill>
                  <a:srgbClr val="000000"/>
                </a:solidFill>
                <a:latin typeface="Tahoma" panose="02020603050405020304" pitchFamily="2"/>
              </a:rPr>
              <a:t> How should policy makers use this power? </a:t>
            </a:r>
          </a:p>
          <a:p>
            <a:pPr marL="272180" marR="0" indent="0" algn="l">
              <a:lnSpc>
                <a:spcPts val="2183"/>
              </a:lnSpc>
              <a:spcBef>
                <a:spcPts val="159"/>
              </a:spcBef>
              <a:spcAft>
                <a:spcPts val="0"/>
              </a:spcAft>
            </a:pPr>
            <a:r>
              <a:rPr lang="en-US" sz="992" spc="99">
                <a:solidFill>
                  <a:srgbClr val="3333B2"/>
                </a:solidFill>
                <a:latin typeface="Tahoma" panose="02020603050405020304" pitchFamily="2"/>
              </a:rPr>
              <a:t>I</a:t>
            </a:r>
            <a:r>
              <a:rPr lang="en-US" sz="1687" spc="99">
                <a:solidFill>
                  <a:srgbClr val="000000"/>
                </a:solidFill>
                <a:latin typeface="Tahoma" panose="02020603050405020304" pitchFamily="2"/>
              </a:rPr>
              <a:t> Observation, information and policy in baseline model </a:t>
            </a:r>
          </a:p>
          <a:p>
            <a:pPr marL="272180" marR="0" indent="0" algn="l">
              <a:lnSpc>
                <a:spcPts val="2183"/>
              </a:lnSpc>
              <a:spcBef>
                <a:spcPts val="0"/>
              </a:spcBef>
              <a:spcAft>
                <a:spcPts val="0"/>
              </a:spcAft>
            </a:pPr>
            <a:r>
              <a:rPr lang="en-US" sz="992" spc="109">
                <a:solidFill>
                  <a:srgbClr val="3333B2"/>
                </a:solidFill>
                <a:latin typeface="Tahoma" panose="02020603050405020304" pitchFamily="2"/>
              </a:rPr>
              <a:t>I</a:t>
            </a:r>
            <a:r>
              <a:rPr lang="en-US" sz="1687" spc="109">
                <a:solidFill>
                  <a:srgbClr val="000000"/>
                </a:solidFill>
                <a:latin typeface="Tahoma" panose="02020603050405020304" pitchFamily="2"/>
              </a:rPr>
              <a:t> Real imperfections and policy with a trade off </a:t>
            </a:r>
          </a:p>
          <a:p>
            <a:pPr marL="816541" marR="0" indent="0" algn="l">
              <a:lnSpc>
                <a:spcPts val="1984"/>
              </a:lnSpc>
              <a:spcBef>
                <a:spcPts val="536"/>
              </a:spcBef>
              <a:spcAft>
                <a:spcPts val="0"/>
              </a:spcAft>
            </a:pPr>
            <a:r>
              <a:rPr lang="en-US" sz="992" spc="139">
                <a:solidFill>
                  <a:srgbClr val="3333B2"/>
                </a:solidFill>
                <a:latin typeface="Tahoma" panose="02020603050405020304" pitchFamily="2"/>
              </a:rPr>
              <a:t>*</a:t>
            </a:r>
            <a:r>
              <a:rPr lang="en-US" sz="1488" spc="139">
                <a:solidFill>
                  <a:srgbClr val="000000"/>
                </a:solidFill>
                <a:latin typeface="Tahoma" panose="02020603050405020304" pitchFamily="2"/>
              </a:rPr>
              <a:t> Discretion versus committment </a:t>
            </a:r>
          </a:p>
          <a:p>
            <a:pPr marL="0" marR="0" indent="0" algn="l">
              <a:lnSpc>
                <a:spcPts val="4366"/>
              </a:lnSpc>
              <a:spcBef>
                <a:spcPts val="0"/>
              </a:spcBef>
              <a:spcAft>
                <a:spcPts val="0"/>
              </a:spcAft>
            </a:pPr>
            <a:r>
              <a:rPr lang="en-US" sz="992" spc="0">
                <a:solidFill>
                  <a:srgbClr val="3333B2"/>
                </a:solidFill>
                <a:latin typeface="Tahoma" panose="02020603050405020304" pitchFamily="2"/>
              </a:rPr>
              <a:t>I</a:t>
            </a:r>
            <a:r>
              <a:rPr lang="en-US" sz="1687" spc="0">
                <a:solidFill>
                  <a:srgbClr val="000000"/>
                </a:solidFill>
                <a:latin typeface="Tahoma" panose="02020603050405020304" pitchFamily="2"/>
              </a:rPr>
              <a:t> Expectations, indexation, lags and policy debate </a:t>
            </a:r>
            <a:br/>
            <a:r>
              <a:rPr lang="en-US" sz="1885" spc="0">
                <a:solidFill>
                  <a:srgbClr val="000000"/>
                </a:solidFill>
                <a:latin typeface="Tahoma" panose="02020603050405020304" pitchFamily="2"/>
              </a:rPr>
              <a:t>The data </a:t>
            </a:r>
          </a:p>
          <a:p>
            <a:pPr marL="272180" marR="0" indent="0" algn="l">
              <a:lnSpc>
                <a:spcPts val="2183"/>
              </a:lnSpc>
              <a:spcBef>
                <a:spcPts val="536"/>
              </a:spcBef>
              <a:spcAft>
                <a:spcPts val="0"/>
              </a:spcAft>
            </a:pPr>
            <a:r>
              <a:rPr lang="en-US" sz="992" spc="99">
                <a:solidFill>
                  <a:srgbClr val="3333B2"/>
                </a:solidFill>
                <a:latin typeface="Tahoma" panose="02020603050405020304" pitchFamily="2"/>
              </a:rPr>
              <a:t>I</a:t>
            </a:r>
            <a:r>
              <a:rPr lang="en-US" sz="1687" spc="99">
                <a:solidFill>
                  <a:srgbClr val="000000"/>
                </a:solidFill>
                <a:latin typeface="Tahoma" panose="02020603050405020304" pitchFamily="2"/>
              </a:rPr>
              <a:t> Discover and understand key ‘stylized facts’ </a:t>
            </a:r>
          </a:p>
          <a:p>
            <a:pPr marL="272180" marR="0" indent="0" algn="l">
              <a:lnSpc>
                <a:spcPts val="2183"/>
              </a:lnSpc>
              <a:spcBef>
                <a:spcPts val="149"/>
              </a:spcBef>
              <a:spcAft>
                <a:spcPts val="0"/>
              </a:spcAft>
            </a:pPr>
            <a:r>
              <a:rPr lang="en-US" sz="992" spc="109">
                <a:solidFill>
                  <a:srgbClr val="3333B2"/>
                </a:solidFill>
                <a:latin typeface="Tahoma" panose="02020603050405020304" pitchFamily="2"/>
              </a:rPr>
              <a:t>I</a:t>
            </a:r>
            <a:r>
              <a:rPr lang="en-US" sz="1687" spc="109">
                <a:solidFill>
                  <a:srgbClr val="000000"/>
                </a:solidFill>
                <a:latin typeface="Tahoma" panose="02020603050405020304" pitchFamily="2"/>
              </a:rPr>
              <a:t> Identify shocks and model economic dynamics: VARS </a:t>
            </a:r>
          </a:p>
          <a:p>
            <a:pPr marL="272180" marR="0" indent="0" algn="l">
              <a:lnSpc>
                <a:spcPts val="2183"/>
              </a:lnSpc>
              <a:spcBef>
                <a:spcPts val="149"/>
              </a:spcBef>
              <a:spcAft>
                <a:spcPts val="0"/>
              </a:spcAft>
            </a:pPr>
            <a:r>
              <a:rPr lang="en-US" sz="992" spc="109">
                <a:solidFill>
                  <a:srgbClr val="3333B2"/>
                </a:solidFill>
                <a:latin typeface="Tahoma" panose="02020603050405020304" pitchFamily="2"/>
              </a:rPr>
              <a:t>I</a:t>
            </a:r>
            <a:r>
              <a:rPr lang="en-US" sz="1687" spc="109">
                <a:solidFill>
                  <a:srgbClr val="000000"/>
                </a:solidFill>
                <a:latin typeface="Tahoma" panose="02020603050405020304" pitchFamily="2"/>
              </a:rPr>
              <a:t> Modern identification: SVARs, news shocks, financial data </a:t>
            </a:r>
          </a:p>
          <a:p>
            <a:pPr marL="272180" marR="0" indent="0" algn="l">
              <a:lnSpc>
                <a:spcPts val="2183"/>
              </a:lnSpc>
              <a:spcBef>
                <a:spcPts val="208"/>
              </a:spcBef>
              <a:spcAft>
                <a:spcPts val="0"/>
              </a:spcAft>
            </a:pPr>
            <a:r>
              <a:rPr lang="en-US" sz="992" spc="139">
                <a:solidFill>
                  <a:srgbClr val="3333B2"/>
                </a:solidFill>
                <a:latin typeface="Tahoma" panose="02020603050405020304" pitchFamily="2"/>
              </a:rPr>
              <a:t>I</a:t>
            </a:r>
            <a:r>
              <a:rPr lang="en-US" sz="1687" spc="139">
                <a:solidFill>
                  <a:srgbClr val="000000"/>
                </a:solidFill>
                <a:latin typeface="Tahoma" panose="02020603050405020304" pitchFamily="2"/>
              </a:rPr>
              <a:t> Estimating models </a:t>
            </a:r>
          </a:p>
          <a:p>
            <a:pPr marL="272180" marR="0" indent="0" algn="l">
              <a:lnSpc>
                <a:spcPts val="2183"/>
              </a:lnSpc>
              <a:spcBef>
                <a:spcPts val="109"/>
              </a:spcBef>
              <a:spcAft>
                <a:spcPts val="3711"/>
              </a:spcAft>
            </a:pPr>
            <a:r>
              <a:rPr lang="en-US" sz="992" spc="99">
                <a:solidFill>
                  <a:srgbClr val="3333B2"/>
                </a:solidFill>
                <a:latin typeface="Tahoma" panose="02020603050405020304" pitchFamily="2"/>
              </a:rPr>
              <a:t>I</a:t>
            </a:r>
            <a:r>
              <a:rPr lang="en-US" sz="1687" spc="99">
                <a:solidFill>
                  <a:srgbClr val="000000"/>
                </a:solidFill>
                <a:latin typeface="Tahoma" panose="02020603050405020304" pitchFamily="2"/>
              </a:rPr>
              <a:t> Evaluating models, evlauating policy and transmission mechanisms </a:t>
            </a:r>
          </a:p>
        </p:txBody>
      </p:sp>
      <p:sp>
        <p:nvSpPr>
          <p:cNvPr id="4" name="Text Placeholder 3"/>
          <p:cNvSpPr>
            <a:spLocks noGrp="1"/>
          </p:cNvSpPr>
          <p:nvPr>
            <p:ph type="body" idx="10"/>
          </p:nvPr>
        </p:nvSpPr>
        <p:spPr>
          <a:xfrm>
            <a:off x="297347" y="5781259"/>
            <a:ext cx="11273924" cy="859376"/>
          </a:xfrm>
          <a:prstGeom prst="rect">
            <a:avLst/>
          </a:prstGeom>
          <a:noFill/>
          <a:ln w="0" cmpd="sng">
            <a:noFill/>
            <a:prstDash val="solid"/>
          </a:ln>
        </p:spPr>
        <p:txBody>
          <a:bodyPr vert="horz" lIns="0" tIns="0" rIns="0" bIns="0" anchor="t"/>
          <a:lstStyle/>
          <a:p>
            <a:pPr marL="0" marR="0" indent="0" algn="r">
              <a:lnSpc>
                <a:spcPts val="2183"/>
              </a:lnSpc>
              <a:spcAft>
                <a:spcPts val="4475"/>
              </a:spcAft>
            </a:pPr>
            <a:r>
              <a:rPr lang="en-US" sz="1687" spc="60">
                <a:solidFill>
                  <a:srgbClr val="000000"/>
                </a:solidFill>
                <a:latin typeface="Tahoma" panose="02020603050405020304" pitchFamily="2"/>
              </a:rPr>
              <a:t>NB: These topics subject to staff and student interests, the speed of course etc. </a:t>
            </a:r>
          </a:p>
        </p:txBody>
      </p:sp>
      <p:sp>
        <p:nvSpPr>
          <p:cNvPr id="9" name="Text Placeholder 8"/>
          <p:cNvSpPr>
            <a:spLocks noGrp="1"/>
          </p:cNvSpPr>
          <p:nvPr>
            <p:ph type="body" idx="10"/>
          </p:nvPr>
        </p:nvSpPr>
        <p:spPr>
          <a:xfrm>
            <a:off x="0" y="6640636"/>
            <a:ext cx="4055320" cy="217994"/>
          </a:xfrm>
          <a:prstGeom prst="rect">
            <a:avLst/>
          </a:prstGeom>
          <a:solidFill>
            <a:srgbClr val="4747BA"/>
          </a:solidFill>
          <a:ln w="0" cmpd="sng">
            <a:noFill/>
            <a:prstDash val="solid"/>
          </a:ln>
        </p:spPr>
        <p:txBody>
          <a:bodyPr vert="horz" lIns="0" tIns="6350" rIns="0" bIns="0" anchor="t"/>
          <a:lstStyle/>
          <a:p>
            <a:pPr marL="0" marR="0" indent="0" algn="ctr">
              <a:lnSpc>
                <a:spcPts val="1389"/>
              </a:lnSpc>
              <a:spcAft>
                <a:spcPts val="40"/>
              </a:spcAft>
            </a:pPr>
            <a:r>
              <a:rPr lang="en-US" sz="992" spc="139">
                <a:solidFill>
                  <a:srgbClr val="FFFFFF"/>
                </a:solidFill>
                <a:latin typeface="Tahoma" panose="02020603050405020304" pitchFamily="2"/>
              </a:rPr>
              <a:t>Vukotic &amp; Karalis (Warwick) </a:t>
            </a:r>
          </a:p>
        </p:txBody>
      </p:sp>
      <p:sp>
        <p:nvSpPr>
          <p:cNvPr id="10" name="Text Placeholder 9"/>
          <p:cNvSpPr>
            <a:spLocks noGrp="1"/>
          </p:cNvSpPr>
          <p:nvPr>
            <p:ph type="body" idx="10"/>
          </p:nvPr>
        </p:nvSpPr>
        <p:spPr>
          <a:xfrm>
            <a:off x="4055320" y="6640636"/>
            <a:ext cx="4065399" cy="217994"/>
          </a:xfrm>
          <a:prstGeom prst="rect">
            <a:avLst/>
          </a:prstGeom>
          <a:solidFill>
            <a:srgbClr val="8585D1"/>
          </a:solidFill>
          <a:ln w="0" cmpd="sng">
            <a:noFill/>
            <a:prstDash val="solid"/>
          </a:ln>
        </p:spPr>
        <p:txBody>
          <a:bodyPr vert="horz" lIns="0" tIns="6350" rIns="0" bIns="0" anchor="t"/>
          <a:lstStyle/>
          <a:p>
            <a:pPr marL="0" marR="0" indent="0" algn="ctr">
              <a:lnSpc>
                <a:spcPts val="1389"/>
              </a:lnSpc>
              <a:spcAft>
                <a:spcPts val="79"/>
              </a:spcAft>
            </a:pPr>
            <a:r>
              <a:rPr lang="en-US" sz="992" spc="298">
                <a:solidFill>
                  <a:srgbClr val="FFFFFF"/>
                </a:solidFill>
                <a:latin typeface="Tahoma" panose="02020603050405020304" pitchFamily="2"/>
              </a:rPr>
              <a:t>EC924 </a:t>
            </a:r>
          </a:p>
        </p:txBody>
      </p:sp>
      <p:sp>
        <p:nvSpPr>
          <p:cNvPr id="11" name="Text Placeholder 10"/>
          <p:cNvSpPr>
            <a:spLocks noGrp="1"/>
          </p:cNvSpPr>
          <p:nvPr>
            <p:ph type="body" idx="10"/>
          </p:nvPr>
        </p:nvSpPr>
        <p:spPr>
          <a:xfrm>
            <a:off x="8120720" y="6640636"/>
            <a:ext cx="4072119" cy="217994"/>
          </a:xfrm>
          <a:prstGeom prst="rect">
            <a:avLst/>
          </a:prstGeom>
          <a:solidFill>
            <a:srgbClr val="ADADE0"/>
          </a:solidFill>
          <a:ln w="0" cmpd="sng">
            <a:noFill/>
            <a:prstDash val="solid"/>
          </a:ln>
        </p:spPr>
        <p:txBody>
          <a:bodyPr vert="horz" lIns="0" tIns="6350" rIns="0" bIns="0" anchor="t"/>
          <a:lstStyle/>
          <a:p>
            <a:pPr marL="1542355" marR="0" indent="0" algn="l">
              <a:lnSpc>
                <a:spcPts val="1389"/>
              </a:lnSpc>
              <a:spcAft>
                <a:spcPts val="79"/>
              </a:spcAft>
              <a:tabLst>
                <a:tab pos="2993983" algn="r"/>
              </a:tabLst>
            </a:pPr>
            <a:r>
              <a:rPr lang="en-US" sz="992" spc="0">
                <a:solidFill>
                  <a:srgbClr val="000000"/>
                </a:solidFill>
                <a:latin typeface="Tahoma" panose="02020603050405020304" pitchFamily="2"/>
              </a:rPr>
              <a:t>Oct 2026 4 / 5 </a:t>
            </a:r>
          </a:p>
        </p:txBody>
      </p:sp>
    </p:spTree>
    <p:extLst>
      <p:ext uri="{BB962C8B-B14F-4D97-AF65-F5344CB8AC3E}">
        <p14:creationId xmlns:p14="http://schemas.microsoft.com/office/powerpoint/2010/main" val="11315772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layout 5">
    <p:bg>
      <p:bgPr>
        <a:solidFill>
          <a:schemeClr val="bg1">
            <a:alpha val="100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322544" y="201614"/>
            <a:ext cx="4838161" cy="880798"/>
          </a:xfrm>
          <a:prstGeom prst="rect">
            <a:avLst/>
          </a:prstGeom>
          <a:noFill/>
          <a:ln w="0" cmpd="sng">
            <a:noFill/>
            <a:prstDash val="solid"/>
          </a:ln>
        </p:spPr>
        <p:txBody>
          <a:bodyPr vert="horz" lIns="0" tIns="6350" rIns="0" bIns="0" anchor="t"/>
          <a:lstStyle/>
          <a:p>
            <a:pPr marL="0" marR="0" indent="0" algn="l">
              <a:lnSpc>
                <a:spcPts val="3175"/>
              </a:lnSpc>
              <a:spcAft>
                <a:spcPts val="3661"/>
              </a:spcAft>
            </a:pPr>
            <a:r>
              <a:rPr lang="en-US" sz="2282" spc="-60">
                <a:solidFill>
                  <a:srgbClr val="3333B2"/>
                </a:solidFill>
                <a:latin typeface="Verdana" panose="02020603050405020304" pitchFamily="2"/>
              </a:rPr>
              <a:t>Delivery and Assessment </a:t>
            </a:r>
          </a:p>
        </p:txBody>
      </p:sp>
      <p:sp>
        <p:nvSpPr>
          <p:cNvPr id="5" name="Text Placeholder 4"/>
          <p:cNvSpPr>
            <a:spLocks noGrp="1"/>
          </p:cNvSpPr>
          <p:nvPr>
            <p:ph type="body" idx="10"/>
          </p:nvPr>
        </p:nvSpPr>
        <p:spPr>
          <a:xfrm>
            <a:off x="1105387" y="1082412"/>
            <a:ext cx="11011857" cy="4965985"/>
          </a:xfrm>
          <a:prstGeom prst="rect">
            <a:avLst/>
          </a:prstGeom>
          <a:noFill/>
          <a:ln w="0" cmpd="sng">
            <a:noFill/>
            <a:prstDash val="solid"/>
          </a:ln>
        </p:spPr>
        <p:txBody>
          <a:bodyPr vert="horz" lIns="0" tIns="0" rIns="0" bIns="0" anchor="t"/>
          <a:lstStyle/>
          <a:p>
            <a:pPr marL="0" marR="0" indent="0" algn="l">
              <a:lnSpc>
                <a:spcPts val="2381"/>
              </a:lnSpc>
              <a:spcAft>
                <a:spcPts val="0"/>
              </a:spcAft>
            </a:pPr>
            <a:r>
              <a:rPr lang="en-US" sz="1885" spc="79">
                <a:solidFill>
                  <a:srgbClr val="000000"/>
                </a:solidFill>
                <a:latin typeface="Tahoma" panose="02020603050405020304" pitchFamily="2"/>
              </a:rPr>
              <a:t>Lecturers: Marija Vukotic and Alex Karalis Isaac </a:t>
            </a:r>
          </a:p>
          <a:p>
            <a:pPr marL="0" marR="0" indent="0" algn="l">
              <a:lnSpc>
                <a:spcPts val="2381"/>
              </a:lnSpc>
              <a:spcBef>
                <a:spcPts val="1806"/>
              </a:spcBef>
              <a:spcAft>
                <a:spcPts val="0"/>
              </a:spcAft>
            </a:pPr>
            <a:r>
              <a:rPr lang="en-US" sz="1885" spc="0">
                <a:solidFill>
                  <a:srgbClr val="000000"/>
                </a:solidFill>
                <a:latin typeface="Tahoma" panose="02020603050405020304" pitchFamily="2"/>
              </a:rPr>
              <a:t>Ddelivery: </a:t>
            </a:r>
          </a:p>
          <a:p>
            <a:pPr marL="272180" marR="0" indent="0" algn="l">
              <a:lnSpc>
                <a:spcPts val="2183"/>
              </a:lnSpc>
              <a:spcBef>
                <a:spcPts val="536"/>
              </a:spcBef>
              <a:spcAft>
                <a:spcPts val="0"/>
              </a:spcAft>
            </a:pPr>
            <a:r>
              <a:rPr lang="en-US" sz="992" spc="89">
                <a:solidFill>
                  <a:srgbClr val="3333B2"/>
                </a:solidFill>
                <a:latin typeface="Tahoma" panose="02020603050405020304" pitchFamily="2"/>
              </a:rPr>
              <a:t>I</a:t>
            </a:r>
            <a:r>
              <a:rPr lang="en-US" sz="1687" spc="89">
                <a:solidFill>
                  <a:srgbClr val="000000"/>
                </a:solidFill>
                <a:latin typeface="Tahoma" panose="02020603050405020304" pitchFamily="2"/>
              </a:rPr>
              <a:t> Lecture mterial 2 hrs per week, weeks 16-24 </a:t>
            </a:r>
          </a:p>
          <a:p>
            <a:pPr marL="272180" marR="0" indent="0" algn="l">
              <a:lnSpc>
                <a:spcPts val="2183"/>
              </a:lnSpc>
              <a:spcBef>
                <a:spcPts val="208"/>
              </a:spcBef>
              <a:spcAft>
                <a:spcPts val="0"/>
              </a:spcAft>
            </a:pPr>
            <a:r>
              <a:rPr lang="en-US" sz="992" spc="89">
                <a:solidFill>
                  <a:srgbClr val="3333B2"/>
                </a:solidFill>
                <a:latin typeface="Tahoma" panose="02020603050405020304" pitchFamily="2"/>
              </a:rPr>
              <a:t>I</a:t>
            </a:r>
            <a:r>
              <a:rPr lang="en-US" sz="1687" spc="89">
                <a:solidFill>
                  <a:srgbClr val="000000"/>
                </a:solidFill>
                <a:latin typeface="Tahoma" panose="02020603050405020304" pitchFamily="2"/>
              </a:rPr>
              <a:t> Problem sets are provided; discussed in 4 x seminars </a:t>
            </a:r>
          </a:p>
          <a:p>
            <a:pPr marL="0" marR="0" indent="0" algn="l">
              <a:lnSpc>
                <a:spcPts val="2381"/>
              </a:lnSpc>
              <a:spcBef>
                <a:spcPts val="2183"/>
              </a:spcBef>
              <a:spcAft>
                <a:spcPts val="0"/>
              </a:spcAft>
            </a:pPr>
            <a:r>
              <a:rPr lang="en-US" sz="1885" spc="0">
                <a:solidFill>
                  <a:srgbClr val="000000"/>
                </a:solidFill>
                <a:latin typeface="Tahoma" panose="02020603050405020304" pitchFamily="2"/>
              </a:rPr>
              <a:t>Assessment: </a:t>
            </a:r>
          </a:p>
          <a:p>
            <a:pPr marL="272180" marR="0" indent="0" algn="l">
              <a:lnSpc>
                <a:spcPts val="2183"/>
              </a:lnSpc>
              <a:spcBef>
                <a:spcPts val="575"/>
              </a:spcBef>
              <a:spcAft>
                <a:spcPts val="0"/>
              </a:spcAft>
            </a:pPr>
            <a:r>
              <a:rPr lang="en-US" sz="992" spc="89">
                <a:solidFill>
                  <a:srgbClr val="3333B2"/>
                </a:solidFill>
                <a:latin typeface="Tahoma" panose="02020603050405020304" pitchFamily="2"/>
              </a:rPr>
              <a:t>I</a:t>
            </a:r>
            <a:r>
              <a:rPr lang="en-US" sz="1687" spc="89">
                <a:solidFill>
                  <a:srgbClr val="000000"/>
                </a:solidFill>
                <a:latin typeface="Tahoma" panose="02020603050405020304" pitchFamily="2"/>
              </a:rPr>
              <a:t> 2x 15% term-time assessed problem sets </a:t>
            </a:r>
          </a:p>
          <a:p>
            <a:pPr marL="272180" marR="0" indent="0" algn="l">
              <a:lnSpc>
                <a:spcPts val="2183"/>
              </a:lnSpc>
              <a:spcBef>
                <a:spcPts val="179"/>
              </a:spcBef>
              <a:spcAft>
                <a:spcPts val="0"/>
              </a:spcAft>
            </a:pPr>
            <a:r>
              <a:rPr lang="en-US" sz="992" spc="119">
                <a:solidFill>
                  <a:srgbClr val="3333B2"/>
                </a:solidFill>
                <a:latin typeface="Tahoma" panose="02020603050405020304" pitchFamily="2"/>
              </a:rPr>
              <a:t>I</a:t>
            </a:r>
            <a:r>
              <a:rPr lang="en-US" sz="1687" spc="119">
                <a:solidFill>
                  <a:srgbClr val="000000"/>
                </a:solidFill>
                <a:latin typeface="Tahoma" panose="02020603050405020304" pitchFamily="2"/>
              </a:rPr>
              <a:t> 70% final exam </a:t>
            </a:r>
          </a:p>
          <a:p>
            <a:pPr marL="0" marR="453634" indent="0" algn="l">
              <a:lnSpc>
                <a:spcPts val="2778"/>
              </a:lnSpc>
              <a:spcBef>
                <a:spcPts val="2272"/>
              </a:spcBef>
              <a:spcAft>
                <a:spcPts val="0"/>
              </a:spcAft>
            </a:pPr>
            <a:r>
              <a:rPr lang="en-US" sz="1885" spc="0">
                <a:solidFill>
                  <a:srgbClr val="000000"/>
                </a:solidFill>
                <a:latin typeface="Tahoma" panose="02020603050405020304" pitchFamily="2"/>
              </a:rPr>
              <a:t>Pre-requisite: UG: intermediate macro and econometrics. PG: Econ Analysis: Macro B is preferred; Econometrics - B preferred. </a:t>
            </a:r>
          </a:p>
          <a:p>
            <a:pPr marL="0" marR="181454" indent="0" algn="l">
              <a:lnSpc>
                <a:spcPts val="2778"/>
              </a:lnSpc>
              <a:spcBef>
                <a:spcPts val="1746"/>
              </a:spcBef>
              <a:spcAft>
                <a:spcPts val="327"/>
              </a:spcAft>
            </a:pPr>
            <a:r>
              <a:rPr lang="en-US" sz="1885" spc="0">
                <a:solidFill>
                  <a:srgbClr val="000000"/>
                </a:solidFill>
                <a:latin typeface="Tahoma" panose="02020603050405020304" pitchFamily="2"/>
              </a:rPr>
              <a:t>Lecture notes provided; useful text books inc. Walsh, C.E. </a:t>
            </a:r>
            <a:r>
              <a:rPr lang="en-US" sz="1885" i="1" spc="0">
                <a:solidFill>
                  <a:srgbClr val="000000"/>
                </a:solidFill>
                <a:latin typeface="Verdana" panose="02020603050405020304" pitchFamily="2"/>
              </a:rPr>
              <a:t>Monetary Economics</a:t>
            </a:r>
            <a:r>
              <a:rPr lang="en-US" sz="1885" spc="0">
                <a:solidFill>
                  <a:srgbClr val="000000"/>
                </a:solidFill>
                <a:latin typeface="Tahoma" panose="02020603050405020304" pitchFamily="2"/>
              </a:rPr>
              <a:t>, Gali, J. </a:t>
            </a:r>
            <a:r>
              <a:rPr lang="en-US" sz="1885" i="1" spc="0">
                <a:solidFill>
                  <a:srgbClr val="000000"/>
                </a:solidFill>
                <a:latin typeface="Verdana" panose="02020603050405020304" pitchFamily="2"/>
              </a:rPr>
              <a:t>Monetary Policy </a:t>
            </a:r>
            <a:r>
              <a:rPr lang="en-US" sz="1885" spc="0">
                <a:solidFill>
                  <a:srgbClr val="000000"/>
                </a:solidFill>
                <a:latin typeface="Tahoma" panose="02020603050405020304" pitchFamily="2"/>
              </a:rPr>
              <a:t>and Wickens, M. </a:t>
            </a:r>
            <a:r>
              <a:rPr lang="en-US" sz="1885" i="1" spc="0">
                <a:solidFill>
                  <a:srgbClr val="000000"/>
                </a:solidFill>
                <a:latin typeface="Verdana" panose="02020603050405020304" pitchFamily="2"/>
              </a:rPr>
              <a:t>Macroeconomic Theory</a:t>
            </a:r>
            <a:r>
              <a:rPr lang="en-US" sz="1885" spc="0">
                <a:solidFill>
                  <a:srgbClr val="000000"/>
                </a:solidFill>
                <a:latin typeface="Tahoma" panose="02020603050405020304" pitchFamily="2"/>
              </a:rPr>
              <a:t>; Killian and Lutkepohl </a:t>
            </a:r>
            <a:r>
              <a:rPr lang="en-US" sz="1885" i="1" spc="0">
                <a:solidFill>
                  <a:srgbClr val="000000"/>
                </a:solidFill>
                <a:latin typeface="Verdana" panose="02020603050405020304" pitchFamily="2"/>
              </a:rPr>
              <a:t>Structural VARs </a:t>
            </a:r>
          </a:p>
        </p:txBody>
      </p:sp>
      <p:sp>
        <p:nvSpPr>
          <p:cNvPr id="10" name="Text Placeholder 9"/>
          <p:cNvSpPr>
            <a:spLocks noGrp="1"/>
          </p:cNvSpPr>
          <p:nvPr>
            <p:ph type="body" idx="10"/>
          </p:nvPr>
        </p:nvSpPr>
        <p:spPr>
          <a:xfrm>
            <a:off x="0" y="6640636"/>
            <a:ext cx="4055320" cy="217994"/>
          </a:xfrm>
          <a:prstGeom prst="rect">
            <a:avLst/>
          </a:prstGeom>
          <a:solidFill>
            <a:srgbClr val="4747BA"/>
          </a:solidFill>
          <a:ln w="0" cmpd="sng">
            <a:noFill/>
            <a:prstDash val="solid"/>
          </a:ln>
        </p:spPr>
        <p:txBody>
          <a:bodyPr vert="horz" lIns="0" tIns="6350" rIns="0" bIns="0" anchor="t"/>
          <a:lstStyle/>
          <a:p>
            <a:pPr marL="0" marR="0" indent="0" algn="ctr">
              <a:lnSpc>
                <a:spcPts val="1389"/>
              </a:lnSpc>
              <a:spcAft>
                <a:spcPts val="40"/>
              </a:spcAft>
            </a:pPr>
            <a:r>
              <a:rPr lang="en-US" sz="992" spc="139">
                <a:solidFill>
                  <a:srgbClr val="FFFFFF"/>
                </a:solidFill>
                <a:latin typeface="Tahoma" panose="02020603050405020304" pitchFamily="2"/>
              </a:rPr>
              <a:t>Vukotic &amp; Karalis (Warwick) </a:t>
            </a:r>
          </a:p>
        </p:txBody>
      </p:sp>
      <p:sp>
        <p:nvSpPr>
          <p:cNvPr id="11" name="Text Placeholder 10"/>
          <p:cNvSpPr>
            <a:spLocks noGrp="1"/>
          </p:cNvSpPr>
          <p:nvPr>
            <p:ph type="body" idx="10"/>
          </p:nvPr>
        </p:nvSpPr>
        <p:spPr>
          <a:xfrm>
            <a:off x="4055320" y="6640636"/>
            <a:ext cx="4065399" cy="217994"/>
          </a:xfrm>
          <a:prstGeom prst="rect">
            <a:avLst/>
          </a:prstGeom>
          <a:solidFill>
            <a:srgbClr val="8585D1"/>
          </a:solidFill>
          <a:ln w="0" cmpd="sng">
            <a:noFill/>
            <a:prstDash val="solid"/>
          </a:ln>
        </p:spPr>
        <p:txBody>
          <a:bodyPr vert="horz" lIns="0" tIns="6350" rIns="0" bIns="0" anchor="t"/>
          <a:lstStyle/>
          <a:p>
            <a:pPr marL="0" marR="0" indent="0" algn="ctr">
              <a:lnSpc>
                <a:spcPts val="1389"/>
              </a:lnSpc>
              <a:spcAft>
                <a:spcPts val="79"/>
              </a:spcAft>
            </a:pPr>
            <a:r>
              <a:rPr lang="en-US" sz="992" spc="298">
                <a:solidFill>
                  <a:srgbClr val="FFFFFF"/>
                </a:solidFill>
                <a:latin typeface="Tahoma" panose="02020603050405020304" pitchFamily="2"/>
              </a:rPr>
              <a:t>EC924 </a:t>
            </a:r>
          </a:p>
        </p:txBody>
      </p:sp>
      <p:sp>
        <p:nvSpPr>
          <p:cNvPr id="12" name="Text Placeholder 11"/>
          <p:cNvSpPr>
            <a:spLocks noGrp="1"/>
          </p:cNvSpPr>
          <p:nvPr>
            <p:ph type="body" idx="10"/>
          </p:nvPr>
        </p:nvSpPr>
        <p:spPr>
          <a:xfrm>
            <a:off x="8120720" y="6640636"/>
            <a:ext cx="4072119" cy="217994"/>
          </a:xfrm>
          <a:prstGeom prst="rect">
            <a:avLst/>
          </a:prstGeom>
          <a:solidFill>
            <a:srgbClr val="ACACE0"/>
          </a:solidFill>
          <a:ln w="0" cmpd="sng">
            <a:noFill/>
            <a:prstDash val="solid"/>
          </a:ln>
        </p:spPr>
        <p:txBody>
          <a:bodyPr vert="horz" lIns="0" tIns="6350" rIns="0" bIns="0" anchor="t"/>
          <a:lstStyle/>
          <a:p>
            <a:pPr marL="1542355" marR="0" indent="0" algn="l">
              <a:lnSpc>
                <a:spcPts val="1389"/>
              </a:lnSpc>
              <a:spcAft>
                <a:spcPts val="79"/>
              </a:spcAft>
              <a:tabLst>
                <a:tab pos="2993983" algn="r"/>
              </a:tabLst>
            </a:pPr>
            <a:r>
              <a:rPr lang="en-US" sz="992" spc="0">
                <a:solidFill>
                  <a:srgbClr val="000000"/>
                </a:solidFill>
                <a:latin typeface="Tahoma" panose="02020603050405020304" pitchFamily="2"/>
              </a:rPr>
              <a:t>Oct 2026 5 / 5 </a:t>
            </a:r>
          </a:p>
        </p:txBody>
      </p:sp>
    </p:spTree>
    <p:extLst>
      <p:ext uri="{BB962C8B-B14F-4D97-AF65-F5344CB8AC3E}">
        <p14:creationId xmlns:p14="http://schemas.microsoft.com/office/powerpoint/2010/main" val="20153320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48D9EEB7-B7AB-1C64-A605-EF36D3FFBBF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4" name="Graphic 3">
            <a:extLst>
              <a:ext uri="{FF2B5EF4-FFF2-40B4-BE49-F238E27FC236}">
                <a16:creationId xmlns:a16="http://schemas.microsoft.com/office/drawing/2014/main" id="{98ACCD27-71CC-F356-2FBD-08588D559CB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42868658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2" name="Footer Placeholder 4">
            <a:extLst>
              <a:ext uri="{FF2B5EF4-FFF2-40B4-BE49-F238E27FC236}">
                <a16:creationId xmlns:a16="http://schemas.microsoft.com/office/drawing/2014/main" id="{917D1B03-4E4C-6186-9FF9-B3CE964321A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3" name="Slide Number Placeholder 5">
            <a:extLst>
              <a:ext uri="{FF2B5EF4-FFF2-40B4-BE49-F238E27FC236}">
                <a16:creationId xmlns:a16="http://schemas.microsoft.com/office/drawing/2014/main" id="{4E928B4F-3265-2263-5059-1418E9ED8E45}"/>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5383088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effectLst/>
              </a:defRPr>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effectLst/>
                <a:latin typeface="Aptos" panose="020B0004020202020204" pitchFamily="34" charset="0"/>
              </a:defRPr>
            </a:lvl1pPr>
          </a:lstStyle>
          <a:p>
            <a:r>
              <a:rPr lang="en-GB"/>
              <a:t>Click here </a:t>
            </a:r>
            <a:br>
              <a:rPr lang="en-GB"/>
            </a:br>
            <a:r>
              <a:rPr lang="en-GB"/>
              <a:t>to insert title</a:t>
            </a:r>
          </a:p>
        </p:txBody>
      </p:sp>
      <p:pic>
        <p:nvPicPr>
          <p:cNvPr id="90" name="Graphic 89">
            <a:extLst>
              <a:ext uri="{FF2B5EF4-FFF2-40B4-BE49-F238E27FC236}">
                <a16:creationId xmlns:a16="http://schemas.microsoft.com/office/drawing/2014/main" id="{DEABD41F-F2D1-68DD-A891-4162D21E5E5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065" y="5418450"/>
            <a:ext cx="651959" cy="936000"/>
          </a:xfrm>
          <a:prstGeom prst="rect">
            <a:avLst/>
          </a:prstGeom>
        </p:spPr>
      </p:pic>
      <p:pic>
        <p:nvPicPr>
          <p:cNvPr id="3" name="Graphic 2">
            <a:extLst>
              <a:ext uri="{FF2B5EF4-FFF2-40B4-BE49-F238E27FC236}">
                <a16:creationId xmlns:a16="http://schemas.microsoft.com/office/drawing/2014/main" id="{B91F82F2-0A6F-6A9F-373C-171253D5E9AC}"/>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15227234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57C52-1CB5-33E3-B149-EAB127291756}"/>
              </a:ext>
            </a:extLst>
          </p:cNvPr>
          <p:cNvSpPr>
            <a:spLocks noGrp="1"/>
          </p:cNvSpPr>
          <p:nvPr>
            <p:ph type="title" hasCustomPrompt="1"/>
          </p:nvPr>
        </p:nvSpPr>
        <p:spPr/>
        <p:txBody>
          <a:bodyPr/>
          <a:lstStyle/>
          <a:p>
            <a:r>
              <a:rPr lang="en-GB"/>
              <a:t>Click here to insert title</a:t>
            </a:r>
          </a:p>
        </p:txBody>
      </p:sp>
      <p:sp>
        <p:nvSpPr>
          <p:cNvPr id="3" name="Slide Number Placeholder 2">
            <a:extLst>
              <a:ext uri="{FF2B5EF4-FFF2-40B4-BE49-F238E27FC236}">
                <a16:creationId xmlns:a16="http://schemas.microsoft.com/office/drawing/2014/main" id="{9784F17C-6E19-B547-2E5A-436DE8D943B1}"/>
              </a:ext>
            </a:extLst>
          </p:cNvPr>
          <p:cNvSpPr>
            <a:spLocks noGrp="1"/>
          </p:cNvSpPr>
          <p:nvPr>
            <p:ph type="sldNum" sz="quarter" idx="10"/>
          </p:nvPr>
        </p:nvSpPr>
        <p:spPr>
          <a:xfrm>
            <a:off x="499733" y="5994450"/>
            <a:ext cx="360000" cy="360000"/>
          </a:xfrm>
          <a:prstGeom prst="rect">
            <a:avLst/>
          </a:prstGeom>
        </p:spPr>
        <p:txBody>
          <a:bodyPr/>
          <a:lstStyle/>
          <a:p>
            <a:fld id="{E8F1A65C-595C-4736-BF40-F7D31E789466}" type="slidenum">
              <a:rPr lang="en-GB" smtClean="0"/>
              <a:pPr/>
              <a:t>‹#›</a:t>
            </a:fld>
            <a:endParaRPr lang="en-GB"/>
          </a:p>
        </p:txBody>
      </p:sp>
      <p:sp>
        <p:nvSpPr>
          <p:cNvPr id="4" name="Footer Placeholder 3">
            <a:extLst>
              <a:ext uri="{FF2B5EF4-FFF2-40B4-BE49-F238E27FC236}">
                <a16:creationId xmlns:a16="http://schemas.microsoft.com/office/drawing/2014/main" id="{7DEB4A28-AC6D-EC48-BC79-45434858BABC}"/>
              </a:ext>
            </a:extLst>
          </p:cNvPr>
          <p:cNvSpPr>
            <a:spLocks noGrp="1"/>
          </p:cNvSpPr>
          <p:nvPr>
            <p:ph type="ftr" sz="quarter" idx="11"/>
          </p:nvPr>
        </p:nvSpPr>
        <p:spPr>
          <a:xfrm>
            <a:off x="1039733" y="5994450"/>
            <a:ext cx="10652534" cy="360000"/>
          </a:xfrm>
          <a:prstGeom prst="rect">
            <a:avLst/>
          </a:prstGeom>
        </p:spPr>
        <p:txBody>
          <a:bodyPr/>
          <a:lstStyle/>
          <a:p>
            <a:endParaRPr lang="en-GB"/>
          </a:p>
        </p:txBody>
      </p:sp>
    </p:spTree>
    <p:extLst>
      <p:ext uri="{BB962C8B-B14F-4D97-AF65-F5344CB8AC3E}">
        <p14:creationId xmlns:p14="http://schemas.microsoft.com/office/powerpoint/2010/main" val="6890086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a:p>
        </p:txBody>
      </p:sp>
      <p:sp>
        <p:nvSpPr>
          <p:cNvPr id="5" name="Footer Placeholder 4">
            <a:extLst>
              <a:ext uri="{FF2B5EF4-FFF2-40B4-BE49-F238E27FC236}">
                <a16:creationId xmlns:a16="http://schemas.microsoft.com/office/drawing/2014/main" id="{4AFD773E-2150-96AA-393D-A238DD62DBD9}"/>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9DB4E834-52E2-2CB9-48D2-3F87AFD2BE39}"/>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389593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lumn slide">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5" name="Footer Placeholder 4">
            <a:extLst>
              <a:ext uri="{FF2B5EF4-FFF2-40B4-BE49-F238E27FC236}">
                <a16:creationId xmlns:a16="http://schemas.microsoft.com/office/drawing/2014/main" id="{DF77387A-CEA4-C08B-EBCD-990ADDEEAEE7}"/>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F00FB76A-7C7D-A6E7-84B4-B4D0176FE5F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7233761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and chart slide">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01FE00DE-C468-A7DC-57DA-3D7B609B9F27}"/>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9E836C09-33F0-7683-FC8A-7E3AA4F10945}"/>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3526596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and graph slid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068BB6DF-82DA-20B1-861B-A213B26A056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4D5341A7-FDFF-1392-D929-D43A7017E55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675672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and table slide">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67CA6640-69D1-E70A-2655-F0B4DAED05F7}"/>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3EF20949-F19A-616C-68AF-17C31119633E}"/>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7087990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ull page image or video">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9F8F3E0F-50EB-D7D9-1094-CBFCDE3AA38F}"/>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27049031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and text v1">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46FD188F-21FA-C8C6-3224-86E0C1A0984E}"/>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CC7FA05C-26C0-ABC7-F829-9277AFCB4F5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8" name="Graphic 7">
            <a:extLst>
              <a:ext uri="{FF2B5EF4-FFF2-40B4-BE49-F238E27FC236}">
                <a16:creationId xmlns:a16="http://schemas.microsoft.com/office/drawing/2014/main" id="{D9449682-B281-CE89-4793-ABF5A537F33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1" name="Title Placeholder 1">
            <a:extLst>
              <a:ext uri="{FF2B5EF4-FFF2-40B4-BE49-F238E27FC236}">
                <a16:creationId xmlns:a16="http://schemas.microsoft.com/office/drawing/2014/main" id="{B16841A6-ADBE-FF46-5903-3F2515996B6A}"/>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2" name="Content Placeholder 15">
            <a:extLst>
              <a:ext uri="{FF2B5EF4-FFF2-40B4-BE49-F238E27FC236}">
                <a16:creationId xmlns:a16="http://schemas.microsoft.com/office/drawing/2014/main" id="{500C2E1B-96D9-6987-FD2D-4DD6C85E6B78}"/>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13" name="Text Placeholder 13">
            <a:extLst>
              <a:ext uri="{FF2B5EF4-FFF2-40B4-BE49-F238E27FC236}">
                <a16:creationId xmlns:a16="http://schemas.microsoft.com/office/drawing/2014/main" id="{1FE950B5-7673-85AA-4B5D-328A2464DAFE}"/>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4" name="Footer Placeholder 4">
            <a:extLst>
              <a:ext uri="{FF2B5EF4-FFF2-40B4-BE49-F238E27FC236}">
                <a16:creationId xmlns:a16="http://schemas.microsoft.com/office/drawing/2014/main" id="{9ABC8A8A-E3E4-EAE3-E338-CA0EC14D710F}"/>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C74A7B0C-79A2-5881-24CD-81CB8D23A529}"/>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9145146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and text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2A2BBA4F-C36D-F323-4D63-166E891C6958}"/>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Text Placeholder 12">
            <a:extLst>
              <a:ext uri="{FF2B5EF4-FFF2-40B4-BE49-F238E27FC236}">
                <a16:creationId xmlns:a16="http://schemas.microsoft.com/office/drawing/2014/main" id="{3EF9C6BA-D1C2-C4AA-F310-A6CF2F03783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2" name="Content Placeholder 15">
            <a:extLst>
              <a:ext uri="{FF2B5EF4-FFF2-40B4-BE49-F238E27FC236}">
                <a16:creationId xmlns:a16="http://schemas.microsoft.com/office/drawing/2014/main" id="{F4A69417-9EB9-4AB5-1760-4866F51D6699}"/>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sp>
        <p:nvSpPr>
          <p:cNvPr id="13" name="Picture Placeholder 11">
            <a:extLst>
              <a:ext uri="{FF2B5EF4-FFF2-40B4-BE49-F238E27FC236}">
                <a16:creationId xmlns:a16="http://schemas.microsoft.com/office/drawing/2014/main" id="{349A9E11-872C-1A48-5919-42AD1003B991}"/>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14" name="Graphic 13">
            <a:extLst>
              <a:ext uri="{FF2B5EF4-FFF2-40B4-BE49-F238E27FC236}">
                <a16:creationId xmlns:a16="http://schemas.microsoft.com/office/drawing/2014/main" id="{88527B8A-DFCB-809E-5EF8-489A4F74AF6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15" name="Graphic 14">
            <a:extLst>
              <a:ext uri="{FF2B5EF4-FFF2-40B4-BE49-F238E27FC236}">
                <a16:creationId xmlns:a16="http://schemas.microsoft.com/office/drawing/2014/main" id="{6578ED61-F222-E36E-4434-172A03EA82D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6" name="Footer Placeholder 4">
            <a:extLst>
              <a:ext uri="{FF2B5EF4-FFF2-40B4-BE49-F238E27FC236}">
                <a16:creationId xmlns:a16="http://schemas.microsoft.com/office/drawing/2014/main" id="{2E7AE6D1-96FE-506D-672C-C342A426D8DB}"/>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30AF7C1B-AF7C-0268-014E-B3408A958024}"/>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7449140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ree image and text slide v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Picture Placeholder 11">
            <a:extLst>
              <a:ext uri="{FF2B5EF4-FFF2-40B4-BE49-F238E27FC236}">
                <a16:creationId xmlns:a16="http://schemas.microsoft.com/office/drawing/2014/main" id="{234864E0-2D0C-04DE-49AD-1E08E6C28070}"/>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Footer Placeholder 4">
            <a:extLst>
              <a:ext uri="{FF2B5EF4-FFF2-40B4-BE49-F238E27FC236}">
                <a16:creationId xmlns:a16="http://schemas.microsoft.com/office/drawing/2014/main" id="{86C77142-FD44-791C-459E-0233791EEC06}"/>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1" name="Slide Number Placeholder 5">
            <a:extLst>
              <a:ext uri="{FF2B5EF4-FFF2-40B4-BE49-F238E27FC236}">
                <a16:creationId xmlns:a16="http://schemas.microsoft.com/office/drawing/2014/main" id="{BA412CDE-5708-F6B5-F4F8-FE0BC50FCA3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2343832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ree image and text slide v2">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endParaRPr lang="en-GB"/>
          </a:p>
        </p:txBody>
      </p:sp>
      <p:sp>
        <p:nvSpPr>
          <p:cNvPr id="2" name="Picture Placeholder 11">
            <a:extLst>
              <a:ext uri="{FF2B5EF4-FFF2-40B4-BE49-F238E27FC236}">
                <a16:creationId xmlns:a16="http://schemas.microsoft.com/office/drawing/2014/main" id="{2AFA8F0D-AE72-0FE4-8BB8-4E4CE972E7E1}"/>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CABF7C28-6C88-F213-D23A-E4C9BF929CB3}"/>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63F81DB3-B63A-FF1F-74C0-2D30FDEDAAE5}"/>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8446716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tatement or quot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97275"/>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6" name="Graphic 5">
            <a:extLst>
              <a:ext uri="{FF2B5EF4-FFF2-40B4-BE49-F238E27FC236}">
                <a16:creationId xmlns:a16="http://schemas.microsoft.com/office/drawing/2014/main" id="{F15CC809-C0C6-1AEE-518D-145A35C3DF6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194AA410-AD0C-3427-D1EA-96A87F50BBB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685867"/>
            <a:ext cx="2047718" cy="540991"/>
          </a:xfrm>
          <a:prstGeom prst="rect">
            <a:avLst/>
          </a:prstGeom>
        </p:spPr>
      </p:pic>
      <p:sp>
        <p:nvSpPr>
          <p:cNvPr id="5" name="Footer Placeholder 4">
            <a:extLst>
              <a:ext uri="{FF2B5EF4-FFF2-40B4-BE49-F238E27FC236}">
                <a16:creationId xmlns:a16="http://schemas.microsoft.com/office/drawing/2014/main" id="{37502F48-F88D-F6C0-5AB1-ADAC63DAAB94}"/>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0BDB20B8-FE68-934B-C748-AC5CD51698E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7488183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artner Logo v1">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F5D07C09-A3CF-199A-4C35-C21D40729DC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2B023360-2D40-9E30-AF64-F725792B25FD}"/>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42A38A2A-5040-F852-AAFD-179D3B4A07A9}"/>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6" name="Straight Connector 5">
            <a:extLst>
              <a:ext uri="{FF2B5EF4-FFF2-40B4-BE49-F238E27FC236}">
                <a16:creationId xmlns:a16="http://schemas.microsoft.com/office/drawing/2014/main" id="{1B567259-CC7A-9907-9C5C-ED340D7F1A12}"/>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Picture Placeholder 11">
            <a:extLst>
              <a:ext uri="{FF2B5EF4-FFF2-40B4-BE49-F238E27FC236}">
                <a16:creationId xmlns:a16="http://schemas.microsoft.com/office/drawing/2014/main" id="{1846CAEF-979B-73A3-E5AC-BA314E4CDD7D}"/>
              </a:ext>
            </a:extLst>
          </p:cNvPr>
          <p:cNvSpPr>
            <a:spLocks noGrp="1"/>
          </p:cNvSpPr>
          <p:nvPr>
            <p:ph type="pic" sz="quarter" idx="13" hasCustomPrompt="1"/>
          </p:nvPr>
        </p:nvSpPr>
        <p:spPr>
          <a:xfrm>
            <a:off x="4678830" y="5813493"/>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spTree>
    <p:extLst>
      <p:ext uri="{BB962C8B-B14F-4D97-AF65-F5344CB8AC3E}">
        <p14:creationId xmlns:p14="http://schemas.microsoft.com/office/powerpoint/2010/main" val="10207343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artner Logo v2">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25B82023-1872-0B29-989D-7CBF191A9A6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68DFA1E0-4D75-34F7-6C42-F43C7C3062E1}"/>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70A74EAE-B58D-D189-4BBA-8A2F041A7919}"/>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spTree>
    <p:extLst>
      <p:ext uri="{BB962C8B-B14F-4D97-AF65-F5344CB8AC3E}">
        <p14:creationId xmlns:p14="http://schemas.microsoft.com/office/powerpoint/2010/main" val="16152743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ank you v1">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3751688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hank you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716971"/>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21355969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74231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159EC-D97B-4B93-A665-D2956F7E8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F05FF0A-49F8-4FC3-8BD1-56B0FE3CD6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B1ED2B3-1BB4-4B66-B4ED-F2302CFD6B04}"/>
              </a:ext>
            </a:extLst>
          </p:cNvPr>
          <p:cNvSpPr>
            <a:spLocks noGrp="1"/>
          </p:cNvSpPr>
          <p:nvPr>
            <p:ph type="dt" sz="half" idx="10"/>
          </p:nvPr>
        </p:nvSpPr>
        <p:spPr/>
        <p:txBody>
          <a:bodyPr/>
          <a:lstStyle/>
          <a:p>
            <a:fld id="{4F7E541A-820E-46D6-811A-CAA150066052}" type="datetimeFigureOut">
              <a:rPr lang="en-US" smtClean="0"/>
              <a:t>10/9/2026</a:t>
            </a:fld>
            <a:endParaRPr lang="en-US"/>
          </a:p>
        </p:txBody>
      </p:sp>
      <p:sp>
        <p:nvSpPr>
          <p:cNvPr id="5" name="Footer Placeholder 4">
            <a:extLst>
              <a:ext uri="{FF2B5EF4-FFF2-40B4-BE49-F238E27FC236}">
                <a16:creationId xmlns:a16="http://schemas.microsoft.com/office/drawing/2014/main" id="{DE5DDF8B-F7C3-4A3E-8940-6E8FAD6121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E5E877-A2F7-4DDA-8C1F-748EA8474200}"/>
              </a:ext>
            </a:extLst>
          </p:cNvPr>
          <p:cNvSpPr>
            <a:spLocks noGrp="1"/>
          </p:cNvSpPr>
          <p:nvPr>
            <p:ph type="sldNum" sz="quarter" idx="12"/>
          </p:nvPr>
        </p:nvSpPr>
        <p:spPr/>
        <p:txBody>
          <a:bodyPr/>
          <a:lstStyle/>
          <a:p>
            <a:fld id="{4AB548CC-B956-4F2C-BE7F-530587BD0FA1}" type="slidenum">
              <a:rPr lang="en-US" smtClean="0"/>
              <a:t>‹#›</a:t>
            </a:fld>
            <a:endParaRPr lang="en-US"/>
          </a:p>
        </p:txBody>
      </p:sp>
    </p:spTree>
    <p:extLst>
      <p:ext uri="{BB962C8B-B14F-4D97-AF65-F5344CB8AC3E}">
        <p14:creationId xmlns:p14="http://schemas.microsoft.com/office/powerpoint/2010/main" val="33070591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87266-A8F3-4C73-A631-0DF6BA83E8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3863C6-9B9B-47BB-8994-25C2D5D86A1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2DE966-C39F-4BAF-BE27-A6171C053E01}"/>
              </a:ext>
            </a:extLst>
          </p:cNvPr>
          <p:cNvSpPr>
            <a:spLocks noGrp="1"/>
          </p:cNvSpPr>
          <p:nvPr>
            <p:ph type="dt" sz="half" idx="10"/>
          </p:nvPr>
        </p:nvSpPr>
        <p:spPr/>
        <p:txBody>
          <a:bodyPr/>
          <a:lstStyle/>
          <a:p>
            <a:fld id="{4F7E541A-820E-46D6-811A-CAA150066052}" type="datetimeFigureOut">
              <a:rPr lang="en-US" smtClean="0"/>
              <a:t>10/9/2026</a:t>
            </a:fld>
            <a:endParaRPr lang="en-US"/>
          </a:p>
        </p:txBody>
      </p:sp>
      <p:sp>
        <p:nvSpPr>
          <p:cNvPr id="5" name="Footer Placeholder 4">
            <a:extLst>
              <a:ext uri="{FF2B5EF4-FFF2-40B4-BE49-F238E27FC236}">
                <a16:creationId xmlns:a16="http://schemas.microsoft.com/office/drawing/2014/main" id="{675ACD26-4D84-4596-9755-AAF57C6762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085B36-5EA9-4728-921E-EF180B790A1B}"/>
              </a:ext>
            </a:extLst>
          </p:cNvPr>
          <p:cNvSpPr>
            <a:spLocks noGrp="1"/>
          </p:cNvSpPr>
          <p:nvPr>
            <p:ph type="sldNum" sz="quarter" idx="12"/>
          </p:nvPr>
        </p:nvSpPr>
        <p:spPr/>
        <p:txBody>
          <a:bodyPr/>
          <a:lstStyle/>
          <a:p>
            <a:fld id="{4AB548CC-B956-4F2C-BE7F-530587BD0FA1}" type="slidenum">
              <a:rPr lang="en-US" smtClean="0"/>
              <a:t>‹#›</a:t>
            </a:fld>
            <a:endParaRPr lang="en-US"/>
          </a:p>
        </p:txBody>
      </p:sp>
    </p:spTree>
    <p:extLst>
      <p:ext uri="{BB962C8B-B14F-4D97-AF65-F5344CB8AC3E}">
        <p14:creationId xmlns:p14="http://schemas.microsoft.com/office/powerpoint/2010/main" val="8559388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A491E-7458-4243-9BBC-56B8CF4636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4BDB0BD-8508-4076-B9CE-74B621134D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2186941-7A57-46F5-AD41-C7D7F1006C10}"/>
              </a:ext>
            </a:extLst>
          </p:cNvPr>
          <p:cNvSpPr>
            <a:spLocks noGrp="1"/>
          </p:cNvSpPr>
          <p:nvPr>
            <p:ph type="dt" sz="half" idx="10"/>
          </p:nvPr>
        </p:nvSpPr>
        <p:spPr/>
        <p:txBody>
          <a:bodyPr/>
          <a:lstStyle/>
          <a:p>
            <a:fld id="{4F7E541A-820E-46D6-811A-CAA150066052}" type="datetimeFigureOut">
              <a:rPr lang="en-US" smtClean="0"/>
              <a:t>10/9/2026</a:t>
            </a:fld>
            <a:endParaRPr lang="en-US"/>
          </a:p>
        </p:txBody>
      </p:sp>
      <p:sp>
        <p:nvSpPr>
          <p:cNvPr id="5" name="Footer Placeholder 4">
            <a:extLst>
              <a:ext uri="{FF2B5EF4-FFF2-40B4-BE49-F238E27FC236}">
                <a16:creationId xmlns:a16="http://schemas.microsoft.com/office/drawing/2014/main" id="{FA8BD11D-84A4-4889-AF27-E9E10F4CB0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8A1FAD-3867-4F34-9460-83D727C4B788}"/>
              </a:ext>
            </a:extLst>
          </p:cNvPr>
          <p:cNvSpPr>
            <a:spLocks noGrp="1"/>
          </p:cNvSpPr>
          <p:nvPr>
            <p:ph type="sldNum" sz="quarter" idx="12"/>
          </p:nvPr>
        </p:nvSpPr>
        <p:spPr/>
        <p:txBody>
          <a:bodyPr/>
          <a:lstStyle/>
          <a:p>
            <a:fld id="{4AB548CC-B956-4F2C-BE7F-530587BD0FA1}" type="slidenum">
              <a:rPr lang="en-US" smtClean="0"/>
              <a:t>‹#›</a:t>
            </a:fld>
            <a:endParaRPr lang="en-US"/>
          </a:p>
        </p:txBody>
      </p:sp>
    </p:spTree>
    <p:extLst>
      <p:ext uri="{BB962C8B-B14F-4D97-AF65-F5344CB8AC3E}">
        <p14:creationId xmlns:p14="http://schemas.microsoft.com/office/powerpoint/2010/main" val="14546342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AB7BE-2CE5-4AE6-ACB2-2610C9345D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4AA877-3973-4CA8-9CC4-DB9FEDE3B3C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52C97D8-2CCF-4FA2-9EE8-C05C61E16B2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78767F6-C03E-4DE4-882D-BA347C713841}"/>
              </a:ext>
            </a:extLst>
          </p:cNvPr>
          <p:cNvSpPr>
            <a:spLocks noGrp="1"/>
          </p:cNvSpPr>
          <p:nvPr>
            <p:ph type="dt" sz="half" idx="10"/>
          </p:nvPr>
        </p:nvSpPr>
        <p:spPr/>
        <p:txBody>
          <a:bodyPr/>
          <a:lstStyle/>
          <a:p>
            <a:fld id="{4F7E541A-820E-46D6-811A-CAA150066052}" type="datetimeFigureOut">
              <a:rPr lang="en-US" smtClean="0"/>
              <a:t>10/9/2026</a:t>
            </a:fld>
            <a:endParaRPr lang="en-US"/>
          </a:p>
        </p:txBody>
      </p:sp>
      <p:sp>
        <p:nvSpPr>
          <p:cNvPr id="6" name="Footer Placeholder 5">
            <a:extLst>
              <a:ext uri="{FF2B5EF4-FFF2-40B4-BE49-F238E27FC236}">
                <a16:creationId xmlns:a16="http://schemas.microsoft.com/office/drawing/2014/main" id="{14246BC7-307D-4ADA-9A09-C8A1F397D7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7094A7-04C5-418B-9DEC-AD9D4B66BA9D}"/>
              </a:ext>
            </a:extLst>
          </p:cNvPr>
          <p:cNvSpPr>
            <a:spLocks noGrp="1"/>
          </p:cNvSpPr>
          <p:nvPr>
            <p:ph type="sldNum" sz="quarter" idx="12"/>
          </p:nvPr>
        </p:nvSpPr>
        <p:spPr/>
        <p:txBody>
          <a:bodyPr/>
          <a:lstStyle/>
          <a:p>
            <a:fld id="{4AB548CC-B956-4F2C-BE7F-530587BD0FA1}" type="slidenum">
              <a:rPr lang="en-US" smtClean="0"/>
              <a:t>‹#›</a:t>
            </a:fld>
            <a:endParaRPr lang="en-US"/>
          </a:p>
        </p:txBody>
      </p:sp>
    </p:spTree>
    <p:extLst>
      <p:ext uri="{BB962C8B-B14F-4D97-AF65-F5344CB8AC3E}">
        <p14:creationId xmlns:p14="http://schemas.microsoft.com/office/powerpoint/2010/main" val="15145197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C61AA-D236-44FF-9B2B-A77FBF1929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B0A16B9-C470-4C1D-A616-6A520CC4D7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483E43F-A0A9-4A23-BE34-F5899FEDA1A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FA55D44-9C28-4B1C-980A-2339F8D64A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7CCF61B-5F9B-47E0-8933-90D9C287373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0147E7-0328-4CF9-A185-5C70F9E1DE2B}"/>
              </a:ext>
            </a:extLst>
          </p:cNvPr>
          <p:cNvSpPr>
            <a:spLocks noGrp="1"/>
          </p:cNvSpPr>
          <p:nvPr>
            <p:ph type="dt" sz="half" idx="10"/>
          </p:nvPr>
        </p:nvSpPr>
        <p:spPr/>
        <p:txBody>
          <a:bodyPr/>
          <a:lstStyle/>
          <a:p>
            <a:fld id="{4F7E541A-820E-46D6-811A-CAA150066052}" type="datetimeFigureOut">
              <a:rPr lang="en-US" smtClean="0"/>
              <a:t>10/9/2026</a:t>
            </a:fld>
            <a:endParaRPr lang="en-US"/>
          </a:p>
        </p:txBody>
      </p:sp>
      <p:sp>
        <p:nvSpPr>
          <p:cNvPr id="8" name="Footer Placeholder 7">
            <a:extLst>
              <a:ext uri="{FF2B5EF4-FFF2-40B4-BE49-F238E27FC236}">
                <a16:creationId xmlns:a16="http://schemas.microsoft.com/office/drawing/2014/main" id="{CC3925F6-9AB4-43D4-80D9-96DB4DD41E7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C4C5739-A24D-4DC5-9E28-2CAB44CE8AB4}"/>
              </a:ext>
            </a:extLst>
          </p:cNvPr>
          <p:cNvSpPr>
            <a:spLocks noGrp="1"/>
          </p:cNvSpPr>
          <p:nvPr>
            <p:ph type="sldNum" sz="quarter" idx="12"/>
          </p:nvPr>
        </p:nvSpPr>
        <p:spPr/>
        <p:txBody>
          <a:bodyPr/>
          <a:lstStyle/>
          <a:p>
            <a:fld id="{4AB548CC-B956-4F2C-BE7F-530587BD0FA1}" type="slidenum">
              <a:rPr lang="en-US" smtClean="0"/>
              <a:t>‹#›</a:t>
            </a:fld>
            <a:endParaRPr lang="en-US"/>
          </a:p>
        </p:txBody>
      </p:sp>
    </p:spTree>
    <p:extLst>
      <p:ext uri="{BB962C8B-B14F-4D97-AF65-F5344CB8AC3E}">
        <p14:creationId xmlns:p14="http://schemas.microsoft.com/office/powerpoint/2010/main" val="4650315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6E133-5C09-42BD-B12B-73CFBFEB2E1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6119F30-E1DA-4115-A9CF-37CDE4A47E5C}"/>
              </a:ext>
            </a:extLst>
          </p:cNvPr>
          <p:cNvSpPr>
            <a:spLocks noGrp="1"/>
          </p:cNvSpPr>
          <p:nvPr>
            <p:ph type="dt" sz="half" idx="10"/>
          </p:nvPr>
        </p:nvSpPr>
        <p:spPr/>
        <p:txBody>
          <a:bodyPr/>
          <a:lstStyle/>
          <a:p>
            <a:fld id="{4F7E541A-820E-46D6-811A-CAA150066052}" type="datetimeFigureOut">
              <a:rPr lang="en-US" smtClean="0"/>
              <a:t>10/9/2026</a:t>
            </a:fld>
            <a:endParaRPr lang="en-US"/>
          </a:p>
        </p:txBody>
      </p:sp>
      <p:sp>
        <p:nvSpPr>
          <p:cNvPr id="4" name="Footer Placeholder 3">
            <a:extLst>
              <a:ext uri="{FF2B5EF4-FFF2-40B4-BE49-F238E27FC236}">
                <a16:creationId xmlns:a16="http://schemas.microsoft.com/office/drawing/2014/main" id="{90F5C630-D6E1-44E4-B589-72F2944E2AF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42088EC-1025-4BBE-8CE8-AF23FD22061C}"/>
              </a:ext>
            </a:extLst>
          </p:cNvPr>
          <p:cNvSpPr>
            <a:spLocks noGrp="1"/>
          </p:cNvSpPr>
          <p:nvPr>
            <p:ph type="sldNum" sz="quarter" idx="12"/>
          </p:nvPr>
        </p:nvSpPr>
        <p:spPr/>
        <p:txBody>
          <a:bodyPr/>
          <a:lstStyle/>
          <a:p>
            <a:fld id="{4AB548CC-B956-4F2C-BE7F-530587BD0FA1}" type="slidenum">
              <a:rPr lang="en-US" smtClean="0"/>
              <a:t>‹#›</a:t>
            </a:fld>
            <a:endParaRPr lang="en-US"/>
          </a:p>
        </p:txBody>
      </p:sp>
    </p:spTree>
    <p:extLst>
      <p:ext uri="{BB962C8B-B14F-4D97-AF65-F5344CB8AC3E}">
        <p14:creationId xmlns:p14="http://schemas.microsoft.com/office/powerpoint/2010/main" val="1302391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7B3236-79C3-46F2-B2A5-0D8FE63D45D7}"/>
              </a:ext>
            </a:extLst>
          </p:cNvPr>
          <p:cNvSpPr>
            <a:spLocks noGrp="1"/>
          </p:cNvSpPr>
          <p:nvPr>
            <p:ph type="dt" sz="half" idx="10"/>
          </p:nvPr>
        </p:nvSpPr>
        <p:spPr/>
        <p:txBody>
          <a:bodyPr/>
          <a:lstStyle/>
          <a:p>
            <a:fld id="{4F7E541A-820E-46D6-811A-CAA150066052}" type="datetimeFigureOut">
              <a:rPr lang="en-US" smtClean="0"/>
              <a:t>10/9/2026</a:t>
            </a:fld>
            <a:endParaRPr lang="en-US"/>
          </a:p>
        </p:txBody>
      </p:sp>
      <p:sp>
        <p:nvSpPr>
          <p:cNvPr id="3" name="Footer Placeholder 2">
            <a:extLst>
              <a:ext uri="{FF2B5EF4-FFF2-40B4-BE49-F238E27FC236}">
                <a16:creationId xmlns:a16="http://schemas.microsoft.com/office/drawing/2014/main" id="{5E595954-A660-4355-978D-E35EC8DC23F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F59AF9-4113-41E4-8B0A-FD473FBC6B9E}"/>
              </a:ext>
            </a:extLst>
          </p:cNvPr>
          <p:cNvSpPr>
            <a:spLocks noGrp="1"/>
          </p:cNvSpPr>
          <p:nvPr>
            <p:ph type="sldNum" sz="quarter" idx="12"/>
          </p:nvPr>
        </p:nvSpPr>
        <p:spPr/>
        <p:txBody>
          <a:bodyPr/>
          <a:lstStyle/>
          <a:p>
            <a:fld id="{4AB548CC-B956-4F2C-BE7F-530587BD0FA1}" type="slidenum">
              <a:rPr lang="en-US" smtClean="0"/>
              <a:t>‹#›</a:t>
            </a:fld>
            <a:endParaRPr lang="en-US"/>
          </a:p>
        </p:txBody>
      </p:sp>
    </p:spTree>
    <p:extLst>
      <p:ext uri="{BB962C8B-B14F-4D97-AF65-F5344CB8AC3E}">
        <p14:creationId xmlns:p14="http://schemas.microsoft.com/office/powerpoint/2010/main" val="13965944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709D4-937B-4BD6-896F-04339A910A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1E1DF87-6C72-49FD-A53D-4C96DBF775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92D350-FA6F-4165-8F51-F18BC92447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D7A162D-A56A-4449-9394-048E9FF0E680}"/>
              </a:ext>
            </a:extLst>
          </p:cNvPr>
          <p:cNvSpPr>
            <a:spLocks noGrp="1"/>
          </p:cNvSpPr>
          <p:nvPr>
            <p:ph type="dt" sz="half" idx="10"/>
          </p:nvPr>
        </p:nvSpPr>
        <p:spPr/>
        <p:txBody>
          <a:bodyPr/>
          <a:lstStyle/>
          <a:p>
            <a:fld id="{4F7E541A-820E-46D6-811A-CAA150066052}" type="datetimeFigureOut">
              <a:rPr lang="en-US" smtClean="0"/>
              <a:t>10/9/2026</a:t>
            </a:fld>
            <a:endParaRPr lang="en-US"/>
          </a:p>
        </p:txBody>
      </p:sp>
      <p:sp>
        <p:nvSpPr>
          <p:cNvPr id="6" name="Footer Placeholder 5">
            <a:extLst>
              <a:ext uri="{FF2B5EF4-FFF2-40B4-BE49-F238E27FC236}">
                <a16:creationId xmlns:a16="http://schemas.microsoft.com/office/drawing/2014/main" id="{0C05B6B9-712C-4935-AE03-12946085D4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80DE58-8506-4303-8ABC-133B9E16FEBB}"/>
              </a:ext>
            </a:extLst>
          </p:cNvPr>
          <p:cNvSpPr>
            <a:spLocks noGrp="1"/>
          </p:cNvSpPr>
          <p:nvPr>
            <p:ph type="sldNum" sz="quarter" idx="12"/>
          </p:nvPr>
        </p:nvSpPr>
        <p:spPr/>
        <p:txBody>
          <a:bodyPr/>
          <a:lstStyle/>
          <a:p>
            <a:fld id="{4AB548CC-B956-4F2C-BE7F-530587BD0FA1}" type="slidenum">
              <a:rPr lang="en-US" smtClean="0"/>
              <a:t>‹#›</a:t>
            </a:fld>
            <a:endParaRPr lang="en-US"/>
          </a:p>
        </p:txBody>
      </p:sp>
    </p:spTree>
    <p:extLst>
      <p:ext uri="{BB962C8B-B14F-4D97-AF65-F5344CB8AC3E}">
        <p14:creationId xmlns:p14="http://schemas.microsoft.com/office/powerpoint/2010/main" val="11526200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12608-98C3-4507-8B64-D13B1EF6E8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566A1CE-2BE8-4BA0-930B-E4B96A8180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B022DEC-DAAF-4BCE-8904-27B34F67FB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270D983-306B-4D26-82FA-9BC4584CF852}"/>
              </a:ext>
            </a:extLst>
          </p:cNvPr>
          <p:cNvSpPr>
            <a:spLocks noGrp="1"/>
          </p:cNvSpPr>
          <p:nvPr>
            <p:ph type="dt" sz="half" idx="10"/>
          </p:nvPr>
        </p:nvSpPr>
        <p:spPr/>
        <p:txBody>
          <a:bodyPr/>
          <a:lstStyle/>
          <a:p>
            <a:fld id="{4F7E541A-820E-46D6-811A-CAA150066052}" type="datetimeFigureOut">
              <a:rPr lang="en-US" smtClean="0"/>
              <a:t>10/9/2026</a:t>
            </a:fld>
            <a:endParaRPr lang="en-US"/>
          </a:p>
        </p:txBody>
      </p:sp>
      <p:sp>
        <p:nvSpPr>
          <p:cNvPr id="6" name="Footer Placeholder 5">
            <a:extLst>
              <a:ext uri="{FF2B5EF4-FFF2-40B4-BE49-F238E27FC236}">
                <a16:creationId xmlns:a16="http://schemas.microsoft.com/office/drawing/2014/main" id="{2BD3219F-2457-4A45-AE77-995882D1F0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D9902A-2017-42C2-8CE3-469E64A5070F}"/>
              </a:ext>
            </a:extLst>
          </p:cNvPr>
          <p:cNvSpPr>
            <a:spLocks noGrp="1"/>
          </p:cNvSpPr>
          <p:nvPr>
            <p:ph type="sldNum" sz="quarter" idx="12"/>
          </p:nvPr>
        </p:nvSpPr>
        <p:spPr/>
        <p:txBody>
          <a:bodyPr/>
          <a:lstStyle/>
          <a:p>
            <a:fld id="{4AB548CC-B956-4F2C-BE7F-530587BD0FA1}" type="slidenum">
              <a:rPr lang="en-US" smtClean="0"/>
              <a:t>‹#›</a:t>
            </a:fld>
            <a:endParaRPr lang="en-US"/>
          </a:p>
        </p:txBody>
      </p:sp>
    </p:spTree>
    <p:extLst>
      <p:ext uri="{BB962C8B-B14F-4D97-AF65-F5344CB8AC3E}">
        <p14:creationId xmlns:p14="http://schemas.microsoft.com/office/powerpoint/2010/main" val="7625769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B8FC9-144C-42E4-9F5F-EFE50DBA50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789EAE1-A55D-4AB0-BC57-97AB4C09AC6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D2C37F-8132-4481-8215-21C0A437382F}"/>
              </a:ext>
            </a:extLst>
          </p:cNvPr>
          <p:cNvSpPr>
            <a:spLocks noGrp="1"/>
          </p:cNvSpPr>
          <p:nvPr>
            <p:ph type="dt" sz="half" idx="10"/>
          </p:nvPr>
        </p:nvSpPr>
        <p:spPr/>
        <p:txBody>
          <a:bodyPr/>
          <a:lstStyle/>
          <a:p>
            <a:fld id="{4F7E541A-820E-46D6-811A-CAA150066052}" type="datetimeFigureOut">
              <a:rPr lang="en-US" smtClean="0"/>
              <a:t>10/9/2026</a:t>
            </a:fld>
            <a:endParaRPr lang="en-US"/>
          </a:p>
        </p:txBody>
      </p:sp>
      <p:sp>
        <p:nvSpPr>
          <p:cNvPr id="5" name="Footer Placeholder 4">
            <a:extLst>
              <a:ext uri="{FF2B5EF4-FFF2-40B4-BE49-F238E27FC236}">
                <a16:creationId xmlns:a16="http://schemas.microsoft.com/office/drawing/2014/main" id="{C51484D2-89AB-44F9-A157-F9FCA51A7D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B5AD1C-9D7E-4A77-A296-E326F872AE07}"/>
              </a:ext>
            </a:extLst>
          </p:cNvPr>
          <p:cNvSpPr>
            <a:spLocks noGrp="1"/>
          </p:cNvSpPr>
          <p:nvPr>
            <p:ph type="sldNum" sz="quarter" idx="12"/>
          </p:nvPr>
        </p:nvSpPr>
        <p:spPr/>
        <p:txBody>
          <a:bodyPr/>
          <a:lstStyle/>
          <a:p>
            <a:fld id="{4AB548CC-B956-4F2C-BE7F-530587BD0FA1}" type="slidenum">
              <a:rPr lang="en-US" smtClean="0"/>
              <a:t>‹#›</a:t>
            </a:fld>
            <a:endParaRPr lang="en-US"/>
          </a:p>
        </p:txBody>
      </p:sp>
    </p:spTree>
    <p:extLst>
      <p:ext uri="{BB962C8B-B14F-4D97-AF65-F5344CB8AC3E}">
        <p14:creationId xmlns:p14="http://schemas.microsoft.com/office/powerpoint/2010/main" val="23081159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261D25-3487-445A-906F-D6349FC834B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13E5E6-2FCB-4615-B746-59BD3797C97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E5CB50-A467-4F0D-9D14-B6296EE640E6}"/>
              </a:ext>
            </a:extLst>
          </p:cNvPr>
          <p:cNvSpPr>
            <a:spLocks noGrp="1"/>
          </p:cNvSpPr>
          <p:nvPr>
            <p:ph type="dt" sz="half" idx="10"/>
          </p:nvPr>
        </p:nvSpPr>
        <p:spPr/>
        <p:txBody>
          <a:bodyPr/>
          <a:lstStyle/>
          <a:p>
            <a:fld id="{4F7E541A-820E-46D6-811A-CAA150066052}" type="datetimeFigureOut">
              <a:rPr lang="en-US" smtClean="0"/>
              <a:t>10/9/2026</a:t>
            </a:fld>
            <a:endParaRPr lang="en-US"/>
          </a:p>
        </p:txBody>
      </p:sp>
      <p:sp>
        <p:nvSpPr>
          <p:cNvPr id="5" name="Footer Placeholder 4">
            <a:extLst>
              <a:ext uri="{FF2B5EF4-FFF2-40B4-BE49-F238E27FC236}">
                <a16:creationId xmlns:a16="http://schemas.microsoft.com/office/drawing/2014/main" id="{9B40C4BF-C0F6-456C-B6EF-92877D1F60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DDF1A9-A800-4CFA-ADAD-36719EFFC237}"/>
              </a:ext>
            </a:extLst>
          </p:cNvPr>
          <p:cNvSpPr>
            <a:spLocks noGrp="1"/>
          </p:cNvSpPr>
          <p:nvPr>
            <p:ph type="sldNum" sz="quarter" idx="12"/>
          </p:nvPr>
        </p:nvSpPr>
        <p:spPr/>
        <p:txBody>
          <a:bodyPr/>
          <a:lstStyle/>
          <a:p>
            <a:fld id="{4AB548CC-B956-4F2C-BE7F-530587BD0FA1}" type="slidenum">
              <a:rPr lang="en-US" smtClean="0"/>
              <a:t>‹#›</a:t>
            </a:fld>
            <a:endParaRPr lang="en-US"/>
          </a:p>
        </p:txBody>
      </p:sp>
    </p:spTree>
    <p:extLst>
      <p:ext uri="{BB962C8B-B14F-4D97-AF65-F5344CB8AC3E}">
        <p14:creationId xmlns:p14="http://schemas.microsoft.com/office/powerpoint/2010/main" val="246987792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r>
              <a:rPr lang="en-US"/>
              <a:t>Click to edit Master text styles</a:t>
            </a:r>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9DA70695-2501-E77B-EFCA-F8982C3AF85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5" name="Graphic 4">
            <a:extLst>
              <a:ext uri="{FF2B5EF4-FFF2-40B4-BE49-F238E27FC236}">
                <a16:creationId xmlns:a16="http://schemas.microsoft.com/office/drawing/2014/main" id="{0573EA90-025A-92E5-9459-5C7BEE7EA5EC}"/>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26101841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chemeClr val="bg1"/>
        </a:solidFill>
        <a:effectLst/>
      </p:bgPr>
    </p:bg>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2" name="Footer Placeholder 4">
            <a:extLst>
              <a:ext uri="{FF2B5EF4-FFF2-40B4-BE49-F238E27FC236}">
                <a16:creationId xmlns:a16="http://schemas.microsoft.com/office/drawing/2014/main" id="{337AF688-F2F4-5A61-7DEC-E4536AC7662E}"/>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3" name="Slide Number Placeholder 5">
            <a:extLst>
              <a:ext uri="{FF2B5EF4-FFF2-40B4-BE49-F238E27FC236}">
                <a16:creationId xmlns:a16="http://schemas.microsoft.com/office/drawing/2014/main" id="{BA0E0DF3-0C51-3B21-3B96-9D21D6373794}"/>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4544701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hapter slide">
    <p:bg>
      <p:bgPr>
        <a:solidFill>
          <a:schemeClr val="bg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89" name="Graphic 88">
            <a:extLst>
              <a:ext uri="{FF2B5EF4-FFF2-40B4-BE49-F238E27FC236}">
                <a16:creationId xmlns:a16="http://schemas.microsoft.com/office/drawing/2014/main" id="{FEA88B7B-40B5-F7ED-7A03-0B1D9E89BC0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6200000">
            <a:off x="10397913" y="5057790"/>
            <a:ext cx="2047718" cy="540991"/>
          </a:xfrm>
          <a:prstGeom prst="rect">
            <a:avLst/>
          </a:prstGeom>
        </p:spPr>
      </p:pic>
      <p:pic>
        <p:nvPicPr>
          <p:cNvPr id="90" name="Graphic 89">
            <a:extLst>
              <a:ext uri="{FF2B5EF4-FFF2-40B4-BE49-F238E27FC236}">
                <a16:creationId xmlns:a16="http://schemas.microsoft.com/office/drawing/2014/main" id="{DEABD41F-F2D1-68DD-A891-4162D21E5E5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0065" y="5418450"/>
            <a:ext cx="651959" cy="936000"/>
          </a:xfrm>
          <a:prstGeom prst="rect">
            <a:avLst/>
          </a:prstGeom>
        </p:spPr>
      </p:pic>
    </p:spTree>
    <p:extLst>
      <p:ext uri="{BB962C8B-B14F-4D97-AF65-F5344CB8AC3E}">
        <p14:creationId xmlns:p14="http://schemas.microsoft.com/office/powerpoint/2010/main" val="31710351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F9BD1-A4DD-6A62-9BB5-F304498F64C0}"/>
              </a:ext>
            </a:extLst>
          </p:cNvPr>
          <p:cNvSpPr>
            <a:spLocks noGrp="1"/>
          </p:cNvSpPr>
          <p:nvPr>
            <p:ph type="title" hasCustomPrompt="1"/>
          </p:nvPr>
        </p:nvSpPr>
        <p:spPr/>
        <p:txBody>
          <a:bodyPr/>
          <a:lstStyle/>
          <a:p>
            <a:r>
              <a:rPr lang="en-GB"/>
              <a:t>Click here to insert title</a:t>
            </a:r>
          </a:p>
        </p:txBody>
      </p:sp>
      <p:sp>
        <p:nvSpPr>
          <p:cNvPr id="5" name="Footer Placeholder 4">
            <a:extLst>
              <a:ext uri="{FF2B5EF4-FFF2-40B4-BE49-F238E27FC236}">
                <a16:creationId xmlns:a16="http://schemas.microsoft.com/office/drawing/2014/main" id="{BB37A09F-609D-6141-5F28-1FE05BC4218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1516419A-B37A-74F5-E24E-782EAA1AB77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5508887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only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1" name="Content Placeholder 15">
            <a:extLst>
              <a:ext uri="{FF2B5EF4-FFF2-40B4-BE49-F238E27FC236}">
                <a16:creationId xmlns:a16="http://schemas.microsoft.com/office/drawing/2014/main" id="{A3BBA274-D5FA-81FC-EF2A-782133FFBF8D}"/>
              </a:ext>
            </a:extLst>
          </p:cNvPr>
          <p:cNvSpPr>
            <a:spLocks noGrp="1"/>
          </p:cNvSpPr>
          <p:nvPr>
            <p:ph sz="quarter" idx="19"/>
          </p:nvPr>
        </p:nvSpPr>
        <p:spPr>
          <a:xfrm>
            <a:off x="499732" y="1888476"/>
            <a:ext cx="11192533" cy="3567600"/>
          </a:xfrm>
          <a:prstGeom prst="rect">
            <a:avLst/>
          </a:prstGeom>
        </p:spPr>
        <p:txBody>
          <a:bodyPr/>
          <a:lstStyle>
            <a:lvl1pPr>
              <a:lnSpc>
                <a:spcPct val="104000"/>
              </a:lnSpc>
              <a:defRPr sz="1400" b="0" i="0"/>
            </a:lvl1pPr>
          </a:lstStyle>
          <a:p>
            <a:pPr lvl="0"/>
            <a:r>
              <a:rPr lang="en-US"/>
              <a:t>Click to edit Master text styles</a:t>
            </a:r>
          </a:p>
        </p:txBody>
      </p:sp>
      <p:sp>
        <p:nvSpPr>
          <p:cNvPr id="5" name="Footer Placeholder 4">
            <a:extLst>
              <a:ext uri="{FF2B5EF4-FFF2-40B4-BE49-F238E27FC236}">
                <a16:creationId xmlns:a16="http://schemas.microsoft.com/office/drawing/2014/main" id="{889B92C1-F22F-9E51-6976-3986B0F6A52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2940EE97-C53A-24F1-7226-4B77D930213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1486091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wo column slide">
    <p:bg>
      <p:bgPr>
        <a:solidFill>
          <a:schemeClr val="bg1"/>
        </a:solidFill>
        <a:effectLst/>
      </p:bgPr>
    </p:bg>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pPr lvl="0"/>
            <a:r>
              <a:rPr lang="en-US"/>
              <a:t>Click to edit Master text styles</a:t>
            </a:r>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pPr lvl="0"/>
            <a:r>
              <a:rPr lang="en-US"/>
              <a:t>Click to edit Master text styles</a:t>
            </a:r>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 name="Footer Placeholder 4">
            <a:extLst>
              <a:ext uri="{FF2B5EF4-FFF2-40B4-BE49-F238E27FC236}">
                <a16:creationId xmlns:a16="http://schemas.microsoft.com/office/drawing/2014/main" id="{586F01CE-863C-2545-F359-8EA7DA242B3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4" name="Slide Number Placeholder 5">
            <a:extLst>
              <a:ext uri="{FF2B5EF4-FFF2-40B4-BE49-F238E27FC236}">
                <a16:creationId xmlns:a16="http://schemas.microsoft.com/office/drawing/2014/main" id="{D4300F38-9E19-2837-5541-00EE5F9E99F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83557316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xt and chart slide">
    <p:bg>
      <p:bgPr>
        <a:solidFill>
          <a:schemeClr val="bg1"/>
        </a:solidFill>
        <a:effectLst/>
      </p:bgPr>
    </p:bg>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pPr lvl="0"/>
            <a:r>
              <a:rPr lang="en-US"/>
              <a:t>Click to edit Master text styles</a:t>
            </a:r>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pPr lvl="0"/>
            <a:r>
              <a:rPr lang="en-US"/>
              <a:t>Click to edit Master text styles</a:t>
            </a:r>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963F4D0E-28C6-7F57-EE08-455ACB208951}"/>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4D892581-57BF-3501-A81B-FE662EA3EA18}"/>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36325773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 and graph slide">
    <p:bg>
      <p:bgPr>
        <a:solidFill>
          <a:schemeClr val="bg1"/>
        </a:solid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pPr lvl="0"/>
            <a:r>
              <a:rPr lang="en-US"/>
              <a:t>Click to edit Master text styles</a:t>
            </a:r>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pPr lvl="0"/>
            <a:r>
              <a:rPr lang="en-US"/>
              <a:t>Click to edit Master text styles</a:t>
            </a:r>
          </a:p>
        </p:txBody>
      </p:sp>
      <p:sp>
        <p:nvSpPr>
          <p:cNvPr id="4" name="Footer Placeholder 4">
            <a:extLst>
              <a:ext uri="{FF2B5EF4-FFF2-40B4-BE49-F238E27FC236}">
                <a16:creationId xmlns:a16="http://schemas.microsoft.com/office/drawing/2014/main" id="{EB511903-CB70-1128-6EEE-9FF21DD89770}"/>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E3EB83CE-0CDC-FE94-D907-C47260ACA782}"/>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83179092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 and table slide">
    <p:bg>
      <p:bgPr>
        <a:solidFill>
          <a:schemeClr val="bg1"/>
        </a:solid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pPr lvl="0"/>
            <a:r>
              <a:rPr lang="en-US"/>
              <a:t>Click to edit Master text styles</a:t>
            </a:r>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pPr lvl="0"/>
            <a:r>
              <a:rPr lang="en-US"/>
              <a:t>Click to edit Master text styles</a:t>
            </a:r>
          </a:p>
        </p:txBody>
      </p:sp>
      <p:sp>
        <p:nvSpPr>
          <p:cNvPr id="4" name="Footer Placeholder 4">
            <a:extLst>
              <a:ext uri="{FF2B5EF4-FFF2-40B4-BE49-F238E27FC236}">
                <a16:creationId xmlns:a16="http://schemas.microsoft.com/office/drawing/2014/main" id="{C0483C78-BC28-1830-F13E-92BD8D4DB62E}"/>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02E5F5AA-B1A2-E9D6-D14D-2F3AD3C5145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0551230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Full page image or video">
    <p:bg>
      <p:bgPr>
        <a:solidFill>
          <a:schemeClr val="bg1"/>
        </a:solidFill>
        <a:effectLst/>
      </p:bgPr>
    </p:bg>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3B91A3E3-F049-5B54-8336-88231750EE46}"/>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pPr lvl="0"/>
            <a:r>
              <a:rPr lang="en-US"/>
              <a:t>Click to edit Master text styles</a:t>
            </a:r>
          </a:p>
        </p:txBody>
      </p:sp>
    </p:spTree>
    <p:extLst>
      <p:ext uri="{BB962C8B-B14F-4D97-AF65-F5344CB8AC3E}">
        <p14:creationId xmlns:p14="http://schemas.microsoft.com/office/powerpoint/2010/main" val="24292745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mage and text v1">
    <p:bg>
      <p:bgPr>
        <a:solidFill>
          <a:schemeClr val="bg1"/>
        </a:solidFill>
        <a:effectLst/>
      </p:bgPr>
    </p:bg>
    <p:spTree>
      <p:nvGrpSpPr>
        <p:cNvPr id="1" name=""/>
        <p:cNvGrpSpPr/>
        <p:nvPr/>
      </p:nvGrpSpPr>
      <p:grpSpPr>
        <a:xfrm>
          <a:off x="0" y="0"/>
          <a:ext cx="0" cy="0"/>
          <a:chOff x="0" y="0"/>
          <a:chExt cx="0" cy="0"/>
        </a:xfrm>
      </p:grpSpPr>
      <p:sp>
        <p:nvSpPr>
          <p:cNvPr id="5" name="Picture Placeholder 11">
            <a:extLst>
              <a:ext uri="{FF2B5EF4-FFF2-40B4-BE49-F238E27FC236}">
                <a16:creationId xmlns:a16="http://schemas.microsoft.com/office/drawing/2014/main" id="{2CACF877-98EB-C504-2170-B2D84E90BF7D}"/>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3" name="Graphic 2">
            <a:extLst>
              <a:ext uri="{FF2B5EF4-FFF2-40B4-BE49-F238E27FC236}">
                <a16:creationId xmlns:a16="http://schemas.microsoft.com/office/drawing/2014/main" id="{6B27849B-CB10-F1E0-A5A8-5B05A3F3F9E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F4178E48-5E26-7133-CEE5-105663E56BA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7" name="Title Placeholder 1">
            <a:extLst>
              <a:ext uri="{FF2B5EF4-FFF2-40B4-BE49-F238E27FC236}">
                <a16:creationId xmlns:a16="http://schemas.microsoft.com/office/drawing/2014/main" id="{59933AFB-C5B9-05B3-AA63-1283AF192037}"/>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BE189048-A4DC-8194-6856-2E45B35726CC}"/>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pPr lvl="0"/>
            <a:r>
              <a:rPr lang="en-US"/>
              <a:t>Click to edit Master text styles</a:t>
            </a:r>
          </a:p>
        </p:txBody>
      </p:sp>
      <p:sp>
        <p:nvSpPr>
          <p:cNvPr id="11" name="Text Placeholder 13">
            <a:extLst>
              <a:ext uri="{FF2B5EF4-FFF2-40B4-BE49-F238E27FC236}">
                <a16:creationId xmlns:a16="http://schemas.microsoft.com/office/drawing/2014/main" id="{C0D125F2-CF42-C81F-11C5-AAA95CDA9FA9}"/>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2" name="Footer Placeholder 4">
            <a:extLst>
              <a:ext uri="{FF2B5EF4-FFF2-40B4-BE49-F238E27FC236}">
                <a16:creationId xmlns:a16="http://schemas.microsoft.com/office/drawing/2014/main" id="{10375886-2AF5-4107-AE31-D263FB07CDDA}"/>
              </a:ext>
            </a:extLst>
          </p:cNvPr>
          <p:cNvSpPr>
            <a:spLocks noGrp="1"/>
          </p:cNvSpPr>
          <p:nvPr>
            <p:ph type="ftr" sz="quarter" idx="3"/>
          </p:nvPr>
        </p:nvSpPr>
        <p:spPr>
          <a:xfrm>
            <a:off x="1039733" y="5994450"/>
            <a:ext cx="4320001"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3" name="Slide Number Placeholder 5">
            <a:extLst>
              <a:ext uri="{FF2B5EF4-FFF2-40B4-BE49-F238E27FC236}">
                <a16:creationId xmlns:a16="http://schemas.microsoft.com/office/drawing/2014/main" id="{32CB9AFF-7FE6-A460-A0CB-BB991494894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0490861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mage and text v2">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7040CE-A94D-AA9F-2647-AFA5B8425771}"/>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3" name="Text Placeholder 12">
            <a:extLst>
              <a:ext uri="{FF2B5EF4-FFF2-40B4-BE49-F238E27FC236}">
                <a16:creationId xmlns:a16="http://schemas.microsoft.com/office/drawing/2014/main" id="{20F49C91-0553-D74D-2497-E699C5393217}"/>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4" name="Content Placeholder 15">
            <a:extLst>
              <a:ext uri="{FF2B5EF4-FFF2-40B4-BE49-F238E27FC236}">
                <a16:creationId xmlns:a16="http://schemas.microsoft.com/office/drawing/2014/main" id="{D63F3000-138E-2A82-B6ED-0E923DAF35BA}"/>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pPr lvl="0"/>
            <a:r>
              <a:rPr lang="en-US"/>
              <a:t>Click to edit Master text styles</a:t>
            </a:r>
          </a:p>
        </p:txBody>
      </p:sp>
      <p:sp>
        <p:nvSpPr>
          <p:cNvPr id="6" name="Picture Placeholder 11">
            <a:extLst>
              <a:ext uri="{FF2B5EF4-FFF2-40B4-BE49-F238E27FC236}">
                <a16:creationId xmlns:a16="http://schemas.microsoft.com/office/drawing/2014/main" id="{2230340E-87C8-BAF7-89D1-25433C9E30BA}"/>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E02E724E-A288-EFC3-E3BB-BE3CABCA3AC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11" name="Graphic 10">
            <a:extLst>
              <a:ext uri="{FF2B5EF4-FFF2-40B4-BE49-F238E27FC236}">
                <a16:creationId xmlns:a16="http://schemas.microsoft.com/office/drawing/2014/main" id="{C2BB48BA-E4D7-01A5-235A-B675AB14142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2" name="Footer Placeholder 4">
            <a:extLst>
              <a:ext uri="{FF2B5EF4-FFF2-40B4-BE49-F238E27FC236}">
                <a16:creationId xmlns:a16="http://schemas.microsoft.com/office/drawing/2014/main" id="{EDC605D0-8A67-116B-F38D-738685542D77}"/>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4" name="Slide Number Placeholder 5">
            <a:extLst>
              <a:ext uri="{FF2B5EF4-FFF2-40B4-BE49-F238E27FC236}">
                <a16:creationId xmlns:a16="http://schemas.microsoft.com/office/drawing/2014/main" id="{79C74E85-CCD9-756F-E57A-188000714F0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3275429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hree image and text v1">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pPr lvl="0"/>
            <a:r>
              <a:rPr lang="en-US"/>
              <a:t>Click to edit Master text styles</a:t>
            </a:r>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1" name="Picture Placeholder 11">
            <a:extLst>
              <a:ext uri="{FF2B5EF4-FFF2-40B4-BE49-F238E27FC236}">
                <a16:creationId xmlns:a16="http://schemas.microsoft.com/office/drawing/2014/main" id="{2CB57F59-3C57-C85A-4795-3FD9AD5D8486}"/>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Footer Placeholder 4">
            <a:extLst>
              <a:ext uri="{FF2B5EF4-FFF2-40B4-BE49-F238E27FC236}">
                <a16:creationId xmlns:a16="http://schemas.microsoft.com/office/drawing/2014/main" id="{D0BE81EC-17A2-AF37-8B15-8B6D9CEC691B}"/>
              </a:ext>
            </a:extLst>
          </p:cNvPr>
          <p:cNvSpPr>
            <a:spLocks noGrp="1"/>
          </p:cNvSpPr>
          <p:nvPr>
            <p:ph type="ftr" sz="quarter" idx="3"/>
          </p:nvPr>
        </p:nvSpPr>
        <p:spPr>
          <a:xfrm>
            <a:off x="1039733" y="5994450"/>
            <a:ext cx="4320001"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4" name="Slide Number Placeholder 5">
            <a:extLst>
              <a:ext uri="{FF2B5EF4-FFF2-40B4-BE49-F238E27FC236}">
                <a16:creationId xmlns:a16="http://schemas.microsoft.com/office/drawing/2014/main" id="{7D633C40-011D-9E95-0EE5-FEDBCC39FE1A}"/>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26706385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hree image and text v2">
    <p:bg>
      <p:bgPr>
        <a:solidFill>
          <a:schemeClr val="bg1"/>
        </a:solidFill>
        <a:effectLst/>
      </p:bgPr>
    </p:bg>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4" name="Picture Placeholder 11">
            <a:extLst>
              <a:ext uri="{FF2B5EF4-FFF2-40B4-BE49-F238E27FC236}">
                <a16:creationId xmlns:a16="http://schemas.microsoft.com/office/drawing/2014/main" id="{BC30E919-61CD-A0E3-FBE6-8B10FDC911ED}"/>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5" name="Content Placeholder 15">
            <a:extLst>
              <a:ext uri="{FF2B5EF4-FFF2-40B4-BE49-F238E27FC236}">
                <a16:creationId xmlns:a16="http://schemas.microsoft.com/office/drawing/2014/main" id="{FB6437F4-92A5-139A-A9C4-A697581FC02F}"/>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pPr lvl="0"/>
            <a:r>
              <a:rPr lang="en-US"/>
              <a:t>Click to edit Master text styles</a:t>
            </a:r>
          </a:p>
        </p:txBody>
      </p:sp>
      <p:sp>
        <p:nvSpPr>
          <p:cNvPr id="2" name="Footer Placeholder 4">
            <a:extLst>
              <a:ext uri="{FF2B5EF4-FFF2-40B4-BE49-F238E27FC236}">
                <a16:creationId xmlns:a16="http://schemas.microsoft.com/office/drawing/2014/main" id="{F2B071D6-2E80-5842-B9C1-E84C09937430}"/>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5266678E-B6BC-A6EA-D020-113EF97B100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20198941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tatement or quote slide">
    <p:bg>
      <p:bgPr>
        <a:solidFill>
          <a:schemeClr val="bg1"/>
        </a:solidFill>
        <a:effectLst/>
      </p:bgPr>
    </p:bg>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79347"/>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6" name="Graphic 5">
            <a:extLst>
              <a:ext uri="{FF2B5EF4-FFF2-40B4-BE49-F238E27FC236}">
                <a16:creationId xmlns:a16="http://schemas.microsoft.com/office/drawing/2014/main" id="{F15CC809-C0C6-1AEE-518D-145A35C3DF6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13FFC4DE-4136-486C-252C-5AD4A808106F}"/>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685867"/>
            <a:ext cx="2047718" cy="540991"/>
          </a:xfrm>
          <a:prstGeom prst="rect">
            <a:avLst/>
          </a:prstGeom>
        </p:spPr>
      </p:pic>
      <p:sp>
        <p:nvSpPr>
          <p:cNvPr id="5" name="Footer Placeholder 4">
            <a:extLst>
              <a:ext uri="{FF2B5EF4-FFF2-40B4-BE49-F238E27FC236}">
                <a16:creationId xmlns:a16="http://schemas.microsoft.com/office/drawing/2014/main" id="{45C2996C-6DB5-A199-8218-F2160223F17B}"/>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8B3A5009-B28B-F2B8-8E32-188E9E05E15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741764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Partner Logo v1">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9A4667DD-C338-BED4-997B-55E10BCF384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cxnSp>
        <p:nvCxnSpPr>
          <p:cNvPr id="13" name="Straight Connector 12">
            <a:extLst>
              <a:ext uri="{FF2B5EF4-FFF2-40B4-BE49-F238E27FC236}">
                <a16:creationId xmlns:a16="http://schemas.microsoft.com/office/drawing/2014/main" id="{6326FD46-2E55-87FF-F0B3-A17A0C3DF6F8}"/>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4" name="Picture Placeholder 11">
            <a:extLst>
              <a:ext uri="{FF2B5EF4-FFF2-40B4-BE49-F238E27FC236}">
                <a16:creationId xmlns:a16="http://schemas.microsoft.com/office/drawing/2014/main" id="{D282104C-1BBA-3D79-5319-A46C88E85C5C}"/>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15" name="Straight Connector 14">
            <a:extLst>
              <a:ext uri="{FF2B5EF4-FFF2-40B4-BE49-F238E27FC236}">
                <a16:creationId xmlns:a16="http://schemas.microsoft.com/office/drawing/2014/main" id="{CE8D4A99-E1E1-3139-1236-6EA3B7C13551}"/>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Picture Placeholder 11">
            <a:extLst>
              <a:ext uri="{FF2B5EF4-FFF2-40B4-BE49-F238E27FC236}">
                <a16:creationId xmlns:a16="http://schemas.microsoft.com/office/drawing/2014/main" id="{B52B6039-B8A2-14D4-A5B5-B1C6596497BC}"/>
              </a:ext>
            </a:extLst>
          </p:cNvPr>
          <p:cNvSpPr>
            <a:spLocks noGrp="1"/>
          </p:cNvSpPr>
          <p:nvPr>
            <p:ph type="pic" sz="quarter" idx="13" hasCustomPrompt="1"/>
          </p:nvPr>
        </p:nvSpPr>
        <p:spPr>
          <a:xfrm>
            <a:off x="4678830" y="5813493"/>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pPr lvl="0"/>
            <a:r>
              <a:rPr lang="en-US"/>
              <a:t>Click to edit Master text styles</a:t>
            </a:r>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spTree>
    <p:extLst>
      <p:ext uri="{BB962C8B-B14F-4D97-AF65-F5344CB8AC3E}">
        <p14:creationId xmlns:p14="http://schemas.microsoft.com/office/powerpoint/2010/main" val="250413085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artner Logo v2">
    <p:bg>
      <p:bgPr>
        <a:solidFill>
          <a:schemeClr val="bg1"/>
        </a:solidFill>
        <a:effectLst/>
      </p:bgPr>
    </p:bg>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pPr lvl="0"/>
            <a:r>
              <a:rPr lang="en-US"/>
              <a:t>Click to edit Master text styles</a:t>
            </a:r>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484AF844-7532-EA26-6DF9-7821D6DAAA2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FF3443A7-ED34-25B2-4D80-A6F4038F79F9}"/>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CE34DAB9-73AF-CCFF-D154-A20EF66F3EE5}"/>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spTree>
    <p:extLst>
      <p:ext uri="{BB962C8B-B14F-4D97-AF65-F5344CB8AC3E}">
        <p14:creationId xmlns:p14="http://schemas.microsoft.com/office/powerpoint/2010/main" val="134163725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hank you v1">
    <p:bg>
      <p:bgPr>
        <a:solidFill>
          <a:schemeClr val="bg1"/>
        </a:solid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12036174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hank you v2">
    <p:bg>
      <p:bgPr>
        <a:solidFill>
          <a:schemeClr val="bg1"/>
        </a:solidFill>
        <a:effectLst/>
      </p:bgPr>
    </p:bg>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
        <p:nvSpPr>
          <p:cNvPr id="11" name="Title Placeholder 1">
            <a:extLst>
              <a:ext uri="{FF2B5EF4-FFF2-40B4-BE49-F238E27FC236}">
                <a16:creationId xmlns:a16="http://schemas.microsoft.com/office/drawing/2014/main" id="{10B7C26A-DD06-48F4-6F84-2D4126BA4271}"/>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Tree>
    <p:extLst>
      <p:ext uri="{BB962C8B-B14F-4D97-AF65-F5344CB8AC3E}">
        <p14:creationId xmlns:p14="http://schemas.microsoft.com/office/powerpoint/2010/main" val="16317593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944123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C7892703-6721-2E42-D1D5-E3F3D9E6E7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2" name="Graphic 1">
            <a:extLst>
              <a:ext uri="{FF2B5EF4-FFF2-40B4-BE49-F238E27FC236}">
                <a16:creationId xmlns:a16="http://schemas.microsoft.com/office/drawing/2014/main" id="{BAE741EF-635A-4E59-4403-5B55187D38B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258540194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7" name="Footer Placeholder 4">
            <a:extLst>
              <a:ext uri="{FF2B5EF4-FFF2-40B4-BE49-F238E27FC236}">
                <a16:creationId xmlns:a16="http://schemas.microsoft.com/office/drawing/2014/main" id="{8EE6A203-953B-F765-6783-29C1BD92380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8" name="Slide Number Placeholder 5">
            <a:extLst>
              <a:ext uri="{FF2B5EF4-FFF2-40B4-BE49-F238E27FC236}">
                <a16:creationId xmlns:a16="http://schemas.microsoft.com/office/drawing/2014/main" id="{8445A163-7644-9D8A-EB2E-28984EDD30C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7627412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90" name="Graphic 89">
            <a:extLst>
              <a:ext uri="{FF2B5EF4-FFF2-40B4-BE49-F238E27FC236}">
                <a16:creationId xmlns:a16="http://schemas.microsoft.com/office/drawing/2014/main" id="{DEABD41F-F2D1-68DD-A891-4162D21E5E5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065" y="5418450"/>
            <a:ext cx="651959" cy="936000"/>
          </a:xfrm>
          <a:prstGeom prst="rect">
            <a:avLst/>
          </a:prstGeom>
        </p:spPr>
      </p:pic>
      <p:pic>
        <p:nvPicPr>
          <p:cNvPr id="3" name="Graphic 2">
            <a:extLst>
              <a:ext uri="{FF2B5EF4-FFF2-40B4-BE49-F238E27FC236}">
                <a16:creationId xmlns:a16="http://schemas.microsoft.com/office/drawing/2014/main" id="{E0CCC095-955B-D9F3-283A-32753ECE893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328643963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D4781-1C8C-B937-E1C2-FCEDE435CA4B}"/>
              </a:ext>
            </a:extLst>
          </p:cNvPr>
          <p:cNvSpPr>
            <a:spLocks noGrp="1"/>
          </p:cNvSpPr>
          <p:nvPr>
            <p:ph type="title" hasCustomPrompt="1"/>
          </p:nvPr>
        </p:nvSpPr>
        <p:spPr/>
        <p:txBody>
          <a:bodyPr/>
          <a:lstStyle/>
          <a:p>
            <a:r>
              <a:rPr lang="en-GB"/>
              <a:t>Click here to insert title</a:t>
            </a:r>
          </a:p>
        </p:txBody>
      </p:sp>
      <p:sp>
        <p:nvSpPr>
          <p:cNvPr id="3" name="Slide Number Placeholder 2">
            <a:extLst>
              <a:ext uri="{FF2B5EF4-FFF2-40B4-BE49-F238E27FC236}">
                <a16:creationId xmlns:a16="http://schemas.microsoft.com/office/drawing/2014/main" id="{E1ACB45A-9CCC-6722-54ED-52BA6BABC369}"/>
              </a:ext>
            </a:extLst>
          </p:cNvPr>
          <p:cNvSpPr>
            <a:spLocks noGrp="1"/>
          </p:cNvSpPr>
          <p:nvPr>
            <p:ph type="sldNum" sz="quarter" idx="10"/>
          </p:nvPr>
        </p:nvSpPr>
        <p:spPr>
          <a:xfrm>
            <a:off x="499733" y="5994450"/>
            <a:ext cx="360000" cy="360000"/>
          </a:xfrm>
          <a:prstGeom prst="rect">
            <a:avLst/>
          </a:prstGeom>
        </p:spPr>
        <p:txBody>
          <a:bodyPr/>
          <a:lstStyle/>
          <a:p>
            <a:fld id="{E8F1A65C-595C-4736-BF40-F7D31E789466}" type="slidenum">
              <a:rPr lang="en-GB" smtClean="0"/>
              <a:pPr/>
              <a:t>‹#›</a:t>
            </a:fld>
            <a:endParaRPr lang="en-GB"/>
          </a:p>
        </p:txBody>
      </p:sp>
      <p:sp>
        <p:nvSpPr>
          <p:cNvPr id="4" name="Footer Placeholder 3">
            <a:extLst>
              <a:ext uri="{FF2B5EF4-FFF2-40B4-BE49-F238E27FC236}">
                <a16:creationId xmlns:a16="http://schemas.microsoft.com/office/drawing/2014/main" id="{B9572808-1082-6FB6-DCD6-6F1E6E85F4C3}"/>
              </a:ext>
            </a:extLst>
          </p:cNvPr>
          <p:cNvSpPr>
            <a:spLocks noGrp="1"/>
          </p:cNvSpPr>
          <p:nvPr>
            <p:ph type="ftr" sz="quarter" idx="11"/>
          </p:nvPr>
        </p:nvSpPr>
        <p:spPr>
          <a:xfrm>
            <a:off x="1039733" y="5994450"/>
            <a:ext cx="10652534" cy="360000"/>
          </a:xfrm>
          <a:prstGeom prst="rect">
            <a:avLst/>
          </a:prstGeom>
        </p:spPr>
        <p:txBody>
          <a:bodyPr/>
          <a:lstStyle/>
          <a:p>
            <a:endParaRPr lang="en-GB"/>
          </a:p>
        </p:txBody>
      </p:sp>
    </p:spTree>
    <p:extLst>
      <p:ext uri="{BB962C8B-B14F-4D97-AF65-F5344CB8AC3E}">
        <p14:creationId xmlns:p14="http://schemas.microsoft.com/office/powerpoint/2010/main" val="313408445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a:p>
        </p:txBody>
      </p:sp>
      <p:sp>
        <p:nvSpPr>
          <p:cNvPr id="5" name="Footer Placeholder 4">
            <a:extLst>
              <a:ext uri="{FF2B5EF4-FFF2-40B4-BE49-F238E27FC236}">
                <a16:creationId xmlns:a16="http://schemas.microsoft.com/office/drawing/2014/main" id="{4D2B6D9E-78DC-4BD7-99DC-AC97577D2272}"/>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67F3B840-7876-ED52-62F7-51A72E3AEBCF}"/>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47373314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wo column slide">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5" name="Footer Placeholder 4">
            <a:extLst>
              <a:ext uri="{FF2B5EF4-FFF2-40B4-BE49-F238E27FC236}">
                <a16:creationId xmlns:a16="http://schemas.microsoft.com/office/drawing/2014/main" id="{05619290-7131-DE45-ABC9-63620DD25978}"/>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4ADA537A-A761-3202-0BBF-1042C373A6EA}"/>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32983800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 and chart slide">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EDC61929-8F81-8E3F-5B37-AC1E2370DBB0}"/>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6D62D4CB-7A56-0826-7F76-884D72498E58}"/>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43746282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xt and graph slid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D3BE9F83-B8A7-9BDA-17F7-6020B9783151}"/>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77B933CD-FD5A-4ADC-D6B5-2E70E11D8F6E}"/>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46765929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xt and table slide">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5BF1CF5D-732D-66D4-7289-6849D80691F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2B42FBA9-DFD7-6B49-A916-BF71EF1E5BCA}"/>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82284291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Full page image or video">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F66DFE02-3922-DB47-CDA2-397BECDB411A}"/>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42407238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Image and text v1">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30C5DD64-2FBA-3D50-B525-3B0F9FF669ED}"/>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96BFD3AA-01A6-8D07-F391-FBD97C3FD6E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8" name="Graphic 7">
            <a:extLst>
              <a:ext uri="{FF2B5EF4-FFF2-40B4-BE49-F238E27FC236}">
                <a16:creationId xmlns:a16="http://schemas.microsoft.com/office/drawing/2014/main" id="{3D53D977-2176-6777-0E68-DE82DCCB0E75}"/>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1" name="Title Placeholder 1">
            <a:extLst>
              <a:ext uri="{FF2B5EF4-FFF2-40B4-BE49-F238E27FC236}">
                <a16:creationId xmlns:a16="http://schemas.microsoft.com/office/drawing/2014/main" id="{E76CF5E8-FCC3-3384-753F-AE1743390CE2}"/>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2" name="Content Placeholder 15">
            <a:extLst>
              <a:ext uri="{FF2B5EF4-FFF2-40B4-BE49-F238E27FC236}">
                <a16:creationId xmlns:a16="http://schemas.microsoft.com/office/drawing/2014/main" id="{3387FE47-5CE4-76C2-401E-9B38A759E2FB}"/>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13" name="Text Placeholder 13">
            <a:extLst>
              <a:ext uri="{FF2B5EF4-FFF2-40B4-BE49-F238E27FC236}">
                <a16:creationId xmlns:a16="http://schemas.microsoft.com/office/drawing/2014/main" id="{415A27B3-E04F-BBBE-E564-AB652B3A073D}"/>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4" name="Footer Placeholder 4">
            <a:extLst>
              <a:ext uri="{FF2B5EF4-FFF2-40B4-BE49-F238E27FC236}">
                <a16:creationId xmlns:a16="http://schemas.microsoft.com/office/drawing/2014/main" id="{F3C17ED6-A7B8-C6F3-C41A-0AD1A338ECA9}"/>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CF8E3EF6-8E6B-A779-2C5C-A1D5FD4950D8}"/>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49617272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mage and text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A3A1727-81A1-4552-4F24-80C1424945A8}"/>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Text Placeholder 12">
            <a:extLst>
              <a:ext uri="{FF2B5EF4-FFF2-40B4-BE49-F238E27FC236}">
                <a16:creationId xmlns:a16="http://schemas.microsoft.com/office/drawing/2014/main" id="{D83D3F35-FEC2-3BA5-3DC1-38337AD035EA}"/>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2" name="Content Placeholder 15">
            <a:extLst>
              <a:ext uri="{FF2B5EF4-FFF2-40B4-BE49-F238E27FC236}">
                <a16:creationId xmlns:a16="http://schemas.microsoft.com/office/drawing/2014/main" id="{197604C7-F06F-849B-20BD-46B562A01EB8}"/>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sp>
        <p:nvSpPr>
          <p:cNvPr id="13" name="Picture Placeholder 11">
            <a:extLst>
              <a:ext uri="{FF2B5EF4-FFF2-40B4-BE49-F238E27FC236}">
                <a16:creationId xmlns:a16="http://schemas.microsoft.com/office/drawing/2014/main" id="{5AA07DC2-5304-16B2-0B9E-0BB6EB668438}"/>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14" name="Graphic 13">
            <a:extLst>
              <a:ext uri="{FF2B5EF4-FFF2-40B4-BE49-F238E27FC236}">
                <a16:creationId xmlns:a16="http://schemas.microsoft.com/office/drawing/2014/main" id="{10BFA2E6-1EE5-77CD-0CD7-CA9E98BD503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15" name="Graphic 14">
            <a:extLst>
              <a:ext uri="{FF2B5EF4-FFF2-40B4-BE49-F238E27FC236}">
                <a16:creationId xmlns:a16="http://schemas.microsoft.com/office/drawing/2014/main" id="{6D9D09C5-D351-4D31-17CE-13FBB135322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6" name="Footer Placeholder 4">
            <a:extLst>
              <a:ext uri="{FF2B5EF4-FFF2-40B4-BE49-F238E27FC236}">
                <a16:creationId xmlns:a16="http://schemas.microsoft.com/office/drawing/2014/main" id="{21EC6865-AD23-AEFF-4546-213FA1851B96}"/>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EBBC4821-2989-7761-E9AF-7EA0D1F34444}"/>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41329265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hree image and text slide v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Picture Placeholder 11">
            <a:extLst>
              <a:ext uri="{FF2B5EF4-FFF2-40B4-BE49-F238E27FC236}">
                <a16:creationId xmlns:a16="http://schemas.microsoft.com/office/drawing/2014/main" id="{42CD5777-D403-D912-494B-0905096EF3F6}"/>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Footer Placeholder 4">
            <a:extLst>
              <a:ext uri="{FF2B5EF4-FFF2-40B4-BE49-F238E27FC236}">
                <a16:creationId xmlns:a16="http://schemas.microsoft.com/office/drawing/2014/main" id="{DFD9431A-7D7E-AFBA-5505-9993405578DE}"/>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1" name="Slide Number Placeholder 5">
            <a:extLst>
              <a:ext uri="{FF2B5EF4-FFF2-40B4-BE49-F238E27FC236}">
                <a16:creationId xmlns:a16="http://schemas.microsoft.com/office/drawing/2014/main" id="{52577F9C-FD22-6936-3105-12AA090002B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9080774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hree image and text slide v2">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endParaRPr lang="en-GB"/>
          </a:p>
        </p:txBody>
      </p:sp>
      <p:sp>
        <p:nvSpPr>
          <p:cNvPr id="2" name="Picture Placeholder 11">
            <a:extLst>
              <a:ext uri="{FF2B5EF4-FFF2-40B4-BE49-F238E27FC236}">
                <a16:creationId xmlns:a16="http://schemas.microsoft.com/office/drawing/2014/main" id="{53796BA5-A70C-F0B3-9FE1-8681A2A23247}"/>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32AB0CF0-82F4-B496-9D61-A56C93B073B9}"/>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CA416B78-0B43-E22D-66BD-0B6774CEACC4}"/>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67841029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tatement or quot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97275"/>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5" name="Graphic 4">
            <a:extLst>
              <a:ext uri="{FF2B5EF4-FFF2-40B4-BE49-F238E27FC236}">
                <a16:creationId xmlns:a16="http://schemas.microsoft.com/office/drawing/2014/main" id="{E67B28CA-92CE-A2BE-6C8F-BE33A84BE9F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685867"/>
            <a:ext cx="2047718" cy="540991"/>
          </a:xfrm>
          <a:prstGeom prst="rect">
            <a:avLst/>
          </a:prstGeom>
        </p:spPr>
      </p:pic>
      <p:pic>
        <p:nvPicPr>
          <p:cNvPr id="6" name="Graphic 5">
            <a:extLst>
              <a:ext uri="{FF2B5EF4-FFF2-40B4-BE49-F238E27FC236}">
                <a16:creationId xmlns:a16="http://schemas.microsoft.com/office/drawing/2014/main" id="{F15CC809-C0C6-1AEE-518D-145A35C3DF68}"/>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sp>
        <p:nvSpPr>
          <p:cNvPr id="2" name="Footer Placeholder 4">
            <a:extLst>
              <a:ext uri="{FF2B5EF4-FFF2-40B4-BE49-F238E27FC236}">
                <a16:creationId xmlns:a16="http://schemas.microsoft.com/office/drawing/2014/main" id="{59F9C20D-FEBF-C9AE-EA3D-C0B6DE6CE25A}"/>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B515C16E-2237-3D9A-42B4-89AFD6A64B88}"/>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17186986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artner Logo v1">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66D3F15A-7755-86DE-90BB-0D71CDB936F8}"/>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5EC20356-2F46-1123-55FF-DFD2EB2FF300}"/>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C44EC55B-D7E4-4053-92B8-FB66A47B9325}"/>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6" name="Straight Connector 5">
            <a:extLst>
              <a:ext uri="{FF2B5EF4-FFF2-40B4-BE49-F238E27FC236}">
                <a16:creationId xmlns:a16="http://schemas.microsoft.com/office/drawing/2014/main" id="{6E17B8E3-039A-9E03-CDB5-5927B8818E27}"/>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Picture Placeholder 11">
            <a:extLst>
              <a:ext uri="{FF2B5EF4-FFF2-40B4-BE49-F238E27FC236}">
                <a16:creationId xmlns:a16="http://schemas.microsoft.com/office/drawing/2014/main" id="{CBC1056B-5EA8-4877-62BF-4137149AD9B6}"/>
              </a:ext>
            </a:extLst>
          </p:cNvPr>
          <p:cNvSpPr>
            <a:spLocks noGrp="1"/>
          </p:cNvSpPr>
          <p:nvPr>
            <p:ph type="pic" sz="quarter" idx="13" hasCustomPrompt="1"/>
          </p:nvPr>
        </p:nvSpPr>
        <p:spPr>
          <a:xfrm>
            <a:off x="4678830" y="5813493"/>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spTree>
    <p:extLst>
      <p:ext uri="{BB962C8B-B14F-4D97-AF65-F5344CB8AC3E}">
        <p14:creationId xmlns:p14="http://schemas.microsoft.com/office/powerpoint/2010/main" val="274075621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Partner Logo v2">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2705060B-5843-BB4A-6A03-62247147D958}"/>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5523E454-FB1D-0609-FC56-53FA95543E9D}"/>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57C9E13D-98B4-1488-C4A7-99C32395D8AA}"/>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spTree>
    <p:extLst>
      <p:ext uri="{BB962C8B-B14F-4D97-AF65-F5344CB8AC3E}">
        <p14:creationId xmlns:p14="http://schemas.microsoft.com/office/powerpoint/2010/main" val="53945305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hank you v1">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320228385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hank you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716971"/>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312462225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089106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0A6F234A-02BD-CEA1-53B6-A3CBD82D9D9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4" name="Graphic 3">
            <a:extLst>
              <a:ext uri="{FF2B5EF4-FFF2-40B4-BE49-F238E27FC236}">
                <a16:creationId xmlns:a16="http://schemas.microsoft.com/office/drawing/2014/main" id="{D4FD2369-CA15-45D0-6135-4B67E4FCCDD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11108015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7" name="Footer Placeholder 4">
            <a:extLst>
              <a:ext uri="{FF2B5EF4-FFF2-40B4-BE49-F238E27FC236}">
                <a16:creationId xmlns:a16="http://schemas.microsoft.com/office/drawing/2014/main" id="{92FAD600-88E4-8EA1-EA4A-51A35A21FC22}"/>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8" name="Slide Number Placeholder 5">
            <a:extLst>
              <a:ext uri="{FF2B5EF4-FFF2-40B4-BE49-F238E27FC236}">
                <a16:creationId xmlns:a16="http://schemas.microsoft.com/office/drawing/2014/main" id="{F0AF68AB-F850-E589-CE1A-0CA73952472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99213117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90" name="Graphic 89">
            <a:extLst>
              <a:ext uri="{FF2B5EF4-FFF2-40B4-BE49-F238E27FC236}">
                <a16:creationId xmlns:a16="http://schemas.microsoft.com/office/drawing/2014/main" id="{DEABD41F-F2D1-68DD-A891-4162D21E5E5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065" y="5418450"/>
            <a:ext cx="651959" cy="936000"/>
          </a:xfrm>
          <a:prstGeom prst="rect">
            <a:avLst/>
          </a:prstGeom>
        </p:spPr>
      </p:pic>
      <p:pic>
        <p:nvPicPr>
          <p:cNvPr id="3" name="Graphic 2">
            <a:extLst>
              <a:ext uri="{FF2B5EF4-FFF2-40B4-BE49-F238E27FC236}">
                <a16:creationId xmlns:a16="http://schemas.microsoft.com/office/drawing/2014/main" id="{1AF0B37E-1851-C4C9-6600-DBA2A6B5C6D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374625452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BBE98-0E22-15AB-65C2-C9AE1F66A1E6}"/>
              </a:ext>
            </a:extLst>
          </p:cNvPr>
          <p:cNvSpPr>
            <a:spLocks noGrp="1"/>
          </p:cNvSpPr>
          <p:nvPr>
            <p:ph type="title" hasCustomPrompt="1"/>
          </p:nvPr>
        </p:nvSpPr>
        <p:spPr/>
        <p:txBody>
          <a:bodyPr/>
          <a:lstStyle/>
          <a:p>
            <a:r>
              <a:rPr lang="en-GB"/>
              <a:t>Click here to insert title</a:t>
            </a:r>
          </a:p>
        </p:txBody>
      </p:sp>
      <p:sp>
        <p:nvSpPr>
          <p:cNvPr id="3" name="Slide Number Placeholder 2">
            <a:extLst>
              <a:ext uri="{FF2B5EF4-FFF2-40B4-BE49-F238E27FC236}">
                <a16:creationId xmlns:a16="http://schemas.microsoft.com/office/drawing/2014/main" id="{EA051A74-FD7C-83D5-AE8A-B170E2565F6B}"/>
              </a:ext>
            </a:extLst>
          </p:cNvPr>
          <p:cNvSpPr>
            <a:spLocks noGrp="1"/>
          </p:cNvSpPr>
          <p:nvPr>
            <p:ph type="sldNum" sz="quarter" idx="10"/>
          </p:nvPr>
        </p:nvSpPr>
        <p:spPr>
          <a:xfrm>
            <a:off x="499733" y="5994450"/>
            <a:ext cx="360000" cy="360000"/>
          </a:xfrm>
          <a:prstGeom prst="rect">
            <a:avLst/>
          </a:prstGeom>
        </p:spPr>
        <p:txBody>
          <a:bodyPr/>
          <a:lstStyle/>
          <a:p>
            <a:fld id="{E8F1A65C-595C-4736-BF40-F7D31E789466}" type="slidenum">
              <a:rPr lang="en-GB" smtClean="0"/>
              <a:pPr/>
              <a:t>‹#›</a:t>
            </a:fld>
            <a:endParaRPr lang="en-GB"/>
          </a:p>
        </p:txBody>
      </p:sp>
      <p:sp>
        <p:nvSpPr>
          <p:cNvPr id="4" name="Footer Placeholder 3">
            <a:extLst>
              <a:ext uri="{FF2B5EF4-FFF2-40B4-BE49-F238E27FC236}">
                <a16:creationId xmlns:a16="http://schemas.microsoft.com/office/drawing/2014/main" id="{AFEBCF1B-F604-B3B2-27A6-880F400878A2}"/>
              </a:ext>
            </a:extLst>
          </p:cNvPr>
          <p:cNvSpPr>
            <a:spLocks noGrp="1"/>
          </p:cNvSpPr>
          <p:nvPr>
            <p:ph type="ftr" sz="quarter" idx="11"/>
          </p:nvPr>
        </p:nvSpPr>
        <p:spPr>
          <a:xfrm>
            <a:off x="1039733" y="5994450"/>
            <a:ext cx="10652534" cy="360000"/>
          </a:xfrm>
          <a:prstGeom prst="rect">
            <a:avLst/>
          </a:prstGeom>
        </p:spPr>
        <p:txBody>
          <a:bodyPr/>
          <a:lstStyle/>
          <a:p>
            <a:endParaRPr lang="en-GB"/>
          </a:p>
        </p:txBody>
      </p:sp>
    </p:spTree>
    <p:extLst>
      <p:ext uri="{BB962C8B-B14F-4D97-AF65-F5344CB8AC3E}">
        <p14:creationId xmlns:p14="http://schemas.microsoft.com/office/powerpoint/2010/main" val="174777592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a:p>
        </p:txBody>
      </p:sp>
      <p:sp>
        <p:nvSpPr>
          <p:cNvPr id="6" name="Footer Placeholder 4">
            <a:extLst>
              <a:ext uri="{FF2B5EF4-FFF2-40B4-BE49-F238E27FC236}">
                <a16:creationId xmlns:a16="http://schemas.microsoft.com/office/drawing/2014/main" id="{72F0805D-7AC6-DB66-3B58-C718207890EB}"/>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11ED5DF8-DAFE-B042-8CE9-DF893AC6240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64680138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wo column slide">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5" name="Footer Placeholder 4">
            <a:extLst>
              <a:ext uri="{FF2B5EF4-FFF2-40B4-BE49-F238E27FC236}">
                <a16:creationId xmlns:a16="http://schemas.microsoft.com/office/drawing/2014/main" id="{80F4A198-F735-E4E3-DC6D-10CE25D63541}"/>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71D71E6F-1396-52E5-82BD-6506E1A990B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53761258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ext and chart slide">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EEB2ED21-5FF2-403A-ACD9-35D71678F4A2}"/>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5EDC77FA-076F-357B-040E-A4496664F1E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32547538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ext and graph slid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C305625F-7166-08D0-823D-AE6132CE76C0}"/>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F45DE84D-61FF-419F-38A2-5DF443C1E3E5}"/>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88735860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ext and table slide">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BEB4DE8A-BD61-46DB-0E87-D7E804731B65}"/>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3EF06EEC-BB4E-2CDD-13A7-E2E50244880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72674378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Full page image or video">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F55ED7E7-6451-3D92-ECF5-AFFF791A07CC}"/>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162432900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Image and text v1">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AE7036E6-159B-AB30-471E-A525D94FE308}"/>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0384444D-D7CD-F3A0-868D-95881EA5F7A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8" name="Graphic 7">
            <a:extLst>
              <a:ext uri="{FF2B5EF4-FFF2-40B4-BE49-F238E27FC236}">
                <a16:creationId xmlns:a16="http://schemas.microsoft.com/office/drawing/2014/main" id="{5E218285-2698-5C06-A51E-A0FFE918152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1" name="Title Placeholder 1">
            <a:extLst>
              <a:ext uri="{FF2B5EF4-FFF2-40B4-BE49-F238E27FC236}">
                <a16:creationId xmlns:a16="http://schemas.microsoft.com/office/drawing/2014/main" id="{230773AF-350E-9246-0106-1674358DA5DB}"/>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2" name="Content Placeholder 15">
            <a:extLst>
              <a:ext uri="{FF2B5EF4-FFF2-40B4-BE49-F238E27FC236}">
                <a16:creationId xmlns:a16="http://schemas.microsoft.com/office/drawing/2014/main" id="{D68010EB-8939-A926-E01E-C52CAC459C58}"/>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13" name="Text Placeholder 13">
            <a:extLst>
              <a:ext uri="{FF2B5EF4-FFF2-40B4-BE49-F238E27FC236}">
                <a16:creationId xmlns:a16="http://schemas.microsoft.com/office/drawing/2014/main" id="{F5F358D9-5074-CF75-C0F2-7287DD66EA57}"/>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4" name="Footer Placeholder 4">
            <a:extLst>
              <a:ext uri="{FF2B5EF4-FFF2-40B4-BE49-F238E27FC236}">
                <a16:creationId xmlns:a16="http://schemas.microsoft.com/office/drawing/2014/main" id="{B4B1EFBF-74E2-F771-E37B-D73A4D75D14A}"/>
              </a:ext>
            </a:extLst>
          </p:cNvPr>
          <p:cNvSpPr>
            <a:spLocks noGrp="1"/>
          </p:cNvSpPr>
          <p:nvPr>
            <p:ph type="ftr" sz="quarter" idx="3"/>
          </p:nvPr>
        </p:nvSpPr>
        <p:spPr>
          <a:xfrm>
            <a:off x="1039733" y="5994450"/>
            <a:ext cx="4320001"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586AFB09-C3AE-5C6D-3811-9837472DBF4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86014157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Image and text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C37681FC-CB57-A783-CC7B-A0690E432F52}"/>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Text Placeholder 12">
            <a:extLst>
              <a:ext uri="{FF2B5EF4-FFF2-40B4-BE49-F238E27FC236}">
                <a16:creationId xmlns:a16="http://schemas.microsoft.com/office/drawing/2014/main" id="{60EF9FEF-9FC7-2805-A3DA-842211415901}"/>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2" name="Content Placeholder 15">
            <a:extLst>
              <a:ext uri="{FF2B5EF4-FFF2-40B4-BE49-F238E27FC236}">
                <a16:creationId xmlns:a16="http://schemas.microsoft.com/office/drawing/2014/main" id="{27B3970F-CF32-6E7B-7127-270E1D57E145}"/>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sp>
        <p:nvSpPr>
          <p:cNvPr id="13" name="Picture Placeholder 11">
            <a:extLst>
              <a:ext uri="{FF2B5EF4-FFF2-40B4-BE49-F238E27FC236}">
                <a16:creationId xmlns:a16="http://schemas.microsoft.com/office/drawing/2014/main" id="{FC002011-9DF8-0527-2C13-C31990238C02}"/>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14" name="Graphic 13">
            <a:extLst>
              <a:ext uri="{FF2B5EF4-FFF2-40B4-BE49-F238E27FC236}">
                <a16:creationId xmlns:a16="http://schemas.microsoft.com/office/drawing/2014/main" id="{8C967279-7395-2E12-0B5F-67B8B30A581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15" name="Graphic 14">
            <a:extLst>
              <a:ext uri="{FF2B5EF4-FFF2-40B4-BE49-F238E27FC236}">
                <a16:creationId xmlns:a16="http://schemas.microsoft.com/office/drawing/2014/main" id="{B717DBAC-3492-825A-FA55-FE65E816A27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6" name="Footer Placeholder 4">
            <a:extLst>
              <a:ext uri="{FF2B5EF4-FFF2-40B4-BE49-F238E27FC236}">
                <a16:creationId xmlns:a16="http://schemas.microsoft.com/office/drawing/2014/main" id="{44D852ED-6CD1-D7AB-F875-B6E3F846BC5F}"/>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0BF4FFC7-C85D-E46B-91C8-33DF6F266E6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02684691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hree image and text slide v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Picture Placeholder 11">
            <a:extLst>
              <a:ext uri="{FF2B5EF4-FFF2-40B4-BE49-F238E27FC236}">
                <a16:creationId xmlns:a16="http://schemas.microsoft.com/office/drawing/2014/main" id="{B3FE2586-8C93-CEE4-B087-8FC1B211DE17}"/>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Footer Placeholder 4">
            <a:extLst>
              <a:ext uri="{FF2B5EF4-FFF2-40B4-BE49-F238E27FC236}">
                <a16:creationId xmlns:a16="http://schemas.microsoft.com/office/drawing/2014/main" id="{4F67E19A-5C25-CFA7-A2BC-1883830A111E}"/>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1" name="Slide Number Placeholder 5">
            <a:extLst>
              <a:ext uri="{FF2B5EF4-FFF2-40B4-BE49-F238E27FC236}">
                <a16:creationId xmlns:a16="http://schemas.microsoft.com/office/drawing/2014/main" id="{25DBAF6C-E7A5-A1E8-93F9-5D3F6723BFA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3449600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hree image and text slide v2">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endParaRPr lang="en-GB"/>
          </a:p>
        </p:txBody>
      </p:sp>
      <p:sp>
        <p:nvSpPr>
          <p:cNvPr id="2" name="Picture Placeholder 11">
            <a:extLst>
              <a:ext uri="{FF2B5EF4-FFF2-40B4-BE49-F238E27FC236}">
                <a16:creationId xmlns:a16="http://schemas.microsoft.com/office/drawing/2014/main" id="{1F506A8E-EC3A-3A31-6F7F-FF188F7AFBCA}"/>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70765E1D-62B0-8AAB-F8E3-5B928309E815}"/>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14982DA3-A500-C2F7-C489-D1DEB5D98AF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83971317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tatement or quot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97275"/>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6" name="Graphic 5">
            <a:extLst>
              <a:ext uri="{FF2B5EF4-FFF2-40B4-BE49-F238E27FC236}">
                <a16:creationId xmlns:a16="http://schemas.microsoft.com/office/drawing/2014/main" id="{F15CC809-C0C6-1AEE-518D-145A35C3DF6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7" name="Graphic 6">
            <a:extLst>
              <a:ext uri="{FF2B5EF4-FFF2-40B4-BE49-F238E27FC236}">
                <a16:creationId xmlns:a16="http://schemas.microsoft.com/office/drawing/2014/main" id="{A42FACE8-73C3-8FB5-2BE9-8642456AFD15}"/>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685867"/>
            <a:ext cx="2047718" cy="540991"/>
          </a:xfrm>
          <a:prstGeom prst="rect">
            <a:avLst/>
          </a:prstGeom>
        </p:spPr>
      </p:pic>
      <p:sp>
        <p:nvSpPr>
          <p:cNvPr id="2" name="Footer Placeholder 4">
            <a:extLst>
              <a:ext uri="{FF2B5EF4-FFF2-40B4-BE49-F238E27FC236}">
                <a16:creationId xmlns:a16="http://schemas.microsoft.com/office/drawing/2014/main" id="{45E892E4-0A73-1495-1FA7-86BF8EFB3A68}"/>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2B5F3E8F-51DF-36FC-E0BE-ECE629064C0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31823175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Partner Logo v1">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AA8BF768-3ABC-598A-48EA-3A5080732E9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B069B04C-11B0-5E65-D8D1-75CB7E249202}"/>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E07AB48F-2309-4BCF-D6E7-CB2C561E7687}"/>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6" name="Straight Connector 5">
            <a:extLst>
              <a:ext uri="{FF2B5EF4-FFF2-40B4-BE49-F238E27FC236}">
                <a16:creationId xmlns:a16="http://schemas.microsoft.com/office/drawing/2014/main" id="{7106EB4F-26D7-0089-2D17-9DD0A7C9DD55}"/>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Picture Placeholder 11">
            <a:extLst>
              <a:ext uri="{FF2B5EF4-FFF2-40B4-BE49-F238E27FC236}">
                <a16:creationId xmlns:a16="http://schemas.microsoft.com/office/drawing/2014/main" id="{76C3E90E-924C-F377-FA80-136D95D735B6}"/>
              </a:ext>
            </a:extLst>
          </p:cNvPr>
          <p:cNvSpPr>
            <a:spLocks noGrp="1"/>
          </p:cNvSpPr>
          <p:nvPr>
            <p:ph type="pic" sz="quarter" idx="13" hasCustomPrompt="1"/>
          </p:nvPr>
        </p:nvSpPr>
        <p:spPr>
          <a:xfrm>
            <a:off x="4678830" y="5813493"/>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spTree>
    <p:extLst>
      <p:ext uri="{BB962C8B-B14F-4D97-AF65-F5344CB8AC3E}">
        <p14:creationId xmlns:p14="http://schemas.microsoft.com/office/powerpoint/2010/main" val="417631270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Partner Logo v2">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1BCB37D1-2523-762E-6DC4-DB31CB58073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BCC4DA4C-74B7-CB10-4D45-A09EBDA21DE6}"/>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9D0A2580-0001-9F70-6612-E3C46B31FBD8}"/>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spTree>
    <p:extLst>
      <p:ext uri="{BB962C8B-B14F-4D97-AF65-F5344CB8AC3E}">
        <p14:creationId xmlns:p14="http://schemas.microsoft.com/office/powerpoint/2010/main" val="235777129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hank you v1">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388180785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hank you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716971"/>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22969835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926421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903230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TITLE_DARK">
    <p:bg>
      <p:bgPr>
        <a:solidFill>
          <a:srgbClr val="12332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737360"/>
            <a:ext cx="6766560" cy="1737360"/>
          </a:xfrm>
          <a:prstGeom prst="rect">
            <a:avLst/>
          </a:prstGeom>
          <a:noFill/>
          <a:ln/>
        </p:spPr>
        <p:txBody>
          <a:bodyPr wrap="square" rtlCol="0"/>
          <a:lstStyle>
            <a:lvl1pPr marL="0" indent="0">
              <a:buNone/>
              <a:defRPr lang="en-US" sz="5200" b="1" dirty="0">
                <a:solidFill>
                  <a:schemeClr val="bg1"/>
                </a:solidFill>
              </a:defRPr>
            </a:lvl1pPr>
          </a:lstStyle>
          <a:p>
            <a:pPr marL="0" indent="0">
              <a:buNone/>
            </a:pPr>
            <a:endParaRPr lang="en-US" sz="5200"/>
          </a:p>
        </p:txBody>
      </p:sp>
    </p:spTree>
    <p:extLst>
      <p:ext uri="{BB962C8B-B14F-4D97-AF65-F5344CB8AC3E}">
        <p14:creationId xmlns:p14="http://schemas.microsoft.com/office/powerpoint/2010/main" val="33013515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274320"/>
            <a:ext cx="10881360" cy="914400"/>
          </a:xfrm>
          <a:prstGeom prst="rect">
            <a:avLst/>
          </a:prstGeom>
          <a:noFill/>
          <a:ln/>
        </p:spPr>
        <p:txBody>
          <a:bodyPr wrap="square" rtlCol="0"/>
          <a:lstStyle>
            <a:lvl1pPr marL="0" indent="0">
              <a:buNone/>
              <a:defRPr lang="en-US" sz="2800" b="1" dirty="0">
                <a:solidFill>
                  <a:schemeClr val="tx1"/>
                </a:solidFill>
              </a:defRPr>
            </a:lvl1pPr>
          </a:lstStyle>
          <a:p>
            <a:pPr marL="0" indent="0">
              <a:buNone/>
            </a:pPr>
            <a:endParaRPr lang="en-US" sz="2800"/>
          </a:p>
        </p:txBody>
      </p:sp>
      <p:sp>
        <p:nvSpPr>
          <p:cNvPr id="3" name="Text 0"/>
          <p:cNvSpPr/>
          <p:nvPr/>
        </p:nvSpPr>
        <p:spPr>
          <a:xfrm>
            <a:off x="640080" y="6355080"/>
            <a:ext cx="4572000" cy="274320"/>
          </a:xfrm>
          <a:prstGeom prst="rect">
            <a:avLst/>
          </a:prstGeom>
          <a:noFill/>
          <a:ln/>
        </p:spPr>
        <p:txBody>
          <a:bodyPr wrap="square" lIns="0" tIns="0" rIns="0" bIns="0" rtlCol="0" anchor="ctr"/>
          <a:lstStyle/>
          <a:p>
            <a:pPr marL="0" indent="0">
              <a:buNone/>
            </a:pPr>
            <a:r>
              <a:rPr lang="en-US" sz="1100">
                <a:solidFill>
                  <a:schemeClr val="tx2"/>
                </a:solidFill>
              </a:rPr>
              <a:t>EC9D3 · Microeconomics B</a:t>
            </a:r>
            <a:endParaRPr lang="en-US" sz="1100"/>
          </a:p>
        </p:txBody>
      </p:sp>
      <p:sp>
        <p:nvSpPr>
          <p:cNvPr id="25" name="Slide Number Placeholder 0"/>
          <p:cNvSpPr>
            <a:spLocks noGrp="1"/>
          </p:cNvSpPr>
          <p:nvPr>
            <p:ph type="sldNum" sz="quarter" idx="4294967295"/>
          </p:nvPr>
        </p:nvSpPr>
        <p:spPr>
          <a:xfrm>
            <a:off x="10972800" y="6355080"/>
            <a:ext cx="548640" cy="274320"/>
          </a:xfrm>
          <a:prstGeom prst="rect">
            <a:avLst/>
          </a:prstGeom>
          <a:extLst>
            <a:ext uri="{C572A759-6A51-4108-AA02-DFA0A04FC94B}">
              <ma14:wrappingTextBoxFlag xmlns="" xmlns:ma14="http://schemas.microsoft.com/office/mac/drawingml/2011/main" val="0"/>
            </a:ext>
          </a:extLst>
        </p:spPr>
        <p:txBody>
          <a:bodyPr/>
          <a:lstStyle>
            <a:lvl1pPr>
              <a:defRPr sz="1100">
                <a:solidFill>
                  <a:schemeClr val="tx2"/>
                </a:solidFill>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156219371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7260451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7261917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6089219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22900487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7347331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22219437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2208616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5131934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6544101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8916776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7672862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97546"/>
            <a:ext cx="7772400" cy="1240334"/>
          </a:xfrm>
        </p:spPr>
        <p:txBody>
          <a:bodyPr/>
          <a:lstStyle/>
          <a:p>
            <a:r>
              <a:rPr lang="en-US"/>
              <a:t>Click to edit Master title style</a:t>
            </a:r>
          </a:p>
        </p:txBody>
      </p:sp>
      <p:sp>
        <p:nvSpPr>
          <p:cNvPr id="3" name="Subtitle 2"/>
          <p:cNvSpPr>
            <a:spLocks noGrp="1"/>
          </p:cNvSpPr>
          <p:nvPr>
            <p:ph type="subTitle" idx="1"/>
          </p:nvPr>
        </p:nvSpPr>
        <p:spPr>
          <a:xfrm>
            <a:off x="1371600" y="3278981"/>
            <a:ext cx="6400800" cy="1478756"/>
          </a:xfrm>
        </p:spPr>
        <p:txBody>
          <a:bodyPr/>
          <a:lstStyle>
            <a:lvl1pPr marL="0" indent="0" algn="ctr">
              <a:buNone/>
              <a:defRPr>
                <a:solidFill>
                  <a:schemeClr val="tx1">
                    <a:tint val="75000"/>
                  </a:schemeClr>
                </a:solidFill>
              </a:defRPr>
            </a:lvl1pPr>
            <a:lvl2pPr marL="385785" indent="0" algn="ctr">
              <a:buNone/>
              <a:defRPr>
                <a:solidFill>
                  <a:schemeClr val="tx1">
                    <a:tint val="75000"/>
                  </a:schemeClr>
                </a:solidFill>
              </a:defRPr>
            </a:lvl2pPr>
            <a:lvl3pPr marL="771571" indent="0" algn="ctr">
              <a:buNone/>
              <a:defRPr>
                <a:solidFill>
                  <a:schemeClr val="tx1">
                    <a:tint val="75000"/>
                  </a:schemeClr>
                </a:solidFill>
              </a:defRPr>
            </a:lvl3pPr>
            <a:lvl4pPr marL="1157356" indent="0" algn="ctr">
              <a:buNone/>
              <a:defRPr>
                <a:solidFill>
                  <a:schemeClr val="tx1">
                    <a:tint val="75000"/>
                  </a:schemeClr>
                </a:solidFill>
              </a:defRPr>
            </a:lvl4pPr>
            <a:lvl5pPr marL="1543141" indent="0" algn="ctr">
              <a:buNone/>
              <a:defRPr>
                <a:solidFill>
                  <a:schemeClr val="tx1">
                    <a:tint val="75000"/>
                  </a:schemeClr>
                </a:solidFill>
              </a:defRPr>
            </a:lvl5pPr>
            <a:lvl6pPr marL="1928927" indent="0" algn="ctr">
              <a:buNone/>
              <a:defRPr>
                <a:solidFill>
                  <a:schemeClr val="tx1">
                    <a:tint val="75000"/>
                  </a:schemeClr>
                </a:solidFill>
              </a:defRPr>
            </a:lvl6pPr>
            <a:lvl7pPr marL="2314712" indent="0" algn="ctr">
              <a:buNone/>
              <a:defRPr>
                <a:solidFill>
                  <a:schemeClr val="tx1">
                    <a:tint val="75000"/>
                  </a:schemeClr>
                </a:solidFill>
              </a:defRPr>
            </a:lvl7pPr>
            <a:lvl8pPr marL="2700498" indent="0" algn="ctr">
              <a:buNone/>
              <a:defRPr>
                <a:solidFill>
                  <a:schemeClr val="tx1">
                    <a:tint val="75000"/>
                  </a:schemeClr>
                </a:solidFill>
              </a:defRPr>
            </a:lvl8pPr>
            <a:lvl9pPr marL="308628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1488361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6279105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718322"/>
            <a:ext cx="7772400" cy="1149251"/>
          </a:xfrm>
        </p:spPr>
        <p:txBody>
          <a:bodyPr anchor="t"/>
          <a:lstStyle>
            <a:lvl1pPr algn="l">
              <a:defRPr sz="3375" b="1" cap="all"/>
            </a:lvl1pPr>
          </a:lstStyle>
          <a:p>
            <a:r>
              <a:rPr lang="en-US"/>
              <a:t>Click to edit Master title style</a:t>
            </a:r>
          </a:p>
        </p:txBody>
      </p:sp>
      <p:sp>
        <p:nvSpPr>
          <p:cNvPr id="3" name="Text Placeholder 2"/>
          <p:cNvSpPr>
            <a:spLocks noGrp="1"/>
          </p:cNvSpPr>
          <p:nvPr>
            <p:ph type="body" idx="1"/>
          </p:nvPr>
        </p:nvSpPr>
        <p:spPr>
          <a:xfrm>
            <a:off x="722313" y="2452539"/>
            <a:ext cx="7772400" cy="1265783"/>
          </a:xfrm>
        </p:spPr>
        <p:txBody>
          <a:bodyPr anchor="b"/>
          <a:lstStyle>
            <a:lvl1pPr marL="0" indent="0">
              <a:buNone/>
              <a:defRPr sz="1688">
                <a:solidFill>
                  <a:schemeClr val="tx1">
                    <a:tint val="75000"/>
                  </a:schemeClr>
                </a:solidFill>
              </a:defRPr>
            </a:lvl1pPr>
            <a:lvl2pPr marL="385785" indent="0">
              <a:buNone/>
              <a:defRPr sz="1519">
                <a:solidFill>
                  <a:schemeClr val="tx1">
                    <a:tint val="75000"/>
                  </a:schemeClr>
                </a:solidFill>
              </a:defRPr>
            </a:lvl2pPr>
            <a:lvl3pPr marL="771571" indent="0">
              <a:buNone/>
              <a:defRPr sz="1350">
                <a:solidFill>
                  <a:schemeClr val="tx1">
                    <a:tint val="75000"/>
                  </a:schemeClr>
                </a:solidFill>
              </a:defRPr>
            </a:lvl3pPr>
            <a:lvl4pPr marL="1157356" indent="0">
              <a:buNone/>
              <a:defRPr sz="1181">
                <a:solidFill>
                  <a:schemeClr val="tx1">
                    <a:tint val="75000"/>
                  </a:schemeClr>
                </a:solidFill>
              </a:defRPr>
            </a:lvl4pPr>
            <a:lvl5pPr marL="1543141" indent="0">
              <a:buNone/>
              <a:defRPr sz="1181">
                <a:solidFill>
                  <a:schemeClr val="tx1">
                    <a:tint val="75000"/>
                  </a:schemeClr>
                </a:solidFill>
              </a:defRPr>
            </a:lvl5pPr>
            <a:lvl6pPr marL="1928927" indent="0">
              <a:buNone/>
              <a:defRPr sz="1181">
                <a:solidFill>
                  <a:schemeClr val="tx1">
                    <a:tint val="75000"/>
                  </a:schemeClr>
                </a:solidFill>
              </a:defRPr>
            </a:lvl6pPr>
            <a:lvl7pPr marL="2314712" indent="0">
              <a:buNone/>
              <a:defRPr sz="1181">
                <a:solidFill>
                  <a:schemeClr val="tx1">
                    <a:tint val="75000"/>
                  </a:schemeClr>
                </a:solidFill>
              </a:defRPr>
            </a:lvl7pPr>
            <a:lvl8pPr marL="2700498" indent="0">
              <a:buNone/>
              <a:defRPr sz="1181">
                <a:solidFill>
                  <a:schemeClr val="tx1">
                    <a:tint val="75000"/>
                  </a:schemeClr>
                </a:solidFill>
              </a:defRPr>
            </a:lvl8pPr>
            <a:lvl9pPr marL="3086283" indent="0">
              <a:buNone/>
              <a:defRPr sz="118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8201091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350169"/>
            <a:ext cx="4038600" cy="3818781"/>
          </a:xfrm>
        </p:spPr>
        <p:txBody>
          <a:bodyPr/>
          <a:lstStyle>
            <a:lvl1pPr>
              <a:defRPr sz="2363"/>
            </a:lvl1pPr>
            <a:lvl2pPr>
              <a:defRPr sz="2025"/>
            </a:lvl2pPr>
            <a:lvl3pPr>
              <a:defRPr sz="1688"/>
            </a:lvl3pPr>
            <a:lvl4pPr>
              <a:defRPr sz="1519"/>
            </a:lvl4pPr>
            <a:lvl5pPr>
              <a:defRPr sz="1519"/>
            </a:lvl5pPr>
            <a:lvl6pPr>
              <a:defRPr sz="1519"/>
            </a:lvl6pPr>
            <a:lvl7pPr>
              <a:defRPr sz="1519"/>
            </a:lvl7pPr>
            <a:lvl8pPr>
              <a:defRPr sz="1519"/>
            </a:lvl8pPr>
            <a:lvl9pPr>
              <a:defRPr sz="151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50169"/>
            <a:ext cx="4038600" cy="3818781"/>
          </a:xfrm>
        </p:spPr>
        <p:txBody>
          <a:bodyPr/>
          <a:lstStyle>
            <a:lvl1pPr>
              <a:defRPr sz="2363"/>
            </a:lvl1pPr>
            <a:lvl2pPr>
              <a:defRPr sz="2025"/>
            </a:lvl2pPr>
            <a:lvl3pPr>
              <a:defRPr sz="1688"/>
            </a:lvl3pPr>
            <a:lvl4pPr>
              <a:defRPr sz="1519"/>
            </a:lvl4pPr>
            <a:lvl5pPr>
              <a:defRPr sz="1519"/>
            </a:lvl5pPr>
            <a:lvl6pPr>
              <a:defRPr sz="1519"/>
            </a:lvl6pPr>
            <a:lvl7pPr>
              <a:defRPr sz="1519"/>
            </a:lvl7pPr>
            <a:lvl8pPr>
              <a:defRPr sz="1519"/>
            </a:lvl8pPr>
            <a:lvl9pPr>
              <a:defRPr sz="151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5516675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95252"/>
            <a:ext cx="4040188" cy="539799"/>
          </a:xfrm>
        </p:spPr>
        <p:txBody>
          <a:bodyPr anchor="b"/>
          <a:lstStyle>
            <a:lvl1pPr marL="0" indent="0">
              <a:buNone/>
              <a:defRPr sz="2025" b="1"/>
            </a:lvl1pPr>
            <a:lvl2pPr marL="385785" indent="0">
              <a:buNone/>
              <a:defRPr sz="1688" b="1"/>
            </a:lvl2pPr>
            <a:lvl3pPr marL="771571" indent="0">
              <a:buNone/>
              <a:defRPr sz="1519" b="1"/>
            </a:lvl3pPr>
            <a:lvl4pPr marL="1157356" indent="0">
              <a:buNone/>
              <a:defRPr sz="1350" b="1"/>
            </a:lvl4pPr>
            <a:lvl5pPr marL="1543141" indent="0">
              <a:buNone/>
              <a:defRPr sz="1350" b="1"/>
            </a:lvl5pPr>
            <a:lvl6pPr marL="1928927" indent="0">
              <a:buNone/>
              <a:defRPr sz="1350" b="1"/>
            </a:lvl6pPr>
            <a:lvl7pPr marL="2314712" indent="0">
              <a:buNone/>
              <a:defRPr sz="1350" b="1"/>
            </a:lvl7pPr>
            <a:lvl8pPr marL="2700498" indent="0">
              <a:buNone/>
              <a:defRPr sz="1350" b="1"/>
            </a:lvl8pPr>
            <a:lvl9pPr marL="3086283" indent="0">
              <a:buNone/>
              <a:defRPr sz="1350" b="1"/>
            </a:lvl9pPr>
          </a:lstStyle>
          <a:p>
            <a:pPr lvl="0"/>
            <a:r>
              <a:rPr lang="en-US"/>
              <a:t>Click to edit Master text styles</a:t>
            </a:r>
          </a:p>
        </p:txBody>
      </p:sp>
      <p:sp>
        <p:nvSpPr>
          <p:cNvPr id="4" name="Content Placeholder 3"/>
          <p:cNvSpPr>
            <a:spLocks noGrp="1"/>
          </p:cNvSpPr>
          <p:nvPr>
            <p:ph sz="half" idx="2"/>
          </p:nvPr>
        </p:nvSpPr>
        <p:spPr>
          <a:xfrm>
            <a:off x="457200" y="1835051"/>
            <a:ext cx="4040188" cy="3333899"/>
          </a:xfrm>
        </p:spPr>
        <p:txBody>
          <a:bodyPr/>
          <a:lstStyle>
            <a:lvl1pPr>
              <a:defRPr sz="2025"/>
            </a:lvl1pPr>
            <a:lvl2pPr>
              <a:defRPr sz="1688"/>
            </a:lvl2pPr>
            <a:lvl3pPr>
              <a:defRPr sz="1519"/>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295252"/>
            <a:ext cx="4041775" cy="539799"/>
          </a:xfrm>
        </p:spPr>
        <p:txBody>
          <a:bodyPr anchor="b"/>
          <a:lstStyle>
            <a:lvl1pPr marL="0" indent="0">
              <a:buNone/>
              <a:defRPr sz="2025" b="1"/>
            </a:lvl1pPr>
            <a:lvl2pPr marL="385785" indent="0">
              <a:buNone/>
              <a:defRPr sz="1688" b="1"/>
            </a:lvl2pPr>
            <a:lvl3pPr marL="771571" indent="0">
              <a:buNone/>
              <a:defRPr sz="1519" b="1"/>
            </a:lvl3pPr>
            <a:lvl4pPr marL="1157356" indent="0">
              <a:buNone/>
              <a:defRPr sz="1350" b="1"/>
            </a:lvl4pPr>
            <a:lvl5pPr marL="1543141" indent="0">
              <a:buNone/>
              <a:defRPr sz="1350" b="1"/>
            </a:lvl5pPr>
            <a:lvl6pPr marL="1928927" indent="0">
              <a:buNone/>
              <a:defRPr sz="1350" b="1"/>
            </a:lvl6pPr>
            <a:lvl7pPr marL="2314712" indent="0">
              <a:buNone/>
              <a:defRPr sz="1350" b="1"/>
            </a:lvl7pPr>
            <a:lvl8pPr marL="2700498" indent="0">
              <a:buNone/>
              <a:defRPr sz="1350" b="1"/>
            </a:lvl8pPr>
            <a:lvl9pPr marL="3086283" indent="0">
              <a:buNone/>
              <a:defRPr sz="1350" b="1"/>
            </a:lvl9pPr>
          </a:lstStyle>
          <a:p>
            <a:pPr lvl="0"/>
            <a:r>
              <a:rPr lang="en-US"/>
              <a:t>Click to edit Master text styles</a:t>
            </a:r>
          </a:p>
        </p:txBody>
      </p:sp>
      <p:sp>
        <p:nvSpPr>
          <p:cNvPr id="6" name="Content Placeholder 5"/>
          <p:cNvSpPr>
            <a:spLocks noGrp="1"/>
          </p:cNvSpPr>
          <p:nvPr>
            <p:ph sz="quarter" idx="4"/>
          </p:nvPr>
        </p:nvSpPr>
        <p:spPr>
          <a:xfrm>
            <a:off x="4645026" y="1835051"/>
            <a:ext cx="4041775" cy="3333899"/>
          </a:xfrm>
        </p:spPr>
        <p:txBody>
          <a:bodyPr/>
          <a:lstStyle>
            <a:lvl1pPr>
              <a:defRPr sz="2025"/>
            </a:lvl1pPr>
            <a:lvl2pPr>
              <a:defRPr sz="1688"/>
            </a:lvl2pPr>
            <a:lvl3pPr>
              <a:defRPr sz="1519"/>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5660444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7405663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0982456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30386"/>
            <a:ext cx="3008313" cy="980480"/>
          </a:xfrm>
        </p:spPr>
        <p:txBody>
          <a:bodyPr anchor="b"/>
          <a:lstStyle>
            <a:lvl1pPr algn="l">
              <a:defRPr sz="1688" b="1"/>
            </a:lvl1pPr>
          </a:lstStyle>
          <a:p>
            <a:r>
              <a:rPr lang="en-US"/>
              <a:t>Click to edit Master title style</a:t>
            </a:r>
          </a:p>
        </p:txBody>
      </p:sp>
      <p:sp>
        <p:nvSpPr>
          <p:cNvPr id="3" name="Content Placeholder 2"/>
          <p:cNvSpPr>
            <a:spLocks noGrp="1"/>
          </p:cNvSpPr>
          <p:nvPr>
            <p:ph idx="1"/>
          </p:nvPr>
        </p:nvSpPr>
        <p:spPr>
          <a:xfrm>
            <a:off x="3575050" y="230386"/>
            <a:ext cx="5111750" cy="4938564"/>
          </a:xfrm>
        </p:spPr>
        <p:txBody>
          <a:bodyPr/>
          <a:lstStyle>
            <a:lvl1pPr>
              <a:defRPr sz="2700"/>
            </a:lvl1pPr>
            <a:lvl2pPr>
              <a:defRPr sz="2363"/>
            </a:lvl2pPr>
            <a:lvl3pPr>
              <a:defRPr sz="2025"/>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210866"/>
            <a:ext cx="3008313" cy="3958084"/>
          </a:xfrm>
        </p:spPr>
        <p:txBody>
          <a:bodyPr/>
          <a:lstStyle>
            <a:lvl1pPr marL="0" indent="0">
              <a:buNone/>
              <a:defRPr sz="1181"/>
            </a:lvl1pPr>
            <a:lvl2pPr marL="385785" indent="0">
              <a:buNone/>
              <a:defRPr sz="1013"/>
            </a:lvl2pPr>
            <a:lvl3pPr marL="771571" indent="0">
              <a:buNone/>
              <a:defRPr sz="844"/>
            </a:lvl3pPr>
            <a:lvl4pPr marL="1157356" indent="0">
              <a:buNone/>
              <a:defRPr sz="759"/>
            </a:lvl4pPr>
            <a:lvl5pPr marL="1543141" indent="0">
              <a:buNone/>
              <a:defRPr sz="759"/>
            </a:lvl5pPr>
            <a:lvl6pPr marL="1928927" indent="0">
              <a:buNone/>
              <a:defRPr sz="759"/>
            </a:lvl6pPr>
            <a:lvl7pPr marL="2314712" indent="0">
              <a:buNone/>
              <a:defRPr sz="759"/>
            </a:lvl7pPr>
            <a:lvl8pPr marL="2700498" indent="0">
              <a:buNone/>
              <a:defRPr sz="759"/>
            </a:lvl8pPr>
            <a:lvl9pPr marL="3086283" indent="0">
              <a:buNone/>
              <a:defRPr sz="759"/>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39915782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50506"/>
            <a:ext cx="5486400" cy="478185"/>
          </a:xfrm>
        </p:spPr>
        <p:txBody>
          <a:bodyPr anchor="b"/>
          <a:lstStyle>
            <a:lvl1pPr algn="l">
              <a:defRPr sz="1688" b="1"/>
            </a:lvl1pPr>
          </a:lstStyle>
          <a:p>
            <a:r>
              <a:rPr lang="en-US"/>
              <a:t>Click to edit Master title style</a:t>
            </a:r>
          </a:p>
        </p:txBody>
      </p:sp>
      <p:sp>
        <p:nvSpPr>
          <p:cNvPr id="3" name="Picture Placeholder 2"/>
          <p:cNvSpPr>
            <a:spLocks noGrp="1"/>
          </p:cNvSpPr>
          <p:nvPr>
            <p:ph type="pic" idx="1"/>
          </p:nvPr>
        </p:nvSpPr>
        <p:spPr>
          <a:xfrm>
            <a:off x="1792288" y="517029"/>
            <a:ext cx="5486400" cy="3471863"/>
          </a:xfrm>
        </p:spPr>
        <p:txBody>
          <a:bodyPr/>
          <a:lstStyle>
            <a:lvl1pPr marL="0" indent="0">
              <a:buNone/>
              <a:defRPr sz="2700"/>
            </a:lvl1pPr>
            <a:lvl2pPr marL="385785" indent="0">
              <a:buNone/>
              <a:defRPr sz="2363"/>
            </a:lvl2pPr>
            <a:lvl3pPr marL="771571" indent="0">
              <a:buNone/>
              <a:defRPr sz="2025"/>
            </a:lvl3pPr>
            <a:lvl4pPr marL="1157356" indent="0">
              <a:buNone/>
              <a:defRPr sz="1688"/>
            </a:lvl4pPr>
            <a:lvl5pPr marL="1543141" indent="0">
              <a:buNone/>
              <a:defRPr sz="1688"/>
            </a:lvl5pPr>
            <a:lvl6pPr marL="1928927" indent="0">
              <a:buNone/>
              <a:defRPr sz="1688"/>
            </a:lvl6pPr>
            <a:lvl7pPr marL="2314712" indent="0">
              <a:buNone/>
              <a:defRPr sz="1688"/>
            </a:lvl7pPr>
            <a:lvl8pPr marL="2700498" indent="0">
              <a:buNone/>
              <a:defRPr sz="1688"/>
            </a:lvl8pPr>
            <a:lvl9pPr marL="3086283" indent="0">
              <a:buNone/>
              <a:defRPr sz="1688"/>
            </a:lvl9pPr>
          </a:lstStyle>
          <a:p>
            <a:endParaRPr lang="en-US"/>
          </a:p>
        </p:txBody>
      </p:sp>
      <p:sp>
        <p:nvSpPr>
          <p:cNvPr id="4" name="Text Placeholder 3"/>
          <p:cNvSpPr>
            <a:spLocks noGrp="1"/>
          </p:cNvSpPr>
          <p:nvPr>
            <p:ph type="body" sz="half" idx="2"/>
          </p:nvPr>
        </p:nvSpPr>
        <p:spPr>
          <a:xfrm>
            <a:off x="1792288" y="4528692"/>
            <a:ext cx="5486400" cy="679102"/>
          </a:xfrm>
        </p:spPr>
        <p:txBody>
          <a:bodyPr/>
          <a:lstStyle>
            <a:lvl1pPr marL="0" indent="0">
              <a:buNone/>
              <a:defRPr sz="1181"/>
            </a:lvl1pPr>
            <a:lvl2pPr marL="385785" indent="0">
              <a:buNone/>
              <a:defRPr sz="1013"/>
            </a:lvl2pPr>
            <a:lvl3pPr marL="771571" indent="0">
              <a:buNone/>
              <a:defRPr sz="844"/>
            </a:lvl3pPr>
            <a:lvl4pPr marL="1157356" indent="0">
              <a:buNone/>
              <a:defRPr sz="759"/>
            </a:lvl4pPr>
            <a:lvl5pPr marL="1543141" indent="0">
              <a:buNone/>
              <a:defRPr sz="759"/>
            </a:lvl5pPr>
            <a:lvl6pPr marL="1928927" indent="0">
              <a:buNone/>
              <a:defRPr sz="759"/>
            </a:lvl6pPr>
            <a:lvl7pPr marL="2314712" indent="0">
              <a:buNone/>
              <a:defRPr sz="759"/>
            </a:lvl7pPr>
            <a:lvl8pPr marL="2700498" indent="0">
              <a:buNone/>
              <a:defRPr sz="759"/>
            </a:lvl8pPr>
            <a:lvl9pPr marL="3086283" indent="0">
              <a:buNone/>
              <a:defRPr sz="759"/>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6293769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7531159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31726"/>
            <a:ext cx="2057400" cy="493722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31726"/>
            <a:ext cx="6019800" cy="49372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37941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theme" Target="../theme/theme2.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3.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3" Type="http://schemas.openxmlformats.org/officeDocument/2006/relationships/slideLayout" Target="../slideLayouts/slideLayout51.xml"/><Relationship Id="rId21" Type="http://schemas.openxmlformats.org/officeDocument/2006/relationships/theme" Target="../theme/theme4.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slideLayout" Target="../slideLayouts/slideLayout86.xml"/><Relationship Id="rId3" Type="http://schemas.openxmlformats.org/officeDocument/2006/relationships/slideLayout" Target="../slideLayouts/slideLayout71.xml"/><Relationship Id="rId21" Type="http://schemas.openxmlformats.org/officeDocument/2006/relationships/theme" Target="../theme/theme5.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10" Type="http://schemas.openxmlformats.org/officeDocument/2006/relationships/slideLayout" Target="../slideLayouts/slideLayout78.xml"/><Relationship Id="rId19" Type="http://schemas.openxmlformats.org/officeDocument/2006/relationships/slideLayout" Target="../slideLayouts/slideLayout87.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18" Type="http://schemas.openxmlformats.org/officeDocument/2006/relationships/slideLayout" Target="../slideLayouts/slideLayout106.xml"/><Relationship Id="rId3" Type="http://schemas.openxmlformats.org/officeDocument/2006/relationships/slideLayout" Target="../slideLayouts/slideLayout91.xml"/><Relationship Id="rId21" Type="http://schemas.openxmlformats.org/officeDocument/2006/relationships/theme" Target="../theme/theme6.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17" Type="http://schemas.openxmlformats.org/officeDocument/2006/relationships/slideLayout" Target="../slideLayouts/slideLayout105.xml"/><Relationship Id="rId2" Type="http://schemas.openxmlformats.org/officeDocument/2006/relationships/slideLayout" Target="../slideLayouts/slideLayout90.xml"/><Relationship Id="rId16" Type="http://schemas.openxmlformats.org/officeDocument/2006/relationships/slideLayout" Target="../slideLayouts/slideLayout104.xml"/><Relationship Id="rId20" Type="http://schemas.openxmlformats.org/officeDocument/2006/relationships/slideLayout" Target="../slideLayouts/slideLayout108.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slideLayout" Target="../slideLayouts/slideLayout103.xml"/><Relationship Id="rId10" Type="http://schemas.openxmlformats.org/officeDocument/2006/relationships/slideLayout" Target="../slideLayouts/slideLayout98.xml"/><Relationship Id="rId19" Type="http://schemas.openxmlformats.org/officeDocument/2006/relationships/slideLayout" Target="../slideLayouts/slideLayout107.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slideLayout" Target="../slideLayouts/slideLayout102.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111.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8.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0.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theme" Target="../theme/theme9.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93E2AE-9F28-4E9C-AB43-EC660F0DAE2E}" type="datetimeFigureOut">
              <a:rPr lang="en-GB" smtClean="0"/>
              <a:t>09/10/2026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566FC0-80E8-477F-88D8-1378AB517554}" type="slidenum">
              <a:rPr lang="en-GB" smtClean="0"/>
              <a:t>‹#›</a:t>
            </a:fld>
            <a:endParaRPr lang="en-GB"/>
          </a:p>
        </p:txBody>
      </p:sp>
    </p:spTree>
    <p:extLst>
      <p:ext uri="{BB962C8B-B14F-4D97-AF65-F5344CB8AC3E}">
        <p14:creationId xmlns:p14="http://schemas.microsoft.com/office/powerpoint/2010/main" val="1653950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65" r:id="rId12"/>
    <p:sldLayoutId id="2147483891" r:id="rId13"/>
    <p:sldLayoutId id="2147483892" r:id="rId14"/>
    <p:sldLayoutId id="2147483893" r:id="rId15"/>
    <p:sldLayoutId id="2147483894" r:id="rId16"/>
    <p:sldLayoutId id="214748389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ED25403A-F43E-EF34-8303-65CBD3B66C7E}"/>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154643D9-7BD4-18F8-5DA6-C51216EA244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73797372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 id="2147483781" r:id="rId15"/>
    <p:sldLayoutId id="2147483782" r:id="rId16"/>
    <p:sldLayoutId id="2147483783" r:id="rId17"/>
    <p:sldLayoutId id="2147483784" r:id="rId18"/>
    <p:sldLayoutId id="2147483785" r:id="rId19"/>
    <p:sldLayoutId id="2147483786" r:id="rId20"/>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9EA98D-CBAA-4531-8363-426C1C0ECE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DE3E64-F84B-48F5-BEA0-8A2E654F46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5AA12E-47F2-444E-B68A-41A213C735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7E541A-820E-46D6-811A-CAA150066052}" type="datetimeFigureOut">
              <a:rPr lang="en-US" smtClean="0"/>
              <a:t>10/9/2026</a:t>
            </a:fld>
            <a:endParaRPr lang="en-US"/>
          </a:p>
        </p:txBody>
      </p:sp>
      <p:sp>
        <p:nvSpPr>
          <p:cNvPr id="5" name="Footer Placeholder 4">
            <a:extLst>
              <a:ext uri="{FF2B5EF4-FFF2-40B4-BE49-F238E27FC236}">
                <a16:creationId xmlns:a16="http://schemas.microsoft.com/office/drawing/2014/main" id="{A75B31F0-8D1D-4C3D-AE64-E9978C7288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796BFDC-C36E-474D-800B-47F33062C1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B548CC-B956-4F2C-BE7F-530587BD0FA1}" type="slidenum">
              <a:rPr lang="en-US" smtClean="0"/>
              <a:t>‹#›</a:t>
            </a:fld>
            <a:endParaRPr lang="en-US"/>
          </a:p>
        </p:txBody>
      </p:sp>
    </p:spTree>
    <p:extLst>
      <p:ext uri="{BB962C8B-B14F-4D97-AF65-F5344CB8AC3E}">
        <p14:creationId xmlns:p14="http://schemas.microsoft.com/office/powerpoint/2010/main" val="3535010508"/>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Footer Placeholder 4">
            <a:extLst>
              <a:ext uri="{FF2B5EF4-FFF2-40B4-BE49-F238E27FC236}">
                <a16:creationId xmlns:a16="http://schemas.microsoft.com/office/drawing/2014/main" id="{8C4D7240-D232-95F4-C21B-298DDD2BE5C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9" name="Slide Number Placeholder 5">
            <a:extLst>
              <a:ext uri="{FF2B5EF4-FFF2-40B4-BE49-F238E27FC236}">
                <a16:creationId xmlns:a16="http://schemas.microsoft.com/office/drawing/2014/main" id="{1DC63404-594E-BCA7-9102-08E61E3F9D5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Tree>
    <p:extLst>
      <p:ext uri="{BB962C8B-B14F-4D97-AF65-F5344CB8AC3E}">
        <p14:creationId xmlns:p14="http://schemas.microsoft.com/office/powerpoint/2010/main" val="4098569145"/>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 id="2147483817" r:id="rId17"/>
    <p:sldLayoutId id="2147483818" r:id="rId18"/>
    <p:sldLayoutId id="2147483819" r:id="rId19"/>
    <p:sldLayoutId id="2147483820" r:id="rId20"/>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425FC056-23FE-5B0B-86D3-91AB6CA75BE0}"/>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5066C055-7738-F2B2-5C9C-0C5840A7D5F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809099610"/>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37" r:id="rId16"/>
    <p:sldLayoutId id="2147483838" r:id="rId17"/>
    <p:sldLayoutId id="2147483839" r:id="rId18"/>
    <p:sldLayoutId id="2147483840" r:id="rId19"/>
    <p:sldLayoutId id="2147483841" r:id="rId20"/>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5C93378A-6677-05CC-756F-EFA23F9CBC95}"/>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5A29DDE8-8C80-2680-ADC4-5D69C5A89F6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63827589"/>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 id="2147483855" r:id="rId13"/>
    <p:sldLayoutId id="2147483856" r:id="rId14"/>
    <p:sldLayoutId id="2147483857" r:id="rId15"/>
    <p:sldLayoutId id="2147483858" r:id="rId16"/>
    <p:sldLayoutId id="2147483859" r:id="rId17"/>
    <p:sldLayoutId id="2147483860" r:id="rId18"/>
    <p:sldLayoutId id="2147483861" r:id="rId19"/>
    <p:sldLayoutId id="2147483862" r:id="rId20"/>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972800" y="6355080"/>
            <a:ext cx="548640" cy="274320"/>
          </a:xfrm>
          <a:prstGeom prst="rect">
            <a:avLst/>
          </a:prstGeom>
          <a:extLst>
            <a:ext uri="{C572A759-6A51-4108-AA02-DFA0A04FC94B}">
              <ma14:wrappingTextBoxFlag xmlns="" xmlns:ma14="http://schemas.microsoft.com/office/mac/drawingml/2011/main" val="0"/>
            </a:ext>
          </a:extLst>
        </p:spPr>
        <p:txBody>
          <a:bodyPr/>
          <a:lstStyle>
            <a:lvl1pPr>
              <a:defRPr sz="1100">
                <a:solidFill>
                  <a:schemeClr val="tx2"/>
                </a:solidFill>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1521454564"/>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74149738"/>
      </p:ext>
    </p:extLst>
  </p:cSld>
  <p:clrMap bg1="lt1" tx1="dk1" bg2="lt2" tx2="dk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31726"/>
            <a:ext cx="8229600" cy="96440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350169"/>
            <a:ext cx="8229600" cy="38187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5363171"/>
            <a:ext cx="2133600" cy="308074"/>
          </a:xfrm>
          <a:prstGeom prst="rect">
            <a:avLst/>
          </a:prstGeom>
        </p:spPr>
        <p:txBody>
          <a:bodyPr vert="horz" lIns="91440" tIns="45720" rIns="91440" bIns="45720" rtlCol="0" anchor="ctr"/>
          <a:lstStyle>
            <a:lvl1pPr algn="l">
              <a:defRPr sz="1013">
                <a:solidFill>
                  <a:schemeClr val="tx1">
                    <a:tint val="75000"/>
                  </a:schemeClr>
                </a:solidFill>
              </a:defRPr>
            </a:lvl1pPr>
          </a:lstStyle>
          <a:p>
            <a:fld id="{5BCAD085-E8A6-8845-BD4E-CB4CCA059FC4}" type="datetimeFigureOut">
              <a:rPr lang="en-US" smtClean="0"/>
              <a:t>10/9/2026</a:t>
            </a:fld>
            <a:endParaRPr lang="en-US"/>
          </a:p>
        </p:txBody>
      </p:sp>
      <p:sp>
        <p:nvSpPr>
          <p:cNvPr id="5" name="Footer Placeholder 4"/>
          <p:cNvSpPr>
            <a:spLocks noGrp="1"/>
          </p:cNvSpPr>
          <p:nvPr>
            <p:ph type="ftr" sz="quarter" idx="3"/>
          </p:nvPr>
        </p:nvSpPr>
        <p:spPr>
          <a:xfrm>
            <a:off x="3124200" y="5363171"/>
            <a:ext cx="2895600" cy="308074"/>
          </a:xfrm>
          <a:prstGeom prst="rect">
            <a:avLst/>
          </a:prstGeom>
        </p:spPr>
        <p:txBody>
          <a:bodyPr vert="horz" lIns="91440" tIns="45720" rIns="91440" bIns="45720" rtlCol="0" anchor="ctr"/>
          <a:lstStyle>
            <a:lvl1pPr algn="ctr">
              <a:defRPr sz="101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5363171"/>
            <a:ext cx="2133600" cy="308074"/>
          </a:xfrm>
          <a:prstGeom prst="rect">
            <a:avLst/>
          </a:prstGeom>
        </p:spPr>
        <p:txBody>
          <a:bodyPr vert="horz" lIns="91440" tIns="45720" rIns="91440" bIns="45720" rtlCol="0" anchor="ctr"/>
          <a:lstStyle>
            <a:lvl1pPr algn="r">
              <a:defRPr sz="1013">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359822816"/>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Lst>
  <p:txStyles>
    <p:titleStyle>
      <a:lvl1pPr algn="ctr" defTabSz="385785" rtl="0" eaLnBrk="1" latinLnBrk="0" hangingPunct="1">
        <a:spcBef>
          <a:spcPct val="0"/>
        </a:spcBef>
        <a:buNone/>
        <a:defRPr sz="3713" kern="1200">
          <a:solidFill>
            <a:schemeClr val="tx1"/>
          </a:solidFill>
          <a:latin typeface="+mj-lt"/>
          <a:ea typeface="+mj-ea"/>
          <a:cs typeface="+mj-cs"/>
        </a:defRPr>
      </a:lvl1pPr>
    </p:titleStyle>
    <p:bodyStyle>
      <a:lvl1pPr marL="289339" indent="-289339" algn="l" defTabSz="385785" rtl="0" eaLnBrk="1" latinLnBrk="0" hangingPunct="1">
        <a:spcBef>
          <a:spcPct val="20000"/>
        </a:spcBef>
        <a:buFont typeface="Arial"/>
        <a:buChar char="•"/>
        <a:defRPr sz="2700" kern="1200">
          <a:solidFill>
            <a:schemeClr val="tx1"/>
          </a:solidFill>
          <a:latin typeface="+mn-lt"/>
          <a:ea typeface="+mn-ea"/>
          <a:cs typeface="+mn-cs"/>
        </a:defRPr>
      </a:lvl1pPr>
      <a:lvl2pPr marL="626901" indent="-241116" algn="l" defTabSz="385785" rtl="0" eaLnBrk="1" latinLnBrk="0" hangingPunct="1">
        <a:spcBef>
          <a:spcPct val="20000"/>
        </a:spcBef>
        <a:buFont typeface="Arial"/>
        <a:buChar char="–"/>
        <a:defRPr sz="2363" kern="1200">
          <a:solidFill>
            <a:schemeClr val="tx1"/>
          </a:solidFill>
          <a:latin typeface="+mn-lt"/>
          <a:ea typeface="+mn-ea"/>
          <a:cs typeface="+mn-cs"/>
        </a:defRPr>
      </a:lvl2pPr>
      <a:lvl3pPr marL="964463" indent="-192893" algn="l" defTabSz="385785" rtl="0" eaLnBrk="1" latinLnBrk="0" hangingPunct="1">
        <a:spcBef>
          <a:spcPct val="20000"/>
        </a:spcBef>
        <a:buFont typeface="Arial"/>
        <a:buChar char="•"/>
        <a:defRPr sz="2025" kern="1200">
          <a:solidFill>
            <a:schemeClr val="tx1"/>
          </a:solidFill>
          <a:latin typeface="+mn-lt"/>
          <a:ea typeface="+mn-ea"/>
          <a:cs typeface="+mn-cs"/>
        </a:defRPr>
      </a:lvl3pPr>
      <a:lvl4pPr marL="1350249" indent="-192893" algn="l" defTabSz="385785" rtl="0" eaLnBrk="1" latinLnBrk="0" hangingPunct="1">
        <a:spcBef>
          <a:spcPct val="20000"/>
        </a:spcBef>
        <a:buFont typeface="Arial"/>
        <a:buChar char="–"/>
        <a:defRPr sz="1688" kern="1200">
          <a:solidFill>
            <a:schemeClr val="tx1"/>
          </a:solidFill>
          <a:latin typeface="+mn-lt"/>
          <a:ea typeface="+mn-ea"/>
          <a:cs typeface="+mn-cs"/>
        </a:defRPr>
      </a:lvl4pPr>
      <a:lvl5pPr marL="1736034" indent="-192893" algn="l" defTabSz="385785" rtl="0" eaLnBrk="1" latinLnBrk="0" hangingPunct="1">
        <a:spcBef>
          <a:spcPct val="20000"/>
        </a:spcBef>
        <a:buFont typeface="Arial"/>
        <a:buChar char="»"/>
        <a:defRPr sz="1688" kern="1200">
          <a:solidFill>
            <a:schemeClr val="tx1"/>
          </a:solidFill>
          <a:latin typeface="+mn-lt"/>
          <a:ea typeface="+mn-ea"/>
          <a:cs typeface="+mn-cs"/>
        </a:defRPr>
      </a:lvl5pPr>
      <a:lvl6pPr marL="2121819" indent="-192893" algn="l" defTabSz="385785" rtl="0" eaLnBrk="1" latinLnBrk="0" hangingPunct="1">
        <a:spcBef>
          <a:spcPct val="20000"/>
        </a:spcBef>
        <a:buFont typeface="Arial"/>
        <a:buChar char="•"/>
        <a:defRPr sz="1688" kern="1200">
          <a:solidFill>
            <a:schemeClr val="tx1"/>
          </a:solidFill>
          <a:latin typeface="+mn-lt"/>
          <a:ea typeface="+mn-ea"/>
          <a:cs typeface="+mn-cs"/>
        </a:defRPr>
      </a:lvl6pPr>
      <a:lvl7pPr marL="2507605" indent="-192893" algn="l" defTabSz="385785" rtl="0" eaLnBrk="1" latinLnBrk="0" hangingPunct="1">
        <a:spcBef>
          <a:spcPct val="20000"/>
        </a:spcBef>
        <a:buFont typeface="Arial"/>
        <a:buChar char="•"/>
        <a:defRPr sz="1688" kern="1200">
          <a:solidFill>
            <a:schemeClr val="tx1"/>
          </a:solidFill>
          <a:latin typeface="+mn-lt"/>
          <a:ea typeface="+mn-ea"/>
          <a:cs typeface="+mn-cs"/>
        </a:defRPr>
      </a:lvl7pPr>
      <a:lvl8pPr marL="2893390" indent="-192893" algn="l" defTabSz="385785" rtl="0" eaLnBrk="1" latinLnBrk="0" hangingPunct="1">
        <a:spcBef>
          <a:spcPct val="20000"/>
        </a:spcBef>
        <a:buFont typeface="Arial"/>
        <a:buChar char="•"/>
        <a:defRPr sz="1688" kern="1200">
          <a:solidFill>
            <a:schemeClr val="tx1"/>
          </a:solidFill>
          <a:latin typeface="+mn-lt"/>
          <a:ea typeface="+mn-ea"/>
          <a:cs typeface="+mn-cs"/>
        </a:defRPr>
      </a:lvl8pPr>
      <a:lvl9pPr marL="3279176" indent="-192893" algn="l" defTabSz="385785" rtl="0" eaLnBrk="1" latinLnBrk="0" hangingPunct="1">
        <a:spcBef>
          <a:spcPct val="20000"/>
        </a:spcBef>
        <a:buFont typeface="Arial"/>
        <a:buChar char="•"/>
        <a:defRPr sz="1688" kern="1200">
          <a:solidFill>
            <a:schemeClr val="tx1"/>
          </a:solidFill>
          <a:latin typeface="+mn-lt"/>
          <a:ea typeface="+mn-ea"/>
          <a:cs typeface="+mn-cs"/>
        </a:defRPr>
      </a:lvl9pPr>
    </p:bodyStyle>
    <p:otherStyle>
      <a:defPPr>
        <a:defRPr lang="en-US"/>
      </a:defPPr>
      <a:lvl1pPr marL="0" algn="l" defTabSz="385785" rtl="0" eaLnBrk="1" latinLnBrk="0" hangingPunct="1">
        <a:defRPr sz="1519" kern="1200">
          <a:solidFill>
            <a:schemeClr val="tx1"/>
          </a:solidFill>
          <a:latin typeface="+mn-lt"/>
          <a:ea typeface="+mn-ea"/>
          <a:cs typeface="+mn-cs"/>
        </a:defRPr>
      </a:lvl1pPr>
      <a:lvl2pPr marL="385785" algn="l" defTabSz="385785" rtl="0" eaLnBrk="1" latinLnBrk="0" hangingPunct="1">
        <a:defRPr sz="1519" kern="1200">
          <a:solidFill>
            <a:schemeClr val="tx1"/>
          </a:solidFill>
          <a:latin typeface="+mn-lt"/>
          <a:ea typeface="+mn-ea"/>
          <a:cs typeface="+mn-cs"/>
        </a:defRPr>
      </a:lvl2pPr>
      <a:lvl3pPr marL="771571" algn="l" defTabSz="385785" rtl="0" eaLnBrk="1" latinLnBrk="0" hangingPunct="1">
        <a:defRPr sz="1519" kern="1200">
          <a:solidFill>
            <a:schemeClr val="tx1"/>
          </a:solidFill>
          <a:latin typeface="+mn-lt"/>
          <a:ea typeface="+mn-ea"/>
          <a:cs typeface="+mn-cs"/>
        </a:defRPr>
      </a:lvl3pPr>
      <a:lvl4pPr marL="1157356" algn="l" defTabSz="385785" rtl="0" eaLnBrk="1" latinLnBrk="0" hangingPunct="1">
        <a:defRPr sz="1519" kern="1200">
          <a:solidFill>
            <a:schemeClr val="tx1"/>
          </a:solidFill>
          <a:latin typeface="+mn-lt"/>
          <a:ea typeface="+mn-ea"/>
          <a:cs typeface="+mn-cs"/>
        </a:defRPr>
      </a:lvl4pPr>
      <a:lvl5pPr marL="1543141" algn="l" defTabSz="385785" rtl="0" eaLnBrk="1" latinLnBrk="0" hangingPunct="1">
        <a:defRPr sz="1519" kern="1200">
          <a:solidFill>
            <a:schemeClr val="tx1"/>
          </a:solidFill>
          <a:latin typeface="+mn-lt"/>
          <a:ea typeface="+mn-ea"/>
          <a:cs typeface="+mn-cs"/>
        </a:defRPr>
      </a:lvl5pPr>
      <a:lvl6pPr marL="1928927" algn="l" defTabSz="385785" rtl="0" eaLnBrk="1" latinLnBrk="0" hangingPunct="1">
        <a:defRPr sz="1519" kern="1200">
          <a:solidFill>
            <a:schemeClr val="tx1"/>
          </a:solidFill>
          <a:latin typeface="+mn-lt"/>
          <a:ea typeface="+mn-ea"/>
          <a:cs typeface="+mn-cs"/>
        </a:defRPr>
      </a:lvl6pPr>
      <a:lvl7pPr marL="2314712" algn="l" defTabSz="385785" rtl="0" eaLnBrk="1" latinLnBrk="0" hangingPunct="1">
        <a:defRPr sz="1519" kern="1200">
          <a:solidFill>
            <a:schemeClr val="tx1"/>
          </a:solidFill>
          <a:latin typeface="+mn-lt"/>
          <a:ea typeface="+mn-ea"/>
          <a:cs typeface="+mn-cs"/>
        </a:defRPr>
      </a:lvl7pPr>
      <a:lvl8pPr marL="2700498" algn="l" defTabSz="385785" rtl="0" eaLnBrk="1" latinLnBrk="0" hangingPunct="1">
        <a:defRPr sz="1519" kern="1200">
          <a:solidFill>
            <a:schemeClr val="tx1"/>
          </a:solidFill>
          <a:latin typeface="+mn-lt"/>
          <a:ea typeface="+mn-ea"/>
          <a:cs typeface="+mn-cs"/>
        </a:defRPr>
      </a:lvl8pPr>
      <a:lvl9pPr marL="3086283" algn="l" defTabSz="385785" rtl="0" eaLnBrk="1" latinLnBrk="0" hangingPunct="1">
        <a:defRPr sz="151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9.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9.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9.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9.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9.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9.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9.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9.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9.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9.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1.xml"/></Relationships>
</file>

<file path=ppt/slides/_rels/slide3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111.xml"/></Relationships>
</file>

<file path=ppt/slides/_rels/slide3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1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0.xm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11.xml"/></Relationships>
</file>

<file path=ppt/slides/_rels/slide3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1.xml"/><Relationship Id="rId1" Type="http://schemas.openxmlformats.org/officeDocument/2006/relationships/slideLayout" Target="../slideLayouts/slideLayout111.xml"/></Relationships>
</file>

<file path=ppt/slides/_rels/slide4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2.xml"/><Relationship Id="rId1" Type="http://schemas.openxmlformats.org/officeDocument/2006/relationships/slideLayout" Target="../slideLayouts/slideLayout11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1.xml"/></Relationships>
</file>

<file path=ppt/slides/_rels/slide4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slideLayout" Target="../slideLayouts/slideLayout7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5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hyperlink" Target="https://rl.talis.com/3/warwick/lists/b316d487-2af9-491b-b959-f9f7ce975c14.html" TargetMode="External"/><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8.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9.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9.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9.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9.xml"/></Relationships>
</file>

<file path=ppt/slides/_rels/slide6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livewarwickac-my.sharepoint.com/personal/ecsmas_live_warwick_ac_uk/_layouts/15/stream.aspx?id=%2Fpersonal%2Fecsmas_live_warwick_ac_uk%2FDocuments%2FRecordings%2FMeeting+with+Glazer%2C+Kobi-20251008_125940-Meeting+Recording.mp4&amp;nav=eyJyZWZlcnJhbEluZm8iOnsicmVmZXJyYWxBcHAiOiJTdHJlYW1XZWJBcHAiLCJyZWZlcnJhbFZpZXciOiJTaGFyZURpYWxvZy1MaW5rIiwicmVmZXJyYWxBcHBQbGF0Zm9ybSI6IldlYiIsInJlZmVycmFsTW9kZSI6InZpZXcifX0%3D&amp;referrer=StreamWebApp.Web&amp;referrerScenario=AddressBarCopied.view.73d9f89a-856e-406b-b996-62eae30a65c2" TargetMode="Externa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s://livewarwickac-my.sharepoint.com/personal/u1572037_live_warwick_ac_uk/_layouts/15/stream.aspx?id=%2Fpersonal%2Fu1572037_live_warwick_ac_uk%2FDocuments%2FAttachments%2F5+Min+Online+Presentation+of+the+Course+with+Recording+1.mp4&amp;referrer=StreamWebApp.Web&amp;referrerScenario=AddressBarCopied.view.b463b65e-652e-4067-92b0-cfccd6f1a91d&amp;ct=1791283013118&amp;or=Outlook-Extensibility&amp;cid=945B852C-4DAC-4E10-89E6-E7001D496625&amp;ga=1" TargetMode="Externa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s://livewarwickac-my.sharepoint.com/personal/u4056476_live_warwick_ac_uk/_layouts/15/stream.aspx?id=%2Fpersonal%2Fu4056476%5Flive%5Fwarwick%5Fac%5Fuk%2FDocuments%2Fvideo%20%2D%20EC902%20%2D%20Econometrics%20A%2Emp4&amp;nav=eyJyZWZlcnJhbEluZm8iOnsicmVmZXJyYWxBcHAiOiJPbmVEcml2ZUZvckJ1c2luZXNzIiwicmVmZXJyYWxBcHBQbGF0Zm9ybSI6IldlYiIsInJlZmVycmFsTW9kZSI6InZpZXciLCJyZWZlcnJhbFZpZXciOiJNeUZpbGVzTGlua0RpcmVjdCJ9fQ&amp;referrer=StreamWebApp%2EWeb&amp;referrerScenario=AddressBarCopied%2Eview%2E61b724b9%2De125%2D4571%2D9c1d%2D29d185bbac18" TargetMode="Externa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9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5.xml"/></Relationships>
</file>

<file path=ppt/slides/_rels/slide9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6.xml"/></Relationships>
</file>

<file path=ppt/slides/_rels/slide9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7.xml"/><Relationship Id="rId4" Type="http://schemas.openxmlformats.org/officeDocument/2006/relationships/image" Target="../media/image43.png"/></Relationships>
</file>

<file path=ppt/slides/_rels/slide93.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5.pn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customXml" Target="../ink/ink1.xml"/><Relationship Id="rId5" Type="http://schemas.openxmlformats.org/officeDocument/2006/relationships/hyperlink" Target="mailto:J.Glazer@warwick.ac.uk" TargetMode="External"/><Relationship Id="rId4" Type="http://schemas.openxmlformats.org/officeDocument/2006/relationships/hyperlink" Target="mailto:s.hidir@warwick.ac.uk" TargetMode="External"/></Relationships>
</file>

<file path=ppt/slides/_rels/slide9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customXml" Target="../ink/ink2.xml"/></Relationships>
</file>

<file path=ppt/slides/_rels/slide9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5.xml"/><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customXml" Target="../ink/ink3.xml"/></Relationships>
</file>

<file path=ppt/slides/_rels/slide9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6.xml"/><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customXml" Target="../ink/ink4.xml"/></Relationships>
</file>

<file path=ppt/slides/_rels/slide9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7.xml"/><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customXml" Target="../ink/ink5.xml"/></Relationships>
</file>

<file path=ppt/slides/_rels/slide9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1.png"/>
          <p:cNvPicPr>
            <a:picLocks noChangeAspect="1"/>
          </p:cNvPicPr>
          <p:nvPr/>
        </p:nvPicPr>
        <p:blipFill>
          <a:blip r:embed="rId2"/>
          <a:stretch>
            <a:fillRect/>
          </a:stretch>
        </p:blipFill>
        <p:spPr>
          <a:xfrm>
            <a:off x="952500" y="0"/>
            <a:ext cx="10286743" cy="685783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2.png"/>
          <p:cNvPicPr>
            <a:picLocks noChangeAspect="1"/>
          </p:cNvPicPr>
          <p:nvPr/>
        </p:nvPicPr>
        <p:blipFill>
          <a:blip r:embed="rId2"/>
          <a:stretch>
            <a:fillRect/>
          </a:stretch>
        </p:blipFill>
        <p:spPr>
          <a:xfrm>
            <a:off x="952500" y="0"/>
            <a:ext cx="10286743" cy="685783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3.png"/>
          <p:cNvPicPr>
            <a:picLocks noChangeAspect="1"/>
          </p:cNvPicPr>
          <p:nvPr/>
        </p:nvPicPr>
        <p:blipFill>
          <a:blip r:embed="rId2"/>
          <a:stretch>
            <a:fillRect/>
          </a:stretch>
        </p:blipFill>
        <p:spPr>
          <a:xfrm>
            <a:off x="952500" y="0"/>
            <a:ext cx="10286743" cy="685783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4.png"/>
          <p:cNvPicPr>
            <a:picLocks noChangeAspect="1"/>
          </p:cNvPicPr>
          <p:nvPr/>
        </p:nvPicPr>
        <p:blipFill>
          <a:blip r:embed="rId2"/>
          <a:stretch>
            <a:fillRect/>
          </a:stretch>
        </p:blipFill>
        <p:spPr>
          <a:xfrm>
            <a:off x="952500" y="0"/>
            <a:ext cx="10286743" cy="685783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5.png"/>
          <p:cNvPicPr>
            <a:picLocks noChangeAspect="1"/>
          </p:cNvPicPr>
          <p:nvPr/>
        </p:nvPicPr>
        <p:blipFill>
          <a:blip r:embed="rId2"/>
          <a:stretch>
            <a:fillRect/>
          </a:stretch>
        </p:blipFill>
        <p:spPr>
          <a:xfrm>
            <a:off x="952500" y="0"/>
            <a:ext cx="10286743" cy="685783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6.png"/>
          <p:cNvPicPr>
            <a:picLocks noChangeAspect="1"/>
          </p:cNvPicPr>
          <p:nvPr/>
        </p:nvPicPr>
        <p:blipFill>
          <a:blip r:embed="rId2"/>
          <a:stretch>
            <a:fillRect/>
          </a:stretch>
        </p:blipFill>
        <p:spPr>
          <a:xfrm>
            <a:off x="952500" y="0"/>
            <a:ext cx="10286743" cy="685783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7.png"/>
          <p:cNvPicPr>
            <a:picLocks noChangeAspect="1"/>
          </p:cNvPicPr>
          <p:nvPr/>
        </p:nvPicPr>
        <p:blipFill>
          <a:blip r:embed="rId2"/>
          <a:stretch>
            <a:fillRect/>
          </a:stretch>
        </p:blipFill>
        <p:spPr>
          <a:xfrm>
            <a:off x="952500" y="0"/>
            <a:ext cx="10286743" cy="685783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8.png"/>
          <p:cNvPicPr>
            <a:picLocks noChangeAspect="1"/>
          </p:cNvPicPr>
          <p:nvPr/>
        </p:nvPicPr>
        <p:blipFill>
          <a:blip r:embed="rId2"/>
          <a:stretch>
            <a:fillRect/>
          </a:stretch>
        </p:blipFill>
        <p:spPr>
          <a:xfrm>
            <a:off x="952500" y="0"/>
            <a:ext cx="10286743" cy="685783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9.png"/>
          <p:cNvPicPr>
            <a:picLocks noChangeAspect="1"/>
          </p:cNvPicPr>
          <p:nvPr/>
        </p:nvPicPr>
        <p:blipFill>
          <a:blip r:embed="rId2"/>
          <a:stretch>
            <a:fillRect/>
          </a:stretch>
        </p:blipFill>
        <p:spPr>
          <a:xfrm>
            <a:off x="952500" y="0"/>
            <a:ext cx="10286743" cy="685783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10.png"/>
          <p:cNvPicPr>
            <a:picLocks noChangeAspect="1"/>
          </p:cNvPicPr>
          <p:nvPr/>
        </p:nvPicPr>
        <p:blipFill>
          <a:blip r:embed="rId2"/>
          <a:stretch>
            <a:fillRect/>
          </a:stretch>
        </p:blipFill>
        <p:spPr>
          <a:xfrm>
            <a:off x="952500" y="0"/>
            <a:ext cx="10286743" cy="685783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11.png"/>
          <p:cNvPicPr>
            <a:picLocks noChangeAspect="1"/>
          </p:cNvPicPr>
          <p:nvPr/>
        </p:nvPicPr>
        <p:blipFill>
          <a:blip r:embed="rId2"/>
          <a:stretch>
            <a:fillRect/>
          </a:stretch>
        </p:blipFill>
        <p:spPr>
          <a:xfrm>
            <a:off x="952500" y="0"/>
            <a:ext cx="10286743" cy="685783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0" y="2103120"/>
            <a:ext cx="8503920" cy="91440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800" b="1">
                <a:solidFill>
                  <a:srgbClr val="2D2D2D"/>
                </a:solidFill>
              </a:defRPr>
            </a:pPr>
            <a:r>
              <a:rPr kumimoji="0" sz="2800" b="1" i="0" u="none" strike="noStrike" kern="1200" cap="none" spc="0" normalizeH="0" baseline="0" noProof="0">
                <a:ln>
                  <a:noFill/>
                </a:ln>
                <a:solidFill>
                  <a:srgbClr val="2D2D2D"/>
                </a:solidFill>
                <a:effectLst/>
                <a:uLnTx/>
                <a:uFillTx/>
                <a:latin typeface="Calibri"/>
                <a:ea typeface="+mn-ea"/>
                <a:cs typeface="+mn-cs"/>
              </a:rPr>
              <a:t>EC982: Development Economics</a:t>
            </a:r>
          </a:p>
        </p:txBody>
      </p:sp>
      <p:sp>
        <p:nvSpPr>
          <p:cNvPr id="3" name="TextBox 2"/>
          <p:cNvSpPr txBox="1"/>
          <p:nvPr/>
        </p:nvSpPr>
        <p:spPr>
          <a:xfrm>
            <a:off x="2926080" y="3154680"/>
            <a:ext cx="6309360" cy="64008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800">
                <a:solidFill>
                  <a:srgbClr val="2D2D2D"/>
                </a:solidFill>
              </a:defRPr>
            </a:pPr>
            <a:r>
              <a:rPr kumimoji="0" sz="1800" b="0" i="0" u="none" strike="noStrike" kern="1200" cap="none" spc="0" normalizeH="0" baseline="0" noProof="0">
                <a:ln>
                  <a:noFill/>
                </a:ln>
                <a:solidFill>
                  <a:srgbClr val="2D2D2D"/>
                </a:solidFill>
                <a:effectLst/>
                <a:uLnTx/>
                <a:uFillTx/>
                <a:latin typeface="Calibri"/>
                <a:ea typeface="+mn-ea"/>
                <a:cs typeface="+mn-cs"/>
              </a:rPr>
              <a:t>James Fenske</a:t>
            </a:r>
          </a:p>
          <a:p>
            <a:pPr marL="0" marR="0" lvl="0" indent="0" algn="ctr" defTabSz="457200" rtl="0" eaLnBrk="1" fontAlgn="auto" latinLnBrk="0" hangingPunct="1">
              <a:lnSpc>
                <a:spcPct val="100000"/>
              </a:lnSpc>
              <a:spcBef>
                <a:spcPts val="0"/>
              </a:spcBef>
              <a:spcAft>
                <a:spcPts val="0"/>
              </a:spcAft>
              <a:buClrTx/>
              <a:buSzTx/>
              <a:buFontTx/>
              <a:buNone/>
              <a:tabLst/>
              <a:defRPr sz="1100">
                <a:solidFill>
                  <a:srgbClr val="2D2D2D"/>
                </a:solidFill>
              </a:defRPr>
            </a:pPr>
            <a:r>
              <a:rPr kumimoji="0" sz="1100" b="0" i="0" u="none" strike="noStrike" kern="1200" cap="none" spc="0" normalizeH="0" baseline="0" noProof="0">
                <a:ln>
                  <a:noFill/>
                </a:ln>
                <a:solidFill>
                  <a:srgbClr val="2D2D2D"/>
                </a:solidFill>
                <a:effectLst/>
                <a:uLnTx/>
                <a:uFillTx/>
                <a:latin typeface="Calibri"/>
                <a:ea typeface="+mn-ea"/>
                <a:cs typeface="+mn-cs"/>
              </a:rPr>
              <a:t>University of Warwick</a:t>
            </a:r>
          </a:p>
        </p:txBody>
      </p:sp>
      <p:sp>
        <p:nvSpPr>
          <p:cNvPr id="4" name="TextBox 3"/>
          <p:cNvSpPr txBox="1"/>
          <p:nvPr/>
        </p:nvSpPr>
        <p:spPr>
          <a:xfrm>
            <a:off x="11430000" y="6510528"/>
            <a:ext cx="502920" cy="182880"/>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800"/>
            </a:pPr>
            <a:r>
              <a:rPr kumimoji="0" sz="800" b="0" i="0" u="none" strike="noStrike" kern="1200" cap="none" spc="0" normalizeH="0" baseline="0" noProof="0">
                <a:ln>
                  <a:noFill/>
                </a:ln>
                <a:solidFill>
                  <a:prstClr val="black"/>
                </a:solidFill>
                <a:effectLst/>
                <a:uLnTx/>
                <a:uFillTx/>
                <a:latin typeface="Calibri"/>
                <a:ea typeface="+mn-ea"/>
                <a:cs typeface="+mn-cs"/>
              </a:rPr>
              <a:t>1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94360"/>
            <a:ext cx="12191695" cy="475488"/>
          </a:xfrm>
          <a:prstGeom prst="rect">
            <a:avLst/>
          </a:prstGeom>
          <a:solidFill>
            <a:srgbClr val="EBEBEB"/>
          </a:solidFill>
          <a:ln>
            <a:noFill/>
          </a:ln>
        </p:spPr>
        <p:style>
          <a:lnRef idx="1">
            <a:schemeClr val="accent1"/>
          </a:lnRef>
          <a:fillRef idx="3">
            <a:schemeClr val="accent1"/>
          </a:fillRef>
          <a:effectRef idx="2">
            <a:schemeClr val="accent1"/>
          </a:effectRef>
          <a:fontRef idx="minor">
            <a:schemeClr val="lt1"/>
          </a:fontRef>
        </p:style>
        <p:txBody>
          <a:bodyPr lIns="320040" tIns="73152" rtlCol="0" anchor="ctr"/>
          <a:lstStyle/>
          <a:p>
            <a:pPr marL="0" marR="0" lvl="0" indent="0" algn="l" defTabSz="457200" rtl="0" eaLnBrk="1" fontAlgn="auto" latinLnBrk="0" hangingPunct="1">
              <a:lnSpc>
                <a:spcPct val="100000"/>
              </a:lnSpc>
              <a:spcBef>
                <a:spcPts val="0"/>
              </a:spcBef>
              <a:spcAft>
                <a:spcPts val="0"/>
              </a:spcAft>
              <a:buClrTx/>
              <a:buSzTx/>
              <a:buFontTx/>
              <a:buNone/>
              <a:tabLst/>
              <a:defRPr sz="2000" b="1">
                <a:solidFill>
                  <a:srgbClr val="2D2D2D"/>
                </a:solidFill>
              </a:defRPr>
            </a:pPr>
            <a:r>
              <a:rPr kumimoji="0" sz="2400" b="1" i="0" u="none" strike="noStrike" kern="1200" cap="none" spc="0" normalizeH="0" baseline="0" noProof="0">
                <a:ln>
                  <a:noFill/>
                </a:ln>
                <a:solidFill>
                  <a:srgbClr val="2D2D2D"/>
                </a:solidFill>
                <a:effectLst/>
                <a:uLnTx/>
                <a:uFillTx/>
                <a:latin typeface="Calibri"/>
                <a:ea typeface="+mn-ea"/>
                <a:cs typeface="+mn-cs"/>
              </a:rPr>
              <a:t>How I will teach this module</a:t>
            </a:r>
          </a:p>
        </p:txBody>
      </p:sp>
      <p:sp>
        <p:nvSpPr>
          <p:cNvPr id="3" name="TextBox 2"/>
          <p:cNvSpPr txBox="1"/>
          <p:nvPr/>
        </p:nvSpPr>
        <p:spPr>
          <a:xfrm>
            <a:off x="11475720" y="6510528"/>
            <a:ext cx="502920" cy="182880"/>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800">
                <a:solidFill>
                  <a:srgbClr val="646464"/>
                </a:solidFill>
              </a:defRPr>
            </a:pPr>
            <a:r>
              <a:rPr kumimoji="0" sz="800" b="0" i="0" u="none" strike="noStrike" kern="1200" cap="none" spc="0" normalizeH="0" baseline="0" noProof="0">
                <a:ln>
                  <a:noFill/>
                </a:ln>
                <a:solidFill>
                  <a:srgbClr val="646464"/>
                </a:solidFill>
                <a:effectLst/>
                <a:uLnTx/>
                <a:uFillTx/>
                <a:latin typeface="Calibri"/>
                <a:ea typeface="+mn-ea"/>
                <a:cs typeface="+mn-cs"/>
              </a:rPr>
              <a:t>2 / 5</a:t>
            </a:r>
          </a:p>
        </p:txBody>
      </p:sp>
      <p:sp>
        <p:nvSpPr>
          <p:cNvPr id="4" name="TextBox 3"/>
          <p:cNvSpPr txBox="1"/>
          <p:nvPr/>
        </p:nvSpPr>
        <p:spPr>
          <a:xfrm>
            <a:off x="594360" y="1280160"/>
            <a:ext cx="10972800" cy="5144742"/>
          </a:xfrm>
          <a:prstGeom prst="rect">
            <a:avLst/>
          </a:prstGeom>
          <a:noFill/>
        </p:spPr>
        <p:txBody>
          <a:bodyPr wrap="square" lIns="45720" rIns="45720">
            <a:spAutoFit/>
          </a:bodyPr>
          <a:lstStyle/>
          <a:p>
            <a:pPr marL="285750" marR="0" lvl="0" indent="-285750" algn="l" defTabSz="457200" rtl="0" eaLnBrk="1" fontAlgn="auto" latinLnBrk="0" hangingPunct="1">
              <a:lnSpc>
                <a:spcPct val="105000"/>
              </a:lnSpc>
              <a:spcBef>
                <a:spcPts val="0"/>
              </a:spcBef>
              <a:spcAft>
                <a:spcPts val="700"/>
              </a:spcAft>
              <a:buClrTx/>
              <a:buSzTx/>
              <a:buFont typeface="Arial" panose="020B0604020202020204" pitchFamily="34" charset="0"/>
              <a:buChar char="•"/>
              <a:tabLst/>
              <a:defRPr sz="1400">
                <a:solidFill>
                  <a:srgbClr val="2D2D2D"/>
                </a:solidFill>
              </a:defRPr>
            </a:pPr>
            <a:r>
              <a:rPr kumimoji="0" sz="2000" b="0" i="0" u="none" strike="noStrike" kern="1200" cap="none" spc="0" normalizeH="0" baseline="0" noProof="0">
                <a:ln>
                  <a:noFill/>
                </a:ln>
                <a:solidFill>
                  <a:srgbClr val="2D2D2D"/>
                </a:solidFill>
                <a:effectLst/>
                <a:uLnTx/>
                <a:uFillTx/>
                <a:latin typeface="Calibri"/>
                <a:ea typeface="+mn-ea"/>
                <a:cs typeface="+mn-cs"/>
              </a:rPr>
              <a:t>In this module, I will teach four different types of material:</a:t>
            </a:r>
          </a:p>
          <a:p>
            <a:pPr marL="800100" marR="0" lvl="1" indent="-342900" algn="l" defTabSz="457200" rtl="0" eaLnBrk="1" fontAlgn="auto" latinLnBrk="0" hangingPunct="1">
              <a:lnSpc>
                <a:spcPct val="105000"/>
              </a:lnSpc>
              <a:spcBef>
                <a:spcPts val="0"/>
              </a:spcBef>
              <a:spcAft>
                <a:spcPts val="200"/>
              </a:spcAft>
              <a:buClrTx/>
              <a:buSzTx/>
              <a:buFont typeface="+mj-lt"/>
              <a:buAutoNum type="arabicPeriod"/>
              <a:tabLst/>
              <a:defRPr sz="1200">
                <a:solidFill>
                  <a:srgbClr val="2D2D2D"/>
                </a:solidFill>
              </a:defRPr>
            </a:pPr>
            <a:r>
              <a:rPr kumimoji="0" sz="2000" b="0" i="1" u="none" strike="noStrike" kern="1200" cap="none" spc="0" normalizeH="0" baseline="0" noProof="0">
                <a:ln>
                  <a:noFill/>
                </a:ln>
                <a:solidFill>
                  <a:srgbClr val="2D2D2D"/>
                </a:solidFill>
                <a:effectLst/>
                <a:uLnTx/>
                <a:uFillTx/>
                <a:latin typeface="Calibri"/>
                <a:ea typeface="+mn-ea"/>
                <a:cs typeface="+mn-cs"/>
              </a:rPr>
              <a:t>Randomized evaluations</a:t>
            </a:r>
            <a:r>
              <a:rPr kumimoji="0" sz="2000" b="0" i="0" u="none" strike="noStrike" kern="1200" cap="none" spc="0" normalizeH="0" baseline="0" noProof="0">
                <a:ln>
                  <a:noFill/>
                </a:ln>
                <a:solidFill>
                  <a:srgbClr val="2D2D2D"/>
                </a:solidFill>
                <a:effectLst/>
                <a:uLnTx/>
                <a:uFillTx/>
                <a:latin typeface="Calibri"/>
                <a:ea typeface="+mn-ea"/>
                <a:cs typeface="+mn-cs"/>
              </a:rPr>
              <a:t>: </a:t>
            </a:r>
            <a:r>
              <a:rPr kumimoji="0" lang="en-GB" sz="2000" b="0" i="0" u="none" strike="noStrike" kern="1200" cap="none" spc="0" normalizeH="0" baseline="0" noProof="0">
                <a:ln>
                  <a:noFill/>
                </a:ln>
                <a:solidFill>
                  <a:srgbClr val="2D2D2D"/>
                </a:solidFill>
                <a:effectLst/>
                <a:uLnTx/>
                <a:uFillTx/>
                <a:latin typeface="Calibri"/>
                <a:ea typeface="+mn-ea"/>
                <a:cs typeface="+mn-cs"/>
              </a:rPr>
              <a:t>… </a:t>
            </a:r>
            <a:r>
              <a:rPr kumimoji="0" sz="2000" b="0" i="0" u="none" strike="noStrike" kern="1200" cap="none" spc="0" normalizeH="0" baseline="0" noProof="0">
                <a:ln>
                  <a:noFill/>
                </a:ln>
                <a:solidFill>
                  <a:srgbClr val="2D2D2D"/>
                </a:solidFill>
                <a:effectLst/>
                <a:uLnTx/>
                <a:uFillTx/>
                <a:latin typeface="Calibri"/>
                <a:ea typeface="+mn-ea"/>
                <a:cs typeface="+mn-cs"/>
              </a:rPr>
              <a:t>e.g. “Randomized evaluations: Threats.” I will outline core concepts from </a:t>
            </a:r>
            <a:r>
              <a:rPr kumimoji="0" sz="2000" b="0" i="0" u="none" strike="noStrike" kern="1200" cap="none" spc="0" normalizeH="0" baseline="0" noProof="0" err="1">
                <a:ln>
                  <a:noFill/>
                </a:ln>
                <a:solidFill>
                  <a:srgbClr val="2D2D2D"/>
                </a:solidFill>
                <a:effectLst/>
                <a:uLnTx/>
                <a:uFillTx/>
                <a:latin typeface="Calibri"/>
                <a:ea typeface="+mn-ea"/>
                <a:cs typeface="+mn-cs"/>
              </a:rPr>
              <a:t>Glennerster</a:t>
            </a:r>
            <a:r>
              <a:rPr kumimoji="0" sz="2000" b="0" i="0" u="none" strike="noStrike" kern="1200" cap="none" spc="0" normalizeH="0" baseline="0" noProof="0">
                <a:ln>
                  <a:noFill/>
                </a:ln>
                <a:solidFill>
                  <a:srgbClr val="2D2D2D"/>
                </a:solidFill>
                <a:effectLst/>
                <a:uLnTx/>
                <a:uFillTx/>
                <a:latin typeface="Calibri"/>
                <a:ea typeface="+mn-ea"/>
                <a:cs typeface="+mn-cs"/>
              </a:rPr>
              <a:t> and </a:t>
            </a:r>
            <a:r>
              <a:rPr kumimoji="0" sz="2000" b="0" i="0" u="none" strike="noStrike" kern="1200" cap="none" spc="0" normalizeH="0" baseline="0" noProof="0" err="1">
                <a:ln>
                  <a:noFill/>
                </a:ln>
                <a:solidFill>
                  <a:srgbClr val="2D2D2D"/>
                </a:solidFill>
                <a:effectLst/>
                <a:uLnTx/>
                <a:uFillTx/>
                <a:latin typeface="Calibri"/>
                <a:ea typeface="+mn-ea"/>
                <a:cs typeface="+mn-cs"/>
              </a:rPr>
              <a:t>Takavarasha’s</a:t>
            </a:r>
            <a:r>
              <a:rPr kumimoji="0" sz="2000" b="0" i="0" u="none" strike="noStrike" kern="1200" cap="none" spc="0" normalizeH="0" baseline="0" noProof="0">
                <a:ln>
                  <a:noFill/>
                </a:ln>
                <a:solidFill>
                  <a:srgbClr val="2D2D2D"/>
                </a:solidFill>
                <a:effectLst/>
                <a:uLnTx/>
                <a:uFillTx/>
                <a:latin typeface="Calibri"/>
                <a:ea typeface="+mn-ea"/>
                <a:cs typeface="+mn-cs"/>
              </a:rPr>
              <a:t> “Running Randomized Evaluations: A Practical Guide,” which I used to use as the main textbook. This book is </a:t>
            </a:r>
            <a:r>
              <a:rPr kumimoji="0" sz="2000" b="0" i="1" u="none" strike="noStrike" kern="1200" cap="none" spc="0" normalizeH="0" baseline="0" noProof="0">
                <a:ln>
                  <a:noFill/>
                </a:ln>
                <a:solidFill>
                  <a:srgbClr val="2D2D2D"/>
                </a:solidFill>
                <a:effectLst/>
                <a:uLnTx/>
                <a:uFillTx/>
                <a:latin typeface="Calibri"/>
                <a:ea typeface="+mn-ea"/>
                <a:cs typeface="+mn-cs"/>
              </a:rPr>
              <a:t>the</a:t>
            </a:r>
            <a:r>
              <a:rPr kumimoji="0" sz="2000" b="0" i="0" u="none" strike="noStrike" kern="1200" cap="none" spc="0" normalizeH="0" baseline="0" noProof="0">
                <a:ln>
                  <a:noFill/>
                </a:ln>
                <a:solidFill>
                  <a:srgbClr val="2D2D2D"/>
                </a:solidFill>
                <a:effectLst/>
                <a:uLnTx/>
                <a:uFillTx/>
                <a:latin typeface="Calibri"/>
                <a:ea typeface="+mn-ea"/>
                <a:cs typeface="+mn-cs"/>
              </a:rPr>
              <a:t> guide to program evaluation.</a:t>
            </a:r>
          </a:p>
          <a:p>
            <a:pPr marL="800100" marR="0" lvl="1" indent="-342900" algn="l" defTabSz="457200" rtl="0" eaLnBrk="1" fontAlgn="auto" latinLnBrk="0" hangingPunct="1">
              <a:lnSpc>
                <a:spcPct val="105000"/>
              </a:lnSpc>
              <a:spcBef>
                <a:spcPts val="0"/>
              </a:spcBef>
              <a:spcAft>
                <a:spcPts val="200"/>
              </a:spcAft>
              <a:buClrTx/>
              <a:buSzTx/>
              <a:buFont typeface="+mj-lt"/>
              <a:buAutoNum type="arabicPeriod"/>
              <a:tabLst/>
              <a:defRPr sz="1200">
                <a:solidFill>
                  <a:srgbClr val="2D2D2D"/>
                </a:solidFill>
              </a:defRPr>
            </a:pPr>
            <a:r>
              <a:rPr kumimoji="0" sz="2000" b="0" i="1" u="none" strike="noStrike" kern="1200" cap="none" spc="0" normalizeH="0" baseline="0" noProof="0">
                <a:ln>
                  <a:noFill/>
                </a:ln>
                <a:solidFill>
                  <a:srgbClr val="2D2D2D"/>
                </a:solidFill>
                <a:effectLst/>
                <a:uLnTx/>
                <a:uFillTx/>
                <a:latin typeface="Calibri"/>
                <a:ea typeface="+mn-ea"/>
                <a:cs typeface="+mn-cs"/>
              </a:rPr>
              <a:t>How to </a:t>
            </a:r>
            <a:r>
              <a:rPr kumimoji="0" sz="2000" b="0" i="0" u="none" strike="noStrike" kern="1200" cap="none" spc="0" normalizeH="0" baseline="0" noProof="0">
                <a:ln>
                  <a:noFill/>
                </a:ln>
                <a:solidFill>
                  <a:srgbClr val="2D2D2D"/>
                </a:solidFill>
                <a:effectLst/>
                <a:uLnTx/>
                <a:uFillTx/>
                <a:latin typeface="Calibri"/>
                <a:ea typeface="+mn-ea"/>
                <a:cs typeface="+mn-cs"/>
              </a:rPr>
              <a:t>...: e.g. “How to do pairwise randomization.” In these sections, I will identify a technique used to analyze data from developing countries. Many are mentioned in </a:t>
            </a:r>
            <a:r>
              <a:rPr kumimoji="0" sz="2000" b="0" i="0" u="none" strike="noStrike" kern="1200" cap="none" spc="0" normalizeH="0" baseline="0" noProof="0" err="1">
                <a:ln>
                  <a:noFill/>
                </a:ln>
                <a:solidFill>
                  <a:srgbClr val="2D2D2D"/>
                </a:solidFill>
                <a:effectLst/>
                <a:uLnTx/>
                <a:uFillTx/>
                <a:latin typeface="Calibri"/>
                <a:ea typeface="+mn-ea"/>
                <a:cs typeface="+mn-cs"/>
              </a:rPr>
              <a:t>Glennerster</a:t>
            </a:r>
            <a:r>
              <a:rPr kumimoji="0" sz="2000" b="0" i="0" u="none" strike="noStrike" kern="1200" cap="none" spc="0" normalizeH="0" baseline="0" noProof="0">
                <a:ln>
                  <a:noFill/>
                </a:ln>
                <a:solidFill>
                  <a:srgbClr val="2D2D2D"/>
                </a:solidFill>
                <a:effectLst/>
                <a:uLnTx/>
                <a:uFillTx/>
                <a:latin typeface="Calibri"/>
                <a:ea typeface="+mn-ea"/>
                <a:cs typeface="+mn-cs"/>
              </a:rPr>
              <a:t> and </a:t>
            </a:r>
            <a:r>
              <a:rPr kumimoji="0" sz="2000" b="0" i="0" u="none" strike="noStrike" kern="1200" cap="none" spc="0" normalizeH="0" baseline="0" noProof="0" err="1">
                <a:ln>
                  <a:noFill/>
                </a:ln>
                <a:solidFill>
                  <a:srgbClr val="2D2D2D"/>
                </a:solidFill>
                <a:effectLst/>
                <a:uLnTx/>
                <a:uFillTx/>
                <a:latin typeface="Calibri"/>
                <a:ea typeface="+mn-ea"/>
                <a:cs typeface="+mn-cs"/>
              </a:rPr>
              <a:t>Takavarasha</a:t>
            </a:r>
            <a:r>
              <a:rPr kumimoji="0" sz="2000" b="0" i="0" u="none" strike="noStrike" kern="1200" cap="none" spc="0" normalizeH="0" baseline="0" noProof="0">
                <a:ln>
                  <a:noFill/>
                </a:ln>
                <a:solidFill>
                  <a:srgbClr val="2D2D2D"/>
                </a:solidFill>
                <a:effectLst/>
                <a:uLnTx/>
                <a:uFillTx/>
                <a:latin typeface="Calibri"/>
                <a:ea typeface="+mn-ea"/>
                <a:cs typeface="+mn-cs"/>
              </a:rPr>
              <a:t>. I add more math and real examples from papers in development economics.</a:t>
            </a:r>
          </a:p>
          <a:p>
            <a:pPr marL="800100" marR="0" lvl="1" indent="-342900" algn="l" defTabSz="457200" rtl="0" eaLnBrk="1" fontAlgn="auto" latinLnBrk="0" hangingPunct="1">
              <a:lnSpc>
                <a:spcPct val="105000"/>
              </a:lnSpc>
              <a:spcBef>
                <a:spcPts val="0"/>
              </a:spcBef>
              <a:spcAft>
                <a:spcPts val="200"/>
              </a:spcAft>
              <a:buClrTx/>
              <a:buSzTx/>
              <a:buFont typeface="+mj-lt"/>
              <a:buAutoNum type="arabicPeriod"/>
              <a:tabLst/>
              <a:defRPr sz="1200">
                <a:solidFill>
                  <a:srgbClr val="2D2D2D"/>
                </a:solidFill>
              </a:defRPr>
            </a:pPr>
            <a:r>
              <a:rPr kumimoji="0" sz="2000" b="0" i="1" u="none" strike="noStrike" kern="1200" cap="none" spc="0" normalizeH="0" baseline="0" noProof="0">
                <a:ln>
                  <a:noFill/>
                </a:ln>
                <a:solidFill>
                  <a:srgbClr val="2D2D2D"/>
                </a:solidFill>
                <a:effectLst/>
                <a:uLnTx/>
                <a:uFillTx/>
                <a:latin typeface="Calibri"/>
                <a:ea typeface="+mn-ea"/>
                <a:cs typeface="+mn-cs"/>
              </a:rPr>
              <a:t>Participation</a:t>
            </a:r>
            <a:r>
              <a:rPr kumimoji="0" sz="2000" b="0" i="0" u="none" strike="noStrike" kern="1200" cap="none" spc="0" normalizeH="0" baseline="0" noProof="0">
                <a:ln>
                  <a:noFill/>
                </a:ln>
                <a:solidFill>
                  <a:srgbClr val="2D2D2D"/>
                </a:solidFill>
                <a:effectLst/>
                <a:uLnTx/>
                <a:uFillTx/>
                <a:latin typeface="Calibri"/>
                <a:ea typeface="+mn-ea"/>
                <a:cs typeface="+mn-cs"/>
              </a:rPr>
              <a:t>: ...: e.g. “Participation: Ghatak and </a:t>
            </a:r>
            <a:r>
              <a:rPr kumimoji="0" sz="2000" b="0" i="0" u="none" strike="noStrike" kern="1200" cap="none" spc="0" normalizeH="0" baseline="0" noProof="0" err="1">
                <a:ln>
                  <a:noFill/>
                </a:ln>
                <a:solidFill>
                  <a:srgbClr val="2D2D2D"/>
                </a:solidFill>
                <a:effectLst/>
                <a:uLnTx/>
                <a:uFillTx/>
                <a:latin typeface="Calibri"/>
                <a:ea typeface="+mn-ea"/>
                <a:cs typeface="+mn-cs"/>
              </a:rPr>
              <a:t>Mookherjee</a:t>
            </a:r>
            <a:r>
              <a:rPr kumimoji="0" sz="2000" b="0" i="0" u="none" strike="noStrike" kern="1200" cap="none" spc="0" normalizeH="0" baseline="0" noProof="0">
                <a:ln>
                  <a:noFill/>
                </a:ln>
                <a:solidFill>
                  <a:srgbClr val="2D2D2D"/>
                </a:solidFill>
                <a:effectLst/>
                <a:uLnTx/>
                <a:uFillTx/>
                <a:latin typeface="Calibri"/>
                <a:ea typeface="+mn-ea"/>
                <a:cs typeface="+mn-cs"/>
              </a:rPr>
              <a:t>.” In these sections, I will test whether you are learning the material covered in the review articles that I assign. We will proceed at the rate of about one review article and one research article per week.</a:t>
            </a:r>
          </a:p>
          <a:p>
            <a:pPr marL="800100" marR="0" lvl="1" indent="-342900" algn="l" defTabSz="457200" rtl="0" eaLnBrk="1" fontAlgn="auto" latinLnBrk="0" hangingPunct="1">
              <a:lnSpc>
                <a:spcPct val="105000"/>
              </a:lnSpc>
              <a:spcBef>
                <a:spcPts val="0"/>
              </a:spcBef>
              <a:spcAft>
                <a:spcPts val="200"/>
              </a:spcAft>
              <a:buClrTx/>
              <a:buSzTx/>
              <a:buFont typeface="+mj-lt"/>
              <a:buAutoNum type="arabicPeriod"/>
              <a:tabLst/>
              <a:defRPr sz="1200">
                <a:solidFill>
                  <a:srgbClr val="2D2D2D"/>
                </a:solidFill>
              </a:defRPr>
            </a:pPr>
            <a:r>
              <a:rPr kumimoji="0" sz="2000" b="0" i="1" u="none" strike="noStrike" kern="1200" cap="none" spc="0" normalizeH="0" baseline="0" noProof="0">
                <a:ln>
                  <a:noFill/>
                </a:ln>
                <a:solidFill>
                  <a:srgbClr val="2D2D2D"/>
                </a:solidFill>
                <a:effectLst/>
                <a:uLnTx/>
                <a:uFillTx/>
                <a:latin typeface="Calibri"/>
                <a:ea typeface="+mn-ea"/>
                <a:cs typeface="+mn-cs"/>
              </a:rPr>
              <a:t>A recent paper</a:t>
            </a:r>
            <a:r>
              <a:rPr kumimoji="0" sz="2000" b="0" i="0" u="none" strike="noStrike" kern="1200" cap="none" spc="0" normalizeH="0" baseline="0" noProof="0">
                <a:ln>
                  <a:noFill/>
                </a:ln>
                <a:solidFill>
                  <a:srgbClr val="2D2D2D"/>
                </a:solidFill>
                <a:effectLst/>
                <a:uLnTx/>
                <a:uFillTx/>
                <a:latin typeface="Calibri"/>
                <a:ea typeface="+mn-ea"/>
                <a:cs typeface="+mn-cs"/>
              </a:rPr>
              <a:t>: ... e.g. “A recent paper: Bertrand et al.” In these sections, I will guide you through a recent research paper.</a:t>
            </a:r>
            <a:endParaRPr kumimoji="0" lang="en-GB" sz="2000" b="0" i="0" u="none" strike="noStrike" kern="1200" cap="none" spc="0" normalizeH="0" baseline="0" noProof="0">
              <a:ln>
                <a:noFill/>
              </a:ln>
              <a:solidFill>
                <a:srgbClr val="2D2D2D"/>
              </a:solidFill>
              <a:effectLst/>
              <a:uLnTx/>
              <a:uFillTx/>
              <a:latin typeface="Calibri"/>
              <a:ea typeface="+mn-ea"/>
              <a:cs typeface="+mn-cs"/>
            </a:endParaRPr>
          </a:p>
          <a:p>
            <a:pPr marL="457200" marR="0" lvl="1" indent="0" algn="l" defTabSz="457200" rtl="0" eaLnBrk="1" fontAlgn="auto" latinLnBrk="0" hangingPunct="1">
              <a:lnSpc>
                <a:spcPct val="105000"/>
              </a:lnSpc>
              <a:spcBef>
                <a:spcPts val="0"/>
              </a:spcBef>
              <a:spcAft>
                <a:spcPts val="200"/>
              </a:spcAft>
              <a:buClrTx/>
              <a:buSzTx/>
              <a:buFontTx/>
              <a:buNone/>
              <a:tabLst/>
              <a:defRPr sz="1200">
                <a:solidFill>
                  <a:srgbClr val="2D2D2D"/>
                </a:solidFill>
              </a:defRPr>
            </a:pPr>
            <a:endParaRPr kumimoji="0" sz="2000" b="0" i="0" u="none" strike="noStrike" kern="1200" cap="none" spc="0" normalizeH="0" baseline="0" noProof="0">
              <a:ln>
                <a:noFill/>
              </a:ln>
              <a:solidFill>
                <a:srgbClr val="2D2D2D"/>
              </a:solidFill>
              <a:effectLst/>
              <a:uLnTx/>
              <a:uFillTx/>
              <a:latin typeface="Calibri"/>
              <a:ea typeface="+mn-ea"/>
              <a:cs typeface="+mn-cs"/>
            </a:endParaRPr>
          </a:p>
          <a:p>
            <a:pPr marL="285750" marR="0" lvl="0" indent="-285750" algn="l" defTabSz="457200" rtl="0" eaLnBrk="1" fontAlgn="auto" latinLnBrk="0" hangingPunct="1">
              <a:lnSpc>
                <a:spcPct val="105000"/>
              </a:lnSpc>
              <a:spcBef>
                <a:spcPts val="0"/>
              </a:spcBef>
              <a:spcAft>
                <a:spcPts val="700"/>
              </a:spcAft>
              <a:buClrTx/>
              <a:buSzTx/>
              <a:buFont typeface="Arial" panose="020B0604020202020204" pitchFamily="34" charset="0"/>
              <a:buChar char="•"/>
              <a:tabLst/>
              <a:defRPr sz="1400">
                <a:solidFill>
                  <a:srgbClr val="2D2D2D"/>
                </a:solidFill>
              </a:defRPr>
            </a:pPr>
            <a:r>
              <a:rPr kumimoji="0" sz="2000" b="0" i="0" u="none" strike="noStrike" kern="1200" cap="none" spc="0" normalizeH="0" baseline="0" noProof="0">
                <a:ln>
                  <a:noFill/>
                </a:ln>
                <a:solidFill>
                  <a:srgbClr val="2D2D2D"/>
                </a:solidFill>
                <a:effectLst/>
                <a:uLnTx/>
                <a:uFillTx/>
                <a:latin typeface="Calibri"/>
                <a:ea typeface="+mn-ea"/>
                <a:cs typeface="+mn-cs"/>
              </a:rPr>
              <a:t>I will start with a lecture that is 100% </a:t>
            </a:r>
            <a:r>
              <a:rPr kumimoji="0" sz="2000" b="0" i="1" u="none" strike="noStrike" kern="1200" cap="none" spc="0" normalizeH="0" baseline="0" noProof="0">
                <a:ln>
                  <a:noFill/>
                </a:ln>
                <a:solidFill>
                  <a:srgbClr val="2D2D2D"/>
                </a:solidFill>
                <a:effectLst/>
                <a:uLnTx/>
                <a:uFillTx/>
                <a:latin typeface="Calibri"/>
                <a:ea typeface="+mn-ea"/>
                <a:cs typeface="+mn-cs"/>
              </a:rPr>
              <a:t>How to </a:t>
            </a:r>
            <a:r>
              <a:rPr kumimoji="0" sz="2000" b="0" i="0" u="none" strike="noStrike" kern="1200" cap="none" spc="0" normalizeH="0" baseline="0" noProof="0">
                <a:ln>
                  <a:noFill/>
                </a:ln>
                <a:solidFill>
                  <a:srgbClr val="2D2D2D"/>
                </a:solidFill>
                <a:effectLst/>
                <a:uLnTx/>
                <a:uFillTx/>
                <a:latin typeface="Calibri"/>
                <a:ea typeface="+mn-ea"/>
                <a:cs typeface="+mn-cs"/>
              </a:rPr>
              <a:t>..., and will introduce the other types of material as the weeks go 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94360"/>
            <a:ext cx="12191695" cy="475488"/>
          </a:xfrm>
          <a:prstGeom prst="rect">
            <a:avLst/>
          </a:prstGeom>
          <a:solidFill>
            <a:srgbClr val="EBEBEB"/>
          </a:solidFill>
          <a:ln>
            <a:noFill/>
          </a:ln>
        </p:spPr>
        <p:style>
          <a:lnRef idx="1">
            <a:schemeClr val="accent1"/>
          </a:lnRef>
          <a:fillRef idx="3">
            <a:schemeClr val="accent1"/>
          </a:fillRef>
          <a:effectRef idx="2">
            <a:schemeClr val="accent1"/>
          </a:effectRef>
          <a:fontRef idx="minor">
            <a:schemeClr val="lt1"/>
          </a:fontRef>
        </p:style>
        <p:txBody>
          <a:bodyPr lIns="320040" tIns="73152" rtlCol="0" anchor="ctr"/>
          <a:lstStyle/>
          <a:p>
            <a:pPr marL="0" marR="0" lvl="0" indent="0" algn="l" defTabSz="457200" rtl="0" eaLnBrk="1" fontAlgn="auto" latinLnBrk="0" hangingPunct="1">
              <a:lnSpc>
                <a:spcPct val="100000"/>
              </a:lnSpc>
              <a:spcBef>
                <a:spcPts val="0"/>
              </a:spcBef>
              <a:spcAft>
                <a:spcPts val="0"/>
              </a:spcAft>
              <a:buClrTx/>
              <a:buSzTx/>
              <a:buFontTx/>
              <a:buNone/>
              <a:tabLst/>
              <a:defRPr sz="2000" b="1">
                <a:solidFill>
                  <a:srgbClr val="2D2D2D"/>
                </a:solidFill>
              </a:defRPr>
            </a:pPr>
            <a:r>
              <a:rPr kumimoji="0" sz="2400" b="1" i="0" u="none" strike="noStrike" kern="1200" cap="none" spc="0" normalizeH="0" baseline="0" noProof="0">
                <a:ln>
                  <a:noFill/>
                </a:ln>
                <a:solidFill>
                  <a:srgbClr val="2D2D2D"/>
                </a:solidFill>
                <a:effectLst/>
                <a:uLnTx/>
                <a:uFillTx/>
                <a:latin typeface="Calibri"/>
                <a:ea typeface="+mn-ea"/>
                <a:cs typeface="+mn-cs"/>
              </a:rPr>
              <a:t>Assessment</a:t>
            </a:r>
          </a:p>
        </p:txBody>
      </p:sp>
      <p:sp>
        <p:nvSpPr>
          <p:cNvPr id="3" name="TextBox 2"/>
          <p:cNvSpPr txBox="1"/>
          <p:nvPr/>
        </p:nvSpPr>
        <p:spPr>
          <a:xfrm>
            <a:off x="11475720" y="6510528"/>
            <a:ext cx="502920" cy="182880"/>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800">
                <a:solidFill>
                  <a:srgbClr val="646464"/>
                </a:solidFill>
              </a:defRPr>
            </a:pPr>
            <a:r>
              <a:rPr kumimoji="0" sz="800" b="0" i="0" u="none" strike="noStrike" kern="1200" cap="none" spc="0" normalizeH="0" baseline="0" noProof="0">
                <a:ln>
                  <a:noFill/>
                </a:ln>
                <a:solidFill>
                  <a:srgbClr val="646464"/>
                </a:solidFill>
                <a:effectLst/>
                <a:uLnTx/>
                <a:uFillTx/>
                <a:latin typeface="Calibri"/>
                <a:ea typeface="+mn-ea"/>
                <a:cs typeface="+mn-cs"/>
              </a:rPr>
              <a:t>3 / 5</a:t>
            </a:r>
          </a:p>
        </p:txBody>
      </p:sp>
      <p:sp>
        <p:nvSpPr>
          <p:cNvPr id="4" name="TextBox 3"/>
          <p:cNvSpPr txBox="1"/>
          <p:nvPr/>
        </p:nvSpPr>
        <p:spPr>
          <a:xfrm>
            <a:off x="594360" y="1234440"/>
            <a:ext cx="10972800" cy="4498411"/>
          </a:xfrm>
          <a:prstGeom prst="rect">
            <a:avLst/>
          </a:prstGeom>
          <a:noFill/>
        </p:spPr>
        <p:txBody>
          <a:bodyPr wrap="square" lIns="45720" rIns="45720">
            <a:spAutoFit/>
          </a:bodyPr>
          <a:lstStyle/>
          <a:p>
            <a:pPr marL="285750" marR="0" lvl="0" indent="-285750" algn="l" defTabSz="457200" rtl="0" eaLnBrk="1" fontAlgn="auto" latinLnBrk="0" hangingPunct="1">
              <a:lnSpc>
                <a:spcPct val="105000"/>
              </a:lnSpc>
              <a:spcBef>
                <a:spcPts val="0"/>
              </a:spcBef>
              <a:spcAft>
                <a:spcPts val="700"/>
              </a:spcAft>
              <a:buClrTx/>
              <a:buSzTx/>
              <a:buFont typeface="Arial" panose="020B0604020202020204" pitchFamily="34" charset="0"/>
              <a:buChar char="•"/>
              <a:tabLst/>
              <a:defRPr sz="1250">
                <a:solidFill>
                  <a:srgbClr val="2D2D2D"/>
                </a:solidFill>
              </a:defRPr>
            </a:pPr>
            <a:r>
              <a:rPr kumimoji="0" sz="1600" b="0" i="0" u="none" strike="noStrike" kern="1200" cap="none" spc="0" normalizeH="0" baseline="0" noProof="0">
                <a:ln>
                  <a:noFill/>
                </a:ln>
                <a:solidFill>
                  <a:srgbClr val="2D2D2D"/>
                </a:solidFill>
                <a:effectLst/>
                <a:uLnTx/>
                <a:uFillTx/>
                <a:latin typeface="Calibri"/>
                <a:ea typeface="+mn-ea"/>
                <a:cs typeface="+mn-cs"/>
              </a:rPr>
              <a:t>A replication assignment (25%)</a:t>
            </a:r>
          </a:p>
          <a:p>
            <a:pPr marL="628650" marR="0" lvl="1" indent="-171450" algn="l" defTabSz="457200" rtl="0" eaLnBrk="1" fontAlgn="auto" latinLnBrk="0" hangingPunct="1">
              <a:lnSpc>
                <a:spcPct val="105000"/>
              </a:lnSpc>
              <a:spcBef>
                <a:spcPts val="0"/>
              </a:spcBef>
              <a:spcAft>
                <a:spcPts val="200"/>
              </a:spcAft>
              <a:buClrTx/>
              <a:buSzTx/>
              <a:buFont typeface="Arial" panose="020B0604020202020204" pitchFamily="34" charset="0"/>
              <a:buChar char="•"/>
              <a:tabLst/>
              <a:defRPr sz="1050">
                <a:solidFill>
                  <a:srgbClr val="2D2D2D"/>
                </a:solidFill>
              </a:defRPr>
            </a:pPr>
            <a:r>
              <a:rPr kumimoji="0" sz="1600" b="0" i="0" u="none" strike="noStrike" kern="1200" cap="none" spc="0" normalizeH="0" baseline="0" noProof="0">
                <a:ln>
                  <a:noFill/>
                </a:ln>
                <a:solidFill>
                  <a:srgbClr val="2D2D2D"/>
                </a:solidFill>
                <a:effectLst/>
                <a:uLnTx/>
                <a:uFillTx/>
                <a:latin typeface="Calibri"/>
                <a:ea typeface="+mn-ea"/>
                <a:cs typeface="+mn-cs"/>
              </a:rPr>
              <a:t>You will choose a recent paper in the </a:t>
            </a:r>
            <a:r>
              <a:rPr kumimoji="0" sz="1600" b="0" i="1" u="none" strike="noStrike" kern="1200" cap="none" spc="0" normalizeH="0" baseline="0" noProof="0">
                <a:ln>
                  <a:noFill/>
                </a:ln>
                <a:solidFill>
                  <a:srgbClr val="2D2D2D"/>
                </a:solidFill>
                <a:effectLst/>
                <a:uLnTx/>
                <a:uFillTx/>
                <a:latin typeface="Calibri"/>
                <a:ea typeface="+mn-ea"/>
                <a:cs typeface="+mn-cs"/>
              </a:rPr>
              <a:t>AER</a:t>
            </a:r>
            <a:r>
              <a:rPr kumimoji="0" sz="1600" b="0" i="0" u="none" strike="noStrike" kern="1200" cap="none" spc="0" normalizeH="0" baseline="0" noProof="0">
                <a:ln>
                  <a:noFill/>
                </a:ln>
                <a:solidFill>
                  <a:srgbClr val="2D2D2D"/>
                </a:solidFill>
                <a:effectLst/>
                <a:uLnTx/>
                <a:uFillTx/>
                <a:latin typeface="Calibri"/>
                <a:ea typeface="+mn-ea"/>
                <a:cs typeface="+mn-cs"/>
              </a:rPr>
              <a:t> or one of the AEJs, replicate it, subject it to robustness checks, and test its external validity.</a:t>
            </a:r>
          </a:p>
          <a:p>
            <a:pPr marL="628650" marR="0" lvl="1" indent="-171450" algn="l" defTabSz="457200" rtl="0" eaLnBrk="1" fontAlgn="auto" latinLnBrk="0" hangingPunct="1">
              <a:lnSpc>
                <a:spcPct val="105000"/>
              </a:lnSpc>
              <a:spcBef>
                <a:spcPts val="0"/>
              </a:spcBef>
              <a:spcAft>
                <a:spcPts val="200"/>
              </a:spcAft>
              <a:buClrTx/>
              <a:buSzTx/>
              <a:buFont typeface="Arial" panose="020B0604020202020204" pitchFamily="34" charset="0"/>
              <a:buChar char="•"/>
              <a:tabLst/>
              <a:defRPr sz="1050">
                <a:solidFill>
                  <a:srgbClr val="2D2D2D"/>
                </a:solidFill>
              </a:defRPr>
            </a:pPr>
            <a:r>
              <a:rPr kumimoji="0" sz="1600" b="0" i="0" u="none" strike="noStrike" kern="1200" cap="none" spc="0" normalizeH="0" baseline="0" noProof="0">
                <a:ln>
                  <a:noFill/>
                </a:ln>
                <a:solidFill>
                  <a:srgbClr val="2D2D2D"/>
                </a:solidFill>
                <a:effectLst/>
                <a:uLnTx/>
                <a:uFillTx/>
                <a:latin typeface="Calibri"/>
                <a:ea typeface="+mn-ea"/>
                <a:cs typeface="+mn-cs"/>
              </a:rPr>
              <a:t>You will learn how to teach yourself new techniques and how to understand a journal article.</a:t>
            </a:r>
          </a:p>
          <a:p>
            <a:pPr marL="285750" marR="0" lvl="0" indent="-285750" algn="l" defTabSz="457200" rtl="0" eaLnBrk="1" fontAlgn="auto" latinLnBrk="0" hangingPunct="1">
              <a:lnSpc>
                <a:spcPct val="105000"/>
              </a:lnSpc>
              <a:spcBef>
                <a:spcPts val="0"/>
              </a:spcBef>
              <a:spcAft>
                <a:spcPts val="700"/>
              </a:spcAft>
              <a:buClrTx/>
              <a:buSzTx/>
              <a:buFont typeface="Arial" panose="020B0604020202020204" pitchFamily="34" charset="0"/>
              <a:buChar char="•"/>
              <a:tabLst/>
              <a:defRPr sz="1250">
                <a:solidFill>
                  <a:srgbClr val="2D2D2D"/>
                </a:solidFill>
              </a:defRPr>
            </a:pPr>
            <a:r>
              <a:rPr kumimoji="0" sz="1600" b="0" i="0" u="none" strike="noStrike" kern="1200" cap="none" spc="0" normalizeH="0" baseline="0" noProof="0">
                <a:ln>
                  <a:noFill/>
                </a:ln>
                <a:solidFill>
                  <a:srgbClr val="2D2D2D"/>
                </a:solidFill>
                <a:effectLst/>
                <a:uLnTx/>
                <a:uFillTx/>
                <a:latin typeface="Calibri"/>
                <a:ea typeface="+mn-ea"/>
                <a:cs typeface="+mn-cs"/>
              </a:rPr>
              <a:t>An essay (i.e. a literature review) (25%), written in groups of 2 or 3.</a:t>
            </a:r>
          </a:p>
          <a:p>
            <a:pPr marL="628650" marR="0" lvl="1" indent="-171450" algn="l" defTabSz="457200" rtl="0" eaLnBrk="1" fontAlgn="auto" latinLnBrk="0" hangingPunct="1">
              <a:lnSpc>
                <a:spcPct val="105000"/>
              </a:lnSpc>
              <a:spcBef>
                <a:spcPts val="0"/>
              </a:spcBef>
              <a:spcAft>
                <a:spcPts val="200"/>
              </a:spcAft>
              <a:buClrTx/>
              <a:buSzTx/>
              <a:buFont typeface="Arial" panose="020B0604020202020204" pitchFamily="34" charset="0"/>
              <a:buChar char="•"/>
              <a:tabLst/>
              <a:defRPr sz="1050">
                <a:solidFill>
                  <a:srgbClr val="2D2D2D"/>
                </a:solidFill>
              </a:defRPr>
            </a:pPr>
            <a:r>
              <a:rPr kumimoji="0" sz="1600" b="0" i="0" u="none" strike="noStrike" kern="1200" cap="none" spc="0" normalizeH="0" baseline="0" noProof="0">
                <a:ln>
                  <a:noFill/>
                </a:ln>
                <a:solidFill>
                  <a:srgbClr val="2D2D2D"/>
                </a:solidFill>
                <a:effectLst/>
                <a:uLnTx/>
                <a:uFillTx/>
                <a:latin typeface="Calibri"/>
                <a:ea typeface="+mn-ea"/>
                <a:cs typeface="+mn-cs"/>
              </a:rPr>
              <a:t>You will find a causal question in development, and contrast the evidence from randomized controlled trials with the evidence from natural experiments and other studies.</a:t>
            </a:r>
          </a:p>
          <a:p>
            <a:pPr marL="628650" marR="0" lvl="1" indent="-171450" algn="l" defTabSz="457200" rtl="0" eaLnBrk="1" fontAlgn="auto" latinLnBrk="0" hangingPunct="1">
              <a:lnSpc>
                <a:spcPct val="105000"/>
              </a:lnSpc>
              <a:spcBef>
                <a:spcPts val="0"/>
              </a:spcBef>
              <a:spcAft>
                <a:spcPts val="200"/>
              </a:spcAft>
              <a:buClrTx/>
              <a:buSzTx/>
              <a:buFont typeface="Arial" panose="020B0604020202020204" pitchFamily="34" charset="0"/>
              <a:buChar char="•"/>
              <a:tabLst/>
              <a:defRPr sz="1050">
                <a:solidFill>
                  <a:srgbClr val="2D2D2D"/>
                </a:solidFill>
              </a:defRPr>
            </a:pPr>
            <a:r>
              <a:rPr kumimoji="0" sz="1600" b="0" i="0" u="none" strike="noStrike" kern="1200" cap="none" spc="0" normalizeH="0" baseline="0" noProof="0">
                <a:ln>
                  <a:noFill/>
                </a:ln>
                <a:solidFill>
                  <a:srgbClr val="2D2D2D"/>
                </a:solidFill>
                <a:effectLst/>
                <a:uLnTx/>
                <a:uFillTx/>
                <a:latin typeface="Calibri"/>
                <a:ea typeface="+mn-ea"/>
                <a:cs typeface="+mn-cs"/>
              </a:rPr>
              <a:t>You will learn the literature on a topic that interests you, and why not all evidence is equal.</a:t>
            </a:r>
          </a:p>
          <a:p>
            <a:pPr marL="285750" marR="0" lvl="0" indent="-285750" algn="l" defTabSz="457200" rtl="0" eaLnBrk="1" fontAlgn="auto" latinLnBrk="0" hangingPunct="1">
              <a:lnSpc>
                <a:spcPct val="105000"/>
              </a:lnSpc>
              <a:spcBef>
                <a:spcPts val="0"/>
              </a:spcBef>
              <a:spcAft>
                <a:spcPts val="700"/>
              </a:spcAft>
              <a:buClrTx/>
              <a:buSzTx/>
              <a:buFont typeface="Arial" panose="020B0604020202020204" pitchFamily="34" charset="0"/>
              <a:buChar char="•"/>
              <a:tabLst/>
              <a:defRPr sz="1250">
                <a:solidFill>
                  <a:srgbClr val="2D2D2D"/>
                </a:solidFill>
              </a:defRPr>
            </a:pPr>
            <a:r>
              <a:rPr kumimoji="0" sz="1600" b="0" i="0" u="none" strike="noStrike" kern="1200" cap="none" spc="0" normalizeH="0" baseline="0" noProof="0">
                <a:ln>
                  <a:noFill/>
                </a:ln>
                <a:solidFill>
                  <a:srgbClr val="2D2D2D"/>
                </a:solidFill>
                <a:effectLst/>
                <a:uLnTx/>
                <a:uFillTx/>
                <a:latin typeface="Calibri"/>
                <a:ea typeface="+mn-ea"/>
                <a:cs typeface="+mn-cs"/>
              </a:rPr>
              <a:t>An empirical assignment (25%), written in groups of 2 or 3.</a:t>
            </a:r>
          </a:p>
          <a:p>
            <a:pPr marL="628650" marR="0" lvl="1" indent="-171450" algn="l" defTabSz="457200" rtl="0" eaLnBrk="1" fontAlgn="auto" latinLnBrk="0" hangingPunct="1">
              <a:lnSpc>
                <a:spcPct val="105000"/>
              </a:lnSpc>
              <a:spcBef>
                <a:spcPts val="0"/>
              </a:spcBef>
              <a:spcAft>
                <a:spcPts val="200"/>
              </a:spcAft>
              <a:buClrTx/>
              <a:buSzTx/>
              <a:buFont typeface="Arial" panose="020B0604020202020204" pitchFamily="34" charset="0"/>
              <a:buChar char="•"/>
              <a:tabLst/>
              <a:defRPr sz="1050">
                <a:solidFill>
                  <a:srgbClr val="2D2D2D"/>
                </a:solidFill>
              </a:defRPr>
            </a:pPr>
            <a:r>
              <a:rPr kumimoji="0" sz="1600" b="0" i="0" u="none" strike="noStrike" kern="1200" cap="none" spc="0" normalizeH="0" baseline="0" noProof="0">
                <a:ln>
                  <a:noFill/>
                </a:ln>
                <a:solidFill>
                  <a:srgbClr val="2D2D2D"/>
                </a:solidFill>
                <a:effectLst/>
                <a:uLnTx/>
                <a:uFillTx/>
                <a:latin typeface="Calibri"/>
                <a:ea typeface="+mn-ea"/>
                <a:cs typeface="+mn-cs"/>
              </a:rPr>
              <a:t>You will ask a question, construct a dataset (at least part of which must be nonstandard), estimate something, and tell me what we learn from your estimate.</a:t>
            </a:r>
          </a:p>
          <a:p>
            <a:pPr marL="628650" marR="0" lvl="1" indent="-171450" algn="l" defTabSz="457200" rtl="0" eaLnBrk="1" fontAlgn="auto" latinLnBrk="0" hangingPunct="1">
              <a:lnSpc>
                <a:spcPct val="105000"/>
              </a:lnSpc>
              <a:spcBef>
                <a:spcPts val="0"/>
              </a:spcBef>
              <a:spcAft>
                <a:spcPts val="200"/>
              </a:spcAft>
              <a:buClrTx/>
              <a:buSzTx/>
              <a:buFont typeface="Arial" panose="020B0604020202020204" pitchFamily="34" charset="0"/>
              <a:buChar char="•"/>
              <a:tabLst/>
              <a:defRPr sz="1050">
                <a:solidFill>
                  <a:srgbClr val="2D2D2D"/>
                </a:solidFill>
              </a:defRPr>
            </a:pPr>
            <a:r>
              <a:rPr kumimoji="0" sz="1600" b="0" i="0" u="none" strike="noStrike" kern="1200" cap="none" spc="0" normalizeH="0" baseline="0" noProof="0">
                <a:ln>
                  <a:noFill/>
                </a:ln>
                <a:solidFill>
                  <a:srgbClr val="2D2D2D"/>
                </a:solidFill>
                <a:effectLst/>
                <a:uLnTx/>
                <a:uFillTx/>
                <a:latin typeface="Calibri"/>
                <a:ea typeface="+mn-ea"/>
                <a:cs typeface="+mn-cs"/>
              </a:rPr>
              <a:t>You will learn new techniques, how to independently improve your skill set, and how to do well on a coding test.</a:t>
            </a:r>
          </a:p>
          <a:p>
            <a:pPr marL="285750" marR="0" lvl="0" indent="-285750" algn="l" defTabSz="457200" rtl="0" eaLnBrk="1" fontAlgn="auto" latinLnBrk="0" hangingPunct="1">
              <a:lnSpc>
                <a:spcPct val="105000"/>
              </a:lnSpc>
              <a:spcBef>
                <a:spcPts val="0"/>
              </a:spcBef>
              <a:spcAft>
                <a:spcPts val="700"/>
              </a:spcAft>
              <a:buClrTx/>
              <a:buSzTx/>
              <a:buFont typeface="Arial" panose="020B0604020202020204" pitchFamily="34" charset="0"/>
              <a:buChar char="•"/>
              <a:tabLst/>
              <a:defRPr sz="1250">
                <a:solidFill>
                  <a:srgbClr val="2D2D2D"/>
                </a:solidFill>
              </a:defRPr>
            </a:pPr>
            <a:r>
              <a:rPr kumimoji="0" sz="1600" b="0" i="0" u="none" strike="noStrike" kern="1200" cap="none" spc="0" normalizeH="0" baseline="0" noProof="0">
                <a:ln>
                  <a:noFill/>
                </a:ln>
                <a:solidFill>
                  <a:srgbClr val="2D2D2D"/>
                </a:solidFill>
                <a:effectLst/>
                <a:uLnTx/>
                <a:uFillTx/>
                <a:latin typeface="Calibri"/>
                <a:ea typeface="+mn-ea"/>
                <a:cs typeface="+mn-cs"/>
              </a:rPr>
              <a:t>An exam (25%)</a:t>
            </a:r>
          </a:p>
          <a:p>
            <a:pPr marL="628650" marR="0" lvl="1" indent="-171450" algn="l" defTabSz="457200" rtl="0" eaLnBrk="1" fontAlgn="auto" latinLnBrk="0" hangingPunct="1">
              <a:lnSpc>
                <a:spcPct val="105000"/>
              </a:lnSpc>
              <a:spcBef>
                <a:spcPts val="0"/>
              </a:spcBef>
              <a:spcAft>
                <a:spcPts val="200"/>
              </a:spcAft>
              <a:buClrTx/>
              <a:buSzTx/>
              <a:buFont typeface="Arial" panose="020B0604020202020204" pitchFamily="34" charset="0"/>
              <a:buChar char="•"/>
              <a:tabLst/>
              <a:defRPr sz="1050">
                <a:solidFill>
                  <a:srgbClr val="2D2D2D"/>
                </a:solidFill>
              </a:defRPr>
            </a:pPr>
            <a:r>
              <a:rPr kumimoji="0" sz="1600" b="0" i="0" u="none" strike="noStrike" kern="1200" cap="none" spc="0" normalizeH="0" baseline="0" noProof="0">
                <a:ln>
                  <a:noFill/>
                </a:ln>
                <a:solidFill>
                  <a:srgbClr val="2D2D2D"/>
                </a:solidFill>
                <a:effectLst/>
                <a:uLnTx/>
                <a:uFillTx/>
                <a:latin typeface="Calibri"/>
                <a:ea typeface="+mn-ea"/>
                <a:cs typeface="+mn-cs"/>
              </a:rPr>
              <a:t>You will write an exam based on the required readings.</a:t>
            </a:r>
          </a:p>
          <a:p>
            <a:pPr marL="628650" marR="0" lvl="1" indent="-171450" algn="l" defTabSz="457200" rtl="0" eaLnBrk="1" fontAlgn="auto" latinLnBrk="0" hangingPunct="1">
              <a:lnSpc>
                <a:spcPct val="105000"/>
              </a:lnSpc>
              <a:spcBef>
                <a:spcPts val="0"/>
              </a:spcBef>
              <a:spcAft>
                <a:spcPts val="200"/>
              </a:spcAft>
              <a:buClrTx/>
              <a:buSzTx/>
              <a:buFont typeface="Arial" panose="020B0604020202020204" pitchFamily="34" charset="0"/>
              <a:buChar char="•"/>
              <a:tabLst/>
              <a:defRPr sz="1050">
                <a:solidFill>
                  <a:srgbClr val="2D2D2D"/>
                </a:solidFill>
              </a:defRPr>
            </a:pPr>
            <a:r>
              <a:rPr kumimoji="0" sz="1600" b="0" i="0" u="none" strike="noStrike" kern="1200" cap="none" spc="0" normalizeH="0" baseline="0" noProof="0">
                <a:ln>
                  <a:noFill/>
                </a:ln>
                <a:solidFill>
                  <a:srgbClr val="2D2D2D"/>
                </a:solidFill>
                <a:effectLst/>
                <a:uLnTx/>
                <a:uFillTx/>
                <a:latin typeface="Calibri"/>
                <a:ea typeface="+mn-ea"/>
                <a:cs typeface="+mn-cs"/>
              </a:rPr>
              <a:t>You will learn both general economics knowledge and the content of the papers.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94360"/>
            <a:ext cx="12191695" cy="475488"/>
          </a:xfrm>
          <a:prstGeom prst="rect">
            <a:avLst/>
          </a:prstGeom>
          <a:solidFill>
            <a:srgbClr val="EBEBEB"/>
          </a:solidFill>
          <a:ln>
            <a:noFill/>
          </a:ln>
        </p:spPr>
        <p:style>
          <a:lnRef idx="1">
            <a:schemeClr val="accent1"/>
          </a:lnRef>
          <a:fillRef idx="3">
            <a:schemeClr val="accent1"/>
          </a:fillRef>
          <a:effectRef idx="2">
            <a:schemeClr val="accent1"/>
          </a:effectRef>
          <a:fontRef idx="minor">
            <a:schemeClr val="lt1"/>
          </a:fontRef>
        </p:style>
        <p:txBody>
          <a:bodyPr lIns="320040" tIns="73152" rtlCol="0" anchor="ctr"/>
          <a:lstStyle/>
          <a:p>
            <a:pPr marL="0" marR="0" lvl="0" indent="0" algn="l" defTabSz="457200" rtl="0" eaLnBrk="1" fontAlgn="auto" latinLnBrk="0" hangingPunct="1">
              <a:lnSpc>
                <a:spcPct val="100000"/>
              </a:lnSpc>
              <a:spcBef>
                <a:spcPts val="0"/>
              </a:spcBef>
              <a:spcAft>
                <a:spcPts val="0"/>
              </a:spcAft>
              <a:buClrTx/>
              <a:buSzTx/>
              <a:buFontTx/>
              <a:buNone/>
              <a:tabLst/>
              <a:defRPr sz="2000" b="1">
                <a:solidFill>
                  <a:srgbClr val="2D2D2D"/>
                </a:solidFill>
              </a:defRPr>
            </a:pPr>
            <a:r>
              <a:rPr kumimoji="0" sz="2000" b="1" i="0" u="none" strike="noStrike" kern="1200" cap="none" spc="0" normalizeH="0" baseline="0" noProof="0">
                <a:ln>
                  <a:noFill/>
                </a:ln>
                <a:solidFill>
                  <a:srgbClr val="2D2D2D"/>
                </a:solidFill>
                <a:effectLst/>
                <a:uLnTx/>
                <a:uFillTx/>
                <a:latin typeface="Calibri"/>
                <a:ea typeface="+mn-ea"/>
                <a:cs typeface="+mn-cs"/>
              </a:rPr>
              <a:t>Goals</a:t>
            </a:r>
          </a:p>
        </p:txBody>
      </p:sp>
      <p:sp>
        <p:nvSpPr>
          <p:cNvPr id="3" name="TextBox 2"/>
          <p:cNvSpPr txBox="1"/>
          <p:nvPr/>
        </p:nvSpPr>
        <p:spPr>
          <a:xfrm>
            <a:off x="11475720" y="6510528"/>
            <a:ext cx="502920" cy="182880"/>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800">
                <a:solidFill>
                  <a:srgbClr val="646464"/>
                </a:solidFill>
              </a:defRPr>
            </a:pPr>
            <a:r>
              <a:rPr kumimoji="0" sz="800" b="0" i="0" u="none" strike="noStrike" kern="1200" cap="none" spc="0" normalizeH="0" baseline="0" noProof="0">
                <a:ln>
                  <a:noFill/>
                </a:ln>
                <a:solidFill>
                  <a:srgbClr val="646464"/>
                </a:solidFill>
                <a:effectLst/>
                <a:uLnTx/>
                <a:uFillTx/>
                <a:latin typeface="Calibri"/>
                <a:ea typeface="+mn-ea"/>
                <a:cs typeface="+mn-cs"/>
              </a:rPr>
              <a:t>4 / 5</a:t>
            </a:r>
          </a:p>
        </p:txBody>
      </p:sp>
      <p:sp>
        <p:nvSpPr>
          <p:cNvPr id="5" name="TextBox 4">
            <a:extLst>
              <a:ext uri="{FF2B5EF4-FFF2-40B4-BE49-F238E27FC236}">
                <a16:creationId xmlns:a16="http://schemas.microsoft.com/office/drawing/2014/main" id="{D0423369-5B05-4B4E-9E21-E627D0618715}"/>
              </a:ext>
            </a:extLst>
          </p:cNvPr>
          <p:cNvSpPr txBox="1"/>
          <p:nvPr/>
        </p:nvSpPr>
        <p:spPr>
          <a:xfrm>
            <a:off x="502920" y="1348966"/>
            <a:ext cx="11049302" cy="4073166"/>
          </a:xfrm>
          <a:prstGeom prst="rect">
            <a:avLst/>
          </a:prstGeom>
          <a:noFill/>
        </p:spPr>
        <p:txBody>
          <a:bodyPr wrap="square" rtlCol="0">
            <a:spAutoFit/>
          </a:bodyPr>
          <a:lstStyle/>
          <a:p>
            <a:pPr marL="285750" marR="0" lvl="0" indent="-285750" algn="l" defTabSz="457200" rtl="0" eaLnBrk="1" fontAlgn="auto" latinLnBrk="0" hangingPunct="1">
              <a:lnSpc>
                <a:spcPct val="105000"/>
              </a:lnSpc>
              <a:spcBef>
                <a:spcPts val="0"/>
              </a:spcBef>
              <a:spcAft>
                <a:spcPts val="700"/>
              </a:spcAft>
              <a:buClrTx/>
              <a:buSzTx/>
              <a:buFont typeface="Arial" panose="020B0604020202020204" pitchFamily="34" charset="0"/>
              <a:buChar char="•"/>
              <a:tabLst/>
              <a:defRPr sz="1250">
                <a:solidFill>
                  <a:srgbClr val="2D2D2D"/>
                </a:solidFill>
              </a:defRPr>
            </a:pPr>
            <a:r>
              <a:rPr kumimoji="0" lang="en-GB" sz="1600" b="0" i="0" u="none" strike="noStrike" kern="1200" cap="none" spc="0" normalizeH="0" baseline="0" noProof="0">
                <a:ln>
                  <a:noFill/>
                </a:ln>
                <a:solidFill>
                  <a:srgbClr val="2D2D2D"/>
                </a:solidFill>
                <a:effectLst/>
                <a:uLnTx/>
                <a:uFillTx/>
                <a:latin typeface="Calibri"/>
                <a:ea typeface="+mn-ea"/>
                <a:cs typeface="+mn-cs"/>
              </a:rPr>
              <a:t>The interview process for jobs in development, such as with the Abdul Latif Jameel Poverty Action Lab (J-PAL), has several similar components.</a:t>
            </a:r>
          </a:p>
          <a:p>
            <a:pPr marL="285750" marR="0" lvl="0" indent="-285750" algn="l" defTabSz="457200" rtl="0" eaLnBrk="1" fontAlgn="auto" latinLnBrk="0" hangingPunct="1">
              <a:lnSpc>
                <a:spcPct val="105000"/>
              </a:lnSpc>
              <a:spcBef>
                <a:spcPts val="0"/>
              </a:spcBef>
              <a:spcAft>
                <a:spcPts val="700"/>
              </a:spcAft>
              <a:buClrTx/>
              <a:buSzTx/>
              <a:buFont typeface="Arial" panose="020B0604020202020204" pitchFamily="34" charset="0"/>
              <a:buChar char="•"/>
              <a:tabLst/>
              <a:defRPr sz="1250">
                <a:solidFill>
                  <a:srgbClr val="2D2D2D"/>
                </a:solidFill>
              </a:defRPr>
            </a:pPr>
            <a:r>
              <a:rPr kumimoji="0" lang="en-GB" sz="1600" b="0" i="0" u="none" strike="noStrike" kern="1200" cap="none" spc="0" normalizeH="0" baseline="0" noProof="0">
                <a:ln>
                  <a:noFill/>
                </a:ln>
                <a:solidFill>
                  <a:srgbClr val="2D2D2D"/>
                </a:solidFill>
                <a:effectLst/>
                <a:uLnTx/>
                <a:uFillTx/>
                <a:latin typeface="Calibri"/>
                <a:ea typeface="+mn-ea"/>
                <a:cs typeface="+mn-cs"/>
              </a:rPr>
              <a:t>A </a:t>
            </a:r>
            <a:r>
              <a:rPr kumimoji="0" lang="en-GB" sz="1600" b="0" i="1" u="none" strike="noStrike" kern="1200" cap="none" spc="0" normalizeH="0" baseline="0" noProof="0">
                <a:ln>
                  <a:noFill/>
                </a:ln>
                <a:solidFill>
                  <a:srgbClr val="2D2D2D"/>
                </a:solidFill>
                <a:effectLst/>
                <a:uLnTx/>
                <a:uFillTx/>
                <a:latin typeface="Calibri"/>
                <a:ea typeface="+mn-ea"/>
                <a:cs typeface="+mn-cs"/>
              </a:rPr>
              <a:t>normal interview </a:t>
            </a:r>
            <a:r>
              <a:rPr kumimoji="0" lang="en-GB" sz="1600" b="0" i="0" u="none" strike="noStrike" kern="1200" cap="none" spc="0" normalizeH="0" baseline="0" noProof="0">
                <a:ln>
                  <a:noFill/>
                </a:ln>
                <a:solidFill>
                  <a:srgbClr val="2D2D2D"/>
                </a:solidFill>
                <a:effectLst/>
                <a:uLnTx/>
                <a:uFillTx/>
                <a:latin typeface="Calibri"/>
                <a:ea typeface="+mn-ea"/>
                <a:cs typeface="+mn-cs"/>
              </a:rPr>
              <a:t>will assess your knowledge of impact evaluation techniques, general economics knowledge (both concepts and recent papers), soft skills, and understanding of the state of knowledge on a project.</a:t>
            </a:r>
          </a:p>
          <a:p>
            <a:pPr marL="628650" marR="0" lvl="1" indent="-171450" algn="l" defTabSz="457200" rtl="0" eaLnBrk="1" fontAlgn="auto" latinLnBrk="0" hangingPunct="1">
              <a:lnSpc>
                <a:spcPct val="105000"/>
              </a:lnSpc>
              <a:spcBef>
                <a:spcPts val="0"/>
              </a:spcBef>
              <a:spcAft>
                <a:spcPts val="200"/>
              </a:spcAft>
              <a:buClrTx/>
              <a:buSzTx/>
              <a:buFont typeface="Arial" panose="020B0604020202020204" pitchFamily="34" charset="0"/>
              <a:buChar char="•"/>
              <a:tabLst/>
              <a:defRPr sz="1050">
                <a:solidFill>
                  <a:srgbClr val="2D2D2D"/>
                </a:solidFill>
              </a:defRPr>
            </a:pPr>
            <a:r>
              <a:rPr kumimoji="0" lang="en-GB" sz="1600" b="0" i="0" u="none" strike="noStrike" kern="1200" cap="none" spc="0" normalizeH="0" baseline="0" noProof="0">
                <a:ln>
                  <a:noFill/>
                </a:ln>
                <a:solidFill>
                  <a:srgbClr val="2D2D2D"/>
                </a:solidFill>
                <a:effectLst/>
                <a:uLnTx/>
                <a:uFillTx/>
                <a:latin typeface="Calibri"/>
                <a:ea typeface="+mn-ea"/>
                <a:cs typeface="+mn-cs"/>
              </a:rPr>
              <a:t>Impact evaluation is covered by the </a:t>
            </a:r>
            <a:r>
              <a:rPr kumimoji="0" lang="en-GB" sz="1600" b="0" i="1" u="none" strike="noStrike" kern="1200" cap="none" spc="0" normalizeH="0" baseline="0" noProof="0">
                <a:ln>
                  <a:noFill/>
                </a:ln>
                <a:solidFill>
                  <a:srgbClr val="2D2D2D"/>
                </a:solidFill>
                <a:effectLst/>
                <a:uLnTx/>
                <a:uFillTx/>
                <a:latin typeface="Calibri"/>
                <a:ea typeface="+mn-ea"/>
                <a:cs typeface="+mn-cs"/>
              </a:rPr>
              <a:t>Randomized </a:t>
            </a:r>
            <a:r>
              <a:rPr kumimoji="0" lang="en-GB" sz="1600" b="0" i="0" u="none" strike="noStrike" kern="1200" cap="none" spc="0" normalizeH="0" baseline="0" noProof="0">
                <a:ln>
                  <a:noFill/>
                </a:ln>
                <a:solidFill>
                  <a:srgbClr val="2D2D2D"/>
                </a:solidFill>
                <a:effectLst/>
                <a:uLnTx/>
                <a:uFillTx/>
                <a:latin typeface="Calibri"/>
                <a:ea typeface="+mn-ea"/>
                <a:cs typeface="+mn-cs"/>
              </a:rPr>
              <a:t>evaluations: ... and </a:t>
            </a:r>
            <a:r>
              <a:rPr kumimoji="0" lang="en-GB" sz="1600" b="0" i="1" u="none" strike="noStrike" kern="1200" cap="none" spc="0" normalizeH="0" baseline="0" noProof="0">
                <a:ln>
                  <a:noFill/>
                </a:ln>
                <a:solidFill>
                  <a:srgbClr val="2D2D2D"/>
                </a:solidFill>
                <a:effectLst/>
                <a:uLnTx/>
                <a:uFillTx/>
                <a:latin typeface="Calibri"/>
                <a:ea typeface="+mn-ea"/>
                <a:cs typeface="+mn-cs"/>
              </a:rPr>
              <a:t>A recent paper</a:t>
            </a:r>
            <a:r>
              <a:rPr kumimoji="0" lang="en-GB" sz="1600" b="0" i="0" u="none" strike="noStrike" kern="1200" cap="none" spc="0" normalizeH="0" baseline="0" noProof="0">
                <a:ln>
                  <a:noFill/>
                </a:ln>
                <a:solidFill>
                  <a:srgbClr val="2D2D2D"/>
                </a:solidFill>
                <a:effectLst/>
                <a:uLnTx/>
                <a:uFillTx/>
                <a:latin typeface="Calibri"/>
                <a:ea typeface="+mn-ea"/>
                <a:cs typeface="+mn-cs"/>
              </a:rPr>
              <a:t>: ... sections of the lectures, and reinforced by the essay and exam.</a:t>
            </a:r>
          </a:p>
          <a:p>
            <a:pPr marL="628650" marR="0" lvl="1" indent="-171450" algn="l" defTabSz="457200" rtl="0" eaLnBrk="1" fontAlgn="auto" latinLnBrk="0" hangingPunct="1">
              <a:lnSpc>
                <a:spcPct val="105000"/>
              </a:lnSpc>
              <a:spcBef>
                <a:spcPts val="0"/>
              </a:spcBef>
              <a:spcAft>
                <a:spcPts val="200"/>
              </a:spcAft>
              <a:buClrTx/>
              <a:buSzTx/>
              <a:buFont typeface="Arial" panose="020B0604020202020204" pitchFamily="34" charset="0"/>
              <a:buChar char="•"/>
              <a:tabLst/>
              <a:defRPr sz="1050">
                <a:solidFill>
                  <a:srgbClr val="2D2D2D"/>
                </a:solidFill>
              </a:defRPr>
            </a:pPr>
            <a:r>
              <a:rPr kumimoji="0" lang="en-GB" sz="1600" b="0" i="0" u="none" strike="noStrike" kern="1200" cap="none" spc="0" normalizeH="0" baseline="0" noProof="0">
                <a:ln>
                  <a:noFill/>
                </a:ln>
                <a:solidFill>
                  <a:srgbClr val="2D2D2D"/>
                </a:solidFill>
                <a:effectLst/>
                <a:uLnTx/>
                <a:uFillTx/>
                <a:latin typeface="Calibri"/>
                <a:ea typeface="+mn-ea"/>
                <a:cs typeface="+mn-cs"/>
              </a:rPr>
              <a:t>General economics knowledge is covered by the </a:t>
            </a:r>
            <a:r>
              <a:rPr kumimoji="0" lang="en-GB" sz="1600" b="0" i="1" u="none" strike="noStrike" kern="1200" cap="none" spc="0" normalizeH="0" baseline="0" noProof="0">
                <a:ln>
                  <a:noFill/>
                </a:ln>
                <a:solidFill>
                  <a:srgbClr val="2D2D2D"/>
                </a:solidFill>
                <a:effectLst/>
                <a:uLnTx/>
                <a:uFillTx/>
                <a:latin typeface="Calibri"/>
                <a:ea typeface="+mn-ea"/>
                <a:cs typeface="+mn-cs"/>
              </a:rPr>
              <a:t>Participation: .</a:t>
            </a:r>
            <a:r>
              <a:rPr kumimoji="0" lang="en-GB" sz="1600" b="0" i="0" u="none" strike="noStrike" kern="1200" cap="none" spc="0" normalizeH="0" baseline="0" noProof="0">
                <a:ln>
                  <a:noFill/>
                </a:ln>
                <a:solidFill>
                  <a:srgbClr val="2D2D2D"/>
                </a:solidFill>
                <a:effectLst/>
                <a:uLnTx/>
                <a:uFillTx/>
                <a:latin typeface="Calibri"/>
                <a:ea typeface="+mn-ea"/>
                <a:cs typeface="+mn-cs"/>
              </a:rPr>
              <a:t>.. and </a:t>
            </a:r>
            <a:r>
              <a:rPr kumimoji="0" lang="en-GB" sz="1600" b="0" i="1" u="none" strike="noStrike" kern="1200" cap="none" spc="0" normalizeH="0" baseline="0" noProof="0">
                <a:ln>
                  <a:noFill/>
                </a:ln>
                <a:solidFill>
                  <a:srgbClr val="2D2D2D"/>
                </a:solidFill>
                <a:effectLst/>
                <a:uLnTx/>
                <a:uFillTx/>
                <a:latin typeface="Calibri"/>
                <a:ea typeface="+mn-ea"/>
                <a:cs typeface="+mn-cs"/>
              </a:rPr>
              <a:t>A recent paper</a:t>
            </a:r>
            <a:r>
              <a:rPr kumimoji="0" lang="en-GB" sz="1600" b="0" i="0" u="none" strike="noStrike" kern="1200" cap="none" spc="0" normalizeH="0" baseline="0" noProof="0">
                <a:ln>
                  <a:noFill/>
                </a:ln>
                <a:solidFill>
                  <a:srgbClr val="2D2D2D"/>
                </a:solidFill>
                <a:effectLst/>
                <a:uLnTx/>
                <a:uFillTx/>
                <a:latin typeface="Calibri"/>
                <a:ea typeface="+mn-ea"/>
                <a:cs typeface="+mn-cs"/>
              </a:rPr>
              <a:t>: ... sections of the lectures, and is reinforced by all components of the assessment.</a:t>
            </a:r>
          </a:p>
          <a:p>
            <a:pPr marL="628650" marR="0" lvl="1" indent="-171450" algn="l" defTabSz="457200" rtl="0" eaLnBrk="1" fontAlgn="auto" latinLnBrk="0" hangingPunct="1">
              <a:lnSpc>
                <a:spcPct val="105000"/>
              </a:lnSpc>
              <a:spcBef>
                <a:spcPts val="0"/>
              </a:spcBef>
              <a:spcAft>
                <a:spcPts val="200"/>
              </a:spcAft>
              <a:buClrTx/>
              <a:buSzTx/>
              <a:buFont typeface="Arial" panose="020B0604020202020204" pitchFamily="34" charset="0"/>
              <a:buChar char="•"/>
              <a:tabLst/>
              <a:defRPr sz="1050">
                <a:solidFill>
                  <a:srgbClr val="2D2D2D"/>
                </a:solidFill>
              </a:defRPr>
            </a:pPr>
            <a:r>
              <a:rPr kumimoji="0" lang="en-GB" sz="1600" b="0" i="0" u="none" strike="noStrike" kern="1200" cap="none" spc="0" normalizeH="0" baseline="0" noProof="0">
                <a:ln>
                  <a:noFill/>
                </a:ln>
                <a:solidFill>
                  <a:srgbClr val="2D2D2D"/>
                </a:solidFill>
                <a:effectLst/>
                <a:uLnTx/>
                <a:uFillTx/>
                <a:latin typeface="Calibri"/>
                <a:ea typeface="+mn-ea"/>
                <a:cs typeface="+mn-cs"/>
              </a:rPr>
              <a:t>Soft skills are covered by the </a:t>
            </a:r>
            <a:r>
              <a:rPr kumimoji="0" lang="en-GB" sz="1600" b="0" i="1" u="none" strike="noStrike" kern="1200" cap="none" spc="0" normalizeH="0" baseline="0" noProof="0">
                <a:ln>
                  <a:noFill/>
                </a:ln>
                <a:solidFill>
                  <a:srgbClr val="2D2D2D"/>
                </a:solidFill>
                <a:effectLst/>
                <a:uLnTx/>
                <a:uFillTx/>
                <a:latin typeface="Calibri"/>
                <a:ea typeface="+mn-ea"/>
                <a:cs typeface="+mn-cs"/>
              </a:rPr>
              <a:t>Participation:</a:t>
            </a:r>
            <a:r>
              <a:rPr kumimoji="0" lang="en-GB" sz="1600" b="0" i="0" u="none" strike="noStrike" kern="1200" cap="none" spc="0" normalizeH="0" baseline="0" noProof="0">
                <a:ln>
                  <a:noFill/>
                </a:ln>
                <a:solidFill>
                  <a:srgbClr val="2D2D2D"/>
                </a:solidFill>
                <a:effectLst/>
                <a:uLnTx/>
                <a:uFillTx/>
                <a:latin typeface="Calibri"/>
                <a:ea typeface="+mn-ea"/>
                <a:cs typeface="+mn-cs"/>
              </a:rPr>
              <a:t> ... sections of the lectures, and reinforced by the group assessments.</a:t>
            </a:r>
          </a:p>
          <a:p>
            <a:pPr marL="628650" marR="0" lvl="1" indent="-171450" algn="l" defTabSz="457200" rtl="0" eaLnBrk="1" fontAlgn="auto" latinLnBrk="0" hangingPunct="1">
              <a:lnSpc>
                <a:spcPct val="105000"/>
              </a:lnSpc>
              <a:spcBef>
                <a:spcPts val="0"/>
              </a:spcBef>
              <a:spcAft>
                <a:spcPts val="200"/>
              </a:spcAft>
              <a:buClrTx/>
              <a:buSzTx/>
              <a:buFont typeface="Arial" panose="020B0604020202020204" pitchFamily="34" charset="0"/>
              <a:buChar char="•"/>
              <a:tabLst/>
              <a:defRPr sz="1050">
                <a:solidFill>
                  <a:srgbClr val="2D2D2D"/>
                </a:solidFill>
              </a:defRPr>
            </a:pPr>
            <a:r>
              <a:rPr kumimoji="0" lang="en-GB" sz="1600" b="0" i="0" u="none" strike="noStrike" kern="1200" cap="none" spc="0" normalizeH="0" baseline="0" noProof="0">
                <a:ln>
                  <a:noFill/>
                </a:ln>
                <a:solidFill>
                  <a:srgbClr val="2D2D2D"/>
                </a:solidFill>
                <a:effectLst/>
                <a:uLnTx/>
                <a:uFillTx/>
                <a:latin typeface="Calibri"/>
                <a:ea typeface="+mn-ea"/>
                <a:cs typeface="+mn-cs"/>
              </a:rPr>
              <a:t>Project knowledge can be reinforced by the replication assignment, essay, and empirical assignments if you choose your topics well.</a:t>
            </a:r>
          </a:p>
          <a:p>
            <a:pPr marL="285750" marR="0" lvl="0" indent="-285750" algn="l" defTabSz="457200" rtl="0" eaLnBrk="1" fontAlgn="auto" latinLnBrk="0" hangingPunct="1">
              <a:lnSpc>
                <a:spcPct val="105000"/>
              </a:lnSpc>
              <a:spcBef>
                <a:spcPts val="0"/>
              </a:spcBef>
              <a:spcAft>
                <a:spcPts val="700"/>
              </a:spcAft>
              <a:buClrTx/>
              <a:buSzTx/>
              <a:buFont typeface="Arial" panose="020B0604020202020204" pitchFamily="34" charset="0"/>
              <a:buChar char="•"/>
              <a:tabLst/>
              <a:defRPr sz="1250">
                <a:solidFill>
                  <a:srgbClr val="2D2D2D"/>
                </a:solidFill>
              </a:defRPr>
            </a:pPr>
            <a:r>
              <a:rPr kumimoji="0" lang="en-GB" sz="1600" b="0" i="0" u="none" strike="noStrike" kern="1200" cap="none" spc="0" normalizeH="0" baseline="0" noProof="0">
                <a:ln>
                  <a:noFill/>
                </a:ln>
                <a:solidFill>
                  <a:srgbClr val="2D2D2D"/>
                </a:solidFill>
                <a:effectLst/>
                <a:uLnTx/>
                <a:uFillTx/>
                <a:latin typeface="Calibri"/>
                <a:ea typeface="+mn-ea"/>
                <a:cs typeface="+mn-cs"/>
              </a:rPr>
              <a:t>A </a:t>
            </a:r>
            <a:r>
              <a:rPr kumimoji="0" lang="en-GB" sz="1600" b="0" i="1" u="none" strike="noStrike" kern="1200" cap="none" spc="0" normalizeH="0" baseline="0" noProof="0">
                <a:ln>
                  <a:noFill/>
                </a:ln>
                <a:solidFill>
                  <a:srgbClr val="2D2D2D"/>
                </a:solidFill>
                <a:effectLst/>
                <a:uLnTx/>
                <a:uFillTx/>
                <a:latin typeface="Calibri"/>
                <a:ea typeface="+mn-ea"/>
                <a:cs typeface="+mn-cs"/>
              </a:rPr>
              <a:t>coding</a:t>
            </a:r>
            <a:r>
              <a:rPr kumimoji="0" lang="en-GB" sz="1600" b="0" i="0" u="none" strike="noStrike" kern="1200" cap="none" spc="0" normalizeH="0" baseline="0" noProof="0">
                <a:ln>
                  <a:noFill/>
                </a:ln>
                <a:solidFill>
                  <a:srgbClr val="2D2D2D"/>
                </a:solidFill>
                <a:effectLst/>
                <a:uLnTx/>
                <a:uFillTx/>
                <a:latin typeface="Calibri"/>
                <a:ea typeface="+mn-ea"/>
                <a:cs typeface="+mn-cs"/>
              </a:rPr>
              <a:t> test will evaluate your ability to </a:t>
            </a:r>
            <a:r>
              <a:rPr kumimoji="0" lang="en-GB" sz="1600" b="0" i="0" u="none" strike="noStrike" kern="1200" cap="none" spc="0" normalizeH="0" baseline="0" noProof="0" err="1">
                <a:ln>
                  <a:noFill/>
                </a:ln>
                <a:solidFill>
                  <a:srgbClr val="2D2D2D"/>
                </a:solidFill>
                <a:effectLst/>
                <a:uLnTx/>
                <a:uFillTx/>
                <a:latin typeface="Calibri"/>
                <a:ea typeface="+mn-ea"/>
                <a:cs typeface="+mn-cs"/>
              </a:rPr>
              <a:t>analyze</a:t>
            </a:r>
            <a:r>
              <a:rPr kumimoji="0" lang="en-GB" sz="1600" b="0" i="0" u="none" strike="noStrike" kern="1200" cap="none" spc="0" normalizeH="0" baseline="0" noProof="0">
                <a:ln>
                  <a:noFill/>
                </a:ln>
                <a:solidFill>
                  <a:srgbClr val="2D2D2D"/>
                </a:solidFill>
                <a:effectLst/>
                <a:uLnTx/>
                <a:uFillTx/>
                <a:latin typeface="Calibri"/>
                <a:ea typeface="+mn-ea"/>
                <a:cs typeface="+mn-cs"/>
              </a:rPr>
              <a:t> data.</a:t>
            </a:r>
          </a:p>
          <a:p>
            <a:pPr marL="628650" marR="0" lvl="1" indent="-171450" algn="l" defTabSz="457200" rtl="0" eaLnBrk="1" fontAlgn="auto" latinLnBrk="0" hangingPunct="1">
              <a:lnSpc>
                <a:spcPct val="105000"/>
              </a:lnSpc>
              <a:spcBef>
                <a:spcPts val="0"/>
              </a:spcBef>
              <a:spcAft>
                <a:spcPts val="200"/>
              </a:spcAft>
              <a:buClrTx/>
              <a:buSzTx/>
              <a:buFont typeface="Arial" panose="020B0604020202020204" pitchFamily="34" charset="0"/>
              <a:buChar char="•"/>
              <a:tabLst/>
              <a:defRPr sz="1050">
                <a:solidFill>
                  <a:srgbClr val="2D2D2D"/>
                </a:solidFill>
              </a:defRPr>
            </a:pPr>
            <a:r>
              <a:rPr kumimoji="0" lang="en-GB" sz="1600" b="0" i="0" u="none" strike="noStrike" kern="1200" cap="none" spc="0" normalizeH="0" baseline="0" noProof="0">
                <a:ln>
                  <a:noFill/>
                </a:ln>
                <a:solidFill>
                  <a:srgbClr val="2D2D2D"/>
                </a:solidFill>
                <a:effectLst/>
                <a:uLnTx/>
                <a:uFillTx/>
                <a:latin typeface="Calibri"/>
                <a:ea typeface="+mn-ea"/>
                <a:cs typeface="+mn-cs"/>
              </a:rPr>
              <a:t>The </a:t>
            </a:r>
            <a:r>
              <a:rPr kumimoji="0" lang="en-GB" sz="1600" b="0" i="1" u="none" strike="noStrike" kern="1200" cap="none" spc="0" normalizeH="0" baseline="0" noProof="0">
                <a:ln>
                  <a:noFill/>
                </a:ln>
                <a:solidFill>
                  <a:srgbClr val="2D2D2D"/>
                </a:solidFill>
                <a:effectLst/>
                <a:uLnTx/>
                <a:uFillTx/>
                <a:latin typeface="Calibri"/>
                <a:ea typeface="+mn-ea"/>
                <a:cs typeface="+mn-cs"/>
              </a:rPr>
              <a:t>How to </a:t>
            </a:r>
            <a:r>
              <a:rPr kumimoji="0" lang="en-GB" sz="1600" b="0" i="0" u="none" strike="noStrike" kern="1200" cap="none" spc="0" normalizeH="0" baseline="0" noProof="0">
                <a:ln>
                  <a:noFill/>
                </a:ln>
                <a:solidFill>
                  <a:srgbClr val="2D2D2D"/>
                </a:solidFill>
                <a:effectLst/>
                <a:uLnTx/>
                <a:uFillTx/>
                <a:latin typeface="Calibri"/>
                <a:ea typeface="+mn-ea"/>
                <a:cs typeface="+mn-cs"/>
              </a:rPr>
              <a:t>... sections of the lectures, the replication assignment, and the empirical assignment are intended to improve your performance on this part of the interview process.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1853" y="2377440"/>
            <a:ext cx="10977813" cy="1215717"/>
          </a:xfrm>
          <a:prstGeom prst="rect">
            <a:avLst/>
          </a:prstGeom>
          <a:noFill/>
        </p:spPr>
        <p:txBody>
          <a:bodyPr wrap="none">
            <a:spAutoFit/>
          </a:bodyPr>
          <a:lstStyle/>
          <a:p>
            <a:pPr marL="342900" marR="0" lvl="0" indent="-34290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sz="2200" b="1">
                <a:solidFill>
                  <a:srgbClr val="2D2D2D"/>
                </a:solidFill>
              </a:defRPr>
            </a:pPr>
            <a:r>
              <a:rPr kumimoji="0" sz="2200" b="1" i="0" u="none" strike="noStrike" kern="1200" cap="none" spc="0" normalizeH="0" baseline="0" noProof="0">
                <a:ln>
                  <a:noFill/>
                </a:ln>
                <a:solidFill>
                  <a:srgbClr val="2D2D2D"/>
                </a:solidFill>
                <a:effectLst/>
                <a:uLnTx/>
                <a:uFillTx/>
                <a:latin typeface="Calibri"/>
                <a:ea typeface="+mn-ea"/>
                <a:cs typeface="+mn-cs"/>
              </a:rPr>
              <a:t>Want to know more?</a:t>
            </a:r>
            <a:r>
              <a:rPr kumimoji="0" lang="en-GB" sz="2200" b="1" i="0" u="none" strike="noStrike" kern="1200" cap="none" spc="0" normalizeH="0" baseline="0" noProof="0">
                <a:ln>
                  <a:noFill/>
                </a:ln>
                <a:solidFill>
                  <a:srgbClr val="2D2D2D"/>
                </a:solidFill>
                <a:effectLst/>
                <a:uLnTx/>
                <a:uFillTx/>
                <a:latin typeface="Calibri"/>
                <a:ea typeface="+mn-ea"/>
                <a:cs typeface="+mn-cs"/>
              </a:rPr>
              <a:t> </a:t>
            </a:r>
            <a:r>
              <a:rPr kumimoji="0" sz="2200" b="1" i="0" u="none" strike="noStrike" kern="1200" cap="none" spc="0" normalizeH="0" baseline="0" noProof="0">
                <a:ln>
                  <a:noFill/>
                </a:ln>
                <a:solidFill>
                  <a:srgbClr val="2D2D2D"/>
                </a:solidFill>
                <a:effectLst/>
                <a:uLnTx/>
                <a:uFillTx/>
                <a:latin typeface="Calibri"/>
                <a:ea typeface="+mn-ea"/>
                <a:cs typeface="+mn-cs"/>
              </a:rPr>
              <a:t>I’ve already put everything on Moodle and on my personal website:</a:t>
            </a:r>
          </a:p>
          <a:p>
            <a:pPr marL="0" marR="0" lvl="0" indent="0" algn="ctr" defTabSz="457200" rtl="0" eaLnBrk="1" fontAlgn="auto" latinLnBrk="0" hangingPunct="1">
              <a:lnSpc>
                <a:spcPct val="100000"/>
              </a:lnSpc>
              <a:spcBef>
                <a:spcPts val="0"/>
              </a:spcBef>
              <a:spcAft>
                <a:spcPts val="0"/>
              </a:spcAft>
              <a:buClrTx/>
              <a:buSzTx/>
              <a:buFontTx/>
              <a:buNone/>
              <a:tabLst/>
              <a:defRPr sz="1700">
                <a:solidFill>
                  <a:srgbClr val="2D2D2D"/>
                </a:solidFill>
              </a:defRPr>
            </a:pPr>
            <a:endParaRPr kumimoji="0" lang="en-GB" sz="1700" b="0" i="0" u="none" strike="noStrike" kern="1200" cap="none" spc="0" normalizeH="0" baseline="0" noProof="0">
              <a:ln>
                <a:noFill/>
              </a:ln>
              <a:solidFill>
                <a:srgbClr val="2D2D2D"/>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sz="1700">
                <a:solidFill>
                  <a:srgbClr val="2D2D2D"/>
                </a:solidFill>
              </a:defRPr>
            </a:pPr>
            <a:endParaRPr kumimoji="0" lang="en-GB" sz="1700" b="0" i="0" u="none" strike="noStrike" kern="1200" cap="none" spc="0" normalizeH="0" baseline="0" noProof="0">
              <a:ln>
                <a:noFill/>
              </a:ln>
              <a:solidFill>
                <a:srgbClr val="2D2D2D"/>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sz="1700">
                <a:solidFill>
                  <a:srgbClr val="2D2D2D"/>
                </a:solidFill>
              </a:defRPr>
            </a:pPr>
            <a:r>
              <a:rPr kumimoji="0" sz="1700" b="0" i="0" u="none" strike="noStrike" kern="1200" cap="none" spc="0" normalizeH="0" baseline="0" noProof="0">
                <a:ln>
                  <a:noFill/>
                </a:ln>
                <a:solidFill>
                  <a:srgbClr val="2D2D2D"/>
                </a:solidFill>
                <a:effectLst/>
                <a:uLnTx/>
                <a:uFillTx/>
                <a:latin typeface="Calibri"/>
                <a:ea typeface="+mn-ea"/>
                <a:cs typeface="+mn-cs"/>
              </a:rPr>
              <a:t>www.jamesfenske.com</a:t>
            </a:r>
          </a:p>
        </p:txBody>
      </p:sp>
      <p:sp>
        <p:nvSpPr>
          <p:cNvPr id="3" name="TextBox 2"/>
          <p:cNvSpPr txBox="1"/>
          <p:nvPr/>
        </p:nvSpPr>
        <p:spPr>
          <a:xfrm>
            <a:off x="11430000" y="6510528"/>
            <a:ext cx="502920" cy="182880"/>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800"/>
            </a:pPr>
            <a:r>
              <a:rPr kumimoji="0" sz="800" b="0" i="0" u="none" strike="noStrike" kern="1200" cap="none" spc="0" normalizeH="0" baseline="0" noProof="0">
                <a:ln>
                  <a:noFill/>
                </a:ln>
                <a:solidFill>
                  <a:prstClr val="black"/>
                </a:solidFill>
                <a:effectLst/>
                <a:uLnTx/>
                <a:uFillTx/>
                <a:latin typeface="Calibri"/>
                <a:ea typeface="+mn-ea"/>
                <a:cs typeface="+mn-cs"/>
              </a:rPr>
              <a:t>5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5E2FF"/>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9FCA4B0-E9A2-FB9D-72E9-83E1D42DB836}"/>
              </a:ext>
            </a:extLst>
          </p:cNvPr>
          <p:cNvSpPr>
            <a:spLocks noGrp="1"/>
          </p:cNvSpPr>
          <p:nvPr>
            <p:ph type="body" sz="quarter" idx="13"/>
          </p:nvPr>
        </p:nvSpPr>
        <p:spPr>
          <a:xfrm>
            <a:off x="538675" y="3429000"/>
            <a:ext cx="6540500" cy="1706562"/>
          </a:xfrm>
        </p:spPr>
        <p:txBody>
          <a:bodyPr wrap="square">
            <a:normAutofit/>
          </a:bodyPr>
          <a:lstStyle/>
          <a:p>
            <a:pPr marL="0" indent="0" fontAlgn="base">
              <a:buNone/>
            </a:pPr>
            <a:r>
              <a:rPr lang="en-GB" sz="2400"/>
              <a:t>Carlo Perroni - 9 October 2026</a:t>
            </a:r>
          </a:p>
        </p:txBody>
      </p:sp>
      <p:sp>
        <p:nvSpPr>
          <p:cNvPr id="3" name="Title 2">
            <a:extLst>
              <a:ext uri="{FF2B5EF4-FFF2-40B4-BE49-F238E27FC236}">
                <a16:creationId xmlns:a16="http://schemas.microsoft.com/office/drawing/2014/main" id="{F926F25D-EC5E-3B3B-B3AA-ABE614EA3099}"/>
              </a:ext>
            </a:extLst>
          </p:cNvPr>
          <p:cNvSpPr>
            <a:spLocks noGrp="1"/>
          </p:cNvSpPr>
          <p:nvPr>
            <p:ph type="title"/>
          </p:nvPr>
        </p:nvSpPr>
        <p:spPr>
          <a:xfrm>
            <a:off x="491615" y="2103959"/>
            <a:ext cx="6542513" cy="1806905"/>
          </a:xfrm>
        </p:spPr>
        <p:txBody>
          <a:bodyPr wrap="square" anchor="t">
            <a:normAutofit/>
          </a:bodyPr>
          <a:lstStyle/>
          <a:p>
            <a:r>
              <a:rPr lang="en-GB" sz="4000"/>
              <a:t> EC931 – International Trade</a:t>
            </a:r>
          </a:p>
        </p:txBody>
      </p:sp>
    </p:spTree>
    <p:extLst>
      <p:ext uri="{BB962C8B-B14F-4D97-AF65-F5344CB8AC3E}">
        <p14:creationId xmlns:p14="http://schemas.microsoft.com/office/powerpoint/2010/main" val="2970854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5E2FF"/>
        </a:solidFill>
        <a:effectLst/>
      </p:bgPr>
    </p:bg>
    <p:spTree>
      <p:nvGrpSpPr>
        <p:cNvPr id="1" name="">
          <a:extLst>
            <a:ext uri="{FF2B5EF4-FFF2-40B4-BE49-F238E27FC236}">
              <a16:creationId xmlns:a16="http://schemas.microsoft.com/office/drawing/2014/main" id="{97797E63-409D-4CD8-F2B1-7FB25A7F6B5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22EA531E-2992-E6F2-B4D2-7C4CF2236D6D}"/>
              </a:ext>
            </a:extLst>
          </p:cNvPr>
          <p:cNvSpPr txBox="1"/>
          <p:nvPr/>
        </p:nvSpPr>
        <p:spPr>
          <a:xfrm>
            <a:off x="925716" y="519135"/>
            <a:ext cx="7986767" cy="707886"/>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uLnTx/>
                <a:uFillTx/>
                <a:latin typeface="Aptos"/>
                <a:ea typeface="+mn-ea"/>
                <a:cs typeface="Calibri"/>
              </a:rPr>
              <a:t>Module Description </a:t>
            </a:r>
          </a:p>
        </p:txBody>
      </p:sp>
      <p:sp>
        <p:nvSpPr>
          <p:cNvPr id="16" name="TextBox 15">
            <a:extLst>
              <a:ext uri="{FF2B5EF4-FFF2-40B4-BE49-F238E27FC236}">
                <a16:creationId xmlns:a16="http://schemas.microsoft.com/office/drawing/2014/main" id="{4D81E9D5-ABF0-DB42-A544-CD249700ACF7}"/>
              </a:ext>
            </a:extLst>
          </p:cNvPr>
          <p:cNvSpPr txBox="1"/>
          <p:nvPr/>
        </p:nvSpPr>
        <p:spPr>
          <a:xfrm>
            <a:off x="925718" y="1690683"/>
            <a:ext cx="10565347" cy="3477875"/>
          </a:xfrm>
          <a:prstGeom prst="rect">
            <a:avLst/>
          </a:prstGeom>
          <a:noFill/>
        </p:spPr>
        <p:txBody>
          <a:bodyPr wrap="square">
            <a:spAutoFit/>
          </a:bodyPr>
          <a:lstStyle/>
          <a:p>
            <a:pPr marL="514350" marR="0" lvl="0" indent="-5143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Lecturer: </a:t>
            </a: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Carlo Perroni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Research-oriented module surveying: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 Key contributions and recent developments in the theoretical and empirical literature on international trade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 Applications of the theory to the analysis of trade policy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Assessment is by two-hour exam in May 2027</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 Exam format as in previous years (samples available online</a:t>
            </a:r>
            <a:endPar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454085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5E2FF"/>
        </a:solidFill>
        <a:effectLst/>
      </p:bgPr>
    </p:bg>
    <p:spTree>
      <p:nvGrpSpPr>
        <p:cNvPr id="1" name="">
          <a:extLst>
            <a:ext uri="{FF2B5EF4-FFF2-40B4-BE49-F238E27FC236}">
              <a16:creationId xmlns:a16="http://schemas.microsoft.com/office/drawing/2014/main" id="{4C5D6D81-53B9-D710-63B7-8CB737B4F2C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E19EDD8-4A32-4F51-F0D1-C8781FDED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0A1AA964-7B04-EBB4-4090-E268CEF1D781}"/>
              </a:ext>
            </a:extLst>
          </p:cNvPr>
          <p:cNvSpPr txBox="1"/>
          <p:nvPr/>
        </p:nvSpPr>
        <p:spPr>
          <a:xfrm>
            <a:off x="445533" y="310409"/>
            <a:ext cx="12696952"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uLnTx/>
                <a:uFillTx/>
                <a:latin typeface="Aptos" panose="020B0004020202020204" pitchFamily="34" charset="0"/>
                <a:ea typeface="+mn-ea"/>
                <a:cs typeface="Calibri"/>
              </a:rPr>
              <a:t>Module Outline</a:t>
            </a:r>
          </a:p>
        </p:txBody>
      </p:sp>
      <p:sp>
        <p:nvSpPr>
          <p:cNvPr id="16" name="TextBox 15">
            <a:extLst>
              <a:ext uri="{FF2B5EF4-FFF2-40B4-BE49-F238E27FC236}">
                <a16:creationId xmlns:a16="http://schemas.microsoft.com/office/drawing/2014/main" id="{69E84A0A-B034-1B06-3C47-E7403E1CF6A6}"/>
              </a:ext>
            </a:extLst>
          </p:cNvPr>
          <p:cNvSpPr txBox="1"/>
          <p:nvPr/>
        </p:nvSpPr>
        <p:spPr>
          <a:xfrm>
            <a:off x="538264" y="1124368"/>
            <a:ext cx="11115472" cy="5262979"/>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600" b="1" i="0" u="none" strike="noStrike" kern="1200" cap="none" spc="0" normalizeH="0" baseline="0" noProof="0">
                <a:ln>
                  <a:noFill/>
                </a:ln>
                <a:solidFill>
                  <a:prstClr val="black"/>
                </a:solidFill>
                <a:effectLst/>
                <a:uLnTx/>
                <a:uFillTx/>
                <a:latin typeface="Calibri" panose="020F0502020204030204"/>
                <a:ea typeface="+mn-ea"/>
                <a:cs typeface="+mn-cs"/>
              </a:rPr>
              <a:t>Trade in the competitive (neoclassical) model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Comparative advantage; factor abundance; scale economies; tastes and product variety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600" b="1" i="0" u="none" strike="noStrike" kern="1200" cap="none" spc="0" normalizeH="0" baseline="0" noProof="0">
                <a:ln>
                  <a:noFill/>
                </a:ln>
                <a:solidFill>
                  <a:prstClr val="black"/>
                </a:solidFill>
                <a:effectLst/>
                <a:uLnTx/>
                <a:uFillTx/>
                <a:latin typeface="Calibri" panose="020F0502020204030204"/>
                <a:ea typeface="+mn-ea"/>
                <a:cs typeface="+mn-cs"/>
              </a:rPr>
              <a:t>Instruments of trade policy under perfect competition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Tariffs and subsidies; quotas and other non-tariff barriers; rent seeking; theory of distortions; externalities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trade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GB" sz="1600" b="1" i="0" u="none" strike="noStrike" kern="1200" cap="none" spc="0" normalizeH="0" baseline="0" noProof="0">
                <a:ln>
                  <a:noFill/>
                </a:ln>
                <a:solidFill>
                  <a:prstClr val="black"/>
                </a:solidFill>
                <a:effectLst/>
                <a:uLnTx/>
                <a:uFillTx/>
                <a:latin typeface="Calibri" panose="020F0502020204030204"/>
                <a:ea typeface="+mn-ea"/>
                <a:cs typeface="+mn-cs"/>
              </a:rPr>
              <a:t>Imperfect competition and international trade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Oligopoly and trade; trade under increasing returns to scale; trade and geography; strategic trade policy; trade and industry structure; empirical evidence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600" b="1" i="0" u="none" strike="noStrike" kern="1200" cap="none" spc="0" normalizeH="0" baseline="0" noProof="0">
                <a:ln>
                  <a:noFill/>
                </a:ln>
                <a:solidFill>
                  <a:prstClr val="black"/>
                </a:solidFill>
                <a:effectLst/>
                <a:uLnTx/>
                <a:uFillTx/>
                <a:latin typeface="Calibri" panose="020F0502020204030204"/>
                <a:ea typeface="+mn-ea"/>
                <a:cs typeface="+mn-cs"/>
              </a:rPr>
              <a:t> The political economy of trade policy</a:t>
            </a:r>
            <a:r>
              <a:rPr lang="en-GB" sz="1600" b="1">
                <a:solidFill>
                  <a:prstClr val="black"/>
                </a:solidFill>
                <a:latin typeface="Calibri" panose="020F0502020204030204"/>
              </a:rPr>
              <a:t> formation</a:t>
            </a:r>
            <a:endParaRPr kumimoji="0" lang="en-GB" sz="16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Trade and income distribution; endogenous protection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GB" sz="1600" b="1" i="0" u="none" strike="noStrike" kern="1200" cap="none" spc="0" normalizeH="0" baseline="0" noProof="0">
                <a:ln>
                  <a:noFill/>
                </a:ln>
                <a:solidFill>
                  <a:prstClr val="black"/>
                </a:solidFill>
                <a:effectLst/>
                <a:uLnTx/>
                <a:uFillTx/>
                <a:latin typeface="Calibri" panose="020F0502020204030204"/>
                <a:ea typeface="+mn-ea"/>
                <a:cs typeface="+mn-cs"/>
              </a:rPr>
              <a:t>International economic integration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The theory of customs unions; regional agreements; multilateral liberalization; the WTO</a:t>
            </a:r>
            <a:endParaRPr kumimoji="0" lang="en-GB" sz="16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2443314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9FCA4B0-E9A2-FB9D-72E9-83E1D42DB836}"/>
              </a:ext>
            </a:extLst>
          </p:cNvPr>
          <p:cNvSpPr>
            <a:spLocks noGrp="1"/>
          </p:cNvSpPr>
          <p:nvPr>
            <p:ph type="body" sz="quarter" idx="13"/>
          </p:nvPr>
        </p:nvSpPr>
        <p:spPr>
          <a:xfrm>
            <a:off x="499733" y="3779224"/>
            <a:ext cx="6540500" cy="1706562"/>
          </a:xfrm>
        </p:spPr>
        <p:txBody>
          <a:bodyPr wrap="square">
            <a:normAutofit/>
          </a:bodyPr>
          <a:lstStyle/>
          <a:p>
            <a:pPr marL="0" indent="0" fontAlgn="base">
              <a:buNone/>
            </a:pPr>
            <a:r>
              <a:rPr lang="en-GB"/>
              <a:t>Carlo Perroni - 09 October 2026 </a:t>
            </a:r>
          </a:p>
        </p:txBody>
      </p:sp>
      <p:sp>
        <p:nvSpPr>
          <p:cNvPr id="3" name="Title 2">
            <a:extLst>
              <a:ext uri="{FF2B5EF4-FFF2-40B4-BE49-F238E27FC236}">
                <a16:creationId xmlns:a16="http://schemas.microsoft.com/office/drawing/2014/main" id="{F926F25D-EC5E-3B3B-B3AA-ABE614EA3099}"/>
              </a:ext>
            </a:extLst>
          </p:cNvPr>
          <p:cNvSpPr>
            <a:spLocks noGrp="1"/>
          </p:cNvSpPr>
          <p:nvPr>
            <p:ph type="title"/>
          </p:nvPr>
        </p:nvSpPr>
        <p:spPr>
          <a:xfrm>
            <a:off x="499732" y="1889950"/>
            <a:ext cx="6542513" cy="1806905"/>
          </a:xfrm>
        </p:spPr>
        <p:txBody>
          <a:bodyPr wrap="square" anchor="t">
            <a:normAutofit/>
          </a:bodyPr>
          <a:lstStyle/>
          <a:p>
            <a:r>
              <a:rPr lang="en-GB" sz="6700"/>
              <a:t>EC901: Microeconomics</a:t>
            </a:r>
          </a:p>
        </p:txBody>
      </p:sp>
      <p:pic>
        <p:nvPicPr>
          <p:cNvPr id="5" name="Picture 4">
            <a:extLst>
              <a:ext uri="{FF2B5EF4-FFF2-40B4-BE49-F238E27FC236}">
                <a16:creationId xmlns:a16="http://schemas.microsoft.com/office/drawing/2014/main" id="{DA10BD2E-0D05-1EDF-66D6-436E703F4F10}"/>
              </a:ext>
            </a:extLst>
          </p:cNvPr>
          <p:cNvPicPr>
            <a:picLocks noChangeAspect="1"/>
          </p:cNvPicPr>
          <p:nvPr/>
        </p:nvPicPr>
        <p:blipFill>
          <a:blip r:embed="rId2" cstate="print">
            <a:extLst>
              <a:ext uri="{28A0092B-C50C-407E-A947-70E740481C1C}">
                <a14:useLocalDpi xmlns:a14="http://schemas.microsoft.com/office/drawing/2010/main" val="0"/>
              </a:ext>
            </a:extLst>
          </a:blip>
          <a:srcRect r="5363" b="-1"/>
          <a:stretch>
            <a:fillRect/>
          </a:stretch>
        </p:blipFill>
        <p:spPr>
          <a:xfrm>
            <a:off x="7678168" y="10"/>
            <a:ext cx="4014099" cy="635444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pic>
    </p:spTree>
    <p:extLst>
      <p:ext uri="{BB962C8B-B14F-4D97-AF65-F5344CB8AC3E}">
        <p14:creationId xmlns:p14="http://schemas.microsoft.com/office/powerpoint/2010/main" val="920797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8C901-6CFD-EA28-A6D3-9F74EFDC35E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91CDA2D-E375-5917-E2C7-665BBA51FE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F1049E1-B6E9-C0EB-6B10-FCE0AA1A4C21}"/>
              </a:ext>
            </a:extLst>
          </p:cNvPr>
          <p:cNvSpPr txBox="1"/>
          <p:nvPr/>
        </p:nvSpPr>
        <p:spPr>
          <a:xfrm>
            <a:off x="394751" y="403880"/>
            <a:ext cx="1269695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rPr>
              <a:t>Topics</a:t>
            </a:r>
          </a:p>
        </p:txBody>
      </p:sp>
      <p:sp>
        <p:nvSpPr>
          <p:cNvPr id="3" name="TextBox 2">
            <a:extLst>
              <a:ext uri="{FF2B5EF4-FFF2-40B4-BE49-F238E27FC236}">
                <a16:creationId xmlns:a16="http://schemas.microsoft.com/office/drawing/2014/main" id="{E17C821B-0EDF-313D-1084-1B4100495C44}"/>
              </a:ext>
            </a:extLst>
          </p:cNvPr>
          <p:cNvSpPr txBox="1"/>
          <p:nvPr/>
        </p:nvSpPr>
        <p:spPr>
          <a:xfrm>
            <a:off x="394751" y="1351508"/>
            <a:ext cx="10276835" cy="4893647"/>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rPr>
              <a:t>Weeks 2-5 (Michela </a:t>
            </a:r>
            <a:r>
              <a:rPr kumimoji="0" lang="en-GB" sz="2400" b="1" i="0" u="none" strike="noStrike" kern="1200" cap="none" spc="0" normalizeH="0" baseline="0" noProof="0" err="1">
                <a:ln>
                  <a:noFill/>
                </a:ln>
                <a:solidFill>
                  <a:prstClr val="black"/>
                </a:solidFill>
                <a:effectLst/>
                <a:uLnTx/>
                <a:uFillTx/>
                <a:latin typeface="Aptos" panose="020B0004020202020204" pitchFamily="34" charset="0"/>
                <a:ea typeface="+mn-ea"/>
                <a:cs typeface="+mn-cs"/>
              </a:rPr>
              <a:t>Redoano</a:t>
            </a:r>
            <a:r>
              <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rPr>
              <a:t>)</a:t>
            </a:r>
          </a:p>
          <a:p>
            <a:pPr marL="342900" marR="0" lvl="0" indent="-3429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ptos" panose="020B0004020202020204" pitchFamily="34" charset="0"/>
                <a:ea typeface="+mn-ea"/>
                <a:cs typeface="+mn-cs"/>
              </a:rPr>
              <a:t>Consumer behaviour</a:t>
            </a:r>
          </a:p>
          <a:p>
            <a:pPr marL="342900" marR="0" lvl="0" indent="-3429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ptos" panose="020B0004020202020204" pitchFamily="34" charset="0"/>
                <a:ea typeface="+mn-ea"/>
                <a:cs typeface="+mn-cs"/>
              </a:rPr>
              <a:t>An introduction to behavioural economics </a:t>
            </a:r>
          </a:p>
          <a:p>
            <a:pPr marL="342900" marR="0" lvl="0" indent="-3429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ptos" panose="020B0004020202020204" pitchFamily="34" charset="0"/>
                <a:ea typeface="+mn-ea"/>
                <a:cs typeface="+mn-cs"/>
              </a:rPr>
              <a:t>Choice under uncertainty</a:t>
            </a:r>
          </a:p>
          <a:p>
            <a:pPr marL="342900" marR="0" lvl="0" indent="-3429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ptos" panose="020B0004020202020204" pitchFamily="34" charset="0"/>
                <a:ea typeface="+mn-ea"/>
                <a:cs typeface="+mn-cs"/>
              </a:rPr>
              <a:t>General Equilibrium</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rPr>
              <a:t>Weeks 6-9 (Carlo Perroni)</a:t>
            </a:r>
          </a:p>
          <a:p>
            <a:pPr marL="342900" marR="0" lvl="0" indent="-3429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ptos" panose="020B0004020202020204" pitchFamily="34" charset="0"/>
                <a:ea typeface="+mn-ea"/>
                <a:cs typeface="+mn-cs"/>
              </a:rPr>
              <a:t>Games in strategic form</a:t>
            </a:r>
          </a:p>
          <a:p>
            <a:pPr marL="342900" marR="0" lvl="0" indent="-3429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ptos" panose="020B0004020202020204" pitchFamily="34" charset="0"/>
                <a:ea typeface="+mn-ea"/>
                <a:cs typeface="+mn-cs"/>
              </a:rPr>
              <a:t>Auctions</a:t>
            </a:r>
          </a:p>
          <a:p>
            <a:pPr marL="342900" marR="0" lvl="0" indent="-3429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ptos" panose="020B0004020202020204" pitchFamily="34" charset="0"/>
                <a:ea typeface="+mn-ea"/>
                <a:cs typeface="+mn-cs"/>
              </a:rPr>
              <a:t>Extensive-form games</a:t>
            </a:r>
          </a:p>
          <a:p>
            <a:pPr marL="342900" marR="0" lvl="0" indent="-3429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ptos" panose="020B0004020202020204" pitchFamily="34" charset="0"/>
                <a:ea typeface="+mn-ea"/>
                <a:cs typeface="+mn-cs"/>
              </a:rPr>
              <a:t>Information economics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rPr>
              <a:t>Week 10: Revision</a:t>
            </a:r>
          </a:p>
        </p:txBody>
      </p:sp>
    </p:spTree>
    <p:extLst>
      <p:ext uri="{BB962C8B-B14F-4D97-AF65-F5344CB8AC3E}">
        <p14:creationId xmlns:p14="http://schemas.microsoft.com/office/powerpoint/2010/main" val="42638605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C4383-7663-A8D1-FC95-7CB89597469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C26FC4F-ECD8-698F-1162-4B45FA6686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A966F057-B055-802B-A3CE-B0AD1CD77546}"/>
              </a:ext>
            </a:extLst>
          </p:cNvPr>
          <p:cNvSpPr txBox="1"/>
          <p:nvPr/>
        </p:nvSpPr>
        <p:spPr>
          <a:xfrm>
            <a:off x="394751" y="403880"/>
            <a:ext cx="1269695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rPr>
              <a:t>Classes</a:t>
            </a:r>
          </a:p>
        </p:txBody>
      </p:sp>
      <p:sp>
        <p:nvSpPr>
          <p:cNvPr id="3" name="TextBox 2">
            <a:extLst>
              <a:ext uri="{FF2B5EF4-FFF2-40B4-BE49-F238E27FC236}">
                <a16:creationId xmlns:a16="http://schemas.microsoft.com/office/drawing/2014/main" id="{7C17BA36-D6D0-BB0B-881E-08B3304EDB42}"/>
              </a:ext>
            </a:extLst>
          </p:cNvPr>
          <p:cNvSpPr txBox="1"/>
          <p:nvPr/>
        </p:nvSpPr>
        <p:spPr>
          <a:xfrm>
            <a:off x="394751" y="1288068"/>
            <a:ext cx="10276835" cy="1938992"/>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Aptos" panose="020B0004020202020204" pitchFamily="34" charset="0"/>
                <a:ea typeface="+mn-ea"/>
                <a:cs typeface="+mn-cs"/>
              </a:rPr>
              <a:t>The students taking this course will be divided into several classes, and each class will meet in weeks 3 though 10 of this term. You need to sign up for a class on Tabula.  A problem set will be uploaded to the module webpage at least a week before each class with questions for discussion in that class. You are expected to try to solve the problems before the class meets. </a:t>
            </a:r>
            <a:endPar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2" name="TextBox 1">
            <a:extLst>
              <a:ext uri="{FF2B5EF4-FFF2-40B4-BE49-F238E27FC236}">
                <a16:creationId xmlns:a16="http://schemas.microsoft.com/office/drawing/2014/main" id="{7B393A23-12FD-36FA-9804-84D50F55BB22}"/>
              </a:ext>
            </a:extLst>
          </p:cNvPr>
          <p:cNvSpPr txBox="1"/>
          <p:nvPr/>
        </p:nvSpPr>
        <p:spPr>
          <a:xfrm>
            <a:off x="394751" y="3567721"/>
            <a:ext cx="1269695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rPr>
              <a:t>Assessment</a:t>
            </a:r>
          </a:p>
        </p:txBody>
      </p:sp>
      <p:sp>
        <p:nvSpPr>
          <p:cNvPr id="4" name="TextBox 3">
            <a:extLst>
              <a:ext uri="{FF2B5EF4-FFF2-40B4-BE49-F238E27FC236}">
                <a16:creationId xmlns:a16="http://schemas.microsoft.com/office/drawing/2014/main" id="{3FC599E3-06BE-B6E5-1EE6-0F97E1910060}"/>
              </a:ext>
            </a:extLst>
          </p:cNvPr>
          <p:cNvSpPr txBox="1"/>
          <p:nvPr/>
        </p:nvSpPr>
        <p:spPr>
          <a:xfrm>
            <a:off x="394751" y="4343928"/>
            <a:ext cx="10276835" cy="830997"/>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Aptos" panose="020B0004020202020204" pitchFamily="34" charset="0"/>
                <a:ea typeface="+mn-ea"/>
                <a:cs typeface="+mn-cs"/>
              </a:rPr>
              <a:t>Two multiple choice tests (5% each) and a final written examination in January (80%). </a:t>
            </a:r>
            <a:endPar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5" name="TextBox 4">
            <a:extLst>
              <a:ext uri="{FF2B5EF4-FFF2-40B4-BE49-F238E27FC236}">
                <a16:creationId xmlns:a16="http://schemas.microsoft.com/office/drawing/2014/main" id="{CD85E84A-23F6-92AC-DC62-938247108F2D}"/>
              </a:ext>
            </a:extLst>
          </p:cNvPr>
          <p:cNvSpPr txBox="1"/>
          <p:nvPr/>
        </p:nvSpPr>
        <p:spPr>
          <a:xfrm>
            <a:off x="394751" y="5569932"/>
            <a:ext cx="1269695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rPr>
              <a:t>A or B?</a:t>
            </a:r>
          </a:p>
        </p:txBody>
      </p:sp>
    </p:spTree>
    <p:extLst>
      <p:ext uri="{BB962C8B-B14F-4D97-AF65-F5344CB8AC3E}">
        <p14:creationId xmlns:p14="http://schemas.microsoft.com/office/powerpoint/2010/main" val="15426892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97E63-409D-4CD8-F2B1-7FB25A7F6B5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22EA531E-2992-E6F2-B4D2-7C4CF2236D6D}"/>
              </a:ext>
            </a:extLst>
          </p:cNvPr>
          <p:cNvSpPr txBox="1"/>
          <p:nvPr/>
        </p:nvSpPr>
        <p:spPr>
          <a:xfrm>
            <a:off x="820264" y="332417"/>
            <a:ext cx="1269695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Calibri"/>
              </a:rPr>
              <a:t>Recommended Reading</a:t>
            </a:r>
            <a:endPar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9A2E4451-E974-8092-F160-FE3BFD2BD13B}"/>
              </a:ext>
            </a:extLst>
          </p:cNvPr>
          <p:cNvSpPr txBox="1"/>
          <p:nvPr/>
        </p:nvSpPr>
        <p:spPr>
          <a:xfrm>
            <a:off x="820264" y="1025993"/>
            <a:ext cx="10840599" cy="477053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Aptos" panose="020B0004020202020204" pitchFamily="34" charset="0"/>
                <a:ea typeface="+mn-ea"/>
                <a:cs typeface="+mn-cs"/>
              </a:rPr>
              <a:t>The following textbooks are useful for the course: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prstClr val="black"/>
                </a:solidFill>
                <a:effectLst/>
                <a:uLnTx/>
                <a:uFillTx/>
                <a:latin typeface="Aptos" panose="020B0004020202020204" pitchFamily="34" charset="0"/>
                <a:ea typeface="+mn-ea"/>
                <a:cs typeface="+mn-cs"/>
              </a:rPr>
              <a:t>JR G. Jehle and P. Reny, Advanced Microeconomic Theory, Prentice-Hall (3rd ed., 2011).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prstClr val="black"/>
                </a:solidFill>
                <a:effectLst/>
                <a:uLnTx/>
                <a:uFillTx/>
                <a:latin typeface="Aptos" panose="020B0004020202020204" pitchFamily="34" charset="0"/>
                <a:ea typeface="+mn-ea"/>
                <a:cs typeface="+mn-cs"/>
              </a:rPr>
              <a:t>HR H. Gravelle and R. Rees, Microeconomics, Longman, 1992 (2nd ed).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prstClr val="black"/>
                </a:solidFill>
                <a:effectLst/>
                <a:uLnTx/>
                <a:uFillTx/>
                <a:latin typeface="Aptos" panose="020B0004020202020204" pitchFamily="34" charset="0"/>
                <a:ea typeface="+mn-ea"/>
                <a:cs typeface="+mn-cs"/>
              </a:rPr>
              <a:t>HV H. Varian, Microeconomic Analysis, Norton, 1992 (3rd ed).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prstClr val="black"/>
                </a:solidFill>
                <a:effectLst/>
                <a:uLnTx/>
                <a:uFillTx/>
                <a:latin typeface="Aptos" panose="020B0004020202020204" pitchFamily="34" charset="0"/>
                <a:ea typeface="+mn-ea"/>
                <a:cs typeface="+mn-cs"/>
              </a:rPr>
              <a:t>MW A. Mas-Colell, M.D. </a:t>
            </a:r>
            <a:r>
              <a:rPr kumimoji="0" lang="en-GB" sz="1600" b="1" i="0" u="none" strike="noStrike" kern="1200" cap="none" spc="0" normalizeH="0" baseline="0" noProof="0" err="1">
                <a:ln>
                  <a:noFill/>
                </a:ln>
                <a:solidFill>
                  <a:prstClr val="black"/>
                </a:solidFill>
                <a:effectLst/>
                <a:uLnTx/>
                <a:uFillTx/>
                <a:latin typeface="Aptos" panose="020B0004020202020204" pitchFamily="34" charset="0"/>
                <a:ea typeface="+mn-ea"/>
                <a:cs typeface="+mn-cs"/>
              </a:rPr>
              <a:t>Whinston</a:t>
            </a:r>
            <a:r>
              <a:rPr kumimoji="0" lang="en-GB" sz="1600" b="1" i="0" u="none" strike="noStrike" kern="1200" cap="none" spc="0" normalizeH="0" baseline="0" noProof="0">
                <a:ln>
                  <a:noFill/>
                </a:ln>
                <a:solidFill>
                  <a:prstClr val="black"/>
                </a:solidFill>
                <a:effectLst/>
                <a:uLnTx/>
                <a:uFillTx/>
                <a:latin typeface="Aptos" panose="020B0004020202020204" pitchFamily="34" charset="0"/>
                <a:ea typeface="+mn-ea"/>
                <a:cs typeface="+mn-cs"/>
              </a:rPr>
              <a:t> and J.R. Green, Microeconomic Theory, 1995, OUP.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prstClr val="black"/>
                </a:solidFill>
                <a:effectLst/>
                <a:uLnTx/>
                <a:uFillTx/>
                <a:latin typeface="Aptos" panose="020B0004020202020204" pitchFamily="34" charset="0"/>
                <a:ea typeface="+mn-ea"/>
                <a:cs typeface="+mn-cs"/>
              </a:rPr>
              <a:t>KT D. Kahneman and A. Tversky (ed), Choices, Values and Frames, Cambridge University Press, 2000.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prstClr val="black"/>
                </a:solidFill>
                <a:effectLst/>
                <a:uLnTx/>
                <a:uFillTx/>
                <a:latin typeface="Aptos" panose="020B0004020202020204" pitchFamily="34" charset="0"/>
                <a:ea typeface="+mn-ea"/>
                <a:cs typeface="+mn-cs"/>
              </a:rPr>
              <a:t>CLR C. Camerer, G. Loewenstein, and M. Rabin, Advances in </a:t>
            </a:r>
            <a:r>
              <a:rPr kumimoji="0" lang="en-GB" sz="1600" b="1" i="0" u="none" strike="noStrike" kern="1200" cap="none" spc="0" normalizeH="0" baseline="0" noProof="0" err="1">
                <a:ln>
                  <a:noFill/>
                </a:ln>
                <a:solidFill>
                  <a:prstClr val="black"/>
                </a:solidFill>
                <a:effectLst/>
                <a:uLnTx/>
                <a:uFillTx/>
                <a:latin typeface="Aptos" panose="020B0004020202020204" pitchFamily="34" charset="0"/>
                <a:ea typeface="+mn-ea"/>
                <a:cs typeface="+mn-cs"/>
              </a:rPr>
              <a:t>Behavioral</a:t>
            </a:r>
            <a:r>
              <a:rPr kumimoji="0" lang="en-GB" sz="1600" b="1" i="0" u="none" strike="noStrike" kern="1200" cap="none" spc="0" normalizeH="0" baseline="0" noProof="0">
                <a:ln>
                  <a:noFill/>
                </a:ln>
                <a:solidFill>
                  <a:prstClr val="black"/>
                </a:solidFill>
                <a:effectLst/>
                <a:uLnTx/>
                <a:uFillTx/>
                <a:latin typeface="Aptos" panose="020B0004020202020204" pitchFamily="34" charset="0"/>
                <a:ea typeface="+mn-ea"/>
                <a:cs typeface="+mn-cs"/>
              </a:rPr>
              <a:t> Economics, 2004,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prstClr val="black"/>
                </a:solidFill>
                <a:effectLst/>
                <a:uLnTx/>
                <a:uFillTx/>
                <a:latin typeface="Aptos" panose="020B0004020202020204" pitchFamily="34" charset="0"/>
                <a:ea typeface="+mn-ea"/>
                <a:cs typeface="+mn-cs"/>
              </a:rPr>
              <a:t>Princeton University Press.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prstClr val="black"/>
                </a:solidFill>
                <a:effectLst/>
                <a:uLnTx/>
                <a:uFillTx/>
                <a:latin typeface="Aptos" panose="020B0004020202020204" pitchFamily="34" charset="0"/>
                <a:ea typeface="+mn-ea"/>
                <a:cs typeface="+mn-cs"/>
              </a:rPr>
              <a:t>SD S. Dhami, The Foundations of </a:t>
            </a:r>
            <a:r>
              <a:rPr kumimoji="0" lang="en-GB" sz="1600" b="1" i="0" u="none" strike="noStrike" kern="1200" cap="none" spc="0" normalizeH="0" baseline="0" noProof="0" err="1">
                <a:ln>
                  <a:noFill/>
                </a:ln>
                <a:solidFill>
                  <a:prstClr val="black"/>
                </a:solidFill>
                <a:effectLst/>
                <a:uLnTx/>
                <a:uFillTx/>
                <a:latin typeface="Aptos" panose="020B0004020202020204" pitchFamily="34" charset="0"/>
                <a:ea typeface="+mn-ea"/>
                <a:cs typeface="+mn-cs"/>
              </a:rPr>
              <a:t>Behavioral</a:t>
            </a:r>
            <a:r>
              <a:rPr kumimoji="0" lang="en-GB" sz="1600" b="1" i="0" u="none" strike="noStrike" kern="1200" cap="none" spc="0" normalizeH="0" baseline="0" noProof="0">
                <a:ln>
                  <a:noFill/>
                </a:ln>
                <a:solidFill>
                  <a:prstClr val="black"/>
                </a:solidFill>
                <a:effectLst/>
                <a:uLnTx/>
                <a:uFillTx/>
                <a:latin typeface="Aptos" panose="020B0004020202020204" pitchFamily="34" charset="0"/>
                <a:ea typeface="+mn-ea"/>
                <a:cs typeface="+mn-cs"/>
              </a:rPr>
              <a:t> Economic Analysis, 2016.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prstClr val="black"/>
                </a:solidFill>
                <a:effectLst/>
                <a:uLnTx/>
                <a:uFillTx/>
                <a:latin typeface="Aptos" panose="020B0004020202020204" pitchFamily="34" charset="0"/>
                <a:ea typeface="+mn-ea"/>
                <a:cs typeface="+mn-cs"/>
              </a:rPr>
              <a:t>RG R. Gibbons, A Primer in Game Theory, Harvester Wheatsheaf, 1998.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prstClr val="black"/>
                </a:solidFill>
                <a:effectLst/>
                <a:uLnTx/>
                <a:uFillTx/>
                <a:latin typeface="Aptos" panose="020B0004020202020204" pitchFamily="34" charset="0"/>
                <a:ea typeface="+mn-ea"/>
                <a:cs typeface="+mn-cs"/>
              </a:rPr>
              <a:t>OR M.J. Osborne and A. Rubinstein, A Course in Game Theory, 1994. MIT Press.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Aptos" panose="020B0004020202020204" pitchFamily="34" charset="0"/>
                <a:ea typeface="+mn-ea"/>
                <a:cs typeface="+mn-cs"/>
              </a:rPr>
              <a:t>All the first four textbooks are useful for this module, and you should probably buy one of them. The module follows JR quite closely and is the book we most strongly recommend. MW is rigorous and comprehensive, but not for those that dislike maths. At the other  extreme is HR, which relies much more heavily on diagrams and intuition.  The last five books are more specialised and will be used in only parts of the module. In addition to the reading below we will refer to articles that are relevant as we lecture. These articles will be  uploaded to the module homepage. The module is based on lecture notes which will be handed out during lectures and will also be available at the module homepage as the term progresses. </a:t>
            </a:r>
          </a:p>
        </p:txBody>
      </p:sp>
    </p:spTree>
    <p:extLst>
      <p:ext uri="{BB962C8B-B14F-4D97-AF65-F5344CB8AC3E}">
        <p14:creationId xmlns:p14="http://schemas.microsoft.com/office/powerpoint/2010/main" val="30363538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BD86C-1BA0-B7FA-CE71-32B8ECC0E8C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26DE67F-6713-C694-907B-BA31E8633A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3A807180-1FD8-DB5D-1D57-A39E3EF4F021}"/>
              </a:ext>
            </a:extLst>
          </p:cNvPr>
          <p:cNvSpPr txBox="1"/>
          <p:nvPr/>
        </p:nvSpPr>
        <p:spPr>
          <a:xfrm>
            <a:off x="340431" y="252743"/>
            <a:ext cx="1269695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Calibri"/>
              </a:rPr>
              <a:t>DETAILED COURSE OUTLINE</a:t>
            </a:r>
            <a:endParaRPr kumimoji="0" lang="en-GB" sz="2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4E76AE5A-273B-C9D5-7132-9CC9C08DC4C7}"/>
              </a:ext>
            </a:extLst>
          </p:cNvPr>
          <p:cNvSpPr txBox="1"/>
          <p:nvPr/>
        </p:nvSpPr>
        <p:spPr>
          <a:xfrm>
            <a:off x="340431" y="1016215"/>
            <a:ext cx="10387925" cy="57246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Calibri"/>
              </a:rPr>
              <a:t>Consumer Behaviour</a:t>
            </a:r>
            <a:endParaRPr kumimoji="0" lang="en-GB" sz="36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rPr>
              <a:t>Preference and utility. Utility maximisation, demand, and indirect utility. The dual approach to consumer theory: expenditure minimization, the expenditure function. Parametric and non-parametric tests of consumer theory. The Slutsky equation. Utility maximization with endowments, with applications to labour supply and savings.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1" i="0" u="none" strike="noStrike" kern="1200" cap="none" spc="0" normalizeH="0" baseline="0" noProof="0">
                <a:ln>
                  <a:noFill/>
                </a:ln>
                <a:solidFill>
                  <a:prstClr val="black"/>
                </a:solidFill>
                <a:effectLst/>
                <a:uLnTx/>
                <a:uFillTx/>
                <a:latin typeface="Aptos" panose="020B0004020202020204" pitchFamily="34" charset="0"/>
                <a:ea typeface="+mn-ea"/>
                <a:cs typeface="+mn-cs"/>
              </a:rPr>
              <a:t>Readings: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Aptos" panose="020B0004020202020204" pitchFamily="34" charset="0"/>
                <a:ea typeface="+mn-ea"/>
                <a:cs typeface="+mn-cs"/>
              </a:rPr>
              <a:t>HR  </a:t>
            </a:r>
            <a:r>
              <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rPr>
              <a:t>Ch 3, 4, 5.B-D, 15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Aptos" panose="020B0004020202020204" pitchFamily="34" charset="0"/>
                <a:ea typeface="+mn-ea"/>
                <a:cs typeface="+mn-cs"/>
              </a:rPr>
              <a:t>HV  </a:t>
            </a:r>
            <a:r>
              <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rPr>
              <a:t>Ch  6, 7, 8, 9, 10, 12, 19,22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Aptos" panose="020B0004020202020204" pitchFamily="34" charset="0"/>
                <a:ea typeface="+mn-ea"/>
                <a:cs typeface="+mn-cs"/>
              </a:rPr>
              <a:t>JR  </a:t>
            </a:r>
            <a:r>
              <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rPr>
              <a:t>Ch  1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Aptos" panose="020B0004020202020204" pitchFamily="34" charset="0"/>
                <a:ea typeface="+mn-ea"/>
                <a:cs typeface="+mn-cs"/>
              </a:rPr>
              <a:t>MW  </a:t>
            </a:r>
            <a:r>
              <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rPr>
              <a:t>Ch  2, 2A-3D, 3E-3G,3I </a:t>
            </a:r>
            <a:endParaRPr kumimoji="0" lang="en-GB" sz="24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Aptos" panose="020B0004020202020204" pitchFamily="34" charset="0"/>
                <a:ea typeface="+mn-ea"/>
                <a:cs typeface="+mn-cs"/>
              </a:rPr>
              <a:t>Choi, S., Kariv, S., Müller, W., &amp; Silverman, D. (2014). </a:t>
            </a:r>
            <a:r>
              <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rPr>
              <a:t>‘Who is (more) rational?.’ American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rPr>
              <a:t>Economic Review, 104(6), 1518-50.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Aptos" panose="020B0004020202020204" pitchFamily="34" charset="0"/>
                <a:ea typeface="+mn-ea"/>
                <a:cs typeface="+mn-cs"/>
              </a:rPr>
              <a:t>Deaton, A.S. and J. </a:t>
            </a:r>
            <a:r>
              <a:rPr kumimoji="0" lang="en-GB" sz="1800" b="1" i="0" u="none" strike="noStrike" kern="1200" cap="none" spc="0" normalizeH="0" baseline="0" noProof="0" err="1">
                <a:ln>
                  <a:noFill/>
                </a:ln>
                <a:solidFill>
                  <a:prstClr val="black"/>
                </a:solidFill>
                <a:effectLst/>
                <a:uLnTx/>
                <a:uFillTx/>
                <a:latin typeface="Aptos" panose="020B0004020202020204" pitchFamily="34" charset="0"/>
                <a:ea typeface="+mn-ea"/>
                <a:cs typeface="+mn-cs"/>
              </a:rPr>
              <a:t>Muellbauer</a:t>
            </a:r>
            <a:r>
              <a:rPr kumimoji="0" lang="en-GB" sz="1800" b="1" i="0" u="none" strike="noStrike" kern="1200" cap="none" spc="0" normalizeH="0" baseline="0" noProof="0">
                <a:ln>
                  <a:noFill/>
                </a:ln>
                <a:solidFill>
                  <a:prstClr val="black"/>
                </a:solidFill>
                <a:effectLst/>
                <a:uLnTx/>
                <a:uFillTx/>
                <a:latin typeface="Aptos" panose="020B0004020202020204" pitchFamily="34" charset="0"/>
                <a:ea typeface="+mn-ea"/>
                <a:cs typeface="+mn-cs"/>
              </a:rPr>
              <a:t> (1980a</a:t>
            </a:r>
            <a:r>
              <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rPr>
              <a:t>), ‘An almost ideal demand system’, American Economic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rPr>
              <a:t>Review, 70, 312–336.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Aptos" panose="020B0004020202020204" pitchFamily="34" charset="0"/>
                <a:ea typeface="+mn-ea"/>
                <a:cs typeface="+mn-cs"/>
              </a:rPr>
              <a:t>Varian, H. R. (1983). </a:t>
            </a:r>
            <a:r>
              <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rPr>
              <a:t>‘Non-parametric tests of consumer behaviour.’ The Review of Economic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rPr>
              <a:t>Studies, 50(1), 99-110.</a:t>
            </a:r>
          </a:p>
        </p:txBody>
      </p:sp>
    </p:spTree>
    <p:extLst>
      <p:ext uri="{BB962C8B-B14F-4D97-AF65-F5344CB8AC3E}">
        <p14:creationId xmlns:p14="http://schemas.microsoft.com/office/powerpoint/2010/main" val="35093833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4000C-E588-432E-9B7A-8AB55555487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6B5F939-4429-94B4-5CE4-AF00B00E5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75131CDC-A245-BBD7-ABF2-DCD20A043837}"/>
              </a:ext>
            </a:extLst>
          </p:cNvPr>
          <p:cNvSpPr txBox="1"/>
          <p:nvPr/>
        </p:nvSpPr>
        <p:spPr>
          <a:xfrm>
            <a:off x="340431" y="387024"/>
            <a:ext cx="1269695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Calibri"/>
              </a:rPr>
              <a:t>Behavioural Economics: An Introduction </a:t>
            </a:r>
            <a:endParaRPr kumimoji="0" lang="en-GB" sz="2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5A97DD64-8D78-24D6-FDF0-CC17B1B0FB73}"/>
              </a:ext>
            </a:extLst>
          </p:cNvPr>
          <p:cNvSpPr txBox="1"/>
          <p:nvPr/>
        </p:nvSpPr>
        <p:spPr>
          <a:xfrm>
            <a:off x="340431" y="1635700"/>
            <a:ext cx="10980001" cy="31700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The </a:t>
            </a:r>
            <a:r>
              <a:rPr kumimoji="0" lang="en-GB" sz="2000" b="0" i="0" u="none" strike="noStrike" kern="1200" cap="none" spc="0" normalizeH="0" baseline="0" noProof="0" err="1">
                <a:ln>
                  <a:noFill/>
                </a:ln>
                <a:solidFill>
                  <a:prstClr val="black"/>
                </a:solidFill>
                <a:effectLst/>
                <a:uLnTx/>
                <a:uFillTx/>
                <a:latin typeface="Aptos" panose="020B0004020202020204" pitchFamily="34" charset="0"/>
                <a:ea typeface="+mn-ea"/>
                <a:cs typeface="+mn-cs"/>
              </a:rPr>
              <a:t>behavioral</a:t>
            </a: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 economics critique of consumer theory: framing, mental accounting,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reference-dependent utility, non-exponential discounting and self-control problems.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Savings with non-exponential discounting.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Consumer choice with endogenous reference points.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rPr>
              <a:t>Readings: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rPr>
              <a:t>KT  </a:t>
            </a: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Ch 1,7,8,10, 12, 14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rPr>
              <a:t>CLR  </a:t>
            </a: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Ch  1,2,6,7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rPr>
              <a:t>SD  </a:t>
            </a: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Ch 1,2,3,4,9,10,11 </a:t>
            </a:r>
          </a:p>
        </p:txBody>
      </p:sp>
    </p:spTree>
    <p:extLst>
      <p:ext uri="{BB962C8B-B14F-4D97-AF65-F5344CB8AC3E}">
        <p14:creationId xmlns:p14="http://schemas.microsoft.com/office/powerpoint/2010/main" val="30063073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482AE-2E9C-1FCD-DD3A-A5ACD8A70C8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F1F329C-516D-92C3-0A03-F6E080DDA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FC7C079D-4BDC-E1BE-7F32-195A63807271}"/>
              </a:ext>
            </a:extLst>
          </p:cNvPr>
          <p:cNvSpPr txBox="1"/>
          <p:nvPr/>
        </p:nvSpPr>
        <p:spPr>
          <a:xfrm>
            <a:off x="340431" y="387024"/>
            <a:ext cx="1269695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Calibri"/>
              </a:rPr>
              <a:t>Choice under Uncertainty</a:t>
            </a:r>
            <a:endParaRPr kumimoji="0" lang="en-GB" sz="2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2D0C1564-289F-A0DD-6F12-A0BA8E6A2D08}"/>
              </a:ext>
            </a:extLst>
          </p:cNvPr>
          <p:cNvSpPr txBox="1"/>
          <p:nvPr/>
        </p:nvSpPr>
        <p:spPr>
          <a:xfrm>
            <a:off x="340431" y="1635700"/>
            <a:ext cx="10980001" cy="286232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Expected utility theory, with applications to portfolio choice and insurance.  Prospect theory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and applications.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rPr>
              <a:t>Readings: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rPr>
              <a:t> HR  </a:t>
            </a: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Ch  19, 20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rPr>
              <a:t> HV  </a:t>
            </a: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Ch 11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rPr>
              <a:t> JR  </a:t>
            </a: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Ch 2.4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rPr>
              <a:t> MW  </a:t>
            </a: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Ch 6 </a:t>
            </a:r>
          </a:p>
        </p:txBody>
      </p:sp>
    </p:spTree>
    <p:extLst>
      <p:ext uri="{BB962C8B-B14F-4D97-AF65-F5344CB8AC3E}">
        <p14:creationId xmlns:p14="http://schemas.microsoft.com/office/powerpoint/2010/main" val="33736465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18BA8-0F51-CF40-3D47-F072E716107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AD856A1-88F9-6430-53A0-E9CDA0044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F916A2B1-CAE7-AE43-CC5B-986749767A68}"/>
              </a:ext>
            </a:extLst>
          </p:cNvPr>
          <p:cNvSpPr txBox="1"/>
          <p:nvPr/>
        </p:nvSpPr>
        <p:spPr>
          <a:xfrm>
            <a:off x="394751" y="403880"/>
            <a:ext cx="1269695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Calibri"/>
              </a:rPr>
              <a:t>General Equilibrium</a:t>
            </a:r>
            <a:endPar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3" name="TextBox 2">
            <a:extLst>
              <a:ext uri="{FF2B5EF4-FFF2-40B4-BE49-F238E27FC236}">
                <a16:creationId xmlns:a16="http://schemas.microsoft.com/office/drawing/2014/main" id="{3391C452-F2BD-C9D8-6A94-AB07533E08C4}"/>
              </a:ext>
            </a:extLst>
          </p:cNvPr>
          <p:cNvSpPr txBox="1"/>
          <p:nvPr/>
        </p:nvSpPr>
        <p:spPr>
          <a:xfrm>
            <a:off x="458417" y="1520991"/>
            <a:ext cx="11275166" cy="2677656"/>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Aptos" panose="020B0004020202020204" pitchFamily="34" charset="0"/>
                <a:ea typeface="+mn-ea"/>
                <a:cs typeface="+mn-cs"/>
              </a:rPr>
              <a:t>General competitive equilibrium in an exchange economy, the first theorem of welfare economics.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rPr>
              <a:t> </a:t>
            </a:r>
          </a:p>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rPr>
              <a:t>Readings: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rPr>
              <a:t> </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rPr>
              <a:t>MW  </a:t>
            </a:r>
            <a:r>
              <a:rPr kumimoji="0" lang="en-GB" sz="2400" b="0" i="0" u="none" strike="noStrike" kern="1200" cap="none" spc="0" normalizeH="0" baseline="0" noProof="0">
                <a:ln>
                  <a:noFill/>
                </a:ln>
                <a:solidFill>
                  <a:prstClr val="black"/>
                </a:solidFill>
                <a:effectLst/>
                <a:uLnTx/>
                <a:uFillTx/>
                <a:latin typeface="Aptos" panose="020B0004020202020204" pitchFamily="34" charset="0"/>
                <a:ea typeface="+mn-ea"/>
                <a:cs typeface="+mn-cs"/>
              </a:rPr>
              <a:t>Ch 15-17, 19 </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rPr>
              <a:t>JR  </a:t>
            </a:r>
            <a:r>
              <a:rPr kumimoji="0" lang="en-GB" sz="2400" b="0" i="0" u="none" strike="noStrike" kern="1200" cap="none" spc="0" normalizeH="0" baseline="0" noProof="0">
                <a:ln>
                  <a:noFill/>
                </a:ln>
                <a:solidFill>
                  <a:prstClr val="black"/>
                </a:solidFill>
                <a:effectLst/>
                <a:uLnTx/>
                <a:uFillTx/>
                <a:latin typeface="Aptos" panose="020B0004020202020204" pitchFamily="34" charset="0"/>
                <a:ea typeface="+mn-ea"/>
                <a:cs typeface="+mn-cs"/>
              </a:rPr>
              <a:t>Ch 5.1, 5.2, 5.4 </a:t>
            </a:r>
            <a:endParaRPr kumimoji="0" lang="en-GB"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78892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D3443-E25B-C730-AE8D-24A53AF2AD0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099D6250-CAF3-9D46-7650-94EA23DFF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C67C0DA3-0BD5-0CFB-2411-CA5483655577}"/>
              </a:ext>
            </a:extLst>
          </p:cNvPr>
          <p:cNvSpPr txBox="1"/>
          <p:nvPr/>
        </p:nvSpPr>
        <p:spPr>
          <a:xfrm>
            <a:off x="394751" y="403880"/>
            <a:ext cx="1269695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rPr>
              <a:t>Game Theory: Normal-form Games</a:t>
            </a:r>
          </a:p>
        </p:txBody>
      </p:sp>
      <p:sp>
        <p:nvSpPr>
          <p:cNvPr id="3" name="TextBox 2">
            <a:extLst>
              <a:ext uri="{FF2B5EF4-FFF2-40B4-BE49-F238E27FC236}">
                <a16:creationId xmlns:a16="http://schemas.microsoft.com/office/drawing/2014/main" id="{4CF3C2E4-4A15-E8AB-6317-234890BF29A6}"/>
              </a:ext>
            </a:extLst>
          </p:cNvPr>
          <p:cNvSpPr txBox="1"/>
          <p:nvPr/>
        </p:nvSpPr>
        <p:spPr>
          <a:xfrm>
            <a:off x="458417" y="1520991"/>
            <a:ext cx="11275166" cy="3416320"/>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Aptos" panose="020B0004020202020204" pitchFamily="34" charset="0"/>
                <a:ea typeface="+mn-ea"/>
                <a:cs typeface="+mn-cs"/>
              </a:rPr>
              <a:t>Strategic-form games of complete information: dominance solvability, pure and mixed strategies, Nash equilibrium. Strategic-form games of incomplete information: Bayesian Nash equilibrium. Applications. </a:t>
            </a:r>
            <a:r>
              <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rPr>
              <a:t> </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rPr>
              <a:t>Readings: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rPr>
              <a:t> </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MW</a:t>
            </a: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 Ch 7-8 </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JR </a:t>
            </a: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Ch 7.1, 7.2 </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RG </a:t>
            </a: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Ch 1, 3 </a:t>
            </a:r>
          </a:p>
        </p:txBody>
      </p:sp>
    </p:spTree>
    <p:extLst>
      <p:ext uri="{BB962C8B-B14F-4D97-AF65-F5344CB8AC3E}">
        <p14:creationId xmlns:p14="http://schemas.microsoft.com/office/powerpoint/2010/main" val="3063260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3B6F8-6B44-A77A-7187-353D9C3ABDC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0B8545D-DC9C-A1F3-1AA9-F9FB47C052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74C1A3B8-46E1-30CC-C548-166C554A91CF}"/>
              </a:ext>
            </a:extLst>
          </p:cNvPr>
          <p:cNvSpPr txBox="1"/>
          <p:nvPr/>
        </p:nvSpPr>
        <p:spPr>
          <a:xfrm>
            <a:off x="394751" y="403880"/>
            <a:ext cx="1269695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rPr>
              <a:t>Auctions</a:t>
            </a:r>
          </a:p>
        </p:txBody>
      </p:sp>
      <p:sp>
        <p:nvSpPr>
          <p:cNvPr id="3" name="TextBox 2">
            <a:extLst>
              <a:ext uri="{FF2B5EF4-FFF2-40B4-BE49-F238E27FC236}">
                <a16:creationId xmlns:a16="http://schemas.microsoft.com/office/drawing/2014/main" id="{820788F2-3222-571B-F566-EE00FC99AC6B}"/>
              </a:ext>
            </a:extLst>
          </p:cNvPr>
          <p:cNvSpPr txBox="1"/>
          <p:nvPr/>
        </p:nvSpPr>
        <p:spPr>
          <a:xfrm>
            <a:off x="458417" y="1520991"/>
            <a:ext cx="11275166" cy="3046988"/>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Aptos" panose="020B0004020202020204" pitchFamily="34" charset="0"/>
                <a:ea typeface="+mn-ea"/>
                <a:cs typeface="+mn-cs"/>
              </a:rPr>
              <a:t>Sealed bid, English, Dutch Auctions. Revenue equivalence. Auction design in practice. </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rPr>
              <a:t>Readings: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rPr>
              <a:t> </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JR</a:t>
            </a: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 Ch 9.1, 9.2, 9.3 </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P. Klemperer</a:t>
            </a: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 Auctions: Theory and Practice, Princeton University Press, 2004, especially chapters 1,4,6. </a:t>
            </a:r>
          </a:p>
        </p:txBody>
      </p:sp>
    </p:spTree>
    <p:extLst>
      <p:ext uri="{BB962C8B-B14F-4D97-AF65-F5344CB8AC3E}">
        <p14:creationId xmlns:p14="http://schemas.microsoft.com/office/powerpoint/2010/main" val="24213043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2B8E4-82A8-9F89-0A81-E192373D9C5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0340EC2-93BA-3890-6B74-071E98CACD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14CDF7C8-2A9B-6B7B-17CD-5D479C74306A}"/>
              </a:ext>
            </a:extLst>
          </p:cNvPr>
          <p:cNvSpPr txBox="1"/>
          <p:nvPr/>
        </p:nvSpPr>
        <p:spPr>
          <a:xfrm>
            <a:off x="394751" y="403880"/>
            <a:ext cx="1269695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rPr>
              <a:t>Game Theory: Extensive form games</a:t>
            </a:r>
          </a:p>
        </p:txBody>
      </p:sp>
      <p:sp>
        <p:nvSpPr>
          <p:cNvPr id="3" name="TextBox 2">
            <a:extLst>
              <a:ext uri="{FF2B5EF4-FFF2-40B4-BE49-F238E27FC236}">
                <a16:creationId xmlns:a16="http://schemas.microsoft.com/office/drawing/2014/main" id="{9237F12E-4E01-003D-2096-B0B158497657}"/>
              </a:ext>
            </a:extLst>
          </p:cNvPr>
          <p:cNvSpPr txBox="1"/>
          <p:nvPr/>
        </p:nvSpPr>
        <p:spPr>
          <a:xfrm>
            <a:off x="458417" y="1520991"/>
            <a:ext cx="11275166" cy="3785652"/>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Aptos" panose="020B0004020202020204" pitchFamily="34" charset="0"/>
                <a:ea typeface="+mn-ea"/>
                <a:cs typeface="+mn-cs"/>
              </a:rPr>
              <a:t>Extensive-form games of perfect information: backward induction. Extensive-form games of imperfect information: subgame perfection; sequential equilibrium. Repeated games and the Folk Theorem. Applications from amongst Oligopolistic Competition, Bargaining, and Signalling games.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rPr>
              <a:t>Readings: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rPr>
              <a:t> </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MW</a:t>
            </a: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 Ch 7, 9 </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JR </a:t>
            </a: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Ch 7.3 </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RG </a:t>
            </a: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Ch 2, 4.1 </a:t>
            </a:r>
          </a:p>
        </p:txBody>
      </p:sp>
    </p:spTree>
    <p:extLst>
      <p:ext uri="{BB962C8B-B14F-4D97-AF65-F5344CB8AC3E}">
        <p14:creationId xmlns:p14="http://schemas.microsoft.com/office/powerpoint/2010/main" val="11669896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2B218-C821-B70C-51E6-01578F524FE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B9975B6-BF37-33D7-352D-DFDCB79FFE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241595E-8ED9-65A4-B157-F5E98E0433BA}"/>
              </a:ext>
            </a:extLst>
          </p:cNvPr>
          <p:cNvSpPr txBox="1"/>
          <p:nvPr/>
        </p:nvSpPr>
        <p:spPr>
          <a:xfrm>
            <a:off x="394751" y="403880"/>
            <a:ext cx="1269695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rPr>
              <a:t>Information Economics</a:t>
            </a:r>
          </a:p>
        </p:txBody>
      </p:sp>
      <p:sp>
        <p:nvSpPr>
          <p:cNvPr id="3" name="TextBox 2">
            <a:extLst>
              <a:ext uri="{FF2B5EF4-FFF2-40B4-BE49-F238E27FC236}">
                <a16:creationId xmlns:a16="http://schemas.microsoft.com/office/drawing/2014/main" id="{2D81F4FE-1AC4-BB9E-22E9-5440F3E8573B}"/>
              </a:ext>
            </a:extLst>
          </p:cNvPr>
          <p:cNvSpPr txBox="1"/>
          <p:nvPr/>
        </p:nvSpPr>
        <p:spPr>
          <a:xfrm>
            <a:off x="458417" y="1520991"/>
            <a:ext cx="11275166" cy="3046988"/>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Aptos" panose="020B0004020202020204" pitchFamily="34" charset="0"/>
                <a:ea typeface="+mn-ea"/>
                <a:cs typeface="+mn-cs"/>
              </a:rPr>
              <a:t>Moral hazard, adverse selection </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rPr>
              <a:t>Readings: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Aptos" panose="020B0004020202020204" pitchFamily="34" charset="0"/>
                <a:ea typeface="+mn-ea"/>
                <a:cs typeface="+mn-cs"/>
              </a:rPr>
              <a:t> </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MW</a:t>
            </a: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 Ch 13-14 </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JR</a:t>
            </a: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 Ch 8 </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RG</a:t>
            </a: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 Ch 4.1 </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HV</a:t>
            </a: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 Ch 25.1-25.6 </a:t>
            </a:r>
          </a:p>
        </p:txBody>
      </p:sp>
    </p:spTree>
    <p:extLst>
      <p:ext uri="{BB962C8B-B14F-4D97-AF65-F5344CB8AC3E}">
        <p14:creationId xmlns:p14="http://schemas.microsoft.com/office/powerpoint/2010/main" val="2977564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ircle 1"/>
          <p:cNvSpPr/>
          <p:nvPr/>
        </p:nvSpPr>
        <p:spPr>
          <a:xfrm>
            <a:off x="7863840" y="640080"/>
            <a:ext cx="3840480" cy="3840480"/>
          </a:xfrm>
          <a:prstGeom prst="ellipse">
            <a:avLst/>
          </a:prstGeom>
          <a:solidFill>
            <a:schemeClr val="accent2">
              <a:alpha val="80000"/>
            </a:scheme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3" name="Circle 2"/>
          <p:cNvSpPr/>
          <p:nvPr/>
        </p:nvSpPr>
        <p:spPr>
          <a:xfrm>
            <a:off x="9509760" y="3017520"/>
            <a:ext cx="3108960" cy="3108960"/>
          </a:xfrm>
          <a:prstGeom prst="ellipse">
            <a:avLst/>
          </a:prstGeom>
          <a:solidFill>
            <a:schemeClr val="accent1">
              <a:alpha val="75000"/>
            </a:scheme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4" name="Circle 3"/>
          <p:cNvSpPr/>
          <p:nvPr/>
        </p:nvSpPr>
        <p:spPr>
          <a:xfrm>
            <a:off x="7040880" y="3840480"/>
            <a:ext cx="2011680" cy="2011680"/>
          </a:xfrm>
          <a:prstGeom prst="ellipse">
            <a:avLst/>
          </a:prstGeom>
          <a:solidFill>
            <a:schemeClr val="bg2">
              <a:alpha val="15000"/>
            </a:scheme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5" name="Text 3"/>
          <p:cNvSpPr txBox="1"/>
          <p:nvPr/>
        </p:nvSpPr>
        <p:spPr>
          <a:xfrm>
            <a:off x="731520" y="1325880"/>
            <a:ext cx="676656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300" normalizeH="0" baseline="0" noProof="0">
                <a:ln>
                  <a:noFill/>
                </a:ln>
                <a:solidFill>
                  <a:srgbClr val="F2A541"/>
                </a:solidFill>
                <a:effectLst/>
                <a:uLnTx/>
                <a:uFillTx/>
                <a:latin typeface="Calibri"/>
                <a:ea typeface="+mn-ea"/>
                <a:cs typeface="+mn-cs"/>
              </a:rPr>
              <a:t>MSc Optional Module · 2026-27</a:t>
            </a:r>
            <a:endParaRPr kumimoji="0" lang="en-US" sz="1400" b="0" i="0" u="none" strike="noStrike" kern="1200" cap="none" spc="0" normalizeH="0" baseline="0" noProof="0">
              <a:ln>
                <a:noFill/>
              </a:ln>
              <a:solidFill>
                <a:srgbClr val="12332F"/>
              </a:solidFill>
              <a:effectLst/>
              <a:uLnTx/>
              <a:uFillTx/>
              <a:latin typeface="Calibri"/>
              <a:ea typeface="+mn-ea"/>
              <a:cs typeface="+mn-cs"/>
            </a:endParaRPr>
          </a:p>
        </p:txBody>
      </p:sp>
      <p:sp>
        <p:nvSpPr>
          <p:cNvPr id="6" name="Text 0"/>
          <p:cNvSpPr>
            <a:spLocks noGrp="1"/>
          </p:cNvSpPr>
          <p:nvPr>
            <p:ph type="title" idx="100" hasCustomPrompt="1"/>
          </p:nvPr>
        </p:nvSpPr>
        <p:spPr>
          <a:xfrm>
            <a:off x="731520" y="1737360"/>
            <a:ext cx="6766560" cy="1737360"/>
          </a:xfrm>
          <a:prstGeom prst="rect">
            <a:avLst/>
          </a:prstGeom>
          <a:noFill/>
          <a:ln/>
        </p:spPr>
        <p:txBody>
          <a:bodyPr wrap="square" lIns="0" tIns="0" rIns="0" bIns="0" rtlCol="0" anchor="ctr"/>
          <a:lstStyle/>
          <a:p>
            <a:pPr marL="0" indent="0">
              <a:buNone/>
            </a:pPr>
            <a:r>
              <a:rPr lang="en-US" sz="5200" b="1">
                <a:solidFill>
                  <a:schemeClr val="bg1"/>
                </a:solidFill>
              </a:rPr>
              <a:t>EC9D3: Microeconomics B</a:t>
            </a:r>
            <a:endParaRPr lang="en-US" sz="5200"/>
          </a:p>
        </p:txBody>
      </p:sp>
      <p:sp>
        <p:nvSpPr>
          <p:cNvPr id="7" name="Text 5"/>
          <p:cNvSpPr txBox="1"/>
          <p:nvPr/>
        </p:nvSpPr>
        <p:spPr>
          <a:xfrm>
            <a:off x="731520" y="5669280"/>
            <a:ext cx="6400800" cy="365760"/>
          </a:xfrm>
          <a:prstGeom prst="rect">
            <a:avLst/>
          </a:prstGeom>
          <a:noFill/>
          <a:ln/>
        </p:spPr>
        <p:txBody>
          <a:bodyPr wrap="square" lIns="0" tIns="0" rIns="0" bIns="0" rtlCol="0" anchor="ctr"/>
          <a:lstStyle/>
          <a:p>
            <a:pPr>
              <a:defRPr/>
            </a:pPr>
            <a:r>
              <a:rPr lang="en-US" dirty="0">
                <a:solidFill>
                  <a:srgbClr val="FFFFFF"/>
                </a:solidFill>
                <a:latin typeface="Calibri"/>
                <a:ea typeface="Calibri"/>
                <a:cs typeface="Calibri"/>
              </a:rPr>
              <a:t> Ilan Kremer </a:t>
            </a:r>
            <a:r>
              <a:rPr lang="en-US">
                <a:solidFill>
                  <a:srgbClr val="FFFFFF"/>
                </a:solidFill>
                <a:latin typeface="Calibri"/>
                <a:ea typeface="Calibri"/>
                <a:cs typeface="Calibri"/>
              </a:rPr>
              <a:t>and Ben</a:t>
            </a:r>
            <a:r>
              <a:rPr lang="en-US" dirty="0">
                <a:solidFill>
                  <a:srgbClr val="FFFFFF"/>
                </a:solidFill>
                <a:latin typeface="Calibri"/>
                <a:ea typeface="Calibri"/>
                <a:cs typeface="Calibri"/>
              </a:rPr>
              <a:t> Lockwood</a:t>
            </a:r>
            <a:endParaRPr lang="en-US" sz="1800" b="0" i="0" u="none" strike="noStrike" kern="1200" cap="none" spc="0" normalizeH="0" baseline="0" noProof="0" dirty="0">
              <a:ln>
                <a:noFill/>
              </a:ln>
              <a:solidFill>
                <a:srgbClr val="FFFFFF"/>
              </a:solidFill>
              <a:effectLst/>
              <a:uLnTx/>
              <a:uFillTx/>
              <a:latin typeface="Calibri"/>
              <a:ea typeface="Calibri"/>
              <a:cs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274320"/>
            <a:ext cx="10881360" cy="914400"/>
          </a:xfrm>
          <a:prstGeom prst="rect">
            <a:avLst/>
          </a:prstGeom>
          <a:noFill/>
          <a:ln/>
        </p:spPr>
        <p:txBody>
          <a:bodyPr wrap="square" lIns="0" tIns="0" rIns="0" bIns="0" rtlCol="0" anchor="ctr"/>
          <a:lstStyle/>
          <a:p>
            <a:pPr marL="0" indent="0">
              <a:buNone/>
            </a:pPr>
            <a:r>
              <a:rPr lang="en-US" sz="2800" b="1">
                <a:solidFill>
                  <a:schemeClr val="tx1"/>
                </a:solidFill>
              </a:rPr>
              <a:t> </a:t>
            </a:r>
            <a:r>
              <a:rPr lang="en-US"/>
              <a:t>Micro B vs Micro A</a:t>
            </a:r>
            <a:endParaRPr lang="en-US" sz="2800"/>
          </a:p>
        </p:txBody>
      </p:sp>
      <p:sp>
        <p:nvSpPr>
          <p:cNvPr id="25" name="Slide Number Placeholder 0"/>
          <p:cNvSpPr>
            <a:spLocks noGrp="1"/>
          </p:cNvSpPr>
          <p:nvPr>
            <p:ph type="sldNum" sz="quarter" idx="4294967295"/>
          </p:nvPr>
        </p:nvSpPr>
        <p:spPr>
          <a:xfrm>
            <a:off x="10972800" y="6355080"/>
            <a:ext cx="548640" cy="274320"/>
          </a:xfrm>
          <a:prstGeom prst="rect">
            <a:avLst/>
          </a:prstGeom>
          <a:extLst>
            <a:ext uri="{C572A759-6A51-4108-AA02-DFA0A04FC94B}">
              <ma14:wrappingTextBoxFlag xmlns="" xmlns:ma14="http://schemas.microsoft.com/office/mac/drawingml/2011/main" val="0"/>
            </a:ext>
          </a:extLst>
        </p:spPr>
        <p:txBody>
          <a:bodyPr/>
          <a:lstStyle>
            <a:lvl1pPr>
              <a:defRPr sz="1100">
                <a:solidFill>
                  <a:schemeClr val="tx2"/>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100" b="0" i="0" u="none" strike="noStrike" kern="1200" cap="none" spc="0" normalizeH="0" baseline="0" noProof="0">
                <a:ln>
                  <a:noFill/>
                </a:ln>
                <a:solidFill>
                  <a:srgbClr val="1B4F47"/>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100" b="0" i="0" u="none" strike="noStrike" kern="1200" cap="none" spc="0" normalizeH="0" baseline="0" noProof="0">
              <a:ln>
                <a:noFill/>
              </a:ln>
              <a:solidFill>
                <a:srgbClr val="1B4F47"/>
              </a:solidFill>
              <a:effectLst/>
              <a:uLnTx/>
              <a:uFillTx/>
              <a:latin typeface="Calibri"/>
              <a:ea typeface="+mn-ea"/>
              <a:cs typeface="+mn-cs"/>
            </a:endParaRPr>
          </a:p>
        </p:txBody>
      </p:sp>
      <p:graphicFrame>
        <p:nvGraphicFramePr>
          <p:cNvPr id="5" name="Table 4">
            <a:extLst>
              <a:ext uri="{FF2B5EF4-FFF2-40B4-BE49-F238E27FC236}">
                <a16:creationId xmlns:a16="http://schemas.microsoft.com/office/drawing/2014/main" id="{DCE96D6C-0440-EF01-8CC9-A1A983009D55}"/>
              </a:ext>
            </a:extLst>
          </p:cNvPr>
          <p:cNvGraphicFramePr>
            <a:graphicFrameLocks noGrp="1"/>
          </p:cNvGraphicFramePr>
          <p:nvPr/>
        </p:nvGraphicFramePr>
        <p:xfrm>
          <a:off x="2121408" y="1889760"/>
          <a:ext cx="8038591" cy="3777733"/>
        </p:xfrm>
        <a:graphic>
          <a:graphicData uri="http://schemas.openxmlformats.org/drawingml/2006/table">
            <a:tbl>
              <a:tblPr firstRow="1" bandRow="1">
                <a:tableStyleId>{5C22544A-7EE6-4342-B048-85BDC9FD1C3A}</a:tableStyleId>
              </a:tblPr>
              <a:tblGrid>
                <a:gridCol w="2619925">
                  <a:extLst>
                    <a:ext uri="{9D8B030D-6E8A-4147-A177-3AD203B41FA5}">
                      <a16:colId xmlns:a16="http://schemas.microsoft.com/office/drawing/2014/main" val="3361516243"/>
                    </a:ext>
                  </a:extLst>
                </a:gridCol>
                <a:gridCol w="2709333">
                  <a:extLst>
                    <a:ext uri="{9D8B030D-6E8A-4147-A177-3AD203B41FA5}">
                      <a16:colId xmlns:a16="http://schemas.microsoft.com/office/drawing/2014/main" val="1522818898"/>
                    </a:ext>
                  </a:extLst>
                </a:gridCol>
                <a:gridCol w="2709333">
                  <a:extLst>
                    <a:ext uri="{9D8B030D-6E8A-4147-A177-3AD203B41FA5}">
                      <a16:colId xmlns:a16="http://schemas.microsoft.com/office/drawing/2014/main" val="2704954736"/>
                    </a:ext>
                  </a:extLst>
                </a:gridCol>
              </a:tblGrid>
              <a:tr h="1156453">
                <a:tc>
                  <a:txBody>
                    <a:bodyPr/>
                    <a:lstStyle/>
                    <a:p>
                      <a:endParaRPr lang="en-GB" sz="2000">
                        <a:latin typeface="+mj-lt"/>
                      </a:endParaRPr>
                    </a:p>
                  </a:txBody>
                  <a:tcPr/>
                </a:tc>
                <a:tc>
                  <a:txBody>
                    <a:bodyPr/>
                    <a:lstStyle/>
                    <a:p>
                      <a:r>
                        <a:rPr lang="en-GB" sz="2000">
                          <a:latin typeface="+mj-lt"/>
                        </a:rPr>
                        <a:t>Micro A</a:t>
                      </a:r>
                    </a:p>
                  </a:txBody>
                  <a:tcPr/>
                </a:tc>
                <a:tc>
                  <a:txBody>
                    <a:bodyPr/>
                    <a:lstStyle/>
                    <a:p>
                      <a:r>
                        <a:rPr lang="en-GB" sz="2000">
                          <a:latin typeface="+mj-lt"/>
                        </a:rPr>
                        <a:t>Micro B</a:t>
                      </a:r>
                    </a:p>
                  </a:txBody>
                  <a:tcPr/>
                </a:tc>
                <a:extLst>
                  <a:ext uri="{0D108BD9-81ED-4DB2-BD59-A6C34878D82A}">
                    <a16:rowId xmlns:a16="http://schemas.microsoft.com/office/drawing/2014/main" val="2127109575"/>
                  </a:ext>
                </a:extLst>
              </a:tr>
              <a:tr h="370840">
                <a:tc>
                  <a:txBody>
                    <a:bodyPr/>
                    <a:lstStyle/>
                    <a:p>
                      <a:r>
                        <a:rPr lang="en-GB" sz="2000">
                          <a:latin typeface="+mj-lt"/>
                        </a:rPr>
                        <a:t>Content</a:t>
                      </a:r>
                    </a:p>
                  </a:txBody>
                  <a:tcPr/>
                </a:tc>
                <a:tc>
                  <a:txBody>
                    <a:bodyPr/>
                    <a:lstStyle/>
                    <a:p>
                      <a:r>
                        <a:rPr lang="en-GB" sz="2000">
                          <a:latin typeface="+mj-lt"/>
                        </a:rPr>
                        <a:t>Covers the basics of microeconomics and game theory</a:t>
                      </a:r>
                    </a:p>
                  </a:txBody>
                  <a:tcPr/>
                </a:tc>
                <a:tc>
                  <a:txBody>
                    <a:bodyPr/>
                    <a:lstStyle/>
                    <a:p>
                      <a:r>
                        <a:rPr lang="en-GB" sz="2000">
                          <a:latin typeface="+mj-lt"/>
                        </a:rPr>
                        <a:t>Goes into more detail on some topics e.g. implementation theory, incomplete markets </a:t>
                      </a:r>
                    </a:p>
                  </a:txBody>
                  <a:tcPr/>
                </a:tc>
                <a:extLst>
                  <a:ext uri="{0D108BD9-81ED-4DB2-BD59-A6C34878D82A}">
                    <a16:rowId xmlns:a16="http://schemas.microsoft.com/office/drawing/2014/main" val="3448069435"/>
                  </a:ext>
                </a:extLst>
              </a:tr>
              <a:tr h="370840">
                <a:tc>
                  <a:txBody>
                    <a:bodyPr/>
                    <a:lstStyle/>
                    <a:p>
                      <a:r>
                        <a:rPr lang="en-GB" sz="2000">
                          <a:latin typeface="+mj-lt"/>
                        </a:rPr>
                        <a:t>Teaching style</a:t>
                      </a:r>
                    </a:p>
                  </a:txBody>
                  <a:tcPr/>
                </a:tc>
                <a:tc>
                  <a:txBody>
                    <a:bodyPr/>
                    <a:lstStyle/>
                    <a:p>
                      <a:r>
                        <a:rPr lang="en-GB" sz="2000">
                          <a:latin typeface="+mj-lt"/>
                        </a:rPr>
                        <a:t>More informal</a:t>
                      </a:r>
                    </a:p>
                  </a:txBody>
                  <a:tcPr/>
                </a:tc>
                <a:tc>
                  <a:txBody>
                    <a:bodyPr/>
                    <a:lstStyle/>
                    <a:p>
                      <a:r>
                        <a:rPr lang="en-GB" sz="2000">
                          <a:latin typeface="+mj-lt"/>
                        </a:rPr>
                        <a:t>More emphasis on precise definitions and proofs</a:t>
                      </a:r>
                    </a:p>
                  </a:txBody>
                  <a:tcPr/>
                </a:tc>
                <a:extLst>
                  <a:ext uri="{0D108BD9-81ED-4DB2-BD59-A6C34878D82A}">
                    <a16:rowId xmlns:a16="http://schemas.microsoft.com/office/drawing/2014/main" val="1816819727"/>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89704" y="91440"/>
            <a:ext cx="10881360" cy="914400"/>
          </a:xfrm>
          <a:prstGeom prst="rect">
            <a:avLst/>
          </a:prstGeom>
          <a:noFill/>
          <a:ln/>
        </p:spPr>
        <p:txBody>
          <a:bodyPr wrap="square" lIns="0" tIns="0" rIns="0" bIns="0" rtlCol="0" anchor="ctr"/>
          <a:lstStyle/>
          <a:p>
            <a:pPr marL="0" indent="0">
              <a:buNone/>
            </a:pPr>
            <a:r>
              <a:rPr lang="en-US" sz="2800" b="1">
                <a:solidFill>
                  <a:schemeClr val="tx1"/>
                </a:solidFill>
              </a:rPr>
              <a:t>Topics: Part 1</a:t>
            </a:r>
            <a:endParaRPr lang="en-US" sz="2800"/>
          </a:p>
        </p:txBody>
      </p:sp>
      <p:sp>
        <p:nvSpPr>
          <p:cNvPr id="25" name="Slide Number Placeholder 0"/>
          <p:cNvSpPr>
            <a:spLocks noGrp="1"/>
          </p:cNvSpPr>
          <p:nvPr>
            <p:ph type="sldNum" sz="quarter" idx="4294967295"/>
          </p:nvPr>
        </p:nvSpPr>
        <p:spPr>
          <a:xfrm>
            <a:off x="10972800" y="6355080"/>
            <a:ext cx="548640" cy="274320"/>
          </a:xfrm>
          <a:prstGeom prst="rect">
            <a:avLst/>
          </a:prstGeom>
          <a:extLst>
            <a:ext uri="{C572A759-6A51-4108-AA02-DFA0A04FC94B}">
              <ma14:wrappingTextBoxFlag xmlns="" xmlns:ma14="http://schemas.microsoft.com/office/mac/drawingml/2011/main" val="0"/>
            </a:ext>
          </a:extLst>
        </p:spPr>
        <p:txBody>
          <a:bodyPr/>
          <a:lstStyle>
            <a:lvl1pPr>
              <a:defRPr sz="1100">
                <a:solidFill>
                  <a:schemeClr val="tx2"/>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100" b="0" i="0" u="none" strike="noStrike" kern="1200" cap="none" spc="0" normalizeH="0" baseline="0" noProof="0">
                <a:ln>
                  <a:noFill/>
                </a:ln>
                <a:solidFill>
                  <a:srgbClr val="1B4F47"/>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100" b="0" i="0" u="none" strike="noStrike" kern="1200" cap="none" spc="0" normalizeH="0" baseline="0" noProof="0">
              <a:ln>
                <a:noFill/>
              </a:ln>
              <a:solidFill>
                <a:srgbClr val="1B4F47"/>
              </a:solidFill>
              <a:effectLst/>
              <a:uLnTx/>
              <a:uFillTx/>
              <a:latin typeface="Calibri"/>
              <a:ea typeface="+mn-ea"/>
              <a:cs typeface="+mn-cs"/>
            </a:endParaRPr>
          </a:p>
        </p:txBody>
      </p:sp>
      <p:graphicFrame>
        <p:nvGraphicFramePr>
          <p:cNvPr id="8" name="Chart 7">
            <a:extLst>
              <a:ext uri="{FF2B5EF4-FFF2-40B4-BE49-F238E27FC236}">
                <a16:creationId xmlns:a16="http://schemas.microsoft.com/office/drawing/2014/main" id="{C3877241-9E84-EEF4-CA51-63EC77BE7CC2}"/>
              </a:ext>
            </a:extLst>
          </p:cNvPr>
          <p:cNvGraphicFramePr>
            <a:graphicFrameLocks/>
          </p:cNvGraphicFramePr>
          <p:nvPr/>
        </p:nvGraphicFramePr>
        <p:xfrm>
          <a:off x="594360" y="1325880"/>
          <a:ext cx="11018520" cy="4983480"/>
        </p:xfrm>
        <a:graphic>
          <a:graphicData uri="http://schemas.openxmlformats.org/drawingml/2006/chart">
            <c:chart xmlns:c="http://schemas.openxmlformats.org/drawingml/2006/chart" xmlns:r="http://schemas.openxmlformats.org/officeDocument/2006/relationships" r:id="rId3"/>
          </a:graphicData>
        </a:graphic>
      </p:graphicFrame>
      <p:sp>
        <p:nvSpPr>
          <p:cNvPr id="6" name="Map card">
            <a:extLst>
              <a:ext uri="{FF2B5EF4-FFF2-40B4-BE49-F238E27FC236}">
                <a16:creationId xmlns:a16="http://schemas.microsoft.com/office/drawing/2014/main" id="{5C217D86-A3C4-48E1-5469-19DD50209BFB}"/>
              </a:ext>
            </a:extLst>
          </p:cNvPr>
          <p:cNvSpPr/>
          <p:nvPr/>
        </p:nvSpPr>
        <p:spPr>
          <a:xfrm>
            <a:off x="893234" y="973667"/>
            <a:ext cx="10274300" cy="5300133"/>
          </a:xfrm>
          <a:prstGeom prst="roundRect">
            <a:avLst>
              <a:gd name="adj" fmla="val 2830"/>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Lecture 1: Consumer Theory I (Individual Preferences, Utility Representation)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Lecture 2: Consumer Theory II (Utility Maximization, Expenditure Minimization, Demand)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Lecture 3: Consumer Theory III (Revealed Preferences, Intertemporal Choice)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Lecture 4: Producer Theory I (Choice under Uncertainty, Production)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Lecture 5: Producer Theory II (Profit Maximization, Cost Minimization and Factor Demand)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Lecture 6: General Equilibrium I (Exchange Economies, Equilibrium Existence)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Lecture 7: General Equilibrium II (Welfare Theorems)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Lecture 8: General Equilibrium III (Production Economies, Externalities, Incomplete Markets)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Lecture 9: Behavioral Economics (Loss Aversion, Hyperbolic Discounting, Reference-Dependent Utility)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87C01-A7BB-FCD5-CDCB-EE6C245D6DF8}"/>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AB9A3F6A-C996-6F8A-C3EA-B66D2A6B0F90}"/>
              </a:ext>
            </a:extLst>
          </p:cNvPr>
          <p:cNvSpPr>
            <a:spLocks noGrp="1"/>
          </p:cNvSpPr>
          <p:nvPr>
            <p:ph type="title" idx="100" hasCustomPrompt="1"/>
          </p:nvPr>
        </p:nvSpPr>
        <p:spPr>
          <a:xfrm>
            <a:off x="589704" y="91440"/>
            <a:ext cx="10881360" cy="914400"/>
          </a:xfrm>
          <a:prstGeom prst="rect">
            <a:avLst/>
          </a:prstGeom>
          <a:noFill/>
          <a:ln/>
        </p:spPr>
        <p:txBody>
          <a:bodyPr wrap="square" lIns="0" tIns="0" rIns="0" bIns="0" rtlCol="0" anchor="ctr"/>
          <a:lstStyle/>
          <a:p>
            <a:pPr marL="0" indent="0">
              <a:buNone/>
            </a:pPr>
            <a:r>
              <a:rPr lang="en-US" sz="2800" b="1">
                <a:solidFill>
                  <a:schemeClr val="tx1"/>
                </a:solidFill>
              </a:rPr>
              <a:t>Topics: Part 2</a:t>
            </a:r>
            <a:endParaRPr lang="en-US" sz="2800"/>
          </a:p>
        </p:txBody>
      </p:sp>
      <p:sp>
        <p:nvSpPr>
          <p:cNvPr id="25" name="Slide Number Placeholder 0">
            <a:extLst>
              <a:ext uri="{FF2B5EF4-FFF2-40B4-BE49-F238E27FC236}">
                <a16:creationId xmlns:a16="http://schemas.microsoft.com/office/drawing/2014/main" id="{80ED12B6-678C-D25C-88C8-645D597AE468}"/>
              </a:ext>
            </a:extLst>
          </p:cNvPr>
          <p:cNvSpPr>
            <a:spLocks noGrp="1"/>
          </p:cNvSpPr>
          <p:nvPr>
            <p:ph type="sldNum" sz="quarter" idx="4294967295"/>
          </p:nvPr>
        </p:nvSpPr>
        <p:spPr>
          <a:xfrm>
            <a:off x="10972800" y="6355080"/>
            <a:ext cx="548640" cy="274320"/>
          </a:xfrm>
          <a:prstGeom prst="rect">
            <a:avLst/>
          </a:prstGeom>
          <a:extLst>
            <a:ext uri="{C572A759-6A51-4108-AA02-DFA0A04FC94B}">
              <ma14:wrappingTextBoxFlag xmlns="" xmlns:ma14="http://schemas.microsoft.com/office/mac/drawingml/2011/main" val="0"/>
            </a:ext>
          </a:extLst>
        </p:spPr>
        <p:txBody>
          <a:bodyPr/>
          <a:lstStyle>
            <a:lvl1pPr>
              <a:defRPr sz="1100">
                <a:solidFill>
                  <a:schemeClr val="tx2"/>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100" b="0" i="0" u="none" strike="noStrike" kern="1200" cap="none" spc="0" normalizeH="0" baseline="0" noProof="0">
                <a:ln>
                  <a:noFill/>
                </a:ln>
                <a:solidFill>
                  <a:srgbClr val="1B4F47"/>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100" b="0" i="0" u="none" strike="noStrike" kern="1200" cap="none" spc="0" normalizeH="0" baseline="0" noProof="0">
              <a:ln>
                <a:noFill/>
              </a:ln>
              <a:solidFill>
                <a:srgbClr val="1B4F47"/>
              </a:solidFill>
              <a:effectLst/>
              <a:uLnTx/>
              <a:uFillTx/>
              <a:latin typeface="Calibri"/>
              <a:ea typeface="+mn-ea"/>
              <a:cs typeface="+mn-cs"/>
            </a:endParaRPr>
          </a:p>
        </p:txBody>
      </p:sp>
      <p:graphicFrame>
        <p:nvGraphicFramePr>
          <p:cNvPr id="8" name="Chart 7">
            <a:extLst>
              <a:ext uri="{FF2B5EF4-FFF2-40B4-BE49-F238E27FC236}">
                <a16:creationId xmlns:a16="http://schemas.microsoft.com/office/drawing/2014/main" id="{8D0A4401-34F8-26A4-02A8-8E85DB723A41}"/>
              </a:ext>
            </a:extLst>
          </p:cNvPr>
          <p:cNvGraphicFramePr>
            <a:graphicFrameLocks/>
          </p:cNvGraphicFramePr>
          <p:nvPr/>
        </p:nvGraphicFramePr>
        <p:xfrm>
          <a:off x="594360" y="1325880"/>
          <a:ext cx="11018520" cy="4983480"/>
        </p:xfrm>
        <a:graphic>
          <a:graphicData uri="http://schemas.openxmlformats.org/drawingml/2006/chart">
            <c:chart xmlns:c="http://schemas.openxmlformats.org/drawingml/2006/chart" xmlns:r="http://schemas.openxmlformats.org/officeDocument/2006/relationships" r:id="rId3"/>
          </a:graphicData>
        </a:graphic>
      </p:graphicFrame>
      <p:sp>
        <p:nvSpPr>
          <p:cNvPr id="6" name="Map card">
            <a:extLst>
              <a:ext uri="{FF2B5EF4-FFF2-40B4-BE49-F238E27FC236}">
                <a16:creationId xmlns:a16="http://schemas.microsoft.com/office/drawing/2014/main" id="{6E5B0974-5201-BD8A-2393-583889556BDD}"/>
              </a:ext>
            </a:extLst>
          </p:cNvPr>
          <p:cNvSpPr/>
          <p:nvPr/>
        </p:nvSpPr>
        <p:spPr>
          <a:xfrm>
            <a:off x="893234" y="973667"/>
            <a:ext cx="10274300" cy="5300133"/>
          </a:xfrm>
          <a:prstGeom prst="roundRect">
            <a:avLst>
              <a:gd name="adj" fmla="val 2830"/>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 Lecture 1: Introduction, Games in normal form, Dominance and Iterated Dominance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Lecture 2: Nash Equilibrium, Best response, Mixed Strategies and Mixed Nash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Lecture 3: Incomplete information, Bayesian games, Bayesian Nash equilibrium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 Lecture 4: Extensive form games, Backward induction, Subgame perfect equilibrium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Lecture 5: Perfect Bayesian and Sequential Equilibrium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Lecture 6: Mechanism Design (Introduction, Single Agent / Monopoly)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Lecture 7: Mechanism Design (Standard Auctions / Revenue equivalence)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2332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Lecture 8: Mechanism Design (Optimal Auctions)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2332F"/>
                </a:solidFill>
                <a:effectLst/>
                <a:uLnTx/>
                <a:uFillTx/>
                <a:latin typeface="Calibri"/>
                <a:ea typeface="+mn-ea"/>
                <a:cs typeface="+mn-cs"/>
              </a:rPr>
              <a:t>Lecture 9: Mechanism Design (VCG mechanisms)</a:t>
            </a:r>
          </a:p>
        </p:txBody>
      </p:sp>
    </p:spTree>
    <p:extLst>
      <p:ext uri="{BB962C8B-B14F-4D97-AF65-F5344CB8AC3E}">
        <p14:creationId xmlns:p14="http://schemas.microsoft.com/office/powerpoint/2010/main" val="35087353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274320"/>
            <a:ext cx="10881360" cy="914400"/>
          </a:xfrm>
          <a:prstGeom prst="rect">
            <a:avLst/>
          </a:prstGeom>
          <a:noFill/>
          <a:ln/>
        </p:spPr>
        <p:txBody>
          <a:bodyPr wrap="square" lIns="0" tIns="0" rIns="0" bIns="0" rtlCol="0" anchor="ctr"/>
          <a:lstStyle/>
          <a:p>
            <a:pPr marL="0" indent="0">
              <a:buNone/>
            </a:pPr>
            <a:r>
              <a:rPr lang="en-US" sz="2800" b="1">
                <a:solidFill>
                  <a:schemeClr val="tx1"/>
                </a:solidFill>
              </a:rPr>
              <a:t>Module requirements and assessments</a:t>
            </a:r>
            <a:endParaRPr lang="en-US" sz="2800"/>
          </a:p>
        </p:txBody>
      </p:sp>
      <p:sp>
        <p:nvSpPr>
          <p:cNvPr id="3" name="Assess Multiple Choice Test"/>
          <p:cNvSpPr/>
          <p:nvPr/>
        </p:nvSpPr>
        <p:spPr>
          <a:xfrm>
            <a:off x="640080" y="1463040"/>
            <a:ext cx="3429000" cy="2286000"/>
          </a:xfrm>
          <a:prstGeom prst="roundRect">
            <a:avLst>
              <a:gd name="adj" fmla="val 6000"/>
            </a:avLst>
          </a:prstGeom>
          <a:solidFill>
            <a:schemeClr val="tx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4" name="Text 2"/>
          <p:cNvSpPr txBox="1"/>
          <p:nvPr/>
        </p:nvSpPr>
        <p:spPr>
          <a:xfrm>
            <a:off x="960120" y="1645920"/>
            <a:ext cx="2834640" cy="10058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F2A541"/>
                </a:solidFill>
                <a:effectLst/>
                <a:uLnTx/>
                <a:uFillTx/>
                <a:latin typeface="Cambria" pitchFamily="34" charset="0"/>
                <a:ea typeface="Cambria" pitchFamily="34" charset="-122"/>
                <a:cs typeface="Cambria" pitchFamily="34" charset="-120"/>
              </a:rPr>
              <a:t>5%</a:t>
            </a:r>
            <a:endParaRPr kumimoji="0" lang="en-US" sz="6000" b="0" i="0" u="none" strike="noStrike" kern="1200" cap="none" spc="0" normalizeH="0" baseline="0" noProof="0">
              <a:ln>
                <a:noFill/>
              </a:ln>
              <a:solidFill>
                <a:srgbClr val="12332F"/>
              </a:solidFill>
              <a:effectLst/>
              <a:uLnTx/>
              <a:uFillTx/>
              <a:latin typeface="Calibri"/>
              <a:ea typeface="+mn-ea"/>
              <a:cs typeface="+mn-cs"/>
            </a:endParaRPr>
          </a:p>
        </p:txBody>
      </p:sp>
      <p:sp>
        <p:nvSpPr>
          <p:cNvPr id="5" name="Text 3"/>
          <p:cNvSpPr txBox="1"/>
          <p:nvPr/>
        </p:nvSpPr>
        <p:spPr>
          <a:xfrm>
            <a:off x="960120" y="2743200"/>
            <a:ext cx="2834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mn-cs"/>
              </a:rPr>
              <a:t>Multiple Choice Test 1</a:t>
            </a:r>
            <a:endParaRPr kumimoji="0" lang="en-US" sz="1800" b="0" i="0" u="none" strike="noStrike" kern="1200" cap="none" spc="0" normalizeH="0" baseline="0" noProof="0">
              <a:ln>
                <a:noFill/>
              </a:ln>
              <a:solidFill>
                <a:srgbClr val="12332F"/>
              </a:solidFill>
              <a:effectLst/>
              <a:uLnTx/>
              <a:uFillTx/>
              <a:latin typeface="Calibri"/>
              <a:ea typeface="+mn-ea"/>
              <a:cs typeface="+mn-cs"/>
            </a:endParaRPr>
          </a:p>
        </p:txBody>
      </p:sp>
      <p:sp>
        <p:nvSpPr>
          <p:cNvPr id="6" name="Text 4"/>
          <p:cNvSpPr txBox="1"/>
          <p:nvPr/>
        </p:nvSpPr>
        <p:spPr>
          <a:xfrm>
            <a:off x="960120" y="3108960"/>
            <a:ext cx="2834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EAF1EE"/>
                </a:solidFill>
                <a:effectLst/>
                <a:uLnTx/>
                <a:uFillTx/>
                <a:latin typeface="Calibri"/>
                <a:ea typeface="+mn-ea"/>
                <a:cs typeface="+mn-cs"/>
              </a:rPr>
              <a:t>16 November</a:t>
            </a:r>
            <a:endParaRPr kumimoji="0" lang="en-US" sz="1400" b="0" i="0" u="none" strike="noStrike" kern="1200" cap="none" spc="0" normalizeH="0" baseline="0" noProof="0">
              <a:ln>
                <a:noFill/>
              </a:ln>
              <a:solidFill>
                <a:srgbClr val="12332F"/>
              </a:solidFill>
              <a:effectLst/>
              <a:uLnTx/>
              <a:uFillTx/>
              <a:latin typeface="Calibri"/>
              <a:ea typeface="+mn-ea"/>
              <a:cs typeface="+mn-cs"/>
            </a:endParaRPr>
          </a:p>
        </p:txBody>
      </p:sp>
      <p:sp>
        <p:nvSpPr>
          <p:cNvPr id="7" name="Assess Policy Report"/>
          <p:cNvSpPr/>
          <p:nvPr/>
        </p:nvSpPr>
        <p:spPr>
          <a:xfrm>
            <a:off x="4379976" y="1463040"/>
            <a:ext cx="3429000" cy="2286000"/>
          </a:xfrm>
          <a:prstGeom prst="roundRect">
            <a:avLst>
              <a:gd name="adj" fmla="val 6000"/>
            </a:avLst>
          </a:prstGeom>
          <a:solidFill>
            <a:schemeClr val="tx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8" name="Text 6"/>
          <p:cNvSpPr txBox="1"/>
          <p:nvPr/>
        </p:nvSpPr>
        <p:spPr>
          <a:xfrm>
            <a:off x="4700016" y="1645920"/>
            <a:ext cx="2834640" cy="10058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F2A541"/>
                </a:solidFill>
                <a:effectLst/>
                <a:uLnTx/>
                <a:uFillTx/>
                <a:latin typeface="Cambria" pitchFamily="34" charset="0"/>
                <a:ea typeface="Cambria" pitchFamily="34" charset="-122"/>
                <a:cs typeface="Cambria" pitchFamily="34" charset="-120"/>
              </a:rPr>
              <a:t>5%</a:t>
            </a:r>
            <a:endParaRPr kumimoji="0" lang="en-US" sz="6000" b="0" i="0" u="none" strike="noStrike" kern="1200" cap="none" spc="0" normalizeH="0" baseline="0" noProof="0">
              <a:ln>
                <a:noFill/>
              </a:ln>
              <a:solidFill>
                <a:srgbClr val="12332F"/>
              </a:solidFill>
              <a:effectLst/>
              <a:uLnTx/>
              <a:uFillTx/>
              <a:latin typeface="Calibri"/>
              <a:ea typeface="+mn-ea"/>
              <a:cs typeface="+mn-cs"/>
            </a:endParaRPr>
          </a:p>
        </p:txBody>
      </p:sp>
      <p:sp>
        <p:nvSpPr>
          <p:cNvPr id="9" name="Text 7"/>
          <p:cNvSpPr txBox="1"/>
          <p:nvPr/>
        </p:nvSpPr>
        <p:spPr>
          <a:xfrm>
            <a:off x="4700016" y="2850896"/>
            <a:ext cx="2834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mn-cs"/>
              </a:rPr>
              <a:t>Multiple Choice Test 2</a:t>
            </a:r>
            <a:endParaRPr kumimoji="0" lang="en-US" sz="1800" b="0" i="0" u="none" strike="noStrike" kern="1200" cap="none" spc="0" normalizeH="0" baseline="0" noProof="0">
              <a:ln>
                <a:noFill/>
              </a:ln>
              <a:solidFill>
                <a:srgbClr val="12332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332F"/>
              </a:solidFill>
              <a:effectLst/>
              <a:uLnTx/>
              <a:uFillTx/>
              <a:latin typeface="Calibri"/>
              <a:ea typeface="+mn-ea"/>
              <a:cs typeface="+mn-cs"/>
            </a:endParaRPr>
          </a:p>
        </p:txBody>
      </p:sp>
      <p:sp>
        <p:nvSpPr>
          <p:cNvPr id="10" name="Text 8"/>
          <p:cNvSpPr txBox="1"/>
          <p:nvPr/>
        </p:nvSpPr>
        <p:spPr>
          <a:xfrm>
            <a:off x="4700016" y="3108960"/>
            <a:ext cx="2834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EAF1EE"/>
                </a:solidFill>
                <a:effectLst/>
                <a:uLnTx/>
                <a:uFillTx/>
                <a:latin typeface="Calibri"/>
                <a:ea typeface="+mn-ea"/>
                <a:cs typeface="+mn-cs"/>
              </a:rPr>
              <a:t> 9 December</a:t>
            </a:r>
            <a:endParaRPr kumimoji="0" lang="en-US" sz="1400" b="0" i="0" u="none" strike="noStrike" kern="1200" cap="none" spc="0" normalizeH="0" baseline="0" noProof="0">
              <a:ln>
                <a:noFill/>
              </a:ln>
              <a:solidFill>
                <a:srgbClr val="12332F"/>
              </a:solidFill>
              <a:effectLst/>
              <a:uLnTx/>
              <a:uFillTx/>
              <a:latin typeface="Calibri"/>
              <a:ea typeface="+mn-ea"/>
              <a:cs typeface="+mn-cs"/>
            </a:endParaRPr>
          </a:p>
        </p:txBody>
      </p:sp>
      <p:sp>
        <p:nvSpPr>
          <p:cNvPr id="11" name="Assess Final Exam"/>
          <p:cNvSpPr/>
          <p:nvPr/>
        </p:nvSpPr>
        <p:spPr>
          <a:xfrm>
            <a:off x="8119872" y="1463040"/>
            <a:ext cx="3429000" cy="2286000"/>
          </a:xfrm>
          <a:prstGeom prst="roundRect">
            <a:avLst>
              <a:gd name="adj" fmla="val 6000"/>
            </a:avLst>
          </a:prstGeom>
          <a:solidFill>
            <a:schemeClr val="tx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12" name="Text 10"/>
          <p:cNvSpPr txBox="1"/>
          <p:nvPr/>
        </p:nvSpPr>
        <p:spPr>
          <a:xfrm>
            <a:off x="8439912" y="1645920"/>
            <a:ext cx="2834640" cy="10058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F2A541"/>
                </a:solidFill>
                <a:effectLst/>
                <a:uLnTx/>
                <a:uFillTx/>
                <a:latin typeface="Cambria" pitchFamily="34" charset="0"/>
                <a:ea typeface="Cambria" pitchFamily="34" charset="-122"/>
                <a:cs typeface="Cambria" pitchFamily="34" charset="-120"/>
              </a:rPr>
              <a:t>90%</a:t>
            </a:r>
            <a:endParaRPr kumimoji="0" lang="en-US" sz="6000" b="0" i="0" u="none" strike="noStrike" kern="1200" cap="none" spc="0" normalizeH="0" baseline="0" noProof="0">
              <a:ln>
                <a:noFill/>
              </a:ln>
              <a:solidFill>
                <a:srgbClr val="12332F"/>
              </a:solidFill>
              <a:effectLst/>
              <a:uLnTx/>
              <a:uFillTx/>
              <a:latin typeface="Calibri"/>
              <a:ea typeface="+mn-ea"/>
              <a:cs typeface="+mn-cs"/>
            </a:endParaRPr>
          </a:p>
        </p:txBody>
      </p:sp>
      <p:sp>
        <p:nvSpPr>
          <p:cNvPr id="13" name="Text 11"/>
          <p:cNvSpPr txBox="1"/>
          <p:nvPr/>
        </p:nvSpPr>
        <p:spPr>
          <a:xfrm>
            <a:off x="8439912" y="2743200"/>
            <a:ext cx="2834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mn-cs"/>
              </a:rPr>
              <a:t>Final Exam</a:t>
            </a:r>
            <a:endParaRPr kumimoji="0" lang="en-US" sz="1800" b="0" i="0" u="none" strike="noStrike" kern="1200" cap="none" spc="0" normalizeH="0" baseline="0" noProof="0">
              <a:ln>
                <a:noFill/>
              </a:ln>
              <a:solidFill>
                <a:srgbClr val="12332F"/>
              </a:solidFill>
              <a:effectLst/>
              <a:uLnTx/>
              <a:uFillTx/>
              <a:latin typeface="Calibri"/>
              <a:ea typeface="+mn-ea"/>
              <a:cs typeface="+mn-cs"/>
            </a:endParaRPr>
          </a:p>
        </p:txBody>
      </p:sp>
      <p:sp>
        <p:nvSpPr>
          <p:cNvPr id="14" name="Text 12"/>
          <p:cNvSpPr txBox="1"/>
          <p:nvPr/>
        </p:nvSpPr>
        <p:spPr>
          <a:xfrm>
            <a:off x="8439912" y="3108960"/>
            <a:ext cx="2834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EAF1EE"/>
                </a:solidFill>
                <a:effectLst/>
                <a:uLnTx/>
                <a:uFillTx/>
                <a:latin typeface="Calibri"/>
                <a:ea typeface="+mn-ea"/>
                <a:cs typeface="+mn-cs"/>
              </a:rPr>
              <a:t>in Summer term</a:t>
            </a:r>
            <a:endParaRPr kumimoji="0" lang="en-US" sz="1400" b="0" i="0" u="none" strike="noStrike" kern="1200" cap="none" spc="0" normalizeH="0" baseline="0" noProof="0">
              <a:ln>
                <a:noFill/>
              </a:ln>
              <a:solidFill>
                <a:srgbClr val="12332F"/>
              </a:solidFill>
              <a:effectLst/>
              <a:uLnTx/>
              <a:uFillTx/>
              <a:latin typeface="Calibri"/>
              <a:ea typeface="+mn-ea"/>
              <a:cs typeface="+mn-cs"/>
            </a:endParaRPr>
          </a:p>
        </p:txBody>
      </p:sp>
      <p:sp>
        <p:nvSpPr>
          <p:cNvPr id="15" name="Box Main Textbooks"/>
          <p:cNvSpPr/>
          <p:nvPr/>
        </p:nvSpPr>
        <p:spPr>
          <a:xfrm>
            <a:off x="640080" y="4069080"/>
            <a:ext cx="5394960" cy="2057400"/>
          </a:xfrm>
          <a:prstGeom prst="roundRect">
            <a:avLst>
              <a:gd name="adj" fmla="val 6667"/>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16" name="Text 14"/>
          <p:cNvSpPr txBox="1"/>
          <p:nvPr/>
        </p:nvSpPr>
        <p:spPr>
          <a:xfrm>
            <a:off x="960120" y="4206240"/>
            <a:ext cx="475488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B4F47"/>
                </a:solidFill>
                <a:effectLst/>
                <a:uLnTx/>
                <a:uFillTx/>
                <a:latin typeface="Calibri"/>
                <a:ea typeface="+mn-ea"/>
                <a:cs typeface="+mn-cs"/>
              </a:rPr>
              <a:t>Main Textbooks</a:t>
            </a:r>
            <a:endParaRPr kumimoji="0" lang="en-US" sz="1800" b="0" i="0" u="none" strike="noStrike" kern="1200" cap="none" spc="0" normalizeH="0" baseline="0" noProof="0">
              <a:ln>
                <a:noFill/>
              </a:ln>
              <a:solidFill>
                <a:srgbClr val="12332F"/>
              </a:solidFill>
              <a:effectLst/>
              <a:uLnTx/>
              <a:uFillTx/>
              <a:latin typeface="Calibri"/>
              <a:ea typeface="+mn-ea"/>
              <a:cs typeface="+mn-cs"/>
            </a:endParaRPr>
          </a:p>
        </p:txBody>
      </p:sp>
      <p:sp>
        <p:nvSpPr>
          <p:cNvPr id="17" name="Text 15"/>
          <p:cNvSpPr txBox="1"/>
          <p:nvPr/>
        </p:nvSpPr>
        <p:spPr>
          <a:xfrm>
            <a:off x="1019556" y="4572000"/>
            <a:ext cx="4754880" cy="160020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12332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332F"/>
                </a:solidFill>
                <a:effectLst/>
                <a:uLnTx/>
                <a:uFillTx/>
                <a:latin typeface="Calibri"/>
                <a:ea typeface="+mn-ea"/>
                <a:cs typeface="+mn-cs"/>
              </a:rPr>
              <a:t>G. Jehle and P. Reny, </a:t>
            </a:r>
            <a:r>
              <a:rPr kumimoji="0" lang="en-GB" sz="1400" b="0" i="1" u="none" strike="noStrike" kern="1200" cap="none" spc="0" normalizeH="0" baseline="0" noProof="0">
                <a:ln>
                  <a:noFill/>
                </a:ln>
                <a:solidFill>
                  <a:srgbClr val="12332F"/>
                </a:solidFill>
                <a:effectLst/>
                <a:uLnTx/>
                <a:uFillTx/>
                <a:latin typeface="Calibri"/>
                <a:ea typeface="+mn-ea"/>
                <a:cs typeface="+mn-cs"/>
              </a:rPr>
              <a:t>Advanced Microeconomic Theory, </a:t>
            </a:r>
            <a:r>
              <a:rPr kumimoji="0" lang="en-GB" sz="1400" b="0" i="0" u="none" strike="noStrike" kern="1200" cap="none" spc="0" normalizeH="0" baseline="0" noProof="0">
                <a:ln>
                  <a:noFill/>
                </a:ln>
                <a:solidFill>
                  <a:srgbClr val="12332F"/>
                </a:solidFill>
                <a:effectLst/>
                <a:uLnTx/>
                <a:uFillTx/>
                <a:latin typeface="Calibri"/>
                <a:ea typeface="+mn-ea"/>
                <a:cs typeface="+mn-cs"/>
              </a:rPr>
              <a:t>Prentice Hall, 2011</a:t>
            </a:r>
          </a:p>
          <a:p>
            <a:pPr marL="342900" marR="0" lvl="0" indent="-342900" algn="l" defTabSz="914400" rtl="0" eaLnBrk="1" fontAlgn="auto" latinLnBrk="0" hangingPunct="1">
              <a:lnSpc>
                <a:spcPct val="100000"/>
              </a:lnSpc>
              <a:spcBef>
                <a:spcPts val="0"/>
              </a:spcBef>
              <a:spcAft>
                <a:spcPts val="600"/>
              </a:spcAft>
              <a:buClrTx/>
              <a:buSzPct val="100000"/>
              <a:buFontTx/>
              <a:buChar char="•"/>
              <a:tabLst/>
              <a:defRPr/>
            </a:pPr>
            <a:endParaRPr kumimoji="0" lang="en-US" sz="1400" b="0" i="0" u="none" strike="noStrike" kern="1200" cap="none" spc="0" normalizeH="0" baseline="0" noProof="0">
              <a:ln>
                <a:noFill/>
              </a:ln>
              <a:solidFill>
                <a:srgbClr val="12332F"/>
              </a:solidFill>
              <a:effectLst/>
              <a:uLnTx/>
              <a:uFillTx/>
              <a:latin typeface="Calibri"/>
              <a:ea typeface="+mn-ea"/>
              <a:cs typeface="+mn-cs"/>
            </a:endParaRPr>
          </a:p>
        </p:txBody>
      </p:sp>
      <p:sp>
        <p:nvSpPr>
          <p:cNvPr id="18" name="Box Structure and Mode of Delivery"/>
          <p:cNvSpPr/>
          <p:nvPr/>
        </p:nvSpPr>
        <p:spPr>
          <a:xfrm>
            <a:off x="6153912" y="4069080"/>
            <a:ext cx="5394960" cy="2057400"/>
          </a:xfrm>
          <a:prstGeom prst="roundRect">
            <a:avLst>
              <a:gd name="adj" fmla="val 6667"/>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19" name="Text 17"/>
          <p:cNvSpPr txBox="1"/>
          <p:nvPr/>
        </p:nvSpPr>
        <p:spPr>
          <a:xfrm>
            <a:off x="6473952" y="4206240"/>
            <a:ext cx="475488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B4F47"/>
                </a:solidFill>
                <a:effectLst/>
                <a:uLnTx/>
                <a:uFillTx/>
                <a:latin typeface="Calibri"/>
                <a:ea typeface="+mn-ea"/>
                <a:cs typeface="+mn-cs"/>
              </a:rPr>
              <a:t>Structure and Mode of Delivery</a:t>
            </a:r>
            <a:endParaRPr kumimoji="0" lang="en-US" sz="1800" b="0" i="0" u="none" strike="noStrike" kern="1200" cap="none" spc="0" normalizeH="0" baseline="0" noProof="0">
              <a:ln>
                <a:noFill/>
              </a:ln>
              <a:solidFill>
                <a:srgbClr val="12332F"/>
              </a:solidFill>
              <a:effectLst/>
              <a:uLnTx/>
              <a:uFillTx/>
              <a:latin typeface="Calibri"/>
              <a:ea typeface="+mn-ea"/>
              <a:cs typeface="+mn-cs"/>
            </a:endParaRPr>
          </a:p>
        </p:txBody>
      </p:sp>
      <p:sp>
        <p:nvSpPr>
          <p:cNvPr id="20" name="Text 18"/>
          <p:cNvSpPr txBox="1"/>
          <p:nvPr/>
        </p:nvSpPr>
        <p:spPr>
          <a:xfrm>
            <a:off x="6473952" y="4663440"/>
            <a:ext cx="4754880" cy="1325880"/>
          </a:xfrm>
          <a:prstGeom prst="rect">
            <a:avLst/>
          </a:prstGeom>
          <a:noFill/>
          <a:ln/>
        </p:spPr>
        <p:txBody>
          <a:bodyPr wrap="square" lIns="0" tIns="0" rIns="0" bIns="0" rtlCol="0" anchor="t"/>
          <a:lstStyle/>
          <a:p>
            <a:pPr marL="342900" indent="-342900">
              <a:spcAft>
                <a:spcPts val="600"/>
              </a:spcAft>
              <a:buSzPct val="100000"/>
              <a:buFontTx/>
              <a:buChar char="•"/>
              <a:defRPr/>
            </a:pPr>
            <a:r>
              <a:rPr lang="en-US" sz="1400">
                <a:solidFill>
                  <a:srgbClr val="12332F"/>
                </a:solidFill>
                <a:latin typeface="Calibri"/>
              </a:rPr>
              <a:t>4 hours</a:t>
            </a:r>
            <a:r>
              <a:rPr kumimoji="0" lang="en-US" sz="1400" b="0" i="0" u="none" strike="noStrike" kern="1200" cap="none" spc="0" normalizeH="0" baseline="0" noProof="0">
                <a:ln>
                  <a:noFill/>
                </a:ln>
                <a:solidFill>
                  <a:srgbClr val="12332F"/>
                </a:solidFill>
                <a:effectLst/>
                <a:uLnTx/>
                <a:uFillTx/>
                <a:latin typeface="Calibri"/>
                <a:ea typeface="+mn-ea"/>
                <a:cs typeface="+mn-cs"/>
              </a:rPr>
              <a:t> of lectures every week</a:t>
            </a:r>
          </a:p>
          <a:p>
            <a:pPr marL="342900" marR="0" lvl="0" indent="-342900" algn="l" defTabSz="914400" rtl="0" eaLnBrk="1" fontAlgn="auto" latinLnBrk="0" hangingPunct="1">
              <a:lnSpc>
                <a:spcPct val="100000"/>
              </a:lnSpc>
              <a:spcBef>
                <a:spcPts val="0"/>
              </a:spcBef>
              <a:spcAft>
                <a:spcPts val="600"/>
              </a:spcAft>
              <a:buClrTx/>
              <a:buSzPct val="100000"/>
              <a:buFontTx/>
              <a:buChar char="•"/>
              <a:tabLst/>
              <a:defRPr/>
            </a:pPr>
            <a:r>
              <a:rPr kumimoji="0" lang="en-US" sz="1400" b="0" i="0" u="none" strike="noStrike" kern="1200" cap="none" spc="0" normalizeH="0" baseline="0" noProof="0">
                <a:ln>
                  <a:noFill/>
                </a:ln>
                <a:solidFill>
                  <a:srgbClr val="12332F"/>
                </a:solidFill>
                <a:effectLst/>
                <a:uLnTx/>
                <a:uFillTx/>
                <a:latin typeface="Calibri"/>
                <a:ea typeface="+mn-ea"/>
                <a:cs typeface="+mn-cs"/>
              </a:rPr>
              <a:t>2 hours of additional support classes during the term</a:t>
            </a:r>
          </a:p>
        </p:txBody>
      </p:sp>
      <p:sp>
        <p:nvSpPr>
          <p:cNvPr id="25" name="Slide Number Placeholder 0"/>
          <p:cNvSpPr>
            <a:spLocks noGrp="1"/>
          </p:cNvSpPr>
          <p:nvPr>
            <p:ph type="sldNum" sz="quarter" idx="4294967295"/>
          </p:nvPr>
        </p:nvSpPr>
        <p:spPr>
          <a:xfrm>
            <a:off x="10972800" y="6355080"/>
            <a:ext cx="548640" cy="274320"/>
          </a:xfrm>
          <a:prstGeom prst="rect">
            <a:avLst/>
          </a:prstGeom>
          <a:extLst>
            <a:ext uri="{C572A759-6A51-4108-AA02-DFA0A04FC94B}">
              <ma14:wrappingTextBoxFlag xmlns="" xmlns:ma14="http://schemas.microsoft.com/office/mac/drawingml/2011/main" val="0"/>
            </a:ext>
          </a:extLst>
        </p:spPr>
        <p:txBody>
          <a:bodyPr/>
          <a:lstStyle>
            <a:lvl1pPr>
              <a:defRPr sz="1100">
                <a:solidFill>
                  <a:schemeClr val="tx2"/>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100" b="0" i="0" u="none" strike="noStrike" kern="1200" cap="none" spc="0" normalizeH="0" baseline="0" noProof="0">
                <a:ln>
                  <a:noFill/>
                </a:ln>
                <a:solidFill>
                  <a:srgbClr val="1B4F47"/>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100" b="0" i="0" u="none" strike="noStrike" kern="1200" cap="none" spc="0" normalizeH="0" baseline="0" noProof="0">
              <a:ln>
                <a:noFill/>
              </a:ln>
              <a:solidFill>
                <a:srgbClr val="1B4F47"/>
              </a:solidFill>
              <a:effectLst/>
              <a:uLnTx/>
              <a:uFillTx/>
              <a:latin typeface="Calibri"/>
              <a:ea typeface="+mn-ea"/>
              <a:cs typeface="+mn-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ircle 1"/>
          <p:cNvSpPr/>
          <p:nvPr/>
        </p:nvSpPr>
        <p:spPr>
          <a:xfrm>
            <a:off x="7863840" y="640080"/>
            <a:ext cx="3840480" cy="3840480"/>
          </a:xfrm>
          <a:prstGeom prst="ellipse">
            <a:avLst/>
          </a:prstGeom>
          <a:solidFill>
            <a:schemeClr val="accent2">
              <a:alpha val="80000"/>
            </a:scheme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3" name="Circle 2"/>
          <p:cNvSpPr/>
          <p:nvPr/>
        </p:nvSpPr>
        <p:spPr>
          <a:xfrm>
            <a:off x="9509760" y="3017520"/>
            <a:ext cx="3108960" cy="3108960"/>
          </a:xfrm>
          <a:prstGeom prst="ellipse">
            <a:avLst/>
          </a:prstGeom>
          <a:solidFill>
            <a:schemeClr val="accent1">
              <a:alpha val="75000"/>
            </a:scheme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4" name="Circle 3"/>
          <p:cNvSpPr/>
          <p:nvPr/>
        </p:nvSpPr>
        <p:spPr>
          <a:xfrm>
            <a:off x="7040880" y="3840480"/>
            <a:ext cx="2011680" cy="2011680"/>
          </a:xfrm>
          <a:prstGeom prst="ellipse">
            <a:avLst/>
          </a:prstGeom>
          <a:solidFill>
            <a:schemeClr val="bg2">
              <a:alpha val="15000"/>
            </a:scheme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5" name="Text 3"/>
          <p:cNvSpPr txBox="1"/>
          <p:nvPr/>
        </p:nvSpPr>
        <p:spPr>
          <a:xfrm>
            <a:off x="731520" y="1325880"/>
            <a:ext cx="676656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300" normalizeH="0" baseline="0" noProof="0">
                <a:ln>
                  <a:noFill/>
                </a:ln>
                <a:solidFill>
                  <a:srgbClr val="F2A541"/>
                </a:solidFill>
                <a:effectLst/>
                <a:uLnTx/>
                <a:uFillTx/>
                <a:latin typeface="Calibri"/>
                <a:ea typeface="+mn-ea"/>
                <a:cs typeface="+mn-cs"/>
              </a:rPr>
              <a:t>MSc Optional Module · 2026-27</a:t>
            </a:r>
            <a:endParaRPr kumimoji="0" lang="en-US" sz="1400" b="0" i="0" u="none" strike="noStrike" kern="1200" cap="none" spc="0" normalizeH="0" baseline="0" noProof="0">
              <a:ln>
                <a:noFill/>
              </a:ln>
              <a:solidFill>
                <a:srgbClr val="12332F"/>
              </a:solidFill>
              <a:effectLst/>
              <a:uLnTx/>
              <a:uFillTx/>
              <a:latin typeface="Calibri"/>
              <a:ea typeface="+mn-ea"/>
              <a:cs typeface="+mn-cs"/>
            </a:endParaRPr>
          </a:p>
        </p:txBody>
      </p:sp>
      <p:sp>
        <p:nvSpPr>
          <p:cNvPr id="6" name="Text 0"/>
          <p:cNvSpPr>
            <a:spLocks noGrp="1"/>
          </p:cNvSpPr>
          <p:nvPr>
            <p:ph type="title" idx="100" hasCustomPrompt="1"/>
          </p:nvPr>
        </p:nvSpPr>
        <p:spPr>
          <a:xfrm>
            <a:off x="731520" y="1737360"/>
            <a:ext cx="6766560" cy="1737360"/>
          </a:xfrm>
          <a:prstGeom prst="rect">
            <a:avLst/>
          </a:prstGeom>
          <a:noFill/>
          <a:ln/>
        </p:spPr>
        <p:txBody>
          <a:bodyPr wrap="square" lIns="0" tIns="0" rIns="0" bIns="0" rtlCol="0" anchor="ctr"/>
          <a:lstStyle/>
          <a:p>
            <a:pPr marL="0" indent="0">
              <a:buNone/>
            </a:pPr>
            <a:r>
              <a:rPr lang="en-US" sz="5200" b="1">
                <a:solidFill>
                  <a:schemeClr val="bg1"/>
                </a:solidFill>
              </a:rPr>
              <a:t>EC981: Public Economics</a:t>
            </a:r>
            <a:endParaRPr lang="en-US" sz="5200"/>
          </a:p>
        </p:txBody>
      </p:sp>
      <p:sp>
        <p:nvSpPr>
          <p:cNvPr id="7" name="Text 5"/>
          <p:cNvSpPr txBox="1"/>
          <p:nvPr/>
        </p:nvSpPr>
        <p:spPr>
          <a:xfrm>
            <a:off x="731520" y="5669280"/>
            <a:ext cx="640080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alibri"/>
                <a:ea typeface="+mn-ea"/>
                <a:cs typeface="+mn-cs"/>
              </a:rPr>
              <a:t>Ben Lockwood &amp; Sara Spaziani</a:t>
            </a:r>
            <a:endParaRPr kumimoji="0" lang="en-US" sz="1800" b="0" i="0" u="none" strike="noStrike" kern="1200" cap="none" spc="0" normalizeH="0" baseline="0" noProof="0">
              <a:ln>
                <a:noFill/>
              </a:ln>
              <a:solidFill>
                <a:srgbClr val="12332F"/>
              </a:solidFill>
              <a:effectLst/>
              <a:uLnTx/>
              <a:uFillTx/>
              <a:latin typeface="Calibri"/>
              <a:ea typeface="+mn-ea"/>
              <a:cs typeface="+mn-cs"/>
            </a:endParaRPr>
          </a:p>
        </p:txBody>
      </p:sp>
      <p:sp>
        <p:nvSpPr>
          <p:cNvPr id="8" name="Text 0">
            <a:extLst>
              <a:ext uri="{FF2B5EF4-FFF2-40B4-BE49-F238E27FC236}">
                <a16:creationId xmlns:a16="http://schemas.microsoft.com/office/drawing/2014/main" id="{99D77182-70A5-763E-CC78-B735E462CF16}"/>
              </a:ext>
            </a:extLst>
          </p:cNvPr>
          <p:cNvSpPr txBox="1">
            <a:spLocks/>
          </p:cNvSpPr>
          <p:nvPr/>
        </p:nvSpPr>
        <p:spPr>
          <a:xfrm>
            <a:off x="611604" y="3797166"/>
            <a:ext cx="6400801" cy="914400"/>
          </a:xfrm>
          <a:prstGeom prst="rect">
            <a:avLst/>
          </a:prstGeom>
          <a:noFill/>
          <a:ln/>
        </p:spPr>
        <p:txBody>
          <a:bodyPr wrap="square" lIns="0" tIns="0" rIns="0" bIns="0" rtlCol="0" anchor="ctr"/>
          <a:lstStyle>
            <a:lvl1pPr marL="0" indent="0" algn="ctr" defTabSz="914400" rtl="0" eaLnBrk="1" latinLnBrk="0" hangingPunct="1">
              <a:spcBef>
                <a:spcPct val="0"/>
              </a:spcBef>
              <a:buNone/>
              <a:defRPr lang="en-US" sz="5200" b="1" kern="1200" dirty="0">
                <a:solidFill>
                  <a:schemeClr val="bg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800" b="1" i="0" u="none" strike="noStrike" kern="1200" cap="none" spc="0" normalizeH="0" baseline="0" noProof="0">
                <a:ln>
                  <a:noFill/>
                </a:ln>
                <a:solidFill>
                  <a:srgbClr val="FFFFFF"/>
                </a:solidFill>
                <a:effectLst/>
                <a:uLnTx/>
                <a:uFillTx/>
                <a:latin typeface="Cambria"/>
                <a:ea typeface="+mj-ea"/>
                <a:cs typeface="+mj-cs"/>
              </a:rPr>
              <a:t>Why study Public Economics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151751" y="182880"/>
            <a:ext cx="11859963" cy="914400"/>
          </a:xfrm>
          <a:prstGeom prst="rect">
            <a:avLst/>
          </a:prstGeom>
          <a:noFill/>
          <a:ln/>
        </p:spPr>
        <p:txBody>
          <a:bodyPr wrap="square" lIns="0" tIns="0" rIns="0" bIns="0" rtlCol="0" anchor="ctr"/>
          <a:lstStyle/>
          <a:p>
            <a:pPr marL="0" indent="0">
              <a:buNone/>
            </a:pPr>
            <a:r>
              <a:rPr lang="en-US" sz="2800" b="1">
                <a:solidFill>
                  <a:schemeClr val="tx1"/>
                </a:solidFill>
              </a:rPr>
              <a:t>Government plays a huge role in the economy via expenditure &amp; taxation</a:t>
            </a:r>
            <a:endParaRPr lang="en-US" sz="2800"/>
          </a:p>
        </p:txBody>
      </p:sp>
      <p:sp>
        <p:nvSpPr>
          <p:cNvPr id="3" name="Map card"/>
          <p:cNvSpPr/>
          <p:nvPr/>
        </p:nvSpPr>
        <p:spPr>
          <a:xfrm>
            <a:off x="2743200" y="1371600"/>
            <a:ext cx="6702552" cy="4846320"/>
          </a:xfrm>
          <a:prstGeom prst="roundRect">
            <a:avLst>
              <a:gd name="adj" fmla="val 2830"/>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25" name="Slide Number Placeholder 0"/>
          <p:cNvSpPr>
            <a:spLocks noGrp="1"/>
          </p:cNvSpPr>
          <p:nvPr>
            <p:ph type="sldNum" sz="quarter" idx="4294967295"/>
          </p:nvPr>
        </p:nvSpPr>
        <p:spPr>
          <a:xfrm>
            <a:off x="10972800" y="6355080"/>
            <a:ext cx="548640" cy="274320"/>
          </a:xfrm>
          <a:prstGeom prst="rect">
            <a:avLst/>
          </a:prstGeom>
          <a:extLst>
            <a:ext uri="{C572A759-6A51-4108-AA02-DFA0A04FC94B}">
              <ma14:wrappingTextBoxFlag xmlns="" xmlns:ma14="http://schemas.microsoft.com/office/mac/drawingml/2011/main" val="0"/>
            </a:ext>
          </a:extLst>
        </p:spPr>
        <p:txBody>
          <a:bodyPr/>
          <a:lstStyle>
            <a:lvl1pPr>
              <a:defRPr sz="1100">
                <a:solidFill>
                  <a:schemeClr val="tx2"/>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100" b="0" i="0" u="none" strike="noStrike" kern="1200" cap="none" spc="0" normalizeH="0" baseline="0" noProof="0">
                <a:ln>
                  <a:noFill/>
                </a:ln>
                <a:solidFill>
                  <a:srgbClr val="1B4F47"/>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100" b="0" i="0" u="none" strike="noStrike" kern="1200" cap="none" spc="0" normalizeH="0" baseline="0" noProof="0">
              <a:ln>
                <a:noFill/>
              </a:ln>
              <a:solidFill>
                <a:srgbClr val="1B4F47"/>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D5AB3B9E-002E-0EAB-290A-DB52F92341C5}"/>
              </a:ext>
            </a:extLst>
          </p:cNvPr>
          <p:cNvPicPr>
            <a:picLocks noChangeAspect="1"/>
          </p:cNvPicPr>
          <p:nvPr/>
        </p:nvPicPr>
        <p:blipFill>
          <a:blip r:embed="rId3"/>
          <a:stretch>
            <a:fillRect/>
          </a:stretch>
        </p:blipFill>
        <p:spPr>
          <a:xfrm>
            <a:off x="2303307" y="1149263"/>
            <a:ext cx="8011903" cy="5525857"/>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274320"/>
            <a:ext cx="10881360" cy="914400"/>
          </a:xfrm>
          <a:prstGeom prst="rect">
            <a:avLst/>
          </a:prstGeom>
          <a:noFill/>
          <a:ln/>
        </p:spPr>
        <p:txBody>
          <a:bodyPr wrap="square" lIns="0" tIns="0" rIns="0" bIns="0" rtlCol="0" anchor="ctr"/>
          <a:lstStyle/>
          <a:p>
            <a:pPr marL="0" indent="0">
              <a:buNone/>
            </a:pPr>
            <a:r>
              <a:rPr lang="en-US" sz="2800" b="1">
                <a:solidFill>
                  <a:schemeClr val="tx1"/>
                </a:solidFill>
              </a:rPr>
              <a:t>Expenditure: education, health services, social insurance, defense, etc, etc. But why? And how?</a:t>
            </a:r>
            <a:endParaRPr lang="en-US" sz="2800"/>
          </a:p>
        </p:txBody>
      </p:sp>
      <p:sp>
        <p:nvSpPr>
          <p:cNvPr id="3" name="Stat card"/>
          <p:cNvSpPr/>
          <p:nvPr/>
        </p:nvSpPr>
        <p:spPr>
          <a:xfrm>
            <a:off x="640080" y="1554480"/>
            <a:ext cx="3200400" cy="3108960"/>
          </a:xfrm>
          <a:prstGeom prst="roundRect">
            <a:avLst>
              <a:gd name="adj" fmla="val 4412"/>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4" name="Text 2"/>
          <p:cNvSpPr txBox="1"/>
          <p:nvPr/>
        </p:nvSpPr>
        <p:spPr>
          <a:xfrm>
            <a:off x="822960" y="1828800"/>
            <a:ext cx="2834640" cy="11887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1B4F47"/>
                </a:solidFill>
                <a:effectLst/>
                <a:uLnTx/>
                <a:uFillTx/>
                <a:latin typeface="Cambria" pitchFamily="34" charset="0"/>
                <a:ea typeface="Cambria" pitchFamily="34" charset="-122"/>
                <a:cs typeface="Cambria" pitchFamily="34" charset="-120"/>
              </a:rPr>
              <a:t>31.5%</a:t>
            </a:r>
            <a:endParaRPr kumimoji="0" lang="en-US" sz="6600" b="0" i="0" u="none" strike="noStrike" kern="1200" cap="none" spc="0" normalizeH="0" baseline="0" noProof="0">
              <a:ln>
                <a:noFill/>
              </a:ln>
              <a:solidFill>
                <a:srgbClr val="12332F"/>
              </a:solidFill>
              <a:effectLst/>
              <a:uLnTx/>
              <a:uFillTx/>
              <a:latin typeface="Calibri"/>
              <a:ea typeface="+mn-ea"/>
              <a:cs typeface="+mn-cs"/>
            </a:endParaRPr>
          </a:p>
        </p:txBody>
      </p:sp>
      <p:sp>
        <p:nvSpPr>
          <p:cNvPr id="5" name="Text 3"/>
          <p:cNvSpPr txBox="1"/>
          <p:nvPr/>
        </p:nvSpPr>
        <p:spPr>
          <a:xfrm>
            <a:off x="914400" y="3108960"/>
            <a:ext cx="2651760" cy="128016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2332F"/>
                </a:solidFill>
                <a:effectLst/>
                <a:uLnTx/>
                <a:uFillTx/>
                <a:latin typeface="Calibri"/>
                <a:ea typeface="+mn-ea"/>
                <a:cs typeface="+mn-cs"/>
              </a:rPr>
              <a:t>of total spending goes to social protection</a:t>
            </a:r>
          </a:p>
        </p:txBody>
      </p:sp>
      <p:graphicFrame>
        <p:nvGraphicFramePr>
          <p:cNvPr id="6" name="Chart 0"/>
          <p:cNvGraphicFramePr/>
          <p:nvPr/>
        </p:nvGraphicFramePr>
        <p:xfrm>
          <a:off x="4114800" y="1371600"/>
          <a:ext cx="7498080" cy="4846320"/>
        </p:xfrm>
        <a:graphic>
          <a:graphicData uri="http://schemas.openxmlformats.org/drawingml/2006/chart">
            <c:chart xmlns:c="http://schemas.openxmlformats.org/drawingml/2006/chart" xmlns:r="http://schemas.openxmlformats.org/officeDocument/2006/relationships" r:id="rId3"/>
          </a:graphicData>
        </a:graphic>
      </p:graphicFrame>
      <p:sp>
        <p:nvSpPr>
          <p:cNvPr id="25" name="Slide Number Placeholder 0"/>
          <p:cNvSpPr>
            <a:spLocks noGrp="1"/>
          </p:cNvSpPr>
          <p:nvPr>
            <p:ph type="sldNum" sz="quarter" idx="4294967295"/>
          </p:nvPr>
        </p:nvSpPr>
        <p:spPr>
          <a:xfrm>
            <a:off x="10972800" y="6355080"/>
            <a:ext cx="548640" cy="274320"/>
          </a:xfrm>
          <a:prstGeom prst="rect">
            <a:avLst/>
          </a:prstGeom>
          <a:extLst>
            <a:ext uri="{C572A759-6A51-4108-AA02-DFA0A04FC94B}">
              <ma14:wrappingTextBoxFlag xmlns="" xmlns:ma14="http://schemas.microsoft.com/office/mac/drawingml/2011/main" val="0"/>
            </a:ext>
          </a:extLst>
        </p:spPr>
        <p:txBody>
          <a:bodyPr/>
          <a:lstStyle>
            <a:lvl1pPr>
              <a:defRPr sz="1100">
                <a:solidFill>
                  <a:schemeClr val="tx2"/>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100" b="0" i="0" u="none" strike="noStrike" kern="1200" cap="none" spc="0" normalizeH="0" baseline="0" noProof="0">
                <a:ln>
                  <a:noFill/>
                </a:ln>
                <a:solidFill>
                  <a:srgbClr val="1B4F47"/>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100" b="0" i="0" u="none" strike="noStrike" kern="1200" cap="none" spc="0" normalizeH="0" baseline="0" noProof="0">
              <a:ln>
                <a:noFill/>
              </a:ln>
              <a:solidFill>
                <a:srgbClr val="1B4F47"/>
              </a:solidFill>
              <a:effectLst/>
              <a:uLnTx/>
              <a:uFillTx/>
              <a:latin typeface="Calibri"/>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274320"/>
            <a:ext cx="10881360" cy="914400"/>
          </a:xfrm>
          <a:prstGeom prst="rect">
            <a:avLst/>
          </a:prstGeom>
          <a:noFill/>
          <a:ln/>
        </p:spPr>
        <p:txBody>
          <a:bodyPr wrap="square" lIns="0" tIns="0" rIns="0" bIns="0" rtlCol="0" anchor="ctr"/>
          <a:lstStyle/>
          <a:p>
            <a:r>
              <a:rPr lang="en-US" sz="2800" b="1">
                <a:solidFill>
                  <a:schemeClr val="tx1"/>
                </a:solidFill>
              </a:rPr>
              <a:t>Taxation: </a:t>
            </a:r>
            <a:r>
              <a:rPr lang="en-US"/>
              <a:t>Who actually pays taxes? W</a:t>
            </a:r>
            <a:r>
              <a:rPr lang="en-US" sz="2800" b="1">
                <a:solidFill>
                  <a:schemeClr val="tx1"/>
                </a:solidFill>
              </a:rPr>
              <a:t>hich taxes should the government use? And how should it design them? </a:t>
            </a:r>
            <a:endParaRPr lang="en-US" sz="2800"/>
          </a:p>
        </p:txBody>
      </p:sp>
      <p:sp>
        <p:nvSpPr>
          <p:cNvPr id="3" name="Stat card"/>
          <p:cNvSpPr/>
          <p:nvPr/>
        </p:nvSpPr>
        <p:spPr>
          <a:xfrm>
            <a:off x="640080" y="1554480"/>
            <a:ext cx="3200400" cy="3108960"/>
          </a:xfrm>
          <a:prstGeom prst="roundRect">
            <a:avLst>
              <a:gd name="adj" fmla="val 4412"/>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4" name="Text 2"/>
          <p:cNvSpPr txBox="1"/>
          <p:nvPr/>
        </p:nvSpPr>
        <p:spPr>
          <a:xfrm>
            <a:off x="822960" y="1828800"/>
            <a:ext cx="2834640" cy="11887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1B4F47"/>
                </a:solidFill>
                <a:effectLst/>
                <a:uLnTx/>
                <a:uFillTx/>
                <a:latin typeface="Cambria" pitchFamily="34" charset="0"/>
                <a:ea typeface="Cambria" pitchFamily="34" charset="-122"/>
                <a:cs typeface="Cambria" pitchFamily="34" charset="-120"/>
              </a:rPr>
              <a:t>25.5%</a:t>
            </a:r>
            <a:endParaRPr kumimoji="0" lang="en-US" sz="6600" b="0" i="0" u="none" strike="noStrike" kern="1200" cap="none" spc="0" normalizeH="0" baseline="0" noProof="0">
              <a:ln>
                <a:noFill/>
              </a:ln>
              <a:solidFill>
                <a:srgbClr val="12332F"/>
              </a:solidFill>
              <a:effectLst/>
              <a:uLnTx/>
              <a:uFillTx/>
              <a:latin typeface="Calibri"/>
              <a:ea typeface="+mn-ea"/>
              <a:cs typeface="+mn-cs"/>
            </a:endParaRPr>
          </a:p>
        </p:txBody>
      </p:sp>
      <p:sp>
        <p:nvSpPr>
          <p:cNvPr id="5" name="Text 3"/>
          <p:cNvSpPr txBox="1"/>
          <p:nvPr/>
        </p:nvSpPr>
        <p:spPr>
          <a:xfrm>
            <a:off x="914400" y="3108960"/>
            <a:ext cx="2651760" cy="128016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2332F"/>
                </a:solidFill>
                <a:effectLst/>
                <a:uLnTx/>
                <a:uFillTx/>
                <a:latin typeface="Calibri"/>
                <a:ea typeface="+mn-ea"/>
                <a:cs typeface="+mn-cs"/>
              </a:rPr>
              <a:t>of total tax revenue is social security contributions</a:t>
            </a:r>
          </a:p>
        </p:txBody>
      </p:sp>
      <p:graphicFrame>
        <p:nvGraphicFramePr>
          <p:cNvPr id="6" name="Chart 0"/>
          <p:cNvGraphicFramePr/>
          <p:nvPr/>
        </p:nvGraphicFramePr>
        <p:xfrm>
          <a:off x="4114800" y="1371600"/>
          <a:ext cx="7498080" cy="4846320"/>
        </p:xfrm>
        <a:graphic>
          <a:graphicData uri="http://schemas.openxmlformats.org/drawingml/2006/chart">
            <c:chart xmlns:c="http://schemas.openxmlformats.org/drawingml/2006/chart" xmlns:r="http://schemas.openxmlformats.org/officeDocument/2006/relationships" r:id="rId3"/>
          </a:graphicData>
        </a:graphic>
      </p:graphicFrame>
      <p:sp>
        <p:nvSpPr>
          <p:cNvPr id="25" name="Slide Number Placeholder 0"/>
          <p:cNvSpPr>
            <a:spLocks noGrp="1"/>
          </p:cNvSpPr>
          <p:nvPr>
            <p:ph type="sldNum" sz="quarter" idx="4294967295"/>
          </p:nvPr>
        </p:nvSpPr>
        <p:spPr>
          <a:xfrm>
            <a:off x="10972800" y="6355080"/>
            <a:ext cx="548640" cy="274320"/>
          </a:xfrm>
          <a:prstGeom prst="rect">
            <a:avLst/>
          </a:prstGeom>
          <a:extLst>
            <a:ext uri="{C572A759-6A51-4108-AA02-DFA0A04FC94B}">
              <ma14:wrappingTextBoxFlag xmlns="" xmlns:ma14="http://schemas.microsoft.com/office/mac/drawingml/2011/main" val="0"/>
            </a:ext>
          </a:extLst>
        </p:spPr>
        <p:txBody>
          <a:bodyPr/>
          <a:lstStyle>
            <a:lvl1pPr>
              <a:defRPr sz="1100">
                <a:solidFill>
                  <a:schemeClr val="tx2"/>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100" b="0" i="0" u="none" strike="noStrike" kern="1200" cap="none" spc="0" normalizeH="0" baseline="0" noProof="0">
                <a:ln>
                  <a:noFill/>
                </a:ln>
                <a:solidFill>
                  <a:srgbClr val="1B4F47"/>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100" b="0" i="0" u="none" strike="noStrike" kern="1200" cap="none" spc="0" normalizeH="0" baseline="0" noProof="0">
              <a:ln>
                <a:noFill/>
              </a:ln>
              <a:solidFill>
                <a:srgbClr val="1B4F47"/>
              </a:solidFill>
              <a:effectLst/>
              <a:uLnTx/>
              <a:uFillTx/>
              <a:latin typeface="Calibri"/>
              <a:ea typeface="+mn-ea"/>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ow 3">
            <a:extLst>
              <a:ext uri="{FF2B5EF4-FFF2-40B4-BE49-F238E27FC236}">
                <a16:creationId xmlns:a16="http://schemas.microsoft.com/office/drawing/2014/main" id="{627ED5C9-E6C4-614C-A846-5418F44E1518}"/>
              </a:ext>
            </a:extLst>
          </p:cNvPr>
          <p:cNvSpPr/>
          <p:nvPr/>
        </p:nvSpPr>
        <p:spPr>
          <a:xfrm>
            <a:off x="612648" y="2514600"/>
            <a:ext cx="10908792" cy="822960"/>
          </a:xfrm>
          <a:prstGeom prst="roundRect">
            <a:avLst>
              <a:gd name="adj" fmla="val 16667"/>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2" name="Text 0"/>
          <p:cNvSpPr>
            <a:spLocks noGrp="1"/>
          </p:cNvSpPr>
          <p:nvPr>
            <p:ph type="title" idx="100" hasCustomPrompt="1"/>
          </p:nvPr>
        </p:nvSpPr>
        <p:spPr>
          <a:xfrm>
            <a:off x="640080" y="274320"/>
            <a:ext cx="10881360" cy="914400"/>
          </a:xfrm>
          <a:prstGeom prst="rect">
            <a:avLst/>
          </a:prstGeom>
          <a:noFill/>
          <a:ln/>
        </p:spPr>
        <p:txBody>
          <a:bodyPr wrap="square" lIns="0" tIns="0" rIns="0" bIns="0" rtlCol="0" anchor="ctr"/>
          <a:lstStyle/>
          <a:p>
            <a:pPr marL="0" indent="0">
              <a:buNone/>
            </a:pPr>
            <a:r>
              <a:rPr lang="en-US" sz="2800" b="1">
                <a:solidFill>
                  <a:schemeClr val="tx1"/>
                </a:solidFill>
              </a:rPr>
              <a:t>Part 1: Introduction and Taxation</a:t>
            </a:r>
            <a:endParaRPr lang="en-US" sz="2800"/>
          </a:p>
        </p:txBody>
      </p:sp>
      <p:sp>
        <p:nvSpPr>
          <p:cNvPr id="3" name="Text 1"/>
          <p:cNvSpPr txBox="1"/>
          <p:nvPr/>
        </p:nvSpPr>
        <p:spPr>
          <a:xfrm>
            <a:off x="640080" y="1097280"/>
            <a:ext cx="1088136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B4F47"/>
                </a:solidFill>
                <a:effectLst/>
                <a:uLnTx/>
                <a:uFillTx/>
                <a:latin typeface="Calibri"/>
                <a:ea typeface="+mn-ea"/>
                <a:cs typeface="+mn-cs"/>
              </a:rPr>
              <a:t>First 5 weeks, Ben</a:t>
            </a:r>
            <a:endParaRPr kumimoji="0" lang="en-US" sz="1600" b="0" i="0" u="none" strike="noStrike" kern="1200" cap="none" spc="0" normalizeH="0" baseline="0" noProof="0">
              <a:ln>
                <a:noFill/>
              </a:ln>
              <a:solidFill>
                <a:srgbClr val="12332F"/>
              </a:solidFill>
              <a:effectLst/>
              <a:uLnTx/>
              <a:uFillTx/>
              <a:latin typeface="Calibri"/>
              <a:ea typeface="+mn-ea"/>
              <a:cs typeface="+mn-cs"/>
            </a:endParaRPr>
          </a:p>
        </p:txBody>
      </p:sp>
      <p:sp>
        <p:nvSpPr>
          <p:cNvPr id="4" name="Row 1"/>
          <p:cNvSpPr/>
          <p:nvPr/>
        </p:nvSpPr>
        <p:spPr>
          <a:xfrm>
            <a:off x="640080" y="1600200"/>
            <a:ext cx="10908792" cy="822960"/>
          </a:xfrm>
          <a:prstGeom prst="roundRect">
            <a:avLst>
              <a:gd name="adj" fmla="val 16667"/>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5" name="Num 1"/>
          <p:cNvSpPr/>
          <p:nvPr/>
        </p:nvSpPr>
        <p:spPr>
          <a:xfrm>
            <a:off x="868680" y="1755648"/>
            <a:ext cx="512064" cy="512064"/>
          </a:xfrm>
          <a:prstGeom prst="ellipse">
            <a:avLst/>
          </a:prstGeom>
          <a:solidFill>
            <a:schemeClr val="tx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6" name="Text 4"/>
          <p:cNvSpPr txBox="1"/>
          <p:nvPr/>
        </p:nvSpPr>
        <p:spPr>
          <a:xfrm>
            <a:off x="868680" y="1755648"/>
            <a:ext cx="512064" cy="51206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mn-cs"/>
              </a:rPr>
              <a:t>1</a:t>
            </a:r>
            <a:endParaRPr kumimoji="0" lang="en-US" sz="1800" b="0" i="0" u="none" strike="noStrike" kern="1200" cap="none" spc="0" normalizeH="0" baseline="0" noProof="0">
              <a:ln>
                <a:noFill/>
              </a:ln>
              <a:solidFill>
                <a:srgbClr val="12332F"/>
              </a:solidFill>
              <a:effectLst/>
              <a:uLnTx/>
              <a:uFillTx/>
              <a:latin typeface="Calibri"/>
              <a:ea typeface="+mn-ea"/>
              <a:cs typeface="+mn-cs"/>
            </a:endParaRPr>
          </a:p>
        </p:txBody>
      </p:sp>
      <p:sp>
        <p:nvSpPr>
          <p:cNvPr id="7" name="Text 5"/>
          <p:cNvSpPr txBox="1"/>
          <p:nvPr/>
        </p:nvSpPr>
        <p:spPr>
          <a:xfrm>
            <a:off x="1600200" y="1600200"/>
            <a:ext cx="2743200"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2332F"/>
                </a:solidFill>
                <a:effectLst/>
                <a:uLnTx/>
                <a:uFillTx/>
                <a:latin typeface="Calibri"/>
                <a:ea typeface="+mn-ea"/>
                <a:cs typeface="+mn-cs"/>
              </a:rPr>
              <a:t>Why government intervention?</a:t>
            </a:r>
            <a:endParaRPr kumimoji="0" lang="en-US" sz="1600" b="0" i="0" u="none" strike="noStrike" kern="1200" cap="none" spc="0" normalizeH="0" baseline="0" noProof="0">
              <a:ln>
                <a:noFill/>
              </a:ln>
              <a:solidFill>
                <a:srgbClr val="12332F"/>
              </a:solidFill>
              <a:effectLst/>
              <a:uLnTx/>
              <a:uFillTx/>
              <a:latin typeface="Calibri"/>
              <a:ea typeface="+mn-ea"/>
              <a:cs typeface="+mn-cs"/>
            </a:endParaRPr>
          </a:p>
        </p:txBody>
      </p:sp>
      <p:sp>
        <p:nvSpPr>
          <p:cNvPr id="8" name="Text 6"/>
          <p:cNvSpPr txBox="1"/>
          <p:nvPr/>
        </p:nvSpPr>
        <p:spPr>
          <a:xfrm>
            <a:off x="4526280" y="1600200"/>
            <a:ext cx="6858000"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2332F"/>
                </a:solidFill>
                <a:effectLst/>
                <a:uLnTx/>
                <a:uFillTx/>
                <a:latin typeface="Calibri"/>
                <a:ea typeface="+mn-ea"/>
                <a:cs typeface="+mn-cs"/>
              </a:rPr>
              <a:t>Types of market failure and government intervention. Regulation vs. government financing vs. government production</a:t>
            </a:r>
          </a:p>
        </p:txBody>
      </p:sp>
      <p:sp>
        <p:nvSpPr>
          <p:cNvPr id="10" name="Num 2"/>
          <p:cNvSpPr/>
          <p:nvPr/>
        </p:nvSpPr>
        <p:spPr>
          <a:xfrm>
            <a:off x="868680" y="2670048"/>
            <a:ext cx="512064" cy="512064"/>
          </a:xfrm>
          <a:prstGeom prst="ellipse">
            <a:avLst/>
          </a:prstGeom>
          <a:solidFill>
            <a:schemeClr val="tx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11" name="Text 9"/>
          <p:cNvSpPr txBox="1"/>
          <p:nvPr/>
        </p:nvSpPr>
        <p:spPr>
          <a:xfrm>
            <a:off x="868680" y="2670048"/>
            <a:ext cx="512064" cy="51206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mn-cs"/>
              </a:rPr>
              <a:t>2</a:t>
            </a:r>
            <a:endParaRPr kumimoji="0" lang="en-US" sz="1800" b="0" i="0" u="none" strike="noStrike" kern="1200" cap="none" spc="0" normalizeH="0" baseline="0" noProof="0">
              <a:ln>
                <a:noFill/>
              </a:ln>
              <a:solidFill>
                <a:srgbClr val="12332F"/>
              </a:solidFill>
              <a:effectLst/>
              <a:uLnTx/>
              <a:uFillTx/>
              <a:latin typeface="Calibri"/>
              <a:ea typeface="+mn-ea"/>
              <a:cs typeface="+mn-cs"/>
            </a:endParaRPr>
          </a:p>
        </p:txBody>
      </p:sp>
      <p:sp>
        <p:nvSpPr>
          <p:cNvPr id="12" name="Text 10"/>
          <p:cNvSpPr txBox="1"/>
          <p:nvPr/>
        </p:nvSpPr>
        <p:spPr>
          <a:xfrm>
            <a:off x="1600200" y="2514600"/>
            <a:ext cx="2743200"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2332F"/>
                </a:solidFill>
                <a:effectLst/>
                <a:uLnTx/>
                <a:uFillTx/>
                <a:latin typeface="Calibri"/>
                <a:ea typeface="+mn-ea"/>
                <a:cs typeface="+mn-cs"/>
              </a:rPr>
              <a:t>A Review of Basic Concepts</a:t>
            </a:r>
          </a:p>
        </p:txBody>
      </p:sp>
      <p:sp>
        <p:nvSpPr>
          <p:cNvPr id="13" name="Text 11"/>
          <p:cNvSpPr txBox="1"/>
          <p:nvPr/>
        </p:nvSpPr>
        <p:spPr>
          <a:xfrm>
            <a:off x="4526280" y="2514600"/>
            <a:ext cx="6858000"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2332F"/>
                </a:solidFill>
                <a:effectLst/>
                <a:uLnTx/>
                <a:uFillTx/>
                <a:latin typeface="Calibri"/>
                <a:ea typeface="+mn-ea"/>
                <a:cs typeface="+mn-cs"/>
              </a:rPr>
              <a:t>Types of  taxes. Tax incidence and excess burden in partial equilibrium. Tax salience and incidence/excess burden. </a:t>
            </a:r>
          </a:p>
        </p:txBody>
      </p:sp>
      <p:sp>
        <p:nvSpPr>
          <p:cNvPr id="14" name="Row 3"/>
          <p:cNvSpPr/>
          <p:nvPr/>
        </p:nvSpPr>
        <p:spPr>
          <a:xfrm>
            <a:off x="640080" y="3429000"/>
            <a:ext cx="10908792" cy="822960"/>
          </a:xfrm>
          <a:prstGeom prst="roundRect">
            <a:avLst>
              <a:gd name="adj" fmla="val 16667"/>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15" name="Num 3"/>
          <p:cNvSpPr/>
          <p:nvPr/>
        </p:nvSpPr>
        <p:spPr>
          <a:xfrm>
            <a:off x="868680" y="3584448"/>
            <a:ext cx="512064" cy="512064"/>
          </a:xfrm>
          <a:prstGeom prst="ellipse">
            <a:avLst/>
          </a:prstGeom>
          <a:solidFill>
            <a:schemeClr val="tx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16" name="Text 14"/>
          <p:cNvSpPr txBox="1"/>
          <p:nvPr/>
        </p:nvSpPr>
        <p:spPr>
          <a:xfrm>
            <a:off x="950976" y="4742623"/>
            <a:ext cx="512064" cy="51206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mn-cs"/>
              </a:rPr>
              <a:t>4</a:t>
            </a:r>
            <a:endParaRPr kumimoji="0" lang="en-US" sz="1800" b="0" i="0" u="none" strike="noStrike" kern="1200" cap="none" spc="0" normalizeH="0" baseline="0" noProof="0">
              <a:ln>
                <a:noFill/>
              </a:ln>
              <a:solidFill>
                <a:srgbClr val="12332F"/>
              </a:solidFill>
              <a:effectLst/>
              <a:uLnTx/>
              <a:uFillTx/>
              <a:latin typeface="Calibri"/>
              <a:ea typeface="+mn-ea"/>
              <a:cs typeface="+mn-cs"/>
            </a:endParaRPr>
          </a:p>
        </p:txBody>
      </p:sp>
      <p:sp>
        <p:nvSpPr>
          <p:cNvPr id="17" name="Text 15"/>
          <p:cNvSpPr txBox="1"/>
          <p:nvPr/>
        </p:nvSpPr>
        <p:spPr>
          <a:xfrm>
            <a:off x="1600200" y="3429000"/>
            <a:ext cx="2743200"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2332F"/>
                </a:solidFill>
                <a:effectLst/>
                <a:uLnTx/>
                <a:uFillTx/>
                <a:latin typeface="Calibri"/>
                <a:ea typeface="+mn-ea"/>
                <a:cs typeface="+mn-cs"/>
              </a:rPr>
              <a:t>Personal Income Tax</a:t>
            </a:r>
          </a:p>
        </p:txBody>
      </p:sp>
      <p:sp>
        <p:nvSpPr>
          <p:cNvPr id="18" name="Text 16"/>
          <p:cNvSpPr txBox="1"/>
          <p:nvPr/>
        </p:nvSpPr>
        <p:spPr>
          <a:xfrm>
            <a:off x="4526280" y="3429000"/>
            <a:ext cx="6858000"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2332F"/>
                </a:solidFill>
                <a:effectLst/>
                <a:uLnTx/>
                <a:uFillTx/>
                <a:latin typeface="Calibri"/>
                <a:ea typeface="+mn-ea"/>
                <a:cs typeface="+mn-cs"/>
              </a:rPr>
              <a:t>The tax-benefit system and its effects on labor force participation and hours worked.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2332F"/>
                </a:solidFill>
                <a:effectLst/>
                <a:uLnTx/>
                <a:uFillTx/>
                <a:latin typeface="Calibri"/>
                <a:ea typeface="+mn-ea"/>
                <a:cs typeface="+mn-cs"/>
              </a:rPr>
              <a:t>The design of a linear income tax and the top rate of income tax. The political economy of income taxation. International competition in income taxes.</a:t>
            </a:r>
          </a:p>
        </p:txBody>
      </p:sp>
      <p:sp>
        <p:nvSpPr>
          <p:cNvPr id="19" name="Row 4"/>
          <p:cNvSpPr/>
          <p:nvPr/>
        </p:nvSpPr>
        <p:spPr>
          <a:xfrm>
            <a:off x="640080" y="4343400"/>
            <a:ext cx="10908792" cy="822960"/>
          </a:xfrm>
          <a:prstGeom prst="roundRect">
            <a:avLst>
              <a:gd name="adj" fmla="val 16667"/>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20" name="Num 4"/>
          <p:cNvSpPr/>
          <p:nvPr/>
        </p:nvSpPr>
        <p:spPr>
          <a:xfrm>
            <a:off x="868680" y="4498848"/>
            <a:ext cx="512064" cy="512064"/>
          </a:xfrm>
          <a:prstGeom prst="ellipse">
            <a:avLst/>
          </a:prstGeom>
          <a:solidFill>
            <a:schemeClr val="tx2"/>
          </a:solidFill>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mn-cs"/>
              </a:rPr>
              <a:t>434</a:t>
            </a:r>
            <a:endParaRPr kumimoji="0" lang="en-US" sz="1800" b="0" i="0" u="none" strike="noStrike" kern="1200" cap="none" spc="0" normalizeH="0" baseline="0" noProof="0">
              <a:ln>
                <a:noFill/>
              </a:ln>
              <a:solidFill>
                <a:srgbClr val="12332F"/>
              </a:solidFill>
              <a:effectLst/>
              <a:uLnTx/>
              <a:uFillTx/>
              <a:latin typeface="Calibri"/>
              <a:ea typeface="+mn-ea"/>
              <a:cs typeface="+mn-cs"/>
            </a:endParaRPr>
          </a:p>
        </p:txBody>
      </p:sp>
      <p:sp>
        <p:nvSpPr>
          <p:cNvPr id="21" name="Text 19"/>
          <p:cNvSpPr txBox="1"/>
          <p:nvPr/>
        </p:nvSpPr>
        <p:spPr>
          <a:xfrm>
            <a:off x="868680" y="3557016"/>
            <a:ext cx="512064" cy="51206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mn-cs"/>
              </a:rPr>
              <a:t>3</a:t>
            </a:r>
            <a:endParaRPr kumimoji="0" lang="en-US" sz="1800" b="0" i="0" u="none" strike="noStrike" kern="1200" cap="none" spc="0" normalizeH="0" baseline="0" noProof="0">
              <a:ln>
                <a:noFill/>
              </a:ln>
              <a:solidFill>
                <a:srgbClr val="12332F"/>
              </a:solidFill>
              <a:effectLst/>
              <a:uLnTx/>
              <a:uFillTx/>
              <a:latin typeface="Calibri"/>
              <a:ea typeface="+mn-ea"/>
              <a:cs typeface="+mn-cs"/>
            </a:endParaRPr>
          </a:p>
        </p:txBody>
      </p:sp>
      <p:sp>
        <p:nvSpPr>
          <p:cNvPr id="22" name="Text 20"/>
          <p:cNvSpPr txBox="1"/>
          <p:nvPr/>
        </p:nvSpPr>
        <p:spPr>
          <a:xfrm>
            <a:off x="1609344" y="4386688"/>
            <a:ext cx="2743200" cy="71187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2332F"/>
                </a:solidFill>
                <a:effectLst/>
                <a:uLnTx/>
                <a:uFillTx/>
                <a:latin typeface="Calibri"/>
                <a:ea typeface="+mn-ea"/>
                <a:cs typeface="+mn-cs"/>
              </a:rPr>
              <a:t>Indirect and Environmental Taxes</a:t>
            </a:r>
            <a:endParaRPr kumimoji="0" lang="en-US" sz="1600" b="0" i="0" u="none" strike="noStrike" kern="1200" cap="none" spc="0" normalizeH="0" baseline="0" noProof="0">
              <a:ln>
                <a:noFill/>
              </a:ln>
              <a:solidFill>
                <a:srgbClr val="12332F"/>
              </a:solidFill>
              <a:effectLst/>
              <a:uLnTx/>
              <a:uFillTx/>
              <a:latin typeface="Calibri"/>
              <a:ea typeface="+mn-ea"/>
              <a:cs typeface="+mn-cs"/>
            </a:endParaRPr>
          </a:p>
        </p:txBody>
      </p:sp>
      <p:sp>
        <p:nvSpPr>
          <p:cNvPr id="23" name="Text 21"/>
          <p:cNvSpPr txBox="1"/>
          <p:nvPr/>
        </p:nvSpPr>
        <p:spPr>
          <a:xfrm>
            <a:off x="4526280" y="4343400"/>
            <a:ext cx="6858000"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2332F"/>
                </a:solidFill>
                <a:effectLst/>
                <a:uLnTx/>
                <a:uFillTx/>
                <a:latin typeface="Calibri"/>
                <a:ea typeface="+mn-ea"/>
                <a:cs typeface="+mn-cs"/>
              </a:rPr>
              <a:t>The design of indirect taxes: the Ramsey and inverse elasticity rules. The design of taxes with externalities; the Sandmo additivity result and the double dividend</a:t>
            </a:r>
          </a:p>
        </p:txBody>
      </p:sp>
      <p:sp>
        <p:nvSpPr>
          <p:cNvPr id="24" name="Row 5"/>
          <p:cNvSpPr/>
          <p:nvPr/>
        </p:nvSpPr>
        <p:spPr>
          <a:xfrm>
            <a:off x="640080" y="5257800"/>
            <a:ext cx="10908792" cy="822960"/>
          </a:xfrm>
          <a:prstGeom prst="roundRect">
            <a:avLst>
              <a:gd name="adj" fmla="val 16667"/>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25" name="Num 5"/>
          <p:cNvSpPr/>
          <p:nvPr/>
        </p:nvSpPr>
        <p:spPr>
          <a:xfrm>
            <a:off x="868680" y="5413248"/>
            <a:ext cx="512064" cy="512064"/>
          </a:xfrm>
          <a:prstGeom prst="ellipse">
            <a:avLst/>
          </a:prstGeom>
          <a:solidFill>
            <a:schemeClr val="tx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26" name="Text 24"/>
          <p:cNvSpPr txBox="1"/>
          <p:nvPr/>
        </p:nvSpPr>
        <p:spPr>
          <a:xfrm>
            <a:off x="868680" y="5413248"/>
            <a:ext cx="512064" cy="51206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mn-cs"/>
              </a:rPr>
              <a:t>5</a:t>
            </a:r>
            <a:endParaRPr kumimoji="0" lang="en-US" sz="1800" b="0" i="0" u="none" strike="noStrike" kern="1200" cap="none" spc="0" normalizeH="0" baseline="0" noProof="0">
              <a:ln>
                <a:noFill/>
              </a:ln>
              <a:solidFill>
                <a:srgbClr val="12332F"/>
              </a:solidFill>
              <a:effectLst/>
              <a:uLnTx/>
              <a:uFillTx/>
              <a:latin typeface="Calibri"/>
              <a:ea typeface="+mn-ea"/>
              <a:cs typeface="+mn-cs"/>
            </a:endParaRPr>
          </a:p>
        </p:txBody>
      </p:sp>
      <p:sp>
        <p:nvSpPr>
          <p:cNvPr id="27" name="Text 25"/>
          <p:cNvSpPr txBox="1"/>
          <p:nvPr/>
        </p:nvSpPr>
        <p:spPr>
          <a:xfrm>
            <a:off x="1600200" y="5257800"/>
            <a:ext cx="2743200"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2332F"/>
                </a:solidFill>
                <a:effectLst/>
                <a:uLnTx/>
                <a:uFillTx/>
                <a:latin typeface="Calibri"/>
                <a:ea typeface="+mn-ea"/>
                <a:cs typeface="+mn-cs"/>
              </a:rPr>
              <a:t>Taxation of International Income</a:t>
            </a:r>
            <a:endParaRPr kumimoji="0" lang="en-US" sz="1600" b="0" i="0" u="none" strike="noStrike" kern="1200" cap="none" spc="0" normalizeH="0" baseline="0" noProof="0">
              <a:ln>
                <a:noFill/>
              </a:ln>
              <a:solidFill>
                <a:srgbClr val="12332F"/>
              </a:solidFill>
              <a:effectLst/>
              <a:uLnTx/>
              <a:uFillTx/>
              <a:latin typeface="Calibri"/>
              <a:ea typeface="+mn-ea"/>
              <a:cs typeface="+mn-cs"/>
            </a:endParaRPr>
          </a:p>
        </p:txBody>
      </p:sp>
      <p:sp>
        <p:nvSpPr>
          <p:cNvPr id="28" name="Text 26"/>
          <p:cNvSpPr txBox="1"/>
          <p:nvPr/>
        </p:nvSpPr>
        <p:spPr>
          <a:xfrm>
            <a:off x="4526280" y="5257800"/>
            <a:ext cx="6858000"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2332F"/>
                </a:solidFill>
                <a:effectLst/>
                <a:uLnTx/>
                <a:uFillTx/>
                <a:latin typeface="Calibri"/>
                <a:ea typeface="+mn-ea"/>
                <a:cs typeface="+mn-cs"/>
              </a:rPr>
              <a:t>Rules for taxation of international personal and corporate income (source, residence, withholding taxes); the incidence of taxes on capital in the open economy. Corporate profit shifting and tax competition; OECD’s global minimum tax proposal</a:t>
            </a:r>
          </a:p>
        </p:txBody>
      </p:sp>
      <p:sp>
        <p:nvSpPr>
          <p:cNvPr id="29" name="Slide Number Placeholder 0"/>
          <p:cNvSpPr>
            <a:spLocks noGrp="1"/>
          </p:cNvSpPr>
          <p:nvPr>
            <p:ph type="sldNum" sz="quarter" idx="4294967295"/>
          </p:nvPr>
        </p:nvSpPr>
        <p:spPr>
          <a:xfrm>
            <a:off x="10972800" y="6355080"/>
            <a:ext cx="548640" cy="274320"/>
          </a:xfrm>
          <a:prstGeom prst="rect">
            <a:avLst/>
          </a:prstGeom>
          <a:extLst>
            <a:ext uri="{C572A759-6A51-4108-AA02-DFA0A04FC94B}">
              <ma14:wrappingTextBoxFlag xmlns="" xmlns:ma14="http://schemas.microsoft.com/office/mac/drawingml/2011/main" val="0"/>
            </a:ext>
          </a:extLst>
        </p:spPr>
        <p:txBody>
          <a:bodyPr/>
          <a:lstStyle>
            <a:lvl1pPr>
              <a:defRPr sz="1100">
                <a:solidFill>
                  <a:schemeClr val="tx2"/>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100" b="0" i="0" u="none" strike="noStrike" kern="1200" cap="none" spc="0" normalizeH="0" baseline="0" noProof="0">
                <a:ln>
                  <a:noFill/>
                </a:ln>
                <a:solidFill>
                  <a:srgbClr val="1B4F47"/>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100" b="0" i="0" u="none" strike="noStrike" kern="1200" cap="none" spc="0" normalizeH="0" baseline="0" noProof="0">
              <a:ln>
                <a:noFill/>
              </a:ln>
              <a:solidFill>
                <a:srgbClr val="1B4F47"/>
              </a:solidFill>
              <a:effectLst/>
              <a:uLnTx/>
              <a:uFillTx/>
              <a:latin typeface="Calibri"/>
              <a:ea typeface="+mn-ea"/>
              <a:cs typeface="+mn-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274320"/>
            <a:ext cx="10881360" cy="914400"/>
          </a:xfrm>
          <a:prstGeom prst="rect">
            <a:avLst/>
          </a:prstGeom>
          <a:noFill/>
          <a:ln/>
        </p:spPr>
        <p:txBody>
          <a:bodyPr wrap="square" lIns="0" tIns="0" rIns="0" bIns="0" rtlCol="0" anchor="ctr"/>
          <a:lstStyle/>
          <a:p>
            <a:pPr marL="0" indent="0">
              <a:buNone/>
            </a:pPr>
            <a:r>
              <a:rPr lang="en-US" sz="2800" b="1">
                <a:solidFill>
                  <a:schemeClr val="tx1"/>
                </a:solidFill>
              </a:rPr>
              <a:t>Part 2: Expenditure</a:t>
            </a:r>
            <a:endParaRPr lang="en-US" sz="2800"/>
          </a:p>
        </p:txBody>
      </p:sp>
      <p:sp>
        <p:nvSpPr>
          <p:cNvPr id="3" name="Text 1"/>
          <p:cNvSpPr txBox="1"/>
          <p:nvPr/>
        </p:nvSpPr>
        <p:spPr>
          <a:xfrm>
            <a:off x="640080" y="1097280"/>
            <a:ext cx="1088136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B4F47"/>
                </a:solidFill>
                <a:effectLst/>
                <a:uLnTx/>
                <a:uFillTx/>
                <a:latin typeface="Calibri"/>
                <a:ea typeface="+mn-ea"/>
                <a:cs typeface="+mn-cs"/>
              </a:rPr>
              <a:t>Last 4 weeks, Sara</a:t>
            </a:r>
            <a:endParaRPr kumimoji="0" lang="en-US" sz="1600" b="0" i="0" u="none" strike="noStrike" kern="1200" cap="none" spc="0" normalizeH="0" baseline="0" noProof="0">
              <a:ln>
                <a:noFill/>
              </a:ln>
              <a:solidFill>
                <a:srgbClr val="12332F"/>
              </a:solidFill>
              <a:effectLst/>
              <a:uLnTx/>
              <a:uFillTx/>
              <a:latin typeface="Calibri"/>
              <a:ea typeface="+mn-ea"/>
              <a:cs typeface="+mn-cs"/>
            </a:endParaRPr>
          </a:p>
        </p:txBody>
      </p:sp>
      <p:sp>
        <p:nvSpPr>
          <p:cNvPr id="9" name="Row 2"/>
          <p:cNvSpPr/>
          <p:nvPr/>
        </p:nvSpPr>
        <p:spPr>
          <a:xfrm>
            <a:off x="640080" y="2514600"/>
            <a:ext cx="10908792" cy="822960"/>
          </a:xfrm>
          <a:prstGeom prst="roundRect">
            <a:avLst>
              <a:gd name="adj" fmla="val 16667"/>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10" name="Num 2"/>
          <p:cNvSpPr/>
          <p:nvPr/>
        </p:nvSpPr>
        <p:spPr>
          <a:xfrm>
            <a:off x="868680" y="2670048"/>
            <a:ext cx="512064" cy="512064"/>
          </a:xfrm>
          <a:prstGeom prst="ellipse">
            <a:avLst/>
          </a:prstGeom>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11" name="Text 9"/>
          <p:cNvSpPr txBox="1"/>
          <p:nvPr/>
        </p:nvSpPr>
        <p:spPr>
          <a:xfrm>
            <a:off x="868680" y="2670048"/>
            <a:ext cx="512064" cy="51206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2332F"/>
                </a:solidFill>
                <a:effectLst/>
                <a:uLnTx/>
                <a:uFillTx/>
                <a:latin typeface="Calibri"/>
                <a:ea typeface="+mn-ea"/>
                <a:cs typeface="+mn-cs"/>
              </a:rPr>
              <a:t>1</a:t>
            </a:r>
            <a:endParaRPr kumimoji="0" lang="en-US" sz="1800" b="0" i="0" u="none" strike="noStrike" kern="1200" cap="none" spc="0" normalizeH="0" baseline="0" noProof="0">
              <a:ln>
                <a:noFill/>
              </a:ln>
              <a:solidFill>
                <a:srgbClr val="12332F"/>
              </a:solidFill>
              <a:effectLst/>
              <a:uLnTx/>
              <a:uFillTx/>
              <a:latin typeface="Calibri"/>
              <a:ea typeface="+mn-ea"/>
              <a:cs typeface="+mn-cs"/>
            </a:endParaRPr>
          </a:p>
        </p:txBody>
      </p:sp>
      <p:sp>
        <p:nvSpPr>
          <p:cNvPr id="12" name="Text 10"/>
          <p:cNvSpPr txBox="1"/>
          <p:nvPr/>
        </p:nvSpPr>
        <p:spPr>
          <a:xfrm>
            <a:off x="1600200" y="2514600"/>
            <a:ext cx="2743200"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2332F"/>
                </a:solidFill>
                <a:effectLst/>
                <a:uLnTx/>
                <a:uFillTx/>
                <a:latin typeface="Calibri"/>
                <a:ea typeface="+mn-ea"/>
                <a:cs typeface="+mn-cs"/>
              </a:rPr>
              <a:t>Education policy</a:t>
            </a:r>
            <a:endParaRPr kumimoji="0" lang="en-US" sz="1600" b="0" i="0" u="none" strike="noStrike" kern="1200" cap="none" spc="0" normalizeH="0" baseline="0" noProof="0">
              <a:ln>
                <a:noFill/>
              </a:ln>
              <a:solidFill>
                <a:srgbClr val="12332F"/>
              </a:solidFill>
              <a:effectLst/>
              <a:uLnTx/>
              <a:uFillTx/>
              <a:latin typeface="Calibri"/>
              <a:ea typeface="+mn-ea"/>
              <a:cs typeface="+mn-cs"/>
            </a:endParaRPr>
          </a:p>
        </p:txBody>
      </p:sp>
      <p:sp>
        <p:nvSpPr>
          <p:cNvPr id="13" name="Text 11"/>
          <p:cNvSpPr txBox="1"/>
          <p:nvPr/>
        </p:nvSpPr>
        <p:spPr>
          <a:xfrm>
            <a:off x="4526280" y="2514600"/>
            <a:ext cx="6858000"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2332F"/>
                </a:solidFill>
                <a:effectLst/>
                <a:uLnTx/>
                <a:uFillTx/>
                <a:latin typeface="Calibri"/>
                <a:ea typeface="+mn-ea"/>
                <a:cs typeface="+mn-cs"/>
              </a:rPr>
              <a:t>What are the individual and societal benefits of education? How can we evaluate the effectiveness of schooling? How should we fund schools or pay teachers?</a:t>
            </a:r>
          </a:p>
        </p:txBody>
      </p:sp>
      <p:sp>
        <p:nvSpPr>
          <p:cNvPr id="14" name="Row 3"/>
          <p:cNvSpPr/>
          <p:nvPr/>
        </p:nvSpPr>
        <p:spPr>
          <a:xfrm>
            <a:off x="640080" y="3429000"/>
            <a:ext cx="10908792" cy="822960"/>
          </a:xfrm>
          <a:prstGeom prst="roundRect">
            <a:avLst>
              <a:gd name="adj" fmla="val 16667"/>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15" name="Num 3"/>
          <p:cNvSpPr/>
          <p:nvPr/>
        </p:nvSpPr>
        <p:spPr>
          <a:xfrm>
            <a:off x="868680" y="3584448"/>
            <a:ext cx="512064" cy="512064"/>
          </a:xfrm>
          <a:prstGeom prst="ellipse">
            <a:avLst/>
          </a:prstGeom>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16" name="Text 14"/>
          <p:cNvSpPr txBox="1"/>
          <p:nvPr/>
        </p:nvSpPr>
        <p:spPr>
          <a:xfrm>
            <a:off x="868680" y="3584448"/>
            <a:ext cx="512064" cy="51206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2332F"/>
                </a:solidFill>
                <a:effectLst/>
                <a:uLnTx/>
                <a:uFillTx/>
                <a:latin typeface="Calibri"/>
                <a:ea typeface="+mn-ea"/>
                <a:cs typeface="+mn-cs"/>
              </a:rPr>
              <a:t>2</a:t>
            </a:r>
            <a:endParaRPr kumimoji="0" lang="en-US" sz="1800" b="0" i="0" u="none" strike="noStrike" kern="1200" cap="none" spc="0" normalizeH="0" baseline="0" noProof="0">
              <a:ln>
                <a:noFill/>
              </a:ln>
              <a:solidFill>
                <a:srgbClr val="12332F"/>
              </a:solidFill>
              <a:effectLst/>
              <a:uLnTx/>
              <a:uFillTx/>
              <a:latin typeface="Calibri"/>
              <a:ea typeface="+mn-ea"/>
              <a:cs typeface="+mn-cs"/>
            </a:endParaRPr>
          </a:p>
        </p:txBody>
      </p:sp>
      <p:sp>
        <p:nvSpPr>
          <p:cNvPr id="17" name="Text 15"/>
          <p:cNvSpPr txBox="1"/>
          <p:nvPr/>
        </p:nvSpPr>
        <p:spPr>
          <a:xfrm>
            <a:off x="1600200" y="3429000"/>
            <a:ext cx="2743200"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2332F"/>
                </a:solidFill>
                <a:effectLst/>
                <a:uLnTx/>
                <a:uFillTx/>
                <a:latin typeface="Calibri"/>
                <a:ea typeface="+mn-ea"/>
                <a:cs typeface="+mn-cs"/>
              </a:rPr>
              <a:t>Social security, retirement, and household finance</a:t>
            </a:r>
            <a:endParaRPr kumimoji="0" lang="en-US" sz="1600" b="0" i="0" u="none" strike="noStrike" kern="1200" cap="none" spc="0" normalizeH="0" baseline="0" noProof="0">
              <a:ln>
                <a:noFill/>
              </a:ln>
              <a:solidFill>
                <a:srgbClr val="12332F"/>
              </a:solidFill>
              <a:effectLst/>
              <a:uLnTx/>
              <a:uFillTx/>
              <a:latin typeface="Calibri"/>
              <a:ea typeface="+mn-ea"/>
              <a:cs typeface="+mn-cs"/>
            </a:endParaRPr>
          </a:p>
        </p:txBody>
      </p:sp>
      <p:sp>
        <p:nvSpPr>
          <p:cNvPr id="18" name="Text 16"/>
          <p:cNvSpPr txBox="1"/>
          <p:nvPr/>
        </p:nvSpPr>
        <p:spPr>
          <a:xfrm>
            <a:off x="4526280" y="3429000"/>
            <a:ext cx="6858000"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2332F"/>
                </a:solidFill>
                <a:effectLst/>
                <a:uLnTx/>
                <a:uFillTx/>
                <a:latin typeface="Calibri"/>
                <a:ea typeface="+mn-ea"/>
                <a:cs typeface="+mn-cs"/>
              </a:rPr>
              <a:t>Are people saving enough for retirement? What policies encourage greater saving? How should we design pension systems (e.g.: choose retirement age)?</a:t>
            </a:r>
          </a:p>
        </p:txBody>
      </p:sp>
      <p:sp>
        <p:nvSpPr>
          <p:cNvPr id="19" name="Row 4"/>
          <p:cNvSpPr/>
          <p:nvPr/>
        </p:nvSpPr>
        <p:spPr>
          <a:xfrm>
            <a:off x="640080" y="4343400"/>
            <a:ext cx="10908792" cy="822960"/>
          </a:xfrm>
          <a:prstGeom prst="roundRect">
            <a:avLst>
              <a:gd name="adj" fmla="val 16667"/>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20" name="Num 4"/>
          <p:cNvSpPr/>
          <p:nvPr/>
        </p:nvSpPr>
        <p:spPr>
          <a:xfrm>
            <a:off x="868680" y="4498848"/>
            <a:ext cx="512064" cy="512064"/>
          </a:xfrm>
          <a:prstGeom prst="ellipse">
            <a:avLst/>
          </a:prstGeom>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21" name="Text 19"/>
          <p:cNvSpPr txBox="1"/>
          <p:nvPr/>
        </p:nvSpPr>
        <p:spPr>
          <a:xfrm>
            <a:off x="868680" y="4498848"/>
            <a:ext cx="512064" cy="51206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2332F"/>
                </a:solidFill>
                <a:effectLst/>
                <a:uLnTx/>
                <a:uFillTx/>
                <a:latin typeface="Calibri"/>
                <a:ea typeface="+mn-ea"/>
                <a:cs typeface="+mn-cs"/>
              </a:rPr>
              <a:t>3</a:t>
            </a:r>
            <a:endParaRPr kumimoji="0" lang="en-US" sz="1800" b="0" i="0" u="none" strike="noStrike" kern="1200" cap="none" spc="0" normalizeH="0" baseline="0" noProof="0">
              <a:ln>
                <a:noFill/>
              </a:ln>
              <a:solidFill>
                <a:srgbClr val="12332F"/>
              </a:solidFill>
              <a:effectLst/>
              <a:uLnTx/>
              <a:uFillTx/>
              <a:latin typeface="Calibri"/>
              <a:ea typeface="+mn-ea"/>
              <a:cs typeface="+mn-cs"/>
            </a:endParaRPr>
          </a:p>
        </p:txBody>
      </p:sp>
      <p:sp>
        <p:nvSpPr>
          <p:cNvPr id="22" name="Text 20"/>
          <p:cNvSpPr txBox="1"/>
          <p:nvPr/>
        </p:nvSpPr>
        <p:spPr>
          <a:xfrm>
            <a:off x="1600200" y="4343400"/>
            <a:ext cx="2743200"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2332F"/>
                </a:solidFill>
                <a:effectLst/>
                <a:uLnTx/>
                <a:uFillTx/>
                <a:latin typeface="Calibri"/>
                <a:ea typeface="+mn-ea"/>
                <a:cs typeface="+mn-cs"/>
              </a:rPr>
              <a:t>Social Insurance</a:t>
            </a:r>
            <a:endParaRPr kumimoji="0" lang="en-US" sz="1600" b="0" i="0" u="none" strike="noStrike" kern="1200" cap="none" spc="0" normalizeH="0" baseline="0" noProof="0">
              <a:ln>
                <a:noFill/>
              </a:ln>
              <a:solidFill>
                <a:srgbClr val="12332F"/>
              </a:solidFill>
              <a:effectLst/>
              <a:uLnTx/>
              <a:uFillTx/>
              <a:latin typeface="Calibri"/>
              <a:ea typeface="+mn-ea"/>
              <a:cs typeface="+mn-cs"/>
            </a:endParaRPr>
          </a:p>
        </p:txBody>
      </p:sp>
      <p:sp>
        <p:nvSpPr>
          <p:cNvPr id="23" name="Text 21"/>
          <p:cNvSpPr txBox="1"/>
          <p:nvPr/>
        </p:nvSpPr>
        <p:spPr>
          <a:xfrm>
            <a:off x="4526280" y="4343400"/>
            <a:ext cx="6858000"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2332F"/>
                </a:solidFill>
                <a:effectLst/>
                <a:uLnTx/>
                <a:uFillTx/>
                <a:latin typeface="Calibri"/>
                <a:ea typeface="+mn-ea"/>
                <a:cs typeface="+mn-cs"/>
              </a:rPr>
              <a:t>Why public provision of health and unemployment insurance? How to provide insurance without encouraging overuse? </a:t>
            </a:r>
          </a:p>
        </p:txBody>
      </p:sp>
      <p:sp>
        <p:nvSpPr>
          <p:cNvPr id="24" name="Row 5"/>
          <p:cNvSpPr/>
          <p:nvPr/>
        </p:nvSpPr>
        <p:spPr>
          <a:xfrm>
            <a:off x="640080" y="5257800"/>
            <a:ext cx="10908792" cy="822960"/>
          </a:xfrm>
          <a:prstGeom prst="roundRect">
            <a:avLst>
              <a:gd name="adj" fmla="val 16667"/>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25" name="Num 5"/>
          <p:cNvSpPr/>
          <p:nvPr/>
        </p:nvSpPr>
        <p:spPr>
          <a:xfrm>
            <a:off x="868680" y="5413248"/>
            <a:ext cx="512064" cy="512064"/>
          </a:xfrm>
          <a:prstGeom prst="ellipse">
            <a:avLst/>
          </a:prstGeom>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26" name="Text 24"/>
          <p:cNvSpPr txBox="1"/>
          <p:nvPr/>
        </p:nvSpPr>
        <p:spPr>
          <a:xfrm>
            <a:off x="868680" y="5413248"/>
            <a:ext cx="512064" cy="51206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2332F"/>
                </a:solidFill>
                <a:effectLst/>
                <a:uLnTx/>
                <a:uFillTx/>
                <a:latin typeface="Calibri"/>
                <a:ea typeface="+mn-ea"/>
                <a:cs typeface="+mn-cs"/>
              </a:rPr>
              <a:t>4</a:t>
            </a:r>
            <a:endParaRPr kumimoji="0" lang="en-US" sz="1800" b="0" i="0" u="none" strike="noStrike" kern="1200" cap="none" spc="0" normalizeH="0" baseline="0" noProof="0">
              <a:ln>
                <a:noFill/>
              </a:ln>
              <a:solidFill>
                <a:srgbClr val="12332F"/>
              </a:solidFill>
              <a:effectLst/>
              <a:uLnTx/>
              <a:uFillTx/>
              <a:latin typeface="Calibri"/>
              <a:ea typeface="+mn-ea"/>
              <a:cs typeface="+mn-cs"/>
            </a:endParaRPr>
          </a:p>
        </p:txBody>
      </p:sp>
      <p:sp>
        <p:nvSpPr>
          <p:cNvPr id="27" name="Text 25"/>
          <p:cNvSpPr txBox="1"/>
          <p:nvPr/>
        </p:nvSpPr>
        <p:spPr>
          <a:xfrm>
            <a:off x="1600200" y="5257800"/>
            <a:ext cx="2743200"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2332F"/>
                </a:solidFill>
                <a:effectLst/>
                <a:uLnTx/>
                <a:uFillTx/>
                <a:latin typeface="Calibri"/>
                <a:ea typeface="+mn-ea"/>
                <a:cs typeface="+mn-cs"/>
              </a:rPr>
              <a:t>Redistribution</a:t>
            </a:r>
            <a:endParaRPr kumimoji="0" lang="en-US" sz="1600" b="0" i="0" u="none" strike="noStrike" kern="1200" cap="none" spc="0" normalizeH="0" baseline="0" noProof="0">
              <a:ln>
                <a:noFill/>
              </a:ln>
              <a:solidFill>
                <a:srgbClr val="12332F"/>
              </a:solidFill>
              <a:effectLst/>
              <a:uLnTx/>
              <a:uFillTx/>
              <a:latin typeface="Calibri"/>
              <a:ea typeface="+mn-ea"/>
              <a:cs typeface="+mn-cs"/>
            </a:endParaRPr>
          </a:p>
        </p:txBody>
      </p:sp>
      <p:sp>
        <p:nvSpPr>
          <p:cNvPr id="28" name="Text 26"/>
          <p:cNvSpPr txBox="1"/>
          <p:nvPr/>
        </p:nvSpPr>
        <p:spPr>
          <a:xfrm>
            <a:off x="4526280" y="5257800"/>
            <a:ext cx="6858000"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2332F"/>
                </a:solidFill>
                <a:effectLst/>
                <a:uLnTx/>
                <a:uFillTx/>
                <a:latin typeface="Calibri"/>
                <a:ea typeface="+mn-ea"/>
                <a:cs typeface="+mn-cs"/>
              </a:rPr>
              <a:t>Should governments provide cash or in-kind benefits? Target people or places? What explains low take-up of public programs among eligible groups?</a:t>
            </a:r>
          </a:p>
        </p:txBody>
      </p:sp>
      <p:sp>
        <p:nvSpPr>
          <p:cNvPr id="29" name="Slide Number Placeholder 0"/>
          <p:cNvSpPr>
            <a:spLocks noGrp="1"/>
          </p:cNvSpPr>
          <p:nvPr>
            <p:ph type="sldNum" sz="quarter" idx="4294967295"/>
          </p:nvPr>
        </p:nvSpPr>
        <p:spPr>
          <a:xfrm>
            <a:off x="10972800" y="6355080"/>
            <a:ext cx="548640" cy="274320"/>
          </a:xfrm>
          <a:prstGeom prst="rect">
            <a:avLst/>
          </a:prstGeom>
          <a:extLst>
            <a:ext uri="{C572A759-6A51-4108-AA02-DFA0A04FC94B}">
              <ma14:wrappingTextBoxFlag xmlns="" xmlns:ma14="http://schemas.microsoft.com/office/mac/drawingml/2011/main" val="0"/>
            </a:ext>
          </a:extLst>
        </p:spPr>
        <p:txBody>
          <a:bodyPr/>
          <a:lstStyle>
            <a:lvl1pPr>
              <a:defRPr sz="1100">
                <a:solidFill>
                  <a:schemeClr val="tx2"/>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100" b="0" i="0" u="none" strike="noStrike" kern="1200" cap="none" spc="0" normalizeH="0" baseline="0" noProof="0">
                <a:ln>
                  <a:noFill/>
                </a:ln>
                <a:solidFill>
                  <a:srgbClr val="1B4F47"/>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100" b="0" i="0" u="none" strike="noStrike" kern="1200" cap="none" spc="0" normalizeH="0" baseline="0" noProof="0">
              <a:ln>
                <a:noFill/>
              </a:ln>
              <a:solidFill>
                <a:srgbClr val="1B4F47"/>
              </a:solidFill>
              <a:effectLst/>
              <a:uLnTx/>
              <a:uFillTx/>
              <a:latin typeface="Calibri"/>
              <a:ea typeface="+mn-ea"/>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274320"/>
            <a:ext cx="10881360" cy="914400"/>
          </a:xfrm>
          <a:prstGeom prst="rect">
            <a:avLst/>
          </a:prstGeom>
          <a:noFill/>
          <a:ln/>
        </p:spPr>
        <p:txBody>
          <a:bodyPr wrap="square" lIns="0" tIns="0" rIns="0" bIns="0" rtlCol="0" anchor="ctr"/>
          <a:lstStyle/>
          <a:p>
            <a:pPr marL="0" indent="0">
              <a:buNone/>
            </a:pPr>
            <a:r>
              <a:rPr lang="en-US" sz="2800" b="1">
                <a:solidFill>
                  <a:schemeClr val="tx1"/>
                </a:solidFill>
              </a:rPr>
              <a:t>Module requirements and assessments</a:t>
            </a:r>
            <a:endParaRPr lang="en-US" sz="2800"/>
          </a:p>
        </p:txBody>
      </p:sp>
      <p:sp>
        <p:nvSpPr>
          <p:cNvPr id="3" name="Assess Multiple Choice Test"/>
          <p:cNvSpPr/>
          <p:nvPr/>
        </p:nvSpPr>
        <p:spPr>
          <a:xfrm>
            <a:off x="640080" y="1463040"/>
            <a:ext cx="3429000" cy="2286000"/>
          </a:xfrm>
          <a:prstGeom prst="roundRect">
            <a:avLst>
              <a:gd name="adj" fmla="val 6000"/>
            </a:avLst>
          </a:prstGeom>
          <a:solidFill>
            <a:schemeClr val="tx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4" name="Text 2"/>
          <p:cNvSpPr txBox="1"/>
          <p:nvPr/>
        </p:nvSpPr>
        <p:spPr>
          <a:xfrm>
            <a:off x="960120" y="1645920"/>
            <a:ext cx="2834640" cy="10058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F2A541"/>
                </a:solidFill>
                <a:effectLst/>
                <a:uLnTx/>
                <a:uFillTx/>
                <a:latin typeface="Cambria" pitchFamily="34" charset="0"/>
                <a:ea typeface="Cambria" pitchFamily="34" charset="-122"/>
                <a:cs typeface="Cambria" pitchFamily="34" charset="-120"/>
              </a:rPr>
              <a:t>10%</a:t>
            </a:r>
            <a:endParaRPr kumimoji="0" lang="en-US" sz="6000" b="0" i="0" u="none" strike="noStrike" kern="1200" cap="none" spc="0" normalizeH="0" baseline="0" noProof="0">
              <a:ln>
                <a:noFill/>
              </a:ln>
              <a:solidFill>
                <a:srgbClr val="12332F"/>
              </a:solidFill>
              <a:effectLst/>
              <a:uLnTx/>
              <a:uFillTx/>
              <a:latin typeface="Calibri"/>
              <a:ea typeface="+mn-ea"/>
              <a:cs typeface="+mn-cs"/>
            </a:endParaRPr>
          </a:p>
        </p:txBody>
      </p:sp>
      <p:sp>
        <p:nvSpPr>
          <p:cNvPr id="5" name="Text 3"/>
          <p:cNvSpPr txBox="1"/>
          <p:nvPr/>
        </p:nvSpPr>
        <p:spPr>
          <a:xfrm>
            <a:off x="960120" y="2743200"/>
            <a:ext cx="2834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mn-cs"/>
              </a:rPr>
              <a:t>Multiple Choice Test</a:t>
            </a:r>
            <a:endParaRPr kumimoji="0" lang="en-US" sz="1800" b="0" i="0" u="none" strike="noStrike" kern="1200" cap="none" spc="0" normalizeH="0" baseline="0" noProof="0">
              <a:ln>
                <a:noFill/>
              </a:ln>
              <a:solidFill>
                <a:srgbClr val="12332F"/>
              </a:solidFill>
              <a:effectLst/>
              <a:uLnTx/>
              <a:uFillTx/>
              <a:latin typeface="Calibri"/>
              <a:ea typeface="+mn-ea"/>
              <a:cs typeface="+mn-cs"/>
            </a:endParaRPr>
          </a:p>
        </p:txBody>
      </p:sp>
      <p:sp>
        <p:nvSpPr>
          <p:cNvPr id="6" name="Text 4"/>
          <p:cNvSpPr txBox="1"/>
          <p:nvPr/>
        </p:nvSpPr>
        <p:spPr>
          <a:xfrm>
            <a:off x="960120" y="3108960"/>
            <a:ext cx="2834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EAF1EE"/>
                </a:solidFill>
                <a:effectLst/>
                <a:uLnTx/>
                <a:uFillTx/>
                <a:latin typeface="Calibri"/>
                <a:ea typeface="+mn-ea"/>
                <a:cs typeface="+mn-cs"/>
              </a:rPr>
              <a:t>in week 6</a:t>
            </a:r>
            <a:endParaRPr kumimoji="0" lang="en-US" sz="1400" b="0" i="0" u="none" strike="noStrike" kern="1200" cap="none" spc="0" normalizeH="0" baseline="0" noProof="0">
              <a:ln>
                <a:noFill/>
              </a:ln>
              <a:solidFill>
                <a:srgbClr val="12332F"/>
              </a:solidFill>
              <a:effectLst/>
              <a:uLnTx/>
              <a:uFillTx/>
              <a:latin typeface="Calibri"/>
              <a:ea typeface="+mn-ea"/>
              <a:cs typeface="+mn-cs"/>
            </a:endParaRPr>
          </a:p>
        </p:txBody>
      </p:sp>
      <p:sp>
        <p:nvSpPr>
          <p:cNvPr id="7" name="Assess Policy Report"/>
          <p:cNvSpPr/>
          <p:nvPr/>
        </p:nvSpPr>
        <p:spPr>
          <a:xfrm>
            <a:off x="4379976" y="1463040"/>
            <a:ext cx="3429000" cy="2286000"/>
          </a:xfrm>
          <a:prstGeom prst="roundRect">
            <a:avLst>
              <a:gd name="adj" fmla="val 6000"/>
            </a:avLst>
          </a:prstGeom>
          <a:solidFill>
            <a:schemeClr val="tx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8" name="Text 6"/>
          <p:cNvSpPr txBox="1"/>
          <p:nvPr/>
        </p:nvSpPr>
        <p:spPr>
          <a:xfrm>
            <a:off x="4700016" y="1645920"/>
            <a:ext cx="2834640" cy="10058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F2A541"/>
                </a:solidFill>
                <a:effectLst/>
                <a:uLnTx/>
                <a:uFillTx/>
                <a:latin typeface="Cambria" pitchFamily="34" charset="0"/>
                <a:ea typeface="Cambria" pitchFamily="34" charset="-122"/>
                <a:cs typeface="Cambria" pitchFamily="34" charset="-120"/>
              </a:rPr>
              <a:t>20%</a:t>
            </a:r>
            <a:endParaRPr kumimoji="0" lang="en-US" sz="6000" b="0" i="0" u="none" strike="noStrike" kern="1200" cap="none" spc="0" normalizeH="0" baseline="0" noProof="0">
              <a:ln>
                <a:noFill/>
              </a:ln>
              <a:solidFill>
                <a:srgbClr val="12332F"/>
              </a:solidFill>
              <a:effectLst/>
              <a:uLnTx/>
              <a:uFillTx/>
              <a:latin typeface="Calibri"/>
              <a:ea typeface="+mn-ea"/>
              <a:cs typeface="+mn-cs"/>
            </a:endParaRPr>
          </a:p>
        </p:txBody>
      </p:sp>
      <p:sp>
        <p:nvSpPr>
          <p:cNvPr id="9" name="Text 7"/>
          <p:cNvSpPr txBox="1"/>
          <p:nvPr/>
        </p:nvSpPr>
        <p:spPr>
          <a:xfrm>
            <a:off x="4700016" y="2743200"/>
            <a:ext cx="2834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mn-cs"/>
              </a:rPr>
              <a:t>Policy Report</a:t>
            </a:r>
            <a:endParaRPr kumimoji="0" lang="en-US" sz="1800" b="0" i="0" u="none" strike="noStrike" kern="1200" cap="none" spc="0" normalizeH="0" baseline="0" noProof="0">
              <a:ln>
                <a:noFill/>
              </a:ln>
              <a:solidFill>
                <a:srgbClr val="12332F"/>
              </a:solidFill>
              <a:effectLst/>
              <a:uLnTx/>
              <a:uFillTx/>
              <a:latin typeface="Calibri"/>
              <a:ea typeface="+mn-ea"/>
              <a:cs typeface="+mn-cs"/>
            </a:endParaRPr>
          </a:p>
        </p:txBody>
      </p:sp>
      <p:sp>
        <p:nvSpPr>
          <p:cNvPr id="10" name="Text 8"/>
          <p:cNvSpPr txBox="1"/>
          <p:nvPr/>
        </p:nvSpPr>
        <p:spPr>
          <a:xfrm>
            <a:off x="4700016" y="3108960"/>
            <a:ext cx="2834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EAF1EE"/>
                </a:solidFill>
                <a:effectLst/>
                <a:uLnTx/>
                <a:uFillTx/>
                <a:latin typeface="Calibri"/>
                <a:ea typeface="+mn-ea"/>
                <a:cs typeface="+mn-cs"/>
              </a:rPr>
              <a:t>over the Easter break (group work)</a:t>
            </a:r>
            <a:endParaRPr kumimoji="0" lang="en-US" sz="1400" b="0" i="0" u="none" strike="noStrike" kern="1200" cap="none" spc="0" normalizeH="0" baseline="0" noProof="0">
              <a:ln>
                <a:noFill/>
              </a:ln>
              <a:solidFill>
                <a:srgbClr val="12332F"/>
              </a:solidFill>
              <a:effectLst/>
              <a:uLnTx/>
              <a:uFillTx/>
              <a:latin typeface="Calibri"/>
              <a:ea typeface="+mn-ea"/>
              <a:cs typeface="+mn-cs"/>
            </a:endParaRPr>
          </a:p>
        </p:txBody>
      </p:sp>
      <p:sp>
        <p:nvSpPr>
          <p:cNvPr id="11" name="Assess Final Exam"/>
          <p:cNvSpPr/>
          <p:nvPr/>
        </p:nvSpPr>
        <p:spPr>
          <a:xfrm>
            <a:off x="8119872" y="1463040"/>
            <a:ext cx="3429000" cy="2286000"/>
          </a:xfrm>
          <a:prstGeom prst="roundRect">
            <a:avLst>
              <a:gd name="adj" fmla="val 6000"/>
            </a:avLst>
          </a:prstGeom>
          <a:solidFill>
            <a:schemeClr val="tx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12" name="Text 10"/>
          <p:cNvSpPr txBox="1"/>
          <p:nvPr/>
        </p:nvSpPr>
        <p:spPr>
          <a:xfrm>
            <a:off x="8439912" y="1645920"/>
            <a:ext cx="2834640" cy="10058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F2A541"/>
                </a:solidFill>
                <a:effectLst/>
                <a:uLnTx/>
                <a:uFillTx/>
                <a:latin typeface="Cambria" pitchFamily="34" charset="0"/>
                <a:ea typeface="Cambria" pitchFamily="34" charset="-122"/>
                <a:cs typeface="Cambria" pitchFamily="34" charset="-120"/>
              </a:rPr>
              <a:t>70%</a:t>
            </a:r>
            <a:endParaRPr kumimoji="0" lang="en-US" sz="6000" b="0" i="0" u="none" strike="noStrike" kern="1200" cap="none" spc="0" normalizeH="0" baseline="0" noProof="0">
              <a:ln>
                <a:noFill/>
              </a:ln>
              <a:solidFill>
                <a:srgbClr val="12332F"/>
              </a:solidFill>
              <a:effectLst/>
              <a:uLnTx/>
              <a:uFillTx/>
              <a:latin typeface="Calibri"/>
              <a:ea typeface="+mn-ea"/>
              <a:cs typeface="+mn-cs"/>
            </a:endParaRPr>
          </a:p>
        </p:txBody>
      </p:sp>
      <p:sp>
        <p:nvSpPr>
          <p:cNvPr id="13" name="Text 11"/>
          <p:cNvSpPr txBox="1"/>
          <p:nvPr/>
        </p:nvSpPr>
        <p:spPr>
          <a:xfrm>
            <a:off x="8439912" y="2743200"/>
            <a:ext cx="2834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mn-cs"/>
              </a:rPr>
              <a:t>Final Exam</a:t>
            </a:r>
            <a:endParaRPr kumimoji="0" lang="en-US" sz="1800" b="0" i="0" u="none" strike="noStrike" kern="1200" cap="none" spc="0" normalizeH="0" baseline="0" noProof="0">
              <a:ln>
                <a:noFill/>
              </a:ln>
              <a:solidFill>
                <a:srgbClr val="12332F"/>
              </a:solidFill>
              <a:effectLst/>
              <a:uLnTx/>
              <a:uFillTx/>
              <a:latin typeface="Calibri"/>
              <a:ea typeface="+mn-ea"/>
              <a:cs typeface="+mn-cs"/>
            </a:endParaRPr>
          </a:p>
        </p:txBody>
      </p:sp>
      <p:sp>
        <p:nvSpPr>
          <p:cNvPr id="14" name="Text 12"/>
          <p:cNvSpPr txBox="1"/>
          <p:nvPr/>
        </p:nvSpPr>
        <p:spPr>
          <a:xfrm>
            <a:off x="8439912" y="3108960"/>
            <a:ext cx="2834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EAF1EE"/>
                </a:solidFill>
                <a:effectLst/>
                <a:uLnTx/>
                <a:uFillTx/>
                <a:latin typeface="Calibri"/>
                <a:ea typeface="+mn-ea"/>
                <a:cs typeface="+mn-cs"/>
              </a:rPr>
              <a:t>in Summer term</a:t>
            </a:r>
            <a:endParaRPr kumimoji="0" lang="en-US" sz="1400" b="0" i="0" u="none" strike="noStrike" kern="1200" cap="none" spc="0" normalizeH="0" baseline="0" noProof="0">
              <a:ln>
                <a:noFill/>
              </a:ln>
              <a:solidFill>
                <a:srgbClr val="12332F"/>
              </a:solidFill>
              <a:effectLst/>
              <a:uLnTx/>
              <a:uFillTx/>
              <a:latin typeface="Calibri"/>
              <a:ea typeface="+mn-ea"/>
              <a:cs typeface="+mn-cs"/>
            </a:endParaRPr>
          </a:p>
        </p:txBody>
      </p:sp>
      <p:sp>
        <p:nvSpPr>
          <p:cNvPr id="15" name="Box Main Textbooks"/>
          <p:cNvSpPr/>
          <p:nvPr/>
        </p:nvSpPr>
        <p:spPr>
          <a:xfrm>
            <a:off x="640080" y="4069080"/>
            <a:ext cx="5394960" cy="2057400"/>
          </a:xfrm>
          <a:prstGeom prst="roundRect">
            <a:avLst>
              <a:gd name="adj" fmla="val 6667"/>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16" name="Text 14"/>
          <p:cNvSpPr txBox="1"/>
          <p:nvPr/>
        </p:nvSpPr>
        <p:spPr>
          <a:xfrm>
            <a:off x="960120" y="4206240"/>
            <a:ext cx="475488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B4F47"/>
                </a:solidFill>
                <a:effectLst/>
                <a:uLnTx/>
                <a:uFillTx/>
                <a:latin typeface="Calibri"/>
                <a:ea typeface="+mn-ea"/>
                <a:cs typeface="+mn-cs"/>
              </a:rPr>
              <a:t>Main Textbooks</a:t>
            </a:r>
            <a:endParaRPr kumimoji="0" lang="en-US" sz="1800" b="0" i="0" u="none" strike="noStrike" kern="1200" cap="none" spc="0" normalizeH="0" baseline="0" noProof="0">
              <a:ln>
                <a:noFill/>
              </a:ln>
              <a:solidFill>
                <a:srgbClr val="12332F"/>
              </a:solidFill>
              <a:effectLst/>
              <a:uLnTx/>
              <a:uFillTx/>
              <a:latin typeface="Calibri"/>
              <a:ea typeface="+mn-ea"/>
              <a:cs typeface="+mn-cs"/>
            </a:endParaRPr>
          </a:p>
        </p:txBody>
      </p:sp>
      <p:sp>
        <p:nvSpPr>
          <p:cNvPr id="17" name="Text 15"/>
          <p:cNvSpPr txBox="1"/>
          <p:nvPr/>
        </p:nvSpPr>
        <p:spPr>
          <a:xfrm>
            <a:off x="960120" y="4663440"/>
            <a:ext cx="4754880" cy="1325880"/>
          </a:xfrm>
          <a:prstGeom prst="rect">
            <a:avLst/>
          </a:prstGeom>
          <a:noFill/>
          <a:ln/>
        </p:spPr>
        <p:txBody>
          <a:bodyPr wrap="square" lIns="0" tIns="0" rIns="0" bIns="0" rtlCol="0" anchor="t"/>
          <a:lstStyle/>
          <a:p>
            <a:pPr marL="342900" marR="0" lvl="0" indent="-342900" algn="l" defTabSz="914400" rtl="0" eaLnBrk="1" fontAlgn="auto" latinLnBrk="0" hangingPunct="1">
              <a:lnSpc>
                <a:spcPct val="100000"/>
              </a:lnSpc>
              <a:spcBef>
                <a:spcPts val="0"/>
              </a:spcBef>
              <a:spcAft>
                <a:spcPts val="600"/>
              </a:spcAft>
              <a:buClrTx/>
              <a:buSzPct val="100000"/>
              <a:buFontTx/>
              <a:buChar char="•"/>
              <a:tabLst/>
              <a:defRPr/>
            </a:pPr>
            <a:r>
              <a:rPr kumimoji="0" lang="en-US" sz="1400" b="0" i="0" u="none" strike="noStrike" kern="1200" cap="none" spc="0" normalizeH="0" baseline="0" noProof="0">
                <a:ln>
                  <a:noFill/>
                </a:ln>
                <a:solidFill>
                  <a:srgbClr val="12332F"/>
                </a:solidFill>
                <a:effectLst/>
                <a:uLnTx/>
                <a:uFillTx/>
                <a:latin typeface="Calibri"/>
                <a:ea typeface="+mn-ea"/>
                <a:cs typeface="+mn-cs"/>
              </a:rPr>
              <a:t>Jonathan Gruber, Public Finance and Public Policy. New York, Worth Publishers (6th edition)</a:t>
            </a:r>
          </a:p>
          <a:p>
            <a:pPr marL="342900" marR="0" lvl="0" indent="-342900" algn="l" defTabSz="914400" rtl="0" eaLnBrk="1" fontAlgn="auto" latinLnBrk="0" hangingPunct="1">
              <a:lnSpc>
                <a:spcPct val="100000"/>
              </a:lnSpc>
              <a:spcBef>
                <a:spcPts val="0"/>
              </a:spcBef>
              <a:spcAft>
                <a:spcPts val="600"/>
              </a:spcAft>
              <a:buClrTx/>
              <a:buSzPct val="100000"/>
              <a:buFontTx/>
              <a:buChar char="•"/>
              <a:tabLst/>
              <a:defRPr/>
            </a:pPr>
            <a:r>
              <a:rPr kumimoji="0" lang="en-US" sz="1400" b="0" i="0" u="none" strike="noStrike" kern="1200" cap="none" spc="0" normalizeH="0" baseline="0" noProof="0">
                <a:ln>
                  <a:noFill/>
                </a:ln>
                <a:solidFill>
                  <a:srgbClr val="12332F"/>
                </a:solidFill>
                <a:effectLst/>
                <a:uLnTx/>
                <a:uFillTx/>
                <a:latin typeface="Calibri"/>
                <a:ea typeface="+mn-ea"/>
                <a:cs typeface="+mn-cs"/>
              </a:rPr>
              <a:t>Jean Hindriks &amp; Gareth Myles, Intermediate Public Economics, MIT Press (2nd edition)</a:t>
            </a:r>
          </a:p>
        </p:txBody>
      </p:sp>
      <p:sp>
        <p:nvSpPr>
          <p:cNvPr id="18" name="Box Structure and Mode of Delivery"/>
          <p:cNvSpPr/>
          <p:nvPr/>
        </p:nvSpPr>
        <p:spPr>
          <a:xfrm>
            <a:off x="6153912" y="4069080"/>
            <a:ext cx="5394960" cy="2057400"/>
          </a:xfrm>
          <a:prstGeom prst="roundRect">
            <a:avLst>
              <a:gd name="adj" fmla="val 6667"/>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US" sz="1800" b="0" i="0" u="none" strike="noStrike" kern="1200" cap="none" spc="0" normalizeH="0" baseline="0" noProof="0">
              <a:ln>
                <a:noFill/>
              </a:ln>
              <a:solidFill>
                <a:srgbClr val="12332F"/>
              </a:solidFill>
              <a:effectLst/>
              <a:uLnTx/>
              <a:uFillTx/>
              <a:latin typeface="Calibri"/>
              <a:ea typeface="+mn-ea"/>
              <a:cs typeface="+mn-cs"/>
            </a:endParaRPr>
          </a:p>
        </p:txBody>
      </p:sp>
      <p:sp>
        <p:nvSpPr>
          <p:cNvPr id="19" name="Text 17"/>
          <p:cNvSpPr txBox="1"/>
          <p:nvPr/>
        </p:nvSpPr>
        <p:spPr>
          <a:xfrm>
            <a:off x="6473952" y="4206240"/>
            <a:ext cx="475488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B4F47"/>
                </a:solidFill>
                <a:effectLst/>
                <a:uLnTx/>
                <a:uFillTx/>
                <a:latin typeface="Calibri"/>
                <a:ea typeface="+mn-ea"/>
                <a:cs typeface="+mn-cs"/>
              </a:rPr>
              <a:t>Structure and Mode of Delivery</a:t>
            </a:r>
            <a:endParaRPr kumimoji="0" lang="en-US" sz="1800" b="0" i="0" u="none" strike="noStrike" kern="1200" cap="none" spc="0" normalizeH="0" baseline="0" noProof="0">
              <a:ln>
                <a:noFill/>
              </a:ln>
              <a:solidFill>
                <a:srgbClr val="12332F"/>
              </a:solidFill>
              <a:effectLst/>
              <a:uLnTx/>
              <a:uFillTx/>
              <a:latin typeface="Calibri"/>
              <a:ea typeface="+mn-ea"/>
              <a:cs typeface="+mn-cs"/>
            </a:endParaRPr>
          </a:p>
        </p:txBody>
      </p:sp>
      <p:sp>
        <p:nvSpPr>
          <p:cNvPr id="20" name="Text 18"/>
          <p:cNvSpPr txBox="1"/>
          <p:nvPr/>
        </p:nvSpPr>
        <p:spPr>
          <a:xfrm>
            <a:off x="6473952" y="4663440"/>
            <a:ext cx="4754880" cy="1325880"/>
          </a:xfrm>
          <a:prstGeom prst="rect">
            <a:avLst/>
          </a:prstGeom>
          <a:noFill/>
          <a:ln/>
        </p:spPr>
        <p:txBody>
          <a:bodyPr wrap="square" lIns="0" tIns="0" rIns="0" bIns="0" rtlCol="0" anchor="t"/>
          <a:lstStyle/>
          <a:p>
            <a:pPr marL="342900" marR="0" lvl="0" indent="-342900" algn="l" defTabSz="914400" rtl="0" eaLnBrk="1" fontAlgn="auto" latinLnBrk="0" hangingPunct="1">
              <a:lnSpc>
                <a:spcPct val="100000"/>
              </a:lnSpc>
              <a:spcBef>
                <a:spcPts val="0"/>
              </a:spcBef>
              <a:spcAft>
                <a:spcPts val="600"/>
              </a:spcAft>
              <a:buClrTx/>
              <a:buSzPct val="100000"/>
              <a:buFontTx/>
              <a:buChar char="•"/>
              <a:tabLst/>
              <a:defRPr/>
            </a:pPr>
            <a:r>
              <a:rPr kumimoji="0" lang="en-US" sz="1400" b="0" i="0" u="none" strike="noStrike" kern="1200" cap="none" spc="0" normalizeH="0" baseline="0" noProof="0">
                <a:ln>
                  <a:noFill/>
                </a:ln>
                <a:solidFill>
                  <a:srgbClr val="12332F"/>
                </a:solidFill>
                <a:effectLst/>
                <a:uLnTx/>
                <a:uFillTx/>
                <a:latin typeface="Calibri"/>
                <a:ea typeface="+mn-ea"/>
                <a:cs typeface="+mn-cs"/>
              </a:rPr>
              <a:t>2 hours of lectures every week</a:t>
            </a:r>
          </a:p>
          <a:p>
            <a:pPr marL="342900" marR="0" lvl="0" indent="-342900" algn="l" defTabSz="914400" rtl="0" eaLnBrk="1" fontAlgn="auto" latinLnBrk="0" hangingPunct="1">
              <a:lnSpc>
                <a:spcPct val="100000"/>
              </a:lnSpc>
              <a:spcBef>
                <a:spcPts val="0"/>
              </a:spcBef>
              <a:spcAft>
                <a:spcPts val="600"/>
              </a:spcAft>
              <a:buClrTx/>
              <a:buSzPct val="100000"/>
              <a:buFontTx/>
              <a:buChar char="•"/>
              <a:tabLst/>
              <a:defRPr/>
            </a:pPr>
            <a:r>
              <a:rPr kumimoji="0" lang="en-US" sz="1400" b="0" i="0" u="none" strike="noStrike" kern="1200" cap="none" spc="0" normalizeH="0" baseline="0" noProof="0">
                <a:ln>
                  <a:noFill/>
                </a:ln>
                <a:solidFill>
                  <a:srgbClr val="12332F"/>
                </a:solidFill>
                <a:effectLst/>
                <a:uLnTx/>
                <a:uFillTx/>
                <a:latin typeface="Calibri"/>
                <a:ea typeface="+mn-ea"/>
                <a:cs typeface="+mn-cs"/>
              </a:rPr>
              <a:t>2 hours of additional support classes during the term</a:t>
            </a:r>
          </a:p>
        </p:txBody>
      </p:sp>
      <p:sp>
        <p:nvSpPr>
          <p:cNvPr id="25" name="Slide Number Placeholder 0"/>
          <p:cNvSpPr>
            <a:spLocks noGrp="1"/>
          </p:cNvSpPr>
          <p:nvPr>
            <p:ph type="sldNum" sz="quarter" idx="4294967295"/>
          </p:nvPr>
        </p:nvSpPr>
        <p:spPr>
          <a:xfrm>
            <a:off x="10972800" y="6355080"/>
            <a:ext cx="548640" cy="274320"/>
          </a:xfrm>
          <a:prstGeom prst="rect">
            <a:avLst/>
          </a:prstGeom>
          <a:extLst>
            <a:ext uri="{C572A759-6A51-4108-AA02-DFA0A04FC94B}">
              <ma14:wrappingTextBoxFlag xmlns="" xmlns:ma14="http://schemas.microsoft.com/office/mac/drawingml/2011/main" val="0"/>
            </a:ext>
          </a:extLst>
        </p:spPr>
        <p:txBody>
          <a:bodyPr/>
          <a:lstStyle>
            <a:lvl1pPr>
              <a:defRPr sz="1100">
                <a:solidFill>
                  <a:schemeClr val="tx2"/>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100" b="0" i="0" u="none" strike="noStrike" kern="1200" cap="none" spc="0" normalizeH="0" baseline="0" noProof="0">
                <a:ln>
                  <a:noFill/>
                </a:ln>
                <a:solidFill>
                  <a:srgbClr val="1B4F47"/>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100" b="0" i="0" u="none" strike="noStrike" kern="1200" cap="none" spc="0" normalizeH="0" baseline="0" noProof="0">
              <a:ln>
                <a:noFill/>
              </a:ln>
              <a:solidFill>
                <a:srgbClr val="1B4F47"/>
              </a:solidFill>
              <a:effectLst/>
              <a:uLnTx/>
              <a:uFillTx/>
              <a:latin typeface="Calibri"/>
              <a:ea typeface="+mn-ea"/>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C5E2FF"/>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9FCA4B0-E9A2-FB9D-72E9-83E1D42DB836}"/>
              </a:ext>
            </a:extLst>
          </p:cNvPr>
          <p:cNvSpPr>
            <a:spLocks noGrp="1"/>
          </p:cNvSpPr>
          <p:nvPr>
            <p:ph type="body" sz="quarter" idx="13"/>
          </p:nvPr>
        </p:nvSpPr>
        <p:spPr>
          <a:xfrm>
            <a:off x="504965" y="3302568"/>
            <a:ext cx="6540500" cy="1706562"/>
          </a:xfrm>
        </p:spPr>
        <p:txBody>
          <a:bodyPr wrap="square">
            <a:normAutofit/>
          </a:bodyPr>
          <a:lstStyle/>
          <a:p>
            <a:pPr marL="0" indent="0" fontAlgn="base">
              <a:buNone/>
            </a:pPr>
            <a:r>
              <a:rPr lang="en-GB" sz="2400"/>
              <a:t>Natalia Zinovyeva - 9 October 2026</a:t>
            </a:r>
          </a:p>
        </p:txBody>
      </p:sp>
      <p:sp>
        <p:nvSpPr>
          <p:cNvPr id="3" name="Title 2">
            <a:extLst>
              <a:ext uri="{FF2B5EF4-FFF2-40B4-BE49-F238E27FC236}">
                <a16:creationId xmlns:a16="http://schemas.microsoft.com/office/drawing/2014/main" id="{F926F25D-EC5E-3B3B-B3AA-ABE614EA3099}"/>
              </a:ext>
            </a:extLst>
          </p:cNvPr>
          <p:cNvSpPr>
            <a:spLocks noGrp="1"/>
          </p:cNvSpPr>
          <p:nvPr>
            <p:ph type="title"/>
          </p:nvPr>
        </p:nvSpPr>
        <p:spPr>
          <a:xfrm>
            <a:off x="491615" y="2103960"/>
            <a:ext cx="6542513" cy="1766292"/>
          </a:xfrm>
        </p:spPr>
        <p:txBody>
          <a:bodyPr wrap="square" anchor="t">
            <a:normAutofit/>
          </a:bodyPr>
          <a:lstStyle/>
          <a:p>
            <a:r>
              <a:rPr lang="en-GB" sz="4000"/>
              <a:t> EC966 – Labour Economics</a:t>
            </a:r>
          </a:p>
        </p:txBody>
      </p:sp>
      <p:pic>
        <p:nvPicPr>
          <p:cNvPr id="7" name="Picture Placeholder 6">
            <a:extLst>
              <a:ext uri="{FF2B5EF4-FFF2-40B4-BE49-F238E27FC236}">
                <a16:creationId xmlns:a16="http://schemas.microsoft.com/office/drawing/2014/main" id="{95CF31FF-710E-35B6-B30F-61DF963DA6B3}"/>
              </a:ext>
            </a:extLst>
          </p:cNvPr>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46355" r="11479" b="-2"/>
          <a:stretch>
            <a:fillRect/>
          </a:stretch>
        </p:blipFill>
        <p:spPr>
          <a:xfrm>
            <a:off x="7678168" y="10"/>
            <a:ext cx="4014099" cy="635444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pic>
    </p:spTree>
    <p:extLst>
      <p:ext uri="{BB962C8B-B14F-4D97-AF65-F5344CB8AC3E}">
        <p14:creationId xmlns:p14="http://schemas.microsoft.com/office/powerpoint/2010/main" val="42619169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C5E2FF"/>
        </a:solidFill>
        <a:effectLst/>
      </p:bgPr>
    </p:bg>
    <p:spTree>
      <p:nvGrpSpPr>
        <p:cNvPr id="1" name="">
          <a:extLst>
            <a:ext uri="{FF2B5EF4-FFF2-40B4-BE49-F238E27FC236}">
              <a16:creationId xmlns:a16="http://schemas.microsoft.com/office/drawing/2014/main" id="{97797E63-409D-4CD8-F2B1-7FB25A7F6B5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22EA531E-2992-E6F2-B4D2-7C4CF2236D6D}"/>
              </a:ext>
            </a:extLst>
          </p:cNvPr>
          <p:cNvSpPr txBox="1"/>
          <p:nvPr/>
        </p:nvSpPr>
        <p:spPr>
          <a:xfrm>
            <a:off x="5537200" y="416482"/>
            <a:ext cx="12696952"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uLnTx/>
                <a:uFillTx/>
                <a:latin typeface="Aptos" panose="020B0004020202020204" pitchFamily="34" charset="0"/>
                <a:ea typeface="+mn-ea"/>
                <a:cs typeface="Calibri"/>
              </a:rPr>
              <a:t>Module description </a:t>
            </a:r>
          </a:p>
        </p:txBody>
      </p:sp>
      <p:sp>
        <p:nvSpPr>
          <p:cNvPr id="16" name="TextBox 15">
            <a:extLst>
              <a:ext uri="{FF2B5EF4-FFF2-40B4-BE49-F238E27FC236}">
                <a16:creationId xmlns:a16="http://schemas.microsoft.com/office/drawing/2014/main" id="{4D81E9D5-ABF0-DB42-A544-CD249700ACF7}"/>
              </a:ext>
            </a:extLst>
          </p:cNvPr>
          <p:cNvSpPr txBox="1"/>
          <p:nvPr/>
        </p:nvSpPr>
        <p:spPr>
          <a:xfrm>
            <a:off x="5624449" y="1251972"/>
            <a:ext cx="6096000" cy="5016758"/>
          </a:xfrm>
          <a:prstGeom prst="rect">
            <a:avLst/>
          </a:prstGeom>
          <a:noFill/>
        </p:spPr>
        <p:txBody>
          <a:bodyPr wrap="square">
            <a:spAutoFit/>
          </a:bodyPr>
          <a:lstStyle/>
          <a:p>
            <a:pPr marL="514350" marR="0" lvl="0" indent="-514350" algn="l" defTabSz="914400" rtl="0" eaLnBrk="1" fontAlgn="auto" latinLnBrk="0" hangingPunct="1">
              <a:lnSpc>
                <a:spcPct val="100000"/>
              </a:lnSpc>
              <a:spcBef>
                <a:spcPts val="0"/>
              </a:spcBef>
              <a:spcAft>
                <a:spcPts val="120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In this module, we will study both </a:t>
            </a: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theoretical</a:t>
            </a: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 and </a:t>
            </a: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empirical</a:t>
            </a: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 tools that economists use to understand labour markets.</a:t>
            </a:r>
          </a:p>
          <a:p>
            <a:pPr marL="514350" marR="0" lvl="0" indent="-514350" algn="l" defTabSz="914400" rtl="0" eaLnBrk="1" fontAlgn="auto" latinLnBrk="0" hangingPunct="1">
              <a:lnSpc>
                <a:spcPct val="100000"/>
              </a:lnSpc>
              <a:spcBef>
                <a:spcPts val="0"/>
              </a:spcBef>
              <a:spcAft>
                <a:spcPts val="120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Labour economics builds on microeconomics, macroeconomics, as well as econometrics.</a:t>
            </a:r>
          </a:p>
          <a:p>
            <a:pPr marL="514350" marR="0" lvl="0" indent="-514350" algn="l" defTabSz="914400" rtl="0" eaLnBrk="1" fontAlgn="auto" latinLnBrk="0" hangingPunct="1">
              <a:lnSpc>
                <a:spcPct val="100000"/>
              </a:lnSpc>
              <a:spcBef>
                <a:spcPts val="0"/>
              </a:spcBef>
              <a:spcAft>
                <a:spcPts val="120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Prerequisites</a:t>
            </a: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a:t>
            </a:r>
          </a:p>
          <a:p>
            <a:pPr marL="514350" marR="0" lvl="0" indent="-514350" algn="l" defTabSz="914400" rtl="0" eaLnBrk="1" fontAlgn="auto" latinLnBrk="0" hangingPunct="1">
              <a:lnSpc>
                <a:spcPct val="100000"/>
              </a:lnSpc>
              <a:spcBef>
                <a:spcPts val="0"/>
              </a:spcBef>
              <a:spcAft>
                <a:spcPts val="120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Basic knowledge of microeconomic principles</a:t>
            </a:r>
          </a:p>
          <a:p>
            <a:pPr marL="514350" marR="0" lvl="0" indent="-514350" algn="l" defTabSz="914400" rtl="0" eaLnBrk="1" fontAlgn="auto" latinLnBrk="0" hangingPunct="1">
              <a:lnSpc>
                <a:spcPct val="100000"/>
              </a:lnSpc>
              <a:spcBef>
                <a:spcPts val="0"/>
              </a:spcBef>
              <a:spcAft>
                <a:spcPts val="120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Elementary mathematical methods such as constrained optimisation</a:t>
            </a:r>
          </a:p>
          <a:p>
            <a:pPr marL="514350" marR="0" lvl="0" indent="-514350" algn="l" defTabSz="914400" rtl="0" eaLnBrk="1" fontAlgn="auto" latinLnBrk="0" hangingPunct="1">
              <a:lnSpc>
                <a:spcPct val="100000"/>
              </a:lnSpc>
              <a:spcBef>
                <a:spcPts val="0"/>
              </a:spcBef>
              <a:spcAft>
                <a:spcPts val="120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Simple statistical methods such as multivariate regression.</a:t>
            </a:r>
          </a:p>
          <a:p>
            <a:pPr marL="514350" marR="0" lvl="0" indent="-514350" algn="l" defTabSz="914400" rtl="0" eaLnBrk="1" fontAlgn="auto" latinLnBrk="0" hangingPunct="1">
              <a:lnSpc>
                <a:spcPct val="100000"/>
              </a:lnSpc>
              <a:spcBef>
                <a:spcPts val="0"/>
              </a:spcBef>
              <a:spcAft>
                <a:spcPts val="120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Knowledge of panel data techniques and basic </a:t>
            </a:r>
            <a:r>
              <a:rPr kumimoji="0" lang="en-GB" sz="2000" b="0" i="0" u="none" strike="noStrike" kern="1200" cap="none" spc="0" normalizeH="0" baseline="0" noProof="0" err="1">
                <a:ln>
                  <a:noFill/>
                </a:ln>
                <a:solidFill>
                  <a:prstClr val="black"/>
                </a:solidFill>
                <a:effectLst/>
                <a:uLnTx/>
                <a:uFillTx/>
                <a:latin typeface="Calibri" panose="020F0502020204030204"/>
                <a:ea typeface="+mn-ea"/>
                <a:cs typeface="+mn-cs"/>
              </a:rPr>
              <a:t>microeconometrics</a:t>
            </a: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 would be an advantage.</a:t>
            </a:r>
            <a:endPar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pic>
        <p:nvPicPr>
          <p:cNvPr id="5" name="Picture 4">
            <a:extLst>
              <a:ext uri="{FF2B5EF4-FFF2-40B4-BE49-F238E27FC236}">
                <a16:creationId xmlns:a16="http://schemas.microsoft.com/office/drawing/2014/main" id="{B9115E97-9C91-790D-8B23-FC8BFE72FC72}"/>
              </a:ext>
            </a:extLst>
          </p:cNvPr>
          <p:cNvPicPr>
            <a:picLocks noChangeAspect="1"/>
          </p:cNvPicPr>
          <p:nvPr/>
        </p:nvPicPr>
        <p:blipFill>
          <a:blip r:embed="rId3"/>
          <a:stretch>
            <a:fillRect/>
          </a:stretch>
        </p:blipFill>
        <p:spPr>
          <a:xfrm>
            <a:off x="646049" y="0"/>
            <a:ext cx="4333875" cy="6496050"/>
          </a:xfrm>
          <a:prstGeom prst="rect">
            <a:avLst/>
          </a:prstGeom>
        </p:spPr>
      </p:pic>
    </p:spTree>
    <p:extLst>
      <p:ext uri="{BB962C8B-B14F-4D97-AF65-F5344CB8AC3E}">
        <p14:creationId xmlns:p14="http://schemas.microsoft.com/office/powerpoint/2010/main" val="35098518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C5E2FF"/>
        </a:solidFill>
        <a:effectLst/>
      </p:bgPr>
    </p:bg>
    <p:spTree>
      <p:nvGrpSpPr>
        <p:cNvPr id="1" name="">
          <a:extLst>
            <a:ext uri="{FF2B5EF4-FFF2-40B4-BE49-F238E27FC236}">
              <a16:creationId xmlns:a16="http://schemas.microsoft.com/office/drawing/2014/main" id="{4C5D6D81-53B9-D710-63B7-8CB737B4F2C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E19EDD8-4A32-4F51-F0D1-C8781FDED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0A1AA964-7B04-EBB4-4090-E268CEF1D781}"/>
              </a:ext>
            </a:extLst>
          </p:cNvPr>
          <p:cNvSpPr txBox="1"/>
          <p:nvPr/>
        </p:nvSpPr>
        <p:spPr>
          <a:xfrm>
            <a:off x="471075" y="208241"/>
            <a:ext cx="12696952"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uLnTx/>
                <a:uFillTx/>
                <a:latin typeface="Aptos" panose="020B0004020202020204" pitchFamily="34" charset="0"/>
                <a:ea typeface="+mn-ea"/>
                <a:cs typeface="Calibri"/>
              </a:rPr>
              <a:t>Questions that we will address</a:t>
            </a:r>
          </a:p>
        </p:txBody>
      </p:sp>
      <p:sp>
        <p:nvSpPr>
          <p:cNvPr id="16" name="TextBox 15">
            <a:extLst>
              <a:ext uri="{FF2B5EF4-FFF2-40B4-BE49-F238E27FC236}">
                <a16:creationId xmlns:a16="http://schemas.microsoft.com/office/drawing/2014/main" id="{69E84A0A-B034-1B06-3C47-E7403E1CF6A6}"/>
              </a:ext>
            </a:extLst>
          </p:cNvPr>
          <p:cNvSpPr txBox="1"/>
          <p:nvPr/>
        </p:nvSpPr>
        <p:spPr>
          <a:xfrm>
            <a:off x="538264" y="1124368"/>
            <a:ext cx="11115472" cy="5355312"/>
          </a:xfrm>
          <a:prstGeom prst="rect">
            <a:avLst/>
          </a:prstGeom>
          <a:noFill/>
        </p:spPr>
        <p:txBody>
          <a:bodyPr wrap="square">
            <a:spAutoFit/>
          </a:bodyPr>
          <a:lstStyle/>
          <a:p>
            <a:pPr marL="514350" marR="0" lvl="0" indent="-5143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Labour supply</a:t>
            </a:r>
          </a:p>
          <a:p>
            <a:pPr marL="971550" marR="0" lvl="1" indent="-5143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Which factors do affect individuals’ decisions on how much to work? to invest in education?</a:t>
            </a:r>
          </a:p>
          <a:p>
            <a:pPr marL="514350" marR="0" lvl="0" indent="-5143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Labour demand</a:t>
            </a:r>
          </a:p>
          <a:p>
            <a:pPr marL="971550" marR="0" lvl="1" indent="-5143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Which factors do affect firms’ decisions to hire workers?</a:t>
            </a:r>
          </a:p>
          <a:p>
            <a:pPr marL="514350" marR="0" lvl="0" indent="-5143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Equilibrium on the labour market</a:t>
            </a:r>
          </a:p>
          <a:p>
            <a:pPr marL="971550" marR="0" lvl="1" indent="-5143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How do AI and technological change affect labour markets?</a:t>
            </a:r>
          </a:p>
          <a:p>
            <a:pPr marL="971550" marR="0" lvl="1" indent="-5143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How does immigration affect the salaries of native workers?</a:t>
            </a:r>
          </a:p>
          <a:p>
            <a:pPr marL="971550" marR="0" lvl="1" indent="-5143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How does minimum wage regulation affect employment?</a:t>
            </a:r>
          </a:p>
          <a:p>
            <a:pPr marL="514350" marR="0" lvl="0" indent="-5143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Compensating differentials</a:t>
            </a:r>
          </a:p>
          <a:p>
            <a:pPr marL="971550" marR="0" lvl="1" indent="-5143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In which other ways are workers compensated beyond salaries?</a:t>
            </a:r>
          </a:p>
          <a:p>
            <a:pPr marL="514350" marR="0" lvl="0" indent="-5143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Superstars</a:t>
            </a:r>
          </a:p>
          <a:p>
            <a:pPr marL="971550" marR="0" lvl="1" indent="-5143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Why are CEOs paid that high salaries?</a:t>
            </a:r>
          </a:p>
          <a:p>
            <a:pPr marL="514350" marR="0" lvl="0" indent="-5143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Unemployment</a:t>
            </a:r>
          </a:p>
          <a:p>
            <a:pPr marL="971550" marR="0" lvl="1" indent="-5143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Why do we have unemployment?</a:t>
            </a:r>
          </a:p>
          <a:p>
            <a:pPr marL="514350" marR="0" lvl="0" indent="-5143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Discrimination</a:t>
            </a:r>
          </a:p>
          <a:p>
            <a:pPr marL="971550" marR="0" lvl="1" indent="-5143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Why do some employers discriminate some employees? How do we detect it?</a:t>
            </a:r>
          </a:p>
          <a:p>
            <a:pPr marL="971550" marR="0" lvl="1" indent="-5143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Which policies may help to address discrimination?</a:t>
            </a:r>
          </a:p>
          <a:p>
            <a:pPr marL="514350" marR="0" lvl="0" indent="-5143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Active Labour Market Policies</a:t>
            </a:r>
          </a:p>
          <a:p>
            <a:pPr marL="971550" marR="0" lvl="1" indent="-5143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Which active labour market policies do help to reduce unemployment?</a:t>
            </a: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16605069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C5E2FF"/>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BF1327-E6E5-A3AF-A190-CCA46DBF7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0"/>
            <a:ext cx="12192000" cy="3810000"/>
          </a:xfrm>
          <a:prstGeom prst="rect">
            <a:avLst/>
          </a:prstGeom>
        </p:spPr>
      </p:pic>
      <p:sp>
        <p:nvSpPr>
          <p:cNvPr id="7" name="Rectangle 6">
            <a:extLst>
              <a:ext uri="{FF2B5EF4-FFF2-40B4-BE49-F238E27FC236}">
                <a16:creationId xmlns:a16="http://schemas.microsoft.com/office/drawing/2014/main" id="{DBF6F8FC-A4A4-56AF-F618-33AF3C5745F6}"/>
              </a:ext>
            </a:extLst>
          </p:cNvPr>
          <p:cNvSpPr/>
          <p:nvPr/>
        </p:nvSpPr>
        <p:spPr>
          <a:xfrm>
            <a:off x="3760" y="3650877"/>
            <a:ext cx="12188240" cy="3207124"/>
          </a:xfrm>
          <a:prstGeom prst="rect">
            <a:avLst/>
          </a:prstGeom>
          <a:solidFill>
            <a:srgbClr val="C5E2FF">
              <a:alpha val="79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3D4B253C-0C86-EA5B-B66C-09C9968CBC2E}"/>
              </a:ext>
            </a:extLst>
          </p:cNvPr>
          <p:cNvSpPr txBox="1"/>
          <p:nvPr/>
        </p:nvSpPr>
        <p:spPr>
          <a:xfrm>
            <a:off x="710042" y="4233645"/>
            <a:ext cx="10379698" cy="224676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Essay (20%)</a:t>
            </a:r>
          </a:p>
          <a:p>
            <a:pPr marL="800100" marR="0" lvl="1"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1,000 words, referee report style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Exam (80%)</a:t>
            </a:r>
          </a:p>
          <a:p>
            <a:pPr marL="800100" marR="0" lvl="1"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On-campus Moodle-based test </a:t>
            </a:r>
          </a:p>
          <a:p>
            <a:pPr marL="1257300" marR="0" lvl="2"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8 Multiple-Choice Questions</a:t>
            </a:r>
          </a:p>
          <a:p>
            <a:pPr marL="1257300" marR="0" lvl="2"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Question on one of the papers from the reading list</a:t>
            </a:r>
          </a:p>
          <a:p>
            <a:pPr marL="1257300" marR="0" lvl="2"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Open-book question on the assessment of a hypothetical labour market policy</a:t>
            </a:r>
          </a:p>
        </p:txBody>
      </p:sp>
      <p:sp>
        <p:nvSpPr>
          <p:cNvPr id="2" name="TextBox 1">
            <a:extLst>
              <a:ext uri="{FF2B5EF4-FFF2-40B4-BE49-F238E27FC236}">
                <a16:creationId xmlns:a16="http://schemas.microsoft.com/office/drawing/2014/main" id="{51DD1EC5-BD24-82F5-2813-713A3D83981B}"/>
              </a:ext>
            </a:extLst>
          </p:cNvPr>
          <p:cNvSpPr txBox="1"/>
          <p:nvPr/>
        </p:nvSpPr>
        <p:spPr>
          <a:xfrm>
            <a:off x="337902" y="3386024"/>
            <a:ext cx="10379698" cy="9848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uLnTx/>
                <a:uFillTx/>
                <a:latin typeface="Calibri" panose="020F0502020204030204"/>
                <a:ea typeface="+mn-ea"/>
                <a:cs typeface="+mn-cs"/>
              </a:rPr>
              <a:t>Assessment</a:t>
            </a:r>
            <a:endParaRPr kumimoji="0" lang="en-GB" sz="40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85230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9FCA4B0-E9A2-FB9D-72E9-83E1D42DB836}"/>
              </a:ext>
            </a:extLst>
          </p:cNvPr>
          <p:cNvSpPr>
            <a:spLocks noGrp="1"/>
          </p:cNvSpPr>
          <p:nvPr>
            <p:ph type="body" sz="quarter" idx="13"/>
          </p:nvPr>
        </p:nvSpPr>
        <p:spPr>
          <a:xfrm>
            <a:off x="499733" y="3779224"/>
            <a:ext cx="6540500" cy="1706562"/>
          </a:xfrm>
        </p:spPr>
        <p:txBody>
          <a:bodyPr vert="horz" wrap="square" lIns="0" tIns="0" rIns="0" bIns="0" rtlCol="0" anchor="t">
            <a:normAutofit/>
          </a:bodyPr>
          <a:lstStyle/>
          <a:p>
            <a:pPr>
              <a:spcAft>
                <a:spcPts val="600"/>
              </a:spcAft>
            </a:pPr>
            <a:r>
              <a:rPr lang="en-GB">
                <a:latin typeface="Aptos"/>
                <a:cs typeface="Calibri"/>
              </a:rPr>
              <a:t>Daniel Sgroi</a:t>
            </a:r>
            <a:br>
              <a:rPr lang="en-GB">
                <a:latin typeface="Aptos"/>
                <a:cs typeface="Calibri"/>
              </a:rPr>
            </a:br>
            <a:r>
              <a:rPr lang="en-GB">
                <a:latin typeface="Aptos"/>
                <a:cs typeface="Calibri"/>
              </a:rPr>
              <a:t>Mahnaz Nazneen </a:t>
            </a:r>
            <a:endParaRPr lang="en-GB"/>
          </a:p>
        </p:txBody>
      </p:sp>
      <p:sp>
        <p:nvSpPr>
          <p:cNvPr id="3" name="Title 2">
            <a:extLst>
              <a:ext uri="{FF2B5EF4-FFF2-40B4-BE49-F238E27FC236}">
                <a16:creationId xmlns:a16="http://schemas.microsoft.com/office/drawing/2014/main" id="{F926F25D-EC5E-3B3B-B3AA-ABE614EA3099}"/>
              </a:ext>
            </a:extLst>
          </p:cNvPr>
          <p:cNvSpPr>
            <a:spLocks noGrp="1"/>
          </p:cNvSpPr>
          <p:nvPr>
            <p:ph type="title"/>
          </p:nvPr>
        </p:nvSpPr>
        <p:spPr>
          <a:xfrm>
            <a:off x="499733" y="1972319"/>
            <a:ext cx="6542513" cy="1806905"/>
          </a:xfrm>
        </p:spPr>
        <p:txBody>
          <a:bodyPr wrap="square" anchor="t">
            <a:normAutofit/>
          </a:bodyPr>
          <a:lstStyle/>
          <a:p>
            <a:r>
              <a:rPr lang="en-GB" sz="4000"/>
              <a:t>EC984</a:t>
            </a:r>
            <a:br>
              <a:rPr lang="en-GB" sz="4000"/>
            </a:br>
            <a:r>
              <a:rPr lang="en-GB" sz="4000"/>
              <a:t>Experimental Economics</a:t>
            </a:r>
          </a:p>
        </p:txBody>
      </p:sp>
      <p:pic>
        <p:nvPicPr>
          <p:cNvPr id="5" name="Picture Placeholder 4" descr="Low angle view of a building&#10;&#10;AI-generated content may be incorrect.">
            <a:extLst>
              <a:ext uri="{FF2B5EF4-FFF2-40B4-BE49-F238E27FC236}">
                <a16:creationId xmlns:a16="http://schemas.microsoft.com/office/drawing/2014/main" id="{9DE555ED-28FB-8493-D99F-84119C750CF8}"/>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l="126" r="-1" b="-1"/>
          <a:stretch>
            <a:fillRect/>
          </a:stretch>
        </p:blipFill>
        <p:spPr>
          <a:xfrm>
            <a:off x="7190508" y="0"/>
            <a:ext cx="4724401" cy="6354440"/>
          </a:xfrm>
          <a:noFill/>
        </p:spPr>
      </p:pic>
    </p:spTree>
    <p:extLst>
      <p:ext uri="{BB962C8B-B14F-4D97-AF65-F5344CB8AC3E}">
        <p14:creationId xmlns:p14="http://schemas.microsoft.com/office/powerpoint/2010/main" val="40328410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3014441A-F6E4-8D0A-F035-23B9FE244F5F}"/>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02E39BF5-F792-A83D-EBB1-8299F78600DF}"/>
              </a:ext>
            </a:extLst>
          </p:cNvPr>
          <p:cNvSpPr>
            <a:spLocks noGrp="1"/>
          </p:cNvSpPr>
          <p:nvPr>
            <p:ph type="title"/>
          </p:nvPr>
        </p:nvSpPr>
        <p:spPr>
          <a:xfrm>
            <a:off x="499733" y="538538"/>
            <a:ext cx="11192534" cy="1003865"/>
          </a:xfrm>
        </p:spPr>
        <p:txBody>
          <a:bodyPr/>
          <a:lstStyle/>
          <a:p>
            <a:r>
              <a:rPr lang="en-GB" sz="4000">
                <a:latin typeface="Aptos"/>
                <a:cs typeface="Calibri"/>
              </a:rPr>
              <a:t>Course Objectives and Lecture Topics</a:t>
            </a:r>
            <a:br>
              <a:rPr lang="en-GB" sz="4000"/>
            </a:br>
            <a:endParaRPr lang="en-GB" sz="4000"/>
          </a:p>
        </p:txBody>
      </p:sp>
      <p:graphicFrame>
        <p:nvGraphicFramePr>
          <p:cNvPr id="17" name="Diagram 16">
            <a:extLst>
              <a:ext uri="{FF2B5EF4-FFF2-40B4-BE49-F238E27FC236}">
                <a16:creationId xmlns:a16="http://schemas.microsoft.com/office/drawing/2014/main" id="{93A5F063-D21E-4BFD-E68D-C66AE6AFEB18}"/>
              </a:ext>
            </a:extLst>
          </p:cNvPr>
          <p:cNvGraphicFramePr/>
          <p:nvPr/>
        </p:nvGraphicFramePr>
        <p:xfrm>
          <a:off x="837938" y="1616749"/>
          <a:ext cx="10324435" cy="4195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389754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0D2EEE59-016D-8D62-8993-F13BED4CEC4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04B5348-82C0-23F9-0582-2C9060D92294}"/>
              </a:ext>
            </a:extLst>
          </p:cNvPr>
          <p:cNvSpPr>
            <a:spLocks noGrp="1"/>
          </p:cNvSpPr>
          <p:nvPr>
            <p:ph type="title"/>
          </p:nvPr>
        </p:nvSpPr>
        <p:spPr>
          <a:xfrm>
            <a:off x="508785" y="476513"/>
            <a:ext cx="11192534" cy="511422"/>
          </a:xfrm>
        </p:spPr>
        <p:txBody>
          <a:bodyPr/>
          <a:lstStyle/>
          <a:p>
            <a:r>
              <a:rPr lang="en-GB" sz="4000"/>
              <a:t>Module Overview</a:t>
            </a:r>
          </a:p>
        </p:txBody>
      </p:sp>
      <p:sp>
        <p:nvSpPr>
          <p:cNvPr id="5" name="Title 7">
            <a:extLst>
              <a:ext uri="{FF2B5EF4-FFF2-40B4-BE49-F238E27FC236}">
                <a16:creationId xmlns:a16="http://schemas.microsoft.com/office/drawing/2014/main" id="{F8BD6CF2-ACB5-EAD0-8E19-3643EE5EB657}"/>
              </a:ext>
            </a:extLst>
          </p:cNvPr>
          <p:cNvSpPr txBox="1">
            <a:spLocks/>
          </p:cNvSpPr>
          <p:nvPr/>
        </p:nvSpPr>
        <p:spPr>
          <a:xfrm>
            <a:off x="4604887" y="5330462"/>
            <a:ext cx="3570391" cy="51292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200" b="1" kern="120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a:ln>
                  <a:noFill/>
                </a:ln>
                <a:solidFill>
                  <a:srgbClr val="0C0C0C"/>
                </a:solidFill>
                <a:effectLst/>
                <a:uLnTx/>
                <a:uFillTx/>
                <a:latin typeface="Aptos Display" panose="02110004020202020204"/>
                <a:ea typeface="+mj-ea"/>
                <a:cs typeface="+mj-cs"/>
              </a:rPr>
              <a:t>Assessment</a:t>
            </a:r>
          </a:p>
        </p:txBody>
      </p:sp>
      <p:sp>
        <p:nvSpPr>
          <p:cNvPr id="8" name="Text Placeholder 8">
            <a:extLst>
              <a:ext uri="{FF2B5EF4-FFF2-40B4-BE49-F238E27FC236}">
                <a16:creationId xmlns:a16="http://schemas.microsoft.com/office/drawing/2014/main" id="{CB67232B-98CE-0703-8BED-E11898FBA5E7}"/>
              </a:ext>
            </a:extLst>
          </p:cNvPr>
          <p:cNvSpPr txBox="1">
            <a:spLocks/>
          </p:cNvSpPr>
          <p:nvPr/>
        </p:nvSpPr>
        <p:spPr>
          <a:xfrm>
            <a:off x="425443" y="5837251"/>
            <a:ext cx="11271628" cy="471829"/>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800"/>
              </a:spcAft>
              <a:buFont typeface="Arial" panose="020B0604020202020204" pitchFamily="34" charset="0"/>
              <a:buNone/>
              <a:defRPr sz="1600" b="1" kern="1200">
                <a:solidFill>
                  <a:schemeClr val="tx1"/>
                </a:solidFill>
                <a:latin typeface="+mn-lt"/>
                <a:ea typeface="+mn-ea"/>
                <a:cs typeface="+mn-cs"/>
              </a:defRPr>
            </a:lvl1pPr>
            <a:lvl2pPr marL="1809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a:solidFill>
                  <a:schemeClr val="tx1"/>
                </a:solidFill>
                <a:latin typeface="+mn-lt"/>
                <a:ea typeface="+mn-ea"/>
                <a:cs typeface="+mn-cs"/>
              </a:defRPr>
            </a:lvl2pPr>
            <a:lvl3pPr marL="357188"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a:solidFill>
                  <a:schemeClr val="tx1"/>
                </a:solidFill>
                <a:latin typeface="+mn-lt"/>
                <a:ea typeface="+mn-ea"/>
                <a:cs typeface="+mn-cs"/>
              </a:defRPr>
            </a:lvl3pPr>
            <a:lvl4pPr marL="5365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mn-lt"/>
                <a:ea typeface="+mn-ea"/>
                <a:cs typeface="+mn-cs"/>
              </a:defRPr>
            </a:lvl4pPr>
            <a:lvl5pPr marL="717550"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GB" sz="1800" b="0" i="0" u="none" strike="noStrike" kern="1200" cap="none" spc="0" normalizeH="0" baseline="0" noProof="0">
                <a:ln>
                  <a:noFill/>
                </a:ln>
                <a:solidFill>
                  <a:srgbClr val="0C0C0C"/>
                </a:solidFill>
                <a:effectLst/>
                <a:uLnTx/>
                <a:uFillTx/>
                <a:latin typeface="Aptos" panose="02110004020202020204"/>
                <a:ea typeface="+mn-ea"/>
                <a:cs typeface="+mn-cs"/>
              </a:rPr>
              <a:t>Final exam in the Summer Term (100% in person exam)</a:t>
            </a:r>
            <a:endParaRPr kumimoji="0" lang="en-GB" sz="1600" b="1" i="0" u="none" strike="noStrike" kern="1200" cap="none" spc="0" normalizeH="0" baseline="0" noProof="0">
              <a:ln>
                <a:noFill/>
              </a:ln>
              <a:solidFill>
                <a:srgbClr val="0C0C0C"/>
              </a:solidFill>
              <a:effectLst/>
              <a:uLnTx/>
              <a:uFillTx/>
              <a:latin typeface="Aptos" panose="02110004020202020204"/>
              <a:ea typeface="+mn-ea"/>
              <a:cs typeface="+mn-cs"/>
            </a:endParaRPr>
          </a:p>
        </p:txBody>
      </p:sp>
      <p:sp>
        <p:nvSpPr>
          <p:cNvPr id="11" name="Rectangle 10" descr="Lecturer">
            <a:extLst>
              <a:ext uri="{FF2B5EF4-FFF2-40B4-BE49-F238E27FC236}">
                <a16:creationId xmlns:a16="http://schemas.microsoft.com/office/drawing/2014/main" id="{B189CC53-C8B0-2289-6CEE-8870C81BE55A}"/>
              </a:ext>
            </a:extLst>
          </p:cNvPr>
          <p:cNvSpPr/>
          <p:nvPr/>
        </p:nvSpPr>
        <p:spPr>
          <a:xfrm>
            <a:off x="1907403" y="1864880"/>
            <a:ext cx="1823995" cy="1774247"/>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DFCFC"/>
              </a:solidFill>
              <a:effectLst/>
              <a:highlight>
                <a:srgbClr val="000000"/>
              </a:highlight>
              <a:uLnTx/>
              <a:uFillTx/>
              <a:latin typeface="Aptos" panose="02110004020202020204"/>
              <a:ea typeface="+mn-ea"/>
              <a:cs typeface="+mn-cs"/>
            </a:endParaRPr>
          </a:p>
        </p:txBody>
      </p:sp>
      <p:sp>
        <p:nvSpPr>
          <p:cNvPr id="13" name="TextBox 12">
            <a:extLst>
              <a:ext uri="{FF2B5EF4-FFF2-40B4-BE49-F238E27FC236}">
                <a16:creationId xmlns:a16="http://schemas.microsoft.com/office/drawing/2014/main" id="{777DB52C-C972-EF38-8C12-0273651A2DA9}"/>
              </a:ext>
            </a:extLst>
          </p:cNvPr>
          <p:cNvSpPr txBox="1"/>
          <p:nvPr/>
        </p:nvSpPr>
        <p:spPr>
          <a:xfrm>
            <a:off x="2152417" y="3725243"/>
            <a:ext cx="3157962" cy="56276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l" defTabSz="622300" rtl="0" eaLnBrk="1" fontAlgn="auto" latinLnBrk="0" hangingPunct="1">
              <a:lnSpc>
                <a:spcPct val="100000"/>
              </a:lnSpc>
              <a:spcBef>
                <a:spcPct val="0"/>
              </a:spcBef>
              <a:spcAft>
                <a:spcPct val="35000"/>
              </a:spcAft>
              <a:buClrTx/>
              <a:buSzTx/>
              <a:buFontTx/>
              <a:buNone/>
              <a:tabLst/>
              <a:defRPr b="1"/>
            </a:pPr>
            <a:r>
              <a:rPr kumimoji="0" lang="en-GB" sz="3200" b="1" i="0" u="none" strike="noStrike" kern="1200" cap="none" spc="0" normalizeH="0" baseline="0" noProof="0">
                <a:ln>
                  <a:noFill/>
                </a:ln>
                <a:solidFill>
                  <a:srgbClr val="0C0C0C">
                    <a:hueOff val="0"/>
                    <a:satOff val="0"/>
                    <a:lumOff val="0"/>
                    <a:alphaOff val="0"/>
                  </a:srgbClr>
                </a:solidFill>
                <a:effectLst/>
                <a:uLnTx/>
                <a:uFillTx/>
                <a:latin typeface="Aptos" panose="02110004020202020204"/>
                <a:ea typeface="+mn-ea"/>
                <a:cs typeface="+mn-cs"/>
              </a:rPr>
              <a:t>Lectures</a:t>
            </a:r>
            <a:endParaRPr kumimoji="0" lang="en-US" sz="1400" b="1" i="0" u="none" strike="noStrike" kern="1200" cap="none" spc="0" normalizeH="0" baseline="0" noProof="0">
              <a:ln>
                <a:noFill/>
              </a:ln>
              <a:solidFill>
                <a:srgbClr val="0C0C0C">
                  <a:hueOff val="0"/>
                  <a:satOff val="0"/>
                  <a:lumOff val="0"/>
                  <a:alphaOff val="0"/>
                </a:srgbClr>
              </a:solidFill>
              <a:effectLst/>
              <a:uLnTx/>
              <a:uFillTx/>
              <a:latin typeface="Aptos" panose="02110004020202020204"/>
              <a:ea typeface="+mn-ea"/>
              <a:cs typeface="+mn-cs"/>
            </a:endParaRPr>
          </a:p>
        </p:txBody>
      </p:sp>
      <p:sp>
        <p:nvSpPr>
          <p:cNvPr id="15" name="TextBox 14">
            <a:extLst>
              <a:ext uri="{FF2B5EF4-FFF2-40B4-BE49-F238E27FC236}">
                <a16:creationId xmlns:a16="http://schemas.microsoft.com/office/drawing/2014/main" id="{D1948837-93D2-9110-F095-109ADE958366}"/>
              </a:ext>
            </a:extLst>
          </p:cNvPr>
          <p:cNvSpPr txBox="1"/>
          <p:nvPr/>
        </p:nvSpPr>
        <p:spPr>
          <a:xfrm>
            <a:off x="1661094" y="4274026"/>
            <a:ext cx="3079596" cy="60430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l" defTabSz="622300" rtl="0" eaLnBrk="1" fontAlgn="auto" latinLnBrk="0" hangingPunct="1">
              <a:lnSpc>
                <a:spcPct val="100000"/>
              </a:lnSpc>
              <a:spcBef>
                <a:spcPct val="0"/>
              </a:spcBef>
              <a:spcAft>
                <a:spcPct val="35000"/>
              </a:spcAft>
              <a:buClrTx/>
              <a:buSzTx/>
              <a:buFontTx/>
              <a:buNone/>
              <a:tabLst/>
              <a:defRPr/>
            </a:pPr>
            <a:r>
              <a:rPr kumimoji="0" lang="en-GB" sz="2000" b="0" i="0" u="none" strike="noStrike" kern="1200" cap="none" spc="0" normalizeH="0" baseline="0" noProof="0">
                <a:ln>
                  <a:noFill/>
                </a:ln>
                <a:solidFill>
                  <a:srgbClr val="0C0C0C">
                    <a:hueOff val="0"/>
                    <a:satOff val="0"/>
                    <a:lumOff val="0"/>
                    <a:alphaOff val="0"/>
                  </a:srgbClr>
                </a:solidFill>
                <a:effectLst/>
                <a:uLnTx/>
                <a:uFillTx/>
                <a:latin typeface="Aptos" panose="02110004020202020204"/>
                <a:ea typeface="+mn-ea"/>
                <a:cs typeface="+mn-cs"/>
              </a:rPr>
              <a:t>2-hour lectures per week  </a:t>
            </a:r>
            <a:endParaRPr kumimoji="0" lang="en-US" sz="2000" b="0" i="0" u="none" strike="noStrike" kern="1200" cap="none" spc="0" normalizeH="0" baseline="0" noProof="0">
              <a:ln>
                <a:noFill/>
              </a:ln>
              <a:solidFill>
                <a:srgbClr val="0C0C0C">
                  <a:hueOff val="0"/>
                  <a:satOff val="0"/>
                  <a:lumOff val="0"/>
                  <a:alphaOff val="0"/>
                </a:srgbClr>
              </a:solidFill>
              <a:effectLst/>
              <a:uLnTx/>
              <a:uFillTx/>
              <a:latin typeface="Aptos" panose="02110004020202020204"/>
              <a:ea typeface="+mn-ea"/>
              <a:cs typeface="+mn-cs"/>
            </a:endParaRPr>
          </a:p>
        </p:txBody>
      </p:sp>
      <p:sp>
        <p:nvSpPr>
          <p:cNvPr id="17" name="TextBox 16">
            <a:extLst>
              <a:ext uri="{FF2B5EF4-FFF2-40B4-BE49-F238E27FC236}">
                <a16:creationId xmlns:a16="http://schemas.microsoft.com/office/drawing/2014/main" id="{90A03455-770F-F2EE-F9A4-181AE25442F2}"/>
              </a:ext>
            </a:extLst>
          </p:cNvPr>
          <p:cNvSpPr txBox="1"/>
          <p:nvPr/>
        </p:nvSpPr>
        <p:spPr>
          <a:xfrm>
            <a:off x="7773130" y="4177378"/>
            <a:ext cx="3164175" cy="60430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622300" rtl="0" eaLnBrk="1" fontAlgn="auto" latinLnBrk="0" hangingPunct="1">
              <a:lnSpc>
                <a:spcPct val="100000"/>
              </a:lnSpc>
              <a:spcBef>
                <a:spcPct val="0"/>
              </a:spcBef>
              <a:spcAft>
                <a:spcPts val="0"/>
              </a:spcAft>
              <a:buClrTx/>
              <a:buSzTx/>
              <a:buFontTx/>
              <a:buNone/>
              <a:tabLst/>
              <a:defRPr/>
            </a:pPr>
            <a:r>
              <a:rPr kumimoji="0" lang="en-GB" sz="2000" b="0" i="0" u="none" strike="noStrike" kern="1200" cap="none" spc="0" normalizeH="0" baseline="0" noProof="0">
                <a:ln>
                  <a:noFill/>
                </a:ln>
                <a:solidFill>
                  <a:srgbClr val="0C0C0C">
                    <a:hueOff val="0"/>
                    <a:satOff val="0"/>
                    <a:lumOff val="0"/>
                    <a:alphaOff val="0"/>
                  </a:srgbClr>
                </a:solidFill>
                <a:effectLst/>
                <a:uLnTx/>
                <a:uFillTx/>
                <a:latin typeface="Aptos" panose="02110004020202020204"/>
                <a:ea typeface="+mn-ea"/>
                <a:cs typeface="+mn-cs"/>
              </a:rPr>
              <a:t>4 classes </a:t>
            </a:r>
          </a:p>
          <a:p>
            <a:pPr marL="0" marR="0" lvl="0" indent="0" algn="ctr" defTabSz="622300" rtl="0" eaLnBrk="1" fontAlgn="auto" latinLnBrk="0" hangingPunct="1">
              <a:lnSpc>
                <a:spcPct val="100000"/>
              </a:lnSpc>
              <a:spcBef>
                <a:spcPct val="0"/>
              </a:spcBef>
              <a:spcAft>
                <a:spcPts val="0"/>
              </a:spcAft>
              <a:buClrTx/>
              <a:buSzTx/>
              <a:buFontTx/>
              <a:buNone/>
              <a:tabLst/>
              <a:defRPr/>
            </a:pPr>
            <a:r>
              <a:rPr kumimoji="0" lang="en-GB" sz="2000" b="0" i="0" u="none" strike="noStrike" kern="1200" cap="none" spc="0" normalizeH="0" baseline="0" noProof="0">
                <a:ln>
                  <a:noFill/>
                </a:ln>
                <a:solidFill>
                  <a:srgbClr val="0C0C0C">
                    <a:hueOff val="0"/>
                    <a:satOff val="0"/>
                    <a:lumOff val="0"/>
                    <a:alphaOff val="0"/>
                  </a:srgbClr>
                </a:solidFill>
                <a:effectLst/>
                <a:uLnTx/>
                <a:uFillTx/>
                <a:latin typeface="Aptos" panose="02110004020202020204"/>
                <a:ea typeface="+mn-ea"/>
                <a:cs typeface="+mn-cs"/>
              </a:rPr>
              <a:t>1-hour every two week  </a:t>
            </a:r>
            <a:endParaRPr kumimoji="0" lang="en-US" sz="2000" b="0" i="0" u="none" strike="noStrike" kern="1200" cap="none" spc="0" normalizeH="0" baseline="0" noProof="0">
              <a:ln>
                <a:noFill/>
              </a:ln>
              <a:solidFill>
                <a:srgbClr val="0C0C0C">
                  <a:hueOff val="0"/>
                  <a:satOff val="0"/>
                  <a:lumOff val="0"/>
                  <a:alphaOff val="0"/>
                </a:srgbClr>
              </a:solidFill>
              <a:effectLst/>
              <a:uLnTx/>
              <a:uFillTx/>
              <a:latin typeface="Aptos" panose="02110004020202020204"/>
              <a:ea typeface="+mn-ea"/>
              <a:cs typeface="+mn-cs"/>
            </a:endParaRPr>
          </a:p>
        </p:txBody>
      </p:sp>
      <p:sp>
        <p:nvSpPr>
          <p:cNvPr id="19" name="Rectangle 18" descr="Classroom with solid fill">
            <a:extLst>
              <a:ext uri="{FF2B5EF4-FFF2-40B4-BE49-F238E27FC236}">
                <a16:creationId xmlns:a16="http://schemas.microsoft.com/office/drawing/2014/main" id="{92691D30-93A2-F249-F43F-21BC617FB569}"/>
              </a:ext>
            </a:extLst>
          </p:cNvPr>
          <p:cNvSpPr/>
          <p:nvPr/>
        </p:nvSpPr>
        <p:spPr>
          <a:xfrm>
            <a:off x="8460603" y="1864880"/>
            <a:ext cx="1607033" cy="1654175"/>
          </a:xfrm>
          <a:prstGeom prst="rect">
            <a:avLst/>
          </a:prstGeom>
          <a:blipFill>
            <a:blip>
              <a:extLst>
                <a:ext uri="{96DAC541-7B7A-43D3-8B79-37D633B846F1}">
                  <asvg:svgBlip xmlns:asvg="http://schemas.microsoft.com/office/drawing/2016/SVG/main" r:embed="rId3"/>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DFCFC"/>
              </a:solidFill>
              <a:effectLst/>
              <a:uLnTx/>
              <a:uFillTx/>
              <a:latin typeface="Aptos" panose="02110004020202020204"/>
              <a:ea typeface="+mn-ea"/>
              <a:cs typeface="+mn-cs"/>
            </a:endParaRPr>
          </a:p>
        </p:txBody>
      </p:sp>
      <p:sp>
        <p:nvSpPr>
          <p:cNvPr id="20" name="TextBox 19">
            <a:extLst>
              <a:ext uri="{FF2B5EF4-FFF2-40B4-BE49-F238E27FC236}">
                <a16:creationId xmlns:a16="http://schemas.microsoft.com/office/drawing/2014/main" id="{8387E980-6CE9-C8C7-E025-52AB0568851E}"/>
              </a:ext>
            </a:extLst>
          </p:cNvPr>
          <p:cNvSpPr txBox="1"/>
          <p:nvPr/>
        </p:nvSpPr>
        <p:spPr>
          <a:xfrm>
            <a:off x="7311382" y="3656868"/>
            <a:ext cx="4575817" cy="56276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l" defTabSz="622300" rtl="0" eaLnBrk="1" fontAlgn="auto" latinLnBrk="0" hangingPunct="1">
              <a:lnSpc>
                <a:spcPct val="100000"/>
              </a:lnSpc>
              <a:spcBef>
                <a:spcPct val="0"/>
              </a:spcBef>
              <a:spcAft>
                <a:spcPct val="35000"/>
              </a:spcAft>
              <a:buClrTx/>
              <a:buSzTx/>
              <a:buFontTx/>
              <a:buNone/>
              <a:tabLst/>
              <a:defRPr b="1"/>
            </a:pPr>
            <a:r>
              <a:rPr kumimoji="0" lang="en-GB" sz="3200" b="1" i="0" u="none" strike="noStrike" kern="1200" cap="none" spc="0" normalizeH="0" baseline="0" noProof="0">
                <a:ln>
                  <a:noFill/>
                </a:ln>
                <a:solidFill>
                  <a:srgbClr val="0C0C0C">
                    <a:hueOff val="0"/>
                    <a:satOff val="0"/>
                    <a:lumOff val="0"/>
                    <a:alphaOff val="0"/>
                  </a:srgbClr>
                </a:solidFill>
                <a:effectLst/>
                <a:uLnTx/>
                <a:uFillTx/>
                <a:latin typeface="Aptos" panose="02110004020202020204"/>
                <a:ea typeface="+mn-ea"/>
                <a:cs typeface="+mn-cs"/>
              </a:rPr>
              <a:t>Small Group Classes</a:t>
            </a:r>
            <a:endParaRPr kumimoji="0" lang="en-US" sz="1400" b="1" i="0" u="none" strike="noStrike" kern="1200" cap="none" spc="0" normalizeH="0" baseline="0" noProof="0">
              <a:ln>
                <a:noFill/>
              </a:ln>
              <a:solidFill>
                <a:srgbClr val="0C0C0C">
                  <a:hueOff val="0"/>
                  <a:satOff val="0"/>
                  <a:lumOff val="0"/>
                  <a:alphaOff val="0"/>
                </a:srgb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718506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30D77A-655E-B940-728F-92C86893C240}"/>
              </a:ext>
            </a:extLst>
          </p:cNvPr>
          <p:cNvSpPr>
            <a:spLocks noGrp="1"/>
          </p:cNvSpPr>
          <p:nvPr>
            <p:ph type="title"/>
          </p:nvPr>
        </p:nvSpPr>
        <p:spPr>
          <a:xfrm>
            <a:off x="499733" y="538538"/>
            <a:ext cx="11192534" cy="511422"/>
          </a:xfrm>
        </p:spPr>
        <p:txBody>
          <a:bodyPr/>
          <a:lstStyle/>
          <a:p>
            <a:r>
              <a:rPr lang="en-GB" sz="4000">
                <a:latin typeface="Aptos"/>
                <a:cs typeface="Calibri"/>
              </a:rPr>
              <a:t>Who should take the module?</a:t>
            </a:r>
          </a:p>
        </p:txBody>
      </p:sp>
      <p:sp>
        <p:nvSpPr>
          <p:cNvPr id="7" name="TextBox 6">
            <a:extLst>
              <a:ext uri="{FF2B5EF4-FFF2-40B4-BE49-F238E27FC236}">
                <a16:creationId xmlns:a16="http://schemas.microsoft.com/office/drawing/2014/main" id="{3897822C-1EC8-A585-3AA3-F0D6AB587132}"/>
              </a:ext>
            </a:extLst>
          </p:cNvPr>
          <p:cNvSpPr txBox="1"/>
          <p:nvPr/>
        </p:nvSpPr>
        <p:spPr>
          <a:xfrm>
            <a:off x="499733" y="1743175"/>
            <a:ext cx="10799638" cy="4093428"/>
          </a:xfrm>
          <a:prstGeom prst="rect">
            <a:avLst/>
          </a:prstGeom>
          <a:noFill/>
        </p:spPr>
        <p:txBody>
          <a:bodyPr wrap="square" lIns="91440" tIns="45720" rIns="91440" bIns="45720" anchor="t">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a:ln>
                  <a:noFill/>
                </a:ln>
                <a:solidFill>
                  <a:srgbClr val="0C0C0C"/>
                </a:solidFill>
                <a:effectLst/>
                <a:uLnTx/>
                <a:uFillTx/>
                <a:latin typeface="Aptos" panose="02110004020202020204"/>
                <a:ea typeface="+mn-lt"/>
                <a:cs typeface="+mn-lt"/>
              </a:rPr>
              <a:t>Curious about experiments:</a:t>
            </a:r>
            <a:r>
              <a:rPr kumimoji="0" lang="en-GB" sz="2000" b="0" i="0" u="none" strike="noStrike" kern="1200" cap="none" spc="0" normalizeH="0" baseline="0" noProof="0">
                <a:ln>
                  <a:noFill/>
                </a:ln>
                <a:solidFill>
                  <a:srgbClr val="0C0C0C"/>
                </a:solidFill>
                <a:effectLst/>
                <a:uLnTx/>
                <a:uFillTx/>
                <a:latin typeface="Aptos" panose="02110004020202020204"/>
                <a:ea typeface="+mn-lt"/>
                <a:cs typeface="+mn-lt"/>
              </a:rPr>
              <a:t> Want to understand how economists use experiments to answer research questions? </a:t>
            </a:r>
            <a:endParaRPr kumimoji="0" lang="en-GB" sz="2000" b="0" i="0" u="none" strike="noStrike" kern="1200" cap="none" spc="0" normalizeH="0" baseline="0" noProof="0">
              <a:ln>
                <a:noFill/>
              </a:ln>
              <a:solidFill>
                <a:srgbClr val="0C0C0C"/>
              </a:solidFill>
              <a:effectLst/>
              <a:uLnTx/>
              <a:uFillTx/>
              <a:latin typeface="Aptos" panose="021100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0C0C0C"/>
                </a:solidFill>
                <a:effectLst/>
                <a:uLnTx/>
                <a:uFillTx/>
                <a:latin typeface="Aptos" panose="02110004020202020204"/>
                <a:ea typeface="+mn-lt"/>
                <a:cs typeface="+mn-lt"/>
              </a:rPr>
              <a:t> </a:t>
            </a:r>
            <a:r>
              <a:rPr kumimoji="0" lang="en-GB" sz="2000" b="1" i="0" u="none" strike="noStrike" kern="1200" cap="none" spc="0" normalizeH="0" baseline="0" noProof="0">
                <a:ln>
                  <a:noFill/>
                </a:ln>
                <a:solidFill>
                  <a:srgbClr val="0C0C0C"/>
                </a:solidFill>
                <a:effectLst/>
                <a:uLnTx/>
                <a:uFillTx/>
                <a:latin typeface="Aptos" panose="02110004020202020204"/>
                <a:ea typeface="+mn-lt"/>
                <a:cs typeface="+mn-lt"/>
              </a:rPr>
              <a:t>Using experimental evidence: </a:t>
            </a:r>
            <a:r>
              <a:rPr kumimoji="0" lang="en-GB" sz="2000" b="0" i="0" u="none" strike="noStrike" kern="1200" cap="none" spc="0" normalizeH="0" baseline="0" noProof="0">
                <a:ln>
                  <a:noFill/>
                </a:ln>
                <a:solidFill>
                  <a:srgbClr val="0C0C0C"/>
                </a:solidFill>
                <a:effectLst/>
                <a:uLnTx/>
                <a:uFillTx/>
                <a:latin typeface="Aptos" panose="02110004020202020204"/>
                <a:ea typeface="+mn-lt"/>
                <a:cs typeface="+mn-lt"/>
              </a:rPr>
              <a:t>Learn how to critically evaluate and discuss experimental papers. </a:t>
            </a:r>
            <a:endParaRPr kumimoji="0" lang="en-GB" sz="1800" b="0" i="0" u="none" strike="noStrike" kern="1200" cap="none" spc="0" normalizeH="0" baseline="0" noProof="0">
              <a:ln>
                <a:noFill/>
              </a:ln>
              <a:solidFill>
                <a:srgbClr val="0C0C0C"/>
              </a:solidFill>
              <a:effectLst/>
              <a:uLnTx/>
              <a:uFillTx/>
              <a:latin typeface="Aptos" panose="021100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a:ln>
                  <a:noFill/>
                </a:ln>
                <a:solidFill>
                  <a:srgbClr val="0C0C0C"/>
                </a:solidFill>
                <a:effectLst/>
                <a:uLnTx/>
                <a:uFillTx/>
                <a:latin typeface="Aptos" panose="02110004020202020204"/>
                <a:ea typeface="+mn-lt"/>
                <a:cs typeface="+mn-lt"/>
              </a:rPr>
              <a:t> Writing an MSc dissertation: </a:t>
            </a:r>
            <a:r>
              <a:rPr kumimoji="0" lang="en-GB" sz="2000" b="0" i="0" u="none" strike="noStrike" kern="1200" cap="none" spc="0" normalizeH="0" baseline="0" noProof="0">
                <a:ln>
                  <a:noFill/>
                </a:ln>
                <a:solidFill>
                  <a:srgbClr val="0C0C0C"/>
                </a:solidFill>
                <a:effectLst/>
                <a:uLnTx/>
                <a:uFillTx/>
                <a:latin typeface="Aptos" panose="02110004020202020204"/>
                <a:ea typeface="+mn-lt"/>
                <a:cs typeface="+mn-lt"/>
              </a:rPr>
              <a:t>Gain the tools to incorporate experimental research into your project. </a:t>
            </a:r>
            <a:endParaRPr kumimoji="0" lang="en-GB" sz="1800" b="0" i="0" u="none" strike="noStrike" kern="1200" cap="none" spc="0" normalizeH="0" baseline="0" noProof="0">
              <a:ln>
                <a:noFill/>
              </a:ln>
              <a:solidFill>
                <a:srgbClr val="0C0C0C"/>
              </a:solidFill>
              <a:effectLst/>
              <a:uLnTx/>
              <a:uFillTx/>
              <a:latin typeface="Aptos" panose="021100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a:ln>
                  <a:noFill/>
                </a:ln>
                <a:solidFill>
                  <a:srgbClr val="0C0C0C"/>
                </a:solidFill>
                <a:effectLst/>
                <a:uLnTx/>
                <a:uFillTx/>
                <a:latin typeface="Aptos" panose="02110004020202020204"/>
                <a:ea typeface="+mn-lt"/>
                <a:cs typeface="+mn-lt"/>
              </a:rPr>
              <a:t> Working with experimental data: </a:t>
            </a:r>
            <a:r>
              <a:rPr kumimoji="0" lang="en-GB" sz="2000" b="0" i="0" u="none" strike="noStrike" kern="1200" cap="none" spc="0" normalizeH="0" baseline="0" noProof="0">
                <a:ln>
                  <a:noFill/>
                </a:ln>
                <a:solidFill>
                  <a:srgbClr val="0C0C0C"/>
                </a:solidFill>
                <a:effectLst/>
                <a:uLnTx/>
                <a:uFillTx/>
                <a:latin typeface="Aptos" panose="02110004020202020204"/>
                <a:ea typeface="+mn-lt"/>
                <a:cs typeface="+mn-lt"/>
              </a:rPr>
              <a:t>Particularly valuable for BES/BDS students undertaking project.  </a:t>
            </a:r>
            <a:endParaRPr kumimoji="0" lang="en-GB" sz="1800" b="0" i="0" u="none" strike="noStrike" kern="1200" cap="none" spc="0" normalizeH="0" baseline="0" noProof="0">
              <a:ln>
                <a:noFill/>
              </a:ln>
              <a:solidFill>
                <a:srgbClr val="0C0C0C"/>
              </a:solidFill>
              <a:effectLst/>
              <a:uLnTx/>
              <a:uFillTx/>
              <a:latin typeface="Aptos" panose="021100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a:ln>
                  <a:noFill/>
                </a:ln>
                <a:solidFill>
                  <a:srgbClr val="0C0C0C"/>
                </a:solidFill>
                <a:effectLst/>
                <a:uLnTx/>
                <a:uFillTx/>
                <a:latin typeface="Aptos" panose="02110004020202020204"/>
                <a:ea typeface="+mn-lt"/>
                <a:cs typeface="+mn-lt"/>
              </a:rPr>
              <a:t> Considering a PhD or research career:</a:t>
            </a:r>
            <a:r>
              <a:rPr kumimoji="0" lang="en-GB" sz="2000" b="0" i="0" u="none" strike="noStrike" kern="1200" cap="none" spc="0" normalizeH="0" baseline="0" noProof="0">
                <a:ln>
                  <a:noFill/>
                </a:ln>
                <a:solidFill>
                  <a:srgbClr val="0C0C0C"/>
                </a:solidFill>
                <a:effectLst/>
                <a:uLnTx/>
                <a:uFillTx/>
                <a:latin typeface="Aptos" panose="02110004020202020204"/>
                <a:ea typeface="+mn-lt"/>
                <a:cs typeface="+mn-lt"/>
              </a:rPr>
              <a:t> Build the foundations for designing and running your own experiments. </a:t>
            </a:r>
            <a:endParaRPr kumimoji="0" lang="en-GB" sz="1800" b="0" i="0" u="none" strike="noStrike" kern="1200" cap="none" spc="0" normalizeH="0" baseline="0" noProof="0">
              <a:ln>
                <a:noFill/>
              </a:ln>
              <a:solidFill>
                <a:srgbClr val="0C0C0C"/>
              </a:solidFill>
              <a:effectLst/>
              <a:uLnTx/>
              <a:uFillTx/>
              <a:latin typeface="Aptos" panose="021100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0C0C0C"/>
                </a:solidFill>
                <a:effectLst/>
                <a:uLnTx/>
                <a:uFillTx/>
                <a:latin typeface="Aptos" panose="02110004020202020204"/>
                <a:ea typeface="+mn-lt"/>
                <a:cs typeface="+mn-lt"/>
              </a:rPr>
              <a:t> A quick clarification: Experimental Economics is not Behavioural Economics. EC984 focuses on the practical and methodological side of experimentation.</a:t>
            </a:r>
            <a:endParaRPr kumimoji="0" lang="en-GB" sz="1800" b="0" i="0" u="none" strike="noStrike" kern="1200" cap="none" spc="0" normalizeH="0" baseline="0" noProof="0">
              <a:ln>
                <a:noFill/>
              </a:ln>
              <a:solidFill>
                <a:srgbClr val="0C0C0C"/>
              </a:solidFill>
              <a:effectLst/>
              <a:uLnTx/>
              <a:uFillTx/>
              <a:latin typeface="Aptos" panose="021100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a:ln>
                <a:noFill/>
              </a:ln>
              <a:solidFill>
                <a:srgbClr val="0C0C0C"/>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883013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3AC97"/>
        </a:solidFill>
        <a:effectLst/>
      </p:bgPr>
    </p:bg>
    <p:spTree>
      <p:nvGrpSpPr>
        <p:cNvPr id="1" name="">
          <a:extLst>
            <a:ext uri="{FF2B5EF4-FFF2-40B4-BE49-F238E27FC236}">
              <a16:creationId xmlns:a16="http://schemas.microsoft.com/office/drawing/2014/main" id="{546CF1CB-D7FD-AAB9-74B2-6B1A7076DA4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EA8BFE3-E067-27AB-966E-546A5C90C3A1}"/>
              </a:ext>
            </a:extLst>
          </p:cNvPr>
          <p:cNvSpPr>
            <a:spLocks noGrp="1"/>
          </p:cNvSpPr>
          <p:nvPr>
            <p:ph type="body" sz="quarter" idx="13"/>
          </p:nvPr>
        </p:nvSpPr>
        <p:spPr>
          <a:xfrm>
            <a:off x="665742" y="3354550"/>
            <a:ext cx="6540500" cy="1706562"/>
          </a:xfrm>
        </p:spPr>
        <p:txBody>
          <a:bodyPr vert="horz" wrap="square" lIns="91440" tIns="45720" rIns="91440" bIns="45720" rtlCol="0" anchor="t">
            <a:normAutofit/>
          </a:bodyPr>
          <a:lstStyle/>
          <a:p>
            <a:pPr marL="0" indent="0" fontAlgn="base">
              <a:buNone/>
            </a:pPr>
            <a:endParaRPr lang="en-GB" sz="2400">
              <a:latin typeface="Aptos"/>
              <a:cs typeface="Calibri"/>
            </a:endParaRPr>
          </a:p>
          <a:p>
            <a:pPr>
              <a:buNone/>
            </a:pPr>
            <a:r>
              <a:rPr lang="en-GB" sz="2400">
                <a:latin typeface="Aptos"/>
                <a:cs typeface="Calibri"/>
              </a:rPr>
              <a:t>Kenichi Nagasawa </a:t>
            </a:r>
            <a:endParaRPr lang="en-GB"/>
          </a:p>
          <a:p>
            <a:pPr marL="0" indent="0">
              <a:buNone/>
            </a:pPr>
            <a:r>
              <a:rPr lang="en-GB" sz="2400">
                <a:latin typeface="Aptos"/>
                <a:cs typeface="Calibri"/>
              </a:rPr>
              <a:t>Deborah Kim </a:t>
            </a:r>
            <a:endParaRPr lang="en-GB"/>
          </a:p>
        </p:txBody>
      </p:sp>
      <p:sp>
        <p:nvSpPr>
          <p:cNvPr id="3" name="Title 2">
            <a:extLst>
              <a:ext uri="{FF2B5EF4-FFF2-40B4-BE49-F238E27FC236}">
                <a16:creationId xmlns:a16="http://schemas.microsoft.com/office/drawing/2014/main" id="{2643C45B-60A8-8B59-4ED7-4D32B644842C}"/>
              </a:ext>
            </a:extLst>
          </p:cNvPr>
          <p:cNvSpPr>
            <a:spLocks noGrp="1"/>
          </p:cNvSpPr>
          <p:nvPr>
            <p:ph type="title"/>
          </p:nvPr>
        </p:nvSpPr>
        <p:spPr>
          <a:xfrm>
            <a:off x="665742" y="2525548"/>
            <a:ext cx="7042245" cy="903452"/>
          </a:xfrm>
        </p:spPr>
        <p:txBody>
          <a:bodyPr wrap="square" anchor="t">
            <a:normAutofit fontScale="90000"/>
          </a:bodyPr>
          <a:lstStyle/>
          <a:p>
            <a:r>
              <a:rPr lang="en-GB" sz="4000"/>
              <a:t>EC994 – Applications of Data</a:t>
            </a:r>
            <a:br>
              <a:rPr lang="en-GB" sz="4000"/>
            </a:br>
            <a:r>
              <a:rPr lang="en-GB" sz="4000"/>
              <a:t>Science</a:t>
            </a:r>
          </a:p>
        </p:txBody>
      </p:sp>
      <p:pic>
        <p:nvPicPr>
          <p:cNvPr id="7" name="Picture Placeholder 6">
            <a:extLst>
              <a:ext uri="{FF2B5EF4-FFF2-40B4-BE49-F238E27FC236}">
                <a16:creationId xmlns:a16="http://schemas.microsoft.com/office/drawing/2014/main" id="{A5B6BD4C-98BA-E863-5785-77402039F85B}"/>
              </a:ext>
            </a:extLst>
          </p:cNvPr>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28947" r="28947"/>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Tree>
    <p:extLst>
      <p:ext uri="{BB962C8B-B14F-4D97-AF65-F5344CB8AC3E}">
        <p14:creationId xmlns:p14="http://schemas.microsoft.com/office/powerpoint/2010/main" val="4961908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3AC97"/>
        </a:solidFill>
        <a:effectLst/>
      </p:bgPr>
    </p:bg>
    <p:spTree>
      <p:nvGrpSpPr>
        <p:cNvPr id="1" name="">
          <a:extLst>
            <a:ext uri="{FF2B5EF4-FFF2-40B4-BE49-F238E27FC236}">
              <a16:creationId xmlns:a16="http://schemas.microsoft.com/office/drawing/2014/main" id="{14ECCC5E-D0BA-945D-8E0A-18F466ECDC0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EA4C579-F4E5-329F-8586-7EA2F191F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16CBB20-5A29-5771-9C99-1201DC56D5F2}"/>
              </a:ext>
            </a:extLst>
          </p:cNvPr>
          <p:cNvSpPr txBox="1"/>
          <p:nvPr/>
        </p:nvSpPr>
        <p:spPr>
          <a:xfrm>
            <a:off x="466531" y="412195"/>
            <a:ext cx="13205694" cy="646331"/>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a:ea typeface="+mn-ea"/>
                <a:cs typeface="+mn-cs"/>
              </a:rPr>
              <a:t>Definition of Data Science and Module Goals</a:t>
            </a:r>
          </a:p>
        </p:txBody>
      </p:sp>
      <p:sp>
        <p:nvSpPr>
          <p:cNvPr id="7" name="TextBox 6">
            <a:extLst>
              <a:ext uri="{FF2B5EF4-FFF2-40B4-BE49-F238E27FC236}">
                <a16:creationId xmlns:a16="http://schemas.microsoft.com/office/drawing/2014/main" id="{0DD035D2-BDDD-60AF-2117-DF34183E150A}"/>
              </a:ext>
            </a:extLst>
          </p:cNvPr>
          <p:cNvSpPr txBox="1"/>
          <p:nvPr/>
        </p:nvSpPr>
        <p:spPr>
          <a:xfrm>
            <a:off x="466531" y="1584604"/>
            <a:ext cx="9437960" cy="3785652"/>
          </a:xfrm>
          <a:prstGeom prst="rect">
            <a:avLst/>
          </a:prstGeom>
          <a:noFill/>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Use large datasets to answer an empirically relevant question in a domain (Economics).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Coding ability to extract and manipulate (large) new datasets from nonstandard sources.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Use of statistical methods appropriate for prediction and inference with large datasets.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Aptos"/>
                <a:ea typeface="+mn-ea"/>
                <a:cs typeface="+mn-cs"/>
              </a:rPr>
              <a:t>Hence, the </a:t>
            </a:r>
            <a:r>
              <a:rPr kumimoji="0" lang="en-GB" sz="2000" b="1" i="0" u="none" strike="noStrike" kern="1200" cap="none" spc="0" normalizeH="0" baseline="0" noProof="0">
                <a:ln>
                  <a:noFill/>
                </a:ln>
                <a:solidFill>
                  <a:prstClr val="black"/>
                </a:solidFill>
                <a:effectLst/>
                <a:uLnTx/>
                <a:uFillTx/>
                <a:latin typeface="Aptos"/>
                <a:ea typeface="+mn-ea"/>
                <a:cs typeface="+mn-cs"/>
              </a:rPr>
              <a:t>module goals </a:t>
            </a:r>
            <a:r>
              <a:rPr kumimoji="0" lang="en-GB" sz="2000" b="0" i="0" u="none" strike="noStrike" kern="1200" cap="none" spc="0" normalizeH="0" baseline="0" noProof="0">
                <a:ln>
                  <a:noFill/>
                </a:ln>
                <a:solidFill>
                  <a:prstClr val="black"/>
                </a:solidFill>
                <a:effectLst/>
                <a:uLnTx/>
                <a:uFillTx/>
                <a:latin typeface="Aptos"/>
                <a:ea typeface="+mn-ea"/>
                <a:cs typeface="+mn-cs"/>
              </a:rPr>
              <a:t>are to gain an introductory understanding over </a:t>
            </a:r>
            <a:r>
              <a:rPr kumimoji="0" lang="en-GB" sz="2000" b="1" i="0" u="none" strike="noStrike" kern="1200" cap="none" spc="0" normalizeH="0" baseline="0" noProof="0">
                <a:ln>
                  <a:noFill/>
                </a:ln>
                <a:solidFill>
                  <a:prstClr val="black"/>
                </a:solidFill>
                <a:effectLst/>
                <a:uLnTx/>
                <a:uFillTx/>
                <a:latin typeface="Aptos"/>
                <a:ea typeface="+mn-ea"/>
                <a:cs typeface="+mn-cs"/>
              </a:rPr>
              <a:t>collection and use of large datasets (theoretically and with machines), statistical methods appropriate for such data, and how to analyze them accordingly.</a:t>
            </a:r>
          </a:p>
        </p:txBody>
      </p:sp>
    </p:spTree>
    <p:extLst>
      <p:ext uri="{BB962C8B-B14F-4D97-AF65-F5344CB8AC3E}">
        <p14:creationId xmlns:p14="http://schemas.microsoft.com/office/powerpoint/2010/main" val="19318495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3AC97"/>
        </a:solidFill>
        <a:effectLst/>
      </p:bgPr>
    </p:bg>
    <p:spTree>
      <p:nvGrpSpPr>
        <p:cNvPr id="1" name="">
          <a:extLst>
            <a:ext uri="{FF2B5EF4-FFF2-40B4-BE49-F238E27FC236}">
              <a16:creationId xmlns:a16="http://schemas.microsoft.com/office/drawing/2014/main" id="{DE5F6694-8776-1F48-7E2F-693D95C7CC6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D0B3B96-0488-D7DB-C21E-A3C51D46B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A97EE77-D87F-6D4A-5FE1-2CAAF3261E03}"/>
              </a:ext>
            </a:extLst>
          </p:cNvPr>
          <p:cNvSpPr txBox="1"/>
          <p:nvPr/>
        </p:nvSpPr>
        <p:spPr>
          <a:xfrm>
            <a:off x="466531" y="412195"/>
            <a:ext cx="13205694"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rPr>
              <a:t>ECON 994 – Applications of Data Science: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rPr>
              <a:t>General Information</a:t>
            </a:r>
          </a:p>
        </p:txBody>
      </p:sp>
      <p:sp>
        <p:nvSpPr>
          <p:cNvPr id="7" name="TextBox 6">
            <a:extLst>
              <a:ext uri="{FF2B5EF4-FFF2-40B4-BE49-F238E27FC236}">
                <a16:creationId xmlns:a16="http://schemas.microsoft.com/office/drawing/2014/main" id="{058D8823-6F87-6A3E-C039-2E46E6154D38}"/>
              </a:ext>
            </a:extLst>
          </p:cNvPr>
          <p:cNvSpPr txBox="1"/>
          <p:nvPr/>
        </p:nvSpPr>
        <p:spPr>
          <a:xfrm>
            <a:off x="466531" y="1817335"/>
            <a:ext cx="10153184" cy="4401205"/>
          </a:xfrm>
          <a:prstGeom prst="rect">
            <a:avLst/>
          </a:prstGeom>
          <a:noFill/>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Aptos"/>
                <a:ea typeface="+mn-ea"/>
                <a:cs typeface="+mn-cs"/>
              </a:rPr>
              <a:t>Instructor: </a:t>
            </a:r>
            <a:r>
              <a:rPr kumimoji="0" lang="en-GB" sz="2000" b="0" i="0" u="none" strike="noStrike" kern="1200" cap="none" spc="0" normalizeH="0" baseline="0" noProof="0">
                <a:ln>
                  <a:noFill/>
                </a:ln>
                <a:solidFill>
                  <a:prstClr val="black"/>
                </a:solidFill>
                <a:effectLst/>
                <a:uLnTx/>
                <a:uFillTx/>
                <a:latin typeface="Aptos"/>
                <a:ea typeface="+mn-ea"/>
                <a:cs typeface="+mn-cs"/>
              </a:rPr>
              <a:t>Kenichi Nagasawa, Deborah Kim</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rPr>
              <a:t>Schedule: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Lectures- Tuesdays, 12:00-14:00 (Weeks 16-24), S0.18</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a:ea typeface="+mn-ea"/>
                <a:cs typeface="+mn-cs"/>
              </a:rPr>
              <a:t>Support- Tuesdays, 14:00-15:00 (Weeks 17, 19, 22, 24), S0.18</a:t>
            </a:r>
            <a:endPar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rPr>
              <a:t>Assessment: </a:t>
            </a: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Exam (100%), with suggested problem sets, class discussion as complements.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rPr>
              <a:t>Main References:</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 Grolemund, G and Wickham, H. 2016. R for Data Science.</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a:ea typeface="+mn-ea"/>
                <a:cs typeface="+mn-cs"/>
              </a:rPr>
              <a:t> James, G., Witten, D., Hastie, T., and </a:t>
            </a:r>
            <a:r>
              <a:rPr kumimoji="0" lang="en-GB" sz="2000" b="0" i="0" u="none" strike="noStrike" kern="1200" cap="none" spc="0" normalizeH="0" baseline="0" noProof="0" err="1">
                <a:ln>
                  <a:noFill/>
                </a:ln>
                <a:solidFill>
                  <a:prstClr val="black"/>
                </a:solidFill>
                <a:effectLst/>
                <a:uLnTx/>
                <a:uFillTx/>
                <a:latin typeface="Aptos"/>
                <a:ea typeface="+mn-ea"/>
                <a:cs typeface="+mn-cs"/>
              </a:rPr>
              <a:t>Tibshirani</a:t>
            </a:r>
            <a:r>
              <a:rPr kumimoji="0" lang="en-GB" sz="2000" b="0" i="0" u="none" strike="noStrike" kern="1200" cap="none" spc="0" normalizeH="0" baseline="0" noProof="0">
                <a:ln>
                  <a:noFill/>
                </a:ln>
                <a:solidFill>
                  <a:prstClr val="black"/>
                </a:solidFill>
                <a:effectLst/>
                <a:uLnTx/>
                <a:uFillTx/>
                <a:latin typeface="Aptos"/>
                <a:ea typeface="+mn-ea"/>
                <a:cs typeface="+mn-cs"/>
              </a:rPr>
              <a:t>, R., An Introduction to Statistical Learning with Applications. Springer</a:t>
            </a:r>
            <a:endParaRPr kumimoji="0" lang="en-GB" sz="2000" b="1"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40865409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3AC97"/>
        </a:solidFill>
        <a:effectLst/>
      </p:bgPr>
    </p:bg>
    <p:spTree>
      <p:nvGrpSpPr>
        <p:cNvPr id="1" name="">
          <a:extLst>
            <a:ext uri="{FF2B5EF4-FFF2-40B4-BE49-F238E27FC236}">
              <a16:creationId xmlns:a16="http://schemas.microsoft.com/office/drawing/2014/main" id="{BC85315A-8CAF-96DC-EEBB-E6CA903EA5E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05E8CC8-FE1B-6398-B8F6-95C7D96A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3CD52C6D-CEC9-28B6-7CF4-694391461796}"/>
              </a:ext>
            </a:extLst>
          </p:cNvPr>
          <p:cNvSpPr txBox="1"/>
          <p:nvPr/>
        </p:nvSpPr>
        <p:spPr>
          <a:xfrm>
            <a:off x="466531" y="412195"/>
            <a:ext cx="1320569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rPr>
              <a:t>For more details</a:t>
            </a:r>
          </a:p>
        </p:txBody>
      </p:sp>
      <p:sp>
        <p:nvSpPr>
          <p:cNvPr id="7" name="TextBox 6">
            <a:extLst>
              <a:ext uri="{FF2B5EF4-FFF2-40B4-BE49-F238E27FC236}">
                <a16:creationId xmlns:a16="http://schemas.microsoft.com/office/drawing/2014/main" id="{A515C548-18E9-58C1-899E-2D9827315EE8}"/>
              </a:ext>
            </a:extLst>
          </p:cNvPr>
          <p:cNvSpPr txBox="1"/>
          <p:nvPr/>
        </p:nvSpPr>
        <p:spPr>
          <a:xfrm>
            <a:off x="543207" y="1158845"/>
            <a:ext cx="10076507" cy="501675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rPr>
              <a:t>Syllabus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rPr>
              <a:t>The syllabus may cover, but is not limited to the following areas: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Data Science Use cases (e.g. in academia, business, public sector) </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Linear Methods</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Naïve Bayes</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General Linear models</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Model selection </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Bootstrapping</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Random trees, forests</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Dimensionality reduction (Principal Component, Clustering)</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Supervised Learning methods</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Unsupervised learning </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Applications using statistical packages (such as R or others)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42703194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3AC97"/>
        </a:solidFill>
        <a:effectLst/>
      </p:bgPr>
    </p:bg>
    <p:spTree>
      <p:nvGrpSpPr>
        <p:cNvPr id="1" name="">
          <a:extLst>
            <a:ext uri="{FF2B5EF4-FFF2-40B4-BE49-F238E27FC236}">
              <a16:creationId xmlns:a16="http://schemas.microsoft.com/office/drawing/2014/main" id="{C4659044-65F1-5B97-A5F1-1B4058F356A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93D8276-83ED-07AC-AFAC-0F2F8624DD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9E91729-FFA1-550D-6D22-4E48C150A5BA}"/>
              </a:ext>
            </a:extLst>
          </p:cNvPr>
          <p:cNvSpPr txBox="1"/>
          <p:nvPr/>
        </p:nvSpPr>
        <p:spPr>
          <a:xfrm>
            <a:off x="466531" y="412195"/>
            <a:ext cx="1320569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rPr>
              <a:t>For more details</a:t>
            </a:r>
          </a:p>
        </p:txBody>
      </p:sp>
      <p:sp>
        <p:nvSpPr>
          <p:cNvPr id="7" name="TextBox 6">
            <a:extLst>
              <a:ext uri="{FF2B5EF4-FFF2-40B4-BE49-F238E27FC236}">
                <a16:creationId xmlns:a16="http://schemas.microsoft.com/office/drawing/2014/main" id="{EC6DF45F-ACAB-EDE5-07C9-694973ECF2B0}"/>
              </a:ext>
            </a:extLst>
          </p:cNvPr>
          <p:cNvSpPr txBox="1"/>
          <p:nvPr/>
        </p:nvSpPr>
        <p:spPr>
          <a:xfrm>
            <a:off x="543207" y="1158845"/>
            <a:ext cx="10076507" cy="4308872"/>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rPr>
              <a:t>Context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rPr>
              <a:t>Optional Module  </a:t>
            </a: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L1P6 – Year 1, L1P7 – Year 1</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rPr>
              <a:t>Pre or Co-requisites  </a:t>
            </a: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Probability and statistics as well as basic econometrics and maths (Algebra, Analysis). Programming skills are helpful but not a pre-requisite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rPr>
              <a:t>Assessment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1" i="0" u="none" strike="noStrike" kern="1200" cap="none" spc="0" normalizeH="0" baseline="0" noProof="0">
                <a:ln>
                  <a:noFill/>
                </a:ln>
                <a:solidFill>
                  <a:prstClr val="black"/>
                </a:solidFill>
                <a:effectLst/>
                <a:uLnTx/>
                <a:uFillTx/>
                <a:latin typeface="Aptos"/>
                <a:ea typeface="+mn-ea"/>
                <a:cs typeface="+mn-cs"/>
              </a:rPr>
              <a:t>Assessment Method  </a:t>
            </a:r>
            <a:r>
              <a:rPr kumimoji="0" lang="en-GB" sz="2000" b="0" i="0" u="none" strike="noStrike" kern="1200" cap="none" spc="0" normalizeH="0" baseline="0" noProof="0">
                <a:ln>
                  <a:noFill/>
                </a:ln>
                <a:solidFill>
                  <a:prstClr val="black"/>
                </a:solidFill>
                <a:effectLst/>
                <a:uLnTx/>
                <a:uFillTx/>
                <a:latin typeface="Aptos"/>
                <a:ea typeface="+mn-ea"/>
                <a:cs typeface="+mn-cs"/>
              </a:rPr>
              <a:t>Online Examination (100%)</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1" i="0" u="none" strike="noStrike" kern="1200" cap="none" spc="0" normalizeH="0" baseline="0" noProof="0">
                <a:ln>
                  <a:noFill/>
                </a:ln>
                <a:solidFill>
                  <a:prstClr val="black"/>
                </a:solidFill>
                <a:effectLst/>
                <a:uLnTx/>
                <a:uFillTx/>
                <a:latin typeface="Aptos"/>
                <a:ea typeface="+mn-ea"/>
                <a:cs typeface="+mn-cs"/>
              </a:rPr>
              <a:t>Coursework Details </a:t>
            </a:r>
            <a:r>
              <a:rPr kumimoji="0" lang="en-GB" sz="2000" b="0" i="0" u="none" strike="noStrike" kern="1200" cap="none" spc="0" normalizeH="0" baseline="0" noProof="0">
                <a:ln>
                  <a:noFill/>
                </a:ln>
                <a:solidFill>
                  <a:prstClr val="black"/>
                </a:solidFill>
                <a:effectLst/>
                <a:uLnTx/>
                <a:uFillTx/>
                <a:latin typeface="Aptos"/>
                <a:ea typeface="+mn-ea"/>
                <a:cs typeface="+mn-cs"/>
              </a:rPr>
              <a:t>Online Examination (100%)</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rPr>
              <a:t>Exam Timing  </a:t>
            </a: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May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4931976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C5E2FF"/>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9FCA4B0-E9A2-FB9D-72E9-83E1D42DB836}"/>
              </a:ext>
            </a:extLst>
          </p:cNvPr>
          <p:cNvSpPr>
            <a:spLocks noGrp="1"/>
          </p:cNvSpPr>
          <p:nvPr>
            <p:ph type="body" sz="quarter" idx="13"/>
          </p:nvPr>
        </p:nvSpPr>
        <p:spPr>
          <a:xfrm>
            <a:off x="499733" y="3779224"/>
            <a:ext cx="6540500" cy="1706562"/>
          </a:xfrm>
        </p:spPr>
        <p:txBody>
          <a:bodyPr wrap="square">
            <a:normAutofit/>
          </a:bodyPr>
          <a:lstStyle/>
          <a:p>
            <a:pPr marL="0" indent="0" fontAlgn="base">
              <a:buNone/>
            </a:pPr>
            <a:r>
              <a:rPr lang="en-GB"/>
              <a:t>Zeynep Kurter – 09 October 2026</a:t>
            </a:r>
          </a:p>
        </p:txBody>
      </p:sp>
      <p:sp>
        <p:nvSpPr>
          <p:cNvPr id="3" name="Title 2">
            <a:extLst>
              <a:ext uri="{FF2B5EF4-FFF2-40B4-BE49-F238E27FC236}">
                <a16:creationId xmlns:a16="http://schemas.microsoft.com/office/drawing/2014/main" id="{F926F25D-EC5E-3B3B-B3AA-ABE614EA3099}"/>
              </a:ext>
            </a:extLst>
          </p:cNvPr>
          <p:cNvSpPr>
            <a:spLocks noGrp="1"/>
          </p:cNvSpPr>
          <p:nvPr>
            <p:ph type="title"/>
          </p:nvPr>
        </p:nvSpPr>
        <p:spPr>
          <a:xfrm>
            <a:off x="499732" y="1889950"/>
            <a:ext cx="6542513" cy="1806905"/>
          </a:xfrm>
        </p:spPr>
        <p:txBody>
          <a:bodyPr wrap="square" anchor="t">
            <a:normAutofit/>
          </a:bodyPr>
          <a:lstStyle/>
          <a:p>
            <a:r>
              <a:rPr lang="en-GB" sz="4500"/>
              <a:t>EC988 – Investment and the Financial System</a:t>
            </a:r>
          </a:p>
        </p:txBody>
      </p:sp>
      <p:pic>
        <p:nvPicPr>
          <p:cNvPr id="8" name="Picture Placeholder 7">
            <a:extLst>
              <a:ext uri="{FF2B5EF4-FFF2-40B4-BE49-F238E27FC236}">
                <a16:creationId xmlns:a16="http://schemas.microsoft.com/office/drawing/2014/main" id="{8D70AB13-E944-EDA5-4AD2-13D43FE61674}"/>
              </a:ext>
            </a:extLst>
          </p:cNvPr>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36796" r="21038" b="-2"/>
          <a:stretch>
            <a:fillRect/>
          </a:stretch>
        </p:blipFill>
        <p:spPr>
          <a:xfrm>
            <a:off x="7678168" y="10"/>
            <a:ext cx="4014099" cy="635444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pic>
    </p:spTree>
    <p:extLst>
      <p:ext uri="{BB962C8B-B14F-4D97-AF65-F5344CB8AC3E}">
        <p14:creationId xmlns:p14="http://schemas.microsoft.com/office/powerpoint/2010/main" val="33171109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C5E2FF"/>
        </a:solidFill>
        <a:effectLst/>
      </p:bgPr>
    </p:bg>
    <p:spTree>
      <p:nvGrpSpPr>
        <p:cNvPr id="1" name="">
          <a:extLst>
            <a:ext uri="{FF2B5EF4-FFF2-40B4-BE49-F238E27FC236}">
              <a16:creationId xmlns:a16="http://schemas.microsoft.com/office/drawing/2014/main" id="{97797E63-409D-4CD8-F2B1-7FB25A7F6B5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1F64491-0332-3BEC-2921-24B0C9F2EE43}"/>
              </a:ext>
            </a:extLst>
          </p:cNvPr>
          <p:cNvSpPr txBox="1"/>
          <p:nvPr/>
        </p:nvSpPr>
        <p:spPr>
          <a:xfrm>
            <a:off x="466531" y="412195"/>
            <a:ext cx="1320569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rPr>
              <a:t>Lectures, Seminars, Assessments and Pre-requisites</a:t>
            </a:r>
          </a:p>
        </p:txBody>
      </p:sp>
      <p:sp>
        <p:nvSpPr>
          <p:cNvPr id="7" name="TextBox 6">
            <a:extLst>
              <a:ext uri="{FF2B5EF4-FFF2-40B4-BE49-F238E27FC236}">
                <a16:creationId xmlns:a16="http://schemas.microsoft.com/office/drawing/2014/main" id="{F2B876C1-AEFB-C1B2-E54C-A3AF8C75B4EC}"/>
              </a:ext>
            </a:extLst>
          </p:cNvPr>
          <p:cNvSpPr txBox="1"/>
          <p:nvPr/>
        </p:nvSpPr>
        <p:spPr>
          <a:xfrm>
            <a:off x="466531" y="1843950"/>
            <a:ext cx="9437960" cy="3170099"/>
          </a:xfrm>
          <a:prstGeom prst="rect">
            <a:avLst/>
          </a:prstGeom>
          <a:noFill/>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Lectures: </a:t>
            </a: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Mondays, 9:00- 11:00 at B2.02</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Seminars: </a:t>
            </a: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No seminars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Additional two hours exercises for exam practice for each part</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2000" b="1"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Assessment: </a:t>
            </a: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Two-hour written examination (100%)</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Pre-requisites: </a:t>
            </a: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Basic knowledge of calculus and econometrics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37837951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C5E2FF"/>
        </a:solidFill>
        <a:effectLst/>
      </p:bgPr>
    </p:bg>
    <p:spTree>
      <p:nvGrpSpPr>
        <p:cNvPr id="1" name="">
          <a:extLst>
            <a:ext uri="{FF2B5EF4-FFF2-40B4-BE49-F238E27FC236}">
              <a16:creationId xmlns:a16="http://schemas.microsoft.com/office/drawing/2014/main" id="{D926879C-0795-CBE8-F17F-AAC7BC1F49D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FB5612C-2098-1164-71D1-0AE16DC99A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EF53540-37FA-4A9A-FF2C-468FE2FBBB91}"/>
              </a:ext>
            </a:extLst>
          </p:cNvPr>
          <p:cNvSpPr txBox="1"/>
          <p:nvPr/>
        </p:nvSpPr>
        <p:spPr>
          <a:xfrm>
            <a:off x="466531" y="412195"/>
            <a:ext cx="1320569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rPr>
              <a:t>Module Content</a:t>
            </a:r>
          </a:p>
        </p:txBody>
      </p:sp>
      <p:sp>
        <p:nvSpPr>
          <p:cNvPr id="7" name="TextBox 6">
            <a:extLst>
              <a:ext uri="{FF2B5EF4-FFF2-40B4-BE49-F238E27FC236}">
                <a16:creationId xmlns:a16="http://schemas.microsoft.com/office/drawing/2014/main" id="{B17668FE-632A-9AA3-45FB-C6B2D2CC409B}"/>
              </a:ext>
            </a:extLst>
          </p:cNvPr>
          <p:cNvSpPr txBox="1"/>
          <p:nvPr/>
        </p:nvSpPr>
        <p:spPr>
          <a:xfrm>
            <a:off x="374837" y="1274113"/>
            <a:ext cx="12300000" cy="4600000"/>
          </a:xfrm>
          <a:prstGeom prst="rect">
            <a:avLst/>
          </a:prstGeom>
          <a:noFill/>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Weeks 1–5 — Assistant Professor Zeynep </a:t>
            </a:r>
            <a:r>
              <a:rPr kumimoji="0" lang="en-GB" sz="1800" b="1" i="0" u="none" strike="noStrike" kern="1200" cap="none" spc="0" normalizeH="0" baseline="0" noProof="0" err="1">
                <a:ln>
                  <a:noFill/>
                </a:ln>
                <a:solidFill>
                  <a:prstClr val="black"/>
                </a:solidFill>
                <a:effectLst/>
                <a:uLnTx/>
                <a:uFillTx/>
                <a:latin typeface="Calibri" panose="020F0502020204030204"/>
                <a:ea typeface="+mn-ea"/>
                <a:cs typeface="+mn-cs"/>
              </a:rPr>
              <a:t>Ozde</a:t>
            </a: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 Kurter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Bonds/Yield Curves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Credit Ratings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Credit Default Swap Spreads (CDS) – Fixed Income Derivatives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Stock Market and Investment (CAPM focus)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Systemic Risk in Financial Markets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Weeks 5–10 — Associate Professor Pablo Beker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Empirical Facts of Bonds and Stocks Returns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Microeconomic Foundations for CAPM</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Consumption-Based Asset Pricing Models</a:t>
            </a:r>
          </a:p>
        </p:txBody>
      </p:sp>
    </p:spTree>
    <p:extLst>
      <p:ext uri="{BB962C8B-B14F-4D97-AF65-F5344CB8AC3E}">
        <p14:creationId xmlns:p14="http://schemas.microsoft.com/office/powerpoint/2010/main" val="33037211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C5E2FF"/>
        </a:solidFill>
        <a:effectLst/>
      </p:bgPr>
    </p:bg>
    <p:spTree>
      <p:nvGrpSpPr>
        <p:cNvPr id="1" name="">
          <a:extLst>
            <a:ext uri="{FF2B5EF4-FFF2-40B4-BE49-F238E27FC236}">
              <a16:creationId xmlns:a16="http://schemas.microsoft.com/office/drawing/2014/main" id="{555C9297-29DC-5114-8C62-7C573A387B0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6076934-F930-ACC6-2DF9-B6E9DAC4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86677EEF-68C1-7335-02C0-1427B67B4ACF}"/>
              </a:ext>
            </a:extLst>
          </p:cNvPr>
          <p:cNvSpPr txBox="1"/>
          <p:nvPr/>
        </p:nvSpPr>
        <p:spPr>
          <a:xfrm>
            <a:off x="466531" y="412195"/>
            <a:ext cx="1320569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rPr>
              <a:t>Why You Should Consider Taking This Module</a:t>
            </a:r>
          </a:p>
        </p:txBody>
      </p:sp>
      <p:sp>
        <p:nvSpPr>
          <p:cNvPr id="7" name="TextBox 6">
            <a:extLst>
              <a:ext uri="{FF2B5EF4-FFF2-40B4-BE49-F238E27FC236}">
                <a16:creationId xmlns:a16="http://schemas.microsoft.com/office/drawing/2014/main" id="{F398C264-C2FA-0A7E-E989-84B1DEA79EB3}"/>
              </a:ext>
            </a:extLst>
          </p:cNvPr>
          <p:cNvSpPr txBox="1"/>
          <p:nvPr/>
        </p:nvSpPr>
        <p:spPr>
          <a:xfrm>
            <a:off x="516294" y="1295995"/>
            <a:ext cx="5579706" cy="4708981"/>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Real-world applications and help to understand key features of the financial industry.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Developing critical thinking with economic theory and its applications to real-world problems.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Better preparing you for the business and finance world that awaits.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Equipped with our Investment and the Financial System MSc, students should have skills suitable for much wider opportunities in the finance sector globally.</a:t>
            </a:r>
          </a:p>
        </p:txBody>
      </p:sp>
      <p:pic>
        <p:nvPicPr>
          <p:cNvPr id="6" name="Picture 5">
            <a:extLst>
              <a:ext uri="{FF2B5EF4-FFF2-40B4-BE49-F238E27FC236}">
                <a16:creationId xmlns:a16="http://schemas.microsoft.com/office/drawing/2014/main" id="{61EC44BE-A4AB-A61A-C89A-667B594DC793}"/>
              </a:ext>
            </a:extLst>
          </p:cNvPr>
          <p:cNvPicPr>
            <a:picLocks noChangeAspect="1"/>
          </p:cNvPicPr>
          <p:nvPr/>
        </p:nvPicPr>
        <p:blipFill>
          <a:blip r:embed="rId3"/>
          <a:stretch>
            <a:fillRect/>
          </a:stretch>
        </p:blipFill>
        <p:spPr>
          <a:xfrm>
            <a:off x="6610770" y="1398995"/>
            <a:ext cx="4907341" cy="4381171"/>
          </a:xfrm>
          <a:prstGeom prst="rect">
            <a:avLst/>
          </a:prstGeom>
        </p:spPr>
      </p:pic>
    </p:spTree>
    <p:extLst>
      <p:ext uri="{BB962C8B-B14F-4D97-AF65-F5344CB8AC3E}">
        <p14:creationId xmlns:p14="http://schemas.microsoft.com/office/powerpoint/2010/main" val="31241184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C5E2FF"/>
        </a:solidFill>
        <a:effectLst/>
      </p:bgPr>
    </p:bg>
    <p:spTree>
      <p:nvGrpSpPr>
        <p:cNvPr id="1" name="">
          <a:extLst>
            <a:ext uri="{FF2B5EF4-FFF2-40B4-BE49-F238E27FC236}">
              <a16:creationId xmlns:a16="http://schemas.microsoft.com/office/drawing/2014/main" id="{8B3A8717-5C55-C042-5D17-56410526025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CF801F8-507A-0F42-E5A1-145FD7BC5C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3984DAE9-B41C-B089-26C2-E6864F887D6B}"/>
              </a:ext>
            </a:extLst>
          </p:cNvPr>
          <p:cNvSpPr txBox="1"/>
          <p:nvPr/>
        </p:nvSpPr>
        <p:spPr>
          <a:xfrm>
            <a:off x="466531" y="412195"/>
            <a:ext cx="1320569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rPr>
              <a:t>Programming and Learning Resources</a:t>
            </a:r>
          </a:p>
        </p:txBody>
      </p:sp>
      <p:sp>
        <p:nvSpPr>
          <p:cNvPr id="7" name="TextBox 6">
            <a:extLst>
              <a:ext uri="{FF2B5EF4-FFF2-40B4-BE49-F238E27FC236}">
                <a16:creationId xmlns:a16="http://schemas.microsoft.com/office/drawing/2014/main" id="{81F6E1F6-79D9-F8CE-082F-5F52843EA510}"/>
              </a:ext>
            </a:extLst>
          </p:cNvPr>
          <p:cNvSpPr txBox="1"/>
          <p:nvPr/>
        </p:nvSpPr>
        <p:spPr>
          <a:xfrm>
            <a:off x="516294" y="1295995"/>
            <a:ext cx="11159412" cy="4708981"/>
          </a:xfrm>
          <a:prstGeom prst="rect">
            <a:avLst/>
          </a:prstGeom>
          <a:noFill/>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We do not assume you have any prior knowledge of programming.</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We expect you to be willing to learn or practice a programming language.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Excel - Bond Price Calculations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Stata - CAPM (Capital Asset Pricing Model) Calculations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Lecture Notes / Slides / Main Books / Lecture Capture (only for the first five weeks) will help your study.</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Reading List (2026-27) for EC-988 is updated and shared with you. </a:t>
            </a: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hlinkClick r:id="rId3"/>
              </a:rPr>
              <a:t>https://rl.talis.com/3/warwick/lists/b316d487-2af9-491b-b959-f9f7ce975c14.html</a:t>
            </a: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 In addition, we will indicate further additional readings/articles during the course.</a:t>
            </a:r>
          </a:p>
        </p:txBody>
      </p:sp>
    </p:spTree>
    <p:extLst>
      <p:ext uri="{BB962C8B-B14F-4D97-AF65-F5344CB8AC3E}">
        <p14:creationId xmlns:p14="http://schemas.microsoft.com/office/powerpoint/2010/main" val="3248198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E3B2E"/>
        </a:solidFill>
        <a:effectLst/>
      </p:bgPr>
    </p:bg>
    <p:spTree>
      <p:nvGrpSpPr>
        <p:cNvPr id="1" name="">
          <a:extLst>
            <a:ext uri="{FF2B5EF4-FFF2-40B4-BE49-F238E27FC236}">
              <a16:creationId xmlns:a16="http://schemas.microsoft.com/office/drawing/2014/main" id="{9F5C7858-08AB-4DEA-BDAE-C2DE0AAAB945}"/>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41DDD890-2CDA-3633-3B77-4F77F0CAAA89}"/>
              </a:ext>
            </a:extLst>
          </p:cNvPr>
          <p:cNvSpPr/>
          <p:nvPr/>
        </p:nvSpPr>
        <p:spPr>
          <a:xfrm>
            <a:off x="4007815" y="-1417319"/>
            <a:ext cx="8686800" cy="8686800"/>
          </a:xfrm>
          <a:prstGeom prst="ellipse">
            <a:avLst/>
          </a:prstGeom>
          <a:noFill/>
          <a:ln w="15875">
            <a:solidFill>
              <a:srgbClr val="1F7A5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val 2">
            <a:extLst>
              <a:ext uri="{FF2B5EF4-FFF2-40B4-BE49-F238E27FC236}">
                <a16:creationId xmlns:a16="http://schemas.microsoft.com/office/drawing/2014/main" id="{B3AD2DFA-27B3-C353-E540-50620A710151}"/>
              </a:ext>
            </a:extLst>
          </p:cNvPr>
          <p:cNvSpPr/>
          <p:nvPr/>
        </p:nvSpPr>
        <p:spPr>
          <a:xfrm>
            <a:off x="4693615" y="-731519"/>
            <a:ext cx="7315200" cy="7315200"/>
          </a:xfrm>
          <a:prstGeom prst="ellipse">
            <a:avLst/>
          </a:prstGeom>
          <a:noFill/>
          <a:ln w="15875">
            <a:solidFill>
              <a:srgbClr val="2E5E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Oval 3">
            <a:extLst>
              <a:ext uri="{FF2B5EF4-FFF2-40B4-BE49-F238E27FC236}">
                <a16:creationId xmlns:a16="http://schemas.microsoft.com/office/drawing/2014/main" id="{36A7A6C7-81BB-193E-380B-E61DE34FEC09}"/>
              </a:ext>
            </a:extLst>
          </p:cNvPr>
          <p:cNvSpPr/>
          <p:nvPr/>
        </p:nvSpPr>
        <p:spPr>
          <a:xfrm>
            <a:off x="5379415" y="-45719"/>
            <a:ext cx="5943600" cy="5943600"/>
          </a:xfrm>
          <a:prstGeom prst="ellipse">
            <a:avLst/>
          </a:prstGeom>
          <a:noFill/>
          <a:ln w="15875">
            <a:solidFill>
              <a:srgbClr val="1F7A5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79292C38-5EF7-CAAA-3041-B47FCDDFD02C}"/>
              </a:ext>
            </a:extLst>
          </p:cNvPr>
          <p:cNvSpPr/>
          <p:nvPr/>
        </p:nvSpPr>
        <p:spPr>
          <a:xfrm>
            <a:off x="6065215" y="640080"/>
            <a:ext cx="4572000" cy="4572000"/>
          </a:xfrm>
          <a:prstGeom prst="ellipse">
            <a:avLst/>
          </a:prstGeom>
          <a:noFill/>
          <a:ln w="15875">
            <a:solidFill>
              <a:srgbClr val="2E5E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0A19079F-0138-4450-D8F6-403A68B6C74B}"/>
              </a:ext>
            </a:extLst>
          </p:cNvPr>
          <p:cNvSpPr/>
          <p:nvPr/>
        </p:nvSpPr>
        <p:spPr>
          <a:xfrm>
            <a:off x="6751015" y="1325880"/>
            <a:ext cx="3200400" cy="3200400"/>
          </a:xfrm>
          <a:prstGeom prst="ellipse">
            <a:avLst/>
          </a:prstGeom>
          <a:noFill/>
          <a:ln w="15875">
            <a:solidFill>
              <a:srgbClr val="1F7A5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accent dot">
            <a:extLst>
              <a:ext uri="{FF2B5EF4-FFF2-40B4-BE49-F238E27FC236}">
                <a16:creationId xmlns:a16="http://schemas.microsoft.com/office/drawing/2014/main" id="{1CBEA0D7-3B27-ECAE-C77B-5A8DF8206DAC}"/>
              </a:ext>
            </a:extLst>
          </p:cNvPr>
          <p:cNvSpPr/>
          <p:nvPr/>
        </p:nvSpPr>
        <p:spPr>
          <a:xfrm>
            <a:off x="7528255" y="2103120"/>
            <a:ext cx="1645920" cy="1645920"/>
          </a:xfrm>
          <a:prstGeom prst="ellipse">
            <a:avLst/>
          </a:prstGeom>
          <a:solidFill>
            <a:srgbClr val="E3A5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ccent bar">
            <a:extLst>
              <a:ext uri="{FF2B5EF4-FFF2-40B4-BE49-F238E27FC236}">
                <a16:creationId xmlns:a16="http://schemas.microsoft.com/office/drawing/2014/main" id="{999C718D-795A-2D2F-BDA9-9DAF49A6087F}"/>
              </a:ext>
            </a:extLst>
          </p:cNvPr>
          <p:cNvSpPr/>
          <p:nvPr/>
        </p:nvSpPr>
        <p:spPr>
          <a:xfrm>
            <a:off x="731520" y="1417320"/>
            <a:ext cx="109728" cy="2651760"/>
          </a:xfrm>
          <a:prstGeom prst="rect">
            <a:avLst/>
          </a:prstGeom>
          <a:solidFill>
            <a:srgbClr val="E3A5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kicker">
            <a:extLst>
              <a:ext uri="{FF2B5EF4-FFF2-40B4-BE49-F238E27FC236}">
                <a16:creationId xmlns:a16="http://schemas.microsoft.com/office/drawing/2014/main" id="{8EB01629-A61B-147B-4EE5-7CDC36D5CE30}"/>
              </a:ext>
            </a:extLst>
          </p:cNvPr>
          <p:cNvSpPr txBox="1"/>
          <p:nvPr/>
        </p:nvSpPr>
        <p:spPr>
          <a:xfrm>
            <a:off x="1051560" y="1234440"/>
            <a:ext cx="6583680" cy="45720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A8C5B0"/>
                </a:solidFill>
                <a:effectLst/>
                <a:uLnTx/>
                <a:uFillTx/>
                <a:latin typeface="Calibri"/>
                <a:ea typeface="+mn-ea"/>
                <a:cs typeface="+mn-cs"/>
              </a:rPr>
              <a:t>OPTIONAL MODULE  ·  2026–27</a:t>
            </a:r>
          </a:p>
        </p:txBody>
      </p:sp>
      <p:sp>
        <p:nvSpPr>
          <p:cNvPr id="10" name="Title">
            <a:extLst>
              <a:ext uri="{FF2B5EF4-FFF2-40B4-BE49-F238E27FC236}">
                <a16:creationId xmlns:a16="http://schemas.microsoft.com/office/drawing/2014/main" id="{EF2B6672-1E93-C7C6-CCFE-289BA37664CE}"/>
              </a:ext>
            </a:extLst>
          </p:cNvPr>
          <p:cNvSpPr txBox="1"/>
          <p:nvPr/>
        </p:nvSpPr>
        <p:spPr>
          <a:xfrm>
            <a:off x="1051560" y="1691640"/>
            <a:ext cx="6766560" cy="146304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7200" b="1" i="0" u="none" strike="noStrike" kern="1200" cap="none" spc="0" normalizeH="0" baseline="0" noProof="0">
                <a:ln>
                  <a:noFill/>
                </a:ln>
                <a:solidFill>
                  <a:srgbClr val="FFFFFF"/>
                </a:solidFill>
                <a:effectLst/>
                <a:uLnTx/>
                <a:uFillTx/>
                <a:latin typeface="Calibri"/>
                <a:ea typeface="+mn-ea"/>
                <a:cs typeface="+mn-cs"/>
              </a:rPr>
              <a:t>EC996</a:t>
            </a:r>
          </a:p>
        </p:txBody>
      </p:sp>
      <p:sp>
        <p:nvSpPr>
          <p:cNvPr id="11" name="Subtitle">
            <a:extLst>
              <a:ext uri="{FF2B5EF4-FFF2-40B4-BE49-F238E27FC236}">
                <a16:creationId xmlns:a16="http://schemas.microsoft.com/office/drawing/2014/main" id="{558B8710-6F73-163B-379E-6D01B1405961}"/>
              </a:ext>
            </a:extLst>
          </p:cNvPr>
          <p:cNvSpPr txBox="1"/>
          <p:nvPr/>
        </p:nvSpPr>
        <p:spPr>
          <a:xfrm>
            <a:off x="1051560" y="2880360"/>
            <a:ext cx="6766560" cy="91440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4000" b="0" i="0" u="none" strike="noStrike" kern="1200" cap="none" spc="0" normalizeH="0" baseline="0" noProof="0">
                <a:ln>
                  <a:noFill/>
                </a:ln>
                <a:solidFill>
                  <a:srgbClr val="FFFFFF"/>
                </a:solidFill>
                <a:effectLst/>
                <a:uLnTx/>
                <a:uFillTx/>
                <a:latin typeface="Calibri Light"/>
                <a:ea typeface="+mn-ea"/>
                <a:cs typeface="+mn-cs"/>
              </a:rPr>
              <a:t>Environmental Economics</a:t>
            </a:r>
          </a:p>
        </p:txBody>
      </p:sp>
      <p:sp>
        <p:nvSpPr>
          <p:cNvPr id="12" name="Instructor">
            <a:extLst>
              <a:ext uri="{FF2B5EF4-FFF2-40B4-BE49-F238E27FC236}">
                <a16:creationId xmlns:a16="http://schemas.microsoft.com/office/drawing/2014/main" id="{3D0A54CB-FE07-6F33-F4F7-66A9A51C4D12}"/>
              </a:ext>
            </a:extLst>
          </p:cNvPr>
          <p:cNvSpPr txBox="1"/>
          <p:nvPr/>
        </p:nvSpPr>
        <p:spPr>
          <a:xfrm>
            <a:off x="1051560" y="4800600"/>
            <a:ext cx="6400800" cy="82296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FFFFFF"/>
                </a:solidFill>
                <a:effectLst/>
                <a:uLnTx/>
                <a:uFillTx/>
                <a:latin typeface="Calibri"/>
                <a:ea typeface="+mn-ea"/>
                <a:cs typeface="+mn-cs"/>
              </a:rPr>
              <a:t>Anant Sudarshan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A8C5B0"/>
                </a:solidFill>
                <a:effectLst/>
                <a:uLnTx/>
                <a:uFillTx/>
                <a:latin typeface="Calibri"/>
                <a:ea typeface="+mn-ea"/>
                <a:cs typeface="+mn-cs"/>
              </a:rPr>
              <a:t>Instructor</a:t>
            </a:r>
          </a:p>
        </p:txBody>
      </p:sp>
      <p:sp>
        <p:nvSpPr>
          <p:cNvPr id="20" name="event">
            <a:extLst>
              <a:ext uri="{FF2B5EF4-FFF2-40B4-BE49-F238E27FC236}">
                <a16:creationId xmlns:a16="http://schemas.microsoft.com/office/drawing/2014/main" id="{1CF535D8-18DE-B356-7C53-E7736F77070E}"/>
              </a:ext>
            </a:extLst>
          </p:cNvPr>
          <p:cNvSpPr txBox="1"/>
          <p:nvPr/>
        </p:nvSpPr>
        <p:spPr>
          <a:xfrm>
            <a:off x="1051560" y="5852160"/>
            <a:ext cx="6766560" cy="40011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E3A52B"/>
                </a:solidFill>
                <a:effectLst/>
                <a:uLnTx/>
                <a:uFillTx/>
                <a:latin typeface="Calibri"/>
                <a:ea typeface="+mn-ea"/>
                <a:cs typeface="+mn-cs"/>
              </a:rPr>
              <a:t>OPTIONAL MODULES FAIR  ·  FRI 9 OCT 2026  ·  LIB 2</a:t>
            </a:r>
          </a:p>
        </p:txBody>
      </p:sp>
    </p:spTree>
    <p:extLst>
      <p:ext uri="{BB962C8B-B14F-4D97-AF65-F5344CB8AC3E}">
        <p14:creationId xmlns:p14="http://schemas.microsoft.com/office/powerpoint/2010/main" val="25962042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6F2E9"/>
        </a:solidFill>
        <a:effectLst/>
      </p:bgPr>
    </p:bg>
    <p:spTree>
      <p:nvGrpSpPr>
        <p:cNvPr id="1" name="">
          <a:extLst>
            <a:ext uri="{FF2B5EF4-FFF2-40B4-BE49-F238E27FC236}">
              <a16:creationId xmlns:a16="http://schemas.microsoft.com/office/drawing/2014/main" id="{B670D301-F1C1-3AD2-DF11-244E4DF1A931}"/>
            </a:ext>
          </a:extLst>
        </p:cNvPr>
        <p:cNvGrpSpPr/>
        <p:nvPr/>
      </p:nvGrpSpPr>
      <p:grpSpPr>
        <a:xfrm>
          <a:off x="0" y="0"/>
          <a:ext cx="0" cy="0"/>
          <a:chOff x="0" y="0"/>
          <a:chExt cx="0" cy="0"/>
        </a:xfrm>
      </p:grpSpPr>
      <p:sp>
        <p:nvSpPr>
          <p:cNvPr id="21" name="panel">
            <a:extLst>
              <a:ext uri="{FF2B5EF4-FFF2-40B4-BE49-F238E27FC236}">
                <a16:creationId xmlns:a16="http://schemas.microsoft.com/office/drawing/2014/main" id="{BA4C0682-4D6F-2E04-F23E-B94D190EB2EC}"/>
              </a:ext>
            </a:extLst>
          </p:cNvPr>
          <p:cNvSpPr/>
          <p:nvPr/>
        </p:nvSpPr>
        <p:spPr>
          <a:xfrm>
            <a:off x="0" y="0"/>
            <a:ext cx="4480560" cy="6858000"/>
          </a:xfrm>
          <a:prstGeom prst="rect">
            <a:avLst/>
          </a:prstGeom>
          <a:solidFill>
            <a:srgbClr val="0E3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4E617AD7-FFB8-4168-A587-FBA7CAA777C6}"/>
              </a:ext>
            </a:extLst>
          </p:cNvPr>
          <p:cNvSpPr/>
          <p:nvPr/>
        </p:nvSpPr>
        <p:spPr>
          <a:xfrm>
            <a:off x="-1463040" y="4206240"/>
            <a:ext cx="4023360" cy="4023360"/>
          </a:xfrm>
          <a:prstGeom prst="ellipse">
            <a:avLst/>
          </a:prstGeom>
          <a:noFill/>
          <a:ln w="15875">
            <a:solidFill>
              <a:srgbClr val="2E5E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0BF69118-6ED2-2296-B739-ECCDB6FE6C17}"/>
              </a:ext>
            </a:extLst>
          </p:cNvPr>
          <p:cNvSpPr/>
          <p:nvPr/>
        </p:nvSpPr>
        <p:spPr>
          <a:xfrm>
            <a:off x="-914400" y="4754880"/>
            <a:ext cx="2926080" cy="2926080"/>
          </a:xfrm>
          <a:prstGeom prst="ellipse">
            <a:avLst/>
          </a:prstGeom>
          <a:noFill/>
          <a:ln w="15875">
            <a:solidFill>
              <a:srgbClr val="1F7A5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kicker">
            <a:extLst>
              <a:ext uri="{FF2B5EF4-FFF2-40B4-BE49-F238E27FC236}">
                <a16:creationId xmlns:a16="http://schemas.microsoft.com/office/drawing/2014/main" id="{9C1EE995-6EB3-772E-8CBF-430F1DBE3444}"/>
              </a:ext>
            </a:extLst>
          </p:cNvPr>
          <p:cNvSpPr txBox="1"/>
          <p:nvPr/>
        </p:nvSpPr>
        <p:spPr>
          <a:xfrm>
            <a:off x="594360" y="731520"/>
            <a:ext cx="3566160" cy="45720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E3A52B"/>
                </a:solidFill>
                <a:effectLst/>
                <a:uLnTx/>
                <a:uFillTx/>
                <a:latin typeface="Calibri"/>
                <a:ea typeface="+mn-ea"/>
                <a:cs typeface="+mn-cs"/>
              </a:rPr>
              <a:t>WHY THIS MODULE</a:t>
            </a:r>
          </a:p>
        </p:txBody>
      </p:sp>
      <p:sp>
        <p:nvSpPr>
          <p:cNvPr id="25" name="Title">
            <a:extLst>
              <a:ext uri="{FF2B5EF4-FFF2-40B4-BE49-F238E27FC236}">
                <a16:creationId xmlns:a16="http://schemas.microsoft.com/office/drawing/2014/main" id="{4A2FDB3B-AA27-FFB2-FD46-092A5945666D}"/>
              </a:ext>
            </a:extLst>
          </p:cNvPr>
          <p:cNvSpPr txBox="1"/>
          <p:nvPr/>
        </p:nvSpPr>
        <p:spPr>
          <a:xfrm>
            <a:off x="594360" y="1188720"/>
            <a:ext cx="3566160" cy="82296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4400" b="1" i="0" u="none" strike="noStrike" kern="1200" cap="none" spc="0" normalizeH="0" baseline="0" noProof="0">
                <a:ln>
                  <a:noFill/>
                </a:ln>
                <a:solidFill>
                  <a:srgbClr val="FFFFFF"/>
                </a:solidFill>
                <a:effectLst/>
                <a:uLnTx/>
                <a:uFillTx/>
                <a:latin typeface="Calibri"/>
                <a:ea typeface="+mn-ea"/>
                <a:cs typeface="+mn-cs"/>
              </a:rPr>
              <a:t>Why?</a:t>
            </a:r>
          </a:p>
        </p:txBody>
      </p:sp>
      <p:sp>
        <p:nvSpPr>
          <p:cNvPr id="26" name="Statement">
            <a:extLst>
              <a:ext uri="{FF2B5EF4-FFF2-40B4-BE49-F238E27FC236}">
                <a16:creationId xmlns:a16="http://schemas.microsoft.com/office/drawing/2014/main" id="{461FC272-5137-CCC6-AF4B-C3B7580A3ADD}"/>
              </a:ext>
            </a:extLst>
          </p:cNvPr>
          <p:cNvSpPr txBox="1"/>
          <p:nvPr/>
        </p:nvSpPr>
        <p:spPr>
          <a:xfrm>
            <a:off x="594360" y="2148840"/>
            <a:ext cx="3474720" cy="219456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000" b="0" i="0" u="none" strike="noStrike" kern="1200" cap="none" spc="0" normalizeH="0" baseline="0" noProof="0">
                <a:ln>
                  <a:noFill/>
                </a:ln>
                <a:solidFill>
                  <a:srgbClr val="FFFFFF"/>
                </a:solidFill>
                <a:effectLst/>
                <a:uLnTx/>
                <a:uFillTx/>
                <a:latin typeface="Calibri Light"/>
                <a:ea typeface="+mn-ea"/>
                <a:cs typeface="+mn-cs"/>
              </a:rPr>
              <a:t>Growth and prosperity – across the world – are fundamentally contingent on environmental factors.</a:t>
            </a:r>
          </a:p>
        </p:txBody>
      </p:sp>
      <p:sp>
        <p:nvSpPr>
          <p:cNvPr id="27" name="card1">
            <a:extLst>
              <a:ext uri="{FF2B5EF4-FFF2-40B4-BE49-F238E27FC236}">
                <a16:creationId xmlns:a16="http://schemas.microsoft.com/office/drawing/2014/main" id="{E2DB88F0-467A-ED9B-6954-EDA931651140}"/>
              </a:ext>
            </a:extLst>
          </p:cNvPr>
          <p:cNvSpPr/>
          <p:nvPr/>
        </p:nvSpPr>
        <p:spPr>
          <a:xfrm>
            <a:off x="5120640" y="685800"/>
            <a:ext cx="6492240" cy="160020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card1 edge">
            <a:extLst>
              <a:ext uri="{FF2B5EF4-FFF2-40B4-BE49-F238E27FC236}">
                <a16:creationId xmlns:a16="http://schemas.microsoft.com/office/drawing/2014/main" id="{4C540482-7932-F645-090C-F15D496E1BEA}"/>
              </a:ext>
            </a:extLst>
          </p:cNvPr>
          <p:cNvSpPr/>
          <p:nvPr/>
        </p:nvSpPr>
        <p:spPr>
          <a:xfrm>
            <a:off x="5120640" y="685800"/>
            <a:ext cx="91440" cy="1600200"/>
          </a:xfrm>
          <a:prstGeom prst="rect">
            <a:avLst/>
          </a:prstGeom>
          <a:solidFill>
            <a:srgbClr val="1F7A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card1 num">
            <a:extLst>
              <a:ext uri="{FF2B5EF4-FFF2-40B4-BE49-F238E27FC236}">
                <a16:creationId xmlns:a16="http://schemas.microsoft.com/office/drawing/2014/main" id="{BCDEB746-A94F-10E7-0D46-01E2ECEEBC7F}"/>
              </a:ext>
            </a:extLst>
          </p:cNvPr>
          <p:cNvSpPr txBox="1"/>
          <p:nvPr/>
        </p:nvSpPr>
        <p:spPr>
          <a:xfrm>
            <a:off x="5440680" y="868680"/>
            <a:ext cx="914400" cy="91440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a:ln>
                  <a:noFill/>
                </a:ln>
                <a:solidFill>
                  <a:srgbClr val="1F7A5C"/>
                </a:solidFill>
                <a:effectLst/>
                <a:uLnTx/>
                <a:uFillTx/>
                <a:latin typeface="Calibri"/>
                <a:ea typeface="+mn-ea"/>
                <a:cs typeface="+mn-cs"/>
              </a:rPr>
              <a:t>01</a:t>
            </a:r>
          </a:p>
        </p:txBody>
      </p:sp>
      <p:sp>
        <p:nvSpPr>
          <p:cNvPr id="30" name="card1 text">
            <a:extLst>
              <a:ext uri="{FF2B5EF4-FFF2-40B4-BE49-F238E27FC236}">
                <a16:creationId xmlns:a16="http://schemas.microsoft.com/office/drawing/2014/main" id="{C54AB48E-D56A-8916-29CB-FC50085A9892}"/>
              </a:ext>
            </a:extLst>
          </p:cNvPr>
          <p:cNvSpPr txBox="1"/>
          <p:nvPr/>
        </p:nvSpPr>
        <p:spPr>
          <a:xfrm>
            <a:off x="6446520" y="868680"/>
            <a:ext cx="4937760" cy="128016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2000" b="1" i="0" u="none" strike="noStrike" kern="1200" cap="none" spc="0" normalizeH="0" baseline="0" noProof="0">
                <a:ln>
                  <a:noFill/>
                </a:ln>
                <a:solidFill>
                  <a:srgbClr val="1B2A2F"/>
                </a:solidFill>
                <a:effectLst/>
                <a:uLnTx/>
                <a:uFillTx/>
                <a:latin typeface="Calibri"/>
                <a:ea typeface="+mn-ea"/>
                <a:cs typeface="+mn-cs"/>
              </a:rPr>
              <a:t>Climate change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1B2A2F"/>
                </a:solidFill>
                <a:effectLst/>
                <a:uLnTx/>
                <a:uFillTx/>
                <a:latin typeface="Calibri"/>
                <a:ea typeface="+mn-ea"/>
                <a:cs typeface="+mn-cs"/>
              </a:rPr>
              <a:t>Possibly the greatest challenge before humanity. Poor countries already face severe environmental barriers to growth.</a:t>
            </a:r>
          </a:p>
        </p:txBody>
      </p:sp>
      <p:sp>
        <p:nvSpPr>
          <p:cNvPr id="31" name="card2">
            <a:extLst>
              <a:ext uri="{FF2B5EF4-FFF2-40B4-BE49-F238E27FC236}">
                <a16:creationId xmlns:a16="http://schemas.microsoft.com/office/drawing/2014/main" id="{3EE65DCC-3D53-3D4D-552A-D0D3B33172CE}"/>
              </a:ext>
            </a:extLst>
          </p:cNvPr>
          <p:cNvSpPr/>
          <p:nvPr/>
        </p:nvSpPr>
        <p:spPr>
          <a:xfrm>
            <a:off x="5120640" y="2560320"/>
            <a:ext cx="6492240" cy="160020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card2 edge">
            <a:extLst>
              <a:ext uri="{FF2B5EF4-FFF2-40B4-BE49-F238E27FC236}">
                <a16:creationId xmlns:a16="http://schemas.microsoft.com/office/drawing/2014/main" id="{ADBB841F-E5A3-CBE2-EE6C-E9C3341C4A26}"/>
              </a:ext>
            </a:extLst>
          </p:cNvPr>
          <p:cNvSpPr/>
          <p:nvPr/>
        </p:nvSpPr>
        <p:spPr>
          <a:xfrm>
            <a:off x="5120640" y="2560320"/>
            <a:ext cx="91440" cy="1600200"/>
          </a:xfrm>
          <a:prstGeom prst="rect">
            <a:avLst/>
          </a:prstGeom>
          <a:solidFill>
            <a:srgbClr val="E3A5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card2 num">
            <a:extLst>
              <a:ext uri="{FF2B5EF4-FFF2-40B4-BE49-F238E27FC236}">
                <a16:creationId xmlns:a16="http://schemas.microsoft.com/office/drawing/2014/main" id="{D5407F6D-0A21-B02A-B7CB-261B6E907ADF}"/>
              </a:ext>
            </a:extLst>
          </p:cNvPr>
          <p:cNvSpPr txBox="1"/>
          <p:nvPr/>
        </p:nvSpPr>
        <p:spPr>
          <a:xfrm>
            <a:off x="5440680" y="2743200"/>
            <a:ext cx="914400" cy="91440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a:ln>
                  <a:noFill/>
                </a:ln>
                <a:solidFill>
                  <a:srgbClr val="1F7A5C"/>
                </a:solidFill>
                <a:effectLst/>
                <a:uLnTx/>
                <a:uFillTx/>
                <a:latin typeface="Calibri"/>
                <a:ea typeface="+mn-ea"/>
                <a:cs typeface="+mn-cs"/>
              </a:rPr>
              <a:t>02</a:t>
            </a:r>
          </a:p>
        </p:txBody>
      </p:sp>
      <p:sp>
        <p:nvSpPr>
          <p:cNvPr id="34" name="card2 text">
            <a:extLst>
              <a:ext uri="{FF2B5EF4-FFF2-40B4-BE49-F238E27FC236}">
                <a16:creationId xmlns:a16="http://schemas.microsoft.com/office/drawing/2014/main" id="{244932BC-47C1-9632-C8EC-FF24D7E982B8}"/>
              </a:ext>
            </a:extLst>
          </p:cNvPr>
          <p:cNvSpPr txBox="1"/>
          <p:nvPr/>
        </p:nvSpPr>
        <p:spPr>
          <a:xfrm>
            <a:off x="6446520" y="2743200"/>
            <a:ext cx="4937760" cy="128016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2000" b="1" i="0" u="none" strike="noStrike" kern="1200" cap="none" spc="0" normalizeH="0" baseline="0" noProof="0">
                <a:ln>
                  <a:noFill/>
                </a:ln>
                <a:solidFill>
                  <a:srgbClr val="1B2A2F"/>
                </a:solidFill>
                <a:effectLst/>
                <a:uLnTx/>
                <a:uFillTx/>
                <a:latin typeface="Calibri"/>
                <a:ea typeface="+mn-ea"/>
                <a:cs typeface="+mn-cs"/>
              </a:rPr>
              <a:t>Fundamentally about economics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1B2A2F"/>
                </a:solidFill>
                <a:effectLst/>
                <a:uLnTx/>
                <a:uFillTx/>
                <a:latin typeface="Calibri"/>
                <a:ea typeface="+mn-ea"/>
                <a:cs typeface="+mn-cs"/>
              </a:rPr>
              <a:t>Solutions are not just about technology: they depend on incentives, prices, policy, regulation and welfare.</a:t>
            </a:r>
          </a:p>
        </p:txBody>
      </p:sp>
      <p:sp>
        <p:nvSpPr>
          <p:cNvPr id="35" name="card3">
            <a:extLst>
              <a:ext uri="{FF2B5EF4-FFF2-40B4-BE49-F238E27FC236}">
                <a16:creationId xmlns:a16="http://schemas.microsoft.com/office/drawing/2014/main" id="{6955A732-1A7A-41F2-8215-D41F3907E4C9}"/>
              </a:ext>
            </a:extLst>
          </p:cNvPr>
          <p:cNvSpPr/>
          <p:nvPr/>
        </p:nvSpPr>
        <p:spPr>
          <a:xfrm>
            <a:off x="5120640" y="4434840"/>
            <a:ext cx="6492240" cy="160020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card3 edge">
            <a:extLst>
              <a:ext uri="{FF2B5EF4-FFF2-40B4-BE49-F238E27FC236}">
                <a16:creationId xmlns:a16="http://schemas.microsoft.com/office/drawing/2014/main" id="{91FCD1F5-B78B-4428-0075-46E8ECEE1636}"/>
              </a:ext>
            </a:extLst>
          </p:cNvPr>
          <p:cNvSpPr/>
          <p:nvPr/>
        </p:nvSpPr>
        <p:spPr>
          <a:xfrm>
            <a:off x="5120640" y="4434840"/>
            <a:ext cx="91440" cy="1600200"/>
          </a:xfrm>
          <a:prstGeom prst="rect">
            <a:avLst/>
          </a:prstGeom>
          <a:solidFill>
            <a:srgbClr val="2E5E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card3 num">
            <a:extLst>
              <a:ext uri="{FF2B5EF4-FFF2-40B4-BE49-F238E27FC236}">
                <a16:creationId xmlns:a16="http://schemas.microsoft.com/office/drawing/2014/main" id="{CC60CFD5-23C1-266E-2353-C1899A362F04}"/>
              </a:ext>
            </a:extLst>
          </p:cNvPr>
          <p:cNvSpPr txBox="1"/>
          <p:nvPr/>
        </p:nvSpPr>
        <p:spPr>
          <a:xfrm>
            <a:off x="5440680" y="4617720"/>
            <a:ext cx="914400" cy="91440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a:ln>
                  <a:noFill/>
                </a:ln>
                <a:solidFill>
                  <a:srgbClr val="1F7A5C"/>
                </a:solidFill>
                <a:effectLst/>
                <a:uLnTx/>
                <a:uFillTx/>
                <a:latin typeface="Calibri"/>
                <a:ea typeface="+mn-ea"/>
                <a:cs typeface="+mn-cs"/>
              </a:rPr>
              <a:t>03</a:t>
            </a:r>
          </a:p>
        </p:txBody>
      </p:sp>
      <p:sp>
        <p:nvSpPr>
          <p:cNvPr id="38" name="card3 text">
            <a:extLst>
              <a:ext uri="{FF2B5EF4-FFF2-40B4-BE49-F238E27FC236}">
                <a16:creationId xmlns:a16="http://schemas.microsoft.com/office/drawing/2014/main" id="{F61F6F6A-FA03-E403-58F8-A4105105C77E}"/>
              </a:ext>
            </a:extLst>
          </p:cNvPr>
          <p:cNvSpPr txBox="1"/>
          <p:nvPr/>
        </p:nvSpPr>
        <p:spPr>
          <a:xfrm>
            <a:off x="6446520" y="4617720"/>
            <a:ext cx="4937760" cy="128016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2000" b="1" i="0" u="none" strike="noStrike" kern="1200" cap="none" spc="0" normalizeH="0" baseline="0" noProof="0">
                <a:ln>
                  <a:noFill/>
                </a:ln>
                <a:solidFill>
                  <a:srgbClr val="1B2A2F"/>
                </a:solidFill>
                <a:effectLst/>
                <a:uLnTx/>
                <a:uFillTx/>
                <a:latin typeface="Calibri"/>
                <a:ea typeface="+mn-ea"/>
                <a:cs typeface="+mn-cs"/>
              </a:rPr>
              <a:t>Shapes choices, joins fields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1B2A2F"/>
                </a:solidFill>
                <a:effectLst/>
                <a:uLnTx/>
                <a:uFillTx/>
                <a:latin typeface="Calibri"/>
                <a:ea typeface="+mn-ea"/>
                <a:cs typeface="+mn-cs"/>
              </a:rPr>
              <a:t>Environmental issues deeply influence government and corporate choices. Behavioural, IO, public and development economics converge here.</a:t>
            </a:r>
          </a:p>
        </p:txBody>
      </p:sp>
    </p:spTree>
    <p:extLst>
      <p:ext uri="{BB962C8B-B14F-4D97-AF65-F5344CB8AC3E}">
        <p14:creationId xmlns:p14="http://schemas.microsoft.com/office/powerpoint/2010/main" val="32668737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E4ECE4"/>
        </a:solidFill>
        <a:effectLst/>
      </p:bgPr>
    </p:bg>
    <p:spTree>
      <p:nvGrpSpPr>
        <p:cNvPr id="1" name="">
          <a:extLst>
            <a:ext uri="{FF2B5EF4-FFF2-40B4-BE49-F238E27FC236}">
              <a16:creationId xmlns:a16="http://schemas.microsoft.com/office/drawing/2014/main" id="{692C248C-189E-3B1B-F2C4-BA5939EC9E5E}"/>
            </a:ext>
          </a:extLst>
        </p:cNvPr>
        <p:cNvGrpSpPr/>
        <p:nvPr/>
      </p:nvGrpSpPr>
      <p:grpSpPr>
        <a:xfrm>
          <a:off x="0" y="0"/>
          <a:ext cx="0" cy="0"/>
          <a:chOff x="0" y="0"/>
          <a:chExt cx="0" cy="0"/>
        </a:xfrm>
      </p:grpSpPr>
      <p:sp>
        <p:nvSpPr>
          <p:cNvPr id="2" name="footer band">
            <a:extLst>
              <a:ext uri="{FF2B5EF4-FFF2-40B4-BE49-F238E27FC236}">
                <a16:creationId xmlns:a16="http://schemas.microsoft.com/office/drawing/2014/main" id="{C82EFBD0-B047-B077-D56D-4E215E73F44D}"/>
              </a:ext>
            </a:extLst>
          </p:cNvPr>
          <p:cNvSpPr/>
          <p:nvPr/>
        </p:nvSpPr>
        <p:spPr>
          <a:xfrm>
            <a:off x="0" y="6355080"/>
            <a:ext cx="12191695" cy="502920"/>
          </a:xfrm>
          <a:prstGeom prst="rect">
            <a:avLst/>
          </a:prstGeom>
          <a:solidFill>
            <a:srgbClr val="0E3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ortrait disc">
            <a:extLst>
              <a:ext uri="{FF2B5EF4-FFF2-40B4-BE49-F238E27FC236}">
                <a16:creationId xmlns:a16="http://schemas.microsoft.com/office/drawing/2014/main" id="{9D82EB71-AE99-6E73-617D-E10D43E3FD05}"/>
              </a:ext>
            </a:extLst>
          </p:cNvPr>
          <p:cNvSpPr/>
          <p:nvPr/>
        </p:nvSpPr>
        <p:spPr>
          <a:xfrm>
            <a:off x="822960" y="1280160"/>
            <a:ext cx="3566160" cy="3566160"/>
          </a:xfrm>
          <a:prstGeom prst="ellipse">
            <a:avLst/>
          </a:prstGeom>
          <a:solidFill>
            <a:srgbClr val="0E3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Oval 3">
            <a:extLst>
              <a:ext uri="{FF2B5EF4-FFF2-40B4-BE49-F238E27FC236}">
                <a16:creationId xmlns:a16="http://schemas.microsoft.com/office/drawing/2014/main" id="{5B3C5AA4-71EE-4E29-ECE5-7ADCEBCD13BA}"/>
              </a:ext>
            </a:extLst>
          </p:cNvPr>
          <p:cNvSpPr/>
          <p:nvPr/>
        </p:nvSpPr>
        <p:spPr>
          <a:xfrm>
            <a:off x="594360" y="1051560"/>
            <a:ext cx="4023360" cy="4023360"/>
          </a:xfrm>
          <a:prstGeom prst="ellipse">
            <a:avLst/>
          </a:prstGeom>
          <a:noFill/>
          <a:ln w="25400">
            <a:solidFill>
              <a:srgbClr val="1F7A5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portrait initials">
            <a:extLst>
              <a:ext uri="{FF2B5EF4-FFF2-40B4-BE49-F238E27FC236}">
                <a16:creationId xmlns:a16="http://schemas.microsoft.com/office/drawing/2014/main" id="{69C84E25-9525-855C-95C3-17ADA119A334}"/>
              </a:ext>
            </a:extLst>
          </p:cNvPr>
          <p:cNvSpPr txBox="1"/>
          <p:nvPr/>
        </p:nvSpPr>
        <p:spPr>
          <a:xfrm>
            <a:off x="822960" y="1280160"/>
            <a:ext cx="3566160" cy="3566160"/>
          </a:xfrm>
          <a:prstGeom prst="rect">
            <a:avLst/>
          </a:prstGeom>
          <a:noFill/>
        </p:spPr>
        <p:txBody>
          <a:bodyPr wrap="square" lIns="45720" rIns="4572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7200" b="1" i="0" u="none" strike="noStrike" kern="1200" cap="none" spc="0" normalizeH="0" baseline="0" noProof="0">
                <a:ln>
                  <a:noFill/>
                </a:ln>
                <a:solidFill>
                  <a:srgbClr val="FFFFFF"/>
                </a:solidFill>
                <a:effectLst/>
                <a:uLnTx/>
                <a:uFillTx/>
                <a:latin typeface="Calibri Light"/>
                <a:ea typeface="+mn-ea"/>
                <a:cs typeface="+mn-cs"/>
              </a:rPr>
              <a:t>AS</a:t>
            </a:r>
          </a:p>
        </p:txBody>
      </p:sp>
      <p:sp>
        <p:nvSpPr>
          <p:cNvPr id="6" name="kicker">
            <a:extLst>
              <a:ext uri="{FF2B5EF4-FFF2-40B4-BE49-F238E27FC236}">
                <a16:creationId xmlns:a16="http://schemas.microsoft.com/office/drawing/2014/main" id="{ED71ECB6-8596-1AA7-8C5D-FC0102162885}"/>
              </a:ext>
            </a:extLst>
          </p:cNvPr>
          <p:cNvSpPr txBox="1"/>
          <p:nvPr/>
        </p:nvSpPr>
        <p:spPr>
          <a:xfrm>
            <a:off x="5120640" y="777240"/>
            <a:ext cx="6400800" cy="45720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1F7A5C"/>
                </a:solidFill>
                <a:effectLst/>
                <a:uLnTx/>
                <a:uFillTx/>
                <a:latin typeface="Calibri"/>
                <a:ea typeface="+mn-ea"/>
                <a:cs typeface="+mn-cs"/>
              </a:rPr>
              <a:t>WHO TEACHES THIS MODULE</a:t>
            </a:r>
          </a:p>
        </p:txBody>
      </p:sp>
      <p:sp>
        <p:nvSpPr>
          <p:cNvPr id="7" name="Title">
            <a:extLst>
              <a:ext uri="{FF2B5EF4-FFF2-40B4-BE49-F238E27FC236}">
                <a16:creationId xmlns:a16="http://schemas.microsoft.com/office/drawing/2014/main" id="{AFF5F85A-BDA8-3F69-4AE3-594AE1D2462C}"/>
              </a:ext>
            </a:extLst>
          </p:cNvPr>
          <p:cNvSpPr txBox="1"/>
          <p:nvPr/>
        </p:nvSpPr>
        <p:spPr>
          <a:xfrm>
            <a:off x="5120640" y="1188720"/>
            <a:ext cx="6583680" cy="82296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a:ln>
                  <a:noFill/>
                </a:ln>
                <a:solidFill>
                  <a:srgbClr val="1B2A2F"/>
                </a:solidFill>
                <a:effectLst/>
                <a:uLnTx/>
                <a:uFillTx/>
                <a:latin typeface="Calibri"/>
                <a:ea typeface="+mn-ea"/>
                <a:cs typeface="+mn-cs"/>
              </a:rPr>
              <a:t>Anant Sudarshan</a:t>
            </a:r>
          </a:p>
        </p:txBody>
      </p:sp>
      <p:sp>
        <p:nvSpPr>
          <p:cNvPr id="8" name="url">
            <a:extLst>
              <a:ext uri="{FF2B5EF4-FFF2-40B4-BE49-F238E27FC236}">
                <a16:creationId xmlns:a16="http://schemas.microsoft.com/office/drawing/2014/main" id="{F2AC94B3-29C7-6069-39E2-D4127BDAAD97}"/>
              </a:ext>
            </a:extLst>
          </p:cNvPr>
          <p:cNvSpPr txBox="1"/>
          <p:nvPr/>
        </p:nvSpPr>
        <p:spPr>
          <a:xfrm>
            <a:off x="5120640" y="1965960"/>
            <a:ext cx="6583680" cy="45720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1F7A5C"/>
                </a:solidFill>
                <a:effectLst/>
                <a:uLnTx/>
                <a:uFillTx/>
                <a:latin typeface="Calibri"/>
                <a:ea typeface="+mn-ea"/>
                <a:cs typeface="+mn-cs"/>
              </a:rPr>
              <a:t>www.anantsudarshan.com</a:t>
            </a:r>
          </a:p>
        </p:txBody>
      </p:sp>
      <p:sp>
        <p:nvSpPr>
          <p:cNvPr id="9" name="Bio">
            <a:extLst>
              <a:ext uri="{FF2B5EF4-FFF2-40B4-BE49-F238E27FC236}">
                <a16:creationId xmlns:a16="http://schemas.microsoft.com/office/drawing/2014/main" id="{BEEE17DD-2703-6219-5A70-87517A2B1D1F}"/>
              </a:ext>
            </a:extLst>
          </p:cNvPr>
          <p:cNvSpPr txBox="1"/>
          <p:nvPr/>
        </p:nvSpPr>
        <p:spPr>
          <a:xfrm>
            <a:off x="5120640" y="2514600"/>
            <a:ext cx="6583680" cy="1463040"/>
          </a:xfrm>
          <a:prstGeom prst="rect">
            <a:avLst/>
          </a:prstGeom>
          <a:noFill/>
        </p:spPr>
        <p:txBody>
          <a:bodyPr wrap="square" lIns="45720" rIns="45720" anchor="t">
            <a:spAutoFit/>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GB" sz="1800" b="0" i="0" u="none" strike="noStrike" kern="1200" cap="none" spc="0" normalizeH="0" baseline="0" noProof="0">
                <a:ln>
                  <a:noFill/>
                </a:ln>
                <a:solidFill>
                  <a:srgbClr val="1B2A2F"/>
                </a:solidFill>
                <a:effectLst/>
                <a:uLnTx/>
                <a:uFillTx/>
                <a:latin typeface="Calibri"/>
                <a:ea typeface="+mn-ea"/>
                <a:cs typeface="+mn-cs"/>
              </a:rPr>
              <a:t>I did a PhD in engineering, turned into an economist, and work on energy and environment problems in developing countries. A lot of my work involves field experiments in partnership with government.</a:t>
            </a:r>
          </a:p>
        </p:txBody>
      </p:sp>
      <p:sp>
        <p:nvSpPr>
          <p:cNvPr id="10" name="chip1">
            <a:extLst>
              <a:ext uri="{FF2B5EF4-FFF2-40B4-BE49-F238E27FC236}">
                <a16:creationId xmlns:a16="http://schemas.microsoft.com/office/drawing/2014/main" id="{5023E8E0-DC34-51A4-B72B-A57BE8A8A940}"/>
              </a:ext>
            </a:extLst>
          </p:cNvPr>
          <p:cNvSpPr/>
          <p:nvPr/>
        </p:nvSpPr>
        <p:spPr>
          <a:xfrm>
            <a:off x="5120640" y="4572000"/>
            <a:ext cx="3154680" cy="457200"/>
          </a:xfrm>
          <a:prstGeom prst="roundRect">
            <a:avLst>
              <a:gd name="adj" fmla="val 50000"/>
            </a:avLst>
          </a:prstGeom>
          <a:solidFill>
            <a:srgbClr val="FFFFFF"/>
          </a:solidFill>
          <a:ln w="15875">
            <a:solidFill>
              <a:srgbClr val="1F7A5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0E3B2E"/>
                </a:solidFill>
                <a:effectLst/>
                <a:uLnTx/>
                <a:uFillTx/>
                <a:latin typeface="Calibri"/>
                <a:ea typeface="+mn-ea"/>
                <a:cs typeface="+mn-cs"/>
              </a:rPr>
              <a:t>Air pollution</a:t>
            </a:r>
          </a:p>
        </p:txBody>
      </p:sp>
      <p:sp>
        <p:nvSpPr>
          <p:cNvPr id="11" name="chip2">
            <a:extLst>
              <a:ext uri="{FF2B5EF4-FFF2-40B4-BE49-F238E27FC236}">
                <a16:creationId xmlns:a16="http://schemas.microsoft.com/office/drawing/2014/main" id="{D0534586-80EE-005D-8706-505E6AE386CE}"/>
              </a:ext>
            </a:extLst>
          </p:cNvPr>
          <p:cNvSpPr/>
          <p:nvPr/>
        </p:nvSpPr>
        <p:spPr>
          <a:xfrm>
            <a:off x="8458200" y="4572000"/>
            <a:ext cx="3154680" cy="457200"/>
          </a:xfrm>
          <a:prstGeom prst="roundRect">
            <a:avLst>
              <a:gd name="adj" fmla="val 50000"/>
            </a:avLst>
          </a:prstGeom>
          <a:solidFill>
            <a:srgbClr val="FFFFFF"/>
          </a:solidFill>
          <a:ln w="15875">
            <a:solidFill>
              <a:srgbClr val="1F7A5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0E3B2E"/>
                </a:solidFill>
                <a:effectLst/>
                <a:uLnTx/>
                <a:uFillTx/>
                <a:latin typeface="Calibri"/>
                <a:ea typeface="+mn-ea"/>
                <a:cs typeface="+mn-cs"/>
              </a:rPr>
              <a:t>Climate adaptation</a:t>
            </a:r>
          </a:p>
        </p:txBody>
      </p:sp>
      <p:sp>
        <p:nvSpPr>
          <p:cNvPr id="12" name="chip3">
            <a:extLst>
              <a:ext uri="{FF2B5EF4-FFF2-40B4-BE49-F238E27FC236}">
                <a16:creationId xmlns:a16="http://schemas.microsoft.com/office/drawing/2014/main" id="{FF7633A7-A95C-182D-A4CF-57E99F4811E2}"/>
              </a:ext>
            </a:extLst>
          </p:cNvPr>
          <p:cNvSpPr/>
          <p:nvPr/>
        </p:nvSpPr>
        <p:spPr>
          <a:xfrm>
            <a:off x="5120640" y="5166360"/>
            <a:ext cx="3154680" cy="457200"/>
          </a:xfrm>
          <a:prstGeom prst="roundRect">
            <a:avLst>
              <a:gd name="adj" fmla="val 50000"/>
            </a:avLst>
          </a:prstGeom>
          <a:solidFill>
            <a:srgbClr val="FFFFFF"/>
          </a:solidFill>
          <a:ln w="15875">
            <a:solidFill>
              <a:srgbClr val="1F7A5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0E3B2E"/>
                </a:solidFill>
                <a:effectLst/>
                <a:uLnTx/>
                <a:uFillTx/>
                <a:latin typeface="Calibri"/>
                <a:ea typeface="+mn-ea"/>
                <a:cs typeface="+mn-cs"/>
              </a:rPr>
              <a:t>Decentralised renewables</a:t>
            </a:r>
          </a:p>
        </p:txBody>
      </p:sp>
      <p:sp>
        <p:nvSpPr>
          <p:cNvPr id="13" name="chip4">
            <a:extLst>
              <a:ext uri="{FF2B5EF4-FFF2-40B4-BE49-F238E27FC236}">
                <a16:creationId xmlns:a16="http://schemas.microsoft.com/office/drawing/2014/main" id="{8A1A461A-D1F1-65D4-7E2F-AFE92266AF98}"/>
              </a:ext>
            </a:extLst>
          </p:cNvPr>
          <p:cNvSpPr/>
          <p:nvPr/>
        </p:nvSpPr>
        <p:spPr>
          <a:xfrm>
            <a:off x="8458200" y="5166360"/>
            <a:ext cx="3154680" cy="457200"/>
          </a:xfrm>
          <a:prstGeom prst="roundRect">
            <a:avLst>
              <a:gd name="adj" fmla="val 50000"/>
            </a:avLst>
          </a:prstGeom>
          <a:solidFill>
            <a:srgbClr val="FFFFFF"/>
          </a:solidFill>
          <a:ln w="15875">
            <a:solidFill>
              <a:srgbClr val="1F7A5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0E3B2E"/>
                </a:solidFill>
                <a:effectLst/>
                <a:uLnTx/>
                <a:uFillTx/>
                <a:latin typeface="Calibri"/>
                <a:ea typeface="+mn-ea"/>
                <a:cs typeface="+mn-cs"/>
              </a:rPr>
              <a:t>Electricity access</a:t>
            </a:r>
          </a:p>
        </p:txBody>
      </p:sp>
      <p:sp>
        <p:nvSpPr>
          <p:cNvPr id="20" name="tags label">
            <a:extLst>
              <a:ext uri="{FF2B5EF4-FFF2-40B4-BE49-F238E27FC236}">
                <a16:creationId xmlns:a16="http://schemas.microsoft.com/office/drawing/2014/main" id="{94AEEC7F-69A1-2573-FD32-6590F970BAD3}"/>
              </a:ext>
            </a:extLst>
          </p:cNvPr>
          <p:cNvSpPr txBox="1"/>
          <p:nvPr/>
        </p:nvSpPr>
        <p:spPr>
          <a:xfrm>
            <a:off x="5120640" y="4160520"/>
            <a:ext cx="6400800" cy="338554"/>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1200" cap="none" spc="0" normalizeH="0" baseline="0" noProof="0">
                <a:ln>
                  <a:noFill/>
                </a:ln>
                <a:solidFill>
                  <a:srgbClr val="B97F12"/>
                </a:solidFill>
                <a:effectLst/>
                <a:uLnTx/>
                <a:uFillTx/>
                <a:latin typeface="Calibri"/>
                <a:ea typeface="+mn-ea"/>
                <a:cs typeface="+mn-cs"/>
              </a:rPr>
              <a:t>RESEARCH AREAS</a:t>
            </a:r>
          </a:p>
        </p:txBody>
      </p:sp>
    </p:spTree>
    <p:extLst>
      <p:ext uri="{BB962C8B-B14F-4D97-AF65-F5344CB8AC3E}">
        <p14:creationId xmlns:p14="http://schemas.microsoft.com/office/powerpoint/2010/main" val="19930623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6F2E9"/>
        </a:solidFill>
        <a:effectLst/>
      </p:bgPr>
    </p:bg>
    <p:spTree>
      <p:nvGrpSpPr>
        <p:cNvPr id="1" name="">
          <a:extLst>
            <a:ext uri="{FF2B5EF4-FFF2-40B4-BE49-F238E27FC236}">
              <a16:creationId xmlns:a16="http://schemas.microsoft.com/office/drawing/2014/main" id="{427B8899-3764-C165-6009-CBB214BB4A8C}"/>
            </a:ext>
          </a:extLst>
        </p:cNvPr>
        <p:cNvGrpSpPr/>
        <p:nvPr/>
      </p:nvGrpSpPr>
      <p:grpSpPr>
        <a:xfrm>
          <a:off x="0" y="0"/>
          <a:ext cx="0" cy="0"/>
          <a:chOff x="0" y="0"/>
          <a:chExt cx="0" cy="0"/>
        </a:xfrm>
      </p:grpSpPr>
      <p:sp>
        <p:nvSpPr>
          <p:cNvPr id="2" name="kicker">
            <a:extLst>
              <a:ext uri="{FF2B5EF4-FFF2-40B4-BE49-F238E27FC236}">
                <a16:creationId xmlns:a16="http://schemas.microsoft.com/office/drawing/2014/main" id="{7BA75DDD-ECB1-4BC5-647D-8280C9140A48}"/>
              </a:ext>
            </a:extLst>
          </p:cNvPr>
          <p:cNvSpPr txBox="1"/>
          <p:nvPr/>
        </p:nvSpPr>
        <p:spPr>
          <a:xfrm>
            <a:off x="731520" y="502920"/>
            <a:ext cx="7315200" cy="45720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1F7A5C"/>
                </a:solidFill>
                <a:effectLst/>
                <a:uLnTx/>
                <a:uFillTx/>
                <a:latin typeface="Calibri"/>
                <a:ea typeface="+mn-ea"/>
                <a:cs typeface="+mn-cs"/>
              </a:rPr>
              <a:t>COURSE DETAILS  ·  2026–27</a:t>
            </a:r>
          </a:p>
        </p:txBody>
      </p:sp>
      <p:sp>
        <p:nvSpPr>
          <p:cNvPr id="3" name="Title">
            <a:extLst>
              <a:ext uri="{FF2B5EF4-FFF2-40B4-BE49-F238E27FC236}">
                <a16:creationId xmlns:a16="http://schemas.microsoft.com/office/drawing/2014/main" id="{AA6725AC-B36B-550E-E93B-FB73432C2B0E}"/>
              </a:ext>
            </a:extLst>
          </p:cNvPr>
          <p:cNvSpPr txBox="1"/>
          <p:nvPr/>
        </p:nvSpPr>
        <p:spPr>
          <a:xfrm>
            <a:off x="731520" y="868680"/>
            <a:ext cx="10515600" cy="82296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a:ln>
                  <a:noFill/>
                </a:ln>
                <a:solidFill>
                  <a:srgbClr val="1B2A2F"/>
                </a:solidFill>
                <a:effectLst/>
                <a:uLnTx/>
                <a:uFillTx/>
                <a:latin typeface="Calibri"/>
                <a:ea typeface="+mn-ea"/>
                <a:cs typeface="+mn-cs"/>
              </a:rPr>
              <a:t>How you are assessed</a:t>
            </a:r>
          </a:p>
        </p:txBody>
      </p:sp>
      <p:sp>
        <p:nvSpPr>
          <p:cNvPr id="4" name="bar1">
            <a:extLst>
              <a:ext uri="{FF2B5EF4-FFF2-40B4-BE49-F238E27FC236}">
                <a16:creationId xmlns:a16="http://schemas.microsoft.com/office/drawing/2014/main" id="{4197B6E9-8CBB-862F-C090-E1AD1A18AACA}"/>
              </a:ext>
            </a:extLst>
          </p:cNvPr>
          <p:cNvSpPr/>
          <p:nvPr/>
        </p:nvSpPr>
        <p:spPr>
          <a:xfrm>
            <a:off x="731520" y="1874519"/>
            <a:ext cx="1036015" cy="320040"/>
          </a:xfrm>
          <a:prstGeom prst="rect">
            <a:avLst/>
          </a:prstGeom>
          <a:solidFill>
            <a:srgbClr val="1F7A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bar2">
            <a:extLst>
              <a:ext uri="{FF2B5EF4-FFF2-40B4-BE49-F238E27FC236}">
                <a16:creationId xmlns:a16="http://schemas.microsoft.com/office/drawing/2014/main" id="{FEA0F4A0-25C2-D52E-760E-5936146D797B}"/>
              </a:ext>
            </a:extLst>
          </p:cNvPr>
          <p:cNvSpPr/>
          <p:nvPr/>
        </p:nvSpPr>
        <p:spPr>
          <a:xfrm>
            <a:off x="1804111" y="1874519"/>
            <a:ext cx="3181197" cy="320040"/>
          </a:xfrm>
          <a:prstGeom prst="rect">
            <a:avLst/>
          </a:prstGeom>
          <a:solidFill>
            <a:srgbClr val="2E5E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bar3">
            <a:extLst>
              <a:ext uri="{FF2B5EF4-FFF2-40B4-BE49-F238E27FC236}">
                <a16:creationId xmlns:a16="http://schemas.microsoft.com/office/drawing/2014/main" id="{98238401-695F-A472-339F-402B607751FD}"/>
              </a:ext>
            </a:extLst>
          </p:cNvPr>
          <p:cNvSpPr/>
          <p:nvPr/>
        </p:nvSpPr>
        <p:spPr>
          <a:xfrm>
            <a:off x="5021884" y="1874519"/>
            <a:ext cx="5326380" cy="320040"/>
          </a:xfrm>
          <a:prstGeom prst="rect">
            <a:avLst/>
          </a:prstGeom>
          <a:solidFill>
            <a:srgbClr val="0E3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bar4">
            <a:extLst>
              <a:ext uri="{FF2B5EF4-FFF2-40B4-BE49-F238E27FC236}">
                <a16:creationId xmlns:a16="http://schemas.microsoft.com/office/drawing/2014/main" id="{39767580-1A1D-F93F-A006-8764175E4C5F}"/>
              </a:ext>
            </a:extLst>
          </p:cNvPr>
          <p:cNvSpPr/>
          <p:nvPr/>
        </p:nvSpPr>
        <p:spPr>
          <a:xfrm>
            <a:off x="10384840" y="1874519"/>
            <a:ext cx="1036015" cy="320040"/>
          </a:xfrm>
          <a:prstGeom prst="rect">
            <a:avLst/>
          </a:prstGeom>
          <a:solidFill>
            <a:srgbClr val="E3A5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le1">
            <a:extLst>
              <a:ext uri="{FF2B5EF4-FFF2-40B4-BE49-F238E27FC236}">
                <a16:creationId xmlns:a16="http://schemas.microsoft.com/office/drawing/2014/main" id="{FEC9B1AF-CFF3-83A1-DB3E-5009CACF6463}"/>
              </a:ext>
            </a:extLst>
          </p:cNvPr>
          <p:cNvSpPr/>
          <p:nvPr/>
        </p:nvSpPr>
        <p:spPr>
          <a:xfrm>
            <a:off x="731520" y="2514600"/>
            <a:ext cx="2542032" cy="214884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le1 top">
            <a:extLst>
              <a:ext uri="{FF2B5EF4-FFF2-40B4-BE49-F238E27FC236}">
                <a16:creationId xmlns:a16="http://schemas.microsoft.com/office/drawing/2014/main" id="{391B7C0D-9F5D-0EF8-50D2-2ECD84C90979}"/>
              </a:ext>
            </a:extLst>
          </p:cNvPr>
          <p:cNvSpPr/>
          <p:nvPr/>
        </p:nvSpPr>
        <p:spPr>
          <a:xfrm>
            <a:off x="731520" y="2514600"/>
            <a:ext cx="2542032" cy="82296"/>
          </a:xfrm>
          <a:prstGeom prst="rect">
            <a:avLst/>
          </a:prstGeom>
          <a:solidFill>
            <a:srgbClr val="1F7A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ile1 num">
            <a:extLst>
              <a:ext uri="{FF2B5EF4-FFF2-40B4-BE49-F238E27FC236}">
                <a16:creationId xmlns:a16="http://schemas.microsoft.com/office/drawing/2014/main" id="{37BC348B-689D-CC4C-B260-6A006E7297E6}"/>
              </a:ext>
            </a:extLst>
          </p:cNvPr>
          <p:cNvSpPr txBox="1"/>
          <p:nvPr/>
        </p:nvSpPr>
        <p:spPr>
          <a:xfrm>
            <a:off x="960120" y="2697480"/>
            <a:ext cx="2194560" cy="109728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5400" b="1" i="0" u="none" strike="noStrike" kern="1200" cap="none" spc="0" normalizeH="0" baseline="0" noProof="0">
                <a:ln>
                  <a:noFill/>
                </a:ln>
                <a:solidFill>
                  <a:srgbClr val="1F7A5C"/>
                </a:solidFill>
                <a:effectLst/>
                <a:uLnTx/>
                <a:uFillTx/>
                <a:latin typeface="Calibri"/>
                <a:ea typeface="+mn-ea"/>
                <a:cs typeface="+mn-cs"/>
              </a:rPr>
              <a:t>10%</a:t>
            </a:r>
          </a:p>
        </p:txBody>
      </p:sp>
      <p:sp>
        <p:nvSpPr>
          <p:cNvPr id="11" name="tile1 label">
            <a:extLst>
              <a:ext uri="{FF2B5EF4-FFF2-40B4-BE49-F238E27FC236}">
                <a16:creationId xmlns:a16="http://schemas.microsoft.com/office/drawing/2014/main" id="{A4C3247D-0EE9-A367-8471-CA2B57E6FF4B}"/>
              </a:ext>
            </a:extLst>
          </p:cNvPr>
          <p:cNvSpPr txBox="1"/>
          <p:nvPr/>
        </p:nvSpPr>
        <p:spPr>
          <a:xfrm>
            <a:off x="960120" y="3794760"/>
            <a:ext cx="2194560" cy="73152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B2A2F"/>
                </a:solidFill>
                <a:effectLst/>
                <a:uLnTx/>
                <a:uFillTx/>
                <a:latin typeface="Calibri"/>
                <a:ea typeface="+mn-ea"/>
                <a:cs typeface="+mn-cs"/>
              </a:rPr>
              <a:t>Weekly written critiques</a:t>
            </a:r>
          </a:p>
        </p:txBody>
      </p:sp>
      <p:sp>
        <p:nvSpPr>
          <p:cNvPr id="12" name="tile2">
            <a:extLst>
              <a:ext uri="{FF2B5EF4-FFF2-40B4-BE49-F238E27FC236}">
                <a16:creationId xmlns:a16="http://schemas.microsoft.com/office/drawing/2014/main" id="{82A238C9-439F-3AEB-18B6-8A5B6CECA023}"/>
              </a:ext>
            </a:extLst>
          </p:cNvPr>
          <p:cNvSpPr/>
          <p:nvPr/>
        </p:nvSpPr>
        <p:spPr>
          <a:xfrm>
            <a:off x="3456432" y="2514600"/>
            <a:ext cx="2542032" cy="214884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ile2 top">
            <a:extLst>
              <a:ext uri="{FF2B5EF4-FFF2-40B4-BE49-F238E27FC236}">
                <a16:creationId xmlns:a16="http://schemas.microsoft.com/office/drawing/2014/main" id="{D6DD23DB-C195-3F72-F92C-C80452F307FE}"/>
              </a:ext>
            </a:extLst>
          </p:cNvPr>
          <p:cNvSpPr/>
          <p:nvPr/>
        </p:nvSpPr>
        <p:spPr>
          <a:xfrm>
            <a:off x="3456432" y="2514600"/>
            <a:ext cx="2542032" cy="82296"/>
          </a:xfrm>
          <a:prstGeom prst="rect">
            <a:avLst/>
          </a:prstGeom>
          <a:solidFill>
            <a:srgbClr val="2E5E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ile2 num">
            <a:extLst>
              <a:ext uri="{FF2B5EF4-FFF2-40B4-BE49-F238E27FC236}">
                <a16:creationId xmlns:a16="http://schemas.microsoft.com/office/drawing/2014/main" id="{F780AC36-551D-AEF6-38B4-2FEEED6238A9}"/>
              </a:ext>
            </a:extLst>
          </p:cNvPr>
          <p:cNvSpPr txBox="1"/>
          <p:nvPr/>
        </p:nvSpPr>
        <p:spPr>
          <a:xfrm>
            <a:off x="3685032" y="2697480"/>
            <a:ext cx="2194560" cy="109728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5400" b="1" i="0" u="none" strike="noStrike" kern="1200" cap="none" spc="0" normalizeH="0" baseline="0" noProof="0">
                <a:ln>
                  <a:noFill/>
                </a:ln>
                <a:solidFill>
                  <a:srgbClr val="2E5E4A"/>
                </a:solidFill>
                <a:effectLst/>
                <a:uLnTx/>
                <a:uFillTx/>
                <a:latin typeface="Calibri"/>
                <a:ea typeface="+mn-ea"/>
                <a:cs typeface="+mn-cs"/>
              </a:rPr>
              <a:t>30%</a:t>
            </a:r>
          </a:p>
        </p:txBody>
      </p:sp>
      <p:sp>
        <p:nvSpPr>
          <p:cNvPr id="15" name="tile2 label">
            <a:extLst>
              <a:ext uri="{FF2B5EF4-FFF2-40B4-BE49-F238E27FC236}">
                <a16:creationId xmlns:a16="http://schemas.microsoft.com/office/drawing/2014/main" id="{42C21FFC-1648-9FDF-60FA-C73E32A75DF9}"/>
              </a:ext>
            </a:extLst>
          </p:cNvPr>
          <p:cNvSpPr txBox="1"/>
          <p:nvPr/>
        </p:nvSpPr>
        <p:spPr>
          <a:xfrm>
            <a:off x="3685032" y="3794760"/>
            <a:ext cx="2194560" cy="73152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B2A2F"/>
                </a:solidFill>
                <a:effectLst/>
                <a:uLnTx/>
                <a:uFillTx/>
                <a:latin typeface="Calibri"/>
                <a:ea typeface="+mn-ea"/>
                <a:cs typeface="+mn-cs"/>
              </a:rPr>
              <a:t>Data assignment</a:t>
            </a:r>
          </a:p>
        </p:txBody>
      </p:sp>
      <p:sp>
        <p:nvSpPr>
          <p:cNvPr id="16" name="tile3">
            <a:extLst>
              <a:ext uri="{FF2B5EF4-FFF2-40B4-BE49-F238E27FC236}">
                <a16:creationId xmlns:a16="http://schemas.microsoft.com/office/drawing/2014/main" id="{F17E1AAD-41A4-A1AE-4B82-92F8E79CD5A4}"/>
              </a:ext>
            </a:extLst>
          </p:cNvPr>
          <p:cNvSpPr/>
          <p:nvPr/>
        </p:nvSpPr>
        <p:spPr>
          <a:xfrm>
            <a:off x="6181344" y="2514600"/>
            <a:ext cx="2542032" cy="214884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ile3 top">
            <a:extLst>
              <a:ext uri="{FF2B5EF4-FFF2-40B4-BE49-F238E27FC236}">
                <a16:creationId xmlns:a16="http://schemas.microsoft.com/office/drawing/2014/main" id="{159F4489-823C-35A8-A9B0-353955EE240D}"/>
              </a:ext>
            </a:extLst>
          </p:cNvPr>
          <p:cNvSpPr/>
          <p:nvPr/>
        </p:nvSpPr>
        <p:spPr>
          <a:xfrm>
            <a:off x="6181344" y="2514600"/>
            <a:ext cx="2542032" cy="82296"/>
          </a:xfrm>
          <a:prstGeom prst="rect">
            <a:avLst/>
          </a:prstGeom>
          <a:solidFill>
            <a:srgbClr val="0E3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ile3 num">
            <a:extLst>
              <a:ext uri="{FF2B5EF4-FFF2-40B4-BE49-F238E27FC236}">
                <a16:creationId xmlns:a16="http://schemas.microsoft.com/office/drawing/2014/main" id="{1C24567D-3618-5EF9-ECB7-5870C41AF1B3}"/>
              </a:ext>
            </a:extLst>
          </p:cNvPr>
          <p:cNvSpPr txBox="1"/>
          <p:nvPr/>
        </p:nvSpPr>
        <p:spPr>
          <a:xfrm>
            <a:off x="6409944" y="2697480"/>
            <a:ext cx="2194560" cy="109728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5400" b="1" i="0" u="none" strike="noStrike" kern="1200" cap="none" spc="0" normalizeH="0" baseline="0" noProof="0">
                <a:ln>
                  <a:noFill/>
                </a:ln>
                <a:solidFill>
                  <a:srgbClr val="0E3B2E"/>
                </a:solidFill>
                <a:effectLst/>
                <a:uLnTx/>
                <a:uFillTx/>
                <a:latin typeface="Calibri"/>
                <a:ea typeface="+mn-ea"/>
                <a:cs typeface="+mn-cs"/>
              </a:rPr>
              <a:t>50%</a:t>
            </a:r>
          </a:p>
        </p:txBody>
      </p:sp>
      <p:sp>
        <p:nvSpPr>
          <p:cNvPr id="19" name="tile3 label">
            <a:extLst>
              <a:ext uri="{FF2B5EF4-FFF2-40B4-BE49-F238E27FC236}">
                <a16:creationId xmlns:a16="http://schemas.microsoft.com/office/drawing/2014/main" id="{744B2BEC-13F9-DEC0-4E96-4876A17217C5}"/>
              </a:ext>
            </a:extLst>
          </p:cNvPr>
          <p:cNvSpPr txBox="1"/>
          <p:nvPr/>
        </p:nvSpPr>
        <p:spPr>
          <a:xfrm>
            <a:off x="6409944" y="3794760"/>
            <a:ext cx="2194560" cy="73152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B2A2F"/>
                </a:solidFill>
                <a:effectLst/>
                <a:uLnTx/>
                <a:uFillTx/>
                <a:latin typeface="Calibri"/>
                <a:ea typeface="+mn-ea"/>
                <a:cs typeface="+mn-cs"/>
              </a:rPr>
              <a:t>Group policy brief</a:t>
            </a:r>
          </a:p>
        </p:txBody>
      </p:sp>
      <p:sp>
        <p:nvSpPr>
          <p:cNvPr id="20" name="tile4">
            <a:extLst>
              <a:ext uri="{FF2B5EF4-FFF2-40B4-BE49-F238E27FC236}">
                <a16:creationId xmlns:a16="http://schemas.microsoft.com/office/drawing/2014/main" id="{16368D9A-3A61-6297-042D-7407F8A13D0B}"/>
              </a:ext>
            </a:extLst>
          </p:cNvPr>
          <p:cNvSpPr/>
          <p:nvPr/>
        </p:nvSpPr>
        <p:spPr>
          <a:xfrm>
            <a:off x="8906256" y="2514600"/>
            <a:ext cx="2542032" cy="214884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ile4 top">
            <a:extLst>
              <a:ext uri="{FF2B5EF4-FFF2-40B4-BE49-F238E27FC236}">
                <a16:creationId xmlns:a16="http://schemas.microsoft.com/office/drawing/2014/main" id="{E203B5F0-7FBB-54B3-8B11-4E737C3086CC}"/>
              </a:ext>
            </a:extLst>
          </p:cNvPr>
          <p:cNvSpPr/>
          <p:nvPr/>
        </p:nvSpPr>
        <p:spPr>
          <a:xfrm>
            <a:off x="8906256" y="2514600"/>
            <a:ext cx="2542032" cy="82296"/>
          </a:xfrm>
          <a:prstGeom prst="rect">
            <a:avLst/>
          </a:prstGeom>
          <a:solidFill>
            <a:srgbClr val="E3A5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ile4 num">
            <a:extLst>
              <a:ext uri="{FF2B5EF4-FFF2-40B4-BE49-F238E27FC236}">
                <a16:creationId xmlns:a16="http://schemas.microsoft.com/office/drawing/2014/main" id="{52DEC308-F4CF-B1CA-7A1F-469262E044AC}"/>
              </a:ext>
            </a:extLst>
          </p:cNvPr>
          <p:cNvSpPr txBox="1"/>
          <p:nvPr/>
        </p:nvSpPr>
        <p:spPr>
          <a:xfrm>
            <a:off x="9134856" y="2697480"/>
            <a:ext cx="2194560" cy="109728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5400" b="1" i="0" u="none" strike="noStrike" kern="1200" cap="none" spc="0" normalizeH="0" baseline="0" noProof="0">
                <a:ln>
                  <a:noFill/>
                </a:ln>
                <a:solidFill>
                  <a:srgbClr val="B97F12"/>
                </a:solidFill>
                <a:effectLst/>
                <a:uLnTx/>
                <a:uFillTx/>
                <a:latin typeface="Calibri"/>
                <a:ea typeface="+mn-ea"/>
                <a:cs typeface="+mn-cs"/>
              </a:rPr>
              <a:t>10%</a:t>
            </a:r>
          </a:p>
        </p:txBody>
      </p:sp>
      <p:sp>
        <p:nvSpPr>
          <p:cNvPr id="23" name="tile4 label">
            <a:extLst>
              <a:ext uri="{FF2B5EF4-FFF2-40B4-BE49-F238E27FC236}">
                <a16:creationId xmlns:a16="http://schemas.microsoft.com/office/drawing/2014/main" id="{811F4F03-6327-A721-5563-CFECCB9439E9}"/>
              </a:ext>
            </a:extLst>
          </p:cNvPr>
          <p:cNvSpPr txBox="1"/>
          <p:nvPr/>
        </p:nvSpPr>
        <p:spPr>
          <a:xfrm>
            <a:off x="9134856" y="3794760"/>
            <a:ext cx="2194560" cy="73152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B2A2F"/>
                </a:solidFill>
                <a:effectLst/>
                <a:uLnTx/>
                <a:uFillTx/>
                <a:latin typeface="Calibri"/>
                <a:ea typeface="+mn-ea"/>
                <a:cs typeface="+mn-cs"/>
              </a:rPr>
              <a:t>Group presentation</a:t>
            </a:r>
          </a:p>
        </p:txBody>
      </p:sp>
      <p:sp>
        <p:nvSpPr>
          <p:cNvPr id="24" name="no exam pill">
            <a:extLst>
              <a:ext uri="{FF2B5EF4-FFF2-40B4-BE49-F238E27FC236}">
                <a16:creationId xmlns:a16="http://schemas.microsoft.com/office/drawing/2014/main" id="{5741A76A-08A8-8EF6-7CF0-B9843143E245}"/>
              </a:ext>
            </a:extLst>
          </p:cNvPr>
          <p:cNvSpPr/>
          <p:nvPr/>
        </p:nvSpPr>
        <p:spPr>
          <a:xfrm>
            <a:off x="731520" y="4937760"/>
            <a:ext cx="3931920" cy="548640"/>
          </a:xfrm>
          <a:prstGeom prst="roundRect">
            <a:avLst>
              <a:gd name="adj" fmla="val 50000"/>
            </a:avLst>
          </a:prstGeom>
          <a:solidFill>
            <a:srgbClr val="E3A5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1B2A2F"/>
                </a:solidFill>
                <a:effectLst/>
                <a:uLnTx/>
                <a:uFillTx/>
                <a:latin typeface="Calibri"/>
                <a:ea typeface="+mn-ea"/>
                <a:cs typeface="+mn-cs"/>
              </a:rPr>
              <a:t>No written final exam</a:t>
            </a:r>
          </a:p>
        </p:txBody>
      </p:sp>
      <p:sp>
        <p:nvSpPr>
          <p:cNvPr id="25" name="Background">
            <a:extLst>
              <a:ext uri="{FF2B5EF4-FFF2-40B4-BE49-F238E27FC236}">
                <a16:creationId xmlns:a16="http://schemas.microsoft.com/office/drawing/2014/main" id="{217E2679-4DEA-3B66-2906-2CDD8BFFF474}"/>
              </a:ext>
            </a:extLst>
          </p:cNvPr>
          <p:cNvSpPr txBox="1"/>
          <p:nvPr/>
        </p:nvSpPr>
        <p:spPr>
          <a:xfrm>
            <a:off x="4983480" y="4892040"/>
            <a:ext cx="6492240" cy="155448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sz="1500" b="1" i="0" u="none" strike="noStrike" kern="1200" cap="none" spc="0" normalizeH="0" baseline="0" noProof="0">
                <a:ln>
                  <a:noFill/>
                </a:ln>
                <a:solidFill>
                  <a:srgbClr val="1F7A5C"/>
                </a:solidFill>
                <a:effectLst/>
                <a:uLnTx/>
                <a:uFillTx/>
                <a:latin typeface="Calibri"/>
                <a:ea typeface="+mn-ea"/>
                <a:cs typeface="+mn-cs"/>
              </a:rPr>
              <a:t>Teaching: </a:t>
            </a:r>
            <a:r>
              <a:rPr kumimoji="0" lang="en-GB" sz="1500" b="0" i="0" u="none" strike="noStrike" kern="1200" cap="none" spc="0" normalizeH="0" baseline="0" noProof="0">
                <a:ln>
                  <a:noFill/>
                </a:ln>
                <a:solidFill>
                  <a:srgbClr val="1B2A2F"/>
                </a:solidFill>
                <a:effectLst/>
                <a:uLnTx/>
                <a:uFillTx/>
                <a:latin typeface="Calibri"/>
                <a:ea typeface="+mn-ea"/>
                <a:cs typeface="+mn-cs"/>
              </a:rPr>
              <a:t>in person, one 2-hour lecture a week, each on a different topic.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a:ln>
                  <a:noFill/>
                </a:ln>
                <a:solidFill>
                  <a:srgbClr val="1F7A5C"/>
                </a:solidFill>
                <a:effectLst/>
                <a:uLnTx/>
                <a:uFillTx/>
                <a:latin typeface="Calibri"/>
                <a:ea typeface="+mn-ea"/>
                <a:cs typeface="+mn-cs"/>
              </a:rPr>
              <a:t>Background: </a:t>
            </a:r>
            <a:r>
              <a:rPr kumimoji="0" lang="en-GB" sz="1500" b="0" i="0" u="none" strike="noStrike" kern="1200" cap="none" spc="0" normalizeH="0" baseline="0" noProof="0">
                <a:ln>
                  <a:noFill/>
                </a:ln>
                <a:solidFill>
                  <a:srgbClr val="1B2A2F"/>
                </a:solidFill>
                <a:effectLst/>
                <a:uLnTx/>
                <a:uFillTx/>
                <a:latin typeface="Calibri"/>
                <a:ea typeface="+mn-ea"/>
                <a:cs typeface="+mn-cs"/>
              </a:rPr>
              <a:t>exposure to micro-economics and econometrics, plus at least one statistical package (R, STATA, Python or MATLAB). Some assignment questions need basic data work or running regressions.</a:t>
            </a:r>
          </a:p>
        </p:txBody>
      </p:sp>
    </p:spTree>
    <p:extLst>
      <p:ext uri="{BB962C8B-B14F-4D97-AF65-F5344CB8AC3E}">
        <p14:creationId xmlns:p14="http://schemas.microsoft.com/office/powerpoint/2010/main" val="17857700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6F2E9"/>
        </a:solidFill>
        <a:effectLst/>
      </p:bgPr>
    </p:bg>
    <p:spTree>
      <p:nvGrpSpPr>
        <p:cNvPr id="1" name="">
          <a:extLst>
            <a:ext uri="{FF2B5EF4-FFF2-40B4-BE49-F238E27FC236}">
              <a16:creationId xmlns:a16="http://schemas.microsoft.com/office/drawing/2014/main" id="{A16A9048-B3B8-5DAB-8547-B1CFE942A922}"/>
            </a:ext>
          </a:extLst>
        </p:cNvPr>
        <p:cNvGrpSpPr/>
        <p:nvPr/>
      </p:nvGrpSpPr>
      <p:grpSpPr>
        <a:xfrm>
          <a:off x="0" y="0"/>
          <a:ext cx="0" cy="0"/>
          <a:chOff x="0" y="0"/>
          <a:chExt cx="0" cy="0"/>
        </a:xfrm>
      </p:grpSpPr>
      <p:sp>
        <p:nvSpPr>
          <p:cNvPr id="2" name="sidebar">
            <a:extLst>
              <a:ext uri="{FF2B5EF4-FFF2-40B4-BE49-F238E27FC236}">
                <a16:creationId xmlns:a16="http://schemas.microsoft.com/office/drawing/2014/main" id="{AE919AF2-23A7-2B87-25AA-DA7D5E35D839}"/>
              </a:ext>
            </a:extLst>
          </p:cNvPr>
          <p:cNvSpPr/>
          <p:nvPr/>
        </p:nvSpPr>
        <p:spPr>
          <a:xfrm>
            <a:off x="8732520" y="0"/>
            <a:ext cx="3459175" cy="6858000"/>
          </a:xfrm>
          <a:prstGeom prst="rect">
            <a:avLst/>
          </a:prstGeom>
          <a:solidFill>
            <a:srgbClr val="0E3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val 2">
            <a:extLst>
              <a:ext uri="{FF2B5EF4-FFF2-40B4-BE49-F238E27FC236}">
                <a16:creationId xmlns:a16="http://schemas.microsoft.com/office/drawing/2014/main" id="{7CF26F5C-CD14-A999-6CBF-80D522BEA784}"/>
              </a:ext>
            </a:extLst>
          </p:cNvPr>
          <p:cNvSpPr/>
          <p:nvPr/>
        </p:nvSpPr>
        <p:spPr>
          <a:xfrm>
            <a:off x="9966960" y="4480560"/>
            <a:ext cx="3291840" cy="3291840"/>
          </a:xfrm>
          <a:prstGeom prst="ellipse">
            <a:avLst/>
          </a:prstGeom>
          <a:noFill/>
          <a:ln w="15875">
            <a:solidFill>
              <a:srgbClr val="2E5E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kicker">
            <a:extLst>
              <a:ext uri="{FF2B5EF4-FFF2-40B4-BE49-F238E27FC236}">
                <a16:creationId xmlns:a16="http://schemas.microsoft.com/office/drawing/2014/main" id="{59237D5A-EF4B-ECF5-C870-61BADC8330B4}"/>
              </a:ext>
            </a:extLst>
          </p:cNvPr>
          <p:cNvSpPr txBox="1"/>
          <p:nvPr/>
        </p:nvSpPr>
        <p:spPr>
          <a:xfrm>
            <a:off x="640080" y="411480"/>
            <a:ext cx="7315200" cy="45720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1F7A5C"/>
                </a:solidFill>
                <a:effectLst/>
                <a:uLnTx/>
                <a:uFillTx/>
                <a:latin typeface="Calibri"/>
                <a:ea typeface="+mn-ea"/>
                <a:cs typeface="+mn-cs"/>
              </a:rPr>
              <a:t>EC996 TOPICS</a:t>
            </a:r>
          </a:p>
        </p:txBody>
      </p:sp>
      <p:sp>
        <p:nvSpPr>
          <p:cNvPr id="5" name="Title">
            <a:extLst>
              <a:ext uri="{FF2B5EF4-FFF2-40B4-BE49-F238E27FC236}">
                <a16:creationId xmlns:a16="http://schemas.microsoft.com/office/drawing/2014/main" id="{79777C57-A39A-5B28-4F09-B76A5E96953E}"/>
              </a:ext>
            </a:extLst>
          </p:cNvPr>
          <p:cNvSpPr txBox="1"/>
          <p:nvPr/>
        </p:nvSpPr>
        <p:spPr>
          <a:xfrm>
            <a:off x="640080" y="777240"/>
            <a:ext cx="7863840" cy="82296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a:ln>
                  <a:noFill/>
                </a:ln>
                <a:solidFill>
                  <a:srgbClr val="1B2A2F"/>
                </a:solidFill>
                <a:effectLst/>
                <a:uLnTx/>
                <a:uFillTx/>
                <a:latin typeface="Calibri"/>
                <a:ea typeface="+mn-ea"/>
                <a:cs typeface="+mn-cs"/>
              </a:rPr>
              <a:t>What we cover</a:t>
            </a:r>
          </a:p>
        </p:txBody>
      </p:sp>
      <p:sp>
        <p:nvSpPr>
          <p:cNvPr id="6" name="topic1">
            <a:extLst>
              <a:ext uri="{FF2B5EF4-FFF2-40B4-BE49-F238E27FC236}">
                <a16:creationId xmlns:a16="http://schemas.microsoft.com/office/drawing/2014/main" id="{2D8EBAEE-CF8C-F085-56CF-0085C0214A90}"/>
              </a:ext>
            </a:extLst>
          </p:cNvPr>
          <p:cNvSpPr/>
          <p:nvPr/>
        </p:nvSpPr>
        <p:spPr>
          <a:xfrm>
            <a:off x="640080" y="1828800"/>
            <a:ext cx="2423160" cy="1353312"/>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opic1 num">
            <a:extLst>
              <a:ext uri="{FF2B5EF4-FFF2-40B4-BE49-F238E27FC236}">
                <a16:creationId xmlns:a16="http://schemas.microsoft.com/office/drawing/2014/main" id="{5ECDEC8C-11CC-2F14-2A27-D06CEB5874A7}"/>
              </a:ext>
            </a:extLst>
          </p:cNvPr>
          <p:cNvSpPr txBox="1"/>
          <p:nvPr/>
        </p:nvSpPr>
        <p:spPr>
          <a:xfrm>
            <a:off x="804671" y="1938528"/>
            <a:ext cx="914400" cy="45720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F7A5C"/>
                </a:solidFill>
                <a:effectLst/>
                <a:uLnTx/>
                <a:uFillTx/>
                <a:latin typeface="Calibri"/>
                <a:ea typeface="+mn-ea"/>
                <a:cs typeface="+mn-cs"/>
              </a:rPr>
              <a:t>01</a:t>
            </a:r>
          </a:p>
        </p:txBody>
      </p:sp>
      <p:sp>
        <p:nvSpPr>
          <p:cNvPr id="8" name="topic1 label">
            <a:extLst>
              <a:ext uri="{FF2B5EF4-FFF2-40B4-BE49-F238E27FC236}">
                <a16:creationId xmlns:a16="http://schemas.microsoft.com/office/drawing/2014/main" id="{5D08B98B-591C-C658-B19A-32166B832D1C}"/>
              </a:ext>
            </a:extLst>
          </p:cNvPr>
          <p:cNvSpPr txBox="1"/>
          <p:nvPr/>
        </p:nvSpPr>
        <p:spPr>
          <a:xfrm>
            <a:off x="804671" y="2331720"/>
            <a:ext cx="2148840" cy="82296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B2A2F"/>
                </a:solidFill>
                <a:effectLst/>
                <a:uLnTx/>
                <a:uFillTx/>
                <a:latin typeface="Calibri"/>
                <a:ea typeface="+mn-ea"/>
                <a:cs typeface="+mn-cs"/>
              </a:rPr>
              <a:t>Intro</a:t>
            </a:r>
          </a:p>
        </p:txBody>
      </p:sp>
      <p:sp>
        <p:nvSpPr>
          <p:cNvPr id="9" name="topic2">
            <a:extLst>
              <a:ext uri="{FF2B5EF4-FFF2-40B4-BE49-F238E27FC236}">
                <a16:creationId xmlns:a16="http://schemas.microsoft.com/office/drawing/2014/main" id="{DACB6C28-DD20-D5C5-407B-6C29313F768C}"/>
              </a:ext>
            </a:extLst>
          </p:cNvPr>
          <p:cNvSpPr/>
          <p:nvPr/>
        </p:nvSpPr>
        <p:spPr>
          <a:xfrm>
            <a:off x="3246120" y="1828800"/>
            <a:ext cx="2423160" cy="1353312"/>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opic2 num">
            <a:extLst>
              <a:ext uri="{FF2B5EF4-FFF2-40B4-BE49-F238E27FC236}">
                <a16:creationId xmlns:a16="http://schemas.microsoft.com/office/drawing/2014/main" id="{7D3D8D68-CC6D-B7FB-A1A8-3452EB30D01A}"/>
              </a:ext>
            </a:extLst>
          </p:cNvPr>
          <p:cNvSpPr txBox="1"/>
          <p:nvPr/>
        </p:nvSpPr>
        <p:spPr>
          <a:xfrm>
            <a:off x="3410712" y="1938528"/>
            <a:ext cx="914400" cy="45720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E3A52B"/>
                </a:solidFill>
                <a:effectLst/>
                <a:uLnTx/>
                <a:uFillTx/>
                <a:latin typeface="Calibri"/>
                <a:ea typeface="+mn-ea"/>
                <a:cs typeface="+mn-cs"/>
              </a:rPr>
              <a:t>02</a:t>
            </a:r>
          </a:p>
        </p:txBody>
      </p:sp>
      <p:sp>
        <p:nvSpPr>
          <p:cNvPr id="11" name="topic2 label">
            <a:extLst>
              <a:ext uri="{FF2B5EF4-FFF2-40B4-BE49-F238E27FC236}">
                <a16:creationId xmlns:a16="http://schemas.microsoft.com/office/drawing/2014/main" id="{898C2A0D-FE77-8CE6-D72C-78AB143145D8}"/>
              </a:ext>
            </a:extLst>
          </p:cNvPr>
          <p:cNvSpPr txBox="1"/>
          <p:nvPr/>
        </p:nvSpPr>
        <p:spPr>
          <a:xfrm>
            <a:off x="3410712" y="2331720"/>
            <a:ext cx="2148840" cy="82296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B2A2F"/>
                </a:solidFill>
                <a:effectLst/>
                <a:uLnTx/>
                <a:uFillTx/>
                <a:latin typeface="Calibri"/>
                <a:ea typeface="+mn-ea"/>
                <a:cs typeface="+mn-cs"/>
              </a:rPr>
              <a:t>Costs</a:t>
            </a:r>
          </a:p>
        </p:txBody>
      </p:sp>
      <p:sp>
        <p:nvSpPr>
          <p:cNvPr id="12" name="topic3">
            <a:extLst>
              <a:ext uri="{FF2B5EF4-FFF2-40B4-BE49-F238E27FC236}">
                <a16:creationId xmlns:a16="http://schemas.microsoft.com/office/drawing/2014/main" id="{449536FF-2163-3806-9A54-1255B980F7C1}"/>
              </a:ext>
            </a:extLst>
          </p:cNvPr>
          <p:cNvSpPr/>
          <p:nvPr/>
        </p:nvSpPr>
        <p:spPr>
          <a:xfrm>
            <a:off x="5852160" y="1828800"/>
            <a:ext cx="2423160" cy="1353312"/>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opic3 num">
            <a:extLst>
              <a:ext uri="{FF2B5EF4-FFF2-40B4-BE49-F238E27FC236}">
                <a16:creationId xmlns:a16="http://schemas.microsoft.com/office/drawing/2014/main" id="{D2F35FFD-EEB8-F559-409A-811AE08D7129}"/>
              </a:ext>
            </a:extLst>
          </p:cNvPr>
          <p:cNvSpPr txBox="1"/>
          <p:nvPr/>
        </p:nvSpPr>
        <p:spPr>
          <a:xfrm>
            <a:off x="6016752" y="1938528"/>
            <a:ext cx="914400" cy="45720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F7A5C"/>
                </a:solidFill>
                <a:effectLst/>
                <a:uLnTx/>
                <a:uFillTx/>
                <a:latin typeface="Calibri"/>
                <a:ea typeface="+mn-ea"/>
                <a:cs typeface="+mn-cs"/>
              </a:rPr>
              <a:t>03</a:t>
            </a:r>
          </a:p>
        </p:txBody>
      </p:sp>
      <p:sp>
        <p:nvSpPr>
          <p:cNvPr id="14" name="topic3 label">
            <a:extLst>
              <a:ext uri="{FF2B5EF4-FFF2-40B4-BE49-F238E27FC236}">
                <a16:creationId xmlns:a16="http://schemas.microsoft.com/office/drawing/2014/main" id="{56AC889E-4E77-BD08-8D23-A10F6448F063}"/>
              </a:ext>
            </a:extLst>
          </p:cNvPr>
          <p:cNvSpPr txBox="1"/>
          <p:nvPr/>
        </p:nvSpPr>
        <p:spPr>
          <a:xfrm>
            <a:off x="6016752" y="2331720"/>
            <a:ext cx="2148840" cy="82296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B2A2F"/>
                </a:solidFill>
                <a:effectLst/>
                <a:uLnTx/>
                <a:uFillTx/>
                <a:latin typeface="Calibri"/>
                <a:ea typeface="+mn-ea"/>
                <a:cs typeface="+mn-cs"/>
              </a:rPr>
              <a:t>Social Costs of Carbon</a:t>
            </a:r>
          </a:p>
        </p:txBody>
      </p:sp>
      <p:sp>
        <p:nvSpPr>
          <p:cNvPr id="15" name="topic4">
            <a:extLst>
              <a:ext uri="{FF2B5EF4-FFF2-40B4-BE49-F238E27FC236}">
                <a16:creationId xmlns:a16="http://schemas.microsoft.com/office/drawing/2014/main" id="{23B22B45-00D0-1EF8-79F9-6E0BCB7D3623}"/>
              </a:ext>
            </a:extLst>
          </p:cNvPr>
          <p:cNvSpPr/>
          <p:nvPr/>
        </p:nvSpPr>
        <p:spPr>
          <a:xfrm>
            <a:off x="640080" y="3364991"/>
            <a:ext cx="2423160" cy="1353312"/>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topic4 num">
            <a:extLst>
              <a:ext uri="{FF2B5EF4-FFF2-40B4-BE49-F238E27FC236}">
                <a16:creationId xmlns:a16="http://schemas.microsoft.com/office/drawing/2014/main" id="{74F74680-51F6-9F97-D7AE-9627F70B4160}"/>
              </a:ext>
            </a:extLst>
          </p:cNvPr>
          <p:cNvSpPr txBox="1"/>
          <p:nvPr/>
        </p:nvSpPr>
        <p:spPr>
          <a:xfrm>
            <a:off x="804671" y="3474720"/>
            <a:ext cx="914400" cy="45720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E3A52B"/>
                </a:solidFill>
                <a:effectLst/>
                <a:uLnTx/>
                <a:uFillTx/>
                <a:latin typeface="Calibri"/>
                <a:ea typeface="+mn-ea"/>
                <a:cs typeface="+mn-cs"/>
              </a:rPr>
              <a:t>04</a:t>
            </a:r>
          </a:p>
        </p:txBody>
      </p:sp>
      <p:sp>
        <p:nvSpPr>
          <p:cNvPr id="17" name="topic4 label">
            <a:extLst>
              <a:ext uri="{FF2B5EF4-FFF2-40B4-BE49-F238E27FC236}">
                <a16:creationId xmlns:a16="http://schemas.microsoft.com/office/drawing/2014/main" id="{C516EBCB-4B8F-3F12-DC0E-72A6BC267971}"/>
              </a:ext>
            </a:extLst>
          </p:cNvPr>
          <p:cNvSpPr txBox="1"/>
          <p:nvPr/>
        </p:nvSpPr>
        <p:spPr>
          <a:xfrm>
            <a:off x="804671" y="3867911"/>
            <a:ext cx="2148840" cy="82296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B2A2F"/>
                </a:solidFill>
                <a:effectLst/>
                <a:uLnTx/>
                <a:uFillTx/>
                <a:latin typeface="Calibri"/>
                <a:ea typeface="+mn-ea"/>
                <a:cs typeface="+mn-cs"/>
              </a:rPr>
              <a:t>Pricing Policy</a:t>
            </a:r>
          </a:p>
        </p:txBody>
      </p:sp>
      <p:sp>
        <p:nvSpPr>
          <p:cNvPr id="18" name="topic5">
            <a:extLst>
              <a:ext uri="{FF2B5EF4-FFF2-40B4-BE49-F238E27FC236}">
                <a16:creationId xmlns:a16="http://schemas.microsoft.com/office/drawing/2014/main" id="{D76ED27A-7C7A-AE43-235F-8B77329DD049}"/>
              </a:ext>
            </a:extLst>
          </p:cNvPr>
          <p:cNvSpPr/>
          <p:nvPr/>
        </p:nvSpPr>
        <p:spPr>
          <a:xfrm>
            <a:off x="3246120" y="3364991"/>
            <a:ext cx="2423160" cy="1353312"/>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opic5 num">
            <a:extLst>
              <a:ext uri="{FF2B5EF4-FFF2-40B4-BE49-F238E27FC236}">
                <a16:creationId xmlns:a16="http://schemas.microsoft.com/office/drawing/2014/main" id="{1F095259-DE98-E8CC-613B-3A3302FBEB56}"/>
              </a:ext>
            </a:extLst>
          </p:cNvPr>
          <p:cNvSpPr txBox="1"/>
          <p:nvPr/>
        </p:nvSpPr>
        <p:spPr>
          <a:xfrm>
            <a:off x="3410712" y="3474720"/>
            <a:ext cx="914400" cy="45720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F7A5C"/>
                </a:solidFill>
                <a:effectLst/>
                <a:uLnTx/>
                <a:uFillTx/>
                <a:latin typeface="Calibri"/>
                <a:ea typeface="+mn-ea"/>
                <a:cs typeface="+mn-cs"/>
              </a:rPr>
              <a:t>05</a:t>
            </a:r>
          </a:p>
        </p:txBody>
      </p:sp>
      <p:sp>
        <p:nvSpPr>
          <p:cNvPr id="20" name="topic5 label">
            <a:extLst>
              <a:ext uri="{FF2B5EF4-FFF2-40B4-BE49-F238E27FC236}">
                <a16:creationId xmlns:a16="http://schemas.microsoft.com/office/drawing/2014/main" id="{5B75BA33-47A2-6A05-2D6B-D247125DFBB7}"/>
              </a:ext>
            </a:extLst>
          </p:cNvPr>
          <p:cNvSpPr txBox="1"/>
          <p:nvPr/>
        </p:nvSpPr>
        <p:spPr>
          <a:xfrm>
            <a:off x="3410712" y="3867911"/>
            <a:ext cx="2148840" cy="82296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B2A2F"/>
                </a:solidFill>
                <a:effectLst/>
                <a:uLnTx/>
                <a:uFillTx/>
                <a:latin typeface="Calibri"/>
                <a:ea typeface="+mn-ea"/>
                <a:cs typeface="+mn-cs"/>
              </a:rPr>
              <a:t>COP</a:t>
            </a:r>
          </a:p>
        </p:txBody>
      </p:sp>
      <p:sp>
        <p:nvSpPr>
          <p:cNvPr id="21" name="topic6">
            <a:extLst>
              <a:ext uri="{FF2B5EF4-FFF2-40B4-BE49-F238E27FC236}">
                <a16:creationId xmlns:a16="http://schemas.microsoft.com/office/drawing/2014/main" id="{1F02166B-9B67-72EE-D110-236BC99B269B}"/>
              </a:ext>
            </a:extLst>
          </p:cNvPr>
          <p:cNvSpPr/>
          <p:nvPr/>
        </p:nvSpPr>
        <p:spPr>
          <a:xfrm>
            <a:off x="5852160" y="3364991"/>
            <a:ext cx="2423160" cy="1353312"/>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opic6 num">
            <a:extLst>
              <a:ext uri="{FF2B5EF4-FFF2-40B4-BE49-F238E27FC236}">
                <a16:creationId xmlns:a16="http://schemas.microsoft.com/office/drawing/2014/main" id="{99525C17-F10F-73E4-5F56-04F69C26A155}"/>
              </a:ext>
            </a:extLst>
          </p:cNvPr>
          <p:cNvSpPr txBox="1"/>
          <p:nvPr/>
        </p:nvSpPr>
        <p:spPr>
          <a:xfrm>
            <a:off x="6016752" y="3474720"/>
            <a:ext cx="914400" cy="45720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E3A52B"/>
                </a:solidFill>
                <a:effectLst/>
                <a:uLnTx/>
                <a:uFillTx/>
                <a:latin typeface="Calibri"/>
                <a:ea typeface="+mn-ea"/>
                <a:cs typeface="+mn-cs"/>
              </a:rPr>
              <a:t>06</a:t>
            </a:r>
          </a:p>
        </p:txBody>
      </p:sp>
      <p:sp>
        <p:nvSpPr>
          <p:cNvPr id="23" name="topic6 label">
            <a:extLst>
              <a:ext uri="{FF2B5EF4-FFF2-40B4-BE49-F238E27FC236}">
                <a16:creationId xmlns:a16="http://schemas.microsoft.com/office/drawing/2014/main" id="{C86D4E38-2F03-83A2-BC83-CDC540E1224A}"/>
              </a:ext>
            </a:extLst>
          </p:cNvPr>
          <p:cNvSpPr txBox="1"/>
          <p:nvPr/>
        </p:nvSpPr>
        <p:spPr>
          <a:xfrm>
            <a:off x="6016752" y="3867911"/>
            <a:ext cx="2148840" cy="82296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B2A2F"/>
                </a:solidFill>
                <a:effectLst/>
                <a:uLnTx/>
                <a:uFillTx/>
                <a:latin typeface="Calibri"/>
                <a:ea typeface="+mn-ea"/>
                <a:cs typeface="+mn-cs"/>
              </a:rPr>
              <a:t>Corruption and State Capacity</a:t>
            </a:r>
          </a:p>
        </p:txBody>
      </p:sp>
      <p:sp>
        <p:nvSpPr>
          <p:cNvPr id="24" name="topic7">
            <a:extLst>
              <a:ext uri="{FF2B5EF4-FFF2-40B4-BE49-F238E27FC236}">
                <a16:creationId xmlns:a16="http://schemas.microsoft.com/office/drawing/2014/main" id="{A965D56A-6945-2266-0F92-5C9458A50AB8}"/>
              </a:ext>
            </a:extLst>
          </p:cNvPr>
          <p:cNvSpPr/>
          <p:nvPr/>
        </p:nvSpPr>
        <p:spPr>
          <a:xfrm>
            <a:off x="640080" y="4901183"/>
            <a:ext cx="2423160" cy="1353312"/>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topic7 num">
            <a:extLst>
              <a:ext uri="{FF2B5EF4-FFF2-40B4-BE49-F238E27FC236}">
                <a16:creationId xmlns:a16="http://schemas.microsoft.com/office/drawing/2014/main" id="{B1041CAC-ABA7-89DA-9D26-41A6BBC2061B}"/>
              </a:ext>
            </a:extLst>
          </p:cNvPr>
          <p:cNvSpPr txBox="1"/>
          <p:nvPr/>
        </p:nvSpPr>
        <p:spPr>
          <a:xfrm>
            <a:off x="804671" y="5010912"/>
            <a:ext cx="914400" cy="45720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F7A5C"/>
                </a:solidFill>
                <a:effectLst/>
                <a:uLnTx/>
                <a:uFillTx/>
                <a:latin typeface="Calibri"/>
                <a:ea typeface="+mn-ea"/>
                <a:cs typeface="+mn-cs"/>
              </a:rPr>
              <a:t>07</a:t>
            </a:r>
          </a:p>
        </p:txBody>
      </p:sp>
      <p:sp>
        <p:nvSpPr>
          <p:cNvPr id="26" name="topic7 label">
            <a:extLst>
              <a:ext uri="{FF2B5EF4-FFF2-40B4-BE49-F238E27FC236}">
                <a16:creationId xmlns:a16="http://schemas.microsoft.com/office/drawing/2014/main" id="{C72547EE-F360-F4C7-4A68-02B862C82136}"/>
              </a:ext>
            </a:extLst>
          </p:cNvPr>
          <p:cNvSpPr txBox="1"/>
          <p:nvPr/>
        </p:nvSpPr>
        <p:spPr>
          <a:xfrm>
            <a:off x="804671" y="5404103"/>
            <a:ext cx="2148840" cy="82296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B2A2F"/>
                </a:solidFill>
                <a:effectLst/>
                <a:uLnTx/>
                <a:uFillTx/>
                <a:latin typeface="Calibri"/>
                <a:ea typeface="+mn-ea"/>
                <a:cs typeface="+mn-cs"/>
              </a:rPr>
              <a:t>Transport and Trade</a:t>
            </a:r>
          </a:p>
        </p:txBody>
      </p:sp>
      <p:sp>
        <p:nvSpPr>
          <p:cNvPr id="27" name="topic8">
            <a:extLst>
              <a:ext uri="{FF2B5EF4-FFF2-40B4-BE49-F238E27FC236}">
                <a16:creationId xmlns:a16="http://schemas.microsoft.com/office/drawing/2014/main" id="{5610B682-6BAF-FEFE-DF68-9E6DB9394557}"/>
              </a:ext>
            </a:extLst>
          </p:cNvPr>
          <p:cNvSpPr/>
          <p:nvPr/>
        </p:nvSpPr>
        <p:spPr>
          <a:xfrm>
            <a:off x="3246120" y="4901183"/>
            <a:ext cx="2423160" cy="1353312"/>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opic8 num">
            <a:extLst>
              <a:ext uri="{FF2B5EF4-FFF2-40B4-BE49-F238E27FC236}">
                <a16:creationId xmlns:a16="http://schemas.microsoft.com/office/drawing/2014/main" id="{E8395399-D996-0107-1F49-C94660F871A3}"/>
              </a:ext>
            </a:extLst>
          </p:cNvPr>
          <p:cNvSpPr txBox="1"/>
          <p:nvPr/>
        </p:nvSpPr>
        <p:spPr>
          <a:xfrm>
            <a:off x="3410712" y="5010912"/>
            <a:ext cx="914400" cy="45720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E3A52B"/>
                </a:solidFill>
                <a:effectLst/>
                <a:uLnTx/>
                <a:uFillTx/>
                <a:latin typeface="Calibri"/>
                <a:ea typeface="+mn-ea"/>
                <a:cs typeface="+mn-cs"/>
              </a:rPr>
              <a:t>08</a:t>
            </a:r>
          </a:p>
        </p:txBody>
      </p:sp>
      <p:sp>
        <p:nvSpPr>
          <p:cNvPr id="29" name="topic8 label">
            <a:extLst>
              <a:ext uri="{FF2B5EF4-FFF2-40B4-BE49-F238E27FC236}">
                <a16:creationId xmlns:a16="http://schemas.microsoft.com/office/drawing/2014/main" id="{034AFA86-D3A6-38EA-22B0-105590EAA7E7}"/>
              </a:ext>
            </a:extLst>
          </p:cNvPr>
          <p:cNvSpPr txBox="1"/>
          <p:nvPr/>
        </p:nvSpPr>
        <p:spPr>
          <a:xfrm>
            <a:off x="3410712" y="5404103"/>
            <a:ext cx="2148840" cy="82296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B2A2F"/>
                </a:solidFill>
                <a:effectLst/>
                <a:uLnTx/>
                <a:uFillTx/>
                <a:latin typeface="Calibri"/>
                <a:ea typeface="+mn-ea"/>
                <a:cs typeface="+mn-cs"/>
              </a:rPr>
              <a:t>Behavioural Environmental Economics</a:t>
            </a:r>
          </a:p>
        </p:txBody>
      </p:sp>
      <p:sp>
        <p:nvSpPr>
          <p:cNvPr id="30" name="topic9">
            <a:extLst>
              <a:ext uri="{FF2B5EF4-FFF2-40B4-BE49-F238E27FC236}">
                <a16:creationId xmlns:a16="http://schemas.microsoft.com/office/drawing/2014/main" id="{138C2456-F0FD-EB34-2409-59824BFBBBDD}"/>
              </a:ext>
            </a:extLst>
          </p:cNvPr>
          <p:cNvSpPr/>
          <p:nvPr/>
        </p:nvSpPr>
        <p:spPr>
          <a:xfrm>
            <a:off x="5852160" y="4901183"/>
            <a:ext cx="2423160" cy="1353312"/>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topic9 num">
            <a:extLst>
              <a:ext uri="{FF2B5EF4-FFF2-40B4-BE49-F238E27FC236}">
                <a16:creationId xmlns:a16="http://schemas.microsoft.com/office/drawing/2014/main" id="{4C69CA61-51C7-2CA7-ADC2-76E14DB35EDC}"/>
              </a:ext>
            </a:extLst>
          </p:cNvPr>
          <p:cNvSpPr txBox="1"/>
          <p:nvPr/>
        </p:nvSpPr>
        <p:spPr>
          <a:xfrm>
            <a:off x="6016752" y="5010912"/>
            <a:ext cx="914400" cy="45720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F7A5C"/>
                </a:solidFill>
                <a:effectLst/>
                <a:uLnTx/>
                <a:uFillTx/>
                <a:latin typeface="Calibri"/>
                <a:ea typeface="+mn-ea"/>
                <a:cs typeface="+mn-cs"/>
              </a:rPr>
              <a:t>09</a:t>
            </a:r>
          </a:p>
        </p:txBody>
      </p:sp>
      <p:sp>
        <p:nvSpPr>
          <p:cNvPr id="32" name="topic9 label">
            <a:extLst>
              <a:ext uri="{FF2B5EF4-FFF2-40B4-BE49-F238E27FC236}">
                <a16:creationId xmlns:a16="http://schemas.microsoft.com/office/drawing/2014/main" id="{4D5654D8-CAEC-267F-7121-4888C70F2AA8}"/>
              </a:ext>
            </a:extLst>
          </p:cNvPr>
          <p:cNvSpPr txBox="1"/>
          <p:nvPr/>
        </p:nvSpPr>
        <p:spPr>
          <a:xfrm>
            <a:off x="6016752" y="5404103"/>
            <a:ext cx="2148840" cy="82296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B2A2F"/>
                </a:solidFill>
                <a:effectLst/>
                <a:uLnTx/>
                <a:uFillTx/>
                <a:latin typeface="Calibri"/>
                <a:ea typeface="+mn-ea"/>
                <a:cs typeface="+mn-cs"/>
              </a:rPr>
              <a:t>Biodiversity and Ecology</a:t>
            </a:r>
          </a:p>
        </p:txBody>
      </p:sp>
      <p:sp>
        <p:nvSpPr>
          <p:cNvPr id="33" name="side kicker">
            <a:extLst>
              <a:ext uri="{FF2B5EF4-FFF2-40B4-BE49-F238E27FC236}">
                <a16:creationId xmlns:a16="http://schemas.microsoft.com/office/drawing/2014/main" id="{60EE9F05-9122-D5B8-E787-1440715345A5}"/>
              </a:ext>
            </a:extLst>
          </p:cNvPr>
          <p:cNvSpPr txBox="1"/>
          <p:nvPr/>
        </p:nvSpPr>
        <p:spPr>
          <a:xfrm>
            <a:off x="9098280" y="822960"/>
            <a:ext cx="2834640" cy="45720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E3A52B"/>
                </a:solidFill>
                <a:effectLst/>
                <a:uLnTx/>
                <a:uFillTx/>
                <a:latin typeface="Calibri"/>
                <a:ea typeface="+mn-ea"/>
                <a:cs typeface="+mn-cs"/>
              </a:rPr>
              <a:t>HOW IT RUNS</a:t>
            </a:r>
          </a:p>
        </p:txBody>
      </p:sp>
      <p:sp>
        <p:nvSpPr>
          <p:cNvPr id="34" name="side text">
            <a:extLst>
              <a:ext uri="{FF2B5EF4-FFF2-40B4-BE49-F238E27FC236}">
                <a16:creationId xmlns:a16="http://schemas.microsoft.com/office/drawing/2014/main" id="{9274D74C-BAAE-CCEC-99E1-F8DAB0181343}"/>
              </a:ext>
            </a:extLst>
          </p:cNvPr>
          <p:cNvSpPr txBox="1"/>
          <p:nvPr/>
        </p:nvSpPr>
        <p:spPr>
          <a:xfrm>
            <a:off x="9098280" y="1325880"/>
            <a:ext cx="2834640" cy="4114800"/>
          </a:xfrm>
          <a:prstGeom prst="rect">
            <a:avLst/>
          </a:prstGeom>
          <a:noFill/>
        </p:spPr>
        <p:txBody>
          <a:bodyPr wrap="square" lIns="45720" rIns="45720" anchor="t">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sz="2000" b="1" i="0" u="none" strike="noStrike" kern="1200" cap="none" spc="0" normalizeH="0" baseline="0" noProof="0">
                <a:ln>
                  <a:noFill/>
                </a:ln>
                <a:solidFill>
                  <a:srgbClr val="FFFFFF"/>
                </a:solidFill>
                <a:effectLst/>
                <a:uLnTx/>
                <a:uFillTx/>
                <a:latin typeface="Calibri"/>
                <a:ea typeface="+mn-ea"/>
                <a:cs typeface="+mn-cs"/>
              </a:rPr>
              <a:t>Weekly 2-hour lecture</a:t>
            </a:r>
          </a:p>
          <a:p>
            <a:pPr marL="0" marR="0" lvl="0" indent="0" algn="l" defTabSz="914400" rtl="0" eaLnBrk="1" fontAlgn="auto" latinLnBrk="0" hangingPunct="1">
              <a:lnSpc>
                <a:spcPct val="100000"/>
              </a:lnSpc>
              <a:spcBef>
                <a:spcPts val="0"/>
              </a:spcBef>
              <a:spcAft>
                <a:spcPts val="1600"/>
              </a:spcAft>
              <a:buClrTx/>
              <a:buSzTx/>
              <a:buFontTx/>
              <a:buNone/>
              <a:tabLst/>
              <a:defRPr/>
            </a:pPr>
            <a:r>
              <a:rPr kumimoji="0" sz="1400" b="0" i="0" u="none" strike="noStrike" kern="1200" cap="none" spc="0" normalizeH="0" baseline="0" noProof="0">
                <a:ln>
                  <a:noFill/>
                </a:ln>
                <a:solidFill>
                  <a:srgbClr val="A8C5B0"/>
                </a:solidFill>
                <a:effectLst/>
                <a:uLnTx/>
                <a:uFillTx/>
                <a:latin typeface="Calibri"/>
                <a:ea typeface="+mn-ea"/>
                <a:cs typeface="+mn-cs"/>
              </a:rPr>
              <a:t>In person, a different topic each week</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sz="2000" b="1" i="0" u="none" strike="noStrike" kern="1200" cap="none" spc="0" normalizeH="0" baseline="0" noProof="0">
                <a:ln>
                  <a:noFill/>
                </a:ln>
                <a:solidFill>
                  <a:srgbClr val="FFFFFF"/>
                </a:solidFill>
                <a:effectLst/>
                <a:uLnTx/>
                <a:uFillTx/>
                <a:latin typeface="Calibri"/>
                <a:ea typeface="+mn-ea"/>
                <a:cs typeface="+mn-cs"/>
              </a:rPr>
              <a:t>Selected readings</a:t>
            </a:r>
          </a:p>
          <a:p>
            <a:pPr marL="0" marR="0" lvl="0" indent="0" algn="l" defTabSz="914400" rtl="0" eaLnBrk="1" fontAlgn="auto" latinLnBrk="0" hangingPunct="1">
              <a:lnSpc>
                <a:spcPct val="100000"/>
              </a:lnSpc>
              <a:spcBef>
                <a:spcPts val="0"/>
              </a:spcBef>
              <a:spcAft>
                <a:spcPts val="1600"/>
              </a:spcAft>
              <a:buClrTx/>
              <a:buSzTx/>
              <a:buFontTx/>
              <a:buNone/>
              <a:tabLst/>
              <a:defRPr/>
            </a:pPr>
            <a:r>
              <a:rPr kumimoji="0" sz="1400" b="0" i="0" u="none" strike="noStrike" kern="1200" cap="none" spc="0" normalizeH="0" baseline="0" noProof="0">
                <a:ln>
                  <a:noFill/>
                </a:ln>
                <a:solidFill>
                  <a:srgbClr val="A8C5B0"/>
                </a:solidFill>
                <a:effectLst/>
                <a:uLnTx/>
                <a:uFillTx/>
                <a:latin typeface="Calibri"/>
                <a:ea typeface="+mn-ea"/>
                <a:cs typeface="+mn-cs"/>
              </a:rPr>
              <a:t>No textbook — readings set each week</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sz="2000" b="1" i="0" u="none" strike="noStrike" kern="1200" cap="none" spc="0" normalizeH="0" baseline="0" noProof="0">
                <a:ln>
                  <a:noFill/>
                </a:ln>
                <a:solidFill>
                  <a:srgbClr val="FFFFFF"/>
                </a:solidFill>
                <a:effectLst/>
                <a:uLnTx/>
                <a:uFillTx/>
                <a:latin typeface="Calibri"/>
                <a:ea typeface="+mn-ea"/>
                <a:cs typeface="+mn-cs"/>
              </a:rPr>
              <a:t>Check Moodle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A8C5B0"/>
                </a:solidFill>
                <a:effectLst/>
                <a:uLnTx/>
                <a:uFillTx/>
                <a:latin typeface="Calibri"/>
                <a:ea typeface="+mn-ea"/>
                <a:cs typeface="+mn-cs"/>
              </a:rPr>
              <a:t>No, really — check Moodle.</a:t>
            </a:r>
          </a:p>
        </p:txBody>
      </p:sp>
    </p:spTree>
    <p:extLst>
      <p:ext uri="{BB962C8B-B14F-4D97-AF65-F5344CB8AC3E}">
        <p14:creationId xmlns:p14="http://schemas.microsoft.com/office/powerpoint/2010/main" val="32280521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9FCA4B0-E9A2-FB9D-72E9-83E1D42DB836}"/>
              </a:ext>
            </a:extLst>
          </p:cNvPr>
          <p:cNvSpPr>
            <a:spLocks noGrp="1"/>
          </p:cNvSpPr>
          <p:nvPr>
            <p:ph type="body" sz="quarter" idx="13"/>
          </p:nvPr>
        </p:nvSpPr>
        <p:spPr>
          <a:xfrm>
            <a:off x="499733" y="3779224"/>
            <a:ext cx="6540500" cy="1706562"/>
          </a:xfrm>
        </p:spPr>
        <p:txBody>
          <a:bodyPr wrap="square">
            <a:normAutofit/>
          </a:bodyPr>
          <a:lstStyle/>
          <a:p>
            <a:pPr>
              <a:spcAft>
                <a:spcPts val="600"/>
              </a:spcAft>
            </a:pPr>
            <a:r>
              <a:rPr lang="en-GB"/>
              <a:t>Kobi Glazer– 09 October 2026</a:t>
            </a:r>
          </a:p>
          <a:p>
            <a:pPr>
              <a:spcAft>
                <a:spcPts val="600"/>
              </a:spcAft>
            </a:pPr>
            <a:endParaRPr lang="en-GB"/>
          </a:p>
          <a:p>
            <a:pPr>
              <a:spcAft>
                <a:spcPts val="600"/>
              </a:spcAft>
            </a:pPr>
            <a:r>
              <a:rPr lang="en-GB">
                <a:hlinkClick r:id="rId2"/>
              </a:rPr>
              <a:t>Meeting with Glazer, Kobi-20251008_125940-Meeting Recording.mp4</a:t>
            </a:r>
            <a:endParaRPr lang="en-GB"/>
          </a:p>
        </p:txBody>
      </p:sp>
      <p:sp>
        <p:nvSpPr>
          <p:cNvPr id="3" name="Title 2">
            <a:extLst>
              <a:ext uri="{FF2B5EF4-FFF2-40B4-BE49-F238E27FC236}">
                <a16:creationId xmlns:a16="http://schemas.microsoft.com/office/drawing/2014/main" id="{F926F25D-EC5E-3B3B-B3AA-ABE614EA3099}"/>
              </a:ext>
            </a:extLst>
          </p:cNvPr>
          <p:cNvSpPr>
            <a:spLocks noGrp="1"/>
          </p:cNvSpPr>
          <p:nvPr>
            <p:ph type="title"/>
          </p:nvPr>
        </p:nvSpPr>
        <p:spPr>
          <a:xfrm>
            <a:off x="499732" y="1889950"/>
            <a:ext cx="6542513" cy="1806905"/>
          </a:xfrm>
        </p:spPr>
        <p:txBody>
          <a:bodyPr wrap="square" anchor="t">
            <a:normAutofit/>
          </a:bodyPr>
          <a:lstStyle/>
          <a:p>
            <a:r>
              <a:rPr lang="en-GB" sz="5600">
                <a:latin typeface="Aptos"/>
                <a:cs typeface="Calibri"/>
              </a:rPr>
              <a:t>EC979 – Health Economics </a:t>
            </a:r>
          </a:p>
        </p:txBody>
      </p:sp>
      <p:pic>
        <p:nvPicPr>
          <p:cNvPr id="5" name="Picture Placeholder 4" descr="Low angle view of a building&#10;&#10;AI-generated content may be incorrect.">
            <a:extLst>
              <a:ext uri="{FF2B5EF4-FFF2-40B4-BE49-F238E27FC236}">
                <a16:creationId xmlns:a16="http://schemas.microsoft.com/office/drawing/2014/main" id="{9DE555ED-28FB-8493-D99F-84119C750CF8}"/>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l="126" r="-1" b="-1"/>
          <a:stretch>
            <a:fillRect/>
          </a:stretch>
        </p:blipFill>
        <p:spPr>
          <a:xfrm>
            <a:off x="7678168" y="10"/>
            <a:ext cx="4014099" cy="6354440"/>
          </a:xfrm>
          <a:noFill/>
        </p:spPr>
      </p:pic>
    </p:spTree>
    <p:extLst>
      <p:ext uri="{BB962C8B-B14F-4D97-AF65-F5344CB8AC3E}">
        <p14:creationId xmlns:p14="http://schemas.microsoft.com/office/powerpoint/2010/main" val="27709095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DEB40-FE9D-20BE-A2E4-3A32F9AFFD0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8E9FBB9-32D4-C52E-6E18-345CB5BBE8D4}"/>
              </a:ext>
            </a:extLst>
          </p:cNvPr>
          <p:cNvSpPr>
            <a:spLocks noGrp="1"/>
          </p:cNvSpPr>
          <p:nvPr>
            <p:ph type="body" sz="quarter" idx="13"/>
          </p:nvPr>
        </p:nvSpPr>
        <p:spPr>
          <a:xfrm>
            <a:off x="499733" y="3779224"/>
            <a:ext cx="6540500" cy="1706562"/>
          </a:xfrm>
        </p:spPr>
        <p:txBody>
          <a:bodyPr wrap="square">
            <a:normAutofit/>
          </a:bodyPr>
          <a:lstStyle/>
          <a:p>
            <a:pPr>
              <a:spcAft>
                <a:spcPts val="600"/>
              </a:spcAft>
            </a:pPr>
            <a:r>
              <a:rPr lang="en-GB"/>
              <a:t>Arthur Galichère – 09 October 2026</a:t>
            </a:r>
          </a:p>
        </p:txBody>
      </p:sp>
      <p:sp>
        <p:nvSpPr>
          <p:cNvPr id="3" name="Title 2">
            <a:extLst>
              <a:ext uri="{FF2B5EF4-FFF2-40B4-BE49-F238E27FC236}">
                <a16:creationId xmlns:a16="http://schemas.microsoft.com/office/drawing/2014/main" id="{23C3D252-0C71-84CA-BAB0-18C41D45BDDF}"/>
              </a:ext>
            </a:extLst>
          </p:cNvPr>
          <p:cNvSpPr>
            <a:spLocks noGrp="1"/>
          </p:cNvSpPr>
          <p:nvPr>
            <p:ph type="title"/>
          </p:nvPr>
        </p:nvSpPr>
        <p:spPr>
          <a:xfrm>
            <a:off x="499732" y="1889950"/>
            <a:ext cx="6542513" cy="1806905"/>
          </a:xfrm>
        </p:spPr>
        <p:txBody>
          <a:bodyPr wrap="square" anchor="t">
            <a:normAutofit/>
          </a:bodyPr>
          <a:lstStyle/>
          <a:p>
            <a:r>
              <a:rPr lang="en-GB" sz="5600"/>
              <a:t>EC9D5 – Macroeconomics B</a:t>
            </a:r>
          </a:p>
        </p:txBody>
      </p:sp>
      <p:pic>
        <p:nvPicPr>
          <p:cNvPr id="5" name="Picture Placeholder 4" descr="Low angle view of a building&#10;&#10;AI-generated content may be incorrect.">
            <a:extLst>
              <a:ext uri="{FF2B5EF4-FFF2-40B4-BE49-F238E27FC236}">
                <a16:creationId xmlns:a16="http://schemas.microsoft.com/office/drawing/2014/main" id="{BCD5159B-1C2D-3E3F-9F44-4F9E3D2FF784}"/>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l="126" r="-1" b="-1"/>
          <a:stretch>
            <a:fillRect/>
          </a:stretch>
        </p:blipFill>
        <p:spPr>
          <a:xfrm>
            <a:off x="7678168" y="10"/>
            <a:ext cx="4014099" cy="6354440"/>
          </a:xfrm>
          <a:noFill/>
        </p:spPr>
      </p:pic>
    </p:spTree>
    <p:extLst>
      <p:ext uri="{BB962C8B-B14F-4D97-AF65-F5344CB8AC3E}">
        <p14:creationId xmlns:p14="http://schemas.microsoft.com/office/powerpoint/2010/main" val="2942023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EDE7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3D0E2-AA57-4BCE-AC5F-0E91AD5F00B8}"/>
              </a:ext>
            </a:extLst>
          </p:cNvPr>
          <p:cNvSpPr>
            <a:spLocks noGrp="1"/>
          </p:cNvSpPr>
          <p:nvPr>
            <p:ph type="title"/>
          </p:nvPr>
        </p:nvSpPr>
        <p:spPr>
          <a:xfrm>
            <a:off x="630382" y="392834"/>
            <a:ext cx="9246949" cy="895639"/>
          </a:xfrm>
        </p:spPr>
        <p:txBody>
          <a:bodyPr>
            <a:normAutofit/>
          </a:bodyPr>
          <a:lstStyle/>
          <a:p>
            <a:r>
              <a:rPr lang="en-US" b="1">
                <a:latin typeface="Aptos" panose="020B0004020202020204" pitchFamily="34" charset="0"/>
              </a:rPr>
              <a:t>Intended Learning Outcomes</a:t>
            </a:r>
          </a:p>
        </p:txBody>
      </p:sp>
      <p:pic>
        <p:nvPicPr>
          <p:cNvPr id="3" name="Picture 2">
            <a:extLst>
              <a:ext uri="{FF2B5EF4-FFF2-40B4-BE49-F238E27FC236}">
                <a16:creationId xmlns:a16="http://schemas.microsoft.com/office/drawing/2014/main" id="{35023725-E4F1-5F6C-4751-1A4A88B5AC5E}"/>
              </a:ext>
            </a:extLst>
          </p:cNvPr>
          <p:cNvPicPr>
            <a:picLocks noChangeAspect="1"/>
          </p:cNvPicPr>
          <p:nvPr/>
        </p:nvPicPr>
        <p:blipFill>
          <a:blip r:embed="rId2"/>
          <a:stretch>
            <a:fillRect/>
          </a:stretch>
        </p:blipFill>
        <p:spPr>
          <a:xfrm>
            <a:off x="1482316" y="1222217"/>
            <a:ext cx="9229952" cy="5243466"/>
          </a:xfrm>
          <a:prstGeom prst="rect">
            <a:avLst/>
          </a:prstGeom>
        </p:spPr>
      </p:pic>
    </p:spTree>
    <p:extLst>
      <p:ext uri="{BB962C8B-B14F-4D97-AF65-F5344CB8AC3E}">
        <p14:creationId xmlns:p14="http://schemas.microsoft.com/office/powerpoint/2010/main" val="16061005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EDE7B"/>
        </a:solidFill>
        <a:effectLst/>
      </p:bgPr>
    </p:bg>
    <p:spTree>
      <p:nvGrpSpPr>
        <p:cNvPr id="1" name="">
          <a:extLst>
            <a:ext uri="{FF2B5EF4-FFF2-40B4-BE49-F238E27FC236}">
              <a16:creationId xmlns:a16="http://schemas.microsoft.com/office/drawing/2014/main" id="{34059A07-2DD2-CDA3-641D-7DD3FB8701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984824-5823-EA0A-0248-9476A471D5AE}"/>
              </a:ext>
            </a:extLst>
          </p:cNvPr>
          <p:cNvSpPr>
            <a:spLocks noGrp="1"/>
          </p:cNvSpPr>
          <p:nvPr>
            <p:ph type="title"/>
          </p:nvPr>
        </p:nvSpPr>
        <p:spPr>
          <a:xfrm>
            <a:off x="630382" y="392834"/>
            <a:ext cx="9246949" cy="895639"/>
          </a:xfrm>
        </p:spPr>
        <p:txBody>
          <a:bodyPr>
            <a:normAutofit fontScale="90000"/>
          </a:bodyPr>
          <a:lstStyle/>
          <a:p>
            <a:r>
              <a:rPr lang="en-US" b="1">
                <a:latin typeface="Aptos" panose="020B0004020202020204" pitchFamily="34" charset="0"/>
              </a:rPr>
              <a:t>Message from Professor Omer </a:t>
            </a:r>
            <a:r>
              <a:rPr lang="en-US" b="1" err="1">
                <a:latin typeface="Aptos" panose="020B0004020202020204" pitchFamily="34" charset="0"/>
              </a:rPr>
              <a:t>Moav</a:t>
            </a:r>
            <a:endParaRPr lang="en-US" b="1">
              <a:latin typeface="Aptos" panose="020B0004020202020204" pitchFamily="34" charset="0"/>
            </a:endParaRPr>
          </a:p>
        </p:txBody>
      </p:sp>
      <p:sp>
        <p:nvSpPr>
          <p:cNvPr id="5" name="TextBox 4">
            <a:extLst>
              <a:ext uri="{FF2B5EF4-FFF2-40B4-BE49-F238E27FC236}">
                <a16:creationId xmlns:a16="http://schemas.microsoft.com/office/drawing/2014/main" id="{3875269B-8E07-ECC2-C7B6-5881B380AC60}"/>
              </a:ext>
            </a:extLst>
          </p:cNvPr>
          <p:cNvSpPr txBox="1"/>
          <p:nvPr/>
        </p:nvSpPr>
        <p:spPr>
          <a:xfrm>
            <a:off x="630382" y="1843950"/>
            <a:ext cx="10188510" cy="3170099"/>
          </a:xfrm>
          <a:prstGeom prst="rect">
            <a:avLst/>
          </a:prstGeom>
          <a:noFill/>
        </p:spPr>
        <p:txBody>
          <a:bodyPr wrap="square" lIns="91440" tIns="45720" rIns="91440" bIns="4572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“Generally, I find that the B level modules in Macro, Micro, and Metrics tend to be more</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challenging.</a:t>
            </a:r>
            <a:endPar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However, if you are considering further studies after completing your MSc, these modules can be very beneficial. They also play a role in how we [i.e. academics] write reference letters for future opportunities.</a:t>
            </a:r>
            <a:endPar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In my area, I teach both the A and B levels of economic growth. The key difference is that in the B level, we sometimes delve deeper into the topics, and you will also encounter more problem sets”</a:t>
            </a:r>
            <a:endParaRPr kumimoji="0" lang="en-GB" sz="20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endParaRPr>
          </a:p>
        </p:txBody>
      </p:sp>
    </p:spTree>
    <p:extLst>
      <p:ext uri="{BB962C8B-B14F-4D97-AF65-F5344CB8AC3E}">
        <p14:creationId xmlns:p14="http://schemas.microsoft.com/office/powerpoint/2010/main" val="14753221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EDE7B"/>
        </a:solidFill>
        <a:effectLst/>
      </p:bgPr>
    </p:bg>
    <p:spTree>
      <p:nvGrpSpPr>
        <p:cNvPr id="1" name="">
          <a:extLst>
            <a:ext uri="{FF2B5EF4-FFF2-40B4-BE49-F238E27FC236}">
              <a16:creationId xmlns:a16="http://schemas.microsoft.com/office/drawing/2014/main" id="{A1C23E60-2C8A-B03A-E97A-8BF17756B0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88B2A0-742B-4DB1-1DB1-9D1652F6FCE1}"/>
              </a:ext>
            </a:extLst>
          </p:cNvPr>
          <p:cNvSpPr>
            <a:spLocks noGrp="1"/>
          </p:cNvSpPr>
          <p:nvPr>
            <p:ph type="title"/>
          </p:nvPr>
        </p:nvSpPr>
        <p:spPr>
          <a:xfrm>
            <a:off x="630382" y="392834"/>
            <a:ext cx="9246949" cy="895639"/>
          </a:xfrm>
        </p:spPr>
        <p:txBody>
          <a:bodyPr>
            <a:normAutofit/>
          </a:bodyPr>
          <a:lstStyle/>
          <a:p>
            <a:r>
              <a:rPr lang="en-US" b="1">
                <a:latin typeface="Aptos" panose="020B0004020202020204" pitchFamily="34" charset="0"/>
              </a:rPr>
              <a:t>Who is the Macro B Module for?</a:t>
            </a:r>
          </a:p>
        </p:txBody>
      </p:sp>
      <p:sp>
        <p:nvSpPr>
          <p:cNvPr id="3" name="TextBox 2">
            <a:extLst>
              <a:ext uri="{FF2B5EF4-FFF2-40B4-BE49-F238E27FC236}">
                <a16:creationId xmlns:a16="http://schemas.microsoft.com/office/drawing/2014/main" id="{0942A5C5-2C2E-AA30-FB6C-7101CBCE80D8}"/>
              </a:ext>
            </a:extLst>
          </p:cNvPr>
          <p:cNvSpPr txBox="1"/>
          <p:nvPr/>
        </p:nvSpPr>
        <p:spPr>
          <a:xfrm>
            <a:off x="630382" y="1457608"/>
            <a:ext cx="10342418" cy="2954655"/>
          </a:xfrm>
          <a:prstGeom prst="rect">
            <a:avLst/>
          </a:prstGeom>
          <a:noFill/>
        </p:spPr>
        <p:txBody>
          <a:bodyPr wrap="square" rtlCol="0">
            <a:spAutoFit/>
          </a:bodyPr>
          <a:lstStyle/>
          <a:p>
            <a:pPr marL="342900" lvl="0" indent="-342900" algn="just">
              <a:buFont typeface="Arial" panose="020B0604020202020204" pitchFamily="34" charset="0"/>
              <a:buChar char="•"/>
              <a:defRPr/>
            </a:pPr>
            <a:r>
              <a:rPr lang="en-GB" sz="2000" b="1" u="sng">
                <a:solidFill>
                  <a:prstClr val="black"/>
                </a:solidFill>
                <a:ea typeface="Calibri" panose="020F0502020204030204"/>
                <a:cs typeface="Calibri" panose="020F0502020204030204"/>
              </a:rPr>
              <a:t>Does not require advance maths</a:t>
            </a:r>
            <a:r>
              <a:rPr lang="en-GB" sz="2000">
                <a:solidFill>
                  <a:prstClr val="black"/>
                </a:solidFill>
                <a:ea typeface="Calibri" panose="020F0502020204030204"/>
                <a:cs typeface="Calibri" panose="020F0502020204030204"/>
              </a:rPr>
              <a:t>, but it is still </a:t>
            </a:r>
            <a:r>
              <a:rPr lang="en-GB" sz="2000" b="1">
                <a:solidFill>
                  <a:prstClr val="black"/>
                </a:solidFill>
                <a:ea typeface="Calibri" panose="020F0502020204030204"/>
                <a:cs typeface="Calibri" panose="020F0502020204030204"/>
              </a:rPr>
              <a:t>mathematically demanding </a:t>
            </a:r>
          </a:p>
          <a:p>
            <a:pPr lvl="1" algn="just">
              <a:defRPr/>
            </a:pPr>
            <a:r>
              <a:rPr lang="en-GB" sz="2000">
                <a:solidFill>
                  <a:prstClr val="black"/>
                </a:solidFill>
                <a:ea typeface="Calibri" panose="020F0502020204030204"/>
                <a:cs typeface="Calibri" panose="020F0502020204030204"/>
              </a:rPr>
              <a:t>- It has optimisation problems similar to those in microeconomics; requires taking derivatives and solving systems of equations</a:t>
            </a:r>
          </a:p>
          <a:p>
            <a:pPr marL="285750" indent="-285750">
              <a:buFont typeface="Arial" panose="020B0604020202020204" pitchFamily="34" charset="0"/>
              <a:buChar char="•"/>
            </a:pPr>
            <a:r>
              <a:rPr lang="en-GB" b="1"/>
              <a:t>For students from Warwick or similar institutions</a:t>
            </a:r>
            <a:r>
              <a:rPr lang="en-GB"/>
              <a:t>, it is the </a:t>
            </a:r>
            <a:r>
              <a:rPr lang="en-GB" b="1"/>
              <a:t>natural continuation </a:t>
            </a:r>
            <a:r>
              <a:rPr lang="en-GB"/>
              <a:t>of previous studies in macroeconomics </a:t>
            </a:r>
          </a:p>
          <a:p>
            <a:pPr marL="285750" indent="-285750">
              <a:buFont typeface="Arial" panose="020B0604020202020204" pitchFamily="34" charset="0"/>
              <a:buChar char="•"/>
            </a:pPr>
            <a:r>
              <a:rPr lang="en-GB"/>
              <a:t>Suitable for students with an interest in macroeconomics, </a:t>
            </a:r>
            <a:r>
              <a:rPr lang="en-GB" b="1"/>
              <a:t>whether they plan to pursue a PhD or a career in policy or industry </a:t>
            </a:r>
          </a:p>
          <a:p>
            <a:pPr marL="285750" indent="-285750">
              <a:buFont typeface="Arial" panose="020B0604020202020204" pitchFamily="34" charset="0"/>
              <a:buChar char="•"/>
            </a:pPr>
            <a:r>
              <a:rPr lang="en-GB"/>
              <a:t>Strongly recommended for students taking </a:t>
            </a:r>
            <a:r>
              <a:rPr lang="en-GB" b="1"/>
              <a:t>Monetary Policy </a:t>
            </a:r>
            <a:r>
              <a:rPr lang="en-GB"/>
              <a:t>module next term </a:t>
            </a:r>
          </a:p>
          <a:p>
            <a:pPr marL="285750" indent="-285750">
              <a:buFont typeface="Arial" panose="020B0604020202020204" pitchFamily="34" charset="0"/>
              <a:buChar char="•"/>
            </a:pPr>
            <a:r>
              <a:rPr lang="en-GB"/>
              <a:t>If you are </a:t>
            </a:r>
            <a:r>
              <a:rPr lang="en-GB" b="1"/>
              <a:t>curious about macro</a:t>
            </a:r>
            <a:r>
              <a:rPr lang="en-GB"/>
              <a:t>, wish to </a:t>
            </a:r>
            <a:r>
              <a:rPr lang="en-GB" b="1"/>
              <a:t>develop various skills</a:t>
            </a:r>
            <a:r>
              <a:rPr lang="en-GB"/>
              <a:t>, and are ready to invest effort and time will find Macro B a </a:t>
            </a:r>
            <a:r>
              <a:rPr lang="en-GB" b="1"/>
              <a:t>rewarding and valuable module </a:t>
            </a:r>
          </a:p>
        </p:txBody>
      </p:sp>
    </p:spTree>
    <p:extLst>
      <p:ext uri="{BB962C8B-B14F-4D97-AF65-F5344CB8AC3E}">
        <p14:creationId xmlns:p14="http://schemas.microsoft.com/office/powerpoint/2010/main" val="4673960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EDE7B"/>
        </a:solidFill>
        <a:effectLst/>
      </p:bgPr>
    </p:bg>
    <p:spTree>
      <p:nvGrpSpPr>
        <p:cNvPr id="1" name="">
          <a:extLst>
            <a:ext uri="{FF2B5EF4-FFF2-40B4-BE49-F238E27FC236}">
              <a16:creationId xmlns:a16="http://schemas.microsoft.com/office/drawing/2014/main" id="{0F8505E7-D97C-31A5-EE27-E1F761C897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52F659-E8C0-646D-B9A5-246CA0399299}"/>
              </a:ext>
            </a:extLst>
          </p:cNvPr>
          <p:cNvSpPr>
            <a:spLocks noGrp="1"/>
          </p:cNvSpPr>
          <p:nvPr>
            <p:ph type="title"/>
          </p:nvPr>
        </p:nvSpPr>
        <p:spPr>
          <a:xfrm>
            <a:off x="630382" y="392834"/>
            <a:ext cx="9246949" cy="895639"/>
          </a:xfrm>
        </p:spPr>
        <p:txBody>
          <a:bodyPr>
            <a:normAutofit/>
          </a:bodyPr>
          <a:lstStyle/>
          <a:p>
            <a:r>
              <a:rPr lang="en-US" b="1">
                <a:latin typeface="Aptos" panose="020B0004020202020204" pitchFamily="34" charset="0"/>
              </a:rPr>
              <a:t>Assessment</a:t>
            </a:r>
          </a:p>
        </p:txBody>
      </p:sp>
      <p:sp>
        <p:nvSpPr>
          <p:cNvPr id="3" name="TextBox 2">
            <a:extLst>
              <a:ext uri="{FF2B5EF4-FFF2-40B4-BE49-F238E27FC236}">
                <a16:creationId xmlns:a16="http://schemas.microsoft.com/office/drawing/2014/main" id="{70D78197-713A-6074-0918-B65997DE8731}"/>
              </a:ext>
            </a:extLst>
          </p:cNvPr>
          <p:cNvSpPr txBox="1"/>
          <p:nvPr/>
        </p:nvSpPr>
        <p:spPr>
          <a:xfrm>
            <a:off x="630382" y="1457608"/>
            <a:ext cx="10342418" cy="2031325"/>
          </a:xfrm>
          <a:prstGeom prst="rect">
            <a:avLst/>
          </a:prstGeom>
          <a:noFill/>
        </p:spPr>
        <p:txBody>
          <a:bodyPr wrap="square" rtlCol="0">
            <a:spAutoFit/>
          </a:bodyPr>
          <a:lstStyle/>
          <a:p>
            <a:pPr lvl="0" algn="just">
              <a:defRPr/>
            </a:pPr>
            <a:r>
              <a:rPr lang="en-GB" b="1"/>
              <a:t>Coursework (20%) + In Person Examination (80%):</a:t>
            </a:r>
          </a:p>
          <a:p>
            <a:pPr lvl="0" algn="just">
              <a:defRPr/>
            </a:pPr>
            <a:endParaRPr lang="en-GB" b="1"/>
          </a:p>
          <a:p>
            <a:pPr marL="285750" lvl="0" indent="-285750" algn="just">
              <a:buFont typeface="Arial" panose="020B0604020202020204" pitchFamily="34" charset="0"/>
              <a:buChar char="•"/>
              <a:defRPr/>
            </a:pPr>
            <a:r>
              <a:rPr lang="en-GB" b="1"/>
              <a:t>Test 1 Macro B (10%)</a:t>
            </a:r>
          </a:p>
          <a:p>
            <a:pPr lvl="0" algn="just">
              <a:defRPr/>
            </a:pPr>
            <a:endParaRPr lang="en-GB" b="1"/>
          </a:p>
          <a:p>
            <a:pPr marL="285750" lvl="0" indent="-285750" algn="just">
              <a:buFont typeface="Arial" panose="020B0604020202020204" pitchFamily="34" charset="0"/>
              <a:buChar char="•"/>
              <a:defRPr/>
            </a:pPr>
            <a:r>
              <a:rPr lang="en-GB" b="1"/>
              <a:t>Test 2 Macro B (10%)</a:t>
            </a:r>
          </a:p>
          <a:p>
            <a:pPr lvl="0" algn="just">
              <a:defRPr/>
            </a:pPr>
            <a:endParaRPr lang="en-GB" b="1"/>
          </a:p>
          <a:p>
            <a:pPr marL="285750" lvl="0" indent="-285750" algn="just">
              <a:buFont typeface="Arial" panose="020B0604020202020204" pitchFamily="34" charset="0"/>
              <a:buChar char="•"/>
              <a:defRPr/>
            </a:pPr>
            <a:r>
              <a:rPr lang="en-GB" b="1"/>
              <a:t>In person Examination (80%)</a:t>
            </a:r>
          </a:p>
        </p:txBody>
      </p:sp>
    </p:spTree>
    <p:extLst>
      <p:ext uri="{BB962C8B-B14F-4D97-AF65-F5344CB8AC3E}">
        <p14:creationId xmlns:p14="http://schemas.microsoft.com/office/powerpoint/2010/main" val="4234800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EDE7B"/>
        </a:solidFill>
        <a:effectLst/>
      </p:bgPr>
    </p:bg>
    <p:spTree>
      <p:nvGrpSpPr>
        <p:cNvPr id="1" name="">
          <a:extLst>
            <a:ext uri="{FF2B5EF4-FFF2-40B4-BE49-F238E27FC236}">
              <a16:creationId xmlns:a16="http://schemas.microsoft.com/office/drawing/2014/main" id="{5B0DA717-7DF4-D55E-7A88-3204E23623F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BFA4D5A-7582-8506-BF1C-B560214B56FA}"/>
              </a:ext>
            </a:extLst>
          </p:cNvPr>
          <p:cNvSpPr txBox="1"/>
          <p:nvPr/>
        </p:nvSpPr>
        <p:spPr>
          <a:xfrm>
            <a:off x="1001745" y="2595388"/>
            <a:ext cx="10188510"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uLnTx/>
                <a:uFillTx/>
                <a:latin typeface="Calibri" panose="020F0502020204030204"/>
                <a:ea typeface="+mn-ea"/>
                <a:cs typeface="+mn-cs"/>
              </a:rPr>
              <a:t>We hope this helps you in making an informed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uLnTx/>
                <a:uFillTx/>
                <a:latin typeface="Calibri" panose="020F0502020204030204"/>
                <a:ea typeface="+mn-ea"/>
                <a:cs typeface="+mn-cs"/>
              </a:rPr>
              <a:t>decision about your module choices!</a:t>
            </a:r>
          </a:p>
        </p:txBody>
      </p:sp>
    </p:spTree>
    <p:extLst>
      <p:ext uri="{BB962C8B-B14F-4D97-AF65-F5344CB8AC3E}">
        <p14:creationId xmlns:p14="http://schemas.microsoft.com/office/powerpoint/2010/main" val="23351827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9FCA4B0-E9A2-FB9D-72E9-83E1D42DB836}"/>
              </a:ext>
            </a:extLst>
          </p:cNvPr>
          <p:cNvSpPr>
            <a:spLocks noGrp="1"/>
          </p:cNvSpPr>
          <p:nvPr>
            <p:ph type="body" sz="quarter" idx="13"/>
          </p:nvPr>
        </p:nvSpPr>
        <p:spPr>
          <a:xfrm>
            <a:off x="499733" y="3779224"/>
            <a:ext cx="6540500" cy="1706562"/>
          </a:xfrm>
        </p:spPr>
        <p:txBody>
          <a:bodyPr vert="horz" wrap="square" lIns="91440" tIns="45720" rIns="91440" bIns="45720" rtlCol="0" anchor="t">
            <a:normAutofit/>
          </a:bodyPr>
          <a:lstStyle/>
          <a:p>
            <a:pPr marL="0" indent="0" fontAlgn="base">
              <a:buNone/>
            </a:pPr>
            <a:r>
              <a:rPr lang="en-GB"/>
              <a:t>Helios Herrera - 09 October 2026 </a:t>
            </a:r>
          </a:p>
          <a:p>
            <a:pPr marL="0" indent="0">
              <a:buNone/>
            </a:pPr>
            <a:endParaRPr lang="en-GB">
              <a:ea typeface="Calibri"/>
              <a:cs typeface="Calibri"/>
            </a:endParaRPr>
          </a:p>
          <a:p>
            <a:pPr marL="0" indent="0">
              <a:buNone/>
            </a:pPr>
            <a:r>
              <a:rPr lang="en-GB">
                <a:hlinkClick r:id="rId2"/>
              </a:rPr>
              <a:t>5 Min Online Presentation of the Course with Recording 1.mp4</a:t>
            </a:r>
            <a:endParaRPr lang="en-GB">
              <a:highlight>
                <a:srgbClr val="FFFF00"/>
              </a:highlight>
              <a:ea typeface="Calibri"/>
              <a:cs typeface="Calibri"/>
            </a:endParaRPr>
          </a:p>
        </p:txBody>
      </p:sp>
      <p:sp>
        <p:nvSpPr>
          <p:cNvPr id="3" name="Title 2">
            <a:extLst>
              <a:ext uri="{FF2B5EF4-FFF2-40B4-BE49-F238E27FC236}">
                <a16:creationId xmlns:a16="http://schemas.microsoft.com/office/drawing/2014/main" id="{F926F25D-EC5E-3B3B-B3AA-ABE614EA3099}"/>
              </a:ext>
            </a:extLst>
          </p:cNvPr>
          <p:cNvSpPr>
            <a:spLocks noGrp="1"/>
          </p:cNvSpPr>
          <p:nvPr>
            <p:ph type="title"/>
          </p:nvPr>
        </p:nvSpPr>
        <p:spPr>
          <a:xfrm>
            <a:off x="499732" y="1889950"/>
            <a:ext cx="6542513" cy="1806905"/>
          </a:xfrm>
        </p:spPr>
        <p:txBody>
          <a:bodyPr wrap="square" anchor="t">
            <a:normAutofit/>
          </a:bodyPr>
          <a:lstStyle/>
          <a:p>
            <a:r>
              <a:rPr lang="en-GB" sz="5600"/>
              <a:t>EC9D4: Macroeconomics A</a:t>
            </a:r>
          </a:p>
        </p:txBody>
      </p:sp>
      <p:pic>
        <p:nvPicPr>
          <p:cNvPr id="5" name="Picture 4">
            <a:extLst>
              <a:ext uri="{FF2B5EF4-FFF2-40B4-BE49-F238E27FC236}">
                <a16:creationId xmlns:a16="http://schemas.microsoft.com/office/drawing/2014/main" id="{2724CF1B-785A-4757-DE2F-C70A311F3983}"/>
              </a:ext>
            </a:extLst>
          </p:cNvPr>
          <p:cNvPicPr>
            <a:picLocks noChangeAspect="1"/>
          </p:cNvPicPr>
          <p:nvPr/>
        </p:nvPicPr>
        <p:blipFill>
          <a:blip r:embed="rId3" cstate="print">
            <a:extLst>
              <a:ext uri="{28A0092B-C50C-407E-A947-70E740481C1C}">
                <a14:useLocalDpi xmlns:a14="http://schemas.microsoft.com/office/drawing/2010/main" val="0"/>
              </a:ext>
            </a:extLst>
          </a:blip>
          <a:srcRect l="19292" r="38541" b="-2"/>
          <a:stretch>
            <a:fillRect/>
          </a:stretch>
        </p:blipFill>
        <p:spPr>
          <a:xfrm>
            <a:off x="7040234" y="10"/>
            <a:ext cx="4652034" cy="651509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pic>
    </p:spTree>
    <p:extLst>
      <p:ext uri="{BB962C8B-B14F-4D97-AF65-F5344CB8AC3E}">
        <p14:creationId xmlns:p14="http://schemas.microsoft.com/office/powerpoint/2010/main" val="16081603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68F99-67B3-7746-0403-12F7E513D5D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87BB240-076F-0FF6-029A-F6F42C95B127}"/>
              </a:ext>
            </a:extLst>
          </p:cNvPr>
          <p:cNvSpPr>
            <a:spLocks noGrp="1"/>
          </p:cNvSpPr>
          <p:nvPr>
            <p:ph type="body" sz="quarter" idx="13"/>
          </p:nvPr>
        </p:nvSpPr>
        <p:spPr>
          <a:xfrm>
            <a:off x="499733" y="3779224"/>
            <a:ext cx="6540500" cy="1706562"/>
          </a:xfrm>
        </p:spPr>
        <p:txBody>
          <a:bodyPr vert="horz" wrap="square" lIns="91440" tIns="45720" rIns="91440" bIns="45720" rtlCol="0" anchor="t">
            <a:normAutofit/>
          </a:bodyPr>
          <a:lstStyle/>
          <a:p>
            <a:pPr marL="0" indent="0" fontAlgn="base">
              <a:buNone/>
            </a:pPr>
            <a:r>
              <a:rPr lang="en-GB"/>
              <a:t>Manuel Bagues- 09 October 2026 </a:t>
            </a:r>
          </a:p>
          <a:p>
            <a:pPr marL="0" indent="0">
              <a:buNone/>
            </a:pPr>
            <a:endParaRPr lang="en-GB">
              <a:ea typeface="Calibri"/>
              <a:cs typeface="Calibri"/>
            </a:endParaRPr>
          </a:p>
          <a:p>
            <a:pPr marL="0" indent="0">
              <a:buNone/>
            </a:pPr>
            <a:r>
              <a:rPr lang="en-GB">
                <a:hlinkClick r:id="rId2"/>
              </a:rPr>
              <a:t>video - EC902 - Econometrics A.mp4</a:t>
            </a:r>
            <a:endParaRPr lang="en-GB">
              <a:ea typeface="Calibri"/>
              <a:cs typeface="Calibri"/>
            </a:endParaRPr>
          </a:p>
        </p:txBody>
      </p:sp>
      <p:sp>
        <p:nvSpPr>
          <p:cNvPr id="3" name="Title 2">
            <a:extLst>
              <a:ext uri="{FF2B5EF4-FFF2-40B4-BE49-F238E27FC236}">
                <a16:creationId xmlns:a16="http://schemas.microsoft.com/office/drawing/2014/main" id="{3AE63355-EC1E-0AFA-E883-A0DE3C0F14EB}"/>
              </a:ext>
            </a:extLst>
          </p:cNvPr>
          <p:cNvSpPr>
            <a:spLocks noGrp="1"/>
          </p:cNvSpPr>
          <p:nvPr>
            <p:ph type="title"/>
          </p:nvPr>
        </p:nvSpPr>
        <p:spPr>
          <a:xfrm>
            <a:off x="499732" y="1889950"/>
            <a:ext cx="6542513" cy="1806905"/>
          </a:xfrm>
        </p:spPr>
        <p:txBody>
          <a:bodyPr wrap="square" anchor="t">
            <a:normAutofit/>
          </a:bodyPr>
          <a:lstStyle/>
          <a:p>
            <a:r>
              <a:rPr lang="en-GB" sz="5600"/>
              <a:t>EC902: Econometrics A</a:t>
            </a:r>
          </a:p>
        </p:txBody>
      </p:sp>
      <p:pic>
        <p:nvPicPr>
          <p:cNvPr id="5" name="Picture 4">
            <a:extLst>
              <a:ext uri="{FF2B5EF4-FFF2-40B4-BE49-F238E27FC236}">
                <a16:creationId xmlns:a16="http://schemas.microsoft.com/office/drawing/2014/main" id="{30DB6FD6-721A-490F-9024-B66624ADEA3A}"/>
              </a:ext>
            </a:extLst>
          </p:cNvPr>
          <p:cNvPicPr>
            <a:picLocks noChangeAspect="1"/>
          </p:cNvPicPr>
          <p:nvPr/>
        </p:nvPicPr>
        <p:blipFill>
          <a:blip r:embed="rId3" cstate="print">
            <a:extLst>
              <a:ext uri="{28A0092B-C50C-407E-A947-70E740481C1C}">
                <a14:useLocalDpi xmlns:a14="http://schemas.microsoft.com/office/drawing/2010/main" val="0"/>
              </a:ext>
            </a:extLst>
          </a:blip>
          <a:srcRect l="19292" r="38541" b="-2"/>
          <a:stretch>
            <a:fillRect/>
          </a:stretch>
        </p:blipFill>
        <p:spPr>
          <a:xfrm>
            <a:off x="7040234" y="10"/>
            <a:ext cx="4652034" cy="651509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pic>
    </p:spTree>
    <p:extLst>
      <p:ext uri="{BB962C8B-B14F-4D97-AF65-F5344CB8AC3E}">
        <p14:creationId xmlns:p14="http://schemas.microsoft.com/office/powerpoint/2010/main" val="198845614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9D5CD"/>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9FCA4B0-E9A2-FB9D-72E9-83E1D42DB836}"/>
              </a:ext>
            </a:extLst>
          </p:cNvPr>
          <p:cNvSpPr>
            <a:spLocks noGrp="1"/>
          </p:cNvSpPr>
          <p:nvPr>
            <p:ph type="body" sz="quarter" idx="13"/>
          </p:nvPr>
        </p:nvSpPr>
        <p:spPr>
          <a:xfrm>
            <a:off x="665742" y="3354550"/>
            <a:ext cx="6540500" cy="1706562"/>
          </a:xfrm>
        </p:spPr>
        <p:txBody>
          <a:bodyPr wrap="square">
            <a:normAutofit/>
          </a:bodyPr>
          <a:lstStyle/>
          <a:p>
            <a:pPr marL="0" indent="0" fontAlgn="base">
              <a:buNone/>
            </a:pPr>
            <a:r>
              <a:rPr lang="en-GB" sz="2400">
                <a:latin typeface="Aptos" panose="020B0004020202020204" pitchFamily="34" charset="0"/>
                <a:cs typeface="Calibri"/>
              </a:rPr>
              <a:t>Han Zhang – 09 October 2026</a:t>
            </a:r>
          </a:p>
        </p:txBody>
      </p:sp>
      <p:sp>
        <p:nvSpPr>
          <p:cNvPr id="3" name="Title 2">
            <a:extLst>
              <a:ext uri="{FF2B5EF4-FFF2-40B4-BE49-F238E27FC236}">
                <a16:creationId xmlns:a16="http://schemas.microsoft.com/office/drawing/2014/main" id="{F926F25D-EC5E-3B3B-B3AA-ABE614EA3099}"/>
              </a:ext>
            </a:extLst>
          </p:cNvPr>
          <p:cNvSpPr>
            <a:spLocks noGrp="1"/>
          </p:cNvSpPr>
          <p:nvPr>
            <p:ph type="title"/>
          </p:nvPr>
        </p:nvSpPr>
        <p:spPr>
          <a:xfrm>
            <a:off x="665742" y="2525548"/>
            <a:ext cx="7042245" cy="903452"/>
          </a:xfrm>
        </p:spPr>
        <p:txBody>
          <a:bodyPr wrap="square" anchor="t">
            <a:normAutofit/>
          </a:bodyPr>
          <a:lstStyle/>
          <a:p>
            <a:r>
              <a:rPr lang="en-GB" sz="4000"/>
              <a:t>EC910 – Econometrics B</a:t>
            </a:r>
          </a:p>
        </p:txBody>
      </p:sp>
      <p:pic>
        <p:nvPicPr>
          <p:cNvPr id="8" name="Picture Placeholder 7">
            <a:extLst>
              <a:ext uri="{FF2B5EF4-FFF2-40B4-BE49-F238E27FC236}">
                <a16:creationId xmlns:a16="http://schemas.microsoft.com/office/drawing/2014/main" id="{6C403C17-4F3B-B4A5-51FB-03A6162606E8}"/>
              </a:ext>
            </a:extLst>
          </p:cNvPr>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2636" r="2636"/>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Tree>
    <p:extLst>
      <p:ext uri="{BB962C8B-B14F-4D97-AF65-F5344CB8AC3E}">
        <p14:creationId xmlns:p14="http://schemas.microsoft.com/office/powerpoint/2010/main" val="22004027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9D5CD"/>
        </a:solidFill>
        <a:effectLst/>
      </p:bgPr>
    </p:bg>
    <p:spTree>
      <p:nvGrpSpPr>
        <p:cNvPr id="1" name="">
          <a:extLst>
            <a:ext uri="{FF2B5EF4-FFF2-40B4-BE49-F238E27FC236}">
              <a16:creationId xmlns:a16="http://schemas.microsoft.com/office/drawing/2014/main" id="{C635EBC0-2606-1E63-3A77-7C29216EBC7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91C5FEC-960D-EFA2-DBD9-C7D0D2BF95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1E679219-ABF3-4D72-8727-3A6CD26C3E6A}"/>
              </a:ext>
            </a:extLst>
          </p:cNvPr>
          <p:cNvSpPr txBox="1"/>
          <p:nvPr/>
        </p:nvSpPr>
        <p:spPr>
          <a:xfrm>
            <a:off x="466531" y="412195"/>
            <a:ext cx="1320569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rPr>
              <a:t>Outline</a:t>
            </a:r>
          </a:p>
        </p:txBody>
      </p:sp>
      <p:sp>
        <p:nvSpPr>
          <p:cNvPr id="3" name="TextBox 2">
            <a:extLst>
              <a:ext uri="{FF2B5EF4-FFF2-40B4-BE49-F238E27FC236}">
                <a16:creationId xmlns:a16="http://schemas.microsoft.com/office/drawing/2014/main" id="{1BCD4BCD-E9CA-E8A0-0406-AE494814AB24}"/>
              </a:ext>
            </a:extLst>
          </p:cNvPr>
          <p:cNvSpPr txBox="1"/>
          <p:nvPr/>
        </p:nvSpPr>
        <p:spPr>
          <a:xfrm>
            <a:off x="6191804" y="2067578"/>
            <a:ext cx="6833680" cy="4154984"/>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Overview of EC910/EC987</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Who’s it’s for</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Econometrics A vs B</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Module Structure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Term 1 Syllabus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Term 2 Syllabus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8FD27107-525B-B721-9876-E24916565B76}"/>
              </a:ext>
            </a:extLst>
          </p:cNvPr>
          <p:cNvPicPr>
            <a:picLocks noChangeAspect="1"/>
          </p:cNvPicPr>
          <p:nvPr/>
        </p:nvPicPr>
        <p:blipFill>
          <a:blip r:embed="rId3"/>
          <a:stretch>
            <a:fillRect/>
          </a:stretch>
        </p:blipFill>
        <p:spPr>
          <a:xfrm>
            <a:off x="544353" y="1167320"/>
            <a:ext cx="4890265" cy="5009745"/>
          </a:xfrm>
          <a:prstGeom prst="rect">
            <a:avLst/>
          </a:prstGeom>
        </p:spPr>
      </p:pic>
    </p:spTree>
    <p:extLst>
      <p:ext uri="{BB962C8B-B14F-4D97-AF65-F5344CB8AC3E}">
        <p14:creationId xmlns:p14="http://schemas.microsoft.com/office/powerpoint/2010/main" val="11895872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9D5CD"/>
        </a:solidFill>
        <a:effectLst/>
      </p:bgPr>
    </p:bg>
    <p:spTree>
      <p:nvGrpSpPr>
        <p:cNvPr id="1" name="">
          <a:extLst>
            <a:ext uri="{FF2B5EF4-FFF2-40B4-BE49-F238E27FC236}">
              <a16:creationId xmlns:a16="http://schemas.microsoft.com/office/drawing/2014/main" id="{97797E63-409D-4CD8-F2B1-7FB25A7F6B5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1F64491-0332-3BEC-2921-24B0C9F2EE43}"/>
              </a:ext>
            </a:extLst>
          </p:cNvPr>
          <p:cNvSpPr txBox="1"/>
          <p:nvPr/>
        </p:nvSpPr>
        <p:spPr>
          <a:xfrm>
            <a:off x="466531" y="412195"/>
            <a:ext cx="1320569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rPr>
              <a:t>Overview of EC910/EC987</a:t>
            </a:r>
          </a:p>
        </p:txBody>
      </p:sp>
      <p:sp>
        <p:nvSpPr>
          <p:cNvPr id="7" name="TextBox 6">
            <a:extLst>
              <a:ext uri="{FF2B5EF4-FFF2-40B4-BE49-F238E27FC236}">
                <a16:creationId xmlns:a16="http://schemas.microsoft.com/office/drawing/2014/main" id="{F2B876C1-AEFB-C1B2-E54C-A3AF8C75B4EC}"/>
              </a:ext>
            </a:extLst>
          </p:cNvPr>
          <p:cNvSpPr txBox="1"/>
          <p:nvPr/>
        </p:nvSpPr>
        <p:spPr>
          <a:xfrm>
            <a:off x="625151" y="1388661"/>
            <a:ext cx="10403632" cy="3170099"/>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rPr>
              <a:t>Who’s it’s for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You may considering taking this module if</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you are considering doing a PhD</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you have a strong background in Econometrics, Statistics, or Mathematics</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(including, Physics and Engineering)</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and you wish to explore more in the Econometric theory</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your favourite question is ”why” and proofs help you sleep</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mn-ea"/>
                <a:cs typeface="+mn-cs"/>
              </a:rPr>
              <a:t>last but not the least, you love Greek letters, e.g.</a:t>
            </a:r>
            <a:endPar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pic>
        <p:nvPicPr>
          <p:cNvPr id="6" name="Picture 5">
            <a:extLst>
              <a:ext uri="{FF2B5EF4-FFF2-40B4-BE49-F238E27FC236}">
                <a16:creationId xmlns:a16="http://schemas.microsoft.com/office/drawing/2014/main" id="{CCC43FFE-D128-9597-7BFC-A4BDBE61547A}"/>
              </a:ext>
            </a:extLst>
          </p:cNvPr>
          <p:cNvPicPr>
            <a:picLocks noChangeAspect="1"/>
          </p:cNvPicPr>
          <p:nvPr/>
        </p:nvPicPr>
        <p:blipFill>
          <a:blip r:embed="rId3"/>
          <a:stretch>
            <a:fillRect/>
          </a:stretch>
        </p:blipFill>
        <p:spPr>
          <a:xfrm>
            <a:off x="777705" y="4793064"/>
            <a:ext cx="6200775" cy="1352550"/>
          </a:xfrm>
          <a:prstGeom prst="rect">
            <a:avLst/>
          </a:prstGeom>
        </p:spPr>
      </p:pic>
    </p:spTree>
    <p:extLst>
      <p:ext uri="{BB962C8B-B14F-4D97-AF65-F5344CB8AC3E}">
        <p14:creationId xmlns:p14="http://schemas.microsoft.com/office/powerpoint/2010/main" val="4962315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9D5CD"/>
        </a:solidFill>
        <a:effectLst/>
      </p:bgPr>
    </p:bg>
    <p:spTree>
      <p:nvGrpSpPr>
        <p:cNvPr id="1" name="">
          <a:extLst>
            <a:ext uri="{FF2B5EF4-FFF2-40B4-BE49-F238E27FC236}">
              <a16:creationId xmlns:a16="http://schemas.microsoft.com/office/drawing/2014/main" id="{FC6A1398-4174-FC5F-953B-19028A60D0A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4BA526A-581B-B06A-F4EA-0D30D594E3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54307015-7A11-E2F5-BC19-544C8BD5945B}"/>
              </a:ext>
            </a:extLst>
          </p:cNvPr>
          <p:cNvSpPr txBox="1"/>
          <p:nvPr/>
        </p:nvSpPr>
        <p:spPr>
          <a:xfrm>
            <a:off x="466531" y="412195"/>
            <a:ext cx="1320569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rPr>
              <a:t>Expected Learning Outcome</a:t>
            </a:r>
          </a:p>
        </p:txBody>
      </p:sp>
      <p:sp>
        <p:nvSpPr>
          <p:cNvPr id="7" name="TextBox 6">
            <a:extLst>
              <a:ext uri="{FF2B5EF4-FFF2-40B4-BE49-F238E27FC236}">
                <a16:creationId xmlns:a16="http://schemas.microsoft.com/office/drawing/2014/main" id="{3F6E8EED-D6E3-B740-E57C-155A82979B62}"/>
              </a:ext>
            </a:extLst>
          </p:cNvPr>
          <p:cNvSpPr txBox="1"/>
          <p:nvPr/>
        </p:nvSpPr>
        <p:spPr>
          <a:xfrm>
            <a:off x="531845" y="1595536"/>
            <a:ext cx="10389427" cy="31700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By the end of this academic year, you should be able to: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Discuss and prove the properties of common estimators, and demonstrate these properties using simulations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Compute various estimators using experimental and observational data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Accurately interpret and discuss the results of empirical research output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Engage more confidently with technical Economics research</a:t>
            </a:r>
            <a:endPar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333899355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9D5CD"/>
        </a:solidFill>
        <a:effectLst/>
      </p:bgPr>
    </p:bg>
    <p:spTree>
      <p:nvGrpSpPr>
        <p:cNvPr id="1" name="">
          <a:extLst>
            <a:ext uri="{FF2B5EF4-FFF2-40B4-BE49-F238E27FC236}">
              <a16:creationId xmlns:a16="http://schemas.microsoft.com/office/drawing/2014/main" id="{B12D7494-49E0-172A-EE89-CE0F0D0A3E6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0528CF2-2407-DDDB-A494-A8B1FAEC7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1B266543-B1FF-BDBF-9DF0-410B7FE3314C}"/>
              </a:ext>
            </a:extLst>
          </p:cNvPr>
          <p:cNvSpPr txBox="1"/>
          <p:nvPr/>
        </p:nvSpPr>
        <p:spPr>
          <a:xfrm>
            <a:off x="466531" y="412195"/>
            <a:ext cx="1320569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rPr>
              <a:t>Econometrics A vs B</a:t>
            </a:r>
          </a:p>
        </p:txBody>
      </p:sp>
      <p:sp>
        <p:nvSpPr>
          <p:cNvPr id="7" name="TextBox 6">
            <a:extLst>
              <a:ext uri="{FF2B5EF4-FFF2-40B4-BE49-F238E27FC236}">
                <a16:creationId xmlns:a16="http://schemas.microsoft.com/office/drawing/2014/main" id="{DAFF296C-73E5-7277-20C2-808EDCA16366}"/>
              </a:ext>
            </a:extLst>
          </p:cNvPr>
          <p:cNvSpPr txBox="1"/>
          <p:nvPr/>
        </p:nvSpPr>
        <p:spPr>
          <a:xfrm>
            <a:off x="466531" y="1206886"/>
            <a:ext cx="10389427" cy="378565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Econometrics 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Assumes familiarity with basic material.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Term 1 requires: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t and F tests for linear restrictions</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Heteroskedasticity</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Estimation</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Dummy variables</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Exogeneity and Endogeneity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2" name="TextBox 1">
            <a:extLst>
              <a:ext uri="{FF2B5EF4-FFF2-40B4-BE49-F238E27FC236}">
                <a16:creationId xmlns:a16="http://schemas.microsoft.com/office/drawing/2014/main" id="{699D7C5C-896C-1752-C8ED-273E46623EE3}"/>
              </a:ext>
            </a:extLst>
          </p:cNvPr>
          <p:cNvSpPr txBox="1"/>
          <p:nvPr/>
        </p:nvSpPr>
        <p:spPr>
          <a:xfrm>
            <a:off x="5063234" y="2099610"/>
            <a:ext cx="4876800"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Term 2 requires: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Stationary ARMA models</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Unit root and Cointegration</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Central limit theory</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Matrix Algebra</a:t>
            </a:r>
          </a:p>
        </p:txBody>
      </p:sp>
      <p:sp>
        <p:nvSpPr>
          <p:cNvPr id="3" name="TextBox 2">
            <a:extLst>
              <a:ext uri="{FF2B5EF4-FFF2-40B4-BE49-F238E27FC236}">
                <a16:creationId xmlns:a16="http://schemas.microsoft.com/office/drawing/2014/main" id="{8C413E0A-CC9B-5C30-54FE-B8B6C8869763}"/>
              </a:ext>
            </a:extLst>
          </p:cNvPr>
          <p:cNvSpPr txBox="1"/>
          <p:nvPr/>
        </p:nvSpPr>
        <p:spPr>
          <a:xfrm>
            <a:off x="475862" y="4835506"/>
            <a:ext cx="10552922" cy="1631216"/>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More methodological, including proofs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Theory focused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Applications in seminars</a:t>
            </a:r>
            <a:endPar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27920033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9D5CD"/>
        </a:solidFill>
        <a:effectLst/>
      </p:bgPr>
    </p:bg>
    <p:spTree>
      <p:nvGrpSpPr>
        <p:cNvPr id="1" name="">
          <a:extLst>
            <a:ext uri="{FF2B5EF4-FFF2-40B4-BE49-F238E27FC236}">
              <a16:creationId xmlns:a16="http://schemas.microsoft.com/office/drawing/2014/main" id="{301B259A-2B81-53D2-F9DD-4728D300954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0CE9BFD8-9DE9-9B52-23D8-844AF7F17D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C43C6EB-0D80-92D3-646E-A43EE588A7CD}"/>
              </a:ext>
            </a:extLst>
          </p:cNvPr>
          <p:cNvSpPr txBox="1"/>
          <p:nvPr/>
        </p:nvSpPr>
        <p:spPr>
          <a:xfrm>
            <a:off x="466531" y="412195"/>
            <a:ext cx="1320569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rPr>
              <a:t>Module </a:t>
            </a:r>
            <a:r>
              <a:rPr kumimoji="0" lang="en-GB" sz="3600" b="1" i="0" u="none" strike="noStrike" kern="1200" cap="none" spc="0" normalizeH="0" baseline="0" noProof="0" err="1">
                <a:ln>
                  <a:noFill/>
                </a:ln>
                <a:solidFill>
                  <a:prstClr val="black"/>
                </a:solidFill>
                <a:effectLst/>
                <a:uLnTx/>
                <a:uFillTx/>
                <a:latin typeface="Aptos" panose="020B0004020202020204" pitchFamily="34" charset="0"/>
                <a:ea typeface="+mn-ea"/>
                <a:cs typeface="+mn-cs"/>
              </a:rPr>
              <a:t>Scructure</a:t>
            </a:r>
            <a:endPar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2" name="TextBox 1">
            <a:extLst>
              <a:ext uri="{FF2B5EF4-FFF2-40B4-BE49-F238E27FC236}">
                <a16:creationId xmlns:a16="http://schemas.microsoft.com/office/drawing/2014/main" id="{3C9DC5C0-C182-5C1F-BDC1-B8F5B3B892E7}"/>
              </a:ext>
            </a:extLst>
          </p:cNvPr>
          <p:cNvSpPr txBox="1"/>
          <p:nvPr/>
        </p:nvSpPr>
        <p:spPr>
          <a:xfrm>
            <a:off x="466531" y="1147887"/>
            <a:ext cx="10384971" cy="4093428"/>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2-hour lecture per week (starting week 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Term 1: Thu 14.00- 16.00 in OC0.02, Juliana Carneiro (Module lecturer)</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Mon 12.00- 14.00 in OC1.09, Han Zhang (Module leader)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1-hour seminar per week (starting week 3, sign up on Tabula)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Term 1: Carolina </a:t>
            </a:r>
            <a:r>
              <a:rPr kumimoji="0" lang="en-GB" sz="2000" b="0" i="0" u="none" strike="noStrike" kern="1200" cap="none" spc="0" normalizeH="0" baseline="0" noProof="0" err="1">
                <a:ln>
                  <a:noFill/>
                </a:ln>
                <a:solidFill>
                  <a:prstClr val="black"/>
                </a:solidFill>
                <a:effectLst/>
                <a:uLnTx/>
                <a:uFillTx/>
                <a:latin typeface="Calibri" panose="020F0502020204030204"/>
                <a:ea typeface="+mn-ea"/>
                <a:cs typeface="+mn-cs"/>
              </a:rPr>
              <a:t>Kansikas</a:t>
            </a: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Term 2: Han Zhang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Assessments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5" name="Table 4">
            <a:extLst>
              <a:ext uri="{FF2B5EF4-FFF2-40B4-BE49-F238E27FC236}">
                <a16:creationId xmlns:a16="http://schemas.microsoft.com/office/drawing/2014/main" id="{06B90BF6-A483-9617-F9F5-49DCC6B70512}"/>
              </a:ext>
            </a:extLst>
          </p:cNvPr>
          <p:cNvGraphicFramePr>
            <a:graphicFrameLocks noGrp="1"/>
          </p:cNvGraphicFramePr>
          <p:nvPr/>
        </p:nvGraphicFramePr>
        <p:xfrm>
          <a:off x="727788" y="4783013"/>
          <a:ext cx="9032032" cy="1854200"/>
        </p:xfrm>
        <a:graphic>
          <a:graphicData uri="http://schemas.openxmlformats.org/drawingml/2006/table">
            <a:tbl>
              <a:tblPr firstRow="1" bandRow="1">
                <a:tableStyleId>{5940675A-B579-460E-94D1-54222C63F5DA}</a:tableStyleId>
              </a:tblPr>
              <a:tblGrid>
                <a:gridCol w="2897328">
                  <a:extLst>
                    <a:ext uri="{9D8B030D-6E8A-4147-A177-3AD203B41FA5}">
                      <a16:colId xmlns:a16="http://schemas.microsoft.com/office/drawing/2014/main" val="411075410"/>
                    </a:ext>
                  </a:extLst>
                </a:gridCol>
                <a:gridCol w="3067352">
                  <a:extLst>
                    <a:ext uri="{9D8B030D-6E8A-4147-A177-3AD203B41FA5}">
                      <a16:colId xmlns:a16="http://schemas.microsoft.com/office/drawing/2014/main" val="4015674529"/>
                    </a:ext>
                  </a:extLst>
                </a:gridCol>
                <a:gridCol w="3067352">
                  <a:extLst>
                    <a:ext uri="{9D8B030D-6E8A-4147-A177-3AD203B41FA5}">
                      <a16:colId xmlns:a16="http://schemas.microsoft.com/office/drawing/2014/main" val="3219812333"/>
                    </a:ext>
                  </a:extLst>
                </a:gridCol>
              </a:tblGrid>
              <a:tr h="370840">
                <a:tc>
                  <a:txBody>
                    <a:bodyPr/>
                    <a:lstStyle/>
                    <a:p>
                      <a:endParaRPr lang="en-GB"/>
                    </a:p>
                  </a:txBody>
                  <a:tcPr/>
                </a:tc>
                <a:tc>
                  <a:txBody>
                    <a:bodyPr/>
                    <a:lstStyle/>
                    <a:p>
                      <a:pPr algn="ctr"/>
                      <a:r>
                        <a:rPr lang="en-GB" b="1"/>
                        <a:t>EC910</a:t>
                      </a:r>
                    </a:p>
                  </a:txBody>
                  <a:tcPr/>
                </a:tc>
                <a:tc>
                  <a:txBody>
                    <a:bodyPr/>
                    <a:lstStyle/>
                    <a:p>
                      <a:pPr algn="ctr"/>
                      <a:r>
                        <a:rPr lang="en-GB" b="1"/>
                        <a:t>EC987</a:t>
                      </a:r>
                    </a:p>
                  </a:txBody>
                  <a:tcPr/>
                </a:tc>
                <a:extLst>
                  <a:ext uri="{0D108BD9-81ED-4DB2-BD59-A6C34878D82A}">
                    <a16:rowId xmlns:a16="http://schemas.microsoft.com/office/drawing/2014/main" val="939824656"/>
                  </a:ext>
                </a:extLst>
              </a:tr>
              <a:tr h="370840">
                <a:tc>
                  <a:txBody>
                    <a:bodyPr/>
                    <a:lstStyle/>
                    <a:p>
                      <a:r>
                        <a:rPr lang="en-GB" b="1">
                          <a:latin typeface="Aptos" panose="020B0004020202020204" pitchFamily="34" charset="0"/>
                        </a:rPr>
                        <a:t>Pre-sessional Maths &amp; </a:t>
                      </a:r>
                    </a:p>
                  </a:txBody>
                  <a:tcPr/>
                </a:tc>
                <a:tc>
                  <a:txBody>
                    <a:bodyPr/>
                    <a:lstStyle/>
                    <a:p>
                      <a:pPr algn="ctr"/>
                      <a:r>
                        <a:rPr lang="en-GB">
                          <a:latin typeface="Aptos" panose="020B0004020202020204" pitchFamily="34" charset="0"/>
                        </a:rPr>
                        <a:t>10%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atin typeface="Aptos" panose="020B0004020202020204" pitchFamily="34" charset="0"/>
                        </a:rPr>
                        <a:t>20%</a:t>
                      </a:r>
                    </a:p>
                  </a:txBody>
                  <a:tcPr/>
                </a:tc>
                <a:extLst>
                  <a:ext uri="{0D108BD9-81ED-4DB2-BD59-A6C34878D82A}">
                    <a16:rowId xmlns:a16="http://schemas.microsoft.com/office/drawing/2014/main" val="2863792229"/>
                  </a:ext>
                </a:extLst>
              </a:tr>
              <a:tr h="370840">
                <a:tc>
                  <a:txBody>
                    <a:bodyPr/>
                    <a:lstStyle/>
                    <a:p>
                      <a:r>
                        <a:rPr lang="en-GB" b="1">
                          <a:latin typeface="Aptos" panose="020B0004020202020204" pitchFamily="34" charset="0"/>
                        </a:rPr>
                        <a:t>Mid-term Test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atin typeface="Aptos" panose="020B0004020202020204" pitchFamily="34" charset="0"/>
                        </a:rPr>
                        <a:t>10%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atin typeface="Aptos" panose="020B0004020202020204" pitchFamily="34" charset="0"/>
                        </a:rPr>
                        <a:t>20%</a:t>
                      </a:r>
                    </a:p>
                  </a:txBody>
                  <a:tcPr/>
                </a:tc>
                <a:extLst>
                  <a:ext uri="{0D108BD9-81ED-4DB2-BD59-A6C34878D82A}">
                    <a16:rowId xmlns:a16="http://schemas.microsoft.com/office/drawing/2014/main" val="1602442122"/>
                  </a:ext>
                </a:extLst>
              </a:tr>
              <a:tr h="370840">
                <a:tc>
                  <a:txBody>
                    <a:bodyPr/>
                    <a:lstStyle/>
                    <a:p>
                      <a:r>
                        <a:rPr lang="en-GB" b="1">
                          <a:latin typeface="Aptos" panose="020B0004020202020204" pitchFamily="34" charset="0"/>
                        </a:rPr>
                        <a:t>Project (group)</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atin typeface="Aptos" panose="020B0004020202020204" pitchFamily="34" charset="0"/>
                        </a:rPr>
                        <a:t>25%</a:t>
                      </a:r>
                    </a:p>
                  </a:txBody>
                  <a:tcPr/>
                </a:tc>
                <a:tc>
                  <a:txBody>
                    <a:bodyPr/>
                    <a:lstStyle/>
                    <a:p>
                      <a:pPr algn="ctr"/>
                      <a:r>
                        <a:rPr lang="en-GB"/>
                        <a:t>-</a:t>
                      </a:r>
                    </a:p>
                  </a:txBody>
                  <a:tcPr/>
                </a:tc>
                <a:extLst>
                  <a:ext uri="{0D108BD9-81ED-4DB2-BD59-A6C34878D82A}">
                    <a16:rowId xmlns:a16="http://schemas.microsoft.com/office/drawing/2014/main" val="610820487"/>
                  </a:ext>
                </a:extLst>
              </a:tr>
              <a:tr h="370840">
                <a:tc>
                  <a:txBody>
                    <a:bodyPr/>
                    <a:lstStyle/>
                    <a:p>
                      <a:r>
                        <a:rPr lang="en-GB" b="1">
                          <a:latin typeface="Aptos" panose="020B0004020202020204" pitchFamily="34" charset="0"/>
                        </a:rPr>
                        <a:t>Exam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atin typeface="Aptos" panose="020B0004020202020204" pitchFamily="34" charset="0"/>
                        </a:rPr>
                        <a:t>55% (3hr)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atin typeface="Aptos" panose="020B0004020202020204" pitchFamily="34" charset="0"/>
                        </a:rPr>
                        <a:t>60% (2hr)</a:t>
                      </a:r>
                    </a:p>
                  </a:txBody>
                  <a:tcPr/>
                </a:tc>
                <a:extLst>
                  <a:ext uri="{0D108BD9-81ED-4DB2-BD59-A6C34878D82A}">
                    <a16:rowId xmlns:a16="http://schemas.microsoft.com/office/drawing/2014/main" val="2699208401"/>
                  </a:ext>
                </a:extLst>
              </a:tr>
            </a:tbl>
          </a:graphicData>
        </a:graphic>
      </p:graphicFrame>
    </p:spTree>
    <p:extLst>
      <p:ext uri="{BB962C8B-B14F-4D97-AF65-F5344CB8AC3E}">
        <p14:creationId xmlns:p14="http://schemas.microsoft.com/office/powerpoint/2010/main" val="4351148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9D5CD"/>
        </a:solidFill>
        <a:effectLst/>
      </p:bgPr>
    </p:bg>
    <p:spTree>
      <p:nvGrpSpPr>
        <p:cNvPr id="1" name="">
          <a:extLst>
            <a:ext uri="{FF2B5EF4-FFF2-40B4-BE49-F238E27FC236}">
              <a16:creationId xmlns:a16="http://schemas.microsoft.com/office/drawing/2014/main" id="{C0A377C7-B732-03AD-0F5F-FFF640FD4A3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0A5D8C4-C1AA-08FC-460A-8C9B3AAA86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8C2821E-CA6C-40B5-3EE9-EE3E837423FD}"/>
              </a:ext>
            </a:extLst>
          </p:cNvPr>
          <p:cNvSpPr txBox="1"/>
          <p:nvPr/>
        </p:nvSpPr>
        <p:spPr>
          <a:xfrm>
            <a:off x="466531" y="412195"/>
            <a:ext cx="1320569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rPr>
              <a:t>Syllabus of Term 1 – EC910/EC987</a:t>
            </a:r>
          </a:p>
        </p:txBody>
      </p:sp>
      <p:sp>
        <p:nvSpPr>
          <p:cNvPr id="2" name="TextBox 1">
            <a:extLst>
              <a:ext uri="{FF2B5EF4-FFF2-40B4-BE49-F238E27FC236}">
                <a16:creationId xmlns:a16="http://schemas.microsoft.com/office/drawing/2014/main" id="{209CD8B8-47C1-8939-8FEA-4685D43B0A87}"/>
              </a:ext>
            </a:extLst>
          </p:cNvPr>
          <p:cNvSpPr txBox="1"/>
          <p:nvPr/>
        </p:nvSpPr>
        <p:spPr>
          <a:xfrm>
            <a:off x="466531" y="1147887"/>
            <a:ext cx="11122089" cy="5355312"/>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Classical Linear Regression Model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Properties of Estimators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OLS and Generalised Method of Moments (GMM)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GMM special cases: IV, 2SLS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Testing Linear Restrictions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Discrete Choice Models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Program Evaluation Methods/Causal Inference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Reference: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A.C. Cameron &amp; P.K. Trivedi. </a:t>
            </a:r>
            <a:r>
              <a:rPr kumimoji="0" lang="en-GB" sz="1800" b="0" i="0" u="none" strike="noStrike" kern="1200" cap="none" spc="0" normalizeH="0" baseline="0" noProof="0" err="1">
                <a:ln>
                  <a:noFill/>
                </a:ln>
                <a:solidFill>
                  <a:prstClr val="black"/>
                </a:solidFill>
                <a:effectLst/>
                <a:uLnTx/>
                <a:uFillTx/>
                <a:latin typeface="Calibri" panose="020F0502020204030204"/>
                <a:ea typeface="+mn-ea"/>
                <a:cs typeface="+mn-cs"/>
              </a:rPr>
              <a:t>Microeconometrics</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 Methods and Applications, 2005, Cambridge University Press.</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M. Verbeek, A Guide to Modern Econometrics, 5 </a:t>
            </a:r>
            <a:r>
              <a:rPr kumimoji="0" lang="en-GB" sz="1800" b="0" i="0" u="none" strike="noStrike" kern="1200" cap="none" spc="0" normalizeH="0" baseline="0" noProof="0" err="1">
                <a:ln>
                  <a:noFill/>
                </a:ln>
                <a:solidFill>
                  <a:prstClr val="black"/>
                </a:solidFill>
                <a:effectLst/>
                <a:uLnTx/>
                <a:uFillTx/>
                <a:latin typeface="Calibri" panose="020F0502020204030204"/>
                <a:ea typeface="+mn-ea"/>
                <a:cs typeface="+mn-cs"/>
              </a:rPr>
              <a:t>th</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 edition, Wiley.</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F. Hayashi, Econometrics, Princeton University Press, 2000. (for GMM)</a:t>
            </a:r>
          </a:p>
        </p:txBody>
      </p:sp>
    </p:spTree>
    <p:extLst>
      <p:ext uri="{BB962C8B-B14F-4D97-AF65-F5344CB8AC3E}">
        <p14:creationId xmlns:p14="http://schemas.microsoft.com/office/powerpoint/2010/main" val="2965274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9D5CD"/>
        </a:solidFill>
        <a:effectLst/>
      </p:bgPr>
    </p:bg>
    <p:spTree>
      <p:nvGrpSpPr>
        <p:cNvPr id="1" name="">
          <a:extLst>
            <a:ext uri="{FF2B5EF4-FFF2-40B4-BE49-F238E27FC236}">
              <a16:creationId xmlns:a16="http://schemas.microsoft.com/office/drawing/2014/main" id="{AC72F439-5F5F-7722-8747-4013D135034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19E8CED-4491-2A30-E6CC-6F65BB779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60EF9E3-1B5B-7299-CD43-0A2CB28BDBED}"/>
              </a:ext>
            </a:extLst>
          </p:cNvPr>
          <p:cNvSpPr txBox="1"/>
          <p:nvPr/>
        </p:nvSpPr>
        <p:spPr>
          <a:xfrm>
            <a:off x="466531" y="412195"/>
            <a:ext cx="1320569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rPr>
              <a:t>Syllabus of Term 2 – EC910</a:t>
            </a:r>
          </a:p>
        </p:txBody>
      </p:sp>
      <p:sp>
        <p:nvSpPr>
          <p:cNvPr id="2" name="TextBox 1">
            <a:extLst>
              <a:ext uri="{FF2B5EF4-FFF2-40B4-BE49-F238E27FC236}">
                <a16:creationId xmlns:a16="http://schemas.microsoft.com/office/drawing/2014/main" id="{79F90E16-387E-99C0-E7C2-407B88ACB3D6}"/>
              </a:ext>
            </a:extLst>
          </p:cNvPr>
          <p:cNvSpPr txBox="1"/>
          <p:nvPr/>
        </p:nvSpPr>
        <p:spPr>
          <a:xfrm>
            <a:off x="466531" y="1090493"/>
            <a:ext cx="11579289" cy="5355312"/>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The Maximum Likelihood Framework: </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The Maximum likelihood properties; hypothesis testing.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Stationary Time Series: </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Autoregressive moving average (ARMA) models; Vector ARMA (VARMA) processes; the </a:t>
            </a:r>
            <a:r>
              <a:rPr kumimoji="0" lang="en-GB" sz="1800" b="0" i="0" u="none" strike="noStrike" kern="1200" cap="none" spc="0" normalizeH="0" baseline="0" noProof="0" err="1">
                <a:ln>
                  <a:noFill/>
                </a:ln>
                <a:solidFill>
                  <a:prstClr val="black"/>
                </a:solidFill>
                <a:effectLst/>
                <a:uLnTx/>
                <a:uFillTx/>
                <a:latin typeface="Calibri" panose="020F0502020204030204"/>
                <a:ea typeface="+mn-ea"/>
                <a:cs typeface="+mn-cs"/>
              </a:rPr>
              <a:t>Wold</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 Theorem; Maximum likelihood estimation.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VAR Analysis</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 Lag order selection; Hypothesis testing; Impulse response analysis; Structural models.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Nonstationary Time Series: </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Deterministic and stochastic trends; Brownian motion; OLS estimation in the AR(1) model.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Unit Root Testing: </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Model specification; Methods of detrending; Dickey-Fuller tests; M tests; the treatment of serial correlation.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Cointegration: </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Cointegration and the vector error correction model (VECM); Estimation; Distribution theory; Cointegration rank testing.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Nonlinear Time Series</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 Threshold models; bilinear models; Markov switching models; nonparametric autoregression; Properties of asset returns; GARCH models; Stochastic volatility models.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Reference: </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F. Hayashi, Econometrics, Princeton University Press, 2000.</a:t>
            </a:r>
          </a:p>
        </p:txBody>
      </p:sp>
    </p:spTree>
    <p:extLst>
      <p:ext uri="{BB962C8B-B14F-4D97-AF65-F5344CB8AC3E}">
        <p14:creationId xmlns:p14="http://schemas.microsoft.com/office/powerpoint/2010/main" val="28977296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C5E2FF"/>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0986D243-9B45-3A23-216E-AD6B34DBA505}"/>
              </a:ext>
            </a:extLst>
          </p:cNvPr>
          <p:cNvSpPr>
            <a:spLocks noGrp="1"/>
          </p:cNvSpPr>
          <p:nvPr>
            <p:ph type="body" sz="quarter" idx="13"/>
          </p:nvPr>
        </p:nvSpPr>
        <p:spPr>
          <a:xfrm>
            <a:off x="499732" y="3008539"/>
            <a:ext cx="6541200" cy="855299"/>
          </a:xfrm>
        </p:spPr>
        <p:txBody>
          <a:bodyPr/>
          <a:lstStyle/>
          <a:p>
            <a:pPr marL="0" indent="0">
              <a:buNone/>
            </a:pPr>
            <a:r>
              <a:rPr lang="en-GB" sz="2800"/>
              <a:t>Lory Barile</a:t>
            </a:r>
          </a:p>
        </p:txBody>
      </p:sp>
      <p:sp>
        <p:nvSpPr>
          <p:cNvPr id="6" name="Title 5">
            <a:extLst>
              <a:ext uri="{FF2B5EF4-FFF2-40B4-BE49-F238E27FC236}">
                <a16:creationId xmlns:a16="http://schemas.microsoft.com/office/drawing/2014/main" id="{A89B7705-1B71-6EBB-9B36-A832EED6696B}"/>
              </a:ext>
            </a:extLst>
          </p:cNvPr>
          <p:cNvSpPr>
            <a:spLocks noGrp="1"/>
          </p:cNvSpPr>
          <p:nvPr>
            <p:ph type="title"/>
          </p:nvPr>
        </p:nvSpPr>
        <p:spPr>
          <a:xfrm>
            <a:off x="499732" y="1889950"/>
            <a:ext cx="6542513" cy="1104213"/>
          </a:xfrm>
        </p:spPr>
        <p:txBody>
          <a:bodyPr/>
          <a:lstStyle/>
          <a:p>
            <a:r>
              <a:rPr lang="en-GB" sz="4400"/>
              <a:t>EC989 Behavioural Economics </a:t>
            </a:r>
          </a:p>
        </p:txBody>
      </p:sp>
      <p:pic>
        <p:nvPicPr>
          <p:cNvPr id="5" name="Picture Placeholder 4" descr="Low angle view of a building&#10;&#10;AI-generated content may be incorrect.">
            <a:extLst>
              <a:ext uri="{FF2B5EF4-FFF2-40B4-BE49-F238E27FC236}">
                <a16:creationId xmlns:a16="http://schemas.microsoft.com/office/drawing/2014/main" id="{5A106160-D9A2-EA5A-F3FD-D1D129242CD3}"/>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96899867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C5E2FF"/>
        </a:solidFill>
        <a:effectLst/>
      </p:bgPr>
    </p:bg>
    <p:spTree>
      <p:nvGrpSpPr>
        <p:cNvPr id="1" name="">
          <a:extLst>
            <a:ext uri="{FF2B5EF4-FFF2-40B4-BE49-F238E27FC236}">
              <a16:creationId xmlns:a16="http://schemas.microsoft.com/office/drawing/2014/main" id="{97797E63-409D-4CD8-F2B1-7FB25A7F6B5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466A3A8-ECDE-8A3A-5FA0-901BFFA7A5D3}"/>
              </a:ext>
            </a:extLst>
          </p:cNvPr>
          <p:cNvSpPr txBox="1"/>
          <p:nvPr/>
        </p:nvSpPr>
        <p:spPr>
          <a:xfrm>
            <a:off x="959666" y="1661548"/>
            <a:ext cx="9605727" cy="4093428"/>
          </a:xfrm>
          <a:prstGeom prst="rect">
            <a:avLst/>
          </a:prstGeom>
          <a:noFill/>
        </p:spPr>
        <p:txBody>
          <a:bodyPr wrap="square">
            <a:spAutoFit/>
          </a:bodyPr>
          <a:lstStyle/>
          <a:p>
            <a:pPr marL="0" indent="0">
              <a:buNone/>
            </a:pPr>
            <a:r>
              <a:rPr lang="en-GB" sz="2000">
                <a:latin typeface="Aptos" panose="020B0004020202020204" pitchFamily="34" charset="0"/>
              </a:rPr>
              <a:t>Lecturers:</a:t>
            </a:r>
          </a:p>
          <a:p>
            <a:pPr marL="0" indent="0">
              <a:buNone/>
            </a:pPr>
            <a:endParaRPr lang="en-GB" sz="2000">
              <a:latin typeface="Aptos" panose="020B0004020202020204" pitchFamily="34" charset="0"/>
            </a:endParaRPr>
          </a:p>
          <a:p>
            <a:pPr marL="514350" indent="-514350">
              <a:buFont typeface="+mj-lt"/>
              <a:buAutoNum type="romanUcPeriod"/>
            </a:pPr>
            <a:r>
              <a:rPr lang="en-GB" sz="2000" b="1">
                <a:latin typeface="Aptos" panose="020B0004020202020204" pitchFamily="34" charset="0"/>
              </a:rPr>
              <a:t>Lory Barile (module leader)</a:t>
            </a:r>
          </a:p>
          <a:p>
            <a:pPr marL="514350" indent="-514350">
              <a:buFont typeface="+mj-lt"/>
              <a:buAutoNum type="romanUcPeriod"/>
            </a:pPr>
            <a:r>
              <a:rPr lang="en-GB" sz="2000" b="1">
                <a:latin typeface="Aptos" panose="020B0004020202020204" pitchFamily="34" charset="0"/>
              </a:rPr>
              <a:t>Matthew Ridley</a:t>
            </a:r>
          </a:p>
          <a:p>
            <a:pPr marL="0" indent="0">
              <a:buNone/>
            </a:pPr>
            <a:endParaRPr lang="en-GB" sz="2000">
              <a:latin typeface="Aptos" panose="020B0004020202020204" pitchFamily="34" charset="0"/>
            </a:endParaRPr>
          </a:p>
          <a:p>
            <a:pPr marL="285750" indent="-285750">
              <a:buFont typeface="Arial" panose="020B0604020202020204" pitchFamily="34" charset="0"/>
              <a:buChar char="•"/>
            </a:pPr>
            <a:r>
              <a:rPr lang="en-GB" sz="2000">
                <a:latin typeface="Aptos" panose="020B0004020202020204" pitchFamily="34" charset="0"/>
              </a:rPr>
              <a:t>An introduction to the wide spectrum of topics in Behavioural Economics</a:t>
            </a:r>
          </a:p>
          <a:p>
            <a:pPr marL="285750" indent="-285750">
              <a:buFont typeface="Arial" panose="020B0604020202020204" pitchFamily="34" charset="0"/>
              <a:buChar char="•"/>
            </a:pPr>
            <a:r>
              <a:rPr lang="en-GB" sz="2000">
                <a:latin typeface="Aptos" panose="020B0004020202020204" pitchFamily="34" charset="0"/>
              </a:rPr>
              <a:t>Aim: complement benchmark microeconomic approaches by exploring the psychological foundations of economic behaviour and experience in explicit contrast to standard rational choice models</a:t>
            </a:r>
          </a:p>
          <a:p>
            <a:pPr marL="285750" indent="-285750">
              <a:buFont typeface="Arial" panose="020B0604020202020204" pitchFamily="34" charset="0"/>
              <a:buChar char="•"/>
            </a:pPr>
            <a:r>
              <a:rPr lang="en-GB" sz="2000">
                <a:latin typeface="Aptos" panose="020B0004020202020204" pitchFamily="34" charset="0"/>
              </a:rPr>
              <a:t>A young and exciting field! And increasingly influential in academia and policymaking</a:t>
            </a:r>
          </a:p>
          <a:p>
            <a:endParaRPr lang="en-GB" sz="2000">
              <a:latin typeface="Aptos" panose="020B0004020202020204" pitchFamily="34" charset="0"/>
            </a:endParaRPr>
          </a:p>
          <a:p>
            <a:pPr marL="0" indent="0">
              <a:buNone/>
            </a:pPr>
            <a:r>
              <a:rPr lang="en-GB" sz="2000">
                <a:latin typeface="Aptos" panose="020B0004020202020204" pitchFamily="34" charset="0"/>
              </a:rPr>
              <a:t>Delivery: 9 x 2 hour lectures; 4 x bi-weekly seminars (details TBC)</a:t>
            </a:r>
          </a:p>
        </p:txBody>
      </p:sp>
      <p:pic>
        <p:nvPicPr>
          <p:cNvPr id="6" name="Picture 2" descr="lory barile from warwick.ac.uk">
            <a:extLst>
              <a:ext uri="{FF2B5EF4-FFF2-40B4-BE49-F238E27FC236}">
                <a16:creationId xmlns:a16="http://schemas.microsoft.com/office/drawing/2014/main" id="{6913B66A-2CBE-8CA4-2F1E-D60A064AE3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8128" y="1474087"/>
            <a:ext cx="1548000" cy="154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B8A1FD2-C502-BE5D-B167-5DC635051250}"/>
              </a:ext>
            </a:extLst>
          </p:cNvPr>
          <p:cNvPicPr>
            <a:picLocks noChangeAspect="1"/>
          </p:cNvPicPr>
          <p:nvPr/>
        </p:nvPicPr>
        <p:blipFill>
          <a:blip r:embed="rId4"/>
          <a:stretch>
            <a:fillRect/>
          </a:stretch>
        </p:blipFill>
        <p:spPr>
          <a:xfrm>
            <a:off x="9422117" y="1474087"/>
            <a:ext cx="1548000" cy="1548000"/>
          </a:xfrm>
          <a:prstGeom prst="rect">
            <a:avLst/>
          </a:prstGeom>
        </p:spPr>
      </p:pic>
      <p:sp>
        <p:nvSpPr>
          <p:cNvPr id="2" name="TextBox 1">
            <a:extLst>
              <a:ext uri="{FF2B5EF4-FFF2-40B4-BE49-F238E27FC236}">
                <a16:creationId xmlns:a16="http://schemas.microsoft.com/office/drawing/2014/main" id="{FE3AC245-CA11-9004-A18C-FA861501B0AA}"/>
              </a:ext>
            </a:extLst>
          </p:cNvPr>
          <p:cNvSpPr txBox="1"/>
          <p:nvPr/>
        </p:nvSpPr>
        <p:spPr>
          <a:xfrm>
            <a:off x="802157" y="332417"/>
            <a:ext cx="12696952" cy="584775"/>
          </a:xfrm>
          <a:prstGeom prst="rect">
            <a:avLst/>
          </a:prstGeom>
          <a:noFill/>
        </p:spPr>
        <p:txBody>
          <a:bodyPr wrap="square">
            <a:spAutoFit/>
          </a:bodyPr>
          <a:lstStyle/>
          <a:p>
            <a:r>
              <a:rPr lang="en-GB" sz="3200" b="1">
                <a:latin typeface="Aptos" panose="020B0004020202020204" pitchFamily="34" charset="0"/>
                <a:cs typeface="Calibri"/>
              </a:rPr>
              <a:t>EC989 Behavioural Economics: Lecturers and Scope</a:t>
            </a:r>
            <a:endParaRPr lang="en-GB" sz="3200" b="1">
              <a:latin typeface="Aptos" panose="020B0004020202020204" pitchFamily="34" charset="0"/>
            </a:endParaRPr>
          </a:p>
        </p:txBody>
      </p:sp>
    </p:spTree>
    <p:extLst>
      <p:ext uri="{BB962C8B-B14F-4D97-AF65-F5344CB8AC3E}">
        <p14:creationId xmlns:p14="http://schemas.microsoft.com/office/powerpoint/2010/main" val="24268973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C5E2FF"/>
        </a:solidFill>
        <a:effectLst/>
      </p:bgPr>
    </p:bg>
    <p:spTree>
      <p:nvGrpSpPr>
        <p:cNvPr id="1" name="">
          <a:extLst>
            <a:ext uri="{FF2B5EF4-FFF2-40B4-BE49-F238E27FC236}">
              <a16:creationId xmlns:a16="http://schemas.microsoft.com/office/drawing/2014/main" id="{3161B6E1-190E-DD77-E842-AA703AF2B01F}"/>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644BDEFC-4441-D369-9CA2-B5E213D882CA}"/>
              </a:ext>
            </a:extLst>
          </p:cNvPr>
          <p:cNvSpPr txBox="1"/>
          <p:nvPr/>
        </p:nvSpPr>
        <p:spPr>
          <a:xfrm>
            <a:off x="802157" y="332417"/>
            <a:ext cx="12696952" cy="584775"/>
          </a:xfrm>
          <a:prstGeom prst="rect">
            <a:avLst/>
          </a:prstGeom>
          <a:noFill/>
        </p:spPr>
        <p:txBody>
          <a:bodyPr wrap="square">
            <a:spAutoFit/>
          </a:bodyPr>
          <a:lstStyle/>
          <a:p>
            <a:r>
              <a:rPr lang="en-GB" sz="3200" b="1">
                <a:latin typeface="Aptos" panose="020B0004020202020204" pitchFamily="34" charset="0"/>
                <a:cs typeface="Calibri"/>
              </a:rPr>
              <a:t>EC989 Behavioural Economics: Course Structure</a:t>
            </a:r>
            <a:endParaRPr lang="en-GB" sz="3200" b="1">
              <a:latin typeface="Aptos" panose="020B0004020202020204" pitchFamily="34" charset="0"/>
            </a:endParaRPr>
          </a:p>
        </p:txBody>
      </p:sp>
      <p:sp>
        <p:nvSpPr>
          <p:cNvPr id="4" name="TextBox 3">
            <a:extLst>
              <a:ext uri="{FF2B5EF4-FFF2-40B4-BE49-F238E27FC236}">
                <a16:creationId xmlns:a16="http://schemas.microsoft.com/office/drawing/2014/main" id="{70FDD091-E73A-1EC7-4EE1-5C2296CE99F8}"/>
              </a:ext>
            </a:extLst>
          </p:cNvPr>
          <p:cNvSpPr txBox="1"/>
          <p:nvPr/>
        </p:nvSpPr>
        <p:spPr>
          <a:xfrm>
            <a:off x="802157" y="1642887"/>
            <a:ext cx="9605727" cy="3416320"/>
          </a:xfrm>
          <a:prstGeom prst="rect">
            <a:avLst/>
          </a:prstGeom>
          <a:noFill/>
        </p:spPr>
        <p:txBody>
          <a:bodyPr wrap="square">
            <a:spAutoFit/>
          </a:bodyPr>
          <a:lstStyle/>
          <a:p>
            <a:pPr marL="342900" indent="-342900">
              <a:buFont typeface="+mj-lt"/>
              <a:buAutoNum type="arabicPeriod"/>
            </a:pPr>
            <a:r>
              <a:rPr lang="en-US" sz="2400">
                <a:latin typeface="Aptos" panose="020B0004020202020204" pitchFamily="34" charset="0"/>
              </a:rPr>
              <a:t>Introduction</a:t>
            </a:r>
          </a:p>
          <a:p>
            <a:pPr marL="342900" indent="-342900">
              <a:buFont typeface="+mj-lt"/>
              <a:buAutoNum type="arabicPeriod"/>
            </a:pPr>
            <a:r>
              <a:rPr lang="en-US" sz="2400">
                <a:latin typeface="Aptos" panose="020B0004020202020204" pitchFamily="34" charset="0"/>
              </a:rPr>
              <a:t>Prospect Theory and Reference-dependent Preferences</a:t>
            </a:r>
          </a:p>
          <a:p>
            <a:pPr marL="342900" indent="-342900">
              <a:buFont typeface="+mj-lt"/>
              <a:buAutoNum type="arabicPeriod"/>
            </a:pPr>
            <a:r>
              <a:rPr lang="en-US" sz="2400">
                <a:latin typeface="Aptos" panose="020B0004020202020204" pitchFamily="34" charset="0"/>
              </a:rPr>
              <a:t>Present Bias and Procrastination</a:t>
            </a:r>
          </a:p>
          <a:p>
            <a:pPr marL="342900" indent="-342900">
              <a:buFont typeface="+mj-lt"/>
              <a:buAutoNum type="arabicPeriod"/>
            </a:pPr>
            <a:r>
              <a:rPr lang="en-US" sz="2400">
                <a:latin typeface="Aptos" panose="020B0004020202020204" pitchFamily="34" charset="0"/>
              </a:rPr>
              <a:t>Social Preferences and Economic </a:t>
            </a:r>
            <a:r>
              <a:rPr lang="en-US" sz="2400" err="1">
                <a:latin typeface="Aptos" panose="020B0004020202020204" pitchFamily="34" charset="0"/>
              </a:rPr>
              <a:t>Behaviour</a:t>
            </a:r>
            <a:endParaRPr lang="en-US" sz="2400">
              <a:latin typeface="Aptos" panose="020B0004020202020204" pitchFamily="34" charset="0"/>
            </a:endParaRPr>
          </a:p>
          <a:p>
            <a:pPr marL="342900" indent="-342900">
              <a:buFont typeface="+mj-lt"/>
              <a:buAutoNum type="arabicPeriod"/>
            </a:pPr>
            <a:r>
              <a:rPr lang="en-US" sz="2400" err="1">
                <a:latin typeface="Aptos" panose="020B0004020202020204" pitchFamily="34" charset="0"/>
              </a:rPr>
              <a:t>Behavioural</a:t>
            </a:r>
            <a:r>
              <a:rPr lang="en-US" sz="2400">
                <a:latin typeface="Aptos" panose="020B0004020202020204" pitchFamily="34" charset="0"/>
              </a:rPr>
              <a:t> Public Policy</a:t>
            </a:r>
          </a:p>
          <a:p>
            <a:pPr marL="342900" indent="-342900">
              <a:buFont typeface="+mj-lt"/>
              <a:buAutoNum type="arabicPeriod"/>
            </a:pPr>
            <a:r>
              <a:rPr lang="en-US" sz="2400">
                <a:latin typeface="Aptos" panose="020B0004020202020204" pitchFamily="34" charset="0"/>
              </a:rPr>
              <a:t>Non-Standard Beliefs</a:t>
            </a:r>
          </a:p>
          <a:p>
            <a:pPr marL="342900" indent="-342900">
              <a:buFont typeface="+mj-lt"/>
              <a:buAutoNum type="arabicPeriod"/>
            </a:pPr>
            <a:r>
              <a:rPr lang="en-US" sz="2400">
                <a:latin typeface="Aptos" panose="020B0004020202020204" pitchFamily="34" charset="0"/>
              </a:rPr>
              <a:t>The Psychology of Poverty</a:t>
            </a:r>
          </a:p>
          <a:p>
            <a:pPr marL="342900" indent="-342900">
              <a:buFont typeface="+mj-lt"/>
              <a:buAutoNum type="arabicPeriod"/>
            </a:pPr>
            <a:r>
              <a:rPr lang="en-US" sz="2400">
                <a:latin typeface="Aptos" panose="020B0004020202020204" pitchFamily="34" charset="0"/>
              </a:rPr>
              <a:t>Subjective Well-being and Utility</a:t>
            </a:r>
          </a:p>
          <a:p>
            <a:pPr marL="342900" indent="-342900">
              <a:buFont typeface="+mj-lt"/>
              <a:buAutoNum type="arabicPeriod"/>
            </a:pPr>
            <a:r>
              <a:rPr lang="en-US" sz="2400" err="1">
                <a:latin typeface="Aptos" panose="020B0004020202020204" pitchFamily="34" charset="0"/>
              </a:rPr>
              <a:t>Behavioural</a:t>
            </a:r>
            <a:r>
              <a:rPr lang="en-US" sz="2400">
                <a:latin typeface="Aptos" panose="020B0004020202020204" pitchFamily="34" charset="0"/>
              </a:rPr>
              <a:t> Market Failures and Policy</a:t>
            </a:r>
          </a:p>
        </p:txBody>
      </p:sp>
    </p:spTree>
    <p:extLst>
      <p:ext uri="{BB962C8B-B14F-4D97-AF65-F5344CB8AC3E}">
        <p14:creationId xmlns:p14="http://schemas.microsoft.com/office/powerpoint/2010/main" val="187689589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C5E2FF"/>
        </a:solidFill>
        <a:effectLst/>
      </p:bgPr>
    </p:bg>
    <p:spTree>
      <p:nvGrpSpPr>
        <p:cNvPr id="1" name="">
          <a:extLst>
            <a:ext uri="{FF2B5EF4-FFF2-40B4-BE49-F238E27FC236}">
              <a16:creationId xmlns:a16="http://schemas.microsoft.com/office/drawing/2014/main" id="{3DC1ECC1-D77C-DA09-E088-9BD7ED789183}"/>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0749B90A-4A23-9398-01E6-7DDBA3B76367}"/>
              </a:ext>
            </a:extLst>
          </p:cNvPr>
          <p:cNvSpPr txBox="1"/>
          <p:nvPr/>
        </p:nvSpPr>
        <p:spPr>
          <a:xfrm>
            <a:off x="802157" y="332417"/>
            <a:ext cx="12696952" cy="584775"/>
          </a:xfrm>
          <a:prstGeom prst="rect">
            <a:avLst/>
          </a:prstGeom>
          <a:noFill/>
        </p:spPr>
        <p:txBody>
          <a:bodyPr wrap="square">
            <a:spAutoFit/>
          </a:bodyPr>
          <a:lstStyle/>
          <a:p>
            <a:r>
              <a:rPr lang="en-GB" sz="3200" b="1">
                <a:latin typeface="Aptos" panose="020B0004020202020204" pitchFamily="34" charset="0"/>
                <a:cs typeface="Calibri"/>
              </a:rPr>
              <a:t>EC989 Behavioural Economics: Assessment and Contact</a:t>
            </a:r>
            <a:endParaRPr lang="en-GB" sz="3200" b="1">
              <a:latin typeface="Aptos" panose="020B0004020202020204" pitchFamily="34" charset="0"/>
            </a:endParaRPr>
          </a:p>
        </p:txBody>
      </p:sp>
      <p:sp>
        <p:nvSpPr>
          <p:cNvPr id="4" name="TextBox 3">
            <a:extLst>
              <a:ext uri="{FF2B5EF4-FFF2-40B4-BE49-F238E27FC236}">
                <a16:creationId xmlns:a16="http://schemas.microsoft.com/office/drawing/2014/main" id="{7CBF04C1-E610-DD33-575B-24DDE047EA4B}"/>
              </a:ext>
            </a:extLst>
          </p:cNvPr>
          <p:cNvSpPr txBox="1"/>
          <p:nvPr/>
        </p:nvSpPr>
        <p:spPr>
          <a:xfrm>
            <a:off x="959666" y="1661548"/>
            <a:ext cx="9605727" cy="3770263"/>
          </a:xfrm>
          <a:prstGeom prst="rect">
            <a:avLst/>
          </a:prstGeom>
          <a:noFill/>
        </p:spPr>
        <p:txBody>
          <a:bodyPr wrap="square">
            <a:spAutoFit/>
          </a:bodyPr>
          <a:lstStyle/>
          <a:p>
            <a:r>
              <a:rPr lang="en-US" sz="2000"/>
              <a:t>Further Reading (no set textbook)</a:t>
            </a:r>
          </a:p>
          <a:p>
            <a:endParaRPr lang="en-US" sz="2000"/>
          </a:p>
          <a:p>
            <a:pPr marL="342900" indent="-342900">
              <a:buFont typeface="Arial" panose="020B0604020202020204" pitchFamily="34" charset="0"/>
              <a:buChar char="•"/>
            </a:pPr>
            <a:r>
              <a:rPr lang="en-US" sz="2000"/>
              <a:t>Kahneman and Tversky (2000) Choice, Values and Frames – seminal collection of papers</a:t>
            </a:r>
          </a:p>
          <a:p>
            <a:pPr marL="342900" indent="-342900">
              <a:buFont typeface="Arial" panose="020B0604020202020204" pitchFamily="34" charset="0"/>
              <a:buChar char="•"/>
            </a:pPr>
            <a:r>
              <a:rPr lang="en-US" sz="2000"/>
              <a:t>Wilkinson and Klaes (2012) An Introduction to </a:t>
            </a:r>
            <a:r>
              <a:rPr lang="en-US" sz="2000" err="1"/>
              <a:t>Behavioural</a:t>
            </a:r>
            <a:r>
              <a:rPr lang="en-US" sz="2000"/>
              <a:t> Economics</a:t>
            </a:r>
          </a:p>
          <a:p>
            <a:endParaRPr lang="en-US" sz="1000"/>
          </a:p>
          <a:p>
            <a:r>
              <a:rPr lang="en-US" sz="2000"/>
              <a:t>Assessment:</a:t>
            </a:r>
          </a:p>
          <a:p>
            <a:endParaRPr lang="en-US" sz="2000"/>
          </a:p>
          <a:p>
            <a:pPr marL="342900" indent="-342900">
              <a:buFont typeface="Arial" panose="020B0604020202020204" pitchFamily="34" charset="0"/>
              <a:buChar char="•"/>
            </a:pPr>
            <a:r>
              <a:rPr lang="en-US" sz="2000"/>
              <a:t>2 hour exam in May, 2 questions from 4 (each specific to one of the 8 topics)</a:t>
            </a:r>
          </a:p>
          <a:p>
            <a:endParaRPr lang="en-US" sz="900"/>
          </a:p>
          <a:p>
            <a:r>
              <a:rPr lang="en-US" sz="2000"/>
              <a:t>Further details:</a:t>
            </a:r>
          </a:p>
          <a:p>
            <a:endParaRPr lang="en-US" sz="2000"/>
          </a:p>
          <a:p>
            <a:r>
              <a:rPr lang="en-US" sz="2000" b="1"/>
              <a:t>Email: </a:t>
            </a:r>
            <a:r>
              <a:rPr lang="en-US" sz="2000">
                <a:solidFill>
                  <a:schemeClr val="accent5">
                    <a:lumMod val="75000"/>
                  </a:schemeClr>
                </a:solidFill>
              </a:rPr>
              <a:t>Lory.Barile@warwick.ac.uk</a:t>
            </a:r>
          </a:p>
          <a:p>
            <a:r>
              <a:rPr lang="en-US" sz="2000" b="1"/>
              <a:t>Advice and Feedback hours: </a:t>
            </a:r>
            <a:r>
              <a:rPr lang="en-US" sz="2000"/>
              <a:t>time TBC. </a:t>
            </a:r>
          </a:p>
        </p:txBody>
      </p:sp>
    </p:spTree>
    <p:extLst>
      <p:ext uri="{BB962C8B-B14F-4D97-AF65-F5344CB8AC3E}">
        <p14:creationId xmlns:p14="http://schemas.microsoft.com/office/powerpoint/2010/main" val="16991557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3" name="Picture 2"/>
          <p:cNvPicPr/>
          <p:nvPr/>
        </p:nvPicPr>
        <p:blipFill>
          <a:blip r:embed="rId2"/>
          <a:stretch>
            <a:fillRect/>
          </a:stretch>
        </p:blipFill>
        <p:spPr>
          <a:xfrm>
            <a:off x="2279526" y="90726"/>
            <a:ext cx="7735648" cy="2637353"/>
          </a:xfrm>
          <a:prstGeom prst="rect">
            <a:avLst/>
          </a:prstGeom>
        </p:spPr>
      </p:pic>
      <p:sp>
        <p:nvSpPr>
          <p:cNvPr id="4" name="Text Placeholder 3"/>
          <p:cNvSpPr>
            <a:spLocks noGrp="1"/>
          </p:cNvSpPr>
          <p:nvPr>
            <p:ph type="body" idx="10"/>
          </p:nvPr>
        </p:nvSpPr>
        <p:spPr>
          <a:xfrm>
            <a:off x="3979378" y="1852322"/>
            <a:ext cx="4257819" cy="391886"/>
          </a:xfrm>
          <a:prstGeom prst="rect">
            <a:avLst/>
          </a:prstGeom>
          <a:noFill/>
          <a:ln w="0" cmpd="sng">
            <a:noFill/>
            <a:prstDash val="solid"/>
          </a:ln>
        </p:spPr>
        <p:txBody>
          <a:bodyPr vert="horz" lIns="0" tIns="0" rIns="0" bIns="0" anchor="t"/>
          <a:lstStyle/>
          <a:p>
            <a:pPr marL="0" marR="0" indent="0" algn="ctr">
              <a:lnSpc>
                <a:spcPts val="2977"/>
              </a:lnSpc>
              <a:spcAft>
                <a:spcPts val="0"/>
              </a:spcAft>
            </a:pPr>
            <a:r>
              <a:rPr lang="en-US" sz="2381" spc="-79">
                <a:solidFill>
                  <a:srgbClr val="3333B2"/>
                </a:solidFill>
                <a:latin typeface="Verdana" panose="02020603050405020304" pitchFamily="2"/>
              </a:rPr>
              <a:t>EC924: Monetary Economics </a:t>
            </a:r>
          </a:p>
        </p:txBody>
      </p:sp>
      <p:sp>
        <p:nvSpPr>
          <p:cNvPr id="5" name="Text Placeholder 4"/>
          <p:cNvSpPr>
            <a:spLocks noGrp="1"/>
          </p:cNvSpPr>
          <p:nvPr>
            <p:ph type="body" idx="10"/>
          </p:nvPr>
        </p:nvSpPr>
        <p:spPr>
          <a:xfrm>
            <a:off x="1523476" y="2888109"/>
            <a:ext cx="9145680" cy="3752526"/>
          </a:xfrm>
          <a:prstGeom prst="rect">
            <a:avLst/>
          </a:prstGeom>
          <a:noFill/>
          <a:ln w="0" cmpd="sng">
            <a:noFill/>
            <a:prstDash val="solid"/>
          </a:ln>
        </p:spPr>
        <p:txBody>
          <a:bodyPr vert="horz" lIns="0" tIns="0" rIns="0" bIns="0" anchor="t"/>
          <a:lstStyle/>
          <a:p>
            <a:pPr marL="0" marR="0" indent="0" algn="ctr">
              <a:lnSpc>
                <a:spcPts val="2381"/>
              </a:lnSpc>
              <a:spcAft>
                <a:spcPts val="0"/>
              </a:spcAft>
            </a:pPr>
            <a:r>
              <a:rPr lang="en-US" sz="1885" spc="-30">
                <a:solidFill>
                  <a:srgbClr val="000000"/>
                </a:solidFill>
                <a:latin typeface="Verdana" panose="02020603050405020304" pitchFamily="2"/>
              </a:rPr>
              <a:t>Marija Vukotic </a:t>
            </a:r>
          </a:p>
          <a:p>
            <a:pPr marL="0" marR="0" indent="0" algn="ctr">
              <a:lnSpc>
                <a:spcPts val="2381"/>
              </a:lnSpc>
              <a:spcBef>
                <a:spcPts val="258"/>
              </a:spcBef>
              <a:spcAft>
                <a:spcPts val="0"/>
              </a:spcAft>
            </a:pPr>
            <a:r>
              <a:rPr lang="en-US" sz="1885" spc="-50">
                <a:solidFill>
                  <a:srgbClr val="000000"/>
                </a:solidFill>
                <a:latin typeface="Verdana" panose="02020603050405020304" pitchFamily="2"/>
              </a:rPr>
              <a:t>Alexander Karalis Isaac </a:t>
            </a:r>
          </a:p>
          <a:p>
            <a:pPr marL="0" marR="0" indent="0" algn="ctr">
              <a:lnSpc>
                <a:spcPts val="2381"/>
              </a:lnSpc>
              <a:spcBef>
                <a:spcPts val="5834"/>
              </a:spcBef>
              <a:spcAft>
                <a:spcPts val="16133"/>
              </a:spcAft>
            </a:pPr>
            <a:r>
              <a:rPr lang="en-US" sz="1885" spc="-50">
                <a:solidFill>
                  <a:srgbClr val="000000"/>
                </a:solidFill>
                <a:latin typeface="Verdana" panose="02020603050405020304" pitchFamily="2"/>
              </a:rPr>
              <a:t>Oct 2026 </a:t>
            </a:r>
          </a:p>
        </p:txBody>
      </p:sp>
      <p:sp>
        <p:nvSpPr>
          <p:cNvPr id="6" name="Text Placeholder 5"/>
          <p:cNvSpPr>
            <a:spLocks noGrp="1"/>
          </p:cNvSpPr>
          <p:nvPr>
            <p:ph type="body" idx="10"/>
          </p:nvPr>
        </p:nvSpPr>
        <p:spPr>
          <a:xfrm>
            <a:off x="1523475" y="6640636"/>
            <a:ext cx="3041840" cy="217994"/>
          </a:xfrm>
          <a:prstGeom prst="rect">
            <a:avLst/>
          </a:prstGeom>
          <a:solidFill>
            <a:srgbClr val="4747BA"/>
          </a:solidFill>
          <a:ln w="0" cmpd="sng">
            <a:noFill/>
            <a:prstDash val="solid"/>
          </a:ln>
        </p:spPr>
        <p:txBody>
          <a:bodyPr vert="horz" lIns="0" tIns="8821" rIns="0" bIns="0" anchor="t"/>
          <a:lstStyle/>
          <a:p>
            <a:pPr marL="0" marR="0" indent="0" algn="ctr">
              <a:lnSpc>
                <a:spcPts val="1389"/>
              </a:lnSpc>
              <a:spcAft>
                <a:spcPts val="40"/>
              </a:spcAft>
            </a:pPr>
            <a:r>
              <a:rPr lang="en-US" sz="1091" spc="0">
                <a:solidFill>
                  <a:srgbClr val="FFFFFF"/>
                </a:solidFill>
                <a:latin typeface="Verdana" panose="02020603050405020304" pitchFamily="2"/>
              </a:rPr>
              <a:t>Vukotic &amp; Karalis (Warwick) </a:t>
            </a:r>
          </a:p>
        </p:txBody>
      </p:sp>
      <p:sp>
        <p:nvSpPr>
          <p:cNvPr id="7" name="Text Placeholder 6"/>
          <p:cNvSpPr>
            <a:spLocks noGrp="1"/>
          </p:cNvSpPr>
          <p:nvPr>
            <p:ph type="body" idx="10"/>
          </p:nvPr>
        </p:nvSpPr>
        <p:spPr>
          <a:xfrm>
            <a:off x="4565315" y="6640636"/>
            <a:ext cx="3049400" cy="217994"/>
          </a:xfrm>
          <a:prstGeom prst="rect">
            <a:avLst/>
          </a:prstGeom>
          <a:solidFill>
            <a:srgbClr val="8484D1"/>
          </a:solidFill>
          <a:ln w="0" cmpd="sng">
            <a:noFill/>
            <a:prstDash val="solid"/>
          </a:ln>
        </p:spPr>
        <p:txBody>
          <a:bodyPr vert="horz" lIns="0" tIns="8821" rIns="0" bIns="0" anchor="t"/>
          <a:lstStyle/>
          <a:p>
            <a:pPr marL="0" marR="0" indent="0" algn="ctr">
              <a:lnSpc>
                <a:spcPts val="1389"/>
              </a:lnSpc>
              <a:spcAft>
                <a:spcPts val="79"/>
              </a:spcAft>
            </a:pPr>
            <a:r>
              <a:rPr lang="en-US" sz="1091" spc="0">
                <a:solidFill>
                  <a:srgbClr val="FFFFFF"/>
                </a:solidFill>
                <a:latin typeface="Verdana" panose="02020603050405020304" pitchFamily="2"/>
              </a:rPr>
              <a:t>EC924 </a:t>
            </a:r>
          </a:p>
        </p:txBody>
      </p:sp>
      <p:sp>
        <p:nvSpPr>
          <p:cNvPr id="8" name="Text Placeholder 7"/>
          <p:cNvSpPr>
            <a:spLocks noGrp="1"/>
          </p:cNvSpPr>
          <p:nvPr>
            <p:ph type="body" idx="10"/>
          </p:nvPr>
        </p:nvSpPr>
        <p:spPr>
          <a:xfrm>
            <a:off x="7614715" y="6640636"/>
            <a:ext cx="3054440" cy="217994"/>
          </a:xfrm>
          <a:prstGeom prst="rect">
            <a:avLst/>
          </a:prstGeom>
          <a:solidFill>
            <a:srgbClr val="ADADE0"/>
          </a:solidFill>
          <a:ln w="0" cmpd="sng">
            <a:noFill/>
            <a:prstDash val="solid"/>
          </a:ln>
        </p:spPr>
        <p:txBody>
          <a:bodyPr vert="horz" lIns="0" tIns="8821" rIns="0" bIns="0" anchor="t"/>
          <a:lstStyle/>
          <a:p>
            <a:pPr marL="1542355" marR="0" indent="0" algn="l">
              <a:lnSpc>
                <a:spcPts val="1389"/>
              </a:lnSpc>
              <a:spcAft>
                <a:spcPts val="79"/>
              </a:spcAft>
              <a:tabLst>
                <a:tab pos="2993983" algn="r"/>
              </a:tabLst>
            </a:pPr>
            <a:r>
              <a:rPr lang="en-US" sz="1091" spc="0">
                <a:solidFill>
                  <a:srgbClr val="000000"/>
                </a:solidFill>
                <a:latin typeface="Verdana" panose="02020603050405020304" pitchFamily="2"/>
              </a:rPr>
              <a:t>Oct 2026 1 / 5 </a:t>
            </a:r>
          </a:p>
        </p:txBody>
      </p:sp>
    </p:spTree>
    <p:extLst>
      <p:ext uri="{BB962C8B-B14F-4D97-AF65-F5344CB8AC3E}">
        <p14:creationId xmlns:p14="http://schemas.microsoft.com/office/powerpoint/2010/main" val="372012447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5" name="Picture 4"/>
          <p:cNvPicPr/>
          <p:nvPr/>
        </p:nvPicPr>
        <p:blipFill>
          <a:blip r:embed="rId2"/>
          <a:stretch>
            <a:fillRect/>
          </a:stretch>
        </p:blipFill>
        <p:spPr>
          <a:xfrm>
            <a:off x="2080433" y="1542342"/>
            <a:ext cx="132309" cy="127268"/>
          </a:xfrm>
          <a:prstGeom prst="rect">
            <a:avLst/>
          </a:prstGeom>
        </p:spPr>
      </p:pic>
      <p:pic>
        <p:nvPicPr>
          <p:cNvPr id="7" name="Picture 6"/>
          <p:cNvPicPr/>
          <p:nvPr/>
        </p:nvPicPr>
        <p:blipFill>
          <a:blip r:embed="rId3"/>
          <a:stretch>
            <a:fillRect/>
          </a:stretch>
        </p:blipFill>
        <p:spPr>
          <a:xfrm>
            <a:off x="2080433" y="3525712"/>
            <a:ext cx="132309" cy="127268"/>
          </a:xfrm>
          <a:prstGeom prst="rect">
            <a:avLst/>
          </a:prstGeom>
        </p:spPr>
      </p:pic>
      <p:sp>
        <p:nvSpPr>
          <p:cNvPr id="2" name="Text Placeholder 1"/>
          <p:cNvSpPr>
            <a:spLocks noGrp="1"/>
          </p:cNvSpPr>
          <p:nvPr>
            <p:ph type="body" idx="10"/>
          </p:nvPr>
        </p:nvSpPr>
        <p:spPr>
          <a:xfrm>
            <a:off x="1747770" y="201613"/>
            <a:ext cx="4158273" cy="1234881"/>
          </a:xfrm>
          <a:prstGeom prst="rect">
            <a:avLst/>
          </a:prstGeom>
          <a:noFill/>
          <a:ln w="0" cmpd="sng">
            <a:noFill/>
            <a:prstDash val="solid"/>
          </a:ln>
        </p:spPr>
        <p:txBody>
          <a:bodyPr vert="horz" lIns="0" tIns="12601" rIns="0" bIns="0" anchor="t"/>
          <a:lstStyle/>
          <a:p>
            <a:pPr marL="0" marR="0" indent="0" algn="l">
              <a:lnSpc>
                <a:spcPts val="3175"/>
              </a:lnSpc>
              <a:spcAft>
                <a:spcPts val="6519"/>
              </a:spcAft>
            </a:pPr>
            <a:r>
              <a:rPr lang="en-US" sz="2282" spc="-30">
                <a:solidFill>
                  <a:srgbClr val="3333B2"/>
                </a:solidFill>
                <a:latin typeface="Verdana" panose="02020603050405020304" pitchFamily="2"/>
              </a:rPr>
              <a:t>Aims and learning outcomes </a:t>
            </a:r>
          </a:p>
        </p:txBody>
      </p:sp>
      <p:sp>
        <p:nvSpPr>
          <p:cNvPr id="3" name="Text Placeholder 2"/>
          <p:cNvSpPr>
            <a:spLocks noGrp="1"/>
          </p:cNvSpPr>
          <p:nvPr>
            <p:ph type="body" idx="10"/>
          </p:nvPr>
        </p:nvSpPr>
        <p:spPr>
          <a:xfrm>
            <a:off x="2212742" y="1436494"/>
            <a:ext cx="8456415" cy="5204141"/>
          </a:xfrm>
          <a:prstGeom prst="rect">
            <a:avLst/>
          </a:prstGeom>
          <a:noFill/>
          <a:ln w="0" cmpd="sng">
            <a:noFill/>
            <a:prstDash val="solid"/>
          </a:ln>
        </p:spPr>
        <p:txBody>
          <a:bodyPr vert="horz" lIns="0" tIns="0" rIns="0" bIns="0" anchor="t"/>
          <a:lstStyle/>
          <a:p>
            <a:pPr marL="90727" marR="0" indent="0" algn="l">
              <a:lnSpc>
                <a:spcPts val="2381"/>
              </a:lnSpc>
              <a:spcAft>
                <a:spcPts val="0"/>
              </a:spcAft>
            </a:pPr>
            <a:r>
              <a:rPr lang="en-US" sz="1687" spc="0">
                <a:solidFill>
                  <a:srgbClr val="000000"/>
                </a:solidFill>
                <a:latin typeface="Verdana" panose="02020603050405020304" pitchFamily="2"/>
              </a:rPr>
              <a:t>Aims </a:t>
            </a:r>
          </a:p>
          <a:p>
            <a:pPr marL="362907" marR="0" indent="0" algn="l">
              <a:lnSpc>
                <a:spcPts val="2183"/>
              </a:lnSpc>
              <a:spcBef>
                <a:spcPts val="526"/>
              </a:spcBef>
              <a:spcAft>
                <a:spcPts val="0"/>
              </a:spcAft>
            </a:pPr>
            <a:r>
              <a:rPr lang="en-US" sz="992" spc="0">
                <a:solidFill>
                  <a:srgbClr val="3333B2"/>
                </a:solidFill>
                <a:latin typeface="Tahoma" panose="02020603050405020304" pitchFamily="2"/>
              </a:rPr>
              <a:t>I</a:t>
            </a:r>
            <a:r>
              <a:rPr lang="en-US" sz="1687" spc="0">
                <a:solidFill>
                  <a:srgbClr val="000000"/>
                </a:solidFill>
                <a:latin typeface="Verdana" panose="02020603050405020304" pitchFamily="2"/>
              </a:rPr>
              <a:t> To enable you to replicate key findings in monetary economics </a:t>
            </a:r>
          </a:p>
          <a:p>
            <a:pPr marL="362907" marR="0" indent="0" algn="l">
              <a:lnSpc>
                <a:spcPts val="2183"/>
              </a:lnSpc>
              <a:spcBef>
                <a:spcPts val="1339"/>
              </a:spcBef>
              <a:spcAft>
                <a:spcPts val="0"/>
              </a:spcAft>
            </a:pPr>
            <a:r>
              <a:rPr lang="en-US" sz="992" spc="-10">
                <a:solidFill>
                  <a:srgbClr val="3333B2"/>
                </a:solidFill>
                <a:latin typeface="Tahoma" panose="02020603050405020304" pitchFamily="2"/>
              </a:rPr>
              <a:t>I</a:t>
            </a:r>
            <a:r>
              <a:rPr lang="en-US" sz="1687" spc="-10">
                <a:solidFill>
                  <a:srgbClr val="000000"/>
                </a:solidFill>
                <a:latin typeface="Verdana" panose="02020603050405020304" pitchFamily="2"/>
              </a:rPr>
              <a:t> To enable you to undertake your own research </a:t>
            </a:r>
          </a:p>
          <a:p>
            <a:pPr marL="362907" marR="0" indent="0" algn="l">
              <a:lnSpc>
                <a:spcPts val="2183"/>
              </a:lnSpc>
              <a:spcBef>
                <a:spcPts val="1339"/>
              </a:spcBef>
              <a:spcAft>
                <a:spcPts val="0"/>
              </a:spcAft>
            </a:pPr>
            <a:r>
              <a:rPr lang="en-US" sz="992" spc="0">
                <a:solidFill>
                  <a:srgbClr val="3333B2"/>
                </a:solidFill>
                <a:latin typeface="Tahoma" panose="02020603050405020304" pitchFamily="2"/>
              </a:rPr>
              <a:t>I</a:t>
            </a:r>
            <a:r>
              <a:rPr lang="en-US" sz="1687" spc="0">
                <a:solidFill>
                  <a:srgbClr val="000000"/>
                </a:solidFill>
                <a:latin typeface="Verdana" panose="02020603050405020304" pitchFamily="2"/>
              </a:rPr>
              <a:t> To support a future in macro-oriented policy careers </a:t>
            </a:r>
          </a:p>
          <a:p>
            <a:pPr marL="90727" marR="0" indent="0" algn="l">
              <a:lnSpc>
                <a:spcPts val="2381"/>
              </a:lnSpc>
              <a:spcBef>
                <a:spcPts val="3354"/>
              </a:spcBef>
              <a:spcAft>
                <a:spcPts val="0"/>
              </a:spcAft>
            </a:pPr>
            <a:r>
              <a:rPr lang="en-US" sz="1687" spc="0">
                <a:solidFill>
                  <a:srgbClr val="000000"/>
                </a:solidFill>
                <a:latin typeface="Verdana" panose="02020603050405020304" pitchFamily="2"/>
              </a:rPr>
              <a:t>Learning outcomes </a:t>
            </a:r>
          </a:p>
          <a:p>
            <a:pPr marL="362907" marR="0" indent="0" algn="l">
              <a:lnSpc>
                <a:spcPts val="2183"/>
              </a:lnSpc>
              <a:spcBef>
                <a:spcPts val="526"/>
              </a:spcBef>
              <a:spcAft>
                <a:spcPts val="0"/>
              </a:spcAft>
            </a:pPr>
            <a:r>
              <a:rPr lang="en-US" sz="992" spc="0">
                <a:solidFill>
                  <a:srgbClr val="3333B2"/>
                </a:solidFill>
                <a:latin typeface="Tahoma" panose="02020603050405020304" pitchFamily="2"/>
              </a:rPr>
              <a:t>I</a:t>
            </a:r>
            <a:r>
              <a:rPr lang="en-US" sz="1687" spc="0">
                <a:solidFill>
                  <a:srgbClr val="000000"/>
                </a:solidFill>
                <a:latin typeface="Verdana" panose="02020603050405020304" pitchFamily="2"/>
              </a:rPr>
              <a:t> Maths skills; ‘metrics skills; introduction to Dynare; stata skills </a:t>
            </a:r>
          </a:p>
          <a:p>
            <a:pPr marL="362907" marR="0" indent="0" algn="l">
              <a:lnSpc>
                <a:spcPts val="2183"/>
              </a:lnSpc>
              <a:spcBef>
                <a:spcPts val="1330"/>
              </a:spcBef>
              <a:spcAft>
                <a:spcPts val="0"/>
              </a:spcAft>
            </a:pPr>
            <a:r>
              <a:rPr lang="en-US" sz="992" spc="0">
                <a:solidFill>
                  <a:srgbClr val="3333B2"/>
                </a:solidFill>
                <a:latin typeface="Tahoma" panose="02020603050405020304" pitchFamily="2"/>
              </a:rPr>
              <a:t>I</a:t>
            </a:r>
            <a:r>
              <a:rPr lang="en-US" sz="1687" spc="0">
                <a:solidFill>
                  <a:srgbClr val="000000"/>
                </a:solidFill>
                <a:latin typeface="Verdana" panose="02020603050405020304" pitchFamily="2"/>
              </a:rPr>
              <a:t> Thorough understading of Basic New Keynesian model </a:t>
            </a:r>
          </a:p>
          <a:p>
            <a:pPr marL="362907" marR="0" indent="0" algn="l">
              <a:lnSpc>
                <a:spcPts val="2183"/>
              </a:lnSpc>
              <a:spcBef>
                <a:spcPts val="1330"/>
              </a:spcBef>
              <a:spcAft>
                <a:spcPts val="0"/>
              </a:spcAft>
            </a:pPr>
            <a:r>
              <a:rPr lang="en-US" sz="992" spc="0">
                <a:solidFill>
                  <a:srgbClr val="3333B2"/>
                </a:solidFill>
                <a:latin typeface="Tahoma" panose="02020603050405020304" pitchFamily="2"/>
              </a:rPr>
              <a:t>I</a:t>
            </a:r>
            <a:r>
              <a:rPr lang="en-US" sz="1687" spc="0">
                <a:solidFill>
                  <a:srgbClr val="000000"/>
                </a:solidFill>
                <a:latin typeface="Verdana" panose="02020603050405020304" pitchFamily="2"/>
              </a:rPr>
              <a:t> Thorough knowledge of Structural VAR methods </a:t>
            </a:r>
          </a:p>
          <a:p>
            <a:pPr marL="362907" marR="0" indent="0" algn="l">
              <a:lnSpc>
                <a:spcPts val="2183"/>
              </a:lnSpc>
              <a:spcBef>
                <a:spcPts val="1290"/>
              </a:spcBef>
              <a:spcAft>
                <a:spcPts val="9476"/>
              </a:spcAft>
            </a:pPr>
            <a:r>
              <a:rPr lang="en-US" sz="992" spc="0">
                <a:solidFill>
                  <a:srgbClr val="3333B2"/>
                </a:solidFill>
                <a:latin typeface="Tahoma" panose="02020603050405020304" pitchFamily="2"/>
              </a:rPr>
              <a:t>I</a:t>
            </a:r>
            <a:r>
              <a:rPr lang="en-US" sz="1687" spc="0">
                <a:solidFill>
                  <a:srgbClr val="000000"/>
                </a:solidFill>
                <a:latin typeface="Verdana" panose="02020603050405020304" pitchFamily="2"/>
              </a:rPr>
              <a:t> Introduction to large DSGEs, solution methods, advanced topics </a:t>
            </a:r>
          </a:p>
        </p:txBody>
      </p:sp>
      <p:sp>
        <p:nvSpPr>
          <p:cNvPr id="8" name="Text Placeholder 7"/>
          <p:cNvSpPr>
            <a:spLocks noGrp="1"/>
          </p:cNvSpPr>
          <p:nvPr>
            <p:ph type="body" idx="10"/>
          </p:nvPr>
        </p:nvSpPr>
        <p:spPr>
          <a:xfrm>
            <a:off x="1523475" y="6640636"/>
            <a:ext cx="3041840" cy="217994"/>
          </a:xfrm>
          <a:prstGeom prst="rect">
            <a:avLst/>
          </a:prstGeom>
          <a:solidFill>
            <a:srgbClr val="4747BA"/>
          </a:solidFill>
          <a:ln w="0" cmpd="sng">
            <a:noFill/>
            <a:prstDash val="solid"/>
          </a:ln>
        </p:spPr>
        <p:txBody>
          <a:bodyPr vert="horz" lIns="0" tIns="12601" rIns="0" bIns="0" anchor="t"/>
          <a:lstStyle/>
          <a:p>
            <a:pPr marL="0" marR="0" indent="0" algn="ctr">
              <a:lnSpc>
                <a:spcPts val="1389"/>
              </a:lnSpc>
              <a:spcAft>
                <a:spcPts val="40"/>
              </a:spcAft>
            </a:pPr>
            <a:r>
              <a:rPr lang="en-US" sz="992" spc="139">
                <a:solidFill>
                  <a:srgbClr val="FFFFFF"/>
                </a:solidFill>
                <a:latin typeface="Tahoma" panose="02020603050405020304" pitchFamily="2"/>
              </a:rPr>
              <a:t>Vukotic &amp; Karalis (Warwick) </a:t>
            </a:r>
          </a:p>
        </p:txBody>
      </p:sp>
      <p:sp>
        <p:nvSpPr>
          <p:cNvPr id="9" name="Text Placeholder 8"/>
          <p:cNvSpPr>
            <a:spLocks noGrp="1"/>
          </p:cNvSpPr>
          <p:nvPr>
            <p:ph type="body" idx="10"/>
          </p:nvPr>
        </p:nvSpPr>
        <p:spPr>
          <a:xfrm>
            <a:off x="4565315" y="6640636"/>
            <a:ext cx="3049400" cy="217994"/>
          </a:xfrm>
          <a:prstGeom prst="rect">
            <a:avLst/>
          </a:prstGeom>
          <a:solidFill>
            <a:srgbClr val="8484D1"/>
          </a:solidFill>
          <a:ln w="0" cmpd="sng">
            <a:noFill/>
            <a:prstDash val="solid"/>
          </a:ln>
        </p:spPr>
        <p:txBody>
          <a:bodyPr vert="horz" lIns="0" tIns="12601" rIns="0" bIns="0" anchor="t"/>
          <a:lstStyle/>
          <a:p>
            <a:pPr marL="0" marR="0" indent="0" algn="ctr">
              <a:lnSpc>
                <a:spcPts val="1389"/>
              </a:lnSpc>
              <a:spcAft>
                <a:spcPts val="79"/>
              </a:spcAft>
            </a:pPr>
            <a:r>
              <a:rPr lang="en-US" sz="992" spc="298">
                <a:solidFill>
                  <a:srgbClr val="FFFFFF"/>
                </a:solidFill>
                <a:latin typeface="Tahoma" panose="02020603050405020304" pitchFamily="2"/>
              </a:rPr>
              <a:t>EC924 </a:t>
            </a:r>
          </a:p>
        </p:txBody>
      </p:sp>
      <p:sp>
        <p:nvSpPr>
          <p:cNvPr id="10" name="Text Placeholder 9"/>
          <p:cNvSpPr>
            <a:spLocks noGrp="1"/>
          </p:cNvSpPr>
          <p:nvPr>
            <p:ph type="body" idx="10"/>
          </p:nvPr>
        </p:nvSpPr>
        <p:spPr>
          <a:xfrm>
            <a:off x="7614715" y="6640636"/>
            <a:ext cx="3054440" cy="217994"/>
          </a:xfrm>
          <a:prstGeom prst="rect">
            <a:avLst/>
          </a:prstGeom>
          <a:solidFill>
            <a:srgbClr val="ACACE0"/>
          </a:solidFill>
          <a:ln w="0" cmpd="sng">
            <a:noFill/>
            <a:prstDash val="solid"/>
          </a:ln>
        </p:spPr>
        <p:txBody>
          <a:bodyPr vert="horz" lIns="0" tIns="12601" rIns="0" bIns="0" anchor="t"/>
          <a:lstStyle/>
          <a:p>
            <a:pPr marL="1542355" marR="0" indent="0" algn="l">
              <a:lnSpc>
                <a:spcPts val="1389"/>
              </a:lnSpc>
              <a:spcAft>
                <a:spcPts val="79"/>
              </a:spcAft>
              <a:tabLst>
                <a:tab pos="2993983" algn="r"/>
              </a:tabLst>
            </a:pPr>
            <a:r>
              <a:rPr lang="en-US" sz="992" spc="0">
                <a:solidFill>
                  <a:srgbClr val="000000"/>
                </a:solidFill>
                <a:latin typeface="Tahoma" panose="02020603050405020304" pitchFamily="2"/>
              </a:rPr>
              <a:t>Oct 2026 2 / 5 </a:t>
            </a:r>
          </a:p>
        </p:txBody>
      </p:sp>
    </p:spTree>
    <p:extLst>
      <p:ext uri="{BB962C8B-B14F-4D97-AF65-F5344CB8AC3E}">
        <p14:creationId xmlns:p14="http://schemas.microsoft.com/office/powerpoint/2010/main" val="387476277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5" name="Picture 4"/>
          <p:cNvPicPr/>
          <p:nvPr/>
        </p:nvPicPr>
        <p:blipFill>
          <a:blip r:embed="rId2"/>
          <a:stretch>
            <a:fillRect/>
          </a:stretch>
        </p:blipFill>
        <p:spPr>
          <a:xfrm>
            <a:off x="2080433" y="1905246"/>
            <a:ext cx="132309" cy="127268"/>
          </a:xfrm>
          <a:prstGeom prst="rect">
            <a:avLst/>
          </a:prstGeom>
        </p:spPr>
      </p:pic>
      <p:pic>
        <p:nvPicPr>
          <p:cNvPr id="7" name="Picture 6"/>
          <p:cNvPicPr/>
          <p:nvPr/>
        </p:nvPicPr>
        <p:blipFill>
          <a:blip r:embed="rId3"/>
          <a:stretch>
            <a:fillRect/>
          </a:stretch>
        </p:blipFill>
        <p:spPr>
          <a:xfrm>
            <a:off x="2080433" y="3283776"/>
            <a:ext cx="132309" cy="127268"/>
          </a:xfrm>
          <a:prstGeom prst="rect">
            <a:avLst/>
          </a:prstGeom>
        </p:spPr>
      </p:pic>
      <p:sp>
        <p:nvSpPr>
          <p:cNvPr id="2" name="Text Placeholder 1"/>
          <p:cNvSpPr>
            <a:spLocks noGrp="1"/>
          </p:cNvSpPr>
          <p:nvPr>
            <p:ph type="body" idx="10"/>
          </p:nvPr>
        </p:nvSpPr>
        <p:spPr>
          <a:xfrm>
            <a:off x="1527257" y="201613"/>
            <a:ext cx="8456415" cy="748489"/>
          </a:xfrm>
          <a:prstGeom prst="rect">
            <a:avLst/>
          </a:prstGeom>
          <a:noFill/>
          <a:ln w="0" cmpd="sng">
            <a:noFill/>
            <a:prstDash val="solid"/>
          </a:ln>
        </p:spPr>
        <p:txBody>
          <a:bodyPr vert="horz" lIns="0" tIns="10081" rIns="0" bIns="0" anchor="t"/>
          <a:lstStyle/>
          <a:p>
            <a:pPr marL="272180" marR="0" indent="0" algn="l">
              <a:lnSpc>
                <a:spcPts val="3175"/>
              </a:lnSpc>
              <a:spcAft>
                <a:spcPts val="0"/>
              </a:spcAft>
            </a:pPr>
            <a:r>
              <a:rPr lang="en-US" sz="2381" spc="-69">
                <a:solidFill>
                  <a:srgbClr val="3333B2"/>
                </a:solidFill>
                <a:latin typeface="Verdana" panose="02020603050405020304" pitchFamily="2"/>
              </a:rPr>
              <a:t>Core topics </a:t>
            </a:r>
          </a:p>
          <a:p>
            <a:pPr marL="272180" marR="0" indent="0" algn="l">
              <a:lnSpc>
                <a:spcPts val="2183"/>
              </a:lnSpc>
              <a:spcBef>
                <a:spcPts val="546"/>
              </a:spcBef>
              <a:spcAft>
                <a:spcPts val="0"/>
              </a:spcAft>
            </a:pPr>
            <a:r>
              <a:rPr lang="en-US" sz="1687" spc="0">
                <a:solidFill>
                  <a:srgbClr val="3333B2"/>
                </a:solidFill>
                <a:latin typeface="Verdana" panose="02020603050405020304" pitchFamily="2"/>
              </a:rPr>
              <a:t>Gali (2008) </a:t>
            </a:r>
            <a:r>
              <a:rPr lang="en-US" sz="1488" i="1" spc="0">
                <a:solidFill>
                  <a:srgbClr val="3333B2"/>
                </a:solidFill>
                <a:latin typeface="Verdana" panose="02020603050405020304" pitchFamily="2"/>
              </a:rPr>
              <a:t>Monetary Policy, Inflation and the Business Cycle </a:t>
            </a:r>
          </a:p>
        </p:txBody>
      </p:sp>
      <p:sp>
        <p:nvSpPr>
          <p:cNvPr id="3" name="Text Placeholder 2"/>
          <p:cNvSpPr>
            <a:spLocks noGrp="1"/>
          </p:cNvSpPr>
          <p:nvPr>
            <p:ph type="body" idx="10"/>
          </p:nvPr>
        </p:nvSpPr>
        <p:spPr>
          <a:xfrm>
            <a:off x="2352610" y="950102"/>
            <a:ext cx="7631061" cy="5690533"/>
          </a:xfrm>
          <a:prstGeom prst="rect">
            <a:avLst/>
          </a:prstGeom>
          <a:noFill/>
          <a:ln w="0" cmpd="sng">
            <a:noFill/>
            <a:prstDash val="solid"/>
          </a:ln>
        </p:spPr>
        <p:txBody>
          <a:bodyPr vert="horz" lIns="0" tIns="849296" rIns="0" bIns="0" anchor="t"/>
          <a:lstStyle/>
          <a:p>
            <a:pPr marL="0" marR="0" indent="0" algn="l">
              <a:lnSpc>
                <a:spcPts val="2381"/>
              </a:lnSpc>
              <a:spcAft>
                <a:spcPts val="0"/>
              </a:spcAft>
            </a:pPr>
            <a:r>
              <a:rPr lang="en-US" sz="1687" spc="40">
                <a:solidFill>
                  <a:srgbClr val="000000"/>
                </a:solidFill>
                <a:latin typeface="Verdana" panose="02020603050405020304" pitchFamily="2"/>
              </a:rPr>
              <a:t>A classical monetary model </a:t>
            </a:r>
          </a:p>
          <a:p>
            <a:pPr marL="272180" marR="0" indent="0" algn="l">
              <a:lnSpc>
                <a:spcPts val="2183"/>
              </a:lnSpc>
              <a:spcBef>
                <a:spcPts val="526"/>
              </a:spcBef>
              <a:spcAft>
                <a:spcPts val="0"/>
              </a:spcAft>
            </a:pPr>
            <a:r>
              <a:rPr lang="en-US" sz="992" spc="0">
                <a:solidFill>
                  <a:srgbClr val="3333B2"/>
                </a:solidFill>
                <a:latin typeface="Tahoma" panose="02020603050405020304" pitchFamily="2"/>
              </a:rPr>
              <a:t>I</a:t>
            </a:r>
            <a:r>
              <a:rPr lang="en-US" sz="1687" spc="0">
                <a:solidFill>
                  <a:srgbClr val="000000"/>
                </a:solidFill>
                <a:latin typeface="Verdana" panose="02020603050405020304" pitchFamily="2"/>
              </a:rPr>
              <a:t> In a market without frictions money is ‘supernuetral’ </a:t>
            </a:r>
          </a:p>
          <a:p>
            <a:pPr marL="272180" marR="0" indent="0" algn="l">
              <a:lnSpc>
                <a:spcPts val="2183"/>
              </a:lnSpc>
              <a:spcBef>
                <a:spcPts val="149"/>
              </a:spcBef>
              <a:spcAft>
                <a:spcPts val="0"/>
              </a:spcAft>
            </a:pPr>
            <a:r>
              <a:rPr lang="en-US" sz="992" spc="0">
                <a:solidFill>
                  <a:srgbClr val="3333B2"/>
                </a:solidFill>
                <a:latin typeface="Tahoma" panose="02020603050405020304" pitchFamily="2"/>
              </a:rPr>
              <a:t>I</a:t>
            </a:r>
            <a:r>
              <a:rPr lang="en-US" sz="1687" spc="0">
                <a:solidFill>
                  <a:srgbClr val="000000"/>
                </a:solidFill>
                <a:latin typeface="Verdana" panose="02020603050405020304" pitchFamily="2"/>
              </a:rPr>
              <a:t> Technology shocks are the source of aggregate fluctuations </a:t>
            </a:r>
          </a:p>
          <a:p>
            <a:pPr marL="0" marR="0" indent="0" algn="l">
              <a:lnSpc>
                <a:spcPts val="2381"/>
              </a:lnSpc>
              <a:spcBef>
                <a:spcPts val="3354"/>
              </a:spcBef>
              <a:spcAft>
                <a:spcPts val="0"/>
              </a:spcAft>
            </a:pPr>
            <a:r>
              <a:rPr lang="en-US" sz="1687" spc="60">
                <a:solidFill>
                  <a:srgbClr val="000000"/>
                </a:solidFill>
                <a:latin typeface="Verdana" panose="02020603050405020304" pitchFamily="2"/>
              </a:rPr>
              <a:t>The New Keynesian Response </a:t>
            </a:r>
          </a:p>
          <a:p>
            <a:pPr marL="272180" marR="0" indent="0" algn="l">
              <a:lnSpc>
                <a:spcPts val="2183"/>
              </a:lnSpc>
              <a:spcBef>
                <a:spcPts val="526"/>
              </a:spcBef>
              <a:spcAft>
                <a:spcPts val="0"/>
              </a:spcAft>
            </a:pPr>
            <a:r>
              <a:rPr lang="en-US" sz="992" spc="0">
                <a:solidFill>
                  <a:srgbClr val="3333B2"/>
                </a:solidFill>
                <a:latin typeface="Tahoma" panose="02020603050405020304" pitchFamily="2"/>
              </a:rPr>
              <a:t>I</a:t>
            </a:r>
            <a:r>
              <a:rPr lang="en-US" sz="1687" spc="0">
                <a:solidFill>
                  <a:srgbClr val="000000"/>
                </a:solidFill>
                <a:latin typeface="Verdana" panose="02020603050405020304" pitchFamily="2"/>
              </a:rPr>
              <a:t> What are the rigidities which amplify shocks? </a:t>
            </a:r>
          </a:p>
          <a:p>
            <a:pPr marL="272180" marR="0" indent="0" algn="l">
              <a:lnSpc>
                <a:spcPts val="2183"/>
              </a:lnSpc>
              <a:spcBef>
                <a:spcPts val="129"/>
              </a:spcBef>
              <a:spcAft>
                <a:spcPts val="0"/>
              </a:spcAft>
            </a:pPr>
            <a:r>
              <a:rPr lang="en-US" sz="992" spc="0">
                <a:solidFill>
                  <a:srgbClr val="3333B2"/>
                </a:solidFill>
                <a:latin typeface="Tahoma" panose="02020603050405020304" pitchFamily="2"/>
              </a:rPr>
              <a:t>I</a:t>
            </a:r>
            <a:r>
              <a:rPr lang="en-US" sz="1687" spc="0">
                <a:solidFill>
                  <a:srgbClr val="000000"/>
                </a:solidFill>
                <a:latin typeface="Verdana" panose="02020603050405020304" pitchFamily="2"/>
              </a:rPr>
              <a:t> Money is no longer nuetral </a:t>
            </a:r>
          </a:p>
          <a:p>
            <a:pPr marL="272180" marR="0" indent="0" algn="l">
              <a:lnSpc>
                <a:spcPts val="2183"/>
              </a:lnSpc>
              <a:spcBef>
                <a:spcPts val="139"/>
              </a:spcBef>
              <a:spcAft>
                <a:spcPts val="0"/>
              </a:spcAft>
            </a:pPr>
            <a:r>
              <a:rPr lang="en-US" sz="992" spc="0">
                <a:solidFill>
                  <a:srgbClr val="3333B2"/>
                </a:solidFill>
                <a:latin typeface="Tahoma" panose="02020603050405020304" pitchFamily="2"/>
              </a:rPr>
              <a:t>I</a:t>
            </a:r>
            <a:r>
              <a:rPr lang="en-US" sz="1687" spc="0">
                <a:solidFill>
                  <a:srgbClr val="000000"/>
                </a:solidFill>
                <a:latin typeface="Verdana" panose="02020603050405020304" pitchFamily="2"/>
              </a:rPr>
              <a:t> Understand the model in detail; modern central banking </a:t>
            </a:r>
          </a:p>
          <a:p>
            <a:pPr marL="272180" marR="0" indent="0" algn="l">
              <a:lnSpc>
                <a:spcPts val="2183"/>
              </a:lnSpc>
              <a:spcBef>
                <a:spcPts val="139"/>
              </a:spcBef>
              <a:spcAft>
                <a:spcPts val="0"/>
              </a:spcAft>
            </a:pPr>
            <a:r>
              <a:rPr lang="en-US" sz="992" spc="-10">
                <a:solidFill>
                  <a:srgbClr val="3333B2"/>
                </a:solidFill>
                <a:latin typeface="Tahoma" panose="02020603050405020304" pitchFamily="2"/>
              </a:rPr>
              <a:t>I</a:t>
            </a:r>
            <a:r>
              <a:rPr lang="en-US" sz="1687" spc="-10">
                <a:solidFill>
                  <a:srgbClr val="000000"/>
                </a:solidFill>
                <a:latin typeface="Verdana" panose="02020603050405020304" pitchFamily="2"/>
              </a:rPr>
              <a:t> Derivation and properties of these models; solving and simulating </a:t>
            </a:r>
          </a:p>
          <a:p>
            <a:pPr marL="544361" marR="0" indent="0" algn="l">
              <a:lnSpc>
                <a:spcPts val="2183"/>
              </a:lnSpc>
              <a:spcBef>
                <a:spcPts val="149"/>
              </a:spcBef>
              <a:spcAft>
                <a:spcPts val="0"/>
              </a:spcAft>
            </a:pPr>
            <a:r>
              <a:rPr lang="en-US" sz="1687" spc="-30">
                <a:solidFill>
                  <a:srgbClr val="000000"/>
                </a:solidFill>
                <a:latin typeface="Verdana" panose="02020603050405020304" pitchFamily="2"/>
              </a:rPr>
              <a:t>model; evaluation of model </a:t>
            </a:r>
          </a:p>
          <a:p>
            <a:pPr marL="272180" marR="0" indent="0" algn="l">
              <a:lnSpc>
                <a:spcPts val="2183"/>
              </a:lnSpc>
              <a:spcBef>
                <a:spcPts val="149"/>
              </a:spcBef>
              <a:spcAft>
                <a:spcPts val="10190"/>
              </a:spcAft>
            </a:pPr>
            <a:r>
              <a:rPr lang="en-US" sz="992" spc="0">
                <a:solidFill>
                  <a:srgbClr val="3333B2"/>
                </a:solidFill>
                <a:latin typeface="Tahoma" panose="02020603050405020304" pitchFamily="2"/>
              </a:rPr>
              <a:t>I</a:t>
            </a:r>
            <a:r>
              <a:rPr lang="en-US" sz="1687" spc="0">
                <a:solidFill>
                  <a:srgbClr val="000000"/>
                </a:solidFill>
                <a:latin typeface="Verdana" panose="02020603050405020304" pitchFamily="2"/>
              </a:rPr>
              <a:t> Analyse economic response to policy shocks </a:t>
            </a:r>
          </a:p>
        </p:txBody>
      </p:sp>
      <p:sp>
        <p:nvSpPr>
          <p:cNvPr id="8" name="Text Placeholder 7"/>
          <p:cNvSpPr>
            <a:spLocks noGrp="1"/>
          </p:cNvSpPr>
          <p:nvPr>
            <p:ph type="body" idx="10"/>
          </p:nvPr>
        </p:nvSpPr>
        <p:spPr>
          <a:xfrm>
            <a:off x="1523475" y="6640636"/>
            <a:ext cx="3041840" cy="217994"/>
          </a:xfrm>
          <a:prstGeom prst="rect">
            <a:avLst/>
          </a:prstGeom>
          <a:solidFill>
            <a:srgbClr val="4747BA"/>
          </a:solidFill>
          <a:ln w="0" cmpd="sng">
            <a:noFill/>
            <a:prstDash val="solid"/>
          </a:ln>
        </p:spPr>
        <p:txBody>
          <a:bodyPr vert="horz" lIns="0" tIns="12601" rIns="0" bIns="0" anchor="t"/>
          <a:lstStyle/>
          <a:p>
            <a:pPr marL="0" marR="0" indent="0" algn="ctr">
              <a:lnSpc>
                <a:spcPts val="1389"/>
              </a:lnSpc>
              <a:spcAft>
                <a:spcPts val="40"/>
              </a:spcAft>
            </a:pPr>
            <a:r>
              <a:rPr lang="en-US" sz="992" spc="139">
                <a:solidFill>
                  <a:srgbClr val="FFFFFF"/>
                </a:solidFill>
                <a:latin typeface="Tahoma" panose="02020603050405020304" pitchFamily="2"/>
              </a:rPr>
              <a:t>Vukotic &amp; Karalis (Warwick) </a:t>
            </a:r>
          </a:p>
        </p:txBody>
      </p:sp>
      <p:sp>
        <p:nvSpPr>
          <p:cNvPr id="9" name="Text Placeholder 8"/>
          <p:cNvSpPr>
            <a:spLocks noGrp="1"/>
          </p:cNvSpPr>
          <p:nvPr>
            <p:ph type="body" idx="10"/>
          </p:nvPr>
        </p:nvSpPr>
        <p:spPr>
          <a:xfrm>
            <a:off x="4565315" y="6640636"/>
            <a:ext cx="3049400" cy="217994"/>
          </a:xfrm>
          <a:prstGeom prst="rect">
            <a:avLst/>
          </a:prstGeom>
          <a:solidFill>
            <a:srgbClr val="8585D1"/>
          </a:solidFill>
          <a:ln w="0" cmpd="sng">
            <a:noFill/>
            <a:prstDash val="solid"/>
          </a:ln>
        </p:spPr>
        <p:txBody>
          <a:bodyPr vert="horz" lIns="0" tIns="12601" rIns="0" bIns="0" anchor="t"/>
          <a:lstStyle/>
          <a:p>
            <a:pPr marL="0" marR="0" indent="0" algn="ctr">
              <a:lnSpc>
                <a:spcPts val="1389"/>
              </a:lnSpc>
              <a:spcAft>
                <a:spcPts val="79"/>
              </a:spcAft>
            </a:pPr>
            <a:r>
              <a:rPr lang="en-US" sz="992" spc="298">
                <a:solidFill>
                  <a:srgbClr val="FFFFFF"/>
                </a:solidFill>
                <a:latin typeface="Tahoma" panose="02020603050405020304" pitchFamily="2"/>
              </a:rPr>
              <a:t>EC924 </a:t>
            </a:r>
          </a:p>
        </p:txBody>
      </p:sp>
      <p:sp>
        <p:nvSpPr>
          <p:cNvPr id="10" name="Text Placeholder 9"/>
          <p:cNvSpPr>
            <a:spLocks noGrp="1"/>
          </p:cNvSpPr>
          <p:nvPr>
            <p:ph type="body" idx="10"/>
          </p:nvPr>
        </p:nvSpPr>
        <p:spPr>
          <a:xfrm>
            <a:off x="7614715" y="6640636"/>
            <a:ext cx="3054440" cy="217994"/>
          </a:xfrm>
          <a:prstGeom prst="rect">
            <a:avLst/>
          </a:prstGeom>
          <a:solidFill>
            <a:srgbClr val="ADADE0"/>
          </a:solidFill>
          <a:ln w="0" cmpd="sng">
            <a:noFill/>
            <a:prstDash val="solid"/>
          </a:ln>
        </p:spPr>
        <p:txBody>
          <a:bodyPr vert="horz" lIns="0" tIns="12601" rIns="0" bIns="0" anchor="t"/>
          <a:lstStyle/>
          <a:p>
            <a:pPr marL="1542355" marR="0" indent="0" algn="l">
              <a:lnSpc>
                <a:spcPts val="1389"/>
              </a:lnSpc>
              <a:spcAft>
                <a:spcPts val="79"/>
              </a:spcAft>
              <a:tabLst>
                <a:tab pos="2993983" algn="r"/>
              </a:tabLst>
            </a:pPr>
            <a:r>
              <a:rPr lang="en-US" sz="992" spc="0">
                <a:solidFill>
                  <a:srgbClr val="000000"/>
                </a:solidFill>
                <a:latin typeface="Tahoma" panose="02020603050405020304" pitchFamily="2"/>
              </a:rPr>
              <a:t>Oct 2026 3 / 5 </a:t>
            </a:r>
          </a:p>
        </p:txBody>
      </p:sp>
    </p:spTree>
    <p:extLst>
      <p:ext uri="{BB962C8B-B14F-4D97-AF65-F5344CB8AC3E}">
        <p14:creationId xmlns:p14="http://schemas.microsoft.com/office/powerpoint/2010/main" val="282955846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6" name="Picture 5"/>
          <p:cNvPicPr/>
          <p:nvPr/>
        </p:nvPicPr>
        <p:blipFill>
          <a:blip r:embed="rId2"/>
          <a:stretch>
            <a:fillRect/>
          </a:stretch>
        </p:blipFill>
        <p:spPr>
          <a:xfrm>
            <a:off x="2080433" y="1222280"/>
            <a:ext cx="132309" cy="126008"/>
          </a:xfrm>
          <a:prstGeom prst="rect">
            <a:avLst/>
          </a:prstGeom>
        </p:spPr>
      </p:pic>
      <p:pic>
        <p:nvPicPr>
          <p:cNvPr id="8" name="Picture 7"/>
          <p:cNvPicPr/>
          <p:nvPr/>
        </p:nvPicPr>
        <p:blipFill>
          <a:blip r:embed="rId3"/>
          <a:stretch>
            <a:fillRect/>
          </a:stretch>
        </p:blipFill>
        <p:spPr>
          <a:xfrm>
            <a:off x="2080433" y="3555954"/>
            <a:ext cx="132309" cy="127268"/>
          </a:xfrm>
          <a:prstGeom prst="rect">
            <a:avLst/>
          </a:prstGeom>
        </p:spPr>
      </p:pic>
      <p:sp>
        <p:nvSpPr>
          <p:cNvPr id="2" name="Text Placeholder 1"/>
          <p:cNvSpPr>
            <a:spLocks noGrp="1"/>
          </p:cNvSpPr>
          <p:nvPr>
            <p:ph type="body" idx="10"/>
          </p:nvPr>
        </p:nvSpPr>
        <p:spPr>
          <a:xfrm>
            <a:off x="1746511" y="201614"/>
            <a:ext cx="8456415" cy="409527"/>
          </a:xfrm>
          <a:prstGeom prst="rect">
            <a:avLst/>
          </a:prstGeom>
          <a:noFill/>
          <a:ln w="0" cmpd="sng">
            <a:noFill/>
            <a:prstDash val="solid"/>
          </a:ln>
        </p:spPr>
        <p:txBody>
          <a:bodyPr vert="horz" lIns="0" tIns="11341" rIns="0" bIns="0" anchor="t"/>
          <a:lstStyle/>
          <a:p>
            <a:pPr marL="0" marR="0" indent="0" algn="l">
              <a:lnSpc>
                <a:spcPts val="3175"/>
              </a:lnSpc>
              <a:spcAft>
                <a:spcPts val="0"/>
              </a:spcAft>
            </a:pPr>
            <a:r>
              <a:rPr lang="en-US" sz="2381" spc="0">
                <a:solidFill>
                  <a:srgbClr val="3333B2"/>
                </a:solidFill>
                <a:latin typeface="Tahoma" panose="02020603050405020304" pitchFamily="2"/>
              </a:rPr>
              <a:t>Core topics </a:t>
            </a:r>
          </a:p>
        </p:txBody>
      </p:sp>
      <p:sp>
        <p:nvSpPr>
          <p:cNvPr id="3" name="Text Placeholder 2"/>
          <p:cNvSpPr>
            <a:spLocks noGrp="1"/>
          </p:cNvSpPr>
          <p:nvPr>
            <p:ph type="body" idx="10"/>
          </p:nvPr>
        </p:nvSpPr>
        <p:spPr>
          <a:xfrm>
            <a:off x="2357650" y="611141"/>
            <a:ext cx="7845275" cy="5170119"/>
          </a:xfrm>
          <a:prstGeom prst="rect">
            <a:avLst/>
          </a:prstGeom>
          <a:noFill/>
          <a:ln w="0" cmpd="sng">
            <a:noFill/>
            <a:prstDash val="solid"/>
          </a:ln>
        </p:spPr>
        <p:txBody>
          <a:bodyPr vert="horz" lIns="0" tIns="500253" rIns="0" bIns="0" anchor="t"/>
          <a:lstStyle/>
          <a:p>
            <a:pPr marL="0" marR="0" indent="0" algn="l">
              <a:lnSpc>
                <a:spcPts val="2381"/>
              </a:lnSpc>
              <a:spcAft>
                <a:spcPts val="0"/>
              </a:spcAft>
            </a:pPr>
            <a:r>
              <a:rPr lang="en-US" sz="1885" spc="99">
                <a:solidFill>
                  <a:srgbClr val="000000"/>
                </a:solidFill>
                <a:latin typeface="Tahoma" panose="02020603050405020304" pitchFamily="2"/>
              </a:rPr>
              <a:t>Optimal Policy </a:t>
            </a:r>
          </a:p>
          <a:p>
            <a:pPr marL="272180" marR="0" indent="0" algn="l">
              <a:lnSpc>
                <a:spcPts val="2183"/>
              </a:lnSpc>
              <a:spcBef>
                <a:spcPts val="546"/>
              </a:spcBef>
              <a:spcAft>
                <a:spcPts val="0"/>
              </a:spcAft>
            </a:pPr>
            <a:r>
              <a:rPr lang="en-US" sz="992" spc="99">
                <a:solidFill>
                  <a:srgbClr val="3333B2"/>
                </a:solidFill>
                <a:latin typeface="Tahoma" panose="02020603050405020304" pitchFamily="2"/>
              </a:rPr>
              <a:t>I</a:t>
            </a:r>
            <a:r>
              <a:rPr lang="en-US" sz="1687" spc="99">
                <a:solidFill>
                  <a:srgbClr val="000000"/>
                </a:solidFill>
                <a:latin typeface="Tahoma" panose="02020603050405020304" pitchFamily="2"/>
              </a:rPr>
              <a:t> How should policy makers use this power? </a:t>
            </a:r>
          </a:p>
          <a:p>
            <a:pPr marL="272180" marR="0" indent="0" algn="l">
              <a:lnSpc>
                <a:spcPts val="2183"/>
              </a:lnSpc>
              <a:spcBef>
                <a:spcPts val="159"/>
              </a:spcBef>
              <a:spcAft>
                <a:spcPts val="0"/>
              </a:spcAft>
            </a:pPr>
            <a:r>
              <a:rPr lang="en-US" sz="992" spc="99">
                <a:solidFill>
                  <a:srgbClr val="3333B2"/>
                </a:solidFill>
                <a:latin typeface="Tahoma" panose="02020603050405020304" pitchFamily="2"/>
              </a:rPr>
              <a:t>I</a:t>
            </a:r>
            <a:r>
              <a:rPr lang="en-US" sz="1687" spc="99">
                <a:solidFill>
                  <a:srgbClr val="000000"/>
                </a:solidFill>
                <a:latin typeface="Tahoma" panose="02020603050405020304" pitchFamily="2"/>
              </a:rPr>
              <a:t> Observation, information and policy in baseline model </a:t>
            </a:r>
          </a:p>
          <a:p>
            <a:pPr marL="272180" marR="0" indent="0" algn="l">
              <a:lnSpc>
                <a:spcPts val="2183"/>
              </a:lnSpc>
              <a:spcBef>
                <a:spcPts val="0"/>
              </a:spcBef>
              <a:spcAft>
                <a:spcPts val="0"/>
              </a:spcAft>
            </a:pPr>
            <a:r>
              <a:rPr lang="en-US" sz="992" spc="109">
                <a:solidFill>
                  <a:srgbClr val="3333B2"/>
                </a:solidFill>
                <a:latin typeface="Tahoma" panose="02020603050405020304" pitchFamily="2"/>
              </a:rPr>
              <a:t>I</a:t>
            </a:r>
            <a:r>
              <a:rPr lang="en-US" sz="1687" spc="109">
                <a:solidFill>
                  <a:srgbClr val="000000"/>
                </a:solidFill>
                <a:latin typeface="Tahoma" panose="02020603050405020304" pitchFamily="2"/>
              </a:rPr>
              <a:t> Real imperfections and policy with a trade off </a:t>
            </a:r>
          </a:p>
          <a:p>
            <a:pPr marL="816541" marR="0" indent="0" algn="l">
              <a:lnSpc>
                <a:spcPts val="1984"/>
              </a:lnSpc>
              <a:spcBef>
                <a:spcPts val="536"/>
              </a:spcBef>
              <a:spcAft>
                <a:spcPts val="0"/>
              </a:spcAft>
            </a:pPr>
            <a:r>
              <a:rPr lang="en-US" sz="992" spc="139">
                <a:solidFill>
                  <a:srgbClr val="3333B2"/>
                </a:solidFill>
                <a:latin typeface="Tahoma" panose="02020603050405020304" pitchFamily="2"/>
              </a:rPr>
              <a:t>*</a:t>
            </a:r>
            <a:r>
              <a:rPr lang="en-US" sz="1488" spc="139">
                <a:solidFill>
                  <a:srgbClr val="000000"/>
                </a:solidFill>
                <a:latin typeface="Tahoma" panose="02020603050405020304" pitchFamily="2"/>
              </a:rPr>
              <a:t> Discretion versus committment </a:t>
            </a:r>
          </a:p>
          <a:p>
            <a:pPr marL="0" marR="0" indent="0" algn="l">
              <a:lnSpc>
                <a:spcPts val="4366"/>
              </a:lnSpc>
              <a:spcBef>
                <a:spcPts val="0"/>
              </a:spcBef>
              <a:spcAft>
                <a:spcPts val="0"/>
              </a:spcAft>
            </a:pPr>
            <a:r>
              <a:rPr lang="en-US" sz="992" spc="0">
                <a:solidFill>
                  <a:srgbClr val="3333B2"/>
                </a:solidFill>
                <a:latin typeface="Tahoma" panose="02020603050405020304" pitchFamily="2"/>
              </a:rPr>
              <a:t>I</a:t>
            </a:r>
            <a:r>
              <a:rPr lang="en-US" sz="1687" spc="0">
                <a:solidFill>
                  <a:srgbClr val="000000"/>
                </a:solidFill>
                <a:latin typeface="Tahoma" panose="02020603050405020304" pitchFamily="2"/>
              </a:rPr>
              <a:t> Expectations, indexation, lags and policy debate </a:t>
            </a:r>
            <a:br/>
            <a:r>
              <a:rPr lang="en-US" sz="1885" spc="0">
                <a:solidFill>
                  <a:srgbClr val="000000"/>
                </a:solidFill>
                <a:latin typeface="Tahoma" panose="02020603050405020304" pitchFamily="2"/>
              </a:rPr>
              <a:t>The data </a:t>
            </a:r>
          </a:p>
          <a:p>
            <a:pPr marL="272180" marR="0" indent="0" algn="l">
              <a:lnSpc>
                <a:spcPts val="2183"/>
              </a:lnSpc>
              <a:spcBef>
                <a:spcPts val="536"/>
              </a:spcBef>
              <a:spcAft>
                <a:spcPts val="0"/>
              </a:spcAft>
            </a:pPr>
            <a:r>
              <a:rPr lang="en-US" sz="992" spc="99">
                <a:solidFill>
                  <a:srgbClr val="3333B2"/>
                </a:solidFill>
                <a:latin typeface="Tahoma" panose="02020603050405020304" pitchFamily="2"/>
              </a:rPr>
              <a:t>I</a:t>
            </a:r>
            <a:r>
              <a:rPr lang="en-US" sz="1687" spc="99">
                <a:solidFill>
                  <a:srgbClr val="000000"/>
                </a:solidFill>
                <a:latin typeface="Tahoma" panose="02020603050405020304" pitchFamily="2"/>
              </a:rPr>
              <a:t> Discover and understand key ‘stylized facts’ </a:t>
            </a:r>
          </a:p>
          <a:p>
            <a:pPr marL="272180" marR="0" indent="0" algn="l">
              <a:lnSpc>
                <a:spcPts val="2183"/>
              </a:lnSpc>
              <a:spcBef>
                <a:spcPts val="149"/>
              </a:spcBef>
              <a:spcAft>
                <a:spcPts val="0"/>
              </a:spcAft>
            </a:pPr>
            <a:r>
              <a:rPr lang="en-US" sz="992" spc="109">
                <a:solidFill>
                  <a:srgbClr val="3333B2"/>
                </a:solidFill>
                <a:latin typeface="Tahoma" panose="02020603050405020304" pitchFamily="2"/>
              </a:rPr>
              <a:t>I</a:t>
            </a:r>
            <a:r>
              <a:rPr lang="en-US" sz="1687" spc="109">
                <a:solidFill>
                  <a:srgbClr val="000000"/>
                </a:solidFill>
                <a:latin typeface="Tahoma" panose="02020603050405020304" pitchFamily="2"/>
              </a:rPr>
              <a:t> Identify shocks and model economic dynamics: VARS </a:t>
            </a:r>
          </a:p>
          <a:p>
            <a:pPr marL="272180" marR="0" indent="0" algn="l">
              <a:lnSpc>
                <a:spcPts val="2183"/>
              </a:lnSpc>
              <a:spcBef>
                <a:spcPts val="149"/>
              </a:spcBef>
              <a:spcAft>
                <a:spcPts val="0"/>
              </a:spcAft>
            </a:pPr>
            <a:r>
              <a:rPr lang="en-US" sz="992" spc="109">
                <a:solidFill>
                  <a:srgbClr val="3333B2"/>
                </a:solidFill>
                <a:latin typeface="Tahoma" panose="02020603050405020304" pitchFamily="2"/>
              </a:rPr>
              <a:t>I</a:t>
            </a:r>
            <a:r>
              <a:rPr lang="en-US" sz="1687" spc="109">
                <a:solidFill>
                  <a:srgbClr val="000000"/>
                </a:solidFill>
                <a:latin typeface="Tahoma" panose="02020603050405020304" pitchFamily="2"/>
              </a:rPr>
              <a:t> Modern identification: SVARs, news shocks, financial data </a:t>
            </a:r>
          </a:p>
          <a:p>
            <a:pPr marL="272180" marR="0" indent="0" algn="l">
              <a:lnSpc>
                <a:spcPts val="2183"/>
              </a:lnSpc>
              <a:spcBef>
                <a:spcPts val="208"/>
              </a:spcBef>
              <a:spcAft>
                <a:spcPts val="0"/>
              </a:spcAft>
            </a:pPr>
            <a:r>
              <a:rPr lang="en-US" sz="992" spc="139">
                <a:solidFill>
                  <a:srgbClr val="3333B2"/>
                </a:solidFill>
                <a:latin typeface="Tahoma" panose="02020603050405020304" pitchFamily="2"/>
              </a:rPr>
              <a:t>I</a:t>
            </a:r>
            <a:r>
              <a:rPr lang="en-US" sz="1687" spc="139">
                <a:solidFill>
                  <a:srgbClr val="000000"/>
                </a:solidFill>
                <a:latin typeface="Tahoma" panose="02020603050405020304" pitchFamily="2"/>
              </a:rPr>
              <a:t> Estimating models </a:t>
            </a:r>
          </a:p>
          <a:p>
            <a:pPr marL="272180" marR="0" indent="0" algn="l">
              <a:lnSpc>
                <a:spcPts val="2183"/>
              </a:lnSpc>
              <a:spcBef>
                <a:spcPts val="109"/>
              </a:spcBef>
              <a:spcAft>
                <a:spcPts val="3711"/>
              </a:spcAft>
            </a:pPr>
            <a:r>
              <a:rPr lang="en-US" sz="992" spc="99">
                <a:solidFill>
                  <a:srgbClr val="3333B2"/>
                </a:solidFill>
                <a:latin typeface="Tahoma" panose="02020603050405020304" pitchFamily="2"/>
              </a:rPr>
              <a:t>I</a:t>
            </a:r>
            <a:r>
              <a:rPr lang="en-US" sz="1687" spc="99">
                <a:solidFill>
                  <a:srgbClr val="000000"/>
                </a:solidFill>
                <a:latin typeface="Tahoma" panose="02020603050405020304" pitchFamily="2"/>
              </a:rPr>
              <a:t> Evaluating models, evlauating policy and transmission mechanisms </a:t>
            </a:r>
          </a:p>
        </p:txBody>
      </p:sp>
      <p:sp>
        <p:nvSpPr>
          <p:cNvPr id="4" name="Text Placeholder 3"/>
          <p:cNvSpPr>
            <a:spLocks noGrp="1"/>
          </p:cNvSpPr>
          <p:nvPr>
            <p:ph type="body" idx="10"/>
          </p:nvPr>
        </p:nvSpPr>
        <p:spPr>
          <a:xfrm>
            <a:off x="1746511" y="5781259"/>
            <a:ext cx="8456415" cy="859376"/>
          </a:xfrm>
          <a:prstGeom prst="rect">
            <a:avLst/>
          </a:prstGeom>
          <a:noFill/>
          <a:ln w="0" cmpd="sng">
            <a:noFill/>
            <a:prstDash val="solid"/>
          </a:ln>
        </p:spPr>
        <p:txBody>
          <a:bodyPr vert="horz" lIns="0" tIns="0" rIns="0" bIns="0" anchor="t"/>
          <a:lstStyle/>
          <a:p>
            <a:pPr marL="0" marR="0" indent="0" algn="r">
              <a:lnSpc>
                <a:spcPts val="2183"/>
              </a:lnSpc>
              <a:spcAft>
                <a:spcPts val="4475"/>
              </a:spcAft>
            </a:pPr>
            <a:r>
              <a:rPr lang="en-US" sz="1687" spc="60">
                <a:solidFill>
                  <a:srgbClr val="000000"/>
                </a:solidFill>
                <a:latin typeface="Tahoma" panose="02020603050405020304" pitchFamily="2"/>
              </a:rPr>
              <a:t>NB: These topics subject to staff and student interests, the speed of course etc. </a:t>
            </a:r>
          </a:p>
        </p:txBody>
      </p:sp>
      <p:sp>
        <p:nvSpPr>
          <p:cNvPr id="9" name="Text Placeholder 8"/>
          <p:cNvSpPr>
            <a:spLocks noGrp="1"/>
          </p:cNvSpPr>
          <p:nvPr>
            <p:ph type="body" idx="10"/>
          </p:nvPr>
        </p:nvSpPr>
        <p:spPr>
          <a:xfrm>
            <a:off x="1523475" y="6640636"/>
            <a:ext cx="3041840" cy="217994"/>
          </a:xfrm>
          <a:prstGeom prst="rect">
            <a:avLst/>
          </a:prstGeom>
          <a:solidFill>
            <a:srgbClr val="4747BA"/>
          </a:solidFill>
          <a:ln w="0" cmpd="sng">
            <a:noFill/>
            <a:prstDash val="solid"/>
          </a:ln>
        </p:spPr>
        <p:txBody>
          <a:bodyPr vert="horz" lIns="0" tIns="12601" rIns="0" bIns="0" anchor="t"/>
          <a:lstStyle/>
          <a:p>
            <a:pPr marL="0" marR="0" indent="0" algn="ctr">
              <a:lnSpc>
                <a:spcPts val="1389"/>
              </a:lnSpc>
              <a:spcAft>
                <a:spcPts val="40"/>
              </a:spcAft>
            </a:pPr>
            <a:r>
              <a:rPr lang="en-US" sz="992" spc="139">
                <a:solidFill>
                  <a:srgbClr val="FFFFFF"/>
                </a:solidFill>
                <a:latin typeface="Tahoma" panose="02020603050405020304" pitchFamily="2"/>
              </a:rPr>
              <a:t>Vukotic &amp; Karalis (Warwick) </a:t>
            </a:r>
          </a:p>
        </p:txBody>
      </p:sp>
      <p:sp>
        <p:nvSpPr>
          <p:cNvPr id="10" name="Text Placeholder 9"/>
          <p:cNvSpPr>
            <a:spLocks noGrp="1"/>
          </p:cNvSpPr>
          <p:nvPr>
            <p:ph type="body" idx="10"/>
          </p:nvPr>
        </p:nvSpPr>
        <p:spPr>
          <a:xfrm>
            <a:off x="4565315" y="6640636"/>
            <a:ext cx="3049400" cy="217994"/>
          </a:xfrm>
          <a:prstGeom prst="rect">
            <a:avLst/>
          </a:prstGeom>
          <a:solidFill>
            <a:srgbClr val="8585D1"/>
          </a:solidFill>
          <a:ln w="0" cmpd="sng">
            <a:noFill/>
            <a:prstDash val="solid"/>
          </a:ln>
        </p:spPr>
        <p:txBody>
          <a:bodyPr vert="horz" lIns="0" tIns="12601" rIns="0" bIns="0" anchor="t"/>
          <a:lstStyle/>
          <a:p>
            <a:pPr marL="0" marR="0" indent="0" algn="ctr">
              <a:lnSpc>
                <a:spcPts val="1389"/>
              </a:lnSpc>
              <a:spcAft>
                <a:spcPts val="79"/>
              </a:spcAft>
            </a:pPr>
            <a:r>
              <a:rPr lang="en-US" sz="992" spc="298">
                <a:solidFill>
                  <a:srgbClr val="FFFFFF"/>
                </a:solidFill>
                <a:latin typeface="Tahoma" panose="02020603050405020304" pitchFamily="2"/>
              </a:rPr>
              <a:t>EC924 </a:t>
            </a:r>
          </a:p>
        </p:txBody>
      </p:sp>
      <p:sp>
        <p:nvSpPr>
          <p:cNvPr id="11" name="Text Placeholder 10"/>
          <p:cNvSpPr>
            <a:spLocks noGrp="1"/>
          </p:cNvSpPr>
          <p:nvPr>
            <p:ph type="body" idx="10"/>
          </p:nvPr>
        </p:nvSpPr>
        <p:spPr>
          <a:xfrm>
            <a:off x="7614715" y="6640636"/>
            <a:ext cx="3054440" cy="217994"/>
          </a:xfrm>
          <a:prstGeom prst="rect">
            <a:avLst/>
          </a:prstGeom>
          <a:solidFill>
            <a:srgbClr val="ADADE0"/>
          </a:solidFill>
          <a:ln w="0" cmpd="sng">
            <a:noFill/>
            <a:prstDash val="solid"/>
          </a:ln>
        </p:spPr>
        <p:txBody>
          <a:bodyPr vert="horz" lIns="0" tIns="12601" rIns="0" bIns="0" anchor="t"/>
          <a:lstStyle/>
          <a:p>
            <a:pPr marL="1542355" marR="0" indent="0" algn="l">
              <a:lnSpc>
                <a:spcPts val="1389"/>
              </a:lnSpc>
              <a:spcAft>
                <a:spcPts val="79"/>
              </a:spcAft>
              <a:tabLst>
                <a:tab pos="2993983" algn="r"/>
              </a:tabLst>
            </a:pPr>
            <a:r>
              <a:rPr lang="en-US" sz="992" spc="0">
                <a:solidFill>
                  <a:srgbClr val="000000"/>
                </a:solidFill>
                <a:latin typeface="Tahoma" panose="02020603050405020304" pitchFamily="2"/>
              </a:rPr>
              <a:t>Oct 2026 4 / 5 </a:t>
            </a:r>
          </a:p>
        </p:txBody>
      </p:sp>
    </p:spTree>
    <p:extLst>
      <p:ext uri="{BB962C8B-B14F-4D97-AF65-F5344CB8AC3E}">
        <p14:creationId xmlns:p14="http://schemas.microsoft.com/office/powerpoint/2010/main" val="320533516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4" name="Picture 3"/>
          <p:cNvPicPr/>
          <p:nvPr/>
        </p:nvPicPr>
        <p:blipFill>
          <a:blip r:embed="rId2"/>
          <a:stretch>
            <a:fillRect/>
          </a:stretch>
        </p:blipFill>
        <p:spPr>
          <a:xfrm>
            <a:off x="2080433" y="1192039"/>
            <a:ext cx="132309" cy="659023"/>
          </a:xfrm>
          <a:prstGeom prst="rect">
            <a:avLst/>
          </a:prstGeom>
        </p:spPr>
      </p:pic>
      <p:pic>
        <p:nvPicPr>
          <p:cNvPr id="7" name="Picture 6"/>
          <p:cNvPicPr/>
          <p:nvPr/>
        </p:nvPicPr>
        <p:blipFill>
          <a:blip r:embed="rId3"/>
          <a:stretch>
            <a:fillRect/>
          </a:stretch>
        </p:blipFill>
        <p:spPr>
          <a:xfrm>
            <a:off x="2080433" y="2951114"/>
            <a:ext cx="132309" cy="127268"/>
          </a:xfrm>
          <a:prstGeom prst="rect">
            <a:avLst/>
          </a:prstGeom>
        </p:spPr>
      </p:pic>
      <p:pic>
        <p:nvPicPr>
          <p:cNvPr id="9" name="Picture 8"/>
          <p:cNvPicPr/>
          <p:nvPr/>
        </p:nvPicPr>
        <p:blipFill>
          <a:blip r:embed="rId4"/>
          <a:stretch>
            <a:fillRect/>
          </a:stretch>
        </p:blipFill>
        <p:spPr>
          <a:xfrm>
            <a:off x="2080433" y="4221277"/>
            <a:ext cx="132309" cy="1034528"/>
          </a:xfrm>
          <a:prstGeom prst="rect">
            <a:avLst/>
          </a:prstGeom>
        </p:spPr>
      </p:pic>
      <p:sp>
        <p:nvSpPr>
          <p:cNvPr id="2" name="Text Placeholder 1"/>
          <p:cNvSpPr>
            <a:spLocks noGrp="1"/>
          </p:cNvSpPr>
          <p:nvPr>
            <p:ph type="body" idx="10"/>
          </p:nvPr>
        </p:nvSpPr>
        <p:spPr>
          <a:xfrm>
            <a:off x="1765411" y="201614"/>
            <a:ext cx="3629038" cy="880798"/>
          </a:xfrm>
          <a:prstGeom prst="rect">
            <a:avLst/>
          </a:prstGeom>
          <a:noFill/>
          <a:ln w="0" cmpd="sng">
            <a:noFill/>
            <a:prstDash val="solid"/>
          </a:ln>
        </p:spPr>
        <p:txBody>
          <a:bodyPr vert="horz" lIns="0" tIns="12601" rIns="0" bIns="0" anchor="t"/>
          <a:lstStyle/>
          <a:p>
            <a:pPr marL="0" marR="0" indent="0" algn="l">
              <a:lnSpc>
                <a:spcPts val="3175"/>
              </a:lnSpc>
              <a:spcAft>
                <a:spcPts val="3661"/>
              </a:spcAft>
            </a:pPr>
            <a:r>
              <a:rPr lang="en-US" sz="2282" spc="-60">
                <a:solidFill>
                  <a:srgbClr val="3333B2"/>
                </a:solidFill>
                <a:latin typeface="Verdana" panose="02020603050405020304" pitchFamily="2"/>
              </a:rPr>
              <a:t>Delivery and Assessment </a:t>
            </a:r>
          </a:p>
        </p:txBody>
      </p:sp>
      <p:sp>
        <p:nvSpPr>
          <p:cNvPr id="5" name="Text Placeholder 4"/>
          <p:cNvSpPr>
            <a:spLocks noGrp="1"/>
          </p:cNvSpPr>
          <p:nvPr>
            <p:ph type="body" idx="10"/>
          </p:nvPr>
        </p:nvSpPr>
        <p:spPr>
          <a:xfrm>
            <a:off x="2352611" y="1082411"/>
            <a:ext cx="8259842" cy="4965986"/>
          </a:xfrm>
          <a:prstGeom prst="rect">
            <a:avLst/>
          </a:prstGeom>
          <a:noFill/>
          <a:ln w="0" cmpd="sng">
            <a:noFill/>
            <a:prstDash val="solid"/>
          </a:ln>
        </p:spPr>
        <p:txBody>
          <a:bodyPr vert="horz" lIns="0" tIns="0" rIns="0" bIns="0" anchor="t"/>
          <a:lstStyle/>
          <a:p>
            <a:pPr marL="0" marR="0" indent="0" algn="l">
              <a:lnSpc>
                <a:spcPts val="2381"/>
              </a:lnSpc>
              <a:spcAft>
                <a:spcPts val="0"/>
              </a:spcAft>
            </a:pPr>
            <a:r>
              <a:rPr lang="en-US" sz="1885" spc="79">
                <a:solidFill>
                  <a:srgbClr val="000000"/>
                </a:solidFill>
                <a:latin typeface="Tahoma" panose="02020603050405020304" pitchFamily="2"/>
              </a:rPr>
              <a:t>Lecturers: Marija Vukotic and Alex Karalis Isaac </a:t>
            </a:r>
          </a:p>
          <a:p>
            <a:pPr marL="0" marR="0" indent="0" algn="l">
              <a:lnSpc>
                <a:spcPts val="2381"/>
              </a:lnSpc>
              <a:spcBef>
                <a:spcPts val="1806"/>
              </a:spcBef>
              <a:spcAft>
                <a:spcPts val="0"/>
              </a:spcAft>
            </a:pPr>
            <a:r>
              <a:rPr lang="en-US" sz="1885" spc="0">
                <a:solidFill>
                  <a:srgbClr val="000000"/>
                </a:solidFill>
                <a:latin typeface="Tahoma" panose="02020603050405020304" pitchFamily="2"/>
              </a:rPr>
              <a:t>Ddelivery: </a:t>
            </a:r>
          </a:p>
          <a:p>
            <a:pPr marL="272180" marR="0" indent="0" algn="l">
              <a:lnSpc>
                <a:spcPts val="2183"/>
              </a:lnSpc>
              <a:spcBef>
                <a:spcPts val="536"/>
              </a:spcBef>
              <a:spcAft>
                <a:spcPts val="0"/>
              </a:spcAft>
            </a:pPr>
            <a:r>
              <a:rPr lang="en-US" sz="992" spc="89">
                <a:solidFill>
                  <a:srgbClr val="3333B2"/>
                </a:solidFill>
                <a:latin typeface="Tahoma" panose="02020603050405020304" pitchFamily="2"/>
              </a:rPr>
              <a:t>I</a:t>
            </a:r>
            <a:r>
              <a:rPr lang="en-US" sz="1687" spc="89">
                <a:solidFill>
                  <a:srgbClr val="000000"/>
                </a:solidFill>
                <a:latin typeface="Tahoma" panose="02020603050405020304" pitchFamily="2"/>
              </a:rPr>
              <a:t> Lecture mterial 2 hrs per week, weeks 16-24 </a:t>
            </a:r>
          </a:p>
          <a:p>
            <a:pPr marL="272180" marR="0" indent="0" algn="l">
              <a:lnSpc>
                <a:spcPts val="2183"/>
              </a:lnSpc>
              <a:spcBef>
                <a:spcPts val="208"/>
              </a:spcBef>
              <a:spcAft>
                <a:spcPts val="0"/>
              </a:spcAft>
            </a:pPr>
            <a:r>
              <a:rPr lang="en-US" sz="992" spc="89">
                <a:solidFill>
                  <a:srgbClr val="3333B2"/>
                </a:solidFill>
                <a:latin typeface="Tahoma" panose="02020603050405020304" pitchFamily="2"/>
              </a:rPr>
              <a:t>I</a:t>
            </a:r>
            <a:r>
              <a:rPr lang="en-US" sz="1687" spc="89">
                <a:solidFill>
                  <a:srgbClr val="000000"/>
                </a:solidFill>
                <a:latin typeface="Tahoma" panose="02020603050405020304" pitchFamily="2"/>
              </a:rPr>
              <a:t> Problem sets are provided; discussed in 4 x seminars </a:t>
            </a:r>
          </a:p>
          <a:p>
            <a:pPr marL="0" marR="0" indent="0" algn="l">
              <a:lnSpc>
                <a:spcPts val="2381"/>
              </a:lnSpc>
              <a:spcBef>
                <a:spcPts val="2183"/>
              </a:spcBef>
              <a:spcAft>
                <a:spcPts val="0"/>
              </a:spcAft>
            </a:pPr>
            <a:r>
              <a:rPr lang="en-US" sz="1885" spc="0">
                <a:solidFill>
                  <a:srgbClr val="000000"/>
                </a:solidFill>
                <a:latin typeface="Tahoma" panose="02020603050405020304" pitchFamily="2"/>
              </a:rPr>
              <a:t>Assessment: </a:t>
            </a:r>
          </a:p>
          <a:p>
            <a:pPr marL="272180" marR="0" indent="0" algn="l">
              <a:lnSpc>
                <a:spcPts val="2183"/>
              </a:lnSpc>
              <a:spcBef>
                <a:spcPts val="575"/>
              </a:spcBef>
              <a:spcAft>
                <a:spcPts val="0"/>
              </a:spcAft>
            </a:pPr>
            <a:r>
              <a:rPr lang="en-US" sz="992" spc="89">
                <a:solidFill>
                  <a:srgbClr val="3333B2"/>
                </a:solidFill>
                <a:latin typeface="Tahoma" panose="02020603050405020304" pitchFamily="2"/>
              </a:rPr>
              <a:t>I</a:t>
            </a:r>
            <a:r>
              <a:rPr lang="en-US" sz="1687" spc="89">
                <a:solidFill>
                  <a:srgbClr val="000000"/>
                </a:solidFill>
                <a:latin typeface="Tahoma" panose="02020603050405020304" pitchFamily="2"/>
              </a:rPr>
              <a:t> 2x 15% term-time assessed problem sets </a:t>
            </a:r>
          </a:p>
          <a:p>
            <a:pPr marL="272180" marR="0" indent="0" algn="l">
              <a:lnSpc>
                <a:spcPts val="2183"/>
              </a:lnSpc>
              <a:spcBef>
                <a:spcPts val="179"/>
              </a:spcBef>
              <a:spcAft>
                <a:spcPts val="0"/>
              </a:spcAft>
            </a:pPr>
            <a:r>
              <a:rPr lang="en-US" sz="992" spc="119">
                <a:solidFill>
                  <a:srgbClr val="3333B2"/>
                </a:solidFill>
                <a:latin typeface="Tahoma" panose="02020603050405020304" pitchFamily="2"/>
              </a:rPr>
              <a:t>I</a:t>
            </a:r>
            <a:r>
              <a:rPr lang="en-US" sz="1687" spc="119">
                <a:solidFill>
                  <a:srgbClr val="000000"/>
                </a:solidFill>
                <a:latin typeface="Tahoma" panose="02020603050405020304" pitchFamily="2"/>
              </a:rPr>
              <a:t> 70% final exam </a:t>
            </a:r>
          </a:p>
          <a:p>
            <a:pPr marL="0" marR="453634" indent="0" algn="l">
              <a:lnSpc>
                <a:spcPts val="2778"/>
              </a:lnSpc>
              <a:spcBef>
                <a:spcPts val="2272"/>
              </a:spcBef>
              <a:spcAft>
                <a:spcPts val="0"/>
              </a:spcAft>
            </a:pPr>
            <a:r>
              <a:rPr lang="en-US" sz="1885" spc="0">
                <a:solidFill>
                  <a:srgbClr val="000000"/>
                </a:solidFill>
                <a:latin typeface="Tahoma" panose="02020603050405020304" pitchFamily="2"/>
              </a:rPr>
              <a:t>Pre-requisite: UG: intermediate macro and econometrics. PG: Econ Analysis: Macro B is preferred; Econometrics - B preferred. </a:t>
            </a:r>
          </a:p>
          <a:p>
            <a:pPr marL="0" marR="181454" indent="0" algn="l">
              <a:lnSpc>
                <a:spcPts val="2778"/>
              </a:lnSpc>
              <a:spcBef>
                <a:spcPts val="1746"/>
              </a:spcBef>
              <a:spcAft>
                <a:spcPts val="327"/>
              </a:spcAft>
            </a:pPr>
            <a:r>
              <a:rPr lang="en-US" sz="1885" spc="0">
                <a:solidFill>
                  <a:srgbClr val="000000"/>
                </a:solidFill>
                <a:latin typeface="Tahoma" panose="02020603050405020304" pitchFamily="2"/>
              </a:rPr>
              <a:t>Lecture notes provided; useful text books inc. Walsh, C.E. </a:t>
            </a:r>
            <a:r>
              <a:rPr lang="en-US" sz="1885" i="1" spc="0">
                <a:solidFill>
                  <a:srgbClr val="000000"/>
                </a:solidFill>
                <a:latin typeface="Verdana" panose="02020603050405020304" pitchFamily="2"/>
              </a:rPr>
              <a:t>Monetary Economics</a:t>
            </a:r>
            <a:r>
              <a:rPr lang="en-US" sz="1885" spc="0">
                <a:solidFill>
                  <a:srgbClr val="000000"/>
                </a:solidFill>
                <a:latin typeface="Tahoma" panose="02020603050405020304" pitchFamily="2"/>
              </a:rPr>
              <a:t>, Gali, J. </a:t>
            </a:r>
            <a:r>
              <a:rPr lang="en-US" sz="1885" i="1" spc="0">
                <a:solidFill>
                  <a:srgbClr val="000000"/>
                </a:solidFill>
                <a:latin typeface="Verdana" panose="02020603050405020304" pitchFamily="2"/>
              </a:rPr>
              <a:t>Monetary Policy </a:t>
            </a:r>
            <a:r>
              <a:rPr lang="en-US" sz="1885" spc="0">
                <a:solidFill>
                  <a:srgbClr val="000000"/>
                </a:solidFill>
                <a:latin typeface="Tahoma" panose="02020603050405020304" pitchFamily="2"/>
              </a:rPr>
              <a:t>and Wickens, M. </a:t>
            </a:r>
            <a:r>
              <a:rPr lang="en-US" sz="1885" i="1" spc="0">
                <a:solidFill>
                  <a:srgbClr val="000000"/>
                </a:solidFill>
                <a:latin typeface="Verdana" panose="02020603050405020304" pitchFamily="2"/>
              </a:rPr>
              <a:t>Macroeconomic Theory</a:t>
            </a:r>
            <a:r>
              <a:rPr lang="en-US" sz="1885" spc="0">
                <a:solidFill>
                  <a:srgbClr val="000000"/>
                </a:solidFill>
                <a:latin typeface="Tahoma" panose="02020603050405020304" pitchFamily="2"/>
              </a:rPr>
              <a:t>; Killian and Lutkepohl </a:t>
            </a:r>
            <a:r>
              <a:rPr lang="en-US" sz="1885" i="1" spc="0">
                <a:solidFill>
                  <a:srgbClr val="000000"/>
                </a:solidFill>
                <a:latin typeface="Verdana" panose="02020603050405020304" pitchFamily="2"/>
              </a:rPr>
              <a:t>Structural VARs </a:t>
            </a:r>
          </a:p>
        </p:txBody>
      </p:sp>
      <p:sp>
        <p:nvSpPr>
          <p:cNvPr id="10" name="Text Placeholder 9"/>
          <p:cNvSpPr>
            <a:spLocks noGrp="1"/>
          </p:cNvSpPr>
          <p:nvPr>
            <p:ph type="body" idx="10"/>
          </p:nvPr>
        </p:nvSpPr>
        <p:spPr>
          <a:xfrm>
            <a:off x="1523475" y="6640636"/>
            <a:ext cx="3041840" cy="217994"/>
          </a:xfrm>
          <a:prstGeom prst="rect">
            <a:avLst/>
          </a:prstGeom>
          <a:solidFill>
            <a:srgbClr val="4747BA"/>
          </a:solidFill>
          <a:ln w="0" cmpd="sng">
            <a:noFill/>
            <a:prstDash val="solid"/>
          </a:ln>
        </p:spPr>
        <p:txBody>
          <a:bodyPr vert="horz" lIns="0" tIns="12601" rIns="0" bIns="0" anchor="t"/>
          <a:lstStyle/>
          <a:p>
            <a:pPr marL="0" marR="0" indent="0" algn="ctr">
              <a:lnSpc>
                <a:spcPts val="1389"/>
              </a:lnSpc>
              <a:spcAft>
                <a:spcPts val="40"/>
              </a:spcAft>
            </a:pPr>
            <a:r>
              <a:rPr lang="en-US" sz="992" spc="139">
                <a:solidFill>
                  <a:srgbClr val="FFFFFF"/>
                </a:solidFill>
                <a:latin typeface="Tahoma" panose="02020603050405020304" pitchFamily="2"/>
              </a:rPr>
              <a:t>Vukotic &amp; Karalis (Warwick) </a:t>
            </a:r>
          </a:p>
        </p:txBody>
      </p:sp>
      <p:sp>
        <p:nvSpPr>
          <p:cNvPr id="11" name="Text Placeholder 10"/>
          <p:cNvSpPr>
            <a:spLocks noGrp="1"/>
          </p:cNvSpPr>
          <p:nvPr>
            <p:ph type="body" idx="10"/>
          </p:nvPr>
        </p:nvSpPr>
        <p:spPr>
          <a:xfrm>
            <a:off x="4565315" y="6640636"/>
            <a:ext cx="3049400" cy="217994"/>
          </a:xfrm>
          <a:prstGeom prst="rect">
            <a:avLst/>
          </a:prstGeom>
          <a:solidFill>
            <a:srgbClr val="8585D1"/>
          </a:solidFill>
          <a:ln w="0" cmpd="sng">
            <a:noFill/>
            <a:prstDash val="solid"/>
          </a:ln>
        </p:spPr>
        <p:txBody>
          <a:bodyPr vert="horz" lIns="0" tIns="12601" rIns="0" bIns="0" anchor="t"/>
          <a:lstStyle/>
          <a:p>
            <a:pPr marL="0" marR="0" indent="0" algn="ctr">
              <a:lnSpc>
                <a:spcPts val="1389"/>
              </a:lnSpc>
              <a:spcAft>
                <a:spcPts val="79"/>
              </a:spcAft>
            </a:pPr>
            <a:r>
              <a:rPr lang="en-US" sz="992" spc="298">
                <a:solidFill>
                  <a:srgbClr val="FFFFFF"/>
                </a:solidFill>
                <a:latin typeface="Tahoma" panose="02020603050405020304" pitchFamily="2"/>
              </a:rPr>
              <a:t>EC924 </a:t>
            </a:r>
          </a:p>
        </p:txBody>
      </p:sp>
      <p:sp>
        <p:nvSpPr>
          <p:cNvPr id="12" name="Text Placeholder 11"/>
          <p:cNvSpPr>
            <a:spLocks noGrp="1"/>
          </p:cNvSpPr>
          <p:nvPr>
            <p:ph type="body" idx="10"/>
          </p:nvPr>
        </p:nvSpPr>
        <p:spPr>
          <a:xfrm>
            <a:off x="7614715" y="6640636"/>
            <a:ext cx="3054440" cy="217994"/>
          </a:xfrm>
          <a:prstGeom prst="rect">
            <a:avLst/>
          </a:prstGeom>
          <a:solidFill>
            <a:srgbClr val="ACACE0"/>
          </a:solidFill>
          <a:ln w="0" cmpd="sng">
            <a:noFill/>
            <a:prstDash val="solid"/>
          </a:ln>
        </p:spPr>
        <p:txBody>
          <a:bodyPr vert="horz" lIns="0" tIns="12601" rIns="0" bIns="0" anchor="t"/>
          <a:lstStyle/>
          <a:p>
            <a:pPr marL="1542355" marR="0" indent="0" algn="l">
              <a:lnSpc>
                <a:spcPts val="1389"/>
              </a:lnSpc>
              <a:spcAft>
                <a:spcPts val="79"/>
              </a:spcAft>
              <a:tabLst>
                <a:tab pos="2993983" algn="r"/>
              </a:tabLst>
            </a:pPr>
            <a:r>
              <a:rPr lang="en-US" sz="992" spc="0">
                <a:solidFill>
                  <a:srgbClr val="000000"/>
                </a:solidFill>
                <a:latin typeface="Tahoma" panose="02020603050405020304" pitchFamily="2"/>
              </a:rPr>
              <a:t>Oct 2026 5 / 5 </a:t>
            </a:r>
          </a:p>
        </p:txBody>
      </p:sp>
    </p:spTree>
    <p:extLst>
      <p:ext uri="{BB962C8B-B14F-4D97-AF65-F5344CB8AC3E}">
        <p14:creationId xmlns:p14="http://schemas.microsoft.com/office/powerpoint/2010/main" val="55899983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8491"/>
            <a:ext cx="12191543" cy="6857997"/>
          </a:xfrm>
          <a:prstGeom prst="rect">
            <a:avLst/>
          </a:prstGeom>
        </p:spPr>
      </p:pic>
      <p:sp>
        <p:nvSpPr>
          <p:cNvPr id="3" name="Title 1"/>
          <p:cNvSpPr txBox="1">
            <a:spLocks/>
          </p:cNvSpPr>
          <p:nvPr/>
        </p:nvSpPr>
        <p:spPr>
          <a:xfrm>
            <a:off x="625353" y="2430154"/>
            <a:ext cx="9666410" cy="1498571"/>
          </a:xfrm>
          <a:prstGeom prst="rect">
            <a:avLst/>
          </a:prstGeom>
        </p:spPr>
        <p:txBody>
          <a:bodyPr anchor="t" anchorCtr="0">
            <a:noAutofit/>
          </a:bodyPr>
          <a:lstStyle>
            <a:lvl1pPr algn="l" defTabSz="685800" rtl="0" eaLnBrk="1" latinLnBrk="0" hangingPunct="1">
              <a:lnSpc>
                <a:spcPct val="90000"/>
              </a:lnSpc>
              <a:spcBef>
                <a:spcPct val="0"/>
              </a:spcBef>
              <a:buNone/>
              <a:defRPr sz="3600" b="1" i="0" kern="1200">
                <a:solidFill>
                  <a:schemeClr val="bg1"/>
                </a:solidFill>
                <a:latin typeface="Avenir Next" charset="0"/>
                <a:ea typeface="Avenir Next" charset="0"/>
                <a:cs typeface="Avenir Next" charset="0"/>
              </a:defRPr>
            </a:lvl1pPr>
          </a:lstStyle>
          <a:p>
            <a:pPr>
              <a:lnSpc>
                <a:spcPct val="80000"/>
              </a:lnSpc>
            </a:pPr>
            <a:r>
              <a:rPr lang="en-US" sz="4400">
                <a:solidFill>
                  <a:srgbClr val="511C6C"/>
                </a:solidFill>
                <a:latin typeface="Arial" panose="020B0604020202020204" pitchFamily="34" charset="0"/>
                <a:cs typeface="Arial" panose="020B0604020202020204" pitchFamily="34" charset="0"/>
              </a:rPr>
              <a:t>EC943 Industrial Economics</a:t>
            </a:r>
          </a:p>
        </p:txBody>
      </p:sp>
      <p:sp>
        <p:nvSpPr>
          <p:cNvPr id="4" name="Subtitle 2"/>
          <p:cNvSpPr txBox="1">
            <a:spLocks/>
          </p:cNvSpPr>
          <p:nvPr/>
        </p:nvSpPr>
        <p:spPr>
          <a:xfrm>
            <a:off x="735098" y="3849647"/>
            <a:ext cx="9144000" cy="445707"/>
          </a:xfrm>
          <a:prstGeom prst="rect">
            <a:avLst/>
          </a:prstGeom>
        </p:spPr>
        <p:txBody>
          <a:bodyPr>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sz="2000" b="0" i="0" kern="1200" baseline="0">
                <a:solidFill>
                  <a:schemeClr val="bg1"/>
                </a:solidFill>
                <a:latin typeface="Avenir Next Medium" charset="0"/>
                <a:ea typeface="Avenir Next Medium" charset="0"/>
                <a:cs typeface="Avenir Next Medium" charset="0"/>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4000">
              <a:solidFill>
                <a:srgbClr val="511C6C"/>
              </a:solidFill>
              <a:latin typeface="Arial" panose="020B0604020202020204" pitchFamily="34" charset="0"/>
              <a:cs typeface="Arial" panose="020B0604020202020204" pitchFamily="34" charset="0"/>
            </a:endParaRPr>
          </a:p>
        </p:txBody>
      </p:sp>
      <p:sp>
        <p:nvSpPr>
          <p:cNvPr id="5" name="Subtitle 2"/>
          <p:cNvSpPr txBox="1">
            <a:spLocks/>
          </p:cNvSpPr>
          <p:nvPr/>
        </p:nvSpPr>
        <p:spPr>
          <a:xfrm>
            <a:off x="735098" y="5635769"/>
            <a:ext cx="9144000" cy="445707"/>
          </a:xfrm>
          <a:prstGeom prst="rect">
            <a:avLst/>
          </a:prstGeom>
        </p:spPr>
        <p:txBody>
          <a:bodyPr vert="horz" lIns="121920" tIns="60960" rIns="121920" bIns="60960" rtlCol="0">
            <a:noAutofit/>
          </a:bodyPr>
          <a:lstStyle>
            <a:lvl1pPr marL="0" indent="0" algn="l" defTabSz="685800" rtl="0" eaLnBrk="1" latinLnBrk="0" hangingPunct="1">
              <a:lnSpc>
                <a:spcPct val="90000"/>
              </a:lnSpc>
              <a:spcBef>
                <a:spcPts val="750"/>
              </a:spcBef>
              <a:buFont typeface="Arial" panose="020B0604020202020204" pitchFamily="34" charset="0"/>
              <a:buNone/>
              <a:defRPr sz="2000" b="0" i="0" kern="1200">
                <a:solidFill>
                  <a:schemeClr val="tx1"/>
                </a:solidFill>
                <a:latin typeface="Avenir Next Medium" charset="0"/>
                <a:ea typeface="Avenir Next Medium" charset="0"/>
                <a:cs typeface="Avenir Next Medium" charset="0"/>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2400">
                <a:solidFill>
                  <a:srgbClr val="511C6C"/>
                </a:solidFill>
                <a:latin typeface="Arial" panose="020B0604020202020204" pitchFamily="34" charset="0"/>
                <a:ea typeface="Avenir Next" charset="0"/>
                <a:cs typeface="Arial" panose="020B0604020202020204" pitchFamily="34" charset="0"/>
              </a:rPr>
              <a:t>Sinem Hidir &amp; Kobi Glazer</a:t>
            </a:r>
          </a:p>
          <a:p>
            <a:r>
              <a:rPr lang="en-US" sz="2400">
                <a:solidFill>
                  <a:srgbClr val="511C6C"/>
                </a:solidFill>
                <a:latin typeface="Arial" panose="020B0604020202020204" pitchFamily="34" charset="0"/>
                <a:ea typeface="Avenir Next" charset="0"/>
                <a:cs typeface="Arial" panose="020B0604020202020204" pitchFamily="34" charset="0"/>
                <a:hlinkClick r:id="rId4"/>
              </a:rPr>
              <a:t>S.hidir@warwick.ac.uk</a:t>
            </a:r>
            <a:r>
              <a:rPr lang="en-US" sz="2400">
                <a:solidFill>
                  <a:srgbClr val="511C6C"/>
                </a:solidFill>
                <a:latin typeface="Arial" panose="020B0604020202020204" pitchFamily="34" charset="0"/>
                <a:ea typeface="Avenir Next" charset="0"/>
                <a:cs typeface="Arial" panose="020B0604020202020204" pitchFamily="34" charset="0"/>
              </a:rPr>
              <a:t>	</a:t>
            </a:r>
            <a:r>
              <a:rPr lang="en-US" sz="2400">
                <a:solidFill>
                  <a:srgbClr val="511C6C"/>
                </a:solidFill>
                <a:latin typeface="Arial" panose="020B0604020202020204" pitchFamily="34" charset="0"/>
                <a:ea typeface="Avenir Next" charset="0"/>
                <a:cs typeface="Arial" panose="020B0604020202020204" pitchFamily="34" charset="0"/>
                <a:hlinkClick r:id="rId5"/>
              </a:rPr>
              <a:t>J.Glazer@warwick.ac.uk</a:t>
            </a:r>
            <a:r>
              <a:rPr lang="en-US">
                <a:solidFill>
                  <a:srgbClr val="511C6C"/>
                </a:solidFill>
                <a:latin typeface="+mn-lt"/>
                <a:ea typeface="Avenir Next" charset="0"/>
                <a:cs typeface="Avenir Next" charset="0"/>
              </a:rPr>
              <a:t>	</a:t>
            </a:r>
          </a:p>
        </p:txBody>
      </p:sp>
      <p:cxnSp>
        <p:nvCxnSpPr>
          <p:cNvPr id="6" name="Straight Connector 5"/>
          <p:cNvCxnSpPr/>
          <p:nvPr/>
        </p:nvCxnSpPr>
        <p:spPr>
          <a:xfrm>
            <a:off x="899605" y="5497821"/>
            <a:ext cx="10274423" cy="0"/>
          </a:xfrm>
          <a:prstGeom prst="line">
            <a:avLst/>
          </a:prstGeom>
          <a:ln>
            <a:solidFill>
              <a:srgbClr val="511C6C"/>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4374784D-F143-4D6F-BDEC-0690E165BF9D}"/>
                  </a:ext>
                </a:extLst>
              </p14:cNvPr>
              <p14:cNvContentPartPr/>
              <p14:nvPr/>
            </p14:nvContentPartPr>
            <p14:xfrm>
              <a:off x="3685320" y="3848760"/>
              <a:ext cx="812880" cy="639720"/>
            </p14:xfrm>
          </p:contentPart>
        </mc:Choice>
        <mc:Fallback xmlns="">
          <p:pic>
            <p:nvPicPr>
              <p:cNvPr id="7" name="Ink 6">
                <a:extLst>
                  <a:ext uri="{FF2B5EF4-FFF2-40B4-BE49-F238E27FC236}">
                    <a16:creationId xmlns:a16="http://schemas.microsoft.com/office/drawing/2014/main" id="{4374784D-F143-4D6F-BDEC-0690E165BF9D}"/>
                  </a:ext>
                </a:extLst>
              </p:cNvPr>
              <p:cNvPicPr/>
              <p:nvPr/>
            </p:nvPicPr>
            <p:blipFill>
              <a:blip r:embed="rId7"/>
              <a:stretch>
                <a:fillRect/>
              </a:stretch>
            </p:blipFill>
            <p:spPr>
              <a:xfrm>
                <a:off x="3675960" y="3839400"/>
                <a:ext cx="831600" cy="658440"/>
              </a:xfrm>
              <a:prstGeom prst="rect">
                <a:avLst/>
              </a:prstGeom>
            </p:spPr>
          </p:pic>
        </mc:Fallback>
      </mc:AlternateContent>
    </p:spTree>
    <p:extLst>
      <p:ext uri="{BB962C8B-B14F-4D97-AF65-F5344CB8AC3E}">
        <p14:creationId xmlns:p14="http://schemas.microsoft.com/office/powerpoint/2010/main" val="14528997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 y="-14287"/>
            <a:ext cx="12191543" cy="6857997"/>
          </a:xfrm>
          <a:prstGeom prst="rect">
            <a:avLst/>
          </a:prstGeom>
        </p:spPr>
      </p:pic>
      <p:sp>
        <p:nvSpPr>
          <p:cNvPr id="3" name="Title 1"/>
          <p:cNvSpPr txBox="1">
            <a:spLocks/>
          </p:cNvSpPr>
          <p:nvPr/>
        </p:nvSpPr>
        <p:spPr>
          <a:xfrm>
            <a:off x="191965" y="1658629"/>
            <a:ext cx="9666410" cy="722621"/>
          </a:xfrm>
          <a:prstGeom prst="rect">
            <a:avLst/>
          </a:prstGeom>
        </p:spPr>
        <p:txBody>
          <a:bodyPr anchor="t" anchorCtr="0">
            <a:noAutofit/>
          </a:bodyPr>
          <a:lstStyle>
            <a:lvl1pPr algn="l" defTabSz="685800" rtl="0" eaLnBrk="1" latinLnBrk="0" hangingPunct="1">
              <a:lnSpc>
                <a:spcPct val="90000"/>
              </a:lnSpc>
              <a:spcBef>
                <a:spcPct val="0"/>
              </a:spcBef>
              <a:buNone/>
              <a:defRPr sz="3600" b="1" i="0" kern="1200">
                <a:solidFill>
                  <a:schemeClr val="bg1"/>
                </a:solidFill>
                <a:latin typeface="Avenir Next" charset="0"/>
                <a:ea typeface="Avenir Next" charset="0"/>
                <a:cs typeface="Avenir Next" charset="0"/>
              </a:defRPr>
            </a:lvl1pPr>
          </a:lstStyle>
          <a:p>
            <a:pPr>
              <a:lnSpc>
                <a:spcPct val="80000"/>
              </a:lnSpc>
            </a:pPr>
            <a:r>
              <a:rPr lang="en-US" sz="4400">
                <a:solidFill>
                  <a:srgbClr val="511C6C"/>
                </a:solidFill>
                <a:latin typeface="Arial" panose="020B0604020202020204" pitchFamily="34" charset="0"/>
                <a:cs typeface="Arial" panose="020B0604020202020204" pitchFamily="34" charset="0"/>
              </a:rPr>
              <a:t>EC943 Background Knowledge</a:t>
            </a:r>
          </a:p>
        </p:txBody>
      </p:sp>
      <p:sp>
        <p:nvSpPr>
          <p:cNvPr id="7" name="TextBox 6">
            <a:extLst>
              <a:ext uri="{FF2B5EF4-FFF2-40B4-BE49-F238E27FC236}">
                <a16:creationId xmlns:a16="http://schemas.microsoft.com/office/drawing/2014/main" id="{97201BBB-1D1C-46A3-AAEE-57A98D0A221C}"/>
              </a:ext>
            </a:extLst>
          </p:cNvPr>
          <p:cNvSpPr txBox="1"/>
          <p:nvPr/>
        </p:nvSpPr>
        <p:spPr>
          <a:xfrm>
            <a:off x="252413" y="2809875"/>
            <a:ext cx="11477625" cy="3785652"/>
          </a:xfrm>
          <a:prstGeom prst="rect">
            <a:avLst/>
          </a:prstGeom>
          <a:noFill/>
        </p:spPr>
        <p:txBody>
          <a:bodyPr wrap="square" rtlCol="0">
            <a:spAutoFit/>
          </a:bodyPr>
          <a:lstStyle/>
          <a:p>
            <a:r>
              <a:rPr lang="en-GB" sz="2400">
                <a:latin typeface="Arial" panose="020B0604020202020204" pitchFamily="34" charset="0"/>
                <a:cs typeface="Arial" panose="020B0604020202020204" pitchFamily="34" charset="0"/>
              </a:rPr>
              <a:t>Perfect Competition</a:t>
            </a:r>
          </a:p>
          <a:p>
            <a:r>
              <a:rPr lang="en-GB" sz="2400">
                <a:latin typeface="Arial" panose="020B0604020202020204" pitchFamily="34" charset="0"/>
                <a:cs typeface="Arial" panose="020B0604020202020204" pitchFamily="34" charset="0"/>
              </a:rPr>
              <a:t>Monopoly</a:t>
            </a:r>
          </a:p>
          <a:p>
            <a:r>
              <a:rPr lang="en-GB" sz="2400">
                <a:latin typeface="Arial" panose="020B0604020202020204" pitchFamily="34" charset="0"/>
                <a:cs typeface="Arial" panose="020B0604020202020204" pitchFamily="34" charset="0"/>
              </a:rPr>
              <a:t>Monopolistic Competition</a:t>
            </a:r>
          </a:p>
          <a:p>
            <a:r>
              <a:rPr lang="en-GB" sz="2400">
                <a:latin typeface="Arial" panose="020B0604020202020204" pitchFamily="34" charset="0"/>
                <a:cs typeface="Arial" panose="020B0604020202020204" pitchFamily="34" charset="0"/>
              </a:rPr>
              <a:t>Oligopoly and Game Theory</a:t>
            </a:r>
          </a:p>
          <a:p>
            <a:r>
              <a:rPr lang="en-GB" sz="2400">
                <a:latin typeface="Arial" panose="020B0604020202020204" pitchFamily="34" charset="0"/>
                <a:cs typeface="Arial" panose="020B0604020202020204" pitchFamily="34" charset="0"/>
              </a:rPr>
              <a:t>	Cournot</a:t>
            </a:r>
          </a:p>
          <a:p>
            <a:r>
              <a:rPr lang="en-GB" sz="2400">
                <a:latin typeface="Arial" panose="020B0604020202020204" pitchFamily="34" charset="0"/>
                <a:cs typeface="Arial" panose="020B0604020202020204" pitchFamily="34" charset="0"/>
              </a:rPr>
              <a:t>	Bertrand</a:t>
            </a:r>
          </a:p>
          <a:p>
            <a:r>
              <a:rPr lang="en-GB" sz="2400">
                <a:latin typeface="Arial" panose="020B0604020202020204" pitchFamily="34" charset="0"/>
                <a:cs typeface="Arial" panose="020B0604020202020204" pitchFamily="34" charset="0"/>
              </a:rPr>
              <a:t>	Stackelberg</a:t>
            </a:r>
          </a:p>
          <a:p>
            <a:r>
              <a:rPr lang="en-GB" sz="2400">
                <a:latin typeface="Arial" panose="020B0604020202020204" pitchFamily="34" charset="0"/>
                <a:cs typeface="Arial" panose="020B0604020202020204" pitchFamily="34" charset="0"/>
              </a:rPr>
              <a:t>	Pricing implications</a:t>
            </a:r>
          </a:p>
          <a:p>
            <a:r>
              <a:rPr lang="en-GB" sz="2400">
                <a:latin typeface="Arial" panose="020B0604020202020204" pitchFamily="34" charset="0"/>
                <a:cs typeface="Arial" panose="020B0604020202020204" pitchFamily="34" charset="0"/>
              </a:rPr>
              <a:t>	Equilibrium concepts</a:t>
            </a:r>
          </a:p>
          <a:p>
            <a:r>
              <a:rPr lang="en-GB" sz="2400">
                <a:latin typeface="Arial" panose="020B0604020202020204" pitchFamily="34" charset="0"/>
                <a:cs typeface="Arial" panose="020B0604020202020204" pitchFamily="34" charset="0"/>
              </a:rPr>
              <a:t>Product differentiation </a:t>
            </a:r>
          </a:p>
        </p:txBody>
      </p:sp>
    </p:spTree>
    <p:extLst>
      <p:ext uri="{BB962C8B-B14F-4D97-AF65-F5344CB8AC3E}">
        <p14:creationId xmlns:p14="http://schemas.microsoft.com/office/powerpoint/2010/main" val="281986015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543" cy="6857997"/>
          </a:xfrm>
          <a:prstGeom prst="rect">
            <a:avLst/>
          </a:prstGeom>
        </p:spPr>
      </p:pic>
      <p:sp>
        <p:nvSpPr>
          <p:cNvPr id="3" name="Title 1"/>
          <p:cNvSpPr txBox="1">
            <a:spLocks/>
          </p:cNvSpPr>
          <p:nvPr/>
        </p:nvSpPr>
        <p:spPr>
          <a:xfrm>
            <a:off x="191965" y="1658629"/>
            <a:ext cx="9666410" cy="722621"/>
          </a:xfrm>
          <a:prstGeom prst="rect">
            <a:avLst/>
          </a:prstGeom>
        </p:spPr>
        <p:txBody>
          <a:bodyPr anchor="t" anchorCtr="0">
            <a:noAutofit/>
          </a:bodyPr>
          <a:lstStyle>
            <a:lvl1pPr algn="l" defTabSz="685800" rtl="0" eaLnBrk="1" latinLnBrk="0" hangingPunct="1">
              <a:lnSpc>
                <a:spcPct val="90000"/>
              </a:lnSpc>
              <a:spcBef>
                <a:spcPct val="0"/>
              </a:spcBef>
              <a:buNone/>
              <a:defRPr sz="3600" b="1" i="0" kern="1200">
                <a:solidFill>
                  <a:schemeClr val="bg1"/>
                </a:solidFill>
                <a:latin typeface="Avenir Next" charset="0"/>
                <a:ea typeface="Avenir Next" charset="0"/>
                <a:cs typeface="Avenir Next" charset="0"/>
              </a:defRPr>
            </a:lvl1pPr>
          </a:lstStyle>
          <a:p>
            <a:pPr>
              <a:lnSpc>
                <a:spcPct val="80000"/>
              </a:lnSpc>
            </a:pPr>
            <a:r>
              <a:rPr lang="en-US" sz="4400">
                <a:solidFill>
                  <a:srgbClr val="511C6C"/>
                </a:solidFill>
                <a:latin typeface="Arial" panose="020B0604020202020204" pitchFamily="34" charset="0"/>
                <a:cs typeface="Arial" panose="020B0604020202020204" pitchFamily="34" charset="0"/>
              </a:rPr>
              <a:t>EC943 Module Content</a:t>
            </a:r>
          </a:p>
        </p:txBody>
      </p:sp>
      <p:sp>
        <p:nvSpPr>
          <p:cNvPr id="7" name="TextBox 6">
            <a:extLst>
              <a:ext uri="{FF2B5EF4-FFF2-40B4-BE49-F238E27FC236}">
                <a16:creationId xmlns:a16="http://schemas.microsoft.com/office/drawing/2014/main" id="{97201BBB-1D1C-46A3-AAEE-57A98D0A221C}"/>
              </a:ext>
            </a:extLst>
          </p:cNvPr>
          <p:cNvSpPr txBox="1"/>
          <p:nvPr/>
        </p:nvSpPr>
        <p:spPr>
          <a:xfrm>
            <a:off x="299357" y="2685369"/>
            <a:ext cx="11477625" cy="3416320"/>
          </a:xfrm>
          <a:prstGeom prst="rect">
            <a:avLst/>
          </a:prstGeom>
          <a:noFill/>
        </p:spPr>
        <p:txBody>
          <a:bodyPr wrap="square" rtlCol="0">
            <a:spAutoFit/>
          </a:bodyPr>
          <a:lstStyle/>
          <a:p>
            <a:r>
              <a:rPr lang="en-GB" sz="2400">
                <a:latin typeface="Arial" panose="020B0604020202020204" pitchFamily="34" charset="0"/>
                <a:cs typeface="Arial" panose="020B0604020202020204" pitchFamily="34" charset="0"/>
              </a:rPr>
              <a:t>Weeks 1 – 5	Jacob Glazer</a:t>
            </a:r>
          </a:p>
          <a:p>
            <a:endParaRPr lang="en-GB" sz="2400">
              <a:latin typeface="Arial" panose="020B0604020202020204" pitchFamily="34" charset="0"/>
              <a:cs typeface="Arial" panose="020B0604020202020204" pitchFamily="34" charset="0"/>
            </a:endParaRPr>
          </a:p>
          <a:p>
            <a:pPr lvl="0"/>
            <a:r>
              <a:rPr lang="en-GB" sz="2400"/>
              <a:t>Vertical relations</a:t>
            </a:r>
          </a:p>
          <a:p>
            <a:pPr lvl="0"/>
            <a:r>
              <a:rPr lang="en-GB" sz="2400"/>
              <a:t>Outsourcing</a:t>
            </a:r>
          </a:p>
          <a:p>
            <a:pPr lvl="0"/>
            <a:r>
              <a:rPr lang="en-GB" sz="2400"/>
              <a:t>Vertical Differentiations and Quality Games</a:t>
            </a:r>
          </a:p>
          <a:p>
            <a:pPr lvl="0"/>
            <a:r>
              <a:rPr lang="en-GB" sz="2400"/>
              <a:t>Judo Economics and Exit</a:t>
            </a:r>
          </a:p>
          <a:p>
            <a:endParaRPr lang="en-GB" sz="2400">
              <a:latin typeface="Arial" panose="020B0604020202020204" pitchFamily="34" charset="0"/>
              <a:cs typeface="Arial" panose="020B0604020202020204" pitchFamily="34" charset="0"/>
            </a:endParaRPr>
          </a:p>
          <a:p>
            <a:endParaRPr lang="en-GB" sz="2400">
              <a:latin typeface="Arial" panose="020B0604020202020204" pitchFamily="34" charset="0"/>
              <a:cs typeface="Arial" panose="020B0604020202020204" pitchFamily="34" charset="0"/>
            </a:endParaRPr>
          </a:p>
          <a:p>
            <a:r>
              <a:rPr lang="en-GB" sz="2400">
                <a:latin typeface="Arial" panose="020B0604020202020204" pitchFamily="34" charset="0"/>
                <a:cs typeface="Arial" panose="020B0604020202020204" pitchFamily="34" charset="0"/>
              </a:rPr>
              <a:t>Week 9  Review and Assessment Support (1 hour) additional class</a:t>
            </a:r>
          </a:p>
        </p:txBody>
      </p:sp>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F96FEBFB-B1DE-44E7-8C9A-33D5BC261055}"/>
                  </a:ext>
                </a:extLst>
              </p14:cNvPr>
              <p14:cNvContentPartPr/>
              <p14:nvPr/>
            </p14:nvContentPartPr>
            <p14:xfrm>
              <a:off x="8676000" y="4739400"/>
              <a:ext cx="749520" cy="210240"/>
            </p14:xfrm>
          </p:contentPart>
        </mc:Choice>
        <mc:Fallback xmlns="">
          <p:pic>
            <p:nvPicPr>
              <p:cNvPr id="4" name="Ink 3">
                <a:extLst>
                  <a:ext uri="{FF2B5EF4-FFF2-40B4-BE49-F238E27FC236}">
                    <a16:creationId xmlns:a16="http://schemas.microsoft.com/office/drawing/2014/main" id="{F96FEBFB-B1DE-44E7-8C9A-33D5BC261055}"/>
                  </a:ext>
                </a:extLst>
              </p:cNvPr>
              <p:cNvPicPr/>
              <p:nvPr/>
            </p:nvPicPr>
            <p:blipFill>
              <a:blip r:embed="rId5"/>
              <a:stretch>
                <a:fillRect/>
              </a:stretch>
            </p:blipFill>
            <p:spPr>
              <a:xfrm>
                <a:off x="8666640" y="4730040"/>
                <a:ext cx="768240" cy="228960"/>
              </a:xfrm>
              <a:prstGeom prst="rect">
                <a:avLst/>
              </a:prstGeom>
            </p:spPr>
          </p:pic>
        </mc:Fallback>
      </mc:AlternateContent>
    </p:spTree>
    <p:extLst>
      <p:ext uri="{BB962C8B-B14F-4D97-AF65-F5344CB8AC3E}">
        <p14:creationId xmlns:p14="http://schemas.microsoft.com/office/powerpoint/2010/main" val="417767804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C9147-7D3C-B8AD-2B69-01F6DFE0FC8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2EE2E5A-3BDB-1FAB-ABD0-AF9D2FD48F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543" cy="6857997"/>
          </a:xfrm>
          <a:prstGeom prst="rect">
            <a:avLst/>
          </a:prstGeom>
        </p:spPr>
      </p:pic>
      <p:sp>
        <p:nvSpPr>
          <p:cNvPr id="3" name="Title 1">
            <a:extLst>
              <a:ext uri="{FF2B5EF4-FFF2-40B4-BE49-F238E27FC236}">
                <a16:creationId xmlns:a16="http://schemas.microsoft.com/office/drawing/2014/main" id="{32C04FCC-B443-5DA8-1D85-2C47E2736ED6}"/>
              </a:ext>
            </a:extLst>
          </p:cNvPr>
          <p:cNvSpPr txBox="1">
            <a:spLocks/>
          </p:cNvSpPr>
          <p:nvPr/>
        </p:nvSpPr>
        <p:spPr>
          <a:xfrm>
            <a:off x="191965" y="1658629"/>
            <a:ext cx="9666410" cy="722621"/>
          </a:xfrm>
          <a:prstGeom prst="rect">
            <a:avLst/>
          </a:prstGeom>
        </p:spPr>
        <p:txBody>
          <a:bodyPr anchor="t" anchorCtr="0">
            <a:noAutofit/>
          </a:bodyPr>
          <a:lstStyle>
            <a:lvl1pPr algn="l" defTabSz="685800" rtl="0" eaLnBrk="1" latinLnBrk="0" hangingPunct="1">
              <a:lnSpc>
                <a:spcPct val="90000"/>
              </a:lnSpc>
              <a:spcBef>
                <a:spcPct val="0"/>
              </a:spcBef>
              <a:buNone/>
              <a:defRPr sz="3600" b="1" i="0" kern="1200">
                <a:solidFill>
                  <a:schemeClr val="bg1"/>
                </a:solidFill>
                <a:latin typeface="Avenir Next" charset="0"/>
                <a:ea typeface="Avenir Next" charset="0"/>
                <a:cs typeface="Avenir Next" charset="0"/>
              </a:defRPr>
            </a:lvl1pPr>
          </a:lstStyle>
          <a:p>
            <a:pPr>
              <a:lnSpc>
                <a:spcPct val="80000"/>
              </a:lnSpc>
            </a:pPr>
            <a:r>
              <a:rPr lang="en-US" sz="4400">
                <a:solidFill>
                  <a:srgbClr val="511C6C"/>
                </a:solidFill>
                <a:latin typeface="Arial" panose="020B0604020202020204" pitchFamily="34" charset="0"/>
                <a:cs typeface="Arial" panose="020B0604020202020204" pitchFamily="34" charset="0"/>
              </a:rPr>
              <a:t>EC943 Module Content</a:t>
            </a:r>
          </a:p>
        </p:txBody>
      </p:sp>
      <p:sp>
        <p:nvSpPr>
          <p:cNvPr id="7" name="TextBox 6">
            <a:extLst>
              <a:ext uri="{FF2B5EF4-FFF2-40B4-BE49-F238E27FC236}">
                <a16:creationId xmlns:a16="http://schemas.microsoft.com/office/drawing/2014/main" id="{80ACD656-D77F-3919-2445-AF0701584BE0}"/>
              </a:ext>
            </a:extLst>
          </p:cNvPr>
          <p:cNvSpPr txBox="1"/>
          <p:nvPr/>
        </p:nvSpPr>
        <p:spPr>
          <a:xfrm>
            <a:off x="299357" y="2685369"/>
            <a:ext cx="11477625" cy="3416320"/>
          </a:xfrm>
          <a:prstGeom prst="rect">
            <a:avLst/>
          </a:prstGeom>
          <a:noFill/>
        </p:spPr>
        <p:txBody>
          <a:bodyPr wrap="square" rtlCol="0">
            <a:spAutoFit/>
          </a:bodyPr>
          <a:lstStyle/>
          <a:p>
            <a:r>
              <a:rPr lang="en-GB" sz="2400">
                <a:latin typeface="Arial" panose="020B0604020202020204" pitchFamily="34" charset="0"/>
                <a:cs typeface="Arial" panose="020B0604020202020204" pitchFamily="34" charset="0"/>
              </a:rPr>
              <a:t>Weeks 1 – 5	Jacob Glazer</a:t>
            </a:r>
          </a:p>
          <a:p>
            <a:endParaRPr lang="en-GB" sz="2400">
              <a:latin typeface="Arial" panose="020B0604020202020204" pitchFamily="34" charset="0"/>
              <a:cs typeface="Arial" panose="020B0604020202020204" pitchFamily="34" charset="0"/>
            </a:endParaRPr>
          </a:p>
          <a:p>
            <a:pPr lvl="0"/>
            <a:r>
              <a:rPr lang="en-GB" sz="2400"/>
              <a:t>Vertical relations</a:t>
            </a:r>
          </a:p>
          <a:p>
            <a:pPr lvl="0"/>
            <a:r>
              <a:rPr lang="en-GB" sz="2400"/>
              <a:t>Outsourcing</a:t>
            </a:r>
          </a:p>
          <a:p>
            <a:pPr lvl="0"/>
            <a:r>
              <a:rPr lang="en-GB" sz="2400"/>
              <a:t>Vertical Differentiations and Quality Games</a:t>
            </a:r>
          </a:p>
          <a:p>
            <a:pPr lvl="0"/>
            <a:r>
              <a:rPr lang="en-GB" sz="2400"/>
              <a:t>Judo Economics and Exit</a:t>
            </a:r>
          </a:p>
          <a:p>
            <a:endParaRPr lang="en-GB" sz="2400">
              <a:latin typeface="Arial" panose="020B0604020202020204" pitchFamily="34" charset="0"/>
              <a:cs typeface="Arial" panose="020B0604020202020204" pitchFamily="34" charset="0"/>
            </a:endParaRPr>
          </a:p>
          <a:p>
            <a:endParaRPr lang="en-GB" sz="2400">
              <a:latin typeface="Arial" panose="020B0604020202020204" pitchFamily="34" charset="0"/>
              <a:cs typeface="Arial" panose="020B0604020202020204" pitchFamily="34" charset="0"/>
            </a:endParaRPr>
          </a:p>
          <a:p>
            <a:r>
              <a:rPr lang="en-GB" sz="2400">
                <a:latin typeface="Arial" panose="020B0604020202020204" pitchFamily="34" charset="0"/>
                <a:cs typeface="Arial" panose="020B0604020202020204" pitchFamily="34" charset="0"/>
              </a:rPr>
              <a:t> </a:t>
            </a:r>
          </a:p>
        </p:txBody>
      </p:sp>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866DCA8C-5542-88E4-61FB-B09DB74ED58E}"/>
                  </a:ext>
                </a:extLst>
              </p14:cNvPr>
              <p14:cNvContentPartPr/>
              <p14:nvPr/>
            </p14:nvContentPartPr>
            <p14:xfrm>
              <a:off x="8676000" y="4739400"/>
              <a:ext cx="749520" cy="210240"/>
            </p14:xfrm>
          </p:contentPart>
        </mc:Choice>
        <mc:Fallback xmlns="">
          <p:pic>
            <p:nvPicPr>
              <p:cNvPr id="4" name="Ink 3">
                <a:extLst>
                  <a:ext uri="{FF2B5EF4-FFF2-40B4-BE49-F238E27FC236}">
                    <a16:creationId xmlns:a16="http://schemas.microsoft.com/office/drawing/2014/main" id="{866DCA8C-5542-88E4-61FB-B09DB74ED58E}"/>
                  </a:ext>
                </a:extLst>
              </p:cNvPr>
              <p:cNvPicPr/>
              <p:nvPr/>
            </p:nvPicPr>
            <p:blipFill>
              <a:blip r:embed="rId5"/>
              <a:stretch>
                <a:fillRect/>
              </a:stretch>
            </p:blipFill>
            <p:spPr>
              <a:xfrm>
                <a:off x="8666640" y="4730040"/>
                <a:ext cx="768240" cy="228960"/>
              </a:xfrm>
              <a:prstGeom prst="rect">
                <a:avLst/>
              </a:prstGeom>
            </p:spPr>
          </p:pic>
        </mc:Fallback>
      </mc:AlternateContent>
    </p:spTree>
    <p:extLst>
      <p:ext uri="{BB962C8B-B14F-4D97-AF65-F5344CB8AC3E}">
        <p14:creationId xmlns:p14="http://schemas.microsoft.com/office/powerpoint/2010/main" val="4457816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35447-4F45-B950-64F6-157275796B6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683B575-32CE-6278-0AAB-20CACA82F1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543" cy="6857997"/>
          </a:xfrm>
          <a:prstGeom prst="rect">
            <a:avLst/>
          </a:prstGeom>
        </p:spPr>
      </p:pic>
      <p:sp>
        <p:nvSpPr>
          <p:cNvPr id="3" name="Title 1">
            <a:extLst>
              <a:ext uri="{FF2B5EF4-FFF2-40B4-BE49-F238E27FC236}">
                <a16:creationId xmlns:a16="http://schemas.microsoft.com/office/drawing/2014/main" id="{84BEDB79-8B9F-4263-21B6-8F4BAF14BC39}"/>
              </a:ext>
            </a:extLst>
          </p:cNvPr>
          <p:cNvSpPr txBox="1">
            <a:spLocks/>
          </p:cNvSpPr>
          <p:nvPr/>
        </p:nvSpPr>
        <p:spPr>
          <a:xfrm>
            <a:off x="191965" y="1658629"/>
            <a:ext cx="9666410" cy="722621"/>
          </a:xfrm>
          <a:prstGeom prst="rect">
            <a:avLst/>
          </a:prstGeom>
        </p:spPr>
        <p:txBody>
          <a:bodyPr anchor="t" anchorCtr="0">
            <a:noAutofit/>
          </a:bodyPr>
          <a:lstStyle>
            <a:lvl1pPr algn="l" defTabSz="685800" rtl="0" eaLnBrk="1" latinLnBrk="0" hangingPunct="1">
              <a:lnSpc>
                <a:spcPct val="90000"/>
              </a:lnSpc>
              <a:spcBef>
                <a:spcPct val="0"/>
              </a:spcBef>
              <a:buNone/>
              <a:defRPr sz="3600" b="1" i="0" kern="1200">
                <a:solidFill>
                  <a:schemeClr val="bg1"/>
                </a:solidFill>
                <a:latin typeface="Avenir Next" charset="0"/>
                <a:ea typeface="Avenir Next" charset="0"/>
                <a:cs typeface="Avenir Next" charset="0"/>
              </a:defRPr>
            </a:lvl1pPr>
          </a:lstStyle>
          <a:p>
            <a:pPr>
              <a:lnSpc>
                <a:spcPct val="80000"/>
              </a:lnSpc>
            </a:pPr>
            <a:r>
              <a:rPr lang="en-US" sz="4400">
                <a:solidFill>
                  <a:srgbClr val="511C6C"/>
                </a:solidFill>
                <a:latin typeface="Arial" panose="020B0604020202020204" pitchFamily="34" charset="0"/>
                <a:cs typeface="Arial" panose="020B0604020202020204" pitchFamily="34" charset="0"/>
              </a:rPr>
              <a:t>EC943 Module Content</a:t>
            </a:r>
          </a:p>
        </p:txBody>
      </p:sp>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9D8AA207-9BF7-034C-83C8-451ED23F21F7}"/>
                  </a:ext>
                </a:extLst>
              </p14:cNvPr>
              <p14:cNvContentPartPr/>
              <p14:nvPr/>
            </p14:nvContentPartPr>
            <p14:xfrm>
              <a:off x="8676000" y="4739400"/>
              <a:ext cx="749520" cy="210240"/>
            </p14:xfrm>
          </p:contentPart>
        </mc:Choice>
        <mc:Fallback xmlns="">
          <p:pic>
            <p:nvPicPr>
              <p:cNvPr id="4" name="Ink 3">
                <a:extLst>
                  <a:ext uri="{FF2B5EF4-FFF2-40B4-BE49-F238E27FC236}">
                    <a16:creationId xmlns:a16="http://schemas.microsoft.com/office/drawing/2014/main" id="{9D8AA207-9BF7-034C-83C8-451ED23F21F7}"/>
                  </a:ext>
                </a:extLst>
              </p:cNvPr>
              <p:cNvPicPr/>
              <p:nvPr/>
            </p:nvPicPr>
            <p:blipFill>
              <a:blip r:embed="rId5"/>
              <a:stretch>
                <a:fillRect/>
              </a:stretch>
            </p:blipFill>
            <p:spPr>
              <a:xfrm>
                <a:off x="8666640" y="4730040"/>
                <a:ext cx="768240" cy="228960"/>
              </a:xfrm>
              <a:prstGeom prst="rect">
                <a:avLst/>
              </a:prstGeom>
            </p:spPr>
          </p:pic>
        </mc:Fallback>
      </mc:AlternateContent>
      <p:sp>
        <p:nvSpPr>
          <p:cNvPr id="6" name="TextBox 5">
            <a:extLst>
              <a:ext uri="{FF2B5EF4-FFF2-40B4-BE49-F238E27FC236}">
                <a16:creationId xmlns:a16="http://schemas.microsoft.com/office/drawing/2014/main" id="{FBC1A104-B8E5-971D-10F2-BC0837660F51}"/>
              </a:ext>
            </a:extLst>
          </p:cNvPr>
          <p:cNvSpPr txBox="1"/>
          <p:nvPr/>
        </p:nvSpPr>
        <p:spPr>
          <a:xfrm>
            <a:off x="427859" y="2381250"/>
            <a:ext cx="9932619" cy="3539430"/>
          </a:xfrm>
          <a:prstGeom prst="rect">
            <a:avLst/>
          </a:prstGeom>
          <a:noFill/>
        </p:spPr>
        <p:txBody>
          <a:bodyPr wrap="square">
            <a:spAutoFit/>
          </a:bodyPr>
          <a:lstStyle/>
          <a:p>
            <a:pPr marL="0" indent="0">
              <a:buNone/>
            </a:pPr>
            <a:r>
              <a:rPr lang="en-GB" sz="2800"/>
              <a:t>Weeks 6-9:   Sinem Hidir </a:t>
            </a:r>
          </a:p>
          <a:p>
            <a:pPr marL="0" indent="0">
              <a:buNone/>
            </a:pPr>
            <a:endParaRPr lang="en-GB" sz="2800"/>
          </a:p>
          <a:p>
            <a:pPr marL="0" indent="0">
              <a:buNone/>
            </a:pPr>
            <a:r>
              <a:rPr lang="en-GB" sz="2800"/>
              <a:t>Strategic entry, entry deterrence and exit, </a:t>
            </a:r>
          </a:p>
          <a:p>
            <a:pPr marL="0" lvl="0" indent="0">
              <a:buNone/>
            </a:pPr>
            <a:r>
              <a:rPr lang="en-GB" sz="2800"/>
              <a:t>Price discrimination and market segmentation</a:t>
            </a:r>
          </a:p>
          <a:p>
            <a:pPr marL="0" lvl="0" indent="0">
              <a:buNone/>
            </a:pPr>
            <a:r>
              <a:rPr lang="en-GB" sz="2800"/>
              <a:t>Competition policy and regulation, mergers, antitrust </a:t>
            </a:r>
          </a:p>
          <a:p>
            <a:pPr marL="0" lvl="0" indent="0">
              <a:buNone/>
            </a:pPr>
            <a:r>
              <a:rPr lang="en-GB" sz="2800"/>
              <a:t>Innovation and digital markets</a:t>
            </a:r>
          </a:p>
          <a:p>
            <a:pPr marL="0" lvl="0" indent="0">
              <a:buNone/>
            </a:pPr>
            <a:endParaRPr lang="en-GB" sz="2800"/>
          </a:p>
          <a:p>
            <a:pPr marL="0" lvl="0" indent="0">
              <a:buNone/>
            </a:pPr>
            <a:r>
              <a:rPr lang="en-GB" sz="2800"/>
              <a:t>Term 3: revision course </a:t>
            </a:r>
          </a:p>
        </p:txBody>
      </p:sp>
    </p:spTree>
    <p:extLst>
      <p:ext uri="{BB962C8B-B14F-4D97-AF65-F5344CB8AC3E}">
        <p14:creationId xmlns:p14="http://schemas.microsoft.com/office/powerpoint/2010/main" val="233572592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282" y="0"/>
            <a:ext cx="12191543" cy="6857997"/>
          </a:xfrm>
          <a:prstGeom prst="rect">
            <a:avLst/>
          </a:prstGeom>
        </p:spPr>
      </p:pic>
      <p:sp>
        <p:nvSpPr>
          <p:cNvPr id="3" name="Title 1"/>
          <p:cNvSpPr txBox="1">
            <a:spLocks/>
          </p:cNvSpPr>
          <p:nvPr/>
        </p:nvSpPr>
        <p:spPr>
          <a:xfrm>
            <a:off x="191965" y="1658629"/>
            <a:ext cx="9666410" cy="722621"/>
          </a:xfrm>
          <a:prstGeom prst="rect">
            <a:avLst/>
          </a:prstGeom>
        </p:spPr>
        <p:txBody>
          <a:bodyPr anchor="t" anchorCtr="0">
            <a:noAutofit/>
          </a:bodyPr>
          <a:lstStyle>
            <a:lvl1pPr algn="l" defTabSz="685800" rtl="0" eaLnBrk="1" latinLnBrk="0" hangingPunct="1">
              <a:lnSpc>
                <a:spcPct val="90000"/>
              </a:lnSpc>
              <a:spcBef>
                <a:spcPct val="0"/>
              </a:spcBef>
              <a:buNone/>
              <a:defRPr sz="3600" b="1" i="0" kern="1200">
                <a:solidFill>
                  <a:schemeClr val="bg1"/>
                </a:solidFill>
                <a:latin typeface="Avenir Next" charset="0"/>
                <a:ea typeface="Avenir Next" charset="0"/>
                <a:cs typeface="Avenir Next" charset="0"/>
              </a:defRPr>
            </a:lvl1pPr>
          </a:lstStyle>
          <a:p>
            <a:pPr>
              <a:lnSpc>
                <a:spcPct val="80000"/>
              </a:lnSpc>
            </a:pPr>
            <a:r>
              <a:rPr lang="en-US" sz="4400">
                <a:solidFill>
                  <a:srgbClr val="511C6C"/>
                </a:solidFill>
                <a:latin typeface="Arial" panose="020B0604020202020204" pitchFamily="34" charset="0"/>
                <a:cs typeface="Arial" panose="020B0604020202020204" pitchFamily="34" charset="0"/>
              </a:rPr>
              <a:t>EC943 Module Teaching</a:t>
            </a:r>
          </a:p>
        </p:txBody>
      </p:sp>
      <p:sp>
        <p:nvSpPr>
          <p:cNvPr id="7" name="TextBox 6">
            <a:extLst>
              <a:ext uri="{FF2B5EF4-FFF2-40B4-BE49-F238E27FC236}">
                <a16:creationId xmlns:a16="http://schemas.microsoft.com/office/drawing/2014/main" id="{97201BBB-1D1C-46A3-AAEE-57A98D0A221C}"/>
              </a:ext>
            </a:extLst>
          </p:cNvPr>
          <p:cNvSpPr txBox="1"/>
          <p:nvPr/>
        </p:nvSpPr>
        <p:spPr>
          <a:xfrm>
            <a:off x="266700" y="2381250"/>
            <a:ext cx="11477625" cy="4154984"/>
          </a:xfrm>
          <a:prstGeom prst="rect">
            <a:avLst/>
          </a:prstGeom>
          <a:noFill/>
        </p:spPr>
        <p:txBody>
          <a:bodyPr wrap="square" rtlCol="0">
            <a:spAutoFit/>
          </a:bodyPr>
          <a:lstStyle/>
          <a:p>
            <a:endParaRPr lang="en-GB" sz="2400">
              <a:latin typeface="Arial" panose="020B0604020202020204" pitchFamily="34" charset="0"/>
              <a:cs typeface="Arial" panose="020B0604020202020204" pitchFamily="34" charset="0"/>
            </a:endParaRPr>
          </a:p>
          <a:p>
            <a:endParaRPr lang="en-GB" sz="2400">
              <a:latin typeface="Arial" panose="020B0604020202020204" pitchFamily="34" charset="0"/>
              <a:cs typeface="Arial" panose="020B0604020202020204" pitchFamily="34" charset="0"/>
            </a:endParaRPr>
          </a:p>
          <a:p>
            <a:r>
              <a:rPr lang="en-GB" sz="2400">
                <a:latin typeface="Arial" panose="020B0604020202020204" pitchFamily="34" charset="0"/>
                <a:cs typeface="Arial" panose="020B0604020202020204" pitchFamily="34" charset="0"/>
              </a:rPr>
              <a:t>In-person weekly lectures (Tuesdays 17.00-19.00). Lecture slides.</a:t>
            </a:r>
          </a:p>
          <a:p>
            <a:endParaRPr lang="en-GB" sz="2400">
              <a:latin typeface="Arial" panose="020B0604020202020204" pitchFamily="34" charset="0"/>
              <a:cs typeface="Arial" panose="020B0604020202020204" pitchFamily="34" charset="0"/>
            </a:endParaRPr>
          </a:p>
          <a:p>
            <a:r>
              <a:rPr lang="en-GB" sz="2400">
                <a:latin typeface="Arial" panose="020B0604020202020204" pitchFamily="34" charset="0"/>
                <a:cs typeface="Arial" panose="020B0604020202020204" pitchFamily="34" charset="0"/>
              </a:rPr>
              <a:t>Revision lecture in term 3</a:t>
            </a:r>
          </a:p>
          <a:p>
            <a:endParaRPr lang="en-GB" sz="2400">
              <a:latin typeface="Arial" panose="020B0604020202020204" pitchFamily="34" charset="0"/>
              <a:cs typeface="Arial" panose="020B0604020202020204" pitchFamily="34" charset="0"/>
            </a:endParaRPr>
          </a:p>
          <a:p>
            <a:r>
              <a:rPr lang="en-GB" sz="2400">
                <a:latin typeface="Arial" panose="020B0604020202020204" pitchFamily="34" charset="0"/>
                <a:cs typeface="Arial" panose="020B0604020202020204" pitchFamily="34" charset="0"/>
              </a:rPr>
              <a:t>Book: </a:t>
            </a:r>
            <a:r>
              <a:rPr lang="en-GB" sz="2400" b="0" i="0" err="1">
                <a:solidFill>
                  <a:srgbClr val="000000"/>
                </a:solidFill>
                <a:effectLst/>
                <a:latin typeface="Lato" panose="020F0502020204030203" pitchFamily="34" charset="0"/>
              </a:rPr>
              <a:t>Belleflamme</a:t>
            </a:r>
            <a:r>
              <a:rPr lang="en-GB" sz="2400" b="0" i="0">
                <a:solidFill>
                  <a:srgbClr val="000000"/>
                </a:solidFill>
                <a:effectLst/>
                <a:latin typeface="Lato" panose="020F0502020204030203" pitchFamily="34" charset="0"/>
              </a:rPr>
              <a:t>, Paul and Martin Peitz (2015) Industrial Organization: Markets and Strategies 2nd ed., Cambridge. </a:t>
            </a:r>
          </a:p>
          <a:p>
            <a:endParaRPr lang="en-GB" sz="2400">
              <a:solidFill>
                <a:srgbClr val="000000"/>
              </a:solidFill>
              <a:latin typeface="Lato" panose="020F0502020204030203" pitchFamily="34" charset="0"/>
            </a:endParaRPr>
          </a:p>
          <a:p>
            <a:r>
              <a:rPr lang="en-GB" sz="2400" b="0" i="0">
                <a:solidFill>
                  <a:srgbClr val="000000"/>
                </a:solidFill>
                <a:effectLst/>
                <a:latin typeface="Lato" panose="020F0502020204030203" pitchFamily="34" charset="0"/>
              </a:rPr>
              <a:t>Additional a</a:t>
            </a:r>
            <a:r>
              <a:rPr lang="en-GB" sz="2400">
                <a:solidFill>
                  <a:srgbClr val="000000"/>
                </a:solidFill>
                <a:latin typeface="Lato" panose="020F0502020204030203" pitchFamily="34" charset="0"/>
              </a:rPr>
              <a:t>rticle references provided before course. </a:t>
            </a:r>
            <a:endParaRPr lang="en-GB" sz="2400" b="0" i="0">
              <a:solidFill>
                <a:srgbClr val="000000"/>
              </a:solidFill>
              <a:effectLst/>
              <a:latin typeface="Lato" panose="020F0502020204030203" pitchFamily="34" charset="0"/>
            </a:endParaRPr>
          </a:p>
          <a:p>
            <a:endParaRPr lang="en-GB" sz="2400">
              <a:latin typeface="Arial" panose="020B0604020202020204" pitchFamily="34" charset="0"/>
              <a:cs typeface="Arial" panose="020B0604020202020204" pitchFamily="34" charset="0"/>
            </a:endParaRPr>
          </a:p>
        </p:txBody>
      </p:sp>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F96FEBFB-B1DE-44E7-8C9A-33D5BC261055}"/>
                  </a:ext>
                </a:extLst>
              </p14:cNvPr>
              <p14:cNvContentPartPr/>
              <p14:nvPr/>
            </p14:nvContentPartPr>
            <p14:xfrm>
              <a:off x="8676000" y="4739400"/>
              <a:ext cx="749520" cy="210240"/>
            </p14:xfrm>
          </p:contentPart>
        </mc:Choice>
        <mc:Fallback xmlns="">
          <p:pic>
            <p:nvPicPr>
              <p:cNvPr id="4" name="Ink 3">
                <a:extLst>
                  <a:ext uri="{FF2B5EF4-FFF2-40B4-BE49-F238E27FC236}">
                    <a16:creationId xmlns:a16="http://schemas.microsoft.com/office/drawing/2014/main" id="{F96FEBFB-B1DE-44E7-8C9A-33D5BC261055}"/>
                  </a:ext>
                </a:extLst>
              </p:cNvPr>
              <p:cNvPicPr/>
              <p:nvPr/>
            </p:nvPicPr>
            <p:blipFill>
              <a:blip r:embed="rId5"/>
              <a:stretch>
                <a:fillRect/>
              </a:stretch>
            </p:blipFill>
            <p:spPr>
              <a:xfrm>
                <a:off x="8666640" y="4730040"/>
                <a:ext cx="768240" cy="228960"/>
              </a:xfrm>
              <a:prstGeom prst="rect">
                <a:avLst/>
              </a:prstGeom>
            </p:spPr>
          </p:pic>
        </mc:Fallback>
      </mc:AlternateContent>
    </p:spTree>
    <p:extLst>
      <p:ext uri="{BB962C8B-B14F-4D97-AF65-F5344CB8AC3E}">
        <p14:creationId xmlns:p14="http://schemas.microsoft.com/office/powerpoint/2010/main" val="241430764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 y="3"/>
            <a:ext cx="12191543" cy="6857997"/>
          </a:xfrm>
          <a:prstGeom prst="rect">
            <a:avLst/>
          </a:prstGeom>
        </p:spPr>
      </p:pic>
      <p:sp>
        <p:nvSpPr>
          <p:cNvPr id="3" name="Title 1"/>
          <p:cNvSpPr txBox="1">
            <a:spLocks/>
          </p:cNvSpPr>
          <p:nvPr/>
        </p:nvSpPr>
        <p:spPr>
          <a:xfrm>
            <a:off x="168153" y="1449079"/>
            <a:ext cx="9666410" cy="1498571"/>
          </a:xfrm>
          <a:prstGeom prst="rect">
            <a:avLst/>
          </a:prstGeom>
        </p:spPr>
        <p:txBody>
          <a:bodyPr anchor="t" anchorCtr="0">
            <a:noAutofit/>
          </a:bodyPr>
          <a:lstStyle>
            <a:lvl1pPr algn="l" defTabSz="685800" rtl="0" eaLnBrk="1" latinLnBrk="0" hangingPunct="1">
              <a:lnSpc>
                <a:spcPct val="90000"/>
              </a:lnSpc>
              <a:spcBef>
                <a:spcPct val="0"/>
              </a:spcBef>
              <a:buNone/>
              <a:defRPr sz="3600" b="1" i="0" kern="1200">
                <a:solidFill>
                  <a:schemeClr val="bg1"/>
                </a:solidFill>
                <a:latin typeface="Avenir Next" charset="0"/>
                <a:ea typeface="Avenir Next" charset="0"/>
                <a:cs typeface="Avenir Next" charset="0"/>
              </a:defRPr>
            </a:lvl1pPr>
          </a:lstStyle>
          <a:p>
            <a:pPr>
              <a:lnSpc>
                <a:spcPct val="80000"/>
              </a:lnSpc>
            </a:pPr>
            <a:r>
              <a:rPr lang="en-US" sz="4400">
                <a:solidFill>
                  <a:srgbClr val="511C6C"/>
                </a:solidFill>
                <a:latin typeface="Arial" panose="020B0604020202020204" pitchFamily="34" charset="0"/>
                <a:cs typeface="Arial" panose="020B0604020202020204" pitchFamily="34" charset="0"/>
              </a:rPr>
              <a:t>EC943 Assessment Details</a:t>
            </a:r>
          </a:p>
        </p:txBody>
      </p:sp>
      <p:sp>
        <p:nvSpPr>
          <p:cNvPr id="4" name="TextBox 3">
            <a:extLst>
              <a:ext uri="{FF2B5EF4-FFF2-40B4-BE49-F238E27FC236}">
                <a16:creationId xmlns:a16="http://schemas.microsoft.com/office/drawing/2014/main" id="{31F81675-B464-42AC-946C-E2CD56A7ABB2}"/>
              </a:ext>
            </a:extLst>
          </p:cNvPr>
          <p:cNvSpPr txBox="1"/>
          <p:nvPr/>
        </p:nvSpPr>
        <p:spPr>
          <a:xfrm>
            <a:off x="33338" y="2519363"/>
            <a:ext cx="11887199" cy="1938992"/>
          </a:xfrm>
          <a:prstGeom prst="rect">
            <a:avLst/>
          </a:prstGeom>
          <a:noFill/>
        </p:spPr>
        <p:txBody>
          <a:bodyPr wrap="square" rtlCol="0">
            <a:spAutoFit/>
          </a:bodyPr>
          <a:lstStyle/>
          <a:p>
            <a:pPr marL="457200" indent="-457200">
              <a:buAutoNum type="arabicPeriod"/>
            </a:pPr>
            <a:r>
              <a:rPr lang="en-GB" sz="2400">
                <a:latin typeface="Arial" panose="020B0604020202020204" pitchFamily="34" charset="0"/>
                <a:cs typeface="Arial" panose="020B0604020202020204" pitchFamily="34" charset="0"/>
              </a:rPr>
              <a:t>Completion of problem set 1	(10% marks)</a:t>
            </a:r>
          </a:p>
          <a:p>
            <a:pPr marL="457200" indent="-457200">
              <a:buAutoNum type="arabicPeriod"/>
            </a:pPr>
            <a:r>
              <a:rPr lang="en-GB" sz="2400">
                <a:latin typeface="Arial" panose="020B0604020202020204" pitchFamily="34" charset="0"/>
                <a:cs typeface="Arial" panose="020B0604020202020204" pitchFamily="34" charset="0"/>
              </a:rPr>
              <a:t>Completion of problem set 2	(10% marks)</a:t>
            </a:r>
          </a:p>
          <a:p>
            <a:pPr marL="457200" indent="-457200">
              <a:buAutoNum type="arabicPeriod"/>
            </a:pPr>
            <a:r>
              <a:rPr lang="en-GB" sz="2400">
                <a:latin typeface="Arial" panose="020B0604020202020204" pitchFamily="34" charset="0"/>
                <a:cs typeface="Arial" panose="020B0604020202020204" pitchFamily="34" charset="0"/>
              </a:rPr>
              <a:t>Final examination		(80% marks)</a:t>
            </a:r>
          </a:p>
          <a:p>
            <a:r>
              <a:rPr lang="en-GB" sz="2400">
                <a:latin typeface="Arial" panose="020B0604020202020204" pitchFamily="34" charset="0"/>
                <a:cs typeface="Arial" panose="020B0604020202020204" pitchFamily="34" charset="0"/>
              </a:rPr>
              <a:t> </a:t>
            </a:r>
          </a:p>
          <a:p>
            <a:endParaRPr lang="en-GB" sz="2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52196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UoW_Template_Yellow">
  <a:themeElements>
    <a:clrScheme name="Custom 5">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0C0C0C"/>
      </a:hlink>
      <a:folHlink>
        <a:srgbClr val="0C0C0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id="{2A9B734C-3E11-4469-83F7-FFA41F97EFCE}" vid="{A22A32B8-9740-4ED5-BC95-AE6068F8AA15}"/>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UoW_Template_White">
  <a:themeElements>
    <a:clrScheme name="Custom 8">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0C0C0C"/>
      </a:hlink>
      <a:folHlink>
        <a:srgbClr val="0C0C0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id="{2A9B734C-3E11-4469-83F7-FFA41F97EFCE}" vid="{1DE35614-9EA5-4D1A-86A0-17099DD7CD6E}"/>
    </a:ext>
  </a:extLst>
</a:theme>
</file>

<file path=ppt/theme/theme5.xml><?xml version="1.0" encoding="utf-8"?>
<a:theme xmlns:a="http://schemas.openxmlformats.org/drawingml/2006/main" name="UoW_Template_Coral">
  <a:themeElements>
    <a:clrScheme name="Custom 6">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0C0C0C"/>
      </a:hlink>
      <a:folHlink>
        <a:srgbClr val="0C0C0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id="{2A9B734C-3E11-4469-83F7-FFA41F97EFCE}" vid="{CC06E601-E18B-4328-A1DC-11D3D4D2A79F}"/>
    </a:ext>
  </a:extLst>
</a:theme>
</file>

<file path=ppt/theme/theme6.xml><?xml version="1.0" encoding="utf-8"?>
<a:theme xmlns:a="http://schemas.openxmlformats.org/drawingml/2006/main" name="UoW_Template_Blue">
  <a:themeElements>
    <a:clrScheme name="Custom 3">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0C0C0C"/>
      </a:hlink>
      <a:folHlink>
        <a:srgbClr val="0C0C0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id="{2A9B734C-3E11-4469-83F7-FFA41F97EFCE}" vid="{F7E7D698-170F-4285-8CB7-CFB9B67318A0}"/>
    </a:ext>
  </a:extLst>
</a:theme>
</file>

<file path=ppt/theme/theme7.xml><?xml version="1.0" encoding="utf-8"?>
<a:theme xmlns:a="http://schemas.openxmlformats.org/drawingml/2006/main" name="EC981 Modern">
  <a:themeElements>
    <a:clrScheme name="EC981 Modern">
      <a:dk1>
        <a:srgbClr val="12332F"/>
      </a:dk1>
      <a:lt1>
        <a:srgbClr val="FFFFFF"/>
      </a:lt1>
      <a:dk2>
        <a:srgbClr val="1B4F47"/>
      </a:dk2>
      <a:lt2>
        <a:srgbClr val="EAF1EE"/>
      </a:lt2>
      <a:accent1>
        <a:srgbClr val="F2A541"/>
      </a:accent1>
      <a:accent2>
        <a:srgbClr val="2A9D8F"/>
      </a:accent2>
      <a:accent3>
        <a:srgbClr val="E76F51"/>
      </a:accent3>
      <a:accent4>
        <a:srgbClr val="8AB17D"/>
      </a:accent4>
      <a:accent5>
        <a:srgbClr val="264653"/>
      </a:accent5>
      <a:accent6>
        <a:srgbClr val="B8C4C0"/>
      </a:accent6>
      <a:hlink>
        <a:srgbClr val="2A9D8F"/>
      </a:hlink>
      <a:folHlink>
        <a:srgbClr val="1B4F47"/>
      </a:folHlink>
    </a:clrScheme>
    <a:fontScheme name="EC981 Modern">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70947f5-c3d6-40fd-87e2-d419cf9c2706">
      <Terms xmlns="http://schemas.microsoft.com/office/infopath/2007/PartnerControls"/>
    </lcf76f155ced4ddcb4097134ff3c332f>
    <TaxCatchAll xmlns="751e15b3-6c3d-4727-a2eb-7f4d4c1b147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41DADBB54D7B74CB9E7A0204EB5559E" ma:contentTypeVersion="19" ma:contentTypeDescription="Create a new document." ma:contentTypeScope="" ma:versionID="0398b682857f2ef9b46690e422aab7bf">
  <xsd:schema xmlns:xsd="http://www.w3.org/2001/XMLSchema" xmlns:xs="http://www.w3.org/2001/XMLSchema" xmlns:p="http://schemas.microsoft.com/office/2006/metadata/properties" xmlns:ns2="751e15b3-6c3d-4727-a2eb-7f4d4c1b1471" xmlns:ns3="170947f5-c3d6-40fd-87e2-d419cf9c2706" targetNamespace="http://schemas.microsoft.com/office/2006/metadata/properties" ma:root="true" ma:fieldsID="a3bde3d26ad1834e231633470f7e7c57" ns2:_="" ns3:_="">
    <xsd:import namespace="751e15b3-6c3d-4727-a2eb-7f4d4c1b1471"/>
    <xsd:import namespace="170947f5-c3d6-40fd-87e2-d419cf9c270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1e15b3-6c3d-4727-a2eb-7f4d4c1b147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6312c19-33ad-4209-8bba-f50c03f7d805}" ma:internalName="TaxCatchAll" ma:showField="CatchAllData" ma:web="751e15b3-6c3d-4727-a2eb-7f4d4c1b147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70947f5-c3d6-40fd-87e2-d419cf9c270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55cd427-a42c-44c8-816a-2405638e27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5F48D7C-1AF9-431E-8EE1-6B94FB4413A0}">
  <ds:schemaRefs>
    <ds:schemaRef ds:uri="http://schemas.microsoft.com/sharepoint/v3/contenttype/forms"/>
  </ds:schemaRefs>
</ds:datastoreItem>
</file>

<file path=customXml/itemProps2.xml><?xml version="1.0" encoding="utf-8"?>
<ds:datastoreItem xmlns:ds="http://schemas.openxmlformats.org/officeDocument/2006/customXml" ds:itemID="{66E09944-9A08-490A-ACFE-B9E15266B3A5}">
  <ds:schemaRefs>
    <ds:schemaRef ds:uri="170947f5-c3d6-40fd-87e2-d419cf9c2706"/>
    <ds:schemaRef ds:uri="751e15b3-6c3d-4727-a2eb-7f4d4c1b147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29D4AFE-F20E-40A2-B9F8-0A90E6871689}">
  <ds:schemaRefs>
    <ds:schemaRef ds:uri="170947f5-c3d6-40fd-87e2-d419cf9c2706"/>
    <ds:schemaRef ds:uri="751e15b3-6c3d-4727-a2eb-7f4d4c1b147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99</Slides>
  <Notes>58</Notes>
  <HiddenSlides>0</HiddenSlides>
  <ScaleCrop>false</ScaleCrop>
  <HeadingPairs>
    <vt:vector size="4" baseType="variant">
      <vt:variant>
        <vt:lpstr>Theme</vt:lpstr>
      </vt:variant>
      <vt:variant>
        <vt:i4>9</vt:i4>
      </vt:variant>
      <vt:variant>
        <vt:lpstr>Slide Titles</vt:lpstr>
      </vt:variant>
      <vt:variant>
        <vt:i4>99</vt:i4>
      </vt:variant>
    </vt:vector>
  </HeadingPairs>
  <TitlesOfParts>
    <vt:vector size="108" baseType="lpstr">
      <vt:lpstr>Office Theme</vt:lpstr>
      <vt:lpstr>UoW_Template_Yellow</vt:lpstr>
      <vt:lpstr>1_Office Theme</vt:lpstr>
      <vt:lpstr>UoW_Template_White</vt:lpstr>
      <vt:lpstr>UoW_Template_Coral</vt:lpstr>
      <vt:lpstr>UoW_Template_Blue</vt:lpstr>
      <vt:lpstr>EC981 Modern</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EC931 – International Trade</vt:lpstr>
      <vt:lpstr>PowerPoint Presentation</vt:lpstr>
      <vt:lpstr>PowerPoint Presentation</vt:lpstr>
      <vt:lpstr>EC901: Microeconomics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EC9D3: Microeconomics B</vt:lpstr>
      <vt:lpstr> Micro B vs Micro A</vt:lpstr>
      <vt:lpstr>Topics: Part 1</vt:lpstr>
      <vt:lpstr>Topics: Part 2</vt:lpstr>
      <vt:lpstr>Module requirements and assessments</vt:lpstr>
      <vt:lpstr>EC981: Public Economics</vt:lpstr>
      <vt:lpstr>Government plays a huge role in the economy via expenditure &amp; taxation</vt:lpstr>
      <vt:lpstr>Expenditure: education, health services, social insurance, defense, etc, etc. But why? And how?</vt:lpstr>
      <vt:lpstr>Taxation: Who actually pays taxes? Which taxes should the government use? And how should it design them? </vt:lpstr>
      <vt:lpstr>Part 1: Introduction and Taxation</vt:lpstr>
      <vt:lpstr>Part 2: Expenditure</vt:lpstr>
      <vt:lpstr>Module requirements and assessments</vt:lpstr>
      <vt:lpstr> EC966 – Labour Economics</vt:lpstr>
      <vt:lpstr>PowerPoint Presentation</vt:lpstr>
      <vt:lpstr>PowerPoint Presentation</vt:lpstr>
      <vt:lpstr>PowerPoint Presentation</vt:lpstr>
      <vt:lpstr>EC984 Experimental Economics</vt:lpstr>
      <vt:lpstr>Course Objectives and Lecture Topics </vt:lpstr>
      <vt:lpstr>Module Overview</vt:lpstr>
      <vt:lpstr>Who should take the module?</vt:lpstr>
      <vt:lpstr>EC994 – Applications of Data Science</vt:lpstr>
      <vt:lpstr>PowerPoint Presentation</vt:lpstr>
      <vt:lpstr>PowerPoint Presentation</vt:lpstr>
      <vt:lpstr>PowerPoint Presentation</vt:lpstr>
      <vt:lpstr>PowerPoint Presentation</vt:lpstr>
      <vt:lpstr>EC988 – Investment and the Financial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EC979 – Health Economics </vt:lpstr>
      <vt:lpstr>EC9D5 – Macroeconomics B</vt:lpstr>
      <vt:lpstr>Intended Learning Outcomes</vt:lpstr>
      <vt:lpstr>Message from Professor Omer Moav</vt:lpstr>
      <vt:lpstr>Who is the Macro B Module for?</vt:lpstr>
      <vt:lpstr>Assessment</vt:lpstr>
      <vt:lpstr>PowerPoint Presentation</vt:lpstr>
      <vt:lpstr>EC9D4: Macroeconomics A</vt:lpstr>
      <vt:lpstr>EC902: Econometrics A</vt:lpstr>
      <vt:lpstr>EC910 – Econometrics 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EC989 Behavioural Economics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13</cp:revision>
  <dcterms:created xsi:type="dcterms:W3CDTF">2026-09-28T10:33:42Z</dcterms:created>
  <dcterms:modified xsi:type="dcterms:W3CDTF">2026-10-09T12:00:17Z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0x010100E41DADBB54D7B74CB9E7A0204EB5559E</vt:lpwstr>
  </property>
  <property fmtid="{D5CDD505-2E9C-101B-9397-08002B2CF9AE}" pid="3" name="MediaServiceImageTags">
    <vt:lpwstr/>
  </property>
</Properties>
</file>