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4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6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7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798" r:id="rId4"/>
    <p:sldMasterId id="2147483813" r:id="rId5"/>
    <p:sldMasterId id="2147483828" r:id="rId6"/>
    <p:sldMasterId id="2147483843" r:id="rId7"/>
    <p:sldMasterId id="2147483858" r:id="rId8"/>
    <p:sldMasterId id="2147483873" r:id="rId9"/>
    <p:sldMasterId id="2147483888" r:id="rId10"/>
    <p:sldMasterId id="2147483982" r:id="rId11"/>
  </p:sldMasterIdLst>
  <p:notesMasterIdLst>
    <p:notesMasterId r:id="rId36"/>
  </p:notesMasterIdLst>
  <p:handoutMasterIdLst>
    <p:handoutMasterId r:id="rId37"/>
  </p:handoutMasterIdLst>
  <p:sldIdLst>
    <p:sldId id="265" r:id="rId12"/>
    <p:sldId id="419" r:id="rId13"/>
    <p:sldId id="420" r:id="rId14"/>
    <p:sldId id="347" r:id="rId15"/>
    <p:sldId id="423" r:id="rId16"/>
    <p:sldId id="282" r:id="rId17"/>
    <p:sldId id="297" r:id="rId18"/>
    <p:sldId id="428" r:id="rId19"/>
    <p:sldId id="260" r:id="rId20"/>
    <p:sldId id="430" r:id="rId21"/>
    <p:sldId id="304" r:id="rId22"/>
    <p:sldId id="293" r:id="rId23"/>
    <p:sldId id="267" r:id="rId24"/>
    <p:sldId id="429" r:id="rId25"/>
    <p:sldId id="437" r:id="rId26"/>
    <p:sldId id="438" r:id="rId27"/>
    <p:sldId id="288" r:id="rId28"/>
    <p:sldId id="274" r:id="rId29"/>
    <p:sldId id="416" r:id="rId30"/>
    <p:sldId id="431" r:id="rId31"/>
    <p:sldId id="303" r:id="rId32"/>
    <p:sldId id="432" r:id="rId33"/>
    <p:sldId id="301" r:id="rId34"/>
    <p:sldId id="434" r:id="rId35"/>
  </p:sldIdLst>
  <p:sldSz cx="12192000" cy="6858000"/>
  <p:notesSz cx="6797675" cy="9926638"/>
  <p:embeddedFontLst>
    <p:embeddedFont>
      <p:font typeface="Lato" panose="020F0502020204030203" pitchFamily="34" charset="0"/>
      <p:regular r:id="rId38"/>
      <p:bold r:id="rId39"/>
      <p:italic r:id="rId40"/>
      <p:boldItalic r:id="rId41"/>
    </p:embeddedFont>
    <p:embeddedFont>
      <p:font typeface="Lato Black" panose="020F0502020204030203" pitchFamily="34" charset="0"/>
      <p:bold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2B6F1D-ED99-5349-7F51-0CB9D3AA4303}" name="Kelleher, Lucy" initials="KL" userId="S::u1774172@live.warwick.ac.uk::a7d460b6-a904-4b89-9e64-58119e2e7618" providerId="AD"/>
  <p188:author id="{FC9FCF26-F0F8-4972-3715-BDE043EC4023}" name="Lawson, Holly" initials="LH" userId="S::u2271473@live.warwick.ac.uk::0de7dddd-20ce-43a4-8d85-02704f67e7b2" providerId="AD"/>
  <p188:author id="{F73A01AF-3AAF-8A96-B34A-4ECD0F6DD2D2}" name="Bodely, Ana" initials="BA" userId="S::u2172734@live.warwick.ac.uk::08ec00ae-aea7-4bf9-9869-9b75fae083f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0C0C0C"/>
    <a:srgbClr val="FD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–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–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–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–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Themed Style 2 –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–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–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–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4719"/>
  </p:normalViewPr>
  <p:slideViewPr>
    <p:cSldViewPr snapToGrid="0">
      <p:cViewPr varScale="1">
        <p:scale>
          <a:sx n="106" d="100"/>
          <a:sy n="106" d="100"/>
        </p:scale>
        <p:origin x="9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font" Target="fonts/font2.fntdata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font" Target="fonts/font5.fntdata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handoutMaster" Target="handoutMasters/handoutMaster1.xml"/><Relationship Id="rId40" Type="http://schemas.openxmlformats.org/officeDocument/2006/relationships/font" Target="fonts/font3.fntdata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font" Target="fonts/font6.fntdata"/><Relationship Id="rId48" Type="http://schemas.microsoft.com/office/2018/10/relationships/authors" Target="author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font" Target="fonts/font1.fntdata"/><Relationship Id="rId46" Type="http://schemas.openxmlformats.org/officeDocument/2006/relationships/theme" Target="theme/theme1.xml"/><Relationship Id="rId20" Type="http://schemas.openxmlformats.org/officeDocument/2006/relationships/slide" Target="slides/slide9.xml"/><Relationship Id="rId41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116622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68182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668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82698-EC99-B440-7654-B21476A60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B9AF9A-BDA5-8EA6-E653-52B497D1C1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30E9DB-B18E-673F-04F1-0B52EC2A3E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4833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7892703-6721-2E42-D1D5-E3F3D9E6E7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2D959CA-205F-61E0-E849-0515F946BC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41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42DDC41-069C-6569-FD8D-DA3442F2A3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FDC7C16-2B7D-58D4-01ED-D324386376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787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89" name="Graphic 88">
            <a:extLst>
              <a:ext uri="{FF2B5EF4-FFF2-40B4-BE49-F238E27FC236}">
                <a16:creationId xmlns:a16="http://schemas.microsoft.com/office/drawing/2014/main" id="{FEA88B7B-40B5-F7ED-7A03-0B1D9E89BC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0EBCC2F-EDD1-E408-9592-63B405EF41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4717" y="5421625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65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C878F-115A-2E4B-2DD5-883A8478AE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BCBA2-980E-EB6A-96D1-DA26D70678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D7A4D-2DF2-9658-F124-D3258C098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081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7794E-F310-4D49-6A04-DB1BE6A40D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B6C7A-ABDE-E96E-4925-133771EC29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00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43" name="Text Placeholder 12">
            <a:extLst>
              <a:ext uri="{FF2B5EF4-FFF2-40B4-BE49-F238E27FC236}">
                <a16:creationId xmlns:a16="http://schemas.microsoft.com/office/drawing/2014/main" id="{FF3406A1-E679-26F8-D6B5-C912C21F8C2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1C24B-12B7-0554-7338-E5606F2B7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17862-307E-AF7C-BB5A-27151186CE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522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6CB4-AC58-14FD-F861-6D4E32A970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F24AA-293B-0768-DE23-1F5E04F4E9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372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81823BB-39B4-3DFB-5031-B13325159E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9EF935-4943-31DC-7AAC-7C1DB03F83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669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45808C7-E9C2-576C-1081-FCC08E045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5605128-C4BA-81A1-674F-E6C5A48638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497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2BF3D1E0-7FC9-4E89-DFE7-5165B59500D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535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_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3D467372-F32E-DE9A-90D5-43011C637B4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9AF3E014-79B3-303B-9C48-044DCEB17D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628D210-0C84-971E-A26F-3B2FE440CD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40909806-D6C8-D851-C1D5-EB899EC091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3" name="Content Placeholder 15">
            <a:extLst>
              <a:ext uri="{FF2B5EF4-FFF2-40B4-BE49-F238E27FC236}">
                <a16:creationId xmlns:a16="http://schemas.microsoft.com/office/drawing/2014/main" id="{D4F384C1-07C3-D90A-BDA7-8B66B59C618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4" y="2138376"/>
            <a:ext cx="486000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35E5D7F-8A7C-6EE9-409A-E74DEE1CEBD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2" y="1408771"/>
            <a:ext cx="4860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4CC3C885-19BC-3E17-8A93-2B1A7E5C25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BD7BD88-0848-5288-8AA9-8D97F76E2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047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_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3764D63-5C2F-1B66-30E7-13032CD0152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CEDADC40-EB9F-9244-18DC-21FE7EA2B7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945CD228-5C19-1634-812F-0C8358B850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7FDB7BE5-FC74-185C-85FC-5BDDD3CA02D6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5562BB3-0997-BC2D-7EBE-6E4EA273BB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9EDA59FE-8335-3268-B2CF-917AF8947C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C2BA5C64-269D-2E74-1B77-B48FA5234B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18F90CE-BCFD-6C99-EE37-9DA7FA4698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431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_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E24D8582-267A-62B0-6375-52FBB6A95F0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30A0D45-92CE-4AA7-0114-549FDCB721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042A49D-B936-0FB8-BC5C-EBB1B67D30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055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_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1B2A602F-B51D-0A59-07FD-1AC1CD15187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C6EBF-FD95-51E3-4F10-A159FCE953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E30C0-4484-78A3-EDD5-F263669F8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081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79347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67B28CA-92CE-A2BE-6C8F-BE33A84BE9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E8E6A1D-E8C8-8F6E-F5FB-34C455458D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D56FB0-D78B-9032-79F0-56E6DDE956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2079FD-87C4-04AC-B43C-4BEE080B3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49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A951A39-DA62-980B-B3A2-7EF27E6214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80A355D-9A11-0C00-0302-0D717A40C84F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2A98AE3-E1CB-23AE-7F02-F930EFE8988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36258FE-C9AE-8A0E-063C-420B921D82DA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FE759C60-4DB6-D24A-3C87-CC2390CF4D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59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E3B0B68-0551-E511-1F5F-B2343E9FDF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815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D918510-412A-5F29-812E-B643D993E1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B9C3BC3-4C83-7298-19AB-051EAF348661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949DFEBA-8C45-97E6-528F-BBB76271D6E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B81EFBC-5DDF-0E56-4D9D-6E91752BE4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6375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55314F0-9808-2548-F057-2B3A1CFD9F8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DA2CA7B-3CFB-2C3D-D34E-29B53D9591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868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7B367A6-FAF4-214D-CA11-8B215D07A4A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5B64E19-E5B3-A125-02DF-AA25578ADB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0405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661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F418D34-AA8E-4C99-3102-43E12059DF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2D7BF2ED-E99A-D2EF-2890-A53F927BF1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581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A911AAD-4208-8246-6AB8-9DCDFD5BEB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0EDB3FE-29B0-955B-6F8E-FE051344F0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401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89" name="Graphic 88">
            <a:extLst>
              <a:ext uri="{FF2B5EF4-FFF2-40B4-BE49-F238E27FC236}">
                <a16:creationId xmlns:a16="http://schemas.microsoft.com/office/drawing/2014/main" id="{FEA88B7B-40B5-F7ED-7A03-0B1D9E89BC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0EBCC2F-EDD1-E408-9592-63B405EF41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4717" y="5421625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5656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B1DC5-77ED-1128-2382-8A5E015C86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1B0A0-49FC-C371-5B5A-33B1F53475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1DBD9-EBBE-9171-3AA4-352B52A45B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7194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7BCE634-ACEE-FFB5-E0D7-9D56B01113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5CBC7E4-9C3A-0FAB-A51A-2ADF61DE12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1341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43" name="Text Placeholder 12">
            <a:extLst>
              <a:ext uri="{FF2B5EF4-FFF2-40B4-BE49-F238E27FC236}">
                <a16:creationId xmlns:a16="http://schemas.microsoft.com/office/drawing/2014/main" id="{FF3406A1-E679-26F8-D6B5-C912C21F8C2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09E7A86D-8F1D-D88D-2E13-791D64D841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A476C45-3BB1-C759-2CEC-03705A4A7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645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3A231-C99C-C6FF-B4C9-43E5D4A90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7C9CD-7603-D725-4916-6660C84EE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4567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58D36ED-B780-0F62-B431-999778793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5DD79F2-69A0-AD15-9D88-B2A99ECF6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4077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931139F-D5F0-415D-9896-0DE665299A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E6DFEA-229D-07AD-37AC-67FD7E360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650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AD42AABE-4FE9-A141-624D-E44E67F8FBA9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1183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BF02B868-6115-47A1-7D39-F1E61DEA8B5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151DD6D0-860D-BE7D-BC4C-E226372316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F82DC80-0538-92AF-341F-E870691B8A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66CEB78-2398-0144-603C-0ED8A19548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1C2299EA-FCE7-AFFC-5759-F01FE04B373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4" y="2138376"/>
            <a:ext cx="486000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75C4D8C3-25AF-36F5-6AF6-C76ABC3F06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2" y="1408771"/>
            <a:ext cx="4860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C647F01-51C1-2272-A03F-6C86EA881C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907D16D-B8EC-A815-8846-CC790C3379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0209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1">
            <a:extLst>
              <a:ext uri="{FF2B5EF4-FFF2-40B4-BE49-F238E27FC236}">
                <a16:creationId xmlns:a16="http://schemas.microsoft.com/office/drawing/2014/main" id="{B8984DF6-A1FE-D622-A441-CCD458F0F2D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32D5F7EE-2D6F-F20E-5AFD-7C470CE8D0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0B76B560-08A6-15E4-4527-FACBE90376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58695BCB-0C2C-A89C-C87D-F43A9F01BBA5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2BDD9912-76FB-0977-3EEB-9319478B9A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04FBA892-4AE7-3C6D-35F6-6D8734858E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F3E0872F-75AF-C5BB-C052-616FD8488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B6749FB4-179F-027F-9BE9-9ADEC4B66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6623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1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69EAFD1C-F405-88E0-28B0-8071B952232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548BCE1-1E88-B057-3BAE-860FB06782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B7D6261-77FB-2E09-A67C-E9CC3B14C9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3680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C45C280B-4D32-AF2A-95A4-738B32B4B9B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57653-8164-6DEC-E9BE-54DA0FF9E1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DAD766-B795-CEA0-17D5-CFF0AC875A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7307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67B28CA-92CE-A2BE-6C8F-BE33A84BE9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E8E6A1D-E8C8-8F6E-F5FB-34C455458D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AAE0ECF-7FD0-796A-2323-5E79378499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266F893-DB8C-2932-E98A-E860C127B1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3543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326FD46-2E55-87FF-F0B3-A17A0C3DF6F8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D282104C-1BBA-3D79-5319-A46C88E85C5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E8D4A99-E1E1-3139-1236-6EA3B7C13551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B52B6039-B8A2-14D4-A5B5-B1C6596497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59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8769719-C365-1034-77ED-D3B1ACDC10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E1E67D21-2834-FB76-C441-0440A6334F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2431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CA75AEC-C41C-BFAB-96B1-80581DDF1A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E57B473-A786-0A68-6A97-AA566502DD6D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D6ED615C-BA52-DE54-6E80-D65CEA344F1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5B01B66-5EB2-C395-D920-6AC9A14F9B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6950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55314F0-9808-2548-F057-2B3A1CFD9F8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DA2CA7B-3CFB-2C3D-D34E-29B53D9591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7822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7B367A6-FAF4-214D-CA11-8B215D07A4A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5B64E19-E5B3-A125-02DF-AA25578ADB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624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11688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D1BE230-6420-FFF5-6758-C7F9655713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AAE7977-1BF5-F218-8311-ED7BFCFB29B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415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6D98896-83DF-6A21-1A43-C2633EAB2E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147CB46-A89C-F1F7-F942-979B4D697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5251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684A845-46C3-33DA-CA23-5D8B7F1FD2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E9D5C80-43CB-B93C-AFEF-243C2D123E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3916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CDB55-15B8-121C-9A95-E50F7B5D84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09629B-2E3D-8D47-E492-E4A5A92D99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CDA95B-F761-5DAE-DA12-BB84C3475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41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C56F5-70C7-6B90-D9C5-30B098A22C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A2F16-8026-9430-DFC0-2804BED2C5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8242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8CE34-40F0-EC27-F6DC-A9DFD33FD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FA899-6463-CF85-2673-DC139035F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03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D91D9-CCA9-A9B9-5586-20666977E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ABDC7-BB7A-5EDA-21BA-97E1A0205A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2266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3A34389-1F12-66E3-6C69-B610591E54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E4017DD-C813-3043-7FB0-A35D3B5C7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7962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43B0015-6C6D-3EC4-6761-F5A070AC6D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2DC7190-6158-888C-B0C7-CDFA1C4B2C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2558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D2BE15D2-428D-7220-9547-DA01AED31FB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5941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9BE374B3-9BB3-3993-5205-DACD8521FF6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ADBAF59-55AD-BB20-0854-4F00E3D183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7F7BC55-3BC8-B89D-7919-0E86A543B5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247D0FD-6198-AED6-8BFB-68FF711B4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DEF2CC0D-E565-F017-AE91-CB0C2E441F2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C84566B0-775F-522F-5694-0E110C5152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864856EA-8ADC-3DB3-F2A2-2F26B84865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0F27F0CE-9DAF-4D31-CA8F-A32C049CA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5450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9190BE7-B3D0-2484-8498-7AA5209EAF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B58EF5B5-50B6-097D-254A-DC0302C1E7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E07138AA-8105-84D9-677F-DAC3332DE7D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8391AE21-6050-0226-6F85-476E9AF6A40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54CAD70-D10E-930A-16EA-FD228228C9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D2A1544-8B5E-1EBA-9577-83CE7B0EAD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05C08EB-46CF-FA11-3595-6C3BEAF443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9796065-C488-2296-40DE-B6F40F6B32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5640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6A6F6C75-D2A5-E05B-2BCE-798B8F09BB8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0CAFEC1-AE66-D8B4-E6D2-27C8EB892E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F426AEF-67DB-0719-C906-7D7AB50263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7836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F8CEB787-490E-53D2-9EBC-81E529CEA45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4DFF7-D728-A0BD-BB56-56B0DBF622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79431-194F-E6E0-3EF3-3906DCBCA3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99694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E82D668-9298-B429-8245-1BC16281F6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ABA17-7B7D-899F-84F8-292CA76827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698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884091-69C6-4322-83B8-C2BD56341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10266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CDA39D1-C067-433E-BEEB-1E5A3359C1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5889796-979E-8AF1-9D58-7D0FDF3D416A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EDFDF015-8CB2-7AE0-CC71-02DC2C8A9DE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9CE45D-5663-1B62-E264-FE43A462B865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FC196A81-C5EF-AD47-CDBF-98F74EE14A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41138949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5ED1A46-D6DD-5265-ACD4-B99C67E04B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B27340E-4B53-CC7A-7B58-E4712BCE07C0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06FCE97C-D04A-21AE-E2D4-C31176C5CE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88276188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3877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3753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10447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A6F234A-02BD-CEA1-53B6-A3CBD82D9D9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D4FD2369-CA15-45D0-6135-4B67E4FCCDD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25543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2FAD600-88E4-8EA1-EA4A-51A35A21F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0AF68AB-F850-E589-CE1A-0CA739524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5780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AF0B37E-1851-C4C9-6600-DBA2A6B5C6D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69721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BBE98-0E22-15AB-65C2-C9AE1F66A1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051A74-FD7C-83D5-AE8A-B170E2565F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EBCF1B-F604-B3B2-27A6-880F40087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3211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2F0805D-7AC6-DB66-3B58-C718207890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1ED5DF8-DAFE-B042-8CE9-DF893AC62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48206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4A198-F735-E4E3-DC6D-10CE25D635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71E6F-1396-52E5-82BD-6506E1A99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99687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2ED21-5FF2-403A-ACD9-35D71678F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C77FA-076F-357B-040E-A4496664F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73544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305625F-7166-08D0-823D-AE6132CE7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45DE84D-61FF-419F-38A2-5DF443C1E3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64158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EB4DE8A-BD61-46DB-0E87-D7E804731B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EF06EEC-BB4E-2CDD-13A7-E2E5024488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2435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F55ED7E7-6451-3D92-ECF5-AFFF791A07C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74530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AE7036E6-159B-AB30-471E-A525D94FE30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384444D-D7CD-F3A0-868D-95881EA5F7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E218285-2698-5C06-A51E-A0FFE91815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230773AF-350E-9246-0106-1674358DA5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D68010EB-8939-A926-E01E-C52CAC459C5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F5F358D9-5074-CF75-C0F2-7287DD66EA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4B1EFBF-74E2-F771-E37B-D73A4D75D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1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86AFB09-C3AE-5C6D-3811-9837472DBF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15386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37681FC-CB57-A783-CC7B-A0690E432F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60EF9FEF-9FC7-2805-A3DA-8422114159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27B3970F-CF32-6E7B-7127-270E1D57E145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FC002011-9DF8-0527-2C13-C31990238C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C967279-7395-2E12-0B5F-67B8B30A58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717DBAC-3492-825A-FA55-FE65E816A2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4D852ED-6CD1-D7AB-F875-B6E3F846BC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0BF4FFC7-C85D-E46B-91C8-33DF6F266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9642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B3FE2586-8C93-CEE4-B087-8FC1B211DE1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F67E19A-5C25-CFA7-A2BC-1883830A1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5DBAF6C-E7A5-A1E8-93F9-5D3F6723BF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7175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1F506A8E-EC3A-3A31-6F7F-FF188F7AFBC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65E1D-62B0-8AAB-F8E3-5B928309E8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82DA3-A500-C2F7-C489-D1DEB5D98A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1192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42FACE8-73C3-8FB5-2BE9-8642456AFD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45E892E4-0A73-1495-1FA7-86BF8EFB3A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B5F3E8F-51DF-36FC-E0BE-ECE629064C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93728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AA8BF768-3ABC-598A-48EA-3A5080732E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069B04C-11B0-5E65-D8D1-75CB7E249202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E07AB48F-2309-4BCF-D6E7-CB2C561E768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106EB4F-26D7-0089-2D17-9DD0A7C9DD55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76C3E90E-924C-F377-FA80-136D95D735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7678119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BCB37D1-2523-762E-6DC4-DB31CB5807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CC4DA4C-74B7-CB10-4D45-A09EBDA21DE6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9D0A2580-0001-9F70-6612-E3C46B31FBD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07632268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241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1053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85636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95D323A-2B78-EEBC-DA85-0E4EEC46D4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7E3B281-6DA1-3BF1-68F7-E4CBC8D292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09075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AE35719-FA44-A163-BB88-1B8A4A4453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C09AF1F-D92E-6A9B-3F0C-EFF7A5E317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43948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0B8516D-47D9-14C7-8A37-4D8EBA2DA1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CD01A2E-B837-A6F6-D4AB-D9E7B471108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67088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EEA4A-9A60-48E7-C783-1DF04B0638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F2F90A-D115-B139-91F8-349D3090A6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2C6D58-B907-2304-3A73-FE43477E1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39499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B6548-23BD-98E4-9CD2-2878F478E7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27592-F46C-B92A-942C-96C668B8F3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50752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0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0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6D373-250A-B2CA-1130-B203D8FB42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A7372-2C15-57D9-2B2B-79BD2F774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30053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F8172A-3973-112E-D77F-1638E34FBE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971DC-1654-C4EA-4403-B24156FCC3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24071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A7F04A8-0659-0BC0-1F60-0CA4207222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112AB3F-B3C5-4D72-D499-17479169CD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4113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CC283C8-455F-B22C-BEA9-755168596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0A80B36-076B-4AA7-3AB4-F70EB30729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5528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8AAB078F-C61F-F400-75D1-C0E650759B7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48025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7D8562E8-8EE1-F707-0B55-391E672885F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DBE6469-5230-F5E7-5350-4413AD46255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FCAD50C-5473-7D00-E9F5-402EEA3767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19888C3B-D4C0-FCF9-B65B-9548EC0BCB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31283586-8F79-3E56-6709-FA9D1E6159B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2D49DF9A-7E25-18BB-6501-FA58CEF9F92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101B4DAC-4FDE-E171-9C79-FF47ACD4B7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3C7CB9D-FF0F-140C-45B7-E43A53DB6C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78950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F92AAE4-E1DF-DFF2-3A75-00998EF265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BA977D85-B4DF-47E5-6C71-68A171043B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AA1373D1-1158-3D20-DC3D-0FA72752B9E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E908BB2D-E9C9-5813-EBA4-18F79E8EB06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62E33571-634F-C20F-9F05-D717F78D32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511362B-B5AD-3EE7-533E-A4F1F576E2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77B9D4EA-0328-4677-CC9B-EAD14819EB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26430A9F-7417-2F65-0374-C906EBF00F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25614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2AD944FB-0179-DD12-A466-F07875F378A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9A33BE5-B184-D376-8DF7-2B1964933F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793601-8B4C-CFE5-553C-99E510782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49315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EE8C31F9-4188-ABD5-E59C-BFECC762CDE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199E5-97A7-BECE-B5FB-AA0E589FBF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623F9-0289-6176-39D6-A10C7311D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76215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C4C8669-4406-D169-EC0D-D6A27A2F23C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0C231-FE73-E51A-3F12-69B193BBFE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DCE1066-E500-2767-8998-5A150A7EC3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4129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D03EE39-10B2-73D2-1393-27923655DB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8D327CD-3202-365A-43EA-E7A1F8E96B36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D08E20F9-2E66-AE56-346F-E4B145573C2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EEA7794-4B4F-F598-A175-44B2B16E0EE9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2977DE28-957E-B147-E156-648406ABC7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83765525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ABEBCFA-51F6-E69F-BE22-155AFF9542B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29AB000-5357-40B7-095A-4090EA2B73B7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F0A8F6F1-9EB1-1E30-5F3D-4D45417E41A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74570594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4238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51056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476755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8D9EEB7-B7AB-1C64-A605-EF36D3FFBB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8ACCD27-71CC-F356-2FBD-08588D559C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6466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917D1B03-4E4C-6186-9FF9-B3CE964321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E928B4F-3265-2263-5059-1418E9ED8E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61962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>
                <a:effectLst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effectLst/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91F82F2-0A6F-6A9F-373C-171253D5E9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68504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57C52-1CB5-33E3-B149-EAB1272917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84F17C-6E19-B547-2E5A-436DE8D943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EB4A28-AC6D-EC48-BC79-45434858B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83805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D773E-2150-96AA-393D-A238DD62D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4E834-52E2-2CB9-48D2-3F87AFD2B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0149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7387A-CEA4-C08B-EBCD-990ADDEEAE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FB76A-7C7D-A6E7-84B4-B4D0176FE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02168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E00DE-C468-A7DC-57DA-3D7B609B9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36C09-33F0-7683-FC8A-7E3AA4F10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25036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68BB6DF-82DA-20B1-861B-A213B26A0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D5341A7-FDFF-1392-D929-D43A7017E5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78052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7CA6640-69D1-E70A-2655-F0B4DAED0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EF20949-F19A-616C-68AF-17C311196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60928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9F8F3E0F-50EB-D7D9-1094-CBFCDE3AA38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6298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6FD188F-21FA-C8C6-3224-86E0C1A0984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C7FA05C-26C0-ABC7-F829-9277AFCB4F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9449682-B281-CE89-4793-ABF5A537F3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16841A6-ADBE-FF46-5903-3F2515996B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500C2E1B-96D9-6987-FD2D-4DD6C85E6B7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1FE950B5-7673-85AA-4B5D-328A2464DAF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9ABC8A8A-E3E4-EAE3-E338-CA0EC14D71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74A7B0C-79A2-5881-24CD-81CB8D23A5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49828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A2BBA4F-C36D-F323-4D63-166E891C69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EF9C6BA-D1C2-C4AA-F310-A6CF2F0378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F4A69417-9EB9-4AB5-1760-4866F51D669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349A9E11-872C-1A48-5919-42AD1003B99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8527B8A-DFCB-809E-5EF8-489A4F74AF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578ED61-F222-E36E-4434-172A03EA82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E7AE6D1-96FE-506D-672C-C342A426D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0AF7C1B-AF7C-0268-014E-B3408A958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09528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234864E0-2D0C-04DE-49AD-1E08E6C2807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C77142-FD44-791C-459E-0233791EEC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A412CDE-5708-F6B5-F4F8-FE0BC50FCA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48467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2AFA8F0D-AE72-0FE4-8BB8-4E4CE972E7E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F7C28-6C88-F213-D23A-E4C9BF929C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81DB3-B63A-FF1F-74C0-2D30FDEDA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88772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94AA410-AD0C-3427-D1EA-96A87F50BB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02F48-F88D-F6C0-5AB1-ADAC63DAAB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BDB20B8-FE68-934B-C748-AC5CD5169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3299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5D07C09-A3CF-199A-4C35-C21D40729DC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023360-2D40-9E30-AF64-F725792B25FD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42A38A2A-5040-F852-AAFD-179D3B4A07A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567259-CC7A-9907-9C5C-ED340D7F1A12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846CAEF-979B-73A3-E5AC-BA314E4CDD7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123665714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5B82023-1872-0B29-989D-7CBF191A9A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DFA1E0-4D75-34F7-6C42-F43C7C3062E1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70A74EAE-B58D-D189-4BBA-8A2F041A791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63076403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4965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1613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470179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A3BBA274-D5FA-81FC-EF2A-782133FFBF8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2" y="1888476"/>
            <a:ext cx="11192533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B92C1-F22F-9E51-6976-3986B0F6A5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0EE97-C53A-24F1-7226-4B77D9302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41775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7892703-6721-2E42-D1D5-E3F3D9E6E7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AE741EF-635A-4E59-4403-5B55187D38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06292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EE6A203-953B-F765-6783-29C1BD9238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445A163-7644-9D8A-EB2E-28984EDD30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84328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E0CCC095-955B-D9F3-283A-32753ECE89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89760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D4781-1C8C-B937-E1C2-FCEDE435CA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ACB45A-9CCC-6722-54ED-52BA6BABC3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572808-1082-6FB6-DCD6-6F1E6E85F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79059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B6D9E-78DC-4BD7-99DC-AC97577D2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3B840-7876-ED52-62F7-51A72E3AE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83683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19290-7131-DE45-ABC9-63620DD259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A537A-A761-3202-0BBF-1042C373A6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67028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61929-8F81-8E3F-5B37-AC1E2370D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2D4CB-7A56-0826-7F76-884D72498E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19755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3BE9F83-B8A7-9BDA-17F7-6020B9783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7B933CD-FD5A-4ADC-D6B5-2E70E11D8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38822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F1CF5D-732D-66D4-7289-6849D80691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B42FBA9-DFD7-6B49-A916-BF71EF1E5B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95278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F66DFE02-3922-DB47-CDA2-397BECDB411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59395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30C5DD64-2FBA-3D50-B525-3B0F9FF669E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6BFD3AA-01A6-8D07-F391-FBD97C3FD6E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D53D977-2176-6777-0E68-DE82DCCB0E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76CF5E8-FCC3-3384-753F-AE1743390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3387FE47-5CE4-76C2-401E-9B38A759E2FB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15A27B3-E04F-BBBE-E564-AB652B3A073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3C17ED6-A7B8-C6F3-C41A-0AD1A338E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F8E3EF6-8E6B-A779-2C5C-A1D5FD4950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3479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A3A1727-81A1-4552-4F24-80C1424945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D83D3F35-FEC2-3BA5-3DC1-38337AD035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197604C7-F06F-849B-20BD-46B562A01EB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5AA07DC2-5304-16B2-0B9E-0BB6EB66843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0BFA2E6-1EE5-77CD-0CD7-CA9E98BD50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D9D09C5-D351-4D31-17CE-13FBB13532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1EC6865-AD23-AEFF-4546-213FA1851B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EBBC4821-2989-7761-E9AF-7EA0D1F34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52339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2CD5777-D403-D912-494B-0905096EF3F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FD9431A-7D7E-AFBA-5505-999340557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2577F9C-FD22-6936-3105-12AA09000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74545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53796BA5-A70C-F0B3-9FE1-8681A2A2324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B0CF0-82F4-B496-9D61-A56C93B073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16B78-0B43-E22D-66BD-0B6774CEA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84535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67B28CA-92CE-A2BE-6C8F-BE33A84BE9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9F9C20D-FEBF-C9AE-EA3D-C0B6DE6CE2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515C16E-2237-3D9A-42B4-89AFD6A64B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20398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6D3F15A-7755-86DE-90BB-0D71CDB936F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EC20356-2F46-1123-55FF-DFD2EB2FF300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C44EC55B-D7E4-4053-92B8-FB66A47B93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E17B8E3-039A-9E03-CDB5-5927B8818E27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CBC1056B-5EA8-4877-62BF-4137149AD9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60520788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705060B-5843-BB4A-6A03-62247147D95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523E454-FB1D-0609-FC56-53FA95543E9D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57C9E13D-98B4-1488-C4A7-99C32395D8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65615071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61803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8304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150295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59EC-D97B-4B93-A665-D2956F7E8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05FF0A-49F8-4FC3-8BD1-56B0FE3CD6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1ED2B3-1BB4-4B66-B4ED-F2302CFD6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541A-820E-46D6-811A-CAA15006605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DDF8B-F7C3-4A3E-8940-6E8FAD612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E5E877-A2F7-4DDA-8C1F-748EA8474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548CC-B956-4F2C-BE7F-530587BD0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18259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87266-A8F3-4C73-A631-0DF6BA83E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863C6-9B9B-47BB-8994-25C2D5D86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DE966-C39F-4BAF-BE27-A6171C053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541A-820E-46D6-811A-CAA15006605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ACD26-4D84-4596-9755-AAF57C676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85B36-5EA9-4728-921E-EF180B790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548CC-B956-4F2C-BE7F-530587BD0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1058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A491E-7458-4243-9BBC-56B8CF463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DB0BD-8508-4076-B9CE-74B621134D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86941-7A57-46F5-AD41-C7D7F1006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541A-820E-46D6-811A-CAA15006605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BD11D-84A4-4889-AF27-E9E10F4CB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8A1FAD-3867-4F34-9460-83D727C4B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548CC-B956-4F2C-BE7F-530587BD0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12844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AB7BE-2CE5-4AE6-ACB2-2610C9345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AA877-3973-4CA8-9CC4-DB9FEDE3B3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2C97D8-2CCF-4FA2-9EE8-C05C61E16B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8767F6-C03E-4DE4-882D-BA347C713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541A-820E-46D6-811A-CAA15006605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246BC7-307D-4ADA-9A09-C8A1F397D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094A7-04C5-418B-9DEC-AD9D4B66B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548CC-B956-4F2C-BE7F-530587BD0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51172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C61AA-D236-44FF-9B2B-A77FBF192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0A16B9-C470-4C1D-A616-6A520CC4D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83E43F-A0A9-4A23-BE34-F5899FEDA1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A55D44-9C28-4B1C-980A-2339F8D64A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CCF61B-5F9B-47E0-8933-90D9C28737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0147E7-0328-4CF9-A185-5C70F9E1D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541A-820E-46D6-811A-CAA15006605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3925F6-9AB4-43D4-80D9-96DB4DD41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4C5739-A24D-4DC5-9E28-2CAB44CE8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548CC-B956-4F2C-BE7F-530587BD0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94245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6E133-5C09-42BD-B12B-73CFBFEB2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119F30-E1DA-4115-A9CF-37CDE4A47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541A-820E-46D6-811A-CAA15006605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F5C630-D6E1-44E4-B589-72F2944E2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2088EC-1025-4BBE-8CE8-AF23FD220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548CC-B956-4F2C-BE7F-530587BD0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94269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7B3236-79C3-46F2-B2A5-0D8FE63D4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541A-820E-46D6-811A-CAA15006605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595954-A660-4355-978D-E35EC8DC2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F59AF9-4113-41E4-8B0A-FD473FBC6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548CC-B956-4F2C-BE7F-530587BD0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1901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709D4-937B-4BD6-896F-04339A910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1DF87-6C72-49FD-A53D-4C96DBF77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2D350-FA6F-4165-8F51-F18BC9244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7A162D-A56A-4449-9394-048E9FF0E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541A-820E-46D6-811A-CAA15006605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05B6B9-712C-4935-AE03-12946085D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80DE58-8506-4303-8ABC-133B9E16F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548CC-B956-4F2C-BE7F-530587BD0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53286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12608-98C3-4507-8B64-D13B1EF6E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66A1CE-2BE8-4BA0-930B-E4B96A8180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22DEC-DAAF-4BCE-8904-27B34F67FB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70D983-306B-4D26-82FA-9BC4584CF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541A-820E-46D6-811A-CAA15006605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D3219F-2457-4A45-AE77-995882D1F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D9902A-2017-42C2-8CE3-469E64A50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548CC-B956-4F2C-BE7F-530587BD0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7897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B8FC9-144C-42E4-9F5F-EFE50DBA5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89EAE1-A55D-4AB0-BC57-97AB4C09AC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D2C37F-8132-4481-8215-21C0A4373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541A-820E-46D6-811A-CAA15006605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484D2-89AB-44F9-A157-F9FCA51A7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5AD1C-9D7E-4A77-A296-E326F872A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548CC-B956-4F2C-BE7F-530587BD0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55908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261D25-3487-445A-906F-D6349FC834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3E5E6-2FCB-4615-B746-59BD3797C9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5CB50-A467-4F0D-9D14-B6296EE64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541A-820E-46D6-811A-CAA15006605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0C4BF-C0F6-456C-B6EF-92877D1F6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DDF1A9-A800-4CFA-ADAD-36719EFFC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548CC-B956-4F2C-BE7F-530587BD0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5249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1B93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xfrm>
            <a:off x="1190625" y="1946672"/>
            <a:ext cx="9810750" cy="4018359"/>
          </a:xfrm>
          <a:prstGeom prst="rect">
            <a:avLst/>
          </a:prstGeom>
        </p:spPr>
        <p:txBody>
          <a:bodyPr/>
          <a:lstStyle>
            <a:lvl1pPr>
              <a:spcBef>
                <a:spcPts val="1687"/>
              </a:spcBef>
              <a:buClr>
                <a:srgbClr val="531B93"/>
              </a:buClr>
            </a:lvl1pPr>
            <a:lvl2pPr>
              <a:spcBef>
                <a:spcPts val="1687"/>
              </a:spcBef>
              <a:buClr>
                <a:srgbClr val="531B93"/>
              </a:buClr>
            </a:lvl2pPr>
            <a:lvl3pPr>
              <a:spcBef>
                <a:spcPts val="1687"/>
              </a:spcBef>
              <a:buClr>
                <a:srgbClr val="531B93"/>
              </a:buClr>
            </a:lvl3pPr>
            <a:lvl4pPr>
              <a:spcBef>
                <a:spcPts val="1687"/>
              </a:spcBef>
              <a:buClr>
                <a:srgbClr val="531B93"/>
              </a:buClr>
            </a:lvl4pPr>
            <a:lvl5pPr>
              <a:spcBef>
                <a:spcPts val="1687"/>
              </a:spcBef>
              <a:buClr>
                <a:srgbClr val="531B93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8752689"/>
      </p:ext>
    </p:extLst>
  </p:cSld>
  <p:clrMapOvr>
    <a:masterClrMapping/>
  </p:clrMapOvr>
  <p:transition spd="med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D773E-2150-96AA-393D-A238DD62D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4E834-52E2-2CB9-48D2-3F87AFD2B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52916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F9BD1-A4DD-6A62-9BB5-F304498F64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7A09F-609D-6141-5F28-1FE05BC42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6419A-B37A-74F5-E24E-782EAA1AB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610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3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3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1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4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1.xml"/><Relationship Id="rId19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.xml"/><Relationship Id="rId13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48.xml"/><Relationship Id="rId12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46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Relationship Id="rId14" Type="http://schemas.openxmlformats.org/officeDocument/2006/relationships/slideLayout" Target="../slideLayouts/slideLayout1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8AB54D8-D7B1-2203-B766-9409401D3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FFB335F-FA44-36C1-190E-822346021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4328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933" r:id="rId4"/>
    <p:sldLayoutId id="2147483803" r:id="rId5"/>
    <p:sldLayoutId id="2147483802" r:id="rId6"/>
    <p:sldLayoutId id="2147483903" r:id="rId7"/>
    <p:sldLayoutId id="2147483904" r:id="rId8"/>
    <p:sldLayoutId id="2147483905" r:id="rId9"/>
    <p:sldLayoutId id="2147483812" r:id="rId10"/>
    <p:sldLayoutId id="2147483807" r:id="rId11"/>
    <p:sldLayoutId id="2147483808" r:id="rId12"/>
    <p:sldLayoutId id="2147483809" r:id="rId13"/>
    <p:sldLayoutId id="2147483810" r:id="rId14"/>
    <p:sldLayoutId id="2147483811" r:id="rId15"/>
    <p:sldLayoutId id="2147483948" r:id="rId16"/>
    <p:sldLayoutId id="2147483949" r:id="rId17"/>
    <p:sldLayoutId id="2147483947" r:id="rId18"/>
    <p:sldLayoutId id="2147483936" r:id="rId19"/>
    <p:sldLayoutId id="2147483951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8C4D7240-D232-95F4-C21B-298DDD2BE5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9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1DC63404-594E-BCA7-9102-08E61E3F9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</p:spTree>
    <p:extLst>
      <p:ext uri="{BB962C8B-B14F-4D97-AF65-F5344CB8AC3E}">
        <p14:creationId xmlns:p14="http://schemas.microsoft.com/office/powerpoint/2010/main" val="42517660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932" r:id="rId4"/>
    <p:sldLayoutId id="2147483818" r:id="rId5"/>
    <p:sldLayoutId id="2147483817" r:id="rId6"/>
    <p:sldLayoutId id="2147483906" r:id="rId7"/>
    <p:sldLayoutId id="2147483907" r:id="rId8"/>
    <p:sldLayoutId id="2147483908" r:id="rId9"/>
    <p:sldLayoutId id="2147483827" r:id="rId10"/>
    <p:sldLayoutId id="2147483822" r:id="rId11"/>
    <p:sldLayoutId id="2147483823" r:id="rId12"/>
    <p:sldLayoutId id="2147483824" r:id="rId13"/>
    <p:sldLayoutId id="2147483825" r:id="rId14"/>
    <p:sldLayoutId id="2147483826" r:id="rId15"/>
    <p:sldLayoutId id="2147483952" r:id="rId16"/>
    <p:sldLayoutId id="2147483953" r:id="rId17"/>
    <p:sldLayoutId id="2147483954" r:id="rId18"/>
    <p:sldLayoutId id="2147483937" r:id="rId19"/>
    <p:sldLayoutId id="2147483956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8DBD2B0-55F3-A63B-D200-9AE2F14584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B1CF57D-73B6-439E-2ADE-A41FA70DCF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631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931" r:id="rId4"/>
    <p:sldLayoutId id="2147483833" r:id="rId5"/>
    <p:sldLayoutId id="2147483832" r:id="rId6"/>
    <p:sldLayoutId id="2147483909" r:id="rId7"/>
    <p:sldLayoutId id="2147483910" r:id="rId8"/>
    <p:sldLayoutId id="2147483911" r:id="rId9"/>
    <p:sldLayoutId id="2147483842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957" r:id="rId16"/>
    <p:sldLayoutId id="2147483958" r:id="rId17"/>
    <p:sldLayoutId id="2147483959" r:id="rId18"/>
    <p:sldLayoutId id="2147483938" r:id="rId19"/>
    <p:sldLayoutId id="2147483961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C93378A-6677-05CC-756F-EFA23F9CB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A29DDE8-8C80-2680-ADC4-5D69C5A89F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150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930" r:id="rId4"/>
    <p:sldLayoutId id="2147483848" r:id="rId5"/>
    <p:sldLayoutId id="2147483847" r:id="rId6"/>
    <p:sldLayoutId id="2147483912" r:id="rId7"/>
    <p:sldLayoutId id="2147483913" r:id="rId8"/>
    <p:sldLayoutId id="2147483914" r:id="rId9"/>
    <p:sldLayoutId id="2147483857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977" r:id="rId16"/>
    <p:sldLayoutId id="2147483978" r:id="rId17"/>
    <p:sldLayoutId id="2147483979" r:id="rId18"/>
    <p:sldLayoutId id="2147483939" r:id="rId19"/>
    <p:sldLayoutId id="2147483981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EC4EDBF-2CB8-82EC-24AE-78509B283C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7BE6DE3-225D-4767-1F5E-38B5898EDD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831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929" r:id="rId4"/>
    <p:sldLayoutId id="2147483863" r:id="rId5"/>
    <p:sldLayoutId id="2147483862" r:id="rId6"/>
    <p:sldLayoutId id="2147483915" r:id="rId7"/>
    <p:sldLayoutId id="2147483916" r:id="rId8"/>
    <p:sldLayoutId id="2147483917" r:id="rId9"/>
    <p:sldLayoutId id="2147483872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972" r:id="rId16"/>
    <p:sldLayoutId id="2147483973" r:id="rId17"/>
    <p:sldLayoutId id="2147483974" r:id="rId18"/>
    <p:sldLayoutId id="2147483940" r:id="rId19"/>
    <p:sldLayoutId id="2147483976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D25403A-F43E-EF34-8303-65CBD3B66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54643D9-7BD4-18F8-5DA6-C51216EA2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691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928" r:id="rId4"/>
    <p:sldLayoutId id="2147483878" r:id="rId5"/>
    <p:sldLayoutId id="2147483877" r:id="rId6"/>
    <p:sldLayoutId id="2147483918" r:id="rId7"/>
    <p:sldLayoutId id="2147483919" r:id="rId8"/>
    <p:sldLayoutId id="2147483920" r:id="rId9"/>
    <p:sldLayoutId id="2147483887" r:id="rId10"/>
    <p:sldLayoutId id="2147483882" r:id="rId11"/>
    <p:sldLayoutId id="2147483883" r:id="rId12"/>
    <p:sldLayoutId id="2147483884" r:id="rId13"/>
    <p:sldLayoutId id="2147483885" r:id="rId14"/>
    <p:sldLayoutId id="2147483886" r:id="rId15"/>
    <p:sldLayoutId id="2147483967" r:id="rId16"/>
    <p:sldLayoutId id="2147483968" r:id="rId17"/>
    <p:sldLayoutId id="2147483969" r:id="rId18"/>
    <p:sldLayoutId id="2147483941" r:id="rId19"/>
    <p:sldLayoutId id="2147483971" r:id="rId20"/>
    <p:sldLayoutId id="2147483995" r:id="rId21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25FC056-23FE-5B0B-86D3-91AB6CA75B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066C055-7738-F2B2-5C9C-0C5840A7D5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83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924" r:id="rId4"/>
    <p:sldLayoutId id="2147483893" r:id="rId5"/>
    <p:sldLayoutId id="2147483892" r:id="rId6"/>
    <p:sldLayoutId id="2147483921" r:id="rId7"/>
    <p:sldLayoutId id="2147483922" r:id="rId8"/>
    <p:sldLayoutId id="2147483923" r:id="rId9"/>
    <p:sldLayoutId id="2147483902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62" r:id="rId16"/>
    <p:sldLayoutId id="2147483963" r:id="rId17"/>
    <p:sldLayoutId id="2147483964" r:id="rId18"/>
    <p:sldLayoutId id="2147483942" r:id="rId19"/>
    <p:sldLayoutId id="2147483966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9EA98D-CBAA-4531-8363-426C1C0EC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DE3E64-F84B-48F5-BEA0-8A2E654F4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AA12E-47F2-444E-B68A-41A213C735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E541A-820E-46D6-811A-CAA15006605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B31F0-8D1D-4C3D-AE64-E9978C7288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6BFDC-C36E-474D-800B-47F33062C1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548CC-B956-4F2C-BE7F-530587BD0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61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6" r:id="rId13"/>
    <p:sldLayoutId id="214748399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a.karalis-isaac%20at%20warwick.ac.uk" TargetMode="External"/><Relationship Id="rId2" Type="http://schemas.openxmlformats.org/officeDocument/2006/relationships/hyperlink" Target="https://warwick.ac.uk/fac/soc/economics/staff/akaralisisaac/" TargetMode="External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arwick.ac.uk/fac/soc/economics/current/mres/handbook/" TargetMode="External"/><Relationship Id="rId1" Type="http://schemas.openxmlformats.org/officeDocument/2006/relationships/slideLayout" Target="../slideLayouts/slideLayout14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profiles.warwick.ac.uk/pssmat-elliot-ludvig" TargetMode="External"/><Relationship Id="rId1" Type="http://schemas.openxmlformats.org/officeDocument/2006/relationships/slideLayout" Target="../slideLayouts/slideLayout14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fac/sci/psych/students/bes_bds_practical_dissertation_guidance/past_projects/" TargetMode="External"/><Relationship Id="rId2" Type="http://schemas.openxmlformats.org/officeDocument/2006/relationships/hyperlink" Target="https://warwick.ac.uk/fac/sci/psych/students/bes_bds_practical_dissertation_guidance/" TargetMode="External"/><Relationship Id="rId1" Type="http://schemas.openxmlformats.org/officeDocument/2006/relationships/slideLayout" Target="../slideLayouts/slideLayout153.xml"/><Relationship Id="rId4" Type="http://schemas.openxmlformats.org/officeDocument/2006/relationships/hyperlink" Target="https://warwick.ac.uk/fac/sci/psych/students/bes_bds_practical_dissertation_guidance/past_projects/cashout_in_sports_betting_how_cashout_affect_gambling_decisions_on_real_sports_events_ts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153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arwick.ac.uk/services/library/students/library-community/events/student-toolkit/" TargetMode="External"/><Relationship Id="rId3" Type="http://schemas.openxmlformats.org/officeDocument/2006/relationships/hyperlink" Target="https://warwick.ac.uk/services/its/servicessupport/training" TargetMode="External"/><Relationship Id="rId7" Type="http://schemas.openxmlformats.org/officeDocument/2006/relationships/hyperlink" Target="https://warwick.ac.uk/services/library/research-support/" TargetMode="External"/><Relationship Id="rId2" Type="http://schemas.openxmlformats.org/officeDocument/2006/relationships/hyperlink" Target="https://warwick.ac.uk/services/skills" TargetMode="External"/><Relationship Id="rId1" Type="http://schemas.openxmlformats.org/officeDocument/2006/relationships/slideLayout" Target="../slideLayouts/slideLayout143.xml"/><Relationship Id="rId6" Type="http://schemas.openxmlformats.org/officeDocument/2006/relationships/hyperlink" Target="https://warwick.ac.uk/services/library/pghub/about/" TargetMode="External"/><Relationship Id="rId5" Type="http://schemas.openxmlformats.org/officeDocument/2006/relationships/hyperlink" Target="https://warwick.ac.uk/services/library/students/postgraduates/" TargetMode="External"/><Relationship Id="rId4" Type="http://schemas.openxmlformats.org/officeDocument/2006/relationships/hyperlink" Target="https://warwick.ac.uk/fac/soc/warwickfoundationstudies/eap/in-sessional/" TargetMode="External"/><Relationship Id="rId9" Type="http://schemas.openxmlformats.org/officeDocument/2006/relationships/hyperlink" Target="https://warwick.ac.uk/services/library/subjects/academic-support-librarian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economics.pgoffice@warwick.ac.uk/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5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5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warwick.ac.uk/fac/soc/economics/current/msc/resources/gsslc" TargetMode="External"/><Relationship Id="rId1" Type="http://schemas.openxmlformats.org/officeDocument/2006/relationships/slideLayout" Target="../slideLayouts/slideLayout15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services/library/" TargetMode="External"/><Relationship Id="rId2" Type="http://schemas.openxmlformats.org/officeDocument/2006/relationships/hyperlink" Target="https://warwick.ac.uk/services/wss/" TargetMode="External"/><Relationship Id="rId1" Type="http://schemas.openxmlformats.org/officeDocument/2006/relationships/slideLayout" Target="../slideLayouts/slideLayout154.xml"/><Relationship Id="rId6" Type="http://schemas.openxmlformats.org/officeDocument/2006/relationships/hyperlink" Target="https://warwick.ac.uk/fac/soc/economics/current/careers/" TargetMode="External"/><Relationship Id="rId5" Type="http://schemas.openxmlformats.org/officeDocument/2006/relationships/hyperlink" Target="https://www.uwhc.org.uk/" TargetMode="External"/><Relationship Id="rId4" Type="http://schemas.openxmlformats.org/officeDocument/2006/relationships/hyperlink" Target="https://warwick.ac.uk/services/idg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5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economics.pgoffice@warwick.ac.uk" TargetMode="External"/><Relationship Id="rId1" Type="http://schemas.openxmlformats.org/officeDocument/2006/relationships/slideLayout" Target="../slideLayouts/slideLayout1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CA4B0-E9A2-FB9D-72E9-83E1D42DB8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0500" cy="1706562"/>
          </a:xfrm>
        </p:spPr>
        <p:txBody>
          <a:bodyPr wrap="square">
            <a:norm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 Alex Karalis Isaac, 8 October 2026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26F25D-EC5E-3B3B-B3AA-ABE614EA3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20" y="2070059"/>
            <a:ext cx="6542513" cy="1806905"/>
          </a:xfrm>
        </p:spPr>
        <p:txBody>
          <a:bodyPr wrap="square" anchor="t">
            <a:normAutofit/>
          </a:bodyPr>
          <a:lstStyle/>
          <a:p>
            <a:r>
              <a:rPr lang="en-GB" sz="4800" dirty="0"/>
              <a:t>BES (Economics Track)</a:t>
            </a:r>
            <a:br>
              <a:rPr lang="en-GB" sz="4800" dirty="0"/>
            </a:br>
            <a:r>
              <a:rPr lang="en-GB" sz="4800" dirty="0"/>
              <a:t>Introductory Meeting</a:t>
            </a:r>
          </a:p>
        </p:txBody>
      </p:sp>
      <p:pic>
        <p:nvPicPr>
          <p:cNvPr id="5" name="Picture Placeholder 4" descr="Low angle view of a building&#10;&#10;AI-generated content may be incorrect.">
            <a:extLst>
              <a:ext uri="{FF2B5EF4-FFF2-40B4-BE49-F238E27FC236}">
                <a16:creationId xmlns:a16="http://schemas.microsoft.com/office/drawing/2014/main" id="{9DE555ED-28FB-8493-D99F-84119C750C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" r="-1" b="-1"/>
          <a:stretch>
            <a:fillRect/>
          </a:stretch>
        </p:blipFill>
        <p:spPr>
          <a:xfrm>
            <a:off x="7040233" y="0"/>
            <a:ext cx="4652034" cy="6354440"/>
          </a:xfrm>
          <a:noFill/>
        </p:spPr>
      </p:pic>
    </p:spTree>
    <p:extLst>
      <p:ext uri="{BB962C8B-B14F-4D97-AF65-F5344CB8AC3E}">
        <p14:creationId xmlns:p14="http://schemas.microsoft.com/office/powerpoint/2010/main" val="3317110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FDCFD-3E39-6B28-B6BE-C295A6746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99685F-F648-829D-703B-A9C1B1BE6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9843" y="225948"/>
            <a:ext cx="4956489" cy="377349"/>
          </a:xfrm>
        </p:spPr>
        <p:txBody>
          <a:bodyPr/>
          <a:lstStyle/>
          <a:p>
            <a:r>
              <a:rPr lang="en-GB" dirty="0"/>
              <a:t>Economics in Numbers</a:t>
            </a:r>
            <a:br>
              <a:rPr lang="en-GB" dirty="0"/>
            </a:br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D02EEC-84F1-3731-4D3E-43B98607D8D9}"/>
              </a:ext>
            </a:extLst>
          </p:cNvPr>
          <p:cNvSpPr/>
          <p:nvPr/>
        </p:nvSpPr>
        <p:spPr>
          <a:xfrm>
            <a:off x="6639843" y="868754"/>
            <a:ext cx="1696816" cy="25468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GB" sz="3600" b="1" dirty="0">
              <a:solidFill>
                <a:srgbClr val="F2EDE8"/>
              </a:solidFill>
              <a:latin typeface="Lato"/>
            </a:endParaRPr>
          </a:p>
          <a:p>
            <a:pPr algn="ctr">
              <a:defRPr/>
            </a:pPr>
            <a:r>
              <a:rPr lang="en-GB" sz="1013" b="1" dirty="0">
                <a:solidFill>
                  <a:srgbClr val="F2EDE8"/>
                </a:solidFill>
                <a:latin typeface="Lato"/>
              </a:rPr>
              <a:t>We ranked</a:t>
            </a:r>
            <a:endParaRPr lang="en-GB" sz="1013" b="1" dirty="0">
              <a:solidFill>
                <a:srgbClr val="F2EDE8"/>
              </a:solidFill>
              <a:latin typeface="Lato"/>
              <a:ea typeface="Lato"/>
              <a:cs typeface="Lato"/>
            </a:endParaRPr>
          </a:p>
          <a:p>
            <a:pPr algn="ctr">
              <a:defRPr/>
            </a:pPr>
            <a:r>
              <a:rPr lang="en-GB" sz="4500" dirty="0">
                <a:solidFill>
                  <a:srgbClr val="F2EDE8"/>
                </a:solidFill>
                <a:latin typeface="Lato Black" panose="020F0A02020204030203" pitchFamily="34" charset="0"/>
              </a:rPr>
              <a:t>1st</a:t>
            </a:r>
            <a:r>
              <a:rPr lang="en-GB" sz="3600" b="1" dirty="0">
                <a:solidFill>
                  <a:srgbClr val="F2EDE8"/>
                </a:solidFill>
                <a:latin typeface="Lato"/>
              </a:rPr>
              <a:t> </a:t>
            </a:r>
          </a:p>
          <a:p>
            <a:pPr algn="ctr">
              <a:defRPr/>
            </a:pPr>
            <a:r>
              <a:rPr lang="en-GB" sz="1200" b="1" dirty="0">
                <a:solidFill>
                  <a:srgbClr val="F2EDE8"/>
                </a:solidFill>
                <a:latin typeface="Lato"/>
              </a:rPr>
              <a:t>in the Good University Guide 2026</a:t>
            </a:r>
            <a:endParaRPr lang="en-GB" sz="1200" b="1" dirty="0">
              <a:solidFill>
                <a:srgbClr val="F2EDE8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D2FA4E-4247-30C0-D522-4BEDA9EE7269}"/>
              </a:ext>
            </a:extLst>
          </p:cNvPr>
          <p:cNvSpPr/>
          <p:nvPr/>
        </p:nvSpPr>
        <p:spPr>
          <a:xfrm>
            <a:off x="9118087" y="882180"/>
            <a:ext cx="1696816" cy="2546820"/>
          </a:xfrm>
          <a:prstGeom prst="rect">
            <a:avLst/>
          </a:prstGeom>
          <a:solidFill>
            <a:srgbClr val="F2ED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GB" sz="1050" b="1" dirty="0">
              <a:solidFill>
                <a:srgbClr val="45115B"/>
              </a:solidFill>
              <a:latin typeface="Lato"/>
            </a:endParaRPr>
          </a:p>
          <a:p>
            <a:pPr algn="ctr">
              <a:defRPr/>
            </a:pPr>
            <a:endParaRPr lang="en-GB" sz="1050" b="1" dirty="0">
              <a:solidFill>
                <a:srgbClr val="45115B"/>
              </a:solidFill>
              <a:latin typeface="Lato"/>
            </a:endParaRPr>
          </a:p>
          <a:p>
            <a:pPr algn="ctr">
              <a:defRPr/>
            </a:pPr>
            <a:endParaRPr lang="en-GB" sz="1050" b="1" dirty="0">
              <a:solidFill>
                <a:srgbClr val="45115B"/>
              </a:solidFill>
              <a:latin typeface="Lato"/>
            </a:endParaRPr>
          </a:p>
          <a:p>
            <a:pPr algn="ctr">
              <a:defRPr/>
            </a:pPr>
            <a:endParaRPr lang="en-GB" sz="1013" b="1" dirty="0">
              <a:solidFill>
                <a:srgbClr val="45115B"/>
              </a:solidFill>
              <a:latin typeface="Lato"/>
              <a:ea typeface="Lato"/>
              <a:cs typeface="Lato"/>
            </a:endParaRPr>
          </a:p>
          <a:p>
            <a:pPr algn="ctr">
              <a:defRPr/>
            </a:pPr>
            <a:r>
              <a:rPr lang="en-GB" sz="1013" b="1" dirty="0">
                <a:solidFill>
                  <a:srgbClr val="45115B"/>
                </a:solidFill>
                <a:latin typeface="Lato"/>
              </a:rPr>
              <a:t>We ranked</a:t>
            </a:r>
            <a:endParaRPr lang="en-GB" sz="1013" b="1" dirty="0">
              <a:solidFill>
                <a:srgbClr val="45115B"/>
              </a:solidFill>
              <a:latin typeface="Lato"/>
              <a:ea typeface="Lato"/>
              <a:cs typeface="Lato"/>
            </a:endParaRPr>
          </a:p>
          <a:p>
            <a:pPr algn="ctr">
              <a:defRPr/>
            </a:pPr>
            <a:r>
              <a:rPr lang="en-GB" sz="4500" dirty="0">
                <a:solidFill>
                  <a:srgbClr val="45115B"/>
                </a:solidFill>
                <a:latin typeface="Lato Black" panose="020F0A02020204030203" pitchFamily="34" charset="0"/>
              </a:rPr>
              <a:t>2</a:t>
            </a:r>
            <a:r>
              <a:rPr lang="en-GB" sz="4500" baseline="30000" dirty="0">
                <a:solidFill>
                  <a:srgbClr val="45115B"/>
                </a:solidFill>
                <a:latin typeface="Lato Black" panose="020F0A02020204030203" pitchFamily="34" charset="0"/>
              </a:rPr>
              <a:t>nd</a:t>
            </a:r>
            <a:r>
              <a:rPr lang="en-GB" sz="4500" dirty="0">
                <a:solidFill>
                  <a:srgbClr val="45115B"/>
                </a:solidFill>
                <a:latin typeface="Lato Black" panose="020F0A02020204030203" pitchFamily="34" charset="0"/>
              </a:rPr>
              <a:t>  </a:t>
            </a:r>
            <a:endParaRPr lang="en-GB" sz="4500" baseline="30000" dirty="0">
              <a:solidFill>
                <a:srgbClr val="45115B"/>
              </a:solidFill>
              <a:latin typeface="Lato Black" panose="020F0A02020204030203" pitchFamily="34" charset="0"/>
            </a:endParaRPr>
          </a:p>
          <a:p>
            <a:pPr algn="ctr">
              <a:defRPr/>
            </a:pPr>
            <a:r>
              <a:rPr lang="en-GB" sz="1200" b="1" dirty="0">
                <a:solidFill>
                  <a:srgbClr val="45115B"/>
                </a:solidFill>
                <a:latin typeface="Lato"/>
              </a:rPr>
              <a:t>in the UK in the most recent Research Excellence Framework (REF) 2021</a:t>
            </a:r>
            <a:endParaRPr lang="en-GB" sz="1200" b="1" dirty="0">
              <a:solidFill>
                <a:srgbClr val="45115B"/>
              </a:solidFill>
              <a:latin typeface="Lato"/>
              <a:ea typeface="Lato"/>
              <a:cs typeface="Lato"/>
            </a:endParaRPr>
          </a:p>
        </p:txBody>
      </p:sp>
      <p:pic>
        <p:nvPicPr>
          <p:cNvPr id="7" name="Picture 6" descr="Qr code&#10;&#10;Description automatically generated">
            <a:extLst>
              <a:ext uri="{FF2B5EF4-FFF2-40B4-BE49-F238E27FC236}">
                <a16:creationId xmlns:a16="http://schemas.microsoft.com/office/drawing/2014/main" id="{3B08A22D-FB82-B657-E91D-E27B5DB2B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615" y="3581789"/>
            <a:ext cx="1863272" cy="1863272"/>
          </a:xfrm>
          <a:prstGeom prst="rect">
            <a:avLst/>
          </a:prstGeom>
        </p:spPr>
      </p:pic>
      <p:sp>
        <p:nvSpPr>
          <p:cNvPr id="8" name="Right Triangle 7">
            <a:extLst>
              <a:ext uri="{FF2B5EF4-FFF2-40B4-BE49-F238E27FC236}">
                <a16:creationId xmlns:a16="http://schemas.microsoft.com/office/drawing/2014/main" id="{1612870B-A2E6-AE89-CAC4-C85863148BB8}"/>
              </a:ext>
            </a:extLst>
          </p:cNvPr>
          <p:cNvSpPr/>
          <p:nvPr/>
        </p:nvSpPr>
        <p:spPr>
          <a:xfrm rot="7832905">
            <a:off x="7480359" y="5552727"/>
            <a:ext cx="147294" cy="160345"/>
          </a:xfrm>
          <a:prstGeom prst="rtTriangle">
            <a:avLst/>
          </a:prstGeom>
          <a:solidFill>
            <a:srgbClr val="3C0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78DCC5-3A70-520E-84C9-250851E13894}"/>
              </a:ext>
            </a:extLst>
          </p:cNvPr>
          <p:cNvSpPr txBox="1"/>
          <p:nvPr/>
        </p:nvSpPr>
        <p:spPr>
          <a:xfrm>
            <a:off x="6423206" y="5802518"/>
            <a:ext cx="2341419" cy="530915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>
              <a:spcBef>
                <a:spcPts val="750"/>
              </a:spcBef>
              <a:buClr>
                <a:srgbClr val="511C6C"/>
              </a:buClr>
            </a:pPr>
            <a:r>
              <a:rPr lang="en-GB" sz="1500" dirty="0">
                <a:solidFill>
                  <a:srgbClr val="3F4246"/>
                </a:solidFill>
                <a:latin typeface="Lato"/>
                <a:ea typeface="Lato"/>
                <a:cs typeface="Lato"/>
              </a:rPr>
              <a:t>View more </a:t>
            </a:r>
            <a:br>
              <a:rPr lang="en-GB" sz="1500" dirty="0">
                <a:solidFill>
                  <a:srgbClr val="3F4246"/>
                </a:solidFill>
                <a:latin typeface="Lato"/>
                <a:ea typeface="Lato"/>
                <a:cs typeface="Lato"/>
              </a:rPr>
            </a:br>
            <a:r>
              <a:rPr lang="en-GB" sz="1500" dirty="0">
                <a:solidFill>
                  <a:srgbClr val="3F4246"/>
                </a:solidFill>
                <a:latin typeface="Lato"/>
                <a:ea typeface="Lato"/>
                <a:cs typeface="Lato"/>
              </a:rPr>
              <a:t>key statistics</a:t>
            </a:r>
          </a:p>
        </p:txBody>
      </p:sp>
      <p:pic>
        <p:nvPicPr>
          <p:cNvPr id="11" name="Picture Placeholder 24" descr="A person sitting on a window ledge&#10;&#10;AI-generated content may be incorrect.">
            <a:extLst>
              <a:ext uri="{FF2B5EF4-FFF2-40B4-BE49-F238E27FC236}">
                <a16:creationId xmlns:a16="http://schemas.microsoft.com/office/drawing/2014/main" id="{0388A06F-73A5-9D45-E11D-92FBB894552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" r="3681" b="-1"/>
          <a:stretch>
            <a:fillRect/>
          </a:stretch>
        </p:blipFill>
        <p:spPr>
          <a:xfrm>
            <a:off x="752870" y="0"/>
            <a:ext cx="4497617" cy="635444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130566B-7247-6342-AA6A-4453CE4E6518}"/>
              </a:ext>
            </a:extLst>
          </p:cNvPr>
          <p:cNvSpPr/>
          <p:nvPr/>
        </p:nvSpPr>
        <p:spPr>
          <a:xfrm>
            <a:off x="9118087" y="3707883"/>
            <a:ext cx="1696816" cy="25468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GB" sz="3600" b="1" dirty="0">
              <a:solidFill>
                <a:srgbClr val="F2EDE8"/>
              </a:solidFill>
              <a:latin typeface="Lato"/>
            </a:endParaRPr>
          </a:p>
          <a:p>
            <a:pPr algn="ctr">
              <a:defRPr/>
            </a:pPr>
            <a:r>
              <a:rPr lang="en-GB" sz="1013" b="1" dirty="0">
                <a:solidFill>
                  <a:srgbClr val="F2EDE8"/>
                </a:solidFill>
                <a:latin typeface="Lato"/>
              </a:rPr>
              <a:t>We ranked</a:t>
            </a:r>
            <a:endParaRPr lang="en-GB" sz="1013" b="1" dirty="0">
              <a:solidFill>
                <a:srgbClr val="F2EDE8"/>
              </a:solidFill>
              <a:latin typeface="Lato"/>
              <a:ea typeface="Lato"/>
              <a:cs typeface="Lato"/>
            </a:endParaRPr>
          </a:p>
          <a:p>
            <a:pPr algn="ctr">
              <a:defRPr/>
            </a:pPr>
            <a:r>
              <a:rPr lang="en-GB" sz="4500" dirty="0">
                <a:solidFill>
                  <a:srgbClr val="F2EDE8"/>
                </a:solidFill>
                <a:latin typeface="Lato Black" panose="020F0A02020204030203" pitchFamily="34" charset="0"/>
              </a:rPr>
              <a:t>25</a:t>
            </a:r>
            <a:r>
              <a:rPr lang="en-GB" sz="3600" b="1" dirty="0">
                <a:solidFill>
                  <a:srgbClr val="F2EDE8"/>
                </a:solidFill>
                <a:latin typeface="Lato"/>
              </a:rPr>
              <a:t> </a:t>
            </a:r>
          </a:p>
          <a:p>
            <a:pPr algn="ctr">
              <a:defRPr/>
            </a:pPr>
            <a:r>
              <a:rPr lang="en-GB" sz="1200" b="1" dirty="0">
                <a:solidFill>
                  <a:srgbClr val="F2EDE8"/>
                </a:solidFill>
                <a:latin typeface="Lato"/>
              </a:rPr>
              <a:t>in QS World University Subject Rankings</a:t>
            </a:r>
            <a:endParaRPr lang="en-GB" sz="1200" b="1" dirty="0">
              <a:solidFill>
                <a:srgbClr val="F2EDE8"/>
              </a:solidFill>
              <a:latin typeface="Lato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117334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3F343-0A8C-4FFA-0F8E-FE30810EE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2D6071-6CBA-69C2-523B-D96F86271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85" y="1155523"/>
            <a:ext cx="11192534" cy="383567"/>
          </a:xfrm>
        </p:spPr>
        <p:txBody>
          <a:bodyPr/>
          <a:lstStyle/>
          <a:p>
            <a:r>
              <a:rPr lang="en-GB" dirty="0"/>
              <a:t>What’s special about Warwick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0F87B8-46E6-7D2E-EE7D-C574E8B2A08C}"/>
              </a:ext>
            </a:extLst>
          </p:cNvPr>
          <p:cNvSpPr txBox="1"/>
          <p:nvPr/>
        </p:nvSpPr>
        <p:spPr>
          <a:xfrm>
            <a:off x="508785" y="2544025"/>
            <a:ext cx="597349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Focus on research, research-led teaching</a:t>
            </a:r>
          </a:p>
          <a:p>
            <a:pPr marL="285750" indent="-28575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World renowned University, Faculty, Alumni</a:t>
            </a:r>
          </a:p>
          <a:p>
            <a:pPr marL="285750" indent="-28575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Interdisciplinary</a:t>
            </a:r>
          </a:p>
          <a:p>
            <a:pPr marL="285750" indent="-28575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International</a:t>
            </a:r>
          </a:p>
          <a:p>
            <a:pPr marL="285750" indent="-28575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Location (ask me more!)</a:t>
            </a:r>
          </a:p>
          <a:p>
            <a:pPr marL="285750" indent="-285750"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Courses taught at the highest levels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FE7A7A-8BF0-6D43-5276-9B2C0192B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6046" y="-28774"/>
            <a:ext cx="5615954" cy="3135728"/>
          </a:xfrm>
          <a:prstGeom prst="rect">
            <a:avLst/>
          </a:prstGeom>
        </p:spPr>
      </p:pic>
      <p:pic>
        <p:nvPicPr>
          <p:cNvPr id="10" name="Picture 2" descr="Image result for university of warwick">
            <a:extLst>
              <a:ext uri="{FF2B5EF4-FFF2-40B4-BE49-F238E27FC236}">
                <a16:creationId xmlns:a16="http://schemas.microsoft.com/office/drawing/2014/main" id="{36E24DE1-1E3E-0756-FFD9-9F2AE7D49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046" y="3014804"/>
            <a:ext cx="5615954" cy="384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60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C27D16A-9FE5-C1AD-6D39-4A4F58201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34327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7BBE66E-4C54-CE9F-772A-C010ABEF4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74" y="3429000"/>
            <a:ext cx="12363450" cy="409151"/>
          </a:xfrm>
        </p:spPr>
        <p:txBody>
          <a:bodyPr/>
          <a:lstStyle/>
          <a:p>
            <a:r>
              <a:rPr lang="en-GB" sz="3200" dirty="0"/>
              <a:t>The </a:t>
            </a:r>
            <a:r>
              <a:rPr lang="en-GB" dirty="0"/>
              <a:t>Department</a:t>
            </a:r>
            <a:r>
              <a:rPr lang="en-GB" sz="3200" dirty="0"/>
              <a:t> of Economics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F84374-D612-A30A-5F15-FBB7CEA82A01}"/>
              </a:ext>
            </a:extLst>
          </p:cNvPr>
          <p:cNvSpPr txBox="1"/>
          <p:nvPr/>
        </p:nvSpPr>
        <p:spPr>
          <a:xfrm>
            <a:off x="126421" y="3838151"/>
            <a:ext cx="12592917" cy="271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ct val="10000"/>
              </a:spcAft>
              <a:buFontTx/>
              <a:buNone/>
              <a:defRPr/>
            </a:pPr>
            <a:r>
              <a:rPr lang="en-GB" altLang="en-US" sz="2400" dirty="0"/>
              <a:t>World-leading Research and Teaching &amp; Learning,</a:t>
            </a:r>
            <a:br>
              <a:rPr lang="en-GB" altLang="en-US" sz="2400" dirty="0"/>
            </a:br>
            <a:r>
              <a:rPr lang="en-GB" altLang="en-US" sz="2400" dirty="0"/>
              <a:t>with the aim of improving </a:t>
            </a:r>
            <a:r>
              <a:rPr lang="en-GB" altLang="en-US" sz="2400"/>
              <a:t>people’s lives</a:t>
            </a:r>
            <a:endParaRPr lang="en-GB" altLang="en-US" sz="2400" dirty="0"/>
          </a:p>
          <a:p>
            <a:pPr marL="285750" indent="-285750">
              <a:buClr>
                <a:srgbClr val="511C6C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ea typeface="Avenir Next Demi Bold" charset="0"/>
                <a:cs typeface="Avenir Next Demi Bold" charset="0"/>
              </a:rPr>
              <a:t>1200 Undergraduate students</a:t>
            </a:r>
          </a:p>
          <a:p>
            <a:pPr marL="285750" indent="-285750">
              <a:buClr>
                <a:srgbClr val="511C6C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ea typeface="Avenir Next Demi Bold" charset="0"/>
                <a:cs typeface="Avenir Next Demi Bold" charset="0"/>
              </a:rPr>
              <a:t>140 MSc students</a:t>
            </a:r>
          </a:p>
          <a:p>
            <a:pPr marL="285750" indent="-285750">
              <a:buClr>
                <a:srgbClr val="511C6C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ea typeface="Avenir Next Demi Bold" charset="0"/>
                <a:cs typeface="Avenir Next Demi Bold" charset="0"/>
              </a:rPr>
              <a:t>65 PhD students</a:t>
            </a:r>
          </a:p>
          <a:p>
            <a:pPr marL="285750" indent="-285750">
              <a:buClr>
                <a:srgbClr val="511C6C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ea typeface="Avenir Next Demi Bold" charset="0"/>
                <a:cs typeface="Avenir Next Demi Bold" charset="0"/>
              </a:rPr>
              <a:t>86 members of academic staff, including 23 professors</a:t>
            </a:r>
          </a:p>
          <a:p>
            <a:pPr>
              <a:buClr>
                <a:srgbClr val="511C6C"/>
              </a:buClr>
            </a:pPr>
            <a:r>
              <a:rPr lang="en-US" sz="2400" dirty="0">
                <a:ea typeface="Avenir Next Demi Bold" charset="0"/>
                <a:cs typeface="Avenir Next Demi Bold" charset="0"/>
              </a:rPr>
              <a:t>     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8301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38E26-B867-E969-D07C-8B337DAB0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FDED35E-8608-CFB6-87C5-2BDA09B27DA0}"/>
              </a:ext>
            </a:extLst>
          </p:cNvPr>
          <p:cNvSpPr txBox="1"/>
          <p:nvPr/>
        </p:nvSpPr>
        <p:spPr>
          <a:xfrm>
            <a:off x="4869267" y="1486152"/>
            <a:ext cx="6722658" cy="620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Alex Karalis</a:t>
            </a:r>
          </a:p>
          <a:p>
            <a:pPr>
              <a:defRPr/>
            </a:pPr>
            <a:endParaRPr lang="en-US" sz="2400" b="1" dirty="0"/>
          </a:p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sz="2400" dirty="0"/>
              <a:t>Applied macroeconomist with particular interest in the non-Gaussian behaviour of economic systems 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Director MSc EIFE, BES &amp; Econ &amp; PGT Director of Studies</a:t>
            </a:r>
          </a:p>
          <a:p>
            <a:pPr>
              <a:spcBef>
                <a:spcPts val="1800"/>
              </a:spcBef>
              <a:defRPr/>
            </a:pPr>
            <a:r>
              <a:rPr lang="en-US" sz="2400" dirty="0"/>
              <a:t>A&amp;F hours: </a:t>
            </a:r>
            <a:r>
              <a:rPr lang="en-GB" sz="2400" dirty="0"/>
              <a:t>You can book an appointment </a:t>
            </a:r>
            <a:r>
              <a:rPr lang="en-GB" sz="240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GB" sz="2400" dirty="0"/>
              <a:t>.</a:t>
            </a:r>
          </a:p>
          <a:p>
            <a:pPr>
              <a:spcBef>
                <a:spcPts val="1800"/>
              </a:spcBef>
              <a:defRPr/>
            </a:pPr>
            <a:r>
              <a:rPr lang="en-US" sz="2400" dirty="0"/>
              <a:t>Contact me:</a:t>
            </a:r>
            <a:br>
              <a:rPr lang="en-US" sz="2400" dirty="0"/>
            </a:br>
            <a:r>
              <a:rPr lang="nl-NL" sz="2400" u="sng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a.karalis-isaac at warwick.ac.uk</a:t>
            </a:r>
            <a:endParaRPr lang="en-US" sz="2400" dirty="0">
              <a:solidFill>
                <a:srgbClr val="002060"/>
              </a:solidFill>
            </a:endParaRPr>
          </a:p>
          <a:p>
            <a:pPr marL="0" indent="0">
              <a:spcAft>
                <a:spcPct val="10000"/>
              </a:spcAft>
              <a:buNone/>
              <a:defRPr/>
            </a:pPr>
            <a:endParaRPr lang="en-GB" sz="2400" dirty="0"/>
          </a:p>
          <a:p>
            <a:pPr>
              <a:spcAft>
                <a:spcPct val="10000"/>
              </a:spcAft>
              <a:defRPr/>
            </a:pPr>
            <a:endParaRPr lang="en-GB" sz="2400" dirty="0"/>
          </a:p>
          <a:p>
            <a:pPr>
              <a:spcAft>
                <a:spcPct val="10000"/>
              </a:spcAft>
              <a:defRPr/>
            </a:pPr>
            <a:endParaRPr lang="en-US" sz="2400" dirty="0">
              <a:ea typeface="Avenir Next Demi Bold" charset="0"/>
              <a:cs typeface="Avenir Next Demi Bold" charset="0"/>
            </a:endParaRPr>
          </a:p>
          <a:p>
            <a:pPr>
              <a:buClr>
                <a:srgbClr val="00B2DD"/>
              </a:buClr>
            </a:pPr>
            <a:endParaRPr lang="en-US" sz="2400" dirty="0">
              <a:latin typeface="+mn-lt"/>
            </a:endParaRPr>
          </a:p>
          <a:p>
            <a:pPr>
              <a:buClr>
                <a:srgbClr val="00B2DD"/>
              </a:buClr>
            </a:pPr>
            <a:endParaRPr lang="en-US" sz="2400" dirty="0">
              <a:latin typeface="+mn-lt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1EF7F16-8EF1-FBAD-C674-47A3CD4D0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85" y="538539"/>
            <a:ext cx="12113537" cy="890338"/>
          </a:xfrm>
        </p:spPr>
        <p:txBody>
          <a:bodyPr/>
          <a:lstStyle/>
          <a:p>
            <a:r>
              <a:rPr lang="en-US" sz="3200" dirty="0"/>
              <a:t>About me</a:t>
            </a:r>
            <a:br>
              <a:rPr lang="en-US" sz="3200" dirty="0"/>
            </a:br>
            <a:br>
              <a:rPr lang="en-US" sz="3200" dirty="0"/>
            </a:b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E9E4B5-3990-204C-4670-F236F24995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85" y="1428876"/>
            <a:ext cx="4098192" cy="4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633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ourse Objectives"/>
          <p:cNvSpPr txBox="1">
            <a:spLocks noGrp="1"/>
          </p:cNvSpPr>
          <p:nvPr>
            <p:ph type="title"/>
          </p:nvPr>
        </p:nvSpPr>
        <p:spPr>
          <a:xfrm>
            <a:off x="595745" y="22657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b="1" dirty="0">
                <a:solidFill>
                  <a:schemeClr val="tx1"/>
                </a:solidFill>
                <a:latin typeface="Aptos" panose="020B0004020202020204" pitchFamily="34" charset="0"/>
              </a:rPr>
              <a:t>Course Objectives</a:t>
            </a:r>
          </a:p>
        </p:txBody>
      </p:sp>
      <p:sp>
        <p:nvSpPr>
          <p:cNvPr id="168" name="Master the core content and cutting edge of behavioural science…"/>
          <p:cNvSpPr txBox="1">
            <a:spLocks noGrp="1"/>
          </p:cNvSpPr>
          <p:nvPr>
            <p:ph type="body" idx="1"/>
          </p:nvPr>
        </p:nvSpPr>
        <p:spPr>
          <a:xfrm>
            <a:off x="595745" y="1690688"/>
            <a:ext cx="10917382" cy="401835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dirty="0">
                <a:latin typeface="Aptos" panose="020B0004020202020204" pitchFamily="34" charset="0"/>
              </a:rPr>
              <a:t>Master the core content and cutting edge of </a:t>
            </a:r>
            <a:r>
              <a:rPr dirty="0" err="1">
                <a:latin typeface="Aptos" panose="020B0004020202020204" pitchFamily="34" charset="0"/>
              </a:rPr>
              <a:t>behavioural</a:t>
            </a:r>
            <a:r>
              <a:rPr dirty="0">
                <a:latin typeface="Aptos" panose="020B0004020202020204" pitchFamily="34" charset="0"/>
              </a:rPr>
              <a:t> science</a:t>
            </a:r>
            <a:r>
              <a:rPr lang="en-GB" dirty="0">
                <a:latin typeface="Aptos" panose="020B0004020202020204" pitchFamily="34" charset="0"/>
              </a:rPr>
              <a:t>, and develop a theoretical understanding of key models and results in behavioural economics and economic psychology.</a:t>
            </a:r>
            <a:endParaRPr dirty="0">
              <a:latin typeface="Aptos" panose="020B0004020202020204" pitchFamily="34" charset="0"/>
            </a:endParaRPr>
          </a:p>
          <a:p>
            <a:r>
              <a:rPr dirty="0">
                <a:latin typeface="Aptos" panose="020B0004020202020204" pitchFamily="34" charset="0"/>
              </a:rPr>
              <a:t>Learn how to engage the primary literature</a:t>
            </a:r>
            <a:r>
              <a:rPr lang="en-GB" dirty="0">
                <a:latin typeface="Aptos" panose="020B0004020202020204" pitchFamily="34" charset="0"/>
              </a:rPr>
              <a:t>.</a:t>
            </a:r>
            <a:endParaRPr dirty="0">
              <a:latin typeface="Aptos" panose="020B0004020202020204" pitchFamily="34" charset="0"/>
            </a:endParaRPr>
          </a:p>
          <a:p>
            <a:r>
              <a:rPr dirty="0">
                <a:latin typeface="Aptos" panose="020B0004020202020204" pitchFamily="34" charset="0"/>
              </a:rPr>
              <a:t>Develop general skills in writing, presenting, and programming</a:t>
            </a:r>
            <a:r>
              <a:rPr lang="en-GB" dirty="0">
                <a:latin typeface="Aptos" panose="020B0004020202020204" pitchFamily="34" charset="0"/>
              </a:rPr>
              <a:t>.</a:t>
            </a:r>
            <a:endParaRPr dirty="0">
              <a:latin typeface="Aptos" panose="020B0004020202020204" pitchFamily="34" charset="0"/>
            </a:endParaRPr>
          </a:p>
          <a:p>
            <a:r>
              <a:rPr dirty="0">
                <a:latin typeface="Aptos" panose="020B0004020202020204" pitchFamily="34" charset="0"/>
              </a:rPr>
              <a:t>Gain proficiency in designing and deploying a research project and/or an intervention</a:t>
            </a:r>
            <a:r>
              <a:rPr lang="en-GB" dirty="0">
                <a:latin typeface="Aptos" panose="020B0004020202020204" pitchFamily="34" charset="0"/>
              </a:rPr>
              <a:t>.</a:t>
            </a:r>
          </a:p>
          <a:p>
            <a:r>
              <a:rPr lang="en-GB" dirty="0">
                <a:latin typeface="Aptos" panose="020B0004020202020204" pitchFamily="34" charset="0"/>
              </a:rPr>
              <a:t>This is a collaborative course between Psychology and Economics.</a:t>
            </a:r>
          </a:p>
          <a:p>
            <a:endParaRPr dirty="0">
              <a:latin typeface="Aptos" panose="020B00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 build="p" bldLvl="5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1AC89-50F5-D56A-B3C5-C2CD9E1DF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ourse Objectives">
            <a:extLst>
              <a:ext uri="{FF2B5EF4-FFF2-40B4-BE49-F238E27FC236}">
                <a16:creationId xmlns:a16="http://schemas.microsoft.com/office/drawing/2014/main" id="{366D355C-5FD0-E437-61CB-78B3C33099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1678" y="353190"/>
            <a:ext cx="10515600" cy="1011378"/>
          </a:xfrm>
          <a:prstGeom prst="rect">
            <a:avLst/>
          </a:prstGeom>
        </p:spPr>
        <p:txBody>
          <a:bodyPr/>
          <a:lstStyle/>
          <a:p>
            <a:r>
              <a:rPr lang="en-GB" b="1" dirty="0">
                <a:solidFill>
                  <a:schemeClr val="tx1"/>
                </a:solidFill>
                <a:latin typeface="Aptos" panose="020B0004020202020204" pitchFamily="34" charset="0"/>
              </a:rPr>
              <a:t>MSc BES</a:t>
            </a:r>
            <a:endParaRPr b="1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B02BFA-5CB9-1DE9-9907-368933B1A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385" y="1237957"/>
            <a:ext cx="10761784" cy="514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00404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DDD4EC-DC64-AF4B-D7C1-FCACAA449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4613FC2-74A3-B214-5DDB-02E93FD2A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73" y="330435"/>
            <a:ext cx="6880317" cy="2350621"/>
          </a:xfrm>
        </p:spPr>
        <p:txBody>
          <a:bodyPr/>
          <a:lstStyle/>
          <a:p>
            <a:r>
              <a:rPr lang="en-US" sz="3200" dirty="0"/>
              <a:t>Microeconomics A or B</a:t>
            </a:r>
            <a:br>
              <a:rPr lang="en-US" sz="3200" dirty="0"/>
            </a:br>
            <a:br>
              <a:rPr lang="en-US" sz="3200" dirty="0"/>
            </a:br>
            <a:r>
              <a:rPr lang="en-US" sz="2400" b="0" dirty="0"/>
              <a:t>T</a:t>
            </a:r>
            <a:r>
              <a:rPr lang="en-GB" sz="2400" b="0" dirty="0"/>
              <a:t>he Microeconomics module will develop your understanding of advanced economic analysis. </a:t>
            </a:r>
            <a:br>
              <a:rPr lang="en-GB" sz="2400" b="0" dirty="0"/>
            </a:br>
            <a:br>
              <a:rPr lang="en-GB" sz="2400" b="0" dirty="0"/>
            </a:br>
            <a:r>
              <a:rPr lang="en-GB" sz="2400" b="0" dirty="0"/>
              <a:t>There is an applied version (A) and a more theoretically oriented and technical version (B).</a:t>
            </a:r>
            <a:br>
              <a:rPr lang="en-GB" sz="2400" b="0" dirty="0"/>
            </a:br>
            <a:br>
              <a:rPr lang="en-GB" sz="2400" b="0" dirty="0"/>
            </a:br>
            <a:r>
              <a:rPr lang="en-GB" sz="2400" b="0" dirty="0"/>
              <a:t> </a:t>
            </a:r>
            <a:br>
              <a:rPr lang="en-US" sz="3200" dirty="0"/>
            </a:br>
            <a:br>
              <a:rPr lang="en-US" sz="3200" dirty="0"/>
            </a:br>
            <a:br>
              <a:rPr lang="en-US" sz="3200" dirty="0">
                <a:highlight>
                  <a:srgbClr val="FFFF00"/>
                </a:highlight>
              </a:rPr>
            </a:br>
            <a:br>
              <a:rPr lang="en-US" sz="3200" dirty="0">
                <a:highlight>
                  <a:srgbClr val="FFFF00"/>
                </a:highlight>
              </a:rPr>
            </a:br>
            <a:br>
              <a:rPr lang="en-US" sz="3200" dirty="0">
                <a:solidFill>
                  <a:srgbClr val="511C6C"/>
                </a:solidFill>
                <a:highlight>
                  <a:srgbClr val="FFFF00"/>
                </a:highlight>
              </a:rPr>
            </a:br>
            <a:endParaRPr lang="en-GB" dirty="0">
              <a:highlight>
                <a:srgbClr val="FFFF00"/>
              </a:highlight>
            </a:endParaRPr>
          </a:p>
        </p:txBody>
      </p:sp>
      <p:pic>
        <p:nvPicPr>
          <p:cNvPr id="9" name="Picture Placeholder 44" descr="A close-up of a building&#10;&#10;AI-generated content may be incorrect.">
            <a:extLst>
              <a:ext uri="{FF2B5EF4-FFF2-40B4-BE49-F238E27FC236}">
                <a16:creationId xmlns:a16="http://schemas.microsoft.com/office/drawing/2014/main" id="{E69CFE72-ED00-71FB-0D7E-7BBAAF49875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29500" y="1"/>
            <a:ext cx="4409415" cy="6319461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03EC54-7B2F-BA63-9C28-F43CA6122EA3}"/>
              </a:ext>
            </a:extLst>
          </p:cNvPr>
          <p:cNvSpPr txBox="1"/>
          <p:nvPr/>
        </p:nvSpPr>
        <p:spPr>
          <a:xfrm>
            <a:off x="239573" y="2927022"/>
            <a:ext cx="630734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 variants</a:t>
            </a:r>
            <a:br>
              <a:rPr lang="en-GB" dirty="0"/>
            </a:br>
            <a:r>
              <a:rPr lang="en-GB" dirty="0"/>
              <a:t>You have done a reasonable amount of Microeconomics previously (as in a typical undergraduate module)</a:t>
            </a:r>
            <a:br>
              <a:rPr lang="en-GB" dirty="0"/>
            </a:br>
            <a:r>
              <a:rPr lang="en-GB" b="1" dirty="0"/>
              <a:t>B variants</a:t>
            </a:r>
          </a:p>
          <a:p>
            <a:r>
              <a:rPr lang="en-GB" dirty="0"/>
              <a:t>You have strong analytical skills or are intending to complete to a PhD degree after your MSc course. The pre-requisites will normally be (the equivalent of) a First-class mark (70%) from your undergraduate degree and a strong performance in your pre-sessional tests.</a:t>
            </a:r>
          </a:p>
          <a:p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9740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BA039F-3787-4B6D-B979-0F0BBA62B943}"/>
              </a:ext>
            </a:extLst>
          </p:cNvPr>
          <p:cNvSpPr txBox="1"/>
          <p:nvPr/>
        </p:nvSpPr>
        <p:spPr>
          <a:xfrm>
            <a:off x="7315200" y="833626"/>
            <a:ext cx="4133850" cy="3099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hlinkClick r:id="rId2"/>
              </a:rPr>
              <a:t>More information is available in your Handbook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Module registration: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 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eVision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 Module Registration (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eMR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)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Deadline: Monday 19 October 2026.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We will send more info about registering modules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90196B-5136-EFA0-AD88-9727DC302E65}"/>
              </a:ext>
            </a:extLst>
          </p:cNvPr>
          <p:cNvSpPr txBox="1"/>
          <p:nvPr/>
        </p:nvSpPr>
        <p:spPr>
          <a:xfrm>
            <a:off x="836768" y="658306"/>
            <a:ext cx="6478432" cy="5237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Optional Modules Term 2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At least one module from: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GB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EC984</a:t>
            </a:r>
            <a:r>
              <a:rPr lang="en-GB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 Experimental Economics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GB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EC989</a:t>
            </a:r>
            <a:r>
              <a:rPr lang="en-GB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 Behavioural Economics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Two or three modules from: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GB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EC994 </a:t>
            </a:r>
            <a:r>
              <a:rPr lang="en-GB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Applications of Data Science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GB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EC996</a:t>
            </a:r>
            <a:r>
              <a:rPr lang="en-GB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 Environmental Economics &amp; Sustainable Development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GB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PS918</a:t>
            </a:r>
            <a:r>
              <a:rPr lang="en-GB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 Psychological Models of Choice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GB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PS919</a:t>
            </a:r>
            <a:r>
              <a:rPr lang="en-GB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 Behavioural Change: Nudging and Persuasion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GB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PS931 </a:t>
            </a:r>
            <a:r>
              <a:rPr lang="en-GB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Bayesian Approaches to Behavioural Science 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GB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PS941</a:t>
            </a:r>
            <a:r>
              <a:rPr lang="en-GB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 Computational Behaviour and Social Science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GB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IB9AN </a:t>
            </a:r>
            <a:r>
              <a:rPr lang="en-GB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Principles of Cognition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en-GB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IB9ZC </a:t>
            </a:r>
            <a:r>
              <a:rPr lang="en-GB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Behavioural Ethics</a:t>
            </a:r>
          </a:p>
        </p:txBody>
      </p:sp>
    </p:spTree>
    <p:extLst>
      <p:ext uri="{BB962C8B-B14F-4D97-AF65-F5344CB8AC3E}">
        <p14:creationId xmlns:p14="http://schemas.microsoft.com/office/powerpoint/2010/main" val="475034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F2FF2-7534-E818-C75F-365B050F4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43">
            <a:extLst>
              <a:ext uri="{FF2B5EF4-FFF2-40B4-BE49-F238E27FC236}">
                <a16:creationId xmlns:a16="http://schemas.microsoft.com/office/drawing/2014/main" id="{9443F644-317F-70E9-310F-039436838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6" y="357563"/>
            <a:ext cx="11192534" cy="383567"/>
          </a:xfrm>
        </p:spPr>
        <p:txBody>
          <a:bodyPr vert="horz" wrap="square" lIns="0" tIns="0" rIns="0" bIns="0" rtlCol="0" anchor="ctr">
            <a:normAutofit fontScale="90000"/>
          </a:bodyPr>
          <a:lstStyle/>
          <a:p>
            <a:r>
              <a:rPr lang="en-GB" b="1" i="0" kern="1200" dirty="0"/>
              <a:t>Optional Modules</a:t>
            </a:r>
          </a:p>
        </p:txBody>
      </p:sp>
      <p:pic>
        <p:nvPicPr>
          <p:cNvPr id="2" name="Picture Placeholder 35" descr="A person sitting at a table working on a computer&#10;&#10;AI-generated content may be incorrect.">
            <a:extLst>
              <a:ext uri="{FF2B5EF4-FFF2-40B4-BE49-F238E27FC236}">
                <a16:creationId xmlns:a16="http://schemas.microsoft.com/office/drawing/2014/main" id="{C20C2854-1D2C-A336-6560-7EBDB8513B4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87" r="8122" b="-3"/>
          <a:stretch>
            <a:fillRect/>
          </a:stretch>
        </p:blipFill>
        <p:spPr>
          <a:xfrm>
            <a:off x="314326" y="922104"/>
            <a:ext cx="4143374" cy="5935896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0BFC49-795C-6F0D-CA39-700B340F16DC}"/>
              </a:ext>
            </a:extLst>
          </p:cNvPr>
          <p:cNvSpPr txBox="1"/>
          <p:nvPr/>
        </p:nvSpPr>
        <p:spPr>
          <a:xfrm>
            <a:off x="4587455" y="1513521"/>
            <a:ext cx="6690145" cy="4352544"/>
          </a:xfrm>
          <a:prstGeom prst="rect">
            <a:avLst/>
          </a:prstGeom>
        </p:spPr>
        <p:txBody>
          <a:bodyPr vert="horz" lIns="0" tIns="0" rIns="0" bIns="0" rtlCol="0" anchor="t">
            <a:normAutofit fontScale="92500" lnSpcReduction="10000"/>
          </a:bodyPr>
          <a:lstStyle/>
          <a:p>
            <a:pPr>
              <a:spcAft>
                <a:spcPts val="600"/>
              </a:spcAft>
              <a:buClr>
                <a:srgbClr val="00B2DD"/>
              </a:buClr>
            </a:pPr>
            <a:r>
              <a:rPr lang="en-GB" sz="2400" b="1" i="0" kern="1200" spc="30" baseline="0" dirty="0"/>
              <a:t>Presentation of Optional Modules session</a:t>
            </a:r>
          </a:p>
          <a:p>
            <a:pPr marL="342900" indent="-342900">
              <a:spcAft>
                <a:spcPts val="600"/>
              </a:spcAft>
              <a:buClr>
                <a:srgbClr val="00B2DD"/>
              </a:buClr>
              <a:buFont typeface="Arial" panose="020B0604020202020204" pitchFamily="34" charset="0"/>
              <a:buChar char="•"/>
            </a:pPr>
            <a:r>
              <a:rPr lang="en-GB" sz="2400" b="0" i="0" kern="1200" spc="30" baseline="0" dirty="0"/>
              <a:t>Friday 10 October, 9.00 – 12.00,  Lib 2</a:t>
            </a:r>
          </a:p>
          <a:p>
            <a:pPr marL="342900" indent="-342900">
              <a:spcAft>
                <a:spcPts val="600"/>
              </a:spcAft>
              <a:buClr>
                <a:srgbClr val="00B2DD"/>
              </a:buClr>
              <a:buFont typeface="Arial" panose="020B0604020202020204" pitchFamily="34" charset="0"/>
              <a:buChar char="•"/>
            </a:pPr>
            <a:r>
              <a:rPr lang="en-GB" sz="2400" b="0" i="0" kern="1200" spc="30" baseline="0" dirty="0"/>
              <a:t>Note: EC992 and Interdisciplinary Modules not presented. Econ modules only.</a:t>
            </a:r>
          </a:p>
          <a:p>
            <a:pPr marL="285750" indent="-285750">
              <a:spcAft>
                <a:spcPts val="600"/>
              </a:spcAft>
              <a:buClr>
                <a:srgbClr val="00B2DD"/>
              </a:buClr>
              <a:buFont typeface="Arial" panose="020B0604020202020204" pitchFamily="34" charset="0"/>
              <a:buChar char="•"/>
            </a:pPr>
            <a:endParaRPr lang="en-GB" sz="2400" b="0" i="0" kern="1200" spc="30" baseline="0" dirty="0"/>
          </a:p>
          <a:p>
            <a:pPr>
              <a:spcAft>
                <a:spcPts val="600"/>
              </a:spcAft>
              <a:buClr>
                <a:srgbClr val="00B2DD"/>
              </a:buClr>
            </a:pPr>
            <a:r>
              <a:rPr lang="en-GB" sz="2400" b="1" spc="30" dirty="0"/>
              <a:t>Personal </a:t>
            </a:r>
            <a:r>
              <a:rPr lang="en-GB" sz="2400" b="1" i="0" kern="1200" spc="30" baseline="0" dirty="0"/>
              <a:t>Academic Tutor session </a:t>
            </a:r>
          </a:p>
          <a:p>
            <a:pPr marL="285750" indent="-285750">
              <a:spcAft>
                <a:spcPts val="600"/>
              </a:spcAft>
              <a:buClr>
                <a:srgbClr val="00B2DD"/>
              </a:buClr>
              <a:buFont typeface="Arial" panose="020B0604020202020204" pitchFamily="34" charset="0"/>
              <a:buChar char="•"/>
            </a:pPr>
            <a:r>
              <a:rPr lang="en-GB" sz="2400" b="0" i="0" kern="1200" spc="30" baseline="0" dirty="0"/>
              <a:t>Friday 9 October 13.00  </a:t>
            </a:r>
          </a:p>
          <a:p>
            <a:pPr marL="285750" indent="-285750">
              <a:spcAft>
                <a:spcPts val="600"/>
              </a:spcAft>
              <a:buClr>
                <a:srgbClr val="00B2DD"/>
              </a:buClr>
              <a:buFont typeface="Arial" panose="020B0604020202020204" pitchFamily="34" charset="0"/>
              <a:buChar char="•"/>
            </a:pPr>
            <a:r>
              <a:rPr lang="en-GB" sz="2400" b="0" i="0" kern="1200" spc="30" baseline="0" dirty="0"/>
              <a:t>H0.03 with Mahnaz Nazneen</a:t>
            </a:r>
          </a:p>
          <a:p>
            <a:pPr marL="285750" indent="-285750">
              <a:spcAft>
                <a:spcPts val="600"/>
              </a:spcAft>
              <a:buClr>
                <a:srgbClr val="00B2DD"/>
              </a:buClr>
              <a:buFont typeface="Arial" panose="020B0604020202020204" pitchFamily="34" charset="0"/>
              <a:buChar char="•"/>
            </a:pPr>
            <a:endParaRPr lang="en-GB" sz="2400" b="0" i="0" kern="1200" spc="30" baseline="0" dirty="0"/>
          </a:p>
          <a:p>
            <a:pPr>
              <a:spcAft>
                <a:spcPts val="600"/>
              </a:spcAft>
              <a:buClr>
                <a:srgbClr val="00B2DD"/>
              </a:buClr>
            </a:pPr>
            <a:r>
              <a:rPr lang="en-GB" sz="2400" b="1" i="0" kern="1200" spc="30" baseline="0" dirty="0"/>
              <a:t>Module Registration </a:t>
            </a:r>
            <a:r>
              <a:rPr lang="en-GB" sz="2400" b="0" i="0" kern="1200" spc="30" baseline="0" dirty="0"/>
              <a:t>deadline is Friday 19 October </a:t>
            </a:r>
          </a:p>
          <a:p>
            <a:pPr>
              <a:spcAft>
                <a:spcPts val="600"/>
              </a:spcAft>
              <a:buClr>
                <a:srgbClr val="00B2DD"/>
              </a:buClr>
            </a:pPr>
            <a:r>
              <a:rPr lang="en-GB" sz="2400" b="0" i="0" kern="1200" spc="30" baseline="0" dirty="0"/>
              <a:t>(you cannot make any changes after this date until the beginning of term 2)</a:t>
            </a:r>
          </a:p>
        </p:txBody>
      </p:sp>
    </p:spTree>
    <p:extLst>
      <p:ext uri="{BB962C8B-B14F-4D97-AF65-F5344CB8AC3E}">
        <p14:creationId xmlns:p14="http://schemas.microsoft.com/office/powerpoint/2010/main" val="3377951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480ED-BCBA-E234-F4F8-F0ED5F0F4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853FF-57C5-F563-E386-6F8B23528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836" y="439859"/>
            <a:ext cx="10515600" cy="840220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ptos" panose="020B0004020202020204" pitchFamily="34" charset="0"/>
              </a:rPr>
              <a:t>Psychology Project PS916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0D4C30-C4A4-64B8-0E3E-2B9B05B8868B}"/>
              </a:ext>
            </a:extLst>
          </p:cNvPr>
          <p:cNvSpPr txBox="1"/>
          <p:nvPr/>
        </p:nvSpPr>
        <p:spPr>
          <a:xfrm>
            <a:off x="491836" y="1416933"/>
            <a:ext cx="35999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70C0"/>
                </a:solidFill>
                <a:latin typeface="Aptos" panose="020B0004020202020204" pitchFamily="34" charset="0"/>
              </a:rPr>
              <a:t>Project leader</a:t>
            </a:r>
          </a:p>
          <a:p>
            <a:pPr algn="ctr"/>
            <a:r>
              <a:rPr lang="en-GB" sz="2000" dirty="0">
                <a:solidFill>
                  <a:srgbClr val="0070C0"/>
                </a:solidFill>
                <a:latin typeface="Aptos" panose="020B0004020202020204" pitchFamily="34" charset="0"/>
                <a:hlinkClick r:id="rId2"/>
              </a:rPr>
              <a:t>Elliott Ludwig</a:t>
            </a:r>
            <a:endParaRPr lang="en-GB" sz="2000" dirty="0">
              <a:solidFill>
                <a:srgbClr val="0070C0"/>
              </a:solidFill>
              <a:latin typeface="Aptos" panose="020B0004020202020204" pitchFamily="34" charset="0"/>
            </a:endParaRPr>
          </a:p>
          <a:p>
            <a:pPr algn="ctr"/>
            <a:endParaRPr lang="en-GB" sz="2000" dirty="0">
              <a:solidFill>
                <a:srgbClr val="0070C0"/>
              </a:solidFill>
              <a:latin typeface="Aptos" panose="020B00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F349A5-8CA9-41AF-E9D4-F6BB457A8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821" y="2588500"/>
            <a:ext cx="1981200" cy="22764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3C1C661-4B75-6DBF-A5B4-E40D11C3B28D}"/>
              </a:ext>
            </a:extLst>
          </p:cNvPr>
          <p:cNvSpPr txBox="1"/>
          <p:nvPr/>
        </p:nvSpPr>
        <p:spPr>
          <a:xfrm>
            <a:off x="4783548" y="1671671"/>
            <a:ext cx="6097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https://warwick.ac.uk/fac/sci/psych/students/bes/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E2A475-9F31-0D5D-0B79-0512B956437E}"/>
              </a:ext>
            </a:extLst>
          </p:cNvPr>
          <p:cNvSpPr txBox="1"/>
          <p:nvPr/>
        </p:nvSpPr>
        <p:spPr>
          <a:xfrm>
            <a:off x="3823138" y="2432596"/>
            <a:ext cx="72620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0000"/>
                </a:solidFill>
                <a:latin typeface="Aptos" panose="020B0004020202020204" pitchFamily="34" charset="0"/>
              </a:rPr>
              <a:t>January: 	Topics/supervisors released</a:t>
            </a:r>
          </a:p>
          <a:p>
            <a:r>
              <a:rPr lang="en-GB" b="1" dirty="0">
                <a:solidFill>
                  <a:srgbClr val="000000"/>
                </a:solidFill>
                <a:latin typeface="Aptos" panose="020B0004020202020204" pitchFamily="34" charset="0"/>
              </a:rPr>
              <a:t>February: 	Preferences due</a:t>
            </a:r>
          </a:p>
          <a:p>
            <a:r>
              <a:rPr lang="en-GB" b="1" dirty="0">
                <a:solidFill>
                  <a:srgbClr val="000000"/>
                </a:solidFill>
                <a:latin typeface="Aptos" panose="020B0004020202020204" pitchFamily="34" charset="0"/>
              </a:rPr>
              <a:t>Early March : 	Allocations made</a:t>
            </a:r>
          </a:p>
          <a:p>
            <a:r>
              <a:rPr lang="en-GB" b="1" dirty="0">
                <a:solidFill>
                  <a:srgbClr val="000000"/>
                </a:solidFill>
                <a:latin typeface="Aptos" panose="020B0004020202020204" pitchFamily="34" charset="0"/>
              </a:rPr>
              <a:t>March – August: 	Work on project</a:t>
            </a:r>
          </a:p>
        </p:txBody>
      </p:sp>
    </p:spTree>
    <p:extLst>
      <p:ext uri="{BB962C8B-B14F-4D97-AF65-F5344CB8AC3E}">
        <p14:creationId xmlns:p14="http://schemas.microsoft.com/office/powerpoint/2010/main" val="1460385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80D83-500C-C49D-F9B7-7489359DD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2835"/>
            <a:ext cx="10515600" cy="923348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tx1"/>
                </a:solidFill>
                <a:latin typeface="Aptos" panose="020B0004020202020204" pitchFamily="34" charset="0"/>
              </a:rPr>
              <a:t>PS916 Project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9C70EF-DBF8-8150-90DB-4BDCA3A5EC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8398" y="1919543"/>
            <a:ext cx="9810750" cy="4729544"/>
          </a:xfrm>
        </p:spPr>
        <p:txBody>
          <a:bodyPr anchor="b">
            <a:normAutofit fontScale="92500" lnSpcReduction="10000"/>
          </a:bodyPr>
          <a:lstStyle/>
          <a:p>
            <a:r>
              <a:rPr lang="en-GB" dirty="0">
                <a:solidFill>
                  <a:srgbClr val="0070C0"/>
                </a:solidFill>
                <a:latin typeface="Aptos" panose="020B00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BES PS916 project page</a:t>
            </a:r>
            <a:endParaRPr lang="en-GB" dirty="0">
              <a:solidFill>
                <a:srgbClr val="0070C0"/>
              </a:solidFill>
              <a:latin typeface="Aptos" panose="020B0004020202020204" pitchFamily="34" charset="0"/>
            </a:endParaRPr>
          </a:p>
          <a:p>
            <a:r>
              <a:rPr lang="en-GB" dirty="0">
                <a:latin typeface="Aptos" panose="020B0004020202020204" pitchFamily="34" charset="0"/>
                <a:hlinkClick r:id="rId3"/>
              </a:rPr>
              <a:t>Past Project Page</a:t>
            </a:r>
            <a:endParaRPr lang="en-GB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Aptos" panose="020B0004020202020204" pitchFamily="34" charset="0"/>
              </a:rPr>
              <a:t>Previous projects:</a:t>
            </a:r>
          </a:p>
          <a:p>
            <a:r>
              <a:rPr lang="en-GB" sz="1900" i="1" dirty="0">
                <a:latin typeface="Aptos" panose="020B0004020202020204" pitchFamily="34" charset="0"/>
              </a:rPr>
              <a:t>Will Random Factors Decouple Risk Type from Final Rewards? </a:t>
            </a:r>
          </a:p>
          <a:p>
            <a:r>
              <a:rPr lang="en-GB" sz="1900" i="1" dirty="0">
                <a:latin typeface="Aptos" panose="020B0004020202020204" pitchFamily="34" charset="0"/>
              </a:rPr>
              <a:t>Exploring affect heuristic in perceiving wild pet keeping phenomenon in Indonesia: Implications for policy support</a:t>
            </a:r>
          </a:p>
          <a:p>
            <a:r>
              <a:rPr lang="en-GB" sz="1900" dirty="0">
                <a:latin typeface="Aptos" panose="020B0004020202020204" pitchFamily="34" charset="0"/>
              </a:rPr>
              <a:t> </a:t>
            </a:r>
            <a:r>
              <a:rPr lang="en-GB" sz="1900" i="1" dirty="0">
                <a:latin typeface="Aptos" panose="020B0004020202020204" pitchFamily="34" charset="0"/>
              </a:rPr>
              <a:t>The effect of gain and loss-framed messaging on language learning performance and engagement</a:t>
            </a:r>
          </a:p>
          <a:p>
            <a:r>
              <a:rPr lang="en-GB" sz="1900" i="1" dirty="0">
                <a:latin typeface="Aptos" panose="020B00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Cashout in Sports Betting: How Cashout Affect Gambling Decisions on Real Sports Events</a:t>
            </a:r>
            <a:endParaRPr lang="en-GB" sz="1900" i="1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GB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Aptos" panose="020B0004020202020204" pitchFamily="34" charset="0"/>
              </a:rPr>
              <a:t>Submission of project – week 48</a:t>
            </a:r>
          </a:p>
          <a:p>
            <a:endParaRPr lang="en-GB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65291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Group"/>
          <p:cNvGrpSpPr/>
          <p:nvPr/>
        </p:nvGrpSpPr>
        <p:grpSpPr>
          <a:xfrm>
            <a:off x="7640543" y="1536122"/>
            <a:ext cx="2688396" cy="4224418"/>
            <a:chOff x="0" y="0"/>
            <a:chExt cx="3823495" cy="6008059"/>
          </a:xfrm>
        </p:grpSpPr>
        <p:pic>
          <p:nvPicPr>
            <p:cNvPr id="288" name="Image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21013" y="119050"/>
              <a:ext cx="1796771" cy="94475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9" name="my.wbs.ac.uk…"/>
            <p:cNvSpPr txBox="1"/>
            <p:nvPr/>
          </p:nvSpPr>
          <p:spPr>
            <a:xfrm>
              <a:off x="0" y="1136445"/>
              <a:ext cx="3823496" cy="43606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/>
            <a:p>
              <a:pPr marL="569247" marR="0" lvl="0" indent="-346013" algn="l" defTabSz="914400" rtl="0" eaLnBrk="1" fontAlgn="auto" latinLnBrk="0" hangingPunct="1">
                <a:lnSpc>
                  <a:spcPct val="100000"/>
                </a:lnSpc>
                <a:spcBef>
                  <a:spcPts val="1687"/>
                </a:spcBef>
                <a:spcAft>
                  <a:spcPts val="0"/>
                </a:spcAft>
                <a:buClr>
                  <a:srgbClr val="531B93"/>
                </a:buClr>
                <a:buSzPct val="171000"/>
                <a:buFontTx/>
                <a:buChar char="•"/>
                <a:tabLst/>
                <a:defRPr sz="3200"/>
              </a:pPr>
              <a:r>
                <a:rPr kumimoji="0" sz="22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my.wbs.ac.uk</a:t>
              </a:r>
            </a:p>
            <a:p>
              <a:pPr marL="937583" marR="0" lvl="1" indent="-401821" algn="l" defTabSz="914400" rtl="0" eaLnBrk="1" fontAlgn="auto" latinLnBrk="0" hangingPunct="1">
                <a:lnSpc>
                  <a:spcPct val="100000"/>
                </a:lnSpc>
                <a:spcBef>
                  <a:spcPts val="1687"/>
                </a:spcBef>
                <a:spcAft>
                  <a:spcPts val="0"/>
                </a:spcAft>
                <a:buClr>
                  <a:srgbClr val="531B93"/>
                </a:buClr>
                <a:buSzPct val="171000"/>
                <a:buFontTx/>
                <a:buChar char="•"/>
                <a:tabLst/>
                <a:defRPr sz="3200"/>
              </a:pPr>
              <a:r>
                <a:rPr kumimoji="0" sz="22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Module Info</a:t>
              </a:r>
            </a:p>
            <a:p>
              <a:pPr marL="937583" marR="0" lvl="1" indent="-401821" algn="l" defTabSz="914400" rtl="0" eaLnBrk="1" fontAlgn="auto" latinLnBrk="0" hangingPunct="1">
                <a:lnSpc>
                  <a:spcPct val="100000"/>
                </a:lnSpc>
                <a:spcBef>
                  <a:spcPts val="1687"/>
                </a:spcBef>
                <a:spcAft>
                  <a:spcPts val="0"/>
                </a:spcAft>
                <a:buClr>
                  <a:srgbClr val="531B93"/>
                </a:buClr>
                <a:buSzPct val="171000"/>
                <a:buFontTx/>
                <a:buChar char="•"/>
                <a:tabLst/>
                <a:defRPr sz="3200"/>
              </a:pPr>
              <a:r>
                <a:rPr kumimoji="0" sz="22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Submissions</a:t>
              </a:r>
            </a:p>
            <a:p>
              <a:pPr marL="937583" marR="0" lvl="1" indent="-401821" algn="l" defTabSz="914400" rtl="0" eaLnBrk="1" fontAlgn="auto" latinLnBrk="0" hangingPunct="1">
                <a:lnSpc>
                  <a:spcPct val="100000"/>
                </a:lnSpc>
                <a:spcBef>
                  <a:spcPts val="1687"/>
                </a:spcBef>
                <a:spcAft>
                  <a:spcPts val="0"/>
                </a:spcAft>
                <a:buClr>
                  <a:srgbClr val="531B93"/>
                </a:buClr>
                <a:buSzPct val="171000"/>
                <a:buFontTx/>
                <a:buChar char="•"/>
                <a:tabLst/>
                <a:defRPr sz="3200"/>
              </a:pPr>
              <a:r>
                <a:rPr kumimoji="0" sz="22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Marks and Feedback</a:t>
              </a:r>
            </a:p>
          </p:txBody>
        </p:sp>
        <p:sp>
          <p:nvSpPr>
            <p:cNvPr id="290" name="Rounded Rectangle"/>
            <p:cNvSpPr/>
            <p:nvPr/>
          </p:nvSpPr>
          <p:spPr>
            <a:xfrm>
              <a:off x="44872" y="0"/>
              <a:ext cx="3749052" cy="6008060"/>
            </a:xfrm>
            <a:prstGeom prst="roundRect">
              <a:avLst>
                <a:gd name="adj" fmla="val 15000"/>
              </a:avLst>
            </a:prstGeom>
            <a:noFill/>
            <a:ln w="63500" cap="flat">
              <a:solidFill>
                <a:srgbClr val="531B93"/>
              </a:solidFill>
              <a:prstDash val="solid"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12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2" name="Where do I find info?"/>
          <p:cNvSpPr txBox="1">
            <a:spLocks noGrp="1"/>
          </p:cNvSpPr>
          <p:nvPr>
            <p:ph type="title"/>
          </p:nvPr>
        </p:nvSpPr>
        <p:spPr>
          <a:xfrm>
            <a:off x="588169" y="90023"/>
            <a:ext cx="7358063" cy="126720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4000" b="1" dirty="0">
                <a:solidFill>
                  <a:schemeClr val="tx1"/>
                </a:solidFill>
                <a:latin typeface="Aptos" panose="020B0004020202020204" pitchFamily="34" charset="0"/>
              </a:rPr>
              <a:t>Where do I find info?</a:t>
            </a:r>
          </a:p>
        </p:txBody>
      </p:sp>
      <p:grpSp>
        <p:nvGrpSpPr>
          <p:cNvPr id="296" name="Group"/>
          <p:cNvGrpSpPr/>
          <p:nvPr/>
        </p:nvGrpSpPr>
        <p:grpSpPr>
          <a:xfrm>
            <a:off x="1851511" y="1536122"/>
            <a:ext cx="2688396" cy="4224418"/>
            <a:chOff x="0" y="0"/>
            <a:chExt cx="3823495" cy="6008059"/>
          </a:xfrm>
        </p:grpSpPr>
        <p:sp>
          <p:nvSpPr>
            <p:cNvPr id="293" name="Module Info for Psych/Econ:…"/>
            <p:cNvSpPr txBox="1"/>
            <p:nvPr/>
          </p:nvSpPr>
          <p:spPr>
            <a:xfrm>
              <a:off x="0" y="1363349"/>
              <a:ext cx="3823496" cy="43606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/>
            <a:p>
              <a:pPr marL="569247" marR="0" lvl="0" indent="-346013" algn="l" defTabSz="914400" rtl="0" eaLnBrk="1" fontAlgn="auto" latinLnBrk="0" hangingPunct="1">
                <a:lnSpc>
                  <a:spcPct val="100000"/>
                </a:lnSpc>
                <a:spcBef>
                  <a:spcPts val="1687"/>
                </a:spcBef>
                <a:spcAft>
                  <a:spcPts val="0"/>
                </a:spcAft>
                <a:buClr>
                  <a:srgbClr val="531B93"/>
                </a:buClr>
                <a:buSzPct val="171000"/>
                <a:buFontTx/>
                <a:buChar char="•"/>
                <a:tabLst/>
                <a:defRPr sz="3200"/>
              </a:pPr>
              <a:r>
                <a:rPr kumimoji="0" sz="22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Module Info for Psych/Econ:</a:t>
              </a:r>
            </a:p>
            <a:p>
              <a:pPr marL="937583" marR="0" lvl="1" indent="-401821" algn="l" defTabSz="914400" rtl="0" eaLnBrk="1" fontAlgn="auto" latinLnBrk="0" hangingPunct="1">
                <a:lnSpc>
                  <a:spcPct val="100000"/>
                </a:lnSpc>
                <a:spcBef>
                  <a:spcPts val="1687"/>
                </a:spcBef>
                <a:spcAft>
                  <a:spcPts val="0"/>
                </a:spcAft>
                <a:buClr>
                  <a:srgbClr val="531B93"/>
                </a:buClr>
                <a:buSzPct val="171000"/>
                <a:buFontTx/>
                <a:buChar char="•"/>
                <a:tabLst/>
                <a:defRPr sz="3200"/>
              </a:pPr>
              <a:r>
                <a:rPr kumimoji="0" sz="22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Syllabi</a:t>
              </a:r>
            </a:p>
            <a:p>
              <a:pPr marL="937583" marR="0" lvl="1" indent="-401821" algn="l" defTabSz="914400" rtl="0" eaLnBrk="1" fontAlgn="auto" latinLnBrk="0" hangingPunct="1">
                <a:lnSpc>
                  <a:spcPct val="100000"/>
                </a:lnSpc>
                <a:spcBef>
                  <a:spcPts val="1687"/>
                </a:spcBef>
                <a:spcAft>
                  <a:spcPts val="0"/>
                </a:spcAft>
                <a:buClr>
                  <a:srgbClr val="531B93"/>
                </a:buClr>
                <a:buSzPct val="171000"/>
                <a:buFontTx/>
                <a:buChar char="•"/>
                <a:tabLst/>
                <a:defRPr sz="3200"/>
              </a:pPr>
              <a:r>
                <a:rPr kumimoji="0" sz="22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Schedules</a:t>
              </a:r>
            </a:p>
            <a:p>
              <a:pPr marL="937583" marR="0" lvl="1" indent="-401821" algn="l" defTabSz="914400" rtl="0" eaLnBrk="1" fontAlgn="auto" latinLnBrk="0" hangingPunct="1">
                <a:lnSpc>
                  <a:spcPct val="100000"/>
                </a:lnSpc>
                <a:spcBef>
                  <a:spcPts val="1687"/>
                </a:spcBef>
                <a:spcAft>
                  <a:spcPts val="0"/>
                </a:spcAft>
                <a:buClr>
                  <a:srgbClr val="531B93"/>
                </a:buClr>
                <a:buSzPct val="171000"/>
                <a:buFontTx/>
                <a:buChar char="•"/>
                <a:tabLst/>
                <a:defRPr sz="3200"/>
              </a:pPr>
              <a:r>
                <a:rPr kumimoji="0" sz="22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Readings</a:t>
              </a:r>
            </a:p>
            <a:p>
              <a:pPr marL="937583" marR="0" lvl="1" indent="-401821" algn="l" defTabSz="914400" rtl="0" eaLnBrk="1" fontAlgn="auto" latinLnBrk="0" hangingPunct="1">
                <a:lnSpc>
                  <a:spcPct val="100000"/>
                </a:lnSpc>
                <a:spcBef>
                  <a:spcPts val="1687"/>
                </a:spcBef>
                <a:spcAft>
                  <a:spcPts val="0"/>
                </a:spcAft>
                <a:buClr>
                  <a:srgbClr val="531B93"/>
                </a:buClr>
                <a:buSzPct val="171000"/>
                <a:buFontTx/>
                <a:buChar char="•"/>
                <a:tabLst/>
                <a:defRPr sz="3200"/>
              </a:pPr>
              <a:r>
                <a:rPr kumimoji="0" sz="22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Videos</a:t>
              </a:r>
            </a:p>
          </p:txBody>
        </p:sp>
        <p:sp>
          <p:nvSpPr>
            <p:cNvPr id="294" name="Rounded Rectangle"/>
            <p:cNvSpPr/>
            <p:nvPr/>
          </p:nvSpPr>
          <p:spPr>
            <a:xfrm>
              <a:off x="37221" y="0"/>
              <a:ext cx="3749053" cy="6008060"/>
            </a:xfrm>
            <a:prstGeom prst="roundRect">
              <a:avLst>
                <a:gd name="adj" fmla="val 15000"/>
              </a:avLst>
            </a:prstGeom>
            <a:noFill/>
            <a:ln w="63500" cap="flat">
              <a:solidFill>
                <a:srgbClr val="531B93"/>
              </a:solidFill>
              <a:prstDash val="solid"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12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95" name="Screen Shot 2019-09-24 at 10.23.32 AM.png" descr="Screen Shot 2019-09-24 at 10.23.32 AM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4580" y="219560"/>
              <a:ext cx="2503180" cy="8490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00" name="Group"/>
          <p:cNvGrpSpPr/>
          <p:nvPr/>
        </p:nvGrpSpPr>
        <p:grpSpPr>
          <a:xfrm>
            <a:off x="4746027" y="1536122"/>
            <a:ext cx="2688396" cy="4224418"/>
            <a:chOff x="0" y="0"/>
            <a:chExt cx="3823495" cy="6008059"/>
          </a:xfrm>
        </p:grpSpPr>
        <p:sp>
          <p:nvSpPr>
            <p:cNvPr id="297" name="Rounded Rectangle"/>
            <p:cNvSpPr/>
            <p:nvPr/>
          </p:nvSpPr>
          <p:spPr>
            <a:xfrm>
              <a:off x="44872" y="0"/>
              <a:ext cx="3749052" cy="6008060"/>
            </a:xfrm>
            <a:prstGeom prst="roundRect">
              <a:avLst>
                <a:gd name="adj" fmla="val 15000"/>
              </a:avLst>
            </a:prstGeom>
            <a:noFill/>
            <a:ln w="63500" cap="flat">
              <a:solidFill>
                <a:srgbClr val="531B93"/>
              </a:solidFill>
              <a:prstDash val="solid"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12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8" name="For Psych/Econ…"/>
            <p:cNvSpPr txBox="1"/>
            <p:nvPr/>
          </p:nvSpPr>
          <p:spPr>
            <a:xfrm>
              <a:off x="0" y="1363349"/>
              <a:ext cx="3823496" cy="43606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/>
            <a:p>
              <a:pPr marL="505626" marR="0" lvl="0" indent="-282392" algn="l" defTabSz="914400" rtl="0" eaLnBrk="1" fontAlgn="auto" latinLnBrk="0" hangingPunct="1">
                <a:lnSpc>
                  <a:spcPct val="100000"/>
                </a:lnSpc>
                <a:spcBef>
                  <a:spcPts val="1687"/>
                </a:spcBef>
                <a:spcAft>
                  <a:spcPts val="0"/>
                </a:spcAft>
                <a:buClr>
                  <a:srgbClr val="531B93"/>
                </a:buClr>
                <a:buSzPct val="171000"/>
                <a:buFontTx/>
                <a:buChar char="•"/>
                <a:tabLst/>
                <a:defRPr sz="3200"/>
              </a:pPr>
              <a:r>
                <a:rPr kumimoji="0" sz="22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 Psych/Econ</a:t>
              </a:r>
            </a:p>
            <a:p>
              <a:pPr marL="937583" marR="0" lvl="1" indent="-401821" algn="l" defTabSz="914400" rtl="0" eaLnBrk="1" fontAlgn="auto" latinLnBrk="0" hangingPunct="1">
                <a:lnSpc>
                  <a:spcPct val="100000"/>
                </a:lnSpc>
                <a:spcBef>
                  <a:spcPts val="1687"/>
                </a:spcBef>
                <a:spcAft>
                  <a:spcPts val="0"/>
                </a:spcAft>
                <a:buClr>
                  <a:srgbClr val="531B93"/>
                </a:buClr>
                <a:buSzPct val="171000"/>
                <a:buFontTx/>
                <a:buChar char="•"/>
                <a:tabLst/>
                <a:defRPr sz="3200"/>
              </a:pPr>
              <a:r>
                <a:rPr kumimoji="0" sz="22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Submissions</a:t>
              </a:r>
            </a:p>
            <a:p>
              <a:pPr marL="937583" marR="0" lvl="1" indent="-401821" algn="l" defTabSz="914400" rtl="0" eaLnBrk="1" fontAlgn="auto" latinLnBrk="0" hangingPunct="1">
                <a:lnSpc>
                  <a:spcPct val="100000"/>
                </a:lnSpc>
                <a:spcBef>
                  <a:spcPts val="1687"/>
                </a:spcBef>
                <a:spcAft>
                  <a:spcPts val="0"/>
                </a:spcAft>
                <a:buClr>
                  <a:srgbClr val="531B93"/>
                </a:buClr>
                <a:buSzPct val="171000"/>
                <a:buFontTx/>
                <a:buChar char="•"/>
                <a:tabLst/>
                <a:defRPr sz="3200"/>
              </a:pPr>
              <a:r>
                <a:rPr kumimoji="0" sz="22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Marks and Feedback</a:t>
              </a:r>
            </a:p>
            <a:p>
              <a:pPr marL="625055" marR="0" lvl="0" indent="-401821" algn="l" defTabSz="914400" rtl="0" eaLnBrk="1" fontAlgn="auto" latinLnBrk="0" hangingPunct="1">
                <a:lnSpc>
                  <a:spcPct val="100000"/>
                </a:lnSpc>
                <a:spcBef>
                  <a:spcPts val="1687"/>
                </a:spcBef>
                <a:spcAft>
                  <a:spcPts val="0"/>
                </a:spcAft>
                <a:buClr>
                  <a:srgbClr val="531B93"/>
                </a:buClr>
                <a:buSzPct val="171000"/>
                <a:buFontTx/>
                <a:buChar char="•"/>
                <a:tabLst/>
                <a:defRPr sz="3200"/>
              </a:pPr>
              <a:r>
                <a:rPr kumimoji="0" sz="22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Personal Tutor</a:t>
              </a:r>
            </a:p>
            <a:p>
              <a:pPr marL="625055" marR="0" lvl="0" indent="-401821" algn="l" defTabSz="914400" rtl="0" eaLnBrk="1" fontAlgn="auto" latinLnBrk="0" hangingPunct="1">
                <a:lnSpc>
                  <a:spcPct val="100000"/>
                </a:lnSpc>
                <a:spcBef>
                  <a:spcPts val="1687"/>
                </a:spcBef>
                <a:spcAft>
                  <a:spcPts val="0"/>
                </a:spcAft>
                <a:buClr>
                  <a:srgbClr val="531B93"/>
                </a:buClr>
                <a:buSzPct val="171000"/>
                <a:buFontTx/>
                <a:buChar char="•"/>
                <a:tabLst/>
                <a:defRPr sz="3200"/>
              </a:pPr>
              <a:r>
                <a:rPr kumimoji="0" sz="22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Timetable</a:t>
              </a:r>
            </a:p>
          </p:txBody>
        </p:sp>
        <p:pic>
          <p:nvPicPr>
            <p:cNvPr id="299" name="Screen Shot 2018-09-26 at 7.34.54 PM.png" descr="Screen Shot 2018-09-26 at 7.34.54 PM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08751" y="153260"/>
              <a:ext cx="1405993" cy="13176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01" name="Check your Warwick email!!"/>
          <p:cNvSpPr txBox="1"/>
          <p:nvPr/>
        </p:nvSpPr>
        <p:spPr>
          <a:xfrm>
            <a:off x="2470496" y="5868302"/>
            <a:ext cx="7424573" cy="810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ctr"/>
          <a:lstStyle>
            <a:lvl1pPr algn="l">
              <a:spcBef>
                <a:spcPts val="2400"/>
              </a:spcBef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</a:rPr>
              <a:t>Check your Warwick email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</a:rPr>
              <a:t> daily</a:t>
            </a:r>
            <a:endParaRPr kumimoji="0" sz="1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" grpId="0" animBg="1" advAuto="0"/>
      <p:bldP spid="296" grpId="0" animBg="1" advAuto="0"/>
      <p:bldP spid="300" grpId="0" animBg="1" advAuto="0"/>
      <p:bldP spid="301" grpId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8C359-01CA-406B-BC77-B0F8BF9F6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BAB12-D2E1-D35D-96A6-4506EA6E1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182" y="435340"/>
            <a:ext cx="10515600" cy="881784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ptos" panose="020B0004020202020204" pitchFamily="34" charset="0"/>
              </a:rPr>
              <a:t>Skills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E1FFD-D685-7335-2955-3BABF97F6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5279"/>
            <a:ext cx="10515600" cy="4386489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chemeClr val="accent3">
                    <a:lumMod val="50000"/>
                  </a:schemeClr>
                </a:solidFill>
              </a:rPr>
              <a:t> </a:t>
            </a:r>
            <a:r>
              <a:rPr lang="en-GB" sz="28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Student Opportunity: Skills</a:t>
            </a:r>
            <a:r>
              <a:rPr lang="en-GB" sz="2800" dirty="0">
                <a:solidFill>
                  <a:srgbClr val="0070C0"/>
                </a:solidFill>
              </a:rPr>
              <a:t> </a:t>
            </a:r>
            <a:r>
              <a:rPr lang="en-GB" dirty="0">
                <a:solidFill>
                  <a:srgbClr val="00407A"/>
                </a:solidFill>
                <a:latin typeface="Aptos" panose="020B0004020202020204" pitchFamily="34" charset="0"/>
              </a:rPr>
              <a:t>-</a:t>
            </a:r>
            <a:r>
              <a:rPr lang="en-GB" b="0" i="0" dirty="0">
                <a:solidFill>
                  <a:srgbClr val="00407A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GB" sz="2000" b="0" i="0" dirty="0">
                <a:solidFill>
                  <a:srgbClr val="383838"/>
                </a:solidFill>
                <a:effectLst/>
                <a:latin typeface="Aptos" panose="020B0004020202020204" pitchFamily="34" charset="0"/>
              </a:rPr>
              <a:t>offers a wide range of online resources, workshops, 1:1 support, advice and guidance as well as specific development programmes</a:t>
            </a:r>
          </a:p>
          <a:p>
            <a:pPr marL="0" indent="0">
              <a:buNone/>
            </a:pPr>
            <a:endParaRPr lang="en-GB" sz="400" b="0" i="0" dirty="0">
              <a:solidFill>
                <a:srgbClr val="383838"/>
              </a:solidFill>
              <a:effectLst/>
              <a:latin typeface="Aptos" panose="020B0004020202020204" pitchFamily="34" charset="0"/>
            </a:endParaRPr>
          </a:p>
          <a:p>
            <a:r>
              <a:rPr lang="en-GB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IDG Learning Resources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b="0" i="0" dirty="0">
                <a:solidFill>
                  <a:srgbClr val="383838"/>
                </a:solidFill>
                <a:effectLst/>
                <a:latin typeface="Aptos" panose="020B0004020202020204" pitchFamily="34" charset="0"/>
              </a:rPr>
              <a:t>- </a:t>
            </a:r>
            <a:r>
              <a:rPr lang="en-GB" sz="2000" b="0" i="0" dirty="0">
                <a:solidFill>
                  <a:srgbClr val="383838"/>
                </a:solidFill>
                <a:effectLst/>
                <a:latin typeface="Aptos" panose="020B0004020202020204" pitchFamily="34" charset="0"/>
              </a:rPr>
              <a:t>in-house training in Microsoft applications and academic software</a:t>
            </a:r>
          </a:p>
          <a:p>
            <a:pPr marL="0" indent="0">
              <a:buNone/>
            </a:pPr>
            <a:endParaRPr lang="en-GB" sz="400" b="0" i="0" dirty="0">
              <a:solidFill>
                <a:srgbClr val="383838"/>
              </a:solidFill>
              <a:effectLst/>
              <a:latin typeface="Aptos" panose="020B0004020202020204" pitchFamily="34" charset="0"/>
            </a:endParaRPr>
          </a:p>
          <a:p>
            <a:r>
              <a:rPr lang="en-GB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Warwick Global Academy </a:t>
            </a:r>
            <a:r>
              <a:rPr lang="en-GB" b="0" i="0" dirty="0">
                <a:solidFill>
                  <a:srgbClr val="383838"/>
                </a:solidFill>
                <a:effectLst/>
                <a:latin typeface="Aptos" panose="020B0004020202020204" pitchFamily="34" charset="0"/>
              </a:rPr>
              <a:t>– </a:t>
            </a:r>
            <a:r>
              <a:rPr lang="en-GB" sz="2000" b="0" i="0" dirty="0">
                <a:solidFill>
                  <a:srgbClr val="383838"/>
                </a:solidFill>
                <a:effectLst/>
                <a:latin typeface="Aptos" panose="020B0004020202020204" pitchFamily="34" charset="0"/>
              </a:rPr>
              <a:t>Academic English Enhancement Programme. Free modules to help you succeed. </a:t>
            </a:r>
            <a:r>
              <a:rPr lang="en-GB" sz="2000" dirty="0">
                <a:solidFill>
                  <a:srgbClr val="383838"/>
                </a:solidFill>
                <a:latin typeface="Aptos" panose="020B0004020202020204" pitchFamily="34" charset="0"/>
              </a:rPr>
              <a:t>Registration opens 21 – 30 September 2026</a:t>
            </a:r>
            <a:endParaRPr lang="en-GB" sz="2000" b="0" i="0" dirty="0">
              <a:solidFill>
                <a:srgbClr val="383838"/>
              </a:solidFill>
              <a:effectLst/>
              <a:latin typeface="Aptos" panose="020B0004020202020204" pitchFamily="34" charset="0"/>
            </a:endParaRPr>
          </a:p>
          <a:p>
            <a:r>
              <a:rPr lang="en-GB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 Grad Library Support</a:t>
            </a:r>
            <a:r>
              <a:rPr lang="en-GB" dirty="0">
                <a:solidFill>
                  <a:srgbClr val="0070C0"/>
                </a:solidFill>
              </a:rPr>
              <a:t>- </a:t>
            </a:r>
            <a:r>
              <a:rPr lang="en-GB" sz="2000" dirty="0"/>
              <a:t>the Library has a range of </a:t>
            </a:r>
            <a:r>
              <a:rPr lang="en-GB" sz="2000" b="1" dirty="0"/>
              <a:t>resources and support </a:t>
            </a:r>
            <a:r>
              <a:rPr lang="en-GB" sz="2000" dirty="0"/>
              <a:t>to help you</a:t>
            </a:r>
            <a:r>
              <a:rPr lang="en-GB" sz="2000" b="1" dirty="0"/>
              <a:t> </a:t>
            </a:r>
            <a:r>
              <a:rPr lang="en-GB" sz="2000" dirty="0"/>
              <a:t>thrive during your time at the University. With </a:t>
            </a:r>
            <a:r>
              <a:rPr lang="en-GB" sz="2000" dirty="0">
                <a:hlinkClick r:id="rId6"/>
              </a:rPr>
              <a:t>Postgraduate Only Spaces</a:t>
            </a:r>
            <a:r>
              <a:rPr lang="en-GB" sz="2000" dirty="0"/>
              <a:t>, dedicated </a:t>
            </a:r>
            <a:r>
              <a:rPr lang="en-GB" sz="2000" dirty="0">
                <a:hlinkClick r:id="rId7"/>
              </a:rPr>
              <a:t>Research Support</a:t>
            </a:r>
            <a:r>
              <a:rPr lang="en-GB" sz="2000" dirty="0"/>
              <a:t>, peer written resources in our </a:t>
            </a:r>
            <a:r>
              <a:rPr lang="en-GB" sz="2000" dirty="0">
                <a:hlinkClick r:id="rId8"/>
              </a:rPr>
              <a:t>Student Toolkit</a:t>
            </a:r>
            <a:r>
              <a:rPr lang="en-GB" sz="2000" dirty="0"/>
              <a:t>, and </a:t>
            </a:r>
            <a:r>
              <a:rPr lang="en-GB" sz="2000" dirty="0">
                <a:hlinkClick r:id="rId9"/>
              </a:rPr>
              <a:t>Research and Academic Support Librarians</a:t>
            </a:r>
            <a:r>
              <a:rPr lang="en-GB" sz="2000" dirty="0"/>
              <a:t> who offer specialised subject support.</a:t>
            </a:r>
            <a:endParaRPr lang="en-US" sz="2000" dirty="0">
              <a:highlight>
                <a:srgbClr val="FFFF00"/>
              </a:highlight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387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F392E-D764-5EE8-A4E6-3956D7B4B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F4A7E1-9E24-4C13-04F2-75B42BB12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181" y="481815"/>
            <a:ext cx="12363450" cy="383503"/>
          </a:xfrm>
        </p:spPr>
        <p:txBody>
          <a:bodyPr/>
          <a:lstStyle/>
          <a:p>
            <a:r>
              <a:rPr lang="en-GB" dirty="0"/>
              <a:t>Attendance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2F79-5B7D-B601-C0FF-5F8F5775557B}"/>
              </a:ext>
            </a:extLst>
          </p:cNvPr>
          <p:cNvSpPr txBox="1"/>
          <p:nvPr/>
        </p:nvSpPr>
        <p:spPr>
          <a:xfrm>
            <a:off x="348182" y="1253762"/>
            <a:ext cx="3296629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You are expected to attend all your lectures and classes.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Your monitoring point scheme is published in your handbook: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 If you do not meet monitoring points you could be removed from your course by the University.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If you are a visa student, your visa could be revoked.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sz="2400" dirty="0"/>
          </a:p>
          <a:p>
            <a:pPr>
              <a:defRPr/>
            </a:pPr>
            <a:endParaRPr lang="en-GB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C1932B-7815-B842-DDBF-532915AACA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35" t="4997" r="7826" b="2746"/>
          <a:stretch>
            <a:fillRect/>
          </a:stretch>
        </p:blipFill>
        <p:spPr>
          <a:xfrm>
            <a:off x="4607511" y="492443"/>
            <a:ext cx="1180730" cy="12339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12378ED-D810-4FFA-C546-72B78D3565E7}"/>
              </a:ext>
            </a:extLst>
          </p:cNvPr>
          <p:cNvSpPr txBox="1"/>
          <p:nvPr/>
        </p:nvSpPr>
        <p:spPr>
          <a:xfrm>
            <a:off x="4323425" y="1928445"/>
            <a:ext cx="7634796" cy="4683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indent="-171450" algn="l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Attendance is recorded using the University's Automatic Attendance Data Capture system. </a:t>
            </a:r>
          </a:p>
          <a:p>
            <a:pPr marL="171450" marR="0" indent="-171450" algn="l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tap your University ID card on the card reader for all sessions. </a:t>
            </a:r>
          </a:p>
          <a:p>
            <a:pPr marL="171450" marR="0" indent="-171450" algn="l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Your attendance will be automatically recorded in Tabula. </a:t>
            </a:r>
            <a:endParaRPr lang="en-GB" sz="1600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171450" marR="0" indent="-171450" algn="l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It is your responsibility to bring your University ID card to all classes and tap it on the card reader each time you attend.</a:t>
            </a:r>
          </a:p>
          <a:p>
            <a:pPr marL="171450" marR="0" indent="-171450" algn="l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Your tutor will review the attendance data during or after the class and make any necessary amendments. </a:t>
            </a:r>
          </a:p>
          <a:p>
            <a:pPr marL="171450" marR="0" indent="-171450" algn="l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Late arrival (more than 15 minutes after the start of the class) will result in an absence being recorded by your tutor. </a:t>
            </a:r>
          </a:p>
          <a:p>
            <a:pPr marL="171450" marR="0" indent="-171450" algn="l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If you have been recorded as absent, a flag will appear on your Tabula page next to the relevant class. </a:t>
            </a:r>
          </a:p>
          <a:p>
            <a:pPr marL="171450" marR="0" indent="-171450" algn="l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If there is a valid reason why you could not attend, you must provide evidence to explain your absence by sending an email to the </a:t>
            </a:r>
            <a:r>
              <a:rPr lang="en-GB" sz="1600" b="0" i="0" dirty="0">
                <a:solidFill>
                  <a:srgbClr val="0C0C0C"/>
                </a:solidFill>
                <a:effectLst/>
                <a:latin typeface="Aptos" panose="020B0004020202020204" pitchFamily="34" charset="0"/>
                <a:hlinkClick r:id="rId3"/>
              </a:rPr>
              <a:t>Postgraduate Office</a:t>
            </a:r>
            <a:r>
              <a:rPr lang="en-GB" sz="16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, ideally before the e</a:t>
            </a:r>
            <a:r>
              <a:rPr lang="en-GB" sz="1600" dirty="0">
                <a:solidFill>
                  <a:srgbClr val="000000"/>
                </a:solidFill>
                <a:latin typeface="Aptos" panose="020B0004020202020204" pitchFamily="34" charset="0"/>
              </a:rPr>
              <a:t>vent.</a:t>
            </a:r>
            <a:endParaRPr lang="en-GB" sz="1600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02C68C-4472-6EB6-FB11-5816F01B44AA}"/>
              </a:ext>
            </a:extLst>
          </p:cNvPr>
          <p:cNvSpPr txBox="1"/>
          <p:nvPr/>
        </p:nvSpPr>
        <p:spPr>
          <a:xfrm>
            <a:off x="6276513" y="673566"/>
            <a:ext cx="4829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Card Scanning</a:t>
            </a:r>
          </a:p>
        </p:txBody>
      </p:sp>
    </p:spTree>
    <p:extLst>
      <p:ext uri="{BB962C8B-B14F-4D97-AF65-F5344CB8AC3E}">
        <p14:creationId xmlns:p14="http://schemas.microsoft.com/office/powerpoint/2010/main" val="4219445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6342A-04AC-4DBA-F272-0D24666B6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F46FB11-22BF-6EE6-3B18-03052094B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420938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r>
              <a:rPr lang="en-GB" b="1" dirty="0"/>
              <a:t>Monitoring Points (term 1)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70F917-718E-8D73-83D0-B30A0E27CFFA}"/>
              </a:ext>
            </a:extLst>
          </p:cNvPr>
          <p:cNvSpPr txBox="1"/>
          <p:nvPr/>
        </p:nvSpPr>
        <p:spPr>
          <a:xfrm>
            <a:off x="340647" y="1093858"/>
            <a:ext cx="852001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2800" dirty="0"/>
              <a:t>Enrolment event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800" dirty="0"/>
              <a:t>Personal Academic Tutor event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800" dirty="0"/>
              <a:t>EC902/EC910 Econometrics class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800" dirty="0"/>
              <a:t>EC902/EC910 Econometrics class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800" dirty="0"/>
              <a:t>EC902/EC910 Econometrics class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800" dirty="0"/>
              <a:t>Submission of module evaluation</a:t>
            </a:r>
          </a:p>
          <a:p>
            <a:pPr marL="342900" indent="-342900">
              <a:buFont typeface="+mj-lt"/>
              <a:buAutoNum type="arabicPeriod"/>
            </a:pPr>
            <a:endParaRPr lang="en-GB" sz="2800" dirty="0"/>
          </a:p>
          <a:p>
            <a:pPr marL="342900" indent="-342900">
              <a:buFont typeface="+mj-lt"/>
              <a:buAutoNum type="arabicPeriod"/>
            </a:pPr>
            <a:endParaRPr lang="en-GB" sz="2800" dirty="0"/>
          </a:p>
          <a:p>
            <a:r>
              <a:rPr lang="en-GB" sz="2800" dirty="0"/>
              <a:t>See Tabula attendance tab in case of changes</a:t>
            </a:r>
          </a:p>
          <a:p>
            <a:pPr marL="342900" indent="-342900">
              <a:buFont typeface="+mj-lt"/>
              <a:buAutoNum type="arabicPeriod"/>
            </a:pP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5429D7-FDA0-03C4-8E72-AD40CD298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1831" y="265581"/>
            <a:ext cx="2214872" cy="596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780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How do I submit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sz="4000" b="1" dirty="0">
                <a:solidFill>
                  <a:schemeClr val="tx1"/>
                </a:solidFill>
                <a:latin typeface="Aptos" panose="020B0004020202020204" pitchFamily="34" charset="0"/>
              </a:rPr>
              <a:t>How do I submit?</a:t>
            </a:r>
          </a:p>
        </p:txBody>
      </p:sp>
      <p:sp>
        <p:nvSpPr>
          <p:cNvPr id="325" name="Econ/Psych Submission is through Tabula; WBS is through myWBS.…"/>
          <p:cNvSpPr txBox="1">
            <a:spLocks noGrp="1"/>
          </p:cNvSpPr>
          <p:nvPr>
            <p:ph type="body" sz="half" idx="1"/>
          </p:nvPr>
        </p:nvSpPr>
        <p:spPr>
          <a:xfrm>
            <a:off x="858982" y="1569654"/>
            <a:ext cx="6661957" cy="4698199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dirty="0">
                <a:latin typeface="Aptos" panose="020B0004020202020204" pitchFamily="34" charset="0"/>
              </a:rPr>
              <a:t>Econ/Psych Submission is through Tabula; </a:t>
            </a:r>
            <a:endParaRPr lang="en-GB" dirty="0">
              <a:latin typeface="Aptos" panose="020B0004020202020204" pitchFamily="34" charset="0"/>
            </a:endParaRPr>
          </a:p>
          <a:p>
            <a:r>
              <a:rPr dirty="0">
                <a:latin typeface="Aptos" panose="020B0004020202020204" pitchFamily="34" charset="0"/>
              </a:rPr>
              <a:t>WBS is through </a:t>
            </a:r>
            <a:r>
              <a:rPr dirty="0" err="1">
                <a:latin typeface="Aptos" panose="020B0004020202020204" pitchFamily="34" charset="0"/>
              </a:rPr>
              <a:t>myWBS</a:t>
            </a:r>
            <a:r>
              <a:rPr dirty="0">
                <a:latin typeface="Aptos" panose="020B0004020202020204" pitchFamily="34" charset="0"/>
              </a:rPr>
              <a:t>.</a:t>
            </a:r>
          </a:p>
          <a:p>
            <a:r>
              <a:rPr dirty="0">
                <a:latin typeface="Aptos" panose="020B0004020202020204" pitchFamily="34" charset="0"/>
              </a:rPr>
              <a:t>Deadline = 12:00</a:t>
            </a:r>
            <a:r>
              <a:rPr lang="en-GB" dirty="0">
                <a:latin typeface="Aptos" panose="020B0004020202020204" pitchFamily="34" charset="0"/>
              </a:rPr>
              <a:t> noon (usually not always!)</a:t>
            </a:r>
            <a:endParaRPr dirty="0">
              <a:latin typeface="Aptos" panose="020B0004020202020204" pitchFamily="34" charset="0"/>
            </a:endParaRPr>
          </a:p>
          <a:p>
            <a:r>
              <a:rPr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Aptos" panose="020B0004020202020204" pitchFamily="34" charset="0"/>
              </a:rPr>
              <a:t>Late penalty rules</a:t>
            </a:r>
            <a:r>
              <a:rPr dirty="0">
                <a:latin typeface="Aptos" panose="020B0004020202020204" pitchFamily="34" charset="0"/>
              </a:rPr>
              <a:t>: 5 points per day or part of a day. </a:t>
            </a:r>
            <a:endParaRPr lang="en-GB" dirty="0">
              <a:latin typeface="Aptos" panose="020B0004020202020204" pitchFamily="34" charset="0"/>
            </a:endParaRPr>
          </a:p>
          <a:p>
            <a:r>
              <a:rPr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Aptos" panose="020B0004020202020204" pitchFamily="34" charset="0"/>
              </a:rPr>
              <a:t>Automatically applied</a:t>
            </a:r>
            <a:r>
              <a:rPr dirty="0">
                <a:latin typeface="Aptos" panose="020B0004020202020204" pitchFamily="34" charset="0"/>
              </a:rPr>
              <a:t> so 3 seconds late = -5 points.</a:t>
            </a:r>
            <a:endParaRPr lang="en-GB" dirty="0">
              <a:latin typeface="Aptos" panose="020B0004020202020204" pitchFamily="34" charset="0"/>
            </a:endParaRPr>
          </a:p>
          <a:p>
            <a:r>
              <a:rPr lang="en-GB" dirty="0">
                <a:latin typeface="Aptos" panose="020B0004020202020204" pitchFamily="34" charset="0"/>
              </a:rPr>
              <a:t>Don’t leave it to the last minute to submit! Problems with upload will not be accepted as mitigation.</a:t>
            </a:r>
            <a:endParaRPr dirty="0">
              <a:latin typeface="Aptos" panose="020B0004020202020204" pitchFamily="34" charset="0"/>
            </a:endParaRPr>
          </a:p>
        </p:txBody>
      </p:sp>
      <p:pic>
        <p:nvPicPr>
          <p:cNvPr id="326" name="Screen Shot 2018-09-26 at 7.34.54 PM.png" descr="Screen Shot 2018-09-26 at 7.34.54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7267" y="2370741"/>
            <a:ext cx="2594058" cy="24310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Events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4000" b="1" dirty="0">
                <a:solidFill>
                  <a:schemeClr val="tx1"/>
                </a:solidFill>
                <a:latin typeface="Aptos" panose="020B0004020202020204" pitchFamily="34" charset="0"/>
              </a:rPr>
              <a:t>Events</a:t>
            </a:r>
            <a:br>
              <a:rPr lang="en-GB" sz="4000" b="1" dirty="0">
                <a:solidFill>
                  <a:schemeClr val="tx1"/>
                </a:solidFill>
                <a:latin typeface="Aptos" panose="020B0004020202020204" pitchFamily="34" charset="0"/>
              </a:rPr>
            </a:br>
            <a:r>
              <a:rPr lang="en-GB" sz="2800" b="1" dirty="0">
                <a:solidFill>
                  <a:schemeClr val="tx1"/>
                </a:solidFill>
                <a:latin typeface="Aptos" panose="020B0004020202020204" pitchFamily="34" charset="0"/>
              </a:rPr>
              <a:t>There will be events throughout the year – keep an eye on your emails</a:t>
            </a:r>
            <a:endParaRPr sz="4000" b="1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BD05C4-4BB4-8A65-C249-22ADB7234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4707" y="1224121"/>
            <a:ext cx="7102586" cy="526875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9412A-0141-8BC0-CBB4-4AF297561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6015394-74D3-6ACD-F138-63964A667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SSLC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D3395A-8F65-A3EC-C3D7-C2EDEE7D6997}"/>
              </a:ext>
            </a:extLst>
          </p:cNvPr>
          <p:cNvSpPr txBox="1"/>
          <p:nvPr/>
        </p:nvSpPr>
        <p:spPr>
          <a:xfrm>
            <a:off x="418251" y="1460643"/>
            <a:ext cx="617324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en-US" sz="2400" dirty="0"/>
              <a:t>SSLC are your student voice.</a:t>
            </a:r>
          </a:p>
          <a:p>
            <a:pPr>
              <a:defRPr/>
            </a:pPr>
            <a:endParaRPr lang="en-US" altLang="en-US" sz="2400" dirty="0"/>
          </a:p>
          <a:p>
            <a:pPr>
              <a:defRPr/>
            </a:pPr>
            <a:r>
              <a:rPr lang="en-US" altLang="en-US" sz="2400" dirty="0"/>
              <a:t>Nominations are open now to represent your course.</a:t>
            </a:r>
          </a:p>
          <a:p>
            <a:pPr>
              <a:defRPr/>
            </a:pPr>
            <a:r>
              <a:rPr lang="en-US" altLang="en-US" sz="2400" dirty="0"/>
              <a:t>Deadline to nominate yourself </a:t>
            </a:r>
            <a:r>
              <a:rPr lang="en-US" altLang="en-US" sz="2400"/>
              <a:t>is </a:t>
            </a:r>
            <a:r>
              <a:rPr lang="en-US" altLang="en-US" sz="2400" b="1"/>
              <a:t>9 </a:t>
            </a:r>
            <a:r>
              <a:rPr lang="en-US" altLang="en-US" sz="2400" b="1" dirty="0"/>
              <a:t>October</a:t>
            </a:r>
            <a:r>
              <a:rPr lang="en-US" altLang="en-US" sz="2400" dirty="0"/>
              <a:t>.</a:t>
            </a:r>
          </a:p>
          <a:p>
            <a:pPr>
              <a:defRPr/>
            </a:pPr>
            <a:endParaRPr lang="en-US" altLang="en-US" sz="2400" dirty="0"/>
          </a:p>
          <a:p>
            <a:pPr>
              <a:defRPr/>
            </a:pPr>
            <a:r>
              <a:rPr lang="en-US" altLang="en-US" sz="2400" dirty="0"/>
              <a:t>We need EIFE representation! </a:t>
            </a:r>
          </a:p>
          <a:p>
            <a:pPr>
              <a:defRPr/>
            </a:pPr>
            <a:endParaRPr lang="en-US" altLang="en-US" sz="2400" dirty="0">
              <a:solidFill>
                <a:srgbClr val="0C0C0C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defRPr/>
            </a:pPr>
            <a:r>
              <a:rPr lang="en-US" altLang="en-US" sz="2400" b="1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https://warwick.ac.uk/fac/soc/economics/current/msc/resources/gsslc</a:t>
            </a:r>
            <a:r>
              <a:rPr lang="en-US" altLang="en-US" sz="2400" b="1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3" name="Picture Placeholder 9" descr="A person writing on paper and using a computer&#10;&#10;AI-generated content may be incorrect.">
            <a:extLst>
              <a:ext uri="{FF2B5EF4-FFF2-40B4-BE49-F238E27FC236}">
                <a16:creationId xmlns:a16="http://schemas.microsoft.com/office/drawing/2014/main" id="{C697EF47-33BC-B72A-8A28-CD25A82ADF3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05794" y="0"/>
            <a:ext cx="478135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8625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90C24-2F45-650A-5FD3-A98125027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A5654B-19C3-D12B-863F-95A73223389A}"/>
              </a:ext>
            </a:extLst>
          </p:cNvPr>
          <p:cNvSpPr txBox="1"/>
          <p:nvPr/>
        </p:nvSpPr>
        <p:spPr>
          <a:xfrm>
            <a:off x="271603" y="1204216"/>
            <a:ext cx="1145263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431D56"/>
              </a:buClr>
            </a:pPr>
            <a:r>
              <a:rPr lang="en-US" sz="2400" b="1" dirty="0"/>
              <a:t>University level</a:t>
            </a:r>
          </a:p>
          <a:p>
            <a:pPr>
              <a:buClr>
                <a:srgbClr val="431D56"/>
              </a:buClr>
            </a:pPr>
            <a:r>
              <a:rPr lang="en-US" sz="24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Wellbeing and Student Support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/>
              <a:t>(including counselling) </a:t>
            </a:r>
          </a:p>
          <a:p>
            <a:pPr>
              <a:buClr>
                <a:srgbClr val="431D56"/>
              </a:buClr>
            </a:pPr>
            <a:r>
              <a:rPr lang="en-US" sz="24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University Library </a:t>
            </a:r>
            <a:r>
              <a:rPr lang="en-US" sz="2400" dirty="0"/>
              <a:t>(including staff, online resources)</a:t>
            </a:r>
          </a:p>
          <a:p>
            <a:pPr>
              <a:buClr>
                <a:srgbClr val="431D56"/>
              </a:buClr>
            </a:pPr>
            <a:r>
              <a:rPr lang="en-US" sz="2400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 Services </a:t>
            </a:r>
            <a:r>
              <a:rPr lang="en-US" sz="2400" dirty="0"/>
              <a:t>(now called IDG)</a:t>
            </a:r>
          </a:p>
          <a:p>
            <a:pPr>
              <a:buClr>
                <a:srgbClr val="431D56"/>
              </a:buClr>
            </a:pPr>
            <a:r>
              <a:rPr lang="en-US" sz="2400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University of Warwick Health Centre</a:t>
            </a:r>
            <a:endParaRPr lang="en-US" sz="2400" dirty="0">
              <a:solidFill>
                <a:srgbClr val="0070C0"/>
              </a:solidFill>
            </a:endParaRPr>
          </a:p>
          <a:p>
            <a:pPr>
              <a:buClr>
                <a:srgbClr val="431D56"/>
              </a:buClr>
            </a:pPr>
            <a:endParaRPr lang="en-US" sz="2400" dirty="0"/>
          </a:p>
          <a:p>
            <a:pPr>
              <a:buClr>
                <a:srgbClr val="431D56"/>
              </a:buClr>
            </a:pPr>
            <a:r>
              <a:rPr lang="en-US" sz="2400" b="1" dirty="0"/>
              <a:t>Department level</a:t>
            </a:r>
          </a:p>
          <a:p>
            <a:pPr>
              <a:buClr>
                <a:srgbClr val="431D56"/>
              </a:buClr>
            </a:pPr>
            <a:endParaRPr lang="en-US" sz="2400" b="1" dirty="0"/>
          </a:p>
          <a:p>
            <a:r>
              <a:rPr lang="en-GB" sz="2400" dirty="0"/>
              <a:t>Maths and Statistics Drop-in Sessions, Stata </a:t>
            </a:r>
            <a:r>
              <a:rPr lang="en-GB" sz="2400" dirty="0" err="1"/>
              <a:t>HelpDesk</a:t>
            </a:r>
            <a:r>
              <a:rPr lang="en-GB" sz="2400" dirty="0"/>
              <a:t>/Software/IT Support.</a:t>
            </a:r>
          </a:p>
          <a:p>
            <a:r>
              <a:rPr lang="en-GB" sz="2400" dirty="0"/>
              <a:t>Advice and Feedback Hours</a:t>
            </a:r>
          </a:p>
          <a:p>
            <a:r>
              <a:rPr lang="en-GB" sz="2400" dirty="0"/>
              <a:t>Wellbeing Drop-In Sessions.</a:t>
            </a:r>
          </a:p>
          <a:p>
            <a:pPr>
              <a:buClr>
                <a:srgbClr val="431D56"/>
              </a:buClr>
            </a:pPr>
            <a:r>
              <a:rPr lang="en-GB" sz="2400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Skills Development and Career Support</a:t>
            </a:r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DA77801-2935-ADD9-904A-D6751F9A9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85" y="538538"/>
            <a:ext cx="12113537" cy="409151"/>
          </a:xfrm>
        </p:spPr>
        <p:txBody>
          <a:bodyPr/>
          <a:lstStyle/>
          <a:p>
            <a:r>
              <a:rPr lang="en-US" sz="3200" dirty="0"/>
              <a:t>Further Resources	(Non-Comprehensive List)</a:t>
            </a:r>
          </a:p>
        </p:txBody>
      </p:sp>
    </p:spTree>
    <p:extLst>
      <p:ext uri="{BB962C8B-B14F-4D97-AF65-F5344CB8AC3E}">
        <p14:creationId xmlns:p14="http://schemas.microsoft.com/office/powerpoint/2010/main" val="1406800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4E2F2-591F-99F9-4322-ADE8E1D2C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D4896-2F69-C91B-75D6-88819E531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81" y="378980"/>
            <a:ext cx="10515600" cy="895639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ptos" panose="020B0004020202020204" pitchFamily="34" charset="0"/>
              </a:rPr>
              <a:t>Key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F8D85-EE46-817E-D256-2AB9B1EE9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181" y="1413164"/>
            <a:ext cx="11360727" cy="4386489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GB" sz="2000" b="1" dirty="0">
                <a:latin typeface="Aptos" panose="020B0004020202020204" pitchFamily="34" charset="0"/>
                <a:ea typeface="Lato"/>
                <a:cs typeface="Lato"/>
              </a:rPr>
              <a:t>Term 1 (Autumn Term) week 1-10</a:t>
            </a:r>
          </a:p>
          <a:p>
            <a:pPr>
              <a:defRPr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Module registration closes 19 October</a:t>
            </a:r>
          </a:p>
          <a:p>
            <a:pPr>
              <a:defRPr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Christmas Party 11 December 2026</a:t>
            </a:r>
          </a:p>
          <a:p>
            <a:pPr marL="0" indent="0">
              <a:buNone/>
              <a:defRPr/>
            </a:pPr>
            <a:r>
              <a:rPr lang="en-GB" sz="2000" b="1" dirty="0">
                <a:latin typeface="Aptos" panose="020B0004020202020204" pitchFamily="34" charset="0"/>
                <a:ea typeface="Lato"/>
                <a:cs typeface="Lato"/>
              </a:rPr>
              <a:t>Term 2 (Spring Term) weeks 15 – 24</a:t>
            </a:r>
          </a:p>
          <a:p>
            <a:pPr>
              <a:defRPr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Jan exam period (Micro &amp; Macro) 11 – 15 January 2027</a:t>
            </a:r>
          </a:p>
          <a:p>
            <a:pPr>
              <a:defRPr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Module registration open 4 – 15 January </a:t>
            </a:r>
          </a:p>
          <a:p>
            <a:pPr marL="0" indent="0">
              <a:buNone/>
              <a:defRPr/>
            </a:pPr>
            <a:r>
              <a:rPr lang="en-GB" sz="2000" b="1" dirty="0">
                <a:latin typeface="Aptos" panose="020B0004020202020204" pitchFamily="34" charset="0"/>
                <a:ea typeface="Lato"/>
                <a:cs typeface="Lato"/>
              </a:rPr>
              <a:t>Term 3 (Summer Term) weeks 30 - 39</a:t>
            </a:r>
          </a:p>
          <a:p>
            <a:pPr>
              <a:defRPr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May/summer exam period week 32 – week 33</a:t>
            </a:r>
          </a:p>
          <a:p>
            <a:pPr>
              <a:defRPr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Summer Social Fri 21 May  (TBC)</a:t>
            </a:r>
          </a:p>
          <a:p>
            <a:pPr>
              <a:defRPr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Summer vacation (weeks 40 – 52)</a:t>
            </a:r>
          </a:p>
          <a:p>
            <a:pPr marL="0" indent="0">
              <a:buNone/>
              <a:defRPr/>
            </a:pPr>
            <a:endParaRPr lang="en-GB" sz="2000" dirty="0">
              <a:latin typeface="Aptos" panose="020B0004020202020204" pitchFamily="34" charset="0"/>
              <a:ea typeface="Lato"/>
              <a:cs typeface="Lato"/>
            </a:endParaRPr>
          </a:p>
          <a:p>
            <a:pPr marL="0" indent="0">
              <a:buNone/>
              <a:defRPr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Resit and deferral exam period TBC (usually last week of August and first week of Sept)</a:t>
            </a:r>
          </a:p>
          <a:p>
            <a:pPr marL="0" indent="0">
              <a:buNone/>
              <a:defRPr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Project submission week 48</a:t>
            </a:r>
          </a:p>
        </p:txBody>
      </p:sp>
    </p:spTree>
    <p:extLst>
      <p:ext uri="{BB962C8B-B14F-4D97-AF65-F5344CB8AC3E}">
        <p14:creationId xmlns:p14="http://schemas.microsoft.com/office/powerpoint/2010/main" val="311220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C3EF1-57C9-F6C5-879E-22591BAFC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E1EA422-EF7E-1F00-B081-DDE18D32C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 &amp; Answers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89E030-2EEA-F1DE-2BF2-6AE93D1969D0}"/>
              </a:ext>
            </a:extLst>
          </p:cNvPr>
          <p:cNvSpPr txBox="1"/>
          <p:nvPr/>
        </p:nvSpPr>
        <p:spPr>
          <a:xfrm>
            <a:off x="499733" y="1323975"/>
            <a:ext cx="6329692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altLang="en-US" sz="2400" dirty="0"/>
              <a:t>What marks do I need to earn the MSc degree?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altLang="en-US" sz="2400" dirty="0"/>
          </a:p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altLang="en-US" sz="2400" dirty="0"/>
              <a:t>Where do BES students find jobs? </a:t>
            </a:r>
          </a:p>
          <a:p>
            <a:pPr>
              <a:defRPr/>
            </a:pPr>
            <a:endParaRPr lang="en-GB" altLang="en-US" sz="2400" dirty="0"/>
          </a:p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altLang="en-US" sz="2400" dirty="0"/>
              <a:t>How many hours do we need to study each week?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altLang="en-US" sz="2400" dirty="0"/>
          </a:p>
          <a:p>
            <a:pPr marL="34290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altLang="en-US" sz="2400" dirty="0"/>
              <a:t>What if my computer breaks down? Does the department offer any help?</a:t>
            </a:r>
            <a:endParaRPr lang="en-US" altLang="en-US" sz="2400" dirty="0"/>
          </a:p>
          <a:p>
            <a:pPr>
              <a:defRPr/>
            </a:pPr>
            <a:endParaRPr lang="en-US" alt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47E499-8EB9-F559-A0F3-451A9F466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571" y="538538"/>
            <a:ext cx="3504253" cy="553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745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FCB7F-1C68-EE28-FA95-3356065E5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Events">
            <a:extLst>
              <a:ext uri="{FF2B5EF4-FFF2-40B4-BE49-F238E27FC236}">
                <a16:creationId xmlns:a16="http://schemas.microsoft.com/office/drawing/2014/main" id="{27BEE6F9-AE75-1EBD-E016-76BACE250C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tx1"/>
                </a:solidFill>
                <a:latin typeface="Aptos" panose="020B0004020202020204" pitchFamily="34" charset="0"/>
              </a:rPr>
              <a:t>Questions or problems</a:t>
            </a:r>
            <a:endParaRPr sz="4000" b="1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01CA3E-F1C8-C56B-0672-BB03652B6E99}"/>
              </a:ext>
            </a:extLst>
          </p:cNvPr>
          <p:cNvSpPr txBox="1"/>
          <p:nvPr/>
        </p:nvSpPr>
        <p:spPr>
          <a:xfrm>
            <a:off x="623454" y="1122243"/>
            <a:ext cx="6279369" cy="4413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MSc Handbook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PG Office: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Tina Jones, Andrea Wyld, Marion Nicholson.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Academic Personal Tutor 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Student Support &amp; Progression Officer: Jess Proudlock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Senior Tutor (pastoral support): Han Zhang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Director of Student Experience and Progression (academic support): Ghasan Asbool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PG mentors: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t>http://www.warwick.ac.uk/services/library/pghub/mentorship/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University support services (wellbeing, counselling, mental health, disability, international students)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09F292-6B23-A35D-B510-9336B0AB4E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7" r="12139"/>
          <a:stretch/>
        </p:blipFill>
        <p:spPr>
          <a:xfrm>
            <a:off x="7143834" y="1469809"/>
            <a:ext cx="4632530" cy="378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49055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52314-0F5E-487C-F65C-D018D8BF3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43">
            <a:extLst>
              <a:ext uri="{FF2B5EF4-FFF2-40B4-BE49-F238E27FC236}">
                <a16:creationId xmlns:a16="http://schemas.microsoft.com/office/drawing/2014/main" id="{5E275BD5-6FE2-BDFE-ACC3-87B084273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6" y="511472"/>
            <a:ext cx="11192534" cy="383567"/>
          </a:xfrm>
        </p:spPr>
        <p:txBody>
          <a:bodyPr vert="horz" wrap="square" lIns="0" tIns="0" rIns="0" bIns="0" rtlCol="0" anchor="ctr">
            <a:normAutofit fontScale="90000"/>
          </a:bodyPr>
          <a:lstStyle/>
          <a:p>
            <a:r>
              <a:rPr lang="en-US" sz="3200" dirty="0"/>
              <a:t>And finally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772C84-CD1B-F45B-8D13-6D92317A151B}"/>
              </a:ext>
            </a:extLst>
          </p:cNvPr>
          <p:cNvSpPr txBox="1"/>
          <p:nvPr/>
        </p:nvSpPr>
        <p:spPr>
          <a:xfrm>
            <a:off x="314326" y="1188145"/>
            <a:ext cx="11124012" cy="43525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>
              <a:buClr>
                <a:srgbClr val="431D56"/>
              </a:buClr>
            </a:pPr>
            <a:r>
              <a:rPr lang="en-US" sz="2400" dirty="0"/>
              <a:t>Don’t forget to:</a:t>
            </a:r>
          </a:p>
          <a:p>
            <a:pPr marL="342900" lvl="1" indent="0">
              <a:buClr>
                <a:srgbClr val="431D56"/>
              </a:buClr>
              <a:buNone/>
            </a:pPr>
            <a:endParaRPr lang="en-US" sz="2400" dirty="0"/>
          </a:p>
          <a:p>
            <a:pPr marL="800100" lvl="1" indent="-342900">
              <a:buClr>
                <a:srgbClr val="431D56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Work hard</a:t>
            </a:r>
          </a:p>
          <a:p>
            <a:pPr marL="685800" lvl="1" indent="-342900">
              <a:buClr>
                <a:srgbClr val="431D56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Clr>
                <a:srgbClr val="431D56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Have fun! Attend the department events so you can meet other members of your cohort.</a:t>
            </a:r>
          </a:p>
          <a:p>
            <a:pPr marL="685800" lvl="1" indent="-342900">
              <a:buClr>
                <a:srgbClr val="431D56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Clr>
                <a:srgbClr val="431D56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Contact </a:t>
            </a:r>
            <a:r>
              <a:rPr lang="en-US" sz="24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economics.pgoffice@warwick.ac.uk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/>
              <a:t>if you have any queries.</a:t>
            </a:r>
          </a:p>
        </p:txBody>
      </p:sp>
    </p:spTree>
    <p:extLst>
      <p:ext uri="{BB962C8B-B14F-4D97-AF65-F5344CB8AC3E}">
        <p14:creationId xmlns:p14="http://schemas.microsoft.com/office/powerpoint/2010/main" val="139583534"/>
      </p:ext>
    </p:extLst>
  </p:cSld>
  <p:clrMapOvr>
    <a:masterClrMapping/>
  </p:clrMapOvr>
</p:sld>
</file>

<file path=ppt/theme/theme1.xml><?xml version="1.0" encoding="utf-8"?>
<a:theme xmlns:a="http://schemas.openxmlformats.org/drawingml/2006/main" name="UoW_Template_Black">
  <a:themeElements>
    <a:clrScheme name="Custom 9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FDFCFC"/>
      </a:hlink>
      <a:folHlink>
        <a:srgbClr val="FDFCF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" id="{2A9B734C-3E11-4469-83F7-FFA41F97EFCE}" vid="{36209585-21E5-4EA6-A3C2-4F4739C1406D}"/>
    </a:ext>
  </a:extLst>
</a:theme>
</file>

<file path=ppt/theme/theme2.xml><?xml version="1.0" encoding="utf-8"?>
<a:theme xmlns:a="http://schemas.openxmlformats.org/drawingml/2006/main" name="UoW_Template_Purple">
  <a:themeElements>
    <a:clrScheme name="Custom 7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FDFCFC"/>
      </a:hlink>
      <a:folHlink>
        <a:srgbClr val="FDFCF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" id="{2A9B734C-3E11-4469-83F7-FFA41F97EFCE}" vid="{D8260828-B513-4AB7-B5FB-FD1D21EC0DDD}"/>
    </a:ext>
  </a:extLst>
</a:theme>
</file>

<file path=ppt/theme/theme3.xml><?xml version="1.0" encoding="utf-8"?>
<a:theme xmlns:a="http://schemas.openxmlformats.org/drawingml/2006/main" name="UoW_Template_Lavender">
  <a:themeElements>
    <a:clrScheme name="Custom 2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0C0C0C"/>
      </a:hlink>
      <a:folHlink>
        <a:srgbClr val="0C0C0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" id="{2A9B734C-3E11-4469-83F7-FFA41F97EFCE}" vid="{9AA56E93-7381-4C7A-8090-2A8EA857325A}"/>
    </a:ext>
  </a:extLst>
</a:theme>
</file>

<file path=ppt/theme/theme4.xml><?xml version="1.0" encoding="utf-8"?>
<a:theme xmlns:a="http://schemas.openxmlformats.org/drawingml/2006/main" name="UoW_Template_Blue">
  <a:themeElements>
    <a:clrScheme name="Custom 3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0C0C0C"/>
      </a:hlink>
      <a:folHlink>
        <a:srgbClr val="0C0C0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" id="{2A9B734C-3E11-4469-83F7-FFA41F97EFCE}" vid="{F7E7D698-170F-4285-8CB7-CFB9B67318A0}"/>
    </a:ext>
  </a:extLst>
</a:theme>
</file>

<file path=ppt/theme/theme5.xml><?xml version="1.0" encoding="utf-8"?>
<a:theme xmlns:a="http://schemas.openxmlformats.org/drawingml/2006/main" name="UoW_Template_Green">
  <a:themeElements>
    <a:clrScheme name="Custom 4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0C0C0C"/>
      </a:hlink>
      <a:folHlink>
        <a:srgbClr val="0C0C0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" id="{2A9B734C-3E11-4469-83F7-FFA41F97EFCE}" vid="{BE2C4C15-A5A8-4801-AB0E-84192F862A5C}"/>
    </a:ext>
  </a:extLst>
</a:theme>
</file>

<file path=ppt/theme/theme6.xml><?xml version="1.0" encoding="utf-8"?>
<a:theme xmlns:a="http://schemas.openxmlformats.org/drawingml/2006/main" name="UoW_Template_Yellow">
  <a:themeElements>
    <a:clrScheme name="Custom 5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0C0C0C"/>
      </a:hlink>
      <a:folHlink>
        <a:srgbClr val="0C0C0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" id="{2A9B734C-3E11-4469-83F7-FFA41F97EFCE}" vid="{A22A32B8-9740-4ED5-BC95-AE6068F8AA15}"/>
    </a:ext>
  </a:extLst>
</a:theme>
</file>

<file path=ppt/theme/theme7.xml><?xml version="1.0" encoding="utf-8"?>
<a:theme xmlns:a="http://schemas.openxmlformats.org/drawingml/2006/main" name="UoW_Template_Coral">
  <a:themeElements>
    <a:clrScheme name="Custom 6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0C0C0C"/>
      </a:hlink>
      <a:folHlink>
        <a:srgbClr val="0C0C0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" id="{2A9B734C-3E11-4469-83F7-FFA41F97EFCE}" vid="{CC06E601-E18B-4328-A1DC-11D3D4D2A79F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8BF2393C4EA04AB7F96C5D4020735B" ma:contentTypeVersion="16" ma:contentTypeDescription="Create a new document." ma:contentTypeScope="" ma:versionID="455c2161f5b73f2a698616d02f07aa47">
  <xsd:schema xmlns:xsd="http://www.w3.org/2001/XMLSchema" xmlns:xs="http://www.w3.org/2001/XMLSchema" xmlns:p="http://schemas.microsoft.com/office/2006/metadata/properties" xmlns:ns2="2457cae1-bbb3-49df-91d0-3eeeba63d323" xmlns:ns3="ef19808f-d5e4-40cd-93fa-31b8700ee2cf" targetNamespace="http://schemas.microsoft.com/office/2006/metadata/properties" ma:root="true" ma:fieldsID="f888cfaeb3c0a23ff9de9fddae14e9fe" ns2:_="" ns3:_="">
    <xsd:import namespace="2457cae1-bbb3-49df-91d0-3eeeba63d323"/>
    <xsd:import namespace="ef19808f-d5e4-40cd-93fa-31b8700ee2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57cae1-bbb3-49df-91d0-3eeeba63d3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55cd427-a42c-44c8-816a-2405638e27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19808f-d5e4-40cd-93fa-31b8700ee2c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d093c4e-51e7-44f8-921c-27a14d3f10ee}" ma:internalName="TaxCatchAll" ma:showField="CatchAllData" ma:web="ef19808f-d5e4-40cd-93fa-31b8700ee2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457cae1-bbb3-49df-91d0-3eeeba63d323">
      <Terms xmlns="http://schemas.microsoft.com/office/infopath/2007/PartnerControls"/>
    </lcf76f155ced4ddcb4097134ff3c332f>
    <TaxCatchAll xmlns="ef19808f-d5e4-40cd-93fa-31b8700ee2cf" xsi:nil="true"/>
  </documentManagement>
</p:properties>
</file>

<file path=customXml/itemProps1.xml><?xml version="1.0" encoding="utf-8"?>
<ds:datastoreItem xmlns:ds="http://schemas.openxmlformats.org/officeDocument/2006/customXml" ds:itemID="{27E1CF70-444F-436E-BCF7-3A0908B68954}">
  <ds:schemaRefs>
    <ds:schemaRef ds:uri="2457cae1-bbb3-49df-91d0-3eeeba63d323"/>
    <ds:schemaRef ds:uri="ef19808f-d5e4-40cd-93fa-31b8700ee2c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2889AE9-2A76-4CF2-8699-356903226B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299F2F-53D8-4F04-89F8-F8961CB59FBC}">
  <ds:schemaRefs>
    <ds:schemaRef ds:uri="http://schemas.microsoft.com/office/infopath/2007/PartnerControls"/>
    <ds:schemaRef ds:uri="http://purl.org/dc/terms/"/>
    <ds:schemaRef ds:uri="http://schemas.microsoft.com/office/2006/metadata/properties"/>
    <ds:schemaRef ds:uri="2457cae1-bbb3-49df-91d0-3eeeba63d32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dcmitype/"/>
    <ds:schemaRef ds:uri="ef19808f-d5e4-40cd-93fa-31b8700ee2cf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Template_19112025</Template>
  <TotalTime>1304</TotalTime>
  <Words>1570</Words>
  <Application>Microsoft Office PowerPoint</Application>
  <PresentationFormat>Widescreen</PresentationFormat>
  <Paragraphs>219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24</vt:i4>
      </vt:variant>
    </vt:vector>
  </HeadingPairs>
  <TitlesOfParts>
    <vt:vector size="40" baseType="lpstr">
      <vt:lpstr>Avenir Next Demi Bold</vt:lpstr>
      <vt:lpstr>Arial</vt:lpstr>
      <vt:lpstr>Lato</vt:lpstr>
      <vt:lpstr>Wingdings</vt:lpstr>
      <vt:lpstr>Lato Black</vt:lpstr>
      <vt:lpstr>Aptos</vt:lpstr>
      <vt:lpstr>Calibri</vt:lpstr>
      <vt:lpstr>Calibri Light</vt:lpstr>
      <vt:lpstr>UoW_Template_Black</vt:lpstr>
      <vt:lpstr>UoW_Template_Purple</vt:lpstr>
      <vt:lpstr>UoW_Template_Lavender</vt:lpstr>
      <vt:lpstr>UoW_Template_Blue</vt:lpstr>
      <vt:lpstr>UoW_Template_Green</vt:lpstr>
      <vt:lpstr>UoW_Template_Yellow</vt:lpstr>
      <vt:lpstr>UoW_Template_Coral</vt:lpstr>
      <vt:lpstr>Office Theme</vt:lpstr>
      <vt:lpstr>BES (Economics Track) Introductory Meeting</vt:lpstr>
      <vt:lpstr>Economics in Numbers </vt:lpstr>
      <vt:lpstr>What’s special about Warwick</vt:lpstr>
      <vt:lpstr>The Department of Economics </vt:lpstr>
      <vt:lpstr>About me  </vt:lpstr>
      <vt:lpstr>Course Objectives</vt:lpstr>
      <vt:lpstr>MSc BES</vt:lpstr>
      <vt:lpstr>Microeconomics A or B  The Microeconomics module will develop your understanding of advanced economic analysis.   There is an applied version (A) and a more theoretically oriented and technical version (B).        </vt:lpstr>
      <vt:lpstr>PowerPoint Presentation</vt:lpstr>
      <vt:lpstr>Optional Modules</vt:lpstr>
      <vt:lpstr>Psychology Project PS916</vt:lpstr>
      <vt:lpstr>PS916 Project</vt:lpstr>
      <vt:lpstr>Where do I find info?</vt:lpstr>
      <vt:lpstr>Skills Development</vt:lpstr>
      <vt:lpstr>Attendance</vt:lpstr>
      <vt:lpstr>  Monitoring Points (term 1)  </vt:lpstr>
      <vt:lpstr>How do I submit?</vt:lpstr>
      <vt:lpstr>Events There will be events throughout the year – keep an eye on your emails</vt:lpstr>
      <vt:lpstr>SSLC</vt:lpstr>
      <vt:lpstr>Further Resources (Non-Comprehensive List)</vt:lpstr>
      <vt:lpstr>Key Dates</vt:lpstr>
      <vt:lpstr>Questions &amp; Answers</vt:lpstr>
      <vt:lpstr>Questions or problems</vt:lpstr>
      <vt:lpstr>And finally</vt:lpstr>
    </vt:vector>
  </TitlesOfParts>
  <Company>University of Warwick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Toscano, Stefania</dc:creator>
  <cp:lastModifiedBy>Murley, Katie</cp:lastModifiedBy>
  <cp:revision>43</cp:revision>
  <cp:lastPrinted>2026-09-09T15:25:51Z</cp:lastPrinted>
  <dcterms:created xsi:type="dcterms:W3CDTF">2026-01-21T11:23:53Z</dcterms:created>
  <dcterms:modified xsi:type="dcterms:W3CDTF">2026-10-05T10:35:29Z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0x010100138BF2393C4EA04AB7F96C5D4020735B</vt:lpwstr>
  </property>
  <property fmtid="{D5CDD505-2E9C-101B-9397-08002B2CF9AE}" pid="3" name="MediaServiceImageTags">
    <vt:lpwstr/>
  </property>
</Properties>
</file>