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6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7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4"/>
    <p:sldMasterId id="2147483798" r:id="rId5"/>
    <p:sldMasterId id="2147483813" r:id="rId6"/>
    <p:sldMasterId id="2147483828" r:id="rId7"/>
    <p:sldMasterId id="2147483843" r:id="rId8"/>
    <p:sldMasterId id="2147483858" r:id="rId9"/>
    <p:sldMasterId id="2147483873" r:id="rId10"/>
    <p:sldMasterId id="2147483888" r:id="rId11"/>
  </p:sldMasterIdLst>
  <p:notesMasterIdLst>
    <p:notesMasterId r:id="rId40"/>
  </p:notesMasterIdLst>
  <p:handoutMasterIdLst>
    <p:handoutMasterId r:id="rId41"/>
  </p:handoutMasterIdLst>
  <p:sldIdLst>
    <p:sldId id="265" r:id="rId12"/>
    <p:sldId id="420" r:id="rId13"/>
    <p:sldId id="340" r:id="rId14"/>
    <p:sldId id="347" r:id="rId15"/>
    <p:sldId id="413" r:id="rId16"/>
    <p:sldId id="400" r:id="rId17"/>
    <p:sldId id="345" r:id="rId18"/>
    <p:sldId id="421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33" r:id="rId30"/>
    <p:sldId id="436" r:id="rId31"/>
    <p:sldId id="429" r:id="rId32"/>
    <p:sldId id="437" r:id="rId33"/>
    <p:sldId id="415" r:id="rId34"/>
    <p:sldId id="416" r:id="rId35"/>
    <p:sldId id="417" r:id="rId36"/>
    <p:sldId id="412" r:id="rId37"/>
    <p:sldId id="431" r:id="rId38"/>
    <p:sldId id="422" r:id="rId39"/>
  </p:sldIdLst>
  <p:sldSz cx="12192000" cy="6858000"/>
  <p:notesSz cx="6797675" cy="9926638"/>
  <p:embeddedFontLst>
    <p:embeddedFont>
      <p:font typeface="Lato" panose="020F0502020204030203" pitchFamily="34" charset="0"/>
      <p:regular r:id="rId42"/>
      <p:bold r:id="rId43"/>
      <p:italic r:id="rId44"/>
      <p:boldItalic r:id="rId45"/>
    </p:embeddedFont>
    <p:embeddedFont>
      <p:font typeface="Lato Black" panose="020F0502020204030203" pitchFamily="34" charset="0"/>
      <p:bold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C9FCF26-F0F8-4972-3715-BDE043EC4023}" name="Lawson, Holly" initials="LH" userId="S::u2271473@live.warwick.ac.uk::0de7dddd-20ce-43a4-8d85-02704f67e7b2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0C0C0C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719"/>
  </p:normalViewPr>
  <p:slideViewPr>
    <p:cSldViewPr snapToGrid="0">
      <p:cViewPr varScale="1">
        <p:scale>
          <a:sx n="106" d="100"/>
          <a:sy n="106" d="100"/>
        </p:scale>
        <p:origin x="9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3.fntdata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2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font" Target="fonts/font5.fntdata"/><Relationship Id="rId20" Type="http://schemas.openxmlformats.org/officeDocument/2006/relationships/slide" Target="slides/slide9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DA70695-2501-E77B-EFCA-F8982C3AF8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573EA90-025A-92E5-9459-5C7BEE7EA5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1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37AF688-F2F4-5A61-7DEC-E4536AC76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A0E0DF3-0C51-3B21-3B96-9D21D6373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65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8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9BD1-A4DD-6A62-9BB5-F304498F6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A09F-609D-6141-5F28-1FE05BC4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419A-B37A-74F5-E24E-782EAA1AB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00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81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86F01CE-863C-2545-F359-8EA7DA242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300F38-9E19-2837-5541-00EE5F9E9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11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4D0E-28C6-7F57-EE08-455ACB208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2581-57BF-3501-A81B-FE662EA3E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70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511903-CB70-1128-6EEE-9FF21DD89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EB83CE-0CDC-FE94-D907-C47260ACA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85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483C78-BC28-1830-F13E-92BD8D4DB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E5F5AA-B1A2-E9D6-D14D-2F3AD3C51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88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3B91A3E3-F049-5B54-8336-88231750EE4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9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2CACF877-98EB-C504-2170-B2D84E90BF7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B27849B-CB10-F1E0-A5A8-5B05A3F3F9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4178E48-5E26-7133-CEE5-105663E56B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9933AFB-C5B9-05B3-AA63-1283AF192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BE189048-A4DC-8194-6856-2E45B35726C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C0D125F2-CF42-C81F-11C5-AAA95CDA9F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375886-2AF5-4107-AE31-D263FB07C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2CB9AFF-7FE6-A460-A0CB-BB9914948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31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7040CE-A94D-AA9F-2647-AFA5B84257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20F49C91-0553-D74D-2497-E699C53932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D63F3000-138E-2A82-B6ED-0E923DAF35B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2230340E-87C8-BAF7-89D1-25433C9E30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2E724E-A288-EFC3-E3BB-BE3CABCA3A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2BB48BA-E4D7-01A5-235A-B675AB1414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DC605D0-8A67-116B-F38D-738685542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9C74E85-CCD9-756F-E57A-18800071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17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CB57F59-3C57-C85A-4795-3FD9AD5D848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BE81EC-17A2-AF37-8B15-8B6D9CEC6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D633C40-011D-9E95-0EE5-FEDBCC39F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67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C30E919-61CD-A0E3-FBE6-8B10FDC911E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FB6437F4-92A5-139A-A9C4-A697581FC0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2B071D6-2E80-5842-B9C1-E84C09937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66678E-B6BC-A6EA-D020-113EF97B1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93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3FFC4DE-4136-486C-252C-5AD4A80810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2996C-6DB5-A199-8218-F2160223F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3A5009-B28B-F2B8-8E32-188E9E05E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005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A4667DD-C338-BED4-997B-55E10BCF38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19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84AF844-7532-EA26-6DF9-7821D6DAAA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F3443A7-ED34-25B2-4D80-A6F4038F79F9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E34DAB9-73AF-CCFF-D154-A20EF66F3E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2571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21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0B7C26A-DD06-48F4-6F84-2D4126BA4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03467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357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1B9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1190625" y="1946672"/>
            <a:ext cx="9810750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  <a:buClr>
                <a:srgbClr val="531B93"/>
              </a:buClr>
            </a:lvl1pPr>
            <a:lvl2pPr>
              <a:spcBef>
                <a:spcPts val="1687"/>
              </a:spcBef>
              <a:buClr>
                <a:srgbClr val="531B93"/>
              </a:buClr>
            </a:lvl2pPr>
            <a:lvl3pPr>
              <a:spcBef>
                <a:spcPts val="1687"/>
              </a:spcBef>
              <a:buClr>
                <a:srgbClr val="531B93"/>
              </a:buClr>
            </a:lvl3pPr>
            <a:lvl4pPr>
              <a:spcBef>
                <a:spcPts val="1687"/>
              </a:spcBef>
              <a:buClr>
                <a:srgbClr val="531B93"/>
              </a:buClr>
            </a:lvl4pPr>
            <a:lvl5pPr>
              <a:spcBef>
                <a:spcPts val="1687"/>
              </a:spcBef>
              <a:buClr>
                <a:srgbClr val="531B93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299142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804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7266-A8F3-4C73-A631-0DF6BA83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863C6-9B9B-47BB-8994-25C2D5D86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DE966-C39F-4BAF-BE27-A6171C05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ACD26-4D84-4596-9755-AAF57C67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85B36-5EA9-4728-921E-EF180B79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60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2D959CA-205F-61E0-E849-0515F946B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4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2DDC41-069C-6569-FD8D-DA3442F2A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DC7C16-2B7D-58D4-01ED-D3243863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87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878F-115A-2E4B-2DD5-883A8478A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CBA2-980E-EB6A-96D1-DA26D7067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D7A4D-2DF2-9658-F124-D3258C098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1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7794E-F310-4D49-6A04-DB1BE6A4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B6C7A-ABDE-E96E-4925-133771EC2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5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1C24B-12B7-0554-7338-E5606F2B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7862-307E-AF7C-BB5A-27151186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227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6CB4-AC58-14FD-F861-6D4E32A9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24AA-293B-0768-DE23-1F5E04F4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372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1823BB-39B4-3DFB-5031-B13325159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9EF935-4943-31DC-7AAC-7C1DB03F8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692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808C7-E9C2-576C-1081-FCC08E04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05128-C4BA-81A1-674F-E6C5A486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72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BF3D1E0-7FC9-4E89-DFE7-5165B59500D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535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D467372-F32E-DE9A-90D5-43011C637B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3E014-79B3-303B-9C48-044DCEB17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28D210-0C84-971E-A26F-3B2FE440CD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909806-D6C8-D851-C1D5-EB899EC091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4F384C1-07C3-D90A-BDA7-8B66B59C61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5E5D7F-8A7C-6EE9-409A-E74DEE1CEB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CC3C885-19BC-3E17-8A93-2B1A7E5C2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D7BD88-0848-5288-8AA9-8D97F76E2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475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3764D63-5C2F-1B66-30E7-13032CD015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EDADC40-EB9F-9244-18DC-21FE7EA2B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5CD228-5C19-1634-812F-0C8358B85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FDB7BE5-FC74-185C-85FC-5BDDD3CA02D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562BB3-0997-BC2D-7EBE-6E4EA273BB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EDA59FE-8335-3268-B2CF-917AF894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2BA5C64-269D-2E74-1B77-B48FA5234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18F90CE-BCFD-6C99-EE37-9DA7FA469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311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E24D8582-267A-62B0-6375-52FBB6A95F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A0D45-92CE-4AA7-0114-549FDCB72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2A49D-B936-0FB8-BC5C-EBB1B67D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559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B2A602F-B51D-0A59-07FD-1AC1CD15187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6EBF-FD95-51E3-4F10-A159FCE9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30C0-4484-78A3-EDD5-F263669F8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81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D56FB0-D78B-9032-79F0-56E6DDE9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079FD-87C4-04AC-B43C-4BEE080B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99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951A39-DA62-980B-B3A2-7EF27E6214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0A355D-9A11-0C00-0302-0D717A40C84F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2A98AE3-E1CB-23AE-7F02-F930EFE898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258FE-C9AE-8A0E-063C-420B921D82DA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E759C60-4DB6-D24A-3C87-CC2390CF4D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3B0B68-0551-E511-1F5F-B2343E9FDF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5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18510-412A-5F29-812E-B643D993E1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C3BC3-4C83-7298-19AB-051EAF34866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49DFEBA-8C45-97E6-528F-BBB76271D6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B81EFBC-5DDF-0E56-4D9D-6E91752BE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5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86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05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617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F418D34-AA8E-4C99-3102-43E12059DF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D7BF2ED-E99A-D2EF-2890-A53F927BF1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581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A911AAD-4208-8246-6AB8-9DCDFD5BE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EDB3FE-29B0-955B-6F8E-FE051344F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401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656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1DC5-77ED-1128-2382-8A5E015C8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B0A0-49FC-C371-5B5A-33B1F5347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1DBD9-EBBE-9171-3AA4-352B52A45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719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7BCE634-ACEE-FFB5-E0D7-9D56B011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CBC7E4-9C3A-0FAB-A51A-2ADF61DE1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1341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E7A86D-8F1D-D88D-2E13-791D64D84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476C45-3BB1-C759-2CEC-03705A4A7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454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3A231-C99C-C6FF-B4C9-43E5D4A90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7C9CD-7603-D725-4916-6660C84EE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67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8D36ED-B780-0F62-B431-999778793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DD79F2-69A0-AD15-9D88-B2A99ECF6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4077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31139F-D5F0-415D-9896-0DE665299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E6DFEA-229D-07AD-37AC-67FD7E360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50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AD42AABE-4FE9-A141-624D-E44E67F8FBA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1183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BF02B868-6115-47A1-7D39-F1E61DEA8B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51DD6D0-860D-BE7D-BC4C-E226372316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F82DC80-0538-92AF-341F-E870691B8A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66CEB78-2398-0144-603C-0ED8A19548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C2299EA-FCE7-AFFC-5759-F01FE04B373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5C4D8C3-25AF-36F5-6AF6-C76ABC3F06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C647F01-51C1-2272-A03F-6C86EA881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907D16D-B8EC-A815-8846-CC790C337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0209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B8984DF6-A1FE-D622-A441-CCD458F0F2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32D5F7EE-2D6F-F20E-5AFD-7C470CE8D0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0B76B560-08A6-15E4-4527-FACBE9037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58695BCB-0C2C-A89C-C87D-F43A9F01BBA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BDD9912-76FB-0977-3EEB-9319478B9A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4FBA892-4AE7-3C6D-35F6-6D8734858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F3E0872F-75AF-C5BB-C052-616FD8488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B6749FB4-179F-027F-9BE9-9ADEC4B6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6623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1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9EAFD1C-F405-88E0-28B0-8071B952232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48BCE1-1E88-B057-3BAE-860FB0678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B7D6261-77FB-2E09-A67C-E9CC3B14C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3680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C45C280B-4D32-AF2A-95A4-738B32B4B9B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57653-8164-6DEC-E9BE-54DA0FF9E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AD766-B795-CEA0-17D5-CFF0AC875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307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AE0ECF-7FD0-796A-2323-5E7937849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66F893-DB8C-2932-E98A-E860C127B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3543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8769719-C365-1034-77ED-D3B1ACDC10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1E67D21-2834-FB76-C441-0440A6334F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431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A75AEC-C41C-BFAB-96B1-80581DDF1A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57B473-A786-0A68-6A97-AA566502DD6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6ED615C-BA52-DE54-6E80-D65CEA344F1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B01B66-5EB2-C395-D920-6AC9A14F9B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950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822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624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1688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15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D98896-83DF-6A21-1A43-C2633EAB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47CB46-A89C-F1F7-F942-979B4D697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51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84A845-46C3-33DA-CA23-5D8B7F1FD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9D5C80-43CB-B93C-AFEF-243C2D123E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916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DB55-15B8-121C-9A95-E50F7B5D8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9629B-2E3D-8D47-E492-E4A5A92D99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DA95B-F761-5DAE-DA12-BB84C347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1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C56F5-70C7-6B90-D9C5-30B098A22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2F16-8026-9430-DFC0-2804BED2C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8242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CE34-40F0-EC27-F6DC-A9DFD33FD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A899-6463-CF85-2673-DC139035F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32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D91D9-CCA9-A9B9-5586-20666977E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ABDC7-BB7A-5EDA-21BA-97E1A0205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266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A34389-1F12-66E3-6C69-B610591E5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4017DD-C813-3043-7FB0-A35D3B5C7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962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3B0015-6C6D-3EC4-6761-F5A070AC6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DC7190-6158-888C-B0C7-CDFA1C4B2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55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D2BE15D2-428D-7220-9547-DA01AED31F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5941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E374B3-9BB3-3993-5205-DACD8521FF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DBAF59-55AD-BB20-0854-4F00E3D18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F7BC55-3BC8-B89D-7919-0E86A543B5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47D0FD-6198-AED6-8BFB-68FF711B4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EF2CC0D-E565-F017-AE91-CB0C2E441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84566B0-775F-522F-5694-0E110C5152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4856EA-8ADC-3DB3-F2A2-2F26B8486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F27F0CE-9DAF-4D31-CA8F-A32C049C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5450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190BE7-B3D0-2484-8498-7AA5209EA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8EF5B5-50B6-097D-254A-DC0302C1E7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07138AA-8105-84D9-677F-DAC3332DE7D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391AE21-6050-0226-6F85-476E9AF6A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54CAD70-D10E-930A-16EA-FD228228C9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2A1544-8B5E-1EBA-9577-83CE7B0E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05C08EB-46CF-FA11-3595-6C3BEAF4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9796065-C488-2296-40DE-B6F40F6B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5640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A6F6C75-D2A5-E05B-2BCE-798B8F09BB8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CAFEC1-AE66-D8B4-E6D2-27C8EB892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426AEF-67DB-0719-C906-7D7AB5026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836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F8CEB787-490E-53D2-9EBC-81E529CEA4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4DFF7-D728-A0BD-BB56-56B0DBF6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9431-194F-E6E0-3EF3-3906DCBCA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9969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2D668-9298-B429-8245-1BC16281F6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ABA17-7B7D-899F-84F8-292CA768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84091-69C6-4322-83B8-C2BD5634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026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DA39D1-C067-433E-BEEB-1E5A3359C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89796-979E-8AF1-9D58-7D0FDF3D416A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DFDF015-8CB2-7AE0-CC71-02DC2C8A9D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CE45D-5663-1B62-E264-FE43A462B86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C196A81-C5EF-AD47-CDBF-98F74EE14A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1138949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5ED1A46-D6DD-5265-ACD4-B99C67E04B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27340E-4B53-CC7A-7B58-E4712BCE07C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06FCE97C-D04A-21AE-E2D4-C31176C5CE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27618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87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7530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0447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A6F234A-02BD-CEA1-53B6-A3CBD82D9D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4FD2369-CA15-45D0-6135-4B67E4FCCD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554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FAD600-88E4-8EA1-EA4A-51A35A21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AF68AB-F850-E589-CE1A-0CA739524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78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F0B37E-1851-C4C9-6600-DBA2A6B5C6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97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BE98-0E22-15AB-65C2-C9AE1F66A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51A74-FD7C-83D5-AE8A-B170E2565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CF1B-F604-B3B2-27A6-880F4008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211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F0805D-7AC6-DB66-3B58-C71820789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ED5DF8-DAFE-B042-8CE9-DF893AC62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820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A198-F735-E4E3-DC6D-10CE25D63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71E6F-1396-52E5-82BD-6506E1A99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99687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ED21-5FF2-403A-ACD9-35D71678F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77FA-076F-357B-040E-A4496664F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354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5625F-7166-08D0-823D-AE6132CE7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5DE84D-61FF-419F-38A2-5DF443C1E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415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EB4DE8A-BD61-46DB-0E87-D7E80473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06EEC-BB4E-2CDD-13A7-E2E502448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435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55ED7E7-6451-3D92-ECF5-AFFF791A07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453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AE7036E6-159B-AB30-471E-A525D94FE3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84444D-D7CD-F3A0-868D-95881EA5F7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218285-2698-5C06-A51E-A0FFE91815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30773AF-350E-9246-0106-1674358DA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68010EB-8939-A926-E01E-C52CAC459C5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F5F358D9-5074-CF75-C0F2-7287DD66EA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4B1EFBF-74E2-F771-E37B-D73A4D75D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6AFB09-C3AE-5C6D-3811-9837472D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1538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37681FC-CB57-A783-CC7B-A0690E432F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0EF9FEF-9FC7-2805-A3DA-842211415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27B3970F-CF32-6E7B-7127-270E1D57E14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FC002011-9DF8-0527-2C13-C31990238C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C967279-7395-2E12-0B5F-67B8B30A5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717DBAC-3492-825A-FA55-FE65E816A2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4D852ED-6CD1-D7AB-F875-B6E3F846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BF4FFC7-C85D-E46B-91C8-33DF6F266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6422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B3FE2586-8C93-CEE4-B087-8FC1B211DE1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F67E19A-5C25-CFA7-A2BC-1883830A1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5DBAF6C-E7A5-A1E8-93F9-5D3F6723B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7175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F506A8E-EC3A-3A31-6F7F-FF188F7AFB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5E1D-62B0-8AAB-F8E3-5B928309E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82DA3-A500-C2F7-C489-D1DEB5D98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119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42FACE8-73C3-8FB5-2BE9-8642456AFD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5E892E4-0A73-1495-1FA7-86BF8EFB3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5F3E8F-51DF-36FC-E0BE-ECE62906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9372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A8BF768-3ABC-598A-48EA-3A5080732E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69B04C-11B0-5E65-D8D1-75CB7E249202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07AB48F-2309-4BCF-D6E7-CB2C561E76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06EB4F-26D7-0089-2D17-9DD0A7C9DD5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76C3E90E-924C-F377-FA80-136D95D735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767811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BCB37D1-2523-762E-6DC4-DB31CB5807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C4DA4C-74B7-CB10-4D45-A09EBDA21DE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D0A2580-0001-9F70-6612-E3C46B31FB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763226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4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05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85636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5D323A-2B78-EEBC-DA85-0E4EEC46D4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7E3B281-6DA1-3BF1-68F7-E4CBC8D292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07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AE35719-FA44-A163-BB88-1B8A4A445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C09AF1F-D92E-6A9B-3F0C-EFF7A5E31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394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0B8516D-47D9-14C7-8A37-4D8EBA2DA1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CD01A2E-B837-A6F6-D4AB-D9E7B47110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7088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EA4A-9A60-48E7-C783-1DF04B063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F2F90A-D115-B139-91F8-349D3090A6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2C6D58-B907-2304-3A73-FE43477E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3949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6548-23BD-98E4-9CD2-2878F478E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7592-F46C-B92A-942C-96C668B8F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5075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373-250A-B2CA-1130-B203D8FB4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A7372-2C15-57D9-2B2B-79BD2F774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0053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8172A-3973-112E-D77F-1638E34FB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971DC-1654-C4EA-4403-B24156FCC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4071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A7F04A8-0659-0BC0-1F60-0CA420722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112AB3F-B3C5-4D72-D499-17479169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113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CC283C8-455F-B22C-BEA9-755168596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0A80B36-076B-4AA7-3AB4-F70EB3072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5528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8AAB078F-C61F-F400-75D1-C0E650759B7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8025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7D8562E8-8EE1-F707-0B55-391E672885F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BE6469-5230-F5E7-5350-4413AD4625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FCAD50C-5473-7D00-E9F5-402EEA3767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9888C3B-D4C0-FCF9-B65B-9548EC0BC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1283586-8F79-3E56-6709-FA9D1E6159B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D49DF9A-7E25-18BB-6501-FA58CEF9F9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01B4DAC-4FDE-E171-9C79-FF47ACD4B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3C7CB9D-FF0F-140C-45B7-E43A53DB6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78950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F92AAE4-E1DF-DFF2-3A75-00998EF26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A977D85-B4DF-47E5-6C71-68A171043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AA1373D1-1158-3D20-DC3D-0FA72752B9E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908BB2D-E9C9-5813-EBA4-18F79E8EB0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2E33571-634F-C20F-9F05-D717F78D32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511362B-B5AD-3EE7-533E-A4F1F576E2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7B9D4EA-0328-4677-CC9B-EAD14819E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6430A9F-7417-2F65-0374-C906EBF00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5614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2AD944FB-0179-DD12-A466-F07875F378A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A33BE5-B184-D376-8DF7-2B1964933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793601-8B4C-CFE5-553C-99E510782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931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EE8C31F9-4188-ABD5-E59C-BFECC762CDE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199E5-97A7-BECE-B5FB-AA0E589FB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623F9-0289-6176-39D6-A10C7311D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7621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C4C8669-4406-D169-EC0D-D6A27A2F23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0C231-FE73-E51A-3F12-69B193BBF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CE1066-E500-2767-8998-5A150A7EC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4129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D03EE39-10B2-73D2-1393-27923655DB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D327CD-3202-365A-43EA-E7A1F8E96B3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08E20F9-2E66-AE56-346F-E4B145573C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EA7794-4B4F-F598-A175-44B2B16E0EE9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2977DE28-957E-B147-E156-648406ABC7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83765525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ABEBCFA-51F6-E69F-BE22-155AFF9542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9AB000-5357-40B7-095A-4090EA2B73B7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0A8F6F1-9EB1-1E30-5F3D-4D45417E41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4570594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238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1056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76755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646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1962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850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3805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14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168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5036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8052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928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9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982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9528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467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877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995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23665714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07640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613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0179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1244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E741EF-635A-4E59-4403-5B55187D3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6292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E6A203-953B-F765-6783-29C1BD92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45A163-7644-9D8A-EB2E-28984EDD3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4328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0CCC095-955B-D9F3-283A-32753ECE89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9760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4781-1C8C-B937-E1C2-FCEDE435C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CB45A-9CCC-6722-54ED-52BA6BABC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72808-1082-6FB6-DCD6-6F1E6E85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9059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6D9E-78DC-4BD7-99DC-AC97577D2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B840-7876-ED52-62F7-51A72E3A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83683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9290-7131-DE45-ABC9-63620DD25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537A-A761-3202-0BBF-1042C373A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028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1929-8F81-8E3F-5B37-AC1E2370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2D4CB-7A56-0826-7F76-884D7249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9755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E9F83-B8A7-9BDA-17F7-6020B978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933CD-FD5A-4ADC-D6B5-2E70E11D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8822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CF5D-732D-66D4-7289-6849D8069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2FBA9-DFD7-6B49-A916-BF71EF1E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5278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66DFE02-3922-DB47-CDA2-397BECDB411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9395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0C5DD64-2FBA-3D50-B525-3B0F9FF669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FD3AA-01A6-8D07-F391-FBD97C3FD6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53D977-2176-6777-0E68-DE82DCCB0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76CF5E8-FCC3-3384-753F-AE1743390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387FE47-5CE4-76C2-401E-9B38A759E2F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15A27B3-E04F-BBBE-E564-AB652B3A07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C17ED6-A7B8-C6F3-C41A-0AD1A338E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F8E3EF6-8E6B-A779-2C5C-A1D5FD495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3479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3A1727-81A1-4552-4F24-80C142494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D83D3F35-FEC2-3BA5-3DC1-38337AD035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97604C7-F06F-849B-20BD-46B562A01EB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AA07DC2-5304-16B2-0B9E-0BB6EB6684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BFA2E6-1EE5-77CD-0CD7-CA9E98BD50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9D09C5-D351-4D31-17CE-13FBB13532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EC6865-AD23-AEFF-4546-213FA1851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BBC4821-2989-7761-E9AF-7EA0D1F34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2339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2CD5777-D403-D912-494B-0905096EF3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431A-7D7E-AFBA-5505-999340557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577F9C-FD22-6936-3105-12AA09000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454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53796BA5-A70C-F0B3-9FE1-8681A2A232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0CF0-82F4-B496-9D61-A56C93B0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6B78-0B43-E22D-66BD-0B6774CE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4535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F9C20D-FEBF-C9AE-EA3D-C0B6DE6C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15C16E-2237-3D9A-42B4-89AFD6A64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039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6D3F15A-7755-86DE-90BB-0D71CDB936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C20356-2F46-1123-55FF-DFD2EB2FF30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44EC55B-D7E4-4053-92B8-FB66A47B9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17B8E3-039A-9E03-CDB5-5927B8818E27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BC1056B-5EA8-4877-62BF-4137149AD9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60520788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05060B-5843-BB4A-6A03-62247147D9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23E454-FB1D-0609-FC56-53FA95543E9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57C9E13D-98B4-1488-C4A7-99C32395D8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561507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1803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304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50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1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47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19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359536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94" r:id="rId3"/>
    <p:sldLayoutId id="2147483934" r:id="rId4"/>
    <p:sldLayoutId id="2147483780" r:id="rId5"/>
    <p:sldLayoutId id="2147483702" r:id="rId6"/>
    <p:sldLayoutId id="2147483741" r:id="rId7"/>
    <p:sldLayoutId id="2147483742" r:id="rId8"/>
    <p:sldLayoutId id="2147483743" r:id="rId9"/>
    <p:sldLayoutId id="2147483710" r:id="rId10"/>
    <p:sldLayoutId id="2147483762" r:id="rId11"/>
    <p:sldLayoutId id="2147483796" r:id="rId12"/>
    <p:sldLayoutId id="2147483772" r:id="rId13"/>
    <p:sldLayoutId id="2147483797" r:id="rId14"/>
    <p:sldLayoutId id="2147483788" r:id="rId15"/>
    <p:sldLayoutId id="2147483943" r:id="rId16"/>
    <p:sldLayoutId id="2147483944" r:id="rId17"/>
    <p:sldLayoutId id="2147483945" r:id="rId18"/>
    <p:sldLayoutId id="2147483935" r:id="rId19"/>
    <p:sldLayoutId id="2147483950" r:id="rId20"/>
    <p:sldLayoutId id="2147483983" r:id="rId21"/>
    <p:sldLayoutId id="2147483985" r:id="rId22"/>
    <p:sldLayoutId id="2147483986" r:id="rId23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B54D8-D7B1-2203-B766-9409401D3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FB335F-FA44-36C1-190E-822346021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3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933" r:id="rId4"/>
    <p:sldLayoutId id="2147483803" r:id="rId5"/>
    <p:sldLayoutId id="2147483802" r:id="rId6"/>
    <p:sldLayoutId id="2147483903" r:id="rId7"/>
    <p:sldLayoutId id="2147483904" r:id="rId8"/>
    <p:sldLayoutId id="2147483905" r:id="rId9"/>
    <p:sldLayoutId id="2147483812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948" r:id="rId16"/>
    <p:sldLayoutId id="2147483949" r:id="rId17"/>
    <p:sldLayoutId id="2147483947" r:id="rId18"/>
    <p:sldLayoutId id="2147483936" r:id="rId19"/>
    <p:sldLayoutId id="214748395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4251766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932" r:id="rId4"/>
    <p:sldLayoutId id="2147483818" r:id="rId5"/>
    <p:sldLayoutId id="2147483817" r:id="rId6"/>
    <p:sldLayoutId id="2147483906" r:id="rId7"/>
    <p:sldLayoutId id="2147483907" r:id="rId8"/>
    <p:sldLayoutId id="2147483908" r:id="rId9"/>
    <p:sldLayoutId id="2147483827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952" r:id="rId16"/>
    <p:sldLayoutId id="2147483953" r:id="rId17"/>
    <p:sldLayoutId id="2147483954" r:id="rId18"/>
    <p:sldLayoutId id="2147483937" r:id="rId19"/>
    <p:sldLayoutId id="214748395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DBD2B0-55F3-A63B-D200-9AE2F1458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1CF57D-73B6-439E-2ADE-A41FA70D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3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931" r:id="rId4"/>
    <p:sldLayoutId id="2147483833" r:id="rId5"/>
    <p:sldLayoutId id="2147483832" r:id="rId6"/>
    <p:sldLayoutId id="2147483909" r:id="rId7"/>
    <p:sldLayoutId id="2147483910" r:id="rId8"/>
    <p:sldLayoutId id="2147483911" r:id="rId9"/>
    <p:sldLayoutId id="2147483842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957" r:id="rId16"/>
    <p:sldLayoutId id="2147483958" r:id="rId17"/>
    <p:sldLayoutId id="2147483959" r:id="rId18"/>
    <p:sldLayoutId id="2147483938" r:id="rId19"/>
    <p:sldLayoutId id="214748396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93378A-6677-05CC-756F-EFA23F9CB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29DDE8-8C80-2680-ADC4-5D69C5A89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930" r:id="rId4"/>
    <p:sldLayoutId id="2147483848" r:id="rId5"/>
    <p:sldLayoutId id="2147483847" r:id="rId6"/>
    <p:sldLayoutId id="2147483912" r:id="rId7"/>
    <p:sldLayoutId id="2147483913" r:id="rId8"/>
    <p:sldLayoutId id="2147483914" r:id="rId9"/>
    <p:sldLayoutId id="2147483857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977" r:id="rId16"/>
    <p:sldLayoutId id="2147483978" r:id="rId17"/>
    <p:sldLayoutId id="2147483979" r:id="rId18"/>
    <p:sldLayoutId id="2147483939" r:id="rId19"/>
    <p:sldLayoutId id="214748398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C4EDBF-2CB8-82EC-24AE-78509B283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BE6DE3-225D-4767-1F5E-38B5898ED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3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929" r:id="rId4"/>
    <p:sldLayoutId id="2147483863" r:id="rId5"/>
    <p:sldLayoutId id="2147483862" r:id="rId6"/>
    <p:sldLayoutId id="2147483915" r:id="rId7"/>
    <p:sldLayoutId id="2147483916" r:id="rId8"/>
    <p:sldLayoutId id="2147483917" r:id="rId9"/>
    <p:sldLayoutId id="2147483872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972" r:id="rId16"/>
    <p:sldLayoutId id="2147483973" r:id="rId17"/>
    <p:sldLayoutId id="2147483974" r:id="rId18"/>
    <p:sldLayoutId id="2147483940" r:id="rId19"/>
    <p:sldLayoutId id="214748397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9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928" r:id="rId4"/>
    <p:sldLayoutId id="2147483878" r:id="rId5"/>
    <p:sldLayoutId id="2147483877" r:id="rId6"/>
    <p:sldLayoutId id="2147483918" r:id="rId7"/>
    <p:sldLayoutId id="2147483919" r:id="rId8"/>
    <p:sldLayoutId id="2147483920" r:id="rId9"/>
    <p:sldLayoutId id="2147483887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967" r:id="rId16"/>
    <p:sldLayoutId id="2147483968" r:id="rId17"/>
    <p:sldLayoutId id="2147483969" r:id="rId18"/>
    <p:sldLayoutId id="2147483941" r:id="rId19"/>
    <p:sldLayoutId id="2147483971" r:id="rId20"/>
    <p:sldLayoutId id="2147483982" r:id="rId21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5FC056-23FE-5B0B-86D3-91AB6CA7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6C055-7738-F2B2-5C9C-0C5840A7D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924" r:id="rId4"/>
    <p:sldLayoutId id="2147483893" r:id="rId5"/>
    <p:sldLayoutId id="2147483892" r:id="rId6"/>
    <p:sldLayoutId id="2147483921" r:id="rId7"/>
    <p:sldLayoutId id="2147483922" r:id="rId8"/>
    <p:sldLayoutId id="2147483923" r:id="rId9"/>
    <p:sldLayoutId id="2147483902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62" r:id="rId16"/>
    <p:sldLayoutId id="2147483963" r:id="rId17"/>
    <p:sldLayoutId id="2147483964" r:id="rId18"/>
    <p:sldLayoutId id="2147483942" r:id="rId19"/>
    <p:sldLayoutId id="214748396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a.karalis-isaac%20at%20warwick.ac.uk" TargetMode="External"/><Relationship Id="rId2" Type="http://schemas.openxmlformats.org/officeDocument/2006/relationships/hyperlink" Target="https://warwick.ac.uk/fac/soc/economics/staff/akaralisisaac/" TargetMode="External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andbook" TargetMode="External"/><Relationship Id="rId1" Type="http://schemas.openxmlformats.org/officeDocument/2006/relationships/slideLayout" Target="../slideLayouts/slideLayout8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conomics.pgoffice@warwick.ac.uk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arwick.ac.uk/services/library/students/library-community/events/student-toolkit/" TargetMode="External"/><Relationship Id="rId3" Type="http://schemas.openxmlformats.org/officeDocument/2006/relationships/hyperlink" Target="https://warwick.ac.uk/services/its/servicessupport/training" TargetMode="External"/><Relationship Id="rId7" Type="http://schemas.openxmlformats.org/officeDocument/2006/relationships/hyperlink" Target="https://warwick.ac.uk/services/library/research-support/" TargetMode="External"/><Relationship Id="rId2" Type="http://schemas.openxmlformats.org/officeDocument/2006/relationships/hyperlink" Target="https://warwick.ac.uk/services/skills" TargetMode="Externa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warwick.ac.uk/services/library/pghub/about/" TargetMode="External"/><Relationship Id="rId5" Type="http://schemas.openxmlformats.org/officeDocument/2006/relationships/hyperlink" Target="https://warwick.ac.uk/services/library/students/postgraduates/" TargetMode="External"/><Relationship Id="rId4" Type="http://schemas.openxmlformats.org/officeDocument/2006/relationships/hyperlink" Target="https://warwick.ac.uk/fac/soc/warwickfoundationstudies/eap/in-sessional/" TargetMode="External"/><Relationship Id="rId9" Type="http://schemas.openxmlformats.org/officeDocument/2006/relationships/hyperlink" Target="https://warwick.ac.uk/services/library/subjects/academic-support-librarian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library/" TargetMode="External"/><Relationship Id="rId2" Type="http://schemas.openxmlformats.org/officeDocument/2006/relationships/hyperlink" Target="https://warwick.ac.uk/services/wss/" TargetMode="External"/><Relationship Id="rId1" Type="http://schemas.openxmlformats.org/officeDocument/2006/relationships/slideLayout" Target="../slideLayouts/slideLayout88.xml"/><Relationship Id="rId6" Type="http://schemas.openxmlformats.org/officeDocument/2006/relationships/hyperlink" Target="https://warwick.ac.uk/fac/soc/economics/current/careers/" TargetMode="External"/><Relationship Id="rId5" Type="http://schemas.openxmlformats.org/officeDocument/2006/relationships/hyperlink" Target="https://www.uwhc.org.uk/" TargetMode="External"/><Relationship Id="rId4" Type="http://schemas.openxmlformats.org/officeDocument/2006/relationships/hyperlink" Target="https://warwick.ac.uk/services/id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oc/economics/prospective/msc/careers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arwick.ac.uk/fac/soc/economics/current/msc/resources/gsslc" TargetMode="External"/><Relationship Id="rId1" Type="http://schemas.openxmlformats.org/officeDocument/2006/relationships/slideLayout" Target="../slideLayouts/slideLayout1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economics.pgoffice@warwick.ac.uk" TargetMode="External"/><Relationship Id="rId2" Type="http://schemas.openxmlformats.org/officeDocument/2006/relationships/hyperlink" Target="file:///\\ads.warwick.ac.uk\shared\EC\Postgraduate%20Office\Induction%20&amp;%20Enrolment\MSc\2025-2026\Handbook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mailto:economics.pgoffice@warwick.ac.uk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CA4B0-E9A2-FB9D-72E9-83E1D42DB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0500" cy="1706562"/>
          </a:xfrm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 Alex Karalis Isaac, 8 October 2026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6F25D-EC5E-3B3B-B3AA-ABE614EA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2" y="1889950"/>
            <a:ext cx="6542513" cy="1806905"/>
          </a:xfrm>
        </p:spPr>
        <p:txBody>
          <a:bodyPr wrap="square" anchor="t">
            <a:normAutofit/>
          </a:bodyPr>
          <a:lstStyle/>
          <a:p>
            <a:r>
              <a:rPr lang="en-GB" sz="5000" dirty="0"/>
              <a:t>MSc EIFE </a:t>
            </a:r>
            <a:br>
              <a:rPr lang="en-GB" sz="5000" dirty="0"/>
            </a:br>
            <a:r>
              <a:rPr lang="en-GB" sz="5000" dirty="0"/>
              <a:t>Introductory Meeting</a:t>
            </a:r>
          </a:p>
        </p:txBody>
      </p:sp>
      <p:pic>
        <p:nvPicPr>
          <p:cNvPr id="5" name="Picture Placeholder 4" descr="Low angle view of a building&#10;&#10;AI-generated content may be incorrect.">
            <a:extLst>
              <a:ext uri="{FF2B5EF4-FFF2-40B4-BE49-F238E27FC236}">
                <a16:creationId xmlns:a16="http://schemas.microsoft.com/office/drawing/2014/main" id="{9DE555ED-28FB-8493-D99F-84119C750C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" r="-1" b="-1"/>
          <a:stretch>
            <a:fillRect/>
          </a:stretch>
        </p:blipFill>
        <p:spPr>
          <a:xfrm>
            <a:off x="7040233" y="0"/>
            <a:ext cx="4652034" cy="6354440"/>
          </a:xfrm>
          <a:noFill/>
        </p:spPr>
      </p:pic>
    </p:spTree>
    <p:extLst>
      <p:ext uri="{BB962C8B-B14F-4D97-AF65-F5344CB8AC3E}">
        <p14:creationId xmlns:p14="http://schemas.microsoft.com/office/powerpoint/2010/main" val="331711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B2263-F41F-99AF-30DF-61E178E84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E41EAF-1C54-20A6-2443-B115A7E1B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843" y="225948"/>
            <a:ext cx="4956489" cy="377349"/>
          </a:xfrm>
        </p:spPr>
        <p:txBody>
          <a:bodyPr/>
          <a:lstStyle/>
          <a:p>
            <a:r>
              <a:rPr lang="en-GB" dirty="0"/>
              <a:t>Economics in Numbers</a:t>
            </a:r>
            <a:br>
              <a:rPr lang="en-GB" dirty="0"/>
            </a:b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768C55-9E13-95C7-507B-2FC994445C6E}"/>
              </a:ext>
            </a:extLst>
          </p:cNvPr>
          <p:cNvSpPr/>
          <p:nvPr/>
        </p:nvSpPr>
        <p:spPr>
          <a:xfrm>
            <a:off x="6639843" y="868754"/>
            <a:ext cx="1696816" cy="25468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3600" b="1" dirty="0">
              <a:solidFill>
                <a:srgbClr val="F2EDE8"/>
              </a:solidFill>
              <a:latin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F2EDE8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F2EDE8"/>
                </a:solidFill>
                <a:latin typeface="Lato Black" panose="020F0A02020204030203" pitchFamily="34" charset="0"/>
              </a:rPr>
              <a:t>1st</a:t>
            </a:r>
            <a:r>
              <a:rPr lang="en-GB" sz="3600" b="1" dirty="0">
                <a:solidFill>
                  <a:srgbClr val="F2EDE8"/>
                </a:solidFill>
                <a:latin typeface="Lato"/>
              </a:rPr>
              <a:t>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2EDE8"/>
                </a:solidFill>
                <a:latin typeface="Lato"/>
              </a:rPr>
              <a:t>in the Good University Guide 2026</a:t>
            </a:r>
            <a:endParaRPr lang="en-GB" sz="1200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FDF107-D472-E4B4-9E6B-CF4CFB9AE967}"/>
              </a:ext>
            </a:extLst>
          </p:cNvPr>
          <p:cNvSpPr/>
          <p:nvPr/>
        </p:nvSpPr>
        <p:spPr>
          <a:xfrm>
            <a:off x="9118087" y="882180"/>
            <a:ext cx="1696816" cy="2546820"/>
          </a:xfrm>
          <a:prstGeom prst="rect">
            <a:avLst/>
          </a:prstGeom>
          <a:solidFill>
            <a:srgbClr val="F2E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13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45115B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45115B"/>
                </a:solidFill>
                <a:latin typeface="Lato Black" panose="020F0A02020204030203" pitchFamily="34" charset="0"/>
              </a:rPr>
              <a:t>2</a:t>
            </a:r>
            <a:r>
              <a:rPr lang="en-GB" sz="4500" baseline="30000" dirty="0">
                <a:solidFill>
                  <a:srgbClr val="45115B"/>
                </a:solidFill>
                <a:latin typeface="Lato Black" panose="020F0A02020204030203" pitchFamily="34" charset="0"/>
              </a:rPr>
              <a:t>nd</a:t>
            </a:r>
            <a:r>
              <a:rPr lang="en-GB" sz="4500" dirty="0">
                <a:solidFill>
                  <a:srgbClr val="45115B"/>
                </a:solidFill>
                <a:latin typeface="Lato Black" panose="020F0A02020204030203" pitchFamily="34" charset="0"/>
              </a:rPr>
              <a:t>  </a:t>
            </a:r>
            <a:endParaRPr lang="en-GB" sz="4500" baseline="30000" dirty="0">
              <a:solidFill>
                <a:srgbClr val="45115B"/>
              </a:solidFill>
              <a:latin typeface="Lato Black" panose="020F0A02020204030203" pitchFamily="34" charset="0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45115B"/>
                </a:solidFill>
                <a:latin typeface="Lato"/>
              </a:rPr>
              <a:t>in the UK in the most recent Research Excellence Framework (REF) 2021</a:t>
            </a:r>
            <a:endParaRPr lang="en-GB" sz="1200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4A7F2C56-D326-320A-D996-280A7DBBC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15" y="3581789"/>
            <a:ext cx="1863272" cy="186327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6B9C35AD-DE0B-0F04-2C2D-7B017E2B6D33}"/>
              </a:ext>
            </a:extLst>
          </p:cNvPr>
          <p:cNvSpPr/>
          <p:nvPr/>
        </p:nvSpPr>
        <p:spPr>
          <a:xfrm rot="7832905">
            <a:off x="7480359" y="5552727"/>
            <a:ext cx="147294" cy="160345"/>
          </a:xfrm>
          <a:prstGeom prst="rtTriangle">
            <a:avLst/>
          </a:prstGeom>
          <a:solidFill>
            <a:srgbClr val="3C0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1B522-E83B-B267-4E9B-995B4790F4C7}"/>
              </a:ext>
            </a:extLst>
          </p:cNvPr>
          <p:cNvSpPr txBox="1"/>
          <p:nvPr/>
        </p:nvSpPr>
        <p:spPr>
          <a:xfrm>
            <a:off x="6423206" y="5802518"/>
            <a:ext cx="2341419" cy="5309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Bef>
                <a:spcPts val="750"/>
              </a:spcBef>
              <a:buClr>
                <a:srgbClr val="511C6C"/>
              </a:buClr>
            </a:pPr>
            <a: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View more </a:t>
            </a:r>
            <a:b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</a:br>
            <a: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key statistics</a:t>
            </a:r>
          </a:p>
        </p:txBody>
      </p:sp>
      <p:pic>
        <p:nvPicPr>
          <p:cNvPr id="11" name="Picture Placeholder 24" descr="A person sitting on a window ledge&#10;&#10;AI-generated content may be incorrect.">
            <a:extLst>
              <a:ext uri="{FF2B5EF4-FFF2-40B4-BE49-F238E27FC236}">
                <a16:creationId xmlns:a16="http://schemas.microsoft.com/office/drawing/2014/main" id="{765149F3-8A5D-6B1D-10CC-0458AB71F2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" r="3681" b="-1"/>
          <a:stretch>
            <a:fillRect/>
          </a:stretch>
        </p:blipFill>
        <p:spPr>
          <a:xfrm>
            <a:off x="752870" y="0"/>
            <a:ext cx="4497617" cy="635444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9879A65-0B0A-DC44-2E7F-59D12741ED90}"/>
              </a:ext>
            </a:extLst>
          </p:cNvPr>
          <p:cNvSpPr/>
          <p:nvPr/>
        </p:nvSpPr>
        <p:spPr>
          <a:xfrm>
            <a:off x="9118087" y="3707883"/>
            <a:ext cx="1696816" cy="25468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3600" b="1" dirty="0">
              <a:solidFill>
                <a:srgbClr val="F2EDE8"/>
              </a:solidFill>
              <a:latin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F2EDE8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F2EDE8"/>
                </a:solidFill>
                <a:latin typeface="Lato Black" panose="020F0A02020204030203" pitchFamily="34" charset="0"/>
              </a:rPr>
              <a:t>25</a:t>
            </a:r>
            <a:r>
              <a:rPr lang="en-GB" sz="3600" b="1" dirty="0">
                <a:solidFill>
                  <a:srgbClr val="F2EDE8"/>
                </a:solidFill>
                <a:latin typeface="Lato"/>
              </a:rPr>
              <a:t>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2EDE8"/>
                </a:solidFill>
                <a:latin typeface="Lato"/>
              </a:rPr>
              <a:t>in QS World University Subject Rankings</a:t>
            </a:r>
            <a:endParaRPr lang="en-GB" sz="1200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8370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EEE59-016D-8D62-8993-F13BED4CE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4B5348-82C0-23F9-0582-2C9060D92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85" y="1155523"/>
            <a:ext cx="11192534" cy="383567"/>
          </a:xfrm>
        </p:spPr>
        <p:txBody>
          <a:bodyPr/>
          <a:lstStyle/>
          <a:p>
            <a:r>
              <a:rPr lang="en-GB" dirty="0"/>
              <a:t>What’s special about Warwick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6EB56C-B3FC-F385-E9F9-FCED65ADAA94}"/>
              </a:ext>
            </a:extLst>
          </p:cNvPr>
          <p:cNvSpPr txBox="1"/>
          <p:nvPr/>
        </p:nvSpPr>
        <p:spPr>
          <a:xfrm>
            <a:off x="508785" y="2544025"/>
            <a:ext cx="5973495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Focus on research, research-led teaching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Course taught at a high level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There is quite a bit of maths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Interdisciplinary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International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4E02AF-B50C-EE60-287B-B62EAA1E4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046" y="-28774"/>
            <a:ext cx="5615954" cy="3135728"/>
          </a:xfrm>
          <a:prstGeom prst="rect">
            <a:avLst/>
          </a:prstGeom>
        </p:spPr>
      </p:pic>
      <p:pic>
        <p:nvPicPr>
          <p:cNvPr id="10" name="Picture 2" descr="Image result for university of warwick">
            <a:extLst>
              <a:ext uri="{FF2B5EF4-FFF2-40B4-BE49-F238E27FC236}">
                <a16:creationId xmlns:a16="http://schemas.microsoft.com/office/drawing/2014/main" id="{87798EB0-42A2-0F4B-DEBC-935D692A2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46" y="3014804"/>
            <a:ext cx="5615954" cy="384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5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D16A-9FE5-C1AD-6D39-4A4F58201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34327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7BBE66E-4C54-CE9F-772A-C010ABEF4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514726"/>
            <a:ext cx="12363450" cy="409151"/>
          </a:xfrm>
        </p:spPr>
        <p:txBody>
          <a:bodyPr/>
          <a:lstStyle/>
          <a:p>
            <a:r>
              <a:rPr lang="en-GB" sz="3200" dirty="0"/>
              <a:t>The </a:t>
            </a:r>
            <a:r>
              <a:rPr lang="en-GB" dirty="0"/>
              <a:t>Department</a:t>
            </a:r>
            <a:r>
              <a:rPr lang="en-GB" sz="3200" dirty="0"/>
              <a:t> of Economics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84374-D612-A30A-5F15-FBB7CEA82A01}"/>
              </a:ext>
            </a:extLst>
          </p:cNvPr>
          <p:cNvSpPr txBox="1"/>
          <p:nvPr/>
        </p:nvSpPr>
        <p:spPr>
          <a:xfrm>
            <a:off x="180975" y="3990976"/>
            <a:ext cx="8313344" cy="302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ct val="10000"/>
              </a:spcAft>
              <a:buFontTx/>
              <a:buNone/>
              <a:defRPr/>
            </a:pPr>
            <a:r>
              <a:rPr lang="en-GB" altLang="en-US" sz="2400" dirty="0"/>
              <a:t>World-leading Research and Teaching &amp; Learning,</a:t>
            </a:r>
            <a:br>
              <a:rPr lang="en-GB" altLang="en-US" sz="2400" dirty="0"/>
            </a:br>
            <a:r>
              <a:rPr lang="en-GB" altLang="en-US" sz="2400" dirty="0"/>
              <a:t>with the aim of improving </a:t>
            </a:r>
            <a:r>
              <a:rPr lang="en-GB" altLang="en-US" sz="2400"/>
              <a:t>people’s lives</a:t>
            </a:r>
            <a:endParaRPr lang="en-GB" altLang="en-US" sz="2400" dirty="0"/>
          </a:p>
          <a:p>
            <a:pPr marL="0" indent="0">
              <a:spcAft>
                <a:spcPct val="10000"/>
              </a:spcAft>
              <a:buFontTx/>
              <a:buNone/>
              <a:defRPr/>
            </a:pPr>
            <a:endParaRPr lang="en-GB" altLang="en-US" sz="2400" dirty="0"/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1200 Undergraduate students</a:t>
            </a:r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140 MSc students</a:t>
            </a:r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65 PhD students</a:t>
            </a:r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86 members of academic staff, including 23 professors</a:t>
            </a:r>
          </a:p>
          <a:p>
            <a:pPr>
              <a:buClr>
                <a:srgbClr val="00B2DD"/>
              </a:buClr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8301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2AAE2-8D97-D925-1ABF-1CE6640F4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98E944-8218-D1A2-B2AE-1C2153241CEA}"/>
              </a:ext>
            </a:extLst>
          </p:cNvPr>
          <p:cNvSpPr txBox="1"/>
          <p:nvPr/>
        </p:nvSpPr>
        <p:spPr>
          <a:xfrm>
            <a:off x="4869267" y="1486152"/>
            <a:ext cx="6722658" cy="620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Alex Karalis</a:t>
            </a:r>
          </a:p>
          <a:p>
            <a:pPr>
              <a:defRPr/>
            </a:pPr>
            <a:endParaRPr lang="en-US" sz="2400" b="1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Applied macroeconomist with particular interest in the non-Gaussian behaviour of economic systems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Director MSc EIFE, BES &amp; Econ &amp; PGT Director of Studies</a:t>
            </a:r>
          </a:p>
          <a:p>
            <a:pPr>
              <a:spcBef>
                <a:spcPts val="1800"/>
              </a:spcBef>
              <a:defRPr/>
            </a:pPr>
            <a:r>
              <a:rPr lang="en-US" sz="2400" dirty="0"/>
              <a:t>A&amp;F hours: </a:t>
            </a:r>
            <a:r>
              <a:rPr lang="en-GB" sz="2400" dirty="0"/>
              <a:t>You can book an appointment </a:t>
            </a:r>
            <a:r>
              <a:rPr lang="en-GB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sz="2400" dirty="0"/>
              <a:t>.</a:t>
            </a:r>
          </a:p>
          <a:p>
            <a:pPr>
              <a:spcBef>
                <a:spcPts val="1800"/>
              </a:spcBef>
              <a:defRPr/>
            </a:pPr>
            <a:r>
              <a:rPr lang="en-US" sz="2400" dirty="0"/>
              <a:t>Contact me:</a:t>
            </a:r>
            <a:br>
              <a:rPr lang="en-US" sz="2400" dirty="0"/>
            </a:br>
            <a:r>
              <a:rPr lang="nl-NL" sz="2400" u="sng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a.karalis-isaac at warwick.ac.uk</a:t>
            </a: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spcAft>
                <a:spcPct val="10000"/>
              </a:spcAft>
              <a:buNone/>
              <a:defRPr/>
            </a:pPr>
            <a:endParaRPr lang="en-GB" sz="2400" dirty="0"/>
          </a:p>
          <a:p>
            <a:pPr>
              <a:spcAft>
                <a:spcPct val="10000"/>
              </a:spcAft>
              <a:defRPr/>
            </a:pPr>
            <a:endParaRPr lang="en-GB" sz="2400" dirty="0"/>
          </a:p>
          <a:p>
            <a:pPr>
              <a:spcAft>
                <a:spcPct val="10000"/>
              </a:spcAft>
              <a:defRPr/>
            </a:pPr>
            <a:endParaRPr lang="en-US" sz="2400" dirty="0">
              <a:ea typeface="Avenir Next Demi Bold" charset="0"/>
              <a:cs typeface="Avenir Next Demi Bold" charset="0"/>
            </a:endParaRPr>
          </a:p>
          <a:p>
            <a:pPr>
              <a:buClr>
                <a:srgbClr val="00B2DD"/>
              </a:buClr>
            </a:pPr>
            <a:endParaRPr lang="en-US" sz="2400" dirty="0">
              <a:latin typeface="+mn-lt"/>
            </a:endParaRPr>
          </a:p>
          <a:p>
            <a:pPr>
              <a:buClr>
                <a:srgbClr val="00B2DD"/>
              </a:buClr>
            </a:pPr>
            <a:endParaRPr lang="en-US" sz="2400" dirty="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9D41953-A14B-9101-DC09-D495F4368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9"/>
            <a:ext cx="12113537" cy="890338"/>
          </a:xfrm>
        </p:spPr>
        <p:txBody>
          <a:bodyPr/>
          <a:lstStyle/>
          <a:p>
            <a:r>
              <a:rPr lang="en-US" sz="3200" dirty="0"/>
              <a:t>About me</a:t>
            </a:r>
            <a:br>
              <a:rPr lang="en-US" sz="3200" dirty="0"/>
            </a:br>
            <a:br>
              <a:rPr lang="en-US" sz="3200" dirty="0"/>
            </a:b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50675F-98D4-4A17-2C13-FDEECF535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85" y="1428876"/>
            <a:ext cx="4098192" cy="4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33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84FE3-7629-E98A-B7CF-79EDF1CD5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C245E15-977C-4050-A28A-A663F477B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172" y="2821407"/>
            <a:ext cx="2619703" cy="1846893"/>
          </a:xfrm>
          <a:prstGeom prst="rect">
            <a:avLst/>
          </a:prstGeom>
        </p:spPr>
      </p:pic>
      <p:sp>
        <p:nvSpPr>
          <p:cNvPr id="44" name="Title 43">
            <a:extLst>
              <a:ext uri="{FF2B5EF4-FFF2-40B4-BE49-F238E27FC236}">
                <a16:creationId xmlns:a16="http://schemas.microsoft.com/office/drawing/2014/main" id="{891A61EA-43EE-74F6-0A40-061C170DF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73" y="366522"/>
            <a:ext cx="11192534" cy="383567"/>
          </a:xfrm>
        </p:spPr>
        <p:txBody>
          <a:bodyPr/>
          <a:lstStyle/>
          <a:p>
            <a:r>
              <a:rPr lang="en-GB" dirty="0"/>
              <a:t>Economics is a very broad field</a:t>
            </a:r>
          </a:p>
        </p:txBody>
      </p:sp>
      <p:pic>
        <p:nvPicPr>
          <p:cNvPr id="3" name="Picture 6" descr="Image result for business">
            <a:extLst>
              <a:ext uri="{FF2B5EF4-FFF2-40B4-BE49-F238E27FC236}">
                <a16:creationId xmlns:a16="http://schemas.microsoft.com/office/drawing/2014/main" id="{2BB7C6FD-87C0-5F97-4930-74ACA1895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61" y="3078704"/>
            <a:ext cx="2838564" cy="158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Image result for stock prices">
            <a:extLst>
              <a:ext uri="{FF2B5EF4-FFF2-40B4-BE49-F238E27FC236}">
                <a16:creationId xmlns:a16="http://schemas.microsoft.com/office/drawing/2014/main" id="{1088D184-BFD4-CC74-FD2B-172BA9023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9" y="974518"/>
            <a:ext cx="4525849" cy="184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bank of england">
            <a:extLst>
              <a:ext uri="{FF2B5EF4-FFF2-40B4-BE49-F238E27FC236}">
                <a16:creationId xmlns:a16="http://schemas.microsoft.com/office/drawing/2014/main" id="{64A1DF33-E732-A756-0B50-9B8D9A241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606" y="4668300"/>
            <a:ext cx="3000708" cy="189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787E26-ADC7-E490-B61D-D2B389A33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5715" y="4668300"/>
            <a:ext cx="2657250" cy="1897002"/>
          </a:xfrm>
          <a:prstGeom prst="rect">
            <a:avLst/>
          </a:prstGeom>
        </p:spPr>
      </p:pic>
      <p:pic>
        <p:nvPicPr>
          <p:cNvPr id="12" name="Picture 10" descr="Related image">
            <a:extLst>
              <a:ext uri="{FF2B5EF4-FFF2-40B4-BE49-F238E27FC236}">
                <a16:creationId xmlns:a16="http://schemas.microsoft.com/office/drawing/2014/main" id="{9C09329E-52DA-6AE0-9D97-802AF5136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7" y="2821409"/>
            <a:ext cx="2525919" cy="374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Image result for dennis novy bbc">
            <a:extLst>
              <a:ext uri="{FF2B5EF4-FFF2-40B4-BE49-F238E27FC236}">
                <a16:creationId xmlns:a16="http://schemas.microsoft.com/office/drawing/2014/main" id="{4637872E-A78F-6B2F-4B18-47BE0E2AB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125" y="4544228"/>
            <a:ext cx="3491913" cy="202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Image result for economics global warming">
            <a:extLst>
              <a:ext uri="{FF2B5EF4-FFF2-40B4-BE49-F238E27FC236}">
                <a16:creationId xmlns:a16="http://schemas.microsoft.com/office/drawing/2014/main" id="{D892DE20-A5F9-421D-3D13-486D79282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412" y="974518"/>
            <a:ext cx="2838564" cy="210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2DDAD2-12B9-C5C2-6906-A5D427A62D1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3293" r="59620" b="18797"/>
          <a:stretch/>
        </p:blipFill>
        <p:spPr>
          <a:xfrm>
            <a:off x="8028977" y="974518"/>
            <a:ext cx="3474062" cy="356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8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29C6B-1E03-10BF-D0A6-C3682854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MSc EIFE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B2F8B0-68B4-9058-786F-FBE94566D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172614"/>
              </p:ext>
            </p:extLst>
          </p:nvPr>
        </p:nvGraphicFramePr>
        <p:xfrm>
          <a:off x="613103" y="1293530"/>
          <a:ext cx="10807440" cy="4848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488">
                  <a:extLst>
                    <a:ext uri="{9D8B030D-6E8A-4147-A177-3AD203B41FA5}">
                      <a16:colId xmlns:a16="http://schemas.microsoft.com/office/drawing/2014/main" val="2297985841"/>
                    </a:ext>
                  </a:extLst>
                </a:gridCol>
                <a:gridCol w="2161488">
                  <a:extLst>
                    <a:ext uri="{9D8B030D-6E8A-4147-A177-3AD203B41FA5}">
                      <a16:colId xmlns:a16="http://schemas.microsoft.com/office/drawing/2014/main" val="159638631"/>
                    </a:ext>
                  </a:extLst>
                </a:gridCol>
                <a:gridCol w="2161488">
                  <a:extLst>
                    <a:ext uri="{9D8B030D-6E8A-4147-A177-3AD203B41FA5}">
                      <a16:colId xmlns:a16="http://schemas.microsoft.com/office/drawing/2014/main" val="2285397667"/>
                    </a:ext>
                  </a:extLst>
                </a:gridCol>
                <a:gridCol w="2161488">
                  <a:extLst>
                    <a:ext uri="{9D8B030D-6E8A-4147-A177-3AD203B41FA5}">
                      <a16:colId xmlns:a16="http://schemas.microsoft.com/office/drawing/2014/main" val="2890883603"/>
                    </a:ext>
                  </a:extLst>
                </a:gridCol>
                <a:gridCol w="2161488">
                  <a:extLst>
                    <a:ext uri="{9D8B030D-6E8A-4147-A177-3AD203B41FA5}">
                      <a16:colId xmlns:a16="http://schemas.microsoft.com/office/drawing/2014/main" val="3252676937"/>
                    </a:ext>
                  </a:extLst>
                </a:gridCol>
              </a:tblGrid>
              <a:tr h="8081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Pre-Term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Term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Term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Term 3 and summer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54697"/>
                  </a:ext>
                </a:extLst>
              </a:tr>
              <a:tr h="808119">
                <a:tc>
                  <a:txBody>
                    <a:bodyPr/>
                    <a:lstStyle/>
                    <a:p>
                      <a:r>
                        <a:rPr lang="en-GB" dirty="0"/>
                        <a:t>Optional cores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Pre-sessional Maths and Stats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EC901 Micro A</a:t>
                      </a:r>
                    </a:p>
                    <a:p>
                      <a:r>
                        <a:rPr lang="en-GB" dirty="0"/>
                        <a:t>EC9D3 Micro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879778"/>
                  </a:ext>
                </a:extLst>
              </a:tr>
              <a:tr h="808119">
                <a:tc>
                  <a:txBody>
                    <a:bodyPr/>
                    <a:lstStyle/>
                    <a:p>
                      <a:r>
                        <a:rPr lang="en-GB" dirty="0"/>
                        <a:t>Core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EC9D4 Macro A</a:t>
                      </a:r>
                    </a:p>
                    <a:p>
                      <a:r>
                        <a:rPr lang="en-GB" dirty="0"/>
                        <a:t>EC9D5 Macro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409704"/>
                  </a:ext>
                </a:extLst>
              </a:tr>
              <a:tr h="808119">
                <a:tc>
                  <a:txBody>
                    <a:bodyPr/>
                    <a:lstStyle/>
                    <a:p>
                      <a:r>
                        <a:rPr lang="en-GB" dirty="0"/>
                        <a:t>Core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dirty="0"/>
                        <a:t>EC902 Econometrics A or</a:t>
                      </a:r>
                    </a:p>
                    <a:p>
                      <a:r>
                        <a:rPr lang="en-GB" dirty="0"/>
                        <a:t>EC910 Econometrics B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152698"/>
                  </a:ext>
                </a:extLst>
              </a:tr>
              <a:tr h="808119">
                <a:tc>
                  <a:txBody>
                    <a:bodyPr/>
                    <a:lstStyle/>
                    <a:p>
                      <a:r>
                        <a:rPr lang="en-GB" dirty="0"/>
                        <a:t>Optional modules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 optional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48170"/>
                  </a:ext>
                </a:extLst>
              </a:tr>
              <a:tr h="808119">
                <a:tc>
                  <a:txBody>
                    <a:bodyPr/>
                    <a:lstStyle/>
                    <a:p>
                      <a:r>
                        <a:rPr lang="en-GB" dirty="0"/>
                        <a:t>Research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Research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EC959 Dissertation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00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045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E5549-E4AB-037D-EBB5-16A692C06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E2306D3-B639-6F86-3D27-D0AD0B67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74" y="330435"/>
            <a:ext cx="6885126" cy="4224554"/>
          </a:xfrm>
        </p:spPr>
        <p:txBody>
          <a:bodyPr/>
          <a:lstStyle/>
          <a:p>
            <a:r>
              <a:rPr lang="en-US" sz="3200" dirty="0"/>
              <a:t>Microeconomics and Macroeconomics A or B</a:t>
            </a:r>
            <a:br>
              <a:rPr lang="en-US" sz="4000" dirty="0"/>
            </a:br>
            <a:br>
              <a:rPr lang="en-US" sz="4000" dirty="0"/>
            </a:br>
            <a:r>
              <a:rPr lang="en-US" sz="2400" b="0" dirty="0"/>
              <a:t>T</a:t>
            </a:r>
            <a:r>
              <a:rPr lang="en-GB" sz="2400" b="0" dirty="0"/>
              <a:t>he Microeconomics and Macroeconomics modules will develop your understanding of advanced economic analysis. </a:t>
            </a:r>
            <a:br>
              <a:rPr lang="en-GB" sz="2400" b="0" dirty="0"/>
            </a:br>
            <a:br>
              <a:rPr lang="en-GB" sz="2400" b="0" dirty="0"/>
            </a:br>
            <a:r>
              <a:rPr lang="en-GB" sz="2400" b="0" dirty="0"/>
              <a:t>There is an applied version (A) and a more theoretically oriented and technical version (B).</a:t>
            </a:r>
            <a:br>
              <a:rPr lang="en-US" sz="3200" dirty="0">
                <a:highlight>
                  <a:srgbClr val="FFFF00"/>
                </a:highlight>
              </a:rPr>
            </a:br>
            <a:br>
              <a:rPr lang="en-US" sz="3200" dirty="0">
                <a:highlight>
                  <a:srgbClr val="FFFF00"/>
                </a:highlight>
              </a:rPr>
            </a:br>
            <a:br>
              <a:rPr lang="en-US" sz="3200" dirty="0">
                <a:solidFill>
                  <a:srgbClr val="511C6C"/>
                </a:solidFill>
                <a:highlight>
                  <a:srgbClr val="FFFF00"/>
                </a:highlight>
              </a:rPr>
            </a:b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9" name="Picture Placeholder 44" descr="A close-up of a building&#10;&#10;AI-generated content may be incorrect.">
            <a:extLst>
              <a:ext uri="{FF2B5EF4-FFF2-40B4-BE49-F238E27FC236}">
                <a16:creationId xmlns:a16="http://schemas.microsoft.com/office/drawing/2014/main" id="{1E73C78A-9E4C-EF5F-1820-E8E3BE95A2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29500" y="1"/>
            <a:ext cx="4409415" cy="6319461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0D8F5A-4863-279D-66F6-2BC9F603EE5C}"/>
              </a:ext>
            </a:extLst>
          </p:cNvPr>
          <p:cNvSpPr txBox="1"/>
          <p:nvPr/>
        </p:nvSpPr>
        <p:spPr>
          <a:xfrm>
            <a:off x="239574" y="3577790"/>
            <a:ext cx="62579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 variants</a:t>
            </a:r>
            <a:br>
              <a:rPr lang="en-GB" dirty="0"/>
            </a:br>
            <a:r>
              <a:rPr lang="en-GB" dirty="0"/>
              <a:t>You have done a reasonable amount of Microeconomics previously (as in a typical undergraduate module)</a:t>
            </a:r>
            <a:br>
              <a:rPr lang="en-GB" dirty="0"/>
            </a:br>
            <a:r>
              <a:rPr lang="en-GB" b="1" dirty="0"/>
              <a:t>B variants</a:t>
            </a:r>
          </a:p>
          <a:p>
            <a:r>
              <a:rPr lang="en-GB" dirty="0"/>
              <a:t>You have strong analytical skills or are intending to complete to a PhD degree after your MSc course. The pre-requisites will normally be (the equivalent of) a First-class mark (70%) from your undergraduate degree and a strong performance in your pre-sessional tests.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6667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7DE86-797D-2941-0A2C-7A9F79CD4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129DE8-6F8B-27C4-4902-63149C47A596}"/>
              </a:ext>
            </a:extLst>
          </p:cNvPr>
          <p:cNvSpPr txBox="1"/>
          <p:nvPr/>
        </p:nvSpPr>
        <p:spPr>
          <a:xfrm>
            <a:off x="353085" y="1231375"/>
            <a:ext cx="7076415" cy="659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Focus on global finance, otherwise similar to MSc Economics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Why?</a:t>
            </a:r>
          </a:p>
          <a:p>
            <a:pPr marL="742950" lvl="1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Signal to potential employers in the financial sector</a:t>
            </a:r>
          </a:p>
          <a:p>
            <a:pPr marL="742950" lvl="1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Create a network of students with similar interests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What makes you special?</a:t>
            </a:r>
          </a:p>
          <a:p>
            <a:pPr marL="742950" lvl="1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Optional module choices</a:t>
            </a:r>
          </a:p>
          <a:p>
            <a:pPr marL="742950" lvl="1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Dissertation topic</a:t>
            </a:r>
          </a:p>
          <a:p>
            <a:pPr marL="742950" lvl="1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Bonding with your fellow MSc EIFE students (network)</a:t>
            </a:r>
          </a:p>
          <a:p>
            <a:pPr marL="0" indent="0">
              <a:spcAft>
                <a:spcPct val="10000"/>
              </a:spcAft>
              <a:buNone/>
              <a:defRPr/>
            </a:pPr>
            <a:endParaRPr lang="en-GB" dirty="0"/>
          </a:p>
          <a:p>
            <a:pPr>
              <a:spcAft>
                <a:spcPct val="10000"/>
              </a:spcAft>
              <a:defRPr/>
            </a:pPr>
            <a:endParaRPr lang="en-GB" dirty="0"/>
          </a:p>
          <a:p>
            <a:pPr>
              <a:spcAft>
                <a:spcPct val="10000"/>
              </a:spcAft>
              <a:defRPr/>
            </a:pPr>
            <a:endParaRPr lang="en-US" dirty="0">
              <a:ea typeface="Avenir Next Demi Bold" charset="0"/>
              <a:cs typeface="Avenir Next Demi Bold" charset="0"/>
            </a:endParaRPr>
          </a:p>
          <a:p>
            <a:pPr>
              <a:buClr>
                <a:srgbClr val="00B2DD"/>
              </a:buClr>
            </a:pPr>
            <a:endParaRPr lang="en-US" dirty="0">
              <a:latin typeface="+mn-lt"/>
            </a:endParaRPr>
          </a:p>
          <a:p>
            <a:pPr>
              <a:buClr>
                <a:srgbClr val="00B2DD"/>
              </a:buClr>
            </a:pPr>
            <a:endParaRPr lang="en-US" dirty="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C1E5C96-09BD-771C-C6B9-A2F57FFF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8"/>
            <a:ext cx="12113537" cy="1171411"/>
          </a:xfrm>
        </p:spPr>
        <p:txBody>
          <a:bodyPr/>
          <a:lstStyle/>
          <a:p>
            <a:r>
              <a:rPr lang="en-US" sz="3200" dirty="0"/>
              <a:t>MSc Economics and International </a:t>
            </a:r>
            <a:br>
              <a:rPr lang="en-US" sz="3200" dirty="0"/>
            </a:br>
            <a:r>
              <a:rPr lang="en-US" sz="3200" dirty="0"/>
              <a:t>Financial Economics (EIFE)</a:t>
            </a:r>
            <a:br>
              <a:rPr lang="en-US" sz="3200" dirty="0">
                <a:solidFill>
                  <a:srgbClr val="511C6C"/>
                </a:solidFill>
              </a:rPr>
            </a:br>
            <a:endParaRPr lang="en-GB" dirty="0"/>
          </a:p>
        </p:txBody>
      </p:sp>
      <p:pic>
        <p:nvPicPr>
          <p:cNvPr id="9" name="Picture Placeholder 44" descr="A close-up of a building&#10;&#10;AI-generated content may be incorrect.">
            <a:extLst>
              <a:ext uri="{FF2B5EF4-FFF2-40B4-BE49-F238E27FC236}">
                <a16:creationId xmlns:a16="http://schemas.microsoft.com/office/drawing/2014/main" id="{67765FFD-6C78-23B7-415D-E75703D308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29500" y="1"/>
            <a:ext cx="4409415" cy="6319461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3435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63C1F-1D7F-F722-28CD-DB439A7AE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967B9C-5609-F3A6-083D-4CA39235E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81" y="481815"/>
            <a:ext cx="12363450" cy="383503"/>
          </a:xfrm>
        </p:spPr>
        <p:txBody>
          <a:bodyPr/>
          <a:lstStyle/>
          <a:p>
            <a:r>
              <a:rPr lang="en-GB" dirty="0"/>
              <a:t>Optional Modules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E6FD9-A88F-E7AD-5B20-BC905B14BCEC}"/>
              </a:ext>
            </a:extLst>
          </p:cNvPr>
          <p:cNvSpPr txBox="1"/>
          <p:nvPr/>
        </p:nvSpPr>
        <p:spPr>
          <a:xfrm>
            <a:off x="348181" y="1253762"/>
            <a:ext cx="11774409" cy="4881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ct val="10000"/>
              </a:spcAft>
              <a:buNone/>
              <a:defRPr/>
            </a:pPr>
            <a:r>
              <a:rPr lang="en-GB" sz="2400" b="1" dirty="0"/>
              <a:t>Three modules to be taken in term 2. See your </a:t>
            </a:r>
            <a:r>
              <a:rPr lang="en-GB" sz="2400" b="1" dirty="0">
                <a:hlinkClick r:id="rId2" action="ppaction://hlinkfile"/>
              </a:rPr>
              <a:t>handbook</a:t>
            </a:r>
            <a:r>
              <a:rPr lang="en-GB" sz="2400" b="1" dirty="0"/>
              <a:t> for your list of optional modules. They include:</a:t>
            </a:r>
          </a:p>
          <a:p>
            <a:pPr marL="342900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Global Finance, Monetary Economics, Economics of Financial Markets, International Trade, Industrial, Labour, Public, Development, Experimental , Investment</a:t>
            </a:r>
            <a:r>
              <a:rPr lang="en-GB" sz="2400" b="0" i="0" dirty="0">
                <a:solidFill>
                  <a:srgbClr val="383838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GB" sz="2400" dirty="0"/>
              <a:t>Behavioural, Data Science, Environmental.</a:t>
            </a:r>
          </a:p>
          <a:p>
            <a:pPr marL="342900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ea typeface="Avenir Next Demi Bold" charset="0"/>
              <a:cs typeface="Avenir Next Demi Bold" charset="0"/>
            </a:endParaRPr>
          </a:p>
          <a:p>
            <a:pPr marL="0" indent="0">
              <a:spcAft>
                <a:spcPct val="10000"/>
              </a:spcAft>
              <a:buNone/>
              <a:defRPr/>
            </a:pPr>
            <a:r>
              <a:rPr lang="en-GB" sz="2400" b="1" dirty="0"/>
              <a:t>Warwick Business School modules (at most one module)</a:t>
            </a:r>
            <a:endParaRPr lang="en-GB" sz="2400" dirty="0"/>
          </a:p>
          <a:p>
            <a:pPr marL="342900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IB9X7 - Derivative Securities   </a:t>
            </a:r>
          </a:p>
          <a:p>
            <a:pPr marL="342900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IB9Y2 - Behavioural Finance     </a:t>
            </a:r>
          </a:p>
          <a:p>
            <a:pPr marL="342900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IB9Y4 - International Financial Management   </a:t>
            </a:r>
          </a:p>
          <a:p>
            <a:pPr>
              <a:spcAft>
                <a:spcPct val="10000"/>
              </a:spcAft>
              <a:defRPr/>
            </a:pPr>
            <a:r>
              <a:rPr lang="en-GB" sz="2400" dirty="0"/>
              <a:t>  </a:t>
            </a:r>
          </a:p>
          <a:p>
            <a:pPr marL="0" indent="0">
              <a:spcAft>
                <a:spcPct val="10000"/>
              </a:spcAft>
              <a:buNone/>
              <a:defRPr/>
            </a:pPr>
            <a:r>
              <a:rPr lang="en-GB" sz="1400" b="0" i="0" dirty="0">
                <a:solidFill>
                  <a:srgbClr val="383838"/>
                </a:solidFill>
                <a:effectLst/>
                <a:latin typeface="Lato" panose="020F0502020204030203" pitchFamily="34" charset="0"/>
              </a:rPr>
              <a:t>*Limited places. Please be aware that the Warwick Business School modules are challenging technical courses. You should have a strong mathematics and statistics or econometrics ability.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46921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0249B3-C632-B74C-DD35-62DED0513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4C079E59-16C7-F934-57E1-C1F9D7B26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357563"/>
            <a:ext cx="11192534" cy="383567"/>
          </a:xfr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GB" b="1" i="0" kern="1200" dirty="0"/>
              <a:t>Optional Modules</a:t>
            </a:r>
          </a:p>
        </p:txBody>
      </p:sp>
      <p:pic>
        <p:nvPicPr>
          <p:cNvPr id="2" name="Picture Placeholder 35" descr="A person sitting at a table working on a computer&#10;&#10;AI-generated content may be incorrect.">
            <a:extLst>
              <a:ext uri="{FF2B5EF4-FFF2-40B4-BE49-F238E27FC236}">
                <a16:creationId xmlns:a16="http://schemas.microsoft.com/office/drawing/2014/main" id="{FB8468A8-9181-5F0A-62F5-01CF173C67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7" r="8122" b="-3"/>
          <a:stretch>
            <a:fillRect/>
          </a:stretch>
        </p:blipFill>
        <p:spPr>
          <a:xfrm>
            <a:off x="314326" y="922104"/>
            <a:ext cx="3545384" cy="507920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477C6C-4F0B-EBEB-BBB3-D6019BF3F38E}"/>
              </a:ext>
            </a:extLst>
          </p:cNvPr>
          <p:cNvSpPr txBox="1"/>
          <p:nvPr/>
        </p:nvSpPr>
        <p:spPr>
          <a:xfrm>
            <a:off x="4072354" y="922104"/>
            <a:ext cx="8048625" cy="4352544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/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US" sz="2400" b="0" i="0" kern="1200" spc="30" baseline="0" dirty="0"/>
              <a:t>Presentation of Optional Modules session:</a:t>
            </a:r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US" sz="2400" b="1" i="0" kern="1200" spc="30" baseline="0" dirty="0"/>
              <a:t>Friday 9 October 9.00 – 12.00  Lib 2</a:t>
            </a:r>
          </a:p>
          <a:p>
            <a:pPr>
              <a:spcAft>
                <a:spcPts val="600"/>
              </a:spcAft>
              <a:buClr>
                <a:srgbClr val="00B2DD"/>
              </a:buClr>
            </a:pPr>
            <a:endParaRPr lang="en-US" sz="2400" b="0" i="0" kern="1200" spc="30" baseline="0" dirty="0"/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US" sz="2400" b="0" i="0" kern="1200" spc="30" baseline="0" dirty="0"/>
              <a:t>Personal</a:t>
            </a:r>
            <a:r>
              <a:rPr lang="en-US" sz="2400" spc="30" dirty="0"/>
              <a:t> Academic</a:t>
            </a:r>
            <a:r>
              <a:rPr lang="en-US" sz="2400" b="0" i="0" kern="1200" spc="30" baseline="0" dirty="0"/>
              <a:t> Tutor session </a:t>
            </a:r>
          </a:p>
          <a:p>
            <a:pPr marL="342900" indent="-34290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US" sz="2400" i="0" kern="1200" spc="30" baseline="0" dirty="0"/>
              <a:t>Friday 9 October 13.00</a:t>
            </a:r>
          </a:p>
          <a:p>
            <a:pPr marL="342900" indent="-34290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US" sz="2400" i="0" kern="1200" spc="30" baseline="0" dirty="0"/>
              <a:t>OC1.07 </a:t>
            </a:r>
          </a:p>
          <a:p>
            <a:pPr marL="342900" indent="-34290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US" sz="2400" i="0" kern="1200" spc="30" baseline="0" dirty="0"/>
              <a:t>Ghasan Asbool</a:t>
            </a:r>
            <a:endParaRPr lang="en-US" sz="2400" i="0" kern="1200" spc="30" baseline="0" dirty="0">
              <a:highlight>
                <a:srgbClr val="FFFF00"/>
              </a:highlight>
            </a:endParaRPr>
          </a:p>
          <a:p>
            <a:pPr>
              <a:spcAft>
                <a:spcPts val="600"/>
              </a:spcAft>
              <a:buClr>
                <a:srgbClr val="00B2DD"/>
              </a:buClr>
            </a:pPr>
            <a:endParaRPr lang="en-US" sz="2400" b="0" i="0" kern="1200" spc="30" baseline="0" dirty="0"/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US" sz="2400" b="0" i="0" kern="1200" spc="30" baseline="0" dirty="0"/>
              <a:t>Module Registration deadline is </a:t>
            </a:r>
            <a:r>
              <a:rPr lang="en-US" sz="2400" b="1" i="0" kern="1200" spc="30" baseline="0" dirty="0"/>
              <a:t>Friday 19 October </a:t>
            </a:r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US" sz="2400" b="0" i="0" kern="1200" spc="30" baseline="0" dirty="0"/>
              <a:t>(you cannot make any changes after this date until the beginning of term 2)</a:t>
            </a:r>
          </a:p>
        </p:txBody>
      </p:sp>
    </p:spTree>
    <p:extLst>
      <p:ext uri="{BB962C8B-B14F-4D97-AF65-F5344CB8AC3E}">
        <p14:creationId xmlns:p14="http://schemas.microsoft.com/office/powerpoint/2010/main" val="383586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32DBA-B4A5-9CD2-F589-BE638730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826867-7491-E72F-74AF-D8B554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Dissertation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54845B-89C0-5B81-D92B-589944DF2DD6}"/>
              </a:ext>
            </a:extLst>
          </p:cNvPr>
          <p:cNvSpPr txBox="1"/>
          <p:nvPr/>
        </p:nvSpPr>
        <p:spPr>
          <a:xfrm>
            <a:off x="413725" y="1676399"/>
            <a:ext cx="6097508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Submission deadline: </a:t>
            </a:r>
            <a:r>
              <a:rPr lang="en-US" altLang="en-US" sz="2400" b="1" dirty="0"/>
              <a:t>week 50</a:t>
            </a:r>
          </a:p>
          <a:p>
            <a:pPr marL="342900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Proposal: </a:t>
            </a:r>
            <a:r>
              <a:rPr lang="en-US" altLang="en-US" sz="2400" b="1" dirty="0"/>
              <a:t>week 39</a:t>
            </a:r>
          </a:p>
          <a:p>
            <a:pPr marL="342900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Proposed title and supervisor: </a:t>
            </a:r>
            <a:r>
              <a:rPr lang="en-US" altLang="en-US" sz="2400" b="1" dirty="0"/>
              <a:t>week 28</a:t>
            </a:r>
            <a:br>
              <a:rPr lang="en-US" altLang="en-US" sz="2400" dirty="0"/>
            </a:br>
            <a:r>
              <a:rPr lang="en-US" altLang="en-US" sz="2400" dirty="0"/>
              <a:t>(must be approved by Director MSc Econo mics and Data Science)</a:t>
            </a:r>
          </a:p>
          <a:p>
            <a:pPr marL="342900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Start thinking about a topic: Now!</a:t>
            </a:r>
          </a:p>
          <a:p>
            <a:pPr marL="342900" indent="-342900">
              <a:spcBef>
                <a:spcPts val="180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/>
              <a:t>This can be through modules, classes, conversations with peers, professors, reading materials, etc.</a:t>
            </a:r>
          </a:p>
          <a:p>
            <a:pPr marL="342900" indent="-342900">
              <a:spcBef>
                <a:spcPts val="1800"/>
              </a:spcBef>
              <a:buClrTx/>
              <a:buFont typeface="Arial" panose="020B0604020202020204" pitchFamily="34" charset="0"/>
              <a:buChar char="•"/>
              <a:defRPr/>
            </a:pP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059674-41C0-5ED5-FC17-42F50F923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9" y="3352800"/>
            <a:ext cx="4834268" cy="3505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683B6F-A0C9-AE24-3718-0DAD1FB27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9" y="0"/>
            <a:ext cx="4834268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91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86E985-5370-91F8-ED60-1835B55D1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FD8D9FD1-F3C7-482A-0026-34457FFC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511472"/>
            <a:ext cx="11192534" cy="383567"/>
          </a:xfr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GB" b="1" i="0" kern="1200" dirty="0"/>
              <a:t>Dissertation: Examples of titles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0E96C-1B0A-FC29-F1D8-2B19E4A4FFC8}"/>
              </a:ext>
            </a:extLst>
          </p:cNvPr>
          <p:cNvSpPr txBox="1"/>
          <p:nvPr/>
        </p:nvSpPr>
        <p:spPr>
          <a:xfrm>
            <a:off x="314326" y="1188145"/>
            <a:ext cx="11124012" cy="4352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sz="2400" dirty="0"/>
              <a:t>Topic must be in (international) financial economics</a:t>
            </a:r>
          </a:p>
          <a:p>
            <a:pPr>
              <a:spcAft>
                <a:spcPts val="600"/>
              </a:spcAft>
              <a:defRPr/>
            </a:pPr>
            <a:endParaRPr lang="en-GB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impact of RMB exchange rate volatility on Chinese foreign exchange reserves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spillover effects of U.S. quantitative easing on BRICS countries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Regulation of cryptocurrencies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Financial development and income distribution : The case of the US bank branch deregulation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impact of third-party internet payments on the money multiplier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impact of the EU debt crises on Chinese FDI inflows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impact of electronic payment on banking performance in Thailand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effect of information disclosure on the cost of equity financing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An early-warning model of sovereign default</a:t>
            </a:r>
          </a:p>
        </p:txBody>
      </p:sp>
    </p:spTree>
    <p:extLst>
      <p:ext uri="{BB962C8B-B14F-4D97-AF65-F5344CB8AC3E}">
        <p14:creationId xmlns:p14="http://schemas.microsoft.com/office/powerpoint/2010/main" val="1270739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D89AFD-DCAD-C463-2BB0-31582B4B2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A8AD2FE6-1B69-9AA3-8026-440F5B8A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511472"/>
            <a:ext cx="11192534" cy="383567"/>
          </a:xfr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GB" b="1" i="0" kern="1200" dirty="0"/>
              <a:t>Dissertation: Examples of titles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E6EAAB-71CB-81E3-1B17-240AC6272862}"/>
              </a:ext>
            </a:extLst>
          </p:cNvPr>
          <p:cNvSpPr txBox="1"/>
          <p:nvPr/>
        </p:nvSpPr>
        <p:spPr>
          <a:xfrm>
            <a:off x="314326" y="1252728"/>
            <a:ext cx="11124012" cy="4352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sz="2400" dirty="0"/>
              <a:t>International financial economics, broadly defined …</a:t>
            </a:r>
          </a:p>
          <a:p>
            <a:pPr>
              <a:spcAft>
                <a:spcPts val="600"/>
              </a:spcAft>
              <a:defRPr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The impact of tax policy on foreign direct investment and economic performance of EU countries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Real estate pricing in Hong Kong under a fixed exchange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Pollution and international trade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development of e-commerce and the transformation of foreign trade in China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Do developing countries rely heavily on remittance payments?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performance of Taylor Rule in the UK after 1993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monetary transmission mechanism via the housing channel: Consumption evidence from the UK </a:t>
            </a:r>
          </a:p>
        </p:txBody>
      </p:sp>
    </p:spTree>
    <p:extLst>
      <p:ext uri="{BB962C8B-B14F-4D97-AF65-F5344CB8AC3E}">
        <p14:creationId xmlns:p14="http://schemas.microsoft.com/office/powerpoint/2010/main" val="4284666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08AEE-32F4-919C-4959-C1CB156F4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13E7118B-D8D8-3E43-3B09-5731FB49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511472"/>
            <a:ext cx="11192534" cy="383567"/>
          </a:xfr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GB" b="1" i="0" kern="1200" dirty="0"/>
              <a:t>Dissertation: Examples of titles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3C2E0-C4E8-9DC7-606F-EC3AC387975F}"/>
              </a:ext>
            </a:extLst>
          </p:cNvPr>
          <p:cNvSpPr txBox="1"/>
          <p:nvPr/>
        </p:nvSpPr>
        <p:spPr>
          <a:xfrm>
            <a:off x="314326" y="1252728"/>
            <a:ext cx="11124012" cy="4352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sz="2400" dirty="0"/>
              <a:t>But there are limits! Other topics are possible, but must be approved</a:t>
            </a:r>
          </a:p>
          <a:p>
            <a:pPr>
              <a:spcAft>
                <a:spcPts val="600"/>
              </a:spcAft>
              <a:defRPr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impact of reverse offshoring on technological innovation:</a:t>
            </a:r>
            <a:br>
              <a:rPr lang="en-GB" sz="2400" dirty="0"/>
            </a:br>
            <a:r>
              <a:rPr lang="en-GB" sz="2400" dirty="0"/>
              <a:t>An empirical study of China’s mechanical and electrical Industry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impact of visa regimes on international trade and investment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impact of female employment on economy growth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influence of two-child policy on urban and rural migration in China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P2P downloading and CD sales, cannibalizing or complementing?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impact of income inequality on crime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survival of Michelin-star restaurants</a:t>
            </a:r>
          </a:p>
        </p:txBody>
      </p:sp>
    </p:spTree>
    <p:extLst>
      <p:ext uri="{BB962C8B-B14F-4D97-AF65-F5344CB8AC3E}">
        <p14:creationId xmlns:p14="http://schemas.microsoft.com/office/powerpoint/2010/main" val="2282706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164F-4912-8FFC-09E3-178D1E4C9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D2F8F1-598C-75AC-C901-267EF1699144}"/>
              </a:ext>
            </a:extLst>
          </p:cNvPr>
          <p:cNvSpPr txBox="1"/>
          <p:nvPr/>
        </p:nvSpPr>
        <p:spPr>
          <a:xfrm>
            <a:off x="271603" y="1204216"/>
            <a:ext cx="11452635" cy="588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ct val="10000"/>
              </a:spcAft>
              <a:defRPr/>
            </a:pPr>
            <a:r>
              <a:rPr lang="en-GB" sz="2400" dirty="0"/>
              <a:t>Purpose of the workshop</a:t>
            </a:r>
          </a:p>
          <a:p>
            <a:pPr marL="800100" lvl="1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Help you find a </a:t>
            </a:r>
            <a:r>
              <a:rPr lang="en-GB" sz="2400" b="1" dirty="0"/>
              <a:t>dissertation topic</a:t>
            </a:r>
            <a:br>
              <a:rPr lang="en-GB" sz="2400" dirty="0"/>
            </a:br>
            <a:r>
              <a:rPr lang="en-GB" sz="2400" dirty="0"/>
              <a:t>e.g. speakers on contemporary topics in (international) finance</a:t>
            </a:r>
          </a:p>
          <a:p>
            <a:pPr marL="800100" lvl="1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Help you to </a:t>
            </a:r>
            <a:r>
              <a:rPr lang="en-GB" sz="2400" b="1" dirty="0"/>
              <a:t>develop your dissertation</a:t>
            </a:r>
            <a:br>
              <a:rPr lang="en-GB" sz="2400" dirty="0"/>
            </a:br>
            <a:r>
              <a:rPr lang="en-GB" sz="2400" dirty="0"/>
              <a:t>e.g. student presentations</a:t>
            </a:r>
          </a:p>
          <a:p>
            <a:pPr marL="800100" lvl="1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Support your </a:t>
            </a:r>
            <a:r>
              <a:rPr lang="en-GB" sz="2400" b="1" dirty="0"/>
              <a:t>career development</a:t>
            </a:r>
            <a:br>
              <a:rPr lang="en-GB" sz="2400" dirty="0"/>
            </a:br>
            <a:r>
              <a:rPr lang="en-GB" sz="2400" dirty="0"/>
              <a:t>e.g. practice presentation skills, external networking, speakers from potential employers</a:t>
            </a:r>
          </a:p>
          <a:p>
            <a:pPr>
              <a:spcAft>
                <a:spcPct val="10000"/>
              </a:spcAft>
              <a:defRPr/>
            </a:pPr>
            <a:r>
              <a:rPr lang="en-US" sz="2400" dirty="0">
                <a:ea typeface="Avenir Next Demi Bold" charset="0"/>
                <a:cs typeface="Avenir Next Demi Bold" charset="0"/>
              </a:rPr>
              <a:t>Complements other resources available to you:</a:t>
            </a:r>
          </a:p>
          <a:p>
            <a:pPr marL="800100" lvl="1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Avenir Next Demi Bold" charset="0"/>
                <a:cs typeface="Avenir Next Demi Bold" charset="0"/>
              </a:rPr>
              <a:t>Field seminars and workshops</a:t>
            </a:r>
          </a:p>
          <a:p>
            <a:pPr marL="800100" lvl="1" indent="-34290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Avenir Next Demi Bold" charset="0"/>
                <a:cs typeface="Avenir Next Demi Bold" charset="0"/>
              </a:rPr>
              <a:t>Research methods EC959</a:t>
            </a:r>
          </a:p>
          <a:p>
            <a:pPr marL="0" indent="0">
              <a:spcAft>
                <a:spcPct val="10000"/>
              </a:spcAft>
              <a:buNone/>
              <a:defRPr/>
            </a:pPr>
            <a:endParaRPr lang="en-GB" dirty="0"/>
          </a:p>
          <a:p>
            <a:pPr>
              <a:spcAft>
                <a:spcPct val="10000"/>
              </a:spcAft>
              <a:defRPr/>
            </a:pPr>
            <a:endParaRPr lang="en-GB" dirty="0"/>
          </a:p>
          <a:p>
            <a:pPr>
              <a:spcAft>
                <a:spcPct val="10000"/>
              </a:spcAft>
              <a:defRPr/>
            </a:pPr>
            <a:endParaRPr lang="en-US" dirty="0">
              <a:ea typeface="Avenir Next Demi Bold" charset="0"/>
              <a:cs typeface="Avenir Next Demi Bold" charset="0"/>
            </a:endParaRPr>
          </a:p>
          <a:p>
            <a:pPr>
              <a:buClr>
                <a:srgbClr val="00B2DD"/>
              </a:buClr>
            </a:pPr>
            <a:endParaRPr lang="en-US" dirty="0">
              <a:latin typeface="+mn-lt"/>
            </a:endParaRPr>
          </a:p>
          <a:p>
            <a:pPr>
              <a:buClr>
                <a:srgbClr val="00B2DD"/>
              </a:buClr>
            </a:pPr>
            <a:endParaRPr lang="en-US" dirty="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EB1A639-E748-B5C0-7BF4-6DCC33BCF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8"/>
            <a:ext cx="12113537" cy="1171411"/>
          </a:xfrm>
        </p:spPr>
        <p:txBody>
          <a:bodyPr/>
          <a:lstStyle/>
          <a:p>
            <a:r>
              <a:rPr lang="en-US" sz="3200" dirty="0"/>
              <a:t>Dissertation workshop (from week 6, time TBA)</a:t>
            </a:r>
            <a:br>
              <a:rPr lang="en-US" sz="3200" dirty="0"/>
            </a:br>
            <a:br>
              <a:rPr lang="en-US" sz="32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698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9ECB7-1253-4F8F-9E79-9363D9D6E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4E8746-CD50-C0CB-97BC-D9737861D68E}"/>
              </a:ext>
            </a:extLst>
          </p:cNvPr>
          <p:cNvSpPr txBox="1"/>
          <p:nvPr/>
        </p:nvSpPr>
        <p:spPr>
          <a:xfrm>
            <a:off x="353085" y="1314575"/>
            <a:ext cx="11452635" cy="707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spcAft>
                <a:spcPct val="10000"/>
              </a:spcAft>
              <a:buNone/>
              <a:defRPr/>
            </a:pPr>
            <a:r>
              <a:rPr lang="en-GB" sz="2400" dirty="0"/>
              <a:t>Themed group meeting with experienced academic for advice on "finding a topic and a supervisor". </a:t>
            </a:r>
          </a:p>
          <a:p>
            <a:pPr indent="0">
              <a:spcAft>
                <a:spcPct val="10000"/>
              </a:spcAft>
              <a:buNone/>
              <a:defRPr/>
            </a:pPr>
            <a:r>
              <a:rPr lang="en-GB" sz="2400" dirty="0"/>
              <a:t>Sign up for a short 1 to 1 meeting with this person in Term 2 to discuss your ideas.</a:t>
            </a:r>
          </a:p>
          <a:p>
            <a:pPr indent="0">
              <a:spcAft>
                <a:spcPct val="10000"/>
              </a:spcAft>
              <a:buNone/>
              <a:defRPr/>
            </a:pPr>
            <a:r>
              <a:rPr lang="en-GB" sz="2400" dirty="0"/>
              <a:t>You will be able to select the session you attend, based on your research interests:</a:t>
            </a:r>
          </a:p>
          <a:p>
            <a:pPr indent="0">
              <a:spcAft>
                <a:spcPct val="10000"/>
              </a:spcAft>
              <a:buNone/>
              <a:defRPr/>
            </a:pPr>
            <a:r>
              <a:rPr lang="en-GB" sz="2400" dirty="0"/>
              <a:t>Potential topics:</a:t>
            </a: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GB" sz="2400" dirty="0"/>
              <a:t>Finance</a:t>
            </a: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GB" sz="2400" dirty="0"/>
              <a:t>Macro</a:t>
            </a: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GB" sz="2400" dirty="0"/>
              <a:t>Development and international trade</a:t>
            </a: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GB" sz="2400" dirty="0"/>
              <a:t>Data Science </a:t>
            </a: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GB" sz="2400" dirty="0"/>
              <a:t>Applied micro; Environment, health and wellbeing </a:t>
            </a:r>
          </a:p>
          <a:p>
            <a:pPr indent="0">
              <a:spcAft>
                <a:spcPct val="10000"/>
              </a:spcAft>
              <a:buNone/>
              <a:defRPr/>
            </a:pPr>
            <a:endParaRPr lang="en-GB" sz="2400" dirty="0">
              <a:ea typeface="Avenir Next Demi Bold" charset="0"/>
              <a:cs typeface="Avenir Next Demi Bold" charset="0"/>
            </a:endParaRPr>
          </a:p>
          <a:p>
            <a:pPr indent="0">
              <a:spcAft>
                <a:spcPct val="10000"/>
              </a:spcAft>
              <a:buNone/>
              <a:defRPr/>
            </a:pPr>
            <a:r>
              <a:rPr lang="en-GB" sz="2400" dirty="0">
                <a:ea typeface="Avenir Next Demi Bold" charset="0"/>
                <a:cs typeface="Avenir Next Demi Bold" charset="0"/>
              </a:rPr>
              <a:t>It is vital that you engage with these sessions. We will send further information later in the term.</a:t>
            </a:r>
          </a:p>
          <a:p>
            <a:pPr marL="0" indent="0">
              <a:spcAft>
                <a:spcPct val="10000"/>
              </a:spcAft>
              <a:buNone/>
              <a:defRPr/>
            </a:pPr>
            <a:endParaRPr lang="en-GB" sz="2400" dirty="0"/>
          </a:p>
          <a:p>
            <a:pPr>
              <a:spcAft>
                <a:spcPct val="10000"/>
              </a:spcAft>
              <a:defRPr/>
            </a:pPr>
            <a:endParaRPr lang="en-GB" sz="2400" dirty="0"/>
          </a:p>
          <a:p>
            <a:pPr>
              <a:spcAft>
                <a:spcPct val="10000"/>
              </a:spcAft>
              <a:defRPr/>
            </a:pPr>
            <a:endParaRPr lang="en-US" sz="2400" dirty="0">
              <a:ea typeface="Avenir Next Demi Bold" charset="0"/>
              <a:cs typeface="Avenir Next Demi Bold" charset="0"/>
            </a:endParaRPr>
          </a:p>
          <a:p>
            <a:pPr>
              <a:buClr>
                <a:srgbClr val="00B2DD"/>
              </a:buClr>
            </a:pPr>
            <a:endParaRPr lang="en-US" sz="2400" dirty="0">
              <a:latin typeface="+mn-lt"/>
            </a:endParaRPr>
          </a:p>
          <a:p>
            <a:pPr>
              <a:buClr>
                <a:srgbClr val="00B2DD"/>
              </a:buClr>
            </a:pPr>
            <a:endParaRPr lang="en-US" sz="2400" dirty="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61A13E-BA4B-7D74-9A84-A48F5B519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8"/>
            <a:ext cx="12113537" cy="1171411"/>
          </a:xfrm>
        </p:spPr>
        <p:txBody>
          <a:bodyPr/>
          <a:lstStyle/>
          <a:p>
            <a:r>
              <a:rPr lang="en-US" sz="3200" dirty="0"/>
              <a:t>Dissertation workshop Fri 27 Nov &amp; Fri 4 Dec 2026</a:t>
            </a:r>
            <a:br>
              <a:rPr lang="en-US" sz="3200" dirty="0"/>
            </a:br>
            <a:br>
              <a:rPr lang="en-US" sz="32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859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0DE99-4D17-A939-87E0-96151E2C1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777F8-4A1B-F9D0-707D-8BD7D81EC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81" y="481815"/>
            <a:ext cx="12363450" cy="383503"/>
          </a:xfrm>
        </p:spPr>
        <p:txBody>
          <a:bodyPr/>
          <a:lstStyle/>
          <a:p>
            <a:r>
              <a:rPr lang="en-GB" dirty="0"/>
              <a:t>Attendance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BBC63A-A9F3-1661-4A19-FBAD8D4F5B10}"/>
              </a:ext>
            </a:extLst>
          </p:cNvPr>
          <p:cNvSpPr txBox="1"/>
          <p:nvPr/>
        </p:nvSpPr>
        <p:spPr>
          <a:xfrm>
            <a:off x="348182" y="1253762"/>
            <a:ext cx="3296629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You are expected to attend all your lectures and classes.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Your monitoring point scheme is published in your handbook: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 If you do not meet monitoring points you could be removed from your course by the University.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If you are a visa student, your visa could be revoked.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400" dirty="0"/>
          </a:p>
          <a:p>
            <a:pPr>
              <a:defRPr/>
            </a:pP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41B628-7766-A0C2-1FD5-D3D376A664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5" t="4997" r="7826" b="2746"/>
          <a:stretch>
            <a:fillRect/>
          </a:stretch>
        </p:blipFill>
        <p:spPr>
          <a:xfrm>
            <a:off x="4607511" y="492443"/>
            <a:ext cx="1180730" cy="12339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2EA1CE2-0093-9ED8-A1ED-7B0324CC61F4}"/>
              </a:ext>
            </a:extLst>
          </p:cNvPr>
          <p:cNvSpPr txBox="1"/>
          <p:nvPr/>
        </p:nvSpPr>
        <p:spPr>
          <a:xfrm>
            <a:off x="4323425" y="1928445"/>
            <a:ext cx="7634796" cy="4683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Attendance is recorded using the University's Automatic Attendance Data Capture system.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tap your University ID card on the card reader for all sessions.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Your attendance will be automatically recorded in Tabula. </a:t>
            </a:r>
            <a:endParaRPr lang="en-GB" sz="16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It is your responsibility to bring your University ID card to all classes and tap it on the card reader each time you attend.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Your tutor will review the attendance data during or after the class and make any necessary amendments.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Late arrival (more than 15 minutes after the start of the class) will result in an absence being recorded by your tutor.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you have been recorded as absent, a flag will appear on your Tabula page next to the relevant class.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there is a valid reason why you could not attend, you must provide evidence to explain your absence by sending an email to the </a:t>
            </a:r>
            <a:r>
              <a:rPr lang="en-GB" sz="1600" b="0" i="0" dirty="0">
                <a:solidFill>
                  <a:srgbClr val="0C0C0C"/>
                </a:solidFill>
                <a:effectLst/>
                <a:latin typeface="Aptos" panose="020B0004020202020204" pitchFamily="34" charset="0"/>
                <a:hlinkClick r:id="rId3"/>
              </a:rPr>
              <a:t>Postgraduate Office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ideally before the e</a:t>
            </a:r>
            <a:r>
              <a:rPr lang="en-GB" sz="1600" dirty="0">
                <a:solidFill>
                  <a:srgbClr val="000000"/>
                </a:solidFill>
                <a:latin typeface="Aptos" panose="020B0004020202020204" pitchFamily="34" charset="0"/>
              </a:rPr>
              <a:t>vent.</a:t>
            </a:r>
            <a:endParaRPr lang="en-GB" sz="16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7D88B4-0F77-622B-8C03-E430515892F8}"/>
              </a:ext>
            </a:extLst>
          </p:cNvPr>
          <p:cNvSpPr txBox="1"/>
          <p:nvPr/>
        </p:nvSpPr>
        <p:spPr>
          <a:xfrm>
            <a:off x="6276513" y="673566"/>
            <a:ext cx="4829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Card Scanning</a:t>
            </a:r>
          </a:p>
        </p:txBody>
      </p:sp>
    </p:spTree>
    <p:extLst>
      <p:ext uri="{BB962C8B-B14F-4D97-AF65-F5344CB8AC3E}">
        <p14:creationId xmlns:p14="http://schemas.microsoft.com/office/powerpoint/2010/main" val="181038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6342A-04AC-4DBA-F272-0D24666B6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46FB11-22BF-6EE6-3B18-03052094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420938"/>
          </a:xfrm>
        </p:spPr>
        <p:txBody>
          <a:bodyPr/>
          <a:lstStyle/>
          <a:p>
            <a:r>
              <a:rPr lang="en-GB" dirty="0"/>
              <a:t>Monitoring Points (term 1)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70F917-718E-8D73-83D0-B30A0E27CFFA}"/>
              </a:ext>
            </a:extLst>
          </p:cNvPr>
          <p:cNvSpPr txBox="1"/>
          <p:nvPr/>
        </p:nvSpPr>
        <p:spPr>
          <a:xfrm>
            <a:off x="340647" y="1125830"/>
            <a:ext cx="85200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800" dirty="0"/>
              <a:t>Enrolment event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Personal Academic Tutor event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EC902/EC910 Econometrics class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EC902/EC910 Econometrics class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EC902/EC910 Econometrics class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Submission of module evaluation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/>
          </a:p>
          <a:p>
            <a:pPr marL="342900" indent="-342900">
              <a:buFont typeface="+mj-lt"/>
              <a:buAutoNum type="arabicPeriod"/>
            </a:pPr>
            <a:endParaRPr lang="en-GB" sz="2800" dirty="0"/>
          </a:p>
          <a:p>
            <a:r>
              <a:rPr lang="en-GB" sz="2800" dirty="0"/>
              <a:t>See Tabula attendance tab in case of changes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C1847-EB78-7689-514A-4B947BDAC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145" y="228871"/>
            <a:ext cx="2213040" cy="59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80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DE2951-0C08-17B1-E2C8-9D137C144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How do I submit?">
            <a:extLst>
              <a:ext uri="{FF2B5EF4-FFF2-40B4-BE49-F238E27FC236}">
                <a16:creationId xmlns:a16="http://schemas.microsoft.com/office/drawing/2014/main" id="{341B5D6B-D328-D800-9EFE-B95A493825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4000" b="1" dirty="0">
                <a:solidFill>
                  <a:schemeClr val="tx1"/>
                </a:solidFill>
                <a:latin typeface="Aptos" panose="020B0004020202020204" pitchFamily="34" charset="0"/>
              </a:rPr>
              <a:t>How do I submit?</a:t>
            </a:r>
          </a:p>
        </p:txBody>
      </p:sp>
      <p:sp>
        <p:nvSpPr>
          <p:cNvPr id="325" name="Econ/Psych Submission is through Tabula; WBS is through myWBS.…">
            <a:extLst>
              <a:ext uri="{FF2B5EF4-FFF2-40B4-BE49-F238E27FC236}">
                <a16:creationId xmlns:a16="http://schemas.microsoft.com/office/drawing/2014/main" id="{C33826E7-0D50-CB52-EC6A-4F03D3DB3784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58982" y="1569654"/>
            <a:ext cx="6661957" cy="469819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>
                <a:latin typeface="Aptos" panose="020B0004020202020204" pitchFamily="34" charset="0"/>
              </a:rPr>
              <a:t>Econ/Psych Submission is through Tabula; </a:t>
            </a:r>
            <a:endParaRPr lang="en-GB" dirty="0">
              <a:latin typeface="Aptos" panose="020B0004020202020204" pitchFamily="34" charset="0"/>
            </a:endParaRPr>
          </a:p>
          <a:p>
            <a:r>
              <a:rPr dirty="0">
                <a:latin typeface="Aptos" panose="020B0004020202020204" pitchFamily="34" charset="0"/>
              </a:rPr>
              <a:t>WBS is through </a:t>
            </a:r>
            <a:r>
              <a:rPr dirty="0" err="1">
                <a:latin typeface="Aptos" panose="020B0004020202020204" pitchFamily="34" charset="0"/>
              </a:rPr>
              <a:t>myWBS</a:t>
            </a:r>
            <a:r>
              <a:rPr dirty="0">
                <a:latin typeface="Aptos" panose="020B0004020202020204" pitchFamily="34" charset="0"/>
              </a:rPr>
              <a:t>.</a:t>
            </a:r>
          </a:p>
          <a:p>
            <a:r>
              <a:rPr dirty="0">
                <a:latin typeface="Aptos" panose="020B0004020202020204" pitchFamily="34" charset="0"/>
              </a:rPr>
              <a:t>Deadline = 12:00</a:t>
            </a:r>
            <a:r>
              <a:rPr lang="en-GB" dirty="0">
                <a:latin typeface="Aptos" panose="020B0004020202020204" pitchFamily="34" charset="0"/>
              </a:rPr>
              <a:t> noon (usually not always!)</a:t>
            </a:r>
            <a:endParaRPr dirty="0">
              <a:latin typeface="Aptos" panose="020B0004020202020204" pitchFamily="34" charset="0"/>
            </a:endParaRPr>
          </a:p>
          <a:p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ptos" panose="020B0004020202020204" pitchFamily="34" charset="0"/>
              </a:rPr>
              <a:t>Late penalty rules</a:t>
            </a:r>
            <a:r>
              <a:rPr dirty="0">
                <a:latin typeface="Aptos" panose="020B0004020202020204" pitchFamily="34" charset="0"/>
              </a:rPr>
              <a:t>: 5 points per day or part of a day. </a:t>
            </a:r>
            <a:endParaRPr lang="en-GB" dirty="0">
              <a:latin typeface="Aptos" panose="020B0004020202020204" pitchFamily="34" charset="0"/>
            </a:endParaRPr>
          </a:p>
          <a:p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ptos" panose="020B0004020202020204" pitchFamily="34" charset="0"/>
              </a:rPr>
              <a:t>Automatically applied</a:t>
            </a:r>
            <a:r>
              <a:rPr dirty="0">
                <a:latin typeface="Aptos" panose="020B0004020202020204" pitchFamily="34" charset="0"/>
              </a:rPr>
              <a:t> so 3 seconds late = -5 points.</a:t>
            </a:r>
            <a:endParaRPr lang="en-GB" dirty="0">
              <a:latin typeface="Aptos" panose="020B0004020202020204" pitchFamily="34" charset="0"/>
            </a:endParaRPr>
          </a:p>
          <a:p>
            <a:r>
              <a:rPr lang="en-GB" dirty="0">
                <a:latin typeface="Aptos" panose="020B0004020202020204" pitchFamily="34" charset="0"/>
              </a:rPr>
              <a:t>Don’t leave it to the last minute to submit! Problems with upload will not be accepted as mitigation.</a:t>
            </a:r>
            <a:endParaRPr dirty="0">
              <a:latin typeface="Aptos" panose="020B0004020202020204" pitchFamily="34" charset="0"/>
            </a:endParaRPr>
          </a:p>
        </p:txBody>
      </p:sp>
      <p:pic>
        <p:nvPicPr>
          <p:cNvPr id="326" name="Screen Shot 2018-09-26 at 7.34.54 PM.png" descr="Screen Shot 2018-09-26 at 7.34.54 PM.png">
            <a:extLst>
              <a:ext uri="{FF2B5EF4-FFF2-40B4-BE49-F238E27FC236}">
                <a16:creationId xmlns:a16="http://schemas.microsoft.com/office/drawing/2014/main" id="{1B985C1D-3B46-332C-FB1A-2BBB908BA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267" y="2370741"/>
            <a:ext cx="2594058" cy="243100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1502655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8C359-01CA-406B-BC77-B0F8BF9F6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AB12-D2E1-D35D-96A6-4506EA6E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2" y="435340"/>
            <a:ext cx="10515600" cy="88178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ptos" panose="020B0004020202020204" pitchFamily="34" charset="0"/>
              </a:rPr>
              <a:t>Skills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1FFD-D685-7335-2955-3BABF97F6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279"/>
            <a:ext cx="10515600" cy="4386489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en-GB" sz="2800" dirty="0">
                <a:solidFill>
                  <a:schemeClr val="accent3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Opportunity: Skills</a:t>
            </a:r>
            <a:r>
              <a:rPr lang="en-GB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rgbClr val="00407A"/>
                </a:solidFill>
                <a:latin typeface="Aptos" panose="020B0004020202020204" pitchFamily="34" charset="0"/>
              </a:rPr>
              <a:t>-</a:t>
            </a:r>
            <a:r>
              <a:rPr lang="en-GB" b="0" i="0" dirty="0">
                <a:solidFill>
                  <a:srgbClr val="00407A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sz="2000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offers a wide range of online resources, workshops, 1:1 support, advice and guidance as well as specific development programmes</a:t>
            </a:r>
          </a:p>
          <a:p>
            <a:pPr marL="0" indent="0">
              <a:buNone/>
            </a:pPr>
            <a:endParaRPr lang="en-GB" sz="400" b="0" i="0" dirty="0">
              <a:solidFill>
                <a:srgbClr val="383838"/>
              </a:solidFill>
              <a:effectLst/>
              <a:latin typeface="Aptos" panose="020B0004020202020204" pitchFamily="34" charset="0"/>
            </a:endParaRPr>
          </a:p>
          <a:p>
            <a:r>
              <a:rPr lang="en-GB" sz="2800" dirty="0">
                <a:solidFill>
                  <a:schemeClr val="accent3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IDG Learning Resources</a:t>
            </a:r>
            <a:r>
              <a:rPr lang="en-GB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GB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- </a:t>
            </a:r>
            <a:r>
              <a:rPr lang="en-GB" sz="2000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in-house training in Microsoft applications and academic software</a:t>
            </a:r>
          </a:p>
          <a:p>
            <a:pPr marL="0" indent="0">
              <a:buNone/>
            </a:pPr>
            <a:endParaRPr lang="en-GB" sz="400" b="0" i="0" dirty="0">
              <a:solidFill>
                <a:srgbClr val="383838"/>
              </a:solidFill>
              <a:effectLst/>
              <a:latin typeface="Aptos" panose="020B0004020202020204" pitchFamily="34" charset="0"/>
            </a:endParaRPr>
          </a:p>
          <a:p>
            <a:r>
              <a:rPr lang="en-GB" sz="2800" dirty="0">
                <a:solidFill>
                  <a:schemeClr val="accent3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Warwick Global Academy </a:t>
            </a:r>
            <a:r>
              <a:rPr lang="en-GB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– </a:t>
            </a:r>
            <a:r>
              <a:rPr lang="en-GB" sz="2000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Academic English Enhancement Programme. Free modules to help you succeed. </a:t>
            </a:r>
            <a:r>
              <a:rPr lang="en-GB" sz="2000" dirty="0">
                <a:solidFill>
                  <a:srgbClr val="383838"/>
                </a:solidFill>
                <a:latin typeface="Aptos" panose="020B0004020202020204" pitchFamily="34" charset="0"/>
              </a:rPr>
              <a:t>Registration opens 21 – 30 September 2026</a:t>
            </a:r>
            <a:endParaRPr lang="en-GB" sz="2000" b="0" i="0" dirty="0">
              <a:solidFill>
                <a:srgbClr val="383838"/>
              </a:solidFill>
              <a:effectLst/>
              <a:latin typeface="Aptos" panose="020B0004020202020204" pitchFamily="34" charset="0"/>
            </a:endParaRPr>
          </a:p>
          <a:p>
            <a:r>
              <a:rPr lang="en-GB" sz="2800" dirty="0">
                <a:solidFill>
                  <a:schemeClr val="accent3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 Grad Library Support</a:t>
            </a:r>
            <a:r>
              <a:rPr lang="en-GB" sz="28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en-GB" sz="2000" dirty="0"/>
              <a:t>the Library has a range of </a:t>
            </a:r>
            <a:r>
              <a:rPr lang="en-GB" sz="2000" b="1" dirty="0"/>
              <a:t>resources and support </a:t>
            </a:r>
            <a:r>
              <a:rPr lang="en-GB" sz="2000" dirty="0"/>
              <a:t>to help you</a:t>
            </a:r>
            <a:r>
              <a:rPr lang="en-GB" sz="2000" b="1" dirty="0"/>
              <a:t> </a:t>
            </a:r>
            <a:r>
              <a:rPr lang="en-GB" sz="2000" dirty="0"/>
              <a:t>thrive during your time at the University. With </a:t>
            </a:r>
            <a:r>
              <a:rPr lang="en-GB" sz="2000" dirty="0">
                <a:hlinkClick r:id="rId6"/>
              </a:rPr>
              <a:t>Postgraduate Only Spaces</a:t>
            </a:r>
            <a:r>
              <a:rPr lang="en-GB" sz="2000" dirty="0"/>
              <a:t>, dedicated </a:t>
            </a:r>
            <a:r>
              <a:rPr lang="en-GB" sz="2000" dirty="0">
                <a:hlinkClick r:id="rId7"/>
              </a:rPr>
              <a:t>Research Support</a:t>
            </a:r>
            <a:r>
              <a:rPr lang="en-GB" sz="2000" dirty="0"/>
              <a:t>, peer written resources in our </a:t>
            </a:r>
            <a:r>
              <a:rPr lang="en-GB" sz="2000" dirty="0">
                <a:hlinkClick r:id="rId8"/>
              </a:rPr>
              <a:t>Student Toolkit</a:t>
            </a:r>
            <a:r>
              <a:rPr lang="en-GB" sz="2000" dirty="0"/>
              <a:t>, and </a:t>
            </a:r>
            <a:r>
              <a:rPr lang="en-GB" sz="2000" dirty="0">
                <a:hlinkClick r:id="rId9"/>
              </a:rPr>
              <a:t>Research and Academic Support Librarians</a:t>
            </a:r>
            <a:r>
              <a:rPr lang="en-GB" sz="2000" dirty="0"/>
              <a:t> who offer specialised subject support.</a:t>
            </a:r>
            <a:endParaRPr lang="en-US" sz="2000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87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164F-4912-8FFC-09E3-178D1E4C9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D2F8F1-598C-75AC-C901-267EF1699144}"/>
              </a:ext>
            </a:extLst>
          </p:cNvPr>
          <p:cNvSpPr txBox="1"/>
          <p:nvPr/>
        </p:nvSpPr>
        <p:spPr>
          <a:xfrm>
            <a:off x="271603" y="1204216"/>
            <a:ext cx="1145263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31D56"/>
              </a:buClr>
            </a:pPr>
            <a:r>
              <a:rPr lang="en-US" sz="2400" b="1" dirty="0"/>
              <a:t>University level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Wellbeing and Student Support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(including counselling) 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Library </a:t>
            </a:r>
            <a:r>
              <a:rPr lang="en-US" sz="2400" dirty="0"/>
              <a:t>(including staff, online resources)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Services </a:t>
            </a:r>
            <a:r>
              <a:rPr lang="en-US" sz="2400" dirty="0"/>
              <a:t>(now called IDG)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Warwick Health Centre</a:t>
            </a:r>
            <a:endParaRPr lang="en-US" sz="2400" dirty="0">
              <a:solidFill>
                <a:srgbClr val="0070C0"/>
              </a:solidFill>
            </a:endParaRPr>
          </a:p>
          <a:p>
            <a:pPr>
              <a:buClr>
                <a:srgbClr val="431D56"/>
              </a:buClr>
            </a:pPr>
            <a:endParaRPr lang="en-US" sz="2400" dirty="0"/>
          </a:p>
          <a:p>
            <a:pPr>
              <a:buClr>
                <a:srgbClr val="431D56"/>
              </a:buClr>
            </a:pPr>
            <a:r>
              <a:rPr lang="en-US" sz="2400" b="1" dirty="0"/>
              <a:t>Department level</a:t>
            </a:r>
          </a:p>
          <a:p>
            <a:pPr>
              <a:buClr>
                <a:srgbClr val="431D56"/>
              </a:buClr>
            </a:pPr>
            <a:endParaRPr lang="en-US" sz="2400" b="1" dirty="0"/>
          </a:p>
          <a:p>
            <a:r>
              <a:rPr lang="en-GB" sz="2400" dirty="0"/>
              <a:t>Maths and Statistics Drop-in Sessions, Stata </a:t>
            </a:r>
            <a:r>
              <a:rPr lang="en-GB" sz="2400" dirty="0" err="1"/>
              <a:t>HelpDesk</a:t>
            </a:r>
            <a:r>
              <a:rPr lang="en-GB" sz="2400" dirty="0"/>
              <a:t>/Software/IT Support.</a:t>
            </a:r>
          </a:p>
          <a:p>
            <a:r>
              <a:rPr lang="en-GB" sz="2400" dirty="0"/>
              <a:t>Advice and Feedback Hours</a:t>
            </a:r>
          </a:p>
          <a:p>
            <a:r>
              <a:rPr lang="en-GB" sz="2400" dirty="0"/>
              <a:t>Wellbeing Drop-In Sessions.</a:t>
            </a:r>
          </a:p>
          <a:p>
            <a:pPr>
              <a:buClr>
                <a:srgbClr val="431D56"/>
              </a:buClr>
            </a:pPr>
            <a:r>
              <a:rPr lang="en-GB" sz="2400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 Development and Career Support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EB1A639-E748-B5C0-7BF4-6DCC33BCF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8"/>
            <a:ext cx="12113537" cy="409151"/>
          </a:xfrm>
        </p:spPr>
        <p:txBody>
          <a:bodyPr/>
          <a:lstStyle/>
          <a:p>
            <a:r>
              <a:rPr lang="en-US" sz="3200" dirty="0"/>
              <a:t>Further Resources	(Non-Comprehensive List)</a:t>
            </a:r>
          </a:p>
        </p:txBody>
      </p:sp>
    </p:spTree>
    <p:extLst>
      <p:ext uri="{BB962C8B-B14F-4D97-AF65-F5344CB8AC3E}">
        <p14:creationId xmlns:p14="http://schemas.microsoft.com/office/powerpoint/2010/main" val="2979245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C1A25-A26C-B3CF-012D-954314F87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6125C3-DC1B-1066-6AD4-B0D71B740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81" y="481815"/>
            <a:ext cx="12363450" cy="409151"/>
          </a:xfrm>
        </p:spPr>
        <p:txBody>
          <a:bodyPr/>
          <a:lstStyle/>
          <a:p>
            <a:r>
              <a:rPr lang="en-US" sz="3200" dirty="0"/>
              <a:t>Placement (first jobs) of MSc EIFE graduates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634286-D213-57AE-E6AF-35A998C8E0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3" t="16028" r="6768" b="12571"/>
          <a:stretch/>
        </p:blipFill>
        <p:spPr>
          <a:xfrm>
            <a:off x="348181" y="1000125"/>
            <a:ext cx="11377094" cy="4991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4C3B05-ED7D-C795-CCC5-1B4C67BA3CE3}"/>
              </a:ext>
            </a:extLst>
          </p:cNvPr>
          <p:cNvSpPr txBox="1"/>
          <p:nvPr/>
        </p:nvSpPr>
        <p:spPr>
          <a:xfrm>
            <a:off x="348180" y="6100384"/>
            <a:ext cx="9266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ct val="10000"/>
              </a:spcAft>
              <a:buNone/>
              <a:defRPr/>
            </a:pPr>
            <a:r>
              <a:rPr lang="en-US" sz="1800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https://warwick.ac.uk/fac/soc/economics/prospective/msc/careers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878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9412A-0141-8BC0-CBB4-4AF297561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015394-74D3-6ACD-F138-63964A66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SSLC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3395A-8F65-A3EC-C3D7-C2EDEE7D6997}"/>
              </a:ext>
            </a:extLst>
          </p:cNvPr>
          <p:cNvSpPr txBox="1"/>
          <p:nvPr/>
        </p:nvSpPr>
        <p:spPr>
          <a:xfrm>
            <a:off x="418251" y="1460643"/>
            <a:ext cx="61732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400" dirty="0"/>
              <a:t>SSLC are your student voice.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Nominations are open now to represent your course.</a:t>
            </a:r>
          </a:p>
          <a:p>
            <a:pPr>
              <a:defRPr/>
            </a:pPr>
            <a:r>
              <a:rPr lang="en-US" altLang="en-US" sz="2400" dirty="0"/>
              <a:t>Deadline to nominate yourself </a:t>
            </a:r>
            <a:r>
              <a:rPr lang="en-US" altLang="en-US" sz="2400"/>
              <a:t>is </a:t>
            </a:r>
            <a:r>
              <a:rPr lang="en-US" altLang="en-US" sz="2400" b="1"/>
              <a:t>9 </a:t>
            </a:r>
            <a:r>
              <a:rPr lang="en-US" altLang="en-US" sz="2400" b="1" dirty="0"/>
              <a:t>October</a:t>
            </a:r>
            <a:r>
              <a:rPr lang="en-US" altLang="en-US" sz="2400" dirty="0"/>
              <a:t>.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We need EIFE representation! </a:t>
            </a:r>
          </a:p>
          <a:p>
            <a:pPr>
              <a:defRPr/>
            </a:pPr>
            <a:endParaRPr lang="en-US" altLang="en-US" sz="2400" dirty="0">
              <a:solidFill>
                <a:srgbClr val="0C0C0C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defRPr/>
            </a:pPr>
            <a:r>
              <a:rPr lang="en-US" altLang="en-US" sz="24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https://warwick.ac.uk/fac/soc/economics/current/msc/resources/gsslc</a:t>
            </a:r>
            <a:r>
              <a:rPr lang="en-US" altLang="en-US" sz="24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3" name="Picture Placeholder 9" descr="A person writing on paper and using a computer&#10;&#10;AI-generated content may be incorrect.">
            <a:extLst>
              <a:ext uri="{FF2B5EF4-FFF2-40B4-BE49-F238E27FC236}">
                <a16:creationId xmlns:a16="http://schemas.microsoft.com/office/drawing/2014/main" id="{C697EF47-33BC-B72A-8A28-CD25A82AD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05794" y="0"/>
            <a:ext cx="47813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62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910C7F-4B00-B671-0FBD-10A939C6C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3D6BD59F-57A8-F5AC-97BF-EA7EF000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72" y="488888"/>
            <a:ext cx="11108508" cy="406152"/>
          </a:xfr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GB" dirty="0"/>
              <a:t>Key dates</a:t>
            </a:r>
            <a:endParaRPr lang="en-GB" b="1" i="0" kern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438E0-ADD6-5F65-5E7C-1B7E3FA87321}"/>
              </a:ext>
            </a:extLst>
          </p:cNvPr>
          <p:cNvSpPr txBox="1"/>
          <p:nvPr/>
        </p:nvSpPr>
        <p:spPr>
          <a:xfrm>
            <a:off x="452672" y="1326108"/>
            <a:ext cx="1186909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b="1">
                <a:latin typeface="Aptos" panose="020B0004020202020204" pitchFamily="34" charset="0"/>
                <a:ea typeface="Lato"/>
                <a:cs typeface="Lato"/>
              </a:rPr>
              <a:t>Term 1 (Autumn Term) week 1-10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Module registration closes 19 October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Christmas Party 11 December 2026</a:t>
            </a:r>
          </a:p>
          <a:p>
            <a:pPr>
              <a:defRPr/>
            </a:pPr>
            <a:r>
              <a:rPr lang="en-GB" sz="2400" b="1">
                <a:latin typeface="Aptos" panose="020B0004020202020204" pitchFamily="34" charset="0"/>
                <a:ea typeface="Lato"/>
                <a:cs typeface="Lato"/>
              </a:rPr>
              <a:t>Term 2 (Spring Term) weeks 15 – 24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Jan exam period (Micro &amp; Macro) 11 – 15 January 2027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Module registration open 4 – 15 January </a:t>
            </a:r>
          </a:p>
          <a:p>
            <a:pPr>
              <a:defRPr/>
            </a:pPr>
            <a:r>
              <a:rPr lang="en-GB" sz="2400" b="1">
                <a:latin typeface="Aptos" panose="020B0004020202020204" pitchFamily="34" charset="0"/>
                <a:ea typeface="Lato"/>
                <a:cs typeface="Lato"/>
              </a:rPr>
              <a:t>Term 3 (Summer Term) weeks 30 - 39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May/summer exam period week 32 – week 33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Summer Social Fri 21 May  (TBC)</a:t>
            </a:r>
          </a:p>
          <a:p>
            <a:pPr>
              <a:defRPr/>
            </a:pPr>
            <a:r>
              <a:rPr lang="en-GB" sz="2400">
                <a:latin typeface="Aptos" panose="020B0004020202020204" pitchFamily="34" charset="0"/>
                <a:ea typeface="Lato"/>
                <a:cs typeface="Lato"/>
              </a:rPr>
              <a:t>Summer vacation (weeks 40 – 52)</a:t>
            </a:r>
          </a:p>
          <a:p>
            <a:pPr>
              <a:defRPr/>
            </a:pPr>
            <a:endParaRPr lang="en-US" altLang="en-US" sz="2400"/>
          </a:p>
          <a:p>
            <a:pPr>
              <a:defRPr/>
            </a:pPr>
            <a:r>
              <a:rPr lang="en-US" altLang="en-US" sz="2400"/>
              <a:t>Resit and deferral exam period TBC (usually last week of August and first week of Sept)</a:t>
            </a:r>
          </a:p>
          <a:p>
            <a:pPr>
              <a:defRPr/>
            </a:pPr>
            <a:r>
              <a:rPr lang="en-US" altLang="en-US" sz="2400"/>
              <a:t>Dissertation submission week 50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56245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969328-165B-328B-1D11-65C2E7013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D71C3D-F6A3-8238-547C-7FC9E5CFF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&amp; Answers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FAD87-A39C-AE16-2347-64A44ADC81DB}"/>
              </a:ext>
            </a:extLst>
          </p:cNvPr>
          <p:cNvSpPr txBox="1"/>
          <p:nvPr/>
        </p:nvSpPr>
        <p:spPr>
          <a:xfrm>
            <a:off x="499733" y="1323975"/>
            <a:ext cx="632969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What marks do I need to earn the MSc degree?</a:t>
            </a:r>
          </a:p>
          <a:p>
            <a:pPr>
              <a:defRPr/>
            </a:pPr>
            <a:endParaRPr lang="en-GB" altLang="en-US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How many hours do we need to study each week?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altLang="en-US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What if my computer breaks down? Does the department offer any help?</a:t>
            </a:r>
            <a:endParaRPr lang="en-US" altLang="en-US" sz="2400" dirty="0"/>
          </a:p>
          <a:p>
            <a:pPr>
              <a:defRPr/>
            </a:pPr>
            <a:endParaRPr lang="en-US" alt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B1D61B-91BE-DF49-5DBE-D1F2D5DB7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7" r="12139"/>
          <a:stretch/>
        </p:blipFill>
        <p:spPr>
          <a:xfrm>
            <a:off x="7550589" y="1531905"/>
            <a:ext cx="4408377" cy="41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40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BDCE5-CC95-4B01-9D5A-C82D5D9BF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949835C5-D399-629F-E7AA-3C96A352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511472"/>
            <a:ext cx="11192534" cy="383567"/>
          </a:xfr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GB" b="1" i="0" kern="1200" dirty="0"/>
              <a:t>Questions or problems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32B156-B338-77AD-DE52-7940AFE3B60F}"/>
              </a:ext>
            </a:extLst>
          </p:cNvPr>
          <p:cNvSpPr txBox="1"/>
          <p:nvPr/>
        </p:nvSpPr>
        <p:spPr>
          <a:xfrm>
            <a:off x="657226" y="1452753"/>
            <a:ext cx="11124012" cy="4352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MSc </a:t>
            </a:r>
            <a:r>
              <a:rPr lang="en-US" sz="2400" dirty="0">
                <a:solidFill>
                  <a:srgbClr val="0070C0"/>
                </a:solidFill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Handbook</a:t>
            </a:r>
            <a:endParaRPr lang="en-US" sz="2400" dirty="0">
              <a:solidFill>
                <a:srgbClr val="0070C0"/>
              </a:solidFill>
            </a:endParaRP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PG Office: </a:t>
            </a:r>
            <a:r>
              <a:rPr lang="en-GB" sz="2400" dirty="0"/>
              <a:t>Tina Jones, Andrea Wyld, Marion Nicholson </a:t>
            </a:r>
            <a:r>
              <a:rPr lang="en-GB" sz="2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economics.pgoffice@warwick.ac.uk</a:t>
            </a:r>
            <a:endParaRPr lang="en-US" sz="2400" dirty="0">
              <a:solidFill>
                <a:srgbClr val="0070C0"/>
              </a:solidFill>
            </a:endParaRP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Academic Personal Tutor (Ghasan Asbool)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Student Support &amp; Progression Officer: Jess Proudlock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Senior Tutor (pastoral support): Han Zhang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Director of Student Experience and Progression (academic support): Ghasan Asbool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PG mentors: </a:t>
            </a:r>
            <a:r>
              <a:rPr lang="en-US" dirty="0">
                <a:solidFill>
                  <a:srgbClr val="0070C0"/>
                </a:solidFill>
              </a:rPr>
              <a:t>http://www.warwick.ac.uk/services/library/pghub/mentorship/</a:t>
            </a:r>
            <a:endParaRPr lang="en-US" sz="2800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University support services (wellbeing, counselling, mental health, disability, international students)</a:t>
            </a:r>
          </a:p>
        </p:txBody>
      </p:sp>
    </p:spTree>
    <p:extLst>
      <p:ext uri="{BB962C8B-B14F-4D97-AF65-F5344CB8AC3E}">
        <p14:creationId xmlns:p14="http://schemas.microsoft.com/office/powerpoint/2010/main" val="634665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F66FA7-7C85-5BA3-831F-8B9F95D7C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4C332760-249C-B6CB-1246-9503E406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83582-2A08-7D9E-A697-21E41B71FBB6}"/>
              </a:ext>
            </a:extLst>
          </p:cNvPr>
          <p:cNvSpPr txBox="1"/>
          <p:nvPr/>
        </p:nvSpPr>
        <p:spPr>
          <a:xfrm>
            <a:off x="175840" y="1174224"/>
            <a:ext cx="58101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31D56"/>
              </a:buClr>
            </a:pPr>
            <a:r>
              <a:rPr lang="en-US" sz="2400" dirty="0"/>
              <a:t>Don’t forget</a:t>
            </a:r>
          </a:p>
          <a:p>
            <a:pPr marL="342900" lvl="1" indent="0">
              <a:buClr>
                <a:srgbClr val="431D56"/>
              </a:buClr>
              <a:buNone/>
            </a:pPr>
            <a:endParaRPr lang="en-US" sz="2400" dirty="0"/>
          </a:p>
          <a:p>
            <a:pPr marL="742950" lvl="1" indent="-28575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Start thinking of a dissertation topic</a:t>
            </a:r>
          </a:p>
          <a:p>
            <a:pPr marL="742950" lvl="1" indent="-28575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 hard</a:t>
            </a:r>
          </a:p>
          <a:p>
            <a:pPr marL="742950" lvl="1" indent="-28575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Have fun! Attend the department events so you can meet other members of your cohort.</a:t>
            </a:r>
          </a:p>
          <a:p>
            <a:pPr marL="742950" lvl="1" indent="-28575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Contact: </a:t>
            </a:r>
            <a:r>
              <a:rPr lang="en-US" sz="24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economics.pgoffice@warwick.ac.uk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if you have any queries.</a:t>
            </a:r>
          </a:p>
        </p:txBody>
      </p:sp>
      <p:pic>
        <p:nvPicPr>
          <p:cNvPr id="6" name="Picture Placeholder 27" descr="A group of women standing in a balcony&#10;&#10;AI-generated content may be incorrect.">
            <a:extLst>
              <a:ext uri="{FF2B5EF4-FFF2-40B4-BE49-F238E27FC236}">
                <a16:creationId xmlns:a16="http://schemas.microsoft.com/office/drawing/2014/main" id="{0E365174-9A89-624F-DE74-2F798CDC72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9916" y="-26495"/>
            <a:ext cx="3157977" cy="1897200"/>
          </a:xfrm>
          <a:prstGeom prst="rect">
            <a:avLst/>
          </a:prstGeom>
        </p:spPr>
      </p:pic>
      <p:pic>
        <p:nvPicPr>
          <p:cNvPr id="7" name="Picture Placeholder 35" descr="A person sitting at a table using a computer&#10;&#10;AI-generated content may be incorrect.">
            <a:extLst>
              <a:ext uri="{FF2B5EF4-FFF2-40B4-BE49-F238E27FC236}">
                <a16:creationId xmlns:a16="http://schemas.microsoft.com/office/drawing/2014/main" id="{A37968F7-EC32-B9B1-DDFA-A48DD05924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67893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  <p:pic>
        <p:nvPicPr>
          <p:cNvPr id="8" name="Picture Placeholder 12" descr="A person with long curly hair&#10;&#10;AI-generated content may be incorrect.">
            <a:extLst>
              <a:ext uri="{FF2B5EF4-FFF2-40B4-BE49-F238E27FC236}">
                <a16:creationId xmlns:a16="http://schemas.microsoft.com/office/drawing/2014/main" id="{09BD0E0B-7012-5186-C215-58C5CFA77D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"/>
          <a:stretch>
            <a:fillRect/>
          </a:stretch>
        </p:blipFill>
        <p:spPr>
          <a:xfrm>
            <a:off x="6309916" y="1870705"/>
            <a:ext cx="3157977" cy="498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05659"/>
      </p:ext>
    </p:extLst>
  </p:cSld>
  <p:clrMapOvr>
    <a:masterClrMapping/>
  </p:clrMapOvr>
</p:sld>
</file>

<file path=ppt/theme/theme1.xml><?xml version="1.0" encoding="utf-8"?>
<a:theme xmlns:a="http://schemas.openxmlformats.org/drawingml/2006/main" name="UoW_Template_White">
  <a:themeElements>
    <a:clrScheme name="Custom 8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1DE35614-9EA5-4D1A-86A0-17099DD7CD6E}"/>
    </a:ext>
  </a:extLst>
</a:theme>
</file>

<file path=ppt/theme/theme2.xml><?xml version="1.0" encoding="utf-8"?>
<a:theme xmlns:a="http://schemas.openxmlformats.org/drawingml/2006/main" name="UoW_Template_Black">
  <a:themeElements>
    <a:clrScheme name="Custom 9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FDFCFC"/>
      </a:hlink>
      <a:folHlink>
        <a:srgbClr val="FDFCF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36209585-21E5-4EA6-A3C2-4F4739C1406D}"/>
    </a:ext>
  </a:extLst>
</a:theme>
</file>

<file path=ppt/theme/theme3.xml><?xml version="1.0" encoding="utf-8"?>
<a:theme xmlns:a="http://schemas.openxmlformats.org/drawingml/2006/main" name="UoW_Template_Purple">
  <a:themeElements>
    <a:clrScheme name="Custom 7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FDFCFC"/>
      </a:hlink>
      <a:folHlink>
        <a:srgbClr val="FDFCF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D8260828-B513-4AB7-B5FB-FD1D21EC0DDD}"/>
    </a:ext>
  </a:extLst>
</a:theme>
</file>

<file path=ppt/theme/theme4.xml><?xml version="1.0" encoding="utf-8"?>
<a:theme xmlns:a="http://schemas.openxmlformats.org/drawingml/2006/main" name="UoW_Template_Lavender">
  <a:themeElements>
    <a:clrScheme name="Custom 2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9AA56E93-7381-4C7A-8090-2A8EA857325A}"/>
    </a:ext>
  </a:extLst>
</a:theme>
</file>

<file path=ppt/theme/theme5.xml><?xml version="1.0" encoding="utf-8"?>
<a:theme xmlns:a="http://schemas.openxmlformats.org/drawingml/2006/main" name="UoW_Template_Blue">
  <a:themeElements>
    <a:clrScheme name="Custom 3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F7E7D698-170F-4285-8CB7-CFB9B67318A0}"/>
    </a:ext>
  </a:extLst>
</a:theme>
</file>

<file path=ppt/theme/theme6.xml><?xml version="1.0" encoding="utf-8"?>
<a:theme xmlns:a="http://schemas.openxmlformats.org/drawingml/2006/main" name="UoW_Template_Green">
  <a:themeElements>
    <a:clrScheme name="Custom 4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BE2C4C15-A5A8-4801-AB0E-84192F862A5C}"/>
    </a:ext>
  </a:extLst>
</a:theme>
</file>

<file path=ppt/theme/theme7.xml><?xml version="1.0" encoding="utf-8"?>
<a:theme xmlns:a="http://schemas.openxmlformats.org/drawingml/2006/main" name="UoW_Template_Yellow">
  <a:themeElements>
    <a:clrScheme name="Custom 5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A22A32B8-9740-4ED5-BC95-AE6068F8AA15}"/>
    </a:ext>
  </a:extLst>
</a:theme>
</file>

<file path=ppt/theme/theme8.xml><?xml version="1.0" encoding="utf-8"?>
<a:theme xmlns:a="http://schemas.openxmlformats.org/drawingml/2006/main" name="UoW_Template_Coral">
  <a:themeElements>
    <a:clrScheme name="Custom 6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CC06E601-E18B-4328-A1DC-11D3D4D2A79F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57cae1-bbb3-49df-91d0-3eeeba63d323">
      <Terms xmlns="http://schemas.microsoft.com/office/infopath/2007/PartnerControls"/>
    </lcf76f155ced4ddcb4097134ff3c332f>
    <TaxCatchAll xmlns="ef19808f-d5e4-40cd-93fa-31b8700ee2c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BF2393C4EA04AB7F96C5D4020735B" ma:contentTypeVersion="16" ma:contentTypeDescription="Create a new document." ma:contentTypeScope="" ma:versionID="455c2161f5b73f2a698616d02f07aa47">
  <xsd:schema xmlns:xsd="http://www.w3.org/2001/XMLSchema" xmlns:xs="http://www.w3.org/2001/XMLSchema" xmlns:p="http://schemas.microsoft.com/office/2006/metadata/properties" xmlns:ns2="2457cae1-bbb3-49df-91d0-3eeeba63d323" xmlns:ns3="ef19808f-d5e4-40cd-93fa-31b8700ee2cf" targetNamespace="http://schemas.microsoft.com/office/2006/metadata/properties" ma:root="true" ma:fieldsID="f888cfaeb3c0a23ff9de9fddae14e9fe" ns2:_="" ns3:_="">
    <xsd:import namespace="2457cae1-bbb3-49df-91d0-3eeeba63d323"/>
    <xsd:import namespace="ef19808f-d5e4-40cd-93fa-31b8700ee2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57cae1-bbb3-49df-91d0-3eeeba63d3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9808f-d5e4-40cd-93fa-31b8700ee2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d093c4e-51e7-44f8-921c-27a14d3f10ee}" ma:internalName="TaxCatchAll" ma:showField="CatchAllData" ma:web="ef19808f-d5e4-40cd-93fa-31b8700ee2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299F2F-53D8-4F04-89F8-F8961CB59FBC}">
  <ds:schemaRefs>
    <ds:schemaRef ds:uri="http://purl.org/dc/elements/1.1/"/>
    <ds:schemaRef ds:uri="http://schemas.openxmlformats.org/package/2006/metadata/core-properties"/>
    <ds:schemaRef ds:uri="http://purl.org/dc/terms/"/>
    <ds:schemaRef ds:uri="ef19808f-d5e4-40cd-93fa-31b8700ee2cf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2457cae1-bbb3-49df-91d0-3eeeba63d32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7E1CF70-444F-436E-BCF7-3A0908B68954}">
  <ds:schemaRefs>
    <ds:schemaRef ds:uri="2457cae1-bbb3-49df-91d0-3eeeba63d323"/>
    <ds:schemaRef ds:uri="ef19808f-d5e4-40cd-93fa-31b8700ee2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Template_19112025</Template>
  <TotalTime>1185</TotalTime>
  <Words>1973</Words>
  <Application>Microsoft Office PowerPoint</Application>
  <PresentationFormat>Widescreen</PresentationFormat>
  <Paragraphs>266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Avenir Next Demi Bold</vt:lpstr>
      <vt:lpstr>Arial</vt:lpstr>
      <vt:lpstr>Lato</vt:lpstr>
      <vt:lpstr>Lato Black</vt:lpstr>
      <vt:lpstr>Aptos</vt:lpstr>
      <vt:lpstr>Calibri</vt:lpstr>
      <vt:lpstr>Courier New</vt:lpstr>
      <vt:lpstr>UoW_Template_White</vt:lpstr>
      <vt:lpstr>UoW_Template_Black</vt:lpstr>
      <vt:lpstr>UoW_Template_Purple</vt:lpstr>
      <vt:lpstr>UoW_Template_Lavender</vt:lpstr>
      <vt:lpstr>UoW_Template_Blue</vt:lpstr>
      <vt:lpstr>UoW_Template_Green</vt:lpstr>
      <vt:lpstr>UoW_Template_Yellow</vt:lpstr>
      <vt:lpstr>UoW_Template_Coral</vt:lpstr>
      <vt:lpstr>MSc EIFE  Introductory Meeting</vt:lpstr>
      <vt:lpstr>Economics in Numbers </vt:lpstr>
      <vt:lpstr>What’s special about Warwick</vt:lpstr>
      <vt:lpstr>The Department of Economics </vt:lpstr>
      <vt:lpstr>About me  </vt:lpstr>
      <vt:lpstr>Economics is a very broad field</vt:lpstr>
      <vt:lpstr>MSc EIFE</vt:lpstr>
      <vt:lpstr>Microeconomics and Macroeconomics A or B  The Microeconomics and Macroeconomics modules will develop your understanding of advanced economic analysis.   There is an applied version (A) and a more theoretically oriented and technical version (B).   </vt:lpstr>
      <vt:lpstr>MSc Economics and International  Financial Economics (EIFE) </vt:lpstr>
      <vt:lpstr>Optional Modules</vt:lpstr>
      <vt:lpstr>Optional Modules</vt:lpstr>
      <vt:lpstr>Dissertation</vt:lpstr>
      <vt:lpstr>Dissertation: Examples of titles</vt:lpstr>
      <vt:lpstr>Dissertation: Examples of titles</vt:lpstr>
      <vt:lpstr>Dissertation: Examples of titles</vt:lpstr>
      <vt:lpstr>Dissertation workshop (from week 6, time TBA)  </vt:lpstr>
      <vt:lpstr>Dissertation workshop Fri 27 Nov &amp; Fri 4 Dec 2026  </vt:lpstr>
      <vt:lpstr>Attendance</vt:lpstr>
      <vt:lpstr>Monitoring Points (term 1)    </vt:lpstr>
      <vt:lpstr>How do I submit?</vt:lpstr>
      <vt:lpstr>Skills Development</vt:lpstr>
      <vt:lpstr>Further Resources (Non-Comprehensive List)</vt:lpstr>
      <vt:lpstr>Placement (first jobs) of MSc EIFE graduates</vt:lpstr>
      <vt:lpstr>SSLC</vt:lpstr>
      <vt:lpstr>Key dates</vt:lpstr>
      <vt:lpstr>Questions &amp; Answers</vt:lpstr>
      <vt:lpstr>Questions or problems</vt:lpstr>
      <vt:lpstr>PowerPoint Presentation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Toscano, Stefania</dc:creator>
  <cp:lastModifiedBy>Murley, Katie</cp:lastModifiedBy>
  <cp:revision>34</cp:revision>
  <cp:lastPrinted>2026-09-09T15:58:25Z</cp:lastPrinted>
  <dcterms:created xsi:type="dcterms:W3CDTF">2026-01-21T11:23:53Z</dcterms:created>
  <dcterms:modified xsi:type="dcterms:W3CDTF">2026-10-05T10:35:08Z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0x010100138BF2393C4EA04AB7F96C5D4020735B</vt:lpwstr>
  </property>
  <property fmtid="{D5CDD505-2E9C-101B-9397-08002B2CF9AE}" pid="3" name="MediaServiceImageTags">
    <vt:lpwstr/>
  </property>
</Properties>
</file>